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2" r:id="rId6"/>
    <p:sldId id="263" r:id="rId7"/>
    <p:sldId id="282" r:id="rId8"/>
    <p:sldId id="265" r:id="rId9"/>
    <p:sldId id="268" r:id="rId10"/>
    <p:sldId id="275" r:id="rId11"/>
    <p:sldId id="276" r:id="rId12"/>
    <p:sldId id="280" r:id="rId13"/>
    <p:sldId id="281" r:id="rId14"/>
    <p:sldId id="278" r:id="rId15"/>
    <p:sldId id="279" r:id="rId16"/>
    <p:sldId id="283" r:id="rId17"/>
    <p:sldId id="284" r:id="rId18"/>
    <p:sldId id="286" r:id="rId19"/>
    <p:sldId id="287" r:id="rId20"/>
    <p:sldId id="285" r:id="rId21"/>
    <p:sldId id="291" r:id="rId22"/>
    <p:sldId id="288" r:id="rId23"/>
    <p:sldId id="289" r:id="rId24"/>
    <p:sldId id="29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F6C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86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19075"/>
            <a:ext cx="8229600" cy="42957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C95E653E-0C8F-489C-918D-A9267B522DE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5A9FC-FC51-45E0-95BF-9140FCAB1017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FEF10-5C83-4F2A-B830-C1C55D7B37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24247;&#26725;&#26391;&#35829;&#20316;&#21697;&#65306;&#28023;&#29141;&#65288;&#39640;&#23572;&#22522;&#65289;&#26032;&#29256;_&#39640;&#28165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5786" y="2143122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zh-CN" altLang="zh-CN" b="1" u="sng" dirty="0" smtClean="0">
                <a:solidFill>
                  <a:srgbClr val="FF0000"/>
                </a:solidFill>
                <a:latin typeface="Calibri" pitchFamily="34" charset="0"/>
              </a:rPr>
              <a:t>大海给了它坚硬的翅膀，为的是能够搏击风浪，当鸟儿们都去躲避风浪时，它却高声呼唤，让暴风雨来得更猛烈些吧！今天，让我们一起走近《海燕》这首充满激情的时代奏曲，去感受高乐基给我们带来的生命之最强音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8"/>
            <a:ext cx="1181120" cy="47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844154"/>
            <a:ext cx="38523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>
                <a:solidFill>
                  <a:srgbClr val="CC3300"/>
                </a:solidFill>
                <a:latin typeface="Times New Roman" pitchFamily="18" charset="0"/>
                <a:ea typeface="华文新魏" pitchFamily="2" charset="-122"/>
              </a:rPr>
              <a:t>暴风雨将来之时</a:t>
            </a:r>
            <a:r>
              <a:rPr kumimoji="1" lang="zh-CN" altLang="en-US" sz="2400" b="0">
                <a:latin typeface="Times New Roman" pitchFamily="18" charset="0"/>
              </a:rPr>
              <a:t> </a:t>
            </a:r>
          </a:p>
        </p:txBody>
      </p:sp>
      <p:sp>
        <p:nvSpPr>
          <p:cNvPr id="108547" name="AutoShape 3"/>
          <p:cNvSpPr>
            <a:spLocks noChangeArrowheads="1"/>
          </p:cNvSpPr>
          <p:nvPr/>
        </p:nvSpPr>
        <p:spPr bwMode="auto">
          <a:xfrm>
            <a:off x="1547814" y="1545431"/>
            <a:ext cx="503237" cy="539354"/>
          </a:xfrm>
          <a:prstGeom prst="downArrow">
            <a:avLst>
              <a:gd name="adj1" fmla="val 50000"/>
              <a:gd name="adj2" fmla="val 35726"/>
            </a:avLst>
          </a:prstGeom>
          <a:solidFill>
            <a:schemeClr val="accent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kumimoji="1" lang="zh-CN" altLang="en-US" sz="2400" b="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0" y="2193132"/>
            <a:ext cx="37753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>
                <a:solidFill>
                  <a:srgbClr val="CC3300"/>
                </a:solidFill>
                <a:latin typeface="Times New Roman" pitchFamily="18" charset="0"/>
                <a:ea typeface="华文新魏" pitchFamily="2" charset="-122"/>
              </a:rPr>
              <a:t>暴风雨逼近之时</a:t>
            </a: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0" y="3706417"/>
            <a:ext cx="37753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>
                <a:solidFill>
                  <a:srgbClr val="CC3300"/>
                </a:solidFill>
                <a:latin typeface="Times New Roman" pitchFamily="18" charset="0"/>
                <a:ea typeface="华文新魏" pitchFamily="2" charset="-122"/>
              </a:rPr>
              <a:t>暴风雨即临之时</a:t>
            </a:r>
          </a:p>
        </p:txBody>
      </p:sp>
      <p:sp>
        <p:nvSpPr>
          <p:cNvPr id="108550" name="AutoShape 6"/>
          <p:cNvSpPr>
            <a:spLocks noChangeArrowheads="1"/>
          </p:cNvSpPr>
          <p:nvPr/>
        </p:nvSpPr>
        <p:spPr bwMode="auto">
          <a:xfrm>
            <a:off x="1547814" y="3003947"/>
            <a:ext cx="503237" cy="594122"/>
          </a:xfrm>
          <a:prstGeom prst="down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kumimoji="1" lang="zh-CN" altLang="en-US" sz="2400" b="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108551" name="Text Box 7"/>
          <p:cNvSpPr txBox="1">
            <a:spLocks noChangeArrowheads="1"/>
          </p:cNvSpPr>
          <p:nvPr/>
        </p:nvSpPr>
        <p:spPr bwMode="auto">
          <a:xfrm>
            <a:off x="3975100" y="681038"/>
            <a:ext cx="51689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海燕“高傲地飞翔”，渴望着暴风雨的到来</a:t>
            </a:r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3975100" y="2193131"/>
            <a:ext cx="51689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海燕搏风击浪，迎接暴风雨的到来</a:t>
            </a:r>
          </a:p>
        </p:txBody>
      </p:sp>
      <p:sp>
        <p:nvSpPr>
          <p:cNvPr id="108553" name="Text Box 9"/>
          <p:cNvSpPr txBox="1">
            <a:spLocks noChangeArrowheads="1"/>
          </p:cNvSpPr>
          <p:nvPr/>
        </p:nvSpPr>
        <p:spPr bwMode="auto">
          <a:xfrm>
            <a:off x="3995738" y="3706416"/>
            <a:ext cx="51482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海燕以胜利的预言家的姿态呼唤暴风雨的到来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4678" y="0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文章结构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1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animBg="1"/>
      <p:bldP spid="108548" grpId="0"/>
      <p:bldP spid="108549" grpId="0"/>
      <p:bldP spid="108550" grpId="0" animBg="1"/>
      <p:bldP spid="108551" grpId="0"/>
      <p:bldP spid="108552" grpId="0"/>
      <p:bldP spid="1085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赏析句子，回答问题</a:t>
            </a:r>
            <a:endParaRPr lang="zh-CN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857239"/>
            <a:ext cx="8464580" cy="3637372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sz="2800" b="1" dirty="0">
                <a:latin typeface="Arial" pitchFamily="34" charset="0"/>
              </a:rPr>
              <a:t>1</a:t>
            </a:r>
            <a:r>
              <a:rPr lang="en-US" sz="2800" b="1" dirty="0" smtClean="0">
                <a:latin typeface="Arial" pitchFamily="34" charset="0"/>
              </a:rPr>
              <a:t>.</a:t>
            </a:r>
            <a:r>
              <a:rPr lang="zh-CN" altLang="en-US" sz="2800" b="1" dirty="0" smtClean="0">
                <a:latin typeface="Arial" pitchFamily="34" charset="0"/>
              </a:rPr>
              <a:t>赏析</a:t>
            </a:r>
            <a:r>
              <a:rPr lang="en-US" sz="2800" b="1" dirty="0" smtClean="0">
                <a:latin typeface="Arial" pitchFamily="34" charset="0"/>
              </a:rPr>
              <a:t>“</a:t>
            </a:r>
            <a:r>
              <a:rPr lang="zh-CN" altLang="en-US" sz="2800" b="1" dirty="0" smtClean="0">
                <a:latin typeface="Arial" pitchFamily="34" charset="0"/>
              </a:rPr>
              <a:t>在乌云和大海之间，</a:t>
            </a:r>
            <a:r>
              <a:rPr lang="zh-CN" altLang="en-US" sz="2800" b="1" dirty="0" smtClean="0"/>
              <a:t>海燕</a:t>
            </a:r>
            <a:r>
              <a:rPr lang="zh-CN" altLang="en-US" sz="2800" b="1" dirty="0"/>
              <a:t>像黑色的闪电，在高傲地飞翔</a:t>
            </a:r>
            <a:r>
              <a:rPr lang="zh-CN" altLang="en-US" sz="2800" b="1" dirty="0" smtClean="0">
                <a:latin typeface="Arial" pitchFamily="34" charset="0"/>
              </a:rPr>
              <a:t>”</a:t>
            </a:r>
            <a:endParaRPr lang="zh-CN" altLang="en-US" sz="2800" b="1" dirty="0"/>
          </a:p>
          <a:p>
            <a:pPr eaLnBrk="1" hangingPunct="1">
              <a:buFontTx/>
              <a:buNone/>
            </a:pPr>
            <a:r>
              <a:rPr lang="zh-CN" altLang="en-US" sz="2800" dirty="0"/>
              <a:t>　</a:t>
            </a:r>
          </a:p>
          <a:p>
            <a:pPr eaLnBrk="1" hangingPunct="1">
              <a:buFontTx/>
              <a:buNone/>
            </a:pPr>
            <a:endParaRPr lang="zh-CN" altLang="en-US" sz="2800" dirty="0"/>
          </a:p>
          <a:p>
            <a:pPr eaLnBrk="1" hangingPunct="1">
              <a:buFontTx/>
              <a:buNone/>
            </a:pPr>
            <a:r>
              <a:rPr lang="en-US" sz="2800" b="1" dirty="0">
                <a:latin typeface="Arial" pitchFamily="34" charset="0"/>
              </a:rPr>
              <a:t>2.“</a:t>
            </a:r>
            <a:r>
              <a:rPr lang="en-US" sz="2800" b="1" dirty="0"/>
              <a:t> </a:t>
            </a:r>
            <a:r>
              <a:rPr lang="zh-CN" altLang="en-US" sz="2800" b="1" dirty="0"/>
              <a:t>乌云越来越暗，越来越低，向海面直压下来，而波浪一边歌唱，一边冲向高空，去迎接那雷声</a:t>
            </a:r>
            <a:r>
              <a:rPr lang="zh-CN" altLang="en-US" sz="2800" b="1" dirty="0" smtClean="0">
                <a:latin typeface="Arial" pitchFamily="34" charset="0"/>
              </a:rPr>
              <a:t>”写出了什么</a:t>
            </a:r>
            <a:r>
              <a:rPr lang="zh-CN" altLang="en-US" sz="2800" b="1" dirty="0" smtClean="0"/>
              <a:t>？ </a:t>
            </a:r>
            <a:endParaRPr lang="zh-CN" altLang="en-US" sz="2800" b="1" dirty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00034" y="1571618"/>
            <a:ext cx="84296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ea typeface="楷体_GB2312" pitchFamily="49" charset="-122"/>
              </a:rPr>
              <a:t>　</a:t>
            </a:r>
            <a:r>
              <a:rPr 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比喻和拟人。“黑色的闪电”准确传神地展现了海燕矫健、勇猛的雄姿；“高傲”赋予海燕以人的性格，用拟人的手法形象地写出了海燕藐视一切反动势力的精神风貌。</a:t>
            </a:r>
            <a:endParaRPr lang="zh-CN" altLang="en-US" sz="2400" b="1" dirty="0">
              <a:solidFill>
                <a:schemeClr val="tx2"/>
              </a:solidFill>
              <a:ea typeface="楷体_GB2312" pitchFamily="49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85786" y="4214824"/>
            <a:ext cx="71294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ea typeface="楷体_GB2312" pitchFamily="49" charset="-122"/>
              </a:rPr>
              <a:t>写出了大海强大的力量，浩大的声势。</a:t>
            </a:r>
          </a:p>
        </p:txBody>
      </p:sp>
      <p:pic>
        <p:nvPicPr>
          <p:cNvPr id="6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2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800" b="1" dirty="0" smtClean="0">
                <a:effectLst/>
                <a:latin typeface="Times New Roman" pitchFamily="18" charset="0"/>
                <a:ea typeface="楷体_GB2312" pitchFamily="49" charset="-122"/>
              </a:rPr>
              <a:t>、赏析：</a:t>
            </a:r>
            <a:r>
              <a:rPr 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风紧紧抱着一层层巨浪，恶狠狠地把它们甩到悬崖上，把这些大块的翡翠摔成尘雾和碎末。 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571618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拟人。连用“抱”“甩”“摔”几个动词，还有“恶狠狠”，赋予狂风人的性格和行为，写出了风的猖狂的气焰。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857502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</a:rPr>
              <a:t>4.“</a:t>
            </a:r>
            <a:r>
              <a:rPr lang="zh-CN" altLang="en-US" sz="2800" b="1" dirty="0" smtClean="0"/>
              <a:t>它在大笑，他又在号叫</a:t>
            </a:r>
            <a:r>
              <a:rPr lang="en-US" sz="2800" b="1" dirty="0" smtClean="0">
                <a:latin typeface="Arial" pitchFamily="34" charset="0"/>
              </a:rPr>
              <a:t>……”</a:t>
            </a:r>
            <a:r>
              <a:rPr lang="en-US" sz="2800" b="1" dirty="0" smtClean="0"/>
              <a:t> </a:t>
            </a:r>
            <a:r>
              <a:rPr lang="zh-CN" altLang="en-US" sz="2800" b="1" dirty="0" smtClean="0"/>
              <a:t>表现了海燕的什么精神？</a:t>
            </a:r>
            <a:endParaRPr lang="zh-CN" altLang="en-US" sz="2800" b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7158" y="3857634"/>
            <a:ext cx="85328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D0F6C"/>
                </a:solidFill>
                <a:latin typeface="楷体_GB2312" pitchFamily="49" charset="-122"/>
                <a:ea typeface="楷体_GB2312" pitchFamily="49" charset="-122"/>
              </a:rPr>
              <a:t>表现海燕的乐观自信、坚强勇敢、慷慨豪迈</a:t>
            </a:r>
            <a:r>
              <a:rPr lang="zh-CN" altLang="en-US" sz="2400" dirty="0">
                <a:solidFill>
                  <a:srgbClr val="8D0F6C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</a:p>
        </p:txBody>
      </p:sp>
      <p:pic>
        <p:nvPicPr>
          <p:cNvPr id="7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6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5</a:t>
            </a:r>
            <a:r>
              <a:rPr lang="zh-CN" altLang="en-US" sz="2800" b="1" dirty="0" smtClean="0">
                <a:effectLst/>
                <a:latin typeface="Times New Roman" pitchFamily="18" charset="0"/>
                <a:ea typeface="楷体_GB2312" pitchFamily="49" charset="-122"/>
              </a:rPr>
              <a:t>、赏析：</a:t>
            </a:r>
            <a:r>
              <a:rPr 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这个敏感的精灵，</a:t>
            </a:r>
            <a:r>
              <a:rPr lang="zh-CN" alt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——</a:t>
            </a:r>
            <a:r>
              <a:rPr 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它从雷声的震怒里，早就听出了困乏，它深信，乌云遮不住太阳，</a:t>
            </a:r>
            <a:r>
              <a:rPr lang="zh-CN" alt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——</a:t>
            </a:r>
            <a:r>
              <a:rPr lang="zh-CN" sz="2800" b="1" dirty="0" smtClean="0">
                <a:effectLst/>
                <a:latin typeface="Times New Roman" pitchFamily="18" charset="0"/>
                <a:ea typeface="楷体_GB2312" pitchFamily="49" charset="-122"/>
              </a:rPr>
              <a:t>是的，遮不住的！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714494"/>
            <a:ext cx="7786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比喻、拟人和反复。“敏感的精灵”，“从雷声的震怒里，早就听出了困乏”比喻和拟人的手法显示了海燕的勇敢和智慧，说明无产阶级革命者的高度的预见性和敏锐的洞察力。“乌云遮不住太阳，</a:t>
            </a:r>
            <a:r>
              <a:rPr lang="zh-CN" alt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——</a:t>
            </a:r>
            <a:r>
              <a:rPr 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是的，遮不住的！”运用反复，语气肯定，表达了坚定不移的必胜信念。</a:t>
            </a:r>
            <a:endParaRPr lang="zh-CN" altLang="en-US" sz="2400" dirty="0"/>
          </a:p>
        </p:txBody>
      </p:sp>
      <p:pic>
        <p:nvPicPr>
          <p:cNvPr id="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42913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857634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4143386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357172"/>
            <a:ext cx="8536019" cy="3471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 smtClean="0">
                <a:latin typeface="Arial" pitchFamily="34" charset="0"/>
              </a:rPr>
              <a:t>6.“</a:t>
            </a:r>
            <a:r>
              <a:rPr lang="zh-CN" altLang="en-US" b="1" dirty="0"/>
              <a:t>暴风雨！暴风雨就要来啦！</a:t>
            </a:r>
            <a:r>
              <a:rPr lang="zh-CN" altLang="en-US" b="1" dirty="0" smtClean="0">
                <a:latin typeface="Arial" pitchFamily="34" charset="0"/>
              </a:rPr>
              <a:t>”表现了海燕什么样的心情</a:t>
            </a:r>
            <a:r>
              <a:rPr lang="zh-CN" altLang="en-US" b="1" dirty="0" smtClean="0"/>
              <a:t>？</a:t>
            </a:r>
            <a:endParaRPr lang="zh-CN" altLang="en-US" b="1" dirty="0"/>
          </a:p>
          <a:p>
            <a:pPr eaLnBrk="1" hangingPunct="1"/>
            <a:endParaRPr lang="zh-CN" altLang="en-US" dirty="0"/>
          </a:p>
          <a:p>
            <a:pPr eaLnBrk="1" hangingPunct="1"/>
            <a:endParaRPr lang="zh-CN" altLang="en-US" dirty="0"/>
          </a:p>
          <a:p>
            <a:pPr eaLnBrk="1" hangingPunct="1">
              <a:buFontTx/>
              <a:buNone/>
            </a:pPr>
            <a:r>
              <a:rPr lang="en-US" b="1" dirty="0" smtClean="0">
                <a:latin typeface="Arial" pitchFamily="34" charset="0"/>
              </a:rPr>
              <a:t>7.“</a:t>
            </a:r>
            <a:r>
              <a:rPr lang="zh-CN" altLang="en-US" b="1" dirty="0"/>
              <a:t>让暴风雨来得更猛烈些吧</a:t>
            </a:r>
            <a:r>
              <a:rPr lang="zh-CN" altLang="en-US" dirty="0"/>
              <a:t> </a:t>
            </a:r>
            <a:r>
              <a:rPr lang="zh-CN" altLang="en-US" b="1" dirty="0" smtClean="0">
                <a:latin typeface="Arial" pitchFamily="34" charset="0"/>
              </a:rPr>
              <a:t>”表达了作者的什么思想感情</a:t>
            </a:r>
            <a:r>
              <a:rPr lang="zh-CN" altLang="en-US" b="1" dirty="0" smtClean="0"/>
              <a:t>？ </a:t>
            </a:r>
            <a:endParaRPr lang="zh-CN" altLang="en-US" b="1" dirty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71472" y="1357304"/>
            <a:ext cx="799306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8D0F6C"/>
                </a:solidFill>
                <a:latin typeface="楷体_GB2312" pitchFamily="49" charset="-122"/>
                <a:ea typeface="楷体_GB2312" pitchFamily="49" charset="-122"/>
              </a:rPr>
              <a:t>强化海燕兴奋喜悦的心情，预示着革命的到来。</a:t>
            </a:r>
            <a:r>
              <a:rPr lang="zh-CN" altLang="en-US" dirty="0">
                <a:solidFill>
                  <a:srgbClr val="8D0F6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71472" y="3429006"/>
            <a:ext cx="79930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8D0F6C"/>
                </a:solidFill>
                <a:latin typeface="楷体_GB2312" pitchFamily="49" charset="-122"/>
                <a:ea typeface="楷体_GB2312" pitchFamily="49" charset="-122"/>
              </a:rPr>
              <a:t>祈使句，表达了作者期盼经受革命风暴的洗礼，及召唤革命者奋起反抗，赢得解放的豪情，同时充满了必胜的信心。</a:t>
            </a:r>
            <a:r>
              <a:rPr lang="zh-CN" altLang="en-US" dirty="0">
                <a:solidFill>
                  <a:srgbClr val="8D0F6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pic>
        <p:nvPicPr>
          <p:cNvPr id="6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285852" y="857238"/>
            <a:ext cx="7162800" cy="415498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海燕                                            革命高潮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海鸥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海鸭                                            反动势力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企鹅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大海                                      　革命先驱者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波浪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乌云             　　　　　　　　恐惧革命、</a:t>
            </a: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闪电                                    　 　悲观失望者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雷声</a:t>
            </a:r>
            <a:endParaRPr lang="en-US" altLang="zh-CN" sz="2400" b="1" dirty="0" smtClean="0">
              <a:solidFill>
                <a:srgbClr val="FF0000"/>
              </a:solidFill>
              <a:effectLst/>
              <a:latin typeface="Times New Roman" pitchFamily="18" charset="0"/>
              <a:ea typeface="楷体_GB2312" pitchFamily="49" charset="-122"/>
            </a:endParaRPr>
          </a:p>
          <a:p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狂风</a:t>
            </a:r>
            <a:endParaRPr lang="zh-CN" sz="2400" b="1" dirty="0">
              <a:solidFill>
                <a:srgbClr val="FF0000"/>
              </a:solidFill>
              <a:effectLst/>
              <a:latin typeface="Times New Roman" pitchFamily="18" charset="0"/>
              <a:ea typeface="楷体_GB2312" pitchFamily="49" charset="-122"/>
            </a:endParaRPr>
          </a:p>
          <a:p>
            <a:r>
              <a:rPr lang="zh-CN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暴风雨                                        革命力量</a:t>
            </a:r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>
            <a:off x="2071670" y="1142990"/>
            <a:ext cx="3143272" cy="1357322"/>
          </a:xfrm>
          <a:prstGeom prst="line">
            <a:avLst/>
          </a:prstGeom>
          <a:noFill/>
          <a:ln w="25400" cap="sq" cmpd="sng">
            <a:solidFill>
              <a:srgbClr val="FF00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2000232" y="1500180"/>
            <a:ext cx="3429024" cy="1928826"/>
          </a:xfrm>
          <a:prstGeom prst="line">
            <a:avLst/>
          </a:prstGeom>
          <a:noFill/>
          <a:ln w="25400" cap="sq" cmpd="sng">
            <a:solidFill>
              <a:srgbClr val="3333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2000232" y="1857370"/>
            <a:ext cx="3429024" cy="1571636"/>
          </a:xfrm>
          <a:prstGeom prst="line">
            <a:avLst/>
          </a:prstGeom>
          <a:noFill/>
          <a:ln w="25400" cap="sq" cmpd="sng">
            <a:solidFill>
              <a:srgbClr val="3333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2000232" y="2214560"/>
            <a:ext cx="3429024" cy="1214446"/>
          </a:xfrm>
          <a:prstGeom prst="line">
            <a:avLst/>
          </a:prstGeom>
          <a:noFill/>
          <a:ln w="25400" cap="sq" cmpd="sng">
            <a:solidFill>
              <a:srgbClr val="3333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2000232" y="2643188"/>
            <a:ext cx="3357586" cy="2071702"/>
          </a:xfrm>
          <a:prstGeom prst="line">
            <a:avLst/>
          </a:prstGeom>
          <a:noFill/>
          <a:ln w="25400" cap="sq" cmpd="sng">
            <a:solidFill>
              <a:srgbClr val="FF66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2000232" y="3000378"/>
            <a:ext cx="3357586" cy="1714512"/>
          </a:xfrm>
          <a:prstGeom prst="line">
            <a:avLst/>
          </a:prstGeom>
          <a:noFill/>
          <a:ln w="25400" cap="sq" cmpd="sng">
            <a:solidFill>
              <a:srgbClr val="FF66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 flipV="1">
            <a:off x="2000232" y="1857370"/>
            <a:ext cx="3357586" cy="1428760"/>
          </a:xfrm>
          <a:prstGeom prst="line">
            <a:avLst/>
          </a:prstGeom>
          <a:noFill/>
          <a:ln w="25400" cap="sq" cmpd="sng">
            <a:solidFill>
              <a:srgbClr val="00008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V="1">
            <a:off x="2000232" y="1857370"/>
            <a:ext cx="3357586" cy="1814514"/>
          </a:xfrm>
          <a:prstGeom prst="line">
            <a:avLst/>
          </a:prstGeom>
          <a:noFill/>
          <a:ln w="25400" cap="sq" cmpd="sng">
            <a:solidFill>
              <a:srgbClr val="00008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 flipV="1">
            <a:off x="2357422" y="1071552"/>
            <a:ext cx="3000396" cy="3643338"/>
          </a:xfrm>
          <a:prstGeom prst="line">
            <a:avLst/>
          </a:prstGeom>
          <a:noFill/>
          <a:ln w="25400" cap="sq" cmpd="sng">
            <a:solidFill>
              <a:srgbClr val="99330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 flipV="1">
            <a:off x="2000232" y="1857370"/>
            <a:ext cx="3286148" cy="2214578"/>
          </a:xfrm>
          <a:prstGeom prst="line">
            <a:avLst/>
          </a:prstGeom>
          <a:noFill/>
          <a:ln w="25400" cap="sq" cmpd="sng">
            <a:solidFill>
              <a:srgbClr val="00008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738664"/>
          </a:xfrm>
          <a:prstGeom prst="rect">
            <a:avLst/>
          </a:prstGeom>
          <a:solidFill>
            <a:srgbClr val="FFFF66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象征</a:t>
            </a:r>
            <a:r>
              <a:rPr lang="zh-CN" altLang="en-US" b="1" dirty="0" smtClean="0"/>
              <a:t>能够使不容易或不便于直接说出的思想情感委婉、曲折、含蓄地表达出来，而且</a:t>
            </a:r>
            <a:r>
              <a:rPr lang="zh-CN" altLang="en-US" b="1" dirty="0" smtClean="0">
                <a:solidFill>
                  <a:srgbClr val="FF0000"/>
                </a:solidFill>
              </a:rPr>
              <a:t>化“抽象”为“具体”，使思想更加形象、可感，极大地增强作品的艺术表现力和感染力。</a:t>
            </a:r>
            <a:endParaRPr lang="zh-CN" altLang="en-US" dirty="0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flipV="1">
            <a:off x="2071670" y="1857370"/>
            <a:ext cx="3214710" cy="2500330"/>
          </a:xfrm>
          <a:prstGeom prst="line">
            <a:avLst/>
          </a:prstGeom>
          <a:noFill/>
          <a:ln w="25400" cap="sq" cmpd="sng">
            <a:solidFill>
              <a:srgbClr val="000080"/>
            </a:solidFill>
            <a:round/>
            <a:headEnd/>
            <a:tailEnd type="stealth" w="med" len="lg"/>
          </a:ln>
          <a:effectLst/>
        </p:spPr>
        <p:txBody>
          <a:bodyPr wrap="none"/>
          <a:lstStyle/>
          <a:p>
            <a:endParaRPr lang="zh-CN" altLang="en-US"/>
          </a:p>
        </p:txBody>
      </p:sp>
      <p:pic>
        <p:nvPicPr>
          <p:cNvPr id="16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42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357304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3429006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429006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 autoUpdateAnimBg="0"/>
      <p:bldP spid="43011" grpId="0" animBg="1"/>
      <p:bldP spid="43012" grpId="0" animBg="1"/>
      <p:bldP spid="43013" grpId="0" animBg="1"/>
      <p:bldP spid="43014" grpId="0" animBg="1"/>
      <p:bldP spid="43015" grpId="0" animBg="1"/>
      <p:bldP spid="43016" grpId="0" animBg="1"/>
      <p:bldP spid="43017" grpId="0" animBg="1"/>
      <p:bldP spid="43018" grpId="0" animBg="1"/>
      <p:bldP spid="43019" grpId="0" animBg="1"/>
      <p:bldP spid="43020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zh-CN" sz="5400" b="1" dirty="0"/>
              <a:t>总    结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168004"/>
            <a:ext cx="7772400" cy="30861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lang="zh-CN" altLang="zh-CN" sz="4000" b="1" dirty="0"/>
              <a:t>           </a:t>
            </a:r>
            <a:r>
              <a:rPr lang="zh-CN" sz="4000" b="1" dirty="0"/>
              <a:t>这篇散文诗描写了海燕在暴风雨来临时勇敢、乐观、大声疾呼的形象，谱写了一曲充满战斗激情的颂歌，热情讴歌了英勇无畏的无产阶级革命先驱者。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44575" y="4192192"/>
            <a:ext cx="74882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作者态度：抑恶扬善，爱憎分明</a:t>
            </a:r>
            <a:r>
              <a:rPr lang="zh-CN" altLang="en-US" sz="40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pic>
        <p:nvPicPr>
          <p:cNvPr id="5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214296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6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P spid="2560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2819400" y="400050"/>
            <a:ext cx="3352800" cy="628650"/>
          </a:xfrm>
          <a:prstGeom prst="flowChartAlternateProcess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prstShdw prst="shdw18" dist="17961" dir="13500000">
              <a:srgbClr val="FFFF9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2819400" y="400050"/>
            <a:ext cx="3352800" cy="628650"/>
          </a:xfrm>
          <a:noFill/>
          <a:ln/>
        </p:spPr>
        <p:txBody>
          <a:bodyPr>
            <a:normAutofit fontScale="90000"/>
          </a:bodyPr>
          <a:lstStyle/>
          <a:p>
            <a:pPr algn="ctr"/>
            <a:r>
              <a:rPr lang="zh-CN" sz="4800" b="1">
                <a:solidFill>
                  <a:srgbClr val="660066"/>
                </a:solidFill>
                <a:effectLst/>
                <a:latin typeface="Arial" pitchFamily="34" charset="0"/>
                <a:ea typeface="华文新魏" pitchFamily="2" charset="-122"/>
              </a:rPr>
              <a:t>课堂练习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71472" y="1214428"/>
            <a:ext cx="7886728" cy="3539430"/>
          </a:xfrm>
          <a:noFill/>
          <a:ln/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、散文诗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海燕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》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的作者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________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是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伟大的文学家，他的著名长篇小说有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《_____》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，自传三部曲是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《_____》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《__________》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《________》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。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海燕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》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成功地运用了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______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和</a:t>
            </a:r>
            <a:r>
              <a:rPr lang="zh-CN" alt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</a:t>
            </a: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的手法。 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357950" y="1357304"/>
            <a:ext cx="1447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高尔基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642910" y="2000246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苏联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5786446" y="2714626"/>
            <a:ext cx="10763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母亲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142976" y="2714626"/>
            <a:ext cx="1066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童年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500562" y="3357568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在人间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142976" y="3357568"/>
            <a:ext cx="190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我的大学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3143240" y="4071948"/>
            <a:ext cx="106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象征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4714876" y="4071948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对比</a:t>
            </a:r>
          </a:p>
        </p:txBody>
      </p:sp>
      <p:pic>
        <p:nvPicPr>
          <p:cNvPr id="1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autoUpdateAnimBg="0"/>
      <p:bldP spid="50180" grpId="0" build="p" autoUpdateAnimBg="0"/>
      <p:bldP spid="50181" grpId="0" autoUpdateAnimBg="0"/>
      <p:bldP spid="50182" grpId="0" autoUpdateAnimBg="0"/>
      <p:bldP spid="50183" grpId="0" autoUpdateAnimBg="0"/>
      <p:bldP spid="50184" grpId="0" autoUpdateAnimBg="0"/>
      <p:bldP spid="50185" grpId="0" autoUpdateAnimBg="0"/>
      <p:bldP spid="50186" grpId="0" autoUpdateAnimBg="0"/>
      <p:bldP spid="50187" grpId="0" autoUpdateAnimBg="0"/>
      <p:bldP spid="5018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/>
          </p:nvPr>
        </p:nvSpPr>
        <p:spPr>
          <a:xfrm>
            <a:off x="357158" y="785800"/>
            <a:ext cx="8710642" cy="4228850"/>
          </a:xfrm>
          <a:noFill/>
          <a:ln/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）在苍茫的大海上，狂风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着乌云。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A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、聚集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B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、席卷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C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、卷集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）海燕像黑色的闪电，在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地飞翔。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A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、骄傲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B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、高傲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C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、自豪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）它们在海上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A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、窜动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B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、飞窜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C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、飞翔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）雷声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______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A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、轰响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B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、轰鸣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C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、震响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5143504" y="7858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C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257800" y="1828801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>
                <a:solidFill>
                  <a:srgbClr val="FF0000"/>
                </a:solidFill>
                <a:effectLst/>
                <a:latin typeface="Times New Roman" pitchFamily="18" charset="0"/>
              </a:rPr>
              <a:t>B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286116" y="2857502"/>
            <a:ext cx="609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B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428860" y="3786196"/>
            <a:ext cx="609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A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1000100" y="142858"/>
            <a:ext cx="29718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sz="32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、</a:t>
            </a:r>
            <a:r>
              <a:rPr lang="zh-CN" sz="3200" b="1" dirty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选词填空。</a:t>
            </a:r>
          </a:p>
        </p:txBody>
      </p:sp>
      <p:pic>
        <p:nvPicPr>
          <p:cNvPr id="8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autoUpdateAnimBg="0"/>
      <p:bldP spid="54276" grpId="0" autoUpdateAnimBg="0"/>
      <p:bldP spid="54277" grpId="0" autoUpdateAnimBg="0"/>
      <p:bldP spid="54278" grpId="0" autoUpdateAnimBg="0"/>
      <p:bldP spid="5427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/>
          </p:nvPr>
        </p:nvSpPr>
        <p:spPr>
          <a:xfrm>
            <a:off x="500034" y="642924"/>
            <a:ext cx="8415366" cy="4374154"/>
          </a:xfrm>
          <a:noFill/>
          <a:ln/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）一会儿翅膀碰着波浪，一会儿箭一般地直冲向乌云。   （            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）狂风紧紧把起一层导巨浪，恶狠狠地把它们甩到悬崖上。（           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）把这些大块的翡翠摔成尘雾和碎末。（             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（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——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暴风雨！暴风雨就要来啦！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（             ）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71802" y="1214428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排比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3581400" y="2228850"/>
            <a:ext cx="129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拟人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928662" y="3357568"/>
            <a:ext cx="129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比喻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1000100" y="4286262"/>
            <a:ext cx="106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比喻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1285852" y="0"/>
            <a:ext cx="6508750" cy="62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sz="32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、</a:t>
            </a:r>
            <a:r>
              <a:rPr lang="zh-CN" sz="3200" b="1" dirty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指出下面各句所用的修辞手法。</a:t>
            </a:r>
          </a:p>
        </p:txBody>
      </p:sp>
      <p:pic>
        <p:nvPicPr>
          <p:cNvPr id="8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  <p:bldP spid="55299" grpId="0" autoUpdateAnimBg="0"/>
      <p:bldP spid="55300" grpId="0" autoUpdateAnimBg="0"/>
      <p:bldP spid="55301" grpId="0" autoUpdateAnimBg="0"/>
      <p:bldP spid="55302" grpId="0" autoUpdateAnimBg="0"/>
      <p:bldP spid="5530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2166"/>
            <a:ext cx="9144000" cy="6101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2555875" y="411957"/>
            <a:ext cx="3455988" cy="1997869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4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海    燕</a:t>
            </a:r>
          </a:p>
        </p:txBody>
      </p:sp>
      <p:sp>
        <p:nvSpPr>
          <p:cNvPr id="8196" name="WordArt 6"/>
          <p:cNvSpPr>
            <a:spLocks noChangeArrowheads="1" noChangeShapeType="1" noTextEdit="1"/>
          </p:cNvSpPr>
          <p:nvPr/>
        </p:nvSpPr>
        <p:spPr bwMode="auto">
          <a:xfrm>
            <a:off x="5435600" y="2895600"/>
            <a:ext cx="2032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pattFill prst="pct5">
                  <a:fgClr>
                    <a:srgbClr val="FFCC00"/>
                  </a:fgClr>
                  <a:bgClr>
                    <a:srgbClr val="FFCC00"/>
                  </a:bgClr>
                </a:pattFill>
                <a:latin typeface="宋体"/>
                <a:ea typeface="宋体"/>
              </a:rPr>
              <a:t>高 尔 基</a:t>
            </a:r>
          </a:p>
        </p:txBody>
      </p:sp>
      <p:pic>
        <p:nvPicPr>
          <p:cNvPr id="6" name="Picture 5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428874"/>
            <a:ext cx="1728788" cy="81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366" y="571486"/>
            <a:ext cx="1600234" cy="63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9" y="2139554"/>
            <a:ext cx="1728787" cy="81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071948"/>
            <a:ext cx="1728787" cy="81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/>
          </p:nvPr>
        </p:nvSpPr>
        <p:spPr>
          <a:xfrm>
            <a:off x="214282" y="840784"/>
            <a:ext cx="8572560" cy="4302716"/>
          </a:xfrm>
          <a:noFill/>
          <a:ln/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A.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深刻反映了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1905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年俄国革命前夕急剧发展的革命形势。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B.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热情歌颂了俄国无产阶级革命先驱坚强无畏的战斗精神。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C.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显示出在大风大浪的斗争激流中要勇敢、顽强、坚定、敢于冲破一切障碍。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D.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预示无产阶级革命即将到来并必然取得胜利的前景。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428610"/>
            <a:ext cx="9001156" cy="49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b="1" dirty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en-US" alt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sz="2400" b="1" dirty="0" smtClean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、</a:t>
            </a:r>
            <a:r>
              <a:rPr lang="zh-CN" sz="2400" b="1" dirty="0">
                <a:solidFill>
                  <a:srgbClr val="CC0099"/>
                </a:solidFill>
                <a:effectLst/>
                <a:latin typeface="Times New Roman" pitchFamily="18" charset="0"/>
                <a:ea typeface="楷体_GB2312" pitchFamily="49" charset="-122"/>
              </a:rPr>
              <a:t>下列选项中不是本诗所象征的主题意义的一项是（      ）。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7715272" y="285734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A</a:t>
            </a:r>
          </a:p>
        </p:txBody>
      </p:sp>
      <p:pic>
        <p:nvPicPr>
          <p:cNvPr id="5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autoUpdateAnimBg="0"/>
      <p:bldP spid="5325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71472" y="847725"/>
            <a:ext cx="8229600" cy="4295775"/>
          </a:xfrm>
        </p:spPr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人生，并非只意味着阳光与鲜花，有时也会遇到坎坷。今天，远离了革命风暴，你的人生是否经历过暴风雨？你觉得你是否是一只勇敢的海燕，讲述你的故事，唱响一曲心中的海燕之歌。用简短的语言写下你的想法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71736" y="142858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课堂小练笔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ChangeArrowheads="1"/>
          </p:cNvSpPr>
          <p:nvPr/>
        </p:nvSpPr>
        <p:spPr bwMode="auto">
          <a:xfrm>
            <a:off x="2819400" y="342900"/>
            <a:ext cx="3581400" cy="628650"/>
          </a:xfrm>
          <a:prstGeom prst="flowChartAlternateProcess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prstShdw prst="shdw18" dist="17961" dir="13500000">
              <a:srgbClr val="FFFF9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2819400" y="342900"/>
            <a:ext cx="3581400" cy="628650"/>
          </a:xfrm>
          <a:noFill/>
          <a:ln/>
        </p:spPr>
        <p:txBody>
          <a:bodyPr>
            <a:normAutofit fontScale="90000"/>
          </a:bodyPr>
          <a:lstStyle/>
          <a:p>
            <a:pPr algn="ctr"/>
            <a:r>
              <a:rPr lang="zh-CN" sz="4800" b="1">
                <a:solidFill>
                  <a:srgbClr val="660066"/>
                </a:solidFill>
                <a:effectLst/>
                <a:latin typeface="Arial" pitchFamily="34" charset="0"/>
                <a:ea typeface="华文新魏" pitchFamily="2" charset="-122"/>
              </a:rPr>
              <a:t>拓展阅读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zh-CN" sz="2800"/>
              <a:t>         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609600" y="1257300"/>
            <a:ext cx="7620000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1.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一切伟大的事业，或者是说一切大事，都是由小事组成的。（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事业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、一个人追求的目标越高，他的才力就发展得越快，对社会就越有益；我确信这也是一个真理。（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目标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、人的愿望没有止境，人的力量用之不尽。（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理想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</p:txBody>
      </p:sp>
      <p:pic>
        <p:nvPicPr>
          <p:cNvPr id="7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3" grpId="0" autoUpdateAnimBg="0"/>
      <p:bldP spid="56325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zh-CN" sz="3000"/>
              <a:t>         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642910" y="357172"/>
            <a:ext cx="7848600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、信仰是人类认识自己智慧的力量的结果，这种信仰创造英雄，却并不创造而且将来也不会创造上帝。（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信念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5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、通向真正信仰的道路，是要经过无信仰的沙漠才会达到的。（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信念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6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、人的天赋就像火花，它既可以熄灭，也可以燃烧起来。而逼使它燃烧成熊熊大火的方法只有一个，就是劳动，再劳动。（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勤奋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</p:txBody>
      </p:sp>
      <p:pic>
        <p:nvPicPr>
          <p:cNvPr id="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zh-CN"/>
              <a:t>       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642910" y="357172"/>
            <a:ext cx="7391400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7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、让整个一生都在追求中度过吧，那么在这一生里必定会有许许多多顶顶美好的时刻。（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追求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8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、对人来说，事业是栏杆，我们扶着它在深渊的边沿上走路。（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工作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9</a:t>
            </a:r>
            <a:r>
              <a:rPr lang="zh-CN" sz="2800" b="1" dirty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、在这个一切都基于竞争和角逐的世界上，是没有童话般的幻想和多愁善感存在的余地的。（</a:t>
            </a:r>
            <a:r>
              <a:rPr lang="zh-CN" sz="28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竞争</a:t>
            </a:r>
            <a:r>
              <a:rPr lang="zh-CN" sz="2800" b="1" dirty="0" smtClean="0">
                <a:solidFill>
                  <a:srgbClr val="6600CC"/>
                </a:solidFill>
                <a:effectLst/>
                <a:latin typeface="Times New Roman" pitchFamily="18" charset="0"/>
                <a:ea typeface="楷体_GB2312" pitchFamily="49" charset="-122"/>
              </a:rPr>
              <a:t>）</a:t>
            </a:r>
            <a:endParaRPr lang="zh-CN" sz="2800" b="1" dirty="0">
              <a:solidFill>
                <a:srgbClr val="6600CC"/>
              </a:solidFill>
              <a:effectLst/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学习目标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Calibri" pitchFamily="34" charset="0"/>
              </a:rPr>
              <a:t>1.</a:t>
            </a:r>
            <a:r>
              <a:rPr lang="zh-CN" altLang="zh-CN" b="1" dirty="0" smtClean="0">
                <a:solidFill>
                  <a:srgbClr val="C00000"/>
                </a:solidFill>
                <a:latin typeface="Calibri" pitchFamily="34" charset="0"/>
              </a:rPr>
              <a:t>知识与能力目标：学习本文象征、对比和烘托等典型的手法的运用，把握作品艺术形象。</a:t>
            </a:r>
          </a:p>
          <a:p>
            <a:r>
              <a:rPr lang="en-US" altLang="zh-CN" b="1" dirty="0" smtClean="0">
                <a:solidFill>
                  <a:srgbClr val="C00000"/>
                </a:solidFill>
                <a:latin typeface="Calibri" pitchFamily="34" charset="0"/>
              </a:rPr>
              <a:t>2、</a:t>
            </a:r>
            <a:r>
              <a:rPr lang="zh-CN" altLang="zh-CN" b="1" dirty="0" smtClean="0">
                <a:solidFill>
                  <a:srgbClr val="C00000"/>
                </a:solidFill>
                <a:latin typeface="Calibri" pitchFamily="34" charset="0"/>
              </a:rPr>
              <a:t>过程与方法目标：通过有感情地朗读课文，体会散文诗的优美意境。</a:t>
            </a:r>
          </a:p>
          <a:p>
            <a:r>
              <a:rPr lang="en-US" altLang="zh-CN" b="1" dirty="0" smtClean="0">
                <a:solidFill>
                  <a:srgbClr val="C00000"/>
                </a:solidFill>
                <a:latin typeface="Calibri" pitchFamily="34" charset="0"/>
              </a:rPr>
              <a:t>3、</a:t>
            </a:r>
            <a:r>
              <a:rPr lang="zh-CN" altLang="zh-CN" b="1" dirty="0" smtClean="0">
                <a:solidFill>
                  <a:srgbClr val="C00000"/>
                </a:solidFill>
                <a:latin typeface="Calibri" pitchFamily="34" charset="0"/>
              </a:rPr>
              <a:t>情感态度和价值观：领会“海燕”精神的内涵，把握其现实意义。</a:t>
            </a:r>
          </a:p>
          <a:p>
            <a:endParaRPr lang="zh-CN" altLang="en-US" dirty="0"/>
          </a:p>
        </p:txBody>
      </p:sp>
      <p:pic>
        <p:nvPicPr>
          <p:cNvPr id="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56344"/>
            <a:ext cx="1171638" cy="46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5" y="303610"/>
            <a:ext cx="3108317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250824" y="500048"/>
            <a:ext cx="5535621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高尔基</a:t>
            </a:r>
            <a:r>
              <a:rPr lang="zh-CN" alt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(1868</a:t>
            </a:r>
            <a:r>
              <a:rPr lang="zh-CN" altLang="zh-CN" sz="2000" b="1" dirty="0" smtClean="0">
                <a:solidFill>
                  <a:srgbClr val="9900CC"/>
                </a:solidFill>
                <a:effectLst/>
                <a:latin typeface="Arial"/>
                <a:ea typeface="楷体_GB2312" pitchFamily="49" charset="-122"/>
              </a:rPr>
              <a:t>—</a:t>
            </a:r>
            <a:r>
              <a:rPr lang="zh-CN" alt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1936)</a:t>
            </a:r>
            <a:r>
              <a:rPr 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前苏联作家，社会主义现实主义文学的奠基人、无产阶级革命文学导师。</a:t>
            </a:r>
            <a:r>
              <a:rPr lang="zh-CN" altLang="en-US" sz="2000" b="1" dirty="0" smtClean="0"/>
              <a:t> </a:t>
            </a:r>
            <a:r>
              <a:rPr 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出生在一个木匠家庭，</a:t>
            </a:r>
            <a:r>
              <a:rPr lang="zh-CN" alt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岁丧父，</a:t>
            </a:r>
            <a:r>
              <a:rPr lang="zh-CN" alt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l0</a:t>
            </a:r>
            <a:r>
              <a:rPr lang="zh-CN" sz="2000" b="1" dirty="0" smtClean="0">
                <a:solidFill>
                  <a:srgbClr val="9900CC"/>
                </a:solidFill>
                <a:effectLst/>
                <a:latin typeface="楷体_GB2312" pitchFamily="49" charset="-122"/>
                <a:ea typeface="楷体_GB2312" pitchFamily="49" charset="-122"/>
              </a:rPr>
              <a:t>岁就为生活所迫，到处流浪，他当过鞋铺学徒，轮船杂役，面包工人和更夫，尝尽了人间苦难。他亲眼看到俄国的劳动人民在沙皇统治下所遭受的种种压迫和剥削，这就为他的创作提供了坚实的生活基础和丰富的题材。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他创作了长篇小说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《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母亲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》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，自传体三部曲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《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童年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》《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在人间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》《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我的大学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》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和剧本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《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小市民</a:t>
            </a:r>
            <a:r>
              <a:rPr lang="zh-CN" altLang="zh-CN" sz="2000" b="1" dirty="0" smtClean="0">
                <a:solidFill>
                  <a:srgbClr val="FF0000"/>
                </a:solidFill>
                <a:effectLst/>
                <a:latin typeface="+mn-ea"/>
              </a:rPr>
              <a:t>》</a:t>
            </a:r>
            <a:r>
              <a:rPr lang="zh-CN" sz="2000" b="1" dirty="0" smtClean="0">
                <a:solidFill>
                  <a:srgbClr val="FF0000"/>
                </a:solidFill>
                <a:effectLst/>
                <a:latin typeface="+mn-ea"/>
              </a:rPr>
              <a:t>等。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海燕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又称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海燕之歌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，被誉为“战斗的革命诗歌” </a:t>
            </a:r>
          </a:p>
        </p:txBody>
      </p:sp>
      <p:pic>
        <p:nvPicPr>
          <p:cNvPr id="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0"/>
            <a:ext cx="8229600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sz="6000" b="1" dirty="0"/>
              <a:t>说在前面的话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48039" y="1168003"/>
            <a:ext cx="5508625" cy="3813572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sz="3600" b="1" dirty="0">
                <a:latin typeface="楷体_GB2312" pitchFamily="49" charset="-122"/>
                <a:ea typeface="楷体_GB2312" pitchFamily="49" charset="-122"/>
              </a:rPr>
              <a:t>海燕在暴风雨来临之前，常在海面上飞翔。因此，在俄文里，</a:t>
            </a:r>
            <a:r>
              <a:rPr lang="zh-CN" sz="3600" b="1" dirty="0">
                <a:latin typeface="Arial" pitchFamily="34" charset="0"/>
                <a:ea typeface="楷体_GB2312" pitchFamily="49" charset="-122"/>
              </a:rPr>
              <a:t>“</a:t>
            </a:r>
            <a:r>
              <a:rPr lang="zh-CN" sz="3600" b="1" dirty="0">
                <a:latin typeface="楷体_GB2312" pitchFamily="49" charset="-122"/>
                <a:ea typeface="楷体_GB2312" pitchFamily="49" charset="-122"/>
              </a:rPr>
              <a:t>海燕</a:t>
            </a:r>
            <a:r>
              <a:rPr lang="zh-CN" sz="3600" b="1" dirty="0">
                <a:latin typeface="Arial" pitchFamily="34" charset="0"/>
                <a:ea typeface="楷体_GB2312" pitchFamily="49" charset="-122"/>
              </a:rPr>
              <a:t>”</a:t>
            </a:r>
            <a:r>
              <a:rPr lang="zh-CN" sz="3600" b="1" dirty="0">
                <a:latin typeface="楷体_GB2312" pitchFamily="49" charset="-122"/>
                <a:ea typeface="楷体_GB2312" pitchFamily="49" charset="-122"/>
              </a:rPr>
              <a:t>一词含有</a:t>
            </a:r>
            <a:r>
              <a:rPr lang="zh-CN" sz="3600" b="1" dirty="0">
                <a:latin typeface="Arial" pitchFamily="34" charset="0"/>
                <a:ea typeface="楷体_GB2312" pitchFamily="49" charset="-122"/>
              </a:rPr>
              <a:t>“</a:t>
            </a:r>
            <a:r>
              <a:rPr lang="zh-CN" sz="3600" b="1" dirty="0">
                <a:latin typeface="楷体_GB2312" pitchFamily="49" charset="-122"/>
                <a:ea typeface="楷体_GB2312" pitchFamily="49" charset="-122"/>
              </a:rPr>
              <a:t>暴风雨的预言者</a:t>
            </a:r>
            <a:r>
              <a:rPr lang="zh-CN" sz="3600" b="1" dirty="0">
                <a:latin typeface="Arial" pitchFamily="34" charset="0"/>
                <a:ea typeface="楷体_GB2312" pitchFamily="49" charset="-122"/>
              </a:rPr>
              <a:t>”</a:t>
            </a:r>
            <a:r>
              <a:rPr lang="zh-CN" sz="3600" b="1" dirty="0">
                <a:latin typeface="楷体_GB2312" pitchFamily="49" charset="-122"/>
                <a:ea typeface="楷体_GB2312" pitchFamily="49" charset="-122"/>
              </a:rPr>
              <a:t>之意。在高尔基充满激情的描绘中，海燕的勇敢形象更给人一种鼓舞人心的力量。</a:t>
            </a:r>
          </a:p>
        </p:txBody>
      </p:sp>
      <p:pic>
        <p:nvPicPr>
          <p:cNvPr id="6148" name="Picture 7" descr="10727705770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71552"/>
            <a:ext cx="334803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57172"/>
            <a:ext cx="1600234" cy="63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142990"/>
            <a:ext cx="80724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海燕</a:t>
            </a:r>
            <a:r>
              <a:rPr lang="zh-CN" alt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》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又称</a:t>
            </a:r>
            <a:r>
              <a:rPr lang="zh-CN" alt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海燕之歌</a:t>
            </a:r>
            <a:r>
              <a:rPr lang="zh-CN" alt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》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是高尔基</a:t>
            </a:r>
            <a:r>
              <a:rPr lang="zh-CN" alt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1901</a:t>
            </a:r>
            <a:r>
              <a:rPr 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年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短篇小说</a:t>
            </a:r>
            <a:r>
              <a:rPr lang="zh-CN" alt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春天的旋律</a:t>
            </a:r>
            <a:r>
              <a:rPr lang="zh-CN" alt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》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的末尾一章</a:t>
            </a:r>
            <a:r>
              <a:rPr 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。后来广为传抄，极受欢迎。当时的俄国社会黑暗，民不聊生。人民的革命运动也越来越高涨，高尔基亲自目睹了经历了当时的群众革命运动，于是结合当时的革命斗争形势，写出了</a:t>
            </a:r>
            <a:r>
              <a:rPr lang="zh-CN" alt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《</a:t>
            </a:r>
            <a:r>
              <a:rPr 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海燕</a:t>
            </a:r>
            <a:r>
              <a:rPr lang="zh-CN" alt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》</a:t>
            </a:r>
            <a:r>
              <a:rPr 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楷体_GB2312" pitchFamily="49" charset="-122"/>
              </a:rPr>
              <a:t>用象征的手法，号召人民进行革命斗争和迎接革命暴风雨的来临</a:t>
            </a:r>
            <a:r>
              <a:rPr lang="zh-CN" sz="2400" b="1" dirty="0" smtClean="0">
                <a:effectLst/>
                <a:latin typeface="Times New Roman" pitchFamily="18" charset="0"/>
                <a:ea typeface="楷体_GB2312" pitchFamily="49" charset="-122"/>
              </a:rPr>
              <a:t>。这首诗也深受列宁、斯大林的赞赏， 被誉为“战斗的革命诗歌”。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14480" y="285734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方正北魏楷书简体" pitchFamily="65" charset="-122"/>
                <a:ea typeface="方正北魏楷书简体" pitchFamily="65" charset="-122"/>
              </a:rPr>
              <a:t>写作背景</a:t>
            </a:r>
            <a:endParaRPr lang="zh-CN" altLang="en-US" sz="3600" b="1" dirty="0">
              <a:solidFill>
                <a:srgbClr val="FF0000"/>
              </a:solidFill>
              <a:latin typeface="方正北魏楷书简体" pitchFamily="65" charset="-122"/>
              <a:ea typeface="方正北魏楷书简体" pitchFamily="65" charset="-122"/>
            </a:endParaRPr>
          </a:p>
        </p:txBody>
      </p:sp>
      <p:pic>
        <p:nvPicPr>
          <p:cNvPr id="4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/>
          </p:nvPr>
        </p:nvSpPr>
        <p:spPr>
          <a:xfrm>
            <a:off x="1357290" y="714362"/>
            <a:ext cx="7000924" cy="3143272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b="1" dirty="0" smtClean="0">
                <a:solidFill>
                  <a:srgbClr val="660066"/>
                </a:solidFill>
                <a:effectLst/>
                <a:latin typeface="Times New Roman" pitchFamily="18" charset="0"/>
                <a:ea typeface="楷体_GB2312" pitchFamily="49" charset="-122"/>
              </a:rPr>
              <a:t>预习检测：</a:t>
            </a:r>
            <a:r>
              <a:rPr lang="zh-CN" b="1" dirty="0" smtClean="0">
                <a:solidFill>
                  <a:srgbClr val="660066"/>
                </a:solidFill>
                <a:effectLst/>
                <a:latin typeface="Times New Roman" pitchFamily="18" charset="0"/>
                <a:ea typeface="楷体_GB2312" pitchFamily="49" charset="-122"/>
              </a:rPr>
              <a:t>根据</a:t>
            </a:r>
            <a:r>
              <a:rPr lang="zh-CN" b="1" dirty="0">
                <a:solidFill>
                  <a:srgbClr val="660066"/>
                </a:solidFill>
                <a:effectLst/>
                <a:latin typeface="Times New Roman" pitchFamily="18" charset="0"/>
                <a:ea typeface="楷体_GB2312" pitchFamily="49" charset="-122"/>
              </a:rPr>
              <a:t>拼音写出汉字。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zh-CN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wān</a:t>
            </a: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（       ）蜒         呻 </a:t>
            </a:r>
            <a:r>
              <a:rPr lang="zh-CN" altLang="zh-CN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yín</a:t>
            </a: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（        ） 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zh-CN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fěi</a:t>
            </a: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（       ）翠           </a:t>
            </a:r>
            <a:r>
              <a:rPr lang="zh-CN" altLang="zh-CN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chǔn</a:t>
            </a: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（       ）笨  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深 </a:t>
            </a:r>
            <a:r>
              <a:rPr lang="zh-CN" altLang="zh-CN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yuān</a:t>
            </a: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（        ）     胆 </a:t>
            </a:r>
            <a:r>
              <a:rPr lang="zh-CN" altLang="zh-CN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qiè</a:t>
            </a:r>
            <a:r>
              <a:rPr lang="zh-CN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（        ）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571736" y="1571618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蜿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500826" y="1571618"/>
            <a:ext cx="68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吟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428860" y="2357436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翡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6286512" y="2285998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蠢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3286116" y="3143254"/>
            <a:ext cx="60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渊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6429388" y="3143254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effectLst/>
                <a:latin typeface="Tahoma" pitchFamily="34" charset="0"/>
                <a:ea typeface="楷体_GB2312" pitchFamily="49" charset="-122"/>
              </a:rPr>
              <a:t>怯</a:t>
            </a:r>
          </a:p>
        </p:txBody>
      </p:sp>
      <p:pic>
        <p:nvPicPr>
          <p:cNvPr id="9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autoUpdateAnimBg="0"/>
      <p:bldP spid="51204" grpId="0" autoUpdateAnimBg="0"/>
      <p:bldP spid="51205" grpId="0" autoUpdateAnimBg="0"/>
      <p:bldP spid="51206" grpId="0" autoUpdateAnimBg="0"/>
      <p:bldP spid="51207" grpId="0" autoUpdateAnimBg="0"/>
      <p:bldP spid="5120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0"/>
            <a:ext cx="2333652" cy="395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660066"/>
                </a:solidFill>
                <a:effectLst/>
                <a:latin typeface="Arial" pitchFamily="34" charset="0"/>
                <a:ea typeface="华文新魏" pitchFamily="2" charset="-122"/>
              </a:rPr>
              <a:t>视</a:t>
            </a:r>
            <a:r>
              <a:rPr lang="zh-CN" sz="3200" b="1" dirty="0" smtClean="0">
                <a:solidFill>
                  <a:srgbClr val="660066"/>
                </a:solidFill>
                <a:effectLst/>
                <a:latin typeface="Arial" pitchFamily="34" charset="0"/>
                <a:ea typeface="华文新魏" pitchFamily="2" charset="-122"/>
              </a:rPr>
              <a:t>频</a:t>
            </a:r>
            <a:r>
              <a:rPr lang="zh-CN" sz="3200" b="1" dirty="0">
                <a:solidFill>
                  <a:srgbClr val="660066"/>
                </a:solidFill>
                <a:effectLst/>
                <a:latin typeface="Arial" pitchFamily="34" charset="0"/>
                <a:ea typeface="华文新魏" pitchFamily="2" charset="-122"/>
              </a:rPr>
              <a:t>朗读</a:t>
            </a:r>
          </a:p>
        </p:txBody>
      </p:sp>
      <p:pic>
        <p:nvPicPr>
          <p:cNvPr id="3" name="康桥朗诵作品：海燕（高尔基）新版_高清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4" y="428610"/>
            <a:ext cx="8786874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72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划出环境描写的句子，思考：暴风雨到来前海面景象有何变化？给每一次变化拟定小标题。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214428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latin typeface="Calibri" pitchFamily="34" charset="0"/>
              </a:rPr>
              <a:t>写海燕为什么要写环境？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000246"/>
            <a:ext cx="7715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Calibri" pitchFamily="34" charset="0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Calibri" pitchFamily="34" charset="0"/>
              </a:rPr>
              <a:t>、</a:t>
            </a:r>
            <a:r>
              <a:rPr lang="zh-CN" altLang="zh-CN" sz="3200" b="1" dirty="0" smtClean="0">
                <a:solidFill>
                  <a:srgbClr val="C00000"/>
                </a:solidFill>
                <a:latin typeface="Calibri" pitchFamily="34" charset="0"/>
              </a:rPr>
              <a:t>勾划海燕在这三个环境中表现的句子，朗读体会，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用简洁的词语概括海燕的形象</a:t>
            </a:r>
            <a:r>
              <a:rPr lang="zh-CN" altLang="zh-CN" sz="3200" b="1" dirty="0" smtClean="0">
                <a:solidFill>
                  <a:srgbClr val="C00000"/>
                </a:solidFill>
                <a:latin typeface="Calibri" pitchFamily="34" charset="0"/>
              </a:rPr>
              <a:t>。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857356" y="3000378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勇敢、乐观、顽强、自信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429124" y="1285866"/>
            <a:ext cx="4714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点明海燕所处的环境，</a:t>
            </a:r>
            <a:r>
              <a:rPr kumimoji="1" lang="zh-CN" altLang="en-US" sz="2000" b="1" dirty="0" smtClean="0">
                <a:solidFill>
                  <a:srgbClr val="C00000"/>
                </a:solidFill>
                <a:latin typeface="Times New Roman" pitchFamily="18" charset="0"/>
                <a:ea typeface="楷体_GB2312" pitchFamily="49" charset="-122"/>
              </a:rPr>
              <a:t>烘托</a:t>
            </a:r>
            <a:r>
              <a:rPr kumimoji="1" lang="zh-CN" altLang="en-US" sz="2000" b="1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海燕的形象</a:t>
            </a:r>
            <a:endParaRPr kumimoji="1" lang="zh-CN" altLang="en-US" sz="2000" b="1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171449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暴风雨将来时</a:t>
            </a:r>
            <a:endParaRPr lang="zh-CN" altLang="en-US" b="1" dirty="0"/>
          </a:p>
        </p:txBody>
      </p:sp>
      <p:sp>
        <p:nvSpPr>
          <p:cNvPr id="9" name="右箭头 8"/>
          <p:cNvSpPr/>
          <p:nvPr/>
        </p:nvSpPr>
        <p:spPr>
          <a:xfrm>
            <a:off x="2285984" y="1857370"/>
            <a:ext cx="785818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143240" y="171449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暴风雨逼近时</a:t>
            </a:r>
            <a:endParaRPr lang="zh-CN" altLang="en-US" b="1" dirty="0"/>
          </a:p>
        </p:txBody>
      </p:sp>
      <p:sp>
        <p:nvSpPr>
          <p:cNvPr id="11" name="右箭头 10"/>
          <p:cNvSpPr/>
          <p:nvPr/>
        </p:nvSpPr>
        <p:spPr>
          <a:xfrm>
            <a:off x="4714876" y="1857370"/>
            <a:ext cx="785818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572132" y="171449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暴风雨即临时</a:t>
            </a:r>
            <a:endParaRPr lang="zh-CN" alt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4348" y="3357568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n-lt"/>
                <a:ea typeface="+mn-ea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+mn-lt"/>
                <a:ea typeface="+mn-ea"/>
              </a:rPr>
              <a:t>、</a:t>
            </a:r>
            <a:r>
              <a:rPr lang="zh-CN" altLang="zh-CN" sz="3200" b="1" dirty="0" smtClean="0">
                <a:solidFill>
                  <a:srgbClr val="C00000"/>
                </a:solidFill>
                <a:latin typeface="+mn-lt"/>
                <a:ea typeface="+mn-ea"/>
              </a:rPr>
              <a:t>学生朗读描写其他海鸟的片断，讨论作者这样写的目的。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285852" y="442913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和海燕对比，突出海燕的英勇、乐观。</a:t>
            </a:r>
            <a:endParaRPr kumimoji="1" lang="zh-CN" altLang="en-US" sz="2400" b="1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问题思考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6" name="Picture 4" descr="50960549bf024c15cf7d9f8fcdc6d9e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8"/>
            <a:ext cx="1109682" cy="4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 animBg="1"/>
      <p:bldP spid="10" grpId="0"/>
      <p:bldP spid="11" grpId="0" animBg="1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</TotalTime>
  <Words>1257</Words>
  <Application>Microsoft Office PowerPoint</Application>
  <PresentationFormat>全屏显示(16:9)</PresentationFormat>
  <Paragraphs>130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大海给了它坚硬的翅膀，为的是能够搏击风浪，当鸟儿们都去躲避风浪时，它却高声呼唤，让暴风雨来得更猛烈些吧！今天，让我们一起走近《海燕》这首充满激情的时代奏曲，去感受高乐基给我们带来的生命之最强音。</vt:lpstr>
      <vt:lpstr>幻灯片 2</vt:lpstr>
      <vt:lpstr>学习目标</vt:lpstr>
      <vt:lpstr>幻灯片 4</vt:lpstr>
      <vt:lpstr>说在前面的话</vt:lpstr>
      <vt:lpstr>幻灯片 6</vt:lpstr>
      <vt:lpstr>幻灯片 7</vt:lpstr>
      <vt:lpstr>幻灯片 8</vt:lpstr>
      <vt:lpstr>幻灯片 9</vt:lpstr>
      <vt:lpstr>幻灯片 10</vt:lpstr>
      <vt:lpstr>赏析句子，回答问题</vt:lpstr>
      <vt:lpstr>幻灯片 12</vt:lpstr>
      <vt:lpstr>幻灯片 13</vt:lpstr>
      <vt:lpstr>幻灯片 14</vt:lpstr>
      <vt:lpstr>幻灯片 15</vt:lpstr>
      <vt:lpstr>总    结</vt:lpstr>
      <vt:lpstr>课堂练习</vt:lpstr>
      <vt:lpstr>幻灯片 18</vt:lpstr>
      <vt:lpstr>幻灯片 19</vt:lpstr>
      <vt:lpstr>幻灯片 20</vt:lpstr>
      <vt:lpstr>幻灯片 21</vt:lpstr>
      <vt:lpstr>拓展阅读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海给了它坚硬的翅膀，为的是能够搏击风浪，当鸟儿们都去躲避风浪时，它却高声呼唤，让暴风雨来得更猛烈些吧！今天，让我们一起走近《海燕》这首充满激情的时代奏曲，去感受高乐基给我们带来的生命之最强音。</dc:title>
  <dc:creator>PC</dc:creator>
  <cp:lastModifiedBy>PC</cp:lastModifiedBy>
  <cp:revision>4</cp:revision>
  <dcterms:created xsi:type="dcterms:W3CDTF">2017-03-22T12:25:09Z</dcterms:created>
  <dcterms:modified xsi:type="dcterms:W3CDTF">2017-03-24T02:15:41Z</dcterms:modified>
</cp:coreProperties>
</file>