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438" r:id="rId4"/>
    <p:sldId id="664" r:id="rId5"/>
    <p:sldId id="422" r:id="rId6"/>
    <p:sldId id="654" r:id="rId7"/>
    <p:sldId id="629" r:id="rId8"/>
    <p:sldId id="816" r:id="rId9"/>
    <p:sldId id="817" r:id="rId10"/>
    <p:sldId id="792" r:id="rId11"/>
    <p:sldId id="794" r:id="rId12"/>
    <p:sldId id="800" r:id="rId13"/>
    <p:sldId id="818" r:id="rId14"/>
    <p:sldId id="801" r:id="rId15"/>
    <p:sldId id="802" r:id="rId16"/>
    <p:sldId id="819" r:id="rId17"/>
    <p:sldId id="820" r:id="rId18"/>
    <p:sldId id="821" r:id="rId19"/>
    <p:sldId id="803" r:id="rId20"/>
    <p:sldId id="784" r:id="rId21"/>
    <p:sldId id="785" r:id="rId22"/>
    <p:sldId id="822" r:id="rId23"/>
    <p:sldId id="786" r:id="rId24"/>
    <p:sldId id="787" r:id="rId25"/>
    <p:sldId id="823" r:id="rId26"/>
    <p:sldId id="824" r:id="rId27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8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81"/>
    <p:restoredTop sz="50000"/>
  </p:normalViewPr>
  <p:slideViewPr>
    <p:cSldViewPr showGuides="1">
      <p:cViewPr varScale="1">
        <p:scale>
          <a:sx n="99" d="100"/>
          <a:sy n="99" d="100"/>
        </p:scale>
        <p:origin x="72" y="144"/>
      </p:cViewPr>
      <p:guideLst>
        <p:guide orient="horz" pos="158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200" d="100"/>
        <a:sy n="20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tags" Target="tags/tag63.xml" /><Relationship Id="rId29" Type="http://schemas.openxmlformats.org/officeDocument/2006/relationships/presProps" Target="presProps.xml" /><Relationship Id="rId3" Type="http://schemas.openxmlformats.org/officeDocument/2006/relationships/handoutMaster" Target="handoutMasters/handoutMaster1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5AC95AF-28E6-42BB-BB59-E27EA8EC9A5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2021/6/12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8600528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D9905E9-2ADE-4D45-AE1D-C5280C0CAE4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2021/6/12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59900209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45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18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1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marL="171450" indent="-171450">
              <a:spcAft>
                <a:spcPts val="1000"/>
              </a:spcAft>
              <a:defRPr spc="300"/>
            </a:lvl1pPr>
            <a:lvl2pPr marL="514350" indent="-171450">
              <a:defRPr spc="300"/>
            </a:lvl2pPr>
            <a:lvl3pPr marL="857250" indent="-171450">
              <a:defRPr spc="300"/>
            </a:lvl3pPr>
            <a:lvl4pPr marL="1200150" indent="-171450">
              <a:defRPr spc="300"/>
            </a:lvl4pPr>
            <a:lvl5pPr marL="1543050" indent="-17145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57.xml" /><Relationship Id="rId14" Type="http://schemas.openxmlformats.org/officeDocument/2006/relationships/tags" Target="../tags/tag58.xml" /><Relationship Id="rId15" Type="http://schemas.openxmlformats.org/officeDocument/2006/relationships/tags" Target="../tags/tag59.xml" /><Relationship Id="rId16" Type="http://schemas.openxmlformats.org/officeDocument/2006/relationships/tags" Target="../tags/tag60.xml" /><Relationship Id="rId17" Type="http://schemas.openxmlformats.org/officeDocument/2006/relationships/tags" Target="../tags/tag61.xml" /><Relationship Id="rId18" Type="http://schemas.openxmlformats.org/officeDocument/2006/relationships/tags" Target="../tags/tag62.xml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207135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3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" name="矩形 20"/>
          <p:cNvSpPr/>
          <p:nvPr/>
        </p:nvSpPr>
        <p:spPr>
          <a:xfrm>
            <a:off x="0" y="0"/>
            <a:ext cx="9144000" cy="5151438"/>
          </a:xfrm>
          <a:prstGeom prst="rect">
            <a:avLst/>
          </a:prstGeom>
          <a:solidFill>
            <a:srgbClr val="C8E4D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0" y="307975"/>
            <a:ext cx="9144000" cy="4576763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 cap="rnd">
            <a:solidFill>
              <a:srgbClr val="00A8AC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文本框 49"/>
          <p:cNvSpPr txBox="1">
            <a:spLocks noChangeArrowheads="1"/>
          </p:cNvSpPr>
          <p:nvPr/>
        </p:nvSpPr>
        <p:spPr bwMode="auto">
          <a:xfrm>
            <a:off x="684213" y="569913"/>
            <a:ext cx="7788275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200" b="1" i="0" u="none" strike="noStrike" kern="1200" cap="none" spc="0" normalizeH="0" baseline="0" noProof="0" smtClean="0">
                <a:ln>
                  <a:noFill/>
                </a:ln>
                <a:solidFill>
                  <a:srgbClr val="271864"/>
                </a:solidFill>
                <a:effectLst/>
                <a:uLnTx/>
                <a:uFillTx/>
                <a:latin typeface="+mj-ea"/>
                <a:ea typeface="+mj-ea"/>
                <a:cs typeface="Kaiti SC"/>
              </a:rPr>
              <a:t>第</a:t>
            </a:r>
            <a:r>
              <a:rPr kumimoji="0" lang="en-US" altLang="zh-CN" sz="5200" b="1" i="0" u="none" strike="noStrike" kern="1200" cap="none" spc="0" normalizeH="0" baseline="0" noProof="0" smtClean="0">
                <a:ln>
                  <a:noFill/>
                </a:ln>
                <a:solidFill>
                  <a:srgbClr val="271864"/>
                </a:solidFill>
                <a:effectLst/>
                <a:uLnTx/>
                <a:uFillTx/>
                <a:latin typeface="+mj-ea"/>
                <a:ea typeface="+mj-ea"/>
                <a:cs typeface="Kaiti SC"/>
              </a:rPr>
              <a:t>5</a:t>
            </a:r>
            <a:r>
              <a:rPr kumimoji="0" lang="zh-CN" altLang="en-US" sz="5200" b="1" i="0" u="none" strike="noStrike" kern="1200" cap="none" spc="0" normalizeH="0" baseline="0" noProof="0" smtClean="0">
                <a:ln>
                  <a:noFill/>
                </a:ln>
                <a:solidFill>
                  <a:srgbClr val="271864"/>
                </a:solidFill>
                <a:effectLst/>
                <a:uLnTx/>
                <a:uFillTx/>
                <a:latin typeface="+mj-ea"/>
                <a:ea typeface="+mj-ea"/>
                <a:cs typeface="Kaiti SC"/>
              </a:rPr>
              <a:t>单元  写作</a:t>
            </a:r>
            <a:endParaRPr kumimoji="0" lang="zh-CN" altLang="en-US" sz="5200" b="1" i="0" u="none" strike="noStrike" kern="1200" cap="none" spc="0" normalizeH="0" baseline="0" noProof="0">
              <a:ln>
                <a:noFill/>
              </a:ln>
              <a:solidFill>
                <a:srgbClr val="271864"/>
              </a:solidFill>
              <a:effectLst/>
              <a:uLnTx/>
              <a:uFillTx/>
              <a:latin typeface="+mj-ea"/>
              <a:ea typeface="+mj-ea"/>
              <a:cs typeface="Kaiti SC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1403350" y="1492250"/>
            <a:ext cx="6337300" cy="0"/>
          </a:xfrm>
          <a:prstGeom prst="line">
            <a:avLst/>
          </a:prstGeom>
          <a:ln w="41275">
            <a:solidFill>
              <a:srgbClr val="00A8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6" name="Picture 16" descr="C:\Users\Administrator\Desktop\20130806221109_BjuMu.jpe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425" y="1276350"/>
            <a:ext cx="8067675" cy="3203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13"/>
          <p:cNvSpPr>
            <a:spLocks noChangeArrowheads="1"/>
          </p:cNvSpPr>
          <p:nvPr/>
        </p:nvSpPr>
        <p:spPr bwMode="auto">
          <a:xfrm>
            <a:off x="2490788" y="2459038"/>
            <a:ext cx="4522788" cy="101441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  <a:cs typeface="+mn-cs"/>
              </a:rPr>
              <a:t>论证要合理</a:t>
            </a:r>
            <a:endParaRPr kumimoji="0" lang="zh-CN" altLang="zh-CN" sz="6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  <a:cs typeface="+mn-cs"/>
            </a:endParaRPr>
          </a:p>
        </p:txBody>
      </p:sp>
    </p:spTree>
  </p:cSld>
  <p:clrMapOvr>
    <a:masterClrMapping/>
  </p:clrMapOvr>
  <p:transition spd="slow">
    <p:wipe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文本框 99"/>
          <p:cNvSpPr txBox="1">
            <a:spLocks noChangeArrowheads="1"/>
          </p:cNvSpPr>
          <p:nvPr/>
        </p:nvSpPr>
        <p:spPr bwMode="auto">
          <a:xfrm>
            <a:off x="757238" y="1069975"/>
            <a:ext cx="7486650" cy="365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631825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俗话说：“知足常乐。”有的人却说：“</a:t>
            </a:r>
            <a:r>
              <a:rPr kumimoji="0" lang="zh-CN" altLang="en-US" sz="2200" b="1" i="0" u="none" strike="noStrike" kern="120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知足未必</a:t>
            </a:r>
            <a:r>
              <a:rPr kumimoji="0" lang="zh-CN" altLang="en-US" sz="22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常乐。”试围绕“知足与快乐”这一话题，</a:t>
            </a:r>
            <a:r>
              <a:rPr kumimoji="0" lang="zh-CN" altLang="en-US" sz="2200" b="1" i="0" u="none" strike="noStrike" kern="120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自定</a:t>
            </a:r>
            <a:r>
              <a:rPr kumimoji="0" lang="zh-CN" altLang="en-US" sz="22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立意，自拟标题，写一篇议论文。不少于</a:t>
            </a:r>
            <a:r>
              <a:rPr kumimoji="0" lang="en-US" altLang="zh-CN" sz="22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600 </a:t>
            </a:r>
            <a:r>
              <a:rPr kumimoji="0" lang="zh-CN" altLang="en-US" sz="22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字。</a:t>
            </a:r>
          </a:p>
          <a:p>
            <a:pPr marL="631825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提示</a:t>
            </a:r>
          </a:p>
          <a:p>
            <a:pPr marL="631825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22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在标题或者文章的开头，明确表达自己的观点。</a:t>
            </a:r>
          </a:p>
          <a:p>
            <a:pPr marL="631825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22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恰当安排论证的结构，注意层次清晰，</a:t>
            </a:r>
            <a:r>
              <a:rPr kumimoji="0" lang="zh-CN" altLang="en-US" sz="2200" b="1" i="0" u="none" strike="noStrike" kern="120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逻辑严密</a:t>
            </a:r>
            <a:r>
              <a:rPr kumimoji="0" lang="zh-CN" altLang="en-US" sz="22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</a:p>
          <a:p>
            <a:pPr marL="986155" marR="0" lvl="0" indent="-35433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3. </a:t>
            </a:r>
            <a:r>
              <a:rPr kumimoji="0" lang="zh-CN" altLang="en-US" sz="22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注意对运用的材料进行分析，突出材料对</a:t>
            </a:r>
            <a:r>
              <a:rPr kumimoji="0" lang="zh-CN" altLang="en-US" sz="2200" b="1" i="0" u="none" strike="noStrike" kern="120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观点</a:t>
            </a:r>
            <a:r>
              <a:rPr kumimoji="0" lang="zh-CN" altLang="en-US" sz="22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的支撑或证明作用</a:t>
            </a:r>
            <a:r>
              <a:rPr kumimoji="0" lang="zh-CN" altLang="en-US" sz="2200" b="1" i="0" u="none" strike="noStrike" kern="120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  <a:endParaRPr kumimoji="0" lang="en-US" altLang="zh-CN" sz="2200" b="1" i="0" u="none" strike="noStrike" kern="1200" cap="none" spc="0" normalizeH="0" baseline="0" noProof="1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387" name="矩形 1"/>
          <p:cNvSpPr/>
          <p:nvPr/>
        </p:nvSpPr>
        <p:spPr>
          <a:xfrm>
            <a:off x="757238" y="493713"/>
            <a:ext cx="439102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写作实践二：写议论文</a:t>
            </a:r>
          </a:p>
        </p:txBody>
      </p:sp>
      <p:sp>
        <p:nvSpPr>
          <p:cNvPr id="6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写作实践</a:t>
            </a:r>
            <a:endParaRPr kumimoji="0" lang="zh-CN" altLang="en-US" sz="29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294804" y="2465223"/>
            <a:ext cx="973138" cy="400563"/>
          </a:xfrm>
          <a:prstGeom prst="ellipse">
            <a:avLst/>
          </a:prstGeom>
          <a:grpFill/>
          <a:ln w="12700">
            <a:solidFill>
              <a:srgbClr val="0070C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文本框 99"/>
          <p:cNvSpPr txBox="1">
            <a:spLocks noChangeArrowheads="1"/>
          </p:cNvSpPr>
          <p:nvPr/>
        </p:nvSpPr>
        <p:spPr bwMode="auto">
          <a:xfrm>
            <a:off x="612775" y="493713"/>
            <a:ext cx="7920038" cy="412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631825" marR="0" lvl="0" indent="-631825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写法点拨</a:t>
            </a:r>
          </a:p>
          <a:p>
            <a:pPr marL="0" marR="0" lvl="0" indent="631825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我们</a:t>
            </a:r>
            <a:r>
              <a:rPr kumimoji="0" lang="zh-CN" altLang="en-US" sz="22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可以以“知足常乐”作为观点，写一篇</a:t>
            </a:r>
            <a:r>
              <a:rPr kumimoji="0" lang="zh-CN" altLang="en-US" sz="2200" b="1" i="0" u="none" strike="noStrike" kern="120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立论文，也可以以“知足未必常乐”为观点批驳“知足常乐”</a:t>
            </a:r>
            <a:r>
              <a:rPr kumimoji="0" lang="zh-CN" altLang="en-US" sz="22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这一观点，写一篇驳论文。写立论文，</a:t>
            </a:r>
            <a:r>
              <a:rPr kumimoji="0" lang="zh-CN" altLang="en-US" sz="2200" b="1" i="0" u="none" strike="noStrike" kern="120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可采用</a:t>
            </a:r>
            <a:r>
              <a:rPr kumimoji="0" lang="zh-CN" altLang="en-US" sz="22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“提出问题</a:t>
            </a:r>
            <a:r>
              <a:rPr kumimoji="0" lang="en-US" altLang="zh-CN" sz="22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——</a:t>
            </a:r>
            <a:r>
              <a:rPr kumimoji="0" lang="zh-CN" altLang="en-US" sz="22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分析问题</a:t>
            </a:r>
            <a:r>
              <a:rPr kumimoji="0" lang="en-US" altLang="zh-CN" sz="22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——</a:t>
            </a:r>
            <a:r>
              <a:rPr kumimoji="0" lang="zh-CN" altLang="en-US" sz="22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解决问题”的</a:t>
            </a:r>
            <a:r>
              <a:rPr kumimoji="0" lang="zh-CN" altLang="en-US" sz="2200" b="1" i="0" u="none" strike="noStrike" kern="120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结构</a:t>
            </a:r>
            <a:r>
              <a:rPr kumimoji="0" lang="zh-CN" altLang="en-US" sz="22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来展开论证；写驳论文，可采用批驳对方观点</a:t>
            </a:r>
            <a:r>
              <a:rPr kumimoji="0" lang="zh-CN" altLang="en-US" sz="2200" b="1" i="0" u="none" strike="noStrike" kern="120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、批驳</a:t>
            </a:r>
            <a:r>
              <a:rPr kumimoji="0" lang="zh-CN" altLang="en-US" sz="22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对方论据、批驳对方论证的方法来进行论证</a:t>
            </a:r>
            <a:r>
              <a:rPr kumimoji="0" lang="zh-CN" altLang="en-US" sz="2200" b="1" i="0" u="none" strike="noStrike" kern="120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。为了</a:t>
            </a:r>
            <a:r>
              <a:rPr kumimoji="0" lang="zh-CN" altLang="en-US" sz="22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增强文章的说服力和感染力，可采用比喻论证</a:t>
            </a:r>
            <a:r>
              <a:rPr kumimoji="0" lang="zh-CN" altLang="en-US" sz="2200" b="1" i="0" u="none" strike="noStrike" kern="120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、举例</a:t>
            </a:r>
            <a:r>
              <a:rPr kumimoji="0" lang="zh-CN" altLang="en-US" sz="22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论证、对比论证等多种论证方法。</a:t>
            </a:r>
            <a:endParaRPr kumimoji="0" lang="en-US" altLang="zh-CN" sz="2200" b="1" i="0" u="none" strike="noStrike" kern="1200" cap="none" spc="0" normalizeH="0" baseline="0" noProof="1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写作实践</a:t>
            </a:r>
            <a:endParaRPr kumimoji="0" lang="zh-CN" altLang="en-US" sz="29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47216" y="527756"/>
            <a:ext cx="1504504" cy="614108"/>
          </a:xfrm>
          <a:prstGeom prst="ellipse">
            <a:avLst/>
          </a:prstGeom>
          <a:grpFill/>
          <a:ln w="12700">
            <a:solidFill>
              <a:srgbClr val="0070C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文本框 99"/>
          <p:cNvSpPr txBox="1"/>
          <p:nvPr/>
        </p:nvSpPr>
        <p:spPr>
          <a:xfrm>
            <a:off x="976313" y="576263"/>
            <a:ext cx="7196137" cy="415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8480" algn="ctr" eaLnBrk="0" hangingPunct="0">
              <a:lnSpc>
                <a:spcPct val="150000"/>
              </a:lnSpc>
            </a:pPr>
            <a:r>
              <a:rPr lang="zh-CN" altLang="en-US" sz="2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不知足者常乐</a:t>
            </a:r>
          </a:p>
          <a:p>
            <a:pPr indent="538480" algn="just" eaLnBrk="0" hangingPunct="0">
              <a:lnSpc>
                <a:spcPct val="150000"/>
              </a:lnSpc>
            </a:pP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中国有句俗语叫“知足常乐”。然而，要真正做到常乐，就要有向上攀登的信念，以及永不放弃的精神。</a:t>
            </a:r>
          </a:p>
          <a:p>
            <a:pPr indent="538480" algn="just" eaLnBrk="0" hangingPunct="0">
              <a:lnSpc>
                <a:spcPct val="150000"/>
              </a:lnSpc>
            </a:pP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俄国女皇叶卡捷琳娜二世曾说：“如果我能活二百 年，整个欧洲将匍匐在我的脚下。”她正是有这种永不满足的欲望，才成就了俄罗斯帝国的辉煌。战国七雄混战，军阀割据。秦国正是有了“囊括四海之意，并吞八荒之心”，才能“履至尊而制六合”。</a:t>
            </a:r>
            <a:endParaRPr lang="en-US" altLang="zh-CN" sz="2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435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668338"/>
            <a:ext cx="1116013" cy="461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6" name="文本框 2"/>
          <p:cNvSpPr txBox="1"/>
          <p:nvPr/>
        </p:nvSpPr>
        <p:spPr>
          <a:xfrm>
            <a:off x="390525" y="676275"/>
            <a:ext cx="1125538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优秀</a:t>
            </a:r>
            <a:r>
              <a:rPr lang="zh-CN" altLang="en-US" sz="17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例文</a:t>
            </a:r>
          </a:p>
        </p:txBody>
      </p:sp>
      <p:sp>
        <p:nvSpPr>
          <p:cNvPr id="5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写作实践</a:t>
            </a:r>
            <a:endParaRPr kumimoji="0" lang="zh-CN" altLang="en-US" sz="29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文本框 99"/>
          <p:cNvSpPr txBox="1">
            <a:spLocks noChangeArrowheads="1"/>
          </p:cNvSpPr>
          <p:nvPr/>
        </p:nvSpPr>
        <p:spPr bwMode="auto">
          <a:xfrm>
            <a:off x="827088" y="573088"/>
            <a:ext cx="7250113" cy="407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5384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观其余六国，或割地以求一夕安寝，或遣刺客以刺杀秦王。然六国最终仍为秦所灭。究其源，应有凌云之志，不足之心，才可成就一番事业。</a:t>
            </a:r>
          </a:p>
          <a:p>
            <a:pPr marL="0" marR="0" lvl="0" indent="535305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宋，是汉人的骄傲。它创造了经济的繁荣，文化的盛世。可它却为保王朝之基稳固，不惜劳民伤财，以博得辽元片刻之欢娱。大宋王朝的国力日渐衰弱，却送给敌人大量的物资，这就像给一头饥饿的狼喂肉，当你没有食物再给它时，它便会把你消灭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en-US" altLang="zh-CN" sz="2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写作实践</a:t>
            </a:r>
            <a:endParaRPr kumimoji="0" lang="zh-CN" altLang="en-US" sz="29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文本框 99"/>
          <p:cNvSpPr txBox="1"/>
          <p:nvPr/>
        </p:nvSpPr>
        <p:spPr>
          <a:xfrm>
            <a:off x="539750" y="725488"/>
            <a:ext cx="7826375" cy="3646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5305" algn="just">
              <a:lnSpc>
                <a:spcPct val="150000"/>
              </a:lnSpc>
              <a:buNone/>
            </a:pP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，曾因康熙和乾隆的励精图治而强大。但到他们的后世，大权旁落，国家的领导权被慈禧掌控，当整个华夏大地被坚船利炮控制时，她只想到了量中华之物力，结与国之欢心，并没有想到奋起。她只在乎尊卑礼教，不管满目疮痍的神州。当看到别国的实力远远超过自己的国家时，却只是冷眼旁观。</a:t>
            </a:r>
            <a:endParaRPr lang="en-US" altLang="zh-CN" sz="2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35305" algn="just">
              <a:lnSpc>
                <a:spcPct val="150000"/>
              </a:lnSpc>
              <a:buNone/>
            </a:pP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然而，中国有另一句俗语叫“人往高处走，水往低处流”。猿猴何以进化成人？正是凭借对这个未知世界的不断探索。</a:t>
            </a:r>
          </a:p>
        </p:txBody>
      </p:sp>
      <p:sp>
        <p:nvSpPr>
          <p:cNvPr id="5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写作实践</a:t>
            </a:r>
            <a:endParaRPr kumimoji="0" lang="zh-CN" altLang="en-US" sz="29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文本框 99"/>
          <p:cNvSpPr txBox="1"/>
          <p:nvPr/>
        </p:nvSpPr>
        <p:spPr>
          <a:xfrm>
            <a:off x="827088" y="808038"/>
            <a:ext cx="7250112" cy="305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5305" algn="just">
              <a:lnSpc>
                <a:spcPct val="150000"/>
              </a:lnSpc>
              <a:buNone/>
            </a:pP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当你看到他呆滞的表情、嶙峋的身体，你可能会不在乎地瞟一眼然后匆匆离去。可他就是霍金</a:t>
            </a:r>
            <a:r>
              <a:rPr lang="en-US" altLang="zh-CN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不屈服于命运的奋起抗争的伟大的物理学家。身体的残疾并没有让他消沉，他用他敏捷的大脑探索着整个宇宙，用他跳跃的思维思索着整个世界，他不是巨人，他只是一个平凡的人，一个永远积极向上的普通人。</a:t>
            </a:r>
          </a:p>
        </p:txBody>
      </p:sp>
      <p:sp>
        <p:nvSpPr>
          <p:cNvPr id="5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写作实践</a:t>
            </a:r>
            <a:endParaRPr kumimoji="0" lang="zh-CN" altLang="en-US" sz="29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文本框 99"/>
          <p:cNvSpPr txBox="1"/>
          <p:nvPr/>
        </p:nvSpPr>
        <p:spPr>
          <a:xfrm>
            <a:off x="949325" y="725488"/>
            <a:ext cx="7007225" cy="3646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5305" algn="just">
              <a:lnSpc>
                <a:spcPct val="150000"/>
              </a:lnSpc>
              <a:buNone/>
            </a:pP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当你看到他帅气阳光的外表，你可能想去接近他，可当你看到他空荡荡的衣袖，你可能会止步。但他曾流过的汗水能够滋润整个撒哈拉沙漠，他就是刘伟。他选择精彩地活着，用奋斗谱写了一首华丽的钢琴曲。</a:t>
            </a:r>
          </a:p>
          <a:p>
            <a:pPr indent="535305" algn="just">
              <a:lnSpc>
                <a:spcPct val="150000"/>
              </a:lnSpc>
              <a:buNone/>
            </a:pP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所以，当生活像一把枷锁把你捆牢时，你不应屈服，而要努力挣脱枷锁，让生命怒放。只有这样，才能真正实现常乐。</a:t>
            </a:r>
            <a:endParaRPr lang="en-US" altLang="zh-CN" sz="2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写作实践</a:t>
            </a:r>
            <a:endParaRPr kumimoji="0" lang="zh-CN" altLang="en-US" sz="29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文本框 99"/>
          <p:cNvSpPr txBox="1"/>
          <p:nvPr/>
        </p:nvSpPr>
        <p:spPr>
          <a:xfrm>
            <a:off x="755650" y="1384300"/>
            <a:ext cx="7343775" cy="1536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622300" eaLnBrk="0" hangingPunct="0">
              <a:lnSpc>
                <a:spcPct val="150000"/>
              </a:lnSpc>
            </a:pPr>
            <a:r>
              <a:rPr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中国有句俗话，叫“近朱者赤，近墨者黑”，强调环境对人成长的影响。对此，你怎么看？请自定立意，自拟题目，写一篇驳论文。不少于</a:t>
            </a:r>
            <a:r>
              <a:rPr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600 </a:t>
            </a:r>
            <a:r>
              <a:rPr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字。</a:t>
            </a:r>
          </a:p>
        </p:txBody>
      </p:sp>
      <p:sp>
        <p:nvSpPr>
          <p:cNvPr id="23555" name="矩形 1"/>
          <p:cNvSpPr/>
          <p:nvPr/>
        </p:nvSpPr>
        <p:spPr>
          <a:xfrm>
            <a:off x="684213" y="741363"/>
            <a:ext cx="4319587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写作实践三：写驳论文</a:t>
            </a:r>
          </a:p>
        </p:txBody>
      </p:sp>
      <p:sp>
        <p:nvSpPr>
          <p:cNvPr id="6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写作实践</a:t>
            </a:r>
            <a:endParaRPr kumimoji="0" lang="zh-CN" altLang="en-US" sz="29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写作实践</a:t>
            </a:r>
            <a:endParaRPr kumimoji="0" lang="zh-CN" altLang="en-US" sz="29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4579" name="矩形 2"/>
          <p:cNvSpPr/>
          <p:nvPr/>
        </p:nvSpPr>
        <p:spPr>
          <a:xfrm>
            <a:off x="860425" y="598488"/>
            <a:ext cx="1071563" cy="581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zh-CN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提示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: </a:t>
            </a:r>
            <a:endParaRPr lang="zh-CN" altLang="zh-CN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792510" y="640516"/>
            <a:ext cx="973138" cy="581025"/>
          </a:xfrm>
          <a:prstGeom prst="ellipse">
            <a:avLst/>
          </a:prstGeom>
          <a:grpFill/>
          <a:ln w="12700">
            <a:solidFill>
              <a:srgbClr val="0070C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581" name="文本框 99"/>
          <p:cNvSpPr txBox="1"/>
          <p:nvPr/>
        </p:nvSpPr>
        <p:spPr>
          <a:xfrm>
            <a:off x="860425" y="1231900"/>
            <a:ext cx="7312025" cy="314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44500" indent="-444500" eaLnBrk="0" hangingPunct="0">
              <a:lnSpc>
                <a:spcPct val="150000"/>
              </a:lnSpc>
            </a:pPr>
            <a:r>
              <a:rPr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1. </a:t>
            </a:r>
            <a:r>
              <a:rPr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梳理驳论的写法，选择一个合适的角度来批驳，同时要表明自己的观点，言之成理。</a:t>
            </a:r>
          </a:p>
          <a:p>
            <a:pPr marL="444500" indent="-444500" eaLnBrk="0" hangingPunct="0">
              <a:lnSpc>
                <a:spcPct val="150000"/>
              </a:lnSpc>
            </a:pPr>
            <a:r>
              <a:rPr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2. </a:t>
            </a:r>
            <a:r>
              <a:rPr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选择与观点一致的材料，最好有事实论据，也有道理论据。</a:t>
            </a:r>
          </a:p>
          <a:p>
            <a:pPr marL="444500" indent="-444500" eaLnBrk="0" hangingPunct="0">
              <a:lnSpc>
                <a:spcPct val="150000"/>
              </a:lnSpc>
            </a:pPr>
            <a:r>
              <a:rPr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3. </a:t>
            </a:r>
            <a:r>
              <a:rPr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根据你的观点和材料列一个提纲，与同学交流，互相补充论据，在此基础上完成作文。</a:t>
            </a:r>
          </a:p>
        </p:txBody>
      </p:sp>
    </p:spTree>
  </p:cSld>
  <p:clrMapOvr>
    <a:masterClrMapping/>
  </p:clrMapOvr>
  <p:transition spd="slow">
    <p:blinds dir="vert"/>
  </p:transition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文本框 1"/>
          <p:cNvSpPr txBox="1"/>
          <p:nvPr/>
        </p:nvSpPr>
        <p:spPr>
          <a:xfrm>
            <a:off x="495300" y="1160463"/>
            <a:ext cx="8048625" cy="314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622300" eaLnBrk="0" hangingPunct="0">
              <a:lnSpc>
                <a:spcPct val="150000"/>
              </a:lnSpc>
            </a:pPr>
            <a:r>
              <a:rPr lang="en-US" altLang="zh-CN" sz="2200" b="1">
                <a:solidFill>
                  <a:srgbClr val="231F20"/>
                </a:solidFill>
                <a:latin typeface="宋体" panose="02010600030101010101" pitchFamily="2" charset="-122"/>
              </a:rPr>
              <a:t>1. </a:t>
            </a:r>
            <a:r>
              <a:rPr lang="zh-CN" altLang="en-US" sz="2200" b="1">
                <a:solidFill>
                  <a:srgbClr val="231F20"/>
                </a:solidFill>
                <a:latin typeface="宋体" panose="02010600030101010101" pitchFamily="2" charset="-122"/>
              </a:rPr>
              <a:t>写驳论文时，可以直接批驳。如采用直接批驳对方论点的方法，开门见山，开篇点出对方论点的荒谬性，揭示其危害性，然后通过缜密的批驳，证明对方论点的荒谬。</a:t>
            </a:r>
          </a:p>
          <a:p>
            <a:pPr indent="622300" eaLnBrk="0" hangingPunct="0">
              <a:lnSpc>
                <a:spcPct val="150000"/>
              </a:lnSpc>
            </a:pPr>
            <a:r>
              <a:rPr lang="en-US" altLang="zh-CN" sz="2200" b="1">
                <a:solidFill>
                  <a:srgbClr val="231F20"/>
                </a:solidFill>
                <a:latin typeface="宋体" panose="02010600030101010101" pitchFamily="2" charset="-122"/>
              </a:rPr>
              <a:t>2. </a:t>
            </a:r>
            <a:r>
              <a:rPr lang="zh-CN" altLang="en-US" sz="2200" b="1">
                <a:solidFill>
                  <a:srgbClr val="231F20"/>
                </a:solidFill>
                <a:latin typeface="宋体" panose="02010600030101010101" pitchFamily="2" charset="-122"/>
              </a:rPr>
              <a:t>写作时可采用多种论证方法。可以引用确凿的事例，运用举例论证的方法；也可以从理论上进行分析，运用道理论证的方法；还可以从正反两方面进行对比论证。</a:t>
            </a:r>
          </a:p>
        </p:txBody>
      </p:sp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写作实践</a:t>
            </a:r>
            <a:endParaRPr kumimoji="0" lang="zh-CN" altLang="en-US" sz="29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5604" name="矩形 2"/>
          <p:cNvSpPr/>
          <p:nvPr/>
        </p:nvSpPr>
        <p:spPr>
          <a:xfrm>
            <a:off x="533400" y="612775"/>
            <a:ext cx="1416050" cy="581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写法点拨</a:t>
            </a:r>
            <a:endParaRPr lang="zh-CN" altLang="zh-CN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28794" y="655660"/>
            <a:ext cx="1420316" cy="581025"/>
          </a:xfrm>
          <a:prstGeom prst="ellipse">
            <a:avLst/>
          </a:prstGeom>
          <a:grpFill/>
          <a:ln w="12700">
            <a:solidFill>
              <a:srgbClr val="0070C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文本框 100"/>
          <p:cNvSpPr txBox="1">
            <a:spLocks noChangeArrowheads="1"/>
          </p:cNvSpPr>
          <p:nvPr/>
        </p:nvSpPr>
        <p:spPr bwMode="auto">
          <a:xfrm>
            <a:off x="1042988" y="771525"/>
            <a:ext cx="7058025" cy="272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6223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总体目标：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论证要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合情合理</a:t>
            </a:r>
            <a:endParaRPr kumimoji="0" lang="en-US" altLang="zh-CN" sz="2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具体目标： </a:t>
            </a:r>
          </a:p>
          <a:p>
            <a:pPr marL="444500" marR="0" lvl="0" indent="-4445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学写议论文，观点要统一，论证要严密。</a:t>
            </a:r>
          </a:p>
          <a:p>
            <a:pPr marL="444500" marR="0" lvl="0" indent="-4445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明确观点和材料的联系，使用的材料要能支持观点。</a:t>
            </a:r>
          </a:p>
          <a:p>
            <a:pPr marL="444500" marR="0" lvl="0" indent="-4445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3. 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学会运用多种论证方法。</a:t>
            </a:r>
            <a:endParaRPr kumimoji="0" lang="zh-CN" altLang="en-US" sz="2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写作目标</a:t>
            </a:r>
          </a:p>
        </p:txBody>
      </p:sp>
    </p:spTree>
  </p:cSld>
  <p:clrMapOvr>
    <a:masterClrMapping/>
  </p:clrMapOvr>
  <p:transition spd="slow">
    <p:wipe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文本框 1"/>
          <p:cNvSpPr txBox="1"/>
          <p:nvPr/>
        </p:nvSpPr>
        <p:spPr>
          <a:xfrm>
            <a:off x="230188" y="1052513"/>
            <a:ext cx="8713787" cy="3646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622300" eaLnBrk="0" hangingPunct="0">
              <a:lnSpc>
                <a:spcPct val="150000"/>
              </a:lnSpc>
            </a:pPr>
            <a:r>
              <a:rPr lang="zh-CN" altLang="en-US" sz="2200" b="1">
                <a:solidFill>
                  <a:srgbClr val="231F20"/>
                </a:solidFill>
                <a:latin typeface="宋体" panose="02010600030101010101" pitchFamily="2" charset="-122"/>
              </a:rPr>
              <a:t>第一部分：直接点出“近朱者赤，近墨者黑”的观点有失偏颇，引出自己的论点“近朱者未必赤，近墨者未必黑”。</a:t>
            </a:r>
          </a:p>
          <a:p>
            <a:pPr indent="622300" eaLnBrk="0" hangingPunct="0">
              <a:lnSpc>
                <a:spcPct val="150000"/>
              </a:lnSpc>
            </a:pPr>
            <a:r>
              <a:rPr lang="zh-CN" altLang="en-US" sz="2200" b="1">
                <a:solidFill>
                  <a:srgbClr val="231F20"/>
                </a:solidFill>
                <a:latin typeface="宋体" panose="02010600030101010101" pitchFamily="2" charset="-122"/>
              </a:rPr>
              <a:t>第二部分：通过莲花“出淤泥而不染”的事例，批驳“近墨者 黑”的观点，然后分析“近墨者不黑”的原因，引出屈原的例子，深入批驳“近墨者黑”的观点。接着通过李陵、苏武的事例对比，再次批驳“近墨者黑”的观点，点明“赤”“黑”与否，关键看其本质。</a:t>
            </a:r>
          </a:p>
          <a:p>
            <a:pPr indent="622300" eaLnBrk="0" hangingPunct="0">
              <a:lnSpc>
                <a:spcPct val="150000"/>
              </a:lnSpc>
            </a:pPr>
            <a:r>
              <a:rPr lang="zh-CN" altLang="en-US" sz="2200" b="1">
                <a:solidFill>
                  <a:srgbClr val="231F20"/>
                </a:solidFill>
                <a:latin typeface="宋体" panose="02010600030101010101" pitchFamily="2" charset="-122"/>
              </a:rPr>
              <a:t>第三部分：总结如何做到“近墨者不黑”，并提出希望。</a:t>
            </a:r>
          </a:p>
        </p:txBody>
      </p:sp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写作实践</a:t>
            </a:r>
            <a:endParaRPr kumimoji="0" lang="zh-CN" altLang="en-US" sz="29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6628" name="矩形 2"/>
          <p:cNvSpPr/>
          <p:nvPr/>
        </p:nvSpPr>
        <p:spPr>
          <a:xfrm>
            <a:off x="533400" y="525463"/>
            <a:ext cx="1416050" cy="581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写作提纲</a:t>
            </a:r>
            <a:endParaRPr lang="zh-CN" altLang="zh-CN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28794" y="567430"/>
            <a:ext cx="1420316" cy="581025"/>
          </a:xfrm>
          <a:prstGeom prst="ellipse">
            <a:avLst/>
          </a:prstGeom>
          <a:grpFill/>
          <a:ln w="12700">
            <a:solidFill>
              <a:srgbClr val="0070C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8" name="文本框 99"/>
          <p:cNvSpPr txBox="1">
            <a:spLocks noChangeArrowheads="1"/>
          </p:cNvSpPr>
          <p:nvPr/>
        </p:nvSpPr>
        <p:spPr bwMode="auto">
          <a:xfrm>
            <a:off x="784225" y="804863"/>
            <a:ext cx="7532688" cy="2630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近朱者未必赤，近墨者未必黑</a:t>
            </a:r>
          </a:p>
          <a:p>
            <a:pPr marL="0" marR="0" lvl="0" indent="53848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“近朱者赤，近墨者黑”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似乎已经成为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千古名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训，其主要强调的是环境对人的影响。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然而只要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我们细加思考，就不难发现这句话有失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偏颇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，它忽略了人的主观能动性，因为有些人是“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近朱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者未必赤，近墨者未必黑”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en-US" sz="2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7651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668338"/>
            <a:ext cx="1116013" cy="461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2" name="文本框 2"/>
          <p:cNvSpPr txBox="1"/>
          <p:nvPr/>
        </p:nvSpPr>
        <p:spPr>
          <a:xfrm>
            <a:off x="390525" y="676275"/>
            <a:ext cx="1125538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优秀</a:t>
            </a:r>
            <a:r>
              <a:rPr lang="zh-CN" altLang="en-US" sz="17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例文</a:t>
            </a:r>
          </a:p>
        </p:txBody>
      </p:sp>
      <p:sp>
        <p:nvSpPr>
          <p:cNvPr id="6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写作实践</a:t>
            </a:r>
            <a:endParaRPr kumimoji="0" lang="zh-CN" altLang="en-US" sz="29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900113" y="2284413"/>
            <a:ext cx="7373937" cy="1681162"/>
            <a:chOff x="899592" y="2283718"/>
            <a:chExt cx="7374750" cy="1681100"/>
          </a:xfrm>
        </p:grpSpPr>
        <p:grpSp>
          <p:nvGrpSpPr>
            <p:cNvPr id="27655" name="组合 6"/>
            <p:cNvGrpSpPr/>
            <p:nvPr/>
          </p:nvGrpSpPr>
          <p:grpSpPr>
            <a:xfrm>
              <a:off x="3239428" y="2808687"/>
              <a:ext cx="4440639" cy="1156131"/>
              <a:chOff x="3239428" y="2808687"/>
              <a:chExt cx="4440639" cy="1156131"/>
            </a:xfrm>
          </p:grpSpPr>
          <p:cxnSp>
            <p:nvCxnSpPr>
              <p:cNvPr id="11" name="曲线连接符 10"/>
              <p:cNvCxnSpPr>
                <a:stCxn id="25" idx="7"/>
              </p:cNvCxnSpPr>
              <p:nvPr/>
            </p:nvCxnSpPr>
            <p:spPr>
              <a:xfrm flipH="1">
                <a:off x="6876256" y="2808687"/>
                <a:ext cx="338679" cy="699748"/>
              </a:xfrm>
              <a:prstGeom prst="curvedConnector4">
                <a:avLst>
                  <a:gd name="adj1" fmla="val -67498"/>
                  <a:gd name="adj2" fmla="val 53485"/>
                </a:avLst>
              </a:prstGeom>
              <a:grpFill/>
              <a:ln w="12700">
                <a:solidFill>
                  <a:srgbClr val="0070C0"/>
                </a:solidFill>
                <a:tailEnd type="triangle"/>
              </a:ln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7665" name="TextBox 11"/>
              <p:cNvSpPr txBox="1"/>
              <p:nvPr/>
            </p:nvSpPr>
            <p:spPr>
              <a:xfrm>
                <a:off x="3239428" y="3533931"/>
                <a:ext cx="4440639" cy="43088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2200" b="1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直接批驳对方的观点，开门见山。</a:t>
                </a:r>
              </a:p>
            </p:txBody>
          </p:sp>
        </p:grpSp>
        <p:grpSp>
          <p:nvGrpSpPr>
            <p:cNvPr id="27656" name="组合 17"/>
            <p:cNvGrpSpPr/>
            <p:nvPr/>
          </p:nvGrpSpPr>
          <p:grpSpPr>
            <a:xfrm>
              <a:off x="899592" y="3295485"/>
              <a:ext cx="4752528" cy="102948"/>
              <a:chOff x="899592" y="3295485"/>
              <a:chExt cx="4186478" cy="113222"/>
            </a:xfrm>
          </p:grpSpPr>
          <p:sp>
            <p:nvSpPr>
              <p:cNvPr id="22" name="任意多边形 21"/>
              <p:cNvSpPr/>
              <p:nvPr/>
            </p:nvSpPr>
            <p:spPr>
              <a:xfrm>
                <a:off x="899592" y="3305759"/>
                <a:ext cx="2125328" cy="102948"/>
              </a:xfrm>
              <a:custGeom>
                <a:gdLst>
                  <a:gd name="connsiteX0" fmla="*/ 0 w 3811712"/>
                  <a:gd name="connsiteY0" fmla="*/ 164533 h 205897"/>
                  <a:gd name="connsiteX1" fmla="*/ 339047 w 3811712"/>
                  <a:gd name="connsiteY1" fmla="*/ 146 h 205897"/>
                  <a:gd name="connsiteX2" fmla="*/ 626723 w 3811712"/>
                  <a:gd name="connsiteY2" fmla="*/ 133710 h 205897"/>
                  <a:gd name="connsiteX3" fmla="*/ 1006867 w 3811712"/>
                  <a:gd name="connsiteY3" fmla="*/ 41243 h 205897"/>
                  <a:gd name="connsiteX4" fmla="*/ 1366463 w 3811712"/>
                  <a:gd name="connsiteY4" fmla="*/ 195355 h 205897"/>
                  <a:gd name="connsiteX5" fmla="*/ 1623317 w 3811712"/>
                  <a:gd name="connsiteY5" fmla="*/ 61791 h 205897"/>
                  <a:gd name="connsiteX6" fmla="*/ 2024009 w 3811712"/>
                  <a:gd name="connsiteY6" fmla="*/ 195355 h 205897"/>
                  <a:gd name="connsiteX7" fmla="*/ 2332234 w 3811712"/>
                  <a:gd name="connsiteY7" fmla="*/ 61791 h 205897"/>
                  <a:gd name="connsiteX8" fmla="*/ 2722652 w 3811712"/>
                  <a:gd name="connsiteY8" fmla="*/ 174807 h 205897"/>
                  <a:gd name="connsiteX9" fmla="*/ 3020602 w 3811712"/>
                  <a:gd name="connsiteY9" fmla="*/ 41243 h 205897"/>
                  <a:gd name="connsiteX10" fmla="*/ 3431568 w 3811712"/>
                  <a:gd name="connsiteY10" fmla="*/ 205629 h 205897"/>
                  <a:gd name="connsiteX11" fmla="*/ 3811712 w 3811712"/>
                  <a:gd name="connsiteY11" fmla="*/ 72065 h 205897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811712" h="205897">
                    <a:moveTo>
                      <a:pt x="0" y="164533"/>
                    </a:moveTo>
                    <a:cubicBezTo>
                      <a:pt x="117296" y="84908"/>
                      <a:pt x="234593" y="5283"/>
                      <a:pt x="339047" y="146"/>
                    </a:cubicBezTo>
                    <a:cubicBezTo>
                      <a:pt x="443501" y="-4991"/>
                      <a:pt x="515420" y="126860"/>
                      <a:pt x="626723" y="133710"/>
                    </a:cubicBezTo>
                    <a:cubicBezTo>
                      <a:pt x="738026" y="140559"/>
                      <a:pt x="883577" y="30969"/>
                      <a:pt x="1006867" y="41243"/>
                    </a:cubicBezTo>
                    <a:cubicBezTo>
                      <a:pt x="1130157" y="51517"/>
                      <a:pt x="1263721" y="191930"/>
                      <a:pt x="1366463" y="195355"/>
                    </a:cubicBezTo>
                    <a:cubicBezTo>
                      <a:pt x="1469205" y="198780"/>
                      <a:pt x="1513726" y="61791"/>
                      <a:pt x="1623317" y="61791"/>
                    </a:cubicBezTo>
                    <a:cubicBezTo>
                      <a:pt x="1732908" y="61791"/>
                      <a:pt x="1905856" y="195355"/>
                      <a:pt x="2024009" y="195355"/>
                    </a:cubicBezTo>
                    <a:cubicBezTo>
                      <a:pt x="2142162" y="195355"/>
                      <a:pt x="2215794" y="65216"/>
                      <a:pt x="2332234" y="61791"/>
                    </a:cubicBezTo>
                    <a:cubicBezTo>
                      <a:pt x="2448674" y="58366"/>
                      <a:pt x="2607924" y="178232"/>
                      <a:pt x="2722652" y="174807"/>
                    </a:cubicBezTo>
                    <a:cubicBezTo>
                      <a:pt x="2837380" y="171382"/>
                      <a:pt x="2902449" y="36106"/>
                      <a:pt x="3020602" y="41243"/>
                    </a:cubicBezTo>
                    <a:cubicBezTo>
                      <a:pt x="3138755" y="46380"/>
                      <a:pt x="3299716" y="200492"/>
                      <a:pt x="3431568" y="205629"/>
                    </a:cubicBezTo>
                    <a:cubicBezTo>
                      <a:pt x="3563420" y="210766"/>
                      <a:pt x="3687566" y="141415"/>
                      <a:pt x="3811712" y="72065"/>
                    </a:cubicBezTo>
                  </a:path>
                </a:pathLst>
              </a:custGeom>
              <a:grpFill/>
              <a:ln w="12700">
                <a:solidFill>
                  <a:srgbClr val="0070C0"/>
                </a:solidFill>
                <a:tailEnd type="none"/>
              </a:ln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3" name="任意多边形 22"/>
              <p:cNvSpPr/>
              <p:nvPr/>
            </p:nvSpPr>
            <p:spPr>
              <a:xfrm>
                <a:off x="2960742" y="3295485"/>
                <a:ext cx="2125328" cy="102948"/>
              </a:xfrm>
              <a:custGeom>
                <a:gdLst>
                  <a:gd name="connsiteX0" fmla="*/ 0 w 3811712"/>
                  <a:gd name="connsiteY0" fmla="*/ 164533 h 205897"/>
                  <a:gd name="connsiteX1" fmla="*/ 339047 w 3811712"/>
                  <a:gd name="connsiteY1" fmla="*/ 146 h 205897"/>
                  <a:gd name="connsiteX2" fmla="*/ 626723 w 3811712"/>
                  <a:gd name="connsiteY2" fmla="*/ 133710 h 205897"/>
                  <a:gd name="connsiteX3" fmla="*/ 1006867 w 3811712"/>
                  <a:gd name="connsiteY3" fmla="*/ 41243 h 205897"/>
                  <a:gd name="connsiteX4" fmla="*/ 1366463 w 3811712"/>
                  <a:gd name="connsiteY4" fmla="*/ 195355 h 205897"/>
                  <a:gd name="connsiteX5" fmla="*/ 1623317 w 3811712"/>
                  <a:gd name="connsiteY5" fmla="*/ 61791 h 205897"/>
                  <a:gd name="connsiteX6" fmla="*/ 2024009 w 3811712"/>
                  <a:gd name="connsiteY6" fmla="*/ 195355 h 205897"/>
                  <a:gd name="connsiteX7" fmla="*/ 2332234 w 3811712"/>
                  <a:gd name="connsiteY7" fmla="*/ 61791 h 205897"/>
                  <a:gd name="connsiteX8" fmla="*/ 2722652 w 3811712"/>
                  <a:gd name="connsiteY8" fmla="*/ 174807 h 205897"/>
                  <a:gd name="connsiteX9" fmla="*/ 3020602 w 3811712"/>
                  <a:gd name="connsiteY9" fmla="*/ 41243 h 205897"/>
                  <a:gd name="connsiteX10" fmla="*/ 3431568 w 3811712"/>
                  <a:gd name="connsiteY10" fmla="*/ 205629 h 205897"/>
                  <a:gd name="connsiteX11" fmla="*/ 3811712 w 3811712"/>
                  <a:gd name="connsiteY11" fmla="*/ 72065 h 205897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811712" h="205897">
                    <a:moveTo>
                      <a:pt x="0" y="164533"/>
                    </a:moveTo>
                    <a:cubicBezTo>
                      <a:pt x="117296" y="84908"/>
                      <a:pt x="234593" y="5283"/>
                      <a:pt x="339047" y="146"/>
                    </a:cubicBezTo>
                    <a:cubicBezTo>
                      <a:pt x="443501" y="-4991"/>
                      <a:pt x="515420" y="126860"/>
                      <a:pt x="626723" y="133710"/>
                    </a:cubicBezTo>
                    <a:cubicBezTo>
                      <a:pt x="738026" y="140559"/>
                      <a:pt x="883577" y="30969"/>
                      <a:pt x="1006867" y="41243"/>
                    </a:cubicBezTo>
                    <a:cubicBezTo>
                      <a:pt x="1130157" y="51517"/>
                      <a:pt x="1263721" y="191930"/>
                      <a:pt x="1366463" y="195355"/>
                    </a:cubicBezTo>
                    <a:cubicBezTo>
                      <a:pt x="1469205" y="198780"/>
                      <a:pt x="1513726" y="61791"/>
                      <a:pt x="1623317" y="61791"/>
                    </a:cubicBezTo>
                    <a:cubicBezTo>
                      <a:pt x="1732908" y="61791"/>
                      <a:pt x="1905856" y="195355"/>
                      <a:pt x="2024009" y="195355"/>
                    </a:cubicBezTo>
                    <a:cubicBezTo>
                      <a:pt x="2142162" y="195355"/>
                      <a:pt x="2215794" y="65216"/>
                      <a:pt x="2332234" y="61791"/>
                    </a:cubicBezTo>
                    <a:cubicBezTo>
                      <a:pt x="2448674" y="58366"/>
                      <a:pt x="2607924" y="178232"/>
                      <a:pt x="2722652" y="174807"/>
                    </a:cubicBezTo>
                    <a:cubicBezTo>
                      <a:pt x="2837380" y="171382"/>
                      <a:pt x="2902449" y="36106"/>
                      <a:pt x="3020602" y="41243"/>
                    </a:cubicBezTo>
                    <a:cubicBezTo>
                      <a:pt x="3138755" y="46380"/>
                      <a:pt x="3299716" y="200492"/>
                      <a:pt x="3431568" y="205629"/>
                    </a:cubicBezTo>
                    <a:cubicBezTo>
                      <a:pt x="3563420" y="210766"/>
                      <a:pt x="3687566" y="141415"/>
                      <a:pt x="3811712" y="72065"/>
                    </a:cubicBezTo>
                  </a:path>
                </a:pathLst>
              </a:custGeom>
              <a:grpFill/>
              <a:ln w="12700">
                <a:solidFill>
                  <a:srgbClr val="0070C0"/>
                </a:solidFill>
                <a:tailEnd type="none"/>
              </a:ln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27657" name="组合 18"/>
            <p:cNvGrpSpPr/>
            <p:nvPr/>
          </p:nvGrpSpPr>
          <p:grpSpPr>
            <a:xfrm>
              <a:off x="934504" y="2787774"/>
              <a:ext cx="7237896" cy="83593"/>
              <a:chOff x="934504" y="2787774"/>
              <a:chExt cx="6235968" cy="123496"/>
            </a:xfrm>
          </p:grpSpPr>
          <p:sp>
            <p:nvSpPr>
              <p:cNvPr id="17" name="任意多边形 16"/>
              <p:cNvSpPr/>
              <p:nvPr/>
            </p:nvSpPr>
            <p:spPr>
              <a:xfrm>
                <a:off x="934504" y="2808322"/>
                <a:ext cx="2125328" cy="102948"/>
              </a:xfrm>
              <a:custGeom>
                <a:gdLst>
                  <a:gd name="connsiteX0" fmla="*/ 0 w 3811712"/>
                  <a:gd name="connsiteY0" fmla="*/ 164533 h 205897"/>
                  <a:gd name="connsiteX1" fmla="*/ 339047 w 3811712"/>
                  <a:gd name="connsiteY1" fmla="*/ 146 h 205897"/>
                  <a:gd name="connsiteX2" fmla="*/ 626723 w 3811712"/>
                  <a:gd name="connsiteY2" fmla="*/ 133710 h 205897"/>
                  <a:gd name="connsiteX3" fmla="*/ 1006867 w 3811712"/>
                  <a:gd name="connsiteY3" fmla="*/ 41243 h 205897"/>
                  <a:gd name="connsiteX4" fmla="*/ 1366463 w 3811712"/>
                  <a:gd name="connsiteY4" fmla="*/ 195355 h 205897"/>
                  <a:gd name="connsiteX5" fmla="*/ 1623317 w 3811712"/>
                  <a:gd name="connsiteY5" fmla="*/ 61791 h 205897"/>
                  <a:gd name="connsiteX6" fmla="*/ 2024009 w 3811712"/>
                  <a:gd name="connsiteY6" fmla="*/ 195355 h 205897"/>
                  <a:gd name="connsiteX7" fmla="*/ 2332234 w 3811712"/>
                  <a:gd name="connsiteY7" fmla="*/ 61791 h 205897"/>
                  <a:gd name="connsiteX8" fmla="*/ 2722652 w 3811712"/>
                  <a:gd name="connsiteY8" fmla="*/ 174807 h 205897"/>
                  <a:gd name="connsiteX9" fmla="*/ 3020602 w 3811712"/>
                  <a:gd name="connsiteY9" fmla="*/ 41243 h 205897"/>
                  <a:gd name="connsiteX10" fmla="*/ 3431568 w 3811712"/>
                  <a:gd name="connsiteY10" fmla="*/ 205629 h 205897"/>
                  <a:gd name="connsiteX11" fmla="*/ 3811712 w 3811712"/>
                  <a:gd name="connsiteY11" fmla="*/ 72065 h 205897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811712" h="205897">
                    <a:moveTo>
                      <a:pt x="0" y="164533"/>
                    </a:moveTo>
                    <a:cubicBezTo>
                      <a:pt x="117296" y="84908"/>
                      <a:pt x="234593" y="5283"/>
                      <a:pt x="339047" y="146"/>
                    </a:cubicBezTo>
                    <a:cubicBezTo>
                      <a:pt x="443501" y="-4991"/>
                      <a:pt x="515420" y="126860"/>
                      <a:pt x="626723" y="133710"/>
                    </a:cubicBezTo>
                    <a:cubicBezTo>
                      <a:pt x="738026" y="140559"/>
                      <a:pt x="883577" y="30969"/>
                      <a:pt x="1006867" y="41243"/>
                    </a:cubicBezTo>
                    <a:cubicBezTo>
                      <a:pt x="1130157" y="51517"/>
                      <a:pt x="1263721" y="191930"/>
                      <a:pt x="1366463" y="195355"/>
                    </a:cubicBezTo>
                    <a:cubicBezTo>
                      <a:pt x="1469205" y="198780"/>
                      <a:pt x="1513726" y="61791"/>
                      <a:pt x="1623317" y="61791"/>
                    </a:cubicBezTo>
                    <a:cubicBezTo>
                      <a:pt x="1732908" y="61791"/>
                      <a:pt x="1905856" y="195355"/>
                      <a:pt x="2024009" y="195355"/>
                    </a:cubicBezTo>
                    <a:cubicBezTo>
                      <a:pt x="2142162" y="195355"/>
                      <a:pt x="2215794" y="65216"/>
                      <a:pt x="2332234" y="61791"/>
                    </a:cubicBezTo>
                    <a:cubicBezTo>
                      <a:pt x="2448674" y="58366"/>
                      <a:pt x="2607924" y="178232"/>
                      <a:pt x="2722652" y="174807"/>
                    </a:cubicBezTo>
                    <a:cubicBezTo>
                      <a:pt x="2837380" y="171382"/>
                      <a:pt x="2902449" y="36106"/>
                      <a:pt x="3020602" y="41243"/>
                    </a:cubicBezTo>
                    <a:cubicBezTo>
                      <a:pt x="3138755" y="46380"/>
                      <a:pt x="3299716" y="200492"/>
                      <a:pt x="3431568" y="205629"/>
                    </a:cubicBezTo>
                    <a:cubicBezTo>
                      <a:pt x="3563420" y="210766"/>
                      <a:pt x="3687566" y="141415"/>
                      <a:pt x="3811712" y="72065"/>
                    </a:cubicBezTo>
                  </a:path>
                </a:pathLst>
              </a:custGeom>
              <a:grpFill/>
              <a:ln w="12700">
                <a:solidFill>
                  <a:srgbClr val="0070C0"/>
                </a:solidFill>
                <a:tailEnd type="none"/>
              </a:ln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>
                <a:off x="2995654" y="2798048"/>
                <a:ext cx="2125328" cy="102948"/>
              </a:xfrm>
              <a:custGeom>
                <a:gdLst>
                  <a:gd name="connsiteX0" fmla="*/ 0 w 3811712"/>
                  <a:gd name="connsiteY0" fmla="*/ 164533 h 205897"/>
                  <a:gd name="connsiteX1" fmla="*/ 339047 w 3811712"/>
                  <a:gd name="connsiteY1" fmla="*/ 146 h 205897"/>
                  <a:gd name="connsiteX2" fmla="*/ 626723 w 3811712"/>
                  <a:gd name="connsiteY2" fmla="*/ 133710 h 205897"/>
                  <a:gd name="connsiteX3" fmla="*/ 1006867 w 3811712"/>
                  <a:gd name="connsiteY3" fmla="*/ 41243 h 205897"/>
                  <a:gd name="connsiteX4" fmla="*/ 1366463 w 3811712"/>
                  <a:gd name="connsiteY4" fmla="*/ 195355 h 205897"/>
                  <a:gd name="connsiteX5" fmla="*/ 1623317 w 3811712"/>
                  <a:gd name="connsiteY5" fmla="*/ 61791 h 205897"/>
                  <a:gd name="connsiteX6" fmla="*/ 2024009 w 3811712"/>
                  <a:gd name="connsiteY6" fmla="*/ 195355 h 205897"/>
                  <a:gd name="connsiteX7" fmla="*/ 2332234 w 3811712"/>
                  <a:gd name="connsiteY7" fmla="*/ 61791 h 205897"/>
                  <a:gd name="connsiteX8" fmla="*/ 2722652 w 3811712"/>
                  <a:gd name="connsiteY8" fmla="*/ 174807 h 205897"/>
                  <a:gd name="connsiteX9" fmla="*/ 3020602 w 3811712"/>
                  <a:gd name="connsiteY9" fmla="*/ 41243 h 205897"/>
                  <a:gd name="connsiteX10" fmla="*/ 3431568 w 3811712"/>
                  <a:gd name="connsiteY10" fmla="*/ 205629 h 205897"/>
                  <a:gd name="connsiteX11" fmla="*/ 3811712 w 3811712"/>
                  <a:gd name="connsiteY11" fmla="*/ 72065 h 205897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811712" h="205897">
                    <a:moveTo>
                      <a:pt x="0" y="164533"/>
                    </a:moveTo>
                    <a:cubicBezTo>
                      <a:pt x="117296" y="84908"/>
                      <a:pt x="234593" y="5283"/>
                      <a:pt x="339047" y="146"/>
                    </a:cubicBezTo>
                    <a:cubicBezTo>
                      <a:pt x="443501" y="-4991"/>
                      <a:pt x="515420" y="126860"/>
                      <a:pt x="626723" y="133710"/>
                    </a:cubicBezTo>
                    <a:cubicBezTo>
                      <a:pt x="738026" y="140559"/>
                      <a:pt x="883577" y="30969"/>
                      <a:pt x="1006867" y="41243"/>
                    </a:cubicBezTo>
                    <a:cubicBezTo>
                      <a:pt x="1130157" y="51517"/>
                      <a:pt x="1263721" y="191930"/>
                      <a:pt x="1366463" y="195355"/>
                    </a:cubicBezTo>
                    <a:cubicBezTo>
                      <a:pt x="1469205" y="198780"/>
                      <a:pt x="1513726" y="61791"/>
                      <a:pt x="1623317" y="61791"/>
                    </a:cubicBezTo>
                    <a:cubicBezTo>
                      <a:pt x="1732908" y="61791"/>
                      <a:pt x="1905856" y="195355"/>
                      <a:pt x="2024009" y="195355"/>
                    </a:cubicBezTo>
                    <a:cubicBezTo>
                      <a:pt x="2142162" y="195355"/>
                      <a:pt x="2215794" y="65216"/>
                      <a:pt x="2332234" y="61791"/>
                    </a:cubicBezTo>
                    <a:cubicBezTo>
                      <a:pt x="2448674" y="58366"/>
                      <a:pt x="2607924" y="178232"/>
                      <a:pt x="2722652" y="174807"/>
                    </a:cubicBezTo>
                    <a:cubicBezTo>
                      <a:pt x="2837380" y="171382"/>
                      <a:pt x="2902449" y="36106"/>
                      <a:pt x="3020602" y="41243"/>
                    </a:cubicBezTo>
                    <a:cubicBezTo>
                      <a:pt x="3138755" y="46380"/>
                      <a:pt x="3299716" y="200492"/>
                      <a:pt x="3431568" y="205629"/>
                    </a:cubicBezTo>
                    <a:cubicBezTo>
                      <a:pt x="3563420" y="210766"/>
                      <a:pt x="3687566" y="141415"/>
                      <a:pt x="3811712" y="72065"/>
                    </a:cubicBezTo>
                  </a:path>
                </a:pathLst>
              </a:custGeom>
              <a:grpFill/>
              <a:ln w="12700">
                <a:solidFill>
                  <a:srgbClr val="0070C0"/>
                </a:solidFill>
                <a:tailEnd type="none"/>
              </a:ln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>
                <a:off x="5045144" y="2787774"/>
                <a:ext cx="2125328" cy="102948"/>
              </a:xfrm>
              <a:custGeom>
                <a:gdLst>
                  <a:gd name="connsiteX0" fmla="*/ 0 w 3811712"/>
                  <a:gd name="connsiteY0" fmla="*/ 164533 h 205897"/>
                  <a:gd name="connsiteX1" fmla="*/ 339047 w 3811712"/>
                  <a:gd name="connsiteY1" fmla="*/ 146 h 205897"/>
                  <a:gd name="connsiteX2" fmla="*/ 626723 w 3811712"/>
                  <a:gd name="connsiteY2" fmla="*/ 133710 h 205897"/>
                  <a:gd name="connsiteX3" fmla="*/ 1006867 w 3811712"/>
                  <a:gd name="connsiteY3" fmla="*/ 41243 h 205897"/>
                  <a:gd name="connsiteX4" fmla="*/ 1366463 w 3811712"/>
                  <a:gd name="connsiteY4" fmla="*/ 195355 h 205897"/>
                  <a:gd name="connsiteX5" fmla="*/ 1623317 w 3811712"/>
                  <a:gd name="connsiteY5" fmla="*/ 61791 h 205897"/>
                  <a:gd name="connsiteX6" fmla="*/ 2024009 w 3811712"/>
                  <a:gd name="connsiteY6" fmla="*/ 195355 h 205897"/>
                  <a:gd name="connsiteX7" fmla="*/ 2332234 w 3811712"/>
                  <a:gd name="connsiteY7" fmla="*/ 61791 h 205897"/>
                  <a:gd name="connsiteX8" fmla="*/ 2722652 w 3811712"/>
                  <a:gd name="connsiteY8" fmla="*/ 174807 h 205897"/>
                  <a:gd name="connsiteX9" fmla="*/ 3020602 w 3811712"/>
                  <a:gd name="connsiteY9" fmla="*/ 41243 h 205897"/>
                  <a:gd name="connsiteX10" fmla="*/ 3431568 w 3811712"/>
                  <a:gd name="connsiteY10" fmla="*/ 205629 h 205897"/>
                  <a:gd name="connsiteX11" fmla="*/ 3811712 w 3811712"/>
                  <a:gd name="connsiteY11" fmla="*/ 72065 h 205897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811712" h="205897">
                    <a:moveTo>
                      <a:pt x="0" y="164533"/>
                    </a:moveTo>
                    <a:cubicBezTo>
                      <a:pt x="117296" y="84908"/>
                      <a:pt x="234593" y="5283"/>
                      <a:pt x="339047" y="146"/>
                    </a:cubicBezTo>
                    <a:cubicBezTo>
                      <a:pt x="443501" y="-4991"/>
                      <a:pt x="515420" y="126860"/>
                      <a:pt x="626723" y="133710"/>
                    </a:cubicBezTo>
                    <a:cubicBezTo>
                      <a:pt x="738026" y="140559"/>
                      <a:pt x="883577" y="30969"/>
                      <a:pt x="1006867" y="41243"/>
                    </a:cubicBezTo>
                    <a:cubicBezTo>
                      <a:pt x="1130157" y="51517"/>
                      <a:pt x="1263721" y="191930"/>
                      <a:pt x="1366463" y="195355"/>
                    </a:cubicBezTo>
                    <a:cubicBezTo>
                      <a:pt x="1469205" y="198780"/>
                      <a:pt x="1513726" y="61791"/>
                      <a:pt x="1623317" y="61791"/>
                    </a:cubicBezTo>
                    <a:cubicBezTo>
                      <a:pt x="1732908" y="61791"/>
                      <a:pt x="1905856" y="195355"/>
                      <a:pt x="2024009" y="195355"/>
                    </a:cubicBezTo>
                    <a:cubicBezTo>
                      <a:pt x="2142162" y="195355"/>
                      <a:pt x="2215794" y="65216"/>
                      <a:pt x="2332234" y="61791"/>
                    </a:cubicBezTo>
                    <a:cubicBezTo>
                      <a:pt x="2448674" y="58366"/>
                      <a:pt x="2607924" y="178232"/>
                      <a:pt x="2722652" y="174807"/>
                    </a:cubicBezTo>
                    <a:cubicBezTo>
                      <a:pt x="2837380" y="171382"/>
                      <a:pt x="2902449" y="36106"/>
                      <a:pt x="3020602" y="41243"/>
                    </a:cubicBezTo>
                    <a:cubicBezTo>
                      <a:pt x="3138755" y="46380"/>
                      <a:pt x="3299716" y="200492"/>
                      <a:pt x="3431568" y="205629"/>
                    </a:cubicBezTo>
                    <a:cubicBezTo>
                      <a:pt x="3563420" y="210766"/>
                      <a:pt x="3687566" y="141415"/>
                      <a:pt x="3811712" y="72065"/>
                    </a:cubicBezTo>
                  </a:path>
                </a:pathLst>
              </a:custGeom>
              <a:grpFill/>
              <a:ln w="12700">
                <a:solidFill>
                  <a:srgbClr val="0070C0"/>
                </a:solidFill>
                <a:tailEnd type="none"/>
              </a:ln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27" name="任意多边形 26"/>
            <p:cNvSpPr/>
            <p:nvPr/>
          </p:nvSpPr>
          <p:spPr>
            <a:xfrm>
              <a:off x="7544876" y="2283718"/>
              <a:ext cx="729466" cy="69684"/>
            </a:xfrm>
            <a:custGeom>
              <a:gdLst>
                <a:gd name="connsiteX0" fmla="*/ 0 w 3811712"/>
                <a:gd name="connsiteY0" fmla="*/ 164533 h 205897"/>
                <a:gd name="connsiteX1" fmla="*/ 339047 w 3811712"/>
                <a:gd name="connsiteY1" fmla="*/ 146 h 205897"/>
                <a:gd name="connsiteX2" fmla="*/ 626723 w 3811712"/>
                <a:gd name="connsiteY2" fmla="*/ 133710 h 205897"/>
                <a:gd name="connsiteX3" fmla="*/ 1006867 w 3811712"/>
                <a:gd name="connsiteY3" fmla="*/ 41243 h 205897"/>
                <a:gd name="connsiteX4" fmla="*/ 1366463 w 3811712"/>
                <a:gd name="connsiteY4" fmla="*/ 195355 h 205897"/>
                <a:gd name="connsiteX5" fmla="*/ 1623317 w 3811712"/>
                <a:gd name="connsiteY5" fmla="*/ 61791 h 205897"/>
                <a:gd name="connsiteX6" fmla="*/ 2024009 w 3811712"/>
                <a:gd name="connsiteY6" fmla="*/ 195355 h 205897"/>
                <a:gd name="connsiteX7" fmla="*/ 2332234 w 3811712"/>
                <a:gd name="connsiteY7" fmla="*/ 61791 h 205897"/>
                <a:gd name="connsiteX8" fmla="*/ 2722652 w 3811712"/>
                <a:gd name="connsiteY8" fmla="*/ 174807 h 205897"/>
                <a:gd name="connsiteX9" fmla="*/ 3020602 w 3811712"/>
                <a:gd name="connsiteY9" fmla="*/ 41243 h 205897"/>
                <a:gd name="connsiteX10" fmla="*/ 3431568 w 3811712"/>
                <a:gd name="connsiteY10" fmla="*/ 205629 h 205897"/>
                <a:gd name="connsiteX11" fmla="*/ 3811712 w 3811712"/>
                <a:gd name="connsiteY11" fmla="*/ 72065 h 20589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11712" h="205897">
                  <a:moveTo>
                    <a:pt x="0" y="164533"/>
                  </a:moveTo>
                  <a:cubicBezTo>
                    <a:pt x="117296" y="84908"/>
                    <a:pt x="234593" y="5283"/>
                    <a:pt x="339047" y="146"/>
                  </a:cubicBezTo>
                  <a:cubicBezTo>
                    <a:pt x="443501" y="-4991"/>
                    <a:pt x="515420" y="126860"/>
                    <a:pt x="626723" y="133710"/>
                  </a:cubicBezTo>
                  <a:cubicBezTo>
                    <a:pt x="738026" y="140559"/>
                    <a:pt x="883577" y="30969"/>
                    <a:pt x="1006867" y="41243"/>
                  </a:cubicBezTo>
                  <a:cubicBezTo>
                    <a:pt x="1130157" y="51517"/>
                    <a:pt x="1263721" y="191930"/>
                    <a:pt x="1366463" y="195355"/>
                  </a:cubicBezTo>
                  <a:cubicBezTo>
                    <a:pt x="1469205" y="198780"/>
                    <a:pt x="1513726" y="61791"/>
                    <a:pt x="1623317" y="61791"/>
                  </a:cubicBezTo>
                  <a:cubicBezTo>
                    <a:pt x="1732908" y="61791"/>
                    <a:pt x="1905856" y="195355"/>
                    <a:pt x="2024009" y="195355"/>
                  </a:cubicBezTo>
                  <a:cubicBezTo>
                    <a:pt x="2142162" y="195355"/>
                    <a:pt x="2215794" y="65216"/>
                    <a:pt x="2332234" y="61791"/>
                  </a:cubicBezTo>
                  <a:cubicBezTo>
                    <a:pt x="2448674" y="58366"/>
                    <a:pt x="2607924" y="178232"/>
                    <a:pt x="2722652" y="174807"/>
                  </a:cubicBezTo>
                  <a:cubicBezTo>
                    <a:pt x="2837380" y="171382"/>
                    <a:pt x="2902449" y="36106"/>
                    <a:pt x="3020602" y="41243"/>
                  </a:cubicBezTo>
                  <a:cubicBezTo>
                    <a:pt x="3138755" y="46380"/>
                    <a:pt x="3299716" y="200492"/>
                    <a:pt x="3431568" y="205629"/>
                  </a:cubicBezTo>
                  <a:cubicBezTo>
                    <a:pt x="3563420" y="210766"/>
                    <a:pt x="3687566" y="141415"/>
                    <a:pt x="3811712" y="72065"/>
                  </a:cubicBezTo>
                </a:path>
              </a:pathLst>
            </a:custGeom>
            <a:grpFill/>
            <a:ln w="12700">
              <a:solidFill>
                <a:srgbClr val="0070C0"/>
              </a:solidFill>
              <a:tailEnd type="none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4" name="文本框 1"/>
          <p:cNvSpPr txBox="1"/>
          <p:nvPr/>
        </p:nvSpPr>
        <p:spPr>
          <a:xfrm>
            <a:off x="771525" y="473075"/>
            <a:ext cx="7761288" cy="4154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8480" algn="just">
              <a:lnSpc>
                <a:spcPct val="150000"/>
              </a:lnSpc>
              <a:buNone/>
            </a:pP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无论你是否读过周敦颐的</a:t>
            </a:r>
            <a:r>
              <a:rPr lang="en-US" altLang="zh-CN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爱莲说</a:t>
            </a:r>
            <a:r>
              <a:rPr lang="en-US" altLang="zh-CN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，都会被莲花“出淤泥而不染，濯清涟而不妖”的品质深深打动。莲花可谓“近墨者”了，但它却冰清玉洁，亭亭玉立，被人们千古称颂。它静静扎根在淤泥之中，却没有与其同流合污。可见，近墨者未必黑。</a:t>
            </a:r>
          </a:p>
          <a:p>
            <a:pPr indent="538480" algn="just">
              <a:lnSpc>
                <a:spcPct val="150000"/>
              </a:lnSpc>
              <a:buNone/>
            </a:pP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那么，为什么会有近墨而不“黑”者呢？黑与不黑，关键在于近墨者本身的素质。莲花之所以“不黑”，在于它内在的纯洁。</a:t>
            </a:r>
          </a:p>
        </p:txBody>
      </p:sp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写作实践</a:t>
            </a:r>
            <a:endParaRPr kumimoji="0" lang="zh-CN" altLang="en-US" sz="29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268538" y="977900"/>
            <a:ext cx="6426200" cy="2024063"/>
            <a:chOff x="2087300" y="1985431"/>
            <a:chExt cx="6426759" cy="2025337"/>
          </a:xfrm>
        </p:grpSpPr>
        <p:grpSp>
          <p:nvGrpSpPr>
            <p:cNvPr id="28677" name="组合 11"/>
            <p:cNvGrpSpPr/>
            <p:nvPr/>
          </p:nvGrpSpPr>
          <p:grpSpPr>
            <a:xfrm>
              <a:off x="2087300" y="2021965"/>
              <a:ext cx="6426759" cy="1988803"/>
              <a:chOff x="2087300" y="2021965"/>
              <a:chExt cx="6426759" cy="1988803"/>
            </a:xfrm>
          </p:grpSpPr>
          <p:cxnSp>
            <p:nvCxnSpPr>
              <p:cNvPr id="21" name="曲线连接符 20"/>
              <p:cNvCxnSpPr>
                <a:stCxn id="18" idx="0"/>
              </p:cNvCxnSpPr>
              <p:nvPr/>
            </p:nvCxnSpPr>
            <p:spPr>
              <a:xfrm>
                <a:off x="4412209" y="2021965"/>
                <a:ext cx="267379" cy="1511966"/>
              </a:xfrm>
              <a:prstGeom prst="curvedConnector4">
                <a:avLst>
                  <a:gd name="adj1" fmla="val 27859"/>
                  <a:gd name="adj2" fmla="val 98550"/>
                </a:avLst>
              </a:prstGeom>
              <a:grpFill/>
              <a:ln w="12700">
                <a:solidFill>
                  <a:srgbClr val="0070C0"/>
                </a:solidFill>
                <a:tailEnd type="triangle"/>
              </a:ln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8680" name="TextBox 21"/>
              <p:cNvSpPr txBox="1"/>
              <p:nvPr/>
            </p:nvSpPr>
            <p:spPr>
              <a:xfrm>
                <a:off x="2087300" y="3579881"/>
                <a:ext cx="6426759" cy="43088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2200" b="1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以脍炙人口的</a:t>
                </a:r>
                <a:r>
                  <a:rPr lang="en-US" altLang="zh-CN" sz="2200" b="1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《</a:t>
                </a:r>
                <a:r>
                  <a:rPr lang="zh-CN" altLang="en-US" sz="2200" b="1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爱莲说</a:t>
                </a:r>
                <a:r>
                  <a:rPr lang="en-US" altLang="zh-CN" sz="2200" b="1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》</a:t>
                </a:r>
                <a:r>
                  <a:rPr lang="zh-CN" altLang="en-US" sz="2200" b="1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为例，论证自己的观点。</a:t>
                </a:r>
              </a:p>
            </p:txBody>
          </p:sp>
        </p:grpSp>
        <p:sp>
          <p:nvSpPr>
            <p:cNvPr id="18" name="任意多边形 17"/>
            <p:cNvSpPr/>
            <p:nvPr/>
          </p:nvSpPr>
          <p:spPr>
            <a:xfrm>
              <a:off x="4412209" y="1985431"/>
              <a:ext cx="1233401" cy="45719"/>
            </a:xfrm>
            <a:custGeom>
              <a:gdLst>
                <a:gd name="connsiteX0" fmla="*/ 0 w 3811712"/>
                <a:gd name="connsiteY0" fmla="*/ 164533 h 205897"/>
                <a:gd name="connsiteX1" fmla="*/ 339047 w 3811712"/>
                <a:gd name="connsiteY1" fmla="*/ 146 h 205897"/>
                <a:gd name="connsiteX2" fmla="*/ 626723 w 3811712"/>
                <a:gd name="connsiteY2" fmla="*/ 133710 h 205897"/>
                <a:gd name="connsiteX3" fmla="*/ 1006867 w 3811712"/>
                <a:gd name="connsiteY3" fmla="*/ 41243 h 205897"/>
                <a:gd name="connsiteX4" fmla="*/ 1366463 w 3811712"/>
                <a:gd name="connsiteY4" fmla="*/ 195355 h 205897"/>
                <a:gd name="connsiteX5" fmla="*/ 1623317 w 3811712"/>
                <a:gd name="connsiteY5" fmla="*/ 61791 h 205897"/>
                <a:gd name="connsiteX6" fmla="*/ 2024009 w 3811712"/>
                <a:gd name="connsiteY6" fmla="*/ 195355 h 205897"/>
                <a:gd name="connsiteX7" fmla="*/ 2332234 w 3811712"/>
                <a:gd name="connsiteY7" fmla="*/ 61791 h 205897"/>
                <a:gd name="connsiteX8" fmla="*/ 2722652 w 3811712"/>
                <a:gd name="connsiteY8" fmla="*/ 174807 h 205897"/>
                <a:gd name="connsiteX9" fmla="*/ 3020602 w 3811712"/>
                <a:gd name="connsiteY9" fmla="*/ 41243 h 205897"/>
                <a:gd name="connsiteX10" fmla="*/ 3431568 w 3811712"/>
                <a:gd name="connsiteY10" fmla="*/ 205629 h 205897"/>
                <a:gd name="connsiteX11" fmla="*/ 3811712 w 3811712"/>
                <a:gd name="connsiteY11" fmla="*/ 72065 h 20589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11712" h="205897">
                  <a:moveTo>
                    <a:pt x="0" y="164533"/>
                  </a:moveTo>
                  <a:cubicBezTo>
                    <a:pt x="117296" y="84908"/>
                    <a:pt x="234593" y="5283"/>
                    <a:pt x="339047" y="146"/>
                  </a:cubicBezTo>
                  <a:cubicBezTo>
                    <a:pt x="443501" y="-4991"/>
                    <a:pt x="515420" y="126860"/>
                    <a:pt x="626723" y="133710"/>
                  </a:cubicBezTo>
                  <a:cubicBezTo>
                    <a:pt x="738026" y="140559"/>
                    <a:pt x="883577" y="30969"/>
                    <a:pt x="1006867" y="41243"/>
                  </a:cubicBezTo>
                  <a:cubicBezTo>
                    <a:pt x="1130157" y="51517"/>
                    <a:pt x="1263721" y="191930"/>
                    <a:pt x="1366463" y="195355"/>
                  </a:cubicBezTo>
                  <a:cubicBezTo>
                    <a:pt x="1469205" y="198780"/>
                    <a:pt x="1513726" y="61791"/>
                    <a:pt x="1623317" y="61791"/>
                  </a:cubicBezTo>
                  <a:cubicBezTo>
                    <a:pt x="1732908" y="61791"/>
                    <a:pt x="1905856" y="195355"/>
                    <a:pt x="2024009" y="195355"/>
                  </a:cubicBezTo>
                  <a:cubicBezTo>
                    <a:pt x="2142162" y="195355"/>
                    <a:pt x="2215794" y="65216"/>
                    <a:pt x="2332234" y="61791"/>
                  </a:cubicBezTo>
                  <a:cubicBezTo>
                    <a:pt x="2448674" y="58366"/>
                    <a:pt x="2607924" y="178232"/>
                    <a:pt x="2722652" y="174807"/>
                  </a:cubicBezTo>
                  <a:cubicBezTo>
                    <a:pt x="2837380" y="171382"/>
                    <a:pt x="2902449" y="36106"/>
                    <a:pt x="3020602" y="41243"/>
                  </a:cubicBezTo>
                  <a:cubicBezTo>
                    <a:pt x="3138755" y="46380"/>
                    <a:pt x="3299716" y="200492"/>
                    <a:pt x="3431568" y="205629"/>
                  </a:cubicBezTo>
                  <a:cubicBezTo>
                    <a:pt x="3563420" y="210766"/>
                    <a:pt x="3687566" y="141415"/>
                    <a:pt x="3811712" y="72065"/>
                  </a:cubicBezTo>
                </a:path>
              </a:pathLst>
            </a:custGeom>
            <a:grpFill/>
            <a:ln w="12700">
              <a:solidFill>
                <a:srgbClr val="0070C0"/>
              </a:solidFill>
              <a:tailEnd type="none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8" name="文本框 1"/>
          <p:cNvSpPr txBox="1"/>
          <p:nvPr/>
        </p:nvSpPr>
        <p:spPr>
          <a:xfrm>
            <a:off x="627063" y="725488"/>
            <a:ext cx="7761287" cy="3646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此可见，“墨”只是外部环境，而近墨者最终是否会变黑，起决定作用的，是其自身素质的高低，即内因起主导作用。试想，一身浩然正气者，近朱也好，“墨也罢，必定总是满身正气，使“朱者”赞叹，令“墨者”自惭。战国时期的屈原，在“腥臊并御”的环境之中，仍保持自己的节操，宁可“固将愁苦而终穷”，也要为实现人民安居乐业的目标“上下而求索”。在他的身上，就体现出近墨不黑者的品质。</a:t>
            </a:r>
          </a:p>
        </p:txBody>
      </p:sp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写作实践</a:t>
            </a:r>
            <a:endParaRPr kumimoji="0" lang="zh-CN" altLang="en-US" sz="29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2" name="文本框 1"/>
          <p:cNvSpPr txBox="1"/>
          <p:nvPr/>
        </p:nvSpPr>
        <p:spPr>
          <a:xfrm>
            <a:off x="627063" y="504825"/>
            <a:ext cx="7905750" cy="4154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8480" algn="just">
              <a:lnSpc>
                <a:spcPct val="150000"/>
              </a:lnSpc>
              <a:buNone/>
            </a:pP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此，近朱者是否“赤”，近墨者是否“黑”，非“朱”“墨”所决定。汉代的李陵、苏武，同是汉官，面对匈奴高官厚禄的利诱，李陵动摇了，最终身败名裂；苏武坚贞不屈，誓死不同流合污，从而流芳千古。可见，赤与不赤，黑与不黑，关键看其本质。</a:t>
            </a:r>
          </a:p>
          <a:p>
            <a:pPr indent="538480" algn="just">
              <a:lnSpc>
                <a:spcPct val="150000"/>
              </a:lnSpc>
              <a:buNone/>
            </a:pP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如何能做到近墨而不黑呢？只要有清醒的头脑，坚定的意志，就能近墨而不黑。愿我们无论何时都能保持自己的坚定信念，永不变色。</a:t>
            </a:r>
          </a:p>
        </p:txBody>
      </p:sp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写作实践</a:t>
            </a:r>
            <a:endParaRPr kumimoji="0" lang="zh-CN" altLang="en-US" sz="29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619250" y="627063"/>
            <a:ext cx="7056438" cy="2428875"/>
            <a:chOff x="1619672" y="627534"/>
            <a:chExt cx="7056784" cy="2427772"/>
          </a:xfrm>
        </p:grpSpPr>
        <p:grpSp>
          <p:nvGrpSpPr>
            <p:cNvPr id="30725" name="组合 8"/>
            <p:cNvGrpSpPr/>
            <p:nvPr/>
          </p:nvGrpSpPr>
          <p:grpSpPr>
            <a:xfrm>
              <a:off x="1619672" y="1491630"/>
              <a:ext cx="6881057" cy="1563676"/>
              <a:chOff x="1439228" y="2499761"/>
              <a:chExt cx="6881057" cy="1563676"/>
            </a:xfrm>
          </p:grpSpPr>
          <p:sp>
            <p:nvSpPr>
              <p:cNvPr id="30727" name="TextBox 12"/>
              <p:cNvSpPr txBox="1"/>
              <p:nvPr/>
            </p:nvSpPr>
            <p:spPr>
              <a:xfrm>
                <a:off x="3312183" y="3632550"/>
                <a:ext cx="5008102" cy="43088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2200" b="1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列举名人事例，明确问题的关键所在。</a:t>
                </a:r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>
                <a:off x="4368804" y="2499761"/>
                <a:ext cx="1233401" cy="45719"/>
              </a:xfrm>
              <a:custGeom>
                <a:gdLst>
                  <a:gd name="connsiteX0" fmla="*/ 0 w 3811712"/>
                  <a:gd name="connsiteY0" fmla="*/ 164533 h 205897"/>
                  <a:gd name="connsiteX1" fmla="*/ 339047 w 3811712"/>
                  <a:gd name="connsiteY1" fmla="*/ 146 h 205897"/>
                  <a:gd name="connsiteX2" fmla="*/ 626723 w 3811712"/>
                  <a:gd name="connsiteY2" fmla="*/ 133710 h 205897"/>
                  <a:gd name="connsiteX3" fmla="*/ 1006867 w 3811712"/>
                  <a:gd name="connsiteY3" fmla="*/ 41243 h 205897"/>
                  <a:gd name="connsiteX4" fmla="*/ 1366463 w 3811712"/>
                  <a:gd name="connsiteY4" fmla="*/ 195355 h 205897"/>
                  <a:gd name="connsiteX5" fmla="*/ 1623317 w 3811712"/>
                  <a:gd name="connsiteY5" fmla="*/ 61791 h 205897"/>
                  <a:gd name="connsiteX6" fmla="*/ 2024009 w 3811712"/>
                  <a:gd name="connsiteY6" fmla="*/ 195355 h 205897"/>
                  <a:gd name="connsiteX7" fmla="*/ 2332234 w 3811712"/>
                  <a:gd name="connsiteY7" fmla="*/ 61791 h 205897"/>
                  <a:gd name="connsiteX8" fmla="*/ 2722652 w 3811712"/>
                  <a:gd name="connsiteY8" fmla="*/ 174807 h 205897"/>
                  <a:gd name="connsiteX9" fmla="*/ 3020602 w 3811712"/>
                  <a:gd name="connsiteY9" fmla="*/ 41243 h 205897"/>
                  <a:gd name="connsiteX10" fmla="*/ 3431568 w 3811712"/>
                  <a:gd name="connsiteY10" fmla="*/ 205629 h 205897"/>
                  <a:gd name="connsiteX11" fmla="*/ 3811712 w 3811712"/>
                  <a:gd name="connsiteY11" fmla="*/ 72065 h 205897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811712" h="205897">
                    <a:moveTo>
                      <a:pt x="0" y="164533"/>
                    </a:moveTo>
                    <a:cubicBezTo>
                      <a:pt x="117296" y="84908"/>
                      <a:pt x="234593" y="5283"/>
                      <a:pt x="339047" y="146"/>
                    </a:cubicBezTo>
                    <a:cubicBezTo>
                      <a:pt x="443501" y="-4991"/>
                      <a:pt x="515420" y="126860"/>
                      <a:pt x="626723" y="133710"/>
                    </a:cubicBezTo>
                    <a:cubicBezTo>
                      <a:pt x="738026" y="140559"/>
                      <a:pt x="883577" y="30969"/>
                      <a:pt x="1006867" y="41243"/>
                    </a:cubicBezTo>
                    <a:cubicBezTo>
                      <a:pt x="1130157" y="51517"/>
                      <a:pt x="1263721" y="191930"/>
                      <a:pt x="1366463" y="195355"/>
                    </a:cubicBezTo>
                    <a:cubicBezTo>
                      <a:pt x="1469205" y="198780"/>
                      <a:pt x="1513726" y="61791"/>
                      <a:pt x="1623317" y="61791"/>
                    </a:cubicBezTo>
                    <a:cubicBezTo>
                      <a:pt x="1732908" y="61791"/>
                      <a:pt x="1905856" y="195355"/>
                      <a:pt x="2024009" y="195355"/>
                    </a:cubicBezTo>
                    <a:cubicBezTo>
                      <a:pt x="2142162" y="195355"/>
                      <a:pt x="2215794" y="65216"/>
                      <a:pt x="2332234" y="61791"/>
                    </a:cubicBezTo>
                    <a:cubicBezTo>
                      <a:pt x="2448674" y="58366"/>
                      <a:pt x="2607924" y="178232"/>
                      <a:pt x="2722652" y="174807"/>
                    </a:cubicBezTo>
                    <a:cubicBezTo>
                      <a:pt x="2837380" y="171382"/>
                      <a:pt x="2902449" y="36106"/>
                      <a:pt x="3020602" y="41243"/>
                    </a:cubicBezTo>
                    <a:cubicBezTo>
                      <a:pt x="3138755" y="46380"/>
                      <a:pt x="3299716" y="200492"/>
                      <a:pt x="3431568" y="205629"/>
                    </a:cubicBezTo>
                    <a:cubicBezTo>
                      <a:pt x="3563420" y="210766"/>
                      <a:pt x="3687566" y="141415"/>
                      <a:pt x="3811712" y="72065"/>
                    </a:cubicBezTo>
                  </a:path>
                </a:pathLst>
              </a:custGeom>
              <a:grpFill/>
              <a:ln w="12700">
                <a:solidFill>
                  <a:srgbClr val="0070C0"/>
                </a:solidFill>
                <a:tailEnd type="none"/>
              </a:ln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1439228" y="4011929"/>
                <a:ext cx="1656184" cy="45719"/>
              </a:xfrm>
              <a:custGeom>
                <a:gdLst>
                  <a:gd name="connsiteX0" fmla="*/ 0 w 3811712"/>
                  <a:gd name="connsiteY0" fmla="*/ 164533 h 205897"/>
                  <a:gd name="connsiteX1" fmla="*/ 339047 w 3811712"/>
                  <a:gd name="connsiteY1" fmla="*/ 146 h 205897"/>
                  <a:gd name="connsiteX2" fmla="*/ 626723 w 3811712"/>
                  <a:gd name="connsiteY2" fmla="*/ 133710 h 205897"/>
                  <a:gd name="connsiteX3" fmla="*/ 1006867 w 3811712"/>
                  <a:gd name="connsiteY3" fmla="*/ 41243 h 205897"/>
                  <a:gd name="connsiteX4" fmla="*/ 1366463 w 3811712"/>
                  <a:gd name="connsiteY4" fmla="*/ 195355 h 205897"/>
                  <a:gd name="connsiteX5" fmla="*/ 1623317 w 3811712"/>
                  <a:gd name="connsiteY5" fmla="*/ 61791 h 205897"/>
                  <a:gd name="connsiteX6" fmla="*/ 2024009 w 3811712"/>
                  <a:gd name="connsiteY6" fmla="*/ 195355 h 205897"/>
                  <a:gd name="connsiteX7" fmla="*/ 2332234 w 3811712"/>
                  <a:gd name="connsiteY7" fmla="*/ 61791 h 205897"/>
                  <a:gd name="connsiteX8" fmla="*/ 2722652 w 3811712"/>
                  <a:gd name="connsiteY8" fmla="*/ 174807 h 205897"/>
                  <a:gd name="connsiteX9" fmla="*/ 3020602 w 3811712"/>
                  <a:gd name="connsiteY9" fmla="*/ 41243 h 205897"/>
                  <a:gd name="connsiteX10" fmla="*/ 3431568 w 3811712"/>
                  <a:gd name="connsiteY10" fmla="*/ 205629 h 205897"/>
                  <a:gd name="connsiteX11" fmla="*/ 3811712 w 3811712"/>
                  <a:gd name="connsiteY11" fmla="*/ 72065 h 205897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811712" h="205897">
                    <a:moveTo>
                      <a:pt x="0" y="164533"/>
                    </a:moveTo>
                    <a:cubicBezTo>
                      <a:pt x="117296" y="84908"/>
                      <a:pt x="234593" y="5283"/>
                      <a:pt x="339047" y="146"/>
                    </a:cubicBezTo>
                    <a:cubicBezTo>
                      <a:pt x="443501" y="-4991"/>
                      <a:pt x="515420" y="126860"/>
                      <a:pt x="626723" y="133710"/>
                    </a:cubicBezTo>
                    <a:cubicBezTo>
                      <a:pt x="738026" y="140559"/>
                      <a:pt x="883577" y="30969"/>
                      <a:pt x="1006867" y="41243"/>
                    </a:cubicBezTo>
                    <a:cubicBezTo>
                      <a:pt x="1130157" y="51517"/>
                      <a:pt x="1263721" y="191930"/>
                      <a:pt x="1366463" y="195355"/>
                    </a:cubicBezTo>
                    <a:cubicBezTo>
                      <a:pt x="1469205" y="198780"/>
                      <a:pt x="1513726" y="61791"/>
                      <a:pt x="1623317" y="61791"/>
                    </a:cubicBezTo>
                    <a:cubicBezTo>
                      <a:pt x="1732908" y="61791"/>
                      <a:pt x="1905856" y="195355"/>
                      <a:pt x="2024009" y="195355"/>
                    </a:cubicBezTo>
                    <a:cubicBezTo>
                      <a:pt x="2142162" y="195355"/>
                      <a:pt x="2215794" y="65216"/>
                      <a:pt x="2332234" y="61791"/>
                    </a:cubicBezTo>
                    <a:cubicBezTo>
                      <a:pt x="2448674" y="58366"/>
                      <a:pt x="2607924" y="178232"/>
                      <a:pt x="2722652" y="174807"/>
                    </a:cubicBezTo>
                    <a:cubicBezTo>
                      <a:pt x="2837380" y="171382"/>
                      <a:pt x="2902449" y="36106"/>
                      <a:pt x="3020602" y="41243"/>
                    </a:cubicBezTo>
                    <a:cubicBezTo>
                      <a:pt x="3138755" y="46380"/>
                      <a:pt x="3299716" y="200492"/>
                      <a:pt x="3431568" y="205629"/>
                    </a:cubicBezTo>
                    <a:cubicBezTo>
                      <a:pt x="3563420" y="210766"/>
                      <a:pt x="3687566" y="141415"/>
                      <a:pt x="3811712" y="72065"/>
                    </a:cubicBezTo>
                  </a:path>
                </a:pathLst>
              </a:custGeom>
              <a:grpFill/>
              <a:ln w="12700">
                <a:solidFill>
                  <a:srgbClr val="0070C0"/>
                </a:solidFill>
                <a:tailEnd type="none"/>
              </a:ln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2" name="右大括号 1"/>
            <p:cNvSpPr/>
            <p:nvPr/>
          </p:nvSpPr>
          <p:spPr>
            <a:xfrm>
              <a:off x="8460432" y="627534"/>
              <a:ext cx="216024" cy="2376264"/>
            </a:xfrm>
            <a:prstGeom prst="rightBrace">
              <a:avLst/>
            </a:prstGeom>
            <a:grpFill/>
            <a:ln w="12700">
              <a:solidFill>
                <a:srgbClr val="0070C0"/>
              </a:solidFill>
              <a:tailEnd type="none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30728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598400" y="115443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</a:t>
            </a:r>
            <a:r>
              <a:rPr kumimoji="0" lang="zh-CN" altLang="en-US" sz="29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指导</a:t>
            </a:r>
          </a:p>
        </p:txBody>
      </p:sp>
      <p:sp>
        <p:nvSpPr>
          <p:cNvPr id="6" name="矩形 5"/>
          <p:cNvSpPr/>
          <p:nvPr/>
        </p:nvSpPr>
        <p:spPr>
          <a:xfrm>
            <a:off x="3460750" y="557213"/>
            <a:ext cx="2173288" cy="4302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30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知识讲解</a:t>
            </a:r>
            <a:endParaRPr kumimoji="0" lang="zh-HK" altLang="en-US" sz="2400" b="1" i="0" u="none" strike="noStrike" kern="1200" cap="none" spc="30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8" name="直线连接符 24"/>
          <p:cNvCxnSpPr/>
          <p:nvPr/>
        </p:nvCxnSpPr>
        <p:spPr>
          <a:xfrm>
            <a:off x="2987675" y="773113"/>
            <a:ext cx="792163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线连接符 24"/>
          <p:cNvCxnSpPr/>
          <p:nvPr/>
        </p:nvCxnSpPr>
        <p:spPr>
          <a:xfrm>
            <a:off x="5302250" y="773113"/>
            <a:ext cx="792163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2" name="文本框 100"/>
          <p:cNvSpPr txBox="1"/>
          <p:nvPr/>
        </p:nvSpPr>
        <p:spPr>
          <a:xfrm>
            <a:off x="909638" y="1106488"/>
            <a:ext cx="7262812" cy="212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622300" algn="just">
              <a:lnSpc>
                <a:spcPct val="150000"/>
              </a:lnSpc>
              <a:buNone/>
            </a:pP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写议论文，不管是立论还是驳论，都要摆事实、讲道理，使人信服你的观点，也就是要进行论证。</a:t>
            </a:r>
          </a:p>
          <a:p>
            <a:pPr indent="622300" algn="just">
              <a:lnSpc>
                <a:spcPct val="150000"/>
              </a:lnSpc>
              <a:buNone/>
            </a:pP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论证，就是围绕观点，把经过选择的论据组织起来，使二者有机结合，从而推导出令人信服的合理结论。</a:t>
            </a:r>
            <a:endParaRPr lang="en-US" altLang="zh-CN" sz="2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文本框 100"/>
          <p:cNvSpPr txBox="1">
            <a:spLocks noChangeArrowheads="1"/>
          </p:cNvSpPr>
          <p:nvPr/>
        </p:nvSpPr>
        <p:spPr bwMode="auto">
          <a:xfrm>
            <a:off x="765175" y="1163638"/>
            <a:ext cx="7407275" cy="263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6223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266700" marR="0" lvl="0" indent="-2667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1.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论证要合乎逻辑，观点要一致，概念要统一。</a:t>
            </a:r>
            <a:endParaRPr kumimoji="0" lang="en-US" altLang="zh-CN" sz="22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266700" marR="0" lvl="0" indent="62738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论证是使用道理和事实对观点进行证明和推理，必须符合逻辑规律。在论证过程中，观点要确定，并保持自身的同一，不得随意变更。例如，在</a:t>
            </a:r>
            <a:r>
              <a:rPr kumimoji="0" lang="en-US" altLang="zh-CN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怀疑与学问</a:t>
            </a:r>
            <a:r>
              <a:rPr kumimoji="0" lang="en-US" altLang="zh-CN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一文中，中心观点始终是：治学必须有怀疑精神。</a:t>
            </a:r>
          </a:p>
        </p:txBody>
      </p:sp>
      <p:sp>
        <p:nvSpPr>
          <p:cNvPr id="5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</a:t>
            </a:r>
            <a:r>
              <a:rPr kumimoji="0" lang="zh-CN" altLang="en-US" sz="29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指导</a:t>
            </a:r>
          </a:p>
        </p:txBody>
      </p:sp>
      <p:sp>
        <p:nvSpPr>
          <p:cNvPr id="10" name="矩形 9"/>
          <p:cNvSpPr/>
          <p:nvPr/>
        </p:nvSpPr>
        <p:spPr>
          <a:xfrm>
            <a:off x="3460750" y="530225"/>
            <a:ext cx="2335213" cy="4302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30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写作方法点拨</a:t>
            </a:r>
            <a:endParaRPr kumimoji="0" lang="zh-HK" altLang="en-US" sz="2400" b="1" i="0" u="none" strike="noStrike" kern="1200" cap="none" spc="30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24"/>
          <p:cNvCxnSpPr/>
          <p:nvPr/>
        </p:nvCxnSpPr>
        <p:spPr>
          <a:xfrm>
            <a:off x="2627313" y="746125"/>
            <a:ext cx="792163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线连接符 24"/>
          <p:cNvCxnSpPr/>
          <p:nvPr/>
        </p:nvCxnSpPr>
        <p:spPr>
          <a:xfrm>
            <a:off x="5795963" y="746125"/>
            <a:ext cx="792163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文本框 100"/>
          <p:cNvSpPr txBox="1">
            <a:spLocks noChangeArrowheads="1"/>
          </p:cNvSpPr>
          <p:nvPr/>
        </p:nvSpPr>
        <p:spPr bwMode="auto">
          <a:xfrm>
            <a:off x="900113" y="739775"/>
            <a:ext cx="7272338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266700" indent="-266700" algn="just" eaLnBrk="1" hangingPunct="1">
              <a:lnSpc>
                <a:spcPct val="150000"/>
              </a:lnSpc>
              <a:defRPr sz="2200" b="1">
                <a:solidFill>
                  <a:srgbClr val="000000"/>
                </a:solidFill>
                <a:latin typeface="宋体" panose="02010600030101010101" pitchFamily="2" charset="-122"/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266700" marR="0" lvl="0" indent="-2667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2.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明确观点和材料的联系，使用的材料要能支持观点。</a:t>
            </a:r>
            <a:endParaRPr kumimoji="0" lang="en-US" altLang="zh-CN" sz="22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266700" marR="0" lvl="0" indent="535305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材料是为观点服务的，因此材料必须与观点之间有必然、合理、充分的联系。如果材料和观点不相干或论据不足，则会出现论证不合理的问题。例如，在论证“知足常乐”这一观点时，引用陶渊明的身世则可充分论证观点，若引用三国时刘备的事例则脱离了观点。</a:t>
            </a:r>
          </a:p>
        </p:txBody>
      </p:sp>
      <p:sp>
        <p:nvSpPr>
          <p:cNvPr id="4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</a:t>
            </a:r>
            <a:r>
              <a:rPr kumimoji="0" lang="zh-CN" altLang="en-US" sz="29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指导</a:t>
            </a:r>
          </a:p>
        </p:txBody>
      </p:sp>
    </p:spTree>
  </p:cSld>
  <p:clrMapOvr>
    <a:masterClrMapping/>
  </p:clrMapOvr>
  <p:transition spd="slow">
    <p:wipe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文本框 100"/>
          <p:cNvSpPr txBox="1">
            <a:spLocks noChangeArrowheads="1"/>
          </p:cNvSpPr>
          <p:nvPr/>
        </p:nvSpPr>
        <p:spPr bwMode="auto">
          <a:xfrm>
            <a:off x="179388" y="360363"/>
            <a:ext cx="8640763" cy="443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266700" indent="-266700" algn="just" eaLnBrk="1" hangingPunct="1">
              <a:lnSpc>
                <a:spcPct val="150000"/>
              </a:lnSpc>
              <a:defRPr sz="2200" b="1">
                <a:solidFill>
                  <a:srgbClr val="000000"/>
                </a:solidFill>
                <a:latin typeface="宋体" panose="02010600030101010101" pitchFamily="2" charset="-122"/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266700" marR="0" lvl="0" indent="-266700" algn="just" defTabSz="914400" rtl="0" eaLnBrk="1" fontAlgn="base" latinLnBrk="0" hangingPunct="1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3.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学习和运用多种论证方法。</a:t>
            </a:r>
            <a:endParaRPr kumimoji="0" lang="en-US" altLang="zh-CN" sz="22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266700" marR="0" lvl="0" indent="535305" algn="just" defTabSz="914400" rtl="0" eaLnBrk="1" fontAlgn="base" latinLnBrk="0" hangingPunct="1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初学写作议论文，常常简单地采用观点加例子的论证方式，方法较为单一。实际上，论证方法有很多种，除了举例论证和道理论证之外，还有对比论证、比喻论证、类比论证等。根据内容的需要，选择合理的论证方法，能够增强说服力，增加表达的丰富性。</a:t>
            </a:r>
          </a:p>
          <a:p>
            <a:pPr marL="266700" marR="0" lvl="0" indent="535305" algn="just" defTabSz="914400" rtl="0" eaLnBrk="1" fontAlgn="base" latinLnBrk="0" hangingPunct="1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例如，在</a:t>
            </a:r>
            <a:r>
              <a:rPr kumimoji="0" lang="en-US" altLang="zh-CN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怀疑与学问</a:t>
            </a:r>
            <a:r>
              <a:rPr kumimoji="0" lang="en-US" altLang="zh-CN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一文中，作者从国难危急时各地的口头消息不一定可靠，不应当随随便便相信，推导出做学问也是如此，要对书本上的知识有怀疑精神。这样从生活中的事例出发，采用类比论证，更容易让人信服。</a:t>
            </a:r>
          </a:p>
        </p:txBody>
      </p:sp>
      <p:sp>
        <p:nvSpPr>
          <p:cNvPr id="4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</a:t>
            </a:r>
            <a:r>
              <a:rPr kumimoji="0" lang="zh-CN" altLang="en-US" sz="29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指导</a:t>
            </a:r>
          </a:p>
        </p:txBody>
      </p:sp>
    </p:spTree>
  </p:cSld>
  <p:clrMapOvr>
    <a:masterClrMapping/>
  </p:clrMapOvr>
  <p:transition spd="slow">
    <p:wipe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文本框 100"/>
          <p:cNvSpPr txBox="1">
            <a:spLocks noChangeArrowheads="1"/>
          </p:cNvSpPr>
          <p:nvPr/>
        </p:nvSpPr>
        <p:spPr bwMode="auto">
          <a:xfrm>
            <a:off x="900113" y="800100"/>
            <a:ext cx="7272338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266700" indent="-266700" algn="just" eaLnBrk="1" hangingPunct="1">
              <a:lnSpc>
                <a:spcPct val="150000"/>
              </a:lnSpc>
              <a:defRPr sz="2200" b="1">
                <a:solidFill>
                  <a:srgbClr val="000000"/>
                </a:solidFill>
                <a:latin typeface="宋体" panose="02010600030101010101" pitchFamily="2" charset="-122"/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266700" marR="0" lvl="0" indent="-2667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4.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论证要结构合理，思路清晰。</a:t>
            </a:r>
          </a:p>
          <a:p>
            <a:pPr marL="266700" marR="0" lvl="0" indent="62738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为了使论证的结构合理，可以采取设置分论点的形式，从多方面、多角度展开论证；也可以采用“提出问题</a:t>
            </a:r>
            <a:r>
              <a:rPr kumimoji="0" lang="en-US" altLang="zh-CN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——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分析问题</a:t>
            </a:r>
            <a:r>
              <a:rPr kumimoji="0" lang="en-US" altLang="zh-CN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——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解决问题”的结构，层层深入展开论证。同时，还要做到行文思路清晰，开头、中间段落、结尾衔接自然，详略安排得当，全文结构严密完整。</a:t>
            </a:r>
            <a:endParaRPr kumimoji="0" lang="en-US" altLang="zh-CN" sz="2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</a:t>
            </a:r>
            <a:r>
              <a:rPr kumimoji="0" lang="zh-CN" altLang="en-US" sz="29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指导</a:t>
            </a:r>
          </a:p>
        </p:txBody>
      </p:sp>
    </p:spTree>
  </p:cSld>
  <p:clrMapOvr>
    <a:masterClrMapping/>
  </p:clrMapOvr>
  <p:transition spd="slow">
    <p:wipe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文本框 99"/>
          <p:cNvSpPr txBox="1">
            <a:spLocks noChangeArrowheads="1"/>
          </p:cNvSpPr>
          <p:nvPr/>
        </p:nvSpPr>
        <p:spPr bwMode="auto">
          <a:xfrm>
            <a:off x="539750" y="993775"/>
            <a:ext cx="8064500" cy="369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6223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6223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2200" b="1" i="0" u="none" strike="noStrike" kern="120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怀疑与学问</a:t>
            </a:r>
            <a:r>
              <a:rPr kumimoji="0" lang="en-US" altLang="zh-CN" sz="2200" b="1" i="0" u="none" strike="noStrike" kern="120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2200" b="1" i="0" u="none" strike="noStrike" kern="120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一文中指出，做学问不要盲从或迷信，要有怀疑的精神。请你也写一段文字论证这个观点。</a:t>
            </a:r>
            <a:r>
              <a:rPr kumimoji="0" lang="en-US" altLang="zh-CN" sz="2200" b="1" i="0" u="none" strike="noStrike" kern="120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200 </a:t>
            </a:r>
            <a:r>
              <a:rPr kumimoji="0" lang="zh-CN" altLang="en-US" sz="2200" b="1" i="0" u="none" strike="noStrike" kern="120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字左右。</a:t>
            </a:r>
          </a:p>
          <a:p>
            <a:pPr marL="0" marR="0" lvl="0" indent="62738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提示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: </a:t>
            </a:r>
            <a:endParaRPr kumimoji="0" lang="en-US" altLang="zh-CN" sz="2200" b="1" i="0" u="none" strike="noStrike" kern="1200" cap="none" spc="0" normalizeH="0" baseline="0" noProof="1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6223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2200" b="1" i="0" u="none" strike="noStrike" kern="120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可以用相关事例、名言等材料作为论据，论证题目中 的观点。</a:t>
            </a:r>
          </a:p>
          <a:p>
            <a:pPr marL="0" marR="0" lvl="0" indent="6223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2200" b="1" i="0" u="none" strike="noStrike" kern="120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要对所用的材料进行具体分析，不要只是简单的“观 点</a:t>
            </a:r>
            <a:r>
              <a:rPr kumimoji="0" lang="en-US" altLang="zh-CN" sz="2200" b="1" i="0" u="none" strike="noStrike" kern="120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+</a:t>
            </a:r>
            <a:r>
              <a:rPr kumimoji="0" lang="zh-CN" altLang="en-US" sz="2200" b="1" i="0" u="none" strike="noStrike" kern="120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材料”。</a:t>
            </a:r>
            <a:endParaRPr kumimoji="0" lang="en-US" altLang="zh-CN" sz="2200" b="1" i="0" u="none" strike="noStrike" kern="1200" cap="none" spc="0" normalizeH="0" baseline="0" noProof="1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39" name="矩形 1"/>
          <p:cNvSpPr/>
          <p:nvPr/>
        </p:nvSpPr>
        <p:spPr>
          <a:xfrm>
            <a:off x="539750" y="452438"/>
            <a:ext cx="4895850" cy="581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写作实践一：论证观点</a:t>
            </a:r>
          </a:p>
        </p:txBody>
      </p:sp>
      <p:sp>
        <p:nvSpPr>
          <p:cNvPr id="6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写作实践</a:t>
            </a:r>
            <a:endParaRPr kumimoji="0" lang="zh-CN" altLang="en-US" sz="29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115616" y="2048828"/>
            <a:ext cx="971550" cy="581025"/>
          </a:xfrm>
          <a:prstGeom prst="ellipse">
            <a:avLst/>
          </a:prstGeom>
          <a:grpFill/>
          <a:ln w="12700">
            <a:solidFill>
              <a:srgbClr val="0070C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文本框 99"/>
          <p:cNvSpPr txBox="1"/>
          <p:nvPr/>
        </p:nvSpPr>
        <p:spPr>
          <a:xfrm>
            <a:off x="200025" y="1046163"/>
            <a:ext cx="8640763" cy="3613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3400" algn="just" eaLnBrk="0" hangingPunct="0">
              <a:lnSpc>
                <a:spcPct val="130000"/>
              </a:lnSpc>
              <a:buNone/>
            </a:pP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学贵知疑。明人陈献章说：“前辈谓学贵知疑，小疑则小进，大疑则大进。疑者，觉悟之机也。一番觉悟，一番长进。”</a:t>
            </a:r>
          </a:p>
          <a:p>
            <a:pPr indent="533400" algn="just" eaLnBrk="0" hangingPunct="0">
              <a:lnSpc>
                <a:spcPct val="130000"/>
              </a:lnSpc>
              <a:buNone/>
            </a:pP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疑能增进兴趣。读书如能以疑见读，其味无穷。大科学家     爱因斯坦一生对读书兴趣十足，其中最重要的原因是他有怀疑精神。</a:t>
            </a:r>
          </a:p>
          <a:p>
            <a:pPr indent="533400" algn="just" eaLnBrk="0" hangingPunct="0">
              <a:lnSpc>
                <a:spcPct val="130000"/>
              </a:lnSpc>
              <a:buNone/>
            </a:pP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疑能获得真知。李四光有句名言：“不怀疑不能见真理。”著名数学家华罗庚之所以能在数学领域里取得巨大的成就，正是因为他对书本上现成的公式、定理和结论，能够大胆质疑、科学释疑。他攀登数学高峰是从怀疑开始的。</a:t>
            </a:r>
          </a:p>
        </p:txBody>
      </p:sp>
      <p:pic>
        <p:nvPicPr>
          <p:cNvPr id="15363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668338"/>
            <a:ext cx="1116013" cy="461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文本框 2"/>
          <p:cNvSpPr txBox="1"/>
          <p:nvPr/>
        </p:nvSpPr>
        <p:spPr>
          <a:xfrm>
            <a:off x="390525" y="676275"/>
            <a:ext cx="1125538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优秀例文</a:t>
            </a:r>
            <a:endParaRPr lang="zh-CN" altLang="en-US" sz="17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写作实践</a:t>
            </a:r>
            <a:endParaRPr kumimoji="0" lang="zh-CN" altLang="en-US" sz="29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09550" y="2066925"/>
            <a:ext cx="8124825" cy="2592388"/>
            <a:chOff x="210334" y="2067694"/>
            <a:chExt cx="8124284" cy="2591127"/>
          </a:xfrm>
        </p:grpSpPr>
        <p:sp>
          <p:nvSpPr>
            <p:cNvPr id="3" name="椭圆 2"/>
            <p:cNvSpPr/>
            <p:nvPr/>
          </p:nvSpPr>
          <p:spPr>
            <a:xfrm>
              <a:off x="1136164" y="3322742"/>
              <a:ext cx="864096" cy="360040"/>
            </a:xfrm>
            <a:prstGeom prst="ellipse">
              <a:avLst/>
            </a:prstGeom>
            <a:grpFill/>
            <a:ln w="12700">
              <a:solidFill>
                <a:srgbClr val="0070C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243552" y="2365999"/>
              <a:ext cx="1221830" cy="497607"/>
            </a:xfrm>
            <a:prstGeom prst="ellipse">
              <a:avLst/>
            </a:prstGeom>
            <a:grpFill/>
            <a:ln w="12700">
              <a:solidFill>
                <a:srgbClr val="0070C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" name="左大括号 3"/>
            <p:cNvSpPr/>
            <p:nvPr/>
          </p:nvSpPr>
          <p:spPr>
            <a:xfrm>
              <a:off x="210334" y="2067694"/>
              <a:ext cx="89211" cy="2376264"/>
            </a:xfrm>
            <a:prstGeom prst="leftBrace">
              <a:avLst/>
            </a:prstGeom>
            <a:grpFill/>
            <a:ln w="12700">
              <a:solidFill>
                <a:srgbClr val="0070C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7" name="曲线连接符 6"/>
            <p:cNvCxnSpPr>
              <a:stCxn id="4" idx="2"/>
            </p:cNvCxnSpPr>
            <p:nvPr/>
          </p:nvCxnSpPr>
          <p:spPr>
            <a:xfrm rot="5400000" flipH="1" flipV="1">
              <a:off x="1967720" y="2775783"/>
              <a:ext cx="12700" cy="3336351"/>
            </a:xfrm>
            <a:prstGeom prst="curvedConnector4">
              <a:avLst>
                <a:gd name="adj1" fmla="val -1800000"/>
                <a:gd name="adj2" fmla="val 87877"/>
              </a:avLst>
            </a:prstGeom>
            <a:grpFill/>
            <a:ln w="12700">
              <a:solidFill>
                <a:srgbClr val="0070C0"/>
              </a:solidFill>
              <a:tailEnd type="triangle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5371" name="TextBox 10"/>
            <p:cNvSpPr txBox="1"/>
            <p:nvPr/>
          </p:nvSpPr>
          <p:spPr>
            <a:xfrm>
              <a:off x="3635896" y="4227934"/>
              <a:ext cx="4698722" cy="4308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2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列举名人事例，更好地论证了观点！</a:t>
              </a:r>
            </a:p>
          </p:txBody>
        </p:sp>
      </p:grp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96</Paragraphs>
  <Slides>24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35">
      <vt:lpstr>Arial</vt:lpstr>
      <vt:lpstr>微软雅黑</vt:lpstr>
      <vt:lpstr>Wingdings</vt:lpstr>
      <vt:lpstr>宋体</vt:lpstr>
      <vt:lpstr>Calibri</vt:lpstr>
      <vt:lpstr>Kaiti SC</vt:lpstr>
      <vt:lpstr>华文行楷</vt:lpstr>
      <vt:lpstr>黑体</vt:lpstr>
      <vt:lpstr>楷体</vt:lpstr>
      <vt:lpstr>华文新魏</vt:lpstr>
      <vt:lpstr>自定义设计方案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2021-06-12T22:04:09.433</cp:lastPrinted>
  <dcterms:created xsi:type="dcterms:W3CDTF">2021-06-12T22:04:09Z</dcterms:created>
  <dcterms:modified xsi:type="dcterms:W3CDTF">2021-06-12T14:04:10Z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