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88" r:id="rId2"/>
    <p:sldId id="427" r:id="rId3"/>
    <p:sldId id="358" r:id="rId4"/>
    <p:sldId id="345" r:id="rId5"/>
    <p:sldId id="389" r:id="rId6"/>
    <p:sldId id="462" r:id="rId7"/>
    <p:sldId id="390" r:id="rId8"/>
    <p:sldId id="391" r:id="rId9"/>
    <p:sldId id="463" r:id="rId10"/>
    <p:sldId id="549" r:id="rId11"/>
    <p:sldId id="550" r:id="rId12"/>
    <p:sldId id="428" r:id="rId13"/>
    <p:sldId id="496" r:id="rId14"/>
    <p:sldId id="495" r:id="rId15"/>
    <p:sldId id="497" r:id="rId16"/>
    <p:sldId id="498" r:id="rId17"/>
    <p:sldId id="499" r:id="rId18"/>
    <p:sldId id="500" r:id="rId19"/>
    <p:sldId id="501" r:id="rId20"/>
    <p:sldId id="502" r:id="rId21"/>
    <p:sldId id="503" r:id="rId22"/>
    <p:sldId id="504" r:id="rId23"/>
    <p:sldId id="505" r:id="rId24"/>
    <p:sldId id="506" r:id="rId25"/>
    <p:sldId id="507" r:id="rId26"/>
    <p:sldId id="548" r:id="rId27"/>
    <p:sldId id="537" r:id="rId28"/>
    <p:sldId id="538" r:id="rId29"/>
    <p:sldId id="539" r:id="rId30"/>
    <p:sldId id="540" r:id="rId31"/>
    <p:sldId id="542" r:id="rId32"/>
    <p:sldId id="541" r:id="rId33"/>
    <p:sldId id="426" r:id="rId34"/>
    <p:sldId id="423" r:id="rId35"/>
    <p:sldId id="297" r:id="rId36"/>
    <p:sldId id="429"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8">
          <p15:clr>
            <a:srgbClr val="A4A3A4"/>
          </p15:clr>
        </p15:guide>
        <p15:guide id="2" pos="38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DB07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83" autoAdjust="0"/>
    <p:restoredTop sz="94660"/>
  </p:normalViewPr>
  <p:slideViewPr>
    <p:cSldViewPr snapToGrid="0">
      <p:cViewPr varScale="1">
        <p:scale>
          <a:sx n="67" d="100"/>
          <a:sy n="67" d="100"/>
        </p:scale>
        <p:origin x="476" y="56"/>
      </p:cViewPr>
      <p:guideLst>
        <p:guide orient="horz" pos="2058"/>
        <p:guide pos="3804"/>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t>2019-09-03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16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17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31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27EFA-29CC-A246-980C-45E8B3219095}" type="slidenum">
              <a:rPr lang="en-US" smtClean="0"/>
              <a:t>35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8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Black" panose="02000000000000000000" pitchFamily="2" charset="0"/>
                <a:ea typeface="Roboto Black" panose="02000000000000000000" pitchFamily="2" charset="0"/>
                <a:cs typeface="Roboto Black" panose="02000000000000000000" pitchFamily="2" charset="0"/>
              </a:defRPr>
            </a:lvl1pPr>
          </a:lstStyle>
          <a:p>
            <a:r>
              <a:rPr lang="en-US" dirty="0"/>
              <a:t>Click to edit Master title style</a:t>
            </a:r>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dirty="0"/>
              <a:t>Click to edit Master </a:t>
            </a:r>
            <a:r>
              <a:rPr lang="en-US"/>
              <a:t>text styles</a:t>
            </a:r>
            <a:endParaRPr lang="en-US" dirty="0"/>
          </a:p>
        </p:txBody>
      </p:sp>
      <p:sp>
        <p:nvSpPr>
          <p:cNvPr id="12" name="Picture Placeholder 2"/>
          <p:cNvSpPr>
            <a:spLocks noGrp="1"/>
          </p:cNvSpPr>
          <p:nvPr>
            <p:ph type="pic" sz="quarter" idx="11" hasCustomPrompt="1"/>
          </p:nvPr>
        </p:nvSpPr>
        <p:spPr>
          <a:xfrm>
            <a:off x="1898781" y="1974152"/>
            <a:ext cx="2476399" cy="2349437"/>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3" name="Picture Placeholder 2"/>
          <p:cNvSpPr>
            <a:spLocks noGrp="1"/>
          </p:cNvSpPr>
          <p:nvPr>
            <p:ph type="pic" sz="quarter" idx="12" hasCustomPrompt="1"/>
          </p:nvPr>
        </p:nvSpPr>
        <p:spPr>
          <a:xfrm>
            <a:off x="4862961" y="1974152"/>
            <a:ext cx="2476399" cy="2349437"/>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4" name="Picture Placeholder 2"/>
          <p:cNvSpPr>
            <a:spLocks noGrp="1"/>
          </p:cNvSpPr>
          <p:nvPr>
            <p:ph type="pic" sz="quarter" idx="13" hasCustomPrompt="1"/>
          </p:nvPr>
        </p:nvSpPr>
        <p:spPr>
          <a:xfrm>
            <a:off x="7827141" y="1974152"/>
            <a:ext cx="2476399" cy="2349437"/>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grpId="0" nodeType="withEffect">
                                  <p:stCondLst>
                                    <p:cond delay="25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372794" y="583179"/>
            <a:ext cx="11449092" cy="5643154"/>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7C6DB3A-3B93-40C9-A1AB-6EE1EEC468B0}" type="datetimeFigureOut">
              <a:rPr lang="zh-CN" altLang="en-US" smtClean="0"/>
              <a:t>2019-09-03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2F5C27-6D11-4E26-AC15-28C94D33544F}" type="slidenum">
              <a:rPr lang="zh-CN" altLang="en-US" smtClean="0"/>
              <a:t>‹#›</a:t>
            </a:fld>
            <a:endParaRPr lang="zh-CN" altLang="en-US"/>
          </a:p>
        </p:txBody>
      </p:sp>
    </p:spTree>
  </p:cSld>
  <p:clrMapOvr>
    <a:masterClrMapping/>
  </p:clrMapOvr>
  <p:transition spd="slow"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2019-09-03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cSld>
  <p:clrMapOvr>
    <a:masterClrMapping/>
  </p:clrMapOvr>
  <p:transition spd="slow"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33000"/>
            <a:lum/>
          </a:blip>
          <a:srcRect/>
          <a:stretch>
            <a:fillRect l="-10000" r="-10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advTm="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17.jpe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32418;&#28891;&#65288;&#38395;&#19968;&#22810;&#65289;&#21517;&#23478;&#21517;&#20316;&#31995;&#21015;-&#27969;&#30021;360P.qsv"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190823070944"/>
          <p:cNvPicPr>
            <a:picLocks noChangeAspect="1"/>
          </p:cNvPicPr>
          <p:nvPr/>
        </p:nvPicPr>
        <p:blipFill>
          <a:blip r:embed="rId2"/>
          <a:stretch>
            <a:fillRect/>
          </a:stretch>
        </p:blipFill>
        <p:spPr>
          <a:xfrm>
            <a:off x="-15240" y="19050"/>
            <a:ext cx="12213590" cy="6838950"/>
          </a:xfrm>
          <a:prstGeom prst="rect">
            <a:avLst/>
          </a:prstGeom>
        </p:spPr>
      </p:pic>
      <p:pic>
        <p:nvPicPr>
          <p:cNvPr id="4" name="图片 3" descr="图片1"/>
          <p:cNvPicPr>
            <a:picLocks noChangeAspect="1"/>
          </p:cNvPicPr>
          <p:nvPr/>
        </p:nvPicPr>
        <p:blipFill>
          <a:blip r:embed="rId3"/>
          <a:stretch>
            <a:fillRect/>
          </a:stretch>
        </p:blipFill>
        <p:spPr>
          <a:xfrm>
            <a:off x="5003800" y="1028700"/>
            <a:ext cx="6833870" cy="2663825"/>
          </a:xfrm>
          <a:prstGeom prst="rect">
            <a:avLst/>
          </a:prstGeom>
        </p:spPr>
      </p:pic>
      <p:pic>
        <p:nvPicPr>
          <p:cNvPr id="6" name="图片 5" descr="图片2"/>
          <p:cNvPicPr>
            <a:picLocks noChangeAspect="1"/>
          </p:cNvPicPr>
          <p:nvPr/>
        </p:nvPicPr>
        <p:blipFill>
          <a:blip r:embed="rId4"/>
          <a:stretch>
            <a:fillRect/>
          </a:stretch>
        </p:blipFill>
        <p:spPr>
          <a:xfrm>
            <a:off x="6517005" y="3692525"/>
            <a:ext cx="3486785" cy="1109345"/>
          </a:xfrm>
          <a:prstGeom prst="rect">
            <a:avLst/>
          </a:prstGeom>
        </p:spPr>
      </p:pic>
      <p:sp>
        <p:nvSpPr>
          <p:cNvPr id="7" name="文本框 6"/>
          <p:cNvSpPr txBox="1"/>
          <p:nvPr/>
        </p:nvSpPr>
        <p:spPr>
          <a:xfrm>
            <a:off x="85725" y="19050"/>
            <a:ext cx="6685280" cy="583565"/>
          </a:xfrm>
          <a:prstGeom prst="rect">
            <a:avLst/>
          </a:prstGeom>
          <a:noFill/>
        </p:spPr>
        <p:txBody>
          <a:bodyPr wrap="none" rtlCol="0">
            <a:spAutoFit/>
          </a:bodyPr>
          <a:lstStyle/>
          <a:p>
            <a:r>
              <a:rPr lang="zh-CN" altLang="en-US" sz="3200" b="1">
                <a:solidFill>
                  <a:srgbClr val="00B0F0"/>
                </a:solidFill>
                <a:latin typeface="微软雅黑" panose="020B0503020204020204" charset="-122"/>
                <a:ea typeface="微软雅黑" panose="020B0503020204020204" charset="-122"/>
              </a:rPr>
              <a:t>部编新版高中语文必修上册第一单元</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9F3206F-5372-4D67-8BA3-1A1E30C94ED3}"/>
              </a:ext>
            </a:extLst>
          </p:cNvPr>
          <p:cNvSpPr txBox="1"/>
          <p:nvPr/>
        </p:nvSpPr>
        <p:spPr>
          <a:xfrm>
            <a:off x="609600" y="151179"/>
            <a:ext cx="2339102" cy="6555641"/>
          </a:xfrm>
          <a:prstGeom prst="rect">
            <a:avLst/>
          </a:prstGeom>
          <a:noFill/>
        </p:spPr>
        <p:txBody>
          <a:bodyPr wrap="none" rtlCol="0">
            <a:spAutoFit/>
          </a:bodyPr>
          <a:lstStyle/>
          <a:p>
            <a:pPr algn="ctr"/>
            <a:r>
              <a:rPr lang="zh-CN" altLang="en-US" sz="2400" b="1" dirty="0"/>
              <a:t>希望 胡适</a:t>
            </a:r>
            <a:endParaRPr lang="en-US" altLang="zh-CN" sz="2400" b="1" dirty="0"/>
          </a:p>
          <a:p>
            <a:r>
              <a:rPr lang="zh-CN" altLang="en-US" sz="2800" dirty="0"/>
              <a:t>我从山中来，</a:t>
            </a:r>
          </a:p>
          <a:p>
            <a:r>
              <a:rPr lang="zh-CN" altLang="en-US" sz="2800" dirty="0"/>
              <a:t>带着兰花草，</a:t>
            </a:r>
          </a:p>
          <a:p>
            <a:r>
              <a:rPr lang="zh-CN" altLang="en-US" sz="2800" dirty="0"/>
              <a:t>种在小园中，</a:t>
            </a:r>
          </a:p>
          <a:p>
            <a:r>
              <a:rPr lang="zh-CN" altLang="en-US" sz="2800" dirty="0"/>
              <a:t>希望开花好。</a:t>
            </a:r>
          </a:p>
          <a:p>
            <a:endParaRPr lang="zh-CN" altLang="en-US" sz="2800" dirty="0"/>
          </a:p>
          <a:p>
            <a:r>
              <a:rPr lang="zh-CN" altLang="en-US" sz="2800" dirty="0"/>
              <a:t>一日望三回，</a:t>
            </a:r>
          </a:p>
          <a:p>
            <a:r>
              <a:rPr lang="zh-CN" altLang="en-US" sz="2800" dirty="0"/>
              <a:t>望到花时过；</a:t>
            </a:r>
          </a:p>
          <a:p>
            <a:r>
              <a:rPr lang="zh-CN" altLang="en-US" sz="2800" dirty="0"/>
              <a:t>急坏看花人，</a:t>
            </a:r>
          </a:p>
          <a:p>
            <a:r>
              <a:rPr lang="zh-CN" altLang="en-US" sz="2800" dirty="0"/>
              <a:t>苞也无一个。</a:t>
            </a:r>
          </a:p>
          <a:p>
            <a:endParaRPr lang="zh-CN" altLang="en-US" sz="2800" dirty="0"/>
          </a:p>
          <a:p>
            <a:r>
              <a:rPr lang="zh-CN" altLang="en-US" sz="2800" dirty="0"/>
              <a:t>眼见秋天到，</a:t>
            </a:r>
          </a:p>
          <a:p>
            <a:r>
              <a:rPr lang="zh-CN" altLang="en-US" sz="2800" dirty="0"/>
              <a:t>移花供在家；</a:t>
            </a:r>
          </a:p>
          <a:p>
            <a:r>
              <a:rPr lang="zh-CN" altLang="en-US" sz="2800" dirty="0"/>
              <a:t>明年春风回，</a:t>
            </a:r>
          </a:p>
          <a:p>
            <a:r>
              <a:rPr lang="zh-CN" altLang="en-US" sz="2800" dirty="0"/>
              <a:t>祝汝满盆花！</a:t>
            </a:r>
          </a:p>
        </p:txBody>
      </p:sp>
      <p:sp>
        <p:nvSpPr>
          <p:cNvPr id="3" name="文本框 2">
            <a:extLst>
              <a:ext uri="{FF2B5EF4-FFF2-40B4-BE49-F238E27FC236}">
                <a16:creationId xmlns:a16="http://schemas.microsoft.com/office/drawing/2014/main" id="{77E0A6E6-187A-4C67-B755-DBDB90E99EF1}"/>
              </a:ext>
            </a:extLst>
          </p:cNvPr>
          <p:cNvSpPr txBox="1"/>
          <p:nvPr/>
        </p:nvSpPr>
        <p:spPr>
          <a:xfrm>
            <a:off x="3973527" y="979854"/>
            <a:ext cx="2122473" cy="3908762"/>
          </a:xfrm>
          <a:prstGeom prst="rect">
            <a:avLst/>
          </a:prstGeom>
          <a:noFill/>
        </p:spPr>
        <p:txBody>
          <a:bodyPr wrap="square" rtlCol="0">
            <a:spAutoFit/>
          </a:bodyPr>
          <a:lstStyle/>
          <a:p>
            <a:pPr algn="ctr"/>
            <a:r>
              <a:rPr lang="zh-CN" altLang="en-US" sz="2400" b="1" dirty="0"/>
              <a:t>蝴蝶   胡适</a:t>
            </a:r>
            <a:endParaRPr lang="en-US" altLang="zh-CN" sz="2400" b="1" dirty="0"/>
          </a:p>
          <a:p>
            <a:r>
              <a:rPr lang="zh-CN" altLang="en-US" sz="2800" dirty="0"/>
              <a:t>两个黄蝴蝶，</a:t>
            </a:r>
            <a:endParaRPr lang="en-US" altLang="zh-CN" sz="2800" dirty="0"/>
          </a:p>
          <a:p>
            <a:r>
              <a:rPr lang="zh-CN" altLang="en-US" sz="2800" dirty="0"/>
              <a:t>双双飞上天。</a:t>
            </a:r>
          </a:p>
          <a:p>
            <a:r>
              <a:rPr lang="zh-CN" altLang="en-US" sz="2800" dirty="0"/>
              <a:t>不知为什么，</a:t>
            </a:r>
            <a:endParaRPr lang="en-US" altLang="zh-CN" sz="2800" dirty="0"/>
          </a:p>
          <a:p>
            <a:r>
              <a:rPr lang="zh-CN" altLang="en-US" sz="2800" dirty="0"/>
              <a:t>一个忽飞还。</a:t>
            </a:r>
          </a:p>
          <a:p>
            <a:r>
              <a:rPr lang="zh-CN" altLang="en-US" sz="2800" dirty="0"/>
              <a:t>剩下那一个，</a:t>
            </a:r>
            <a:endParaRPr lang="en-US" altLang="zh-CN" sz="2800" dirty="0"/>
          </a:p>
          <a:p>
            <a:r>
              <a:rPr lang="zh-CN" altLang="en-US" sz="2800" dirty="0"/>
              <a:t>孤单怪可怜。</a:t>
            </a:r>
          </a:p>
          <a:p>
            <a:r>
              <a:rPr lang="zh-CN" altLang="en-US" sz="2800" dirty="0"/>
              <a:t>也无心上天，</a:t>
            </a:r>
            <a:endParaRPr lang="en-US" altLang="zh-CN" sz="2800" dirty="0"/>
          </a:p>
          <a:p>
            <a:r>
              <a:rPr lang="zh-CN" altLang="en-US" sz="2800" dirty="0"/>
              <a:t>天上太孤单。</a:t>
            </a:r>
          </a:p>
        </p:txBody>
      </p:sp>
      <p:sp>
        <p:nvSpPr>
          <p:cNvPr id="4" name="文本框 3">
            <a:extLst>
              <a:ext uri="{FF2B5EF4-FFF2-40B4-BE49-F238E27FC236}">
                <a16:creationId xmlns:a16="http://schemas.microsoft.com/office/drawing/2014/main" id="{B974EFA2-69EC-4CD9-923C-817CD768962E}"/>
              </a:ext>
            </a:extLst>
          </p:cNvPr>
          <p:cNvSpPr txBox="1"/>
          <p:nvPr/>
        </p:nvSpPr>
        <p:spPr>
          <a:xfrm>
            <a:off x="6900788" y="117693"/>
            <a:ext cx="4185761" cy="6740307"/>
          </a:xfrm>
          <a:prstGeom prst="rect">
            <a:avLst/>
          </a:prstGeom>
          <a:noFill/>
        </p:spPr>
        <p:txBody>
          <a:bodyPr wrap="none" rtlCol="0">
            <a:spAutoFit/>
          </a:bodyPr>
          <a:lstStyle/>
          <a:p>
            <a:pPr algn="ctr"/>
            <a:r>
              <a:rPr lang="zh-CN" altLang="en-US" sz="2400" b="1" dirty="0"/>
              <a:t>叫我如何不想他</a:t>
            </a:r>
          </a:p>
          <a:p>
            <a:pPr algn="ctr"/>
            <a:r>
              <a:rPr lang="zh-CN" altLang="en-US" sz="2400" b="1" dirty="0"/>
              <a:t>　　刘半农</a:t>
            </a:r>
          </a:p>
          <a:p>
            <a:r>
              <a:rPr lang="zh-CN" altLang="en-US" dirty="0"/>
              <a:t>　　</a:t>
            </a:r>
            <a:r>
              <a:rPr lang="zh-CN" altLang="en-US" sz="2400" dirty="0"/>
              <a:t>天上飘着些微云，</a:t>
            </a:r>
          </a:p>
          <a:p>
            <a:r>
              <a:rPr lang="zh-CN" altLang="en-US" sz="2400" dirty="0"/>
              <a:t>　　地上吹着些微风，</a:t>
            </a:r>
          </a:p>
          <a:p>
            <a:r>
              <a:rPr lang="zh-CN" altLang="en-US" sz="2400" dirty="0"/>
              <a:t>　　啊，微风吹动了我头发，</a:t>
            </a:r>
          </a:p>
          <a:p>
            <a:r>
              <a:rPr lang="zh-CN" altLang="en-US" sz="2400" dirty="0"/>
              <a:t>　　教我如何不想他？</a:t>
            </a:r>
          </a:p>
          <a:p>
            <a:r>
              <a:rPr lang="zh-CN" altLang="en-US" sz="2400" dirty="0"/>
              <a:t>　　月光恋爱着海洋，</a:t>
            </a:r>
          </a:p>
          <a:p>
            <a:r>
              <a:rPr lang="zh-CN" altLang="en-US" sz="2400" dirty="0"/>
              <a:t>　　海洋恋爱着月光，</a:t>
            </a:r>
          </a:p>
          <a:p>
            <a:r>
              <a:rPr lang="zh-CN" altLang="en-US" sz="2400" dirty="0"/>
              <a:t>　　啊，这般蜜也似的银夜，</a:t>
            </a:r>
          </a:p>
          <a:p>
            <a:r>
              <a:rPr lang="zh-CN" altLang="en-US" sz="2400" dirty="0"/>
              <a:t>　　教我如何不想他？</a:t>
            </a:r>
          </a:p>
          <a:p>
            <a:r>
              <a:rPr lang="zh-CN" altLang="en-US" sz="2400" dirty="0"/>
              <a:t>　　水面落花慢慢流，</a:t>
            </a:r>
          </a:p>
          <a:p>
            <a:r>
              <a:rPr lang="zh-CN" altLang="en-US" sz="2400" dirty="0"/>
              <a:t>　　水底鱼儿慢慢游，</a:t>
            </a:r>
          </a:p>
          <a:p>
            <a:r>
              <a:rPr lang="zh-CN" altLang="en-US" sz="2400" dirty="0"/>
              <a:t>　　啊，燕子你说些什么话？</a:t>
            </a:r>
          </a:p>
          <a:p>
            <a:r>
              <a:rPr lang="zh-CN" altLang="en-US" sz="2400" dirty="0"/>
              <a:t>　　教我如何不想他？</a:t>
            </a:r>
          </a:p>
          <a:p>
            <a:r>
              <a:rPr lang="zh-CN" altLang="en-US" sz="2400" dirty="0"/>
              <a:t>　　枯树在冷风里摇，</a:t>
            </a:r>
          </a:p>
          <a:p>
            <a:r>
              <a:rPr lang="zh-CN" altLang="en-US" sz="2400" dirty="0"/>
              <a:t>　　野火在暮色中烧，</a:t>
            </a:r>
          </a:p>
          <a:p>
            <a:r>
              <a:rPr lang="zh-CN" altLang="en-US" sz="2400" dirty="0"/>
              <a:t>　　啊，西天还有些儿残霞，</a:t>
            </a:r>
          </a:p>
          <a:p>
            <a:r>
              <a:rPr lang="zh-CN" altLang="en-US" sz="2400" dirty="0"/>
              <a:t>　　教我如何不想他？</a:t>
            </a:r>
          </a:p>
        </p:txBody>
      </p:sp>
    </p:spTree>
    <p:extLst>
      <p:ext uri="{BB962C8B-B14F-4D97-AF65-F5344CB8AC3E}">
        <p14:creationId xmlns:p14="http://schemas.microsoft.com/office/powerpoint/2010/main" val="2187408396"/>
      </p:ext>
    </p:extLst>
  </p:cSld>
  <p:clrMapOvr>
    <a:masterClrMapping/>
  </p:clrMapOvr>
  <p:transition spd="slow" advTm="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1E19AD1-0EE1-4891-B971-30CD2F0F6F77}"/>
              </a:ext>
            </a:extLst>
          </p:cNvPr>
          <p:cNvSpPr txBox="1"/>
          <p:nvPr/>
        </p:nvSpPr>
        <p:spPr>
          <a:xfrm>
            <a:off x="1476375" y="533400"/>
            <a:ext cx="3490251" cy="6309420"/>
          </a:xfrm>
          <a:prstGeom prst="rect">
            <a:avLst/>
          </a:prstGeom>
          <a:noFill/>
        </p:spPr>
        <p:txBody>
          <a:bodyPr wrap="none" rtlCol="0">
            <a:spAutoFit/>
          </a:bodyPr>
          <a:lstStyle/>
          <a:p>
            <a:pPr algn="ctr"/>
            <a:r>
              <a:rPr lang="zh-CN" altLang="en-US" sz="2800" b="1" dirty="0"/>
              <a:t>天狗  郭沫若</a:t>
            </a:r>
            <a:endParaRPr lang="en-US" altLang="zh-CN" sz="2800" b="1" dirty="0"/>
          </a:p>
          <a:p>
            <a:endParaRPr lang="en-US" altLang="zh-CN" sz="2000" b="1" dirty="0"/>
          </a:p>
          <a:p>
            <a:r>
              <a:rPr lang="zh-CN" altLang="en-US" sz="2000" b="1" dirty="0"/>
              <a:t>一</a:t>
            </a:r>
          </a:p>
          <a:p>
            <a:endParaRPr lang="zh-CN" altLang="en-US" sz="2000" b="1" dirty="0"/>
          </a:p>
          <a:p>
            <a:r>
              <a:rPr lang="zh-CN" altLang="en-US" sz="2000" b="1" dirty="0"/>
              <a:t>我是一条天狗呀！</a:t>
            </a:r>
          </a:p>
          <a:p>
            <a:r>
              <a:rPr lang="zh-CN" altLang="en-US" sz="2000" b="1" dirty="0"/>
              <a:t>我把月来吞了，</a:t>
            </a:r>
          </a:p>
          <a:p>
            <a:r>
              <a:rPr lang="zh-CN" altLang="en-US" sz="2000" b="1" dirty="0"/>
              <a:t>我把日来吞了，</a:t>
            </a:r>
          </a:p>
          <a:p>
            <a:r>
              <a:rPr lang="zh-CN" altLang="en-US" sz="2000" b="1" dirty="0"/>
              <a:t>我把一切的星球来吞了，</a:t>
            </a:r>
          </a:p>
          <a:p>
            <a:r>
              <a:rPr lang="zh-CN" altLang="en-US" sz="2000" b="1" dirty="0"/>
              <a:t>我把全宇宙来吞了。</a:t>
            </a:r>
          </a:p>
          <a:p>
            <a:r>
              <a:rPr lang="zh-CN" altLang="en-US" sz="2000" b="1" dirty="0"/>
              <a:t>我便是我了！</a:t>
            </a:r>
          </a:p>
          <a:p>
            <a:endParaRPr lang="zh-CN" altLang="en-US" sz="2000" b="1" dirty="0"/>
          </a:p>
          <a:p>
            <a:r>
              <a:rPr lang="zh-CN" altLang="en-US" sz="2000" b="1" dirty="0"/>
              <a:t>二</a:t>
            </a:r>
          </a:p>
          <a:p>
            <a:endParaRPr lang="zh-CN" altLang="en-US" sz="2000" b="1" dirty="0"/>
          </a:p>
          <a:p>
            <a:r>
              <a:rPr lang="zh-CN" altLang="en-US" sz="2000" b="1" dirty="0"/>
              <a:t>我是月底光，</a:t>
            </a:r>
          </a:p>
          <a:p>
            <a:r>
              <a:rPr lang="zh-CN" altLang="en-US" sz="2000" b="1" dirty="0"/>
              <a:t>我是日底光，</a:t>
            </a:r>
          </a:p>
          <a:p>
            <a:r>
              <a:rPr lang="zh-CN" altLang="en-US" sz="2000" b="1" dirty="0"/>
              <a:t>我是一切星球底光，</a:t>
            </a:r>
          </a:p>
          <a:p>
            <a:r>
              <a:rPr lang="zh-CN" altLang="en-US" sz="2000" b="1" dirty="0"/>
              <a:t>我是</a:t>
            </a:r>
            <a:r>
              <a:rPr lang="en-US" altLang="zh-CN" sz="2000" b="1" dirty="0"/>
              <a:t>X</a:t>
            </a:r>
            <a:r>
              <a:rPr lang="zh-CN" altLang="en-US" sz="2000" b="1" dirty="0"/>
              <a:t>光线底光，</a:t>
            </a:r>
          </a:p>
          <a:p>
            <a:r>
              <a:rPr lang="zh-CN" altLang="en-US" sz="2000" b="1" dirty="0"/>
              <a:t>我是全宇宙底</a:t>
            </a:r>
            <a:r>
              <a:rPr lang="en-US" altLang="zh-CN" sz="2000" b="1" dirty="0"/>
              <a:t>Energy</a:t>
            </a:r>
            <a:r>
              <a:rPr lang="zh-CN" altLang="en-US" sz="2000" b="1" dirty="0"/>
              <a:t>底总量！</a:t>
            </a:r>
          </a:p>
          <a:p>
            <a:endParaRPr lang="zh-CN" altLang="en-US" dirty="0"/>
          </a:p>
          <a:p>
            <a:endParaRPr lang="zh-CN" altLang="en-US" dirty="0"/>
          </a:p>
        </p:txBody>
      </p:sp>
      <p:sp>
        <p:nvSpPr>
          <p:cNvPr id="3" name="文本框 2">
            <a:extLst>
              <a:ext uri="{FF2B5EF4-FFF2-40B4-BE49-F238E27FC236}">
                <a16:creationId xmlns:a16="http://schemas.microsoft.com/office/drawing/2014/main" id="{642931C0-582A-4423-A6B8-69B0491F1EDE}"/>
              </a:ext>
            </a:extLst>
          </p:cNvPr>
          <p:cNvSpPr txBox="1"/>
          <p:nvPr/>
        </p:nvSpPr>
        <p:spPr>
          <a:xfrm>
            <a:off x="5991225" y="-156597"/>
            <a:ext cx="2765501" cy="7171194"/>
          </a:xfrm>
          <a:prstGeom prst="rect">
            <a:avLst/>
          </a:prstGeom>
          <a:noFill/>
        </p:spPr>
        <p:txBody>
          <a:bodyPr wrap="none" rtlCol="0">
            <a:spAutoFit/>
          </a:bodyPr>
          <a:lstStyle/>
          <a:p>
            <a:r>
              <a:rPr lang="zh-CN" altLang="en-US" sz="2000" b="1" dirty="0"/>
              <a:t>三</a:t>
            </a:r>
          </a:p>
          <a:p>
            <a:endParaRPr lang="zh-CN" altLang="en-US" sz="2000" b="1" dirty="0"/>
          </a:p>
          <a:p>
            <a:r>
              <a:rPr lang="zh-CN" altLang="en-US" sz="2000" b="1" dirty="0"/>
              <a:t>我飞奔，</a:t>
            </a:r>
          </a:p>
          <a:p>
            <a:r>
              <a:rPr lang="zh-CN" altLang="en-US" sz="2000" b="1" dirty="0"/>
              <a:t>我狂叫，</a:t>
            </a:r>
          </a:p>
          <a:p>
            <a:r>
              <a:rPr lang="zh-CN" altLang="en-US" sz="2000" b="1" dirty="0"/>
              <a:t>我燃烧。</a:t>
            </a:r>
          </a:p>
          <a:p>
            <a:r>
              <a:rPr lang="zh-CN" altLang="en-US" sz="2000" b="1" dirty="0"/>
              <a:t>我如烈火一样地燃烧！</a:t>
            </a:r>
          </a:p>
          <a:p>
            <a:r>
              <a:rPr lang="zh-CN" altLang="en-US" sz="2000" b="1" dirty="0"/>
              <a:t>我如大海一样地狂叫！</a:t>
            </a:r>
          </a:p>
          <a:p>
            <a:r>
              <a:rPr lang="zh-CN" altLang="en-US" sz="2000" b="1" dirty="0"/>
              <a:t>我如电气一样地飞跑！</a:t>
            </a:r>
          </a:p>
          <a:p>
            <a:r>
              <a:rPr lang="zh-CN" altLang="en-US" sz="2000" b="1" dirty="0"/>
              <a:t>我飞跑，</a:t>
            </a:r>
          </a:p>
          <a:p>
            <a:r>
              <a:rPr lang="zh-CN" altLang="en-US" sz="2000" b="1" dirty="0"/>
              <a:t>我飞跑，</a:t>
            </a:r>
          </a:p>
          <a:p>
            <a:r>
              <a:rPr lang="zh-CN" altLang="en-US" sz="2000" b="1" dirty="0"/>
              <a:t>我飞跑，</a:t>
            </a:r>
          </a:p>
          <a:p>
            <a:r>
              <a:rPr lang="zh-CN" altLang="en-US" sz="2000" b="1" dirty="0"/>
              <a:t>我剥我的皮，</a:t>
            </a:r>
          </a:p>
          <a:p>
            <a:r>
              <a:rPr lang="zh-CN" altLang="en-US" sz="2000" b="1" dirty="0"/>
              <a:t>我食我的肉，</a:t>
            </a:r>
          </a:p>
          <a:p>
            <a:r>
              <a:rPr lang="zh-CN" altLang="en-US" sz="2000" b="1" dirty="0"/>
              <a:t>我嚼我的血，</a:t>
            </a:r>
          </a:p>
          <a:p>
            <a:r>
              <a:rPr lang="zh-CN" altLang="en-US" sz="2000" b="1" dirty="0"/>
              <a:t>我啮我的心肝，</a:t>
            </a:r>
          </a:p>
          <a:p>
            <a:r>
              <a:rPr lang="zh-CN" altLang="en-US" sz="2000" b="1" dirty="0"/>
              <a:t>我在我神经上飞跑，</a:t>
            </a:r>
          </a:p>
          <a:p>
            <a:r>
              <a:rPr lang="zh-CN" altLang="en-US" sz="2000" b="1" dirty="0"/>
              <a:t>我在我脊髓上飞跑，</a:t>
            </a:r>
          </a:p>
          <a:p>
            <a:r>
              <a:rPr lang="zh-CN" altLang="en-US" sz="2000" b="1" dirty="0"/>
              <a:t>我在我脑筋上飞跑。</a:t>
            </a:r>
          </a:p>
          <a:p>
            <a:endParaRPr lang="zh-CN" altLang="en-US" sz="2000" b="1" dirty="0"/>
          </a:p>
          <a:p>
            <a:r>
              <a:rPr lang="zh-CN" altLang="en-US" sz="2000" b="1" dirty="0"/>
              <a:t>四</a:t>
            </a:r>
          </a:p>
          <a:p>
            <a:endParaRPr lang="zh-CN" altLang="en-US" sz="2000" b="1" dirty="0"/>
          </a:p>
          <a:p>
            <a:r>
              <a:rPr lang="zh-CN" altLang="en-US" sz="2000" b="1" dirty="0"/>
              <a:t>我便是我呀！</a:t>
            </a:r>
          </a:p>
          <a:p>
            <a:r>
              <a:rPr lang="zh-CN" altLang="en-US" sz="2000" b="1" dirty="0"/>
              <a:t>我的我要爆了！</a:t>
            </a:r>
          </a:p>
        </p:txBody>
      </p:sp>
    </p:spTree>
    <p:extLst>
      <p:ext uri="{BB962C8B-B14F-4D97-AF65-F5344CB8AC3E}">
        <p14:creationId xmlns:p14="http://schemas.microsoft.com/office/powerpoint/2010/main" val="2786507069"/>
      </p:ext>
    </p:extLst>
  </p:cSld>
  <p:clrMapOvr>
    <a:masterClrMapping/>
  </p:clrMapOvr>
  <p:transition spd="slow" advTm="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007c6a535cd9034685815bfc7174c6c_watermark"/>
          <p:cNvPicPr>
            <a:picLocks noChangeAspect="1"/>
          </p:cNvPicPr>
          <p:nvPr/>
        </p:nvPicPr>
        <p:blipFill>
          <a:blip r:embed="rId2"/>
          <a:stretch>
            <a:fillRect/>
          </a:stretch>
        </p:blipFill>
        <p:spPr>
          <a:xfrm>
            <a:off x="-635" y="5715"/>
            <a:ext cx="12192635" cy="6846570"/>
          </a:xfrm>
          <a:prstGeom prst="rect">
            <a:avLst/>
          </a:prstGeom>
        </p:spPr>
      </p:pic>
      <p:sp>
        <p:nvSpPr>
          <p:cNvPr id="4" name="文本框 3"/>
          <p:cNvSpPr txBox="1"/>
          <p:nvPr/>
        </p:nvSpPr>
        <p:spPr>
          <a:xfrm>
            <a:off x="4970780" y="413385"/>
            <a:ext cx="1983740" cy="1861185"/>
          </a:xfrm>
          <a:prstGeom prst="rect">
            <a:avLst/>
          </a:prstGeom>
          <a:noFill/>
        </p:spPr>
        <p:txBody>
          <a:bodyPr wrap="none" rtlCol="0">
            <a:spAutoFit/>
          </a:bodyPr>
          <a:lstStyle/>
          <a:p>
            <a:r>
              <a:rPr lang="en-US" altLang="zh-CN" sz="11500" b="1">
                <a:solidFill>
                  <a:srgbClr val="FFFF00"/>
                </a:solidFill>
                <a:latin typeface="微软雅黑" panose="020B0503020204020204" charset="-122"/>
                <a:ea typeface="微软雅黑" panose="020B0503020204020204" charset="-122"/>
              </a:rPr>
              <a:t>02</a:t>
            </a:r>
          </a:p>
        </p:txBody>
      </p:sp>
      <p:sp>
        <p:nvSpPr>
          <p:cNvPr id="100" name="文本框 99"/>
          <p:cNvSpPr txBox="1"/>
          <p:nvPr/>
        </p:nvSpPr>
        <p:spPr>
          <a:xfrm>
            <a:off x="1431925" y="2940685"/>
            <a:ext cx="9803765" cy="1322070"/>
          </a:xfrm>
          <a:prstGeom prst="rect">
            <a:avLst/>
          </a:prstGeom>
          <a:noFill/>
          <a:ln w="9525">
            <a:noFill/>
          </a:ln>
        </p:spPr>
        <p:txBody>
          <a:bodyPr wrap="square">
            <a:spAutoFit/>
          </a:bodyPr>
          <a:lstStyle/>
          <a:p>
            <a:pPr indent="0"/>
            <a:r>
              <a:rPr lang="zh-CN" sz="8000" b="1">
                <a:solidFill>
                  <a:srgbClr val="FFFF00"/>
                </a:solidFill>
                <a:latin typeface="微软雅黑" panose="020B0503020204020204" charset="-122"/>
                <a:ea typeface="微软雅黑" panose="020B0503020204020204" charset="-122"/>
                <a:cs typeface="微软雅黑" panose="020B0503020204020204" charset="-122"/>
              </a:rPr>
              <a:t>读——理内容结构</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06289" y="1697995"/>
            <a:ext cx="1106170" cy="3941688"/>
          </a:xfrm>
          <a:prstGeom prst="rect">
            <a:avLst/>
          </a:prstGeom>
          <a:noFill/>
        </p:spPr>
        <p:txBody>
          <a:bodyPr vert="eaVert" wrap="square" rtlCol="0">
            <a:spAutoFit/>
          </a:bodyPr>
          <a:lstStyle/>
          <a:p>
            <a:pPr algn="just">
              <a:lnSpc>
                <a:spcPct val="150000"/>
              </a:lnSpc>
            </a:pPr>
            <a:r>
              <a:rPr lang="zh-CN" altLang="en-US" sz="2000" dirty="0">
                <a:latin typeface="方正隶变简体" panose="03000509000000000000" pitchFamily="65" charset="-122"/>
                <a:ea typeface="方正隶变简体" panose="03000509000000000000" pitchFamily="65" charset="-122"/>
              </a:rPr>
              <a:t>红色的蜡烛，多用于喜庆，如寿星像前，洞房内。</a:t>
            </a:r>
          </a:p>
        </p:txBody>
      </p:sp>
      <p:grpSp>
        <p:nvGrpSpPr>
          <p:cNvPr id="7" name="组合 6"/>
          <p:cNvGrpSpPr/>
          <p:nvPr/>
        </p:nvGrpSpPr>
        <p:grpSpPr>
          <a:xfrm>
            <a:off x="2358204" y="2090511"/>
            <a:ext cx="693750" cy="693749"/>
            <a:chOff x="-4489696" y="557310"/>
            <a:chExt cx="1692322" cy="1692322"/>
          </a:xfrm>
        </p:grpSpPr>
        <p:sp>
          <p:nvSpPr>
            <p:cNvPr id="8" name="椭圆 7"/>
            <p:cNvSpPr/>
            <p:nvPr/>
          </p:nvSpPr>
          <p:spPr>
            <a:xfrm>
              <a:off x="-4489696" y="5573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9" name="文本框 8"/>
            <p:cNvSpPr txBox="1"/>
            <p:nvPr/>
          </p:nvSpPr>
          <p:spPr>
            <a:xfrm>
              <a:off x="-4373691" y="616258"/>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红</a:t>
              </a:r>
            </a:p>
          </p:txBody>
        </p:sp>
      </p:grpSp>
      <p:grpSp>
        <p:nvGrpSpPr>
          <p:cNvPr id="13" name="组合 12"/>
          <p:cNvGrpSpPr/>
          <p:nvPr/>
        </p:nvGrpSpPr>
        <p:grpSpPr>
          <a:xfrm>
            <a:off x="2358204" y="3991919"/>
            <a:ext cx="693750" cy="693749"/>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5" name="文本框 14"/>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烛</a:t>
              </a:r>
            </a:p>
          </p:txBody>
        </p:sp>
      </p:grpSp>
      <p:pic>
        <p:nvPicPr>
          <p:cNvPr id="3" name="图片 2">
            <a:extLst>
              <a:ext uri="{FF2B5EF4-FFF2-40B4-BE49-F238E27FC236}">
                <a16:creationId xmlns:a16="http://schemas.microsoft.com/office/drawing/2014/main" id="{6E7A8FFF-7AAE-4647-9EE9-9E0959920158}"/>
              </a:ext>
            </a:extLst>
          </p:cNvPr>
          <p:cNvPicPr>
            <a:picLocks noChangeAspect="1"/>
          </p:cNvPicPr>
          <p:nvPr/>
        </p:nvPicPr>
        <p:blipFill>
          <a:blip r:embed="rId2"/>
          <a:stretch>
            <a:fillRect/>
          </a:stretch>
        </p:blipFill>
        <p:spPr>
          <a:xfrm>
            <a:off x="4033071" y="1179630"/>
            <a:ext cx="5800725" cy="4346340"/>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a:stretch>
            <a:fillRect/>
          </a:stretch>
        </p:blipFill>
        <p:spPr>
          <a:xfrm>
            <a:off x="7367270" y="3957955"/>
            <a:ext cx="3762375" cy="2011045"/>
          </a:xfrm>
          <a:prstGeom prst="rect">
            <a:avLst/>
          </a:prstGeom>
        </p:spPr>
      </p:pic>
      <p:pic>
        <p:nvPicPr>
          <p:cNvPr id="3" name="图片 2"/>
          <p:cNvPicPr>
            <a:picLocks noChangeAspect="1"/>
          </p:cNvPicPr>
          <p:nvPr/>
        </p:nvPicPr>
        <p:blipFill rotWithShape="1">
          <a:blip r:embed="rId3"/>
          <a:srcRect/>
          <a:stretch>
            <a:fillRect/>
          </a:stretch>
        </p:blipFill>
        <p:spPr>
          <a:xfrm>
            <a:off x="1012190" y="1727835"/>
            <a:ext cx="4915535" cy="2050415"/>
          </a:xfrm>
          <a:prstGeom prst="rect">
            <a:avLst/>
          </a:prstGeom>
        </p:spPr>
      </p:pic>
      <p:grpSp>
        <p:nvGrpSpPr>
          <p:cNvPr id="5" name="组合 4"/>
          <p:cNvGrpSpPr/>
          <p:nvPr/>
        </p:nvGrpSpPr>
        <p:grpSpPr>
          <a:xfrm>
            <a:off x="6644020" y="1655445"/>
            <a:ext cx="4485625" cy="1411605"/>
            <a:chOff x="3975426" y="569557"/>
            <a:chExt cx="3542083" cy="1411647"/>
          </a:xfrm>
        </p:grpSpPr>
        <p:sp>
          <p:nvSpPr>
            <p:cNvPr id="6" name="矩形 5"/>
            <p:cNvSpPr/>
            <p:nvPr/>
          </p:nvSpPr>
          <p:spPr>
            <a:xfrm>
              <a:off x="3975426" y="569557"/>
              <a:ext cx="2440957" cy="1411647"/>
            </a:xfrm>
            <a:prstGeom prst="rect">
              <a:avLst/>
            </a:prstGeom>
          </p:spPr>
          <p:txBody>
            <a:bodyPr vert="eaVert" wrap="square">
              <a:spAutoFit/>
            </a:bodyPr>
            <a:lstStyle/>
            <a:p>
              <a:pPr>
                <a:lnSpc>
                  <a:spcPct val="150000"/>
                </a:lnSpc>
              </a:pPr>
              <a:r>
                <a:rPr lang="zh-CN" altLang="en-US" b="0" i="0" dirty="0">
                  <a:solidFill>
                    <a:srgbClr val="333333"/>
                  </a:solidFill>
                  <a:effectLst/>
                  <a:latin typeface="Arial" panose="020B0604020202020204" pitchFamily="34" charset="0"/>
                </a:rPr>
                <a:t>这是一首</a:t>
              </a:r>
              <a:r>
                <a:rPr lang="zh-CN" altLang="en-US" b="0" i="0" dirty="0">
                  <a:solidFill>
                    <a:srgbClr val="FF0000"/>
                  </a:solidFill>
                  <a:effectLst/>
                  <a:latin typeface="Arial" panose="020B0604020202020204" pitchFamily="34" charset="0"/>
                </a:rPr>
                <a:t>咏物诗</a:t>
              </a:r>
              <a:r>
                <a:rPr lang="zh-CN" altLang="en-US" b="0" i="0" dirty="0">
                  <a:solidFill>
                    <a:srgbClr val="333333"/>
                  </a:solidFill>
                  <a:effectLst/>
                  <a:latin typeface="Arial" panose="020B0604020202020204" pitchFamily="34" charset="0"/>
                </a:rPr>
                <a:t>。咏物诗是托物言志的诗歌，通过对事物的咏叹体现人文思想。</a:t>
              </a:r>
            </a:p>
          </p:txBody>
        </p:sp>
        <p:grpSp>
          <p:nvGrpSpPr>
            <p:cNvPr id="7" name="组合 6"/>
            <p:cNvGrpSpPr/>
            <p:nvPr/>
          </p:nvGrpSpPr>
          <p:grpSpPr>
            <a:xfrm>
              <a:off x="6371209" y="640572"/>
              <a:ext cx="1146300" cy="1123754"/>
              <a:chOff x="2994963" y="857445"/>
              <a:chExt cx="1146300" cy="1123754"/>
            </a:xfrm>
          </p:grpSpPr>
          <p:sp>
            <p:nvSpPr>
              <p:cNvPr id="8" name="矩形 7"/>
              <p:cNvSpPr/>
              <p:nvPr/>
            </p:nvSpPr>
            <p:spPr>
              <a:xfrm>
                <a:off x="3042138" y="896815"/>
                <a:ext cx="1028700" cy="10287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25082" y="857445"/>
                <a:ext cx="1116181" cy="1107440"/>
              </a:xfrm>
              <a:prstGeom prst="rect">
                <a:avLst/>
              </a:prstGeom>
            </p:spPr>
            <p:txBody>
              <a:bodyPr vert="eaVert" wrap="square">
                <a:spAutoFit/>
              </a:bodyPr>
              <a:lstStyle/>
              <a:p>
                <a:pPr algn="ctr">
                  <a:spcAft>
                    <a:spcPts val="0"/>
                  </a:spcAft>
                </a:pPr>
                <a:r>
                  <a:rPr lang="zh-CN" altLang="zh-CN" sz="4000" b="1" kern="100" dirty="0">
                    <a:solidFill>
                      <a:schemeClr val="bg1"/>
                    </a:solidFill>
                    <a:latin typeface="微软雅黑" panose="020B0503020204020204" charset="-122"/>
                    <a:ea typeface="微软雅黑" panose="020B0503020204020204" charset="-122"/>
                    <a:cs typeface="Times New Roman" panose="02020603050405020304" pitchFamily="18" charset="0"/>
                  </a:rPr>
                  <a:t>体</a:t>
                </a:r>
              </a:p>
              <a:p>
                <a:pPr algn="ctr">
                  <a:spcAft>
                    <a:spcPts val="0"/>
                  </a:spcAft>
                </a:pPr>
                <a:r>
                  <a:rPr lang="zh-CN" altLang="zh-CN" sz="4000" b="1" kern="100" dirty="0">
                    <a:solidFill>
                      <a:schemeClr val="bg1"/>
                    </a:solidFill>
                    <a:latin typeface="微软雅黑" panose="020B0503020204020204" charset="-122"/>
                    <a:ea typeface="微软雅黑" panose="020B0503020204020204" charset="-122"/>
                    <a:cs typeface="Times New Roman" panose="02020603050405020304" pitchFamily="18" charset="0"/>
                  </a:rPr>
                  <a:t>裁</a:t>
                </a:r>
              </a:p>
            </p:txBody>
          </p:sp>
          <p:sp>
            <p:nvSpPr>
              <p:cNvPr id="10" name="矩形 9"/>
              <p:cNvSpPr/>
              <p:nvPr/>
            </p:nvSpPr>
            <p:spPr>
              <a:xfrm>
                <a:off x="2994963" y="858714"/>
                <a:ext cx="1122485" cy="1122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组合 10"/>
          <p:cNvGrpSpPr/>
          <p:nvPr/>
        </p:nvGrpSpPr>
        <p:grpSpPr>
          <a:xfrm>
            <a:off x="847624" y="4284980"/>
            <a:ext cx="6267833" cy="1902460"/>
            <a:chOff x="3409467" y="569557"/>
            <a:chExt cx="4084227" cy="1411647"/>
          </a:xfrm>
        </p:grpSpPr>
        <p:sp>
          <p:nvSpPr>
            <p:cNvPr id="12" name="矩形 11"/>
            <p:cNvSpPr/>
            <p:nvPr/>
          </p:nvSpPr>
          <p:spPr>
            <a:xfrm>
              <a:off x="3409467" y="569557"/>
              <a:ext cx="3006916" cy="1411647"/>
            </a:xfrm>
            <a:prstGeom prst="rect">
              <a:avLst/>
            </a:prstGeom>
          </p:spPr>
          <p:txBody>
            <a:bodyPr vert="eaVert" wrap="square">
              <a:spAutoFit/>
            </a:bodyPr>
            <a:lstStyle/>
            <a:p>
              <a:pPr>
                <a:lnSpc>
                  <a:spcPct val="150000"/>
                </a:lnSpc>
              </a:pPr>
              <a:r>
                <a:rPr lang="zh-CN" altLang="en-US" sz="1600" b="0" i="0" dirty="0">
                  <a:solidFill>
                    <a:srgbClr val="333333"/>
                  </a:solidFill>
                  <a:effectLst/>
                  <a:latin typeface="Arial" panose="020B0604020202020204" pitchFamily="34" charset="0"/>
                </a:rPr>
                <a:t>咏物诗中所咏之“物”往往是作者的自况，与诗人的自我形象完全融合在一起，作者在描摹事物中寄托了一定的感情，或流露出自己的人生态度，或寄寓美好的愿望，或包涵生活的哲理，或表现作者的生活情趣。</a:t>
              </a:r>
            </a:p>
          </p:txBody>
        </p:sp>
        <p:grpSp>
          <p:nvGrpSpPr>
            <p:cNvPr id="13" name="组合 12"/>
            <p:cNvGrpSpPr/>
            <p:nvPr/>
          </p:nvGrpSpPr>
          <p:grpSpPr>
            <a:xfrm>
              <a:off x="6371209" y="641841"/>
              <a:ext cx="1122485" cy="1122485"/>
              <a:chOff x="2994963" y="858714"/>
              <a:chExt cx="1122485" cy="1122485"/>
            </a:xfrm>
          </p:grpSpPr>
          <p:sp>
            <p:nvSpPr>
              <p:cNvPr id="14" name="矩形 13"/>
              <p:cNvSpPr/>
              <p:nvPr/>
            </p:nvSpPr>
            <p:spPr>
              <a:xfrm>
                <a:off x="3042138" y="896815"/>
                <a:ext cx="1028700" cy="10287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32203" y="1033681"/>
                <a:ext cx="1001340" cy="650240"/>
              </a:xfrm>
              <a:prstGeom prst="rect">
                <a:avLst/>
              </a:prstGeom>
            </p:spPr>
            <p:txBody>
              <a:bodyPr vert="eaVert" wrap="square">
                <a:spAutoFit/>
              </a:bodyPr>
              <a:lstStyle/>
              <a:p>
                <a:pPr algn="ctr">
                  <a:spcAft>
                    <a:spcPts val="0"/>
                  </a:spcAft>
                </a:pPr>
                <a:r>
                  <a:rPr lang="zh-CN" altLang="zh-CN" sz="4400" b="1" kern="100" dirty="0">
                    <a:solidFill>
                      <a:schemeClr val="bg1"/>
                    </a:solidFill>
                    <a:latin typeface="微软雅黑" panose="020B0503020204020204" charset="-122"/>
                    <a:ea typeface="微软雅黑" panose="020B0503020204020204" charset="-122"/>
                    <a:cs typeface="Times New Roman" panose="02020603050405020304" pitchFamily="18" charset="0"/>
                  </a:rPr>
                  <a:t>特</a:t>
                </a:r>
              </a:p>
              <a:p>
                <a:pPr algn="ctr">
                  <a:spcAft>
                    <a:spcPts val="0"/>
                  </a:spcAft>
                </a:pPr>
                <a:r>
                  <a:rPr lang="zh-CN" altLang="zh-CN" sz="4400" b="1" kern="100" dirty="0">
                    <a:solidFill>
                      <a:schemeClr val="bg1"/>
                    </a:solidFill>
                    <a:latin typeface="微软雅黑" panose="020B0503020204020204" charset="-122"/>
                    <a:ea typeface="微软雅黑" panose="020B0503020204020204" charset="-122"/>
                    <a:cs typeface="Times New Roman" panose="02020603050405020304" pitchFamily="18" charset="0"/>
                  </a:rPr>
                  <a:t>点</a:t>
                </a:r>
              </a:p>
            </p:txBody>
          </p:sp>
          <p:sp>
            <p:nvSpPr>
              <p:cNvPr id="16" name="矩形 15"/>
              <p:cNvSpPr/>
              <p:nvPr/>
            </p:nvSpPr>
            <p:spPr>
              <a:xfrm>
                <a:off x="2994963" y="858714"/>
                <a:ext cx="1122485" cy="1122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0" name="文本框 99"/>
          <p:cNvSpPr txBox="1"/>
          <p:nvPr/>
        </p:nvSpPr>
        <p:spPr>
          <a:xfrm>
            <a:off x="1012190" y="911860"/>
            <a:ext cx="9634855"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charset="-122"/>
                <a:ea typeface="微软雅黑" panose="020B0503020204020204" charset="-122"/>
              </a:rPr>
              <a:t>从诗歌题材的特点来看，这是一首什么题材的诗？这种诗有什么特点？</a:t>
            </a:r>
            <a:endParaRPr lang="zh-CN" altLang="en-US" sz="2400" b="1">
              <a:solidFill>
                <a:srgbClr val="00B0F0"/>
              </a:solidFill>
              <a:latin typeface="微软雅黑" panose="020B0503020204020204" charset="-122"/>
              <a:ea typeface="微软雅黑" panose="020B050302020402020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a:stretch>
            <a:fillRect/>
          </a:stretch>
        </p:blipFill>
        <p:spPr>
          <a:xfrm>
            <a:off x="1012190" y="1727835"/>
            <a:ext cx="4915535" cy="4025265"/>
          </a:xfrm>
          <a:prstGeom prst="rect">
            <a:avLst/>
          </a:prstGeom>
        </p:spPr>
      </p:pic>
      <p:sp>
        <p:nvSpPr>
          <p:cNvPr id="100" name="文本框 99"/>
          <p:cNvSpPr txBox="1"/>
          <p:nvPr/>
        </p:nvSpPr>
        <p:spPr>
          <a:xfrm>
            <a:off x="1012190" y="911860"/>
            <a:ext cx="9634855"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charset="-122"/>
                <a:ea typeface="微软雅黑" panose="020B0503020204020204" charset="-122"/>
              </a:rPr>
              <a:t>李商隐的诗句“蜡炬成灰泪始干”放在开头，有什么作用？</a:t>
            </a:r>
          </a:p>
        </p:txBody>
      </p:sp>
      <p:sp>
        <p:nvSpPr>
          <p:cNvPr id="4" name="文本框 3"/>
          <p:cNvSpPr txBox="1"/>
          <p:nvPr/>
        </p:nvSpPr>
        <p:spPr>
          <a:xfrm>
            <a:off x="6268085" y="1615440"/>
            <a:ext cx="5080000" cy="4399915"/>
          </a:xfrm>
          <a:prstGeom prst="rect">
            <a:avLst/>
          </a:prstGeom>
          <a:noFill/>
          <a:ln w="9525">
            <a:noFill/>
          </a:ln>
        </p:spPr>
        <p:txBody>
          <a:bodyPr>
            <a:spAutoFit/>
          </a:bodyPr>
          <a:lstStyle/>
          <a:p>
            <a:pPr indent="269240" fontAlgn="auto">
              <a:lnSpc>
                <a:spcPct val="200000"/>
              </a:lnSpc>
            </a:pPr>
            <a:r>
              <a:rPr lang="zh-CN" sz="2800" b="0">
                <a:latin typeface="黑体" panose="02010609060101010101" charset="-122"/>
                <a:ea typeface="黑体" panose="02010609060101010101" charset="-122"/>
                <a:cs typeface="黑体" panose="02010609060101010101" charset="-122"/>
              </a:rPr>
              <a:t>“蜡炬成灰泪始干”是全诗的引子，诗歌的主体部分就是扣住</a:t>
            </a:r>
            <a:r>
              <a:rPr lang="zh-CN" sz="2800" b="0">
                <a:solidFill>
                  <a:srgbClr val="FF0000"/>
                </a:solidFill>
                <a:latin typeface="黑体" panose="02010609060101010101" charset="-122"/>
                <a:ea typeface="黑体" panose="02010609060101010101" charset="-122"/>
                <a:cs typeface="黑体" panose="02010609060101010101" charset="-122"/>
              </a:rPr>
              <a:t>“灰”</a:t>
            </a:r>
            <a:r>
              <a:rPr lang="zh-CN" sz="2800" b="0">
                <a:latin typeface="黑体" panose="02010609060101010101" charset="-122"/>
                <a:ea typeface="黑体" panose="02010609060101010101" charset="-122"/>
                <a:cs typeface="黑体" panose="02010609060101010101" charset="-122"/>
              </a:rPr>
              <a:t>与</a:t>
            </a:r>
            <a:r>
              <a:rPr lang="zh-CN" sz="2800" b="0">
                <a:solidFill>
                  <a:srgbClr val="FF0000"/>
                </a:solidFill>
                <a:latin typeface="黑体" panose="02010609060101010101" charset="-122"/>
                <a:ea typeface="黑体" panose="02010609060101010101" charset="-122"/>
                <a:cs typeface="黑体" panose="02010609060101010101" charset="-122"/>
              </a:rPr>
              <a:t>“泪”</a:t>
            </a:r>
            <a:r>
              <a:rPr lang="zh-CN" sz="2800" b="0">
                <a:latin typeface="黑体" panose="02010609060101010101" charset="-122"/>
                <a:ea typeface="黑体" panose="02010609060101010101" charset="-122"/>
                <a:cs typeface="黑体" panose="02010609060101010101" charset="-122"/>
              </a:rPr>
              <a:t>（“自焚”与“流泪”）分两层来展开抒情的。</a:t>
            </a:r>
            <a:endParaRPr lang="zh-CN" altLang="en-US" sz="2800" b="0">
              <a:latin typeface="黑体" panose="02010609060101010101" charset="-122"/>
              <a:ea typeface="黑体" panose="02010609060101010101" charset="-122"/>
              <a:cs typeface="黑体" panose="0201060906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69869" y="1701164"/>
            <a:ext cx="6160136" cy="3910331"/>
            <a:chOff x="695068" y="2302632"/>
            <a:chExt cx="5739010" cy="2742866"/>
          </a:xfrm>
        </p:grpSpPr>
        <p:pic>
          <p:nvPicPr>
            <p:cNvPr id="6" name="Picture 4" descr="C:\Users\Thinkpad\Desktop\PNG\1_0000_渐变映射-2-副本-9.png"/>
            <p:cNvPicPr>
              <a:picLocks noChangeAspect="1" noChangeArrowheads="1"/>
            </p:cNvPicPr>
            <p:nvPr/>
          </p:nvPicPr>
          <p:blipFill>
            <a:blip r:embed="rId4"/>
            <a:srcRect/>
            <a:stretch>
              <a:fillRect/>
            </a:stretch>
          </p:blipFill>
          <p:spPr bwMode="auto">
            <a:xfrm>
              <a:off x="5992063" y="2347651"/>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3"/>
            <p:cNvSpPr txBox="1">
              <a:spLocks noChangeArrowheads="1"/>
            </p:cNvSpPr>
            <p:nvPr/>
          </p:nvSpPr>
          <p:spPr bwMode="auto">
            <a:xfrm>
              <a:off x="889110" y="2302632"/>
              <a:ext cx="4604932" cy="4093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r"/>
              <a:r>
                <a:rPr lang="zh-CN" altLang="en-US" sz="3200" dirty="0">
                  <a:latin typeface="隶书" panose="02010509060101010101" charset="-122"/>
                  <a:ea typeface="隶书" panose="02010509060101010101" charset="-122"/>
                </a:rPr>
                <a:t>第一问：红烛为什么这样红？</a:t>
              </a:r>
            </a:p>
          </p:txBody>
        </p:sp>
        <p:pic>
          <p:nvPicPr>
            <p:cNvPr id="8" name="Picture 4" descr="C:\Users\Thinkpad\Desktop\PNG\1_0000_渐变映射-2-副本-9.png"/>
            <p:cNvPicPr>
              <a:picLocks noChangeAspect="1" noChangeArrowheads="1"/>
            </p:cNvPicPr>
            <p:nvPr/>
          </p:nvPicPr>
          <p:blipFill>
            <a:blip r:embed="rId4"/>
            <a:srcRect/>
            <a:stretch>
              <a:fillRect/>
            </a:stretch>
          </p:blipFill>
          <p:spPr bwMode="auto">
            <a:xfrm>
              <a:off x="5538241" y="3467098"/>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53"/>
            <p:cNvSpPr txBox="1">
              <a:spLocks noChangeArrowheads="1"/>
            </p:cNvSpPr>
            <p:nvPr/>
          </p:nvSpPr>
          <p:spPr bwMode="auto">
            <a:xfrm>
              <a:off x="889111" y="3396572"/>
              <a:ext cx="4649301" cy="4093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r"/>
              <a:r>
                <a:rPr lang="zh-CN" altLang="en-US" sz="3200" dirty="0">
                  <a:latin typeface="隶书" panose="02010509060101010101" charset="-122"/>
                  <a:ea typeface="隶书" panose="02010509060101010101" charset="-122"/>
                </a:rPr>
                <a:t>第二问：红烛为什么要自焚？</a:t>
              </a:r>
            </a:p>
          </p:txBody>
        </p:sp>
        <p:pic>
          <p:nvPicPr>
            <p:cNvPr id="10" name="Picture 4" descr="C:\Users\Thinkpad\Desktop\PNG\1_0000_渐变映射-2-副本-9.png"/>
            <p:cNvPicPr>
              <a:picLocks noChangeAspect="1" noChangeArrowheads="1"/>
            </p:cNvPicPr>
            <p:nvPr/>
          </p:nvPicPr>
          <p:blipFill>
            <a:blip r:embed="rId4"/>
            <a:srcRect/>
            <a:stretch>
              <a:fillRect/>
            </a:stretch>
          </p:blipFill>
          <p:spPr bwMode="auto">
            <a:xfrm>
              <a:off x="6074038" y="4726426"/>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695068" y="4383611"/>
              <a:ext cx="4843342" cy="4093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r"/>
              <a:r>
                <a:rPr lang="zh-CN" altLang="en-US" sz="3200" dirty="0">
                  <a:latin typeface="隶书" panose="02010509060101010101" charset="-122"/>
                  <a:ea typeface="隶书" panose="02010509060101010101" charset="-122"/>
                </a:rPr>
                <a:t>第三问：红烛为什么要流泪？</a:t>
              </a:r>
            </a:p>
          </p:txBody>
        </p:sp>
      </p:grpSp>
      <p:sp>
        <p:nvSpPr>
          <p:cNvPr id="100" name="文本框 99"/>
          <p:cNvSpPr txBox="1"/>
          <p:nvPr/>
        </p:nvSpPr>
        <p:spPr>
          <a:xfrm>
            <a:off x="408940" y="788670"/>
            <a:ext cx="9144000"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charset="-122"/>
                <a:ea typeface="微软雅黑" panose="020B0503020204020204" charset="-122"/>
              </a:rPr>
              <a:t>诗歌以问答的形式展开抒情，一共有几处问？问什么？</a:t>
            </a:r>
            <a:endParaRPr lang="zh-CN" altLang="en-US" sz="2400" b="1">
              <a:solidFill>
                <a:srgbClr val="00B0F0"/>
              </a:solidFill>
              <a:latin typeface="微软雅黑" panose="020B0503020204020204" charset="-122"/>
              <a:ea typeface="微软雅黑" panose="020B0503020204020204" charset="-122"/>
            </a:endParaRPr>
          </a:p>
        </p:txBody>
      </p:sp>
      <p:pic>
        <p:nvPicPr>
          <p:cNvPr id="13" name="图片 12" descr="a4088754_s"/>
          <p:cNvPicPr>
            <a:picLocks noChangeAspect="1"/>
          </p:cNvPicPr>
          <p:nvPr/>
        </p:nvPicPr>
        <p:blipFill>
          <a:blip r:embed="rId5"/>
          <a:srcRect/>
          <a:stretch>
            <a:fillRect/>
          </a:stretch>
        </p:blipFill>
        <p:spPr>
          <a:xfrm>
            <a:off x="8722995" y="1913890"/>
            <a:ext cx="2903220" cy="3596640"/>
          </a:xfrm>
          <a:prstGeom prst="ellipse">
            <a:avLst/>
          </a:prstGeom>
        </p:spPr>
      </p:pic>
      <p:sp>
        <p:nvSpPr>
          <p:cNvPr id="14" name="矩形 13"/>
          <p:cNvSpPr/>
          <p:nvPr/>
        </p:nvSpPr>
        <p:spPr>
          <a:xfrm>
            <a:off x="598805" y="1701165"/>
            <a:ext cx="2029460" cy="3948430"/>
          </a:xfrm>
          <a:prstGeom prst="rect">
            <a:avLst/>
          </a:prstGeom>
        </p:spPr>
        <p:txBody>
          <a:bodyPr vert="eaVert" wrap="square">
            <a:spAutoFit/>
          </a:bodyPr>
          <a:lstStyle/>
          <a:p>
            <a:pPr>
              <a:lnSpc>
                <a:spcPct val="150000"/>
              </a:lnSpc>
            </a:pPr>
            <a:r>
              <a:rPr lang="zh-CN" altLang="en-US" sz="2000" b="0" i="0" dirty="0">
                <a:solidFill>
                  <a:srgbClr val="333333"/>
                </a:solidFill>
                <a:effectLst/>
                <a:latin typeface="黑体" panose="02010609060101010101" charset="-122"/>
                <a:ea typeface="黑体" panose="02010609060101010101" charset="-122"/>
                <a:cs typeface="黑体" panose="02010609060101010101" charset="-122"/>
              </a:rPr>
              <a:t>全诗以诗人对“红烛”的心迹交流为线索，用问答的形式展开诗意，抒发诗情，显示了诗人对人生真谛、对诗歌创作宗旨的求索过程和结果。</a:t>
            </a:r>
          </a:p>
        </p:txBody>
      </p:sp>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amond(in)">
                                      <p:cBhvr>
                                        <p:cTn id="2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497070" y="1421765"/>
            <a:ext cx="3876040" cy="4580890"/>
          </a:xfrm>
          <a:prstGeom prst="rect">
            <a:avLst/>
          </a:prstGeom>
        </p:spPr>
        <p:txBody>
          <a:bodyPr vert="eaVert" wrap="square">
            <a:spAutoFit/>
          </a:bodyPr>
          <a:lstStyle/>
          <a:p>
            <a:pPr>
              <a:lnSpc>
                <a:spcPct val="150000"/>
              </a:lnSpc>
            </a:pPr>
            <a:r>
              <a:rPr lang="zh-CN" altLang="en-US" sz="2000" b="0" i="0" dirty="0">
                <a:solidFill>
                  <a:srgbClr val="333333"/>
                </a:solidFill>
                <a:effectLst/>
                <a:latin typeface="黑体" panose="02010609060101010101" charset="-122"/>
                <a:ea typeface="黑体" panose="02010609060101010101" charset="-122"/>
                <a:cs typeface="黑体" panose="02010609060101010101" charset="-122"/>
              </a:rPr>
              <a:t>本诗共九节，开头一节着眼于红烛的颜色，将红烛精神集中在一个“红”字上面，凸现了红烛的总体形象，由红烛形象即刻联想到诗人自身，“物”与“我”就完全交融起来。最后一节归结到“莫问收获，但问耕耘”这样一个哲理，也就是将红烛精神归结到一种彻底奉献的人生哲学，也就表明了自己的人生宗旨。</a:t>
            </a:r>
          </a:p>
        </p:txBody>
      </p:sp>
      <p:sp>
        <p:nvSpPr>
          <p:cNvPr id="2" name="矩形 1"/>
          <p:cNvSpPr/>
          <p:nvPr/>
        </p:nvSpPr>
        <p:spPr>
          <a:xfrm>
            <a:off x="586740" y="1421765"/>
            <a:ext cx="3414395" cy="4580890"/>
          </a:xfrm>
          <a:prstGeom prst="rect">
            <a:avLst/>
          </a:prstGeom>
        </p:spPr>
        <p:txBody>
          <a:bodyPr vert="eaVert" wrap="square">
            <a:spAutoFit/>
          </a:bodyPr>
          <a:lstStyle/>
          <a:p>
            <a:pPr>
              <a:lnSpc>
                <a:spcPct val="150000"/>
              </a:lnSpc>
            </a:pPr>
            <a:r>
              <a:rPr lang="zh-CN" altLang="en-US" sz="2000" b="0" i="0" dirty="0">
                <a:solidFill>
                  <a:srgbClr val="333333"/>
                </a:solidFill>
                <a:effectLst/>
                <a:latin typeface="黑体" panose="02010609060101010101" charset="-122"/>
                <a:ea typeface="黑体" panose="02010609060101010101" charset="-122"/>
                <a:cs typeface="黑体" panose="02010609060101010101" charset="-122"/>
              </a:rPr>
              <a:t>全诗将唐代诗人李商隐的一句诗“蜡炬成灰泪始干”作为引子，诗的主体部分就是扣住“灰”与“泪”分两层来展开抒情的。全诗以诗人对“红烛”心迹的交流为线索，用问答的形式展开诗意、抒发诗情，显示了诗人对人生真谛对诗歌创作的宗旨求索的过程和结果。</a:t>
            </a:r>
          </a:p>
        </p:txBody>
      </p:sp>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a:off x="8373110" y="1483995"/>
            <a:ext cx="3268345" cy="4420870"/>
          </a:xfrm>
          <a:prstGeom prst="rect">
            <a:avLst/>
          </a:prstGeom>
        </p:spPr>
      </p:pic>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0" fill="hold"/>
                                        <p:tgtEl>
                                          <p:spTgt spid="14"/>
                                        </p:tgtEl>
                                        <p:attrNameLst>
                                          <p:attrName>ppt_x</p:attrName>
                                        </p:attrNameLst>
                                      </p:cBhvr>
                                      <p:tavLst>
                                        <p:tav tm="0">
                                          <p:val>
                                            <p:strVal val="#ppt_x"/>
                                          </p:val>
                                        </p:tav>
                                        <p:tav tm="100000">
                                          <p:val>
                                            <p:strVal val="#ppt_x"/>
                                          </p:val>
                                        </p:tav>
                                      </p:tavLst>
                                    </p:anim>
                                    <p:anim calcmode="lin" valueType="num">
                                      <p:cBhvr additive="base">
                                        <p:cTn id="13" dur="5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0" fill="hold"/>
                                        <p:tgtEl>
                                          <p:spTgt spid="2"/>
                                        </p:tgtEl>
                                        <p:attrNameLst>
                                          <p:attrName>ppt_x</p:attrName>
                                        </p:attrNameLst>
                                      </p:cBhvr>
                                      <p:tavLst>
                                        <p:tav tm="0">
                                          <p:val>
                                            <p:strVal val="#ppt_x"/>
                                          </p:val>
                                        </p:tav>
                                        <p:tav tm="100000">
                                          <p:val>
                                            <p:strVal val="#ppt_x"/>
                                          </p:val>
                                        </p:tav>
                                      </p:tavLst>
                                    </p:anim>
                                    <p:anim calcmode="lin" valueType="num">
                                      <p:cBhvr additive="base">
                                        <p:cTn id="19"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007c6a535cd9034685815bfc7174c6c_watermark"/>
          <p:cNvPicPr>
            <a:picLocks noChangeAspect="1"/>
          </p:cNvPicPr>
          <p:nvPr/>
        </p:nvPicPr>
        <p:blipFill>
          <a:blip r:embed="rId2"/>
          <a:stretch>
            <a:fillRect/>
          </a:stretch>
        </p:blipFill>
        <p:spPr>
          <a:xfrm>
            <a:off x="-635" y="5715"/>
            <a:ext cx="12192635" cy="6846570"/>
          </a:xfrm>
          <a:prstGeom prst="rect">
            <a:avLst/>
          </a:prstGeom>
        </p:spPr>
      </p:pic>
      <p:sp>
        <p:nvSpPr>
          <p:cNvPr id="4" name="文本框 3"/>
          <p:cNvSpPr txBox="1"/>
          <p:nvPr/>
        </p:nvSpPr>
        <p:spPr>
          <a:xfrm>
            <a:off x="4970780" y="413385"/>
            <a:ext cx="1983740" cy="1861185"/>
          </a:xfrm>
          <a:prstGeom prst="rect">
            <a:avLst/>
          </a:prstGeom>
          <a:noFill/>
        </p:spPr>
        <p:txBody>
          <a:bodyPr wrap="none" rtlCol="0">
            <a:spAutoFit/>
          </a:bodyPr>
          <a:lstStyle/>
          <a:p>
            <a:r>
              <a:rPr lang="en-US" altLang="zh-CN" sz="11500" b="1">
                <a:solidFill>
                  <a:srgbClr val="FFFF00"/>
                </a:solidFill>
                <a:latin typeface="微软雅黑" panose="020B0503020204020204" charset="-122"/>
                <a:ea typeface="微软雅黑" panose="020B0503020204020204" charset="-122"/>
              </a:rPr>
              <a:t>03</a:t>
            </a:r>
          </a:p>
        </p:txBody>
      </p:sp>
      <p:sp>
        <p:nvSpPr>
          <p:cNvPr id="100" name="文本框 99"/>
          <p:cNvSpPr txBox="1"/>
          <p:nvPr/>
        </p:nvSpPr>
        <p:spPr>
          <a:xfrm>
            <a:off x="1431925" y="2940685"/>
            <a:ext cx="9803765" cy="1322070"/>
          </a:xfrm>
          <a:prstGeom prst="rect">
            <a:avLst/>
          </a:prstGeom>
          <a:noFill/>
          <a:ln w="9525">
            <a:noFill/>
          </a:ln>
        </p:spPr>
        <p:txBody>
          <a:bodyPr wrap="square">
            <a:spAutoFit/>
          </a:bodyPr>
          <a:lstStyle/>
          <a:p>
            <a:pPr indent="0"/>
            <a:r>
              <a:rPr lang="zh-CN" sz="8000" b="1">
                <a:solidFill>
                  <a:srgbClr val="FFFF00"/>
                </a:solidFill>
                <a:latin typeface="微软雅黑" panose="020B0503020204020204" charset="-122"/>
                <a:ea typeface="微软雅黑" panose="020B0503020204020204" charset="-122"/>
                <a:cs typeface="微软雅黑" panose="020B0503020204020204" charset="-122"/>
              </a:rPr>
              <a:t>探——析形象语言</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a:stretch>
            <a:fillRect/>
          </a:stretch>
        </p:blipFill>
        <p:spPr>
          <a:xfrm>
            <a:off x="682171" y="1451428"/>
            <a:ext cx="10653486" cy="2322285"/>
          </a:xfrm>
          <a:prstGeom prst="rect">
            <a:avLst/>
          </a:prstGeom>
        </p:spPr>
      </p:pic>
      <p:sp>
        <p:nvSpPr>
          <p:cNvPr id="100" name="文本框 99"/>
          <p:cNvSpPr txBox="1"/>
          <p:nvPr/>
        </p:nvSpPr>
        <p:spPr>
          <a:xfrm>
            <a:off x="681990" y="778510"/>
            <a:ext cx="5080000" cy="521970"/>
          </a:xfrm>
          <a:prstGeom prst="rect">
            <a:avLst/>
          </a:prstGeom>
          <a:noFill/>
          <a:ln w="9525">
            <a:noFill/>
          </a:ln>
        </p:spPr>
        <p:txBody>
          <a:bodyPr>
            <a:spAutoFit/>
          </a:bodyPr>
          <a:lstStyle/>
          <a:p>
            <a:pPr indent="0"/>
            <a:r>
              <a:rPr lang="zh-CN" sz="2800" b="1">
                <a:solidFill>
                  <a:srgbClr val="00B0F0"/>
                </a:solidFill>
                <a:latin typeface="微软雅黑" panose="020B0503020204020204" charset="-122"/>
                <a:ea typeface="微软雅黑" panose="020B0503020204020204" charset="-122"/>
              </a:rPr>
              <a:t>小组合作探究</a:t>
            </a:r>
            <a:endParaRPr lang="zh-CN" altLang="en-US" sz="2800" b="1">
              <a:solidFill>
                <a:srgbClr val="00B0F0"/>
              </a:solidFill>
              <a:latin typeface="微软雅黑" panose="020B0503020204020204" charset="-122"/>
              <a:ea typeface="微软雅黑" panose="020B0503020204020204" charset="-122"/>
            </a:endParaRPr>
          </a:p>
        </p:txBody>
      </p:sp>
      <p:sp>
        <p:nvSpPr>
          <p:cNvPr id="7" name="文本框 6"/>
          <p:cNvSpPr txBox="1"/>
          <p:nvPr/>
        </p:nvSpPr>
        <p:spPr>
          <a:xfrm>
            <a:off x="681990" y="3868420"/>
            <a:ext cx="10653395" cy="1245235"/>
          </a:xfrm>
          <a:prstGeom prst="rect">
            <a:avLst/>
          </a:prstGeom>
          <a:noFill/>
          <a:ln w="9525">
            <a:noFill/>
          </a:ln>
        </p:spPr>
        <p:txBody>
          <a:bodyPr wrap="square">
            <a:spAutoFit/>
          </a:bodyPr>
          <a:lstStyle/>
          <a:p>
            <a:pPr indent="269240" fontAlgn="auto">
              <a:lnSpc>
                <a:spcPts val="3000"/>
              </a:lnSpc>
            </a:pPr>
            <a:r>
              <a:rPr lang="zh-CN" sz="2000" b="0">
                <a:solidFill>
                  <a:srgbClr val="7030A0"/>
                </a:solidFill>
                <a:latin typeface="黑体" panose="02010609060101010101" charset="-122"/>
                <a:ea typeface="黑体" panose="02010609060101010101" charset="-122"/>
              </a:rPr>
              <a:t>探究的主要问题（不必面面俱到，可侧重其中的一辆各方面）：</a:t>
            </a:r>
            <a:endParaRPr lang="en-US" sz="2000" b="0">
              <a:solidFill>
                <a:srgbClr val="7030A0"/>
              </a:solidFill>
              <a:latin typeface="黑体" panose="02010609060101010101" charset="-122"/>
              <a:ea typeface="黑体" panose="02010609060101010101" charset="-122"/>
            </a:endParaRPr>
          </a:p>
          <a:p>
            <a:pPr indent="269240" fontAlgn="auto">
              <a:lnSpc>
                <a:spcPts val="3000"/>
              </a:lnSpc>
            </a:pPr>
            <a:r>
              <a:rPr lang="en-US" sz="2000" b="0">
                <a:solidFill>
                  <a:srgbClr val="7030A0"/>
                </a:solidFill>
                <a:latin typeface="黑体" panose="02010609060101010101" charset="-122"/>
                <a:ea typeface="黑体" panose="02010609060101010101" charset="-122"/>
              </a:rPr>
              <a:t>①</a:t>
            </a:r>
            <a:r>
              <a:rPr lang="zh-CN" sz="2000" b="0">
                <a:solidFill>
                  <a:srgbClr val="7030A0"/>
                </a:solidFill>
                <a:latin typeface="黑体" panose="02010609060101010101" charset="-122"/>
                <a:ea typeface="黑体" panose="02010609060101010101" charset="-122"/>
              </a:rPr>
              <a:t>这一（几）节写了什么内容？②用了哪些表现手法？③诗人有哪些困惑？有哪些感悟？为什么会产生这些感悟？④语言上有哪些特色？哪些词用得比较好？</a:t>
            </a:r>
            <a:endParaRPr lang="zh-CN" altLang="en-US" sz="2000" b="0">
              <a:solidFill>
                <a:srgbClr val="7030A0"/>
              </a:solidFill>
              <a:latin typeface="黑体" panose="02010609060101010101" charset="-122"/>
              <a:ea typeface="黑体" panose="02010609060101010101" charset="-122"/>
            </a:endParaRPr>
          </a:p>
        </p:txBody>
      </p:sp>
      <p:sp>
        <p:nvSpPr>
          <p:cNvPr id="8" name="文本框 7"/>
          <p:cNvSpPr txBox="1"/>
          <p:nvPr/>
        </p:nvSpPr>
        <p:spPr>
          <a:xfrm>
            <a:off x="681990" y="5300980"/>
            <a:ext cx="10428605" cy="860425"/>
          </a:xfrm>
          <a:prstGeom prst="rect">
            <a:avLst/>
          </a:prstGeom>
          <a:noFill/>
          <a:ln w="9525">
            <a:noFill/>
          </a:ln>
        </p:spPr>
        <p:txBody>
          <a:bodyPr wrap="square">
            <a:spAutoFit/>
          </a:bodyPr>
          <a:lstStyle/>
          <a:p>
            <a:pPr indent="269240" fontAlgn="auto">
              <a:lnSpc>
                <a:spcPts val="3000"/>
              </a:lnSpc>
            </a:pPr>
            <a:r>
              <a:rPr lang="zh-CN" sz="2000" b="0">
                <a:solidFill>
                  <a:srgbClr val="FF0000"/>
                </a:solidFill>
                <a:latin typeface="黑体" panose="02010609060101010101" charset="-122"/>
                <a:ea typeface="黑体" panose="02010609060101010101" charset="-122"/>
              </a:rPr>
              <a:t>五个小组，分别探究第一节、第二三节、第四节、第五六七节、第八九节。要求：小组分工合作，讨论交流。在书上圈点标注，然后派代表交流分享。</a:t>
            </a:r>
            <a:endParaRPr lang="zh-CN" altLang="en-US" sz="2000" b="0">
              <a:solidFill>
                <a:srgbClr val="FF0000"/>
              </a:solidFill>
              <a:latin typeface="黑体" panose="02010609060101010101" charset="-122"/>
              <a:ea typeface="黑体" panose="0201060906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007c6a535cd9034685815bfc7174c6c_watermark"/>
          <p:cNvPicPr>
            <a:picLocks noChangeAspect="1"/>
          </p:cNvPicPr>
          <p:nvPr/>
        </p:nvPicPr>
        <p:blipFill>
          <a:blip r:embed="rId2"/>
          <a:stretch>
            <a:fillRect/>
          </a:stretch>
        </p:blipFill>
        <p:spPr>
          <a:xfrm>
            <a:off x="-635" y="5715"/>
            <a:ext cx="12192635" cy="6846570"/>
          </a:xfrm>
          <a:prstGeom prst="rect">
            <a:avLst/>
          </a:prstGeom>
        </p:spPr>
      </p:pic>
      <p:sp>
        <p:nvSpPr>
          <p:cNvPr id="4" name="文本框 3"/>
          <p:cNvSpPr txBox="1"/>
          <p:nvPr/>
        </p:nvSpPr>
        <p:spPr>
          <a:xfrm>
            <a:off x="4970780" y="413385"/>
            <a:ext cx="1983740" cy="1861185"/>
          </a:xfrm>
          <a:prstGeom prst="rect">
            <a:avLst/>
          </a:prstGeom>
          <a:noFill/>
        </p:spPr>
        <p:txBody>
          <a:bodyPr wrap="none" rtlCol="0">
            <a:spAutoFit/>
          </a:bodyPr>
          <a:lstStyle/>
          <a:p>
            <a:r>
              <a:rPr lang="en-US" altLang="zh-CN" sz="11500" b="1">
                <a:solidFill>
                  <a:srgbClr val="FFFF00"/>
                </a:solidFill>
                <a:latin typeface="微软雅黑" panose="020B0503020204020204" charset="-122"/>
                <a:ea typeface="微软雅黑" panose="020B0503020204020204" charset="-122"/>
              </a:rPr>
              <a:t>01</a:t>
            </a:r>
          </a:p>
        </p:txBody>
      </p:sp>
      <p:sp>
        <p:nvSpPr>
          <p:cNvPr id="100" name="文本框 99"/>
          <p:cNvSpPr txBox="1"/>
          <p:nvPr/>
        </p:nvSpPr>
        <p:spPr>
          <a:xfrm>
            <a:off x="1431925" y="2940685"/>
            <a:ext cx="9803765" cy="1322070"/>
          </a:xfrm>
          <a:prstGeom prst="rect">
            <a:avLst/>
          </a:prstGeom>
          <a:noFill/>
          <a:ln w="9525">
            <a:noFill/>
          </a:ln>
        </p:spPr>
        <p:txBody>
          <a:bodyPr wrap="square">
            <a:spAutoFit/>
          </a:bodyPr>
          <a:lstStyle/>
          <a:p>
            <a:pPr indent="0"/>
            <a:r>
              <a:rPr lang="zh-CN" sz="8000" b="1">
                <a:solidFill>
                  <a:srgbClr val="FFFF00"/>
                </a:solidFill>
                <a:latin typeface="微软雅黑" panose="020B0503020204020204" charset="-122"/>
                <a:ea typeface="微软雅黑" panose="020B0503020204020204" charset="-122"/>
                <a:cs typeface="微软雅黑" panose="020B0503020204020204" charset="-122"/>
              </a:rPr>
              <a:t>说——知作者体裁</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8760" y="1943735"/>
            <a:ext cx="2566670" cy="3813175"/>
          </a:xfrm>
          <a:prstGeom prst="rect">
            <a:avLst/>
          </a:prstGeom>
        </p:spPr>
      </p:pic>
      <p:sp>
        <p:nvSpPr>
          <p:cNvPr id="3" name="文本框 2"/>
          <p:cNvSpPr txBox="1"/>
          <p:nvPr/>
        </p:nvSpPr>
        <p:spPr>
          <a:xfrm>
            <a:off x="7264400" y="2834005"/>
            <a:ext cx="921385" cy="2477770"/>
          </a:xfrm>
          <a:prstGeom prst="rect">
            <a:avLst/>
          </a:prstGeom>
          <a:noFill/>
        </p:spPr>
        <p:txBody>
          <a:bodyPr vert="eaVert" wrap="square" rtlCol="0">
            <a:spAutoFit/>
          </a:bodyPr>
          <a:lstStyle/>
          <a:p>
            <a:pPr>
              <a:lnSpc>
                <a:spcPct val="150000"/>
              </a:lnSpc>
            </a:pPr>
            <a:r>
              <a:rPr lang="zh-CN" altLang="en-US" sz="3200" b="1" spc="300" dirty="0">
                <a:solidFill>
                  <a:schemeClr val="bg1"/>
                </a:solidFill>
                <a:latin typeface="微软雅黑" panose="020B0503020204020204" charset="-122"/>
                <a:ea typeface="微软雅黑" panose="020B0503020204020204" charset="-122"/>
              </a:rPr>
              <a:t>第一小节</a:t>
            </a:r>
          </a:p>
        </p:txBody>
      </p:sp>
      <p:sp>
        <p:nvSpPr>
          <p:cNvPr id="6" name="文本框 5"/>
          <p:cNvSpPr txBox="1"/>
          <p:nvPr/>
        </p:nvSpPr>
        <p:spPr>
          <a:xfrm>
            <a:off x="4418965" y="1943100"/>
            <a:ext cx="1844675" cy="4018915"/>
          </a:xfrm>
          <a:prstGeom prst="rect">
            <a:avLst/>
          </a:prstGeom>
          <a:noFill/>
        </p:spPr>
        <p:txBody>
          <a:bodyPr vert="eaVert" wrap="square" rtlCol="0">
            <a:spAutoFit/>
          </a:bodyPr>
          <a:lstStyle/>
          <a:p>
            <a:pPr>
              <a:lnSpc>
                <a:spcPct val="150000"/>
              </a:lnSpc>
            </a:pPr>
            <a:r>
              <a:rPr lang="zh-CN" altLang="en-US" dirty="0">
                <a:solidFill>
                  <a:schemeClr val="tx1">
                    <a:lumMod val="75000"/>
                    <a:lumOff val="25000"/>
                  </a:schemeClr>
                </a:solidFill>
                <a:latin typeface="微软雅黑" panose="020B0503020204020204" charset="-122"/>
                <a:ea typeface="微软雅黑" panose="020B0503020204020204" charset="-122"/>
              </a:rPr>
              <a:t>在这样的红烛面前，他提出了自我要求：</a:t>
            </a:r>
            <a:r>
              <a:rPr lang="zh-CN" altLang="en-US" dirty="0">
                <a:solidFill>
                  <a:srgbClr val="FF0000"/>
                </a:solidFill>
                <a:latin typeface="微软雅黑" panose="020B0503020204020204" charset="-122"/>
                <a:ea typeface="微软雅黑" panose="020B0503020204020204" charset="-122"/>
              </a:rPr>
              <a:t>“诗人啊/吐出你的心来比比，/可是一般颜色？”</a:t>
            </a:r>
            <a:r>
              <a:rPr lang="zh-CN" altLang="en-US" dirty="0">
                <a:solidFill>
                  <a:schemeClr val="tx1">
                    <a:lumMod val="75000"/>
                    <a:lumOff val="25000"/>
                  </a:schemeClr>
                </a:solidFill>
                <a:latin typeface="微软雅黑" panose="020B0503020204020204" charset="-122"/>
                <a:ea typeface="微软雅黑" panose="020B0503020204020204" charset="-122"/>
              </a:rPr>
              <a:t>诗人的心应该也这样的红，否则就不配做诗人。</a:t>
            </a:r>
          </a:p>
        </p:txBody>
      </p:sp>
      <p:sp>
        <p:nvSpPr>
          <p:cNvPr id="7" name="文本框 6"/>
          <p:cNvSpPr txBox="1"/>
          <p:nvPr/>
        </p:nvSpPr>
        <p:spPr>
          <a:xfrm>
            <a:off x="10353675" y="1943735"/>
            <a:ext cx="1290320" cy="4144645"/>
          </a:xfrm>
          <a:prstGeom prst="rect">
            <a:avLst/>
          </a:prstGeom>
          <a:noFill/>
        </p:spPr>
        <p:txBody>
          <a:bodyPr vert="eaVert" wrap="square" rtlCol="0">
            <a:spAutoFit/>
          </a:bodyPr>
          <a:lstStyle/>
          <a:p>
            <a:pPr algn="ctr">
              <a:lnSpc>
                <a:spcPct val="150000"/>
              </a:lnSpc>
            </a:pPr>
            <a:r>
              <a:rPr lang="zh-CN" altLang="en-US" sz="2400" b="1" spc="300" dirty="0">
                <a:solidFill>
                  <a:schemeClr val="tx1">
                    <a:lumMod val="75000"/>
                    <a:lumOff val="25000"/>
                  </a:schemeClr>
                </a:solidFill>
                <a:latin typeface="微软雅黑" panose="020B0503020204020204" charset="-122"/>
                <a:ea typeface="微软雅黑" panose="020B0503020204020204" charset="-122"/>
              </a:rPr>
              <a:t>诗人怀着敬慕的心情赞叹荧荧的红烛</a:t>
            </a:r>
          </a:p>
        </p:txBody>
      </p:sp>
      <p:sp>
        <p:nvSpPr>
          <p:cNvPr id="8" name="文本框 7"/>
          <p:cNvSpPr txBox="1"/>
          <p:nvPr/>
        </p:nvSpPr>
        <p:spPr>
          <a:xfrm>
            <a:off x="9340215" y="1943735"/>
            <a:ext cx="1013460" cy="4018280"/>
          </a:xfrm>
          <a:prstGeom prst="rect">
            <a:avLst/>
          </a:prstGeom>
          <a:noFill/>
        </p:spPr>
        <p:txBody>
          <a:bodyPr vert="eaVert" wrap="square" rtlCol="0">
            <a:spAutoFit/>
          </a:bodyPr>
          <a:lstStyle/>
          <a:p>
            <a:pPr>
              <a:lnSpc>
                <a:spcPct val="150000"/>
              </a:lnSpc>
            </a:pP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rPr>
              <a:t>“红”是赤诚的象征。红烛，在诗人眼里，是理想的人格的化身。</a:t>
            </a:r>
          </a:p>
        </p:txBody>
      </p:sp>
      <p:sp>
        <p:nvSpPr>
          <p:cNvPr id="100" name="文本框 99"/>
          <p:cNvSpPr txBox="1"/>
          <p:nvPr/>
        </p:nvSpPr>
        <p:spPr>
          <a:xfrm>
            <a:off x="501015" y="647065"/>
            <a:ext cx="5080000" cy="583565"/>
          </a:xfrm>
          <a:prstGeom prst="rect">
            <a:avLst/>
          </a:prstGeom>
          <a:noFill/>
          <a:ln w="9525">
            <a:noFill/>
          </a:ln>
        </p:spPr>
        <p:txBody>
          <a:bodyPr>
            <a:spAutoFit/>
          </a:bodyPr>
          <a:lstStyle/>
          <a:p>
            <a:pPr indent="0"/>
            <a:r>
              <a:rPr lang="zh-CN" sz="3200" b="1">
                <a:solidFill>
                  <a:srgbClr val="00B0F0"/>
                </a:solidFill>
                <a:latin typeface="微软雅黑" panose="020B0503020204020204" charset="-122"/>
                <a:ea typeface="微软雅黑" panose="020B0503020204020204" charset="-122"/>
              </a:rPr>
              <a:t>讨论探究的主要要点</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871855" y="1943735"/>
            <a:ext cx="3091180"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我们可以感受到，诗人的那颗心，真是一颗赤子之心，是那么纯洁率真，晶明透亮，灼灼发热。在这首诗中，可以说红烛就是诗人，诗人就是红烛，“人与物化，意与境融”。一个</a:t>
            </a:r>
            <a:r>
              <a:rPr lang="zh-CN" altLang="en-US" dirty="0">
                <a:solidFill>
                  <a:srgbClr val="FF0000"/>
                </a:solidFill>
                <a:latin typeface="微软雅黑" panose="020B0503020204020204" charset="-122"/>
                <a:ea typeface="微软雅黑" panose="020B0503020204020204" charset="-122"/>
              </a:rPr>
              <a:t>“吐”</a:t>
            </a:r>
            <a:r>
              <a:rPr lang="zh-CN" altLang="en-US" dirty="0">
                <a:latin typeface="微软雅黑" panose="020B0503020204020204" charset="-122"/>
                <a:ea typeface="微软雅黑" panose="020B0503020204020204" charset="-122"/>
              </a:rPr>
              <a:t>字；逼真的描状了诗人那种火热的爱国情感不吐不快的神态。</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100"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8760" y="1943735"/>
            <a:ext cx="2566670" cy="3813175"/>
          </a:xfrm>
          <a:prstGeom prst="rect">
            <a:avLst/>
          </a:prstGeom>
        </p:spPr>
      </p:pic>
      <p:sp>
        <p:nvSpPr>
          <p:cNvPr id="3" name="文本框 2"/>
          <p:cNvSpPr txBox="1"/>
          <p:nvPr/>
        </p:nvSpPr>
        <p:spPr>
          <a:xfrm>
            <a:off x="7264400" y="2834005"/>
            <a:ext cx="921385" cy="2477770"/>
          </a:xfrm>
          <a:prstGeom prst="rect">
            <a:avLst/>
          </a:prstGeom>
          <a:noFill/>
        </p:spPr>
        <p:txBody>
          <a:bodyPr vert="eaVert" wrap="square" rtlCol="0">
            <a:spAutoFit/>
          </a:bodyPr>
          <a:lstStyle/>
          <a:p>
            <a:pPr>
              <a:lnSpc>
                <a:spcPct val="150000"/>
              </a:lnSpc>
            </a:pPr>
            <a:r>
              <a:rPr lang="zh-CN" altLang="en-US" sz="3200" b="1" spc="300" dirty="0">
                <a:solidFill>
                  <a:schemeClr val="bg1"/>
                </a:solidFill>
                <a:latin typeface="微软雅黑" panose="020B0503020204020204" charset="-122"/>
                <a:ea typeface="微软雅黑" panose="020B0503020204020204" charset="-122"/>
              </a:rPr>
              <a:t>第二三小节</a:t>
            </a:r>
          </a:p>
        </p:txBody>
      </p:sp>
      <p:sp>
        <p:nvSpPr>
          <p:cNvPr id="6" name="文本框 5"/>
          <p:cNvSpPr txBox="1"/>
          <p:nvPr/>
        </p:nvSpPr>
        <p:spPr>
          <a:xfrm>
            <a:off x="5383530" y="1921510"/>
            <a:ext cx="598170" cy="4018915"/>
          </a:xfrm>
          <a:prstGeom prst="rect">
            <a:avLst/>
          </a:prstGeom>
          <a:noFill/>
        </p:spPr>
        <p:txBody>
          <a:bodyPr vert="eaVert" wrap="square" rtlCol="0">
            <a:spAutoFit/>
          </a:bodyPr>
          <a:lstStyle/>
          <a:p>
            <a:pPr>
              <a:lnSpc>
                <a:spcPct val="150000"/>
              </a:lnSpc>
            </a:pPr>
            <a:r>
              <a:rPr lang="zh-CN" altLang="en-US" dirty="0">
                <a:solidFill>
                  <a:srgbClr val="FF0000"/>
                </a:solidFill>
                <a:latin typeface="微软雅黑" panose="020B0503020204020204" charset="-122"/>
                <a:ea typeface="微软雅黑" panose="020B0503020204020204" charset="-122"/>
              </a:rPr>
              <a:t>比喻</a:t>
            </a:r>
            <a:r>
              <a:rPr lang="zh-CN" altLang="en-US" dirty="0">
                <a:latin typeface="微软雅黑" panose="020B0503020204020204" charset="-122"/>
                <a:ea typeface="微软雅黑" panose="020B0503020204020204" charset="-122"/>
              </a:rPr>
              <a:t>，把蜡比作躯体，把火比做灵魂。</a:t>
            </a:r>
          </a:p>
        </p:txBody>
      </p:sp>
      <p:sp>
        <p:nvSpPr>
          <p:cNvPr id="7" name="文本框 6"/>
          <p:cNvSpPr txBox="1"/>
          <p:nvPr/>
        </p:nvSpPr>
        <p:spPr>
          <a:xfrm>
            <a:off x="10907395" y="1773555"/>
            <a:ext cx="736600" cy="4314825"/>
          </a:xfrm>
          <a:prstGeom prst="rect">
            <a:avLst/>
          </a:prstGeom>
          <a:noFill/>
        </p:spPr>
        <p:txBody>
          <a:bodyPr vert="eaVert" wrap="square" rtlCol="0">
            <a:spAutoFit/>
          </a:bodyPr>
          <a:lstStyle/>
          <a:p>
            <a:pPr algn="ctr">
              <a:lnSpc>
                <a:spcPct val="150000"/>
              </a:lnSpc>
            </a:pPr>
            <a:r>
              <a:rPr lang="zh-CN" altLang="en-US" sz="2400" b="1" spc="300" dirty="0">
                <a:solidFill>
                  <a:schemeClr val="tx1">
                    <a:lumMod val="75000"/>
                    <a:lumOff val="25000"/>
                  </a:schemeClr>
                </a:solidFill>
                <a:latin typeface="微软雅黑" panose="020B0503020204020204" charset="-122"/>
                <a:ea typeface="微软雅黑" panose="020B0503020204020204" charset="-122"/>
              </a:rPr>
              <a:t>对红烛自我牺牲精神的讴歌</a:t>
            </a:r>
          </a:p>
        </p:txBody>
      </p:sp>
      <p:sp>
        <p:nvSpPr>
          <p:cNvPr id="8" name="文本框 7"/>
          <p:cNvSpPr txBox="1"/>
          <p:nvPr/>
        </p:nvSpPr>
        <p:spPr>
          <a:xfrm>
            <a:off x="9155430" y="1841500"/>
            <a:ext cx="1844675" cy="4018280"/>
          </a:xfrm>
          <a:prstGeom prst="rect">
            <a:avLst/>
          </a:prstGeom>
          <a:noFill/>
        </p:spPr>
        <p:txBody>
          <a:bodyPr vert="eaVert" wrap="square" rtlCol="0">
            <a:spAutoFit/>
          </a:bodyPr>
          <a:lstStyle/>
          <a:p>
            <a:pPr>
              <a:lnSpc>
                <a:spcPct val="150000"/>
              </a:lnSpc>
            </a:pP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rPr>
              <a:t>这两节诗用</a:t>
            </a:r>
            <a:r>
              <a:rPr lang="zh-CN" altLang="en-US" dirty="0">
                <a:solidFill>
                  <a:srgbClr val="FF0000"/>
                </a:solidFill>
                <a:latin typeface="黑体" panose="02010609060101010101" charset="-122"/>
                <a:ea typeface="黑体" panose="02010609060101010101" charset="-122"/>
                <a:cs typeface="黑体" panose="02010609060101010101" charset="-122"/>
              </a:rPr>
              <a:t>设问</a:t>
            </a: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rPr>
              <a:t>手法，自问自答，生动的表现了一个思考觉悟的过程。前后两种截然相反的回答；表明了诗人的醒悟，同时也更有力的表现了红烛精神的可贵。</a:t>
            </a:r>
          </a:p>
        </p:txBody>
      </p:sp>
      <p:sp>
        <p:nvSpPr>
          <p:cNvPr id="100" name="文本框 99"/>
          <p:cNvSpPr txBox="1"/>
          <p:nvPr/>
        </p:nvSpPr>
        <p:spPr>
          <a:xfrm>
            <a:off x="501015" y="647065"/>
            <a:ext cx="5080000" cy="583565"/>
          </a:xfrm>
          <a:prstGeom prst="rect">
            <a:avLst/>
          </a:prstGeom>
          <a:noFill/>
          <a:ln w="9525">
            <a:noFill/>
          </a:ln>
        </p:spPr>
        <p:txBody>
          <a:bodyPr>
            <a:spAutoFit/>
          </a:bodyPr>
          <a:lstStyle/>
          <a:p>
            <a:pPr indent="0"/>
            <a:r>
              <a:rPr lang="zh-CN" sz="3200" b="1">
                <a:solidFill>
                  <a:srgbClr val="00B0F0"/>
                </a:solidFill>
                <a:latin typeface="微软雅黑" panose="020B0503020204020204" charset="-122"/>
                <a:ea typeface="微软雅黑" panose="020B0503020204020204" charset="-122"/>
              </a:rPr>
              <a:t>讨论探究的主要要点</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2705100" y="1921510"/>
            <a:ext cx="2259965"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起初觉得大惑不解的，认为红烛自己“一误再误”。但诗人最终理解了红烛，彻悟了，对先前的认识来了一个彻底的自我否定。诗人理解了红烛，由衷的赞美红烛的奉献精神。</a:t>
            </a:r>
          </a:p>
        </p:txBody>
      </p:sp>
      <p:sp>
        <p:nvSpPr>
          <p:cNvPr id="4" name="文本框 3"/>
          <p:cNvSpPr txBox="1"/>
          <p:nvPr/>
        </p:nvSpPr>
        <p:spPr>
          <a:xfrm>
            <a:off x="780415" y="1943735"/>
            <a:ext cx="1429385"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诗人的思考，实际上反映了那个时代进步青年在探索人生真谛的思想历程中所遇到的矛盾和获得的觉悟。</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8760" y="1943735"/>
            <a:ext cx="2566670" cy="3813175"/>
          </a:xfrm>
          <a:prstGeom prst="rect">
            <a:avLst/>
          </a:prstGeom>
        </p:spPr>
      </p:pic>
      <p:sp>
        <p:nvSpPr>
          <p:cNvPr id="3" name="文本框 2"/>
          <p:cNvSpPr txBox="1"/>
          <p:nvPr/>
        </p:nvSpPr>
        <p:spPr>
          <a:xfrm>
            <a:off x="7264400" y="2834005"/>
            <a:ext cx="921385" cy="2477770"/>
          </a:xfrm>
          <a:prstGeom prst="rect">
            <a:avLst/>
          </a:prstGeom>
          <a:noFill/>
        </p:spPr>
        <p:txBody>
          <a:bodyPr vert="eaVert" wrap="square" rtlCol="0">
            <a:spAutoFit/>
          </a:bodyPr>
          <a:lstStyle/>
          <a:p>
            <a:pPr>
              <a:lnSpc>
                <a:spcPct val="150000"/>
              </a:lnSpc>
            </a:pPr>
            <a:r>
              <a:rPr lang="zh-CN" altLang="en-US" sz="3200" b="1" spc="300" dirty="0">
                <a:solidFill>
                  <a:schemeClr val="bg1"/>
                </a:solidFill>
                <a:latin typeface="微软雅黑" panose="020B0503020204020204" charset="-122"/>
                <a:ea typeface="微软雅黑" panose="020B0503020204020204" charset="-122"/>
              </a:rPr>
              <a:t>第四小节</a:t>
            </a:r>
          </a:p>
        </p:txBody>
      </p:sp>
      <p:sp>
        <p:nvSpPr>
          <p:cNvPr id="7" name="文本框 6"/>
          <p:cNvSpPr txBox="1"/>
          <p:nvPr/>
        </p:nvSpPr>
        <p:spPr>
          <a:xfrm>
            <a:off x="10353675" y="1773555"/>
            <a:ext cx="1290320" cy="4314825"/>
          </a:xfrm>
          <a:prstGeom prst="rect">
            <a:avLst/>
          </a:prstGeom>
          <a:noFill/>
        </p:spPr>
        <p:txBody>
          <a:bodyPr vert="eaVert" wrap="square" rtlCol="0">
            <a:spAutoFit/>
          </a:bodyPr>
          <a:lstStyle/>
          <a:p>
            <a:pPr algn="ctr">
              <a:lnSpc>
                <a:spcPct val="150000"/>
              </a:lnSpc>
            </a:pPr>
            <a:r>
              <a:rPr lang="zh-CN" altLang="en-US" sz="2400" b="1" spc="300" dirty="0">
                <a:solidFill>
                  <a:schemeClr val="tx1">
                    <a:lumMod val="75000"/>
                    <a:lumOff val="25000"/>
                  </a:schemeClr>
                </a:solidFill>
                <a:latin typeface="微软雅黑" panose="020B0503020204020204" charset="-122"/>
                <a:ea typeface="微软雅黑" panose="020B0503020204020204" charset="-122"/>
              </a:rPr>
              <a:t>诗人对红烛的殷殷寄语，也是诗人的自勉自励</a:t>
            </a:r>
          </a:p>
        </p:txBody>
      </p:sp>
      <p:sp>
        <p:nvSpPr>
          <p:cNvPr id="8" name="文本框 7"/>
          <p:cNvSpPr txBox="1"/>
          <p:nvPr/>
        </p:nvSpPr>
        <p:spPr>
          <a:xfrm>
            <a:off x="9340215" y="1841500"/>
            <a:ext cx="1013460" cy="4018280"/>
          </a:xfrm>
          <a:prstGeom prst="rect">
            <a:avLst/>
          </a:prstGeom>
          <a:noFill/>
        </p:spPr>
        <p:txBody>
          <a:bodyPr vert="eaVert" wrap="square" rtlCol="0">
            <a:spAutoFit/>
          </a:bodyPr>
          <a:lstStyle/>
          <a:p>
            <a:pPr>
              <a:lnSpc>
                <a:spcPct val="150000"/>
              </a:lnSpc>
            </a:pPr>
            <a:r>
              <a:rPr lang="zh-CN" altLang="en-US" dirty="0">
                <a:latin typeface="黑体" panose="02010609060101010101" charset="-122"/>
                <a:ea typeface="黑体" panose="02010609060101010101" charset="-122"/>
                <a:cs typeface="黑体" panose="02010609060101010101" charset="-122"/>
              </a:rPr>
              <a:t>诗人借着红烛的形象激励自己，</a:t>
            </a:r>
            <a:r>
              <a:rPr lang="zh-CN" altLang="en-US" dirty="0">
                <a:solidFill>
                  <a:srgbClr val="FF0000"/>
                </a:solidFill>
                <a:latin typeface="黑体" panose="02010609060101010101" charset="-122"/>
                <a:ea typeface="黑体" panose="02010609060101010101" charset="-122"/>
                <a:cs typeface="黑体" panose="02010609060101010101" charset="-122"/>
              </a:rPr>
              <a:t>表达自己的信念和心愿。</a:t>
            </a:r>
          </a:p>
        </p:txBody>
      </p:sp>
      <p:sp>
        <p:nvSpPr>
          <p:cNvPr id="100" name="文本框 99"/>
          <p:cNvSpPr txBox="1"/>
          <p:nvPr/>
        </p:nvSpPr>
        <p:spPr>
          <a:xfrm>
            <a:off x="501015" y="647065"/>
            <a:ext cx="5080000" cy="583565"/>
          </a:xfrm>
          <a:prstGeom prst="rect">
            <a:avLst/>
          </a:prstGeom>
          <a:noFill/>
          <a:ln w="9525">
            <a:noFill/>
          </a:ln>
        </p:spPr>
        <p:txBody>
          <a:bodyPr>
            <a:spAutoFit/>
          </a:bodyPr>
          <a:lstStyle/>
          <a:p>
            <a:pPr indent="0"/>
            <a:r>
              <a:rPr lang="zh-CN" sz="3200" b="1">
                <a:solidFill>
                  <a:srgbClr val="00B0F0"/>
                </a:solidFill>
                <a:latin typeface="微软雅黑" panose="020B0503020204020204" charset="-122"/>
                <a:ea typeface="微软雅黑" panose="020B0503020204020204" charset="-122"/>
              </a:rPr>
              <a:t>讨论探究的主要要点</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2182495" y="1840865"/>
            <a:ext cx="3922395"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烧罢！烧罢！……监狱！”当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a:t>
            </a:r>
          </a:p>
        </p:txBody>
      </p:sp>
      <p:sp>
        <p:nvSpPr>
          <p:cNvPr id="4" name="文本框 3"/>
          <p:cNvSpPr txBox="1"/>
          <p:nvPr/>
        </p:nvSpPr>
        <p:spPr>
          <a:xfrm>
            <a:off x="789940" y="1841500"/>
            <a:ext cx="1013460"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诗人爱国的赤诚之心是与祖国人民的命运，联系在一起的。</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8760" y="1943735"/>
            <a:ext cx="2566670" cy="3813175"/>
          </a:xfrm>
          <a:prstGeom prst="rect">
            <a:avLst/>
          </a:prstGeom>
        </p:spPr>
      </p:pic>
      <p:sp>
        <p:nvSpPr>
          <p:cNvPr id="3" name="文本框 2"/>
          <p:cNvSpPr txBox="1"/>
          <p:nvPr/>
        </p:nvSpPr>
        <p:spPr>
          <a:xfrm>
            <a:off x="7482205" y="2422525"/>
            <a:ext cx="921385" cy="2855595"/>
          </a:xfrm>
          <a:prstGeom prst="rect">
            <a:avLst/>
          </a:prstGeom>
          <a:noFill/>
        </p:spPr>
        <p:txBody>
          <a:bodyPr vert="eaVert" wrap="square" rtlCol="0">
            <a:spAutoFit/>
          </a:bodyPr>
          <a:lstStyle/>
          <a:p>
            <a:pPr>
              <a:lnSpc>
                <a:spcPct val="150000"/>
              </a:lnSpc>
            </a:pPr>
            <a:r>
              <a:rPr lang="zh-CN" altLang="en-US" sz="3200" b="1" spc="300" dirty="0">
                <a:solidFill>
                  <a:schemeClr val="bg1"/>
                </a:solidFill>
                <a:latin typeface="微软雅黑" panose="020B0503020204020204" charset="-122"/>
                <a:ea typeface="微软雅黑" panose="020B0503020204020204" charset="-122"/>
              </a:rPr>
              <a:t>第五六七小节</a:t>
            </a:r>
          </a:p>
        </p:txBody>
      </p:sp>
      <p:sp>
        <p:nvSpPr>
          <p:cNvPr id="7" name="文本框 6"/>
          <p:cNvSpPr txBox="1"/>
          <p:nvPr/>
        </p:nvSpPr>
        <p:spPr>
          <a:xfrm>
            <a:off x="10353675" y="1773555"/>
            <a:ext cx="1290320" cy="4314825"/>
          </a:xfrm>
          <a:prstGeom prst="rect">
            <a:avLst/>
          </a:prstGeom>
          <a:noFill/>
        </p:spPr>
        <p:txBody>
          <a:bodyPr vert="eaVert" wrap="square" rtlCol="0">
            <a:spAutoFit/>
          </a:bodyPr>
          <a:lstStyle/>
          <a:p>
            <a:pPr algn="ctr">
              <a:lnSpc>
                <a:spcPct val="150000"/>
              </a:lnSpc>
            </a:pPr>
            <a:r>
              <a:rPr lang="zh-CN" altLang="en-US" sz="2400" b="1" spc="300" dirty="0">
                <a:solidFill>
                  <a:schemeClr val="tx1">
                    <a:lumMod val="75000"/>
                    <a:lumOff val="25000"/>
                  </a:schemeClr>
                </a:solidFill>
                <a:latin typeface="微软雅黑" panose="020B0503020204020204" charset="-122"/>
                <a:ea typeface="微软雅黑" panose="020B0503020204020204" charset="-122"/>
              </a:rPr>
              <a:t>诗人对烛泪的思考、对红烛的劝慰</a:t>
            </a:r>
          </a:p>
        </p:txBody>
      </p:sp>
      <p:sp>
        <p:nvSpPr>
          <p:cNvPr id="8" name="文本框 7"/>
          <p:cNvSpPr txBox="1"/>
          <p:nvPr/>
        </p:nvSpPr>
        <p:spPr>
          <a:xfrm>
            <a:off x="9340215" y="1841500"/>
            <a:ext cx="1013460" cy="4018280"/>
          </a:xfrm>
          <a:prstGeom prst="rect">
            <a:avLst/>
          </a:prstGeom>
          <a:noFill/>
        </p:spPr>
        <p:txBody>
          <a:bodyPr vert="eaVert" wrap="square" rtlCol="0">
            <a:spAutoFit/>
          </a:bodyPr>
          <a:lstStyle/>
          <a:p>
            <a:pPr>
              <a:lnSpc>
                <a:spcPct val="150000"/>
              </a:lnSpc>
            </a:pPr>
            <a:r>
              <a:rPr lang="zh-CN" altLang="en-US" dirty="0">
                <a:latin typeface="黑体" panose="02010609060101010101" charset="-122"/>
                <a:ea typeface="黑体" panose="02010609060101010101" charset="-122"/>
                <a:cs typeface="黑体" panose="02010609060101010101" charset="-122"/>
              </a:rPr>
              <a:t>第五节</a:t>
            </a:r>
            <a:r>
              <a:rPr lang="zh-CN" altLang="en-US" dirty="0">
                <a:solidFill>
                  <a:srgbClr val="FF0000"/>
                </a:solidFill>
                <a:latin typeface="黑体" panose="02010609060101010101" charset="-122"/>
                <a:ea typeface="黑体" panose="02010609060101010101" charset="-122"/>
                <a:cs typeface="黑体" panose="02010609060101010101" charset="-122"/>
              </a:rPr>
              <a:t>拟人，呼唤</a:t>
            </a:r>
            <a:r>
              <a:rPr lang="zh-CN" altLang="en-US" dirty="0">
                <a:latin typeface="黑体" panose="02010609060101010101" charset="-122"/>
                <a:ea typeface="黑体" panose="02010609060101010101" charset="-122"/>
                <a:cs typeface="黑体" panose="02010609060101010101" charset="-122"/>
              </a:rPr>
              <a:t>，是同情的呼唤，是惊疑的呼唤。</a:t>
            </a:r>
          </a:p>
        </p:txBody>
      </p:sp>
      <p:sp>
        <p:nvSpPr>
          <p:cNvPr id="100" name="文本框 99"/>
          <p:cNvSpPr txBox="1"/>
          <p:nvPr/>
        </p:nvSpPr>
        <p:spPr>
          <a:xfrm>
            <a:off x="501015" y="647065"/>
            <a:ext cx="5080000" cy="583565"/>
          </a:xfrm>
          <a:prstGeom prst="rect">
            <a:avLst/>
          </a:prstGeom>
          <a:noFill/>
          <a:ln w="9525">
            <a:noFill/>
          </a:ln>
        </p:spPr>
        <p:txBody>
          <a:bodyPr>
            <a:spAutoFit/>
          </a:bodyPr>
          <a:lstStyle/>
          <a:p>
            <a:pPr indent="0"/>
            <a:r>
              <a:rPr lang="zh-CN" sz="3200" b="1">
                <a:solidFill>
                  <a:srgbClr val="00B0F0"/>
                </a:solidFill>
                <a:latin typeface="微软雅黑" panose="020B0503020204020204" charset="-122"/>
                <a:ea typeface="微软雅黑" panose="020B0503020204020204" charset="-122"/>
              </a:rPr>
              <a:t>讨论探究的主要要点</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3844925" y="1840865"/>
            <a:ext cx="2259965"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第六节诗人</a:t>
            </a:r>
            <a:r>
              <a:rPr lang="zh-CN" altLang="en-US" dirty="0">
                <a:solidFill>
                  <a:srgbClr val="FF0000"/>
                </a:solidFill>
                <a:latin typeface="微软雅黑" panose="020B0503020204020204" charset="-122"/>
                <a:ea typeface="微软雅黑" panose="020B0503020204020204" charset="-122"/>
              </a:rPr>
              <a:t>驰骋想象</a:t>
            </a:r>
            <a:r>
              <a:rPr lang="zh-CN" altLang="en-US" dirty="0">
                <a:latin typeface="微软雅黑" panose="020B0503020204020204" charset="-122"/>
                <a:ea typeface="微软雅黑" panose="020B0503020204020204" charset="-122"/>
              </a:rPr>
              <a:t>，亲切的问讯红烛：“何苦伤心流泪？”诗人同情，惊疑，思索。这里抒发的正是诗人在现实生活的漩涡中，内心所涌现的矛盾，痛苦和挣扎。诗人经过一番求索，他恍然大悟。</a:t>
            </a:r>
          </a:p>
        </p:txBody>
      </p:sp>
      <p:sp>
        <p:nvSpPr>
          <p:cNvPr id="4" name="文本框 3"/>
          <p:cNvSpPr txBox="1"/>
          <p:nvPr/>
        </p:nvSpPr>
        <p:spPr>
          <a:xfrm>
            <a:off x="819150" y="1773555"/>
            <a:ext cx="2259965"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第七小节</a:t>
            </a:r>
            <a:r>
              <a:rPr lang="zh-CN" altLang="en-US" dirty="0">
                <a:solidFill>
                  <a:srgbClr val="FF0000"/>
                </a:solidFill>
                <a:latin typeface="微软雅黑" panose="020B0503020204020204" charset="-122"/>
                <a:ea typeface="微软雅黑" panose="020B0503020204020204" charset="-122"/>
              </a:rPr>
              <a:t>托物言志</a:t>
            </a:r>
            <a:r>
              <a:rPr lang="zh-CN" altLang="en-US" dirty="0">
                <a:latin typeface="微软雅黑" panose="020B0503020204020204" charset="-122"/>
                <a:ea typeface="微软雅黑" panose="020B0503020204020204" charset="-122"/>
              </a:rPr>
              <a:t>，以烛泪比喻自己带泪的诗行，这些诗行中有诗人爱国之情，忧国之心，它能慰藉人间，使痛苦而麻木的世人感到欣慰，唤起他们的爱国之情，使祖国走向光明。</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8760" y="1943735"/>
            <a:ext cx="2566670" cy="3813175"/>
          </a:xfrm>
          <a:prstGeom prst="rect">
            <a:avLst/>
          </a:prstGeom>
        </p:spPr>
      </p:pic>
      <p:sp>
        <p:nvSpPr>
          <p:cNvPr id="3" name="文本框 2"/>
          <p:cNvSpPr txBox="1"/>
          <p:nvPr/>
        </p:nvSpPr>
        <p:spPr>
          <a:xfrm>
            <a:off x="7482205" y="2422525"/>
            <a:ext cx="921385" cy="2855595"/>
          </a:xfrm>
          <a:prstGeom prst="rect">
            <a:avLst/>
          </a:prstGeom>
          <a:noFill/>
        </p:spPr>
        <p:txBody>
          <a:bodyPr vert="eaVert" wrap="square" rtlCol="0">
            <a:spAutoFit/>
          </a:bodyPr>
          <a:lstStyle/>
          <a:p>
            <a:pPr>
              <a:lnSpc>
                <a:spcPct val="150000"/>
              </a:lnSpc>
            </a:pPr>
            <a:r>
              <a:rPr lang="zh-CN" altLang="en-US" sz="3200" b="1" spc="300" dirty="0">
                <a:solidFill>
                  <a:schemeClr val="bg1"/>
                </a:solidFill>
                <a:latin typeface="微软雅黑" panose="020B0503020204020204" charset="-122"/>
                <a:ea typeface="微软雅黑" panose="020B0503020204020204" charset="-122"/>
              </a:rPr>
              <a:t>第八九小节</a:t>
            </a:r>
          </a:p>
        </p:txBody>
      </p:sp>
      <p:sp>
        <p:nvSpPr>
          <p:cNvPr id="7" name="文本框 6"/>
          <p:cNvSpPr txBox="1"/>
          <p:nvPr/>
        </p:nvSpPr>
        <p:spPr>
          <a:xfrm>
            <a:off x="10907395" y="1773555"/>
            <a:ext cx="736600" cy="4314825"/>
          </a:xfrm>
          <a:prstGeom prst="rect">
            <a:avLst/>
          </a:prstGeom>
          <a:noFill/>
        </p:spPr>
        <p:txBody>
          <a:bodyPr vert="eaVert" wrap="square" rtlCol="0">
            <a:spAutoFit/>
          </a:bodyPr>
          <a:lstStyle/>
          <a:p>
            <a:pPr algn="ctr">
              <a:lnSpc>
                <a:spcPct val="150000"/>
              </a:lnSpc>
            </a:pPr>
            <a:r>
              <a:rPr lang="zh-CN" altLang="en-US" sz="2400" b="1" spc="300" dirty="0">
                <a:solidFill>
                  <a:schemeClr val="tx1">
                    <a:lumMod val="75000"/>
                    <a:lumOff val="25000"/>
                  </a:schemeClr>
                </a:solidFill>
                <a:latin typeface="微软雅黑" panose="020B0503020204020204" charset="-122"/>
                <a:ea typeface="微软雅黑" panose="020B0503020204020204" charset="-122"/>
              </a:rPr>
              <a:t>深情呼唤</a:t>
            </a:r>
          </a:p>
        </p:txBody>
      </p:sp>
      <p:sp>
        <p:nvSpPr>
          <p:cNvPr id="8" name="文本框 7"/>
          <p:cNvSpPr txBox="1"/>
          <p:nvPr/>
        </p:nvSpPr>
        <p:spPr>
          <a:xfrm>
            <a:off x="9524365" y="1841500"/>
            <a:ext cx="1013460" cy="4018280"/>
          </a:xfrm>
          <a:prstGeom prst="rect">
            <a:avLst/>
          </a:prstGeom>
          <a:noFill/>
        </p:spPr>
        <p:txBody>
          <a:bodyPr vert="eaVert" wrap="square" rtlCol="0">
            <a:spAutoFit/>
          </a:bodyPr>
          <a:lstStyle/>
          <a:p>
            <a:pPr>
              <a:lnSpc>
                <a:spcPct val="150000"/>
              </a:lnSpc>
            </a:pPr>
            <a:r>
              <a:rPr lang="zh-CN" altLang="en-US" dirty="0">
                <a:latin typeface="黑体" panose="02010609060101010101" charset="-122"/>
                <a:ea typeface="黑体" panose="02010609060101010101" charset="-122"/>
                <a:cs typeface="黑体" panose="02010609060101010101" charset="-122"/>
              </a:rPr>
              <a:t>一声是同情的呼唤，一声是劝导鼓励的呼唤。</a:t>
            </a:r>
          </a:p>
        </p:txBody>
      </p:sp>
      <p:sp>
        <p:nvSpPr>
          <p:cNvPr id="100" name="文本框 99"/>
          <p:cNvSpPr txBox="1"/>
          <p:nvPr/>
        </p:nvSpPr>
        <p:spPr>
          <a:xfrm>
            <a:off x="501015" y="647065"/>
            <a:ext cx="5080000" cy="583565"/>
          </a:xfrm>
          <a:prstGeom prst="rect">
            <a:avLst/>
          </a:prstGeom>
          <a:noFill/>
          <a:ln w="9525">
            <a:noFill/>
          </a:ln>
        </p:spPr>
        <p:txBody>
          <a:bodyPr>
            <a:spAutoFit/>
          </a:bodyPr>
          <a:lstStyle/>
          <a:p>
            <a:pPr indent="0"/>
            <a:r>
              <a:rPr lang="zh-CN" sz="3200" b="1">
                <a:solidFill>
                  <a:srgbClr val="00B0F0"/>
                </a:solidFill>
                <a:latin typeface="微软雅黑" panose="020B0503020204020204" charset="-122"/>
                <a:ea typeface="微软雅黑" panose="020B0503020204020204" charset="-122"/>
              </a:rPr>
              <a:t>讨论探究的主要要点</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4260215" y="1840865"/>
            <a:ext cx="1844675" cy="4018915"/>
          </a:xfrm>
          <a:prstGeom prst="rect">
            <a:avLst/>
          </a:prstGeom>
          <a:noFill/>
        </p:spPr>
        <p:txBody>
          <a:bodyPr vert="eaVert" wrap="square" rtlCol="0">
            <a:spAutoFit/>
          </a:bodyPr>
          <a:lstStyle/>
          <a:p>
            <a:pPr>
              <a:lnSpc>
                <a:spcPct val="150000"/>
              </a:lnSpc>
            </a:pPr>
            <a:r>
              <a:rPr lang="zh-CN" altLang="en-US" dirty="0">
                <a:solidFill>
                  <a:srgbClr val="FF0000"/>
                </a:solidFill>
                <a:latin typeface="微软雅黑" panose="020B0503020204020204" charset="-122"/>
                <a:ea typeface="微软雅黑" panose="020B0503020204020204" charset="-122"/>
              </a:rPr>
              <a:t>诗人劝勉红烛，也就是劝勉自己</a:t>
            </a:r>
            <a:r>
              <a:rPr lang="zh-CN" altLang="en-US" dirty="0">
                <a:latin typeface="微软雅黑" panose="020B0503020204020204" charset="-122"/>
                <a:ea typeface="微软雅黑" panose="020B0503020204020204" charset="-122"/>
              </a:rPr>
              <a:t>：“红烛啊！/‘莫问收获，但问耕耘’。”收束得精警有力，诗情得到了凝聚与升华。</a:t>
            </a:r>
          </a:p>
        </p:txBody>
      </p:sp>
      <p:sp>
        <p:nvSpPr>
          <p:cNvPr id="4" name="文本框 3"/>
          <p:cNvSpPr txBox="1"/>
          <p:nvPr/>
        </p:nvSpPr>
        <p:spPr>
          <a:xfrm>
            <a:off x="678815" y="1921510"/>
            <a:ext cx="3506470" cy="4018915"/>
          </a:xfrm>
          <a:prstGeom prst="rect">
            <a:avLst/>
          </a:prstGeom>
          <a:noFill/>
        </p:spPr>
        <p:txBody>
          <a:bodyPr vert="eaVert" wrap="square" rtlCol="0">
            <a:spAutoFit/>
          </a:bodyPr>
          <a:lstStyle/>
          <a:p>
            <a:pPr>
              <a:lnSpc>
                <a:spcPct val="150000"/>
              </a:lnSpc>
            </a:pPr>
            <a:r>
              <a:rPr lang="zh-CN" altLang="en-US" dirty="0">
                <a:latin typeface="微软雅黑" panose="020B0503020204020204" charset="-122"/>
                <a:ea typeface="微软雅黑" panose="020B0503020204020204" charset="-122"/>
              </a:rPr>
              <a:t>人们常说，“一分耕耘，一分收获”，这本是理所当然的。但是，在不合理的社会里，耕耘者需要更高的思想品格，只要创造光明，个人的得失荣辱一切在所不计。这正是闻一多人格美的集中体现。他热爱祖国，热爱人民，毫不顾惜个人的得失荣辱，那是极其伟大崇高的献身精神。</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007c6a535cd9034685815bfc7174c6c_watermark"/>
          <p:cNvPicPr>
            <a:picLocks noChangeAspect="1"/>
          </p:cNvPicPr>
          <p:nvPr/>
        </p:nvPicPr>
        <p:blipFill>
          <a:blip r:embed="rId2"/>
          <a:stretch>
            <a:fillRect/>
          </a:stretch>
        </p:blipFill>
        <p:spPr>
          <a:xfrm>
            <a:off x="-635" y="5715"/>
            <a:ext cx="12192635" cy="6846570"/>
          </a:xfrm>
          <a:prstGeom prst="rect">
            <a:avLst/>
          </a:prstGeom>
        </p:spPr>
      </p:pic>
      <p:sp>
        <p:nvSpPr>
          <p:cNvPr id="4" name="文本框 3"/>
          <p:cNvSpPr txBox="1"/>
          <p:nvPr/>
        </p:nvSpPr>
        <p:spPr>
          <a:xfrm>
            <a:off x="4970780" y="413385"/>
            <a:ext cx="1983740" cy="1861185"/>
          </a:xfrm>
          <a:prstGeom prst="rect">
            <a:avLst/>
          </a:prstGeom>
          <a:noFill/>
        </p:spPr>
        <p:txBody>
          <a:bodyPr wrap="none" rtlCol="0">
            <a:spAutoFit/>
          </a:bodyPr>
          <a:lstStyle/>
          <a:p>
            <a:r>
              <a:rPr lang="en-US" altLang="zh-CN" sz="11500" b="1">
                <a:solidFill>
                  <a:srgbClr val="FFFF00"/>
                </a:solidFill>
                <a:latin typeface="微软雅黑" panose="020B0503020204020204" charset="-122"/>
                <a:ea typeface="微软雅黑" panose="020B0503020204020204" charset="-122"/>
              </a:rPr>
              <a:t>04</a:t>
            </a:r>
          </a:p>
        </p:txBody>
      </p:sp>
      <p:sp>
        <p:nvSpPr>
          <p:cNvPr id="100" name="文本框 99"/>
          <p:cNvSpPr txBox="1"/>
          <p:nvPr/>
        </p:nvSpPr>
        <p:spPr>
          <a:xfrm>
            <a:off x="1431925" y="2940685"/>
            <a:ext cx="9803765" cy="1322070"/>
          </a:xfrm>
          <a:prstGeom prst="rect">
            <a:avLst/>
          </a:prstGeom>
          <a:noFill/>
          <a:ln w="9525">
            <a:noFill/>
          </a:ln>
        </p:spPr>
        <p:txBody>
          <a:bodyPr wrap="square">
            <a:spAutoFit/>
          </a:bodyPr>
          <a:lstStyle/>
          <a:p>
            <a:pPr indent="0"/>
            <a:r>
              <a:rPr lang="zh-CN" sz="8000" b="1">
                <a:solidFill>
                  <a:srgbClr val="FFFF00"/>
                </a:solidFill>
                <a:latin typeface="微软雅黑" panose="020B0503020204020204" charset="-122"/>
                <a:ea typeface="微软雅黑" panose="020B0503020204020204" charset="-122"/>
                <a:cs typeface="微软雅黑" panose="020B0503020204020204" charset="-122"/>
              </a:rPr>
              <a:t>听——悟情感主旨</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4500" y="732155"/>
            <a:ext cx="8877300" cy="521970"/>
          </a:xfrm>
          <a:prstGeom prst="rect">
            <a:avLst/>
          </a:prstGeom>
          <a:noFill/>
          <a:ln w="9525">
            <a:noFill/>
          </a:ln>
        </p:spPr>
        <p:txBody>
          <a:bodyPr wrap="square">
            <a:spAutoFit/>
          </a:bodyPr>
          <a:lstStyle/>
          <a:p>
            <a:pPr indent="0"/>
            <a:r>
              <a:rPr lang="zh-CN" sz="2800" b="1">
                <a:solidFill>
                  <a:srgbClr val="00B0F0"/>
                </a:solidFill>
                <a:latin typeface="微软雅黑" panose="020B0503020204020204" charset="-122"/>
                <a:ea typeface="微软雅黑" panose="020B0503020204020204" charset="-122"/>
              </a:rPr>
              <a:t>听视频朗诵，分析诗人的情感经历有哪些变化</a:t>
            </a:r>
            <a:endParaRPr lang="zh-CN" altLang="en-US" sz="2800" b="1">
              <a:solidFill>
                <a:srgbClr val="00B0F0"/>
              </a:solidFill>
              <a:latin typeface="微软雅黑" panose="020B0503020204020204" charset="-122"/>
              <a:ea typeface="微软雅黑" panose="020B0503020204020204" charset="-122"/>
            </a:endParaRPr>
          </a:p>
        </p:txBody>
      </p:sp>
      <p:pic>
        <p:nvPicPr>
          <p:cNvPr id="4" name="图片 3" descr="微信图片_20190823071005">
            <a:hlinkClick r:id="rId2" action="ppaction://hlinkfile"/>
          </p:cNvPr>
          <p:cNvPicPr>
            <a:picLocks noChangeAspect="1"/>
          </p:cNvPicPr>
          <p:nvPr/>
        </p:nvPicPr>
        <p:blipFill>
          <a:blip r:embed="rId3"/>
          <a:stretch>
            <a:fillRect/>
          </a:stretch>
        </p:blipFill>
        <p:spPr>
          <a:xfrm>
            <a:off x="1049020" y="1342390"/>
            <a:ext cx="9300210" cy="4173855"/>
          </a:xfrm>
          <a:prstGeom prst="rect">
            <a:avLst/>
          </a:prstGeom>
        </p:spPr>
      </p:pic>
      <p:sp>
        <p:nvSpPr>
          <p:cNvPr id="5" name="文本框 4">
            <a:hlinkClick r:id="rId2" action="ppaction://hlinkfile"/>
          </p:cNvPr>
          <p:cNvSpPr txBox="1"/>
          <p:nvPr/>
        </p:nvSpPr>
        <p:spPr>
          <a:xfrm>
            <a:off x="4592320" y="5516245"/>
            <a:ext cx="3535680" cy="768350"/>
          </a:xfrm>
          <a:prstGeom prst="rect">
            <a:avLst/>
          </a:prstGeom>
          <a:noFill/>
        </p:spPr>
        <p:txBody>
          <a:bodyPr wrap="none" rtlCol="0">
            <a:spAutoFit/>
          </a:bodyPr>
          <a:lstStyle/>
          <a:p>
            <a:r>
              <a:rPr lang="zh-CN" altLang="en-US" sz="4400" b="1">
                <a:solidFill>
                  <a:srgbClr val="00B0F0"/>
                </a:solidFill>
                <a:latin typeface="微软雅黑" panose="020B0503020204020204" charset="-122"/>
                <a:ea typeface="微软雅黑" panose="020B0503020204020204" charset="-122"/>
              </a:rPr>
              <a:t>名家朗诵欣赏</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5989955" y="1576705"/>
            <a:ext cx="5349875" cy="3439795"/>
          </a:xfrm>
          <a:prstGeom prst="rect">
            <a:avLst/>
          </a:prstGeom>
        </p:spPr>
      </p:pic>
      <p:sp>
        <p:nvSpPr>
          <p:cNvPr id="3" name="矩形 2"/>
          <p:cNvSpPr/>
          <p:nvPr/>
        </p:nvSpPr>
        <p:spPr>
          <a:xfrm>
            <a:off x="1191895" y="1577340"/>
            <a:ext cx="269875" cy="3439160"/>
          </a:xfrm>
          <a:prstGeom prst="rect">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4025" y="1768475"/>
            <a:ext cx="675005" cy="2766060"/>
          </a:xfrm>
          <a:prstGeom prst="rect">
            <a:avLst/>
          </a:prstGeom>
          <a:noFill/>
        </p:spPr>
        <p:txBody>
          <a:bodyPr vert="eaVert" wrap="square" rtlCol="0">
            <a:spAutoFit/>
          </a:bodyPr>
          <a:lstStyle/>
          <a:p>
            <a:r>
              <a:rPr lang="zh-CN" altLang="en-US" sz="3200" b="1" dirty="0">
                <a:latin typeface="微软雅黑" panose="020B0503020204020204" charset="-122"/>
                <a:ea typeface="微软雅黑" panose="020B0503020204020204" charset="-122"/>
              </a:rPr>
              <a:t>四  扬  三  抑</a:t>
            </a:r>
          </a:p>
        </p:txBody>
      </p:sp>
      <p:sp>
        <p:nvSpPr>
          <p:cNvPr id="5" name="文本框 4"/>
          <p:cNvSpPr txBox="1"/>
          <p:nvPr/>
        </p:nvSpPr>
        <p:spPr>
          <a:xfrm>
            <a:off x="1566092" y="1349748"/>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第1节：赞叹红烛的“红”——扬</a:t>
            </a:r>
          </a:p>
        </p:txBody>
      </p:sp>
      <p:sp>
        <p:nvSpPr>
          <p:cNvPr id="100" name="文本框 99"/>
          <p:cNvSpPr txBox="1"/>
          <p:nvPr/>
        </p:nvSpPr>
        <p:spPr>
          <a:xfrm>
            <a:off x="454025" y="666115"/>
            <a:ext cx="8877300" cy="521970"/>
          </a:xfrm>
          <a:prstGeom prst="rect">
            <a:avLst/>
          </a:prstGeom>
          <a:noFill/>
          <a:ln w="9525">
            <a:noFill/>
          </a:ln>
        </p:spPr>
        <p:txBody>
          <a:bodyPr wrap="square">
            <a:spAutoFit/>
          </a:bodyPr>
          <a:lstStyle/>
          <a:p>
            <a:pPr indent="0"/>
            <a:r>
              <a:rPr lang="zh-CN" sz="2800" b="1">
                <a:solidFill>
                  <a:srgbClr val="00B0F0"/>
                </a:solidFill>
                <a:latin typeface="微软雅黑" panose="020B0503020204020204" charset="-122"/>
                <a:ea typeface="微软雅黑" panose="020B0503020204020204" charset="-122"/>
              </a:rPr>
              <a:t>诗人情感的变化过程</a:t>
            </a:r>
            <a:endParaRPr lang="zh-CN" altLang="en-US" sz="2800" b="1">
              <a:solidFill>
                <a:srgbClr val="00B0F0"/>
              </a:solidFill>
              <a:latin typeface="微软雅黑" panose="020B0503020204020204" charset="-122"/>
              <a:ea typeface="微软雅黑" panose="020B0503020204020204" charset="-122"/>
            </a:endParaRPr>
          </a:p>
        </p:txBody>
      </p:sp>
      <p:sp>
        <p:nvSpPr>
          <p:cNvPr id="6" name="文本框 5"/>
          <p:cNvSpPr txBox="1"/>
          <p:nvPr/>
        </p:nvSpPr>
        <p:spPr>
          <a:xfrm>
            <a:off x="1566092" y="1903468"/>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第2节：困惑于红烛的自焚——抑</a:t>
            </a:r>
          </a:p>
        </p:txBody>
      </p:sp>
      <p:sp>
        <p:nvSpPr>
          <p:cNvPr id="7" name="文本框 6"/>
          <p:cNvSpPr txBox="1"/>
          <p:nvPr/>
        </p:nvSpPr>
        <p:spPr>
          <a:xfrm>
            <a:off x="1566092" y="2456553"/>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第3节：振奋于红烛的创造能量——扬</a:t>
            </a:r>
          </a:p>
        </p:txBody>
      </p:sp>
      <p:sp>
        <p:nvSpPr>
          <p:cNvPr id="8" name="文本框 7"/>
          <p:cNvSpPr txBox="1"/>
          <p:nvPr/>
        </p:nvSpPr>
        <p:spPr>
          <a:xfrm>
            <a:off x="1566092" y="2989953"/>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第4节：追问红烛的伤心流泪——抑</a:t>
            </a:r>
          </a:p>
        </p:txBody>
      </p:sp>
      <p:sp>
        <p:nvSpPr>
          <p:cNvPr id="9" name="文本框 8"/>
          <p:cNvSpPr txBox="1"/>
          <p:nvPr/>
        </p:nvSpPr>
        <p:spPr>
          <a:xfrm>
            <a:off x="1566092" y="3543038"/>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第5-7节：欣喜于红烛的伟绩——扬</a:t>
            </a:r>
          </a:p>
        </p:txBody>
      </p:sp>
      <p:sp>
        <p:nvSpPr>
          <p:cNvPr id="10" name="文本框 9"/>
          <p:cNvSpPr txBox="1"/>
          <p:nvPr/>
        </p:nvSpPr>
        <p:spPr>
          <a:xfrm>
            <a:off x="1461952" y="4096123"/>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第8节：掂量灰心与创造的份量——抑</a:t>
            </a:r>
          </a:p>
        </p:txBody>
      </p:sp>
      <p:sp>
        <p:nvSpPr>
          <p:cNvPr id="11" name="文本框 10"/>
          <p:cNvSpPr txBox="1"/>
          <p:nvPr/>
        </p:nvSpPr>
        <p:spPr>
          <a:xfrm>
            <a:off x="1461952" y="4629523"/>
            <a:ext cx="7290708" cy="55308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第9节：红烛精神的总结——扬</a:t>
            </a:r>
          </a:p>
        </p:txBody>
      </p:sp>
      <p:sp>
        <p:nvSpPr>
          <p:cNvPr id="12" name="文本框 11"/>
          <p:cNvSpPr txBox="1"/>
          <p:nvPr/>
        </p:nvSpPr>
        <p:spPr>
          <a:xfrm>
            <a:off x="454025" y="5287010"/>
            <a:ext cx="10885170" cy="829945"/>
          </a:xfrm>
          <a:prstGeom prst="rect">
            <a:avLst/>
          </a:prstGeom>
          <a:noFill/>
          <a:ln w="9525">
            <a:noFill/>
          </a:ln>
        </p:spPr>
        <p:txBody>
          <a:bodyPr wrap="square">
            <a:spAutoFit/>
          </a:bodyPr>
          <a:lstStyle/>
          <a:p>
            <a:pPr indent="269240"/>
            <a:r>
              <a:rPr lang="zh-CN" sz="2400" b="0">
                <a:latin typeface="黑体" panose="02010609060101010101" charset="-122"/>
                <a:ea typeface="黑体" panose="02010609060101010101" charset="-122"/>
              </a:rPr>
              <a:t>诗人面对红烛，心绪起伏，或惊叹赞美，或惊疑发问，或自求解答，诗情的流动形成起伏的波澜，诗篇的节奏抑扬顿挫，形象鲜明而又饱含哲理。</a:t>
            </a:r>
            <a:endParaRPr lang="zh-CN" altLang="en-US" sz="2400" b="0">
              <a:latin typeface="黑体" panose="02010609060101010101" charset="-122"/>
              <a:ea typeface="黑体" panose="0201060906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90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180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19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1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190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190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19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190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1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1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1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190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10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edge">
                                      <p:cBhvr>
                                        <p:cTn id="6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100" grpId="0"/>
      <p:bldP spid="6" grpId="0"/>
      <p:bldP spid="7" grpId="0"/>
      <p:bldP spid="8" grpId="0"/>
      <p:bldP spid="9"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40790" y="1036320"/>
            <a:ext cx="269875" cy="2853690"/>
          </a:xfrm>
          <a:prstGeom prst="rect">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3550" y="1036320"/>
            <a:ext cx="675005" cy="2766060"/>
          </a:xfrm>
          <a:prstGeom prst="rect">
            <a:avLst/>
          </a:prstGeom>
          <a:noFill/>
        </p:spPr>
        <p:txBody>
          <a:bodyPr vert="eaVert" wrap="square" rtlCol="0">
            <a:spAutoFit/>
          </a:bodyPr>
          <a:lstStyle/>
          <a:p>
            <a:r>
              <a:rPr lang="zh-CN" altLang="en-US" sz="3200" b="1" dirty="0">
                <a:latin typeface="微软雅黑" panose="020B0503020204020204" charset="-122"/>
                <a:ea typeface="微软雅黑" panose="020B0503020204020204" charset="-122"/>
              </a:rPr>
              <a:t>诗  歌  主  题</a:t>
            </a:r>
          </a:p>
        </p:txBody>
      </p:sp>
      <p:sp>
        <p:nvSpPr>
          <p:cNvPr id="5" name="文本框 4"/>
          <p:cNvSpPr txBox="1"/>
          <p:nvPr/>
        </p:nvSpPr>
        <p:spPr>
          <a:xfrm>
            <a:off x="1622425" y="915670"/>
            <a:ext cx="9852025" cy="147637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本诗抒发的爱国主义激情，具有震撼人们灵魂的力量。红烛的精神是献身祖国的精神。红烛烧蜡成灰，为创造光明而彻底的自我牺牲；红烛伤心落泪，为创造光明而忍受被摧残的痛苦，红烛以“莫问收获，但问耕耘”为宗旨，唯愿为世人创造光明。</a:t>
            </a:r>
          </a:p>
        </p:txBody>
      </p:sp>
      <p:sp>
        <p:nvSpPr>
          <p:cNvPr id="6" name="文本框 5"/>
          <p:cNvSpPr txBox="1"/>
          <p:nvPr/>
        </p:nvSpPr>
        <p:spPr>
          <a:xfrm>
            <a:off x="1665605" y="2413635"/>
            <a:ext cx="9765665" cy="1476375"/>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这首诗是一个伟大的爱国者的心声，他赤诚的热爱祖国，热爱人民。拯救世人的灵魂，结成快乐的果子，表明作者的诗歌创作一开始就有严肃的社会责任感。红烛的形象是诗人光辉人格的写照。诗篇闪耀着诗人人格美的光辉国。</a:t>
            </a:r>
          </a:p>
        </p:txBody>
      </p:sp>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577850" y="3890010"/>
            <a:ext cx="10852785" cy="2308225"/>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90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18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5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19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19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007c6a535cd9034685815bfc7174c6c_watermark"/>
          <p:cNvPicPr>
            <a:picLocks noChangeAspect="1"/>
          </p:cNvPicPr>
          <p:nvPr/>
        </p:nvPicPr>
        <p:blipFill>
          <a:blip r:embed="rId2"/>
          <a:stretch>
            <a:fillRect/>
          </a:stretch>
        </p:blipFill>
        <p:spPr>
          <a:xfrm>
            <a:off x="-635" y="5715"/>
            <a:ext cx="12192635" cy="6846570"/>
          </a:xfrm>
          <a:prstGeom prst="rect">
            <a:avLst/>
          </a:prstGeom>
        </p:spPr>
      </p:pic>
      <p:sp>
        <p:nvSpPr>
          <p:cNvPr id="4" name="文本框 3"/>
          <p:cNvSpPr txBox="1"/>
          <p:nvPr/>
        </p:nvSpPr>
        <p:spPr>
          <a:xfrm>
            <a:off x="4970780" y="413385"/>
            <a:ext cx="1983740" cy="1861185"/>
          </a:xfrm>
          <a:prstGeom prst="rect">
            <a:avLst/>
          </a:prstGeom>
          <a:noFill/>
        </p:spPr>
        <p:txBody>
          <a:bodyPr wrap="none" rtlCol="0">
            <a:spAutoFit/>
          </a:bodyPr>
          <a:lstStyle/>
          <a:p>
            <a:r>
              <a:rPr lang="en-US" altLang="zh-CN" sz="11500" b="1">
                <a:solidFill>
                  <a:srgbClr val="FFFF00"/>
                </a:solidFill>
                <a:latin typeface="微软雅黑" panose="020B0503020204020204" charset="-122"/>
                <a:ea typeface="微软雅黑" panose="020B0503020204020204" charset="-122"/>
              </a:rPr>
              <a:t>05</a:t>
            </a:r>
          </a:p>
        </p:txBody>
      </p:sp>
      <p:sp>
        <p:nvSpPr>
          <p:cNvPr id="100" name="文本框 99"/>
          <p:cNvSpPr txBox="1"/>
          <p:nvPr/>
        </p:nvSpPr>
        <p:spPr>
          <a:xfrm>
            <a:off x="1431925" y="2940685"/>
            <a:ext cx="9803765" cy="1322070"/>
          </a:xfrm>
          <a:prstGeom prst="rect">
            <a:avLst/>
          </a:prstGeom>
          <a:noFill/>
          <a:ln w="9525">
            <a:noFill/>
          </a:ln>
        </p:spPr>
        <p:txBody>
          <a:bodyPr wrap="square">
            <a:spAutoFit/>
          </a:bodyPr>
          <a:lstStyle/>
          <a:p>
            <a:pPr indent="0"/>
            <a:r>
              <a:rPr lang="zh-CN" sz="8000" b="1">
                <a:solidFill>
                  <a:srgbClr val="FFFF00"/>
                </a:solidFill>
                <a:latin typeface="微软雅黑" panose="020B0503020204020204" charset="-122"/>
                <a:ea typeface="微软雅黑" panose="020B0503020204020204" charset="-122"/>
                <a:cs typeface="微软雅黑" panose="020B0503020204020204" charset="-122"/>
              </a:rPr>
              <a:t>吟——得要领技法</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27439" y="1973942"/>
            <a:ext cx="693750" cy="693749"/>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5" name="文本框 4"/>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读</a:t>
              </a:r>
            </a:p>
          </p:txBody>
        </p:sp>
      </p:grpSp>
      <p:sp>
        <p:nvSpPr>
          <p:cNvPr id="6" name="文本框 5"/>
          <p:cNvSpPr txBox="1"/>
          <p:nvPr/>
        </p:nvSpPr>
        <p:spPr>
          <a:xfrm>
            <a:off x="815698" y="1670412"/>
            <a:ext cx="3506470" cy="3516225"/>
          </a:xfrm>
          <a:prstGeom prst="rect">
            <a:avLst/>
          </a:prstGeom>
          <a:noFill/>
        </p:spPr>
        <p:txBody>
          <a:bodyPr vert="eaVert" wrap="square" rtlCol="0">
            <a:spAutoFit/>
          </a:bodyPr>
          <a:lstStyle/>
          <a:p>
            <a:pPr algn="just">
              <a:lnSpc>
                <a:spcPct val="150000"/>
              </a:lnSpc>
            </a:pPr>
            <a:r>
              <a:rPr lang="zh-CN" altLang="en-US" sz="3600" dirty="0">
                <a:solidFill>
                  <a:srgbClr val="C00000"/>
                </a:solidFill>
                <a:latin typeface="黑体" panose="02010609060101010101" charset="-122"/>
                <a:ea typeface="黑体" panose="02010609060101010101" charset="-122"/>
              </a:rPr>
              <a:t>一诗一文一烟斗，</a:t>
            </a:r>
          </a:p>
          <a:p>
            <a:pPr algn="just">
              <a:lnSpc>
                <a:spcPct val="150000"/>
              </a:lnSpc>
            </a:pPr>
            <a:r>
              <a:rPr lang="zh-CN" altLang="en-US" sz="3600" dirty="0">
                <a:solidFill>
                  <a:srgbClr val="C00000"/>
                </a:solidFill>
                <a:latin typeface="黑体" panose="02010609060101010101" charset="-122"/>
                <a:ea typeface="黑体" panose="02010609060101010101" charset="-122"/>
              </a:rPr>
              <a:t>一个脊梁一声吼。</a:t>
            </a:r>
          </a:p>
          <a:p>
            <a:pPr algn="just">
              <a:lnSpc>
                <a:spcPct val="150000"/>
              </a:lnSpc>
            </a:pPr>
            <a:r>
              <a:rPr lang="zh-CN" altLang="en-US" sz="3600" dirty="0">
                <a:solidFill>
                  <a:srgbClr val="C00000"/>
                </a:solidFill>
                <a:latin typeface="黑体" panose="02010609060101010101" charset="-122"/>
                <a:ea typeface="黑体" panose="02010609060101010101" charset="-122"/>
              </a:rPr>
              <a:t>一画一印一全集，</a:t>
            </a:r>
          </a:p>
          <a:p>
            <a:pPr algn="just">
              <a:lnSpc>
                <a:spcPct val="150000"/>
              </a:lnSpc>
            </a:pPr>
            <a:r>
              <a:rPr lang="zh-CN" altLang="en-US" sz="3600" dirty="0">
                <a:solidFill>
                  <a:srgbClr val="C00000"/>
                </a:solidFill>
                <a:latin typeface="黑体" panose="02010609060101010101" charset="-122"/>
                <a:ea typeface="黑体" panose="02010609060101010101" charset="-122"/>
              </a:rPr>
              <a:t>一代英豪一红烛。</a:t>
            </a:r>
          </a:p>
        </p:txBody>
      </p:sp>
      <p:grpSp>
        <p:nvGrpSpPr>
          <p:cNvPr id="7" name="组合 6"/>
          <p:cNvGrpSpPr/>
          <p:nvPr/>
        </p:nvGrpSpPr>
        <p:grpSpPr>
          <a:xfrm>
            <a:off x="5127439" y="2695666"/>
            <a:ext cx="693750" cy="693749"/>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9" name="文本框 8"/>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诗</a:t>
              </a:r>
            </a:p>
          </p:txBody>
        </p:sp>
      </p:grpSp>
      <p:grpSp>
        <p:nvGrpSpPr>
          <p:cNvPr id="10" name="组合 9"/>
          <p:cNvGrpSpPr/>
          <p:nvPr/>
        </p:nvGrpSpPr>
        <p:grpSpPr>
          <a:xfrm>
            <a:off x="5127439" y="3430850"/>
            <a:ext cx="693750" cy="693749"/>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2" name="文本框 11"/>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猜</a:t>
              </a:r>
            </a:p>
          </p:txBody>
        </p:sp>
      </p:grpSp>
      <p:grpSp>
        <p:nvGrpSpPr>
          <p:cNvPr id="13" name="组合 12"/>
          <p:cNvGrpSpPr/>
          <p:nvPr/>
        </p:nvGrpSpPr>
        <p:grpSpPr>
          <a:xfrm>
            <a:off x="5127439" y="4152574"/>
            <a:ext cx="693750" cy="693749"/>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5" name="文本框 14"/>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人</a:t>
              </a:r>
            </a:p>
          </p:txBody>
        </p:sp>
      </p:grpSp>
      <p:pic>
        <p:nvPicPr>
          <p:cNvPr id="16" name="图片 15" descr="5ae7d0e4cb32162728"/>
          <p:cNvPicPr>
            <a:picLocks noChangeAspect="1"/>
          </p:cNvPicPr>
          <p:nvPr/>
        </p:nvPicPr>
        <p:blipFill>
          <a:blip r:embed="rId2"/>
          <a:stretch>
            <a:fillRect/>
          </a:stretch>
        </p:blipFill>
        <p:spPr>
          <a:xfrm>
            <a:off x="5923915" y="1775460"/>
            <a:ext cx="5021580" cy="3609340"/>
          </a:xfrm>
          <a:prstGeom prst="rect">
            <a:avLst/>
          </a:prstGeom>
        </p:spPr>
      </p:pic>
      <p:sp>
        <p:nvSpPr>
          <p:cNvPr id="100" name="文本框 99"/>
          <p:cNvSpPr txBox="1"/>
          <p:nvPr/>
        </p:nvSpPr>
        <p:spPr>
          <a:xfrm>
            <a:off x="561975" y="692785"/>
            <a:ext cx="7820025" cy="645160"/>
          </a:xfrm>
          <a:prstGeom prst="rect">
            <a:avLst/>
          </a:prstGeom>
          <a:noFill/>
          <a:ln w="9525">
            <a:noFill/>
          </a:ln>
        </p:spPr>
        <p:txBody>
          <a:bodyPr wrap="square">
            <a:spAutoFit/>
          </a:bodyPr>
          <a:lstStyle/>
          <a:p>
            <a:pPr indent="0"/>
            <a:r>
              <a:rPr lang="zh-CN" sz="3600" b="1">
                <a:latin typeface="微软雅黑" panose="020B0503020204020204" charset="-122"/>
                <a:ea typeface="微软雅黑" panose="020B0503020204020204" charset="-122"/>
              </a:rPr>
              <a:t>下面这四句诗中所说的诗人是谁？</a:t>
            </a:r>
            <a:endParaRPr lang="zh-CN" altLang="en-US" sz="3600" b="1">
              <a:latin typeface="微软雅黑" panose="020B0503020204020204" charset="-122"/>
              <a:ea typeface="微软雅黑" panose="020B0503020204020204" charset="-122"/>
            </a:endParaRPr>
          </a:p>
        </p:txBody>
      </p:sp>
      <p:sp>
        <p:nvSpPr>
          <p:cNvPr id="17" name="文本框 16"/>
          <p:cNvSpPr txBox="1"/>
          <p:nvPr/>
        </p:nvSpPr>
        <p:spPr>
          <a:xfrm>
            <a:off x="7675245" y="629285"/>
            <a:ext cx="1024592" cy="1144227"/>
          </a:xfrm>
          <a:prstGeom prst="ellipse">
            <a:avLst/>
          </a:prstGeom>
          <a:solidFill>
            <a:srgbClr val="00B0F0"/>
          </a:solidFill>
        </p:spPr>
        <p:txBody>
          <a:bodyPr wrap="square" rtlCol="0">
            <a:spAutoFit/>
          </a:bodyPr>
          <a:lstStyle/>
          <a:p>
            <a:r>
              <a:rPr lang="zh-CN" altLang="en-US" sz="4800" b="1">
                <a:solidFill>
                  <a:srgbClr val="FF0000"/>
                </a:solidFill>
                <a:latin typeface="微软雅黑" panose="020B0503020204020204" charset="-122"/>
                <a:ea typeface="微软雅黑" panose="020B0503020204020204" charset="-122"/>
              </a:rPr>
              <a:t>闻</a:t>
            </a:r>
          </a:p>
        </p:txBody>
      </p:sp>
      <p:sp>
        <p:nvSpPr>
          <p:cNvPr id="18" name="文本框 17"/>
          <p:cNvSpPr txBox="1"/>
          <p:nvPr/>
        </p:nvSpPr>
        <p:spPr>
          <a:xfrm>
            <a:off x="8766175" y="615950"/>
            <a:ext cx="971136" cy="1171189"/>
          </a:xfrm>
          <a:prstGeom prst="ellipse">
            <a:avLst/>
          </a:prstGeom>
          <a:solidFill>
            <a:srgbClr val="00B0F0"/>
          </a:solidFill>
        </p:spPr>
        <p:txBody>
          <a:bodyPr wrap="square" rtlCol="0">
            <a:spAutoFit/>
          </a:bodyPr>
          <a:lstStyle/>
          <a:p>
            <a:r>
              <a:rPr lang="zh-CN" altLang="en-US" sz="4800" b="1">
                <a:solidFill>
                  <a:srgbClr val="FF0000"/>
                </a:solidFill>
                <a:latin typeface="微软雅黑" panose="020B0503020204020204" charset="-122"/>
                <a:ea typeface="微软雅黑" panose="020B0503020204020204" charset="-122"/>
              </a:rPr>
              <a:t>一</a:t>
            </a:r>
          </a:p>
        </p:txBody>
      </p:sp>
      <p:sp>
        <p:nvSpPr>
          <p:cNvPr id="19" name="文本框 18"/>
          <p:cNvSpPr txBox="1"/>
          <p:nvPr/>
        </p:nvSpPr>
        <p:spPr>
          <a:xfrm>
            <a:off x="9810115" y="594995"/>
            <a:ext cx="971136" cy="1165081"/>
          </a:xfrm>
          <a:prstGeom prst="ellipse">
            <a:avLst/>
          </a:prstGeom>
          <a:solidFill>
            <a:srgbClr val="00B0F0"/>
          </a:solidFill>
        </p:spPr>
        <p:txBody>
          <a:bodyPr wrap="none" rtlCol="0">
            <a:spAutoFit/>
          </a:bodyPr>
          <a:lstStyle/>
          <a:p>
            <a:r>
              <a:rPr lang="zh-CN" altLang="en-US" sz="4800" b="1">
                <a:solidFill>
                  <a:srgbClr val="FF0000"/>
                </a:solidFill>
                <a:latin typeface="微软雅黑" panose="020B0503020204020204" charset="-122"/>
                <a:ea typeface="微软雅黑" panose="020B0503020204020204" charset="-122"/>
              </a:rPr>
              <a:t>多</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175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edge">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80">
                                          <p:stCondLst>
                                            <p:cond delay="0"/>
                                          </p:stCondLst>
                                        </p:cTn>
                                        <p:tgtEl>
                                          <p:spTgt spid="17"/>
                                        </p:tgtEl>
                                      </p:cBhvr>
                                    </p:animEffect>
                                    <p:anim calcmode="lin" valueType="num">
                                      <p:cBhvr>
                                        <p:cTn id="4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8" dur="26">
                                          <p:stCondLst>
                                            <p:cond delay="650"/>
                                          </p:stCondLst>
                                        </p:cTn>
                                        <p:tgtEl>
                                          <p:spTgt spid="17"/>
                                        </p:tgtEl>
                                      </p:cBhvr>
                                      <p:to x="100000" y="60000"/>
                                    </p:animScale>
                                    <p:animScale>
                                      <p:cBhvr>
                                        <p:cTn id="49" dur="166" decel="50000">
                                          <p:stCondLst>
                                            <p:cond delay="676"/>
                                          </p:stCondLst>
                                        </p:cTn>
                                        <p:tgtEl>
                                          <p:spTgt spid="17"/>
                                        </p:tgtEl>
                                      </p:cBhvr>
                                      <p:to x="100000" y="100000"/>
                                    </p:animScale>
                                    <p:animScale>
                                      <p:cBhvr>
                                        <p:cTn id="50" dur="26">
                                          <p:stCondLst>
                                            <p:cond delay="1312"/>
                                          </p:stCondLst>
                                        </p:cTn>
                                        <p:tgtEl>
                                          <p:spTgt spid="17"/>
                                        </p:tgtEl>
                                      </p:cBhvr>
                                      <p:to x="100000" y="80000"/>
                                    </p:animScale>
                                    <p:animScale>
                                      <p:cBhvr>
                                        <p:cTn id="51" dur="166" decel="50000">
                                          <p:stCondLst>
                                            <p:cond delay="1338"/>
                                          </p:stCondLst>
                                        </p:cTn>
                                        <p:tgtEl>
                                          <p:spTgt spid="17"/>
                                        </p:tgtEl>
                                      </p:cBhvr>
                                      <p:to x="100000" y="100000"/>
                                    </p:animScale>
                                    <p:animScale>
                                      <p:cBhvr>
                                        <p:cTn id="52" dur="26">
                                          <p:stCondLst>
                                            <p:cond delay="1642"/>
                                          </p:stCondLst>
                                        </p:cTn>
                                        <p:tgtEl>
                                          <p:spTgt spid="17"/>
                                        </p:tgtEl>
                                      </p:cBhvr>
                                      <p:to x="100000" y="90000"/>
                                    </p:animScale>
                                    <p:animScale>
                                      <p:cBhvr>
                                        <p:cTn id="53" dur="166" decel="50000">
                                          <p:stCondLst>
                                            <p:cond delay="1668"/>
                                          </p:stCondLst>
                                        </p:cTn>
                                        <p:tgtEl>
                                          <p:spTgt spid="17"/>
                                        </p:tgtEl>
                                      </p:cBhvr>
                                      <p:to x="100000" y="100000"/>
                                    </p:animScale>
                                    <p:animScale>
                                      <p:cBhvr>
                                        <p:cTn id="54" dur="26">
                                          <p:stCondLst>
                                            <p:cond delay="1808"/>
                                          </p:stCondLst>
                                        </p:cTn>
                                        <p:tgtEl>
                                          <p:spTgt spid="17"/>
                                        </p:tgtEl>
                                      </p:cBhvr>
                                      <p:to x="100000" y="95000"/>
                                    </p:animScale>
                                    <p:animScale>
                                      <p:cBhvr>
                                        <p:cTn id="55" dur="166" decel="50000">
                                          <p:stCondLst>
                                            <p:cond delay="1834"/>
                                          </p:stCondLst>
                                        </p:cTn>
                                        <p:tgtEl>
                                          <p:spTgt spid="17"/>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580">
                                          <p:stCondLst>
                                            <p:cond delay="0"/>
                                          </p:stCondLst>
                                        </p:cTn>
                                        <p:tgtEl>
                                          <p:spTgt spid="18"/>
                                        </p:tgtEl>
                                      </p:cBhvr>
                                    </p:animEffect>
                                    <p:anim calcmode="lin" valueType="num">
                                      <p:cBhvr>
                                        <p:cTn id="6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6" dur="26">
                                          <p:stCondLst>
                                            <p:cond delay="650"/>
                                          </p:stCondLst>
                                        </p:cTn>
                                        <p:tgtEl>
                                          <p:spTgt spid="18"/>
                                        </p:tgtEl>
                                      </p:cBhvr>
                                      <p:to x="100000" y="60000"/>
                                    </p:animScale>
                                    <p:animScale>
                                      <p:cBhvr>
                                        <p:cTn id="67" dur="166" decel="50000">
                                          <p:stCondLst>
                                            <p:cond delay="676"/>
                                          </p:stCondLst>
                                        </p:cTn>
                                        <p:tgtEl>
                                          <p:spTgt spid="18"/>
                                        </p:tgtEl>
                                      </p:cBhvr>
                                      <p:to x="100000" y="100000"/>
                                    </p:animScale>
                                    <p:animScale>
                                      <p:cBhvr>
                                        <p:cTn id="68" dur="26">
                                          <p:stCondLst>
                                            <p:cond delay="1312"/>
                                          </p:stCondLst>
                                        </p:cTn>
                                        <p:tgtEl>
                                          <p:spTgt spid="18"/>
                                        </p:tgtEl>
                                      </p:cBhvr>
                                      <p:to x="100000" y="80000"/>
                                    </p:animScale>
                                    <p:animScale>
                                      <p:cBhvr>
                                        <p:cTn id="69" dur="166" decel="50000">
                                          <p:stCondLst>
                                            <p:cond delay="1338"/>
                                          </p:stCondLst>
                                        </p:cTn>
                                        <p:tgtEl>
                                          <p:spTgt spid="18"/>
                                        </p:tgtEl>
                                      </p:cBhvr>
                                      <p:to x="100000" y="100000"/>
                                    </p:animScale>
                                    <p:animScale>
                                      <p:cBhvr>
                                        <p:cTn id="70" dur="26">
                                          <p:stCondLst>
                                            <p:cond delay="1642"/>
                                          </p:stCondLst>
                                        </p:cTn>
                                        <p:tgtEl>
                                          <p:spTgt spid="18"/>
                                        </p:tgtEl>
                                      </p:cBhvr>
                                      <p:to x="100000" y="90000"/>
                                    </p:animScale>
                                    <p:animScale>
                                      <p:cBhvr>
                                        <p:cTn id="71" dur="166" decel="50000">
                                          <p:stCondLst>
                                            <p:cond delay="1668"/>
                                          </p:stCondLst>
                                        </p:cTn>
                                        <p:tgtEl>
                                          <p:spTgt spid="18"/>
                                        </p:tgtEl>
                                      </p:cBhvr>
                                      <p:to x="100000" y="100000"/>
                                    </p:animScale>
                                    <p:animScale>
                                      <p:cBhvr>
                                        <p:cTn id="72" dur="26">
                                          <p:stCondLst>
                                            <p:cond delay="1808"/>
                                          </p:stCondLst>
                                        </p:cTn>
                                        <p:tgtEl>
                                          <p:spTgt spid="18"/>
                                        </p:tgtEl>
                                      </p:cBhvr>
                                      <p:to x="100000" y="95000"/>
                                    </p:animScale>
                                    <p:animScale>
                                      <p:cBhvr>
                                        <p:cTn id="73" dur="166" decel="50000">
                                          <p:stCondLst>
                                            <p:cond delay="1834"/>
                                          </p:stCondLst>
                                        </p:cTn>
                                        <p:tgtEl>
                                          <p:spTgt spid="18"/>
                                        </p:tgtEl>
                                      </p:cBhvr>
                                      <p:to x="100000" y="100000"/>
                                    </p:animScale>
                                  </p:childTnLst>
                                </p:cTn>
                              </p:par>
                            </p:childTnLst>
                          </p:cTn>
                        </p:par>
                      </p:childTnLst>
                    </p:cTn>
                  </p:par>
                  <p:par>
                    <p:cTn id="74" fill="hold">
                      <p:stCondLst>
                        <p:cond delay="indefinite"/>
                      </p:stCondLst>
                      <p:childTnLst>
                        <p:par>
                          <p:cTn id="75" fill="hold">
                            <p:stCondLst>
                              <p:cond delay="0"/>
                            </p:stCondLst>
                            <p:childTnLst>
                              <p:par>
                                <p:cTn id="76" presetID="26" presetClass="entr" presetSubtype="0"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580">
                                          <p:stCondLst>
                                            <p:cond delay="0"/>
                                          </p:stCondLst>
                                        </p:cTn>
                                        <p:tgtEl>
                                          <p:spTgt spid="19"/>
                                        </p:tgtEl>
                                      </p:cBhvr>
                                    </p:animEffect>
                                    <p:anim calcmode="lin" valueType="num">
                                      <p:cBhvr>
                                        <p:cTn id="7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84" dur="26">
                                          <p:stCondLst>
                                            <p:cond delay="650"/>
                                          </p:stCondLst>
                                        </p:cTn>
                                        <p:tgtEl>
                                          <p:spTgt spid="19"/>
                                        </p:tgtEl>
                                      </p:cBhvr>
                                      <p:to x="100000" y="60000"/>
                                    </p:animScale>
                                    <p:animScale>
                                      <p:cBhvr>
                                        <p:cTn id="85" dur="166" decel="50000">
                                          <p:stCondLst>
                                            <p:cond delay="676"/>
                                          </p:stCondLst>
                                        </p:cTn>
                                        <p:tgtEl>
                                          <p:spTgt spid="19"/>
                                        </p:tgtEl>
                                      </p:cBhvr>
                                      <p:to x="100000" y="100000"/>
                                    </p:animScale>
                                    <p:animScale>
                                      <p:cBhvr>
                                        <p:cTn id="86" dur="26">
                                          <p:stCondLst>
                                            <p:cond delay="1312"/>
                                          </p:stCondLst>
                                        </p:cTn>
                                        <p:tgtEl>
                                          <p:spTgt spid="19"/>
                                        </p:tgtEl>
                                      </p:cBhvr>
                                      <p:to x="100000" y="80000"/>
                                    </p:animScale>
                                    <p:animScale>
                                      <p:cBhvr>
                                        <p:cTn id="87" dur="166" decel="50000">
                                          <p:stCondLst>
                                            <p:cond delay="1338"/>
                                          </p:stCondLst>
                                        </p:cTn>
                                        <p:tgtEl>
                                          <p:spTgt spid="19"/>
                                        </p:tgtEl>
                                      </p:cBhvr>
                                      <p:to x="100000" y="100000"/>
                                    </p:animScale>
                                    <p:animScale>
                                      <p:cBhvr>
                                        <p:cTn id="88" dur="26">
                                          <p:stCondLst>
                                            <p:cond delay="1642"/>
                                          </p:stCondLst>
                                        </p:cTn>
                                        <p:tgtEl>
                                          <p:spTgt spid="19"/>
                                        </p:tgtEl>
                                      </p:cBhvr>
                                      <p:to x="100000" y="90000"/>
                                    </p:animScale>
                                    <p:animScale>
                                      <p:cBhvr>
                                        <p:cTn id="89" dur="166" decel="50000">
                                          <p:stCondLst>
                                            <p:cond delay="1668"/>
                                          </p:stCondLst>
                                        </p:cTn>
                                        <p:tgtEl>
                                          <p:spTgt spid="19"/>
                                        </p:tgtEl>
                                      </p:cBhvr>
                                      <p:to x="100000" y="100000"/>
                                    </p:animScale>
                                    <p:animScale>
                                      <p:cBhvr>
                                        <p:cTn id="90" dur="26">
                                          <p:stCondLst>
                                            <p:cond delay="1808"/>
                                          </p:stCondLst>
                                        </p:cTn>
                                        <p:tgtEl>
                                          <p:spTgt spid="19"/>
                                        </p:tgtEl>
                                      </p:cBhvr>
                                      <p:to x="100000" y="95000"/>
                                    </p:animScale>
                                    <p:animScale>
                                      <p:cBhvr>
                                        <p:cTn id="91"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P spid="17" grpId="0" animBg="1"/>
      <p:bldP spid="18"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a:stretch>
            <a:fillRect/>
          </a:stretch>
        </p:blipFill>
        <p:spPr>
          <a:xfrm>
            <a:off x="3917950" y="1674495"/>
            <a:ext cx="7815580" cy="3509010"/>
          </a:xfrm>
          <a:prstGeom prst="rect">
            <a:avLst/>
          </a:prstGeom>
        </p:spPr>
      </p:pic>
      <p:grpSp>
        <p:nvGrpSpPr>
          <p:cNvPr id="3" name="组合 2"/>
          <p:cNvGrpSpPr/>
          <p:nvPr/>
        </p:nvGrpSpPr>
        <p:grpSpPr>
          <a:xfrm>
            <a:off x="5127439" y="1973942"/>
            <a:ext cx="693750" cy="693749"/>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5" name="文本框 4"/>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吟</a:t>
              </a:r>
            </a:p>
          </p:txBody>
        </p:sp>
      </p:grpSp>
      <p:sp>
        <p:nvSpPr>
          <p:cNvPr id="6" name="文本框 5"/>
          <p:cNvSpPr txBox="1"/>
          <p:nvPr/>
        </p:nvSpPr>
        <p:spPr>
          <a:xfrm>
            <a:off x="1608904" y="1565280"/>
            <a:ext cx="1844675" cy="3941688"/>
          </a:xfrm>
          <a:prstGeom prst="rect">
            <a:avLst/>
          </a:prstGeom>
          <a:noFill/>
        </p:spPr>
        <p:txBody>
          <a:bodyPr vert="eaVert" wrap="square" rtlCol="0">
            <a:spAutoFit/>
          </a:bodyPr>
          <a:lstStyle/>
          <a:p>
            <a:pPr algn="just">
              <a:lnSpc>
                <a:spcPct val="150000"/>
              </a:lnSpc>
            </a:pPr>
            <a:r>
              <a:rPr lang="zh-CN" altLang="en-US" sz="2400" dirty="0">
                <a:latin typeface="方正隶变简体" panose="03000509000000000000" pitchFamily="65" charset="-122"/>
                <a:ea typeface="方正隶变简体" panose="03000509000000000000" pitchFamily="65" charset="-122"/>
              </a:rPr>
              <a:t>注意情感的表达、节奏停顿、重音轻音、抑扬顿挫、语气语调等。</a:t>
            </a:r>
          </a:p>
        </p:txBody>
      </p:sp>
      <p:grpSp>
        <p:nvGrpSpPr>
          <p:cNvPr id="7" name="组合 6"/>
          <p:cNvGrpSpPr/>
          <p:nvPr/>
        </p:nvGrpSpPr>
        <p:grpSpPr>
          <a:xfrm>
            <a:off x="5127439" y="2695666"/>
            <a:ext cx="693750" cy="693749"/>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9" name="文本框 8"/>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诵</a:t>
              </a:r>
            </a:p>
          </p:txBody>
        </p:sp>
      </p:grpSp>
      <p:grpSp>
        <p:nvGrpSpPr>
          <p:cNvPr id="10" name="组合 9"/>
          <p:cNvGrpSpPr/>
          <p:nvPr/>
        </p:nvGrpSpPr>
        <p:grpSpPr>
          <a:xfrm>
            <a:off x="5127439" y="3430850"/>
            <a:ext cx="693750" cy="693749"/>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2" name="文本框 11"/>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要</a:t>
              </a:r>
            </a:p>
          </p:txBody>
        </p:sp>
      </p:grpSp>
      <p:grpSp>
        <p:nvGrpSpPr>
          <p:cNvPr id="13" name="组合 12"/>
          <p:cNvGrpSpPr/>
          <p:nvPr/>
        </p:nvGrpSpPr>
        <p:grpSpPr>
          <a:xfrm>
            <a:off x="5127439" y="4152574"/>
            <a:ext cx="693750" cy="693749"/>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5" name="文本框 14"/>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领</a:t>
              </a: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80">
                                          <p:stCondLst>
                                            <p:cond delay="0"/>
                                          </p:stCondLst>
                                        </p:cTn>
                                        <p:tgtEl>
                                          <p:spTgt spid="7"/>
                                        </p:tgtEl>
                                      </p:cBhvr>
                                    </p:animEffect>
                                    <p:anim calcmode="lin" valueType="num">
                                      <p:cBhvr>
                                        <p:cTn id="3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6" dur="26">
                                          <p:stCondLst>
                                            <p:cond delay="650"/>
                                          </p:stCondLst>
                                        </p:cTn>
                                        <p:tgtEl>
                                          <p:spTgt spid="7"/>
                                        </p:tgtEl>
                                      </p:cBhvr>
                                      <p:to x="100000" y="60000"/>
                                    </p:animScale>
                                    <p:animScale>
                                      <p:cBhvr>
                                        <p:cTn id="37" dur="166" decel="50000">
                                          <p:stCondLst>
                                            <p:cond delay="676"/>
                                          </p:stCondLst>
                                        </p:cTn>
                                        <p:tgtEl>
                                          <p:spTgt spid="7"/>
                                        </p:tgtEl>
                                      </p:cBhvr>
                                      <p:to x="100000" y="100000"/>
                                    </p:animScale>
                                    <p:animScale>
                                      <p:cBhvr>
                                        <p:cTn id="38" dur="26">
                                          <p:stCondLst>
                                            <p:cond delay="1312"/>
                                          </p:stCondLst>
                                        </p:cTn>
                                        <p:tgtEl>
                                          <p:spTgt spid="7"/>
                                        </p:tgtEl>
                                      </p:cBhvr>
                                      <p:to x="100000" y="80000"/>
                                    </p:animScale>
                                    <p:animScale>
                                      <p:cBhvr>
                                        <p:cTn id="39" dur="166" decel="50000">
                                          <p:stCondLst>
                                            <p:cond delay="1338"/>
                                          </p:stCondLst>
                                        </p:cTn>
                                        <p:tgtEl>
                                          <p:spTgt spid="7"/>
                                        </p:tgtEl>
                                      </p:cBhvr>
                                      <p:to x="100000" y="100000"/>
                                    </p:animScale>
                                    <p:animScale>
                                      <p:cBhvr>
                                        <p:cTn id="40" dur="26">
                                          <p:stCondLst>
                                            <p:cond delay="1642"/>
                                          </p:stCondLst>
                                        </p:cTn>
                                        <p:tgtEl>
                                          <p:spTgt spid="7"/>
                                        </p:tgtEl>
                                      </p:cBhvr>
                                      <p:to x="100000" y="90000"/>
                                    </p:animScale>
                                    <p:animScale>
                                      <p:cBhvr>
                                        <p:cTn id="41" dur="166" decel="50000">
                                          <p:stCondLst>
                                            <p:cond delay="1668"/>
                                          </p:stCondLst>
                                        </p:cTn>
                                        <p:tgtEl>
                                          <p:spTgt spid="7"/>
                                        </p:tgtEl>
                                      </p:cBhvr>
                                      <p:to x="100000" y="100000"/>
                                    </p:animScale>
                                    <p:animScale>
                                      <p:cBhvr>
                                        <p:cTn id="42" dur="26">
                                          <p:stCondLst>
                                            <p:cond delay="1808"/>
                                          </p:stCondLst>
                                        </p:cTn>
                                        <p:tgtEl>
                                          <p:spTgt spid="7"/>
                                        </p:tgtEl>
                                      </p:cBhvr>
                                      <p:to x="100000" y="95000"/>
                                    </p:animScale>
                                    <p:animScale>
                                      <p:cBhvr>
                                        <p:cTn id="43" dur="166" decel="50000">
                                          <p:stCondLst>
                                            <p:cond delay="1834"/>
                                          </p:stCondLst>
                                        </p:cTn>
                                        <p:tgtEl>
                                          <p:spTgt spid="7"/>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80">
                                          <p:stCondLst>
                                            <p:cond delay="0"/>
                                          </p:stCondLst>
                                        </p:cTn>
                                        <p:tgtEl>
                                          <p:spTgt spid="10"/>
                                        </p:tgtEl>
                                      </p:cBhvr>
                                    </p:animEffect>
                                    <p:anim calcmode="lin" valueType="num">
                                      <p:cBhvr>
                                        <p:cTn id="49"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4" dur="26">
                                          <p:stCondLst>
                                            <p:cond delay="650"/>
                                          </p:stCondLst>
                                        </p:cTn>
                                        <p:tgtEl>
                                          <p:spTgt spid="10"/>
                                        </p:tgtEl>
                                      </p:cBhvr>
                                      <p:to x="100000" y="60000"/>
                                    </p:animScale>
                                    <p:animScale>
                                      <p:cBhvr>
                                        <p:cTn id="55" dur="166" decel="50000">
                                          <p:stCondLst>
                                            <p:cond delay="676"/>
                                          </p:stCondLst>
                                        </p:cTn>
                                        <p:tgtEl>
                                          <p:spTgt spid="10"/>
                                        </p:tgtEl>
                                      </p:cBhvr>
                                      <p:to x="100000" y="100000"/>
                                    </p:animScale>
                                    <p:animScale>
                                      <p:cBhvr>
                                        <p:cTn id="56" dur="26">
                                          <p:stCondLst>
                                            <p:cond delay="1312"/>
                                          </p:stCondLst>
                                        </p:cTn>
                                        <p:tgtEl>
                                          <p:spTgt spid="10"/>
                                        </p:tgtEl>
                                      </p:cBhvr>
                                      <p:to x="100000" y="80000"/>
                                    </p:animScale>
                                    <p:animScale>
                                      <p:cBhvr>
                                        <p:cTn id="57" dur="166" decel="50000">
                                          <p:stCondLst>
                                            <p:cond delay="1338"/>
                                          </p:stCondLst>
                                        </p:cTn>
                                        <p:tgtEl>
                                          <p:spTgt spid="10"/>
                                        </p:tgtEl>
                                      </p:cBhvr>
                                      <p:to x="100000" y="100000"/>
                                    </p:animScale>
                                    <p:animScale>
                                      <p:cBhvr>
                                        <p:cTn id="58" dur="26">
                                          <p:stCondLst>
                                            <p:cond delay="1642"/>
                                          </p:stCondLst>
                                        </p:cTn>
                                        <p:tgtEl>
                                          <p:spTgt spid="10"/>
                                        </p:tgtEl>
                                      </p:cBhvr>
                                      <p:to x="100000" y="90000"/>
                                    </p:animScale>
                                    <p:animScale>
                                      <p:cBhvr>
                                        <p:cTn id="59" dur="166" decel="50000">
                                          <p:stCondLst>
                                            <p:cond delay="1668"/>
                                          </p:stCondLst>
                                        </p:cTn>
                                        <p:tgtEl>
                                          <p:spTgt spid="10"/>
                                        </p:tgtEl>
                                      </p:cBhvr>
                                      <p:to x="100000" y="100000"/>
                                    </p:animScale>
                                    <p:animScale>
                                      <p:cBhvr>
                                        <p:cTn id="60" dur="26">
                                          <p:stCondLst>
                                            <p:cond delay="1808"/>
                                          </p:stCondLst>
                                        </p:cTn>
                                        <p:tgtEl>
                                          <p:spTgt spid="10"/>
                                        </p:tgtEl>
                                      </p:cBhvr>
                                      <p:to x="100000" y="95000"/>
                                    </p:animScale>
                                    <p:animScale>
                                      <p:cBhvr>
                                        <p:cTn id="61" dur="166" decel="50000">
                                          <p:stCondLst>
                                            <p:cond delay="1834"/>
                                          </p:stCondLst>
                                        </p:cTn>
                                        <p:tgtEl>
                                          <p:spTgt spid="10"/>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580">
                                          <p:stCondLst>
                                            <p:cond delay="0"/>
                                          </p:stCondLst>
                                        </p:cTn>
                                        <p:tgtEl>
                                          <p:spTgt spid="13"/>
                                        </p:tgtEl>
                                      </p:cBhvr>
                                    </p:animEffect>
                                    <p:anim calcmode="lin" valueType="num">
                                      <p:cBhvr>
                                        <p:cTn id="6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2" dur="26">
                                          <p:stCondLst>
                                            <p:cond delay="650"/>
                                          </p:stCondLst>
                                        </p:cTn>
                                        <p:tgtEl>
                                          <p:spTgt spid="13"/>
                                        </p:tgtEl>
                                      </p:cBhvr>
                                      <p:to x="100000" y="60000"/>
                                    </p:animScale>
                                    <p:animScale>
                                      <p:cBhvr>
                                        <p:cTn id="73" dur="166" decel="50000">
                                          <p:stCondLst>
                                            <p:cond delay="676"/>
                                          </p:stCondLst>
                                        </p:cTn>
                                        <p:tgtEl>
                                          <p:spTgt spid="13"/>
                                        </p:tgtEl>
                                      </p:cBhvr>
                                      <p:to x="100000" y="100000"/>
                                    </p:animScale>
                                    <p:animScale>
                                      <p:cBhvr>
                                        <p:cTn id="74" dur="26">
                                          <p:stCondLst>
                                            <p:cond delay="1312"/>
                                          </p:stCondLst>
                                        </p:cTn>
                                        <p:tgtEl>
                                          <p:spTgt spid="13"/>
                                        </p:tgtEl>
                                      </p:cBhvr>
                                      <p:to x="100000" y="80000"/>
                                    </p:animScale>
                                    <p:animScale>
                                      <p:cBhvr>
                                        <p:cTn id="75" dur="166" decel="50000">
                                          <p:stCondLst>
                                            <p:cond delay="1338"/>
                                          </p:stCondLst>
                                        </p:cTn>
                                        <p:tgtEl>
                                          <p:spTgt spid="13"/>
                                        </p:tgtEl>
                                      </p:cBhvr>
                                      <p:to x="100000" y="100000"/>
                                    </p:animScale>
                                    <p:animScale>
                                      <p:cBhvr>
                                        <p:cTn id="76" dur="26">
                                          <p:stCondLst>
                                            <p:cond delay="1642"/>
                                          </p:stCondLst>
                                        </p:cTn>
                                        <p:tgtEl>
                                          <p:spTgt spid="13"/>
                                        </p:tgtEl>
                                      </p:cBhvr>
                                      <p:to x="100000" y="90000"/>
                                    </p:animScale>
                                    <p:animScale>
                                      <p:cBhvr>
                                        <p:cTn id="77" dur="166" decel="50000">
                                          <p:stCondLst>
                                            <p:cond delay="1668"/>
                                          </p:stCondLst>
                                        </p:cTn>
                                        <p:tgtEl>
                                          <p:spTgt spid="13"/>
                                        </p:tgtEl>
                                      </p:cBhvr>
                                      <p:to x="100000" y="100000"/>
                                    </p:animScale>
                                    <p:animScale>
                                      <p:cBhvr>
                                        <p:cTn id="78" dur="26">
                                          <p:stCondLst>
                                            <p:cond delay="1808"/>
                                          </p:stCondLst>
                                        </p:cTn>
                                        <p:tgtEl>
                                          <p:spTgt spid="13"/>
                                        </p:tgtEl>
                                      </p:cBhvr>
                                      <p:to x="100000" y="95000"/>
                                    </p:animScale>
                                    <p:animScale>
                                      <p:cBhvr>
                                        <p:cTn id="79" dur="166" decel="50000">
                                          <p:stCondLst>
                                            <p:cond delay="1834"/>
                                          </p:stCondLst>
                                        </p:cTn>
                                        <p:tgtEl>
                                          <p:spTgt spid="13"/>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circle(in)">
                                      <p:cBhvr>
                                        <p:cTn id="8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6"/>
          <p:cNvSpPr txBox="1">
            <a:spLocks noChangeArrowheads="1"/>
          </p:cNvSpPr>
          <p:nvPr/>
        </p:nvSpPr>
        <p:spPr bwMode="auto">
          <a:xfrm>
            <a:off x="690245" y="1432560"/>
            <a:ext cx="4180840" cy="70675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kern="0" dirty="0">
                <a:solidFill>
                  <a:srgbClr val="000000">
                    <a:lumMod val="65000"/>
                    <a:lumOff val="35000"/>
                  </a:srgbClr>
                </a:solidFill>
                <a:latin typeface="隶书" panose="02010509060101010101" charset="-122"/>
                <a:ea typeface="隶书" panose="02010509060101010101" charset="-122"/>
              </a:rPr>
              <a:t>红烛啊！</a:t>
            </a:r>
            <a:r>
              <a:rPr lang="zh-CN" altLang="en-US" kern="0" dirty="0">
                <a:solidFill>
                  <a:srgbClr val="00B0F0"/>
                </a:solidFill>
                <a:latin typeface="隶书" panose="02010509060101010101" charset="-122"/>
                <a:ea typeface="隶书" panose="02010509060101010101" charset="-122"/>
              </a:rPr>
              <a:t>（语调深沉，饱满，上扬）</a:t>
            </a:r>
            <a:endParaRPr lang="zh-CN" altLang="en-US" sz="1600" kern="0" dirty="0">
              <a:solidFill>
                <a:srgbClr val="000000">
                  <a:lumMod val="65000"/>
                  <a:lumOff val="35000"/>
                </a:srgbClr>
              </a:solidFill>
              <a:latin typeface="隶书" panose="02010509060101010101" charset="-122"/>
              <a:ea typeface="隶书" panose="02010509060101010101" charset="-122"/>
            </a:endParaRPr>
          </a:p>
          <a:p>
            <a:pPr eaLnBrk="1" hangingPunct="1"/>
            <a:endParaRPr lang="zh-CN" altLang="en-US" sz="1300" dirty="0">
              <a:latin typeface="隶书" panose="02010509060101010101" charset="-122"/>
              <a:ea typeface="隶书" panose="02010509060101010101" charset="-122"/>
            </a:endParaRPr>
          </a:p>
        </p:txBody>
      </p:sp>
      <p:sp>
        <p:nvSpPr>
          <p:cNvPr id="10" name="文本框 26"/>
          <p:cNvSpPr txBox="1">
            <a:spLocks noChangeArrowheads="1"/>
          </p:cNvSpPr>
          <p:nvPr/>
        </p:nvSpPr>
        <p:spPr bwMode="auto">
          <a:xfrm>
            <a:off x="690245" y="2139315"/>
            <a:ext cx="4180840" cy="84518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00000"/>
              </a:lnSpc>
              <a:defRPr/>
            </a:pPr>
            <a:r>
              <a:rPr lang="zh-CN" altLang="en-US" kern="0" dirty="0">
                <a:solidFill>
                  <a:srgbClr val="000000">
                    <a:lumMod val="65000"/>
                    <a:lumOff val="35000"/>
                  </a:srgbClr>
                </a:solidFill>
                <a:latin typeface="隶书" panose="02010509060101010101" charset="-122"/>
                <a:ea typeface="隶书" panose="02010509060101010101" charset="-122"/>
              </a:rPr>
              <a:t>不误，不误！</a:t>
            </a:r>
            <a:r>
              <a:rPr lang="zh-CN" altLang="en-US" kern="0" dirty="0">
                <a:solidFill>
                  <a:srgbClr val="00B0F0"/>
                </a:solidFill>
                <a:latin typeface="隶书" panose="02010509060101010101" charset="-122"/>
                <a:ea typeface="隶书" panose="02010509060101010101" charset="-122"/>
              </a:rPr>
              <a:t>（两个相同的句式读出区别，后一个要更强调）</a:t>
            </a:r>
            <a:endParaRPr lang="zh-CN" altLang="en-US" sz="1600" kern="0" dirty="0">
              <a:solidFill>
                <a:srgbClr val="000000">
                  <a:lumMod val="65000"/>
                  <a:lumOff val="35000"/>
                </a:srgbClr>
              </a:solidFill>
              <a:latin typeface="隶书" panose="02010509060101010101" charset="-122"/>
              <a:ea typeface="隶书" panose="02010509060101010101" charset="-122"/>
            </a:endParaRPr>
          </a:p>
          <a:p>
            <a:pPr eaLnBrk="1" hangingPunct="1"/>
            <a:endParaRPr lang="zh-CN" altLang="en-US" sz="1300" dirty="0">
              <a:latin typeface="隶书" panose="02010509060101010101" charset="-122"/>
              <a:ea typeface="隶书" panose="02010509060101010101" charset="-122"/>
            </a:endParaRPr>
          </a:p>
        </p:txBody>
      </p:sp>
      <p:grpSp>
        <p:nvGrpSpPr>
          <p:cNvPr id="3" name="组合 2"/>
          <p:cNvGrpSpPr/>
          <p:nvPr/>
        </p:nvGrpSpPr>
        <p:grpSpPr>
          <a:xfrm>
            <a:off x="5127439" y="1973942"/>
            <a:ext cx="693750" cy="693749"/>
            <a:chOff x="2265529" y="2033517"/>
            <a:chExt cx="1692322" cy="1692322"/>
          </a:xfrm>
        </p:grpSpPr>
        <p:sp>
          <p:nvSpPr>
            <p:cNvPr id="2" name="椭圆 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6" name="文本框 5"/>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吟</a:t>
              </a:r>
            </a:p>
          </p:txBody>
        </p:sp>
      </p:grpSp>
      <p:grpSp>
        <p:nvGrpSpPr>
          <p:cNvPr id="7" name="组合 6"/>
          <p:cNvGrpSpPr/>
          <p:nvPr/>
        </p:nvGrpSpPr>
        <p:grpSpPr>
          <a:xfrm>
            <a:off x="5127439" y="2695666"/>
            <a:ext cx="693750" cy="693749"/>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9" name="文本框 8"/>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诵</a:t>
              </a:r>
            </a:p>
          </p:txBody>
        </p:sp>
      </p:grpSp>
      <p:grpSp>
        <p:nvGrpSpPr>
          <p:cNvPr id="11" name="组合 10"/>
          <p:cNvGrpSpPr/>
          <p:nvPr/>
        </p:nvGrpSpPr>
        <p:grpSpPr>
          <a:xfrm>
            <a:off x="5127439" y="3430850"/>
            <a:ext cx="693750" cy="693749"/>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3" name="文本框 12"/>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要</a:t>
              </a:r>
            </a:p>
          </p:txBody>
        </p:sp>
      </p:grpSp>
      <p:grpSp>
        <p:nvGrpSpPr>
          <p:cNvPr id="14" name="组合 13"/>
          <p:cNvGrpSpPr/>
          <p:nvPr/>
        </p:nvGrpSpPr>
        <p:grpSpPr>
          <a:xfrm>
            <a:off x="5127439" y="4152574"/>
            <a:ext cx="693750" cy="693749"/>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6" name="文本框 15"/>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领</a:t>
              </a:r>
            </a:p>
          </p:txBody>
        </p:sp>
      </p:grpSp>
      <p:sp>
        <p:nvSpPr>
          <p:cNvPr id="17" name="文本框 26"/>
          <p:cNvSpPr txBox="1">
            <a:spLocks noChangeArrowheads="1"/>
          </p:cNvSpPr>
          <p:nvPr/>
        </p:nvSpPr>
        <p:spPr bwMode="auto">
          <a:xfrm>
            <a:off x="690245" y="3126105"/>
            <a:ext cx="4180840" cy="84518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00000"/>
              </a:lnSpc>
              <a:defRPr/>
            </a:pPr>
            <a:r>
              <a:rPr lang="zh-CN" altLang="en-US" kern="0" dirty="0">
                <a:solidFill>
                  <a:srgbClr val="000000">
                    <a:lumMod val="65000"/>
                    <a:lumOff val="35000"/>
                  </a:srgbClr>
                </a:solidFill>
                <a:latin typeface="隶书" panose="02010509060101010101" charset="-122"/>
                <a:ea typeface="隶书" panose="02010509060101010101" charset="-122"/>
              </a:rPr>
              <a:t>原是要/“烧”出/你的光来——</a:t>
            </a:r>
            <a:r>
              <a:rPr lang="zh-CN" altLang="en-US" kern="0" dirty="0">
                <a:solidFill>
                  <a:srgbClr val="00B0F0"/>
                </a:solidFill>
                <a:latin typeface="隶书" panose="02010509060101010101" charset="-122"/>
                <a:ea typeface="隶书" panose="02010509060101010101" charset="-122"/>
              </a:rPr>
              <a:t>（断在“要”字后面，“烧”与“光”为重音）</a:t>
            </a:r>
            <a:endParaRPr lang="zh-CN" altLang="en-US" kern="0" dirty="0">
              <a:solidFill>
                <a:srgbClr val="000000">
                  <a:lumMod val="65000"/>
                  <a:lumOff val="35000"/>
                </a:srgbClr>
              </a:solidFill>
              <a:latin typeface="隶书" panose="02010509060101010101" charset="-122"/>
              <a:ea typeface="隶书" panose="02010509060101010101" charset="-122"/>
            </a:endParaRPr>
          </a:p>
          <a:p>
            <a:pPr fontAlgn="auto">
              <a:lnSpc>
                <a:spcPct val="100000"/>
              </a:lnSpc>
            </a:pPr>
            <a:endParaRPr lang="zh-CN" altLang="en-US" sz="1300" dirty="0">
              <a:latin typeface="隶书" panose="02010509060101010101" charset="-122"/>
              <a:ea typeface="隶书" panose="02010509060101010101" charset="-122"/>
            </a:endParaRPr>
          </a:p>
        </p:txBody>
      </p:sp>
      <p:sp>
        <p:nvSpPr>
          <p:cNvPr id="18" name="文本框 26"/>
          <p:cNvSpPr txBox="1">
            <a:spLocks noChangeArrowheads="1"/>
          </p:cNvSpPr>
          <p:nvPr/>
        </p:nvSpPr>
        <p:spPr bwMode="auto">
          <a:xfrm>
            <a:off x="690245" y="4293235"/>
            <a:ext cx="4181475" cy="84518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00000"/>
              </a:lnSpc>
              <a:defRPr/>
            </a:pPr>
            <a:r>
              <a:rPr lang="zh-CN" altLang="en-US" kern="0" dirty="0">
                <a:solidFill>
                  <a:srgbClr val="000000">
                    <a:lumMod val="65000"/>
                    <a:lumOff val="35000"/>
                  </a:srgbClr>
                </a:solidFill>
                <a:latin typeface="隶书" panose="02010509060101010101" charset="-122"/>
                <a:ea typeface="隶书" panose="02010509060101010101" charset="-122"/>
              </a:rPr>
              <a:t>这正是/自然的方法。</a:t>
            </a:r>
            <a:r>
              <a:rPr lang="zh-CN" altLang="en-US" kern="0" dirty="0">
                <a:solidFill>
                  <a:srgbClr val="00B0F0"/>
                </a:solidFill>
                <a:latin typeface="隶书" panose="02010509060101010101" charset="-122"/>
                <a:ea typeface="隶书" panose="02010509060101010101" charset="-122"/>
              </a:rPr>
              <a:t>（“正是”后断开，重音强调）</a:t>
            </a:r>
            <a:endParaRPr lang="zh-CN" altLang="en-US" kern="0" dirty="0">
              <a:solidFill>
                <a:srgbClr val="000000">
                  <a:lumMod val="65000"/>
                  <a:lumOff val="35000"/>
                </a:srgbClr>
              </a:solidFill>
              <a:latin typeface="隶书" panose="02010509060101010101" charset="-122"/>
              <a:ea typeface="隶书" panose="02010509060101010101" charset="-122"/>
            </a:endParaRPr>
          </a:p>
          <a:p>
            <a:pPr eaLnBrk="1" hangingPunct="1"/>
            <a:endParaRPr lang="zh-CN" altLang="en-US" sz="1300" dirty="0">
              <a:latin typeface="隶书" panose="02010509060101010101" charset="-122"/>
              <a:ea typeface="隶书" panose="02010509060101010101" charset="-122"/>
            </a:endParaRPr>
          </a:p>
        </p:txBody>
      </p:sp>
      <p:sp>
        <p:nvSpPr>
          <p:cNvPr id="19" name="文本框 26"/>
          <p:cNvSpPr txBox="1">
            <a:spLocks noChangeArrowheads="1"/>
          </p:cNvSpPr>
          <p:nvPr/>
        </p:nvSpPr>
        <p:spPr bwMode="auto">
          <a:xfrm>
            <a:off x="6126480" y="1432560"/>
            <a:ext cx="5468620" cy="70675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kern="0" dirty="0">
                <a:solidFill>
                  <a:srgbClr val="000000">
                    <a:lumMod val="65000"/>
                    <a:lumOff val="35000"/>
                  </a:srgbClr>
                </a:solidFill>
                <a:latin typeface="隶书" panose="02010509060101010101" charset="-122"/>
                <a:ea typeface="隶书" panose="02010509060101010101" charset="-122"/>
              </a:rPr>
              <a:t>既制了，便烧着！</a:t>
            </a:r>
            <a:r>
              <a:rPr lang="zh-CN" altLang="en-US" kern="0" dirty="0">
                <a:solidFill>
                  <a:srgbClr val="00B0F0"/>
                </a:solidFill>
                <a:latin typeface="隶书" panose="02010509060101010101" charset="-122"/>
                <a:ea typeface="隶书" panose="02010509060101010101" charset="-122"/>
              </a:rPr>
              <a:t>（坚定而有力，“烧”字重音）</a:t>
            </a:r>
          </a:p>
          <a:p>
            <a:pPr eaLnBrk="1" hangingPunct="1"/>
            <a:endParaRPr lang="zh-CN" altLang="en-US" sz="1300" kern="0" dirty="0">
              <a:solidFill>
                <a:srgbClr val="00B0F0"/>
              </a:solidFill>
              <a:latin typeface="隶书" panose="02010509060101010101" charset="-122"/>
              <a:ea typeface="隶书" panose="02010509060101010101" charset="-122"/>
            </a:endParaRPr>
          </a:p>
        </p:txBody>
      </p:sp>
      <p:sp>
        <p:nvSpPr>
          <p:cNvPr id="20" name="文本框 26"/>
          <p:cNvSpPr txBox="1">
            <a:spLocks noChangeArrowheads="1"/>
          </p:cNvSpPr>
          <p:nvPr/>
        </p:nvSpPr>
        <p:spPr bwMode="auto">
          <a:xfrm>
            <a:off x="6126480" y="2419350"/>
            <a:ext cx="5468620" cy="70675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kern="0" dirty="0">
                <a:solidFill>
                  <a:srgbClr val="000000">
                    <a:lumMod val="65000"/>
                    <a:lumOff val="35000"/>
                  </a:srgbClr>
                </a:solidFill>
                <a:latin typeface="隶书" panose="02010509060101010101" charset="-122"/>
                <a:ea typeface="隶书" panose="02010509060101010101" charset="-122"/>
              </a:rPr>
              <a:t>烧吧！烧吧！</a:t>
            </a:r>
            <a:r>
              <a:rPr lang="zh-CN" altLang="en-US" kern="0" dirty="0">
                <a:solidFill>
                  <a:srgbClr val="00B0F0"/>
                </a:solidFill>
                <a:latin typeface="隶书" panose="02010509060101010101" charset="-122"/>
                <a:ea typeface="隶书" panose="02010509060101010101" charset="-122"/>
              </a:rPr>
              <a:t>（渐高，第二个“烧”字加强重读）</a:t>
            </a:r>
            <a:endParaRPr lang="zh-CN" altLang="en-US" kern="0" dirty="0">
              <a:solidFill>
                <a:srgbClr val="000000">
                  <a:lumMod val="65000"/>
                  <a:lumOff val="35000"/>
                </a:srgbClr>
              </a:solidFill>
              <a:latin typeface="隶书" panose="02010509060101010101" charset="-122"/>
              <a:ea typeface="隶书" panose="02010509060101010101" charset="-122"/>
            </a:endParaRPr>
          </a:p>
          <a:p>
            <a:pPr eaLnBrk="1" hangingPunct="1"/>
            <a:endParaRPr lang="zh-CN" altLang="en-US" sz="1300" dirty="0">
              <a:latin typeface="隶书" panose="02010509060101010101" charset="-122"/>
              <a:ea typeface="隶书" panose="02010509060101010101" charset="-122"/>
            </a:endParaRPr>
          </a:p>
        </p:txBody>
      </p:sp>
      <p:sp>
        <p:nvSpPr>
          <p:cNvPr id="21" name="文本框 26"/>
          <p:cNvSpPr txBox="1">
            <a:spLocks noChangeArrowheads="1"/>
          </p:cNvSpPr>
          <p:nvPr/>
        </p:nvSpPr>
        <p:spPr bwMode="auto">
          <a:xfrm>
            <a:off x="6126480" y="3389630"/>
            <a:ext cx="5468620" cy="70675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kern="0" dirty="0">
                <a:solidFill>
                  <a:srgbClr val="000000">
                    <a:lumMod val="65000"/>
                    <a:lumOff val="35000"/>
                  </a:srgbClr>
                </a:solidFill>
                <a:latin typeface="隶书" panose="02010509060101010101" charset="-122"/>
                <a:ea typeface="隶书" panose="02010509060101010101" charset="-122"/>
              </a:rPr>
              <a:t>烧沸/世人的血——</a:t>
            </a:r>
            <a:r>
              <a:rPr lang="zh-CN" altLang="en-US" kern="0" dirty="0">
                <a:solidFill>
                  <a:srgbClr val="00B0F0"/>
                </a:solidFill>
                <a:latin typeface="隶书" panose="02010509060101010101" charset="-122"/>
                <a:ea typeface="隶书" panose="02010509060101010101" charset="-122"/>
              </a:rPr>
              <a:t>（“血”字拉长音）</a:t>
            </a:r>
            <a:endParaRPr lang="zh-CN" altLang="en-US" kern="0" dirty="0">
              <a:solidFill>
                <a:srgbClr val="000000">
                  <a:lumMod val="65000"/>
                  <a:lumOff val="35000"/>
                </a:srgbClr>
              </a:solidFill>
              <a:latin typeface="隶书" panose="02010509060101010101" charset="-122"/>
              <a:ea typeface="隶书" panose="02010509060101010101" charset="-122"/>
            </a:endParaRPr>
          </a:p>
          <a:p>
            <a:pPr eaLnBrk="1" hangingPunct="1"/>
            <a:endParaRPr lang="zh-CN" altLang="en-US" sz="1300" dirty="0">
              <a:latin typeface="隶书" panose="02010509060101010101" charset="-122"/>
              <a:ea typeface="隶书" panose="02010509060101010101" charset="-122"/>
            </a:endParaRPr>
          </a:p>
        </p:txBody>
      </p:sp>
      <p:sp>
        <p:nvSpPr>
          <p:cNvPr id="22" name="文本框 26"/>
          <p:cNvSpPr txBox="1">
            <a:spLocks noChangeArrowheads="1"/>
          </p:cNvSpPr>
          <p:nvPr/>
        </p:nvSpPr>
        <p:spPr bwMode="auto">
          <a:xfrm>
            <a:off x="6125845" y="4431665"/>
            <a:ext cx="5469255" cy="706755"/>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kern="0" dirty="0">
                <a:solidFill>
                  <a:srgbClr val="000000">
                    <a:lumMod val="65000"/>
                    <a:lumOff val="35000"/>
                  </a:srgbClr>
                </a:solidFill>
                <a:latin typeface="隶书" panose="02010509060101010101" charset="-122"/>
                <a:ea typeface="隶书" panose="02010509060101010101" charset="-122"/>
              </a:rPr>
              <a:t>也捣破/他们的监狱！</a:t>
            </a:r>
            <a:r>
              <a:rPr lang="zh-CN" altLang="en-US" kern="0" dirty="0">
                <a:solidFill>
                  <a:srgbClr val="00B0F0"/>
                </a:solidFill>
                <a:latin typeface="隶书" panose="02010509060101010101" charset="-122"/>
                <a:ea typeface="隶书" panose="02010509060101010101" charset="-122"/>
              </a:rPr>
              <a:t>（读出决绝果敢的语气）</a:t>
            </a:r>
            <a:endParaRPr lang="zh-CN" altLang="en-US" kern="0" dirty="0">
              <a:solidFill>
                <a:srgbClr val="000000">
                  <a:lumMod val="65000"/>
                  <a:lumOff val="35000"/>
                </a:srgbClr>
              </a:solidFill>
              <a:latin typeface="隶书" panose="02010509060101010101" charset="-122"/>
              <a:ea typeface="隶书" panose="02010509060101010101" charset="-122"/>
            </a:endParaRPr>
          </a:p>
          <a:p>
            <a:pPr eaLnBrk="1" hangingPunct="1"/>
            <a:endParaRPr lang="zh-CN" altLang="en-US" sz="1300" dirty="0">
              <a:latin typeface="隶书" panose="02010509060101010101" charset="-122"/>
              <a:ea typeface="隶书" panose="02010509060101010101" charset="-122"/>
            </a:endParaRPr>
          </a:p>
        </p:txBody>
      </p:sp>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bldLvl="0" animBg="1"/>
      <p:bldP spid="17" grpId="0" bldLvl="0" animBg="1"/>
      <p:bldP spid="18" grpId="0" bldLvl="0" animBg="1"/>
      <p:bldP spid="19" grpId="0" bldLvl="0" animBg="1"/>
      <p:bldP spid="20" grpId="0" bldLvl="0" animBg="1"/>
      <p:bldP spid="21" grpId="0" bldLvl="0" animBg="1"/>
      <p:bldP spid="2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微信图片_20190823071010"/>
          <p:cNvPicPr>
            <a:picLocks noChangeAspect="1"/>
          </p:cNvPicPr>
          <p:nvPr/>
        </p:nvPicPr>
        <p:blipFill>
          <a:blip r:embed="rId2"/>
          <a:stretch>
            <a:fillRect/>
          </a:stretch>
        </p:blipFill>
        <p:spPr>
          <a:xfrm>
            <a:off x="2095500" y="1200150"/>
            <a:ext cx="8001000" cy="4457700"/>
          </a:xfrm>
          <a:prstGeom prst="rect">
            <a:avLst/>
          </a:prstGeom>
        </p:spPr>
      </p:pic>
      <p:grpSp>
        <p:nvGrpSpPr>
          <p:cNvPr id="3" name="组合 2"/>
          <p:cNvGrpSpPr/>
          <p:nvPr/>
        </p:nvGrpSpPr>
        <p:grpSpPr>
          <a:xfrm>
            <a:off x="968824" y="1803762"/>
            <a:ext cx="693750" cy="693749"/>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5" name="文本框 4"/>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吟</a:t>
              </a:r>
            </a:p>
          </p:txBody>
        </p:sp>
      </p:grpSp>
      <p:grpSp>
        <p:nvGrpSpPr>
          <p:cNvPr id="7" name="组合 6"/>
          <p:cNvGrpSpPr/>
          <p:nvPr/>
        </p:nvGrpSpPr>
        <p:grpSpPr>
          <a:xfrm>
            <a:off x="968824" y="2686141"/>
            <a:ext cx="693750" cy="693749"/>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9" name="文本框 8"/>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诵</a:t>
              </a:r>
            </a:p>
          </p:txBody>
        </p:sp>
      </p:grpSp>
      <p:grpSp>
        <p:nvGrpSpPr>
          <p:cNvPr id="10" name="组合 9"/>
          <p:cNvGrpSpPr/>
          <p:nvPr/>
        </p:nvGrpSpPr>
        <p:grpSpPr>
          <a:xfrm>
            <a:off x="1016449" y="3676595"/>
            <a:ext cx="693750" cy="693749"/>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2" name="文本框 11"/>
            <p:cNvSpPr txBox="1"/>
            <p:nvPr/>
          </p:nvSpPr>
          <p:spPr>
            <a:xfrm>
              <a:off x="2381534" y="2101759"/>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比</a:t>
              </a:r>
            </a:p>
          </p:txBody>
        </p:sp>
      </p:grpSp>
      <p:grpSp>
        <p:nvGrpSpPr>
          <p:cNvPr id="13" name="组合 12"/>
          <p:cNvGrpSpPr/>
          <p:nvPr/>
        </p:nvGrpSpPr>
        <p:grpSpPr>
          <a:xfrm>
            <a:off x="1016449" y="4624379"/>
            <a:ext cx="693750" cy="693749"/>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5" name="文本框 14"/>
            <p:cNvSpPr txBox="1"/>
            <p:nvPr/>
          </p:nvSpPr>
          <p:spPr>
            <a:xfrm>
              <a:off x="-7530569" y="3257321"/>
              <a:ext cx="1460310" cy="1573795"/>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拼</a:t>
              </a: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edge">
                                      <p:cBhvr>
                                        <p:cTn id="2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007c6a535cd9034685815bfc7174c6c_watermark"/>
          <p:cNvPicPr>
            <a:picLocks noChangeAspect="1"/>
          </p:cNvPicPr>
          <p:nvPr/>
        </p:nvPicPr>
        <p:blipFill>
          <a:blip r:embed="rId2"/>
          <a:stretch>
            <a:fillRect/>
          </a:stretch>
        </p:blipFill>
        <p:spPr>
          <a:xfrm>
            <a:off x="-635" y="5715"/>
            <a:ext cx="12192635" cy="6846570"/>
          </a:xfrm>
          <a:prstGeom prst="rect">
            <a:avLst/>
          </a:prstGeom>
        </p:spPr>
      </p:pic>
      <p:sp>
        <p:nvSpPr>
          <p:cNvPr id="4" name="文本框 3"/>
          <p:cNvSpPr txBox="1"/>
          <p:nvPr/>
        </p:nvSpPr>
        <p:spPr>
          <a:xfrm>
            <a:off x="4970780" y="413385"/>
            <a:ext cx="1983740" cy="1861185"/>
          </a:xfrm>
          <a:prstGeom prst="rect">
            <a:avLst/>
          </a:prstGeom>
          <a:noFill/>
        </p:spPr>
        <p:txBody>
          <a:bodyPr wrap="none" rtlCol="0">
            <a:spAutoFit/>
          </a:bodyPr>
          <a:lstStyle/>
          <a:p>
            <a:r>
              <a:rPr lang="en-US" altLang="zh-CN" sz="11500" b="1">
                <a:solidFill>
                  <a:srgbClr val="FFFF00"/>
                </a:solidFill>
                <a:latin typeface="微软雅黑" panose="020B0503020204020204" charset="-122"/>
                <a:ea typeface="微软雅黑" panose="020B0503020204020204" charset="-122"/>
              </a:rPr>
              <a:t>06</a:t>
            </a:r>
          </a:p>
        </p:txBody>
      </p:sp>
      <p:sp>
        <p:nvSpPr>
          <p:cNvPr id="100" name="文本框 99"/>
          <p:cNvSpPr txBox="1"/>
          <p:nvPr/>
        </p:nvSpPr>
        <p:spPr>
          <a:xfrm>
            <a:off x="1431925" y="2940685"/>
            <a:ext cx="9803765" cy="1322070"/>
          </a:xfrm>
          <a:prstGeom prst="rect">
            <a:avLst/>
          </a:prstGeom>
          <a:noFill/>
          <a:ln w="9525">
            <a:noFill/>
          </a:ln>
        </p:spPr>
        <p:txBody>
          <a:bodyPr wrap="square">
            <a:spAutoFit/>
          </a:bodyPr>
          <a:lstStyle/>
          <a:p>
            <a:pPr indent="0"/>
            <a:r>
              <a:rPr lang="zh-CN" sz="8000" b="1">
                <a:solidFill>
                  <a:srgbClr val="FFFF00"/>
                </a:solidFill>
                <a:latin typeface="微软雅黑" panose="020B0503020204020204" charset="-122"/>
                <a:ea typeface="微软雅黑" panose="020B0503020204020204" charset="-122"/>
                <a:cs typeface="微软雅黑" panose="020B0503020204020204" charset="-122"/>
              </a:rPr>
              <a:t>拓——悟特点魅力</a:t>
            </a:r>
            <a:endParaRPr lang="zh-CN" altLang="en-US" sz="8000" b="1">
              <a:solidFill>
                <a:srgbClr val="FFFF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693808" y="2891713"/>
            <a:ext cx="10462053" cy="2657030"/>
          </a:xfrm>
          <a:prstGeom prst="rect">
            <a:avLst/>
          </a:prstGeom>
        </p:spPr>
      </p:pic>
      <p:sp>
        <p:nvSpPr>
          <p:cNvPr id="100" name="文本框 99"/>
          <p:cNvSpPr txBox="1"/>
          <p:nvPr/>
        </p:nvSpPr>
        <p:spPr>
          <a:xfrm>
            <a:off x="694690" y="781050"/>
            <a:ext cx="10461625" cy="203009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rPr>
              <a:t>学了这首诗歌，结合初中学过的《最后一次的演讲》《闻一多先生的说和做》和闻一多的事迹，给闻一多先生写几句墓志铭来表达对先生的纪念和崇敬。</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AutoShape 15"/>
          <p:cNvCxnSpPr>
            <a:cxnSpLocks noChangeShapeType="1"/>
          </p:cNvCxnSpPr>
          <p:nvPr/>
        </p:nvCxnSpPr>
        <p:spPr bwMode="gray">
          <a:xfrm>
            <a:off x="2719983" y="2257926"/>
            <a:ext cx="4762" cy="678338"/>
          </a:xfrm>
          <a:prstGeom prst="straightConnector1">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AutoShape 16"/>
          <p:cNvCxnSpPr>
            <a:cxnSpLocks noChangeShapeType="1"/>
          </p:cNvCxnSpPr>
          <p:nvPr/>
        </p:nvCxnSpPr>
        <p:spPr bwMode="gray">
          <a:xfrm>
            <a:off x="2715538" y="3677206"/>
            <a:ext cx="4762" cy="669210"/>
          </a:xfrm>
          <a:prstGeom prst="straightConnector1">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Line 18"/>
          <p:cNvSpPr>
            <a:spLocks noChangeShapeType="1"/>
          </p:cNvSpPr>
          <p:nvPr/>
        </p:nvSpPr>
        <p:spPr bwMode="auto">
          <a:xfrm>
            <a:off x="2808605" y="2762885"/>
            <a:ext cx="7301230" cy="5080"/>
          </a:xfrm>
          <a:prstGeom prst="line">
            <a:avLst/>
          </a:prstGeom>
          <a:ln>
            <a:tailEnd type="oval"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a:lstStyle/>
          <a:p>
            <a:endParaRPr lang="zh-CN" altLang="en-US" dirty="0"/>
          </a:p>
        </p:txBody>
      </p:sp>
      <p:sp>
        <p:nvSpPr>
          <p:cNvPr id="69" name="Line 19"/>
          <p:cNvSpPr>
            <a:spLocks noChangeShapeType="1"/>
          </p:cNvSpPr>
          <p:nvPr/>
        </p:nvSpPr>
        <p:spPr bwMode="auto">
          <a:xfrm>
            <a:off x="2808605" y="4006215"/>
            <a:ext cx="7301230" cy="6350"/>
          </a:xfrm>
          <a:prstGeom prst="line">
            <a:avLst/>
          </a:prstGeom>
          <a:ln>
            <a:tailEnd type="oval"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a:lstStyle/>
          <a:p>
            <a:endParaRPr lang="zh-CN" altLang="en-US"/>
          </a:p>
        </p:txBody>
      </p:sp>
      <p:grpSp>
        <p:nvGrpSpPr>
          <p:cNvPr id="73" name="组合 72"/>
          <p:cNvGrpSpPr/>
          <p:nvPr/>
        </p:nvGrpSpPr>
        <p:grpSpPr>
          <a:xfrm>
            <a:off x="834719" y="1784859"/>
            <a:ext cx="1973483" cy="734091"/>
            <a:chOff x="1347342" y="1376316"/>
            <a:chExt cx="1973483" cy="734091"/>
          </a:xfrm>
        </p:grpSpPr>
        <p:pic>
          <p:nvPicPr>
            <p:cNvPr id="74" name="Picture 2" descr="E:\水墨图表素材\图片1.png"/>
            <p:cNvPicPr>
              <a:picLocks noChangeAspect="1" noChangeArrowheads="1"/>
            </p:cNvPicPr>
            <p:nvPr/>
          </p:nvPicPr>
          <p:blipFill>
            <a:blip r:embed="rId3"/>
            <a:srcRect/>
            <a:stretch>
              <a:fillRect/>
            </a:stretch>
          </p:blipFill>
          <p:spPr bwMode="auto">
            <a:xfrm>
              <a:off x="1347342" y="1376316"/>
              <a:ext cx="1973483" cy="734091"/>
            </a:xfrm>
            <a:prstGeom prst="rect">
              <a:avLst/>
            </a:prstGeom>
            <a:noFill/>
            <a:extLst>
              <a:ext uri="{909E8E84-426E-40DD-AFC4-6F175D3DCCD1}">
                <a14:hiddenFill xmlns:a14="http://schemas.microsoft.com/office/drawing/2010/main">
                  <a:solidFill>
                    <a:srgbClr val="FFFFFF"/>
                  </a:solidFill>
                </a14:hiddenFill>
              </a:ext>
            </a:extLst>
          </p:spPr>
        </p:pic>
        <p:sp>
          <p:nvSpPr>
            <p:cNvPr id="75" name="Text Box 26"/>
            <p:cNvSpPr txBox="1">
              <a:spLocks noChangeArrowheads="1"/>
            </p:cNvSpPr>
            <p:nvPr/>
          </p:nvSpPr>
          <p:spPr bwMode="auto">
            <a:xfrm>
              <a:off x="1667017" y="1479653"/>
              <a:ext cx="124968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2800" b="1" dirty="0">
                  <a:solidFill>
                    <a:srgbClr val="FF0000"/>
                  </a:solidFill>
                  <a:latin typeface="微软雅黑" panose="020B0503020204020204" charset="-122"/>
                  <a:ea typeface="微软雅黑" panose="020B0503020204020204" charset="-122"/>
                </a:rPr>
                <a:t>示例一</a:t>
              </a:r>
            </a:p>
          </p:txBody>
        </p:sp>
      </p:grpSp>
      <p:grpSp>
        <p:nvGrpSpPr>
          <p:cNvPr id="76" name="组合 75"/>
          <p:cNvGrpSpPr/>
          <p:nvPr/>
        </p:nvGrpSpPr>
        <p:grpSpPr>
          <a:xfrm>
            <a:off x="901394" y="3009069"/>
            <a:ext cx="1973483" cy="734091"/>
            <a:chOff x="1347342" y="2512896"/>
            <a:chExt cx="1973483" cy="734091"/>
          </a:xfrm>
        </p:grpSpPr>
        <p:pic>
          <p:nvPicPr>
            <p:cNvPr id="77" name="Picture 2" descr="E:\水墨图表素材\图片1.png"/>
            <p:cNvPicPr>
              <a:picLocks noChangeAspect="1" noChangeArrowheads="1"/>
            </p:cNvPicPr>
            <p:nvPr/>
          </p:nvPicPr>
          <p:blipFill>
            <a:blip r:embed="rId3"/>
            <a:srcRect/>
            <a:stretch>
              <a:fillRect/>
            </a:stretch>
          </p:blipFill>
          <p:spPr bwMode="auto">
            <a:xfrm>
              <a:off x="1347342" y="2512896"/>
              <a:ext cx="1973483" cy="734091"/>
            </a:xfrm>
            <a:prstGeom prst="rect">
              <a:avLst/>
            </a:prstGeom>
            <a:noFill/>
            <a:extLst>
              <a:ext uri="{909E8E84-426E-40DD-AFC4-6F175D3DCCD1}">
                <a14:hiddenFill xmlns:a14="http://schemas.microsoft.com/office/drawing/2010/main">
                  <a:solidFill>
                    <a:srgbClr val="FFFFFF"/>
                  </a:solidFill>
                </a14:hiddenFill>
              </a:ext>
            </a:extLst>
          </p:spPr>
        </p:pic>
        <p:sp>
          <p:nvSpPr>
            <p:cNvPr id="78" name="Text Box 27"/>
            <p:cNvSpPr txBox="1">
              <a:spLocks noChangeArrowheads="1"/>
            </p:cNvSpPr>
            <p:nvPr/>
          </p:nvSpPr>
          <p:spPr bwMode="auto">
            <a:xfrm>
              <a:off x="1546097" y="2618941"/>
              <a:ext cx="144272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2800" b="1" dirty="0">
                  <a:solidFill>
                    <a:srgbClr val="FF0000"/>
                  </a:solidFill>
                  <a:latin typeface="微软雅黑" panose="020B0503020204020204" charset="-122"/>
                  <a:ea typeface="微软雅黑" panose="020B0503020204020204" charset="-122"/>
                  <a:sym typeface="+mn-ea"/>
                </a:rPr>
                <a:t>示例二</a:t>
              </a:r>
            </a:p>
          </p:txBody>
        </p:sp>
      </p:grpSp>
      <p:grpSp>
        <p:nvGrpSpPr>
          <p:cNvPr id="79" name="组合 78"/>
          <p:cNvGrpSpPr/>
          <p:nvPr/>
        </p:nvGrpSpPr>
        <p:grpSpPr>
          <a:xfrm>
            <a:off x="834719" y="4224202"/>
            <a:ext cx="1973483" cy="734091"/>
            <a:chOff x="1347342" y="3637859"/>
            <a:chExt cx="1973483" cy="734091"/>
          </a:xfrm>
        </p:grpSpPr>
        <p:pic>
          <p:nvPicPr>
            <p:cNvPr id="80" name="Picture 2" descr="E:\水墨图表素材\图片1.png"/>
            <p:cNvPicPr>
              <a:picLocks noChangeAspect="1" noChangeArrowheads="1"/>
            </p:cNvPicPr>
            <p:nvPr/>
          </p:nvPicPr>
          <p:blipFill>
            <a:blip r:embed="rId3"/>
            <a:srcRect/>
            <a:stretch>
              <a:fillRect/>
            </a:stretch>
          </p:blipFill>
          <p:spPr bwMode="auto">
            <a:xfrm>
              <a:off x="1347342" y="3637859"/>
              <a:ext cx="1973483" cy="734091"/>
            </a:xfrm>
            <a:prstGeom prst="rect">
              <a:avLst/>
            </a:prstGeom>
            <a:noFill/>
            <a:extLst>
              <a:ext uri="{909E8E84-426E-40DD-AFC4-6F175D3DCCD1}">
                <a14:hiddenFill xmlns:a14="http://schemas.microsoft.com/office/drawing/2010/main">
                  <a:solidFill>
                    <a:srgbClr val="FFFFFF"/>
                  </a:solidFill>
                </a14:hiddenFill>
              </a:ext>
            </a:extLst>
          </p:spPr>
        </p:pic>
        <p:sp>
          <p:nvSpPr>
            <p:cNvPr id="81" name="Text Box 28"/>
            <p:cNvSpPr txBox="1">
              <a:spLocks noChangeArrowheads="1"/>
            </p:cNvSpPr>
            <p:nvPr/>
          </p:nvSpPr>
          <p:spPr bwMode="auto">
            <a:xfrm>
              <a:off x="1570862" y="3743904"/>
              <a:ext cx="144208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2800" b="1" dirty="0">
                  <a:solidFill>
                    <a:srgbClr val="FF0000"/>
                  </a:solidFill>
                  <a:latin typeface="微软雅黑" panose="020B0503020204020204" charset="-122"/>
                  <a:ea typeface="微软雅黑" panose="020B0503020204020204" charset="-122"/>
                  <a:sym typeface="+mn-ea"/>
                </a:rPr>
                <a:t>示例三</a:t>
              </a:r>
            </a:p>
          </p:txBody>
        </p:sp>
      </p:grpSp>
      <p:sp>
        <p:nvSpPr>
          <p:cNvPr id="100" name="文本框 99"/>
          <p:cNvSpPr txBox="1"/>
          <p:nvPr/>
        </p:nvSpPr>
        <p:spPr>
          <a:xfrm>
            <a:off x="3019425" y="1595755"/>
            <a:ext cx="7090410" cy="1106805"/>
          </a:xfrm>
          <a:prstGeom prst="rect">
            <a:avLst/>
          </a:prstGeom>
          <a:noFill/>
          <a:ln w="9525">
            <a:solidFill>
              <a:schemeClr val="accent1"/>
            </a:solidFill>
          </a:ln>
        </p:spPr>
        <p:txBody>
          <a:bodyPr wrap="square">
            <a:spAutoFit/>
          </a:bodyPr>
          <a:lstStyle/>
          <a:p>
            <a:pPr indent="0" fontAlgn="auto">
              <a:lnSpc>
                <a:spcPct val="150000"/>
              </a:lnSpc>
            </a:pPr>
            <a:r>
              <a:rPr lang="zh-CN" sz="2000" b="1">
                <a:solidFill>
                  <a:schemeClr val="tx1"/>
                </a:solidFill>
                <a:latin typeface="微软雅黑" panose="020B0503020204020204" charset="-122"/>
                <a:ea typeface="微软雅黑" panose="020B0503020204020204" charset="-122"/>
              </a:rPr>
              <a:t>红烛发光照死水，一多著作青史垂。</a:t>
            </a:r>
          </a:p>
          <a:p>
            <a:pPr indent="0" fontAlgn="auto">
              <a:lnSpc>
                <a:spcPct val="150000"/>
              </a:lnSpc>
            </a:pPr>
            <a:r>
              <a:rPr lang="zh-CN" sz="2000" b="1">
                <a:solidFill>
                  <a:schemeClr val="tx1"/>
                </a:solidFill>
                <a:latin typeface="微软雅黑" panose="020B0503020204020204" charset="-122"/>
                <a:ea typeface="微软雅黑" panose="020B0503020204020204" charset="-122"/>
              </a:rPr>
              <a:t>诗与热血共铸就，一座丰碑爱国魂</a:t>
            </a:r>
            <a:r>
              <a:rPr lang="zh-CN" sz="2400" b="0">
                <a:solidFill>
                  <a:schemeClr val="tx1"/>
                </a:solidFill>
                <a:latin typeface="隶书" panose="02010509060101010101" charset="-122"/>
                <a:ea typeface="隶书" panose="02010509060101010101" charset="-122"/>
              </a:rPr>
              <a:t>。</a:t>
            </a:r>
          </a:p>
        </p:txBody>
      </p:sp>
      <p:sp>
        <p:nvSpPr>
          <p:cNvPr id="2" name="文本框 1"/>
          <p:cNvSpPr txBox="1"/>
          <p:nvPr/>
        </p:nvSpPr>
        <p:spPr>
          <a:xfrm>
            <a:off x="3014980" y="2868930"/>
            <a:ext cx="7094855" cy="1014730"/>
          </a:xfrm>
          <a:prstGeom prst="rect">
            <a:avLst/>
          </a:prstGeom>
          <a:noFill/>
          <a:ln w="9525">
            <a:solidFill>
              <a:schemeClr val="accent1"/>
            </a:solidFill>
          </a:ln>
        </p:spPr>
        <p:txBody>
          <a:bodyPr wrap="square">
            <a:spAutoFit/>
          </a:bodyPr>
          <a:lstStyle/>
          <a:p>
            <a:pPr indent="0" fontAlgn="auto">
              <a:lnSpc>
                <a:spcPct val="150000"/>
              </a:lnSpc>
            </a:pPr>
            <a:r>
              <a:rPr lang="zh-CN" sz="2000" b="1">
                <a:solidFill>
                  <a:schemeClr val="tx1"/>
                </a:solidFill>
                <a:latin typeface="微软雅黑" panose="020B0503020204020204" charset="-122"/>
                <a:ea typeface="微软雅黑" panose="020B0503020204020204" charset="-122"/>
              </a:rPr>
              <a:t>写写写，写出累累硕果；做做做，做出惊天伟业；</a:t>
            </a:r>
          </a:p>
          <a:p>
            <a:pPr indent="0" fontAlgn="auto">
              <a:lnSpc>
                <a:spcPct val="150000"/>
              </a:lnSpc>
            </a:pPr>
            <a:r>
              <a:rPr lang="zh-CN" sz="2000" b="1">
                <a:solidFill>
                  <a:schemeClr val="tx1"/>
                </a:solidFill>
                <a:latin typeface="微软雅黑" panose="020B0503020204020204" charset="-122"/>
                <a:ea typeface="微软雅黑" panose="020B0503020204020204" charset="-122"/>
              </a:rPr>
              <a:t>说说说，说的痛痛快快；行行行，行的人中高标！</a:t>
            </a:r>
          </a:p>
        </p:txBody>
      </p:sp>
      <p:sp>
        <p:nvSpPr>
          <p:cNvPr id="4" name="文本框 3"/>
          <p:cNvSpPr txBox="1"/>
          <p:nvPr/>
        </p:nvSpPr>
        <p:spPr>
          <a:xfrm>
            <a:off x="3019425" y="4132580"/>
            <a:ext cx="7090410" cy="1476375"/>
          </a:xfrm>
          <a:prstGeom prst="rect">
            <a:avLst/>
          </a:prstGeom>
          <a:noFill/>
          <a:ln w="9525">
            <a:solidFill>
              <a:schemeClr val="accent1"/>
            </a:solidFill>
          </a:ln>
        </p:spPr>
        <p:txBody>
          <a:bodyPr wrap="square">
            <a:spAutoFit/>
          </a:bodyPr>
          <a:lstStyle/>
          <a:p>
            <a:pPr indent="0" fontAlgn="auto">
              <a:lnSpc>
                <a:spcPct val="150000"/>
              </a:lnSpc>
            </a:pPr>
            <a:r>
              <a:rPr lang="zh-CN" sz="2000" b="1">
                <a:solidFill>
                  <a:schemeClr val="tx1"/>
                </a:solidFill>
                <a:latin typeface="微软雅黑" panose="020B0503020204020204" charset="-122"/>
                <a:ea typeface="微软雅黑" panose="020B0503020204020204" charset="-122"/>
              </a:rPr>
              <a:t>开口说话，掷地有声；脚不下楼，著作甚丰；唐诗杂论，楚辞校补，深刻钻研，一丝不苟；大声疾呼，为民请命，言行一致，名垂青史。</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anim calcmode="lin" valueType="num">
                                      <p:cBhvr>
                                        <p:cTn id="8" dur="500" fill="hold"/>
                                        <p:tgtEl>
                                          <p:spTgt spid="73"/>
                                        </p:tgtEl>
                                        <p:attrNameLst>
                                          <p:attrName>ppt_x</p:attrName>
                                        </p:attrNameLst>
                                      </p:cBhvr>
                                      <p:tavLst>
                                        <p:tav tm="0">
                                          <p:val>
                                            <p:strVal val="#ppt_x"/>
                                          </p:val>
                                        </p:tav>
                                        <p:tav tm="100000">
                                          <p:val>
                                            <p:strVal val="#ppt_x"/>
                                          </p:val>
                                        </p:tav>
                                      </p:tavLst>
                                    </p:anim>
                                    <p:anim calcmode="lin" valueType="num">
                                      <p:cBhvr>
                                        <p:cTn id="9" dur="5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anim calcmode="lin" valueType="num">
                                      <p:cBhvr>
                                        <p:cTn id="15" dur="500" fill="hold"/>
                                        <p:tgtEl>
                                          <p:spTgt spid="66"/>
                                        </p:tgtEl>
                                        <p:attrNameLst>
                                          <p:attrName>ppt_x</p:attrName>
                                        </p:attrNameLst>
                                      </p:cBhvr>
                                      <p:tavLst>
                                        <p:tav tm="0">
                                          <p:val>
                                            <p:strVal val="#ppt_x"/>
                                          </p:val>
                                        </p:tav>
                                        <p:tav tm="100000">
                                          <p:val>
                                            <p:strVal val="#ppt_x"/>
                                          </p:val>
                                        </p:tav>
                                      </p:tavLst>
                                    </p:anim>
                                    <p:anim calcmode="lin" valueType="num">
                                      <p:cBhvr>
                                        <p:cTn id="16" dur="5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circle(in)">
                                      <p:cBhvr>
                                        <p:cTn id="26" dur="2000"/>
                                        <p:tgtEl>
                                          <p:spTgt spid="10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anim calcmode="lin" valueType="num">
                                      <p:cBhvr>
                                        <p:cTn id="32" dur="500" fill="hold"/>
                                        <p:tgtEl>
                                          <p:spTgt spid="76"/>
                                        </p:tgtEl>
                                        <p:attrNameLst>
                                          <p:attrName>ppt_x</p:attrName>
                                        </p:attrNameLst>
                                      </p:cBhvr>
                                      <p:tavLst>
                                        <p:tav tm="0">
                                          <p:val>
                                            <p:strVal val="#ppt_x"/>
                                          </p:val>
                                        </p:tav>
                                        <p:tav tm="100000">
                                          <p:val>
                                            <p:strVal val="#ppt_x"/>
                                          </p:val>
                                        </p:tav>
                                      </p:tavLst>
                                    </p:anim>
                                    <p:anim calcmode="lin" valueType="num">
                                      <p:cBhvr>
                                        <p:cTn id="33" dur="5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anim calcmode="lin" valueType="num">
                                      <p:cBhvr>
                                        <p:cTn id="39" dur="500" fill="hold"/>
                                        <p:tgtEl>
                                          <p:spTgt spid="67"/>
                                        </p:tgtEl>
                                        <p:attrNameLst>
                                          <p:attrName>ppt_x</p:attrName>
                                        </p:attrNameLst>
                                      </p:cBhvr>
                                      <p:tavLst>
                                        <p:tav tm="0">
                                          <p:val>
                                            <p:strVal val="#ppt_x"/>
                                          </p:val>
                                        </p:tav>
                                        <p:tav tm="100000">
                                          <p:val>
                                            <p:strVal val="#ppt_x"/>
                                          </p:val>
                                        </p:tav>
                                      </p:tavLst>
                                    </p:anim>
                                    <p:anim calcmode="lin" valueType="num">
                                      <p:cBhvr>
                                        <p:cTn id="40" dur="5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left)">
                                      <p:cBhvr>
                                        <p:cTn id="45" dur="500"/>
                                        <p:tgtEl>
                                          <p:spTgt spid="69"/>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circle(in)">
                                      <p:cBhvr>
                                        <p:cTn id="50" dur="2000"/>
                                        <p:tgtEl>
                                          <p:spTgt spid="2"/>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nodeType="click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anim calcmode="lin" valueType="num">
                                      <p:cBhvr>
                                        <p:cTn id="56" dur="500" fill="hold"/>
                                        <p:tgtEl>
                                          <p:spTgt spid="79"/>
                                        </p:tgtEl>
                                        <p:attrNameLst>
                                          <p:attrName>ppt_x</p:attrName>
                                        </p:attrNameLst>
                                      </p:cBhvr>
                                      <p:tavLst>
                                        <p:tav tm="0">
                                          <p:val>
                                            <p:strVal val="#ppt_x"/>
                                          </p:val>
                                        </p:tav>
                                        <p:tav tm="100000">
                                          <p:val>
                                            <p:strVal val="#ppt_x"/>
                                          </p:val>
                                        </p:tav>
                                      </p:tavLst>
                                    </p:anim>
                                    <p:anim calcmode="lin" valueType="num">
                                      <p:cBhvr>
                                        <p:cTn id="57" dur="5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circle(in)">
                                      <p:cBhvr>
                                        <p:cTn id="6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ldLvl="0" animBg="1"/>
      <p:bldP spid="69" grpId="0" bldLvl="0" animBg="1"/>
      <p:bldP spid="100" grpId="0" animBg="1"/>
      <p:bldP spid="2" grpId="0" animBg="1"/>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676546_080023402308_2"/>
          <p:cNvPicPr>
            <a:picLocks noChangeAspect="1"/>
          </p:cNvPicPr>
          <p:nvPr/>
        </p:nvPicPr>
        <p:blipFill>
          <a:blip r:embed="rId2"/>
          <a:stretch>
            <a:fillRect/>
          </a:stretch>
        </p:blipFill>
        <p:spPr>
          <a:xfrm>
            <a:off x="-635" y="3175"/>
            <a:ext cx="12198985" cy="6854825"/>
          </a:xfrm>
          <a:prstGeom prst="rect">
            <a:avLst/>
          </a:prstGeom>
        </p:spPr>
      </p:pic>
    </p:spTree>
  </p:cSld>
  <p:clrMapOvr>
    <a:masterClrMapping/>
  </p:clrMapOvr>
  <p:transition spd="slow" advTm="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4424680" y="774700"/>
            <a:ext cx="6184265" cy="530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kern="0" dirty="0">
                <a:latin typeface="楷体" panose="02010609060101010101" pitchFamily="49" charset="-122"/>
                <a:ea typeface="楷体" panose="02010609060101010101" pitchFamily="49" charset="-122"/>
              </a:rPr>
              <a:t>闻一多(1899--1946),原名闻家骅,改名多，字友三，又改名一多。1899年11月24日生于湖北浠水。</a:t>
            </a:r>
            <a:r>
              <a:rPr lang="zh-CN" altLang="en-US" sz="2400" kern="0" dirty="0">
                <a:solidFill>
                  <a:srgbClr val="FF0000"/>
                </a:solidFill>
                <a:latin typeface="楷体" panose="02010609060101010101" pitchFamily="49" charset="-122"/>
                <a:ea typeface="楷体" panose="02010609060101010101" pitchFamily="49" charset="-122"/>
              </a:rPr>
              <a:t>现代爱国诗人，学者，战士</a:t>
            </a:r>
            <a:r>
              <a:rPr lang="zh-CN" altLang="en-US" sz="2400" kern="0" dirty="0">
                <a:latin typeface="楷体" panose="02010609060101010101" pitchFamily="49" charset="-122"/>
                <a:ea typeface="楷体" panose="02010609060101010101" pitchFamily="49" charset="-122"/>
              </a:rPr>
              <a:t>。自幼喜爱古典诗歌、绘画和戏曲。五四运动后开始发表新诗。曾留学美国。先后在中山大学、武汉大学、青岛大学、清华大学、西南联大任教。1946年7月15日发表了著名的</a:t>
            </a:r>
            <a:r>
              <a:rPr lang="zh-CN" altLang="en-US" sz="2400" kern="0" dirty="0">
                <a:solidFill>
                  <a:srgbClr val="FF0000"/>
                </a:solidFill>
                <a:latin typeface="楷体" panose="02010609060101010101" pitchFamily="49" charset="-122"/>
                <a:ea typeface="楷体" panose="02010609060101010101" pitchFamily="49" charset="-122"/>
              </a:rPr>
              <a:t>《最后的一次演讲》</a:t>
            </a:r>
            <a:r>
              <a:rPr lang="zh-CN" altLang="en-US" sz="2400" kern="0" dirty="0">
                <a:latin typeface="楷体" panose="02010609060101010101" pitchFamily="49" charset="-122"/>
                <a:ea typeface="楷体" panose="02010609060101010101" pitchFamily="49" charset="-122"/>
              </a:rPr>
              <a:t>，当日下午，即遭到国民党特务的杀害。</a:t>
            </a:r>
            <a:endParaRPr lang="zh-CN" altLang="en-US" sz="2000" kern="0" dirty="0">
              <a:latin typeface="楷体" panose="02010609060101010101" pitchFamily="49" charset="-122"/>
              <a:ea typeface="楷体" panose="02010609060101010101" pitchFamily="49" charset="-122"/>
            </a:endParaRPr>
          </a:p>
          <a:p>
            <a:pPr>
              <a:lnSpc>
                <a:spcPct val="150000"/>
              </a:lnSpc>
            </a:pPr>
            <a:endParaRPr lang="zh-CN" altLang="en-US" sz="2000" dirty="0">
              <a:latin typeface="楷体" panose="02010609060101010101" pitchFamily="49" charset="-122"/>
              <a:ea typeface="楷体" panose="02010609060101010101" pitchFamily="49" charset="-122"/>
            </a:endParaRPr>
          </a:p>
        </p:txBody>
      </p:sp>
      <p:pic>
        <p:nvPicPr>
          <p:cNvPr id="3" name="图片 2" descr="200909181116091185c"/>
          <p:cNvPicPr>
            <a:picLocks noChangeAspect="1"/>
          </p:cNvPicPr>
          <p:nvPr/>
        </p:nvPicPr>
        <p:blipFill>
          <a:blip r:embed="rId4"/>
          <a:stretch>
            <a:fillRect/>
          </a:stretch>
        </p:blipFill>
        <p:spPr>
          <a:xfrm>
            <a:off x="567055" y="775335"/>
            <a:ext cx="4252595" cy="5309870"/>
          </a:xfrm>
          <a:prstGeom prst="rect">
            <a:avLst/>
          </a:prstGeom>
        </p:spPr>
      </p:pic>
      <p:grpSp>
        <p:nvGrpSpPr>
          <p:cNvPr id="4" name="组合 3"/>
          <p:cNvGrpSpPr/>
          <p:nvPr/>
        </p:nvGrpSpPr>
        <p:grpSpPr>
          <a:xfrm>
            <a:off x="10721880" y="1728370"/>
            <a:ext cx="693750" cy="693749"/>
            <a:chOff x="2265529" y="2033517"/>
            <a:chExt cx="1692322" cy="1692322"/>
          </a:xfrm>
        </p:grpSpPr>
        <p:sp>
          <p:nvSpPr>
            <p:cNvPr id="6" name="椭圆 5"/>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7" name="文本框 6"/>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作</a:t>
              </a:r>
            </a:p>
          </p:txBody>
        </p:sp>
      </p:grpSp>
      <p:grpSp>
        <p:nvGrpSpPr>
          <p:cNvPr id="8" name="组合 7"/>
          <p:cNvGrpSpPr/>
          <p:nvPr/>
        </p:nvGrpSpPr>
        <p:grpSpPr>
          <a:xfrm>
            <a:off x="10769505" y="2628529"/>
            <a:ext cx="693750" cy="693749"/>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0" name="文本框 9"/>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者</a:t>
              </a:r>
            </a:p>
          </p:txBody>
        </p:sp>
      </p:grpSp>
      <p:grpSp>
        <p:nvGrpSpPr>
          <p:cNvPr id="13" name="组合 12"/>
          <p:cNvGrpSpPr/>
          <p:nvPr/>
        </p:nvGrpSpPr>
        <p:grpSpPr>
          <a:xfrm>
            <a:off x="10721880" y="3500238"/>
            <a:ext cx="693750" cy="693749"/>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5" name="文本框 14"/>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简</a:t>
              </a:r>
            </a:p>
          </p:txBody>
        </p:sp>
      </p:grpSp>
      <p:grpSp>
        <p:nvGrpSpPr>
          <p:cNvPr id="16" name="组合 15"/>
          <p:cNvGrpSpPr/>
          <p:nvPr/>
        </p:nvGrpSpPr>
        <p:grpSpPr>
          <a:xfrm>
            <a:off x="10769505" y="4360392"/>
            <a:ext cx="693750" cy="693749"/>
            <a:chOff x="2265529" y="2033517"/>
            <a:chExt cx="1692322" cy="1692322"/>
          </a:xfrm>
        </p:grpSpPr>
        <p:sp>
          <p:nvSpPr>
            <p:cNvPr id="17" name="椭圆 16"/>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8" name="文本框 17"/>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介</a:t>
              </a:r>
            </a:p>
          </p:txBody>
        </p:sp>
      </p:grpSp>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diamond(in)">
                                      <p:cBhvr>
                                        <p:cTn id="3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6168390" y="1397635"/>
            <a:ext cx="3968115" cy="444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kern="0" dirty="0">
                <a:latin typeface="楷体" panose="02010609060101010101" pitchFamily="49" charset="-122"/>
                <a:ea typeface="楷体" panose="02010609060101010101" pitchFamily="49" charset="-122"/>
              </a:rPr>
              <a:t>早年参加</a:t>
            </a:r>
            <a:r>
              <a:rPr lang="zh-CN" altLang="en-US" sz="2400" kern="0" dirty="0">
                <a:solidFill>
                  <a:srgbClr val="FF0000"/>
                </a:solidFill>
                <a:latin typeface="楷体" panose="02010609060101010101" pitchFamily="49" charset="-122"/>
                <a:ea typeface="楷体" panose="02010609060101010101" pitchFamily="49" charset="-122"/>
              </a:rPr>
              <a:t>新月社</a:t>
            </a:r>
            <a:r>
              <a:rPr lang="zh-CN" altLang="en-US" sz="2400" kern="0" dirty="0">
                <a:latin typeface="楷体" panose="02010609060101010101" pitchFamily="49" charset="-122"/>
                <a:ea typeface="楷体" panose="02010609060101010101" pitchFamily="49" charset="-122"/>
              </a:rPr>
              <a:t>，提倡新格律体诗。他的诗具有极强的民族意识和民族气质。代表作</a:t>
            </a:r>
            <a:r>
              <a:rPr lang="zh-CN" altLang="en-US" sz="2400" kern="0" dirty="0">
                <a:solidFill>
                  <a:srgbClr val="FF0000"/>
                </a:solidFill>
                <a:latin typeface="楷体" panose="02010609060101010101" pitchFamily="49" charset="-122"/>
                <a:ea typeface="楷体" panose="02010609060101010101" pitchFamily="49" charset="-122"/>
              </a:rPr>
              <a:t>《红烛》、《死水》</a:t>
            </a:r>
            <a:r>
              <a:rPr lang="zh-CN" altLang="en-US" sz="2400" kern="0" dirty="0">
                <a:latin typeface="楷体" panose="02010609060101010101" pitchFamily="49" charset="-122"/>
                <a:ea typeface="楷体" panose="02010609060101010101" pitchFamily="49" charset="-122"/>
              </a:rPr>
              <a:t>具有沉郁奇丽的艺术风格，整齐、和谐的艺术表现，影响颇大。</a:t>
            </a:r>
          </a:p>
          <a:p>
            <a:pPr>
              <a:lnSpc>
                <a:spcPct val="150000"/>
              </a:lnSpc>
            </a:pPr>
            <a:endParaRPr lang="zh-CN" altLang="en-US" sz="2000" dirty="0">
              <a:latin typeface="楷体" panose="02010609060101010101" pitchFamily="49" charset="-122"/>
              <a:ea typeface="楷体" panose="02010609060101010101" pitchFamily="49" charset="-122"/>
            </a:endParaRPr>
          </a:p>
        </p:txBody>
      </p:sp>
      <p:pic>
        <p:nvPicPr>
          <p:cNvPr id="2" name="图片 1" descr="35228546"/>
          <p:cNvPicPr>
            <a:picLocks noChangeAspect="1"/>
          </p:cNvPicPr>
          <p:nvPr/>
        </p:nvPicPr>
        <p:blipFill>
          <a:blip r:embed="rId4"/>
          <a:stretch>
            <a:fillRect/>
          </a:stretch>
        </p:blipFill>
        <p:spPr>
          <a:xfrm>
            <a:off x="1174750" y="1369060"/>
            <a:ext cx="4229100" cy="4498340"/>
          </a:xfrm>
          <a:prstGeom prst="rect">
            <a:avLst/>
          </a:prstGeom>
        </p:spPr>
      </p:pic>
      <p:grpSp>
        <p:nvGrpSpPr>
          <p:cNvPr id="18" name="组合 17"/>
          <p:cNvGrpSpPr/>
          <p:nvPr/>
        </p:nvGrpSpPr>
        <p:grpSpPr>
          <a:xfrm>
            <a:off x="10721880" y="1728370"/>
            <a:ext cx="693750" cy="693749"/>
            <a:chOff x="2265529" y="2033517"/>
            <a:chExt cx="1692322" cy="1692322"/>
          </a:xfrm>
        </p:grpSpPr>
        <p:sp>
          <p:nvSpPr>
            <p:cNvPr id="19" name="椭圆 1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0" name="文本框 19"/>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作</a:t>
              </a:r>
            </a:p>
          </p:txBody>
        </p:sp>
      </p:grpSp>
      <p:grpSp>
        <p:nvGrpSpPr>
          <p:cNvPr id="21" name="组合 20"/>
          <p:cNvGrpSpPr/>
          <p:nvPr/>
        </p:nvGrpSpPr>
        <p:grpSpPr>
          <a:xfrm>
            <a:off x="10769505" y="2628529"/>
            <a:ext cx="693750" cy="693749"/>
            <a:chOff x="2265529" y="2033517"/>
            <a:chExt cx="1692322" cy="1692322"/>
          </a:xfrm>
        </p:grpSpPr>
        <p:sp>
          <p:nvSpPr>
            <p:cNvPr id="22" name="椭圆 2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3" name="文本框 22"/>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者</a:t>
              </a:r>
            </a:p>
          </p:txBody>
        </p:sp>
      </p:grpSp>
      <p:grpSp>
        <p:nvGrpSpPr>
          <p:cNvPr id="24" name="组合 23"/>
          <p:cNvGrpSpPr/>
          <p:nvPr/>
        </p:nvGrpSpPr>
        <p:grpSpPr>
          <a:xfrm>
            <a:off x="10721880" y="3500238"/>
            <a:ext cx="693750" cy="693749"/>
            <a:chOff x="2265529" y="2033517"/>
            <a:chExt cx="1692322" cy="1692322"/>
          </a:xfrm>
        </p:grpSpPr>
        <p:sp>
          <p:nvSpPr>
            <p:cNvPr id="25" name="椭圆 2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6" name="文本框 2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简</a:t>
              </a:r>
            </a:p>
          </p:txBody>
        </p:sp>
      </p:grpSp>
      <p:grpSp>
        <p:nvGrpSpPr>
          <p:cNvPr id="27" name="组合 26"/>
          <p:cNvGrpSpPr/>
          <p:nvPr/>
        </p:nvGrpSpPr>
        <p:grpSpPr>
          <a:xfrm>
            <a:off x="10769505" y="4360392"/>
            <a:ext cx="693750" cy="693749"/>
            <a:chOff x="2265529" y="2033517"/>
            <a:chExt cx="1692322" cy="1692322"/>
          </a:xfrm>
        </p:grpSpPr>
        <p:sp>
          <p:nvSpPr>
            <p:cNvPr id="28" name="椭圆 2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9" name="文本框 28"/>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介</a:t>
              </a:r>
            </a:p>
          </p:txBody>
        </p:sp>
      </p:grpSp>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8291830" y="1397635"/>
            <a:ext cx="1844675" cy="444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kern="0" dirty="0">
                <a:latin typeface="楷体" panose="02010609060101010101" pitchFamily="49" charset="-122"/>
                <a:ea typeface="楷体" panose="02010609060101010101" pitchFamily="49" charset="-122"/>
              </a:rPr>
              <a:t>新月派代表闻一多提出了“新诗格律化”的主张，提倡诗歌创作三美：</a:t>
            </a:r>
            <a:r>
              <a:rPr lang="zh-CN" altLang="en-US" sz="2400" kern="0" dirty="0">
                <a:solidFill>
                  <a:srgbClr val="FF0000"/>
                </a:solidFill>
                <a:latin typeface="楷体" panose="02010609060101010101" pitchFamily="49" charset="-122"/>
                <a:ea typeface="楷体" panose="02010609060101010101" pitchFamily="49" charset="-122"/>
              </a:rPr>
              <a:t>音乐美、建筑美、绘画美。</a:t>
            </a:r>
            <a:endParaRPr lang="zh-CN" altLang="en-US" sz="2000" dirty="0">
              <a:latin typeface="楷体" panose="02010609060101010101" pitchFamily="49" charset="-122"/>
              <a:ea typeface="楷体" panose="02010609060101010101" pitchFamily="49" charset="-122"/>
            </a:endParaRPr>
          </a:p>
        </p:txBody>
      </p:sp>
      <p:grpSp>
        <p:nvGrpSpPr>
          <p:cNvPr id="18" name="组合 17"/>
          <p:cNvGrpSpPr/>
          <p:nvPr/>
        </p:nvGrpSpPr>
        <p:grpSpPr>
          <a:xfrm>
            <a:off x="10721880" y="1728370"/>
            <a:ext cx="693750" cy="693749"/>
            <a:chOff x="2265529" y="2033517"/>
            <a:chExt cx="1692322" cy="1692322"/>
          </a:xfrm>
        </p:grpSpPr>
        <p:sp>
          <p:nvSpPr>
            <p:cNvPr id="19" name="椭圆 1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0" name="文本框 19"/>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作</a:t>
              </a:r>
            </a:p>
          </p:txBody>
        </p:sp>
      </p:grpSp>
      <p:grpSp>
        <p:nvGrpSpPr>
          <p:cNvPr id="21" name="组合 20"/>
          <p:cNvGrpSpPr/>
          <p:nvPr/>
        </p:nvGrpSpPr>
        <p:grpSpPr>
          <a:xfrm>
            <a:off x="10769505" y="2628529"/>
            <a:ext cx="693750" cy="693749"/>
            <a:chOff x="2265529" y="2033517"/>
            <a:chExt cx="1692322" cy="1692322"/>
          </a:xfrm>
        </p:grpSpPr>
        <p:sp>
          <p:nvSpPr>
            <p:cNvPr id="22" name="椭圆 2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3" name="文本框 22"/>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者</a:t>
              </a:r>
            </a:p>
          </p:txBody>
        </p:sp>
      </p:grpSp>
      <p:grpSp>
        <p:nvGrpSpPr>
          <p:cNvPr id="24" name="组合 23"/>
          <p:cNvGrpSpPr/>
          <p:nvPr/>
        </p:nvGrpSpPr>
        <p:grpSpPr>
          <a:xfrm>
            <a:off x="10721880" y="3500238"/>
            <a:ext cx="693750" cy="693749"/>
            <a:chOff x="2265529" y="2033517"/>
            <a:chExt cx="1692322" cy="1692322"/>
          </a:xfrm>
        </p:grpSpPr>
        <p:sp>
          <p:nvSpPr>
            <p:cNvPr id="25" name="椭圆 2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6" name="文本框 2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简</a:t>
              </a:r>
            </a:p>
          </p:txBody>
        </p:sp>
      </p:grpSp>
      <p:grpSp>
        <p:nvGrpSpPr>
          <p:cNvPr id="27" name="组合 26"/>
          <p:cNvGrpSpPr/>
          <p:nvPr/>
        </p:nvGrpSpPr>
        <p:grpSpPr>
          <a:xfrm>
            <a:off x="10769505" y="4360392"/>
            <a:ext cx="693750" cy="693749"/>
            <a:chOff x="2265529" y="2033517"/>
            <a:chExt cx="1692322" cy="1692322"/>
          </a:xfrm>
        </p:grpSpPr>
        <p:sp>
          <p:nvSpPr>
            <p:cNvPr id="28" name="椭圆 2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9" name="文本框 28"/>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介</a:t>
              </a:r>
            </a:p>
          </p:txBody>
        </p:sp>
      </p:grpSp>
      <p:sp>
        <p:nvSpPr>
          <p:cNvPr id="3" name="文本框 2"/>
          <p:cNvSpPr txBox="1">
            <a:spLocks noChangeArrowheads="1"/>
          </p:cNvSpPr>
          <p:nvPr/>
        </p:nvSpPr>
        <p:spPr bwMode="auto">
          <a:xfrm>
            <a:off x="7555230" y="1467485"/>
            <a:ext cx="736600" cy="444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b="1" kern="0" dirty="0">
                <a:solidFill>
                  <a:srgbClr val="FF0000"/>
                </a:solidFill>
                <a:latin typeface="微软雅黑" panose="020B0503020204020204" charset="-122"/>
                <a:ea typeface="微软雅黑" panose="020B0503020204020204" charset="-122"/>
              </a:rPr>
              <a:t>音乐美，</a:t>
            </a:r>
            <a:r>
              <a:rPr lang="zh-CN" altLang="en-US" sz="2400" kern="0" dirty="0">
                <a:latin typeface="楷体" panose="02010609060101010101" pitchFamily="49" charset="-122"/>
                <a:ea typeface="楷体" panose="02010609060101010101" pitchFamily="49" charset="-122"/>
              </a:rPr>
              <a:t>指的是音节和旋律的美。</a:t>
            </a:r>
            <a:endParaRPr lang="zh-CN" altLang="en-US" sz="2000"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4990465" y="1467485"/>
            <a:ext cx="2398395" cy="444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b="1" kern="0" dirty="0">
                <a:solidFill>
                  <a:srgbClr val="FF0000"/>
                </a:solidFill>
                <a:latin typeface="微软雅黑" panose="020B0503020204020204" charset="-122"/>
                <a:ea typeface="微软雅黑" panose="020B0503020204020204" charset="-122"/>
              </a:rPr>
              <a:t>建筑美，</a:t>
            </a:r>
            <a:r>
              <a:rPr lang="zh-CN" altLang="en-US" sz="2400" kern="0" dirty="0">
                <a:latin typeface="楷体" panose="02010609060101010101" pitchFamily="49" charset="-122"/>
                <a:ea typeface="楷体" panose="02010609060101010101" pitchFamily="49" charset="-122"/>
              </a:rPr>
              <a:t>指的是词藻的运用，要体现出中国象形文字的视觉方面的印象（即富有形象感、色彩感和画面感）。</a:t>
            </a:r>
          </a:p>
        </p:txBody>
      </p:sp>
      <p:sp>
        <p:nvSpPr>
          <p:cNvPr id="5" name="文本框 4"/>
          <p:cNvSpPr txBox="1">
            <a:spLocks noChangeArrowheads="1"/>
          </p:cNvSpPr>
          <p:nvPr/>
        </p:nvSpPr>
        <p:spPr bwMode="auto">
          <a:xfrm>
            <a:off x="4151630" y="1467485"/>
            <a:ext cx="736600" cy="444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605"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b="1" kern="0" dirty="0">
                <a:solidFill>
                  <a:srgbClr val="FF0000"/>
                </a:solidFill>
                <a:latin typeface="微软雅黑" panose="020B0503020204020204" charset="-122"/>
                <a:ea typeface="微软雅黑" panose="020B0503020204020204" charset="-122"/>
              </a:rPr>
              <a:t>绘画美，</a:t>
            </a:r>
            <a:r>
              <a:rPr lang="zh-CN" altLang="en-US" sz="2400" kern="0" dirty="0">
                <a:latin typeface="楷体" panose="02010609060101010101" pitchFamily="49" charset="-122"/>
                <a:ea typeface="楷体" panose="02010609060101010101" pitchFamily="49" charset="-122"/>
              </a:rPr>
              <a:t>指诗的对称和句的整齐。</a:t>
            </a:r>
          </a:p>
        </p:txBody>
      </p:sp>
      <p:pic>
        <p:nvPicPr>
          <p:cNvPr id="6" name="图片 5" descr="52f23fed8f4b4bed90bf47763c8d6035"/>
          <p:cNvPicPr>
            <a:picLocks noChangeAspect="1"/>
          </p:cNvPicPr>
          <p:nvPr/>
        </p:nvPicPr>
        <p:blipFill>
          <a:blip r:embed="rId4"/>
          <a:stretch>
            <a:fillRect/>
          </a:stretch>
        </p:blipFill>
        <p:spPr>
          <a:xfrm>
            <a:off x="494030" y="1467485"/>
            <a:ext cx="3483610" cy="4370705"/>
          </a:xfrm>
          <a:prstGeom prst="rect">
            <a:avLst/>
          </a:prstGeom>
        </p:spPr>
      </p:pic>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750" fill="hold"/>
                                        <p:tgtEl>
                                          <p:spTgt spid="3"/>
                                        </p:tgtEl>
                                        <p:attrNameLst>
                                          <p:attrName>ppt_x</p:attrName>
                                        </p:attrNameLst>
                                      </p:cBhvr>
                                      <p:tavLst>
                                        <p:tav tm="0">
                                          <p:val>
                                            <p:strVal val="#ppt_x"/>
                                          </p:val>
                                        </p:tav>
                                        <p:tav tm="100000">
                                          <p:val>
                                            <p:strVal val="#ppt_x"/>
                                          </p:val>
                                        </p:tav>
                                      </p:tavLst>
                                    </p:anim>
                                    <p:anim calcmode="lin" valueType="num">
                                      <p:cBhvr additive="base">
                                        <p:cTn id="19"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fill="hold"/>
                                        <p:tgtEl>
                                          <p:spTgt spid="4"/>
                                        </p:tgtEl>
                                        <p:attrNameLst>
                                          <p:attrName>ppt_x</p:attrName>
                                        </p:attrNameLst>
                                      </p:cBhvr>
                                      <p:tavLst>
                                        <p:tav tm="0">
                                          <p:val>
                                            <p:strVal val="#ppt_x"/>
                                          </p:val>
                                        </p:tav>
                                        <p:tav tm="100000">
                                          <p:val>
                                            <p:strVal val="#ppt_x"/>
                                          </p:val>
                                        </p:tav>
                                      </p:tavLst>
                                    </p:anim>
                                    <p:anim calcmode="lin" valueType="num">
                                      <p:cBhvr additive="base">
                                        <p:cTn id="25" dur="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ppt_x"/>
                                          </p:val>
                                        </p:tav>
                                        <p:tav tm="100000">
                                          <p:val>
                                            <p:strVal val="#ppt_x"/>
                                          </p:val>
                                        </p:tav>
                                      </p:tavLst>
                                    </p:anim>
                                    <p:anim calcmode="lin" valueType="num">
                                      <p:cBhvr additive="base">
                                        <p:cTn id="31"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192925" y="1993165"/>
            <a:ext cx="693750" cy="693749"/>
            <a:chOff x="2265529" y="2033517"/>
            <a:chExt cx="1692322" cy="1692322"/>
          </a:xfrm>
        </p:grpSpPr>
        <p:sp>
          <p:nvSpPr>
            <p:cNvPr id="5" name="椭圆 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6" name="文本框 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写</a:t>
              </a:r>
            </a:p>
          </p:txBody>
        </p:sp>
      </p:grpSp>
      <p:sp>
        <p:nvSpPr>
          <p:cNvPr id="7" name="文本框 6"/>
          <p:cNvSpPr txBox="1"/>
          <p:nvPr/>
        </p:nvSpPr>
        <p:spPr>
          <a:xfrm>
            <a:off x="5024025" y="1804848"/>
            <a:ext cx="5168900" cy="3941688"/>
          </a:xfrm>
          <a:prstGeom prst="rect">
            <a:avLst/>
          </a:prstGeom>
          <a:noFill/>
        </p:spPr>
        <p:txBody>
          <a:bodyPr vert="eaVert" wrap="square" rtlCol="0">
            <a:spAutoFit/>
          </a:bodyPr>
          <a:lstStyle/>
          <a:p>
            <a:pPr algn="just">
              <a:lnSpc>
                <a:spcPct val="150000"/>
              </a:lnSpc>
            </a:pPr>
            <a:r>
              <a:rPr lang="zh-CN" altLang="en-US" sz="2400" dirty="0">
                <a:latin typeface="黑体" panose="02010609060101010101" charset="-122"/>
                <a:ea typeface="黑体" panose="02010609060101010101" charset="-122"/>
                <a:cs typeface="黑体" panose="02010609060101010101" charset="-122"/>
              </a:rPr>
              <a:t>1922年闻一多赴美国留学，他不堪忍受受到的歧视，写过许多爱国诗篇。1926年从美国归来，但看到的是北洋军阀统治下民不聊生、政治腐败、经济凋弊的黑暗现实，极为失望。正是这种为现实所冷却了的爱和期望，成为了其诗的深层根基。</a:t>
            </a:r>
          </a:p>
        </p:txBody>
      </p:sp>
      <p:grpSp>
        <p:nvGrpSpPr>
          <p:cNvPr id="8" name="组合 7"/>
          <p:cNvGrpSpPr/>
          <p:nvPr/>
        </p:nvGrpSpPr>
        <p:grpSpPr>
          <a:xfrm>
            <a:off x="10192925" y="2707904"/>
            <a:ext cx="693750" cy="693749"/>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0" name="文本框 9"/>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作</a:t>
              </a:r>
            </a:p>
          </p:txBody>
        </p:sp>
      </p:grpSp>
      <p:grpSp>
        <p:nvGrpSpPr>
          <p:cNvPr id="11" name="组合 10"/>
          <p:cNvGrpSpPr/>
          <p:nvPr/>
        </p:nvGrpSpPr>
        <p:grpSpPr>
          <a:xfrm>
            <a:off x="10192925" y="3450073"/>
            <a:ext cx="693750" cy="693749"/>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3" name="文本框 12"/>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背</a:t>
              </a:r>
            </a:p>
          </p:txBody>
        </p:sp>
      </p:grpSp>
      <p:grpSp>
        <p:nvGrpSpPr>
          <p:cNvPr id="14" name="组合 13"/>
          <p:cNvGrpSpPr/>
          <p:nvPr/>
        </p:nvGrpSpPr>
        <p:grpSpPr>
          <a:xfrm>
            <a:off x="10192925" y="4171797"/>
            <a:ext cx="693750" cy="693749"/>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6" name="文本框 1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景</a:t>
              </a:r>
            </a:p>
          </p:txBody>
        </p:sp>
      </p:grpSp>
      <p:pic>
        <p:nvPicPr>
          <p:cNvPr id="2" name="图片 1" descr="31SDZ8OothL._SL500_AA500_"/>
          <p:cNvPicPr>
            <a:picLocks noChangeAspect="1"/>
          </p:cNvPicPr>
          <p:nvPr/>
        </p:nvPicPr>
        <p:blipFill>
          <a:blip r:embed="rId2"/>
          <a:stretch>
            <a:fillRect/>
          </a:stretch>
        </p:blipFill>
        <p:spPr>
          <a:xfrm>
            <a:off x="862330" y="1725295"/>
            <a:ext cx="3964940" cy="4020820"/>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80">
                                          <p:stCondLst>
                                            <p:cond delay="0"/>
                                          </p:stCondLst>
                                        </p:cTn>
                                        <p:tgtEl>
                                          <p:spTgt spid="11"/>
                                        </p:tgtEl>
                                      </p:cBhvr>
                                    </p:animEffect>
                                    <p:anim calcmode="lin" valueType="num">
                                      <p:cBhvr>
                                        <p:cTn id="4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9" dur="26">
                                          <p:stCondLst>
                                            <p:cond delay="650"/>
                                          </p:stCondLst>
                                        </p:cTn>
                                        <p:tgtEl>
                                          <p:spTgt spid="11"/>
                                        </p:tgtEl>
                                      </p:cBhvr>
                                      <p:to x="100000" y="60000"/>
                                    </p:animScale>
                                    <p:animScale>
                                      <p:cBhvr>
                                        <p:cTn id="50" dur="166" decel="50000">
                                          <p:stCondLst>
                                            <p:cond delay="676"/>
                                          </p:stCondLst>
                                        </p:cTn>
                                        <p:tgtEl>
                                          <p:spTgt spid="11"/>
                                        </p:tgtEl>
                                      </p:cBhvr>
                                      <p:to x="100000" y="100000"/>
                                    </p:animScale>
                                    <p:animScale>
                                      <p:cBhvr>
                                        <p:cTn id="51" dur="26">
                                          <p:stCondLst>
                                            <p:cond delay="1312"/>
                                          </p:stCondLst>
                                        </p:cTn>
                                        <p:tgtEl>
                                          <p:spTgt spid="11"/>
                                        </p:tgtEl>
                                      </p:cBhvr>
                                      <p:to x="100000" y="80000"/>
                                    </p:animScale>
                                    <p:animScale>
                                      <p:cBhvr>
                                        <p:cTn id="52" dur="166" decel="50000">
                                          <p:stCondLst>
                                            <p:cond delay="1338"/>
                                          </p:stCondLst>
                                        </p:cTn>
                                        <p:tgtEl>
                                          <p:spTgt spid="11"/>
                                        </p:tgtEl>
                                      </p:cBhvr>
                                      <p:to x="100000" y="100000"/>
                                    </p:animScale>
                                    <p:animScale>
                                      <p:cBhvr>
                                        <p:cTn id="53" dur="26">
                                          <p:stCondLst>
                                            <p:cond delay="1642"/>
                                          </p:stCondLst>
                                        </p:cTn>
                                        <p:tgtEl>
                                          <p:spTgt spid="11"/>
                                        </p:tgtEl>
                                      </p:cBhvr>
                                      <p:to x="100000" y="90000"/>
                                    </p:animScale>
                                    <p:animScale>
                                      <p:cBhvr>
                                        <p:cTn id="54" dur="166" decel="50000">
                                          <p:stCondLst>
                                            <p:cond delay="1668"/>
                                          </p:stCondLst>
                                        </p:cTn>
                                        <p:tgtEl>
                                          <p:spTgt spid="11"/>
                                        </p:tgtEl>
                                      </p:cBhvr>
                                      <p:to x="100000" y="100000"/>
                                    </p:animScale>
                                    <p:animScale>
                                      <p:cBhvr>
                                        <p:cTn id="55" dur="26">
                                          <p:stCondLst>
                                            <p:cond delay="1808"/>
                                          </p:stCondLst>
                                        </p:cTn>
                                        <p:tgtEl>
                                          <p:spTgt spid="11"/>
                                        </p:tgtEl>
                                      </p:cBhvr>
                                      <p:to x="100000" y="95000"/>
                                    </p:animScale>
                                    <p:animScale>
                                      <p:cBhvr>
                                        <p:cTn id="56" dur="166" decel="50000">
                                          <p:stCondLst>
                                            <p:cond delay="1834"/>
                                          </p:stCondLst>
                                        </p:cTn>
                                        <p:tgtEl>
                                          <p:spTgt spid="1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grpId="0"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1750"/>
                                        <p:tgtEl>
                                          <p:spTgt spid="7"/>
                                        </p:tgtEl>
                                      </p:cBhvr>
                                    </p:animEffect>
                                  </p:childTnLst>
                                </p:cTn>
                              </p:par>
                            </p:childTnLst>
                          </p:cTn>
                        </p:par>
                      </p:childTnLst>
                    </p:cTn>
                  </p:par>
                  <p:par>
                    <p:cTn id="80" fill="hold">
                      <p:stCondLst>
                        <p:cond delay="indefinite"/>
                      </p:stCondLst>
                      <p:childTnLst>
                        <p:par>
                          <p:cTn id="81" fill="hold">
                            <p:stCondLst>
                              <p:cond delay="0"/>
                            </p:stCondLst>
                            <p:childTnLst>
                              <p:par>
                                <p:cTn id="82" presetID="20" presetClass="entr" presetSubtype="0" fill="hold"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edge">
                                      <p:cBhvr>
                                        <p:cTn id="8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192925" y="1993165"/>
            <a:ext cx="693750" cy="693749"/>
            <a:chOff x="2265529" y="2033517"/>
            <a:chExt cx="1692322" cy="1692322"/>
          </a:xfrm>
        </p:grpSpPr>
        <p:sp>
          <p:nvSpPr>
            <p:cNvPr id="5" name="椭圆 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6" name="文本框 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写</a:t>
              </a:r>
            </a:p>
          </p:txBody>
        </p:sp>
      </p:grpSp>
      <p:sp>
        <p:nvSpPr>
          <p:cNvPr id="7" name="文本框 6"/>
          <p:cNvSpPr txBox="1"/>
          <p:nvPr/>
        </p:nvSpPr>
        <p:spPr>
          <a:xfrm>
            <a:off x="5578380" y="1804848"/>
            <a:ext cx="4614545" cy="3941688"/>
          </a:xfrm>
          <a:prstGeom prst="rect">
            <a:avLst/>
          </a:prstGeom>
          <a:noFill/>
        </p:spPr>
        <p:txBody>
          <a:bodyPr vert="eaVert" wrap="square" rtlCol="0">
            <a:spAutoFit/>
          </a:bodyPr>
          <a:lstStyle/>
          <a:p>
            <a:pPr algn="just">
              <a:lnSpc>
                <a:spcPct val="150000"/>
              </a:lnSpc>
            </a:pPr>
            <a:r>
              <a:rPr lang="zh-CN" altLang="en-US" sz="2400" dirty="0">
                <a:latin typeface="黑体" panose="02010609060101010101" charset="-122"/>
                <a:ea typeface="黑体" panose="02010609060101010101" charset="-122"/>
                <a:cs typeface="黑体" panose="02010609060101010101" charset="-122"/>
              </a:rPr>
              <a:t>诗集《红烛》由诗人在清华和美国两个时期的作品组成。不但以浓烈的色彩独树一帜，而且还以丰富的想象、精炼的语言、典型的东方风格，形成了自己的独特个性。这首与诗集同名的诗篇，就是诗集《红烛》的序诗。</a:t>
            </a:r>
          </a:p>
        </p:txBody>
      </p:sp>
      <p:grpSp>
        <p:nvGrpSpPr>
          <p:cNvPr id="8" name="组合 7"/>
          <p:cNvGrpSpPr/>
          <p:nvPr/>
        </p:nvGrpSpPr>
        <p:grpSpPr>
          <a:xfrm>
            <a:off x="10192925" y="2707904"/>
            <a:ext cx="693750" cy="693749"/>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0" name="文本框 9"/>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作</a:t>
              </a:r>
            </a:p>
          </p:txBody>
        </p:sp>
      </p:grpSp>
      <p:grpSp>
        <p:nvGrpSpPr>
          <p:cNvPr id="11" name="组合 10"/>
          <p:cNvGrpSpPr/>
          <p:nvPr/>
        </p:nvGrpSpPr>
        <p:grpSpPr>
          <a:xfrm>
            <a:off x="10192925" y="3450073"/>
            <a:ext cx="693750" cy="693749"/>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3" name="文本框 12"/>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背</a:t>
              </a:r>
            </a:p>
          </p:txBody>
        </p:sp>
      </p:grpSp>
      <p:grpSp>
        <p:nvGrpSpPr>
          <p:cNvPr id="14" name="组合 13"/>
          <p:cNvGrpSpPr/>
          <p:nvPr/>
        </p:nvGrpSpPr>
        <p:grpSpPr>
          <a:xfrm>
            <a:off x="10192925" y="4171797"/>
            <a:ext cx="693750" cy="693749"/>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6" name="文本框 1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景</a:t>
              </a:r>
            </a:p>
          </p:txBody>
        </p:sp>
      </p:grpSp>
      <p:pic>
        <p:nvPicPr>
          <p:cNvPr id="4" name="图片 3" descr="1963785e3ee847bfa59f244882ce6a39"/>
          <p:cNvPicPr>
            <a:picLocks noChangeAspect="1"/>
          </p:cNvPicPr>
          <p:nvPr/>
        </p:nvPicPr>
        <p:blipFill>
          <a:blip r:embed="rId2"/>
          <a:srcRect/>
          <a:stretch>
            <a:fillRect/>
          </a:stretch>
        </p:blipFill>
        <p:spPr>
          <a:xfrm>
            <a:off x="1008380" y="1804670"/>
            <a:ext cx="3729355" cy="3941445"/>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192925" y="1993165"/>
            <a:ext cx="693750" cy="693749"/>
            <a:chOff x="2265529" y="2033517"/>
            <a:chExt cx="1692322" cy="1692322"/>
          </a:xfrm>
        </p:grpSpPr>
        <p:sp>
          <p:nvSpPr>
            <p:cNvPr id="5" name="椭圆 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6" name="文本框 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新</a:t>
              </a:r>
            </a:p>
          </p:txBody>
        </p:sp>
      </p:grpSp>
      <p:grpSp>
        <p:nvGrpSpPr>
          <p:cNvPr id="8" name="组合 7"/>
          <p:cNvGrpSpPr/>
          <p:nvPr/>
        </p:nvGrpSpPr>
        <p:grpSpPr>
          <a:xfrm>
            <a:off x="10192925" y="2707904"/>
            <a:ext cx="693750" cy="693749"/>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0" name="文本框 9"/>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诗</a:t>
              </a:r>
            </a:p>
          </p:txBody>
        </p:sp>
      </p:grpSp>
      <p:grpSp>
        <p:nvGrpSpPr>
          <p:cNvPr id="11" name="组合 10"/>
          <p:cNvGrpSpPr/>
          <p:nvPr/>
        </p:nvGrpSpPr>
        <p:grpSpPr>
          <a:xfrm>
            <a:off x="10192925" y="3450073"/>
            <a:ext cx="693750" cy="693749"/>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3" name="文本框 12"/>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特</a:t>
              </a:r>
            </a:p>
          </p:txBody>
        </p:sp>
      </p:grpSp>
      <p:grpSp>
        <p:nvGrpSpPr>
          <p:cNvPr id="14" name="组合 13"/>
          <p:cNvGrpSpPr/>
          <p:nvPr/>
        </p:nvGrpSpPr>
        <p:grpSpPr>
          <a:xfrm>
            <a:off x="10192925" y="4171797"/>
            <a:ext cx="693750" cy="693749"/>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6" name="文本框 15"/>
            <p:cNvSpPr txBox="1"/>
            <p:nvPr/>
          </p:nvSpPr>
          <p:spPr>
            <a:xfrm>
              <a:off x="2381534" y="2101759"/>
              <a:ext cx="1460310" cy="1423541"/>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点</a:t>
              </a:r>
            </a:p>
          </p:txBody>
        </p:sp>
      </p:grpSp>
      <p:graphicFrame>
        <p:nvGraphicFramePr>
          <p:cNvPr id="2" name="表格 1"/>
          <p:cNvGraphicFramePr/>
          <p:nvPr/>
        </p:nvGraphicFramePr>
        <p:xfrm>
          <a:off x="544195" y="799465"/>
          <a:ext cx="9347835" cy="4965065"/>
        </p:xfrm>
        <a:graphic>
          <a:graphicData uri="http://schemas.openxmlformats.org/drawingml/2006/table">
            <a:tbl>
              <a:tblPr firstRow="1" bandRow="1">
                <a:tableStyleId>{5940675A-B579-460E-94D1-54222C63F5DA}</a:tableStyleId>
              </a:tblPr>
              <a:tblGrid>
                <a:gridCol w="1174750">
                  <a:extLst>
                    <a:ext uri="{9D8B030D-6E8A-4147-A177-3AD203B41FA5}">
                      <a16:colId xmlns:a16="http://schemas.microsoft.com/office/drawing/2014/main" val="20000"/>
                    </a:ext>
                  </a:extLst>
                </a:gridCol>
                <a:gridCol w="2082800">
                  <a:extLst>
                    <a:ext uri="{9D8B030D-6E8A-4147-A177-3AD203B41FA5}">
                      <a16:colId xmlns:a16="http://schemas.microsoft.com/office/drawing/2014/main" val="20001"/>
                    </a:ext>
                  </a:extLst>
                </a:gridCol>
                <a:gridCol w="1346835">
                  <a:extLst>
                    <a:ext uri="{9D8B030D-6E8A-4147-A177-3AD203B41FA5}">
                      <a16:colId xmlns:a16="http://schemas.microsoft.com/office/drawing/2014/main" val="20002"/>
                    </a:ext>
                  </a:extLst>
                </a:gridCol>
                <a:gridCol w="2175510">
                  <a:extLst>
                    <a:ext uri="{9D8B030D-6E8A-4147-A177-3AD203B41FA5}">
                      <a16:colId xmlns:a16="http://schemas.microsoft.com/office/drawing/2014/main" val="20003"/>
                    </a:ext>
                  </a:extLst>
                </a:gridCol>
                <a:gridCol w="2567940">
                  <a:extLst>
                    <a:ext uri="{9D8B030D-6E8A-4147-A177-3AD203B41FA5}">
                      <a16:colId xmlns:a16="http://schemas.microsoft.com/office/drawing/2014/main" val="20004"/>
                    </a:ext>
                  </a:extLst>
                </a:gridCol>
              </a:tblGrid>
              <a:tr h="344805">
                <a:tc>
                  <a:txBody>
                    <a:bodyPr/>
                    <a:lstStyle/>
                    <a:p>
                      <a:pPr indent="0" algn="ctr">
                        <a:buNone/>
                      </a:pPr>
                      <a:r>
                        <a:rPr lang="en-US" sz="1800" b="1">
                          <a:solidFill>
                            <a:srgbClr val="FF0000"/>
                          </a:solidFill>
                          <a:latin typeface="微软雅黑" panose="020B0503020204020204" charset="-122"/>
                          <a:ea typeface="微软雅黑" panose="020B0503020204020204" charset="-122"/>
                          <a:cs typeface="新宋体" panose="02010609030101010101" charset="-122"/>
                        </a:rPr>
                        <a:t>时  期</a:t>
                      </a:r>
                      <a:endParaRPr lang="en-US" altLang="en-US" sz="18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1">
                          <a:solidFill>
                            <a:srgbClr val="FF0000"/>
                          </a:solidFill>
                          <a:latin typeface="微软雅黑" panose="020B0503020204020204" charset="-122"/>
                          <a:ea typeface="微软雅黑" panose="020B0503020204020204" charset="-122"/>
                          <a:cs typeface="新宋体" panose="02010609030101010101" charset="-122"/>
                        </a:rPr>
                        <a:t>特  点</a:t>
                      </a:r>
                      <a:endParaRPr lang="en-US" altLang="en-US" sz="18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1">
                          <a:solidFill>
                            <a:srgbClr val="FF0000"/>
                          </a:solidFill>
                          <a:latin typeface="微软雅黑" panose="020B0503020204020204" charset="-122"/>
                          <a:ea typeface="微软雅黑" panose="020B0503020204020204" charset="-122"/>
                          <a:cs typeface="新宋体" panose="02010609030101010101" charset="-122"/>
                        </a:rPr>
                        <a:t>代表诗人</a:t>
                      </a:r>
                      <a:endParaRPr lang="en-US" altLang="en-US" sz="18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1">
                          <a:solidFill>
                            <a:srgbClr val="FF0000"/>
                          </a:solidFill>
                          <a:latin typeface="微软雅黑" panose="020B0503020204020204" charset="-122"/>
                          <a:ea typeface="微软雅黑" panose="020B0503020204020204" charset="-122"/>
                          <a:cs typeface="新宋体" panose="02010609030101010101" charset="-122"/>
                        </a:rPr>
                        <a:t>代  表  作</a:t>
                      </a:r>
                      <a:endParaRPr lang="en-US" altLang="en-US" sz="18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1">
                          <a:solidFill>
                            <a:srgbClr val="FF0000"/>
                          </a:solidFill>
                          <a:latin typeface="微软雅黑" panose="020B0503020204020204" charset="-122"/>
                          <a:ea typeface="微软雅黑" panose="020B0503020204020204" charset="-122"/>
                          <a:cs typeface="新宋体" panose="02010609030101010101" charset="-122"/>
                        </a:rPr>
                        <a:t>内    容</a:t>
                      </a:r>
                      <a:endParaRPr lang="en-US" altLang="en-US" sz="18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87755">
                <a:tc>
                  <a:txBody>
                    <a:bodyPr/>
                    <a:lstStyle/>
                    <a:p>
                      <a:pPr indent="0">
                        <a:buNone/>
                      </a:pPr>
                      <a:r>
                        <a:rPr lang="en-US" sz="1800" b="0">
                          <a:latin typeface="黑体" panose="02010609060101010101" charset="-122"/>
                          <a:ea typeface="黑体" panose="02010609060101010101" charset="-122"/>
                          <a:cs typeface="新宋体" panose="02010609030101010101" charset="-122"/>
                        </a:rPr>
                        <a:t>新文化运动时期</a:t>
                      </a:r>
                      <a:endParaRPr lang="en-US" altLang="en-US" sz="18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黑体" panose="02010609060101010101" charset="-122"/>
                          <a:ea typeface="黑体" panose="02010609060101010101" charset="-122"/>
                          <a:cs typeface="黑体" panose="02010609060101010101" charset="-122"/>
                        </a:rPr>
                        <a:t>新诗的“尝试”</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黑体" panose="02010609060101010101" charset="-122"/>
                          <a:ea typeface="黑体" panose="02010609060101010101" charset="-122"/>
                          <a:cs typeface="新宋体" panose="02010609030101010101" charset="-122"/>
                        </a:rPr>
                        <a:t>胡适等</a:t>
                      </a:r>
                      <a:endParaRPr lang="en-US" altLang="en-US" sz="18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黑体" panose="02010609060101010101" charset="-122"/>
                          <a:ea typeface="黑体" panose="02010609060101010101" charset="-122"/>
                          <a:cs typeface="新宋体" panose="02010609030101010101" charset="-122"/>
                        </a:rPr>
                        <a:t>胡适《尝试集》等</a:t>
                      </a:r>
                      <a:endParaRPr lang="en-US" altLang="en-US" sz="18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黑体" panose="02010609060101010101" charset="-122"/>
                          <a:ea typeface="黑体" panose="02010609060101010101" charset="-122"/>
                          <a:cs typeface="新宋体" panose="02010609030101010101" charset="-122"/>
                        </a:rPr>
                        <a:t>废除</a:t>
                      </a:r>
                      <a:r>
                        <a:rPr lang="zh-CN" sz="1800" b="0">
                          <a:latin typeface="黑体" panose="02010609060101010101" charset="-122"/>
                          <a:ea typeface="黑体" panose="02010609060101010101" charset="-122"/>
                        </a:rPr>
                        <a:t>形式上的束缚，主张白话俗语入诗，以表现诗人的真情实感</a:t>
                      </a:r>
                      <a:endParaRPr lang="en-US" altLang="en-US" sz="18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5685">
                <a:tc>
                  <a:txBody>
                    <a:bodyPr/>
                    <a:lstStyle/>
                    <a:p>
                      <a:pPr indent="0">
                        <a:buNone/>
                      </a:pPr>
                      <a:r>
                        <a:rPr lang="en-US" sz="1800" b="0">
                          <a:solidFill>
                            <a:srgbClr val="00B0F0"/>
                          </a:solidFill>
                          <a:latin typeface="黑体" panose="02010609060101010101" charset="-122"/>
                          <a:ea typeface="黑体" panose="02010609060101010101" charset="-122"/>
                          <a:cs typeface="黑体" panose="02010609060101010101" charset="-122"/>
                        </a:rPr>
                        <a:t>20年代</a:t>
                      </a:r>
                      <a:endParaRPr lang="en-US" altLang="en-US" sz="1800" b="0">
                        <a:solidFill>
                          <a:srgbClr val="00B0F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F0"/>
                          </a:solidFill>
                          <a:latin typeface="黑体" panose="02010609060101010101" charset="-122"/>
                          <a:ea typeface="黑体" panose="02010609060101010101" charset="-122"/>
                          <a:cs typeface="新宋体" panose="02010609030101010101" charset="-122"/>
                        </a:rPr>
                        <a:t>新诗的奠基与开创</a:t>
                      </a:r>
                      <a:endParaRPr lang="en-US" altLang="en-US" sz="18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F0"/>
                          </a:solidFill>
                          <a:latin typeface="黑体" panose="02010609060101010101" charset="-122"/>
                          <a:ea typeface="黑体" panose="02010609060101010101" charset="-122"/>
                          <a:cs typeface="新宋体" panose="02010609030101010101" charset="-122"/>
                        </a:rPr>
                        <a:t>郭沫若等</a:t>
                      </a:r>
                      <a:endParaRPr lang="en-US" altLang="en-US" sz="18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F0"/>
                          </a:solidFill>
                          <a:latin typeface="黑体" panose="02010609060101010101" charset="-122"/>
                          <a:ea typeface="黑体" panose="02010609060101010101" charset="-122"/>
                          <a:cs typeface="新宋体" panose="02010609030101010101" charset="-122"/>
                        </a:rPr>
                        <a:t>郭沫若《女神》等</a:t>
                      </a:r>
                      <a:endParaRPr lang="en-US" altLang="en-US" sz="18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F0"/>
                          </a:solidFill>
                          <a:latin typeface="黑体" panose="02010609060101010101" charset="-122"/>
                          <a:ea typeface="黑体" panose="02010609060101010101" charset="-122"/>
                          <a:cs typeface="新宋体" panose="02010609030101010101" charset="-122"/>
                        </a:rPr>
                        <a:t>五四时期狂飙突进、反帝反封建的时代精神，成为时代的最强音</a:t>
                      </a:r>
                      <a:endParaRPr lang="en-US" altLang="en-US" sz="18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16330">
                <a:tc>
                  <a:txBody>
                    <a:bodyPr/>
                    <a:lstStyle/>
                    <a:p>
                      <a:pPr indent="0">
                        <a:buNone/>
                      </a:pPr>
                      <a:r>
                        <a:rPr lang="en-US" sz="1800" b="0">
                          <a:solidFill>
                            <a:srgbClr val="7030A0"/>
                          </a:solidFill>
                          <a:latin typeface="黑体" panose="02010609060101010101" charset="-122"/>
                          <a:ea typeface="黑体" panose="02010609060101010101" charset="-122"/>
                          <a:cs typeface="黑体" panose="02010609060101010101" charset="-122"/>
                        </a:rPr>
                        <a:t>30年代</a:t>
                      </a:r>
                      <a:endParaRPr lang="en-US" altLang="en-US" sz="1800" b="0">
                        <a:solidFill>
                          <a:srgbClr val="7030A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7030A0"/>
                          </a:solidFill>
                          <a:latin typeface="黑体" panose="02010609060101010101" charset="-122"/>
                          <a:ea typeface="黑体" panose="02010609060101010101" charset="-122"/>
                          <a:cs typeface="新宋体" panose="02010609030101010101" charset="-122"/>
                        </a:rPr>
                        <a:t>新诗的规范</a:t>
                      </a:r>
                      <a:endParaRPr lang="en-US" altLang="en-US" sz="18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7030A0"/>
                          </a:solidFill>
                          <a:latin typeface="黑体" panose="02010609060101010101" charset="-122"/>
                          <a:ea typeface="黑体" panose="02010609060101010101" charset="-122"/>
                          <a:cs typeface="新宋体" panose="02010609030101010101" charset="-122"/>
                        </a:rPr>
                        <a:t>闻一多、徐志摩与新月派</a:t>
                      </a:r>
                      <a:endParaRPr lang="en-US" altLang="en-US" sz="18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7030A0"/>
                          </a:solidFill>
                          <a:latin typeface="黑体" panose="02010609060101010101" charset="-122"/>
                          <a:ea typeface="黑体" panose="02010609060101010101" charset="-122"/>
                          <a:cs typeface="新宋体" panose="02010609030101010101" charset="-122"/>
                        </a:rPr>
                        <a:t>戴望舒《雨巷》等</a:t>
                      </a:r>
                      <a:endParaRPr lang="en-US" altLang="en-US" sz="18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7030A0"/>
                          </a:solidFill>
                          <a:latin typeface="黑体" panose="02010609060101010101" charset="-122"/>
                          <a:ea typeface="黑体" panose="02010609060101010101" charset="-122"/>
                          <a:cs typeface="新宋体" panose="02010609030101010101" charset="-122"/>
                        </a:rPr>
                        <a:t>二三十年代大革命前后知识分子的思想形态和精神风貌，时代的一面镜子</a:t>
                      </a:r>
                      <a:endParaRPr lang="en-US" altLang="en-US" sz="18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80490">
                <a:tc>
                  <a:txBody>
                    <a:bodyPr/>
                    <a:lstStyle/>
                    <a:p>
                      <a:pPr indent="0">
                        <a:buNone/>
                      </a:pPr>
                      <a:r>
                        <a:rPr lang="en-US" sz="1800" b="0">
                          <a:solidFill>
                            <a:srgbClr val="00B050"/>
                          </a:solidFill>
                          <a:latin typeface="黑体" panose="02010609060101010101" charset="-122"/>
                          <a:ea typeface="黑体" panose="02010609060101010101" charset="-122"/>
                          <a:cs typeface="黑体" panose="02010609060101010101" charset="-122"/>
                        </a:rPr>
                        <a:t>40年代</a:t>
                      </a:r>
                      <a:endParaRPr lang="en-US" altLang="en-US" sz="1800" b="0">
                        <a:solidFill>
                          <a:srgbClr val="00B05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50"/>
                          </a:solidFill>
                          <a:latin typeface="黑体" panose="02010609060101010101" charset="-122"/>
                          <a:ea typeface="黑体" panose="02010609060101010101" charset="-122"/>
                          <a:cs typeface="新宋体" panose="02010609030101010101" charset="-122"/>
                        </a:rPr>
                        <a:t>新诗的成熟与深化</a:t>
                      </a:r>
                      <a:endParaRPr lang="en-US" altLang="en-US" sz="1800" b="0">
                        <a:solidFill>
                          <a:srgbClr val="00B05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50"/>
                          </a:solidFill>
                          <a:latin typeface="黑体" panose="02010609060101010101" charset="-122"/>
                          <a:ea typeface="黑体" panose="02010609060101010101" charset="-122"/>
                          <a:cs typeface="新宋体" panose="02010609030101010101" charset="-122"/>
                        </a:rPr>
                        <a:t>戴望舒、卞之琳与现代派</a:t>
                      </a:r>
                      <a:endParaRPr lang="en-US" altLang="en-US" sz="1800" b="0">
                        <a:solidFill>
                          <a:srgbClr val="00B05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50"/>
                          </a:solidFill>
                          <a:latin typeface="黑体" panose="02010609060101010101" charset="-122"/>
                          <a:ea typeface="黑体" panose="02010609060101010101" charset="-122"/>
                          <a:cs typeface="新宋体" panose="02010609030101010101" charset="-122"/>
                        </a:rPr>
                        <a:t>艾青《大堰河我的保姆》等</a:t>
                      </a:r>
                      <a:endParaRPr lang="en-US" altLang="en-US" sz="1800" b="0">
                        <a:solidFill>
                          <a:srgbClr val="00B05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B050"/>
                          </a:solidFill>
                          <a:latin typeface="黑体" panose="02010609060101010101" charset="-122"/>
                          <a:ea typeface="黑体" panose="02010609060101010101" charset="-122"/>
                          <a:cs typeface="黑体" panose="02010609060101010101" charset="-122"/>
                        </a:rPr>
                        <a:t>三四十年代战争与和平、革命与救亡的严酷斗争和中国社会变迁与民族情绪的“吹号者”</a:t>
                      </a:r>
                      <a:endParaRPr lang="en-US" altLang="en-US" sz="1800" b="0">
                        <a:solidFill>
                          <a:srgbClr val="00B05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80">
                                          <p:stCondLst>
                                            <p:cond delay="0"/>
                                          </p:stCondLst>
                                        </p:cTn>
                                        <p:tgtEl>
                                          <p:spTgt spid="11"/>
                                        </p:tgtEl>
                                      </p:cBhvr>
                                    </p:animEffect>
                                    <p:anim calcmode="lin" valueType="num">
                                      <p:cBhvr>
                                        <p:cTn id="4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9" dur="26">
                                          <p:stCondLst>
                                            <p:cond delay="650"/>
                                          </p:stCondLst>
                                        </p:cTn>
                                        <p:tgtEl>
                                          <p:spTgt spid="11"/>
                                        </p:tgtEl>
                                      </p:cBhvr>
                                      <p:to x="100000" y="60000"/>
                                    </p:animScale>
                                    <p:animScale>
                                      <p:cBhvr>
                                        <p:cTn id="50" dur="166" decel="50000">
                                          <p:stCondLst>
                                            <p:cond delay="676"/>
                                          </p:stCondLst>
                                        </p:cTn>
                                        <p:tgtEl>
                                          <p:spTgt spid="11"/>
                                        </p:tgtEl>
                                      </p:cBhvr>
                                      <p:to x="100000" y="100000"/>
                                    </p:animScale>
                                    <p:animScale>
                                      <p:cBhvr>
                                        <p:cTn id="51" dur="26">
                                          <p:stCondLst>
                                            <p:cond delay="1312"/>
                                          </p:stCondLst>
                                        </p:cTn>
                                        <p:tgtEl>
                                          <p:spTgt spid="11"/>
                                        </p:tgtEl>
                                      </p:cBhvr>
                                      <p:to x="100000" y="80000"/>
                                    </p:animScale>
                                    <p:animScale>
                                      <p:cBhvr>
                                        <p:cTn id="52" dur="166" decel="50000">
                                          <p:stCondLst>
                                            <p:cond delay="1338"/>
                                          </p:stCondLst>
                                        </p:cTn>
                                        <p:tgtEl>
                                          <p:spTgt spid="11"/>
                                        </p:tgtEl>
                                      </p:cBhvr>
                                      <p:to x="100000" y="100000"/>
                                    </p:animScale>
                                    <p:animScale>
                                      <p:cBhvr>
                                        <p:cTn id="53" dur="26">
                                          <p:stCondLst>
                                            <p:cond delay="1642"/>
                                          </p:stCondLst>
                                        </p:cTn>
                                        <p:tgtEl>
                                          <p:spTgt spid="11"/>
                                        </p:tgtEl>
                                      </p:cBhvr>
                                      <p:to x="100000" y="90000"/>
                                    </p:animScale>
                                    <p:animScale>
                                      <p:cBhvr>
                                        <p:cTn id="54" dur="166" decel="50000">
                                          <p:stCondLst>
                                            <p:cond delay="1668"/>
                                          </p:stCondLst>
                                        </p:cTn>
                                        <p:tgtEl>
                                          <p:spTgt spid="11"/>
                                        </p:tgtEl>
                                      </p:cBhvr>
                                      <p:to x="100000" y="100000"/>
                                    </p:animScale>
                                    <p:animScale>
                                      <p:cBhvr>
                                        <p:cTn id="55" dur="26">
                                          <p:stCondLst>
                                            <p:cond delay="1808"/>
                                          </p:stCondLst>
                                        </p:cTn>
                                        <p:tgtEl>
                                          <p:spTgt spid="11"/>
                                        </p:tgtEl>
                                      </p:cBhvr>
                                      <p:to x="100000" y="95000"/>
                                    </p:animScale>
                                    <p:animScale>
                                      <p:cBhvr>
                                        <p:cTn id="56" dur="166" decel="50000">
                                          <p:stCondLst>
                                            <p:cond delay="1834"/>
                                          </p:stCondLst>
                                        </p:cTn>
                                        <p:tgtEl>
                                          <p:spTgt spid="1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0" presetClass="entr" presetSubtype="0" fill="hold" nodeType="click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wedge">
                                      <p:cBhvr>
                                        <p:cTn id="7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88"/>
</p:tagLst>
</file>

<file path=ppt/tags/tag2.xml><?xml version="1.0" encoding="utf-8"?>
<p:tagLst xmlns:a="http://schemas.openxmlformats.org/drawingml/2006/main" xmlns:r="http://schemas.openxmlformats.org/officeDocument/2006/relationships" xmlns:p="http://schemas.openxmlformats.org/presentationml/2006/main">
  <p:tag name="ISPRING_SLIDE_ID_2" val="{7867B293-6DEA-4730-AE96-0A0EE27C0307}"/>
  <p:tag name="GENSWF_ADVANCE_TIME" val="5"/>
  <p:tag name="ISPRING_CUSTOM_TIMING_USED" val="1"/>
</p:tagLst>
</file>

<file path=ppt/tags/tag3.xml><?xml version="1.0" encoding="utf-8"?>
<p:tagLst xmlns:a="http://schemas.openxmlformats.org/drawingml/2006/main" xmlns:r="http://schemas.openxmlformats.org/officeDocument/2006/relationships" xmlns:p="http://schemas.openxmlformats.org/presentationml/2006/main">
  <p:tag name="ISPRING_SLIDE_ID_2" val="{7867B293-6DEA-4730-AE96-0A0EE27C0307}"/>
  <p:tag name="GENSWF_ADVANCE_TIME" val="5"/>
  <p:tag name="ISPRING_CUSTOM_TIMING_USED" val="1"/>
</p:tagLst>
</file>

<file path=ppt/tags/tag4.xml><?xml version="1.0" encoding="utf-8"?>
<p:tagLst xmlns:a="http://schemas.openxmlformats.org/drawingml/2006/main" xmlns:r="http://schemas.openxmlformats.org/officeDocument/2006/relationships" xmlns:p="http://schemas.openxmlformats.org/presentationml/2006/main">
  <p:tag name="ISPRING_SLIDE_ID_2" val="{7867B293-6DEA-4730-AE96-0A0EE27C0307}"/>
  <p:tag name="GENSWF_ADVANCE_TIME" val="5"/>
  <p:tag name="ISPRING_CUSTOM_TIMING_USED" val="1"/>
</p:tagLst>
</file>

<file path=ppt/tags/tag5.xml><?xml version="1.0" encoding="utf-8"?>
<p:tagLst xmlns:a="http://schemas.openxmlformats.org/drawingml/2006/main" xmlns:r="http://schemas.openxmlformats.org/officeDocument/2006/relationships" xmlns:p="http://schemas.openxmlformats.org/presentationml/2006/main">
  <p:tag name="ISPRING_SLIDE_ID_2" val="{98373076-2998-40D8-8A9E-6DA4F1D20ACF}"/>
  <p:tag name="GENSWF_ADVANCE_TIME" val="5"/>
  <p:tag name="ISPRING_CUSTOM_TIMING_USED" val="1"/>
</p:tagLst>
</file>

<file path=ppt/tags/tag6.xml><?xml version="1.0" encoding="utf-8"?>
<p:tagLst xmlns:a="http://schemas.openxmlformats.org/drawingml/2006/main" xmlns:r="http://schemas.openxmlformats.org/officeDocument/2006/relationships" xmlns:p="http://schemas.openxmlformats.org/presentationml/2006/main">
  <p:tag name="ISPRING_SLIDE_ID_2" val="{98373076-2998-40D8-8A9E-6DA4F1D20ACF}"/>
  <p:tag name="GENSWF_ADVANCE_TIME" val="5"/>
  <p:tag name="ISPRING_CUSTOM_TIMING_USED" val="1"/>
</p:tagLst>
</file>

<file path=ppt/tags/tag7.xml><?xml version="1.0" encoding="utf-8"?>
<p:tagLst xmlns:a="http://schemas.openxmlformats.org/drawingml/2006/main" xmlns:r="http://schemas.openxmlformats.org/officeDocument/2006/relationships" xmlns:p="http://schemas.openxmlformats.org/presentationml/2006/main">
  <p:tag name="ISPRING_SLIDE_ID_2" val="{77F8FDB7-3558-4317-8A77-678E22367803}"/>
  <p:tag name="GENSWF_ADVANCE_TIME" val="5"/>
  <p:tag name="ISPRING_CUSTOM_TIMING_USE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2667</Words>
  <Application>Microsoft Office PowerPoint</Application>
  <PresentationFormat>宽屏</PresentationFormat>
  <Paragraphs>271</Paragraphs>
  <Slides>36</Slides>
  <Notes>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Roboto Black</vt:lpstr>
      <vt:lpstr>Roboto Medium</vt:lpstr>
      <vt:lpstr>方正隶变简体</vt:lpstr>
      <vt:lpstr>黑体</vt:lpstr>
      <vt:lpstr>楷体</vt:lpstr>
      <vt:lpstr>隶书</vt:lpstr>
      <vt:lpstr>微软雅黑</vt:lpstr>
      <vt:lpstr>Arial</vt:lpstr>
      <vt:lpstr>Calibri</vt:lpstr>
      <vt:lpstr>Calibri Light</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联系QQ352124530</Manager>
  <Company>语图像影</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388</dc:title>
  <dc:creator>卢浮宫</dc:creator>
  <cp:lastModifiedBy>Windows 用户</cp:lastModifiedBy>
  <cp:revision>172</cp:revision>
  <dcterms:created xsi:type="dcterms:W3CDTF">2016-05-09T13:01:00Z</dcterms:created>
  <dcterms:modified xsi:type="dcterms:W3CDTF">2019-09-03T02:22:45Z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