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4"/>
  </p:notesMasterIdLst>
  <p:sldIdLst>
    <p:sldId id="256" r:id="rId2"/>
    <p:sldId id="278" r:id="rId3"/>
    <p:sldId id="279" r:id="rId4"/>
    <p:sldId id="257" r:id="rId5"/>
    <p:sldId id="319" r:id="rId6"/>
    <p:sldId id="280" r:id="rId7"/>
    <p:sldId id="281" r:id="rId8"/>
    <p:sldId id="368" r:id="rId9"/>
    <p:sldId id="282" r:id="rId10"/>
    <p:sldId id="369" r:id="rId11"/>
    <p:sldId id="284" r:id="rId12"/>
    <p:sldId id="370" r:id="rId13"/>
    <p:sldId id="287" r:id="rId14"/>
    <p:sldId id="288" r:id="rId15"/>
    <p:sldId id="289" r:id="rId16"/>
    <p:sldId id="290" r:id="rId17"/>
    <p:sldId id="258" r:id="rId18"/>
    <p:sldId id="292" r:id="rId19"/>
    <p:sldId id="371" r:id="rId20"/>
    <p:sldId id="372" r:id="rId21"/>
    <p:sldId id="373" r:id="rId22"/>
    <p:sldId id="374" r:id="rId23"/>
    <p:sldId id="375" r:id="rId24"/>
    <p:sldId id="376" r:id="rId25"/>
    <p:sldId id="377" r:id="rId26"/>
    <p:sldId id="378" r:id="rId27"/>
    <p:sldId id="379" r:id="rId28"/>
    <p:sldId id="380" r:id="rId29"/>
    <p:sldId id="381" r:id="rId30"/>
    <p:sldId id="382" r:id="rId31"/>
    <p:sldId id="364" r:id="rId32"/>
    <p:sldId id="383" r:id="rId33"/>
    <p:sldId id="384" r:id="rId34"/>
    <p:sldId id="385" r:id="rId35"/>
    <p:sldId id="291" r:id="rId36"/>
    <p:sldId id="318" r:id="rId37"/>
    <p:sldId id="336" r:id="rId38"/>
    <p:sldId id="337" r:id="rId39"/>
    <p:sldId id="275" r:id="rId40"/>
    <p:sldId id="386" r:id="rId41"/>
    <p:sldId id="387" r:id="rId42"/>
    <p:sldId id="277" r:id="rId43"/>
  </p:sldIdLst>
  <p:sldSz cx="12192000" cy="6858000"/>
  <p:notesSz cx="6858000" cy="9144000"/>
  <p:custDataLst>
    <p:tags r:id="rId4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137" autoAdjust="0"/>
    <p:restoredTop sz="94660"/>
  </p:normalViewPr>
  <p:slideViewPr>
    <p:cSldViewPr snapToGrid="0">
      <p:cViewPr varScale="1">
        <p:scale>
          <a:sx n="63" d="100"/>
          <a:sy n="63" d="100"/>
        </p:scale>
        <p:origin x="-132" y="-480"/>
      </p:cViewPr>
      <p:guideLst>
        <p:guide orient="horz" pos="2160"/>
        <p:guide pos="3840"/>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1D4A891-F9A3-44B5-B733-09602E748DCB}" type="datetimeFigureOut">
              <a:rPr lang="zh-CN" altLang="en-US" smtClean="0"/>
              <a:t>2020-9-12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68F1ADB-5708-424B-B98F-4FE8806552F9}" type="slidenum">
              <a:rPr lang="zh-CN" altLang="en-US" smtClean="0"/>
              <a:t>‹#›</a:t>
            </a:fld>
            <a:endParaRPr lang="zh-CN" altLang="en-US"/>
          </a:p>
        </p:txBody>
      </p:sp>
    </p:spTree>
    <p:extLst>
      <p:ext uri="{BB962C8B-B14F-4D97-AF65-F5344CB8AC3E}">
        <p14:creationId xmlns:p14="http://schemas.microsoft.com/office/powerpoint/2010/main" val="2040710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27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28</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29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30</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31</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32</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33</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34</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35</a:t>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36</a:t>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37</a:t>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38</a:t>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39</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4</a:t>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40</a:t>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41</a:t>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42</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8F1ADB-5708-424B-B98F-4FE8806552F9}"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7299A6B-0115-4F4D-82E6-9E49BB5B72E3}" type="datetimeFigureOut">
              <a:rPr lang="zh-CN" altLang="en-US" smtClean="0"/>
              <a:t>2020-9-12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D6D833F-A95A-44FC-B0D7-486FA2684572}" type="slidenum">
              <a:rPr lang="zh-CN" altLang="en-US" smtClean="0"/>
              <a:t>‹#›</a:t>
            </a:fld>
            <a:endParaRPr lang="zh-CN" altLang="en-US"/>
          </a:p>
        </p:txBody>
      </p:sp>
    </p:spTree>
  </p:cSld>
  <p:clrMapOvr>
    <a:masterClrMapping/>
  </p:clrMapOvr>
  <p:transition spd="slow">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7299A6B-0115-4F4D-82E6-9E49BB5B72E3}" type="datetimeFigureOut">
              <a:rPr lang="zh-CN" altLang="en-US" smtClean="0"/>
              <a:t>2020-9-12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D6D833F-A95A-44FC-B0D7-486FA2684572}" type="slidenum">
              <a:rPr lang="zh-CN" altLang="en-US" smtClean="0"/>
              <a:t>‹#›</a:t>
            </a:fld>
            <a:endParaRPr lang="zh-CN" altLang="en-US"/>
          </a:p>
        </p:txBody>
      </p:sp>
    </p:spTree>
  </p:cSld>
  <p:clrMapOvr>
    <a:masterClrMapping/>
  </p:clrMapOvr>
  <p:transition spd="slow">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7299A6B-0115-4F4D-82E6-9E49BB5B72E3}" type="datetimeFigureOut">
              <a:rPr lang="zh-CN" altLang="en-US" smtClean="0"/>
              <a:t>2020-9-12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D6D833F-A95A-44FC-B0D7-486FA2684572}" type="slidenum">
              <a:rPr lang="zh-CN" altLang="en-US" smtClean="0"/>
              <a:t>‹#›</a:t>
            </a:fld>
            <a:endParaRPr lang="zh-CN" altLang="en-US"/>
          </a:p>
        </p:txBody>
      </p:sp>
    </p:spTree>
  </p:cSld>
  <p:clrMapOvr>
    <a:masterClrMapping/>
  </p:clrMapOvr>
  <p:transition spd="slow">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7299A6B-0115-4F4D-82E6-9E49BB5B72E3}" type="datetimeFigureOut">
              <a:rPr lang="zh-CN" altLang="en-US" smtClean="0"/>
              <a:t>2020-9-12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D6D833F-A95A-44FC-B0D7-486FA2684572}" type="slidenum">
              <a:rPr lang="zh-CN" altLang="en-US" smtClean="0"/>
              <a:t>‹#›</a:t>
            </a:fld>
            <a:endParaRPr lang="zh-CN" altLang="en-US"/>
          </a:p>
        </p:txBody>
      </p:sp>
    </p:spTree>
  </p:cSld>
  <p:clrMapOvr>
    <a:masterClrMapping/>
  </p:clrMapOvr>
  <p:transition spd="slow">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A7299A6B-0115-4F4D-82E6-9E49BB5B72E3}" type="datetimeFigureOut">
              <a:rPr lang="zh-CN" altLang="en-US" smtClean="0"/>
              <a:t>2020-9-12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D6D833F-A95A-44FC-B0D7-486FA2684572}" type="slidenum">
              <a:rPr lang="zh-CN" altLang="en-US" smtClean="0"/>
              <a:t>‹#›</a:t>
            </a:fld>
            <a:endParaRPr lang="zh-CN" altLang="en-US"/>
          </a:p>
        </p:txBody>
      </p:sp>
    </p:spTree>
  </p:cSld>
  <p:clrMapOvr>
    <a:masterClrMapping/>
  </p:clrMapOvr>
  <p:transition spd="slow">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A7299A6B-0115-4F4D-82E6-9E49BB5B72E3}" type="datetimeFigureOut">
              <a:rPr lang="zh-CN" altLang="en-US" smtClean="0"/>
              <a:t>2020-9-12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D6D833F-A95A-44FC-B0D7-486FA2684572}" type="slidenum">
              <a:rPr lang="zh-CN" altLang="en-US" smtClean="0"/>
              <a:t>‹#›</a:t>
            </a:fld>
            <a:endParaRPr lang="zh-CN" altLang="en-US"/>
          </a:p>
        </p:txBody>
      </p:sp>
    </p:spTree>
  </p:cSld>
  <p:clrMapOvr>
    <a:masterClrMapping/>
  </p:clrMapOvr>
  <p:transition spd="slow">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A7299A6B-0115-4F4D-82E6-9E49BB5B72E3}" type="datetimeFigureOut">
              <a:rPr lang="zh-CN" altLang="en-US" smtClean="0"/>
              <a:t>2020-9-12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D6D833F-A95A-44FC-B0D7-486FA2684572}" type="slidenum">
              <a:rPr lang="zh-CN" altLang="en-US" smtClean="0"/>
              <a:t>‹#›</a:t>
            </a:fld>
            <a:endParaRPr lang="zh-CN" altLang="en-US"/>
          </a:p>
        </p:txBody>
      </p:sp>
    </p:spTree>
  </p:cSld>
  <p:clrMapOvr>
    <a:masterClrMapping/>
  </p:clrMapOvr>
  <p:transition spd="slow">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A7299A6B-0115-4F4D-82E6-9E49BB5B72E3}" type="datetimeFigureOut">
              <a:rPr lang="zh-CN" altLang="en-US" smtClean="0"/>
              <a:t>2020-9-12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D6D833F-A95A-44FC-B0D7-486FA2684572}" type="slidenum">
              <a:rPr lang="zh-CN" altLang="en-US" smtClean="0"/>
              <a:t>‹#›</a:t>
            </a:fld>
            <a:endParaRPr lang="zh-CN" altLang="en-US"/>
          </a:p>
        </p:txBody>
      </p:sp>
    </p:spTree>
  </p:cSld>
  <p:clrMapOvr>
    <a:masterClrMapping/>
  </p:clrMapOvr>
  <p:transition spd="slow">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7299A6B-0115-4F4D-82E6-9E49BB5B72E3}" type="datetimeFigureOut">
              <a:rPr lang="zh-CN" altLang="en-US" smtClean="0"/>
              <a:t>2020-9-12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D6D833F-A95A-44FC-B0D7-486FA2684572}" type="slidenum">
              <a:rPr lang="zh-CN" altLang="en-US" smtClean="0"/>
              <a:t>‹#›</a:t>
            </a:fld>
            <a:endParaRPr lang="zh-CN" altLang="en-US"/>
          </a:p>
        </p:txBody>
      </p:sp>
    </p:spTree>
  </p:cSld>
  <p:clrMapOvr>
    <a:masterClrMapping/>
  </p:clrMapOvr>
  <p:transition spd="slow">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A7299A6B-0115-4F4D-82E6-9E49BB5B72E3}" type="datetimeFigureOut">
              <a:rPr lang="zh-CN" altLang="en-US" smtClean="0"/>
              <a:t>2020-9-12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D6D833F-A95A-44FC-B0D7-486FA2684572}" type="slidenum">
              <a:rPr lang="zh-CN" altLang="en-US" smtClean="0"/>
              <a:t>‹#›</a:t>
            </a:fld>
            <a:endParaRPr lang="zh-CN" altLang="en-US"/>
          </a:p>
        </p:txBody>
      </p:sp>
    </p:spTree>
  </p:cSld>
  <p:clrMapOvr>
    <a:masterClrMapping/>
  </p:clrMapOvr>
  <p:transition spd="slow">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A7299A6B-0115-4F4D-82E6-9E49BB5B72E3}" type="datetimeFigureOut">
              <a:rPr lang="zh-CN" altLang="en-US" smtClean="0"/>
              <a:t>2020-9-12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D6D833F-A95A-44FC-B0D7-486FA2684572}" type="slidenum">
              <a:rPr lang="zh-CN" altLang="en-US" smtClean="0"/>
              <a:t>‹#›</a:t>
            </a:fld>
            <a:endParaRPr lang="zh-CN" altLang="en-US"/>
          </a:p>
        </p:txBody>
      </p:sp>
    </p:spTree>
  </p:cSld>
  <p:clrMapOvr>
    <a:masterClrMapping/>
  </p:clrMapOvr>
  <p:transition spd="slow">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7299A6B-0115-4F4D-82E6-9E49BB5B72E3}" type="datetimeFigureOut">
              <a:rPr lang="zh-CN" altLang="en-US" smtClean="0"/>
              <a:t>2020-9-12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D6D833F-A95A-44FC-B0D7-486FA2684572}" type="slidenum">
              <a:rPr lang="zh-CN" altLang="en-US" smtClean="0"/>
              <a:t>‹#›</a:t>
            </a:fld>
            <a:endParaRPr lang="zh-CN" altLang="en-US"/>
          </a:p>
        </p:txBody>
      </p:sp>
      <p:pic>
        <p:nvPicPr>
          <p:cNvPr id="7" name="图片 6" descr="课件学科网logo"/>
          <p:cNvPicPr>
            <a:picLocks noChangeAspect="1"/>
          </p:cNvPicPr>
          <p:nvPr userDrawn="1"/>
        </p:nvPicPr>
        <p:blipFill>
          <a:blip r:embed="rId13"/>
          <a:stretch>
            <a:fillRect/>
          </a:stretch>
        </p:blipFill>
        <p:spPr>
          <a:xfrm>
            <a:off x="10247630" y="0"/>
            <a:ext cx="1944370" cy="79121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fad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文本框 4"/>
          <p:cNvSpPr txBox="1"/>
          <p:nvPr/>
        </p:nvSpPr>
        <p:spPr>
          <a:xfrm>
            <a:off x="1911019" y="1924061"/>
            <a:ext cx="8402234" cy="1205651"/>
          </a:xfrm>
          <a:prstGeom prst="rect">
            <a:avLst/>
          </a:prstGeom>
          <a:solidFill>
            <a:schemeClr val="bg1"/>
          </a:solidFill>
        </p:spPr>
        <p:txBody>
          <a:bodyPr vert="horz" wrap="square" rtlCol="0">
            <a:spAutoFit/>
          </a:bodyPr>
          <a:lstStyle/>
          <a:p>
            <a:pPr>
              <a:lnSpc>
                <a:spcPct val="150000"/>
              </a:lnSpc>
            </a:pPr>
            <a:r>
              <a:rPr lang="zh-CN" altLang="en-US" sz="2000">
                <a:solidFill>
                  <a:schemeClr val="tx1">
                    <a:lumMod val="65000"/>
                    <a:lumOff val="35000"/>
                  </a:schemeClr>
                </a:solidFill>
                <a:latin typeface="楷体" panose="02010609060101010101" pitchFamily="49" charset="-122"/>
                <a:ea typeface="楷体" panose="02010609060101010101" pitchFamily="49" charset="-122"/>
                <a:cs typeface="Tahoma" panose="020B0604030504040204" pitchFamily="34" charset="0"/>
              </a:rPr>
              <a:t>部编版高中语文选择性必修上册</a:t>
            </a:r>
          </a:p>
          <a:p>
            <a:pPr algn="ctr">
              <a:lnSpc>
                <a:spcPct val="150000"/>
              </a:lnSpc>
            </a:pPr>
            <a:r>
              <a:rPr lang="zh-CN" altLang="en-US" sz="3200" b="1">
                <a:solidFill>
                  <a:schemeClr val="tx1">
                    <a:lumMod val="65000"/>
                    <a:lumOff val="35000"/>
                  </a:schemeClr>
                </a:solidFill>
                <a:latin typeface="微软雅黑" panose="020B0503020204020204" pitchFamily="34" charset="-122"/>
                <a:ea typeface="微软雅黑" panose="020B0503020204020204" pitchFamily="34" charset="-122"/>
                <a:cs typeface="Tahoma" panose="020B0604030504040204" pitchFamily="34" charset="0"/>
              </a:rPr>
              <a:t>第</a:t>
            </a:r>
            <a:r>
              <a:rPr lang="en-US" altLang="zh-CN" sz="3200" b="1">
                <a:solidFill>
                  <a:schemeClr val="tx1">
                    <a:lumMod val="65000"/>
                    <a:lumOff val="35000"/>
                  </a:schemeClr>
                </a:solidFill>
                <a:latin typeface="微软雅黑" panose="020B0503020204020204" pitchFamily="34" charset="-122"/>
                <a:ea typeface="微软雅黑" panose="020B0503020204020204" pitchFamily="34" charset="-122"/>
                <a:cs typeface="Tahoma" panose="020B0604030504040204" pitchFamily="34" charset="0"/>
              </a:rPr>
              <a:t>05</a:t>
            </a:r>
            <a:r>
              <a:rPr lang="zh-CN" altLang="en-US" sz="3200" b="1">
                <a:solidFill>
                  <a:schemeClr val="tx1">
                    <a:lumMod val="65000"/>
                    <a:lumOff val="35000"/>
                  </a:schemeClr>
                </a:solidFill>
                <a:latin typeface="微软雅黑" panose="020B0503020204020204" pitchFamily="34" charset="-122"/>
                <a:ea typeface="微软雅黑" panose="020B0503020204020204" pitchFamily="34" charset="-122"/>
                <a:cs typeface="Tahoma" panose="020B0604030504040204" pitchFamily="34" charset="0"/>
              </a:rPr>
              <a:t>课      </a:t>
            </a:r>
            <a:r>
              <a:rPr lang="en-US" altLang="zh-CN" sz="3200" b="1">
                <a:solidFill>
                  <a:schemeClr val="tx1">
                    <a:lumMod val="65000"/>
                    <a:lumOff val="35000"/>
                  </a:schemeClr>
                </a:solidFill>
                <a:latin typeface="微软雅黑" panose="020B0503020204020204" pitchFamily="34" charset="-122"/>
                <a:ea typeface="微软雅黑" panose="020B0503020204020204" pitchFamily="34" charset="-122"/>
                <a:cs typeface="Tahoma" panose="020B0604030504040204" pitchFamily="34" charset="0"/>
              </a:rPr>
              <a:t>《&lt;</a:t>
            </a:r>
            <a:r>
              <a:rPr lang="zh-CN" altLang="en-US" sz="3200" b="1">
                <a:solidFill>
                  <a:schemeClr val="tx1">
                    <a:lumMod val="65000"/>
                    <a:lumOff val="35000"/>
                  </a:schemeClr>
                </a:solidFill>
                <a:latin typeface="微软雅黑" panose="020B0503020204020204" pitchFamily="34" charset="-122"/>
                <a:ea typeface="微软雅黑" panose="020B0503020204020204" pitchFamily="34" charset="-122"/>
                <a:cs typeface="Tahoma" panose="020B0604030504040204" pitchFamily="34" charset="0"/>
              </a:rPr>
              <a:t>老子</a:t>
            </a:r>
            <a:r>
              <a:rPr lang="en-US" altLang="zh-CN" sz="3200" b="1">
                <a:solidFill>
                  <a:schemeClr val="tx1">
                    <a:lumMod val="65000"/>
                    <a:lumOff val="35000"/>
                  </a:schemeClr>
                </a:solidFill>
                <a:latin typeface="微软雅黑" panose="020B0503020204020204" pitchFamily="34" charset="-122"/>
                <a:ea typeface="微软雅黑" panose="020B0503020204020204" pitchFamily="34" charset="-122"/>
                <a:cs typeface="Tahoma" panose="020B0604030504040204" pitchFamily="34" charset="0"/>
              </a:rPr>
              <a:t>&gt;</a:t>
            </a:r>
            <a:r>
              <a:rPr lang="zh-CN" altLang="en-US" sz="3200" b="1">
                <a:solidFill>
                  <a:schemeClr val="tx1">
                    <a:lumMod val="65000"/>
                    <a:lumOff val="35000"/>
                  </a:schemeClr>
                </a:solidFill>
                <a:latin typeface="微软雅黑" panose="020B0503020204020204" pitchFamily="34" charset="-122"/>
                <a:ea typeface="微软雅黑" panose="020B0503020204020204" pitchFamily="34" charset="-122"/>
                <a:cs typeface="Tahoma" panose="020B0604030504040204" pitchFamily="34" charset="0"/>
              </a:rPr>
              <a:t>四章</a:t>
            </a:r>
            <a:r>
              <a:rPr lang="en-US" altLang="zh-CN" sz="3200" b="1">
                <a:solidFill>
                  <a:schemeClr val="tx1">
                    <a:lumMod val="65000"/>
                    <a:lumOff val="35000"/>
                  </a:schemeClr>
                </a:solidFill>
                <a:latin typeface="微软雅黑" panose="020B0503020204020204" pitchFamily="34" charset="-122"/>
                <a:ea typeface="微软雅黑" panose="020B0503020204020204" pitchFamily="34" charset="-122"/>
                <a:cs typeface="Tahoma" panose="020B0604030504040204" pitchFamily="34" charset="0"/>
              </a:rPr>
              <a:t>》 </a:t>
            </a:r>
          </a:p>
        </p:txBody>
      </p:sp>
      <p:pic>
        <p:nvPicPr>
          <p:cNvPr id="11" name="Picture 2" descr="C:\Users\Administrator\Desktop\中国风素材\56cac3e4c2dee_1024.jpg"/>
          <p:cNvPicPr>
            <a:picLocks noChangeAspect="1" noChangeArrowheads="1"/>
          </p:cNvPicPr>
          <p:nvPr/>
        </p:nvPicPr>
        <p:blipFill>
          <a:blip r:embed="rId3">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rcRect t="44444"/>
          <a:stretch>
            <a:fillRect/>
          </a:stretch>
        </p:blipFill>
        <p:spPr bwMode="auto">
          <a:xfrm>
            <a:off x="16136" y="3429000"/>
            <a:ext cx="12192001" cy="2809875"/>
          </a:xfrm>
          <a:prstGeom prst="rect">
            <a:avLst/>
          </a:prstGeom>
          <a:noFill/>
          <a:extLst>
            <a:ext uri="{909E8E84-426E-40DD-AFC4-6F175D3DCCD1}">
              <a14:hiddenFill xmlns:a14="http://schemas.microsoft.com/office/drawing/2010/main">
                <a:solidFill>
                  <a:srgbClr val="FFFFFF"/>
                </a:solidFill>
              </a14:hiddenFill>
            </a:ext>
          </a:extLst>
        </p:spPr>
      </p:pic>
      <p:grpSp>
        <p:nvGrpSpPr>
          <p:cNvPr id="15" name="组合 14"/>
          <p:cNvGrpSpPr/>
          <p:nvPr/>
        </p:nvGrpSpPr>
        <p:grpSpPr>
          <a:xfrm>
            <a:off x="-265471" y="-870076"/>
            <a:ext cx="12722942" cy="8598152"/>
            <a:chOff x="-5715000" y="-6019800"/>
            <a:chExt cx="25031700" cy="16916400"/>
          </a:xfrm>
        </p:grpSpPr>
        <p:grpSp>
          <p:nvGrpSpPr>
            <p:cNvPr id="16" name="组合 15"/>
            <p:cNvGrpSpPr/>
            <p:nvPr/>
          </p:nvGrpSpPr>
          <p:grpSpPr>
            <a:xfrm>
              <a:off x="-5715000" y="-6019800"/>
              <a:ext cx="419100" cy="16916400"/>
              <a:chOff x="-5715000" y="-6019800"/>
              <a:chExt cx="419100" cy="16916400"/>
            </a:xfrm>
          </p:grpSpPr>
          <p:sp>
            <p:nvSpPr>
              <p:cNvPr id="20" name="椭圆 19"/>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18897600" y="-6019800"/>
              <a:ext cx="419100" cy="16916400"/>
              <a:chOff x="-5715000" y="-6019800"/>
              <a:chExt cx="419100" cy="16916400"/>
            </a:xfrm>
          </p:grpSpPr>
          <p:sp>
            <p:nvSpPr>
              <p:cNvPr id="18" name="椭圆 17"/>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8" name="矩形 27"/>
          <p:cNvSpPr/>
          <p:nvPr/>
        </p:nvSpPr>
        <p:spPr>
          <a:xfrm>
            <a:off x="4639622" y="283693"/>
            <a:ext cx="1456378" cy="64389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2" name="组合 31"/>
          <p:cNvGrpSpPr/>
          <p:nvPr/>
        </p:nvGrpSpPr>
        <p:grpSpPr>
          <a:xfrm>
            <a:off x="4577303" y="419070"/>
            <a:ext cx="2460067" cy="400110"/>
            <a:chOff x="4077325" y="402445"/>
            <a:chExt cx="2460067" cy="400110"/>
          </a:xfrm>
        </p:grpSpPr>
        <p:cxnSp>
          <p:nvCxnSpPr>
            <p:cNvPr id="4" name="直线连接符 3"/>
            <p:cNvCxnSpPr/>
            <p:nvPr/>
          </p:nvCxnSpPr>
          <p:spPr>
            <a:xfrm>
              <a:off x="4077325" y="611677"/>
              <a:ext cx="562297" cy="0"/>
            </a:xfrm>
            <a:prstGeom prst="line">
              <a:avLst/>
            </a:prstGeom>
            <a:ln w="19050"/>
          </p:spPr>
          <p:style>
            <a:lnRef idx="1">
              <a:schemeClr val="dk1"/>
            </a:lnRef>
            <a:fillRef idx="0">
              <a:schemeClr val="dk1"/>
            </a:fillRef>
            <a:effectRef idx="0">
              <a:schemeClr val="dk1"/>
            </a:effectRef>
            <a:fontRef idx="minor">
              <a:schemeClr val="tx1"/>
            </a:fontRef>
          </p:style>
        </p:cxnSp>
        <p:sp>
          <p:nvSpPr>
            <p:cNvPr id="29" name="文本框 28"/>
            <p:cNvSpPr txBox="1"/>
            <p:nvPr/>
          </p:nvSpPr>
          <p:spPr>
            <a:xfrm>
              <a:off x="4749517" y="402445"/>
              <a:ext cx="1210588" cy="400110"/>
            </a:xfrm>
            <a:prstGeom prst="rect">
              <a:avLst/>
            </a:prstGeom>
            <a:noFill/>
          </p:spPr>
          <p:txBody>
            <a:bodyPr wrap="none" rtlCol="0">
              <a:spAutoFit/>
            </a:bodyPr>
            <a:lstStyle/>
            <a:p>
              <a:r>
                <a:rPr kumimoji="1" lang="zh-CN" altLang="en-US" sz="2000">
                  <a:latin typeface="微软雅黑" panose="020B0503020204020204" pitchFamily="34" charset="-122"/>
                  <a:ea typeface="微软雅黑" panose="020B0503020204020204" pitchFamily="34" charset="-122"/>
                </a:rPr>
                <a:t>第二单元</a:t>
              </a:r>
            </a:p>
          </p:txBody>
        </p:sp>
        <p:cxnSp>
          <p:nvCxnSpPr>
            <p:cNvPr id="31" name="直线连接符 30"/>
            <p:cNvCxnSpPr/>
            <p:nvPr/>
          </p:nvCxnSpPr>
          <p:spPr>
            <a:xfrm>
              <a:off x="5975095" y="611677"/>
              <a:ext cx="562297" cy="0"/>
            </a:xfrm>
            <a:prstGeom prst="line">
              <a:avLst/>
            </a:prstGeom>
            <a:ln w="19050"/>
          </p:spPr>
          <p:style>
            <a:lnRef idx="1">
              <a:schemeClr val="dk1"/>
            </a:lnRef>
            <a:fillRef idx="0">
              <a:schemeClr val="dk1"/>
            </a:fillRef>
            <a:effectRef idx="0">
              <a:schemeClr val="dk1"/>
            </a:effectRef>
            <a:fontRef idx="minor">
              <a:schemeClr val="tx1"/>
            </a:fontRef>
          </p:style>
        </p:cxn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250"/>
                                        <p:tgtEl>
                                          <p:spTgt spid="11"/>
                                        </p:tgtEl>
                                      </p:cBhvr>
                                    </p:animEffect>
                                  </p:childTnLst>
                                </p:cTn>
                              </p:par>
                            </p:childTnLst>
                          </p:cTn>
                        </p:par>
                        <p:par>
                          <p:cTn id="8" fill="hold" nodeType="afterGroup">
                            <p:stCondLst>
                              <p:cond delay="125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250"/>
                                        <p:tgtEl>
                                          <p:spTgt spid="5"/>
                                        </p:tgtEl>
                                      </p:cBhvr>
                                    </p:animEffect>
                                    <p:anim calcmode="lin" valueType="num">
                                      <p:cBhvr>
                                        <p:cTn id="12" dur="1250" fill="hold"/>
                                        <p:tgtEl>
                                          <p:spTgt spid="5"/>
                                        </p:tgtEl>
                                        <p:attrNameLst>
                                          <p:attrName>ppt_x</p:attrName>
                                        </p:attrNameLst>
                                      </p:cBhvr>
                                      <p:tavLst>
                                        <p:tav tm="0">
                                          <p:val>
                                            <p:strVal val="#ppt_x"/>
                                          </p:val>
                                        </p:tav>
                                        <p:tav tm="100000">
                                          <p:val>
                                            <p:strVal val="#ppt_x"/>
                                          </p:val>
                                        </p:tav>
                                      </p:tavLst>
                                    </p:anim>
                                    <p:anim calcmode="lin" valueType="num">
                                      <p:cBhvr>
                                        <p:cTn id="13" dur="1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 name="矩形 17"/>
          <p:cNvSpPr/>
          <p:nvPr/>
        </p:nvSpPr>
        <p:spPr>
          <a:xfrm>
            <a:off x="5291257" y="1819573"/>
            <a:ext cx="6159156" cy="2807948"/>
          </a:xfrm>
          <a:prstGeom prst="rect">
            <a:avLst/>
          </a:prstGeom>
        </p:spPr>
        <p:txBody>
          <a:bodyPr vert="horz" wrap="square">
            <a:spAutoFit/>
          </a:bodyPr>
          <a:lstStyle/>
          <a:p>
            <a:pPr marL="342900" indent="-342900">
              <a:lnSpc>
                <a:spcPct val="150000"/>
              </a:lnSpc>
              <a:buFont typeface="Wingdings" panose="05000000000000000000" pitchFamily="2" charset="2"/>
              <a:buChar char="n"/>
            </a:pPr>
            <a:r>
              <a:rPr lang="zh-CN" altLang="en-US" sz="2000" b="1">
                <a:solidFill>
                  <a:srgbClr val="C00000"/>
                </a:solidFill>
                <a:latin typeface="微软雅黑" panose="020B0503020204020204" pitchFamily="34" charset="-122"/>
                <a:ea typeface="微软雅黑" panose="020B0503020204020204" pitchFamily="34" charset="-122"/>
              </a:rPr>
              <a:t>哲学思想：</a:t>
            </a:r>
          </a:p>
          <a:p>
            <a:pPr>
              <a:lnSpc>
                <a:spcPct val="150000"/>
              </a:lnSpc>
            </a:pPr>
            <a:r>
              <a:rPr lang="zh-CN" altLang="en-US" sz="2000">
                <a:latin typeface="微软雅黑" panose="020B0503020204020204" pitchFamily="34" charset="-122"/>
                <a:ea typeface="微软雅黑" panose="020B0503020204020204" pitchFamily="34" charset="-122"/>
              </a:rPr>
              <a:t>老子试图建立一个囊括宇宙万物的理论。老子认为一切事物都遵循这样的规律（道）：</a:t>
            </a:r>
            <a:r>
              <a:rPr lang="zh-CN" altLang="en-US" sz="2000">
                <a:solidFill>
                  <a:srgbClr val="C00000"/>
                </a:solidFill>
                <a:latin typeface="微软雅黑" panose="020B0503020204020204" pitchFamily="34" charset="-122"/>
                <a:ea typeface="微软雅黑" panose="020B0503020204020204" pitchFamily="34" charset="-122"/>
              </a:rPr>
              <a:t>事物本身的内部不是单一的、静止的，而是相对复杂和变化的。</a:t>
            </a:r>
            <a:r>
              <a:rPr lang="zh-CN" altLang="en-US" sz="2000">
                <a:latin typeface="微软雅黑" panose="020B0503020204020204" pitchFamily="34" charset="-122"/>
                <a:ea typeface="微软雅黑" panose="020B0503020204020204" pitchFamily="34" charset="-122"/>
              </a:rPr>
              <a:t>事物本身即是阴阳的统一体。相互对立的事物会互相转化，即是阴阳转化。</a:t>
            </a:r>
          </a:p>
        </p:txBody>
      </p:sp>
      <p:grpSp>
        <p:nvGrpSpPr>
          <p:cNvPr id="12" name="组合 11"/>
          <p:cNvGrpSpPr/>
          <p:nvPr/>
        </p:nvGrpSpPr>
        <p:grpSpPr>
          <a:xfrm>
            <a:off x="1024813" y="325466"/>
            <a:ext cx="2193280" cy="629194"/>
            <a:chOff x="4820991" y="570199"/>
            <a:chExt cx="1441237" cy="629194"/>
          </a:xfrm>
        </p:grpSpPr>
        <p:sp>
          <p:nvSpPr>
            <p:cNvPr id="14" name="矩形 13"/>
            <p:cNvSpPr/>
            <p:nvPr/>
          </p:nvSpPr>
          <p:spPr>
            <a:xfrm>
              <a:off x="4941757" y="570199"/>
              <a:ext cx="1178560" cy="629194"/>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4820991" y="662245"/>
              <a:ext cx="1441237" cy="461665"/>
            </a:xfrm>
            <a:prstGeom prst="rect">
              <a:avLst/>
            </a:prstGeom>
            <a:solidFill>
              <a:schemeClr val="bg1"/>
            </a:solidFill>
          </p:spPr>
          <p:txBody>
            <a:bodyPr vert="horz" wrap="square" rtlCol="0">
              <a:spAutoFit/>
            </a:bodyPr>
            <a:lstStyle/>
            <a:p>
              <a:r>
                <a:rPr lang="zh-CN" altLang="en-US"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了解老子思想</a:t>
              </a:r>
            </a:p>
          </p:txBody>
        </p:sp>
      </p:grpSp>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0827" y="1143522"/>
            <a:ext cx="3416523" cy="4204952"/>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250"/>
                                        <p:tgtEl>
                                          <p:spTgt spid="18"/>
                                        </p:tgtEl>
                                      </p:cBhvr>
                                    </p:animEffect>
                                    <p:anim calcmode="lin" valueType="num">
                                      <p:cBhvr>
                                        <p:cTn id="8" dur="1250" fill="hold"/>
                                        <p:tgtEl>
                                          <p:spTgt spid="18"/>
                                        </p:tgtEl>
                                        <p:attrNameLst>
                                          <p:attrName>ppt_x</p:attrName>
                                        </p:attrNameLst>
                                      </p:cBhvr>
                                      <p:tavLst>
                                        <p:tav tm="0">
                                          <p:val>
                                            <p:strVal val="#ppt_x"/>
                                          </p:val>
                                        </p:tav>
                                        <p:tav tm="100000">
                                          <p:val>
                                            <p:strVal val="#ppt_x"/>
                                          </p:val>
                                        </p:tav>
                                      </p:tavLst>
                                    </p:anim>
                                    <p:anim calcmode="lin" valueType="num">
                                      <p:cBhvr>
                                        <p:cTn id="9" dur="125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 name="矩形 17"/>
          <p:cNvSpPr/>
          <p:nvPr/>
        </p:nvSpPr>
        <p:spPr>
          <a:xfrm>
            <a:off x="4182672" y="1332528"/>
            <a:ext cx="7283253" cy="4192943"/>
          </a:xfrm>
          <a:prstGeom prst="rect">
            <a:avLst/>
          </a:prstGeom>
        </p:spPr>
        <p:txBody>
          <a:bodyPr vert="horz" wrap="square">
            <a:spAutoFit/>
          </a:bodyPr>
          <a:lstStyle/>
          <a:p>
            <a:pPr>
              <a:lnSpc>
                <a:spcPct val="150000"/>
              </a:lnSpc>
            </a:pPr>
            <a:r>
              <a:rPr lang="zh-CN" altLang="en-US" sz="2000">
                <a:latin typeface="微软雅黑" panose="020B0503020204020204" pitchFamily="34" charset="-122"/>
                <a:ea typeface="微软雅黑" panose="020B0503020204020204" pitchFamily="34" charset="-122"/>
              </a:rPr>
              <a:t>      </a:t>
            </a:r>
            <a:r>
              <a:rPr lang="en-US" altLang="zh-CN" sz="2000" b="1">
                <a:solidFill>
                  <a:srgbClr val="C00000"/>
                </a:solidFill>
                <a:latin typeface="微软雅黑" panose="020B0503020204020204" pitchFamily="34" charset="-122"/>
                <a:ea typeface="微软雅黑" panose="020B0503020204020204" pitchFamily="34" charset="-122"/>
              </a:rPr>
              <a:t>《</a:t>
            </a:r>
            <a:r>
              <a:rPr lang="zh-CN" altLang="en-US" sz="2000" b="1">
                <a:solidFill>
                  <a:srgbClr val="C00000"/>
                </a:solidFill>
                <a:latin typeface="微软雅黑" panose="020B0503020204020204" pitchFamily="34" charset="-122"/>
                <a:ea typeface="微软雅黑" panose="020B0503020204020204" pitchFamily="34" charset="-122"/>
              </a:rPr>
              <a:t>道德经</a:t>
            </a:r>
            <a:r>
              <a:rPr lang="en-US" altLang="zh-CN" sz="2000" b="1">
                <a:solidFill>
                  <a:srgbClr val="C00000"/>
                </a:solidFill>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，春秋时期老子（李耳）的哲学作品，</a:t>
            </a:r>
            <a:r>
              <a:rPr lang="zh-CN" altLang="en-US" sz="2000" b="1">
                <a:solidFill>
                  <a:srgbClr val="C00000"/>
                </a:solidFill>
                <a:latin typeface="微软雅黑" panose="020B0503020204020204" pitchFamily="34" charset="-122"/>
                <a:ea typeface="微软雅黑" panose="020B0503020204020204" pitchFamily="34" charset="-122"/>
              </a:rPr>
              <a:t>又称</a:t>
            </a:r>
            <a:r>
              <a:rPr lang="en-US" altLang="zh-CN" sz="2000" b="1">
                <a:solidFill>
                  <a:srgbClr val="C00000"/>
                </a:solidFill>
                <a:latin typeface="微软雅黑" panose="020B0503020204020204" pitchFamily="34" charset="-122"/>
                <a:ea typeface="微软雅黑" panose="020B0503020204020204" pitchFamily="34" charset="-122"/>
              </a:rPr>
              <a:t>《</a:t>
            </a:r>
            <a:r>
              <a:rPr lang="zh-CN" altLang="en-US" sz="2000" b="1">
                <a:solidFill>
                  <a:srgbClr val="C00000"/>
                </a:solidFill>
                <a:latin typeface="微软雅黑" panose="020B0503020204020204" pitchFamily="34" charset="-122"/>
                <a:ea typeface="微软雅黑" panose="020B0503020204020204" pitchFamily="34" charset="-122"/>
              </a:rPr>
              <a:t>道德真经</a:t>
            </a:r>
            <a:r>
              <a:rPr lang="en-US" altLang="zh-CN" sz="2000" b="1">
                <a:solidFill>
                  <a:srgbClr val="C00000"/>
                </a:solidFill>
                <a:latin typeface="微软雅黑" panose="020B0503020204020204" pitchFamily="34" charset="-122"/>
                <a:ea typeface="微软雅黑" panose="020B0503020204020204" pitchFamily="34" charset="-122"/>
              </a:rPr>
              <a:t>》</a:t>
            </a:r>
            <a:r>
              <a:rPr lang="zh-CN" altLang="en-US" sz="2000" b="1">
                <a:solidFill>
                  <a:srgbClr val="C00000"/>
                </a:solidFill>
                <a:latin typeface="微软雅黑" panose="020B0503020204020204" pitchFamily="34" charset="-122"/>
                <a:ea typeface="微软雅黑" panose="020B0503020204020204" pitchFamily="34" charset="-122"/>
              </a:rPr>
              <a:t>、</a:t>
            </a:r>
            <a:r>
              <a:rPr lang="en-US" altLang="zh-CN" sz="2000" b="1">
                <a:solidFill>
                  <a:srgbClr val="C00000"/>
                </a:solidFill>
                <a:latin typeface="微软雅黑" panose="020B0503020204020204" pitchFamily="34" charset="-122"/>
                <a:ea typeface="微软雅黑" panose="020B0503020204020204" pitchFamily="34" charset="-122"/>
              </a:rPr>
              <a:t>《</a:t>
            </a:r>
            <a:r>
              <a:rPr lang="zh-CN" altLang="en-US" sz="2000" b="1">
                <a:solidFill>
                  <a:srgbClr val="C00000"/>
                </a:solidFill>
                <a:latin typeface="微软雅黑" panose="020B0503020204020204" pitchFamily="34" charset="-122"/>
                <a:ea typeface="微软雅黑" panose="020B0503020204020204" pitchFamily="34" charset="-122"/>
              </a:rPr>
              <a:t>老子</a:t>
            </a:r>
            <a:r>
              <a:rPr lang="en-US" altLang="zh-CN" sz="2000" b="1">
                <a:solidFill>
                  <a:srgbClr val="C00000"/>
                </a:solidFill>
                <a:latin typeface="微软雅黑" panose="020B0503020204020204" pitchFamily="34" charset="-122"/>
                <a:ea typeface="微软雅黑" panose="020B0503020204020204" pitchFamily="34" charset="-122"/>
              </a:rPr>
              <a:t>》</a:t>
            </a:r>
            <a:r>
              <a:rPr lang="zh-CN" altLang="en-US" sz="2000" b="1">
                <a:solidFill>
                  <a:srgbClr val="C00000"/>
                </a:solidFill>
                <a:latin typeface="微软雅黑" panose="020B0503020204020204" pitchFamily="34" charset="-122"/>
                <a:ea typeface="微软雅黑" panose="020B0503020204020204" pitchFamily="34" charset="-122"/>
              </a:rPr>
              <a:t>、</a:t>
            </a:r>
            <a:r>
              <a:rPr lang="en-US" altLang="zh-CN" sz="2000" b="1">
                <a:solidFill>
                  <a:srgbClr val="C00000"/>
                </a:solidFill>
                <a:latin typeface="微软雅黑" panose="020B0503020204020204" pitchFamily="34" charset="-122"/>
                <a:ea typeface="微软雅黑" panose="020B0503020204020204" pitchFamily="34" charset="-122"/>
              </a:rPr>
              <a:t>《</a:t>
            </a:r>
            <a:r>
              <a:rPr lang="zh-CN" altLang="en-US" sz="2000" b="1">
                <a:solidFill>
                  <a:srgbClr val="C00000"/>
                </a:solidFill>
                <a:latin typeface="微软雅黑" panose="020B0503020204020204" pitchFamily="34" charset="-122"/>
                <a:ea typeface="微软雅黑" panose="020B0503020204020204" pitchFamily="34" charset="-122"/>
              </a:rPr>
              <a:t>五千言</a:t>
            </a:r>
            <a:r>
              <a:rPr lang="en-US" altLang="zh-CN" sz="2000" b="1">
                <a:solidFill>
                  <a:srgbClr val="C00000"/>
                </a:solidFill>
                <a:latin typeface="微软雅黑" panose="020B0503020204020204" pitchFamily="34" charset="-122"/>
                <a:ea typeface="微软雅黑" panose="020B0503020204020204" pitchFamily="34" charset="-122"/>
              </a:rPr>
              <a:t>》</a:t>
            </a:r>
            <a:r>
              <a:rPr lang="zh-CN" altLang="en-US" sz="2000" b="1">
                <a:solidFill>
                  <a:srgbClr val="C00000"/>
                </a:solidFill>
                <a:latin typeface="微软雅黑" panose="020B0503020204020204" pitchFamily="34" charset="-122"/>
                <a:ea typeface="微软雅黑" panose="020B0503020204020204" pitchFamily="34" charset="-122"/>
              </a:rPr>
              <a:t>、</a:t>
            </a:r>
            <a:r>
              <a:rPr lang="en-US" altLang="zh-CN" sz="2000" b="1">
                <a:solidFill>
                  <a:srgbClr val="C00000"/>
                </a:solidFill>
                <a:latin typeface="微软雅黑" panose="020B0503020204020204" pitchFamily="34" charset="-122"/>
                <a:ea typeface="微软雅黑" panose="020B0503020204020204" pitchFamily="34" charset="-122"/>
              </a:rPr>
              <a:t>《</a:t>
            </a:r>
            <a:r>
              <a:rPr lang="zh-CN" altLang="en-US" sz="2000" b="1">
                <a:solidFill>
                  <a:srgbClr val="C00000"/>
                </a:solidFill>
                <a:latin typeface="微软雅黑" panose="020B0503020204020204" pitchFamily="34" charset="-122"/>
                <a:ea typeface="微软雅黑" panose="020B0503020204020204" pitchFamily="34" charset="-122"/>
              </a:rPr>
              <a:t>老子五千文</a:t>
            </a:r>
            <a:r>
              <a:rPr lang="en-US" altLang="zh-CN" sz="2000" b="1">
                <a:solidFill>
                  <a:srgbClr val="C00000"/>
                </a:solidFill>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，是中国古代先秦诸子分家前的一部著作，是道家哲学思想的重要来源。道德经分上下两篇，</a:t>
            </a:r>
            <a:r>
              <a:rPr lang="zh-CN" altLang="en-US" sz="2000" b="1">
                <a:solidFill>
                  <a:srgbClr val="C00000"/>
                </a:solidFill>
                <a:latin typeface="微软雅黑" panose="020B0503020204020204" pitchFamily="34" charset="-122"/>
                <a:ea typeface="微软雅黑" panose="020B0503020204020204" pitchFamily="34" charset="-122"/>
              </a:rPr>
              <a:t>原文上篇</a:t>
            </a:r>
            <a:r>
              <a:rPr lang="en-US" altLang="zh-CN" sz="2000" b="1">
                <a:solidFill>
                  <a:srgbClr val="C00000"/>
                </a:solidFill>
                <a:latin typeface="微软雅黑" panose="020B0503020204020204" pitchFamily="34" charset="-122"/>
                <a:ea typeface="微软雅黑" panose="020B0503020204020204" pitchFamily="34" charset="-122"/>
              </a:rPr>
              <a:t>《</a:t>
            </a:r>
            <a:r>
              <a:rPr lang="zh-CN" altLang="en-US" sz="2000" b="1">
                <a:solidFill>
                  <a:srgbClr val="C00000"/>
                </a:solidFill>
                <a:latin typeface="微软雅黑" panose="020B0503020204020204" pitchFamily="34" charset="-122"/>
                <a:ea typeface="微软雅黑" panose="020B0503020204020204" pitchFamily="34" charset="-122"/>
              </a:rPr>
              <a:t>德经</a:t>
            </a:r>
            <a:r>
              <a:rPr lang="en-US" altLang="zh-CN" sz="2000" b="1">
                <a:solidFill>
                  <a:srgbClr val="C00000"/>
                </a:solidFill>
                <a:latin typeface="微软雅黑" panose="020B0503020204020204" pitchFamily="34" charset="-122"/>
                <a:ea typeface="微软雅黑" panose="020B0503020204020204" pitchFamily="34" charset="-122"/>
              </a:rPr>
              <a:t>》</a:t>
            </a:r>
            <a:r>
              <a:rPr lang="zh-CN" altLang="en-US" sz="2000" b="1">
                <a:solidFill>
                  <a:srgbClr val="C00000"/>
                </a:solidFill>
                <a:latin typeface="微软雅黑" panose="020B0503020204020204" pitchFamily="34" charset="-122"/>
                <a:ea typeface="微软雅黑" panose="020B0503020204020204" pitchFamily="34" charset="-122"/>
              </a:rPr>
              <a:t>、下篇</a:t>
            </a:r>
            <a:r>
              <a:rPr lang="en-US" altLang="zh-CN" sz="2000" b="1">
                <a:solidFill>
                  <a:srgbClr val="C00000"/>
                </a:solidFill>
                <a:latin typeface="微软雅黑" panose="020B0503020204020204" pitchFamily="34" charset="-122"/>
                <a:ea typeface="微软雅黑" panose="020B0503020204020204" pitchFamily="34" charset="-122"/>
              </a:rPr>
              <a:t>《</a:t>
            </a:r>
            <a:r>
              <a:rPr lang="zh-CN" altLang="en-US" sz="2000" b="1">
                <a:solidFill>
                  <a:srgbClr val="C00000"/>
                </a:solidFill>
                <a:latin typeface="微软雅黑" panose="020B0503020204020204" pitchFamily="34" charset="-122"/>
                <a:ea typeface="微软雅黑" panose="020B0503020204020204" pitchFamily="34" charset="-122"/>
              </a:rPr>
              <a:t>道经</a:t>
            </a:r>
            <a:r>
              <a:rPr lang="en-US" altLang="zh-CN" sz="2000" b="1">
                <a:solidFill>
                  <a:srgbClr val="C00000"/>
                </a:solidFill>
                <a:latin typeface="微软雅黑" panose="020B0503020204020204" pitchFamily="34" charset="-122"/>
                <a:ea typeface="微软雅黑" panose="020B0503020204020204" pitchFamily="34" charset="-122"/>
              </a:rPr>
              <a:t>》</a:t>
            </a:r>
            <a:r>
              <a:rPr lang="zh-CN" altLang="en-US" sz="2000" b="1">
                <a:solidFill>
                  <a:srgbClr val="C00000"/>
                </a:solidFill>
                <a:latin typeface="微软雅黑" panose="020B0503020204020204" pitchFamily="34" charset="-122"/>
                <a:ea typeface="微软雅黑" panose="020B0503020204020204" pitchFamily="34" charset="-122"/>
              </a:rPr>
              <a:t>，不分章，后改为</a:t>
            </a:r>
            <a:r>
              <a:rPr lang="en-US" altLang="zh-CN" sz="2000" b="1">
                <a:solidFill>
                  <a:srgbClr val="C00000"/>
                </a:solidFill>
                <a:latin typeface="微软雅黑" panose="020B0503020204020204" pitchFamily="34" charset="-122"/>
                <a:ea typeface="微软雅黑" panose="020B0503020204020204" pitchFamily="34" charset="-122"/>
              </a:rPr>
              <a:t>《</a:t>
            </a:r>
            <a:r>
              <a:rPr lang="zh-CN" altLang="en-US" sz="2000" b="1">
                <a:solidFill>
                  <a:srgbClr val="C00000"/>
                </a:solidFill>
                <a:latin typeface="微软雅黑" panose="020B0503020204020204" pitchFamily="34" charset="-122"/>
                <a:ea typeface="微软雅黑" panose="020B0503020204020204" pitchFamily="34" charset="-122"/>
              </a:rPr>
              <a:t>道经</a:t>
            </a:r>
            <a:r>
              <a:rPr lang="en-US" altLang="zh-CN" sz="2000" b="1">
                <a:solidFill>
                  <a:srgbClr val="C00000"/>
                </a:solidFill>
                <a:latin typeface="微软雅黑" panose="020B0503020204020204" pitchFamily="34" charset="-122"/>
                <a:ea typeface="微软雅黑" panose="020B0503020204020204" pitchFamily="34" charset="-122"/>
              </a:rPr>
              <a:t>》37</a:t>
            </a:r>
            <a:r>
              <a:rPr lang="zh-CN" altLang="en-US" sz="2000" b="1">
                <a:solidFill>
                  <a:srgbClr val="C00000"/>
                </a:solidFill>
                <a:latin typeface="微软雅黑" panose="020B0503020204020204" pitchFamily="34" charset="-122"/>
                <a:ea typeface="微软雅黑" panose="020B0503020204020204" pitchFamily="34" charset="-122"/>
              </a:rPr>
              <a:t>章在前，第</a:t>
            </a:r>
            <a:r>
              <a:rPr lang="en-US" altLang="zh-CN" sz="2000" b="1">
                <a:solidFill>
                  <a:srgbClr val="C00000"/>
                </a:solidFill>
                <a:latin typeface="微软雅黑" panose="020B0503020204020204" pitchFamily="34" charset="-122"/>
                <a:ea typeface="微软雅黑" panose="020B0503020204020204" pitchFamily="34" charset="-122"/>
              </a:rPr>
              <a:t>38</a:t>
            </a:r>
            <a:r>
              <a:rPr lang="zh-CN" altLang="en-US" sz="2000" b="1">
                <a:solidFill>
                  <a:srgbClr val="C00000"/>
                </a:solidFill>
                <a:latin typeface="微软雅黑" panose="020B0503020204020204" pitchFamily="34" charset="-122"/>
                <a:ea typeface="微软雅黑" panose="020B0503020204020204" pitchFamily="34" charset="-122"/>
              </a:rPr>
              <a:t>章之后为</a:t>
            </a:r>
            <a:r>
              <a:rPr lang="en-US" altLang="zh-CN" sz="2000" b="1">
                <a:solidFill>
                  <a:srgbClr val="C00000"/>
                </a:solidFill>
                <a:latin typeface="微软雅黑" panose="020B0503020204020204" pitchFamily="34" charset="-122"/>
                <a:ea typeface="微软雅黑" panose="020B0503020204020204" pitchFamily="34" charset="-122"/>
              </a:rPr>
              <a:t>《</a:t>
            </a:r>
            <a:r>
              <a:rPr lang="zh-CN" altLang="en-US" sz="2000" b="1">
                <a:solidFill>
                  <a:srgbClr val="C00000"/>
                </a:solidFill>
                <a:latin typeface="微软雅黑" panose="020B0503020204020204" pitchFamily="34" charset="-122"/>
                <a:ea typeface="微软雅黑" panose="020B0503020204020204" pitchFamily="34" charset="-122"/>
              </a:rPr>
              <a:t>德经</a:t>
            </a:r>
            <a:r>
              <a:rPr lang="en-US" altLang="zh-CN" sz="2000" b="1">
                <a:solidFill>
                  <a:srgbClr val="C00000"/>
                </a:solidFill>
                <a:latin typeface="微软雅黑" panose="020B0503020204020204" pitchFamily="34" charset="-122"/>
                <a:ea typeface="微软雅黑" panose="020B0503020204020204" pitchFamily="34" charset="-122"/>
              </a:rPr>
              <a:t>》</a:t>
            </a:r>
            <a:r>
              <a:rPr lang="zh-CN" altLang="en-US" sz="2000" b="1">
                <a:solidFill>
                  <a:srgbClr val="C00000"/>
                </a:solidFill>
                <a:latin typeface="微软雅黑" panose="020B0503020204020204" pitchFamily="34" charset="-122"/>
                <a:ea typeface="微软雅黑" panose="020B0503020204020204" pitchFamily="34" charset="-122"/>
              </a:rPr>
              <a:t>，并分为</a:t>
            </a:r>
            <a:r>
              <a:rPr lang="en-US" altLang="zh-CN" sz="2000" b="1">
                <a:solidFill>
                  <a:srgbClr val="C00000"/>
                </a:solidFill>
                <a:latin typeface="微软雅黑" panose="020B0503020204020204" pitchFamily="34" charset="-122"/>
                <a:ea typeface="微软雅黑" panose="020B0503020204020204" pitchFamily="34" charset="-122"/>
              </a:rPr>
              <a:t>81</a:t>
            </a:r>
            <a:r>
              <a:rPr lang="zh-CN" altLang="en-US" sz="2000" b="1">
                <a:solidFill>
                  <a:srgbClr val="C00000"/>
                </a:solidFill>
                <a:latin typeface="微软雅黑" panose="020B0503020204020204" pitchFamily="34" charset="-122"/>
                <a:ea typeface="微软雅黑" panose="020B0503020204020204" pitchFamily="34" charset="-122"/>
              </a:rPr>
              <a:t>章。</a:t>
            </a:r>
          </a:p>
          <a:p>
            <a:pPr>
              <a:lnSpc>
                <a:spcPct val="150000"/>
              </a:lnSpc>
            </a:pPr>
            <a:r>
              <a:rPr lang="zh-CN" altLang="en-US" sz="2000">
                <a:latin typeface="微软雅黑" panose="020B0503020204020204" pitchFamily="34" charset="-122"/>
                <a:ea typeface="微软雅黑" panose="020B0503020204020204" pitchFamily="34" charset="-122"/>
              </a:rPr>
              <a:t>      </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道德经</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文本以哲学意义之“道德”为纲宗，论述修身、治国、用兵、养生之道，而多以政治为旨归，乃所谓“内圣外王”之学，文意深奥，包涵广博，被誉为万经之王。</a:t>
            </a:r>
          </a:p>
        </p:txBody>
      </p:sp>
      <p:grpSp>
        <p:nvGrpSpPr>
          <p:cNvPr id="12" name="组合 11"/>
          <p:cNvGrpSpPr/>
          <p:nvPr/>
        </p:nvGrpSpPr>
        <p:grpSpPr>
          <a:xfrm>
            <a:off x="1105495" y="325466"/>
            <a:ext cx="2193280" cy="629194"/>
            <a:chOff x="4874007" y="570199"/>
            <a:chExt cx="1441237" cy="629194"/>
          </a:xfrm>
        </p:grpSpPr>
        <p:sp>
          <p:nvSpPr>
            <p:cNvPr id="14" name="矩形 13"/>
            <p:cNvSpPr/>
            <p:nvPr/>
          </p:nvSpPr>
          <p:spPr>
            <a:xfrm>
              <a:off x="4941757" y="570199"/>
              <a:ext cx="1178560" cy="629194"/>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4874007" y="662245"/>
              <a:ext cx="1441237" cy="461665"/>
            </a:xfrm>
            <a:prstGeom prst="rect">
              <a:avLst/>
            </a:prstGeom>
            <a:solidFill>
              <a:schemeClr val="bg1"/>
            </a:solidFill>
          </p:spPr>
          <p:txBody>
            <a:bodyPr vert="horz" wrap="square" rtlCol="0">
              <a:spAutoFit/>
            </a:bodyPr>
            <a:lstStyle/>
            <a:p>
              <a:r>
                <a:rPr lang="zh-CN" altLang="en-US"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了解</a:t>
              </a:r>
              <a:r>
                <a:rPr lang="en-US" altLang="zh-CN"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a:t>
              </a:r>
              <a:r>
                <a:rPr lang="zh-CN" altLang="en-US"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老子</a:t>
              </a:r>
              <a:r>
                <a:rPr lang="en-US" altLang="zh-CN"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a:t>
              </a:r>
              <a:endParaRPr lang="zh-CN" altLang="en-US"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endParaRPr>
            </a:p>
          </p:txBody>
        </p:sp>
      </p:gr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5495" y="1774061"/>
            <a:ext cx="2633136" cy="3137797"/>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250"/>
                                        <p:tgtEl>
                                          <p:spTgt spid="18"/>
                                        </p:tgtEl>
                                      </p:cBhvr>
                                    </p:animEffect>
                                    <p:anim calcmode="lin" valueType="num">
                                      <p:cBhvr>
                                        <p:cTn id="8" dur="1250" fill="hold"/>
                                        <p:tgtEl>
                                          <p:spTgt spid="18"/>
                                        </p:tgtEl>
                                        <p:attrNameLst>
                                          <p:attrName>ppt_x</p:attrName>
                                        </p:attrNameLst>
                                      </p:cBhvr>
                                      <p:tavLst>
                                        <p:tav tm="0">
                                          <p:val>
                                            <p:strVal val="#ppt_x"/>
                                          </p:val>
                                        </p:tav>
                                        <p:tav tm="100000">
                                          <p:val>
                                            <p:strVal val="#ppt_x"/>
                                          </p:val>
                                        </p:tav>
                                      </p:tavLst>
                                    </p:anim>
                                    <p:anim calcmode="lin" valueType="num">
                                      <p:cBhvr>
                                        <p:cTn id="9" dur="125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 name="矩形 17"/>
          <p:cNvSpPr/>
          <p:nvPr/>
        </p:nvSpPr>
        <p:spPr>
          <a:xfrm>
            <a:off x="4182673" y="1891484"/>
            <a:ext cx="7283253" cy="2807948"/>
          </a:xfrm>
          <a:prstGeom prst="rect">
            <a:avLst/>
          </a:prstGeom>
        </p:spPr>
        <p:txBody>
          <a:bodyPr vert="horz" wrap="square">
            <a:spAutoFit/>
          </a:bodyPr>
          <a:lstStyle/>
          <a:p>
            <a:pPr>
              <a:lnSpc>
                <a:spcPct val="150000"/>
              </a:lnSpc>
            </a:pPr>
            <a:r>
              <a:rPr lang="zh-CN" altLang="en-US" sz="2000">
                <a:latin typeface="微软雅黑" panose="020B0503020204020204" pitchFamily="34" charset="-122"/>
                <a:ea typeface="微软雅黑" panose="020B0503020204020204" pitchFamily="34" charset="-122"/>
              </a:rPr>
              <a:t>      </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道德经</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主题思想为</a:t>
            </a:r>
            <a:r>
              <a:rPr lang="zh-CN" altLang="en-US" sz="2000" b="1">
                <a:solidFill>
                  <a:srgbClr val="C00000"/>
                </a:solidFill>
                <a:latin typeface="微软雅黑" panose="020B0503020204020204" pitchFamily="34" charset="-122"/>
                <a:ea typeface="微软雅黑" panose="020B0503020204020204" pitchFamily="34" charset="-122"/>
              </a:rPr>
              <a:t>“道法自然”</a:t>
            </a:r>
            <a:r>
              <a:rPr lang="zh-CN" altLang="en-US" sz="2000">
                <a:latin typeface="微软雅黑" panose="020B0503020204020204" pitchFamily="34" charset="-122"/>
                <a:ea typeface="微软雅黑" panose="020B0503020204020204" pitchFamily="34" charset="-122"/>
              </a:rPr>
              <a:t>。“道法自然”是</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道德经</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中老子思想的精华。“道”作为</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道德经</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中最抽象的概念范畴，是天地万物生成的动力源。“德”是“道”在伦常领域的发展与表现。“道”与“法”在规则、常理层面有相通点，但不同于西方自然法。“法”应效法自然之道，在辨证的反向转化之中发挥其作用。</a:t>
            </a:r>
          </a:p>
        </p:txBody>
      </p:sp>
      <p:grpSp>
        <p:nvGrpSpPr>
          <p:cNvPr id="12" name="组合 11"/>
          <p:cNvGrpSpPr/>
          <p:nvPr/>
        </p:nvGrpSpPr>
        <p:grpSpPr>
          <a:xfrm>
            <a:off x="1105495" y="325466"/>
            <a:ext cx="2193280" cy="629194"/>
            <a:chOff x="4874007" y="570199"/>
            <a:chExt cx="1441237" cy="629194"/>
          </a:xfrm>
        </p:grpSpPr>
        <p:sp>
          <p:nvSpPr>
            <p:cNvPr id="14" name="矩形 13"/>
            <p:cNvSpPr/>
            <p:nvPr/>
          </p:nvSpPr>
          <p:spPr>
            <a:xfrm>
              <a:off x="4941757" y="570199"/>
              <a:ext cx="1178560" cy="629194"/>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4874007" y="662245"/>
              <a:ext cx="1441237" cy="461665"/>
            </a:xfrm>
            <a:prstGeom prst="rect">
              <a:avLst/>
            </a:prstGeom>
            <a:solidFill>
              <a:schemeClr val="bg1"/>
            </a:solidFill>
          </p:spPr>
          <p:txBody>
            <a:bodyPr vert="horz" wrap="square" rtlCol="0">
              <a:spAutoFit/>
            </a:bodyPr>
            <a:lstStyle/>
            <a:p>
              <a:r>
                <a:rPr lang="zh-CN" altLang="en-US"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了解</a:t>
              </a:r>
              <a:r>
                <a:rPr lang="en-US" altLang="zh-CN"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a:t>
              </a:r>
              <a:r>
                <a:rPr lang="zh-CN" altLang="en-US"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老子</a:t>
              </a:r>
              <a:r>
                <a:rPr lang="en-US" altLang="zh-CN"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a:t>
              </a:r>
              <a:endParaRPr lang="zh-CN" altLang="en-US"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endParaRPr>
            </a:p>
          </p:txBody>
        </p:sp>
      </p:grpSp>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5495" y="1774061"/>
            <a:ext cx="2633136" cy="3137797"/>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250"/>
                                        <p:tgtEl>
                                          <p:spTgt spid="18"/>
                                        </p:tgtEl>
                                      </p:cBhvr>
                                    </p:animEffect>
                                    <p:anim calcmode="lin" valueType="num">
                                      <p:cBhvr>
                                        <p:cTn id="8" dur="1250" fill="hold"/>
                                        <p:tgtEl>
                                          <p:spTgt spid="18"/>
                                        </p:tgtEl>
                                        <p:attrNameLst>
                                          <p:attrName>ppt_x</p:attrName>
                                        </p:attrNameLst>
                                      </p:cBhvr>
                                      <p:tavLst>
                                        <p:tav tm="0">
                                          <p:val>
                                            <p:strVal val="#ppt_x"/>
                                          </p:val>
                                        </p:tav>
                                        <p:tav tm="100000">
                                          <p:val>
                                            <p:strVal val="#ppt_x"/>
                                          </p:val>
                                        </p:tav>
                                      </p:tavLst>
                                    </p:anim>
                                    <p:anim calcmode="lin" valueType="num">
                                      <p:cBhvr>
                                        <p:cTn id="9" dur="125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7" name="Picture 3" descr="C:\Users\Administrator\Desktop\中国风素材\1.png"/>
          <p:cNvPicPr>
            <a:picLocks noChangeAspect="1" noChangeArrowheads="1"/>
          </p:cNvPicPr>
          <p:nvPr/>
        </p:nvPicPr>
        <p:blipFill>
          <a:blip r:embed="rId3" cstate="print">
            <a:extLst>
              <a:ext uri="{28A0092B-C50C-407E-A947-70E740481C1C}">
                <a14:useLocalDpi xmlns:a14="http://schemas.microsoft.com/office/drawing/2010/main" val="0"/>
              </a:ext>
            </a:extLst>
          </a:blip>
          <a:srcRect l="23496" t="1" r="31422" b="37360"/>
          <a:stretch>
            <a:fillRect/>
          </a:stretch>
        </p:blipFill>
        <p:spPr bwMode="auto">
          <a:xfrm>
            <a:off x="-1" y="6866"/>
            <a:ext cx="5257801" cy="6851134"/>
          </a:xfrm>
          <a:prstGeom prst="rect">
            <a:avLst/>
          </a:prstGeom>
          <a:noFill/>
          <a:extLst>
            <a:ext uri="{909E8E84-426E-40DD-AFC4-6F175D3DCCD1}">
              <a14:hiddenFill xmlns:a14="http://schemas.microsoft.com/office/drawing/2010/main">
                <a:solidFill>
                  <a:srgbClr val="FFFFFF"/>
                </a:solidFill>
              </a14:hiddenFill>
            </a:ext>
          </a:extLst>
        </p:spPr>
      </p:pic>
      <p:grpSp>
        <p:nvGrpSpPr>
          <p:cNvPr id="8" name="组合 7"/>
          <p:cNvGrpSpPr/>
          <p:nvPr/>
        </p:nvGrpSpPr>
        <p:grpSpPr>
          <a:xfrm>
            <a:off x="7260120" y="1413090"/>
            <a:ext cx="2260397" cy="3762179"/>
            <a:chOff x="4767101" y="1514735"/>
            <a:chExt cx="1447036" cy="3170204"/>
          </a:xfrm>
        </p:grpSpPr>
        <p:cxnSp>
          <p:nvCxnSpPr>
            <p:cNvPr id="14" name="直接连接符 8"/>
            <p:cNvCxnSpPr/>
            <p:nvPr/>
          </p:nvCxnSpPr>
          <p:spPr>
            <a:xfrm>
              <a:off x="5490617" y="2173060"/>
              <a:ext cx="1" cy="251187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4767101" y="1514735"/>
              <a:ext cx="1447036" cy="3170204"/>
              <a:chOff x="6216054" y="2292806"/>
              <a:chExt cx="1447036" cy="3170204"/>
            </a:xfrm>
          </p:grpSpPr>
          <p:sp>
            <p:nvSpPr>
              <p:cNvPr id="16" name="文本框 15"/>
              <p:cNvSpPr txBox="1"/>
              <p:nvPr/>
            </p:nvSpPr>
            <p:spPr>
              <a:xfrm>
                <a:off x="7308438" y="2292806"/>
                <a:ext cx="354652" cy="859902"/>
              </a:xfrm>
              <a:prstGeom prst="rect">
                <a:avLst/>
              </a:prstGeom>
            </p:spPr>
            <p:style>
              <a:lnRef idx="2">
                <a:schemeClr val="dk1"/>
              </a:lnRef>
              <a:fillRef idx="1">
                <a:schemeClr val="lt1"/>
              </a:fillRef>
              <a:effectRef idx="0">
                <a:schemeClr val="dk1"/>
              </a:effectRef>
              <a:fontRef idx="minor">
                <a:schemeClr val="dk1"/>
              </a:fontRef>
            </p:style>
            <p:txBody>
              <a:bodyPr vert="eaVert" wrap="none" rtlCol="0">
                <a:spAutoFit/>
              </a:bodyPr>
              <a:lstStyle/>
              <a:p>
                <a:pPr algn="dist"/>
                <a:r>
                  <a:rPr lang="zh-CN" altLang="en-US" sz="2400" b="1">
                    <a:solidFill>
                      <a:schemeClr val="tx1">
                        <a:lumMod val="65000"/>
                        <a:lumOff val="35000"/>
                      </a:schemeClr>
                    </a:solidFill>
                  </a:rPr>
                  <a:t>第二章</a:t>
                </a:r>
              </a:p>
            </p:txBody>
          </p:sp>
          <p:sp>
            <p:nvSpPr>
              <p:cNvPr id="17" name="文本框 16"/>
              <p:cNvSpPr txBox="1"/>
              <p:nvPr/>
            </p:nvSpPr>
            <p:spPr>
              <a:xfrm>
                <a:off x="6216054" y="2951132"/>
                <a:ext cx="830997" cy="2511878"/>
              </a:xfrm>
              <a:prstGeom prst="rect">
                <a:avLst/>
              </a:prstGeom>
              <a:noFill/>
            </p:spPr>
            <p:txBody>
              <a:bodyPr vert="eaVert" wrap="square" rtlCol="0">
                <a:spAutoFit/>
              </a:bodyPr>
              <a:lstStyle/>
              <a:p>
                <a:pPr marL="457200" indent="-457200" algn="dist">
                  <a:lnSpc>
                    <a:spcPct val="150000"/>
                  </a:lnSpc>
                  <a:buFont typeface="Wingdings" panose="05000000000000000000" pitchFamily="2" charset="2"/>
                  <a:buChar char="n"/>
                </a:pPr>
                <a:r>
                  <a:rPr lang="zh-CN" altLang="en-US" sz="2800">
                    <a:solidFill>
                      <a:schemeClr val="tx1">
                        <a:lumMod val="50000"/>
                        <a:lumOff val="50000"/>
                      </a:schemeClr>
                    </a:solidFill>
                    <a:latin typeface="微软雅黑" panose="020B0503020204020204" pitchFamily="34" charset="-122"/>
                    <a:ea typeface="微软雅黑" panose="020B0503020204020204" pitchFamily="34" charset="-122"/>
                  </a:rPr>
                  <a:t>诵读感悟</a:t>
                </a:r>
              </a:p>
            </p:txBody>
          </p:sp>
        </p:gr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after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fade">
                                      <p:cBhvr>
                                        <p:cTn id="7" dur="125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619859" y="2021819"/>
            <a:ext cx="2643860" cy="3103791"/>
            <a:chOff x="4098774" y="1395749"/>
            <a:chExt cx="2324100" cy="2728404"/>
          </a:xfrm>
        </p:grpSpPr>
        <p:pic>
          <p:nvPicPr>
            <p:cNvPr id="12" name="Picture 2" descr="C:\Users\Administrator\Desktop\中国风素材\20661287_205529056000_2.jpg"/>
            <p:cNvPicPr>
              <a:picLocks noChangeAspect="1" noChangeArrowheads="1"/>
            </p:cNvPicPr>
            <p:nvPr/>
          </p:nvPicPr>
          <p:blipFill>
            <a:blip r:embed="rId3">
              <a:extLst>
                <a:ext uri="{28A0092B-C50C-407E-A947-70E740481C1C}">
                  <a14:useLocalDpi xmlns:a14="http://schemas.microsoft.com/office/drawing/2010/main" val="0"/>
                </a:ext>
              </a:extLst>
            </a:blip>
            <a:srcRect l="49826" t="5735" r="6328"/>
            <a:stretch>
              <a:fillRect/>
            </a:stretch>
          </p:blipFill>
          <p:spPr bwMode="auto">
            <a:xfrm>
              <a:off x="4098774" y="1395749"/>
              <a:ext cx="1872343" cy="2610194"/>
            </a:xfrm>
            <a:prstGeom prst="rect">
              <a:avLst/>
            </a:prstGeom>
            <a:noFill/>
            <a:extLst>
              <a:ext uri="{909E8E84-426E-40DD-AFC4-6F175D3DCCD1}">
                <a14:hiddenFill xmlns:a14="http://schemas.microsoft.com/office/drawing/2010/main">
                  <a:solidFill>
                    <a:srgbClr val="FFFFFF"/>
                  </a:solidFill>
                </a14:hiddenFill>
              </a:ext>
            </a:extLst>
          </p:spPr>
        </p:pic>
        <p:sp>
          <p:nvSpPr>
            <p:cNvPr id="13" name="椭圆 12"/>
            <p:cNvSpPr/>
            <p:nvPr/>
          </p:nvSpPr>
          <p:spPr>
            <a:xfrm>
              <a:off x="4098774" y="1800053"/>
              <a:ext cx="2324100" cy="2324100"/>
            </a:xfrm>
            <a:prstGeom prst="ellips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5269840" y="570199"/>
            <a:ext cx="1450072" cy="629194"/>
            <a:chOff x="4820991" y="570199"/>
            <a:chExt cx="1450072" cy="629194"/>
          </a:xfrm>
        </p:grpSpPr>
        <p:sp>
          <p:nvSpPr>
            <p:cNvPr id="29" name="矩形 28"/>
            <p:cNvSpPr/>
            <p:nvPr/>
          </p:nvSpPr>
          <p:spPr>
            <a:xfrm>
              <a:off x="4941757" y="570199"/>
              <a:ext cx="1178560" cy="629194"/>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4820991" y="662245"/>
              <a:ext cx="1450072" cy="461665"/>
            </a:xfrm>
            <a:prstGeom prst="rect">
              <a:avLst/>
            </a:prstGeom>
            <a:solidFill>
              <a:schemeClr val="bg1"/>
            </a:solidFill>
          </p:spPr>
          <p:txBody>
            <a:bodyPr vert="horz" wrap="square" rtlCol="0">
              <a:spAutoFit/>
            </a:bodyPr>
            <a:lstStyle/>
            <a:p>
              <a:r>
                <a:rPr lang="zh-CN" altLang="en-US"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预习检查</a:t>
              </a:r>
            </a:p>
          </p:txBody>
        </p:sp>
      </p:grpSp>
      <p:sp>
        <p:nvSpPr>
          <p:cNvPr id="2" name="文本框 1"/>
          <p:cNvSpPr txBox="1"/>
          <p:nvPr/>
        </p:nvSpPr>
        <p:spPr>
          <a:xfrm>
            <a:off x="3942956" y="2197657"/>
            <a:ext cx="7403553" cy="2601481"/>
          </a:xfrm>
          <a:prstGeom prst="rect">
            <a:avLst/>
          </a:prstGeom>
          <a:noFill/>
        </p:spPr>
        <p:txBody>
          <a:bodyPr wrap="square" rtlCol="0">
            <a:spAutoFit/>
          </a:bodyPr>
          <a:lstStyle/>
          <a:p>
            <a:pPr marL="457200" indent="-457200">
              <a:lnSpc>
                <a:spcPct val="150000"/>
              </a:lnSpc>
              <a:buFont typeface="Wingdings" panose="05000000000000000000" pitchFamily="2" charset="2"/>
              <a:buChar char="n"/>
            </a:pPr>
            <a:r>
              <a:rPr kumimoji="1" lang="zh-CN" altLang="en-US" sz="2800" b="1">
                <a:solidFill>
                  <a:schemeClr val="tx1">
                    <a:lumMod val="65000"/>
                    <a:lumOff val="35000"/>
                  </a:schemeClr>
                </a:solidFill>
                <a:latin typeface="微软雅黑" panose="020B0503020204020204" pitchFamily="34" charset="-122"/>
                <a:ea typeface="微软雅黑" panose="020B0503020204020204" pitchFamily="34" charset="-122"/>
              </a:rPr>
              <a:t>明确字音。</a:t>
            </a:r>
          </a:p>
          <a:p>
            <a:pPr>
              <a:lnSpc>
                <a:spcPct val="150000"/>
              </a:lnSpc>
            </a:pPr>
            <a:r>
              <a:rPr kumimoji="1" lang="zh-CN" altLang="en-US" sz="2800">
                <a:solidFill>
                  <a:srgbClr val="C00000"/>
                </a:solidFill>
                <a:latin typeface="微软雅黑" panose="020B0503020204020204" pitchFamily="34" charset="-122"/>
                <a:ea typeface="微软雅黑" panose="020B0503020204020204" pitchFamily="34" charset="-122"/>
              </a:rPr>
              <a:t>毂</a:t>
            </a:r>
            <a:r>
              <a:rPr kumimoji="1" lang="zh-CN" altLang="en-US" sz="2800">
                <a:latin typeface="微软雅黑" panose="020B0503020204020204" pitchFamily="34" charset="-122"/>
                <a:ea typeface="微软雅黑" panose="020B0503020204020204" pitchFamily="34" charset="-122"/>
              </a:rPr>
              <a:t>（</a:t>
            </a:r>
            <a:r>
              <a:rPr kumimoji="1" lang="en-US" altLang="zh-CN" sz="2800" b="1" err="1">
                <a:solidFill>
                  <a:srgbClr val="C00000"/>
                </a:solidFill>
                <a:latin typeface="微软雅黑" panose="020B0503020204020204" pitchFamily="34" charset="-122"/>
                <a:ea typeface="微软雅黑" panose="020B0503020204020204" pitchFamily="34" charset="-122"/>
              </a:rPr>
              <a:t>gǔ</a:t>
            </a:r>
            <a:r>
              <a:rPr kumimoji="1" lang="zh-CN" altLang="en-US" sz="2800">
                <a:latin typeface="微软雅黑" panose="020B0503020204020204" pitchFamily="34" charset="-122"/>
                <a:ea typeface="微软雅黑" panose="020B0503020204020204" pitchFamily="34" charset="-122"/>
              </a:rPr>
              <a:t>）    </a:t>
            </a:r>
            <a:r>
              <a:rPr kumimoji="1" lang="zh-CN" altLang="en-US" sz="2800">
                <a:solidFill>
                  <a:srgbClr val="C00000"/>
                </a:solidFill>
                <a:latin typeface="微软雅黑" panose="020B0503020204020204" pitchFamily="34" charset="-122"/>
                <a:ea typeface="微软雅黑" panose="020B0503020204020204" pitchFamily="34" charset="-122"/>
              </a:rPr>
              <a:t>埏埴</a:t>
            </a:r>
            <a:r>
              <a:rPr kumimoji="1" lang="zh-CN" altLang="en-US" sz="2800">
                <a:latin typeface="微软雅黑" panose="020B0503020204020204" pitchFamily="34" charset="-122"/>
                <a:ea typeface="微软雅黑" panose="020B0503020204020204" pitchFamily="34" charset="-122"/>
              </a:rPr>
              <a:t>（</a:t>
            </a:r>
            <a:r>
              <a:rPr kumimoji="1" lang="en-US" altLang="zh-CN" sz="2800" b="1" err="1">
                <a:solidFill>
                  <a:srgbClr val="C00000"/>
                </a:solidFill>
                <a:latin typeface="微软雅黑" panose="020B0503020204020204" pitchFamily="34" charset="-122"/>
                <a:ea typeface="微软雅黑" panose="020B0503020204020204" pitchFamily="34" charset="-122"/>
              </a:rPr>
              <a:t>shān zhí</a:t>
            </a:r>
            <a:r>
              <a:rPr kumimoji="1" lang="zh-CN" altLang="en-US" sz="2800">
                <a:latin typeface="微软雅黑" panose="020B0503020204020204" pitchFamily="34" charset="-122"/>
                <a:ea typeface="微软雅黑" panose="020B0503020204020204" pitchFamily="34" charset="-122"/>
              </a:rPr>
              <a:t>）户</a:t>
            </a:r>
            <a:r>
              <a:rPr kumimoji="1" lang="zh-CN" altLang="en-US" sz="2800">
                <a:solidFill>
                  <a:srgbClr val="C00000"/>
                </a:solidFill>
                <a:latin typeface="微软雅黑" panose="020B0503020204020204" pitchFamily="34" charset="-122"/>
                <a:ea typeface="微软雅黑" panose="020B0503020204020204" pitchFamily="34" charset="-122"/>
              </a:rPr>
              <a:t>牖</a:t>
            </a:r>
            <a:r>
              <a:rPr kumimoji="1" lang="zh-CN" altLang="en-US" sz="2800">
                <a:latin typeface="微软雅黑" panose="020B0503020204020204" pitchFamily="34" charset="-122"/>
                <a:ea typeface="微软雅黑" panose="020B0503020204020204" pitchFamily="34" charset="-122"/>
              </a:rPr>
              <a:t>（</a:t>
            </a:r>
            <a:r>
              <a:rPr kumimoji="1" lang="en-US" altLang="zh-CN" sz="2800" b="1" err="1">
                <a:solidFill>
                  <a:srgbClr val="C00000"/>
                </a:solidFill>
                <a:latin typeface="微软雅黑" panose="020B0503020204020204" pitchFamily="34" charset="-122"/>
                <a:ea typeface="微软雅黑" panose="020B0503020204020204" pitchFamily="34" charset="-122"/>
              </a:rPr>
              <a:t>yǒu</a:t>
            </a:r>
            <a:r>
              <a:rPr kumimoji="1" lang="zh-CN" altLang="en-US" sz="2800">
                <a:latin typeface="微软雅黑" panose="020B0503020204020204" pitchFamily="34" charset="-122"/>
                <a:ea typeface="微软雅黑" panose="020B0503020204020204" pitchFamily="34" charset="-122"/>
              </a:rPr>
              <a:t>）</a:t>
            </a:r>
          </a:p>
          <a:p>
            <a:pPr>
              <a:lnSpc>
                <a:spcPct val="150000"/>
              </a:lnSpc>
            </a:pPr>
            <a:r>
              <a:rPr kumimoji="1" lang="zh-CN" altLang="en-US" sz="2800">
                <a:solidFill>
                  <a:srgbClr val="C00000"/>
                </a:solidFill>
                <a:latin typeface="微软雅黑" panose="020B0503020204020204" pitchFamily="34" charset="-122"/>
                <a:ea typeface="微软雅黑" panose="020B0503020204020204" pitchFamily="34" charset="-122"/>
              </a:rPr>
              <a:t>矜</a:t>
            </a:r>
            <a:r>
              <a:rPr kumimoji="1" lang="zh-CN" altLang="en-US" sz="2800">
                <a:latin typeface="微软雅黑" panose="020B0503020204020204" pitchFamily="34" charset="-122"/>
                <a:ea typeface="微软雅黑" panose="020B0503020204020204" pitchFamily="34" charset="-122"/>
              </a:rPr>
              <a:t>（</a:t>
            </a:r>
            <a:r>
              <a:rPr kumimoji="1" lang="en-US" altLang="zh-CN" sz="2800" b="1" err="1">
                <a:solidFill>
                  <a:srgbClr val="C00000"/>
                </a:solidFill>
                <a:latin typeface="微软雅黑" panose="020B0503020204020204" pitchFamily="34" charset="-122"/>
                <a:ea typeface="微软雅黑" panose="020B0503020204020204" pitchFamily="34" charset="-122"/>
              </a:rPr>
              <a:t>jīn</a:t>
            </a:r>
            <a:r>
              <a:rPr kumimoji="1" lang="zh-CN" altLang="en-US" sz="2800">
                <a:latin typeface="微软雅黑" panose="020B0503020204020204" pitchFamily="34" charset="-122"/>
                <a:ea typeface="微软雅黑" panose="020B0503020204020204" pitchFamily="34" charset="-122"/>
              </a:rPr>
              <a:t>）	</a:t>
            </a:r>
            <a:r>
              <a:rPr kumimoji="1" lang="zh-CN" altLang="en-US" sz="2800">
                <a:solidFill>
                  <a:srgbClr val="C00000"/>
                </a:solidFill>
                <a:latin typeface="微软雅黑" panose="020B0503020204020204" pitchFamily="34" charset="-122"/>
                <a:ea typeface="微软雅黑" panose="020B0503020204020204" pitchFamily="34" charset="-122"/>
              </a:rPr>
              <a:t>赘</a:t>
            </a:r>
            <a:r>
              <a:rPr kumimoji="1" lang="zh-CN" altLang="en-US" sz="2800">
                <a:latin typeface="微软雅黑" panose="020B0503020204020204" pitchFamily="34" charset="-122"/>
                <a:ea typeface="微软雅黑" panose="020B0503020204020204" pitchFamily="34" charset="-122"/>
              </a:rPr>
              <a:t>（</a:t>
            </a:r>
            <a:r>
              <a:rPr kumimoji="1" lang="en-US" altLang="zh-CN" sz="2800" b="1" err="1">
                <a:solidFill>
                  <a:srgbClr val="C00000"/>
                </a:solidFill>
                <a:latin typeface="微软雅黑" panose="020B0503020204020204" pitchFamily="34" charset="-122"/>
                <a:ea typeface="微软雅黑" panose="020B0503020204020204" pitchFamily="34" charset="-122"/>
              </a:rPr>
              <a:t>zhuì</a:t>
            </a:r>
            <a:r>
              <a:rPr kumimoji="1" lang="zh-CN" altLang="en-US" sz="2800">
                <a:latin typeface="微软雅黑" panose="020B0503020204020204" pitchFamily="34" charset="-122"/>
                <a:ea typeface="微软雅黑" panose="020B0503020204020204" pitchFamily="34" charset="-122"/>
              </a:rPr>
              <a:t>）	        </a:t>
            </a:r>
            <a:r>
              <a:rPr kumimoji="1" lang="zh-CN" altLang="en-US" sz="2800">
                <a:solidFill>
                  <a:srgbClr val="C00000"/>
                </a:solidFill>
                <a:latin typeface="微软雅黑" panose="020B0503020204020204" pitchFamily="34" charset="-122"/>
                <a:ea typeface="微软雅黑" panose="020B0503020204020204" pitchFamily="34" charset="-122"/>
              </a:rPr>
              <a:t>强</a:t>
            </a:r>
            <a:r>
              <a:rPr kumimoji="1" lang="zh-CN" altLang="en-US" sz="2800">
                <a:latin typeface="微软雅黑" panose="020B0503020204020204" pitchFamily="34" charset="-122"/>
                <a:ea typeface="微软雅黑" panose="020B0503020204020204" pitchFamily="34" charset="-122"/>
              </a:rPr>
              <a:t>行者（</a:t>
            </a:r>
            <a:r>
              <a:rPr kumimoji="1" lang="en-US" altLang="zh-CN" sz="2800" b="1" err="1">
                <a:solidFill>
                  <a:srgbClr val="C00000"/>
                </a:solidFill>
                <a:latin typeface="微软雅黑" panose="020B0503020204020204" pitchFamily="34" charset="-122"/>
                <a:ea typeface="微软雅黑" panose="020B0503020204020204" pitchFamily="34" charset="-122"/>
              </a:rPr>
              <a:t>qiǎng</a:t>
            </a:r>
            <a:r>
              <a:rPr kumimoji="1" lang="zh-CN" altLang="en-US" sz="2800">
                <a:latin typeface="微软雅黑" panose="020B0503020204020204" pitchFamily="34" charset="-122"/>
                <a:ea typeface="微软雅黑" panose="020B0503020204020204" pitchFamily="34" charset="-122"/>
              </a:rPr>
              <a:t>）     </a:t>
            </a:r>
          </a:p>
          <a:p>
            <a:pPr>
              <a:lnSpc>
                <a:spcPct val="150000"/>
              </a:lnSpc>
            </a:pPr>
            <a:r>
              <a:rPr kumimoji="1" lang="zh-CN" altLang="en-US" sz="2800">
                <a:solidFill>
                  <a:srgbClr val="C00000"/>
                </a:solidFill>
                <a:latin typeface="微软雅黑" panose="020B0503020204020204" pitchFamily="34" charset="-122"/>
                <a:ea typeface="微软雅黑" panose="020B0503020204020204" pitchFamily="34" charset="-122"/>
              </a:rPr>
              <a:t>泮</a:t>
            </a:r>
            <a:r>
              <a:rPr kumimoji="1" lang="en-US" altLang="zh-CN" sz="2800">
                <a:latin typeface="微软雅黑" panose="020B0503020204020204" pitchFamily="34" charset="-122"/>
                <a:ea typeface="微软雅黑" panose="020B0503020204020204" pitchFamily="34" charset="-122"/>
              </a:rPr>
              <a:t>(</a:t>
            </a:r>
            <a:r>
              <a:rPr kumimoji="1" lang="en-US" altLang="zh-CN" sz="2800" b="1" err="1">
                <a:solidFill>
                  <a:srgbClr val="C00000"/>
                </a:solidFill>
                <a:latin typeface="微软雅黑" panose="020B0503020204020204" pitchFamily="34" charset="-122"/>
                <a:ea typeface="微软雅黑" panose="020B0503020204020204" pitchFamily="34" charset="-122"/>
              </a:rPr>
              <a:t>pàn</a:t>
            </a:r>
            <a:r>
              <a:rPr kumimoji="1" lang="en-US" altLang="zh-CN" sz="2800">
                <a:latin typeface="微软雅黑" panose="020B0503020204020204" pitchFamily="34" charset="-122"/>
                <a:ea typeface="微软雅黑" panose="020B0503020204020204" pitchFamily="34" charset="-122"/>
              </a:rPr>
              <a:t>)     </a:t>
            </a:r>
            <a:r>
              <a:rPr kumimoji="1" lang="zh-CN" altLang="en-US" sz="2800">
                <a:solidFill>
                  <a:srgbClr val="C00000"/>
                </a:solidFill>
                <a:latin typeface="微软雅黑" panose="020B0503020204020204" pitchFamily="34" charset="-122"/>
                <a:ea typeface="微软雅黑" panose="020B0503020204020204" pitchFamily="34" charset="-122"/>
              </a:rPr>
              <a:t>累</a:t>
            </a:r>
            <a:r>
              <a:rPr kumimoji="1" lang="zh-CN" altLang="en-US" sz="2800">
                <a:latin typeface="微软雅黑" panose="020B0503020204020204" pitchFamily="34" charset="-122"/>
                <a:ea typeface="微软雅黑" panose="020B0503020204020204" pitchFamily="34" charset="-122"/>
              </a:rPr>
              <a:t>土</a:t>
            </a:r>
            <a:r>
              <a:rPr kumimoji="1" lang="en-US" altLang="zh-CN" sz="2800">
                <a:latin typeface="微软雅黑" panose="020B0503020204020204" pitchFamily="34" charset="-122"/>
                <a:ea typeface="微软雅黑" panose="020B0503020204020204" pitchFamily="34" charset="-122"/>
              </a:rPr>
              <a:t>(</a:t>
            </a:r>
            <a:r>
              <a:rPr kumimoji="1" lang="en-US" altLang="zh-CN" sz="2800" b="1" err="1">
                <a:solidFill>
                  <a:srgbClr val="C00000"/>
                </a:solidFill>
                <a:latin typeface="微软雅黑" panose="020B0503020204020204" pitchFamily="34" charset="-122"/>
                <a:ea typeface="微软雅黑" panose="020B0503020204020204" pitchFamily="34" charset="-122"/>
              </a:rPr>
              <a:t>léi</a:t>
            </a:r>
            <a:r>
              <a:rPr kumimoji="1" lang="en-US" altLang="zh-CN" sz="2800">
                <a:latin typeface="微软雅黑" panose="020B0503020204020204" pitchFamily="34" charset="-122"/>
                <a:ea typeface="微软雅黑" panose="020B0503020204020204" pitchFamily="34" charset="-122"/>
              </a:rPr>
              <a:t>)           </a:t>
            </a:r>
            <a:r>
              <a:rPr kumimoji="1" lang="zh-CN" altLang="en-US" sz="2800">
                <a:solidFill>
                  <a:srgbClr val="C00000"/>
                </a:solidFill>
                <a:latin typeface="微软雅黑" panose="020B0503020204020204" pitchFamily="34" charset="-122"/>
                <a:ea typeface="微软雅黑" panose="020B0503020204020204" pitchFamily="34" charset="-122"/>
              </a:rPr>
              <a:t>几</a:t>
            </a:r>
            <a:r>
              <a:rPr kumimoji="1" lang="zh-CN" altLang="en-US" sz="2800">
                <a:latin typeface="微软雅黑" panose="020B0503020204020204" pitchFamily="34" charset="-122"/>
                <a:ea typeface="微软雅黑" panose="020B0503020204020204" pitchFamily="34" charset="-122"/>
              </a:rPr>
              <a:t>成而败之（</a:t>
            </a:r>
            <a:r>
              <a:rPr kumimoji="1" lang="en-US" altLang="zh-CN" sz="2800" b="1" err="1">
                <a:solidFill>
                  <a:srgbClr val="C00000"/>
                </a:solidFill>
                <a:latin typeface="微软雅黑" panose="020B0503020204020204" pitchFamily="34" charset="-122"/>
                <a:ea typeface="微软雅黑" panose="020B0503020204020204" pitchFamily="34" charset="-122"/>
              </a:rPr>
              <a:t>jī</a:t>
            </a:r>
            <a:r>
              <a:rPr kumimoji="1" lang="zh-CN" altLang="en-US" sz="2800">
                <a:latin typeface="微软雅黑" panose="020B0503020204020204" pitchFamily="34" charset="-122"/>
                <a:ea typeface="微软雅黑" panose="020B0503020204020204" pitchFamily="34" charset="-122"/>
              </a:rPr>
              <a:t>）</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250"/>
                                        <p:tgtEl>
                                          <p:spTgt spid="6"/>
                                        </p:tgtEl>
                                      </p:cBhvr>
                                    </p:animEffect>
                                    <p:anim calcmode="lin" valueType="num">
                                      <p:cBhvr>
                                        <p:cTn id="8" dur="1250" fill="hold"/>
                                        <p:tgtEl>
                                          <p:spTgt spid="6"/>
                                        </p:tgtEl>
                                        <p:attrNameLst>
                                          <p:attrName>ppt_x</p:attrName>
                                        </p:attrNameLst>
                                      </p:cBhvr>
                                      <p:tavLst>
                                        <p:tav tm="0">
                                          <p:val>
                                            <p:strVal val="#ppt_x"/>
                                          </p:val>
                                        </p:tav>
                                        <p:tav tm="100000">
                                          <p:val>
                                            <p:strVal val="#ppt_x"/>
                                          </p:val>
                                        </p:tav>
                                      </p:tavLst>
                                    </p:anim>
                                    <p:anim calcmode="lin" valueType="num">
                                      <p:cBhvr>
                                        <p:cTn id="9" dur="1250" fill="hold"/>
                                        <p:tgtEl>
                                          <p:spTgt spid="6"/>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250"/>
                            </p:stCondLst>
                            <p:childTnLst>
                              <p:par>
                                <p:cTn id="11" presetID="42" presetClass="entr" presetSubtype="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250"/>
                                        <p:tgtEl>
                                          <p:spTgt spid="2"/>
                                        </p:tgtEl>
                                      </p:cBhvr>
                                    </p:animEffect>
                                    <p:anim calcmode="lin" valueType="num">
                                      <p:cBhvr>
                                        <p:cTn id="14" dur="1250" fill="hold"/>
                                        <p:tgtEl>
                                          <p:spTgt spid="2"/>
                                        </p:tgtEl>
                                        <p:attrNameLst>
                                          <p:attrName>ppt_x</p:attrName>
                                        </p:attrNameLst>
                                      </p:cBhvr>
                                      <p:tavLst>
                                        <p:tav tm="0">
                                          <p:val>
                                            <p:strVal val="#ppt_x"/>
                                          </p:val>
                                        </p:tav>
                                        <p:tav tm="100000">
                                          <p:val>
                                            <p:strVal val="#ppt_x"/>
                                          </p:val>
                                        </p:tav>
                                      </p:tavLst>
                                    </p:anim>
                                    <p:anim calcmode="lin" valueType="num">
                                      <p:cBhvr>
                                        <p:cTn id="15" dur="125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1" name="Picture 2" descr="C:\Users\Administrator\Desktop\中国风素材\20661287_205529056000_2.jpg"/>
          <p:cNvPicPr>
            <a:picLocks noChangeAspect="1" noChangeArrowheads="1"/>
          </p:cNvPicPr>
          <p:nvPr/>
        </p:nvPicPr>
        <p:blipFill>
          <a:blip r:embed="rId3">
            <a:extLst>
              <a:ext uri="{28A0092B-C50C-407E-A947-70E740481C1C}">
                <a14:useLocalDpi xmlns:a14="http://schemas.microsoft.com/office/drawing/2010/main" val="0"/>
              </a:ext>
            </a:extLst>
          </a:blip>
          <a:srcRect t="5735" r="59964" b="12557"/>
          <a:stretch>
            <a:fillRect/>
          </a:stretch>
        </p:blipFill>
        <p:spPr bwMode="auto">
          <a:xfrm>
            <a:off x="9112640" y="2921521"/>
            <a:ext cx="2974586" cy="3936480"/>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5269840" y="570199"/>
            <a:ext cx="1450072" cy="629194"/>
            <a:chOff x="4820991" y="570199"/>
            <a:chExt cx="1450072" cy="629194"/>
          </a:xfrm>
        </p:grpSpPr>
        <p:sp>
          <p:nvSpPr>
            <p:cNvPr id="14" name="矩形 13"/>
            <p:cNvSpPr/>
            <p:nvPr/>
          </p:nvSpPr>
          <p:spPr>
            <a:xfrm>
              <a:off x="4941757" y="570199"/>
              <a:ext cx="1178560" cy="629194"/>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4820991" y="662245"/>
              <a:ext cx="1450072" cy="461665"/>
            </a:xfrm>
            <a:prstGeom prst="rect">
              <a:avLst/>
            </a:prstGeom>
            <a:solidFill>
              <a:schemeClr val="bg1"/>
            </a:solidFill>
          </p:spPr>
          <p:txBody>
            <a:bodyPr vert="horz" wrap="square" rtlCol="0">
              <a:spAutoFit/>
            </a:bodyPr>
            <a:lstStyle/>
            <a:p>
              <a:r>
                <a:rPr lang="zh-CN" altLang="en-US"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诵读指导</a:t>
              </a:r>
            </a:p>
          </p:txBody>
        </p:sp>
      </p:grpSp>
      <p:sp>
        <p:nvSpPr>
          <p:cNvPr id="16" name="文本框 15"/>
          <p:cNvSpPr txBox="1"/>
          <p:nvPr/>
        </p:nvSpPr>
        <p:spPr>
          <a:xfrm>
            <a:off x="440508" y="2068735"/>
            <a:ext cx="8672132" cy="2438616"/>
          </a:xfrm>
          <a:prstGeom prst="rect">
            <a:avLst/>
          </a:prstGeom>
          <a:noFill/>
        </p:spPr>
        <p:txBody>
          <a:bodyPr wrap="square" rtlCol="0">
            <a:spAutoFit/>
          </a:bodyPr>
          <a:lstStyle/>
          <a:p>
            <a:pPr>
              <a:lnSpc>
                <a:spcPct val="150000"/>
              </a:lnSpc>
            </a:pPr>
            <a:r>
              <a:rPr kumimoji="1"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a:t>
            </a:r>
            <a:r>
              <a:rPr kumimoji="1" lang="en-US" altLang="zh-CN" sz="2400" b="1">
                <a:solidFill>
                  <a:schemeClr val="tx1">
                    <a:lumMod val="65000"/>
                    <a:lumOff val="35000"/>
                  </a:schemeClr>
                </a:solidFill>
                <a:latin typeface="微软雅黑" panose="020B0503020204020204" pitchFamily="34" charset="-122"/>
                <a:ea typeface="微软雅黑" panose="020B0503020204020204" pitchFamily="34" charset="-122"/>
              </a:rPr>
              <a:t>1</a:t>
            </a:r>
            <a:r>
              <a:rPr kumimoji="1"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）划分节奏，明确重音和语调。</a:t>
            </a:r>
          </a:p>
          <a:p>
            <a:pPr>
              <a:lnSpc>
                <a:spcPct val="150000"/>
              </a:lnSpc>
            </a:pPr>
            <a:r>
              <a:rPr kumimoji="1" lang="zh-CN" altLang="en-US" sz="2000">
                <a:solidFill>
                  <a:schemeClr val="tx1">
                    <a:lumMod val="65000"/>
                    <a:lumOff val="35000"/>
                  </a:schemeClr>
                </a:solidFill>
                <a:latin typeface="微软雅黑" panose="020B0503020204020204" pitchFamily="34" charset="-122"/>
                <a:ea typeface="微软雅黑" panose="020B0503020204020204" pitchFamily="34" charset="-122"/>
              </a:rPr>
              <a:t>例如：</a:t>
            </a:r>
          </a:p>
          <a:p>
            <a:pPr>
              <a:lnSpc>
                <a:spcPct val="150000"/>
              </a:lnSpc>
            </a:pPr>
            <a:r>
              <a:rPr kumimoji="1" lang="zh-CN" altLang="en-US" sz="2000">
                <a:solidFill>
                  <a:schemeClr val="tx1">
                    <a:lumMod val="65000"/>
                    <a:lumOff val="35000"/>
                  </a:schemeClr>
                </a:solidFill>
                <a:latin typeface="微软雅黑" panose="020B0503020204020204" pitchFamily="34" charset="-122"/>
                <a:ea typeface="微软雅黑" panose="020B0503020204020204" pitchFamily="34" charset="-122"/>
              </a:rPr>
              <a:t>第十一章：三十辐</a:t>
            </a:r>
            <a:r>
              <a:rPr kumimoji="1"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kumimoji="1" lang="zh-CN" altLang="en-US" sz="2000">
                <a:solidFill>
                  <a:schemeClr val="tx1">
                    <a:lumMod val="65000"/>
                    <a:lumOff val="35000"/>
                  </a:schemeClr>
                </a:solidFill>
                <a:latin typeface="微软雅黑" panose="020B0503020204020204" pitchFamily="34" charset="-122"/>
                <a:ea typeface="微软雅黑" panose="020B0503020204020204" pitchFamily="34" charset="-122"/>
              </a:rPr>
              <a:t>共</a:t>
            </a:r>
            <a:r>
              <a:rPr kumimoji="1"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kumimoji="1" lang="zh-CN" altLang="en-US" sz="2000">
                <a:solidFill>
                  <a:schemeClr val="tx1">
                    <a:lumMod val="65000"/>
                    <a:lumOff val="35000"/>
                  </a:schemeClr>
                </a:solidFill>
                <a:latin typeface="微软雅黑" panose="020B0503020204020204" pitchFamily="34" charset="-122"/>
                <a:ea typeface="微软雅黑" panose="020B0503020204020204" pitchFamily="34" charset="-122"/>
              </a:rPr>
              <a:t>一毂，当其无，有车</a:t>
            </a:r>
            <a:r>
              <a:rPr kumimoji="1"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kumimoji="1" lang="zh-CN" altLang="en-US" sz="2000">
                <a:solidFill>
                  <a:schemeClr val="tx1">
                    <a:lumMod val="65000"/>
                    <a:lumOff val="35000"/>
                  </a:schemeClr>
                </a:solidFill>
                <a:latin typeface="微软雅黑" panose="020B0503020204020204" pitchFamily="34" charset="-122"/>
                <a:ea typeface="微软雅黑" panose="020B0503020204020204" pitchFamily="34" charset="-122"/>
              </a:rPr>
              <a:t>之用。埏埴</a:t>
            </a:r>
            <a:r>
              <a:rPr kumimoji="1"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kumimoji="1" lang="zh-CN" altLang="en-US" sz="2000">
                <a:solidFill>
                  <a:schemeClr val="tx1">
                    <a:lumMod val="65000"/>
                    <a:lumOff val="35000"/>
                  </a:schemeClr>
                </a:solidFill>
                <a:latin typeface="微软雅黑" panose="020B0503020204020204" pitchFamily="34" charset="-122"/>
                <a:ea typeface="微软雅黑" panose="020B0503020204020204" pitchFamily="34" charset="-122"/>
              </a:rPr>
              <a:t>以为器，当其无，有器</a:t>
            </a:r>
            <a:r>
              <a:rPr kumimoji="1"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kumimoji="1" lang="zh-CN" altLang="en-US" sz="2000">
                <a:solidFill>
                  <a:schemeClr val="tx1">
                    <a:lumMod val="65000"/>
                    <a:lumOff val="35000"/>
                  </a:schemeClr>
                </a:solidFill>
                <a:latin typeface="微软雅黑" panose="020B0503020204020204" pitchFamily="34" charset="-122"/>
                <a:ea typeface="微软雅黑" panose="020B0503020204020204" pitchFamily="34" charset="-122"/>
              </a:rPr>
              <a:t>之用。凿户牖</a:t>
            </a:r>
            <a:r>
              <a:rPr kumimoji="1"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kumimoji="1" lang="zh-CN" altLang="en-US" sz="2000">
                <a:solidFill>
                  <a:schemeClr val="tx1">
                    <a:lumMod val="65000"/>
                    <a:lumOff val="35000"/>
                  </a:schemeClr>
                </a:solidFill>
                <a:latin typeface="微软雅黑" panose="020B0503020204020204" pitchFamily="34" charset="-122"/>
                <a:ea typeface="微软雅黑" panose="020B0503020204020204" pitchFamily="34" charset="-122"/>
              </a:rPr>
              <a:t>以为</a:t>
            </a:r>
            <a:r>
              <a:rPr kumimoji="1"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kumimoji="1" lang="zh-CN" altLang="en-US" sz="2000">
                <a:solidFill>
                  <a:schemeClr val="tx1">
                    <a:lumMod val="65000"/>
                    <a:lumOff val="35000"/>
                  </a:schemeClr>
                </a:solidFill>
                <a:latin typeface="微软雅黑" panose="020B0503020204020204" pitchFamily="34" charset="-122"/>
                <a:ea typeface="微软雅黑" panose="020B0503020204020204" pitchFamily="34" charset="-122"/>
              </a:rPr>
              <a:t>室，当其无，有室</a:t>
            </a:r>
            <a:r>
              <a:rPr kumimoji="1"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kumimoji="1" lang="zh-CN" altLang="en-US" sz="2000">
                <a:solidFill>
                  <a:schemeClr val="tx1">
                    <a:lumMod val="65000"/>
                    <a:lumOff val="35000"/>
                  </a:schemeClr>
                </a:solidFill>
                <a:latin typeface="微软雅黑" panose="020B0503020204020204" pitchFamily="34" charset="-122"/>
                <a:ea typeface="微软雅黑" panose="020B0503020204020204" pitchFamily="34" charset="-122"/>
              </a:rPr>
              <a:t>之用。故</a:t>
            </a:r>
            <a:r>
              <a:rPr kumimoji="1"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kumimoji="1" lang="zh-CN" altLang="en-US" sz="2000">
                <a:solidFill>
                  <a:schemeClr val="tx1">
                    <a:lumMod val="65000"/>
                    <a:lumOff val="35000"/>
                  </a:schemeClr>
                </a:solidFill>
                <a:latin typeface="微软雅黑" panose="020B0503020204020204" pitchFamily="34" charset="-122"/>
                <a:ea typeface="微软雅黑" panose="020B0503020204020204" pitchFamily="34" charset="-122"/>
              </a:rPr>
              <a:t>有之</a:t>
            </a:r>
            <a:r>
              <a:rPr kumimoji="1"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kumimoji="1" lang="zh-CN" altLang="en-US" sz="2000">
                <a:solidFill>
                  <a:schemeClr val="tx1">
                    <a:lumMod val="65000"/>
                    <a:lumOff val="35000"/>
                  </a:schemeClr>
                </a:solidFill>
                <a:latin typeface="微软雅黑" panose="020B0503020204020204" pitchFamily="34" charset="-122"/>
                <a:ea typeface="微软雅黑" panose="020B0503020204020204" pitchFamily="34" charset="-122"/>
              </a:rPr>
              <a:t>以为利，无之</a:t>
            </a:r>
            <a:r>
              <a:rPr kumimoji="1"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kumimoji="1" lang="zh-CN" altLang="en-US" sz="2000">
                <a:solidFill>
                  <a:schemeClr val="tx1">
                    <a:lumMod val="65000"/>
                    <a:lumOff val="35000"/>
                  </a:schemeClr>
                </a:solidFill>
                <a:latin typeface="微软雅黑" panose="020B0503020204020204" pitchFamily="34" charset="-122"/>
                <a:ea typeface="微软雅黑" panose="020B0503020204020204" pitchFamily="34" charset="-122"/>
              </a:rPr>
              <a:t>以为用。</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250"/>
                                        <p:tgtEl>
                                          <p:spTgt spid="31"/>
                                        </p:tgtEl>
                                      </p:cBhvr>
                                    </p:animEffect>
                                    <p:anim calcmode="lin" valueType="num">
                                      <p:cBhvr>
                                        <p:cTn id="8" dur="1250" fill="hold"/>
                                        <p:tgtEl>
                                          <p:spTgt spid="31"/>
                                        </p:tgtEl>
                                        <p:attrNameLst>
                                          <p:attrName>ppt_x</p:attrName>
                                        </p:attrNameLst>
                                      </p:cBhvr>
                                      <p:tavLst>
                                        <p:tav tm="0">
                                          <p:val>
                                            <p:strVal val="#ppt_x"/>
                                          </p:val>
                                        </p:tav>
                                        <p:tav tm="100000">
                                          <p:val>
                                            <p:strVal val="#ppt_x"/>
                                          </p:val>
                                        </p:tav>
                                      </p:tavLst>
                                    </p:anim>
                                    <p:anim calcmode="lin" valueType="num">
                                      <p:cBhvr>
                                        <p:cTn id="9" dur="125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1" name="Picture 2" descr="C:\Users\Administrator\Desktop\中国风素材\20661287_205529056000_2.jpg"/>
          <p:cNvPicPr>
            <a:picLocks noChangeAspect="1" noChangeArrowheads="1"/>
          </p:cNvPicPr>
          <p:nvPr/>
        </p:nvPicPr>
        <p:blipFill>
          <a:blip r:embed="rId3">
            <a:extLst>
              <a:ext uri="{28A0092B-C50C-407E-A947-70E740481C1C}">
                <a14:useLocalDpi xmlns:a14="http://schemas.microsoft.com/office/drawing/2010/main" val="0"/>
              </a:ext>
            </a:extLst>
          </a:blip>
          <a:srcRect t="5735" r="59964" b="12557"/>
          <a:stretch>
            <a:fillRect/>
          </a:stretch>
        </p:blipFill>
        <p:spPr bwMode="auto">
          <a:xfrm>
            <a:off x="9112640" y="2921521"/>
            <a:ext cx="2974586" cy="3936480"/>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5269840" y="570199"/>
            <a:ext cx="1450072" cy="629194"/>
            <a:chOff x="4820991" y="570199"/>
            <a:chExt cx="1450072" cy="629194"/>
          </a:xfrm>
        </p:grpSpPr>
        <p:sp>
          <p:nvSpPr>
            <p:cNvPr id="14" name="矩形 13"/>
            <p:cNvSpPr/>
            <p:nvPr/>
          </p:nvSpPr>
          <p:spPr>
            <a:xfrm>
              <a:off x="4941757" y="570199"/>
              <a:ext cx="1178560" cy="629194"/>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4820991" y="662245"/>
              <a:ext cx="1450072" cy="461665"/>
            </a:xfrm>
            <a:prstGeom prst="rect">
              <a:avLst/>
            </a:prstGeom>
            <a:solidFill>
              <a:schemeClr val="bg1"/>
            </a:solidFill>
          </p:spPr>
          <p:txBody>
            <a:bodyPr vert="horz" wrap="square" rtlCol="0">
              <a:spAutoFit/>
            </a:bodyPr>
            <a:lstStyle/>
            <a:p>
              <a:r>
                <a:rPr lang="zh-CN" altLang="en-US"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诵读指导</a:t>
              </a:r>
            </a:p>
          </p:txBody>
        </p:sp>
      </p:grpSp>
      <p:sp>
        <p:nvSpPr>
          <p:cNvPr id="16" name="文本框 15"/>
          <p:cNvSpPr txBox="1"/>
          <p:nvPr/>
        </p:nvSpPr>
        <p:spPr>
          <a:xfrm>
            <a:off x="861179" y="2744232"/>
            <a:ext cx="8444753" cy="1135054"/>
          </a:xfrm>
          <a:prstGeom prst="rect">
            <a:avLst/>
          </a:prstGeom>
          <a:noFill/>
        </p:spPr>
        <p:txBody>
          <a:bodyPr wrap="square" rtlCol="0">
            <a:spAutoFit/>
          </a:bodyPr>
          <a:lstStyle/>
          <a:p>
            <a:pPr>
              <a:lnSpc>
                <a:spcPct val="150000"/>
              </a:lnSpc>
            </a:pPr>
            <a:r>
              <a:rPr kumimoji="1"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a:t>
            </a:r>
            <a:r>
              <a:rPr kumimoji="1" lang="en-US" altLang="zh-CN" sz="2400" b="1">
                <a:solidFill>
                  <a:schemeClr val="tx1">
                    <a:lumMod val="65000"/>
                    <a:lumOff val="35000"/>
                  </a:schemeClr>
                </a:solidFill>
                <a:latin typeface="微软雅黑" panose="020B0503020204020204" pitchFamily="34" charset="-122"/>
                <a:ea typeface="微软雅黑" panose="020B0503020204020204" pitchFamily="34" charset="-122"/>
              </a:rPr>
              <a:t>2</a:t>
            </a:r>
            <a:r>
              <a:rPr kumimoji="1"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）范读：教师朗读示范。学生体会语气、语调、停顿等。</a:t>
            </a:r>
            <a:endParaRPr kumimoji="1" lang="en-US" altLang="zh-CN" sz="2400" b="1">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kumimoji="1"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a:t>
            </a:r>
            <a:r>
              <a:rPr kumimoji="1" lang="en-US" altLang="zh-CN" sz="2400" b="1">
                <a:solidFill>
                  <a:schemeClr val="tx1">
                    <a:lumMod val="65000"/>
                    <a:lumOff val="35000"/>
                  </a:schemeClr>
                </a:solidFill>
                <a:latin typeface="微软雅黑" panose="020B0503020204020204" pitchFamily="34" charset="-122"/>
                <a:ea typeface="微软雅黑" panose="020B0503020204020204" pitchFamily="34" charset="-122"/>
              </a:rPr>
              <a:t>3</a:t>
            </a:r>
            <a:r>
              <a:rPr kumimoji="1"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）自读：学生自读，感悟体会。</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250"/>
                                        <p:tgtEl>
                                          <p:spTgt spid="31"/>
                                        </p:tgtEl>
                                      </p:cBhvr>
                                    </p:animEffect>
                                    <p:anim calcmode="lin" valueType="num">
                                      <p:cBhvr>
                                        <p:cTn id="8" dur="1250" fill="hold"/>
                                        <p:tgtEl>
                                          <p:spTgt spid="31"/>
                                        </p:tgtEl>
                                        <p:attrNameLst>
                                          <p:attrName>ppt_x</p:attrName>
                                        </p:attrNameLst>
                                      </p:cBhvr>
                                      <p:tavLst>
                                        <p:tav tm="0">
                                          <p:val>
                                            <p:strVal val="#ppt_x"/>
                                          </p:val>
                                        </p:tav>
                                        <p:tav tm="100000">
                                          <p:val>
                                            <p:strVal val="#ppt_x"/>
                                          </p:val>
                                        </p:tav>
                                      </p:tavLst>
                                    </p:anim>
                                    <p:anim calcmode="lin" valueType="num">
                                      <p:cBhvr>
                                        <p:cTn id="9" dur="125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7" name="Picture 3" descr="C:\Users\Administrator\Desktop\中国风素材\1.png"/>
          <p:cNvPicPr>
            <a:picLocks noChangeAspect="1" noChangeArrowheads="1"/>
          </p:cNvPicPr>
          <p:nvPr/>
        </p:nvPicPr>
        <p:blipFill>
          <a:blip r:embed="rId3" cstate="print">
            <a:extLst>
              <a:ext uri="{28A0092B-C50C-407E-A947-70E740481C1C}">
                <a14:useLocalDpi xmlns:a14="http://schemas.microsoft.com/office/drawing/2010/main" val="0"/>
              </a:ext>
            </a:extLst>
          </a:blip>
          <a:srcRect l="23496" t="1" r="31422" b="37360"/>
          <a:stretch>
            <a:fillRect/>
          </a:stretch>
        </p:blipFill>
        <p:spPr bwMode="auto">
          <a:xfrm>
            <a:off x="-1" y="6866"/>
            <a:ext cx="5257801" cy="6851134"/>
          </a:xfrm>
          <a:prstGeom prst="rect">
            <a:avLst/>
          </a:prstGeom>
          <a:noFill/>
          <a:extLst>
            <a:ext uri="{909E8E84-426E-40DD-AFC4-6F175D3DCCD1}">
              <a14:hiddenFill xmlns:a14="http://schemas.microsoft.com/office/drawing/2010/main">
                <a:solidFill>
                  <a:srgbClr val="FFFFFF"/>
                </a:solidFill>
              </a14:hiddenFill>
            </a:ext>
          </a:extLst>
        </p:spPr>
      </p:pic>
      <p:grpSp>
        <p:nvGrpSpPr>
          <p:cNvPr id="14" name="组合 13"/>
          <p:cNvGrpSpPr/>
          <p:nvPr/>
        </p:nvGrpSpPr>
        <p:grpSpPr>
          <a:xfrm>
            <a:off x="7566409" y="1408707"/>
            <a:ext cx="2128919" cy="3810864"/>
            <a:chOff x="4767103" y="1521078"/>
            <a:chExt cx="1447034" cy="3163861"/>
          </a:xfrm>
        </p:grpSpPr>
        <p:cxnSp>
          <p:nvCxnSpPr>
            <p:cNvPr id="15" name="直接连接符 8"/>
            <p:cNvCxnSpPr/>
            <p:nvPr/>
          </p:nvCxnSpPr>
          <p:spPr>
            <a:xfrm>
              <a:off x="5490617" y="2173060"/>
              <a:ext cx="1" cy="251187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16" name="组合 15"/>
            <p:cNvGrpSpPr/>
            <p:nvPr/>
          </p:nvGrpSpPr>
          <p:grpSpPr>
            <a:xfrm>
              <a:off x="4767103" y="1521078"/>
              <a:ext cx="1447034" cy="3163861"/>
              <a:chOff x="6216056" y="2299149"/>
              <a:chExt cx="1447034" cy="3163861"/>
            </a:xfrm>
          </p:grpSpPr>
          <p:sp>
            <p:nvSpPr>
              <p:cNvPr id="17" name="文本框 16"/>
              <p:cNvSpPr txBox="1"/>
              <p:nvPr/>
            </p:nvSpPr>
            <p:spPr>
              <a:xfrm>
                <a:off x="7286536" y="2299149"/>
                <a:ext cx="376554" cy="847218"/>
              </a:xfrm>
              <a:prstGeom prst="rect">
                <a:avLst/>
              </a:prstGeom>
            </p:spPr>
            <p:style>
              <a:lnRef idx="2">
                <a:schemeClr val="dk1"/>
              </a:lnRef>
              <a:fillRef idx="1">
                <a:schemeClr val="lt1"/>
              </a:fillRef>
              <a:effectRef idx="0">
                <a:schemeClr val="dk1"/>
              </a:effectRef>
              <a:fontRef idx="minor">
                <a:schemeClr val="dk1"/>
              </a:fontRef>
            </p:style>
            <p:txBody>
              <a:bodyPr vert="eaVert" wrap="none" rtlCol="0">
                <a:spAutoFit/>
              </a:bodyPr>
              <a:lstStyle/>
              <a:p>
                <a:pPr algn="dist"/>
                <a:r>
                  <a:rPr lang="zh-CN" altLang="en-US" sz="2400" b="1">
                    <a:solidFill>
                      <a:schemeClr val="tx1">
                        <a:lumMod val="65000"/>
                        <a:lumOff val="35000"/>
                      </a:schemeClr>
                    </a:solidFill>
                  </a:rPr>
                  <a:t>第三章</a:t>
                </a:r>
              </a:p>
            </p:txBody>
          </p:sp>
          <p:sp>
            <p:nvSpPr>
              <p:cNvPr id="18" name="文本框 17"/>
              <p:cNvSpPr txBox="1"/>
              <p:nvPr/>
            </p:nvSpPr>
            <p:spPr>
              <a:xfrm>
                <a:off x="6216056" y="2951132"/>
                <a:ext cx="830997" cy="2511878"/>
              </a:xfrm>
              <a:prstGeom prst="rect">
                <a:avLst/>
              </a:prstGeom>
              <a:noFill/>
            </p:spPr>
            <p:txBody>
              <a:bodyPr vert="eaVert" wrap="square" rtlCol="0">
                <a:spAutoFit/>
              </a:bodyPr>
              <a:lstStyle/>
              <a:p>
                <a:pPr marL="457200" indent="-457200" algn="dist">
                  <a:lnSpc>
                    <a:spcPct val="150000"/>
                  </a:lnSpc>
                  <a:buFont typeface="Wingdings" panose="05000000000000000000" pitchFamily="2" charset="2"/>
                  <a:buChar char="n"/>
                </a:pPr>
                <a:r>
                  <a:rPr lang="zh-CN" altLang="en-US" sz="2800">
                    <a:solidFill>
                      <a:schemeClr val="tx1">
                        <a:lumMod val="50000"/>
                        <a:lumOff val="50000"/>
                      </a:schemeClr>
                    </a:solidFill>
                    <a:latin typeface="微软雅黑" panose="020B0503020204020204" pitchFamily="34" charset="-122"/>
                    <a:ea typeface="微软雅黑" panose="020B0503020204020204" pitchFamily="34" charset="-122"/>
                  </a:rPr>
                  <a:t>文本探究</a:t>
                </a:r>
              </a:p>
            </p:txBody>
          </p:sp>
        </p:gr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after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fade">
                                      <p:cBhvr>
                                        <p:cTn id="7" dur="125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组合 2"/>
          <p:cNvGrpSpPr/>
          <p:nvPr/>
        </p:nvGrpSpPr>
        <p:grpSpPr>
          <a:xfrm>
            <a:off x="5370964" y="487072"/>
            <a:ext cx="1450072" cy="629194"/>
            <a:chOff x="4820991" y="570199"/>
            <a:chExt cx="1450072" cy="629194"/>
          </a:xfrm>
        </p:grpSpPr>
        <p:sp>
          <p:nvSpPr>
            <p:cNvPr id="4" name="矩形 3"/>
            <p:cNvSpPr/>
            <p:nvPr/>
          </p:nvSpPr>
          <p:spPr>
            <a:xfrm>
              <a:off x="4941757" y="570199"/>
              <a:ext cx="1178560" cy="629194"/>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4820991" y="662245"/>
              <a:ext cx="1450072" cy="461665"/>
            </a:xfrm>
            <a:prstGeom prst="rect">
              <a:avLst/>
            </a:prstGeom>
            <a:solidFill>
              <a:schemeClr val="bg1"/>
            </a:solidFill>
          </p:spPr>
          <p:txBody>
            <a:bodyPr vert="horz" wrap="square" rtlCol="0">
              <a:spAutoFit/>
            </a:bodyPr>
            <a:lstStyle/>
            <a:p>
              <a:r>
                <a:rPr lang="zh-CN" altLang="en-US"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文本探究</a:t>
              </a:r>
            </a:p>
          </p:txBody>
        </p:sp>
      </p:grpSp>
      <p:sp>
        <p:nvSpPr>
          <p:cNvPr id="2" name="文本框 1"/>
          <p:cNvSpPr txBox="1"/>
          <p:nvPr/>
        </p:nvSpPr>
        <p:spPr>
          <a:xfrm>
            <a:off x="3645723" y="1208312"/>
            <a:ext cx="8336479" cy="4654608"/>
          </a:xfrm>
          <a:prstGeom prst="rect">
            <a:avLst/>
          </a:prstGeom>
          <a:noFill/>
        </p:spPr>
        <p:txBody>
          <a:bodyPr wrap="square" rtlCol="0">
            <a:spAutoFit/>
          </a:bodyPr>
          <a:lstStyle/>
          <a:p>
            <a:pPr>
              <a:lnSpc>
                <a:spcPct val="150000"/>
              </a:lnSpc>
            </a:pP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思考</a:t>
            </a: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1】</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研读第十一章</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原文</a:t>
            </a: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三十辐共一</a:t>
            </a:r>
            <a:r>
              <a:rPr kumimoji="1" lang="zh-CN" altLang="en-US" sz="2000">
                <a:solidFill>
                  <a:srgbClr val="C00000"/>
                </a:solidFill>
                <a:latin typeface="微软雅黑" panose="020B0503020204020204" pitchFamily="34" charset="-122"/>
                <a:ea typeface="微软雅黑" panose="020B0503020204020204" pitchFamily="34" charset="-122"/>
              </a:rPr>
              <a:t>毂</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a:t>
            </a:r>
            <a:r>
              <a:rPr kumimoji="1" lang="zh-CN" altLang="en-US" sz="2000">
                <a:solidFill>
                  <a:srgbClr val="C00000"/>
                </a:solidFill>
                <a:latin typeface="微软雅黑" panose="020B0503020204020204" pitchFamily="34" charset="-122"/>
                <a:ea typeface="微软雅黑" panose="020B0503020204020204" pitchFamily="34" charset="-122"/>
              </a:rPr>
              <a:t>当其无，有车之用</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a:t>
            </a:r>
            <a:r>
              <a:rPr kumimoji="1" lang="zh-CN" altLang="en-US" sz="2000">
                <a:solidFill>
                  <a:srgbClr val="C00000"/>
                </a:solidFill>
                <a:latin typeface="微软雅黑" panose="020B0503020204020204" pitchFamily="34" charset="-122"/>
                <a:ea typeface="微软雅黑" panose="020B0503020204020204" pitchFamily="34" charset="-122"/>
              </a:rPr>
              <a:t>埏埴</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以为器，当其无，有器之用。凿</a:t>
            </a:r>
            <a:r>
              <a:rPr kumimoji="1" lang="zh-CN" altLang="en-US" sz="2000">
                <a:solidFill>
                  <a:srgbClr val="C00000"/>
                </a:solidFill>
                <a:latin typeface="微软雅黑" panose="020B0503020204020204" pitchFamily="34" charset="-122"/>
                <a:ea typeface="微软雅黑" panose="020B0503020204020204" pitchFamily="34" charset="-122"/>
              </a:rPr>
              <a:t>户牖</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以为室，当其无，有室之用。故</a:t>
            </a:r>
            <a:r>
              <a:rPr kumimoji="1" lang="zh-CN" altLang="en-US" sz="2000">
                <a:solidFill>
                  <a:srgbClr val="C00000"/>
                </a:solidFill>
                <a:latin typeface="微软雅黑" panose="020B0503020204020204" pitchFamily="34" charset="-122"/>
                <a:ea typeface="微软雅黑" panose="020B0503020204020204" pitchFamily="34" charset="-122"/>
              </a:rPr>
              <a:t>有之以为利，无之以为用</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活动一：解释词语并翻译句子</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①毂：</a:t>
            </a:r>
            <a:r>
              <a:rPr kumimoji="1" lang="zh-CN" altLang="en-US" sz="2000">
                <a:solidFill>
                  <a:srgbClr val="C00000"/>
                </a:solidFill>
                <a:latin typeface="微软雅黑" panose="020B0503020204020204" pitchFamily="34" charset="-122"/>
                <a:ea typeface="微软雅黑" panose="020B0503020204020204" pitchFamily="34" charset="-122"/>
              </a:rPr>
              <a:t>车轮的中间部位，周围与辐条的一端相接，中间的圆孔用来插车轴。</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②当其无，有车之用：</a:t>
            </a:r>
            <a:r>
              <a:rPr kumimoji="1" lang="zh-CN" altLang="en-US" sz="2000">
                <a:solidFill>
                  <a:srgbClr val="C00000"/>
                </a:solidFill>
                <a:latin typeface="微软雅黑" panose="020B0503020204020204" pitchFamily="34" charset="-122"/>
                <a:ea typeface="微软雅黑" panose="020B0503020204020204" pitchFamily="34" charset="-122"/>
              </a:rPr>
              <a:t>车的功用正是产生于车毂的“无”。“无”指毂的中间空的地方。</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③埏植：</a:t>
            </a:r>
            <a:r>
              <a:rPr kumimoji="1" lang="zh-CN" altLang="en-US" sz="2000">
                <a:solidFill>
                  <a:srgbClr val="C00000"/>
                </a:solidFill>
                <a:latin typeface="微软雅黑" panose="020B0503020204020204" pitchFamily="34" charset="-122"/>
                <a:ea typeface="微软雅黑" panose="020B0503020204020204" pitchFamily="34" charset="-122"/>
              </a:rPr>
              <a:t>和泥（制作陶器）。埏，揉和；植，黏土。</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④户牖：</a:t>
            </a:r>
            <a:r>
              <a:rPr kumimoji="1" lang="zh-CN" altLang="en-US" sz="2000">
                <a:solidFill>
                  <a:srgbClr val="C00000"/>
                </a:solidFill>
                <a:latin typeface="微软雅黑" panose="020B0503020204020204" pitchFamily="34" charset="-122"/>
                <a:ea typeface="微软雅黑" panose="020B0503020204020204" pitchFamily="34" charset="-122"/>
              </a:rPr>
              <a:t>门窗。</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⑤有之以为利，无之以为用：</a:t>
            </a:r>
            <a:r>
              <a:rPr kumimoji="1" lang="zh-CN" altLang="en-US" sz="2000">
                <a:solidFill>
                  <a:srgbClr val="C00000"/>
                </a:solidFill>
                <a:latin typeface="微软雅黑" panose="020B0503020204020204" pitchFamily="34" charset="-122"/>
                <a:ea typeface="微软雅黑" panose="020B0503020204020204" pitchFamily="34" charset="-122"/>
              </a:rPr>
              <a:t>“有”供人方便利用，正是“无”起了作用。</a:t>
            </a:r>
          </a:p>
        </p:txBody>
      </p:sp>
      <p:pic>
        <p:nvPicPr>
          <p:cNvPr id="9" name="Picture 2" descr="C:\Users\Administrator\Desktop\中国风素材\4.png"/>
          <p:cNvPicPr>
            <a:picLocks noChangeAspect="1" noChangeArrowheads="1"/>
          </p:cNvPicPr>
          <p:nvPr/>
        </p:nvPicPr>
        <p:blipFill>
          <a:blip r:embed="rId3">
            <a:extLst>
              <a:ext uri="{28A0092B-C50C-407E-A947-70E740481C1C}">
                <a14:useLocalDpi xmlns:a14="http://schemas.microsoft.com/office/drawing/2010/main" val="0"/>
              </a:ext>
            </a:extLst>
          </a:blip>
          <a:srcRect l="17505" r="41248" b="15727"/>
          <a:stretch>
            <a:fillRect/>
          </a:stretch>
        </p:blipFill>
        <p:spPr bwMode="auto">
          <a:xfrm>
            <a:off x="0" y="2612173"/>
            <a:ext cx="3425171" cy="4245827"/>
          </a:xfrm>
          <a:prstGeom prst="rect">
            <a:avLst/>
          </a:prstGeom>
          <a:noFill/>
          <a:ln>
            <a:noFill/>
          </a:ln>
          <a:extLst>
            <a:ext uri="{909E8E84-426E-40DD-AFC4-6F175D3DCCD1}">
              <a14:hiddenFill xmlns:a14="http://schemas.microsoft.com/office/drawing/2010/main">
                <a:solidFill>
                  <a:srgbClr val="FFFFFF"/>
                </a:solidFill>
              </a14:hiddenFill>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250"/>
                                        <p:tgtEl>
                                          <p:spTgt spid="9"/>
                                        </p:tgtEl>
                                      </p:cBhvr>
                                    </p:animEffect>
                                    <p:anim calcmode="lin" valueType="num">
                                      <p:cBhvr>
                                        <p:cTn id="8" dur="1250" fill="hold"/>
                                        <p:tgtEl>
                                          <p:spTgt spid="9"/>
                                        </p:tgtEl>
                                        <p:attrNameLst>
                                          <p:attrName>ppt_x</p:attrName>
                                        </p:attrNameLst>
                                      </p:cBhvr>
                                      <p:tavLst>
                                        <p:tav tm="0">
                                          <p:val>
                                            <p:strVal val="#ppt_x"/>
                                          </p:val>
                                        </p:tav>
                                        <p:tav tm="100000">
                                          <p:val>
                                            <p:strVal val="#ppt_x"/>
                                          </p:val>
                                        </p:tav>
                                      </p:tavLst>
                                    </p:anim>
                                    <p:anim calcmode="lin" valueType="num">
                                      <p:cBhvr>
                                        <p:cTn id="9" dur="125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2" presetClass="entr" presetSubtype="8"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wipe(left)">
                                      <p:cBhvr>
                                        <p:cTn id="14" dur="500"/>
                                        <p:tgtEl>
                                          <p:spTgt spid="2">
                                            <p:txEl>
                                              <p:pRg st="3" end="3"/>
                                            </p:txEl>
                                          </p:spTgt>
                                        </p:tgtEl>
                                      </p:cBhvr>
                                    </p:animEffec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22" presetClass="entr" presetSubtype="8"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animEffect transition="in" filter="wipe(left)">
                                      <p:cBhvr>
                                        <p:cTn id="19" dur="500"/>
                                        <p:tgtEl>
                                          <p:spTgt spid="2">
                                            <p:txEl>
                                              <p:pRg st="4" end="4"/>
                                            </p:txEl>
                                          </p:spTgt>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2" presetClass="entr" presetSubtype="8" fill="hold" nodeType="clickEffect">
                                  <p:stCondLst>
                                    <p:cond delay="0"/>
                                  </p:stCondLst>
                                  <p:childTnLst>
                                    <p:set>
                                      <p:cBhvr>
                                        <p:cTn id="23" dur="1" fill="hold">
                                          <p:stCondLst>
                                            <p:cond delay="0"/>
                                          </p:stCondLst>
                                        </p:cTn>
                                        <p:tgtEl>
                                          <p:spTgt spid="2">
                                            <p:txEl>
                                              <p:pRg st="5" end="5"/>
                                            </p:txEl>
                                          </p:spTgt>
                                        </p:tgtEl>
                                        <p:attrNameLst>
                                          <p:attrName>style.visibility</p:attrName>
                                        </p:attrNameLst>
                                      </p:cBhvr>
                                      <p:to>
                                        <p:strVal val="visible"/>
                                      </p:to>
                                    </p:set>
                                    <p:animEffect transition="in" filter="wipe(left)">
                                      <p:cBhvr>
                                        <p:cTn id="24" dur="500"/>
                                        <p:tgtEl>
                                          <p:spTgt spid="2">
                                            <p:txEl>
                                              <p:pRg st="5" end="5"/>
                                            </p:txEl>
                                          </p:spTgt>
                                        </p:tgtEl>
                                      </p:cBhvr>
                                    </p:animEffect>
                                  </p:childTnLst>
                                </p:cTn>
                              </p:par>
                            </p:childTnLst>
                          </p:cTn>
                        </p:par>
                      </p:childTnLst>
                    </p:cTn>
                  </p:par>
                  <p:par>
                    <p:cTn id="25" fill="hold" nodeType="clickPar">
                      <p:stCondLst>
                        <p:cond delay="indefinite"/>
                        <p:cond evt="onBegin" delay="0">
                          <p:tn val="24"/>
                        </p:cond>
                      </p:stCondLst>
                      <p:childTnLst>
                        <p:par>
                          <p:cTn id="26" fill="hold" nodeType="afterGroup">
                            <p:stCondLst>
                              <p:cond delay="0"/>
                            </p:stCondLst>
                            <p:childTnLst>
                              <p:par>
                                <p:cTn id="27" presetID="22" presetClass="entr" presetSubtype="8" fill="hold" nodeType="clickEffect">
                                  <p:stCondLst>
                                    <p:cond delay="0"/>
                                  </p:stCondLst>
                                  <p:childTnLst>
                                    <p:set>
                                      <p:cBhvr>
                                        <p:cTn id="28" dur="1" fill="hold">
                                          <p:stCondLst>
                                            <p:cond delay="0"/>
                                          </p:stCondLst>
                                        </p:cTn>
                                        <p:tgtEl>
                                          <p:spTgt spid="2">
                                            <p:txEl>
                                              <p:pRg st="6" end="6"/>
                                            </p:txEl>
                                          </p:spTgt>
                                        </p:tgtEl>
                                        <p:attrNameLst>
                                          <p:attrName>style.visibility</p:attrName>
                                        </p:attrNameLst>
                                      </p:cBhvr>
                                      <p:to>
                                        <p:strVal val="visible"/>
                                      </p:to>
                                    </p:set>
                                    <p:animEffect transition="in" filter="wipe(left)">
                                      <p:cBhvr>
                                        <p:cTn id="29" dur="500"/>
                                        <p:tgtEl>
                                          <p:spTgt spid="2">
                                            <p:txEl>
                                              <p:pRg st="6" end="6"/>
                                            </p:txEl>
                                          </p:spTgt>
                                        </p:tgtEl>
                                      </p:cBhvr>
                                    </p:animEffect>
                                  </p:childTnLst>
                                </p:cTn>
                              </p:par>
                            </p:childTnLst>
                          </p:cTn>
                        </p:par>
                      </p:childTnLst>
                    </p:cTn>
                  </p:par>
                  <p:par>
                    <p:cTn id="30" fill="hold" nodeType="clickPar">
                      <p:stCondLst>
                        <p:cond delay="indefinite"/>
                        <p:cond evt="onBegin" delay="0">
                          <p:tn val="29"/>
                        </p:cond>
                      </p:stCondLst>
                      <p:childTnLst>
                        <p:par>
                          <p:cTn id="31" fill="hold" nodeType="afterGroup">
                            <p:stCondLst>
                              <p:cond delay="0"/>
                            </p:stCondLst>
                            <p:childTnLst>
                              <p:par>
                                <p:cTn id="32" presetID="22" presetClass="entr" presetSubtype="8" fill="hold" nodeType="clickEffect">
                                  <p:stCondLst>
                                    <p:cond delay="0"/>
                                  </p:stCondLst>
                                  <p:childTnLst>
                                    <p:set>
                                      <p:cBhvr>
                                        <p:cTn id="33" dur="1" fill="hold">
                                          <p:stCondLst>
                                            <p:cond delay="0"/>
                                          </p:stCondLst>
                                        </p:cTn>
                                        <p:tgtEl>
                                          <p:spTgt spid="2">
                                            <p:txEl>
                                              <p:pRg st="7" end="7"/>
                                            </p:txEl>
                                          </p:spTgt>
                                        </p:tgtEl>
                                        <p:attrNameLst>
                                          <p:attrName>style.visibility</p:attrName>
                                        </p:attrNameLst>
                                      </p:cBhvr>
                                      <p:to>
                                        <p:strVal val="visible"/>
                                      </p:to>
                                    </p:set>
                                    <p:animEffect transition="in" filter="wipe(left)">
                                      <p:cBhvr>
                                        <p:cTn id="34"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组合 2"/>
          <p:cNvGrpSpPr/>
          <p:nvPr/>
        </p:nvGrpSpPr>
        <p:grpSpPr>
          <a:xfrm>
            <a:off x="5370964" y="487072"/>
            <a:ext cx="1450072" cy="629194"/>
            <a:chOff x="4820991" y="570199"/>
            <a:chExt cx="1450072" cy="629194"/>
          </a:xfrm>
        </p:grpSpPr>
        <p:sp>
          <p:nvSpPr>
            <p:cNvPr id="4" name="矩形 3"/>
            <p:cNvSpPr/>
            <p:nvPr/>
          </p:nvSpPr>
          <p:spPr>
            <a:xfrm>
              <a:off x="4941757" y="570199"/>
              <a:ext cx="1178560" cy="629194"/>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4820991" y="662245"/>
              <a:ext cx="1450072" cy="461665"/>
            </a:xfrm>
            <a:prstGeom prst="rect">
              <a:avLst/>
            </a:prstGeom>
            <a:solidFill>
              <a:schemeClr val="bg1"/>
            </a:solidFill>
          </p:spPr>
          <p:txBody>
            <a:bodyPr vert="horz" wrap="square" rtlCol="0">
              <a:spAutoFit/>
            </a:bodyPr>
            <a:lstStyle/>
            <a:p>
              <a:r>
                <a:rPr lang="zh-CN" altLang="en-US"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文本探究</a:t>
              </a:r>
            </a:p>
          </p:txBody>
        </p:sp>
      </p:grpSp>
      <p:sp>
        <p:nvSpPr>
          <p:cNvPr id="2" name="文本框 1"/>
          <p:cNvSpPr txBox="1"/>
          <p:nvPr/>
        </p:nvSpPr>
        <p:spPr>
          <a:xfrm>
            <a:off x="3645723" y="1208312"/>
            <a:ext cx="8336479" cy="3731278"/>
          </a:xfrm>
          <a:prstGeom prst="rect">
            <a:avLst/>
          </a:prstGeom>
          <a:noFill/>
        </p:spPr>
        <p:txBody>
          <a:bodyPr wrap="square" rtlCol="0">
            <a:spAutoFit/>
          </a:bodyPr>
          <a:lstStyle/>
          <a:p>
            <a:pPr>
              <a:lnSpc>
                <a:spcPct val="150000"/>
              </a:lnSpc>
            </a:pP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思考</a:t>
            </a: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1】</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研读第十一章</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原文</a:t>
            </a: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三十辐共一毂，当其无，有车之用。埏埴以为器，当其无，有器之用。凿户牖以为室，当其无，有室之用。故有之以为利，无之以为用。</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活动一：解释词语并翻译句子</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释义：</a:t>
            </a:r>
            <a:r>
              <a:rPr kumimoji="1" lang="zh-CN" altLang="en-US" sz="2000">
                <a:solidFill>
                  <a:srgbClr val="C00000"/>
                </a:solidFill>
                <a:latin typeface="微软雅黑" panose="020B0503020204020204" pitchFamily="34" charset="-122"/>
                <a:ea typeface="微软雅黑" panose="020B0503020204020204" pitchFamily="34" charset="-122"/>
              </a:rPr>
              <a:t>三十根辐条汇集到一根毂中的孔洞当中，有了车毂中空的地方，才有车的作用。揉和陶土做成器皿，有了器具中空的地方，才有器皿的作用。开凿门窗建造房屋，有了门窗四壁内的空虚部分，才有房屋的作用。所以，“有”供人方便利用，正是“无”发挥了它的作用。</a:t>
            </a:r>
          </a:p>
        </p:txBody>
      </p:sp>
      <p:pic>
        <p:nvPicPr>
          <p:cNvPr id="9" name="Picture 2" descr="C:\Users\Administrator\Desktop\中国风素材\4.png"/>
          <p:cNvPicPr>
            <a:picLocks noChangeAspect="1" noChangeArrowheads="1"/>
          </p:cNvPicPr>
          <p:nvPr/>
        </p:nvPicPr>
        <p:blipFill>
          <a:blip r:embed="rId3">
            <a:extLst>
              <a:ext uri="{28A0092B-C50C-407E-A947-70E740481C1C}">
                <a14:useLocalDpi xmlns:a14="http://schemas.microsoft.com/office/drawing/2010/main" val="0"/>
              </a:ext>
            </a:extLst>
          </a:blip>
          <a:srcRect l="17505" r="41248" b="15727"/>
          <a:stretch>
            <a:fillRect/>
          </a:stretch>
        </p:blipFill>
        <p:spPr bwMode="auto">
          <a:xfrm>
            <a:off x="0" y="2612173"/>
            <a:ext cx="3425171" cy="4245827"/>
          </a:xfrm>
          <a:prstGeom prst="rect">
            <a:avLst/>
          </a:prstGeom>
          <a:noFill/>
          <a:ln>
            <a:noFill/>
          </a:ln>
          <a:extLst>
            <a:ext uri="{909E8E84-426E-40DD-AFC4-6F175D3DCCD1}">
              <a14:hiddenFill xmlns:a14="http://schemas.microsoft.com/office/drawing/2010/main">
                <a:solidFill>
                  <a:srgbClr val="FFFFFF"/>
                </a:solidFill>
              </a14:hiddenFill>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250"/>
                                        <p:tgtEl>
                                          <p:spTgt spid="9"/>
                                        </p:tgtEl>
                                      </p:cBhvr>
                                    </p:animEffect>
                                    <p:anim calcmode="lin" valueType="num">
                                      <p:cBhvr>
                                        <p:cTn id="8" dur="1250" fill="hold"/>
                                        <p:tgtEl>
                                          <p:spTgt spid="9"/>
                                        </p:tgtEl>
                                        <p:attrNameLst>
                                          <p:attrName>ppt_x</p:attrName>
                                        </p:attrNameLst>
                                      </p:cBhvr>
                                      <p:tavLst>
                                        <p:tav tm="0">
                                          <p:val>
                                            <p:strVal val="#ppt_x"/>
                                          </p:val>
                                        </p:tav>
                                        <p:tav tm="100000">
                                          <p:val>
                                            <p:strVal val="#ppt_x"/>
                                          </p:val>
                                        </p:tav>
                                      </p:tavLst>
                                    </p:anim>
                                    <p:anim calcmode="lin" valueType="num">
                                      <p:cBhvr>
                                        <p:cTn id="9" dur="125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2" presetClass="entr" presetSubtype="4"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wipe(down)">
                                      <p:cBhvr>
                                        <p:cTn id="14"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7" name="组合 6"/>
          <p:cNvGrpSpPr/>
          <p:nvPr/>
        </p:nvGrpSpPr>
        <p:grpSpPr>
          <a:xfrm>
            <a:off x="5269840" y="570199"/>
            <a:ext cx="1450072" cy="629194"/>
            <a:chOff x="4820991" y="570199"/>
            <a:chExt cx="1450072" cy="629194"/>
          </a:xfrm>
        </p:grpSpPr>
        <p:sp>
          <p:nvSpPr>
            <p:cNvPr id="4" name="矩形 3"/>
            <p:cNvSpPr/>
            <p:nvPr/>
          </p:nvSpPr>
          <p:spPr>
            <a:xfrm>
              <a:off x="4941757" y="570199"/>
              <a:ext cx="1178560" cy="629194"/>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4820991" y="662245"/>
              <a:ext cx="1450072" cy="461665"/>
            </a:xfrm>
            <a:prstGeom prst="rect">
              <a:avLst/>
            </a:prstGeom>
            <a:solidFill>
              <a:schemeClr val="bg1"/>
            </a:solidFill>
          </p:spPr>
          <p:txBody>
            <a:bodyPr vert="horz" wrap="square" rtlCol="0">
              <a:spAutoFit/>
            </a:bodyPr>
            <a:lstStyle/>
            <a:p>
              <a:r>
                <a:rPr lang="zh-CN" altLang="en-US"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激趣导入</a:t>
              </a:r>
            </a:p>
          </p:txBody>
        </p:sp>
      </p:grpSp>
      <p:sp>
        <p:nvSpPr>
          <p:cNvPr id="2" name="文本框 1"/>
          <p:cNvSpPr txBox="1"/>
          <p:nvPr/>
        </p:nvSpPr>
        <p:spPr>
          <a:xfrm>
            <a:off x="953800" y="1363137"/>
            <a:ext cx="10082151" cy="1422890"/>
          </a:xfrm>
          <a:prstGeom prst="rect">
            <a:avLst/>
          </a:prstGeom>
          <a:noFill/>
        </p:spPr>
        <p:txBody>
          <a:bodyPr wrap="square" rtlCol="0">
            <a:spAutoFit/>
          </a:bodyPr>
          <a:lstStyle/>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      中国的神仙里，有一大派，他们受玉皇大帝的掌管，呼风唤雨，各显神通。他们都有一个共同的精神世界</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道家学说。“道”无形亦无象，但却可以孕育天地万物，今天让我们来一起走近道家世界，一起学习</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《&lt;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老子</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&gt;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四章</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a:t>
            </a:r>
          </a:p>
        </p:txBody>
      </p:sp>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75" y="3025254"/>
            <a:ext cx="12192000" cy="3908228"/>
          </a:xfrm>
          <a:prstGeom prst="rect">
            <a:avLst/>
          </a:prstGeom>
        </p:spPr>
      </p:pic>
    </p:spTree>
  </p:cSld>
  <p:clrMapOvr>
    <a:masterClrMapping/>
  </p:clrMapOvr>
  <p:transition spd="slow">
    <p:fade/>
  </p:transition>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组合 2"/>
          <p:cNvGrpSpPr/>
          <p:nvPr/>
        </p:nvGrpSpPr>
        <p:grpSpPr>
          <a:xfrm>
            <a:off x="5370964" y="487072"/>
            <a:ext cx="1450072" cy="629194"/>
            <a:chOff x="4820991" y="570199"/>
            <a:chExt cx="1450072" cy="629194"/>
          </a:xfrm>
        </p:grpSpPr>
        <p:sp>
          <p:nvSpPr>
            <p:cNvPr id="4" name="矩形 3"/>
            <p:cNvSpPr/>
            <p:nvPr/>
          </p:nvSpPr>
          <p:spPr>
            <a:xfrm>
              <a:off x="4941757" y="570199"/>
              <a:ext cx="1178560" cy="629194"/>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4820991" y="662245"/>
              <a:ext cx="1450072" cy="461665"/>
            </a:xfrm>
            <a:prstGeom prst="rect">
              <a:avLst/>
            </a:prstGeom>
            <a:solidFill>
              <a:schemeClr val="bg1"/>
            </a:solidFill>
          </p:spPr>
          <p:txBody>
            <a:bodyPr vert="horz" wrap="square" rtlCol="0">
              <a:spAutoFit/>
            </a:bodyPr>
            <a:lstStyle/>
            <a:p>
              <a:r>
                <a:rPr lang="zh-CN" altLang="en-US"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文本探究</a:t>
              </a:r>
            </a:p>
          </p:txBody>
        </p:sp>
      </p:grpSp>
      <p:sp>
        <p:nvSpPr>
          <p:cNvPr id="2" name="文本框 1"/>
          <p:cNvSpPr txBox="1"/>
          <p:nvPr/>
        </p:nvSpPr>
        <p:spPr>
          <a:xfrm>
            <a:off x="3645723" y="1208312"/>
            <a:ext cx="8336479" cy="5577937"/>
          </a:xfrm>
          <a:prstGeom prst="rect">
            <a:avLst/>
          </a:prstGeom>
          <a:noFill/>
        </p:spPr>
        <p:txBody>
          <a:bodyPr wrap="square" rtlCol="0">
            <a:spAutoFit/>
          </a:bodyPr>
          <a:lstStyle/>
          <a:p>
            <a:pPr>
              <a:lnSpc>
                <a:spcPct val="150000"/>
              </a:lnSpc>
            </a:pP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思考</a:t>
            </a: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1】</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研读第十一章</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原文</a:t>
            </a: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三十辐共一毂，当其无，有车之用。埏埴以为器，当其无，有器之用。凿户牖以为室，当其无，有室之用。故有之以为利，无之以为用。</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活动二：问题探究</a:t>
            </a:r>
          </a:p>
          <a:p>
            <a:pPr>
              <a:lnSpc>
                <a:spcPct val="150000"/>
              </a:lnSpc>
            </a:pP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1.</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怎样理解“有”和“无”？对我们有何启示？</a:t>
            </a:r>
          </a:p>
          <a:p>
            <a:pPr>
              <a:lnSpc>
                <a:spcPct val="150000"/>
              </a:lnSpc>
            </a:pPr>
            <a:r>
              <a:rPr kumimoji="1" lang="zh-CN" altLang="en-US" sz="2000">
                <a:solidFill>
                  <a:srgbClr val="C00000"/>
                </a:solidFill>
                <a:latin typeface="微软雅黑" panose="020B0503020204020204" pitchFamily="34" charset="-122"/>
                <a:ea typeface="微软雅黑" panose="020B0503020204020204" pitchFamily="34" charset="-122"/>
              </a:rPr>
              <a:t>明确   “有”和“无”是对立统一的，相互依存，相互作用。“无”让“有”发挥作用。</a:t>
            </a:r>
          </a:p>
          <a:p>
            <a:pPr>
              <a:lnSpc>
                <a:spcPct val="150000"/>
              </a:lnSpc>
            </a:pPr>
            <a:r>
              <a:rPr kumimoji="1" lang="zh-CN" altLang="en-US" sz="2000">
                <a:solidFill>
                  <a:srgbClr val="C00000"/>
                </a:solidFill>
                <a:latin typeface="微软雅黑" panose="020B0503020204020204" pitchFamily="34" charset="-122"/>
                <a:ea typeface="微软雅黑" panose="020B0503020204020204" pitchFamily="34" charset="-122"/>
              </a:rPr>
              <a:t>启示：一般人只注意到了实有的作用，而忽略了空虚的作用。我们要辩证地看待二者的关系，不要过于狭隘，要兼顾双方。</a:t>
            </a:r>
          </a:p>
          <a:p>
            <a:pPr>
              <a:lnSpc>
                <a:spcPct val="150000"/>
              </a:lnSpc>
            </a:pP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2.</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试分析本章的论说特点</a:t>
            </a:r>
          </a:p>
          <a:p>
            <a:pPr>
              <a:lnSpc>
                <a:spcPct val="150000"/>
              </a:lnSpc>
            </a:pPr>
            <a:r>
              <a:rPr kumimoji="1" lang="zh-CN" altLang="en-US" sz="2000">
                <a:solidFill>
                  <a:srgbClr val="C00000"/>
                </a:solidFill>
                <a:latin typeface="微软雅黑" panose="020B0503020204020204" pitchFamily="34" charset="-122"/>
                <a:ea typeface="微软雅黑" panose="020B0503020204020204" pitchFamily="34" charset="-122"/>
              </a:rPr>
              <a:t>明确   从世俗的经验展开思辨，用“车毂”等生活实例，直接论说道理。使用偶句，增强韵味和气势，富有韵律美。</a:t>
            </a:r>
          </a:p>
        </p:txBody>
      </p:sp>
      <p:pic>
        <p:nvPicPr>
          <p:cNvPr id="9" name="Picture 2" descr="C:\Users\Administrator\Desktop\中国风素材\4.png"/>
          <p:cNvPicPr>
            <a:picLocks noChangeAspect="1" noChangeArrowheads="1"/>
          </p:cNvPicPr>
          <p:nvPr/>
        </p:nvPicPr>
        <p:blipFill>
          <a:blip r:embed="rId3">
            <a:extLst>
              <a:ext uri="{28A0092B-C50C-407E-A947-70E740481C1C}">
                <a14:useLocalDpi xmlns:a14="http://schemas.microsoft.com/office/drawing/2010/main" val="0"/>
              </a:ext>
            </a:extLst>
          </a:blip>
          <a:srcRect l="17505" r="41248" b="15727"/>
          <a:stretch>
            <a:fillRect/>
          </a:stretch>
        </p:blipFill>
        <p:spPr bwMode="auto">
          <a:xfrm>
            <a:off x="0" y="2612173"/>
            <a:ext cx="3425171" cy="4245827"/>
          </a:xfrm>
          <a:prstGeom prst="rect">
            <a:avLst/>
          </a:prstGeom>
          <a:noFill/>
          <a:ln>
            <a:noFill/>
          </a:ln>
          <a:extLst>
            <a:ext uri="{909E8E84-426E-40DD-AFC4-6F175D3DCCD1}">
              <a14:hiddenFill xmlns:a14="http://schemas.microsoft.com/office/drawing/2010/main">
                <a:solidFill>
                  <a:srgbClr val="FFFFFF"/>
                </a:solidFill>
              </a14:hiddenFill>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250"/>
                                        <p:tgtEl>
                                          <p:spTgt spid="9"/>
                                        </p:tgtEl>
                                      </p:cBhvr>
                                    </p:animEffect>
                                    <p:anim calcmode="lin" valueType="num">
                                      <p:cBhvr>
                                        <p:cTn id="8" dur="1250" fill="hold"/>
                                        <p:tgtEl>
                                          <p:spTgt spid="9"/>
                                        </p:tgtEl>
                                        <p:attrNameLst>
                                          <p:attrName>ppt_x</p:attrName>
                                        </p:attrNameLst>
                                      </p:cBhvr>
                                      <p:tavLst>
                                        <p:tav tm="0">
                                          <p:val>
                                            <p:strVal val="#ppt_x"/>
                                          </p:val>
                                        </p:tav>
                                        <p:tav tm="100000">
                                          <p:val>
                                            <p:strVal val="#ppt_x"/>
                                          </p:val>
                                        </p:tav>
                                      </p:tavLst>
                                    </p:anim>
                                    <p:anim calcmode="lin" valueType="num">
                                      <p:cBhvr>
                                        <p:cTn id="9" dur="125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2" presetClass="entr" presetSubtype="4" fill="hold" nodeType="clickEffect">
                                  <p:stCondLst>
                                    <p:cond delay="0"/>
                                  </p:stCondLst>
                                  <p:childTnLst>
                                    <p:set>
                                      <p:cBhvr>
                                        <p:cTn id="13" dur="1" fill="hold">
                                          <p:stCondLst>
                                            <p:cond delay="0"/>
                                          </p:stCondLst>
                                        </p:cTn>
                                        <p:tgtEl>
                                          <p:spTgt spid="2">
                                            <p:txEl>
                                              <p:pRg st="4" end="4"/>
                                            </p:txEl>
                                          </p:spTgt>
                                        </p:tgtEl>
                                        <p:attrNameLst>
                                          <p:attrName>style.visibility</p:attrName>
                                        </p:attrNameLst>
                                      </p:cBhvr>
                                      <p:to>
                                        <p:strVal val="visible"/>
                                      </p:to>
                                    </p:set>
                                    <p:animEffect transition="in" filter="wipe(down)">
                                      <p:cBhvr>
                                        <p:cTn id="14" dur="500"/>
                                        <p:tgtEl>
                                          <p:spTgt spid="2">
                                            <p:txEl>
                                              <p:pRg st="4" end="4"/>
                                            </p:txEl>
                                          </p:spTgt>
                                        </p:tgtEl>
                                      </p:cBhvr>
                                    </p:animEffect>
                                  </p:childTnLst>
                                </p:cTn>
                              </p:par>
                              <p:par>
                                <p:cTn id="15" presetID="22" presetClass="entr" presetSubtype="4" fill="hold"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animEffect transition="in" filter="wipe(down)">
                                      <p:cBhvr>
                                        <p:cTn id="17" dur="500"/>
                                        <p:tgtEl>
                                          <p:spTgt spid="2">
                                            <p:txEl>
                                              <p:pRg st="5" end="5"/>
                                            </p:txEl>
                                          </p:spTgt>
                                        </p:tgtEl>
                                      </p:cBhvr>
                                    </p:animEffect>
                                  </p:childTnLst>
                                </p:cTn>
                              </p:par>
                            </p:childTnLst>
                          </p:cTn>
                        </p:par>
                      </p:childTnLst>
                    </p:cTn>
                  </p:par>
                  <p:par>
                    <p:cTn id="18" fill="hold" nodeType="clickPar">
                      <p:stCondLst>
                        <p:cond delay="indefinite"/>
                        <p:cond evt="onBegin" delay="0">
                          <p:tn val="17"/>
                        </p:cond>
                      </p:stCondLst>
                      <p:childTnLst>
                        <p:par>
                          <p:cTn id="19" fill="hold" nodeType="afterGroup">
                            <p:stCondLst>
                              <p:cond delay="0"/>
                            </p:stCondLst>
                            <p:childTnLst>
                              <p:par>
                                <p:cTn id="20" presetID="22" presetClass="entr" presetSubtype="4" fill="hold" nodeType="clickEffect">
                                  <p:stCondLst>
                                    <p:cond delay="0"/>
                                  </p:stCondLst>
                                  <p:childTnLst>
                                    <p:set>
                                      <p:cBhvr>
                                        <p:cTn id="21" dur="1" fill="hold">
                                          <p:stCondLst>
                                            <p:cond delay="0"/>
                                          </p:stCondLst>
                                        </p:cTn>
                                        <p:tgtEl>
                                          <p:spTgt spid="2">
                                            <p:txEl>
                                              <p:pRg st="7" end="7"/>
                                            </p:txEl>
                                          </p:spTgt>
                                        </p:tgtEl>
                                        <p:attrNameLst>
                                          <p:attrName>style.visibility</p:attrName>
                                        </p:attrNameLst>
                                      </p:cBhvr>
                                      <p:to>
                                        <p:strVal val="visible"/>
                                      </p:to>
                                    </p:set>
                                    <p:animEffect transition="in" filter="wipe(down)">
                                      <p:cBhvr>
                                        <p:cTn id="22"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组合 2"/>
          <p:cNvGrpSpPr/>
          <p:nvPr/>
        </p:nvGrpSpPr>
        <p:grpSpPr>
          <a:xfrm>
            <a:off x="987549" y="403945"/>
            <a:ext cx="1450072" cy="629194"/>
            <a:chOff x="4820991" y="570199"/>
            <a:chExt cx="1450072" cy="629194"/>
          </a:xfrm>
        </p:grpSpPr>
        <p:sp>
          <p:nvSpPr>
            <p:cNvPr id="4" name="矩形 3"/>
            <p:cNvSpPr/>
            <p:nvPr/>
          </p:nvSpPr>
          <p:spPr>
            <a:xfrm>
              <a:off x="4941757" y="570199"/>
              <a:ext cx="1178560" cy="629194"/>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4820991" y="662245"/>
              <a:ext cx="1450072" cy="461665"/>
            </a:xfrm>
            <a:prstGeom prst="rect">
              <a:avLst/>
            </a:prstGeom>
            <a:solidFill>
              <a:schemeClr val="bg1"/>
            </a:solidFill>
          </p:spPr>
          <p:txBody>
            <a:bodyPr vert="horz" wrap="square" rtlCol="0">
              <a:spAutoFit/>
            </a:bodyPr>
            <a:lstStyle/>
            <a:p>
              <a:r>
                <a:rPr lang="zh-CN" altLang="en-US"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文本探究</a:t>
              </a:r>
            </a:p>
          </p:txBody>
        </p:sp>
      </p:grpSp>
      <p:sp>
        <p:nvSpPr>
          <p:cNvPr id="2" name="文本框 1"/>
          <p:cNvSpPr txBox="1"/>
          <p:nvPr/>
        </p:nvSpPr>
        <p:spPr>
          <a:xfrm>
            <a:off x="3657598" y="403945"/>
            <a:ext cx="8336479" cy="6501267"/>
          </a:xfrm>
          <a:prstGeom prst="rect">
            <a:avLst/>
          </a:prstGeom>
          <a:noFill/>
        </p:spPr>
        <p:txBody>
          <a:bodyPr wrap="square" rtlCol="0">
            <a:spAutoFit/>
          </a:bodyPr>
          <a:lstStyle/>
          <a:p>
            <a:pPr>
              <a:lnSpc>
                <a:spcPct val="150000"/>
              </a:lnSpc>
            </a:pP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思考</a:t>
            </a: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2】</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研读第二十四章</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原文：</a:t>
            </a:r>
            <a:r>
              <a:rPr kumimoji="1" lang="zh-CN" altLang="en-US" sz="2000">
                <a:solidFill>
                  <a:srgbClr val="C00000"/>
                </a:solidFill>
                <a:latin typeface="微软雅黑" panose="020B0503020204020204" pitchFamily="34" charset="-122"/>
                <a:ea typeface="微软雅黑" panose="020B0503020204020204" pitchFamily="34" charset="-122"/>
              </a:rPr>
              <a:t>企者不立</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a:t>
            </a:r>
            <a:r>
              <a:rPr kumimoji="1" lang="zh-CN" altLang="en-US" sz="2000">
                <a:solidFill>
                  <a:srgbClr val="C00000"/>
                </a:solidFill>
                <a:latin typeface="微软雅黑" panose="020B0503020204020204" pitchFamily="34" charset="-122"/>
                <a:ea typeface="微软雅黑" panose="020B0503020204020204" pitchFamily="34" charset="-122"/>
              </a:rPr>
              <a:t>跨者不行</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，自</a:t>
            </a:r>
            <a:r>
              <a:rPr kumimoji="1" lang="zh-CN" altLang="en-US" sz="2000">
                <a:solidFill>
                  <a:srgbClr val="C00000"/>
                </a:solidFill>
                <a:latin typeface="微软雅黑" panose="020B0503020204020204" pitchFamily="34" charset="-122"/>
                <a:ea typeface="微软雅黑" panose="020B0503020204020204" pitchFamily="34" charset="-122"/>
              </a:rPr>
              <a:t>见</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者不明，自是者不</a:t>
            </a:r>
            <a:r>
              <a:rPr kumimoji="1" lang="zh-CN" altLang="en-US" sz="2000">
                <a:solidFill>
                  <a:srgbClr val="C00000"/>
                </a:solidFill>
                <a:latin typeface="微软雅黑" panose="020B0503020204020204" pitchFamily="34" charset="-122"/>
                <a:ea typeface="微软雅黑" panose="020B0503020204020204" pitchFamily="34" charset="-122"/>
              </a:rPr>
              <a:t>彰</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a:t>
            </a:r>
            <a:r>
              <a:rPr kumimoji="1" lang="zh-CN" altLang="en-US" sz="2000">
                <a:solidFill>
                  <a:srgbClr val="C00000"/>
                </a:solidFill>
                <a:latin typeface="微软雅黑" panose="020B0503020204020204" pitchFamily="34" charset="-122"/>
                <a:ea typeface="微软雅黑" panose="020B0503020204020204" pitchFamily="34" charset="-122"/>
              </a:rPr>
              <a:t>自伐</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者无功，自矜者不</a:t>
            </a:r>
            <a:r>
              <a:rPr kumimoji="1" lang="zh-CN" altLang="en-US" sz="2000">
                <a:solidFill>
                  <a:srgbClr val="C00000"/>
                </a:solidFill>
                <a:latin typeface="微软雅黑" panose="020B0503020204020204" pitchFamily="34" charset="-122"/>
                <a:ea typeface="微软雅黑" panose="020B0503020204020204" pitchFamily="34" charset="-122"/>
              </a:rPr>
              <a:t>长</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a:t>
            </a:r>
            <a:r>
              <a:rPr kumimoji="1" lang="zh-CN" altLang="en-US" sz="2000">
                <a:solidFill>
                  <a:srgbClr val="C00000"/>
                </a:solidFill>
                <a:latin typeface="微软雅黑" panose="020B0503020204020204" pitchFamily="34" charset="-122"/>
                <a:ea typeface="微软雅黑" panose="020B0503020204020204" pitchFamily="34" charset="-122"/>
              </a:rPr>
              <a:t>其</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在道也，曰余食赘</a:t>
            </a:r>
            <a:r>
              <a:rPr kumimoji="1" lang="zh-CN" altLang="en-US" sz="2000">
                <a:solidFill>
                  <a:srgbClr val="C00000"/>
                </a:solidFill>
                <a:latin typeface="微软雅黑" panose="020B0503020204020204" pitchFamily="34" charset="-122"/>
                <a:ea typeface="微软雅黑" panose="020B0503020204020204" pitchFamily="34" charset="-122"/>
              </a:rPr>
              <a:t>行</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a:t>
            </a:r>
            <a:r>
              <a:rPr kumimoji="1" lang="zh-CN" altLang="en-US" sz="2000">
                <a:solidFill>
                  <a:srgbClr val="C00000"/>
                </a:solidFill>
                <a:latin typeface="微软雅黑" panose="020B0503020204020204" pitchFamily="34" charset="-122"/>
                <a:ea typeface="微软雅黑" panose="020B0503020204020204" pitchFamily="34" charset="-122"/>
              </a:rPr>
              <a:t>物或恶之</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，故有道者不</a:t>
            </a:r>
            <a:r>
              <a:rPr kumimoji="1" lang="zh-CN" altLang="en-US" sz="2000">
                <a:solidFill>
                  <a:srgbClr val="C00000"/>
                </a:solidFill>
                <a:latin typeface="微软雅黑" panose="020B0503020204020204" pitchFamily="34" charset="-122"/>
                <a:ea typeface="微软雅黑" panose="020B0503020204020204" pitchFamily="34" charset="-122"/>
              </a:rPr>
              <a:t>处</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活动一：解释词语并翻译句子</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①企者不立：</a:t>
            </a:r>
            <a:r>
              <a:rPr kumimoji="1" lang="zh-CN" altLang="en-US" sz="2000">
                <a:solidFill>
                  <a:srgbClr val="C00000"/>
                </a:solidFill>
                <a:latin typeface="微软雅黑" panose="020B0503020204020204" pitchFamily="34" charset="-122"/>
                <a:ea typeface="微软雅黑" panose="020B0503020204020204" pitchFamily="34" charset="-122"/>
              </a:rPr>
              <a:t>踮起脚的人不能久立</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②跨者不行：</a:t>
            </a:r>
            <a:r>
              <a:rPr kumimoji="1" lang="zh-CN" altLang="en-US" sz="2000">
                <a:solidFill>
                  <a:srgbClr val="C00000"/>
                </a:solidFill>
                <a:latin typeface="微软雅黑" panose="020B0503020204020204" pitchFamily="34" charset="-122"/>
                <a:ea typeface="微软雅黑" panose="020B0503020204020204" pitchFamily="34" charset="-122"/>
              </a:rPr>
              <a:t>跨大步的人行走不稳</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③见：</a:t>
            </a:r>
            <a:r>
              <a:rPr kumimoji="1" lang="zh-CN" altLang="en-US" sz="2000">
                <a:solidFill>
                  <a:srgbClr val="C00000"/>
                </a:solidFill>
                <a:latin typeface="微软雅黑" panose="020B0503020204020204" pitchFamily="34" charset="-122"/>
                <a:ea typeface="微软雅黑" panose="020B0503020204020204" pitchFamily="34" charset="-122"/>
              </a:rPr>
              <a:t>同“现”   </a:t>
            </a:r>
            <a:endParaRPr kumimoji="1" lang="en-US" altLang="zh-CN" sz="2000">
              <a:solidFill>
                <a:srgbClr val="C00000"/>
              </a:solidFill>
              <a:latin typeface="微软雅黑" panose="020B0503020204020204" pitchFamily="34" charset="-122"/>
              <a:ea typeface="微软雅黑" panose="020B0503020204020204" pitchFamily="34" charset="-122"/>
            </a:endParaRP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④彰：</a:t>
            </a:r>
            <a:r>
              <a:rPr kumimoji="1" lang="zh-CN" altLang="en-US" sz="2000">
                <a:solidFill>
                  <a:srgbClr val="C00000"/>
                </a:solidFill>
                <a:latin typeface="微软雅黑" panose="020B0503020204020204" pitchFamily="34" charset="-122"/>
                <a:ea typeface="微软雅黑" panose="020B0503020204020204" pitchFamily="34" charset="-122"/>
              </a:rPr>
              <a:t>彰显   </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  </a:t>
            </a:r>
            <a:endParaRPr kumimoji="1" lang="en-US" altLang="zh-CN" sz="2000">
              <a:solidFill>
                <a:schemeClr val="bg2">
                  <a:lumMod val="25000"/>
                </a:schemeClr>
              </a:solidFill>
              <a:latin typeface="微软雅黑" panose="020B0503020204020204" pitchFamily="34" charset="-122"/>
              <a:ea typeface="微软雅黑" panose="020B0503020204020204" pitchFamily="34" charset="-122"/>
            </a:endParaRP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⑤自伐：</a:t>
            </a:r>
            <a:r>
              <a:rPr kumimoji="1" lang="zh-CN" altLang="en-US" sz="2000">
                <a:solidFill>
                  <a:srgbClr val="C00000"/>
                </a:solidFill>
                <a:latin typeface="微软雅黑" panose="020B0503020204020204" pitchFamily="34" charset="-122"/>
                <a:ea typeface="微软雅黑" panose="020B0503020204020204" pitchFamily="34" charset="-122"/>
              </a:rPr>
              <a:t>和“自矜”一个意思，自我夸耀。</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⑥长：</a:t>
            </a:r>
            <a:r>
              <a:rPr kumimoji="1" lang="zh-CN" altLang="en-US" sz="2000">
                <a:solidFill>
                  <a:srgbClr val="C00000"/>
                </a:solidFill>
                <a:latin typeface="微软雅黑" panose="020B0503020204020204" pitchFamily="34" charset="-122"/>
                <a:ea typeface="微软雅黑" panose="020B0503020204020204" pitchFamily="34" charset="-122"/>
              </a:rPr>
              <a:t>长久      </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  </a:t>
            </a:r>
            <a:endParaRPr kumimoji="1" lang="en-US" altLang="zh-CN" sz="2000">
              <a:solidFill>
                <a:schemeClr val="bg2">
                  <a:lumMod val="25000"/>
                </a:schemeClr>
              </a:solidFill>
              <a:latin typeface="微软雅黑" panose="020B0503020204020204" pitchFamily="34" charset="-122"/>
              <a:ea typeface="微软雅黑" panose="020B0503020204020204" pitchFamily="34" charset="-122"/>
            </a:endParaRP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⑦其：</a:t>
            </a:r>
            <a:r>
              <a:rPr kumimoji="1" lang="zh-CN" altLang="en-US" sz="2000">
                <a:solidFill>
                  <a:srgbClr val="C00000"/>
                </a:solidFill>
                <a:latin typeface="微软雅黑" panose="020B0503020204020204" pitchFamily="34" charset="-122"/>
                <a:ea typeface="微软雅黑" panose="020B0503020204020204" pitchFamily="34" charset="-122"/>
              </a:rPr>
              <a:t>代词，代指上面四种行为</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⑧行：</a:t>
            </a:r>
            <a:r>
              <a:rPr kumimoji="1" lang="zh-CN" altLang="en-US" sz="2000">
                <a:solidFill>
                  <a:srgbClr val="C00000"/>
                </a:solidFill>
                <a:latin typeface="微软雅黑" panose="020B0503020204020204" pitchFamily="34" charset="-122"/>
                <a:ea typeface="微软雅黑" panose="020B0503020204020204" pitchFamily="34" charset="-122"/>
              </a:rPr>
              <a:t>同“形”</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    </a:t>
            </a:r>
            <a:endParaRPr kumimoji="1" lang="en-US" altLang="zh-CN" sz="2000">
              <a:solidFill>
                <a:schemeClr val="bg2">
                  <a:lumMod val="25000"/>
                </a:schemeClr>
              </a:solidFill>
              <a:latin typeface="微软雅黑" panose="020B0503020204020204" pitchFamily="34" charset="-122"/>
              <a:ea typeface="微软雅黑" panose="020B0503020204020204" pitchFamily="34" charset="-122"/>
            </a:endParaRP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⑨物或恶之：</a:t>
            </a:r>
            <a:r>
              <a:rPr kumimoji="1" lang="zh-CN" altLang="en-US" sz="2000">
                <a:solidFill>
                  <a:srgbClr val="C00000"/>
                </a:solidFill>
                <a:latin typeface="微软雅黑" panose="020B0503020204020204" pitchFamily="34" charset="-122"/>
                <a:ea typeface="微软雅黑" panose="020B0503020204020204" pitchFamily="34" charset="-122"/>
              </a:rPr>
              <a:t>人们常常厌恶他们   </a:t>
            </a:r>
            <a:endParaRPr kumimoji="1" lang="en-US" altLang="zh-CN" sz="2000">
              <a:solidFill>
                <a:srgbClr val="C00000"/>
              </a:solidFill>
              <a:latin typeface="微软雅黑" panose="020B0503020204020204" pitchFamily="34" charset="-122"/>
              <a:ea typeface="微软雅黑" panose="020B0503020204020204" pitchFamily="34" charset="-122"/>
            </a:endParaRP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⑩处：</a:t>
            </a:r>
            <a:r>
              <a:rPr kumimoji="1" lang="zh-CN" altLang="en-US" sz="2000">
                <a:solidFill>
                  <a:srgbClr val="C00000"/>
                </a:solidFill>
                <a:latin typeface="微软雅黑" panose="020B0503020204020204" pitchFamily="34" charset="-122"/>
                <a:ea typeface="微软雅黑" panose="020B0503020204020204" pitchFamily="34" charset="-122"/>
              </a:rPr>
              <a:t>为，做</a:t>
            </a:r>
          </a:p>
        </p:txBody>
      </p:sp>
      <p:pic>
        <p:nvPicPr>
          <p:cNvPr id="9" name="Picture 2" descr="C:\Users\Administrator\Desktop\中国风素材\4.png"/>
          <p:cNvPicPr>
            <a:picLocks noChangeAspect="1" noChangeArrowheads="1"/>
          </p:cNvPicPr>
          <p:nvPr/>
        </p:nvPicPr>
        <p:blipFill>
          <a:blip r:embed="rId3">
            <a:extLst>
              <a:ext uri="{28A0092B-C50C-407E-A947-70E740481C1C}">
                <a14:useLocalDpi xmlns:a14="http://schemas.microsoft.com/office/drawing/2010/main" val="0"/>
              </a:ext>
            </a:extLst>
          </a:blip>
          <a:srcRect l="17505" r="41248" b="15727"/>
          <a:stretch>
            <a:fillRect/>
          </a:stretch>
        </p:blipFill>
        <p:spPr bwMode="auto">
          <a:xfrm>
            <a:off x="0" y="2612173"/>
            <a:ext cx="3425171" cy="4245827"/>
          </a:xfrm>
          <a:prstGeom prst="rect">
            <a:avLst/>
          </a:prstGeom>
          <a:noFill/>
          <a:ln>
            <a:noFill/>
          </a:ln>
          <a:extLst>
            <a:ext uri="{909E8E84-426E-40DD-AFC4-6F175D3DCCD1}">
              <a14:hiddenFill xmlns:a14="http://schemas.microsoft.com/office/drawing/2010/main">
                <a:solidFill>
                  <a:srgbClr val="FFFFFF"/>
                </a:solidFill>
              </a14:hiddenFill>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250"/>
                                        <p:tgtEl>
                                          <p:spTgt spid="9"/>
                                        </p:tgtEl>
                                      </p:cBhvr>
                                    </p:animEffect>
                                    <p:anim calcmode="lin" valueType="num">
                                      <p:cBhvr>
                                        <p:cTn id="8" dur="1250" fill="hold"/>
                                        <p:tgtEl>
                                          <p:spTgt spid="9"/>
                                        </p:tgtEl>
                                        <p:attrNameLst>
                                          <p:attrName>ppt_x</p:attrName>
                                        </p:attrNameLst>
                                      </p:cBhvr>
                                      <p:tavLst>
                                        <p:tav tm="0">
                                          <p:val>
                                            <p:strVal val="#ppt_x"/>
                                          </p:val>
                                        </p:tav>
                                        <p:tav tm="100000">
                                          <p:val>
                                            <p:strVal val="#ppt_x"/>
                                          </p:val>
                                        </p:tav>
                                      </p:tavLst>
                                    </p:anim>
                                    <p:anim calcmode="lin" valueType="num">
                                      <p:cBhvr>
                                        <p:cTn id="9" dur="125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2" presetClass="entr" presetSubtype="4"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wipe(down)">
                                      <p:cBhvr>
                                        <p:cTn id="14" dur="500"/>
                                        <p:tgtEl>
                                          <p:spTgt spid="2">
                                            <p:txEl>
                                              <p:pRg st="3" end="3"/>
                                            </p:txEl>
                                          </p:spTgt>
                                        </p:tgtEl>
                                      </p:cBhvr>
                                    </p:animEffec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22" presetClass="entr" presetSubtype="4"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animEffect transition="in" filter="wipe(down)">
                                      <p:cBhvr>
                                        <p:cTn id="19" dur="500"/>
                                        <p:tgtEl>
                                          <p:spTgt spid="2">
                                            <p:txEl>
                                              <p:pRg st="4" end="4"/>
                                            </p:txEl>
                                          </p:spTgt>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2" presetClass="entr" presetSubtype="4" fill="hold" nodeType="clickEffect">
                                  <p:stCondLst>
                                    <p:cond delay="0"/>
                                  </p:stCondLst>
                                  <p:childTnLst>
                                    <p:set>
                                      <p:cBhvr>
                                        <p:cTn id="23" dur="1" fill="hold">
                                          <p:stCondLst>
                                            <p:cond delay="0"/>
                                          </p:stCondLst>
                                        </p:cTn>
                                        <p:tgtEl>
                                          <p:spTgt spid="2">
                                            <p:txEl>
                                              <p:pRg st="5" end="5"/>
                                            </p:txEl>
                                          </p:spTgt>
                                        </p:tgtEl>
                                        <p:attrNameLst>
                                          <p:attrName>style.visibility</p:attrName>
                                        </p:attrNameLst>
                                      </p:cBhvr>
                                      <p:to>
                                        <p:strVal val="visible"/>
                                      </p:to>
                                    </p:set>
                                    <p:animEffect transition="in" filter="wipe(down)">
                                      <p:cBhvr>
                                        <p:cTn id="24" dur="500"/>
                                        <p:tgtEl>
                                          <p:spTgt spid="2">
                                            <p:txEl>
                                              <p:pRg st="5" end="5"/>
                                            </p:txEl>
                                          </p:spTgt>
                                        </p:tgtEl>
                                      </p:cBhvr>
                                    </p:animEffect>
                                  </p:childTnLst>
                                </p:cTn>
                              </p:par>
                            </p:childTnLst>
                          </p:cTn>
                        </p:par>
                      </p:childTnLst>
                    </p:cTn>
                  </p:par>
                  <p:par>
                    <p:cTn id="25" fill="hold" nodeType="clickPar">
                      <p:stCondLst>
                        <p:cond delay="indefinite"/>
                        <p:cond evt="onBegin" delay="0">
                          <p:tn val="24"/>
                        </p:cond>
                      </p:stCondLst>
                      <p:childTnLst>
                        <p:par>
                          <p:cTn id="26" fill="hold" nodeType="afterGroup">
                            <p:stCondLst>
                              <p:cond delay="0"/>
                            </p:stCondLst>
                            <p:childTnLst>
                              <p:par>
                                <p:cTn id="27" presetID="22" presetClass="entr" presetSubtype="4" fill="hold" nodeType="clickEffect">
                                  <p:stCondLst>
                                    <p:cond delay="0"/>
                                  </p:stCondLst>
                                  <p:childTnLst>
                                    <p:set>
                                      <p:cBhvr>
                                        <p:cTn id="28" dur="1" fill="hold">
                                          <p:stCondLst>
                                            <p:cond delay="0"/>
                                          </p:stCondLst>
                                        </p:cTn>
                                        <p:tgtEl>
                                          <p:spTgt spid="2">
                                            <p:txEl>
                                              <p:pRg st="6" end="6"/>
                                            </p:txEl>
                                          </p:spTgt>
                                        </p:tgtEl>
                                        <p:attrNameLst>
                                          <p:attrName>style.visibility</p:attrName>
                                        </p:attrNameLst>
                                      </p:cBhvr>
                                      <p:to>
                                        <p:strVal val="visible"/>
                                      </p:to>
                                    </p:set>
                                    <p:animEffect transition="in" filter="wipe(down)">
                                      <p:cBhvr>
                                        <p:cTn id="29" dur="500"/>
                                        <p:tgtEl>
                                          <p:spTgt spid="2">
                                            <p:txEl>
                                              <p:pRg st="6" end="6"/>
                                            </p:txEl>
                                          </p:spTgt>
                                        </p:tgtEl>
                                      </p:cBhvr>
                                    </p:animEffect>
                                  </p:childTnLst>
                                </p:cTn>
                              </p:par>
                            </p:childTnLst>
                          </p:cTn>
                        </p:par>
                      </p:childTnLst>
                    </p:cTn>
                  </p:par>
                  <p:par>
                    <p:cTn id="30" fill="hold" nodeType="clickPar">
                      <p:stCondLst>
                        <p:cond delay="indefinite"/>
                        <p:cond evt="onBegin" delay="0">
                          <p:tn val="29"/>
                        </p:cond>
                      </p:stCondLst>
                      <p:childTnLst>
                        <p:par>
                          <p:cTn id="31" fill="hold" nodeType="afterGroup">
                            <p:stCondLst>
                              <p:cond delay="0"/>
                            </p:stCondLst>
                            <p:childTnLst>
                              <p:par>
                                <p:cTn id="32" presetID="22" presetClass="entr" presetSubtype="4" fill="hold" nodeType="clickEffect">
                                  <p:stCondLst>
                                    <p:cond delay="0"/>
                                  </p:stCondLst>
                                  <p:childTnLst>
                                    <p:set>
                                      <p:cBhvr>
                                        <p:cTn id="33" dur="1" fill="hold">
                                          <p:stCondLst>
                                            <p:cond delay="0"/>
                                          </p:stCondLst>
                                        </p:cTn>
                                        <p:tgtEl>
                                          <p:spTgt spid="2">
                                            <p:txEl>
                                              <p:pRg st="7" end="7"/>
                                            </p:txEl>
                                          </p:spTgt>
                                        </p:tgtEl>
                                        <p:attrNameLst>
                                          <p:attrName>style.visibility</p:attrName>
                                        </p:attrNameLst>
                                      </p:cBhvr>
                                      <p:to>
                                        <p:strVal val="visible"/>
                                      </p:to>
                                    </p:set>
                                    <p:animEffect transition="in" filter="wipe(down)">
                                      <p:cBhvr>
                                        <p:cTn id="34" dur="500"/>
                                        <p:tgtEl>
                                          <p:spTgt spid="2">
                                            <p:txEl>
                                              <p:pRg st="7" end="7"/>
                                            </p:txEl>
                                          </p:spTgt>
                                        </p:tgtEl>
                                      </p:cBhvr>
                                    </p:animEffect>
                                  </p:childTnLst>
                                </p:cTn>
                              </p:par>
                            </p:childTnLst>
                          </p:cTn>
                        </p:par>
                      </p:childTnLst>
                    </p:cTn>
                  </p:par>
                  <p:par>
                    <p:cTn id="35" fill="hold" nodeType="clickPar">
                      <p:stCondLst>
                        <p:cond delay="indefinite"/>
                        <p:cond evt="onBegin" delay="0">
                          <p:tn val="34"/>
                        </p:cond>
                      </p:stCondLst>
                      <p:childTnLst>
                        <p:par>
                          <p:cTn id="36" fill="hold" nodeType="afterGroup">
                            <p:stCondLst>
                              <p:cond delay="0"/>
                            </p:stCondLst>
                            <p:childTnLst>
                              <p:par>
                                <p:cTn id="37" presetID="22" presetClass="entr" presetSubtype="4" fill="hold" nodeType="clickEffect">
                                  <p:stCondLst>
                                    <p:cond delay="0"/>
                                  </p:stCondLst>
                                  <p:childTnLst>
                                    <p:set>
                                      <p:cBhvr>
                                        <p:cTn id="38" dur="1" fill="hold">
                                          <p:stCondLst>
                                            <p:cond delay="0"/>
                                          </p:stCondLst>
                                        </p:cTn>
                                        <p:tgtEl>
                                          <p:spTgt spid="2">
                                            <p:txEl>
                                              <p:pRg st="8" end="8"/>
                                            </p:txEl>
                                          </p:spTgt>
                                        </p:tgtEl>
                                        <p:attrNameLst>
                                          <p:attrName>style.visibility</p:attrName>
                                        </p:attrNameLst>
                                      </p:cBhvr>
                                      <p:to>
                                        <p:strVal val="visible"/>
                                      </p:to>
                                    </p:set>
                                    <p:animEffect transition="in" filter="wipe(down)">
                                      <p:cBhvr>
                                        <p:cTn id="39" dur="500"/>
                                        <p:tgtEl>
                                          <p:spTgt spid="2">
                                            <p:txEl>
                                              <p:pRg st="8" end="8"/>
                                            </p:txEl>
                                          </p:spTgt>
                                        </p:tgtEl>
                                      </p:cBhvr>
                                    </p:animEffect>
                                  </p:childTnLst>
                                </p:cTn>
                              </p:par>
                            </p:childTnLst>
                          </p:cTn>
                        </p:par>
                      </p:childTnLst>
                    </p:cTn>
                  </p:par>
                  <p:par>
                    <p:cTn id="40" fill="hold" nodeType="clickPar">
                      <p:stCondLst>
                        <p:cond delay="indefinite"/>
                        <p:cond evt="onBegin" delay="0">
                          <p:tn val="39"/>
                        </p:cond>
                      </p:stCondLst>
                      <p:childTnLst>
                        <p:par>
                          <p:cTn id="41" fill="hold" nodeType="afterGroup">
                            <p:stCondLst>
                              <p:cond delay="0"/>
                            </p:stCondLst>
                            <p:childTnLst>
                              <p:par>
                                <p:cTn id="42" presetID="22" presetClass="entr" presetSubtype="4" fill="hold" nodeType="clickEffect">
                                  <p:stCondLst>
                                    <p:cond delay="0"/>
                                  </p:stCondLst>
                                  <p:childTnLst>
                                    <p:set>
                                      <p:cBhvr>
                                        <p:cTn id="43" dur="1" fill="hold">
                                          <p:stCondLst>
                                            <p:cond delay="0"/>
                                          </p:stCondLst>
                                        </p:cTn>
                                        <p:tgtEl>
                                          <p:spTgt spid="2">
                                            <p:txEl>
                                              <p:pRg st="9" end="9"/>
                                            </p:txEl>
                                          </p:spTgt>
                                        </p:tgtEl>
                                        <p:attrNameLst>
                                          <p:attrName>style.visibility</p:attrName>
                                        </p:attrNameLst>
                                      </p:cBhvr>
                                      <p:to>
                                        <p:strVal val="visible"/>
                                      </p:to>
                                    </p:set>
                                    <p:animEffect transition="in" filter="wipe(down)">
                                      <p:cBhvr>
                                        <p:cTn id="44" dur="500"/>
                                        <p:tgtEl>
                                          <p:spTgt spid="2">
                                            <p:txEl>
                                              <p:pRg st="9" end="9"/>
                                            </p:txEl>
                                          </p:spTgt>
                                        </p:tgtEl>
                                      </p:cBhvr>
                                    </p:animEffect>
                                  </p:childTnLst>
                                </p:cTn>
                              </p:par>
                            </p:childTnLst>
                          </p:cTn>
                        </p:par>
                      </p:childTnLst>
                    </p:cTn>
                  </p:par>
                  <p:par>
                    <p:cTn id="45" fill="hold" nodeType="clickPar">
                      <p:stCondLst>
                        <p:cond delay="indefinite"/>
                        <p:cond evt="onBegin" delay="0">
                          <p:tn val="44"/>
                        </p:cond>
                      </p:stCondLst>
                      <p:childTnLst>
                        <p:par>
                          <p:cTn id="46" fill="hold" nodeType="afterGroup">
                            <p:stCondLst>
                              <p:cond delay="0"/>
                            </p:stCondLst>
                            <p:childTnLst>
                              <p:par>
                                <p:cTn id="47" presetID="22" presetClass="entr" presetSubtype="4" fill="hold" nodeType="clickEffect">
                                  <p:stCondLst>
                                    <p:cond delay="0"/>
                                  </p:stCondLst>
                                  <p:childTnLst>
                                    <p:set>
                                      <p:cBhvr>
                                        <p:cTn id="48" dur="1" fill="hold">
                                          <p:stCondLst>
                                            <p:cond delay="0"/>
                                          </p:stCondLst>
                                        </p:cTn>
                                        <p:tgtEl>
                                          <p:spTgt spid="2">
                                            <p:txEl>
                                              <p:pRg st="10" end="10"/>
                                            </p:txEl>
                                          </p:spTgt>
                                        </p:tgtEl>
                                        <p:attrNameLst>
                                          <p:attrName>style.visibility</p:attrName>
                                        </p:attrNameLst>
                                      </p:cBhvr>
                                      <p:to>
                                        <p:strVal val="visible"/>
                                      </p:to>
                                    </p:set>
                                    <p:animEffect transition="in" filter="wipe(down)">
                                      <p:cBhvr>
                                        <p:cTn id="49" dur="500"/>
                                        <p:tgtEl>
                                          <p:spTgt spid="2">
                                            <p:txEl>
                                              <p:pRg st="10" end="10"/>
                                            </p:txEl>
                                          </p:spTgt>
                                        </p:tgtEl>
                                      </p:cBhvr>
                                    </p:animEffect>
                                  </p:childTnLst>
                                </p:cTn>
                              </p:par>
                            </p:childTnLst>
                          </p:cTn>
                        </p:par>
                      </p:childTnLst>
                    </p:cTn>
                  </p:par>
                  <p:par>
                    <p:cTn id="50" fill="hold" nodeType="clickPar">
                      <p:stCondLst>
                        <p:cond delay="indefinite"/>
                        <p:cond evt="onBegin" delay="0">
                          <p:tn val="49"/>
                        </p:cond>
                      </p:stCondLst>
                      <p:childTnLst>
                        <p:par>
                          <p:cTn id="51" fill="hold" nodeType="afterGroup">
                            <p:stCondLst>
                              <p:cond delay="0"/>
                            </p:stCondLst>
                            <p:childTnLst>
                              <p:par>
                                <p:cTn id="52" presetID="22" presetClass="entr" presetSubtype="4" fill="hold" nodeType="clickEffect">
                                  <p:stCondLst>
                                    <p:cond delay="0"/>
                                  </p:stCondLst>
                                  <p:childTnLst>
                                    <p:set>
                                      <p:cBhvr>
                                        <p:cTn id="53" dur="1" fill="hold">
                                          <p:stCondLst>
                                            <p:cond delay="0"/>
                                          </p:stCondLst>
                                        </p:cTn>
                                        <p:tgtEl>
                                          <p:spTgt spid="2">
                                            <p:txEl>
                                              <p:pRg st="11" end="11"/>
                                            </p:txEl>
                                          </p:spTgt>
                                        </p:tgtEl>
                                        <p:attrNameLst>
                                          <p:attrName>style.visibility</p:attrName>
                                        </p:attrNameLst>
                                      </p:cBhvr>
                                      <p:to>
                                        <p:strVal val="visible"/>
                                      </p:to>
                                    </p:set>
                                    <p:animEffect transition="in" filter="wipe(down)">
                                      <p:cBhvr>
                                        <p:cTn id="54" dur="500"/>
                                        <p:tgtEl>
                                          <p:spTgt spid="2">
                                            <p:txEl>
                                              <p:pRg st="11" end="11"/>
                                            </p:txEl>
                                          </p:spTgt>
                                        </p:tgtEl>
                                      </p:cBhvr>
                                    </p:animEffect>
                                  </p:childTnLst>
                                </p:cTn>
                              </p:par>
                            </p:childTnLst>
                          </p:cTn>
                        </p:par>
                      </p:childTnLst>
                    </p:cTn>
                  </p:par>
                  <p:par>
                    <p:cTn id="55" fill="hold" nodeType="clickPar">
                      <p:stCondLst>
                        <p:cond delay="indefinite"/>
                        <p:cond evt="onBegin" delay="0">
                          <p:tn val="54"/>
                        </p:cond>
                      </p:stCondLst>
                      <p:childTnLst>
                        <p:par>
                          <p:cTn id="56" fill="hold" nodeType="afterGroup">
                            <p:stCondLst>
                              <p:cond delay="0"/>
                            </p:stCondLst>
                            <p:childTnLst>
                              <p:par>
                                <p:cTn id="57" presetID="22" presetClass="entr" presetSubtype="4" fill="hold" nodeType="clickEffect">
                                  <p:stCondLst>
                                    <p:cond delay="0"/>
                                  </p:stCondLst>
                                  <p:childTnLst>
                                    <p:set>
                                      <p:cBhvr>
                                        <p:cTn id="58" dur="1" fill="hold">
                                          <p:stCondLst>
                                            <p:cond delay="0"/>
                                          </p:stCondLst>
                                        </p:cTn>
                                        <p:tgtEl>
                                          <p:spTgt spid="2">
                                            <p:txEl>
                                              <p:pRg st="12" end="12"/>
                                            </p:txEl>
                                          </p:spTgt>
                                        </p:tgtEl>
                                        <p:attrNameLst>
                                          <p:attrName>style.visibility</p:attrName>
                                        </p:attrNameLst>
                                      </p:cBhvr>
                                      <p:to>
                                        <p:strVal val="visible"/>
                                      </p:to>
                                    </p:set>
                                    <p:animEffect transition="in" filter="wipe(down)">
                                      <p:cBhvr>
                                        <p:cTn id="59" dur="500"/>
                                        <p:tgtEl>
                                          <p:spTgt spid="2">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组合 2"/>
          <p:cNvGrpSpPr/>
          <p:nvPr/>
        </p:nvGrpSpPr>
        <p:grpSpPr>
          <a:xfrm>
            <a:off x="6830209" y="420635"/>
            <a:ext cx="1450072" cy="629194"/>
            <a:chOff x="4820991" y="570199"/>
            <a:chExt cx="1450072" cy="629194"/>
          </a:xfrm>
        </p:grpSpPr>
        <p:sp>
          <p:nvSpPr>
            <p:cNvPr id="4" name="矩形 3"/>
            <p:cNvSpPr/>
            <p:nvPr/>
          </p:nvSpPr>
          <p:spPr>
            <a:xfrm>
              <a:off x="4941757" y="570199"/>
              <a:ext cx="1178560" cy="629194"/>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4820991" y="662245"/>
              <a:ext cx="1450072" cy="461665"/>
            </a:xfrm>
            <a:prstGeom prst="rect">
              <a:avLst/>
            </a:prstGeom>
            <a:solidFill>
              <a:schemeClr val="bg1"/>
            </a:solidFill>
          </p:spPr>
          <p:txBody>
            <a:bodyPr vert="horz" wrap="square" rtlCol="0">
              <a:spAutoFit/>
            </a:bodyPr>
            <a:lstStyle/>
            <a:p>
              <a:r>
                <a:rPr lang="zh-CN" altLang="en-US"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文本探究</a:t>
              </a:r>
            </a:p>
          </p:txBody>
        </p:sp>
      </p:grpSp>
      <p:sp>
        <p:nvSpPr>
          <p:cNvPr id="2" name="文本框 1"/>
          <p:cNvSpPr txBox="1"/>
          <p:nvPr/>
        </p:nvSpPr>
        <p:spPr>
          <a:xfrm>
            <a:off x="3610097" y="1615228"/>
            <a:ext cx="8336479" cy="4192943"/>
          </a:xfrm>
          <a:prstGeom prst="rect">
            <a:avLst/>
          </a:prstGeom>
          <a:noFill/>
        </p:spPr>
        <p:txBody>
          <a:bodyPr wrap="square" rtlCol="0">
            <a:spAutoFit/>
          </a:bodyPr>
          <a:lstStyle/>
          <a:p>
            <a:pPr>
              <a:lnSpc>
                <a:spcPct val="150000"/>
              </a:lnSpc>
            </a:pP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思考</a:t>
            </a: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2】</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研读第二十四章</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原文：企者不立，跨者不行，自见者不明，自是者不彰，自伐者无功，自矜者不长。其在道也，曰余食赘行，物或恶之，故有道者不处。</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活动一：解释词语并翻译句子</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释义：</a:t>
            </a:r>
            <a:r>
              <a:rPr kumimoji="1" lang="zh-CN" altLang="en-US" sz="2000">
                <a:solidFill>
                  <a:srgbClr val="C00000"/>
                </a:solidFill>
                <a:latin typeface="微软雅黑" panose="020B0503020204020204" pitchFamily="34" charset="-122"/>
                <a:ea typeface="微软雅黑" panose="020B0503020204020204" pitchFamily="34" charset="-122"/>
              </a:rPr>
              <a:t>踮起脚跟想要站得高，反而站立不住；迈起大步想要前进得快，反而不能远行。自逞已见的反而得不到彰明，自以为是的反而得不到显昭，自我夸耀的建立不起功勋，自高自大的不能长久。从道的角度看，以上这些急躁炫耀的行为，只能说是剩饭赘瘤。因为它们是令人厌恶的东西，所以有道的人决不这样做。</a:t>
            </a:r>
          </a:p>
        </p:txBody>
      </p:sp>
      <p:pic>
        <p:nvPicPr>
          <p:cNvPr id="9" name="Picture 2" descr="C:\Users\Administrator\Desktop\中国风素材\4.png"/>
          <p:cNvPicPr>
            <a:picLocks noChangeAspect="1" noChangeArrowheads="1"/>
          </p:cNvPicPr>
          <p:nvPr/>
        </p:nvPicPr>
        <p:blipFill>
          <a:blip r:embed="rId3">
            <a:extLst>
              <a:ext uri="{28A0092B-C50C-407E-A947-70E740481C1C}">
                <a14:useLocalDpi xmlns:a14="http://schemas.microsoft.com/office/drawing/2010/main" val="0"/>
              </a:ext>
            </a:extLst>
          </a:blip>
          <a:srcRect l="17505" r="41248" b="15727"/>
          <a:stretch>
            <a:fillRect/>
          </a:stretch>
        </p:blipFill>
        <p:spPr bwMode="auto">
          <a:xfrm>
            <a:off x="0" y="2612173"/>
            <a:ext cx="3425171" cy="4245827"/>
          </a:xfrm>
          <a:prstGeom prst="rect">
            <a:avLst/>
          </a:prstGeom>
          <a:noFill/>
          <a:ln>
            <a:noFill/>
          </a:ln>
          <a:extLst>
            <a:ext uri="{909E8E84-426E-40DD-AFC4-6F175D3DCCD1}">
              <a14:hiddenFill xmlns:a14="http://schemas.microsoft.com/office/drawing/2010/main">
                <a:solidFill>
                  <a:srgbClr val="FFFFFF"/>
                </a:solidFill>
              </a14:hiddenFill>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250"/>
                                        <p:tgtEl>
                                          <p:spTgt spid="9"/>
                                        </p:tgtEl>
                                      </p:cBhvr>
                                    </p:animEffect>
                                    <p:anim calcmode="lin" valueType="num">
                                      <p:cBhvr>
                                        <p:cTn id="8" dur="1250" fill="hold"/>
                                        <p:tgtEl>
                                          <p:spTgt spid="9"/>
                                        </p:tgtEl>
                                        <p:attrNameLst>
                                          <p:attrName>ppt_x</p:attrName>
                                        </p:attrNameLst>
                                      </p:cBhvr>
                                      <p:tavLst>
                                        <p:tav tm="0">
                                          <p:val>
                                            <p:strVal val="#ppt_x"/>
                                          </p:val>
                                        </p:tav>
                                        <p:tav tm="100000">
                                          <p:val>
                                            <p:strVal val="#ppt_x"/>
                                          </p:val>
                                        </p:tav>
                                      </p:tavLst>
                                    </p:anim>
                                    <p:anim calcmode="lin" valueType="num">
                                      <p:cBhvr>
                                        <p:cTn id="9" dur="125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2" presetClass="entr" presetSubtype="4"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wipe(down)">
                                      <p:cBhvr>
                                        <p:cTn id="14"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组合 2"/>
          <p:cNvGrpSpPr/>
          <p:nvPr/>
        </p:nvGrpSpPr>
        <p:grpSpPr>
          <a:xfrm>
            <a:off x="6830209" y="420635"/>
            <a:ext cx="1450072" cy="629194"/>
            <a:chOff x="4820991" y="570199"/>
            <a:chExt cx="1450072" cy="629194"/>
          </a:xfrm>
        </p:grpSpPr>
        <p:sp>
          <p:nvSpPr>
            <p:cNvPr id="4" name="矩形 3"/>
            <p:cNvSpPr/>
            <p:nvPr/>
          </p:nvSpPr>
          <p:spPr>
            <a:xfrm>
              <a:off x="4941757" y="570199"/>
              <a:ext cx="1178560" cy="629194"/>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4820991" y="662245"/>
              <a:ext cx="1450072" cy="461665"/>
            </a:xfrm>
            <a:prstGeom prst="rect">
              <a:avLst/>
            </a:prstGeom>
            <a:solidFill>
              <a:schemeClr val="bg1"/>
            </a:solidFill>
          </p:spPr>
          <p:txBody>
            <a:bodyPr vert="horz" wrap="square" rtlCol="0">
              <a:spAutoFit/>
            </a:bodyPr>
            <a:lstStyle/>
            <a:p>
              <a:r>
                <a:rPr lang="zh-CN" altLang="en-US"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文本探究</a:t>
              </a:r>
            </a:p>
          </p:txBody>
        </p:sp>
      </p:grpSp>
      <p:sp>
        <p:nvSpPr>
          <p:cNvPr id="2" name="文本框 1"/>
          <p:cNvSpPr txBox="1"/>
          <p:nvPr/>
        </p:nvSpPr>
        <p:spPr>
          <a:xfrm>
            <a:off x="3526970" y="1049829"/>
            <a:ext cx="8665030" cy="5577937"/>
          </a:xfrm>
          <a:prstGeom prst="rect">
            <a:avLst/>
          </a:prstGeom>
          <a:noFill/>
        </p:spPr>
        <p:txBody>
          <a:bodyPr wrap="square" rtlCol="0">
            <a:spAutoFit/>
          </a:bodyPr>
          <a:lstStyle/>
          <a:p>
            <a:pPr>
              <a:lnSpc>
                <a:spcPct val="150000"/>
              </a:lnSpc>
            </a:pP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思考</a:t>
            </a: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2】</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研读第二十四章</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原文：企者不立，跨者不行，自见者不明，自是者不彰，自伐者无功，自矜者不长。其在道也，曰余食赘行，物或恶之，故有道者不处。</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活动二：问题探究</a:t>
            </a:r>
          </a:p>
          <a:p>
            <a:pPr>
              <a:lnSpc>
                <a:spcPct val="150000"/>
              </a:lnSpc>
            </a:pP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1.</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这一章告诉我们什么道理？</a:t>
            </a:r>
          </a:p>
          <a:p>
            <a:pPr>
              <a:lnSpc>
                <a:spcPct val="150000"/>
              </a:lnSpc>
            </a:pPr>
            <a:r>
              <a:rPr kumimoji="1" lang="zh-CN" altLang="en-US" sz="2000">
                <a:solidFill>
                  <a:srgbClr val="C00000"/>
                </a:solidFill>
                <a:latin typeface="微软雅黑" panose="020B0503020204020204" pitchFamily="34" charset="-122"/>
                <a:ea typeface="微软雅黑" panose="020B0503020204020204" pitchFamily="34" charset="-122"/>
              </a:rPr>
              <a:t>明确    顺道而行，不自己妄为。急躁冒进、自我炫耀的行为都会导致失败，不符合自然规律的政策也同样不会取得相应的成果，老子告诫人们为人应谦恭谨慎，为政应温和柔顺，只有脚踏实地，不自以为是，不好高骛远，以一颗平常心去去面对，方可长久。</a:t>
            </a:r>
          </a:p>
          <a:p>
            <a:pPr>
              <a:lnSpc>
                <a:spcPct val="150000"/>
              </a:lnSpc>
            </a:pP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2.</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这一章采用了什么论证方法？</a:t>
            </a:r>
          </a:p>
          <a:p>
            <a:pPr>
              <a:lnSpc>
                <a:spcPct val="150000"/>
              </a:lnSpc>
            </a:pPr>
            <a:r>
              <a:rPr kumimoji="1" lang="zh-CN" altLang="en-US" sz="2000">
                <a:solidFill>
                  <a:srgbClr val="C00000"/>
                </a:solidFill>
                <a:latin typeface="微软雅黑" panose="020B0503020204020204" pitchFamily="34" charset="-122"/>
                <a:ea typeface="微软雅黑" panose="020B0503020204020204" pitchFamily="34" charset="-122"/>
              </a:rPr>
              <a:t>明确：运用比喻论证的手法，将自以为是的做法比作是“物或恶之”的“余食赘肉”，点明这是有道的人不愿意做的事，更加形象生动，通俗易懂。</a:t>
            </a:r>
          </a:p>
        </p:txBody>
      </p:sp>
      <p:pic>
        <p:nvPicPr>
          <p:cNvPr id="9" name="Picture 2" descr="C:\Users\Administrator\Desktop\中国风素材\4.png"/>
          <p:cNvPicPr>
            <a:picLocks noChangeAspect="1" noChangeArrowheads="1"/>
          </p:cNvPicPr>
          <p:nvPr/>
        </p:nvPicPr>
        <p:blipFill>
          <a:blip r:embed="rId3">
            <a:extLst>
              <a:ext uri="{28A0092B-C50C-407E-A947-70E740481C1C}">
                <a14:useLocalDpi xmlns:a14="http://schemas.microsoft.com/office/drawing/2010/main" val="0"/>
              </a:ext>
            </a:extLst>
          </a:blip>
          <a:srcRect l="17505" r="41248" b="15727"/>
          <a:stretch>
            <a:fillRect/>
          </a:stretch>
        </p:blipFill>
        <p:spPr bwMode="auto">
          <a:xfrm>
            <a:off x="0" y="2612173"/>
            <a:ext cx="3425171" cy="4245827"/>
          </a:xfrm>
          <a:prstGeom prst="rect">
            <a:avLst/>
          </a:prstGeom>
          <a:noFill/>
          <a:ln>
            <a:noFill/>
          </a:ln>
          <a:extLst>
            <a:ext uri="{909E8E84-426E-40DD-AFC4-6F175D3DCCD1}">
              <a14:hiddenFill xmlns:a14="http://schemas.microsoft.com/office/drawing/2010/main">
                <a:solidFill>
                  <a:srgbClr val="FFFFFF"/>
                </a:solidFill>
              </a14:hiddenFill>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250"/>
                                        <p:tgtEl>
                                          <p:spTgt spid="9"/>
                                        </p:tgtEl>
                                      </p:cBhvr>
                                    </p:animEffect>
                                    <p:anim calcmode="lin" valueType="num">
                                      <p:cBhvr>
                                        <p:cTn id="8" dur="1250" fill="hold"/>
                                        <p:tgtEl>
                                          <p:spTgt spid="9"/>
                                        </p:tgtEl>
                                        <p:attrNameLst>
                                          <p:attrName>ppt_x</p:attrName>
                                        </p:attrNameLst>
                                      </p:cBhvr>
                                      <p:tavLst>
                                        <p:tav tm="0">
                                          <p:val>
                                            <p:strVal val="#ppt_x"/>
                                          </p:val>
                                        </p:tav>
                                        <p:tav tm="100000">
                                          <p:val>
                                            <p:strVal val="#ppt_x"/>
                                          </p:val>
                                        </p:tav>
                                      </p:tavLst>
                                    </p:anim>
                                    <p:anim calcmode="lin" valueType="num">
                                      <p:cBhvr>
                                        <p:cTn id="9" dur="125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2" presetClass="entr" presetSubtype="4" fill="hold" nodeType="clickEffect">
                                  <p:stCondLst>
                                    <p:cond delay="0"/>
                                  </p:stCondLst>
                                  <p:childTnLst>
                                    <p:set>
                                      <p:cBhvr>
                                        <p:cTn id="13" dur="1" fill="hold">
                                          <p:stCondLst>
                                            <p:cond delay="0"/>
                                          </p:stCondLst>
                                        </p:cTn>
                                        <p:tgtEl>
                                          <p:spTgt spid="2">
                                            <p:txEl>
                                              <p:pRg st="4" end="4"/>
                                            </p:txEl>
                                          </p:spTgt>
                                        </p:tgtEl>
                                        <p:attrNameLst>
                                          <p:attrName>style.visibility</p:attrName>
                                        </p:attrNameLst>
                                      </p:cBhvr>
                                      <p:to>
                                        <p:strVal val="visible"/>
                                      </p:to>
                                    </p:set>
                                    <p:animEffect transition="in" filter="wipe(down)">
                                      <p:cBhvr>
                                        <p:cTn id="14" dur="500"/>
                                        <p:tgtEl>
                                          <p:spTgt spid="2">
                                            <p:txEl>
                                              <p:pRg st="4" end="4"/>
                                            </p:txEl>
                                          </p:spTgt>
                                        </p:tgtEl>
                                      </p:cBhvr>
                                    </p:animEffec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22" presetClass="entr" presetSubtype="4" fill="hold"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animEffect transition="in" filter="wipe(down)">
                                      <p:cBhvr>
                                        <p:cTn id="19"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组合 2"/>
          <p:cNvGrpSpPr/>
          <p:nvPr/>
        </p:nvGrpSpPr>
        <p:grpSpPr>
          <a:xfrm>
            <a:off x="6830209" y="420635"/>
            <a:ext cx="1450072" cy="629194"/>
            <a:chOff x="4820991" y="570199"/>
            <a:chExt cx="1450072" cy="629194"/>
          </a:xfrm>
        </p:grpSpPr>
        <p:sp>
          <p:nvSpPr>
            <p:cNvPr id="4" name="矩形 3"/>
            <p:cNvSpPr/>
            <p:nvPr/>
          </p:nvSpPr>
          <p:spPr>
            <a:xfrm>
              <a:off x="4941757" y="570199"/>
              <a:ext cx="1178560" cy="629194"/>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4820991" y="662245"/>
              <a:ext cx="1450072" cy="461665"/>
            </a:xfrm>
            <a:prstGeom prst="rect">
              <a:avLst/>
            </a:prstGeom>
            <a:solidFill>
              <a:schemeClr val="bg1"/>
            </a:solidFill>
          </p:spPr>
          <p:txBody>
            <a:bodyPr vert="horz" wrap="square" rtlCol="0">
              <a:spAutoFit/>
            </a:bodyPr>
            <a:lstStyle/>
            <a:p>
              <a:r>
                <a:rPr lang="zh-CN" altLang="en-US"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文本探究</a:t>
              </a:r>
            </a:p>
          </p:txBody>
        </p:sp>
      </p:grpSp>
      <p:sp>
        <p:nvSpPr>
          <p:cNvPr id="2" name="文本框 1"/>
          <p:cNvSpPr txBox="1"/>
          <p:nvPr/>
        </p:nvSpPr>
        <p:spPr>
          <a:xfrm>
            <a:off x="3526970" y="1049829"/>
            <a:ext cx="8665030" cy="4654608"/>
          </a:xfrm>
          <a:prstGeom prst="rect">
            <a:avLst/>
          </a:prstGeom>
          <a:noFill/>
        </p:spPr>
        <p:txBody>
          <a:bodyPr wrap="square" rtlCol="0">
            <a:spAutoFit/>
          </a:bodyPr>
          <a:lstStyle/>
          <a:p>
            <a:pPr>
              <a:lnSpc>
                <a:spcPct val="150000"/>
              </a:lnSpc>
            </a:pP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思考</a:t>
            </a: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3】</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研读第三十三章</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原文：知人者智，自知者明。胜人者有力，自胜者强。知足者富，</a:t>
            </a:r>
            <a:r>
              <a:rPr kumimoji="1" lang="zh-CN" altLang="en-US" sz="2000">
                <a:solidFill>
                  <a:srgbClr val="C00000"/>
                </a:solidFill>
                <a:latin typeface="微软雅黑" panose="020B0503020204020204" pitchFamily="34" charset="-122"/>
                <a:ea typeface="微软雅黑" panose="020B0503020204020204" pitchFamily="34" charset="-122"/>
              </a:rPr>
              <a:t>强行者</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有志。</a:t>
            </a:r>
            <a:r>
              <a:rPr kumimoji="1" lang="zh-CN" altLang="en-US" sz="2000">
                <a:solidFill>
                  <a:srgbClr val="C00000"/>
                </a:solidFill>
                <a:latin typeface="微软雅黑" panose="020B0503020204020204" pitchFamily="34" charset="-122"/>
                <a:ea typeface="微软雅黑" panose="020B0503020204020204" pitchFamily="34" charset="-122"/>
              </a:rPr>
              <a:t>不失其所者</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久，</a:t>
            </a:r>
            <a:r>
              <a:rPr kumimoji="1" lang="zh-CN" altLang="en-US" sz="2000">
                <a:solidFill>
                  <a:srgbClr val="C00000"/>
                </a:solidFill>
                <a:latin typeface="微软雅黑" panose="020B0503020204020204" pitchFamily="34" charset="-122"/>
                <a:ea typeface="微软雅黑" panose="020B0503020204020204" pitchFamily="34" charset="-122"/>
              </a:rPr>
              <a:t>死而不亡者寿</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活动一：解释词语并翻译句子</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①强行者</a:t>
            </a: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a:t>
            </a:r>
            <a:r>
              <a:rPr kumimoji="1" lang="zh-CN" altLang="en-US" sz="2000">
                <a:solidFill>
                  <a:srgbClr val="C00000"/>
                </a:solidFill>
                <a:latin typeface="微软雅黑" panose="020B0503020204020204" pitchFamily="34" charset="-122"/>
                <a:ea typeface="微软雅黑" panose="020B0503020204020204" pitchFamily="34" charset="-122"/>
              </a:rPr>
              <a:t>勤勉而行的人</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②不失其所者：</a:t>
            </a:r>
            <a:r>
              <a:rPr kumimoji="1" lang="zh-CN" altLang="en-US" sz="2000">
                <a:solidFill>
                  <a:srgbClr val="C00000"/>
                </a:solidFill>
                <a:latin typeface="微软雅黑" panose="020B0503020204020204" pitchFamily="34" charset="-122"/>
                <a:ea typeface="微软雅黑" panose="020B0503020204020204" pitchFamily="34" charset="-122"/>
              </a:rPr>
              <a:t>不丧失立身之基的人</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③死而不亡者寿：</a:t>
            </a:r>
            <a:r>
              <a:rPr kumimoji="1" lang="zh-CN" altLang="en-US" sz="2000">
                <a:solidFill>
                  <a:srgbClr val="C00000"/>
                </a:solidFill>
                <a:latin typeface="微软雅黑" panose="020B0503020204020204" pitchFamily="34" charset="-122"/>
                <a:ea typeface="微软雅黑" panose="020B0503020204020204" pitchFamily="34" charset="-122"/>
              </a:rPr>
              <a:t>死而不朽的人就是长寿</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释义：</a:t>
            </a:r>
            <a:r>
              <a:rPr kumimoji="1" lang="zh-CN" altLang="en-US" sz="2000">
                <a:solidFill>
                  <a:srgbClr val="C00000"/>
                </a:solidFill>
                <a:latin typeface="微软雅黑" panose="020B0503020204020204" pitchFamily="34" charset="-122"/>
                <a:ea typeface="微软雅黑" panose="020B0503020204020204" pitchFamily="34" charset="-122"/>
              </a:rPr>
              <a:t>能了解、认识别人叫做智慧，能认识、了解自己才算聪明。能战胜别人是有力的，能克制自己的弱点才算刚强。知道满足的人才是富有人，勤勉而行的人有意志。不丧失立身之基的人能够长久，死而不朽的人就是长寿。</a:t>
            </a:r>
          </a:p>
        </p:txBody>
      </p:sp>
      <p:pic>
        <p:nvPicPr>
          <p:cNvPr id="9" name="Picture 2" descr="C:\Users\Administrator\Desktop\中国风素材\4.png"/>
          <p:cNvPicPr>
            <a:picLocks noChangeAspect="1" noChangeArrowheads="1"/>
          </p:cNvPicPr>
          <p:nvPr/>
        </p:nvPicPr>
        <p:blipFill>
          <a:blip r:embed="rId3">
            <a:extLst>
              <a:ext uri="{28A0092B-C50C-407E-A947-70E740481C1C}">
                <a14:useLocalDpi xmlns:a14="http://schemas.microsoft.com/office/drawing/2010/main" val="0"/>
              </a:ext>
            </a:extLst>
          </a:blip>
          <a:srcRect l="17505" r="41248" b="15727"/>
          <a:stretch>
            <a:fillRect/>
          </a:stretch>
        </p:blipFill>
        <p:spPr bwMode="auto">
          <a:xfrm>
            <a:off x="0" y="2612173"/>
            <a:ext cx="3425171" cy="4245827"/>
          </a:xfrm>
          <a:prstGeom prst="rect">
            <a:avLst/>
          </a:prstGeom>
          <a:noFill/>
          <a:ln>
            <a:noFill/>
          </a:ln>
          <a:extLst>
            <a:ext uri="{909E8E84-426E-40DD-AFC4-6F175D3DCCD1}">
              <a14:hiddenFill xmlns:a14="http://schemas.microsoft.com/office/drawing/2010/main">
                <a:solidFill>
                  <a:srgbClr val="FFFFFF"/>
                </a:solidFill>
              </a14:hiddenFill>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250"/>
                                        <p:tgtEl>
                                          <p:spTgt spid="9"/>
                                        </p:tgtEl>
                                      </p:cBhvr>
                                    </p:animEffect>
                                    <p:anim calcmode="lin" valueType="num">
                                      <p:cBhvr>
                                        <p:cTn id="8" dur="1250" fill="hold"/>
                                        <p:tgtEl>
                                          <p:spTgt spid="9"/>
                                        </p:tgtEl>
                                        <p:attrNameLst>
                                          <p:attrName>ppt_x</p:attrName>
                                        </p:attrNameLst>
                                      </p:cBhvr>
                                      <p:tavLst>
                                        <p:tav tm="0">
                                          <p:val>
                                            <p:strVal val="#ppt_x"/>
                                          </p:val>
                                        </p:tav>
                                        <p:tav tm="100000">
                                          <p:val>
                                            <p:strVal val="#ppt_x"/>
                                          </p:val>
                                        </p:tav>
                                      </p:tavLst>
                                    </p:anim>
                                    <p:anim calcmode="lin" valueType="num">
                                      <p:cBhvr>
                                        <p:cTn id="9" dur="125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2" presetClass="entr" presetSubtype="4"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wipe(down)">
                                      <p:cBhvr>
                                        <p:cTn id="14" dur="500"/>
                                        <p:tgtEl>
                                          <p:spTgt spid="2">
                                            <p:txEl>
                                              <p:pRg st="3" end="3"/>
                                            </p:txEl>
                                          </p:spTgt>
                                        </p:tgtEl>
                                      </p:cBhvr>
                                    </p:animEffec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22" presetClass="entr" presetSubtype="4"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animEffect transition="in" filter="wipe(down)">
                                      <p:cBhvr>
                                        <p:cTn id="19" dur="500"/>
                                        <p:tgtEl>
                                          <p:spTgt spid="2">
                                            <p:txEl>
                                              <p:pRg st="4" end="4"/>
                                            </p:txEl>
                                          </p:spTgt>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2" presetClass="entr" presetSubtype="4" fill="hold" nodeType="clickEffect">
                                  <p:stCondLst>
                                    <p:cond delay="0"/>
                                  </p:stCondLst>
                                  <p:childTnLst>
                                    <p:set>
                                      <p:cBhvr>
                                        <p:cTn id="23" dur="1" fill="hold">
                                          <p:stCondLst>
                                            <p:cond delay="0"/>
                                          </p:stCondLst>
                                        </p:cTn>
                                        <p:tgtEl>
                                          <p:spTgt spid="2">
                                            <p:txEl>
                                              <p:pRg st="5" end="5"/>
                                            </p:txEl>
                                          </p:spTgt>
                                        </p:tgtEl>
                                        <p:attrNameLst>
                                          <p:attrName>style.visibility</p:attrName>
                                        </p:attrNameLst>
                                      </p:cBhvr>
                                      <p:to>
                                        <p:strVal val="visible"/>
                                      </p:to>
                                    </p:set>
                                    <p:animEffect transition="in" filter="wipe(down)">
                                      <p:cBhvr>
                                        <p:cTn id="24" dur="500"/>
                                        <p:tgtEl>
                                          <p:spTgt spid="2">
                                            <p:txEl>
                                              <p:pRg st="5" end="5"/>
                                            </p:txEl>
                                          </p:spTgt>
                                        </p:tgtEl>
                                      </p:cBhvr>
                                    </p:animEffect>
                                  </p:childTnLst>
                                </p:cTn>
                              </p:par>
                            </p:childTnLst>
                          </p:cTn>
                        </p:par>
                      </p:childTnLst>
                    </p:cTn>
                  </p:par>
                  <p:par>
                    <p:cTn id="25" fill="hold" nodeType="clickPar">
                      <p:stCondLst>
                        <p:cond delay="indefinite"/>
                        <p:cond evt="onBegin" delay="0">
                          <p:tn val="24"/>
                        </p:cond>
                      </p:stCondLst>
                      <p:childTnLst>
                        <p:par>
                          <p:cTn id="26" fill="hold" nodeType="afterGroup">
                            <p:stCondLst>
                              <p:cond delay="0"/>
                            </p:stCondLst>
                            <p:childTnLst>
                              <p:par>
                                <p:cTn id="27" presetID="22" presetClass="entr" presetSubtype="4" fill="hold" nodeType="clickEffect">
                                  <p:stCondLst>
                                    <p:cond delay="0"/>
                                  </p:stCondLst>
                                  <p:childTnLst>
                                    <p:set>
                                      <p:cBhvr>
                                        <p:cTn id="28" dur="1" fill="hold">
                                          <p:stCondLst>
                                            <p:cond delay="0"/>
                                          </p:stCondLst>
                                        </p:cTn>
                                        <p:tgtEl>
                                          <p:spTgt spid="2">
                                            <p:txEl>
                                              <p:pRg st="6" end="6"/>
                                            </p:txEl>
                                          </p:spTgt>
                                        </p:tgtEl>
                                        <p:attrNameLst>
                                          <p:attrName>style.visibility</p:attrName>
                                        </p:attrNameLst>
                                      </p:cBhvr>
                                      <p:to>
                                        <p:strVal val="visible"/>
                                      </p:to>
                                    </p:set>
                                    <p:animEffect transition="in" filter="wipe(down)">
                                      <p:cBhvr>
                                        <p:cTn id="29"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组合 2"/>
          <p:cNvGrpSpPr/>
          <p:nvPr/>
        </p:nvGrpSpPr>
        <p:grpSpPr>
          <a:xfrm>
            <a:off x="6830209" y="420635"/>
            <a:ext cx="1450072" cy="629194"/>
            <a:chOff x="4820991" y="570199"/>
            <a:chExt cx="1450072" cy="629194"/>
          </a:xfrm>
        </p:grpSpPr>
        <p:sp>
          <p:nvSpPr>
            <p:cNvPr id="4" name="矩形 3"/>
            <p:cNvSpPr/>
            <p:nvPr/>
          </p:nvSpPr>
          <p:spPr>
            <a:xfrm>
              <a:off x="4941757" y="570199"/>
              <a:ext cx="1178560" cy="629194"/>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4820991" y="662245"/>
              <a:ext cx="1450072" cy="461665"/>
            </a:xfrm>
            <a:prstGeom prst="rect">
              <a:avLst/>
            </a:prstGeom>
            <a:solidFill>
              <a:schemeClr val="bg1"/>
            </a:solidFill>
          </p:spPr>
          <p:txBody>
            <a:bodyPr vert="horz" wrap="square" rtlCol="0">
              <a:spAutoFit/>
            </a:bodyPr>
            <a:lstStyle/>
            <a:p>
              <a:r>
                <a:rPr lang="zh-CN" altLang="en-US"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文本探究</a:t>
              </a:r>
            </a:p>
          </p:txBody>
        </p:sp>
      </p:grpSp>
      <p:sp>
        <p:nvSpPr>
          <p:cNvPr id="2" name="文本框 1"/>
          <p:cNvSpPr txBox="1"/>
          <p:nvPr/>
        </p:nvSpPr>
        <p:spPr>
          <a:xfrm>
            <a:off x="3526970" y="811323"/>
            <a:ext cx="8665030" cy="6039602"/>
          </a:xfrm>
          <a:prstGeom prst="rect">
            <a:avLst/>
          </a:prstGeom>
          <a:noFill/>
        </p:spPr>
        <p:txBody>
          <a:bodyPr wrap="square" rtlCol="0">
            <a:spAutoFit/>
          </a:bodyPr>
          <a:lstStyle/>
          <a:p>
            <a:pPr>
              <a:lnSpc>
                <a:spcPct val="150000"/>
              </a:lnSpc>
            </a:pP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思考</a:t>
            </a: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3】</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研读第三十三章</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原文：知人者智，自知者明。胜人者有力，自胜者强。知足者富，强行者有志。不失其所者久，死而不亡者寿。</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活动二：问题探究</a:t>
            </a:r>
          </a:p>
          <a:p>
            <a:pPr>
              <a:lnSpc>
                <a:spcPct val="150000"/>
              </a:lnSpc>
            </a:pP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1.</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在这一章里老子给我们提出了什么要求？</a:t>
            </a:r>
          </a:p>
          <a:p>
            <a:pPr>
              <a:lnSpc>
                <a:spcPct val="150000"/>
              </a:lnSpc>
            </a:pPr>
            <a:r>
              <a:rPr kumimoji="1" lang="zh-CN" altLang="en-US" sz="2000">
                <a:solidFill>
                  <a:srgbClr val="C00000"/>
                </a:solidFill>
                <a:latin typeface="微软雅黑" panose="020B0503020204020204" pitchFamily="34" charset="-122"/>
                <a:ea typeface="微软雅黑" panose="020B0503020204020204" pitchFamily="34" charset="-122"/>
              </a:rPr>
              <a:t>明确   要做自知、自胜、自足、强行的人。在老子看来，“知人”、“胜人”十分重要，但是“自知”、“自胜”更加重要。他认为，一个人倘若能省视自己、坚定自己的生活信念，并且切实推行，就能够保持旺盛的生命力和饱满的精神风貌，与大道“复归”，从而“死而不亡”。个人的精神修养，可以使人具有智、明、力、强、富、志、久、寿这些品格和素质，这些都具有积极的意义。</a:t>
            </a:r>
          </a:p>
          <a:p>
            <a:pPr>
              <a:lnSpc>
                <a:spcPct val="150000"/>
              </a:lnSpc>
            </a:pP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2.</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概括这一章的特点。</a:t>
            </a:r>
          </a:p>
          <a:p>
            <a:pPr>
              <a:lnSpc>
                <a:spcPct val="150000"/>
              </a:lnSpc>
            </a:pPr>
            <a:r>
              <a:rPr kumimoji="1" lang="zh-CN" altLang="en-US" sz="2000">
                <a:solidFill>
                  <a:srgbClr val="C00000"/>
                </a:solidFill>
                <a:latin typeface="微软雅黑" panose="020B0503020204020204" pitchFamily="34" charset="-122"/>
                <a:ea typeface="微软雅黑" panose="020B0503020204020204" pitchFamily="34" charset="-122"/>
              </a:rPr>
              <a:t>明确  运用偶句和排比，增强气势，层层递进。</a:t>
            </a:r>
          </a:p>
        </p:txBody>
      </p:sp>
      <p:pic>
        <p:nvPicPr>
          <p:cNvPr id="9" name="Picture 2" descr="C:\Users\Administrator\Desktop\中国风素材\4.png"/>
          <p:cNvPicPr>
            <a:picLocks noChangeAspect="1" noChangeArrowheads="1"/>
          </p:cNvPicPr>
          <p:nvPr/>
        </p:nvPicPr>
        <p:blipFill>
          <a:blip r:embed="rId3">
            <a:extLst>
              <a:ext uri="{28A0092B-C50C-407E-A947-70E740481C1C}">
                <a14:useLocalDpi xmlns:a14="http://schemas.microsoft.com/office/drawing/2010/main" val="0"/>
              </a:ext>
            </a:extLst>
          </a:blip>
          <a:srcRect l="17505" r="41248" b="15727"/>
          <a:stretch>
            <a:fillRect/>
          </a:stretch>
        </p:blipFill>
        <p:spPr bwMode="auto">
          <a:xfrm>
            <a:off x="0" y="2612173"/>
            <a:ext cx="3425171" cy="4245827"/>
          </a:xfrm>
          <a:prstGeom prst="rect">
            <a:avLst/>
          </a:prstGeom>
          <a:noFill/>
          <a:ln>
            <a:noFill/>
          </a:ln>
          <a:extLst>
            <a:ext uri="{909E8E84-426E-40DD-AFC4-6F175D3DCCD1}">
              <a14:hiddenFill xmlns:a14="http://schemas.microsoft.com/office/drawing/2010/main">
                <a:solidFill>
                  <a:srgbClr val="FFFFFF"/>
                </a:solidFill>
              </a14:hiddenFill>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250"/>
                                        <p:tgtEl>
                                          <p:spTgt spid="9"/>
                                        </p:tgtEl>
                                      </p:cBhvr>
                                    </p:animEffect>
                                    <p:anim calcmode="lin" valueType="num">
                                      <p:cBhvr>
                                        <p:cTn id="8" dur="1250" fill="hold"/>
                                        <p:tgtEl>
                                          <p:spTgt spid="9"/>
                                        </p:tgtEl>
                                        <p:attrNameLst>
                                          <p:attrName>ppt_x</p:attrName>
                                        </p:attrNameLst>
                                      </p:cBhvr>
                                      <p:tavLst>
                                        <p:tav tm="0">
                                          <p:val>
                                            <p:strVal val="#ppt_x"/>
                                          </p:val>
                                        </p:tav>
                                        <p:tav tm="100000">
                                          <p:val>
                                            <p:strVal val="#ppt_x"/>
                                          </p:val>
                                        </p:tav>
                                      </p:tavLst>
                                    </p:anim>
                                    <p:anim calcmode="lin" valueType="num">
                                      <p:cBhvr>
                                        <p:cTn id="9" dur="125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2" presetClass="entr" presetSubtype="4" fill="hold" nodeType="clickEffect">
                                  <p:stCondLst>
                                    <p:cond delay="0"/>
                                  </p:stCondLst>
                                  <p:childTnLst>
                                    <p:set>
                                      <p:cBhvr>
                                        <p:cTn id="13" dur="1" fill="hold">
                                          <p:stCondLst>
                                            <p:cond delay="0"/>
                                          </p:stCondLst>
                                        </p:cTn>
                                        <p:tgtEl>
                                          <p:spTgt spid="2">
                                            <p:txEl>
                                              <p:pRg st="4" end="4"/>
                                            </p:txEl>
                                          </p:spTgt>
                                        </p:tgtEl>
                                        <p:attrNameLst>
                                          <p:attrName>style.visibility</p:attrName>
                                        </p:attrNameLst>
                                      </p:cBhvr>
                                      <p:to>
                                        <p:strVal val="visible"/>
                                      </p:to>
                                    </p:set>
                                    <p:animEffect transition="in" filter="wipe(down)">
                                      <p:cBhvr>
                                        <p:cTn id="14" dur="500"/>
                                        <p:tgtEl>
                                          <p:spTgt spid="2">
                                            <p:txEl>
                                              <p:pRg st="4" end="4"/>
                                            </p:txEl>
                                          </p:spTgt>
                                        </p:tgtEl>
                                      </p:cBhvr>
                                    </p:animEffec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22" presetClass="entr" presetSubtype="4" fill="hold"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animEffect transition="in" filter="wipe(down)">
                                      <p:cBhvr>
                                        <p:cTn id="19"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组合 2"/>
          <p:cNvGrpSpPr/>
          <p:nvPr/>
        </p:nvGrpSpPr>
        <p:grpSpPr>
          <a:xfrm>
            <a:off x="5227041" y="182129"/>
            <a:ext cx="1450072" cy="629194"/>
            <a:chOff x="4820991" y="570199"/>
            <a:chExt cx="1450072" cy="629194"/>
          </a:xfrm>
        </p:grpSpPr>
        <p:sp>
          <p:nvSpPr>
            <p:cNvPr id="4" name="矩形 3"/>
            <p:cNvSpPr/>
            <p:nvPr/>
          </p:nvSpPr>
          <p:spPr>
            <a:xfrm>
              <a:off x="4941757" y="570199"/>
              <a:ext cx="1178560" cy="629194"/>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4820991" y="662245"/>
              <a:ext cx="1450072" cy="461665"/>
            </a:xfrm>
            <a:prstGeom prst="rect">
              <a:avLst/>
            </a:prstGeom>
            <a:solidFill>
              <a:schemeClr val="bg1"/>
            </a:solidFill>
          </p:spPr>
          <p:txBody>
            <a:bodyPr vert="horz" wrap="square" rtlCol="0">
              <a:spAutoFit/>
            </a:bodyPr>
            <a:lstStyle/>
            <a:p>
              <a:r>
                <a:rPr lang="zh-CN" altLang="en-US"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文本探究</a:t>
              </a:r>
            </a:p>
          </p:txBody>
        </p:sp>
      </p:grpSp>
      <p:sp>
        <p:nvSpPr>
          <p:cNvPr id="2" name="文本框 1"/>
          <p:cNvSpPr txBox="1"/>
          <p:nvPr/>
        </p:nvSpPr>
        <p:spPr>
          <a:xfrm>
            <a:off x="332509" y="811323"/>
            <a:ext cx="11859491" cy="2807948"/>
          </a:xfrm>
          <a:prstGeom prst="rect">
            <a:avLst/>
          </a:prstGeom>
          <a:noFill/>
        </p:spPr>
        <p:txBody>
          <a:bodyPr wrap="square" rtlCol="0">
            <a:spAutoFit/>
          </a:bodyPr>
          <a:lstStyle/>
          <a:p>
            <a:pPr>
              <a:lnSpc>
                <a:spcPct val="150000"/>
              </a:lnSpc>
            </a:pP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思考</a:t>
            </a: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4】</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研读第六十四章</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原文：</a:t>
            </a:r>
            <a:r>
              <a:rPr kumimoji="1" lang="zh-CN" altLang="en-US" sz="2000">
                <a:solidFill>
                  <a:srgbClr val="C00000"/>
                </a:solidFill>
                <a:latin typeface="微软雅黑" panose="020B0503020204020204" pitchFamily="34" charset="-122"/>
                <a:ea typeface="微软雅黑" panose="020B0503020204020204" pitchFamily="34" charset="-122"/>
              </a:rPr>
              <a:t>其安易持</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a:t>
            </a:r>
            <a:r>
              <a:rPr kumimoji="1" lang="zh-CN" altLang="en-US" sz="2000">
                <a:solidFill>
                  <a:srgbClr val="C00000"/>
                </a:solidFill>
                <a:latin typeface="微软雅黑" panose="020B0503020204020204" pitchFamily="34" charset="-122"/>
                <a:ea typeface="微软雅黑" panose="020B0503020204020204" pitchFamily="34" charset="-122"/>
              </a:rPr>
              <a:t>其未兆易谋</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，其脆易</a:t>
            </a:r>
            <a:r>
              <a:rPr kumimoji="1" lang="zh-CN" altLang="en-US" sz="2000">
                <a:solidFill>
                  <a:srgbClr val="C00000"/>
                </a:solidFill>
                <a:latin typeface="微软雅黑" panose="020B0503020204020204" pitchFamily="34" charset="-122"/>
                <a:ea typeface="微软雅黑" panose="020B0503020204020204" pitchFamily="34" charset="-122"/>
              </a:rPr>
              <a:t>泮</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a:t>
            </a:r>
            <a:r>
              <a:rPr kumimoji="1" lang="zh-CN" altLang="en-US" sz="2000">
                <a:solidFill>
                  <a:srgbClr val="C00000"/>
                </a:solidFill>
                <a:latin typeface="微软雅黑" panose="020B0503020204020204" pitchFamily="34" charset="-122"/>
                <a:ea typeface="微软雅黑" panose="020B0503020204020204" pitchFamily="34" charset="-122"/>
              </a:rPr>
              <a:t>其微易散</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。为之于未有，治之于未乱。合抱之木，生于</a:t>
            </a:r>
            <a:r>
              <a:rPr kumimoji="1" lang="zh-CN" altLang="en-US" sz="2000">
                <a:solidFill>
                  <a:srgbClr val="C00000"/>
                </a:solidFill>
                <a:latin typeface="微软雅黑" panose="020B0503020204020204" pitchFamily="34" charset="-122"/>
                <a:ea typeface="微软雅黑" panose="020B0503020204020204" pitchFamily="34" charset="-122"/>
              </a:rPr>
              <a:t>毫末</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；九层之台，起于</a:t>
            </a:r>
            <a:r>
              <a:rPr kumimoji="1" lang="zh-CN" altLang="en-US" sz="2000">
                <a:solidFill>
                  <a:srgbClr val="C00000"/>
                </a:solidFill>
                <a:latin typeface="微软雅黑" panose="020B0503020204020204" pitchFamily="34" charset="-122"/>
                <a:ea typeface="微软雅黑" panose="020B0503020204020204" pitchFamily="34" charset="-122"/>
              </a:rPr>
              <a:t>累土</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；千里之行，始于足下。为者败之，执者失之。是以圣人</a:t>
            </a:r>
            <a:r>
              <a:rPr kumimoji="1" lang="zh-CN" altLang="en-US" sz="2000">
                <a:solidFill>
                  <a:srgbClr val="C00000"/>
                </a:solidFill>
                <a:latin typeface="微软雅黑" panose="020B0503020204020204" pitchFamily="34" charset="-122"/>
                <a:ea typeface="微软雅黑" panose="020B0503020204020204" pitchFamily="34" charset="-122"/>
              </a:rPr>
              <a:t>无为</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，故无败；无执，故无失。民之从事，常于几成而败之。慎终如始，则无败事。是以圣人</a:t>
            </a:r>
            <a:r>
              <a:rPr kumimoji="1" lang="zh-CN" altLang="en-US" sz="2000">
                <a:solidFill>
                  <a:srgbClr val="C00000"/>
                </a:solidFill>
                <a:latin typeface="微软雅黑" panose="020B0503020204020204" pitchFamily="34" charset="-122"/>
                <a:ea typeface="微软雅黑" panose="020B0503020204020204" pitchFamily="34" charset="-122"/>
              </a:rPr>
              <a:t>欲不欲</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，不贵难得之货，</a:t>
            </a:r>
            <a:r>
              <a:rPr kumimoji="1" lang="zh-CN" altLang="en-US" sz="2000">
                <a:solidFill>
                  <a:srgbClr val="C00000"/>
                </a:solidFill>
                <a:latin typeface="微软雅黑" panose="020B0503020204020204" pitchFamily="34" charset="-122"/>
                <a:ea typeface="微软雅黑" panose="020B0503020204020204" pitchFamily="34" charset="-122"/>
              </a:rPr>
              <a:t>学不学</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a:t>
            </a:r>
            <a:r>
              <a:rPr kumimoji="1" lang="zh-CN" altLang="en-US" sz="2000">
                <a:solidFill>
                  <a:srgbClr val="C00000"/>
                </a:solidFill>
                <a:latin typeface="微软雅黑" panose="020B0503020204020204" pitchFamily="34" charset="-122"/>
                <a:ea typeface="微软雅黑" panose="020B0503020204020204" pitchFamily="34" charset="-122"/>
              </a:rPr>
              <a:t>复</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众人之所过，以辅万物之自然而不敢为。</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活动一：解释词语并翻译句子</a:t>
            </a:r>
          </a:p>
        </p:txBody>
      </p:sp>
      <p:sp>
        <p:nvSpPr>
          <p:cNvPr id="7" name="文本框 6"/>
          <p:cNvSpPr txBox="1"/>
          <p:nvPr/>
        </p:nvSpPr>
        <p:spPr>
          <a:xfrm>
            <a:off x="332509" y="3882057"/>
            <a:ext cx="6608618" cy="2346283"/>
          </a:xfrm>
          <a:prstGeom prst="rect">
            <a:avLst/>
          </a:prstGeom>
          <a:noFill/>
        </p:spPr>
        <p:txBody>
          <a:bodyPr wrap="square" rtlCol="0">
            <a:spAutoFit/>
          </a:bodyPr>
          <a:lstStyle/>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①其安易持：</a:t>
            </a:r>
            <a:r>
              <a:rPr kumimoji="1" lang="zh-CN" altLang="en-US" sz="2000">
                <a:solidFill>
                  <a:srgbClr val="C00000"/>
                </a:solidFill>
                <a:latin typeface="微软雅黑" panose="020B0503020204020204" pitchFamily="34" charset="-122"/>
                <a:ea typeface="微软雅黑" panose="020B0503020204020204" pitchFamily="34" charset="-122"/>
              </a:rPr>
              <a:t>事物安然未生变的时候容易持守</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②其未兆易谋：</a:t>
            </a:r>
            <a:r>
              <a:rPr kumimoji="1" lang="zh-CN" altLang="en-US" sz="2000">
                <a:solidFill>
                  <a:srgbClr val="C00000"/>
                </a:solidFill>
                <a:latin typeface="微软雅黑" panose="020B0503020204020204" pitchFamily="34" charset="-122"/>
                <a:ea typeface="微软雅黑" panose="020B0503020204020204" pitchFamily="34" charset="-122"/>
              </a:rPr>
              <a:t>问题还没有显露迹象的时候容易解决</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③泮：</a:t>
            </a:r>
            <a:r>
              <a:rPr kumimoji="1" lang="zh-CN" altLang="en-US" sz="2000">
                <a:solidFill>
                  <a:srgbClr val="C00000"/>
                </a:solidFill>
                <a:latin typeface="微软雅黑" panose="020B0503020204020204" pitchFamily="34" charset="-122"/>
                <a:ea typeface="微软雅黑" panose="020B0503020204020204" pitchFamily="34" charset="-122"/>
              </a:rPr>
              <a:t>同“判”，分离</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④其微易散：</a:t>
            </a:r>
            <a:r>
              <a:rPr kumimoji="1" lang="zh-CN" altLang="en-US" sz="2000">
                <a:solidFill>
                  <a:srgbClr val="C00000"/>
                </a:solidFill>
                <a:latin typeface="微软雅黑" panose="020B0503020204020204" pitchFamily="34" charset="-122"/>
                <a:ea typeface="微软雅黑" panose="020B0503020204020204" pitchFamily="34" charset="-122"/>
              </a:rPr>
              <a:t>事物细微的时候容易散失</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⑤毫末：</a:t>
            </a:r>
            <a:r>
              <a:rPr kumimoji="1" lang="zh-CN" altLang="en-US" sz="2000">
                <a:solidFill>
                  <a:srgbClr val="C00000"/>
                </a:solidFill>
                <a:latin typeface="微软雅黑" panose="020B0503020204020204" pitchFamily="34" charset="-122"/>
                <a:ea typeface="微软雅黑" panose="020B0503020204020204" pitchFamily="34" charset="-122"/>
              </a:rPr>
              <a:t>毫毛的末端，比喻及其细微的事物。</a:t>
            </a:r>
          </a:p>
        </p:txBody>
      </p:sp>
      <p:sp>
        <p:nvSpPr>
          <p:cNvPr id="8" name="文本框 7"/>
          <p:cNvSpPr txBox="1"/>
          <p:nvPr/>
        </p:nvSpPr>
        <p:spPr>
          <a:xfrm>
            <a:off x="6677113" y="3882057"/>
            <a:ext cx="6608618" cy="2346283"/>
          </a:xfrm>
          <a:prstGeom prst="rect">
            <a:avLst/>
          </a:prstGeom>
          <a:noFill/>
        </p:spPr>
        <p:txBody>
          <a:bodyPr wrap="square" rtlCol="0">
            <a:spAutoFit/>
          </a:bodyPr>
          <a:lstStyle/>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⑥累土：</a:t>
            </a:r>
            <a:r>
              <a:rPr kumimoji="1" lang="zh-CN" altLang="en-US" sz="2000">
                <a:solidFill>
                  <a:srgbClr val="C00000"/>
                </a:solidFill>
                <a:latin typeface="微软雅黑" panose="020B0503020204020204" pitchFamily="34" charset="-122"/>
                <a:ea typeface="微软雅黑" panose="020B0503020204020204" pitchFamily="34" charset="-122"/>
              </a:rPr>
              <a:t>一筐土。累，同“蔂”，土筐。</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⑦无为：</a:t>
            </a:r>
            <a:r>
              <a:rPr kumimoji="1" lang="zh-CN" altLang="en-US" sz="2000">
                <a:solidFill>
                  <a:srgbClr val="C00000"/>
                </a:solidFill>
                <a:latin typeface="微软雅黑" panose="020B0503020204020204" pitchFamily="34" charset="-122"/>
                <a:ea typeface="微软雅黑" panose="020B0503020204020204" pitchFamily="34" charset="-122"/>
              </a:rPr>
              <a:t>指顺应自然，无求有所作为。</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⑧欲不欲：</a:t>
            </a:r>
            <a:r>
              <a:rPr kumimoji="1" lang="zh-CN" altLang="en-US" sz="2000">
                <a:solidFill>
                  <a:srgbClr val="C00000"/>
                </a:solidFill>
                <a:latin typeface="微软雅黑" panose="020B0503020204020204" pitchFamily="34" charset="-122"/>
                <a:ea typeface="微软雅黑" panose="020B0503020204020204" pitchFamily="34" charset="-122"/>
              </a:rPr>
              <a:t>想望人所不想望的。</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⑨学不学：</a:t>
            </a:r>
            <a:r>
              <a:rPr kumimoji="1" lang="zh-CN" altLang="en-US" sz="2000">
                <a:solidFill>
                  <a:srgbClr val="C00000"/>
                </a:solidFill>
                <a:latin typeface="微软雅黑" panose="020B0503020204020204" pitchFamily="34" charset="-122"/>
                <a:ea typeface="微软雅黑" panose="020B0503020204020204" pitchFamily="34" charset="-122"/>
              </a:rPr>
              <a:t>学习人所不学习的。</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⑩复：</a:t>
            </a:r>
            <a:r>
              <a:rPr kumimoji="1" lang="zh-CN" altLang="en-US" sz="2000">
                <a:solidFill>
                  <a:srgbClr val="C00000"/>
                </a:solidFill>
                <a:latin typeface="微软雅黑" panose="020B0503020204020204" pitchFamily="34" charset="-122"/>
                <a:ea typeface="微软雅黑" panose="020B0503020204020204" pitchFamily="34" charset="-122"/>
              </a:rPr>
              <a:t>弥补、补救。</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left)">
                                      <p:cBhvr>
                                        <p:cTn id="7" dur="500"/>
                                        <p:tgtEl>
                                          <p:spTgt spid="7">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wipe(left)">
                                      <p:cBhvr>
                                        <p:cTn id="12" dur="500"/>
                                        <p:tgtEl>
                                          <p:spTgt spid="7">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wipe(left)">
                                      <p:cBhvr>
                                        <p:cTn id="17" dur="500"/>
                                        <p:tgtEl>
                                          <p:spTgt spid="7">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wipe(left)">
                                      <p:cBhvr>
                                        <p:cTn id="22" dur="500"/>
                                        <p:tgtEl>
                                          <p:spTgt spid="7">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animEffect transition="in" filter="wipe(left)">
                                      <p:cBhvr>
                                        <p:cTn id="27" dur="500"/>
                                        <p:tgtEl>
                                          <p:spTgt spid="7">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8">
                                            <p:txEl>
                                              <p:pRg st="0" end="0"/>
                                            </p:txEl>
                                          </p:spTgt>
                                        </p:tgtEl>
                                        <p:attrNameLst>
                                          <p:attrName>style.visibility</p:attrName>
                                        </p:attrNameLst>
                                      </p:cBhvr>
                                      <p:to>
                                        <p:strVal val="visible"/>
                                      </p:to>
                                    </p:set>
                                    <p:animEffect transition="in" filter="wipe(left)">
                                      <p:cBhvr>
                                        <p:cTn id="32" dur="500"/>
                                        <p:tgtEl>
                                          <p:spTgt spid="8">
                                            <p:txEl>
                                              <p:pRg st="0" end="0"/>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8">
                                            <p:txEl>
                                              <p:pRg st="1" end="1"/>
                                            </p:txEl>
                                          </p:spTgt>
                                        </p:tgtEl>
                                        <p:attrNameLst>
                                          <p:attrName>style.visibility</p:attrName>
                                        </p:attrNameLst>
                                      </p:cBhvr>
                                      <p:to>
                                        <p:strVal val="visible"/>
                                      </p:to>
                                    </p:set>
                                    <p:animEffect transition="in" filter="wipe(left)">
                                      <p:cBhvr>
                                        <p:cTn id="37" dur="500"/>
                                        <p:tgtEl>
                                          <p:spTgt spid="8">
                                            <p:txEl>
                                              <p:pRg st="1" end="1"/>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8">
                                            <p:txEl>
                                              <p:pRg st="2" end="2"/>
                                            </p:txEl>
                                          </p:spTgt>
                                        </p:tgtEl>
                                        <p:attrNameLst>
                                          <p:attrName>style.visibility</p:attrName>
                                        </p:attrNameLst>
                                      </p:cBhvr>
                                      <p:to>
                                        <p:strVal val="visible"/>
                                      </p:to>
                                    </p:set>
                                    <p:animEffect transition="in" filter="wipe(left)">
                                      <p:cBhvr>
                                        <p:cTn id="42" dur="500"/>
                                        <p:tgtEl>
                                          <p:spTgt spid="8">
                                            <p:txEl>
                                              <p:pRg st="2" end="2"/>
                                            </p:txEl>
                                          </p:spTgt>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8">
                                            <p:txEl>
                                              <p:pRg st="3" end="3"/>
                                            </p:txEl>
                                          </p:spTgt>
                                        </p:tgtEl>
                                        <p:attrNameLst>
                                          <p:attrName>style.visibility</p:attrName>
                                        </p:attrNameLst>
                                      </p:cBhvr>
                                      <p:to>
                                        <p:strVal val="visible"/>
                                      </p:to>
                                    </p:set>
                                    <p:animEffect transition="in" filter="wipe(left)">
                                      <p:cBhvr>
                                        <p:cTn id="47" dur="500"/>
                                        <p:tgtEl>
                                          <p:spTgt spid="8">
                                            <p:txEl>
                                              <p:pRg st="3" end="3"/>
                                            </p:txEl>
                                          </p:spTgt>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8">
                                            <p:txEl>
                                              <p:pRg st="4" end="4"/>
                                            </p:txEl>
                                          </p:spTgt>
                                        </p:tgtEl>
                                        <p:attrNameLst>
                                          <p:attrName>style.visibility</p:attrName>
                                        </p:attrNameLst>
                                      </p:cBhvr>
                                      <p:to>
                                        <p:strVal val="visible"/>
                                      </p:to>
                                    </p:set>
                                    <p:animEffect transition="in" filter="wipe(left)">
                                      <p:cBhvr>
                                        <p:cTn id="52"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p:bldP spid="8" grpId="0" uiExpand="1" build="p"/>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组合 2"/>
          <p:cNvGrpSpPr/>
          <p:nvPr/>
        </p:nvGrpSpPr>
        <p:grpSpPr>
          <a:xfrm>
            <a:off x="5227041" y="182129"/>
            <a:ext cx="1450072" cy="629194"/>
            <a:chOff x="4820991" y="570199"/>
            <a:chExt cx="1450072" cy="629194"/>
          </a:xfrm>
        </p:grpSpPr>
        <p:sp>
          <p:nvSpPr>
            <p:cNvPr id="4" name="矩形 3"/>
            <p:cNvSpPr/>
            <p:nvPr/>
          </p:nvSpPr>
          <p:spPr>
            <a:xfrm>
              <a:off x="4941757" y="570199"/>
              <a:ext cx="1178560" cy="629194"/>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4820991" y="662245"/>
              <a:ext cx="1450072" cy="461665"/>
            </a:xfrm>
            <a:prstGeom prst="rect">
              <a:avLst/>
            </a:prstGeom>
            <a:solidFill>
              <a:schemeClr val="bg1"/>
            </a:solidFill>
          </p:spPr>
          <p:txBody>
            <a:bodyPr vert="horz" wrap="square" rtlCol="0">
              <a:spAutoFit/>
            </a:bodyPr>
            <a:lstStyle/>
            <a:p>
              <a:r>
                <a:rPr lang="zh-CN" altLang="en-US"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文本探究</a:t>
              </a:r>
            </a:p>
          </p:txBody>
        </p:sp>
      </p:grpSp>
      <p:sp>
        <p:nvSpPr>
          <p:cNvPr id="2" name="文本框 1"/>
          <p:cNvSpPr txBox="1"/>
          <p:nvPr/>
        </p:nvSpPr>
        <p:spPr>
          <a:xfrm>
            <a:off x="332509" y="811323"/>
            <a:ext cx="11859491" cy="2807948"/>
          </a:xfrm>
          <a:prstGeom prst="rect">
            <a:avLst/>
          </a:prstGeom>
          <a:noFill/>
        </p:spPr>
        <p:txBody>
          <a:bodyPr wrap="square" rtlCol="0">
            <a:spAutoFit/>
          </a:bodyPr>
          <a:lstStyle/>
          <a:p>
            <a:pPr>
              <a:lnSpc>
                <a:spcPct val="150000"/>
              </a:lnSpc>
            </a:pP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思考</a:t>
            </a: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4】</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研读第六十四章</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原文：其安易持，其未兆易谋，其脆易泮，其微易散。为之于未有，治之于未乱。合抱之木，生于毫末；九层之台，起于累土；千里之行，始于足下。为者败之，执者失之。是以圣人无为，故无败；无执，故无失。民之从事，常于几成而败之。慎终如始，则无败事。是以圣人欲不欲，不贵难得之货，学不学，复众人之所过，以辅万物之自然而不敢为。</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活动一：解释词语并翻译句子</a:t>
            </a:r>
          </a:p>
        </p:txBody>
      </p:sp>
      <p:sp>
        <p:nvSpPr>
          <p:cNvPr id="7" name="文本框 6"/>
          <p:cNvSpPr txBox="1"/>
          <p:nvPr/>
        </p:nvSpPr>
        <p:spPr>
          <a:xfrm>
            <a:off x="249384" y="3548021"/>
            <a:ext cx="11958452" cy="3269613"/>
          </a:xfrm>
          <a:prstGeom prst="rect">
            <a:avLst/>
          </a:prstGeom>
          <a:noFill/>
        </p:spPr>
        <p:txBody>
          <a:bodyPr wrap="square" rtlCol="0">
            <a:spAutoFit/>
          </a:bodyPr>
          <a:lstStyle/>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释义：</a:t>
            </a:r>
            <a:r>
              <a:rPr kumimoji="1" lang="zh-CN" altLang="en-US" sz="2000">
                <a:solidFill>
                  <a:srgbClr val="C00000"/>
                </a:solidFill>
                <a:latin typeface="微软雅黑" panose="020B0503020204020204" pitchFamily="34" charset="-122"/>
                <a:ea typeface="微软雅黑" panose="020B0503020204020204" pitchFamily="34" charset="-122"/>
              </a:rPr>
              <a:t>事物安然未生变的时候容易持守，问题还没有显露迹象的时候容易解决，事物脆弱时容易消解，事物细微时容易散失。做事情要在它尚未发生以前就处理妥当；治理国政，要在祸乱没有产生以前就早做准备。合抱的大树，生长于细小的萌芽；九层的高台，筑起于每一堆泥土；千里的远行，是从脚下第一步开始走出来的。有所作为的将会招致失败，有所执着的将会遭受损害。因此圣人无所作为所以也不会招致失败，无所执着所以也不遭受损害。人们做事情，总是在快要成功时失败，所以当事情快要完成的时候，也要像开始时那样慎重，就没有办不成的事情。因此，有道的圣人追求人所不追求的，不稀罕难以得到的货物，学习别人所不学习的，补救众人所经常犯的过错。这样遵循万物的自然本性而不会妄加干预。</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down)">
                                      <p:cBhvr>
                                        <p:cTn id="7"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组合 2"/>
          <p:cNvGrpSpPr/>
          <p:nvPr/>
        </p:nvGrpSpPr>
        <p:grpSpPr>
          <a:xfrm>
            <a:off x="5227041" y="182129"/>
            <a:ext cx="1450072" cy="629194"/>
            <a:chOff x="4820991" y="570199"/>
            <a:chExt cx="1450072" cy="629194"/>
          </a:xfrm>
        </p:grpSpPr>
        <p:sp>
          <p:nvSpPr>
            <p:cNvPr id="4" name="矩形 3"/>
            <p:cNvSpPr/>
            <p:nvPr/>
          </p:nvSpPr>
          <p:spPr>
            <a:xfrm>
              <a:off x="4941757" y="570199"/>
              <a:ext cx="1178560" cy="629194"/>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4820991" y="662245"/>
              <a:ext cx="1450072" cy="461665"/>
            </a:xfrm>
            <a:prstGeom prst="rect">
              <a:avLst/>
            </a:prstGeom>
            <a:solidFill>
              <a:schemeClr val="bg1"/>
            </a:solidFill>
          </p:spPr>
          <p:txBody>
            <a:bodyPr vert="horz" wrap="square" rtlCol="0">
              <a:spAutoFit/>
            </a:bodyPr>
            <a:lstStyle/>
            <a:p>
              <a:r>
                <a:rPr lang="zh-CN" altLang="en-US"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文本探究</a:t>
              </a:r>
            </a:p>
          </p:txBody>
        </p:sp>
      </p:grpSp>
      <p:sp>
        <p:nvSpPr>
          <p:cNvPr id="2" name="文本框 1"/>
          <p:cNvSpPr txBox="1"/>
          <p:nvPr/>
        </p:nvSpPr>
        <p:spPr>
          <a:xfrm>
            <a:off x="332509" y="811323"/>
            <a:ext cx="11859491" cy="6039602"/>
          </a:xfrm>
          <a:prstGeom prst="rect">
            <a:avLst/>
          </a:prstGeom>
          <a:noFill/>
        </p:spPr>
        <p:txBody>
          <a:bodyPr wrap="square" rtlCol="0">
            <a:spAutoFit/>
          </a:bodyPr>
          <a:lstStyle/>
          <a:p>
            <a:pPr>
              <a:lnSpc>
                <a:spcPct val="150000"/>
              </a:lnSpc>
            </a:pP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思考</a:t>
            </a: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4】</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研读第六十四章</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原文：其安易持，其未兆易谋，其脆易泮，其微易散。为之于未有，治之于未乱。合抱之木，生于毫末；九层之台，起于累土；千里之行，始于足下。为者败之，执者失之。是以圣人无为，故无败；无执，故无失。民之从事，常于几成而败之。慎终如始，则无败事。是以圣人欲不欲，不贵难得之货，学不学，复众人之所过，以辅万物之自然而不敢为。</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活动二：问题探究</a:t>
            </a:r>
          </a:p>
          <a:p>
            <a:pPr>
              <a:lnSpc>
                <a:spcPct val="150000"/>
              </a:lnSpc>
            </a:pP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1.</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概括这一章蕴含的道理？</a:t>
            </a:r>
          </a:p>
          <a:p>
            <a:pPr>
              <a:lnSpc>
                <a:spcPct val="150000"/>
              </a:lnSpc>
            </a:pPr>
            <a:r>
              <a:rPr kumimoji="1" lang="zh-CN" altLang="en-US" sz="2000">
                <a:solidFill>
                  <a:srgbClr val="C00000"/>
                </a:solidFill>
                <a:latin typeface="微软雅黑" panose="020B0503020204020204" pitchFamily="34" charset="-122"/>
                <a:ea typeface="微软雅黑" panose="020B0503020204020204" pitchFamily="34" charset="-122"/>
              </a:rPr>
              <a:t>明确   这一章是谈事物发展变化的辩证法。老子认为，大的事物总是始于小的东西而发展起来的，“合抱之木”、“九层之台”、“千里之行”的远大事情，都是从“生于毫末”、“起于累土”、“始于足下”为开端的，形象地证明了大的东西无不从细小的东西发展而来的。同时也告诫人们，无论做什么事情，都必须具有坚强的毅力，从小事做起，才可能成就大事业。</a:t>
            </a:r>
          </a:p>
          <a:p>
            <a:pPr>
              <a:lnSpc>
                <a:spcPct val="150000"/>
              </a:lnSpc>
            </a:pP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2.</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概括这一章的特点。</a:t>
            </a:r>
          </a:p>
          <a:p>
            <a:pPr>
              <a:lnSpc>
                <a:spcPct val="150000"/>
              </a:lnSpc>
            </a:pPr>
            <a:r>
              <a:rPr kumimoji="1" lang="zh-CN" altLang="en-US" sz="2000">
                <a:solidFill>
                  <a:srgbClr val="C00000"/>
                </a:solidFill>
                <a:latin typeface="微软雅黑" panose="020B0503020204020204" pitchFamily="34" charset="-122"/>
                <a:ea typeface="微软雅黑" panose="020B0503020204020204" pitchFamily="34" charset="-122"/>
              </a:rPr>
              <a:t>明确   运用排比造势，层层深入，增强说服力。</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Effect transition="in" filter="wipe(down)">
                                      <p:cBhvr>
                                        <p:cTn id="7" dur="500"/>
                                        <p:tgtEl>
                                          <p:spTgt spid="2">
                                            <p:txEl>
                                              <p:pRg st="4" end="4"/>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组合 2"/>
          <p:cNvGrpSpPr/>
          <p:nvPr/>
        </p:nvGrpSpPr>
        <p:grpSpPr>
          <a:xfrm>
            <a:off x="6830209" y="420635"/>
            <a:ext cx="1450072" cy="629194"/>
            <a:chOff x="4820991" y="570199"/>
            <a:chExt cx="1450072" cy="629194"/>
          </a:xfrm>
        </p:grpSpPr>
        <p:sp>
          <p:nvSpPr>
            <p:cNvPr id="4" name="矩形 3"/>
            <p:cNvSpPr/>
            <p:nvPr/>
          </p:nvSpPr>
          <p:spPr>
            <a:xfrm>
              <a:off x="4941757" y="570199"/>
              <a:ext cx="1178560" cy="629194"/>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4820991" y="662245"/>
              <a:ext cx="1450072" cy="461665"/>
            </a:xfrm>
            <a:prstGeom prst="rect">
              <a:avLst/>
            </a:prstGeom>
            <a:solidFill>
              <a:schemeClr val="bg1"/>
            </a:solidFill>
          </p:spPr>
          <p:txBody>
            <a:bodyPr vert="horz" wrap="square" rtlCol="0">
              <a:spAutoFit/>
            </a:bodyPr>
            <a:lstStyle/>
            <a:p>
              <a:r>
                <a:rPr lang="zh-CN" altLang="en-US"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文本探究</a:t>
              </a:r>
            </a:p>
          </p:txBody>
        </p:sp>
      </p:grpSp>
      <p:sp>
        <p:nvSpPr>
          <p:cNvPr id="2" name="文本框 1"/>
          <p:cNvSpPr txBox="1"/>
          <p:nvPr/>
        </p:nvSpPr>
        <p:spPr>
          <a:xfrm>
            <a:off x="3526970" y="811323"/>
            <a:ext cx="8665030" cy="6039602"/>
          </a:xfrm>
          <a:prstGeom prst="rect">
            <a:avLst/>
          </a:prstGeom>
          <a:noFill/>
        </p:spPr>
        <p:txBody>
          <a:bodyPr wrap="square" rtlCol="0">
            <a:spAutoFit/>
          </a:bodyPr>
          <a:lstStyle/>
          <a:p>
            <a:pPr>
              <a:lnSpc>
                <a:spcPct val="150000"/>
              </a:lnSpc>
            </a:pP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思考</a:t>
            </a: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5】</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拓展阅读</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原文：老子者，楚苦县厉乡曲仁里人也，姓李氏，名耳，字聃，周守藏室之史也。</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      孔子适周，将问礼于老子。老子曰：“子所言者，其人与骨皆已朽矣，独其言在耳。且君子得其时则驾，不得其时则蓬累而行。吾闻之，良贾深藏若虚，君子盛德，容貌若愚。去子之骄气与多欲，态色与淫志，是皆无益于子之身。吾所以告子，若是而已。”孔子去，谓弟子曰：鸟吾知其能飞鱼吾知其能游兽吾知其能走走者可以为罔遊者可以为纶飞者可以为矰。至于龙吾不能知，其乘风云而上天。吾今日见老子，其犹龙邪！”</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      老子修道德，其学以自隐无名为务。居周久之，见周之衰，乃遂去。至关，关令尹喜曰：“子将隐矣，强为我著书。”于是老子乃著书上下篇，言道德之意五千余言而去，莫知其所终。</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      或曰：老菜子亦楚人也，著书十五篇，言道家之用，与孔子同时云。</a:t>
            </a:r>
          </a:p>
        </p:txBody>
      </p:sp>
      <p:pic>
        <p:nvPicPr>
          <p:cNvPr id="9" name="Picture 2" descr="C:\Users\Administrator\Desktop\中国风素材\4.png"/>
          <p:cNvPicPr>
            <a:picLocks noChangeAspect="1" noChangeArrowheads="1"/>
          </p:cNvPicPr>
          <p:nvPr/>
        </p:nvPicPr>
        <p:blipFill>
          <a:blip r:embed="rId3">
            <a:extLst>
              <a:ext uri="{28A0092B-C50C-407E-A947-70E740481C1C}">
                <a14:useLocalDpi xmlns:a14="http://schemas.microsoft.com/office/drawing/2010/main" val="0"/>
              </a:ext>
            </a:extLst>
          </a:blip>
          <a:srcRect l="17505" r="41248" b="15727"/>
          <a:stretch>
            <a:fillRect/>
          </a:stretch>
        </p:blipFill>
        <p:spPr bwMode="auto">
          <a:xfrm>
            <a:off x="0" y="2612173"/>
            <a:ext cx="3425171" cy="4245827"/>
          </a:xfrm>
          <a:prstGeom prst="rect">
            <a:avLst/>
          </a:prstGeom>
          <a:noFill/>
          <a:ln>
            <a:noFill/>
          </a:ln>
          <a:extLst>
            <a:ext uri="{909E8E84-426E-40DD-AFC4-6F175D3DCCD1}">
              <a14:hiddenFill xmlns:a14="http://schemas.microsoft.com/office/drawing/2010/main">
                <a:solidFill>
                  <a:srgbClr val="FFFFFF"/>
                </a:solidFill>
              </a14:hiddenFill>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250"/>
                                        <p:tgtEl>
                                          <p:spTgt spid="9"/>
                                        </p:tgtEl>
                                      </p:cBhvr>
                                    </p:animEffect>
                                    <p:anim calcmode="lin" valueType="num">
                                      <p:cBhvr>
                                        <p:cTn id="8" dur="1250" fill="hold"/>
                                        <p:tgtEl>
                                          <p:spTgt spid="9"/>
                                        </p:tgtEl>
                                        <p:attrNameLst>
                                          <p:attrName>ppt_x</p:attrName>
                                        </p:attrNameLst>
                                      </p:cBhvr>
                                      <p:tavLst>
                                        <p:tav tm="0">
                                          <p:val>
                                            <p:strVal val="#ppt_x"/>
                                          </p:val>
                                        </p:tav>
                                        <p:tav tm="100000">
                                          <p:val>
                                            <p:strVal val="#ppt_x"/>
                                          </p:val>
                                        </p:tav>
                                      </p:tavLst>
                                    </p:anim>
                                    <p:anim calcmode="lin" valueType="num">
                                      <p:cBhvr>
                                        <p:cTn id="9" dur="125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369383"/>
            <a:ext cx="5030346" cy="1503131"/>
          </a:xfrm>
          <a:prstGeom prst="rect">
            <a:avLst/>
          </a:prstGeom>
        </p:spPr>
      </p:pic>
      <p:sp>
        <p:nvSpPr>
          <p:cNvPr id="2" name="文本框 1"/>
          <p:cNvSpPr txBox="1"/>
          <p:nvPr/>
        </p:nvSpPr>
        <p:spPr>
          <a:xfrm>
            <a:off x="1213335" y="1865585"/>
            <a:ext cx="10711661" cy="2243050"/>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了解老子的生平及思想主张，了解</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老子</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的相关知识。</a:t>
            </a: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掌握文中重要的文言词语和特殊句式，理解并背诵课文。 </a:t>
            </a: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分析本文使用的论证方法，概括本文的艺术特色。 </a:t>
            </a: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理解老子“专说对待之理”的辩证哲学。</a:t>
            </a:r>
          </a:p>
        </p:txBody>
      </p:sp>
      <p:grpSp>
        <p:nvGrpSpPr>
          <p:cNvPr id="17" name="组合 16"/>
          <p:cNvGrpSpPr/>
          <p:nvPr/>
        </p:nvGrpSpPr>
        <p:grpSpPr>
          <a:xfrm>
            <a:off x="5269840" y="570199"/>
            <a:ext cx="1450072" cy="629194"/>
            <a:chOff x="4820991" y="570199"/>
            <a:chExt cx="1450072" cy="629194"/>
          </a:xfrm>
        </p:grpSpPr>
        <p:sp>
          <p:nvSpPr>
            <p:cNvPr id="18" name="矩形 17"/>
            <p:cNvSpPr/>
            <p:nvPr/>
          </p:nvSpPr>
          <p:spPr>
            <a:xfrm>
              <a:off x="4941757" y="570199"/>
              <a:ext cx="1178560" cy="629194"/>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4820991" y="662245"/>
              <a:ext cx="1450072" cy="461665"/>
            </a:xfrm>
            <a:prstGeom prst="rect">
              <a:avLst/>
            </a:prstGeom>
            <a:solidFill>
              <a:schemeClr val="bg1"/>
            </a:solidFill>
          </p:spPr>
          <p:txBody>
            <a:bodyPr vert="horz" wrap="square" rtlCol="0">
              <a:spAutoFit/>
            </a:bodyPr>
            <a:lstStyle/>
            <a:p>
              <a:r>
                <a:rPr lang="zh-CN" altLang="en-US"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素养目标</a:t>
              </a: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250"/>
                                        <p:tgtEl>
                                          <p:spTgt spid="6"/>
                                        </p:tgtEl>
                                      </p:cBhvr>
                                    </p:animEffect>
                                    <p:anim calcmode="lin" valueType="num">
                                      <p:cBhvr>
                                        <p:cTn id="8" dur="1250" fill="hold"/>
                                        <p:tgtEl>
                                          <p:spTgt spid="6"/>
                                        </p:tgtEl>
                                        <p:attrNameLst>
                                          <p:attrName>ppt_x</p:attrName>
                                        </p:attrNameLst>
                                      </p:cBhvr>
                                      <p:tavLst>
                                        <p:tav tm="0">
                                          <p:val>
                                            <p:strVal val="#ppt_x"/>
                                          </p:val>
                                        </p:tav>
                                        <p:tav tm="100000">
                                          <p:val>
                                            <p:strVal val="#ppt_x"/>
                                          </p:val>
                                        </p:tav>
                                      </p:tavLst>
                                    </p:anim>
                                    <p:anim calcmode="lin" valueType="num">
                                      <p:cBhvr>
                                        <p:cTn id="9" dur="125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组合 2"/>
          <p:cNvGrpSpPr/>
          <p:nvPr/>
        </p:nvGrpSpPr>
        <p:grpSpPr>
          <a:xfrm>
            <a:off x="6830209" y="420635"/>
            <a:ext cx="1450072" cy="629194"/>
            <a:chOff x="4820991" y="570199"/>
            <a:chExt cx="1450072" cy="629194"/>
          </a:xfrm>
        </p:grpSpPr>
        <p:sp>
          <p:nvSpPr>
            <p:cNvPr id="4" name="矩形 3"/>
            <p:cNvSpPr/>
            <p:nvPr/>
          </p:nvSpPr>
          <p:spPr>
            <a:xfrm>
              <a:off x="4941757" y="570199"/>
              <a:ext cx="1178560" cy="629194"/>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4820991" y="662245"/>
              <a:ext cx="1450072" cy="461665"/>
            </a:xfrm>
            <a:prstGeom prst="rect">
              <a:avLst/>
            </a:prstGeom>
            <a:solidFill>
              <a:schemeClr val="bg1"/>
            </a:solidFill>
          </p:spPr>
          <p:txBody>
            <a:bodyPr vert="horz" wrap="square" rtlCol="0">
              <a:spAutoFit/>
            </a:bodyPr>
            <a:lstStyle/>
            <a:p>
              <a:r>
                <a:rPr lang="zh-CN" altLang="en-US"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文本探究</a:t>
              </a:r>
            </a:p>
          </p:txBody>
        </p:sp>
      </p:grpSp>
      <p:sp>
        <p:nvSpPr>
          <p:cNvPr id="2" name="文本框 1"/>
          <p:cNvSpPr txBox="1"/>
          <p:nvPr/>
        </p:nvSpPr>
        <p:spPr>
          <a:xfrm>
            <a:off x="3526970" y="811323"/>
            <a:ext cx="8665030" cy="6039602"/>
          </a:xfrm>
          <a:prstGeom prst="rect">
            <a:avLst/>
          </a:prstGeom>
          <a:noFill/>
        </p:spPr>
        <p:txBody>
          <a:bodyPr wrap="square" rtlCol="0">
            <a:spAutoFit/>
          </a:bodyPr>
          <a:lstStyle/>
          <a:p>
            <a:pPr>
              <a:lnSpc>
                <a:spcPct val="150000"/>
              </a:lnSpc>
            </a:pP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思考</a:t>
            </a: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5】</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拓展阅读</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原文：盖老子百有六十余岁，或言二百余岁，以其修道而养寿也。</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      自孔子死之后百二十九年，而史记周太史儋见秦献公曰：“始秦与周合，合五百岁而离，离七十岁而霸王者出焉。”或曰儋即老子，或曰非也，世莫知其然否。老子，隐君子也。</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      老子之子名宗，宗为魏将，封于段干。宗子注，注子宫，宫玄孙假，假仕于汉孝文帝。而假之子解为胶西王印太傅，因家于齐焉。</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      世之学老子者则绌儒学，儒学亦绌老子。“道不同不相为谋”，岂谓是邪？李耳无为自化，清静自正。</a:t>
            </a:r>
          </a:p>
          <a:p>
            <a:pPr algn="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（节选自</a:t>
            </a: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史记</a:t>
            </a: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老子韩非列传</a:t>
            </a: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，有删改）</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思考：选文中哪些地方能够表现出“老子，隐君子也”？</a:t>
            </a:r>
          </a:p>
          <a:p>
            <a:pPr>
              <a:lnSpc>
                <a:spcPct val="150000"/>
              </a:lnSpc>
            </a:pPr>
            <a:r>
              <a:rPr kumimoji="1" lang="zh-CN" altLang="en-US" sz="2000">
                <a:solidFill>
                  <a:srgbClr val="C00000"/>
                </a:solidFill>
                <a:latin typeface="微软雅黑" panose="020B0503020204020204" pitchFamily="34" charset="-122"/>
                <a:ea typeface="微软雅黑" panose="020B0503020204020204" pitchFamily="34" charset="-122"/>
              </a:rPr>
              <a:t>明确   ①老子修道德，其学以自隐无名为务。②见周之衰，乃遂去。③言道德之意五千余言而去，莫知其所终。</a:t>
            </a:r>
          </a:p>
        </p:txBody>
      </p:sp>
      <p:pic>
        <p:nvPicPr>
          <p:cNvPr id="9" name="Picture 2" descr="C:\Users\Administrator\Desktop\中国风素材\4.png"/>
          <p:cNvPicPr>
            <a:picLocks noChangeAspect="1" noChangeArrowheads="1"/>
          </p:cNvPicPr>
          <p:nvPr/>
        </p:nvPicPr>
        <p:blipFill>
          <a:blip r:embed="rId3">
            <a:extLst>
              <a:ext uri="{28A0092B-C50C-407E-A947-70E740481C1C}">
                <a14:useLocalDpi xmlns:a14="http://schemas.microsoft.com/office/drawing/2010/main" val="0"/>
              </a:ext>
            </a:extLst>
          </a:blip>
          <a:srcRect l="17505" r="41248" b="15727"/>
          <a:stretch>
            <a:fillRect/>
          </a:stretch>
        </p:blipFill>
        <p:spPr bwMode="auto">
          <a:xfrm>
            <a:off x="0" y="2612173"/>
            <a:ext cx="3425171" cy="4245827"/>
          </a:xfrm>
          <a:prstGeom prst="rect">
            <a:avLst/>
          </a:prstGeom>
          <a:noFill/>
          <a:ln>
            <a:noFill/>
          </a:ln>
          <a:extLst>
            <a:ext uri="{909E8E84-426E-40DD-AFC4-6F175D3DCCD1}">
              <a14:hiddenFill xmlns:a14="http://schemas.microsoft.com/office/drawing/2010/main">
                <a:solidFill>
                  <a:srgbClr val="FFFFFF"/>
                </a:solidFill>
              </a14:hiddenFill>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250"/>
                                        <p:tgtEl>
                                          <p:spTgt spid="9"/>
                                        </p:tgtEl>
                                      </p:cBhvr>
                                    </p:animEffect>
                                    <p:anim calcmode="lin" valueType="num">
                                      <p:cBhvr>
                                        <p:cTn id="8" dur="1250" fill="hold"/>
                                        <p:tgtEl>
                                          <p:spTgt spid="9"/>
                                        </p:tgtEl>
                                        <p:attrNameLst>
                                          <p:attrName>ppt_x</p:attrName>
                                        </p:attrNameLst>
                                      </p:cBhvr>
                                      <p:tavLst>
                                        <p:tav tm="0">
                                          <p:val>
                                            <p:strVal val="#ppt_x"/>
                                          </p:val>
                                        </p:tav>
                                        <p:tav tm="100000">
                                          <p:val>
                                            <p:strVal val="#ppt_x"/>
                                          </p:val>
                                        </p:tav>
                                      </p:tavLst>
                                    </p:anim>
                                    <p:anim calcmode="lin" valueType="num">
                                      <p:cBhvr>
                                        <p:cTn id="9" dur="125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22" presetClass="entr" presetSubtype="4" fill="hold" nodeType="clickEffect">
                                  <p:stCondLst>
                                    <p:cond delay="0"/>
                                  </p:stCondLst>
                                  <p:childTnLst>
                                    <p:set>
                                      <p:cBhvr>
                                        <p:cTn id="13" dur="1" fill="hold">
                                          <p:stCondLst>
                                            <p:cond delay="0"/>
                                          </p:stCondLst>
                                        </p:cTn>
                                        <p:tgtEl>
                                          <p:spTgt spid="2">
                                            <p:txEl>
                                              <p:pRg st="7" end="7"/>
                                            </p:txEl>
                                          </p:spTgt>
                                        </p:tgtEl>
                                        <p:attrNameLst>
                                          <p:attrName>style.visibility</p:attrName>
                                        </p:attrNameLst>
                                      </p:cBhvr>
                                      <p:to>
                                        <p:strVal val="visible"/>
                                      </p:to>
                                    </p:set>
                                    <p:animEffect transition="in" filter="wipe(down)">
                                      <p:cBhvr>
                                        <p:cTn id="14"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170" name="Picture 2" descr="C:\Users\Administrator\Desktop\中国风素材\4.png"/>
          <p:cNvPicPr>
            <a:picLocks noChangeAspect="1" noChangeArrowheads="1"/>
          </p:cNvPicPr>
          <p:nvPr/>
        </p:nvPicPr>
        <p:blipFill>
          <a:blip r:embed="rId3">
            <a:extLst>
              <a:ext uri="{28A0092B-C50C-407E-A947-70E740481C1C}">
                <a14:useLocalDpi xmlns:a14="http://schemas.microsoft.com/office/drawing/2010/main" val="0"/>
              </a:ext>
            </a:extLst>
          </a:blip>
          <a:srcRect l="17505" r="41248" b="15727"/>
          <a:stretch>
            <a:fillRect/>
          </a:stretch>
        </p:blipFill>
        <p:spPr bwMode="auto">
          <a:xfrm>
            <a:off x="0" y="2587417"/>
            <a:ext cx="3425171" cy="4245827"/>
          </a:xfrm>
          <a:prstGeom prst="rect">
            <a:avLst/>
          </a:prstGeom>
          <a:noFill/>
          <a:ln>
            <a:noFill/>
          </a:ln>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756338" y="582074"/>
            <a:ext cx="1450072" cy="629194"/>
            <a:chOff x="4820991" y="570199"/>
            <a:chExt cx="1450072" cy="629194"/>
          </a:xfrm>
        </p:grpSpPr>
        <p:sp>
          <p:nvSpPr>
            <p:cNvPr id="4" name="矩形 3"/>
            <p:cNvSpPr/>
            <p:nvPr/>
          </p:nvSpPr>
          <p:spPr>
            <a:xfrm>
              <a:off x="4941757" y="570199"/>
              <a:ext cx="1178560" cy="629194"/>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4820991" y="662245"/>
              <a:ext cx="1450072" cy="461665"/>
            </a:xfrm>
            <a:prstGeom prst="rect">
              <a:avLst/>
            </a:prstGeom>
            <a:solidFill>
              <a:schemeClr val="bg1"/>
            </a:solidFill>
          </p:spPr>
          <p:txBody>
            <a:bodyPr vert="horz" wrap="square" rtlCol="0">
              <a:spAutoFit/>
            </a:bodyPr>
            <a:lstStyle/>
            <a:p>
              <a:r>
                <a:rPr lang="zh-CN" altLang="en-US"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文本探究</a:t>
              </a:r>
            </a:p>
          </p:txBody>
        </p:sp>
      </p:grpSp>
      <p:sp>
        <p:nvSpPr>
          <p:cNvPr id="7" name="文本框 6"/>
          <p:cNvSpPr txBox="1"/>
          <p:nvPr/>
        </p:nvSpPr>
        <p:spPr>
          <a:xfrm>
            <a:off x="3545937" y="178366"/>
            <a:ext cx="8456043" cy="6501267"/>
          </a:xfrm>
          <a:prstGeom prst="rect">
            <a:avLst/>
          </a:prstGeom>
          <a:noFill/>
        </p:spPr>
        <p:txBody>
          <a:bodyPr wrap="square" rtlCol="0">
            <a:spAutoFit/>
          </a:bodyPr>
          <a:lstStyle/>
          <a:p>
            <a:pPr>
              <a:lnSpc>
                <a:spcPct val="150000"/>
              </a:lnSpc>
            </a:pP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思考</a:t>
            </a: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6】</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阅读与思考</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      ①老子在中国学术史上是一个充满争议的文化哲学现象。</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      ②老子本身就是一个充满悖论的问题，一个具有二重性的矛盾体。一方面，老子是“礼”家，据载孔子就曾向其问过“礼”，但是他晚年又对“礼”加以尖锐的抨击，然而，在</a:t>
            </a: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老子</a:t>
            </a: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一书中，他又大谈慈、俭、孝、祭祀等有关“礼”的问题：老子强调“道”的本源性和宇宙的生成性，但又认为其不可说，把“道”神秘化、虚无化地遮盖起来，从而在语言与“道”的关系上构成一对矛盾体；作为隐者，作为“不言”“贵言”“希言”的倡导者，他不著述不收徒，但偏偏在出关的时候，写下了洋洋五千言的“思者自道”，这种发愤著书与他所倡导的清静无为确乎是一种矛盾；他的著述被有的人认为是“阴谋家的治世之术”和“君人南面之术”，但他在书中却又明明白白地反对专制独裁统治，反对战争，反对社会的一切不平等。这诸种矛盾，无疑构成了老子的神秘面孔和</a:t>
            </a: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老子</a:t>
            </a: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一书的神秘色彩。</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1250"/>
                                        <p:tgtEl>
                                          <p:spTgt spid="7170"/>
                                        </p:tgtEl>
                                      </p:cBhvr>
                                    </p:animEffect>
                                    <p:anim calcmode="lin" valueType="num">
                                      <p:cBhvr>
                                        <p:cTn id="8" dur="1250" fill="hold"/>
                                        <p:tgtEl>
                                          <p:spTgt spid="7170"/>
                                        </p:tgtEl>
                                        <p:attrNameLst>
                                          <p:attrName>ppt_x</p:attrName>
                                        </p:attrNameLst>
                                      </p:cBhvr>
                                      <p:tavLst>
                                        <p:tav tm="0">
                                          <p:val>
                                            <p:strVal val="#ppt_x"/>
                                          </p:val>
                                        </p:tav>
                                        <p:tav tm="100000">
                                          <p:val>
                                            <p:strVal val="#ppt_x"/>
                                          </p:val>
                                        </p:tav>
                                      </p:tavLst>
                                    </p:anim>
                                    <p:anim calcmode="lin" valueType="num">
                                      <p:cBhvr>
                                        <p:cTn id="9" dur="1250" fill="hold"/>
                                        <p:tgtEl>
                                          <p:spTgt spid="71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170" name="Picture 2" descr="C:\Users\Administrator\Desktop\中国风素材\4.png"/>
          <p:cNvPicPr>
            <a:picLocks noChangeAspect="1" noChangeArrowheads="1"/>
          </p:cNvPicPr>
          <p:nvPr/>
        </p:nvPicPr>
        <p:blipFill>
          <a:blip r:embed="rId3">
            <a:extLst>
              <a:ext uri="{28A0092B-C50C-407E-A947-70E740481C1C}">
                <a14:useLocalDpi xmlns:a14="http://schemas.microsoft.com/office/drawing/2010/main" val="0"/>
              </a:ext>
            </a:extLst>
          </a:blip>
          <a:srcRect l="17505" r="41248" b="15727"/>
          <a:stretch>
            <a:fillRect/>
          </a:stretch>
        </p:blipFill>
        <p:spPr bwMode="auto">
          <a:xfrm>
            <a:off x="0" y="2587417"/>
            <a:ext cx="3425171" cy="4245827"/>
          </a:xfrm>
          <a:prstGeom prst="rect">
            <a:avLst/>
          </a:prstGeom>
          <a:noFill/>
          <a:ln>
            <a:noFill/>
          </a:ln>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756338" y="582074"/>
            <a:ext cx="1450072" cy="629194"/>
            <a:chOff x="4820991" y="570199"/>
            <a:chExt cx="1450072" cy="629194"/>
          </a:xfrm>
        </p:grpSpPr>
        <p:sp>
          <p:nvSpPr>
            <p:cNvPr id="4" name="矩形 3"/>
            <p:cNvSpPr/>
            <p:nvPr/>
          </p:nvSpPr>
          <p:spPr>
            <a:xfrm>
              <a:off x="4941757" y="570199"/>
              <a:ext cx="1178560" cy="629194"/>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4820991" y="662245"/>
              <a:ext cx="1450072" cy="461665"/>
            </a:xfrm>
            <a:prstGeom prst="rect">
              <a:avLst/>
            </a:prstGeom>
            <a:solidFill>
              <a:schemeClr val="bg1"/>
            </a:solidFill>
          </p:spPr>
          <p:txBody>
            <a:bodyPr vert="horz" wrap="square" rtlCol="0">
              <a:spAutoFit/>
            </a:bodyPr>
            <a:lstStyle/>
            <a:p>
              <a:r>
                <a:rPr lang="zh-CN" altLang="en-US"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文本探究</a:t>
              </a:r>
            </a:p>
          </p:txBody>
        </p:sp>
      </p:grpSp>
      <p:sp>
        <p:nvSpPr>
          <p:cNvPr id="7" name="文本框 6"/>
          <p:cNvSpPr txBox="1"/>
          <p:nvPr/>
        </p:nvSpPr>
        <p:spPr>
          <a:xfrm>
            <a:off x="3545937" y="0"/>
            <a:ext cx="8456043" cy="6962932"/>
          </a:xfrm>
          <a:prstGeom prst="rect">
            <a:avLst/>
          </a:prstGeom>
          <a:noFill/>
        </p:spPr>
        <p:txBody>
          <a:bodyPr wrap="square" rtlCol="0">
            <a:spAutoFit/>
          </a:bodyPr>
          <a:lstStyle/>
          <a:p>
            <a:pPr>
              <a:lnSpc>
                <a:spcPct val="150000"/>
              </a:lnSpc>
            </a:pP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思考</a:t>
            </a: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6】</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阅读与思考</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       ③老子那种退回源头，主张无知、弃智的做法，受到许多学者的批评；他那种清静无为，也被看成不思进取的表现：至于“小国寡民”，更被人看成是一种退回到原始社会的消极思想。也许这些都是可以批评或值得商榷之处。但是，无论如何，老子对中国哲学思想史的贡献是巨大的，他通过“道”反对了神、上帝这种“有神论”的哲学源头，同时，他在中国哲学史上建立了哲学的概念、范畴和体系，中国哲学一系列概念的提出和范式的建立，都与他相关。同样重要的是，他的“哲学诗”或“诗性哲学”，影响了整个中国哲学的思维和诗学品格。老子的贡献是抹杀不了的。</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      ④老子的思想智慧，不仅对传统文化产生了巨大的影响，而且对中国人的文化心理结构也产生了重要的作用。其“外儒内道”“刚柔相济”的观念，制约着中国文人的心理张力结构，规导着中国传统文化的发展和自身的完善。他的思想不仅对哲学、政治学、社会学、诗学等方面产生了深远影响，而且在教育、法律、经济、逻辑学、心理学和宗教方面，同样具有不可忽略的思想意义。</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1250"/>
                                        <p:tgtEl>
                                          <p:spTgt spid="7170"/>
                                        </p:tgtEl>
                                      </p:cBhvr>
                                    </p:animEffect>
                                    <p:anim calcmode="lin" valueType="num">
                                      <p:cBhvr>
                                        <p:cTn id="8" dur="1250" fill="hold"/>
                                        <p:tgtEl>
                                          <p:spTgt spid="7170"/>
                                        </p:tgtEl>
                                        <p:attrNameLst>
                                          <p:attrName>ppt_x</p:attrName>
                                        </p:attrNameLst>
                                      </p:cBhvr>
                                      <p:tavLst>
                                        <p:tav tm="0">
                                          <p:val>
                                            <p:strVal val="#ppt_x"/>
                                          </p:val>
                                        </p:tav>
                                        <p:tav tm="100000">
                                          <p:val>
                                            <p:strVal val="#ppt_x"/>
                                          </p:val>
                                        </p:tav>
                                      </p:tavLst>
                                    </p:anim>
                                    <p:anim calcmode="lin" valueType="num">
                                      <p:cBhvr>
                                        <p:cTn id="9" dur="1250" fill="hold"/>
                                        <p:tgtEl>
                                          <p:spTgt spid="71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170" name="Picture 2" descr="C:\Users\Administrator\Desktop\中国风素材\4.png"/>
          <p:cNvPicPr>
            <a:picLocks noChangeAspect="1" noChangeArrowheads="1"/>
          </p:cNvPicPr>
          <p:nvPr/>
        </p:nvPicPr>
        <p:blipFill>
          <a:blip r:embed="rId3">
            <a:extLst>
              <a:ext uri="{28A0092B-C50C-407E-A947-70E740481C1C}">
                <a14:useLocalDpi xmlns:a14="http://schemas.microsoft.com/office/drawing/2010/main" val="0"/>
              </a:ext>
            </a:extLst>
          </a:blip>
          <a:srcRect l="17505" r="41248" b="15727"/>
          <a:stretch>
            <a:fillRect/>
          </a:stretch>
        </p:blipFill>
        <p:spPr bwMode="auto">
          <a:xfrm>
            <a:off x="0" y="2587417"/>
            <a:ext cx="3425171" cy="4245827"/>
          </a:xfrm>
          <a:prstGeom prst="rect">
            <a:avLst/>
          </a:prstGeom>
          <a:noFill/>
          <a:ln>
            <a:noFill/>
          </a:ln>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756338" y="582074"/>
            <a:ext cx="1450072" cy="629194"/>
            <a:chOff x="4820991" y="570199"/>
            <a:chExt cx="1450072" cy="629194"/>
          </a:xfrm>
        </p:grpSpPr>
        <p:sp>
          <p:nvSpPr>
            <p:cNvPr id="4" name="矩形 3"/>
            <p:cNvSpPr/>
            <p:nvPr/>
          </p:nvSpPr>
          <p:spPr>
            <a:xfrm>
              <a:off x="4941757" y="570199"/>
              <a:ext cx="1178560" cy="629194"/>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4820991" y="662245"/>
              <a:ext cx="1450072" cy="461665"/>
            </a:xfrm>
            <a:prstGeom prst="rect">
              <a:avLst/>
            </a:prstGeom>
            <a:solidFill>
              <a:schemeClr val="bg1"/>
            </a:solidFill>
          </p:spPr>
          <p:txBody>
            <a:bodyPr vert="horz" wrap="square" rtlCol="0">
              <a:spAutoFit/>
            </a:bodyPr>
            <a:lstStyle/>
            <a:p>
              <a:r>
                <a:rPr lang="zh-CN" altLang="en-US"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文本探究</a:t>
              </a:r>
            </a:p>
          </p:txBody>
        </p:sp>
      </p:grpSp>
      <p:sp>
        <p:nvSpPr>
          <p:cNvPr id="7" name="文本框 6"/>
          <p:cNvSpPr txBox="1"/>
          <p:nvPr/>
        </p:nvSpPr>
        <p:spPr>
          <a:xfrm>
            <a:off x="3545937" y="0"/>
            <a:ext cx="8456043" cy="6962932"/>
          </a:xfrm>
          <a:prstGeom prst="rect">
            <a:avLst/>
          </a:prstGeom>
          <a:noFill/>
        </p:spPr>
        <p:txBody>
          <a:bodyPr wrap="square" rtlCol="0">
            <a:spAutoFit/>
          </a:bodyPr>
          <a:lstStyle/>
          <a:p>
            <a:pPr>
              <a:lnSpc>
                <a:spcPct val="150000"/>
              </a:lnSpc>
            </a:pP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思考</a:t>
            </a: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6】</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阅读与思考</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       ⑤老子作为道家学派的创始人，在汉代以后逐渐被神化和宗教化，成为道教的教主，被称为“太上老君”。他的思想与道教的主张有联系，但两者却有着本质上的区别。老子的思想对后世道家的派别有很大的影响，从先秦到明清，受老子影响的道家学派很多，如以庄子为代表的逍遥派，以</a:t>
            </a: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吕氏春秋</a:t>
            </a: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为代表的以养生为中心的养生派，以汉代的扬雄为代表的强调“玄之又玄”的玄学派，以汉代的刘德为代表的知足派，以王弼、何晏为代表的贵无派，以及在“道隐无名”宗旨影响下的隐逸派等。可以说，两千多年来，老子思想与儒家思想，共同构成了中国思想的重要经纬。</a:t>
            </a:r>
          </a:p>
          <a:p>
            <a:pPr>
              <a:lnSpc>
                <a:spcPct val="150000"/>
              </a:lnSpc>
            </a:pP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      ⑥老子的思想不仅对中国人的思维产生过重大的影响，而且对日本、对西方也产生过不可忽略的影响。最晚在隋代，</a:t>
            </a: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老子</a:t>
            </a: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一书就传到了日本。而平安朝初期，大批注释</a:t>
            </a: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老子</a:t>
            </a: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的书籍，如河上公、王弼、梁武帝、唐玄宗、成玄英等人的注释本相继传到了日本。到了德川时代，日本形成了自己的老子学派。</a:t>
            </a: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20</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世纪的日本学者对老子也表现出很大的热情，出版的译注本和研究著作有</a:t>
            </a: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300</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余部。</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1250"/>
                                        <p:tgtEl>
                                          <p:spTgt spid="7170"/>
                                        </p:tgtEl>
                                      </p:cBhvr>
                                    </p:animEffect>
                                    <p:anim calcmode="lin" valueType="num">
                                      <p:cBhvr>
                                        <p:cTn id="8" dur="1250" fill="hold"/>
                                        <p:tgtEl>
                                          <p:spTgt spid="7170"/>
                                        </p:tgtEl>
                                        <p:attrNameLst>
                                          <p:attrName>ppt_x</p:attrName>
                                        </p:attrNameLst>
                                      </p:cBhvr>
                                      <p:tavLst>
                                        <p:tav tm="0">
                                          <p:val>
                                            <p:strVal val="#ppt_x"/>
                                          </p:val>
                                        </p:tav>
                                        <p:tav tm="100000">
                                          <p:val>
                                            <p:strVal val="#ppt_x"/>
                                          </p:val>
                                        </p:tav>
                                      </p:tavLst>
                                    </p:anim>
                                    <p:anim calcmode="lin" valueType="num">
                                      <p:cBhvr>
                                        <p:cTn id="9" dur="1250" fill="hold"/>
                                        <p:tgtEl>
                                          <p:spTgt spid="71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170" name="Picture 2" descr="C:\Users\Administrator\Desktop\中国风素材\4.png"/>
          <p:cNvPicPr>
            <a:picLocks noChangeAspect="1" noChangeArrowheads="1"/>
          </p:cNvPicPr>
          <p:nvPr/>
        </p:nvPicPr>
        <p:blipFill>
          <a:blip r:embed="rId3">
            <a:extLst>
              <a:ext uri="{28A0092B-C50C-407E-A947-70E740481C1C}">
                <a14:useLocalDpi xmlns:a14="http://schemas.microsoft.com/office/drawing/2010/main" val="0"/>
              </a:ext>
            </a:extLst>
          </a:blip>
          <a:srcRect l="17505" r="41248" b="15727"/>
          <a:stretch>
            <a:fillRect/>
          </a:stretch>
        </p:blipFill>
        <p:spPr bwMode="auto">
          <a:xfrm>
            <a:off x="0" y="2587417"/>
            <a:ext cx="3425171" cy="4245827"/>
          </a:xfrm>
          <a:prstGeom prst="rect">
            <a:avLst/>
          </a:prstGeom>
          <a:noFill/>
          <a:ln>
            <a:noFill/>
          </a:ln>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756338" y="582074"/>
            <a:ext cx="1450072" cy="629194"/>
            <a:chOff x="4820991" y="570199"/>
            <a:chExt cx="1450072" cy="629194"/>
          </a:xfrm>
        </p:grpSpPr>
        <p:sp>
          <p:nvSpPr>
            <p:cNvPr id="4" name="矩形 3"/>
            <p:cNvSpPr/>
            <p:nvPr/>
          </p:nvSpPr>
          <p:spPr>
            <a:xfrm>
              <a:off x="4941757" y="570199"/>
              <a:ext cx="1178560" cy="629194"/>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4820991" y="662245"/>
              <a:ext cx="1450072" cy="461665"/>
            </a:xfrm>
            <a:prstGeom prst="rect">
              <a:avLst/>
            </a:prstGeom>
            <a:solidFill>
              <a:schemeClr val="bg1"/>
            </a:solidFill>
          </p:spPr>
          <p:txBody>
            <a:bodyPr vert="horz" wrap="square" rtlCol="0">
              <a:spAutoFit/>
            </a:bodyPr>
            <a:lstStyle/>
            <a:p>
              <a:r>
                <a:rPr lang="zh-CN" altLang="en-US"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文本探究</a:t>
              </a:r>
            </a:p>
          </p:txBody>
        </p:sp>
      </p:grpSp>
      <p:sp>
        <p:nvSpPr>
          <p:cNvPr id="7" name="文本框 6"/>
          <p:cNvSpPr txBox="1"/>
          <p:nvPr/>
        </p:nvSpPr>
        <p:spPr>
          <a:xfrm>
            <a:off x="3925948" y="2315689"/>
            <a:ext cx="8456043" cy="961289"/>
          </a:xfrm>
          <a:prstGeom prst="rect">
            <a:avLst/>
          </a:prstGeom>
          <a:noFill/>
        </p:spPr>
        <p:txBody>
          <a:bodyPr wrap="square" rtlCol="0">
            <a:spAutoFit/>
          </a:bodyPr>
          <a:lstStyle/>
          <a:p>
            <a:pPr>
              <a:lnSpc>
                <a:spcPct val="150000"/>
              </a:lnSpc>
            </a:pP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思考</a:t>
            </a:r>
            <a:r>
              <a:rPr kumimoji="1" lang="en-US" altLang="zh-CN" sz="2000">
                <a:solidFill>
                  <a:schemeClr val="bg2">
                    <a:lumMod val="25000"/>
                  </a:schemeClr>
                </a:solidFill>
                <a:latin typeface="微软雅黑" panose="020B0503020204020204" pitchFamily="34" charset="-122"/>
                <a:ea typeface="微软雅黑" panose="020B0503020204020204" pitchFamily="34" charset="-122"/>
              </a:rPr>
              <a:t>6】</a:t>
            </a:r>
            <a:r>
              <a:rPr kumimoji="1" lang="zh-CN" altLang="en-US" sz="2000">
                <a:solidFill>
                  <a:schemeClr val="bg2">
                    <a:lumMod val="25000"/>
                  </a:schemeClr>
                </a:solidFill>
                <a:latin typeface="微软雅黑" panose="020B0503020204020204" pitchFamily="34" charset="-122"/>
                <a:ea typeface="微软雅黑" panose="020B0503020204020204" pitchFamily="34" charset="-122"/>
              </a:rPr>
              <a:t>阅读与思考</a:t>
            </a:r>
          </a:p>
          <a:p>
            <a:pPr>
              <a:lnSpc>
                <a:spcPct val="150000"/>
              </a:lnSpc>
            </a:pPr>
            <a:r>
              <a:rPr kumimoji="1" lang="zh-CN" altLang="en-US" sz="2000" b="1">
                <a:solidFill>
                  <a:schemeClr val="bg2">
                    <a:lumMod val="25000"/>
                  </a:schemeClr>
                </a:solidFill>
                <a:latin typeface="微软雅黑" panose="020B0503020204020204" pitchFamily="34" charset="-122"/>
                <a:ea typeface="微软雅黑" panose="020B0503020204020204" pitchFamily="34" charset="-122"/>
              </a:rPr>
              <a:t>作业：谈谈你对老子“对待”哲学的理解，不少于</a:t>
            </a:r>
            <a:r>
              <a:rPr kumimoji="1" lang="en-US" altLang="zh-CN" sz="2000" b="1">
                <a:solidFill>
                  <a:schemeClr val="bg2">
                    <a:lumMod val="25000"/>
                  </a:schemeClr>
                </a:solidFill>
                <a:latin typeface="微软雅黑" panose="020B0503020204020204" pitchFamily="34" charset="-122"/>
                <a:ea typeface="微软雅黑" panose="020B0503020204020204" pitchFamily="34" charset="-122"/>
              </a:rPr>
              <a:t>300</a:t>
            </a:r>
            <a:r>
              <a:rPr kumimoji="1" lang="zh-CN" altLang="en-US" sz="2000" b="1">
                <a:solidFill>
                  <a:schemeClr val="bg2">
                    <a:lumMod val="25000"/>
                  </a:schemeClr>
                </a:solidFill>
                <a:latin typeface="微软雅黑" panose="020B0503020204020204" pitchFamily="34" charset="-122"/>
                <a:ea typeface="微软雅黑" panose="020B0503020204020204" pitchFamily="34" charset="-122"/>
              </a:rPr>
              <a:t>字。</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1250"/>
                                        <p:tgtEl>
                                          <p:spTgt spid="7170"/>
                                        </p:tgtEl>
                                      </p:cBhvr>
                                    </p:animEffect>
                                    <p:anim calcmode="lin" valueType="num">
                                      <p:cBhvr>
                                        <p:cTn id="8" dur="1250" fill="hold"/>
                                        <p:tgtEl>
                                          <p:spTgt spid="7170"/>
                                        </p:tgtEl>
                                        <p:attrNameLst>
                                          <p:attrName>ppt_x</p:attrName>
                                        </p:attrNameLst>
                                      </p:cBhvr>
                                      <p:tavLst>
                                        <p:tav tm="0">
                                          <p:val>
                                            <p:strVal val="#ppt_x"/>
                                          </p:val>
                                        </p:tav>
                                        <p:tav tm="100000">
                                          <p:val>
                                            <p:strVal val="#ppt_x"/>
                                          </p:val>
                                        </p:tav>
                                      </p:tavLst>
                                    </p:anim>
                                    <p:anim calcmode="lin" valueType="num">
                                      <p:cBhvr>
                                        <p:cTn id="9" dur="1250" fill="hold"/>
                                        <p:tgtEl>
                                          <p:spTgt spid="71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7" name="Picture 3" descr="C:\Users\Administrator\Desktop\中国风素材\1.png"/>
          <p:cNvPicPr>
            <a:picLocks noChangeAspect="1" noChangeArrowheads="1"/>
          </p:cNvPicPr>
          <p:nvPr/>
        </p:nvPicPr>
        <p:blipFill>
          <a:blip r:embed="rId3" cstate="print">
            <a:extLst>
              <a:ext uri="{28A0092B-C50C-407E-A947-70E740481C1C}">
                <a14:useLocalDpi xmlns:a14="http://schemas.microsoft.com/office/drawing/2010/main" val="0"/>
              </a:ext>
            </a:extLst>
          </a:blip>
          <a:srcRect l="23496" t="1" r="31422" b="37360"/>
          <a:stretch>
            <a:fillRect/>
          </a:stretch>
        </p:blipFill>
        <p:spPr bwMode="auto">
          <a:xfrm>
            <a:off x="-1" y="6866"/>
            <a:ext cx="5257801" cy="6851134"/>
          </a:xfrm>
          <a:prstGeom prst="rect">
            <a:avLst/>
          </a:prstGeom>
          <a:noFill/>
          <a:extLst>
            <a:ext uri="{909E8E84-426E-40DD-AFC4-6F175D3DCCD1}">
              <a14:hiddenFill xmlns:a14="http://schemas.microsoft.com/office/drawing/2010/main">
                <a:solidFill>
                  <a:srgbClr val="FFFFFF"/>
                </a:solidFill>
              </a14:hiddenFill>
            </a:ext>
          </a:extLst>
        </p:spPr>
      </p:pic>
      <p:grpSp>
        <p:nvGrpSpPr>
          <p:cNvPr id="8" name="组合 7"/>
          <p:cNvGrpSpPr/>
          <p:nvPr/>
        </p:nvGrpSpPr>
        <p:grpSpPr>
          <a:xfrm>
            <a:off x="7747167" y="1204173"/>
            <a:ext cx="2477488" cy="3850071"/>
            <a:chOff x="4767111" y="1526050"/>
            <a:chExt cx="1447026" cy="3158889"/>
          </a:xfrm>
        </p:grpSpPr>
        <p:cxnSp>
          <p:nvCxnSpPr>
            <p:cNvPr id="14" name="直接连接符 8"/>
            <p:cNvCxnSpPr/>
            <p:nvPr/>
          </p:nvCxnSpPr>
          <p:spPr>
            <a:xfrm>
              <a:off x="5490617" y="2173060"/>
              <a:ext cx="1" cy="251187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4767111" y="1526050"/>
              <a:ext cx="1447026" cy="3158889"/>
              <a:chOff x="6216064" y="2304121"/>
              <a:chExt cx="1447026" cy="3158889"/>
            </a:xfrm>
          </p:grpSpPr>
          <p:sp>
            <p:nvSpPr>
              <p:cNvPr id="16" name="文本框 15"/>
              <p:cNvSpPr txBox="1"/>
              <p:nvPr/>
            </p:nvSpPr>
            <p:spPr>
              <a:xfrm>
                <a:off x="7339516" y="2304121"/>
                <a:ext cx="323574" cy="837272"/>
              </a:xfrm>
              <a:prstGeom prst="rect">
                <a:avLst/>
              </a:prstGeom>
            </p:spPr>
            <p:style>
              <a:lnRef idx="2">
                <a:schemeClr val="dk1"/>
              </a:lnRef>
              <a:fillRef idx="1">
                <a:schemeClr val="lt1"/>
              </a:fillRef>
              <a:effectRef idx="0">
                <a:schemeClr val="dk1"/>
              </a:effectRef>
              <a:fontRef idx="minor">
                <a:schemeClr val="dk1"/>
              </a:fontRef>
            </p:style>
            <p:txBody>
              <a:bodyPr vert="eaVert" wrap="none" rtlCol="0">
                <a:spAutoFit/>
              </a:bodyPr>
              <a:lstStyle/>
              <a:p>
                <a:pPr algn="dist"/>
                <a:r>
                  <a:rPr lang="zh-CN" altLang="en-US" sz="2400" b="1">
                    <a:solidFill>
                      <a:schemeClr val="tx1">
                        <a:lumMod val="65000"/>
                        <a:lumOff val="35000"/>
                      </a:schemeClr>
                    </a:solidFill>
                  </a:rPr>
                  <a:t>第四章</a:t>
                </a:r>
              </a:p>
            </p:txBody>
          </p:sp>
          <p:sp>
            <p:nvSpPr>
              <p:cNvPr id="17" name="文本框 16"/>
              <p:cNvSpPr txBox="1"/>
              <p:nvPr/>
            </p:nvSpPr>
            <p:spPr>
              <a:xfrm>
                <a:off x="6216064" y="2951132"/>
                <a:ext cx="830997" cy="2511878"/>
              </a:xfrm>
              <a:prstGeom prst="rect">
                <a:avLst/>
              </a:prstGeom>
              <a:noFill/>
            </p:spPr>
            <p:txBody>
              <a:bodyPr vert="eaVert" wrap="square" rtlCol="0">
                <a:spAutoFit/>
              </a:bodyPr>
              <a:lstStyle/>
              <a:p>
                <a:pPr marL="457200" indent="-457200" algn="dist">
                  <a:lnSpc>
                    <a:spcPct val="150000"/>
                  </a:lnSpc>
                  <a:buFont typeface="Wingdings" panose="05000000000000000000" pitchFamily="2" charset="2"/>
                  <a:buChar char="n"/>
                </a:pPr>
                <a:r>
                  <a:rPr lang="zh-CN" altLang="en-US" sz="2800">
                    <a:solidFill>
                      <a:schemeClr val="tx1">
                        <a:lumMod val="50000"/>
                        <a:lumOff val="50000"/>
                      </a:schemeClr>
                    </a:solidFill>
                    <a:latin typeface="微软雅黑" panose="020B0503020204020204" pitchFamily="34" charset="-122"/>
                    <a:ea typeface="微软雅黑" panose="020B0503020204020204" pitchFamily="34" charset="-122"/>
                  </a:rPr>
                  <a:t>艺术感悟</a:t>
                </a:r>
              </a:p>
            </p:txBody>
          </p:sp>
        </p:gr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after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fade">
                                      <p:cBhvr>
                                        <p:cTn id="7" dur="125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50" name="Picture 2" descr="C:\Users\Administrator\Desktop\中国风素材\2.png"/>
          <p:cNvPicPr>
            <a:picLocks noChangeAspect="1" noChangeArrowheads="1"/>
          </p:cNvPicPr>
          <p:nvPr/>
        </p:nvPicPr>
        <p:blipFill>
          <a:blip r:embed="rId3" cstate="print">
            <a:extLst>
              <a:ext uri="{28A0092B-C50C-407E-A947-70E740481C1C}">
                <a14:useLocalDpi xmlns:a14="http://schemas.microsoft.com/office/drawing/2010/main" val="0"/>
              </a:ext>
            </a:extLst>
          </a:blip>
          <a:srcRect l="29050" r="6872"/>
          <a:stretch>
            <a:fillRect/>
          </a:stretch>
        </p:blipFill>
        <p:spPr bwMode="auto">
          <a:xfrm>
            <a:off x="7493330" y="273617"/>
            <a:ext cx="4401786" cy="6256068"/>
          </a:xfrm>
          <a:prstGeom prst="rect">
            <a:avLst/>
          </a:prstGeom>
          <a:noFill/>
          <a:extLst>
            <a:ext uri="{909E8E84-426E-40DD-AFC4-6F175D3DCCD1}">
              <a14:hiddenFill xmlns:a14="http://schemas.microsoft.com/office/drawing/2010/main">
                <a:solidFill>
                  <a:srgbClr val="FFFFFF"/>
                </a:solidFill>
              </a14:hiddenFill>
            </a:ext>
          </a:extLst>
        </p:spPr>
      </p:pic>
      <p:grpSp>
        <p:nvGrpSpPr>
          <p:cNvPr id="9" name="组合 8"/>
          <p:cNvGrpSpPr/>
          <p:nvPr/>
        </p:nvGrpSpPr>
        <p:grpSpPr>
          <a:xfrm>
            <a:off x="1911420" y="403760"/>
            <a:ext cx="3040591" cy="820169"/>
            <a:chOff x="4817509" y="563194"/>
            <a:chExt cx="1417505" cy="629194"/>
          </a:xfrm>
        </p:grpSpPr>
        <p:sp>
          <p:nvSpPr>
            <p:cNvPr id="10" name="矩形 9"/>
            <p:cNvSpPr/>
            <p:nvPr/>
          </p:nvSpPr>
          <p:spPr>
            <a:xfrm>
              <a:off x="4936982" y="563194"/>
              <a:ext cx="1178560" cy="629194"/>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4817509" y="646958"/>
              <a:ext cx="1417505" cy="354167"/>
            </a:xfrm>
            <a:prstGeom prst="rect">
              <a:avLst/>
            </a:prstGeom>
            <a:solidFill>
              <a:schemeClr val="bg1"/>
            </a:solidFill>
          </p:spPr>
          <p:txBody>
            <a:bodyPr vert="horz" wrap="square" rtlCol="0">
              <a:spAutoFit/>
            </a:bodyPr>
            <a:lstStyle/>
            <a:p>
              <a:r>
                <a:rPr lang="zh-CN" altLang="en-US"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分析本文的艺术特色 </a:t>
              </a:r>
            </a:p>
          </p:txBody>
        </p:sp>
      </p:grpSp>
      <p:sp>
        <p:nvSpPr>
          <p:cNvPr id="3" name="文本框 2"/>
          <p:cNvSpPr txBox="1"/>
          <p:nvPr/>
        </p:nvSpPr>
        <p:spPr>
          <a:xfrm>
            <a:off x="601300" y="2315690"/>
            <a:ext cx="6513613" cy="1884555"/>
          </a:xfrm>
          <a:prstGeom prst="rect">
            <a:avLst/>
          </a:prstGeom>
          <a:noFill/>
        </p:spPr>
        <p:txBody>
          <a:bodyPr wrap="square" rtlCol="0">
            <a:spAutoFit/>
          </a:bodyPr>
          <a:lstStyle/>
          <a:p>
            <a:pPr>
              <a:lnSpc>
                <a:spcPct val="150000"/>
              </a:lnSpc>
            </a:pPr>
            <a:r>
              <a:rPr lang="zh-CN" altLang="zh-CN" sz="2000" b="1">
                <a:solidFill>
                  <a:schemeClr val="bg2">
                    <a:lumMod val="25000"/>
                  </a:schemeClr>
                </a:solidFill>
                <a:latin typeface="微软雅黑" panose="020B0503020204020204" pitchFamily="34" charset="-122"/>
                <a:ea typeface="微软雅黑" panose="020B0503020204020204" pitchFamily="34" charset="-122"/>
              </a:rPr>
              <a:t>【技法指导】</a:t>
            </a:r>
            <a:r>
              <a:rPr lang="zh-CN" altLang="en-US" sz="2000">
                <a:solidFill>
                  <a:schemeClr val="bg2">
                    <a:lumMod val="25000"/>
                  </a:schemeClr>
                </a:solidFill>
                <a:latin typeface="微软雅黑" panose="020B0503020204020204" pitchFamily="34" charset="-122"/>
                <a:ea typeface="微软雅黑" panose="020B0503020204020204" pitchFamily="34" charset="-122"/>
              </a:rPr>
              <a:t>先秦诸子的文章在论述道理方面有其独特和巧妙之处，如善用譬喻、对比，思路简洁明晰等。分析其论证特点，可以更加深入的了解先秦儒家思想的智慧，对我们的写作以及民族精神的塑造有指导作用。 </a:t>
            </a:r>
            <a:endParaRPr lang="zh-CN" altLang="zh-CN" sz="2000">
              <a:solidFill>
                <a:schemeClr val="bg2">
                  <a:lumMod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1250"/>
                                        <p:tgtEl>
                                          <p:spTgt spid="2050"/>
                                        </p:tgtEl>
                                      </p:cBhvr>
                                    </p:animEffect>
                                    <p:anim calcmode="lin" valueType="num">
                                      <p:cBhvr>
                                        <p:cTn id="8" dur="1250" fill="hold"/>
                                        <p:tgtEl>
                                          <p:spTgt spid="2050"/>
                                        </p:tgtEl>
                                        <p:attrNameLst>
                                          <p:attrName>ppt_x</p:attrName>
                                        </p:attrNameLst>
                                      </p:cBhvr>
                                      <p:tavLst>
                                        <p:tav tm="0">
                                          <p:val>
                                            <p:strVal val="#ppt_x"/>
                                          </p:val>
                                        </p:tav>
                                        <p:tav tm="100000">
                                          <p:val>
                                            <p:strVal val="#ppt_x"/>
                                          </p:val>
                                        </p:tav>
                                      </p:tavLst>
                                    </p:anim>
                                    <p:anim calcmode="lin" valueType="num">
                                      <p:cBhvr>
                                        <p:cTn id="9" dur="1250" fill="hold"/>
                                        <p:tgtEl>
                                          <p:spTgt spid="20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50" name="Picture 2" descr="C:\Users\Administrator\Desktop\中国风素材\2.png"/>
          <p:cNvPicPr>
            <a:picLocks noChangeAspect="1" noChangeArrowheads="1"/>
          </p:cNvPicPr>
          <p:nvPr/>
        </p:nvPicPr>
        <p:blipFill>
          <a:blip r:embed="rId3" cstate="print">
            <a:extLst>
              <a:ext uri="{28A0092B-C50C-407E-A947-70E740481C1C}">
                <a14:useLocalDpi xmlns:a14="http://schemas.microsoft.com/office/drawing/2010/main" val="0"/>
              </a:ext>
            </a:extLst>
          </a:blip>
          <a:srcRect l="29050" r="6872"/>
          <a:stretch>
            <a:fillRect/>
          </a:stretch>
        </p:blipFill>
        <p:spPr bwMode="auto">
          <a:xfrm>
            <a:off x="7493330" y="273617"/>
            <a:ext cx="4401786" cy="6256068"/>
          </a:xfrm>
          <a:prstGeom prst="rect">
            <a:avLst/>
          </a:prstGeom>
          <a:noFill/>
          <a:extLst>
            <a:ext uri="{909E8E84-426E-40DD-AFC4-6F175D3DCCD1}">
              <a14:hiddenFill xmlns:a14="http://schemas.microsoft.com/office/drawing/2010/main">
                <a:solidFill>
                  <a:srgbClr val="FFFFFF"/>
                </a:solidFill>
              </a14:hiddenFill>
            </a:ext>
          </a:extLst>
        </p:spPr>
      </p:pic>
      <p:grpSp>
        <p:nvGrpSpPr>
          <p:cNvPr id="9" name="组合 8"/>
          <p:cNvGrpSpPr/>
          <p:nvPr/>
        </p:nvGrpSpPr>
        <p:grpSpPr>
          <a:xfrm>
            <a:off x="1911420" y="403760"/>
            <a:ext cx="3040591" cy="820169"/>
            <a:chOff x="4817509" y="563194"/>
            <a:chExt cx="1417505" cy="629194"/>
          </a:xfrm>
        </p:grpSpPr>
        <p:sp>
          <p:nvSpPr>
            <p:cNvPr id="10" name="矩形 9"/>
            <p:cNvSpPr/>
            <p:nvPr/>
          </p:nvSpPr>
          <p:spPr>
            <a:xfrm>
              <a:off x="4936982" y="563194"/>
              <a:ext cx="1178560" cy="629194"/>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4817509" y="646958"/>
              <a:ext cx="1417505" cy="354167"/>
            </a:xfrm>
            <a:prstGeom prst="rect">
              <a:avLst/>
            </a:prstGeom>
            <a:solidFill>
              <a:schemeClr val="bg1"/>
            </a:solidFill>
          </p:spPr>
          <p:txBody>
            <a:bodyPr vert="horz" wrap="square" rtlCol="0">
              <a:spAutoFit/>
            </a:bodyPr>
            <a:lstStyle/>
            <a:p>
              <a:r>
                <a:rPr lang="zh-CN" altLang="en-US"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分析本文的艺术特色 </a:t>
              </a:r>
            </a:p>
          </p:txBody>
        </p:sp>
      </p:grpSp>
      <p:sp>
        <p:nvSpPr>
          <p:cNvPr id="7" name="文本框 6"/>
          <p:cNvSpPr txBox="1"/>
          <p:nvPr/>
        </p:nvSpPr>
        <p:spPr>
          <a:xfrm>
            <a:off x="707929" y="2861473"/>
            <a:ext cx="6513613" cy="581057"/>
          </a:xfrm>
          <a:prstGeom prst="rect">
            <a:avLst/>
          </a:prstGeom>
          <a:noFill/>
        </p:spPr>
        <p:txBody>
          <a:bodyPr wrap="square" rtlCol="0">
            <a:spAutoFit/>
          </a:bodyPr>
          <a:lstStyle/>
          <a:p>
            <a:pPr>
              <a:lnSpc>
                <a:spcPct val="150000"/>
              </a:lnSpc>
            </a:pPr>
            <a:r>
              <a:rPr lang="zh-CN" altLang="zh-CN" sz="2400" b="1">
                <a:solidFill>
                  <a:schemeClr val="bg2">
                    <a:lumMod val="25000"/>
                  </a:schemeClr>
                </a:solidFill>
                <a:latin typeface="微软雅黑" panose="020B0503020204020204" pitchFamily="34" charset="-122"/>
                <a:ea typeface="微软雅黑" panose="020B0503020204020204" pitchFamily="34" charset="-122"/>
              </a:rPr>
              <a:t>【</a:t>
            </a:r>
            <a:r>
              <a:rPr lang="zh-CN" altLang="en-US" sz="2400" b="1">
                <a:solidFill>
                  <a:schemeClr val="bg2">
                    <a:lumMod val="25000"/>
                  </a:schemeClr>
                </a:solidFill>
                <a:latin typeface="微软雅黑" panose="020B0503020204020204" pitchFamily="34" charset="-122"/>
                <a:ea typeface="微软雅黑" panose="020B0503020204020204" pitchFamily="34" charset="-122"/>
              </a:rPr>
              <a:t>任务活动</a:t>
            </a:r>
            <a:r>
              <a:rPr lang="zh-CN" altLang="zh-CN" sz="2400" b="1">
                <a:solidFill>
                  <a:schemeClr val="bg2">
                    <a:lumMod val="25000"/>
                  </a:schemeClr>
                </a:solidFill>
                <a:latin typeface="微软雅黑" panose="020B0503020204020204" pitchFamily="34" charset="-122"/>
                <a:ea typeface="微软雅黑" panose="020B0503020204020204" pitchFamily="34" charset="-122"/>
              </a:rPr>
              <a:t>】</a:t>
            </a:r>
            <a:r>
              <a:rPr lang="zh-CN" altLang="en-US" sz="2400">
                <a:solidFill>
                  <a:schemeClr val="bg2">
                    <a:lumMod val="25000"/>
                  </a:schemeClr>
                </a:solidFill>
                <a:latin typeface="微软雅黑" panose="020B0503020204020204" pitchFamily="34" charset="-122"/>
                <a:ea typeface="微软雅黑" panose="020B0503020204020204" pitchFamily="34" charset="-122"/>
              </a:rPr>
              <a:t>合作探究，分析本文的艺术特色 。</a:t>
            </a:r>
            <a:endParaRPr lang="zh-CN" altLang="zh-CN" sz="2400">
              <a:solidFill>
                <a:schemeClr val="bg2">
                  <a:lumMod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1250"/>
                                        <p:tgtEl>
                                          <p:spTgt spid="2050"/>
                                        </p:tgtEl>
                                      </p:cBhvr>
                                    </p:animEffect>
                                    <p:anim calcmode="lin" valueType="num">
                                      <p:cBhvr>
                                        <p:cTn id="8" dur="1250" fill="hold"/>
                                        <p:tgtEl>
                                          <p:spTgt spid="2050"/>
                                        </p:tgtEl>
                                        <p:attrNameLst>
                                          <p:attrName>ppt_x</p:attrName>
                                        </p:attrNameLst>
                                      </p:cBhvr>
                                      <p:tavLst>
                                        <p:tav tm="0">
                                          <p:val>
                                            <p:strVal val="#ppt_x"/>
                                          </p:val>
                                        </p:tav>
                                        <p:tav tm="100000">
                                          <p:val>
                                            <p:strVal val="#ppt_x"/>
                                          </p:val>
                                        </p:tav>
                                      </p:tavLst>
                                    </p:anim>
                                    <p:anim calcmode="lin" valueType="num">
                                      <p:cBhvr>
                                        <p:cTn id="9" dur="1250" fill="hold"/>
                                        <p:tgtEl>
                                          <p:spTgt spid="20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9" name="组合 8"/>
          <p:cNvGrpSpPr/>
          <p:nvPr/>
        </p:nvGrpSpPr>
        <p:grpSpPr>
          <a:xfrm>
            <a:off x="4575704" y="415635"/>
            <a:ext cx="3040591" cy="820169"/>
            <a:chOff x="4834117" y="563194"/>
            <a:chExt cx="1417505" cy="629194"/>
          </a:xfrm>
        </p:grpSpPr>
        <p:sp>
          <p:nvSpPr>
            <p:cNvPr id="10" name="矩形 9"/>
            <p:cNvSpPr/>
            <p:nvPr/>
          </p:nvSpPr>
          <p:spPr>
            <a:xfrm>
              <a:off x="4936982" y="563194"/>
              <a:ext cx="1178560" cy="629194"/>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4834117" y="637848"/>
              <a:ext cx="1417505" cy="354167"/>
            </a:xfrm>
            <a:prstGeom prst="rect">
              <a:avLst/>
            </a:prstGeom>
            <a:solidFill>
              <a:schemeClr val="bg1"/>
            </a:solidFill>
          </p:spPr>
          <p:txBody>
            <a:bodyPr vert="horz" wrap="square" rtlCol="0">
              <a:spAutoFit/>
            </a:bodyPr>
            <a:lstStyle/>
            <a:p>
              <a:r>
                <a:rPr lang="zh-CN" altLang="en-US"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分析本文的艺术特色 </a:t>
              </a:r>
            </a:p>
          </p:txBody>
        </p:sp>
      </p:grpSp>
      <p:sp>
        <p:nvSpPr>
          <p:cNvPr id="7" name="文本框 6"/>
          <p:cNvSpPr txBox="1"/>
          <p:nvPr/>
        </p:nvSpPr>
        <p:spPr>
          <a:xfrm>
            <a:off x="612926" y="1507686"/>
            <a:ext cx="10443001" cy="4654544"/>
          </a:xfrm>
          <a:prstGeom prst="rect">
            <a:avLst/>
          </a:prstGeom>
          <a:noFill/>
        </p:spPr>
        <p:txBody>
          <a:bodyPr wrap="square" rtlCol="0">
            <a:spAutoFit/>
          </a:bodyPr>
          <a:lstStyle/>
          <a:p>
            <a:pPr>
              <a:lnSpc>
                <a:spcPct val="150000"/>
              </a:lnSpc>
            </a:pPr>
            <a:r>
              <a:rPr lang="zh-CN" altLang="en-US" sz="2000" b="1">
                <a:solidFill>
                  <a:srgbClr val="C00000"/>
                </a:solidFill>
                <a:latin typeface="微软雅黑" panose="020B0503020204020204" pitchFamily="34" charset="-122"/>
                <a:ea typeface="微软雅黑" panose="020B0503020204020204" pitchFamily="34" charset="-122"/>
              </a:rPr>
              <a:t>①善于运用具体形象表现抽象哲理。</a:t>
            </a:r>
          </a:p>
          <a:p>
            <a:pPr>
              <a:lnSpc>
                <a:spcPct val="150000"/>
              </a:lnSpc>
            </a:pPr>
            <a:r>
              <a:rPr lang="zh-CN" altLang="en-US" sz="2000">
                <a:latin typeface="微软雅黑" panose="020B0503020204020204" pitchFamily="34" charset="-122"/>
                <a:ea typeface="微软雅黑" panose="020B0503020204020204" pitchFamily="34" charset="-122"/>
              </a:rPr>
              <a:t>以生活现象或社会现象举例说理，以具体事物为喻，概括出抽象的道理。如第十一章以生活中的“毂”“器”“室”说明世间万物都存在“有”和“无”的对立统一，相依相生。</a:t>
            </a:r>
          </a:p>
          <a:p>
            <a:pPr>
              <a:lnSpc>
                <a:spcPct val="150000"/>
              </a:lnSpc>
            </a:pPr>
            <a:r>
              <a:rPr lang="zh-CN" altLang="en-US" sz="2000" b="1">
                <a:solidFill>
                  <a:srgbClr val="C00000"/>
                </a:solidFill>
                <a:latin typeface="微软雅黑" panose="020B0503020204020204" pitchFamily="34" charset="-122"/>
                <a:ea typeface="微软雅黑" panose="020B0503020204020204" pitchFamily="34" charset="-122"/>
              </a:rPr>
              <a:t>②善用逆向思维。</a:t>
            </a:r>
          </a:p>
          <a:p>
            <a:pPr>
              <a:lnSpc>
                <a:spcPct val="150000"/>
              </a:lnSpc>
            </a:pPr>
            <a:r>
              <a:rPr lang="zh-CN" altLang="en-US" sz="2000">
                <a:latin typeface="微软雅黑" panose="020B0503020204020204" pitchFamily="34" charset="-122"/>
                <a:ea typeface="微软雅黑" panose="020B0503020204020204" pitchFamily="34" charset="-122"/>
              </a:rPr>
              <a:t>善于从常人思维的反面提出问题从而达到正面说理的效果。如“自伐者无功，自矜者不长”“圣人欲不欲，不贵难得之货，学不学，复众人之所过”等，都体现了老子的逆向思维。</a:t>
            </a:r>
          </a:p>
          <a:p>
            <a:pPr>
              <a:lnSpc>
                <a:spcPct val="150000"/>
              </a:lnSpc>
            </a:pPr>
            <a:r>
              <a:rPr lang="zh-CN" altLang="en-US" sz="2000" b="1">
                <a:solidFill>
                  <a:srgbClr val="C00000"/>
                </a:solidFill>
                <a:latin typeface="微软雅黑" panose="020B0503020204020204" pitchFamily="34" charset="-122"/>
                <a:ea typeface="微软雅黑" panose="020B0503020204020204" pitchFamily="34" charset="-122"/>
              </a:rPr>
              <a:t>③语言凝练精妙，多用格言、警句。</a:t>
            </a:r>
          </a:p>
          <a:p>
            <a:pPr>
              <a:lnSpc>
                <a:spcPct val="150000"/>
              </a:lnSpc>
            </a:pP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老子</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中，多用方言、谚语、格言、警句。这些格言、警句形象而深刻地浓缩了历史和现实生活的经验教训，闪耀着思想之光。</a:t>
            </a:r>
          </a:p>
          <a:p>
            <a:pPr>
              <a:lnSpc>
                <a:spcPct val="150000"/>
              </a:lnSpc>
            </a:pPr>
            <a:r>
              <a:rPr lang="zh-CN" altLang="en-US" sz="2000" b="1">
                <a:solidFill>
                  <a:srgbClr val="C00000"/>
                </a:solidFill>
                <a:latin typeface="微软雅黑" panose="020B0503020204020204" pitchFamily="34" charset="-122"/>
                <a:ea typeface="微软雅黑" panose="020B0503020204020204" pitchFamily="34" charset="-122"/>
              </a:rPr>
              <a:t>④善用比喻、排比、对偶、设问、反问等修辞。</a:t>
            </a:r>
          </a:p>
        </p:txBody>
      </p:sp>
    </p:spTree>
  </p:cSld>
  <p:clrMapOvr>
    <a:masterClrMapping/>
  </p:clrMapOvr>
  <p:transition spd="slow">
    <p:fade/>
  </p:transition>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3" name="组合 12"/>
          <p:cNvGrpSpPr/>
          <p:nvPr/>
        </p:nvGrpSpPr>
        <p:grpSpPr>
          <a:xfrm>
            <a:off x="7279849" y="494850"/>
            <a:ext cx="1450072" cy="629194"/>
            <a:chOff x="4820991" y="570199"/>
            <a:chExt cx="1450072" cy="629194"/>
          </a:xfrm>
        </p:grpSpPr>
        <p:sp>
          <p:nvSpPr>
            <p:cNvPr id="14" name="矩形 13"/>
            <p:cNvSpPr/>
            <p:nvPr/>
          </p:nvSpPr>
          <p:spPr>
            <a:xfrm>
              <a:off x="4941757" y="570199"/>
              <a:ext cx="1178560" cy="629194"/>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4820991" y="662245"/>
              <a:ext cx="1450072" cy="461665"/>
            </a:xfrm>
            <a:prstGeom prst="rect">
              <a:avLst/>
            </a:prstGeom>
            <a:solidFill>
              <a:schemeClr val="bg1"/>
            </a:solidFill>
          </p:spPr>
          <p:txBody>
            <a:bodyPr vert="horz" wrap="square" rtlCol="0">
              <a:spAutoFit/>
            </a:bodyPr>
            <a:lstStyle/>
            <a:p>
              <a:r>
                <a:rPr lang="zh-CN" altLang="en-US"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随堂练习</a:t>
              </a:r>
            </a:p>
          </p:txBody>
        </p:sp>
      </p:grpSp>
      <p:sp>
        <p:nvSpPr>
          <p:cNvPr id="2" name="文本框 1"/>
          <p:cNvSpPr txBox="1"/>
          <p:nvPr/>
        </p:nvSpPr>
        <p:spPr>
          <a:xfrm>
            <a:off x="4833532" y="1766451"/>
            <a:ext cx="7018008" cy="3732945"/>
          </a:xfrm>
          <a:prstGeom prst="rect">
            <a:avLst/>
          </a:prstGeom>
          <a:noFill/>
        </p:spPr>
        <p:txBody>
          <a:bodyPr wrap="square" rtlCol="0">
            <a:spAutoFit/>
          </a:bodyPr>
          <a:lstStyle/>
          <a:p>
            <a:pPr>
              <a:lnSpc>
                <a:spcPct val="150000"/>
              </a:lnSpc>
            </a:pPr>
            <a:r>
              <a:rPr lang="en-US" altLang="zh-CN" sz="2000"/>
              <a:t>1</a:t>
            </a:r>
            <a:r>
              <a:rPr lang="zh-CN" altLang="en-US" sz="2000"/>
              <a:t>．下列句子中对加点词的解释有误的一项是（   ）</a:t>
            </a:r>
          </a:p>
          <a:p>
            <a:pPr>
              <a:lnSpc>
                <a:spcPct val="150000"/>
              </a:lnSpc>
            </a:pPr>
            <a:r>
              <a:rPr lang="en-US" altLang="zh-CN" sz="2000"/>
              <a:t>A</a:t>
            </a:r>
            <a:r>
              <a:rPr lang="zh-CN" altLang="en-US" sz="2000"/>
              <a:t>．自是者不彰          彰：明辨是非</a:t>
            </a:r>
          </a:p>
          <a:p>
            <a:pPr>
              <a:lnSpc>
                <a:spcPct val="150000"/>
              </a:lnSpc>
            </a:pPr>
            <a:r>
              <a:rPr lang="en-US" altLang="zh-CN" sz="2000"/>
              <a:t>B</a:t>
            </a:r>
            <a:r>
              <a:rPr lang="zh-CN" altLang="en-US" sz="2000"/>
              <a:t>．常于几成而败之      几：接近</a:t>
            </a:r>
          </a:p>
          <a:p>
            <a:pPr>
              <a:lnSpc>
                <a:spcPct val="150000"/>
              </a:lnSpc>
            </a:pPr>
            <a:r>
              <a:rPr lang="en-US" altLang="zh-CN" sz="2000"/>
              <a:t>C</a:t>
            </a:r>
            <a:r>
              <a:rPr lang="zh-CN" altLang="en-US" sz="2000"/>
              <a:t>．复众人之所过        复：重复</a:t>
            </a:r>
          </a:p>
          <a:p>
            <a:pPr>
              <a:lnSpc>
                <a:spcPct val="150000"/>
              </a:lnSpc>
            </a:pPr>
            <a:r>
              <a:rPr lang="en-US" altLang="zh-CN" sz="2000"/>
              <a:t>D</a:t>
            </a:r>
            <a:r>
              <a:rPr lang="zh-CN" altLang="en-US" sz="2000"/>
              <a:t>．吾为其无用而掊之    掊：击破</a:t>
            </a:r>
          </a:p>
          <a:p>
            <a:pPr>
              <a:lnSpc>
                <a:spcPct val="150000"/>
              </a:lnSpc>
            </a:pPr>
            <a:r>
              <a:rPr lang="en-US" altLang="zh-CN" sz="2000">
                <a:solidFill>
                  <a:srgbClr val="C00000"/>
                </a:solidFill>
              </a:rPr>
              <a:t>【</a:t>
            </a:r>
            <a:r>
              <a:rPr lang="zh-CN" altLang="en-US" sz="2000">
                <a:solidFill>
                  <a:srgbClr val="C00000"/>
                </a:solidFill>
              </a:rPr>
              <a:t>答案</a:t>
            </a:r>
            <a:r>
              <a:rPr lang="en-US" altLang="zh-CN" sz="2000">
                <a:solidFill>
                  <a:srgbClr val="C00000"/>
                </a:solidFill>
              </a:rPr>
              <a:t>】C</a:t>
            </a:r>
          </a:p>
          <a:p>
            <a:pPr>
              <a:lnSpc>
                <a:spcPct val="150000"/>
              </a:lnSpc>
            </a:pPr>
            <a:r>
              <a:rPr lang="en-US" altLang="zh-CN" sz="2000">
                <a:solidFill>
                  <a:srgbClr val="C00000"/>
                </a:solidFill>
              </a:rPr>
              <a:t>【</a:t>
            </a:r>
            <a:r>
              <a:rPr lang="zh-CN" altLang="en-US" sz="2000">
                <a:solidFill>
                  <a:srgbClr val="C00000"/>
                </a:solidFill>
              </a:rPr>
              <a:t>解析</a:t>
            </a:r>
            <a:r>
              <a:rPr lang="en-US" altLang="zh-CN" sz="2000">
                <a:solidFill>
                  <a:srgbClr val="C00000"/>
                </a:solidFill>
              </a:rPr>
              <a:t>】C</a:t>
            </a:r>
            <a:r>
              <a:rPr lang="zh-CN" altLang="en-US" sz="2000">
                <a:solidFill>
                  <a:srgbClr val="C00000"/>
                </a:solidFill>
              </a:rPr>
              <a:t>项，“复”是动词，弥补、补救；句子译为：补救众人犯下的过失。故选</a:t>
            </a:r>
            <a:r>
              <a:rPr lang="en-US" altLang="zh-CN" sz="2000">
                <a:solidFill>
                  <a:srgbClr val="C00000"/>
                </a:solidFill>
              </a:rPr>
              <a:t>C</a:t>
            </a:r>
            <a:r>
              <a:rPr lang="zh-CN" altLang="en-US" sz="2000">
                <a:solidFill>
                  <a:srgbClr val="C00000"/>
                </a:solidFill>
              </a:rPr>
              <a:t>。</a:t>
            </a:r>
          </a:p>
        </p:txBody>
      </p:sp>
      <p:pic>
        <p:nvPicPr>
          <p:cNvPr id="7" name="Picture 2" descr="C:\Users\Administrator\Desktop\54544a3364fa6.png"/>
          <p:cNvPicPr>
            <a:picLocks noChangeAspect="1" noChangeArrowheads="1"/>
          </p:cNvPicPr>
          <p:nvPr/>
        </p:nvPicPr>
        <p:blipFill>
          <a:blip r:embed="rId3">
            <a:grayscl/>
            <a:extLst>
              <a:ext uri="{28A0092B-C50C-407E-A947-70E740481C1C}">
                <a14:useLocalDpi xmlns:a14="http://schemas.microsoft.com/office/drawing/2010/main" val="0"/>
              </a:ext>
            </a:extLst>
          </a:blip>
          <a:srcRect l="10872" t="40990" r="17995" b="19693"/>
          <a:stretch>
            <a:fillRect/>
          </a:stretch>
        </p:blipFill>
        <p:spPr bwMode="auto">
          <a:xfrm>
            <a:off x="246666" y="1461276"/>
            <a:ext cx="3635650" cy="458419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250"/>
                                        <p:tgtEl>
                                          <p:spTgt spid="7"/>
                                        </p:tgtEl>
                                      </p:cBhvr>
                                    </p:animEffect>
                                    <p:anim calcmode="lin" valueType="num">
                                      <p:cBhvr>
                                        <p:cTn id="8" dur="1250" fill="hold"/>
                                        <p:tgtEl>
                                          <p:spTgt spid="7"/>
                                        </p:tgtEl>
                                        <p:attrNameLst>
                                          <p:attrName>ppt_x</p:attrName>
                                        </p:attrNameLst>
                                      </p:cBhvr>
                                      <p:tavLst>
                                        <p:tav tm="0">
                                          <p:val>
                                            <p:strVal val="#ppt_x"/>
                                          </p:val>
                                        </p:tav>
                                        <p:tav tm="100000">
                                          <p:val>
                                            <p:strVal val="#ppt_x"/>
                                          </p:val>
                                        </p:tav>
                                      </p:tavLst>
                                    </p:anim>
                                    <p:anim calcmode="lin" valueType="num">
                                      <p:cBhvr>
                                        <p:cTn id="9" dur="125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2">
                                            <p:txEl>
                                              <p:pRg st="5" end="5"/>
                                            </p:txEl>
                                          </p:spTgt>
                                        </p:tgtEl>
                                        <p:attrNameLst>
                                          <p:attrName>style.visibility</p:attrName>
                                        </p:attrNameLst>
                                      </p:cBhvr>
                                      <p:to>
                                        <p:strVal val="visible"/>
                                      </p:to>
                                    </p:set>
                                    <p:animEffect transition="in" filter="dissolve">
                                      <p:cBhvr>
                                        <p:cTn id="14" dur="500"/>
                                        <p:tgtEl>
                                          <p:spTgt spid="2">
                                            <p:txEl>
                                              <p:pRg st="5" end="5"/>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animEffect transition="in" filter="dissolve">
                                      <p:cBhvr>
                                        <p:cTn id="17"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5"/>
          <p:cNvSpPr txBox="1"/>
          <p:nvPr/>
        </p:nvSpPr>
        <p:spPr>
          <a:xfrm>
            <a:off x="10609705" y="2212521"/>
            <a:ext cx="923330" cy="1849210"/>
          </a:xfrm>
          <a:prstGeom prst="rect">
            <a:avLst/>
          </a:prstGeom>
          <a:noFill/>
        </p:spPr>
        <p:txBody>
          <a:bodyPr vert="eaVert" wrap="square" rtlCol="0">
            <a:spAutoFit/>
          </a:bodyPr>
          <a:lstStyle/>
          <a:p>
            <a:pPr algn="dist"/>
            <a:r>
              <a:rPr lang="zh-CN" altLang="en-US" sz="4800" b="1">
                <a:solidFill>
                  <a:schemeClr val="tx1">
                    <a:lumMod val="65000"/>
                    <a:lumOff val="35000"/>
                  </a:schemeClr>
                </a:solidFill>
              </a:rPr>
              <a:t>目录</a:t>
            </a:r>
          </a:p>
        </p:txBody>
      </p:sp>
      <p:grpSp>
        <p:nvGrpSpPr>
          <p:cNvPr id="3" name="组合 2"/>
          <p:cNvGrpSpPr/>
          <p:nvPr/>
        </p:nvGrpSpPr>
        <p:grpSpPr>
          <a:xfrm>
            <a:off x="6935308" y="1511881"/>
            <a:ext cx="1447041" cy="3250489"/>
            <a:chOff x="4767096" y="1434450"/>
            <a:chExt cx="1447041" cy="3250489"/>
          </a:xfrm>
        </p:grpSpPr>
        <p:cxnSp>
          <p:nvCxnSpPr>
            <p:cNvPr id="9" name="直接连接符 8"/>
            <p:cNvCxnSpPr/>
            <p:nvPr/>
          </p:nvCxnSpPr>
          <p:spPr>
            <a:xfrm>
              <a:off x="5490617" y="2173060"/>
              <a:ext cx="1" cy="251187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4767096" y="1434450"/>
              <a:ext cx="1447041" cy="3250489"/>
              <a:chOff x="6216049" y="2212521"/>
              <a:chExt cx="1447041" cy="3250489"/>
            </a:xfrm>
          </p:grpSpPr>
          <p:sp>
            <p:nvSpPr>
              <p:cNvPr id="7" name="文本框 6"/>
              <p:cNvSpPr txBox="1"/>
              <p:nvPr/>
            </p:nvSpPr>
            <p:spPr>
              <a:xfrm>
                <a:off x="7109092" y="2212521"/>
                <a:ext cx="553998" cy="1020472"/>
              </a:xfrm>
              <a:prstGeom prst="rect">
                <a:avLst/>
              </a:prstGeom>
            </p:spPr>
            <p:style>
              <a:lnRef idx="2">
                <a:schemeClr val="dk1"/>
              </a:lnRef>
              <a:fillRef idx="1">
                <a:schemeClr val="lt1"/>
              </a:fillRef>
              <a:effectRef idx="0">
                <a:schemeClr val="dk1"/>
              </a:effectRef>
              <a:fontRef idx="minor">
                <a:schemeClr val="dk1"/>
              </a:fontRef>
            </p:style>
            <p:txBody>
              <a:bodyPr vert="eaVert" wrap="none" rtlCol="0">
                <a:spAutoFit/>
              </a:bodyPr>
              <a:lstStyle/>
              <a:p>
                <a:pPr algn="dist"/>
                <a:r>
                  <a:rPr lang="zh-CN" altLang="en-US" sz="2400" b="1">
                    <a:solidFill>
                      <a:schemeClr val="tx1">
                        <a:lumMod val="65000"/>
                        <a:lumOff val="35000"/>
                      </a:schemeClr>
                    </a:solidFill>
                  </a:rPr>
                  <a:t>第一章</a:t>
                </a:r>
              </a:p>
            </p:txBody>
          </p:sp>
          <p:sp>
            <p:nvSpPr>
              <p:cNvPr id="11" name="文本框 10"/>
              <p:cNvSpPr txBox="1"/>
              <p:nvPr/>
            </p:nvSpPr>
            <p:spPr>
              <a:xfrm>
                <a:off x="6216049" y="2951132"/>
                <a:ext cx="830997" cy="2511878"/>
              </a:xfrm>
              <a:prstGeom prst="rect">
                <a:avLst/>
              </a:prstGeom>
              <a:noFill/>
            </p:spPr>
            <p:txBody>
              <a:bodyPr vert="eaVert" wrap="square" rtlCol="0">
                <a:spAutoFit/>
              </a:bodyPr>
              <a:lstStyle/>
              <a:p>
                <a:pPr marL="457200" indent="-457200" algn="dist">
                  <a:lnSpc>
                    <a:spcPct val="150000"/>
                  </a:lnSpc>
                  <a:buFont typeface="Wingdings" panose="05000000000000000000" pitchFamily="2" charset="2"/>
                  <a:buChar char="n"/>
                </a:pPr>
                <a:r>
                  <a:rPr lang="zh-CN" altLang="en-US" sz="2800">
                    <a:solidFill>
                      <a:schemeClr val="tx1">
                        <a:lumMod val="50000"/>
                        <a:lumOff val="50000"/>
                      </a:schemeClr>
                    </a:solidFill>
                    <a:latin typeface="微软雅黑" panose="020B0503020204020204" pitchFamily="34" charset="-122"/>
                    <a:ea typeface="微软雅黑" panose="020B0503020204020204" pitchFamily="34" charset="-122"/>
                  </a:rPr>
                  <a:t>文化常识</a:t>
                </a:r>
              </a:p>
            </p:txBody>
          </p:sp>
        </p:grpSp>
      </p:grpSp>
      <p:pic>
        <p:nvPicPr>
          <p:cNvPr id="19" name="图片 18"/>
          <p:cNvPicPr>
            <a:picLocks noChangeAspect="1"/>
          </p:cNvPicPr>
          <p:nvPr/>
        </p:nvPicPr>
        <p:blipFill>
          <a:blip r:embed="rId3">
            <a:duotone>
              <a:schemeClr val="accent3">
                <a:shade val="45000"/>
                <a:satMod val="135000"/>
              </a:schemeClr>
              <a:prstClr val="white"/>
            </a:duotone>
          </a:blip>
          <a:stretch>
            <a:fillRect/>
          </a:stretch>
        </p:blipFill>
        <p:spPr>
          <a:xfrm>
            <a:off x="8515627" y="2212521"/>
            <a:ext cx="1960800" cy="1849210"/>
          </a:xfrm>
          <a:prstGeom prst="rect">
            <a:avLst/>
          </a:prstGeom>
        </p:spPr>
      </p:pic>
      <p:grpSp>
        <p:nvGrpSpPr>
          <p:cNvPr id="20" name="组合 19"/>
          <p:cNvGrpSpPr/>
          <p:nvPr/>
        </p:nvGrpSpPr>
        <p:grpSpPr>
          <a:xfrm>
            <a:off x="5243061" y="1511881"/>
            <a:ext cx="1447036" cy="3250489"/>
            <a:chOff x="4767101" y="1434450"/>
            <a:chExt cx="1447036" cy="3250489"/>
          </a:xfrm>
        </p:grpSpPr>
        <p:cxnSp>
          <p:nvCxnSpPr>
            <p:cNvPr id="21" name="直接连接符 8"/>
            <p:cNvCxnSpPr/>
            <p:nvPr/>
          </p:nvCxnSpPr>
          <p:spPr>
            <a:xfrm>
              <a:off x="5490617" y="2173060"/>
              <a:ext cx="1" cy="251187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4767101" y="1434450"/>
              <a:ext cx="1447036" cy="3250489"/>
              <a:chOff x="6216054" y="2212521"/>
              <a:chExt cx="1447036" cy="3250489"/>
            </a:xfrm>
          </p:grpSpPr>
          <p:sp>
            <p:nvSpPr>
              <p:cNvPr id="23" name="文本框 22"/>
              <p:cNvSpPr txBox="1"/>
              <p:nvPr/>
            </p:nvSpPr>
            <p:spPr>
              <a:xfrm>
                <a:off x="7109092" y="2212521"/>
                <a:ext cx="553998" cy="1020472"/>
              </a:xfrm>
              <a:prstGeom prst="rect">
                <a:avLst/>
              </a:prstGeom>
            </p:spPr>
            <p:style>
              <a:lnRef idx="2">
                <a:schemeClr val="dk1"/>
              </a:lnRef>
              <a:fillRef idx="1">
                <a:schemeClr val="lt1"/>
              </a:fillRef>
              <a:effectRef idx="0">
                <a:schemeClr val="dk1"/>
              </a:effectRef>
              <a:fontRef idx="minor">
                <a:schemeClr val="dk1"/>
              </a:fontRef>
            </p:style>
            <p:txBody>
              <a:bodyPr vert="eaVert" wrap="none" rtlCol="0">
                <a:spAutoFit/>
              </a:bodyPr>
              <a:lstStyle/>
              <a:p>
                <a:pPr algn="dist"/>
                <a:r>
                  <a:rPr lang="zh-CN" altLang="en-US" sz="2400" b="1">
                    <a:solidFill>
                      <a:schemeClr val="tx1">
                        <a:lumMod val="65000"/>
                        <a:lumOff val="35000"/>
                      </a:schemeClr>
                    </a:solidFill>
                  </a:rPr>
                  <a:t>第二章</a:t>
                </a:r>
              </a:p>
            </p:txBody>
          </p:sp>
          <p:sp>
            <p:nvSpPr>
              <p:cNvPr id="24" name="文本框 23"/>
              <p:cNvSpPr txBox="1"/>
              <p:nvPr/>
            </p:nvSpPr>
            <p:spPr>
              <a:xfrm>
                <a:off x="6216054" y="2951132"/>
                <a:ext cx="830997" cy="2511878"/>
              </a:xfrm>
              <a:prstGeom prst="rect">
                <a:avLst/>
              </a:prstGeom>
              <a:noFill/>
            </p:spPr>
            <p:txBody>
              <a:bodyPr vert="eaVert" wrap="square" rtlCol="0">
                <a:spAutoFit/>
              </a:bodyPr>
              <a:lstStyle/>
              <a:p>
                <a:pPr marL="457200" indent="-457200" algn="dist">
                  <a:lnSpc>
                    <a:spcPct val="150000"/>
                  </a:lnSpc>
                  <a:buFont typeface="Wingdings" panose="05000000000000000000" pitchFamily="2" charset="2"/>
                  <a:buChar char="n"/>
                </a:pPr>
                <a:r>
                  <a:rPr lang="zh-CN" altLang="en-US" sz="2800">
                    <a:solidFill>
                      <a:schemeClr val="tx1">
                        <a:lumMod val="50000"/>
                        <a:lumOff val="50000"/>
                      </a:schemeClr>
                    </a:solidFill>
                    <a:latin typeface="微软雅黑" panose="020B0503020204020204" pitchFamily="34" charset="-122"/>
                    <a:ea typeface="微软雅黑" panose="020B0503020204020204" pitchFamily="34" charset="-122"/>
                  </a:rPr>
                  <a:t>诵读感悟</a:t>
                </a:r>
              </a:p>
            </p:txBody>
          </p:sp>
        </p:grpSp>
      </p:grpSp>
      <p:grpSp>
        <p:nvGrpSpPr>
          <p:cNvPr id="25" name="组合 24"/>
          <p:cNvGrpSpPr/>
          <p:nvPr/>
        </p:nvGrpSpPr>
        <p:grpSpPr>
          <a:xfrm>
            <a:off x="3370928" y="1511882"/>
            <a:ext cx="1447034" cy="3250488"/>
            <a:chOff x="4767103" y="1434451"/>
            <a:chExt cx="1447034" cy="3250488"/>
          </a:xfrm>
        </p:grpSpPr>
        <p:cxnSp>
          <p:nvCxnSpPr>
            <p:cNvPr id="26" name="直接连接符 8"/>
            <p:cNvCxnSpPr/>
            <p:nvPr/>
          </p:nvCxnSpPr>
          <p:spPr>
            <a:xfrm>
              <a:off x="5490617" y="2173060"/>
              <a:ext cx="1" cy="251187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27" name="组合 26"/>
            <p:cNvGrpSpPr/>
            <p:nvPr/>
          </p:nvGrpSpPr>
          <p:grpSpPr>
            <a:xfrm>
              <a:off x="4767103" y="1434451"/>
              <a:ext cx="1447034" cy="3250488"/>
              <a:chOff x="6216056" y="2212522"/>
              <a:chExt cx="1447034" cy="3250488"/>
            </a:xfrm>
          </p:grpSpPr>
          <p:sp>
            <p:nvSpPr>
              <p:cNvPr id="28" name="文本框 27"/>
              <p:cNvSpPr txBox="1"/>
              <p:nvPr/>
            </p:nvSpPr>
            <p:spPr>
              <a:xfrm>
                <a:off x="7109092" y="2212522"/>
                <a:ext cx="553998" cy="1020472"/>
              </a:xfrm>
              <a:prstGeom prst="rect">
                <a:avLst/>
              </a:prstGeom>
            </p:spPr>
            <p:style>
              <a:lnRef idx="2">
                <a:schemeClr val="dk1"/>
              </a:lnRef>
              <a:fillRef idx="1">
                <a:schemeClr val="lt1"/>
              </a:fillRef>
              <a:effectRef idx="0">
                <a:schemeClr val="dk1"/>
              </a:effectRef>
              <a:fontRef idx="minor">
                <a:schemeClr val="dk1"/>
              </a:fontRef>
            </p:style>
            <p:txBody>
              <a:bodyPr vert="eaVert" wrap="none" rtlCol="0">
                <a:spAutoFit/>
              </a:bodyPr>
              <a:lstStyle/>
              <a:p>
                <a:pPr algn="dist"/>
                <a:r>
                  <a:rPr lang="zh-CN" altLang="en-US" sz="2400" b="1">
                    <a:solidFill>
                      <a:schemeClr val="tx1">
                        <a:lumMod val="65000"/>
                        <a:lumOff val="35000"/>
                      </a:schemeClr>
                    </a:solidFill>
                  </a:rPr>
                  <a:t>第三章</a:t>
                </a:r>
              </a:p>
            </p:txBody>
          </p:sp>
          <p:sp>
            <p:nvSpPr>
              <p:cNvPr id="29" name="文本框 28"/>
              <p:cNvSpPr txBox="1"/>
              <p:nvPr/>
            </p:nvSpPr>
            <p:spPr>
              <a:xfrm>
                <a:off x="6216056" y="2951132"/>
                <a:ext cx="830997" cy="2511878"/>
              </a:xfrm>
              <a:prstGeom prst="rect">
                <a:avLst/>
              </a:prstGeom>
              <a:noFill/>
            </p:spPr>
            <p:txBody>
              <a:bodyPr vert="eaVert" wrap="square" rtlCol="0">
                <a:spAutoFit/>
              </a:bodyPr>
              <a:lstStyle/>
              <a:p>
                <a:pPr marL="457200" indent="-457200" algn="dist">
                  <a:lnSpc>
                    <a:spcPct val="150000"/>
                  </a:lnSpc>
                  <a:buFont typeface="Wingdings" panose="05000000000000000000" pitchFamily="2" charset="2"/>
                  <a:buChar char="n"/>
                </a:pPr>
                <a:r>
                  <a:rPr lang="zh-CN" altLang="en-US" sz="2800">
                    <a:solidFill>
                      <a:schemeClr val="tx1">
                        <a:lumMod val="50000"/>
                        <a:lumOff val="50000"/>
                      </a:schemeClr>
                    </a:solidFill>
                    <a:latin typeface="微软雅黑" panose="020B0503020204020204" pitchFamily="34" charset="-122"/>
                    <a:ea typeface="微软雅黑" panose="020B0503020204020204" pitchFamily="34" charset="-122"/>
                  </a:rPr>
                  <a:t>文本探究</a:t>
                </a:r>
              </a:p>
            </p:txBody>
          </p:sp>
        </p:grpSp>
      </p:grpSp>
      <p:grpSp>
        <p:nvGrpSpPr>
          <p:cNvPr id="30" name="组合 29"/>
          <p:cNvGrpSpPr/>
          <p:nvPr/>
        </p:nvGrpSpPr>
        <p:grpSpPr>
          <a:xfrm>
            <a:off x="1393869" y="1511881"/>
            <a:ext cx="1447026" cy="3250489"/>
            <a:chOff x="4767111" y="1434450"/>
            <a:chExt cx="1447026" cy="3250489"/>
          </a:xfrm>
        </p:grpSpPr>
        <p:cxnSp>
          <p:nvCxnSpPr>
            <p:cNvPr id="31" name="直接连接符 8"/>
            <p:cNvCxnSpPr/>
            <p:nvPr/>
          </p:nvCxnSpPr>
          <p:spPr>
            <a:xfrm>
              <a:off x="5490617" y="2173060"/>
              <a:ext cx="1" cy="251187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4767111" y="1434450"/>
              <a:ext cx="1447026" cy="3250489"/>
              <a:chOff x="6216064" y="2212521"/>
              <a:chExt cx="1447026" cy="3250489"/>
            </a:xfrm>
          </p:grpSpPr>
          <p:sp>
            <p:nvSpPr>
              <p:cNvPr id="33" name="文本框 32"/>
              <p:cNvSpPr txBox="1"/>
              <p:nvPr/>
            </p:nvSpPr>
            <p:spPr>
              <a:xfrm>
                <a:off x="7109092" y="2212521"/>
                <a:ext cx="553998" cy="1020472"/>
              </a:xfrm>
              <a:prstGeom prst="rect">
                <a:avLst/>
              </a:prstGeom>
            </p:spPr>
            <p:style>
              <a:lnRef idx="2">
                <a:schemeClr val="dk1"/>
              </a:lnRef>
              <a:fillRef idx="1">
                <a:schemeClr val="lt1"/>
              </a:fillRef>
              <a:effectRef idx="0">
                <a:schemeClr val="dk1"/>
              </a:effectRef>
              <a:fontRef idx="minor">
                <a:schemeClr val="dk1"/>
              </a:fontRef>
            </p:style>
            <p:txBody>
              <a:bodyPr vert="eaVert" wrap="none" rtlCol="0">
                <a:spAutoFit/>
              </a:bodyPr>
              <a:lstStyle/>
              <a:p>
                <a:pPr algn="dist"/>
                <a:r>
                  <a:rPr lang="zh-CN" altLang="en-US" sz="2400" b="1">
                    <a:solidFill>
                      <a:schemeClr val="tx1">
                        <a:lumMod val="65000"/>
                        <a:lumOff val="35000"/>
                      </a:schemeClr>
                    </a:solidFill>
                  </a:rPr>
                  <a:t>第四章</a:t>
                </a:r>
              </a:p>
            </p:txBody>
          </p:sp>
          <p:sp>
            <p:nvSpPr>
              <p:cNvPr id="34" name="文本框 33"/>
              <p:cNvSpPr txBox="1"/>
              <p:nvPr/>
            </p:nvSpPr>
            <p:spPr>
              <a:xfrm>
                <a:off x="6216064" y="2951132"/>
                <a:ext cx="830997" cy="2511878"/>
              </a:xfrm>
              <a:prstGeom prst="rect">
                <a:avLst/>
              </a:prstGeom>
              <a:noFill/>
            </p:spPr>
            <p:txBody>
              <a:bodyPr vert="eaVert" wrap="square" rtlCol="0">
                <a:spAutoFit/>
              </a:bodyPr>
              <a:lstStyle/>
              <a:p>
                <a:pPr marL="457200" indent="-457200" algn="dist">
                  <a:lnSpc>
                    <a:spcPct val="150000"/>
                  </a:lnSpc>
                  <a:buFont typeface="Wingdings" panose="05000000000000000000" pitchFamily="2" charset="2"/>
                  <a:buChar char="n"/>
                </a:pPr>
                <a:r>
                  <a:rPr lang="zh-CN" altLang="en-US" sz="2800">
                    <a:solidFill>
                      <a:schemeClr val="tx1">
                        <a:lumMod val="50000"/>
                        <a:lumOff val="50000"/>
                      </a:schemeClr>
                    </a:solidFill>
                    <a:latin typeface="微软雅黑" panose="020B0503020204020204" pitchFamily="34" charset="-122"/>
                    <a:ea typeface="微软雅黑" panose="020B0503020204020204" pitchFamily="34" charset="-122"/>
                  </a:rPr>
                  <a:t>艺术感悟</a:t>
                </a:r>
              </a:p>
            </p:txBody>
          </p:sp>
        </p:grpSp>
      </p:grpSp>
    </p:spTree>
  </p:cSld>
  <p:clrMapOvr>
    <a:masterClrMapping/>
  </p:clrMapOvr>
  <p:transition spd="slow">
    <p:fade/>
  </p:transition>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3" name="组合 12"/>
          <p:cNvGrpSpPr/>
          <p:nvPr/>
        </p:nvGrpSpPr>
        <p:grpSpPr>
          <a:xfrm>
            <a:off x="7279849" y="494850"/>
            <a:ext cx="1450072" cy="629194"/>
            <a:chOff x="4820991" y="570199"/>
            <a:chExt cx="1450072" cy="629194"/>
          </a:xfrm>
        </p:grpSpPr>
        <p:sp>
          <p:nvSpPr>
            <p:cNvPr id="14" name="矩形 13"/>
            <p:cNvSpPr/>
            <p:nvPr/>
          </p:nvSpPr>
          <p:spPr>
            <a:xfrm>
              <a:off x="4941757" y="570199"/>
              <a:ext cx="1178560" cy="629194"/>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4820991" y="662245"/>
              <a:ext cx="1450072" cy="461665"/>
            </a:xfrm>
            <a:prstGeom prst="rect">
              <a:avLst/>
            </a:prstGeom>
            <a:solidFill>
              <a:schemeClr val="bg1"/>
            </a:solidFill>
          </p:spPr>
          <p:txBody>
            <a:bodyPr vert="horz" wrap="square" rtlCol="0">
              <a:spAutoFit/>
            </a:bodyPr>
            <a:lstStyle/>
            <a:p>
              <a:r>
                <a:rPr lang="zh-CN" altLang="en-US"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随堂练习</a:t>
              </a:r>
            </a:p>
          </p:txBody>
        </p:sp>
      </p:grpSp>
      <p:sp>
        <p:nvSpPr>
          <p:cNvPr id="2" name="文本框 1"/>
          <p:cNvSpPr txBox="1"/>
          <p:nvPr/>
        </p:nvSpPr>
        <p:spPr>
          <a:xfrm>
            <a:off x="4112739" y="1245210"/>
            <a:ext cx="7754312" cy="5117940"/>
          </a:xfrm>
          <a:prstGeom prst="rect">
            <a:avLst/>
          </a:prstGeom>
          <a:noFill/>
        </p:spPr>
        <p:txBody>
          <a:bodyPr wrap="square" rtlCol="0">
            <a:spAutoFit/>
          </a:bodyPr>
          <a:lstStyle/>
          <a:p>
            <a:pPr>
              <a:lnSpc>
                <a:spcPct val="150000"/>
              </a:lnSpc>
            </a:pPr>
            <a:r>
              <a:rPr lang="en-US" altLang="zh-CN" sz="2000"/>
              <a:t>2</a:t>
            </a:r>
            <a:r>
              <a:rPr lang="zh-CN" altLang="en-US" sz="2000"/>
              <a:t>．下列句子中加点词的意义和例句相同的一项是（   ）</a:t>
            </a:r>
          </a:p>
          <a:p>
            <a:pPr>
              <a:lnSpc>
                <a:spcPct val="150000"/>
              </a:lnSpc>
            </a:pPr>
            <a:r>
              <a:rPr lang="zh-CN" altLang="en-US" sz="2000"/>
              <a:t>例句：自伐者无功</a:t>
            </a:r>
          </a:p>
          <a:p>
            <a:pPr>
              <a:lnSpc>
                <a:spcPct val="150000"/>
              </a:lnSpc>
            </a:pPr>
            <a:r>
              <a:rPr lang="en-US" altLang="zh-CN" sz="2000"/>
              <a:t>A</a:t>
            </a:r>
            <a:r>
              <a:rPr lang="zh-CN" altLang="en-US" sz="2000"/>
              <a:t>．此五霸之伐也	</a:t>
            </a:r>
            <a:r>
              <a:rPr lang="en-US" altLang="zh-CN" sz="2000"/>
              <a:t>B</a:t>
            </a:r>
            <a:r>
              <a:rPr lang="zh-CN" altLang="en-US" sz="2000"/>
              <a:t>．十年春，齐师伐我     </a:t>
            </a:r>
            <a:r>
              <a:rPr lang="en-US" altLang="zh-CN" sz="2000"/>
              <a:t>C</a:t>
            </a:r>
            <a:r>
              <a:rPr lang="zh-CN" altLang="en-US" sz="2000"/>
              <a:t>．坎坎伐檀兮     </a:t>
            </a:r>
            <a:r>
              <a:rPr lang="en-US" altLang="zh-CN" sz="2000"/>
              <a:t>D</a:t>
            </a:r>
            <a:r>
              <a:rPr lang="zh-CN" altLang="en-US" sz="2000"/>
              <a:t>．平伐其功</a:t>
            </a:r>
          </a:p>
          <a:p>
            <a:pPr>
              <a:lnSpc>
                <a:spcPct val="150000"/>
              </a:lnSpc>
            </a:pPr>
            <a:r>
              <a:rPr lang="en-US" altLang="zh-CN" sz="2000">
                <a:solidFill>
                  <a:srgbClr val="C00000"/>
                </a:solidFill>
              </a:rPr>
              <a:t>【</a:t>
            </a:r>
            <a:r>
              <a:rPr lang="zh-CN" altLang="en-US" sz="2000">
                <a:solidFill>
                  <a:srgbClr val="C00000"/>
                </a:solidFill>
              </a:rPr>
              <a:t>答案</a:t>
            </a:r>
            <a:r>
              <a:rPr lang="en-US" altLang="zh-CN" sz="2000">
                <a:solidFill>
                  <a:srgbClr val="C00000"/>
                </a:solidFill>
              </a:rPr>
              <a:t>】D</a:t>
            </a:r>
          </a:p>
          <a:p>
            <a:pPr>
              <a:lnSpc>
                <a:spcPct val="150000"/>
              </a:lnSpc>
            </a:pPr>
            <a:r>
              <a:rPr lang="en-US" altLang="zh-CN" sz="2000">
                <a:solidFill>
                  <a:srgbClr val="C00000"/>
                </a:solidFill>
              </a:rPr>
              <a:t>【</a:t>
            </a:r>
            <a:r>
              <a:rPr lang="zh-CN" altLang="en-US" sz="2000">
                <a:solidFill>
                  <a:srgbClr val="C00000"/>
                </a:solidFill>
              </a:rPr>
              <a:t>解析</a:t>
            </a:r>
            <a:r>
              <a:rPr lang="en-US" altLang="zh-CN" sz="2000">
                <a:solidFill>
                  <a:srgbClr val="C00000"/>
                </a:solidFill>
              </a:rPr>
              <a:t>】</a:t>
            </a:r>
            <a:r>
              <a:rPr lang="zh-CN" altLang="en-US" sz="2000">
                <a:solidFill>
                  <a:srgbClr val="C00000"/>
                </a:solidFill>
              </a:rPr>
              <a:t>例句中的“伐”是动词，夸耀。</a:t>
            </a:r>
          </a:p>
          <a:p>
            <a:pPr>
              <a:lnSpc>
                <a:spcPct val="150000"/>
              </a:lnSpc>
            </a:pPr>
            <a:r>
              <a:rPr lang="en-US" altLang="zh-CN" sz="2000">
                <a:solidFill>
                  <a:srgbClr val="C00000"/>
                </a:solidFill>
              </a:rPr>
              <a:t>A</a:t>
            </a:r>
            <a:r>
              <a:rPr lang="zh-CN" altLang="en-US" sz="2000">
                <a:solidFill>
                  <a:srgbClr val="C00000"/>
                </a:solidFill>
              </a:rPr>
              <a:t>项，“伐”是名词，功劳，功业。句意：这是五霸一般的功业啊。</a:t>
            </a:r>
          </a:p>
          <a:p>
            <a:pPr>
              <a:lnSpc>
                <a:spcPct val="150000"/>
              </a:lnSpc>
            </a:pPr>
            <a:r>
              <a:rPr lang="en-US" altLang="zh-CN" sz="2000">
                <a:solidFill>
                  <a:srgbClr val="C00000"/>
                </a:solidFill>
              </a:rPr>
              <a:t>B</a:t>
            </a:r>
            <a:r>
              <a:rPr lang="zh-CN" altLang="en-US" sz="2000">
                <a:solidFill>
                  <a:srgbClr val="C00000"/>
                </a:solidFill>
              </a:rPr>
              <a:t>项，“伐”是动词，讨伐，攻打。句意：鲁庄公十年的春天，齐国军队攻打我们鲁国。</a:t>
            </a:r>
          </a:p>
          <a:p>
            <a:pPr>
              <a:lnSpc>
                <a:spcPct val="150000"/>
              </a:lnSpc>
            </a:pPr>
            <a:r>
              <a:rPr lang="en-US" altLang="zh-CN" sz="2000">
                <a:solidFill>
                  <a:srgbClr val="C00000"/>
                </a:solidFill>
              </a:rPr>
              <a:t>C</a:t>
            </a:r>
            <a:r>
              <a:rPr lang="zh-CN" altLang="en-US" sz="2000">
                <a:solidFill>
                  <a:srgbClr val="C00000"/>
                </a:solidFill>
              </a:rPr>
              <a:t>项，“伐”是动词，砍伐。句意：砍伐檀树声坎坎啊。</a:t>
            </a:r>
          </a:p>
          <a:p>
            <a:pPr>
              <a:lnSpc>
                <a:spcPct val="150000"/>
              </a:lnSpc>
            </a:pPr>
            <a:r>
              <a:rPr lang="en-US" altLang="zh-CN" sz="2000">
                <a:solidFill>
                  <a:srgbClr val="C00000"/>
                </a:solidFill>
              </a:rPr>
              <a:t>D</a:t>
            </a:r>
            <a:r>
              <a:rPr lang="zh-CN" altLang="en-US" sz="2000">
                <a:solidFill>
                  <a:srgbClr val="C00000"/>
                </a:solidFill>
              </a:rPr>
              <a:t>项，“伐”是动词，夸耀。句意：屈原就夸耀自己的功劳。故选</a:t>
            </a:r>
            <a:r>
              <a:rPr lang="en-US" altLang="zh-CN" sz="2000">
                <a:solidFill>
                  <a:srgbClr val="C00000"/>
                </a:solidFill>
              </a:rPr>
              <a:t>D</a:t>
            </a:r>
            <a:r>
              <a:rPr lang="zh-CN" altLang="en-US" sz="2000">
                <a:solidFill>
                  <a:srgbClr val="C00000"/>
                </a:solidFill>
              </a:rPr>
              <a:t>。</a:t>
            </a:r>
          </a:p>
        </p:txBody>
      </p:sp>
      <p:pic>
        <p:nvPicPr>
          <p:cNvPr id="7" name="Picture 2" descr="C:\Users\Administrator\Desktop\54544a3364fa6.png"/>
          <p:cNvPicPr>
            <a:picLocks noChangeAspect="1" noChangeArrowheads="1"/>
          </p:cNvPicPr>
          <p:nvPr/>
        </p:nvPicPr>
        <p:blipFill>
          <a:blip r:embed="rId3">
            <a:grayscl/>
            <a:extLst>
              <a:ext uri="{28A0092B-C50C-407E-A947-70E740481C1C}">
                <a14:useLocalDpi xmlns:a14="http://schemas.microsoft.com/office/drawing/2010/main" val="0"/>
              </a:ext>
            </a:extLst>
          </a:blip>
          <a:srcRect l="10872" t="40990" r="17995" b="19693"/>
          <a:stretch>
            <a:fillRect/>
          </a:stretch>
        </p:blipFill>
        <p:spPr bwMode="auto">
          <a:xfrm>
            <a:off x="246666" y="1461276"/>
            <a:ext cx="3635650" cy="458419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250"/>
                                        <p:tgtEl>
                                          <p:spTgt spid="7"/>
                                        </p:tgtEl>
                                      </p:cBhvr>
                                    </p:animEffect>
                                    <p:anim calcmode="lin" valueType="num">
                                      <p:cBhvr>
                                        <p:cTn id="8" dur="1250" fill="hold"/>
                                        <p:tgtEl>
                                          <p:spTgt spid="7"/>
                                        </p:tgtEl>
                                        <p:attrNameLst>
                                          <p:attrName>ppt_x</p:attrName>
                                        </p:attrNameLst>
                                      </p:cBhvr>
                                      <p:tavLst>
                                        <p:tav tm="0">
                                          <p:val>
                                            <p:strVal val="#ppt_x"/>
                                          </p:val>
                                        </p:tav>
                                        <p:tav tm="100000">
                                          <p:val>
                                            <p:strVal val="#ppt_x"/>
                                          </p:val>
                                        </p:tav>
                                      </p:tavLst>
                                    </p:anim>
                                    <p:anim calcmode="lin" valueType="num">
                                      <p:cBhvr>
                                        <p:cTn id="9" dur="125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dissolve">
                                      <p:cBhvr>
                                        <p:cTn id="14" dur="500"/>
                                        <p:tgtEl>
                                          <p:spTgt spid="2">
                                            <p:txEl>
                                              <p:pRg st="3" end="3"/>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Effect transition="in" filter="dissolve">
                                      <p:cBhvr>
                                        <p:cTn id="17" dur="500"/>
                                        <p:tgtEl>
                                          <p:spTgt spid="2">
                                            <p:txEl>
                                              <p:pRg st="4" end="4"/>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2">
                                            <p:txEl>
                                              <p:pRg st="5" end="5"/>
                                            </p:txEl>
                                          </p:spTgt>
                                        </p:tgtEl>
                                        <p:attrNameLst>
                                          <p:attrName>style.visibility</p:attrName>
                                        </p:attrNameLst>
                                      </p:cBhvr>
                                      <p:to>
                                        <p:strVal val="visible"/>
                                      </p:to>
                                    </p:set>
                                    <p:animEffect transition="in" filter="dissolve">
                                      <p:cBhvr>
                                        <p:cTn id="20" dur="500"/>
                                        <p:tgtEl>
                                          <p:spTgt spid="2">
                                            <p:txEl>
                                              <p:pRg st="5" end="5"/>
                                            </p:txEl>
                                          </p:spTgt>
                                        </p:tgtEl>
                                      </p:cBhvr>
                                    </p:animEffect>
                                  </p:childTnLst>
                                </p:cTn>
                              </p:par>
                              <p:par>
                                <p:cTn id="21" presetID="9" presetClass="entr" presetSubtype="0" fill="hold" nodeType="withEffect">
                                  <p:stCondLst>
                                    <p:cond delay="0"/>
                                  </p:stCondLst>
                                  <p:childTnLst>
                                    <p:set>
                                      <p:cBhvr>
                                        <p:cTn id="22" dur="1" fill="hold">
                                          <p:stCondLst>
                                            <p:cond delay="0"/>
                                          </p:stCondLst>
                                        </p:cTn>
                                        <p:tgtEl>
                                          <p:spTgt spid="2">
                                            <p:txEl>
                                              <p:pRg st="6" end="6"/>
                                            </p:txEl>
                                          </p:spTgt>
                                        </p:tgtEl>
                                        <p:attrNameLst>
                                          <p:attrName>style.visibility</p:attrName>
                                        </p:attrNameLst>
                                      </p:cBhvr>
                                      <p:to>
                                        <p:strVal val="visible"/>
                                      </p:to>
                                    </p:set>
                                    <p:animEffect transition="in" filter="dissolve">
                                      <p:cBhvr>
                                        <p:cTn id="23" dur="500"/>
                                        <p:tgtEl>
                                          <p:spTgt spid="2">
                                            <p:txEl>
                                              <p:pRg st="6" end="6"/>
                                            </p:txEl>
                                          </p:spTgt>
                                        </p:tgtEl>
                                      </p:cBhvr>
                                    </p:animEffect>
                                  </p:childTnLst>
                                </p:cTn>
                              </p:par>
                              <p:par>
                                <p:cTn id="24" presetID="9" presetClass="entr" presetSubtype="0" fill="hold" nodeType="withEffect">
                                  <p:stCondLst>
                                    <p:cond delay="0"/>
                                  </p:stCondLst>
                                  <p:childTnLst>
                                    <p:set>
                                      <p:cBhvr>
                                        <p:cTn id="25" dur="1" fill="hold">
                                          <p:stCondLst>
                                            <p:cond delay="0"/>
                                          </p:stCondLst>
                                        </p:cTn>
                                        <p:tgtEl>
                                          <p:spTgt spid="2">
                                            <p:txEl>
                                              <p:pRg st="7" end="7"/>
                                            </p:txEl>
                                          </p:spTgt>
                                        </p:tgtEl>
                                        <p:attrNameLst>
                                          <p:attrName>style.visibility</p:attrName>
                                        </p:attrNameLst>
                                      </p:cBhvr>
                                      <p:to>
                                        <p:strVal val="visible"/>
                                      </p:to>
                                    </p:set>
                                    <p:animEffect transition="in" filter="dissolve">
                                      <p:cBhvr>
                                        <p:cTn id="26" dur="500"/>
                                        <p:tgtEl>
                                          <p:spTgt spid="2">
                                            <p:txEl>
                                              <p:pRg st="7" end="7"/>
                                            </p:txEl>
                                          </p:spTgt>
                                        </p:tgtEl>
                                      </p:cBhvr>
                                    </p:animEffect>
                                  </p:childTnLst>
                                </p:cTn>
                              </p:par>
                              <p:par>
                                <p:cTn id="27" presetID="9" presetClass="entr" presetSubtype="0" fill="hold" nodeType="withEffect">
                                  <p:stCondLst>
                                    <p:cond delay="0"/>
                                  </p:stCondLst>
                                  <p:childTnLst>
                                    <p:set>
                                      <p:cBhvr>
                                        <p:cTn id="28" dur="1" fill="hold">
                                          <p:stCondLst>
                                            <p:cond delay="0"/>
                                          </p:stCondLst>
                                        </p:cTn>
                                        <p:tgtEl>
                                          <p:spTgt spid="2">
                                            <p:txEl>
                                              <p:pRg st="8" end="8"/>
                                            </p:txEl>
                                          </p:spTgt>
                                        </p:tgtEl>
                                        <p:attrNameLst>
                                          <p:attrName>style.visibility</p:attrName>
                                        </p:attrNameLst>
                                      </p:cBhvr>
                                      <p:to>
                                        <p:strVal val="visible"/>
                                      </p:to>
                                    </p:set>
                                    <p:animEffect transition="in" filter="dissolve">
                                      <p:cBhvr>
                                        <p:cTn id="29"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3" name="组合 12"/>
          <p:cNvGrpSpPr/>
          <p:nvPr/>
        </p:nvGrpSpPr>
        <p:grpSpPr>
          <a:xfrm>
            <a:off x="5035413" y="423598"/>
            <a:ext cx="1450072" cy="629194"/>
            <a:chOff x="4820991" y="570199"/>
            <a:chExt cx="1450072" cy="629194"/>
          </a:xfrm>
        </p:grpSpPr>
        <p:sp>
          <p:nvSpPr>
            <p:cNvPr id="14" name="矩形 13"/>
            <p:cNvSpPr/>
            <p:nvPr/>
          </p:nvSpPr>
          <p:spPr>
            <a:xfrm>
              <a:off x="4941757" y="570199"/>
              <a:ext cx="1178560" cy="629194"/>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4820991" y="662245"/>
              <a:ext cx="1450072" cy="461665"/>
            </a:xfrm>
            <a:prstGeom prst="rect">
              <a:avLst/>
            </a:prstGeom>
            <a:solidFill>
              <a:schemeClr val="bg1"/>
            </a:solidFill>
          </p:spPr>
          <p:txBody>
            <a:bodyPr vert="horz" wrap="square" rtlCol="0">
              <a:spAutoFit/>
            </a:bodyPr>
            <a:lstStyle/>
            <a:p>
              <a:r>
                <a:rPr lang="zh-CN" altLang="en-US"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随堂练习</a:t>
              </a:r>
            </a:p>
          </p:txBody>
        </p:sp>
      </p:grpSp>
      <p:sp>
        <p:nvSpPr>
          <p:cNvPr id="2" name="文本框 1"/>
          <p:cNvSpPr txBox="1"/>
          <p:nvPr/>
        </p:nvSpPr>
        <p:spPr>
          <a:xfrm>
            <a:off x="344385" y="1069355"/>
            <a:ext cx="11213908" cy="5579604"/>
          </a:xfrm>
          <a:prstGeom prst="rect">
            <a:avLst/>
          </a:prstGeom>
          <a:noFill/>
        </p:spPr>
        <p:txBody>
          <a:bodyPr wrap="square" rtlCol="0">
            <a:spAutoFit/>
          </a:bodyPr>
          <a:lstStyle/>
          <a:p>
            <a:pPr>
              <a:lnSpc>
                <a:spcPct val="150000"/>
              </a:lnSpc>
            </a:pPr>
            <a:r>
              <a:rPr lang="zh-CN" altLang="en-US" sz="2000"/>
              <a:t>理解性默写</a:t>
            </a:r>
            <a:endParaRPr lang="en-US" altLang="zh-CN" sz="2000"/>
          </a:p>
          <a:p>
            <a:pPr>
              <a:lnSpc>
                <a:spcPct val="150000"/>
              </a:lnSpc>
            </a:pPr>
            <a:r>
              <a:rPr lang="zh-CN" altLang="en-US" sz="2000"/>
              <a:t>（</a:t>
            </a:r>
            <a:r>
              <a:rPr lang="en-US" altLang="zh-CN" sz="2000"/>
              <a:t>1</a:t>
            </a:r>
            <a:r>
              <a:rPr lang="zh-CN" altLang="en-US" sz="2000"/>
              <a:t>）老子认为，人不但要了解别人，也要了解自己，即“</a:t>
            </a:r>
            <a:r>
              <a:rPr lang="en-US" altLang="zh-CN" sz="2000"/>
              <a:t>___________</a:t>
            </a:r>
            <a:r>
              <a:rPr lang="zh-CN" altLang="en-US" sz="2000"/>
              <a:t>，</a:t>
            </a:r>
            <a:r>
              <a:rPr lang="en-US" altLang="zh-CN" sz="2000"/>
              <a:t>___________”</a:t>
            </a:r>
            <a:r>
              <a:rPr lang="zh-CN" altLang="en-US" sz="2000"/>
              <a:t>，以提高自身修养。</a:t>
            </a:r>
          </a:p>
          <a:p>
            <a:pPr>
              <a:lnSpc>
                <a:spcPct val="150000"/>
              </a:lnSpc>
            </a:pPr>
            <a:r>
              <a:rPr lang="zh-CN" altLang="en-US" sz="2000"/>
              <a:t>（</a:t>
            </a:r>
            <a:r>
              <a:rPr lang="en-US" altLang="zh-CN" sz="2000"/>
              <a:t>2</a:t>
            </a:r>
            <a:r>
              <a:rPr lang="zh-CN" altLang="en-US" sz="2000"/>
              <a:t>）老子以树木为喻，表达大的事物总是从小的东西发展起来的道理的句子是：</a:t>
            </a:r>
            <a:r>
              <a:rPr lang="en-US" altLang="zh-CN" sz="2000"/>
              <a:t>_____________</a:t>
            </a:r>
            <a:r>
              <a:rPr lang="zh-CN" altLang="en-US" sz="2000"/>
              <a:t>，</a:t>
            </a:r>
            <a:r>
              <a:rPr lang="en-US" altLang="zh-CN" sz="2000"/>
              <a:t>___________</a:t>
            </a:r>
            <a:r>
              <a:rPr lang="zh-CN" altLang="en-US" sz="2000"/>
              <a:t>。</a:t>
            </a:r>
          </a:p>
          <a:p>
            <a:pPr>
              <a:lnSpc>
                <a:spcPct val="150000"/>
              </a:lnSpc>
            </a:pPr>
            <a:r>
              <a:rPr lang="zh-CN" altLang="en-US" sz="2000"/>
              <a:t>（</a:t>
            </a:r>
            <a:r>
              <a:rPr lang="en-US" altLang="zh-CN" sz="2000"/>
              <a:t>3</a:t>
            </a:r>
            <a:r>
              <a:rPr lang="zh-CN" altLang="en-US" sz="2000"/>
              <a:t>）老子认为，在事情将成之时，人们不够谨慎，开始懈怠，所以出现“</a:t>
            </a:r>
            <a:r>
              <a:rPr lang="en-US" altLang="zh-CN" sz="2000"/>
              <a:t>___________</a:t>
            </a:r>
            <a:r>
              <a:rPr lang="zh-CN" altLang="en-US" sz="2000"/>
              <a:t>，</a:t>
            </a:r>
            <a:r>
              <a:rPr lang="en-US" altLang="zh-CN" sz="2000"/>
              <a:t>___________”</a:t>
            </a:r>
            <a:r>
              <a:rPr lang="zh-CN" altLang="en-US" sz="2000"/>
              <a:t>的结果。</a:t>
            </a:r>
          </a:p>
          <a:p>
            <a:pPr>
              <a:lnSpc>
                <a:spcPct val="150000"/>
              </a:lnSpc>
            </a:pPr>
            <a:r>
              <a:rPr lang="zh-CN" altLang="en-US" sz="2000"/>
              <a:t>（</a:t>
            </a:r>
            <a:r>
              <a:rPr lang="en-US" altLang="zh-CN" sz="2000"/>
              <a:t>4</a:t>
            </a:r>
            <a:r>
              <a:rPr lang="zh-CN" altLang="en-US" sz="2000"/>
              <a:t>）在</a:t>
            </a:r>
            <a:r>
              <a:rPr lang="en-US" altLang="zh-CN" sz="2000"/>
              <a:t>《&lt;</a:t>
            </a:r>
            <a:r>
              <a:rPr lang="zh-CN" altLang="en-US" sz="2000"/>
              <a:t>老子</a:t>
            </a:r>
            <a:r>
              <a:rPr lang="en-US" altLang="zh-CN" sz="2000"/>
              <a:t>&gt;</a:t>
            </a:r>
            <a:r>
              <a:rPr lang="zh-CN" altLang="en-US" sz="2000"/>
              <a:t>四章</a:t>
            </a:r>
            <a:r>
              <a:rPr lang="en-US" altLang="zh-CN" sz="2000"/>
              <a:t>》</a:t>
            </a:r>
            <a:r>
              <a:rPr lang="zh-CN" altLang="en-US" sz="2000"/>
              <a:t>中，表达了“有”能给人便利，是因为“无”发挥了它的作用的句子是：</a:t>
            </a:r>
            <a:r>
              <a:rPr lang="en-US" altLang="zh-CN" sz="2000"/>
              <a:t>__________</a:t>
            </a:r>
            <a:r>
              <a:rPr lang="zh-CN" altLang="en-US" sz="2000"/>
              <a:t>，</a:t>
            </a:r>
            <a:r>
              <a:rPr lang="en-US" altLang="zh-CN" sz="2000"/>
              <a:t>_______________</a:t>
            </a:r>
            <a:r>
              <a:rPr lang="zh-CN" altLang="en-US" sz="2000"/>
              <a:t>。</a:t>
            </a:r>
          </a:p>
          <a:p>
            <a:pPr>
              <a:lnSpc>
                <a:spcPct val="150000"/>
              </a:lnSpc>
            </a:pPr>
            <a:r>
              <a:rPr lang="en-US" altLang="zh-CN" sz="2000">
                <a:solidFill>
                  <a:srgbClr val="C00000"/>
                </a:solidFill>
              </a:rPr>
              <a:t>【</a:t>
            </a:r>
            <a:r>
              <a:rPr lang="zh-CN" altLang="en-US" sz="2000">
                <a:solidFill>
                  <a:srgbClr val="C00000"/>
                </a:solidFill>
              </a:rPr>
              <a:t>答案</a:t>
            </a:r>
            <a:r>
              <a:rPr lang="en-US" altLang="zh-CN" sz="2000">
                <a:solidFill>
                  <a:srgbClr val="C00000"/>
                </a:solidFill>
              </a:rPr>
              <a:t>】</a:t>
            </a:r>
            <a:r>
              <a:rPr lang="zh-CN" altLang="en-US" sz="2000">
                <a:solidFill>
                  <a:srgbClr val="C00000"/>
                </a:solidFill>
              </a:rPr>
              <a:t>（</a:t>
            </a:r>
            <a:r>
              <a:rPr lang="en-US" altLang="zh-CN" sz="2000">
                <a:solidFill>
                  <a:srgbClr val="C00000"/>
                </a:solidFill>
              </a:rPr>
              <a:t>1</a:t>
            </a:r>
            <a:r>
              <a:rPr lang="zh-CN" altLang="en-US" sz="2000">
                <a:solidFill>
                  <a:srgbClr val="C00000"/>
                </a:solidFill>
              </a:rPr>
              <a:t>）知人者智，自知者明</a:t>
            </a:r>
          </a:p>
          <a:p>
            <a:pPr>
              <a:lnSpc>
                <a:spcPct val="150000"/>
              </a:lnSpc>
            </a:pPr>
            <a:r>
              <a:rPr lang="zh-CN" altLang="en-US" sz="2000">
                <a:solidFill>
                  <a:srgbClr val="C00000"/>
                </a:solidFill>
              </a:rPr>
              <a:t>（</a:t>
            </a:r>
            <a:r>
              <a:rPr lang="en-US" altLang="zh-CN" sz="2000">
                <a:solidFill>
                  <a:srgbClr val="C00000"/>
                </a:solidFill>
              </a:rPr>
              <a:t>2</a:t>
            </a:r>
            <a:r>
              <a:rPr lang="zh-CN" altLang="en-US" sz="2000">
                <a:solidFill>
                  <a:srgbClr val="C00000"/>
                </a:solidFill>
              </a:rPr>
              <a:t>）合抱之木，生于毫末   （</a:t>
            </a:r>
            <a:r>
              <a:rPr lang="en-US" altLang="zh-CN" sz="2000">
                <a:solidFill>
                  <a:srgbClr val="C00000"/>
                </a:solidFill>
              </a:rPr>
              <a:t>3</a:t>
            </a:r>
            <a:r>
              <a:rPr lang="zh-CN" altLang="en-US" sz="2000">
                <a:solidFill>
                  <a:srgbClr val="C00000"/>
                </a:solidFill>
              </a:rPr>
              <a:t>）民之从事，常于几成而败之</a:t>
            </a:r>
          </a:p>
          <a:p>
            <a:pPr>
              <a:lnSpc>
                <a:spcPct val="150000"/>
              </a:lnSpc>
            </a:pPr>
            <a:r>
              <a:rPr lang="zh-CN" altLang="en-US" sz="2000">
                <a:solidFill>
                  <a:srgbClr val="C00000"/>
                </a:solidFill>
              </a:rPr>
              <a:t>（</a:t>
            </a:r>
            <a:r>
              <a:rPr lang="en-US" altLang="zh-CN" sz="2000">
                <a:solidFill>
                  <a:srgbClr val="C00000"/>
                </a:solidFill>
              </a:rPr>
              <a:t>4</a:t>
            </a:r>
            <a:r>
              <a:rPr lang="zh-CN" altLang="en-US" sz="2000">
                <a:solidFill>
                  <a:srgbClr val="C00000"/>
                </a:solidFill>
              </a:rPr>
              <a:t>）故有之以为利，无之以为用</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dissolve">
                                      <p:cBhvr>
                                        <p:cTn id="7" dur="500"/>
                                        <p:tgtEl>
                                          <p:spTgt spid="2">
                                            <p:txEl>
                                              <p:pRg st="5" end="5"/>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2">
                                            <p:txEl>
                                              <p:pRg st="6" end="6"/>
                                            </p:txEl>
                                          </p:spTgt>
                                        </p:tgtEl>
                                        <p:attrNameLst>
                                          <p:attrName>style.visibility</p:attrName>
                                        </p:attrNameLst>
                                      </p:cBhvr>
                                      <p:to>
                                        <p:strVal val="visible"/>
                                      </p:to>
                                    </p:set>
                                    <p:animEffect transition="in" filter="dissolve">
                                      <p:cBhvr>
                                        <p:cTn id="10" dur="500"/>
                                        <p:tgtEl>
                                          <p:spTgt spid="2">
                                            <p:txEl>
                                              <p:pRg st="6" end="6"/>
                                            </p:txEl>
                                          </p:spTgt>
                                        </p:tgtEl>
                                      </p:cBhvr>
                                    </p:animEffect>
                                  </p:childTnLst>
                                </p:cTn>
                              </p:par>
                              <p:par>
                                <p:cTn id="11" presetID="9" presetClass="entr" presetSubtype="0" fill="hold" nodeType="withEffect">
                                  <p:stCondLst>
                                    <p:cond delay="0"/>
                                  </p:stCondLst>
                                  <p:childTnLst>
                                    <p:set>
                                      <p:cBhvr>
                                        <p:cTn id="12" dur="1" fill="hold">
                                          <p:stCondLst>
                                            <p:cond delay="0"/>
                                          </p:stCondLst>
                                        </p:cTn>
                                        <p:tgtEl>
                                          <p:spTgt spid="2">
                                            <p:txEl>
                                              <p:pRg st="7" end="7"/>
                                            </p:txEl>
                                          </p:spTgt>
                                        </p:tgtEl>
                                        <p:attrNameLst>
                                          <p:attrName>style.visibility</p:attrName>
                                        </p:attrNameLst>
                                      </p:cBhvr>
                                      <p:to>
                                        <p:strVal val="visible"/>
                                      </p:to>
                                    </p:set>
                                    <p:animEffect transition="in" filter="dissolve">
                                      <p:cBhvr>
                                        <p:cTn id="13"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5"/>
          <p:cNvSpPr txBox="1"/>
          <p:nvPr/>
        </p:nvSpPr>
        <p:spPr>
          <a:xfrm>
            <a:off x="4810259" y="2826304"/>
            <a:ext cx="2262158" cy="923330"/>
          </a:xfrm>
          <a:prstGeom prst="rect">
            <a:avLst/>
          </a:prstGeom>
          <a:noFill/>
        </p:spPr>
        <p:txBody>
          <a:bodyPr wrap="none" rtlCol="0">
            <a:spAutoFit/>
          </a:bodyPr>
          <a:lstStyle/>
          <a:p>
            <a:r>
              <a:rPr lang="zh-CN" altLang="en-US" sz="5400" b="1">
                <a:solidFill>
                  <a:schemeClr val="bg1">
                    <a:lumMod val="65000"/>
                  </a:schemeClr>
                </a:solidFill>
                <a:latin typeface="+mj-ea"/>
                <a:ea typeface="+mj-ea"/>
              </a:rPr>
              <a:t>结  束</a:t>
            </a:r>
          </a:p>
        </p:txBody>
      </p:sp>
      <p:pic>
        <p:nvPicPr>
          <p:cNvPr id="7" name="New picture" hidden="1"/>
          <p:cNvPicPr/>
          <p:nvPr/>
        </p:nvPicPr>
        <p:blipFill>
          <a:blip r:embed="rId3"/>
          <a:stretch>
            <a:fillRect/>
          </a:stretch>
        </p:blipFill>
        <p:spPr>
          <a:xfrm>
            <a:off x="11734800" y="11430000"/>
            <a:ext cx="495300" cy="292100"/>
          </a:xfrm>
          <a:prstGeom prst="cube">
            <a:avLst/>
          </a:prstGeom>
        </p:spPr>
      </p:pic>
    </p:spTree>
  </p:cSld>
  <p:clrMapOvr>
    <a:masterClrMapping/>
  </p:clrMapOvr>
  <p:transition spd="slow">
    <p:fade/>
  </p:transition>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7" name="Picture 3" descr="C:\Users\Administrator\Desktop\中国风素材\1.png"/>
          <p:cNvPicPr>
            <a:picLocks noChangeAspect="1" noChangeArrowheads="1"/>
          </p:cNvPicPr>
          <p:nvPr/>
        </p:nvPicPr>
        <p:blipFill>
          <a:blip r:embed="rId3" cstate="print">
            <a:extLst>
              <a:ext uri="{28A0092B-C50C-407E-A947-70E740481C1C}">
                <a14:useLocalDpi xmlns:a14="http://schemas.microsoft.com/office/drawing/2010/main" val="0"/>
              </a:ext>
            </a:extLst>
          </a:blip>
          <a:srcRect l="23496" t="1" r="31422" b="37360"/>
          <a:stretch>
            <a:fillRect/>
          </a:stretch>
        </p:blipFill>
        <p:spPr bwMode="auto">
          <a:xfrm>
            <a:off x="-1" y="6866"/>
            <a:ext cx="5257801" cy="6851134"/>
          </a:xfrm>
          <a:prstGeom prst="rect">
            <a:avLst/>
          </a:prstGeom>
          <a:noFill/>
          <a:extLst>
            <a:ext uri="{909E8E84-426E-40DD-AFC4-6F175D3DCCD1}">
              <a14:hiddenFill xmlns:a14="http://schemas.microsoft.com/office/drawing/2010/main">
                <a:solidFill>
                  <a:srgbClr val="FFFFFF"/>
                </a:solidFill>
              </a14:hiddenFill>
            </a:ext>
          </a:extLst>
        </p:spPr>
      </p:pic>
      <p:grpSp>
        <p:nvGrpSpPr>
          <p:cNvPr id="9" name="组合 8"/>
          <p:cNvGrpSpPr/>
          <p:nvPr/>
        </p:nvGrpSpPr>
        <p:grpSpPr>
          <a:xfrm>
            <a:off x="7446296" y="1603416"/>
            <a:ext cx="2006986" cy="3742845"/>
            <a:chOff x="4767096" y="1512164"/>
            <a:chExt cx="1447041" cy="3172775"/>
          </a:xfrm>
        </p:grpSpPr>
        <p:cxnSp>
          <p:nvCxnSpPr>
            <p:cNvPr id="10" name="直接连接符 8"/>
            <p:cNvCxnSpPr/>
            <p:nvPr/>
          </p:nvCxnSpPr>
          <p:spPr>
            <a:xfrm>
              <a:off x="5490617" y="2173060"/>
              <a:ext cx="1" cy="251187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4767096" y="1512164"/>
              <a:ext cx="1447041" cy="3172775"/>
              <a:chOff x="6216049" y="2290235"/>
              <a:chExt cx="1447041" cy="3172775"/>
            </a:xfrm>
          </p:grpSpPr>
          <p:sp>
            <p:nvSpPr>
              <p:cNvPr id="12" name="文本框 11"/>
              <p:cNvSpPr txBox="1"/>
              <p:nvPr/>
            </p:nvSpPr>
            <p:spPr>
              <a:xfrm>
                <a:off x="7263656" y="2290235"/>
                <a:ext cx="399434" cy="865045"/>
              </a:xfrm>
              <a:prstGeom prst="rect">
                <a:avLst/>
              </a:prstGeom>
            </p:spPr>
            <p:style>
              <a:lnRef idx="2">
                <a:schemeClr val="dk1"/>
              </a:lnRef>
              <a:fillRef idx="1">
                <a:schemeClr val="lt1"/>
              </a:fillRef>
              <a:effectRef idx="0">
                <a:schemeClr val="dk1"/>
              </a:effectRef>
              <a:fontRef idx="minor">
                <a:schemeClr val="dk1"/>
              </a:fontRef>
            </p:style>
            <p:txBody>
              <a:bodyPr vert="eaVert" wrap="none" rtlCol="0">
                <a:spAutoFit/>
              </a:bodyPr>
              <a:lstStyle/>
              <a:p>
                <a:pPr algn="dist"/>
                <a:r>
                  <a:rPr lang="zh-CN" altLang="en-US" sz="2400" b="1">
                    <a:solidFill>
                      <a:schemeClr val="tx1">
                        <a:lumMod val="65000"/>
                        <a:lumOff val="35000"/>
                      </a:schemeClr>
                    </a:solidFill>
                  </a:rPr>
                  <a:t>第一章</a:t>
                </a:r>
              </a:p>
            </p:txBody>
          </p:sp>
          <p:sp>
            <p:nvSpPr>
              <p:cNvPr id="13" name="文本框 12"/>
              <p:cNvSpPr txBox="1"/>
              <p:nvPr/>
            </p:nvSpPr>
            <p:spPr>
              <a:xfrm>
                <a:off x="6216049" y="2951132"/>
                <a:ext cx="830997" cy="2511878"/>
              </a:xfrm>
              <a:prstGeom prst="rect">
                <a:avLst/>
              </a:prstGeom>
              <a:noFill/>
            </p:spPr>
            <p:txBody>
              <a:bodyPr vert="eaVert" wrap="square" rtlCol="0">
                <a:spAutoFit/>
              </a:bodyPr>
              <a:lstStyle/>
              <a:p>
                <a:pPr marL="457200" indent="-457200" algn="dist">
                  <a:lnSpc>
                    <a:spcPct val="150000"/>
                  </a:lnSpc>
                  <a:buFont typeface="Wingdings" panose="05000000000000000000" pitchFamily="2" charset="2"/>
                  <a:buChar char="n"/>
                </a:pPr>
                <a:r>
                  <a:rPr lang="zh-CN" altLang="en-US" sz="2800">
                    <a:solidFill>
                      <a:schemeClr val="tx1">
                        <a:lumMod val="50000"/>
                        <a:lumOff val="50000"/>
                      </a:schemeClr>
                    </a:solidFill>
                    <a:latin typeface="微软雅黑" panose="020B0503020204020204" pitchFamily="34" charset="-122"/>
                    <a:ea typeface="微软雅黑" panose="020B0503020204020204" pitchFamily="34" charset="-122"/>
                  </a:rPr>
                  <a:t>文化常识</a:t>
                </a:r>
              </a:p>
            </p:txBody>
          </p:sp>
        </p:gr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after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fade">
                                      <p:cBhvr>
                                        <p:cTn id="7" dur="125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 name="矩形 17"/>
          <p:cNvSpPr/>
          <p:nvPr/>
        </p:nvSpPr>
        <p:spPr>
          <a:xfrm>
            <a:off x="4589987" y="1532635"/>
            <a:ext cx="7130957" cy="3269613"/>
          </a:xfrm>
          <a:prstGeom prst="rect">
            <a:avLst/>
          </a:prstGeom>
        </p:spPr>
        <p:txBody>
          <a:bodyPr vert="horz" wrap="square">
            <a:spAutoFit/>
          </a:bodyPr>
          <a:lstStyle/>
          <a:p>
            <a:pPr>
              <a:lnSpc>
                <a:spcPct val="150000"/>
              </a:lnSpc>
            </a:pPr>
            <a:r>
              <a:rPr lang="zh-CN" altLang="en-US" sz="2000">
                <a:solidFill>
                  <a:schemeClr val="tx1">
                    <a:lumMod val="50000"/>
                    <a:lumOff val="50000"/>
                  </a:schemeClr>
                </a:solidFill>
                <a:latin typeface="微软雅黑" panose="020B0503020204020204" pitchFamily="34" charset="-122"/>
                <a:ea typeface="微软雅黑" panose="020B0503020204020204" pitchFamily="34" charset="-122"/>
              </a:rPr>
              <a:t>      老子，</a:t>
            </a:r>
            <a:r>
              <a:rPr lang="zh-CN" altLang="en-US" sz="2000" b="1">
                <a:solidFill>
                  <a:srgbClr val="C00000"/>
                </a:solidFill>
                <a:latin typeface="微软雅黑" panose="020B0503020204020204" pitchFamily="34" charset="-122"/>
                <a:ea typeface="微软雅黑" panose="020B0503020204020204" pitchFamily="34" charset="-122"/>
              </a:rPr>
              <a:t>姓李名耳，字聃</a:t>
            </a:r>
            <a:r>
              <a:rPr lang="zh-CN" altLang="en-US" sz="2000">
                <a:solidFill>
                  <a:schemeClr val="tx1">
                    <a:lumMod val="50000"/>
                    <a:lumOff val="50000"/>
                  </a:schemeClr>
                </a:solidFill>
                <a:latin typeface="微软雅黑" panose="020B0503020204020204" pitchFamily="34" charset="-122"/>
                <a:ea typeface="微软雅黑" panose="020B0503020204020204" pitchFamily="34" charset="-122"/>
              </a:rPr>
              <a:t>，一字伯阳，或曰谥伯阳，春秋末期人，生卒年不详，籍贯也多有争议。中国古代</a:t>
            </a:r>
            <a:r>
              <a:rPr lang="zh-CN" altLang="en-US" sz="2000" b="1">
                <a:solidFill>
                  <a:srgbClr val="C00000"/>
                </a:solidFill>
                <a:latin typeface="微软雅黑" panose="020B0503020204020204" pitchFamily="34" charset="-122"/>
                <a:ea typeface="微软雅黑" panose="020B0503020204020204" pitchFamily="34" charset="-122"/>
              </a:rPr>
              <a:t>思想家、哲学家、文学家和史学家，道家学派创始人和主要代表人物</a:t>
            </a:r>
            <a:r>
              <a:rPr lang="zh-CN" altLang="en-US" sz="2000">
                <a:solidFill>
                  <a:schemeClr val="tx1">
                    <a:lumMod val="50000"/>
                    <a:lumOff val="50000"/>
                  </a:schemeClr>
                </a:solidFill>
                <a:latin typeface="微软雅黑" panose="020B0503020204020204" pitchFamily="34" charset="-122"/>
                <a:ea typeface="微软雅黑" panose="020B0503020204020204" pitchFamily="34" charset="-122"/>
              </a:rPr>
              <a:t>，与庄子并称“</a:t>
            </a:r>
            <a:r>
              <a:rPr lang="zh-CN" altLang="en-US" sz="2000" b="1">
                <a:solidFill>
                  <a:srgbClr val="C00000"/>
                </a:solidFill>
                <a:latin typeface="微软雅黑" panose="020B0503020204020204" pitchFamily="34" charset="-122"/>
                <a:ea typeface="微软雅黑" panose="020B0503020204020204" pitchFamily="34" charset="-122"/>
              </a:rPr>
              <a:t>老庄</a:t>
            </a:r>
            <a:r>
              <a:rPr lang="zh-CN" altLang="en-US" sz="2000">
                <a:solidFill>
                  <a:schemeClr val="tx1">
                    <a:lumMod val="50000"/>
                    <a:lumOff val="50000"/>
                  </a:schemeClr>
                </a:solidFill>
                <a:latin typeface="微软雅黑" panose="020B0503020204020204" pitchFamily="34" charset="-122"/>
                <a:ea typeface="微软雅黑" panose="020B0503020204020204" pitchFamily="34" charset="-122"/>
              </a:rPr>
              <a:t>”。后被道教尊为始祖，称“</a:t>
            </a:r>
            <a:r>
              <a:rPr lang="zh-CN" altLang="en-US" sz="2000" b="1">
                <a:solidFill>
                  <a:srgbClr val="C00000"/>
                </a:solidFill>
                <a:latin typeface="微软雅黑" panose="020B0503020204020204" pitchFamily="34" charset="-122"/>
                <a:ea typeface="微软雅黑" panose="020B0503020204020204" pitchFamily="34" charset="-122"/>
              </a:rPr>
              <a:t>太上老君</a:t>
            </a:r>
            <a:r>
              <a:rPr lang="zh-CN" altLang="en-US" sz="2000">
                <a:solidFill>
                  <a:schemeClr val="tx1">
                    <a:lumMod val="50000"/>
                    <a:lumOff val="50000"/>
                  </a:schemeClr>
                </a:solidFill>
                <a:latin typeface="微软雅黑" panose="020B0503020204020204" pitchFamily="34" charset="-122"/>
                <a:ea typeface="微软雅黑" panose="020B0503020204020204" pitchFamily="34" charset="-122"/>
              </a:rPr>
              <a:t>”。在唐朝，被追认为李姓始祖。曾被列为世界文化名人，世界百位历史名人之一。老子传世作品</a:t>
            </a:r>
            <a:r>
              <a:rPr lang="en-US" altLang="zh-CN" sz="2000" b="1">
                <a:solidFill>
                  <a:srgbClr val="C00000"/>
                </a:solidFill>
                <a:latin typeface="微软雅黑" panose="020B0503020204020204" pitchFamily="34" charset="-122"/>
                <a:ea typeface="微软雅黑" panose="020B0503020204020204" pitchFamily="34" charset="-122"/>
              </a:rPr>
              <a:t>《</a:t>
            </a:r>
            <a:r>
              <a:rPr lang="zh-CN" altLang="en-US" sz="2000" b="1">
                <a:solidFill>
                  <a:srgbClr val="C00000"/>
                </a:solidFill>
                <a:latin typeface="微软雅黑" panose="020B0503020204020204" pitchFamily="34" charset="-122"/>
                <a:ea typeface="微软雅黑" panose="020B0503020204020204" pitchFamily="34" charset="-122"/>
              </a:rPr>
              <a:t>道德经</a:t>
            </a:r>
            <a:r>
              <a:rPr lang="en-US" altLang="zh-CN" sz="2000" b="1">
                <a:solidFill>
                  <a:srgbClr val="C00000"/>
                </a:solidFill>
                <a:latin typeface="微软雅黑" panose="020B0503020204020204" pitchFamily="34" charset="-122"/>
                <a:ea typeface="微软雅黑" panose="020B0503020204020204" pitchFamily="34" charset="-122"/>
              </a:rPr>
              <a:t>》</a:t>
            </a:r>
            <a:r>
              <a:rPr lang="zh-CN" altLang="en-US" sz="2000">
                <a:solidFill>
                  <a:schemeClr val="tx1">
                    <a:lumMod val="50000"/>
                    <a:lumOff val="50000"/>
                  </a:schemeClr>
                </a:solidFill>
                <a:latin typeface="微软雅黑" panose="020B0503020204020204" pitchFamily="34" charset="-122"/>
                <a:ea typeface="微软雅黑" panose="020B0503020204020204" pitchFamily="34" charset="-122"/>
              </a:rPr>
              <a:t>（又称</a:t>
            </a:r>
            <a:r>
              <a:rPr lang="en-US" altLang="zh-CN" sz="200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2000">
                <a:solidFill>
                  <a:schemeClr val="tx1">
                    <a:lumMod val="50000"/>
                    <a:lumOff val="50000"/>
                  </a:schemeClr>
                </a:solidFill>
                <a:latin typeface="微软雅黑" panose="020B0503020204020204" pitchFamily="34" charset="-122"/>
                <a:ea typeface="微软雅黑" panose="020B0503020204020204" pitchFamily="34" charset="-122"/>
              </a:rPr>
              <a:t>老子</a:t>
            </a:r>
            <a:r>
              <a:rPr lang="en-US" altLang="zh-CN" sz="200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2000">
                <a:solidFill>
                  <a:schemeClr val="tx1">
                    <a:lumMod val="50000"/>
                    <a:lumOff val="50000"/>
                  </a:schemeClr>
                </a:solidFill>
                <a:latin typeface="微软雅黑" panose="020B0503020204020204" pitchFamily="34" charset="-122"/>
                <a:ea typeface="微软雅黑" panose="020B0503020204020204" pitchFamily="34" charset="-122"/>
              </a:rPr>
              <a:t>），是全球文字出版发行量最大的著作之一。</a:t>
            </a:r>
          </a:p>
        </p:txBody>
      </p:sp>
      <p:grpSp>
        <p:nvGrpSpPr>
          <p:cNvPr id="12" name="组合 11"/>
          <p:cNvGrpSpPr/>
          <p:nvPr/>
        </p:nvGrpSpPr>
        <p:grpSpPr>
          <a:xfrm>
            <a:off x="1553424" y="422282"/>
            <a:ext cx="1450072" cy="629194"/>
            <a:chOff x="4820991" y="570199"/>
            <a:chExt cx="1450072" cy="629194"/>
          </a:xfrm>
        </p:grpSpPr>
        <p:sp>
          <p:nvSpPr>
            <p:cNvPr id="14" name="矩形 13"/>
            <p:cNvSpPr/>
            <p:nvPr/>
          </p:nvSpPr>
          <p:spPr>
            <a:xfrm>
              <a:off x="4941757" y="570199"/>
              <a:ext cx="1178560" cy="629194"/>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4820991" y="662245"/>
              <a:ext cx="1450072" cy="461665"/>
            </a:xfrm>
            <a:prstGeom prst="rect">
              <a:avLst/>
            </a:prstGeom>
            <a:solidFill>
              <a:schemeClr val="bg1"/>
            </a:solidFill>
          </p:spPr>
          <p:txBody>
            <a:bodyPr vert="horz" wrap="square" rtlCol="0">
              <a:spAutoFit/>
            </a:bodyPr>
            <a:lstStyle/>
            <a:p>
              <a:r>
                <a:rPr lang="zh-CN" altLang="en-US"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了解老子</a:t>
              </a:r>
            </a:p>
          </p:txBody>
        </p:sp>
      </p:gr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0827" y="1143522"/>
            <a:ext cx="3416523" cy="4204952"/>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250"/>
                                        <p:tgtEl>
                                          <p:spTgt spid="18"/>
                                        </p:tgtEl>
                                      </p:cBhvr>
                                    </p:animEffect>
                                    <p:anim calcmode="lin" valueType="num">
                                      <p:cBhvr>
                                        <p:cTn id="8" dur="1250" fill="hold"/>
                                        <p:tgtEl>
                                          <p:spTgt spid="18"/>
                                        </p:tgtEl>
                                        <p:attrNameLst>
                                          <p:attrName>ppt_x</p:attrName>
                                        </p:attrNameLst>
                                      </p:cBhvr>
                                      <p:tavLst>
                                        <p:tav tm="0">
                                          <p:val>
                                            <p:strVal val="#ppt_x"/>
                                          </p:val>
                                        </p:tav>
                                        <p:tav tm="100000">
                                          <p:val>
                                            <p:strVal val="#ppt_x"/>
                                          </p:val>
                                        </p:tav>
                                      </p:tavLst>
                                    </p:anim>
                                    <p:anim calcmode="lin" valueType="num">
                                      <p:cBhvr>
                                        <p:cTn id="9" dur="125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 name="矩形 17"/>
          <p:cNvSpPr/>
          <p:nvPr/>
        </p:nvSpPr>
        <p:spPr>
          <a:xfrm>
            <a:off x="4570980" y="640031"/>
            <a:ext cx="6919470" cy="5577937"/>
          </a:xfrm>
          <a:prstGeom prst="rect">
            <a:avLst/>
          </a:prstGeom>
        </p:spPr>
        <p:txBody>
          <a:bodyPr vert="horz" wrap="square">
            <a:spAutoFit/>
          </a:bodyPr>
          <a:lstStyle/>
          <a:p>
            <a:pPr algn="ctr">
              <a:lnSpc>
                <a:spcPct val="150000"/>
              </a:lnSpc>
            </a:pPr>
            <a:r>
              <a:rPr lang="zh-CN" altLang="en-US" sz="2000">
                <a:solidFill>
                  <a:schemeClr val="tx1">
                    <a:lumMod val="50000"/>
                    <a:lumOff val="50000"/>
                  </a:schemeClr>
                </a:solidFill>
                <a:latin typeface="微软雅黑" panose="020B0503020204020204" pitchFamily="34" charset="-122"/>
                <a:ea typeface="微软雅黑" panose="020B0503020204020204" pitchFamily="34" charset="-122"/>
              </a:rPr>
              <a:t>老子降生</a:t>
            </a:r>
          </a:p>
          <a:p>
            <a:pPr>
              <a:lnSpc>
                <a:spcPct val="150000"/>
              </a:lnSpc>
            </a:pPr>
            <a:r>
              <a:rPr lang="zh-CN" altLang="en-US" sz="2000">
                <a:solidFill>
                  <a:schemeClr val="tx1">
                    <a:lumMod val="50000"/>
                    <a:lumOff val="50000"/>
                  </a:schemeClr>
                </a:solidFill>
                <a:latin typeface="微软雅黑" panose="020B0503020204020204" pitchFamily="34" charset="-122"/>
                <a:ea typeface="微软雅黑" panose="020B0503020204020204" pitchFamily="34" charset="-122"/>
              </a:rPr>
              <a:t>      老子的父亲老佐是宋国的司马。楚国攻宋，老佐在守彭城督战时被楚君鱼石部下放暗箭射中，入胸五寸，不幸坠马身亡。宋军群龙无首，溃不成军，四散逃窜。老佐眷属正处宋营军帐中，有数名侍女、十数家将、数十侍卫。忽闻老佐阵亡，又见敌军如潮涌来，众家将急忙驾车，保老夫人且战且逃。至傍晚，追兵虽已不见，但老夫人身旁仅剩下两名侍女和一位驾车家将了。家将不敢稍停，披星戴月，摸黑前行，慌不择路，沿西南方向奔去。第二日天明时分，老夫人与家将侍女来到一个偏僻村庄，向村民问去宋都之路，均摇头说不知。家将只知应向西行，岂知早已偏南。一行四人绕小道，行程七日，仍不见宋都，却来到了陈国相邑。</a:t>
            </a:r>
          </a:p>
        </p:txBody>
      </p:sp>
      <p:grpSp>
        <p:nvGrpSpPr>
          <p:cNvPr id="12" name="组合 11"/>
          <p:cNvGrpSpPr/>
          <p:nvPr/>
        </p:nvGrpSpPr>
        <p:grpSpPr>
          <a:xfrm>
            <a:off x="1235722" y="419450"/>
            <a:ext cx="1450072" cy="629194"/>
            <a:chOff x="4820991" y="570199"/>
            <a:chExt cx="1450072" cy="629194"/>
          </a:xfrm>
        </p:grpSpPr>
        <p:sp>
          <p:nvSpPr>
            <p:cNvPr id="14" name="矩形 13"/>
            <p:cNvSpPr/>
            <p:nvPr/>
          </p:nvSpPr>
          <p:spPr>
            <a:xfrm>
              <a:off x="4941757" y="570199"/>
              <a:ext cx="1178560" cy="629194"/>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4820991" y="662245"/>
              <a:ext cx="1450072" cy="461665"/>
            </a:xfrm>
            <a:prstGeom prst="rect">
              <a:avLst/>
            </a:prstGeom>
            <a:solidFill>
              <a:schemeClr val="bg1"/>
            </a:solidFill>
          </p:spPr>
          <p:txBody>
            <a:bodyPr vert="horz" wrap="square" rtlCol="0">
              <a:spAutoFit/>
            </a:bodyPr>
            <a:lstStyle/>
            <a:p>
              <a:r>
                <a:rPr lang="zh-CN" altLang="en-US"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老子轶事 </a:t>
              </a:r>
            </a:p>
          </p:txBody>
        </p:sp>
      </p:grpSp>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0827" y="1143522"/>
            <a:ext cx="3416523" cy="4204952"/>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250"/>
                                        <p:tgtEl>
                                          <p:spTgt spid="18"/>
                                        </p:tgtEl>
                                      </p:cBhvr>
                                    </p:animEffect>
                                    <p:anim calcmode="lin" valueType="num">
                                      <p:cBhvr>
                                        <p:cTn id="8" dur="1250" fill="hold"/>
                                        <p:tgtEl>
                                          <p:spTgt spid="18"/>
                                        </p:tgtEl>
                                        <p:attrNameLst>
                                          <p:attrName>ppt_x</p:attrName>
                                        </p:attrNameLst>
                                      </p:cBhvr>
                                      <p:tavLst>
                                        <p:tav tm="0">
                                          <p:val>
                                            <p:strVal val="#ppt_x"/>
                                          </p:val>
                                        </p:tav>
                                        <p:tav tm="100000">
                                          <p:val>
                                            <p:strVal val="#ppt_x"/>
                                          </p:val>
                                        </p:tav>
                                      </p:tavLst>
                                    </p:anim>
                                    <p:anim calcmode="lin" valueType="num">
                                      <p:cBhvr>
                                        <p:cTn id="9" dur="125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 name="矩形 17"/>
          <p:cNvSpPr/>
          <p:nvPr/>
        </p:nvSpPr>
        <p:spPr>
          <a:xfrm>
            <a:off x="4547229" y="734047"/>
            <a:ext cx="7221217" cy="5116272"/>
          </a:xfrm>
          <a:prstGeom prst="rect">
            <a:avLst/>
          </a:prstGeom>
        </p:spPr>
        <p:txBody>
          <a:bodyPr vert="horz" wrap="square">
            <a:spAutoFit/>
          </a:bodyPr>
          <a:lstStyle/>
          <a:p>
            <a:pPr>
              <a:lnSpc>
                <a:spcPct val="150000"/>
              </a:lnSpc>
            </a:pPr>
            <a:r>
              <a:rPr lang="zh-CN" altLang="en-US" sz="2000">
                <a:solidFill>
                  <a:schemeClr val="tx1">
                    <a:lumMod val="50000"/>
                    <a:lumOff val="50000"/>
                  </a:schemeClr>
                </a:solidFill>
                <a:latin typeface="微软雅黑" panose="020B0503020204020204" pitchFamily="34" charset="-122"/>
                <a:ea typeface="微软雅黑" panose="020B0503020204020204" pitchFamily="34" charset="-122"/>
              </a:rPr>
              <a:t>      正行之时，老夫人突觉腹中疼痛。原来她已有七月身孕，老佐为践君前诺言，以必胜之心携眷出征。此时兵败，老夫人又有丧夫之悲，亡命他国，心中焦虑，身体疲劳，以至腹中胎动，疼痛难忍。侍女惊慌无措，家将忙停车于路旁，奔至村中寻一老妇前来。不过几刻时光，只听篷车之内响起“哇哇”哭声，一个早产男婴出世，这便是老佐之子──老子。</a:t>
            </a:r>
          </a:p>
          <a:p>
            <a:pPr>
              <a:lnSpc>
                <a:spcPct val="150000"/>
              </a:lnSpc>
            </a:pPr>
            <a:r>
              <a:rPr lang="zh-CN" altLang="en-US" sz="2000">
                <a:solidFill>
                  <a:schemeClr val="tx1">
                    <a:lumMod val="50000"/>
                    <a:lumOff val="50000"/>
                  </a:schemeClr>
                </a:solidFill>
                <a:latin typeface="微软雅黑" panose="020B0503020204020204" pitchFamily="34" charset="-122"/>
                <a:ea typeface="微软雅黑" panose="020B0503020204020204" pitchFamily="34" charset="-122"/>
              </a:rPr>
              <a:t>      老子降生，体弱而头大，眉宽而耳阔，目如深渊珠清澈，鼻含双梁中如辙。因其双耳长大，故起名为“聃”；因其出生于庚寅虎年，亲邻们又呼之曰小狸儿，即“小老虎”之意。因江淮间人们把“猫”唤作“狸儿”，音同“李耳”。久而久之，老聃小名“狸儿”便成为大名“李耳”一代一代传下来了。</a:t>
            </a:r>
          </a:p>
        </p:txBody>
      </p:sp>
      <p:grpSp>
        <p:nvGrpSpPr>
          <p:cNvPr id="12" name="组合 11"/>
          <p:cNvGrpSpPr/>
          <p:nvPr/>
        </p:nvGrpSpPr>
        <p:grpSpPr>
          <a:xfrm>
            <a:off x="1235722" y="419450"/>
            <a:ext cx="1450072" cy="629194"/>
            <a:chOff x="4820991" y="570199"/>
            <a:chExt cx="1450072" cy="629194"/>
          </a:xfrm>
        </p:grpSpPr>
        <p:sp>
          <p:nvSpPr>
            <p:cNvPr id="14" name="矩形 13"/>
            <p:cNvSpPr/>
            <p:nvPr/>
          </p:nvSpPr>
          <p:spPr>
            <a:xfrm>
              <a:off x="4941757" y="570199"/>
              <a:ext cx="1178560" cy="629194"/>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4820991" y="662245"/>
              <a:ext cx="1450072" cy="461665"/>
            </a:xfrm>
            <a:prstGeom prst="rect">
              <a:avLst/>
            </a:prstGeom>
            <a:solidFill>
              <a:schemeClr val="bg1"/>
            </a:solidFill>
          </p:spPr>
          <p:txBody>
            <a:bodyPr vert="horz" wrap="square" rtlCol="0">
              <a:spAutoFit/>
            </a:bodyPr>
            <a:lstStyle/>
            <a:p>
              <a:r>
                <a:rPr lang="zh-CN" altLang="en-US"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老子轶事 </a:t>
              </a:r>
            </a:p>
          </p:txBody>
        </p:sp>
      </p:grpSp>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0827" y="1143522"/>
            <a:ext cx="3416523" cy="4204952"/>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250"/>
                                        <p:tgtEl>
                                          <p:spTgt spid="18"/>
                                        </p:tgtEl>
                                      </p:cBhvr>
                                    </p:animEffect>
                                    <p:anim calcmode="lin" valueType="num">
                                      <p:cBhvr>
                                        <p:cTn id="8" dur="1250" fill="hold"/>
                                        <p:tgtEl>
                                          <p:spTgt spid="18"/>
                                        </p:tgtEl>
                                        <p:attrNameLst>
                                          <p:attrName>ppt_x</p:attrName>
                                        </p:attrNameLst>
                                      </p:cBhvr>
                                      <p:tavLst>
                                        <p:tav tm="0">
                                          <p:val>
                                            <p:strVal val="#ppt_x"/>
                                          </p:val>
                                        </p:tav>
                                        <p:tav tm="100000">
                                          <p:val>
                                            <p:strVal val="#ppt_x"/>
                                          </p:val>
                                        </p:tav>
                                      </p:tavLst>
                                    </p:anim>
                                    <p:anim calcmode="lin" valueType="num">
                                      <p:cBhvr>
                                        <p:cTn id="9" dur="125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 name="矩形 17"/>
          <p:cNvSpPr/>
          <p:nvPr/>
        </p:nvSpPr>
        <p:spPr>
          <a:xfrm>
            <a:off x="4573509" y="1878950"/>
            <a:ext cx="7337442" cy="2346220"/>
          </a:xfrm>
          <a:prstGeom prst="rect">
            <a:avLst/>
          </a:prstGeom>
        </p:spPr>
        <p:txBody>
          <a:bodyPr vert="horz" wrap="square">
            <a:spAutoFit/>
          </a:bodyPr>
          <a:lstStyle/>
          <a:p>
            <a:pPr marL="342900" indent="-342900">
              <a:lnSpc>
                <a:spcPct val="150000"/>
              </a:lnSpc>
              <a:buFont typeface="Wingdings" panose="05000000000000000000" pitchFamily="2" charset="2"/>
              <a:buChar char="n"/>
            </a:pPr>
            <a:r>
              <a:rPr lang="zh-CN" altLang="en-US" sz="2000" b="1">
                <a:solidFill>
                  <a:srgbClr val="C00000"/>
                </a:solidFill>
                <a:latin typeface="微软雅黑" panose="020B0503020204020204" pitchFamily="34" charset="-122"/>
                <a:ea typeface="微软雅黑" panose="020B0503020204020204" pitchFamily="34" charset="-122"/>
              </a:rPr>
              <a:t>政治思想：</a:t>
            </a:r>
          </a:p>
          <a:p>
            <a:pPr>
              <a:lnSpc>
                <a:spcPct val="150000"/>
              </a:lnSpc>
            </a:pPr>
            <a:r>
              <a:rPr lang="zh-CN" altLang="en-US" sz="2000">
                <a:latin typeface="微软雅黑" panose="020B0503020204020204" pitchFamily="34" charset="-122"/>
                <a:ea typeface="微软雅黑" panose="020B0503020204020204" pitchFamily="34" charset="-122"/>
              </a:rPr>
              <a:t>      老子在</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道德经</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第三章里，提出了他的</a:t>
            </a:r>
            <a:r>
              <a:rPr lang="zh-CN" altLang="en-US" sz="2000">
                <a:solidFill>
                  <a:srgbClr val="C00000"/>
                </a:solidFill>
                <a:latin typeface="微软雅黑" panose="020B0503020204020204" pitchFamily="34" charset="-122"/>
                <a:ea typeface="微软雅黑" panose="020B0503020204020204" pitchFamily="34" charset="-122"/>
              </a:rPr>
              <a:t>“无为”思想</a:t>
            </a:r>
            <a:r>
              <a:rPr lang="zh-CN" altLang="en-US" sz="2000">
                <a:latin typeface="微软雅黑" panose="020B0503020204020204" pitchFamily="34" charset="-122"/>
                <a:ea typeface="微软雅黑" panose="020B0503020204020204" pitchFamily="34" charset="-122"/>
              </a:rPr>
              <a:t>。</a:t>
            </a:r>
          </a:p>
          <a:p>
            <a:pPr>
              <a:lnSpc>
                <a:spcPct val="150000"/>
              </a:lnSpc>
            </a:pPr>
            <a:r>
              <a:rPr lang="zh-CN" altLang="en-US" sz="2000">
                <a:latin typeface="微软雅黑" panose="020B0503020204020204" pitchFamily="34" charset="-122"/>
                <a:ea typeface="微软雅黑" panose="020B0503020204020204" pitchFamily="34" charset="-122"/>
              </a:rPr>
              <a:t>     老子主张“不尚贤”、“使民无知、无欲”，设想要人们回到一种无矛盾的“无为”境界。老子崇尚“无为”，主张顺其自然，合乎天理，否定有神论。是当时较为先进的思想之一。</a:t>
            </a:r>
          </a:p>
        </p:txBody>
      </p:sp>
      <p:grpSp>
        <p:nvGrpSpPr>
          <p:cNvPr id="12" name="组合 11"/>
          <p:cNvGrpSpPr/>
          <p:nvPr/>
        </p:nvGrpSpPr>
        <p:grpSpPr>
          <a:xfrm>
            <a:off x="1024813" y="325466"/>
            <a:ext cx="2193280" cy="629194"/>
            <a:chOff x="4820991" y="570199"/>
            <a:chExt cx="1441237" cy="629194"/>
          </a:xfrm>
        </p:grpSpPr>
        <p:sp>
          <p:nvSpPr>
            <p:cNvPr id="14" name="矩形 13"/>
            <p:cNvSpPr/>
            <p:nvPr/>
          </p:nvSpPr>
          <p:spPr>
            <a:xfrm>
              <a:off x="4941757" y="570199"/>
              <a:ext cx="1178560" cy="629194"/>
            </a:xfrm>
            <a:prstGeom prst="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4820991" y="662245"/>
              <a:ext cx="1441237" cy="461665"/>
            </a:xfrm>
            <a:prstGeom prst="rect">
              <a:avLst/>
            </a:prstGeom>
            <a:solidFill>
              <a:schemeClr val="bg1"/>
            </a:solidFill>
          </p:spPr>
          <p:txBody>
            <a:bodyPr vert="horz" wrap="square" rtlCol="0">
              <a:spAutoFit/>
            </a:bodyPr>
            <a:lstStyle/>
            <a:p>
              <a:r>
                <a:rPr lang="zh-CN" altLang="en-US" sz="2400">
                  <a:solidFill>
                    <a:schemeClr val="tx1">
                      <a:lumMod val="65000"/>
                      <a:lumOff val="35000"/>
                    </a:schemeClr>
                  </a:solidFill>
                  <a:latin typeface="宋体" panose="02010600030101010101" pitchFamily="2" charset="-122"/>
                  <a:ea typeface="宋体" panose="02010600030101010101" pitchFamily="2" charset="-122"/>
                  <a:cs typeface="Tahoma" panose="020B0604030504040204" pitchFamily="34" charset="0"/>
                </a:rPr>
                <a:t>了解老子思想</a:t>
              </a:r>
            </a:p>
          </p:txBody>
        </p:sp>
      </p:grpSp>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0827" y="1143522"/>
            <a:ext cx="3416523" cy="4204952"/>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250"/>
                                        <p:tgtEl>
                                          <p:spTgt spid="18"/>
                                        </p:tgtEl>
                                      </p:cBhvr>
                                    </p:animEffect>
                                    <p:anim calcmode="lin" valueType="num">
                                      <p:cBhvr>
                                        <p:cTn id="8" dur="1250" fill="hold"/>
                                        <p:tgtEl>
                                          <p:spTgt spid="18"/>
                                        </p:tgtEl>
                                        <p:attrNameLst>
                                          <p:attrName>ppt_x</p:attrName>
                                        </p:attrNameLst>
                                      </p:cBhvr>
                                      <p:tavLst>
                                        <p:tav tm="0">
                                          <p:val>
                                            <p:strVal val="#ppt_x"/>
                                          </p:val>
                                        </p:tav>
                                        <p:tav tm="100000">
                                          <p:val>
                                            <p:strVal val="#ppt_x"/>
                                          </p:val>
                                        </p:tav>
                                      </p:tavLst>
                                    </p:anim>
                                    <p:anim calcmode="lin" valueType="num">
                                      <p:cBhvr>
                                        <p:cTn id="9" dur="125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1.7601 Service Pack 1"/>
  <p:tag name="AS_RELEASE_DATE" val="2020.05.14"/>
  <p:tag name="AS_TITLE" val="Aspose.Slides for .NET 4.0 Client Profile"/>
  <p:tag name="AS_VERSION" val="20.5"/>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5573</Words>
  <Application>Microsoft Office PowerPoint</Application>
  <PresentationFormat>自定义</PresentationFormat>
  <Paragraphs>264</Paragraphs>
  <Slides>42</Slides>
  <Notes>42</Notes>
  <HiddenSlides>0</HiddenSlides>
  <MMClips>0</MMClips>
  <ScaleCrop>false</ScaleCrop>
  <HeadingPairs>
    <vt:vector size="4" baseType="variant">
      <vt:variant>
        <vt:lpstr>主题</vt:lpstr>
      </vt:variant>
      <vt:variant>
        <vt:i4>1</vt:i4>
      </vt:variant>
      <vt:variant>
        <vt:lpstr>幻灯片标题</vt:lpstr>
      </vt:variant>
      <vt:variant>
        <vt:i4>42</vt:i4>
      </vt:variant>
    </vt:vector>
  </HeadingPairs>
  <TitlesOfParts>
    <vt:vector size="43"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hj</cp:lastModifiedBy>
  <cp:revision>98</cp:revision>
  <dcterms:created xsi:type="dcterms:W3CDTF">2016-05-09T13:01:00Z</dcterms:created>
  <dcterms:modified xsi:type="dcterms:W3CDTF">2020-09-12T07:40:02Z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2052-11.1.0.9912</vt:lpwstr>
  </property>
</Properties>
</file>