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30"/>
  </p:handoutMasterIdLst>
  <p:sldIdLst>
    <p:sldId id="369" r:id="rId3"/>
    <p:sldId id="746" r:id="rId4"/>
    <p:sldId id="498" r:id="rId5"/>
    <p:sldId id="671" r:id="rId6"/>
    <p:sldId id="720" r:id="rId7"/>
    <p:sldId id="721" r:id="rId8"/>
    <p:sldId id="537" r:id="rId10"/>
    <p:sldId id="723" r:id="rId11"/>
    <p:sldId id="724" r:id="rId12"/>
    <p:sldId id="725" r:id="rId13"/>
    <p:sldId id="770" r:id="rId14"/>
    <p:sldId id="726" r:id="rId15"/>
    <p:sldId id="728" r:id="rId16"/>
    <p:sldId id="729" r:id="rId17"/>
    <p:sldId id="730" r:id="rId18"/>
    <p:sldId id="731" r:id="rId19"/>
    <p:sldId id="732" r:id="rId20"/>
    <p:sldId id="733" r:id="rId21"/>
    <p:sldId id="735" r:id="rId22"/>
    <p:sldId id="737" r:id="rId23"/>
    <p:sldId id="738" r:id="rId24"/>
    <p:sldId id="740" r:id="rId25"/>
    <p:sldId id="741" r:id="rId26"/>
    <p:sldId id="742" r:id="rId27"/>
    <p:sldId id="743" r:id="rId28"/>
    <p:sldId id="745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FFFFFF"/>
    <a:srgbClr val="FFF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272"/>
        <p:guide pos="29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BE75E4BF-448A-4C06-9FD1-9BFC99AEE54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
第二级
第三级
第四级
第五级</a:t>
            </a:r>
            <a:endParaRPr lang="zh-CN" altLang="en-US" noProof="0" smtClean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95E359E9-1F1A-4BCC-AD9D-741D451E363C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</p:spPr>
      </p:sp>
      <p:sp>
        <p:nvSpPr>
          <p:cNvPr id="30723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</p:spPr>
      </p:sp>
      <p:sp>
        <p:nvSpPr>
          <p:cNvPr id="3174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7DE49-9CC7-4789-8A45-3FB2776AF9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4A974-E827-4C97-9A03-B276F93EB1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AD30C-73E5-40A8-A51E-5D5B202FE6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D0A7F6-324E-4CD4-9050-7557CBF875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397B9-6EB4-43D1-A6B0-96EEB88ADDE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089F3-F913-4566-83B2-FC2B4E51EBF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B23D0-9DC7-4E85-8264-91CB70060B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0CB37-085A-4262-88CF-70E4EF5683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D39CF-5050-4030-91E5-C073B9DA37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CDFB3-2E48-4D97-A440-E0C3BC3736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7E5AA-A8A0-4BCF-B7A5-9E7863C0EC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CC655-64BB-439D-88D7-A882CEEC94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37653-4BFA-462C-84A1-2CD3536EEC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92958-5E22-4857-B750-3C37414EA0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/>
            </a:lvl1pPr>
          </a:lstStyle>
          <a:p>
            <a:pPr>
              <a:defRPr/>
            </a:pPr>
            <a:fld id="{30A552DC-442B-40CD-8A12-225B1C9AD92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7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flowChartProcess">
            <a:avLst/>
          </a:prstGeom>
          <a:solidFill>
            <a:srgbClr val="008080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 sz="1800"/>
          </a:p>
        </p:txBody>
      </p:sp>
      <p:sp>
        <p:nvSpPr>
          <p:cNvPr id="3075" name="文本框 4130"/>
          <p:cNvSpPr txBox="1">
            <a:spLocks noChangeArrowheads="1"/>
          </p:cNvSpPr>
          <p:nvPr/>
        </p:nvSpPr>
        <p:spPr bwMode="auto">
          <a:xfrm>
            <a:off x="468313" y="2708275"/>
            <a:ext cx="7812087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sz="6000"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en-US" altLang="zh-CN" sz="6000" b="1">
                <a:latin typeface="Times New Roman" panose="02020603050405020304" pitchFamily="18" charset="0"/>
                <a:ea typeface="隶书" panose="02010509060101010101" pitchFamily="49" charset="-122"/>
              </a:rPr>
              <a:t>1    </a:t>
            </a:r>
            <a:r>
              <a:rPr lang="zh-CN" altLang="en-US" sz="6000">
                <a:latin typeface="Times New Roman" panose="02020603050405020304" pitchFamily="18" charset="0"/>
                <a:ea typeface="隶书" panose="02010509060101010101" pitchFamily="49" charset="-122"/>
              </a:rPr>
              <a:t>春</a:t>
            </a:r>
            <a:endParaRPr lang="zh-CN" altLang="en-US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4346" descr="41958PIC4GY_102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6013" y="549275"/>
            <a:ext cx="720090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矩形 16389"/>
          <p:cNvSpPr>
            <a:spLocks noChangeArrowheads="1"/>
          </p:cNvSpPr>
          <p:nvPr/>
        </p:nvSpPr>
        <p:spPr bwMode="auto">
          <a:xfrm>
            <a:off x="1825625" y="3225800"/>
            <a:ext cx="11191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绘春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1" name="左大括号 16390"/>
          <p:cNvSpPr/>
          <p:nvPr/>
        </p:nvSpPr>
        <p:spPr bwMode="auto">
          <a:xfrm>
            <a:off x="3063875" y="1771650"/>
            <a:ext cx="228600" cy="3324225"/>
          </a:xfrm>
          <a:prstGeom prst="leftBrace">
            <a:avLst>
              <a:gd name="adj1" fmla="val 120575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16392" name="文本框 16391"/>
          <p:cNvSpPr txBox="1">
            <a:spLocks noChangeArrowheads="1"/>
          </p:cNvSpPr>
          <p:nvPr/>
        </p:nvSpPr>
        <p:spPr bwMode="auto">
          <a:xfrm>
            <a:off x="3787775" y="1450975"/>
            <a:ext cx="35242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春草图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3" name="文本框 16392"/>
          <p:cNvSpPr txBox="1">
            <a:spLocks noChangeArrowheads="1"/>
          </p:cNvSpPr>
          <p:nvPr/>
        </p:nvSpPr>
        <p:spPr bwMode="auto">
          <a:xfrm>
            <a:off x="3787775" y="2289175"/>
            <a:ext cx="30194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春花图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4" name="文本框 16393"/>
          <p:cNvSpPr txBox="1">
            <a:spLocks noChangeArrowheads="1"/>
          </p:cNvSpPr>
          <p:nvPr/>
        </p:nvSpPr>
        <p:spPr bwMode="auto">
          <a:xfrm>
            <a:off x="3779838" y="3140075"/>
            <a:ext cx="27320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春风图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5" name="文本框 16394"/>
          <p:cNvSpPr txBox="1">
            <a:spLocks noChangeArrowheads="1"/>
          </p:cNvSpPr>
          <p:nvPr/>
        </p:nvSpPr>
        <p:spPr bwMode="auto">
          <a:xfrm>
            <a:off x="3779838" y="3932238"/>
            <a:ext cx="29479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春雨图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6" name="文本框 16395"/>
          <p:cNvSpPr txBox="1">
            <a:spLocks noChangeArrowheads="1"/>
          </p:cNvSpPr>
          <p:nvPr/>
        </p:nvSpPr>
        <p:spPr bwMode="auto">
          <a:xfrm>
            <a:off x="3779838" y="4797425"/>
            <a:ext cx="29479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迎春图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9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bldLvl="0" animBg="1"/>
      <p:bldP spid="16392" grpId="0" animBg="1"/>
      <p:bldP spid="16393" grpId="0" animBg="1"/>
      <p:bldP spid="16394" grpId="0" animBg="1"/>
      <p:bldP spid="16395" grpId="0" animBg="1"/>
      <p:bldP spid="1639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2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pic>
        <p:nvPicPr>
          <p:cNvPr id="13317" name="图片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2"/>
          <p:cNvSpPr txBox="1">
            <a:spLocks noChangeArrowheads="1"/>
          </p:cNvSpPr>
          <p:nvPr/>
        </p:nvSpPr>
        <p:spPr bwMode="auto"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zh-CN" altLang="en-US" sz="3600" b="1">
                <a:solidFill>
                  <a:srgbClr val="196666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精读课文    细节探究</a:t>
            </a:r>
            <a:endParaRPr lang="zh-CN" altLang="en-US" sz="3600" b="1">
              <a:solidFill>
                <a:srgbClr val="196666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7410" descr="BJ203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2413" y="1768475"/>
            <a:ext cx="6051550" cy="41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矩形 17411"/>
          <p:cNvSpPr>
            <a:spLocks noChangeArrowheads="1"/>
          </p:cNvSpPr>
          <p:nvPr/>
        </p:nvSpPr>
        <p:spPr bwMode="auto">
          <a:xfrm>
            <a:off x="654050" y="1243013"/>
            <a:ext cx="54721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（一）盼春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0" name="矩形 17412"/>
          <p:cNvSpPr>
            <a:spLocks noChangeArrowheads="1"/>
          </p:cNvSpPr>
          <p:nvPr/>
        </p:nvSpPr>
        <p:spPr bwMode="auto">
          <a:xfrm>
            <a:off x="323850" y="1844675"/>
            <a:ext cx="8672513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buSzPct val="100000"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思考：怎样朗读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?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情感？修辞手法？在文章中起什么作用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?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1" name="文本框 17413"/>
          <p:cNvSpPr txBox="1">
            <a:spLocks noChangeArrowheads="1"/>
          </p:cNvSpPr>
          <p:nvPr/>
        </p:nvSpPr>
        <p:spPr bwMode="auto">
          <a:xfrm>
            <a:off x="179388" y="4005263"/>
            <a:ext cx="86407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17415" name="矩形 17414"/>
          <p:cNvSpPr>
            <a:spLocks noChangeArrowheads="1"/>
          </p:cNvSpPr>
          <p:nvPr/>
        </p:nvSpPr>
        <p:spPr bwMode="auto">
          <a:xfrm>
            <a:off x="539750" y="2854325"/>
            <a:ext cx="8208963" cy="2690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  <a:buSzPct val="100000"/>
            </a:pPr>
            <a:r>
              <a:rPr lang="zh-CN" altLang="en-US" sz="2800" b="1">
                <a:latin typeface="宋体" panose="02010600030101010101" pitchFamily="2" charset="-122"/>
              </a:rPr>
              <a:t>两个“盼望着”，写出了人们盼望春天的</a:t>
            </a:r>
            <a:r>
              <a:rPr lang="zh-CN" altLang="en-US" sz="2800" b="1" u="sng">
                <a:latin typeface="宋体" panose="02010600030101010101" pitchFamily="2" charset="-122"/>
              </a:rPr>
              <a:t>殷切</a:t>
            </a:r>
            <a:r>
              <a:rPr lang="zh-CN" altLang="en-US" sz="2800" b="1">
                <a:latin typeface="宋体" panose="02010600030101010101" pitchFamily="2" charset="-122"/>
              </a:rPr>
              <a:t>心情。（反复）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SzPct val="100000"/>
            </a:pPr>
            <a:r>
              <a:rPr lang="zh-CN" altLang="en-US" sz="2800" b="1">
                <a:latin typeface="宋体" panose="02010600030101010101" pitchFamily="2" charset="-122"/>
              </a:rPr>
              <a:t>“春天的脚步近了”这一</a:t>
            </a:r>
            <a:r>
              <a:rPr lang="zh-CN" altLang="en-US" sz="2800" b="1" u="sng">
                <a:latin typeface="宋体" panose="02010600030101010101" pitchFamily="2" charset="-122"/>
              </a:rPr>
              <a:t>拟人</a:t>
            </a:r>
            <a:r>
              <a:rPr lang="zh-CN" altLang="en-US" sz="2800" b="1">
                <a:latin typeface="宋体" panose="02010600030101010101" pitchFamily="2" charset="-122"/>
              </a:rPr>
              <a:t>手法，赋予春天感情和生命，写出了人们</a:t>
            </a:r>
            <a:r>
              <a:rPr lang="zh-CN" altLang="en-US" sz="2800" b="1" u="sng">
                <a:latin typeface="宋体" panose="02010600030101010101" pitchFamily="2" charset="-122"/>
              </a:rPr>
              <a:t>喜悦</a:t>
            </a:r>
            <a:r>
              <a:rPr lang="zh-CN" altLang="en-US" sz="2800" b="1">
                <a:latin typeface="宋体" panose="02010600030101010101" pitchFamily="2" charset="-122"/>
              </a:rPr>
              <a:t>的心情。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SzPct val="100000"/>
            </a:pPr>
            <a:r>
              <a:rPr lang="zh-CN" altLang="en-US" sz="2800" b="1">
                <a:latin typeface="宋体" panose="02010600030101010101" pitchFamily="2" charset="-122"/>
              </a:rPr>
              <a:t>总领全篇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4343" name="文本框 17415"/>
          <p:cNvSpPr txBox="1">
            <a:spLocks noChangeArrowheads="1"/>
          </p:cNvSpPr>
          <p:nvPr/>
        </p:nvSpPr>
        <p:spPr bwMode="auto">
          <a:xfrm>
            <a:off x="684213" y="5876925"/>
            <a:ext cx="7993062" cy="1120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4344" name="文本框 17416"/>
          <p:cNvSpPr txBox="1">
            <a:spLocks noChangeArrowheads="1"/>
          </p:cNvSpPr>
          <p:nvPr/>
        </p:nvSpPr>
        <p:spPr bwMode="auto">
          <a:xfrm>
            <a:off x="179388" y="692150"/>
            <a:ext cx="26638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探究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赏析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9458"/>
          <p:cNvSpPr>
            <a:spLocks noChangeArrowheads="1" noChangeShapeType="1" noTextEdit="1"/>
          </p:cNvSpPr>
          <p:nvPr/>
        </p:nvSpPr>
        <p:spPr bwMode="auto">
          <a:xfrm rot="5400000">
            <a:off x="-384175" y="1314450"/>
            <a:ext cx="1552575" cy="4540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noFill/>
                  <a:rou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春草图</a:t>
            </a:r>
            <a:endParaRPr lang="zh-CN" altLang="en-US" sz="3600" kern="10">
              <a:ln w="9525">
                <a:noFill/>
                <a:round/>
              </a:ln>
              <a:solidFill>
                <a:srgbClr val="FF66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3" name="文本框 19459"/>
          <p:cNvSpPr txBox="1">
            <a:spLocks noChangeArrowheads="1"/>
          </p:cNvSpPr>
          <p:nvPr/>
        </p:nvSpPr>
        <p:spPr bwMode="auto">
          <a:xfrm>
            <a:off x="755650" y="549275"/>
            <a:ext cx="8156575" cy="946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作者使用了哪些词语描绘春草？描绘了春草的什么特点？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1" name="文本框 19460"/>
          <p:cNvSpPr txBox="1">
            <a:spLocks noChangeArrowheads="1"/>
          </p:cNvSpPr>
          <p:nvPr/>
        </p:nvSpPr>
        <p:spPr bwMode="auto">
          <a:xfrm>
            <a:off x="1133475" y="1406525"/>
            <a:ext cx="29718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偷偷、钻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2" name="直接连接符 19461"/>
          <p:cNvSpPr>
            <a:spLocks noChangeShapeType="1"/>
          </p:cNvSpPr>
          <p:nvPr/>
        </p:nvSpPr>
        <p:spPr bwMode="auto">
          <a:xfrm>
            <a:off x="4151313" y="1601788"/>
            <a:ext cx="685800" cy="0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3" name="文本框 19462"/>
          <p:cNvSpPr txBox="1">
            <a:spLocks noChangeArrowheads="1"/>
          </p:cNvSpPr>
          <p:nvPr/>
        </p:nvSpPr>
        <p:spPr bwMode="auto">
          <a:xfrm>
            <a:off x="5019675" y="1330325"/>
            <a:ext cx="34290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旺盛的生命力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4" name="文本框 19463"/>
          <p:cNvSpPr txBox="1">
            <a:spLocks noChangeArrowheads="1"/>
          </p:cNvSpPr>
          <p:nvPr/>
        </p:nvSpPr>
        <p:spPr bwMode="auto">
          <a:xfrm>
            <a:off x="600075" y="2241550"/>
            <a:ext cx="33528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嫩嫩、软绵绵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5" name="文本框 19464"/>
          <p:cNvSpPr txBox="1">
            <a:spLocks noChangeArrowheads="1"/>
          </p:cNvSpPr>
          <p:nvPr/>
        </p:nvSpPr>
        <p:spPr bwMode="auto">
          <a:xfrm>
            <a:off x="5095875" y="2168525"/>
            <a:ext cx="30480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草的质地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6" name="文本框 19465"/>
          <p:cNvSpPr txBox="1">
            <a:spLocks noChangeArrowheads="1"/>
          </p:cNvSpPr>
          <p:nvPr/>
        </p:nvSpPr>
        <p:spPr bwMode="auto">
          <a:xfrm>
            <a:off x="1666875" y="3079750"/>
            <a:ext cx="21336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绿绿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7" name="文本框 19466"/>
          <p:cNvSpPr txBox="1">
            <a:spLocks noChangeArrowheads="1"/>
          </p:cNvSpPr>
          <p:nvPr/>
        </p:nvSpPr>
        <p:spPr bwMode="auto">
          <a:xfrm>
            <a:off x="5095875" y="3006725"/>
            <a:ext cx="26670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颜色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8" name="文本框 19467"/>
          <p:cNvSpPr txBox="1">
            <a:spLocks noChangeArrowheads="1"/>
          </p:cNvSpPr>
          <p:nvPr/>
        </p:nvSpPr>
        <p:spPr bwMode="auto">
          <a:xfrm>
            <a:off x="1057275" y="3841750"/>
            <a:ext cx="27432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一大片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9469" name="文本框 19468"/>
          <p:cNvSpPr txBox="1">
            <a:spLocks noChangeArrowheads="1"/>
          </p:cNvSpPr>
          <p:nvPr/>
        </p:nvSpPr>
        <p:spPr bwMode="auto">
          <a:xfrm>
            <a:off x="5095875" y="3849688"/>
            <a:ext cx="3429000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草的长势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70" name="文本框 19469"/>
          <p:cNvSpPr txBox="1">
            <a:spLocks noChangeArrowheads="1"/>
          </p:cNvSpPr>
          <p:nvPr/>
        </p:nvSpPr>
        <p:spPr bwMode="auto">
          <a:xfrm>
            <a:off x="981075" y="5048250"/>
            <a:ext cx="29718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叠用形容词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71" name="文本框 19470"/>
          <p:cNvSpPr txBox="1">
            <a:spLocks noChangeArrowheads="1"/>
          </p:cNvSpPr>
          <p:nvPr/>
        </p:nvSpPr>
        <p:spPr bwMode="auto">
          <a:xfrm>
            <a:off x="5019675" y="5087938"/>
            <a:ext cx="3357563" cy="946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细致描绘春草的生机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72" name="直接连接符 19471"/>
          <p:cNvSpPr>
            <a:spLocks noChangeShapeType="1"/>
          </p:cNvSpPr>
          <p:nvPr/>
        </p:nvSpPr>
        <p:spPr bwMode="auto">
          <a:xfrm>
            <a:off x="4156075" y="2439988"/>
            <a:ext cx="685800" cy="0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3" name="直接连接符 19472"/>
          <p:cNvSpPr>
            <a:spLocks noChangeShapeType="1"/>
          </p:cNvSpPr>
          <p:nvPr/>
        </p:nvSpPr>
        <p:spPr bwMode="auto">
          <a:xfrm>
            <a:off x="4135438" y="3246438"/>
            <a:ext cx="685800" cy="0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4" name="直接连接符 19473"/>
          <p:cNvSpPr>
            <a:spLocks noChangeShapeType="1"/>
          </p:cNvSpPr>
          <p:nvPr/>
        </p:nvSpPr>
        <p:spPr bwMode="auto">
          <a:xfrm>
            <a:off x="4102100" y="4079875"/>
            <a:ext cx="685800" cy="0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5" name="直接连接符 19474"/>
          <p:cNvSpPr>
            <a:spLocks noChangeShapeType="1"/>
          </p:cNvSpPr>
          <p:nvPr/>
        </p:nvSpPr>
        <p:spPr bwMode="auto">
          <a:xfrm>
            <a:off x="4102100" y="5302250"/>
            <a:ext cx="685800" cy="0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6" name="下箭头 19475"/>
          <p:cNvSpPr>
            <a:spLocks noChangeArrowheads="1"/>
          </p:cNvSpPr>
          <p:nvPr/>
        </p:nvSpPr>
        <p:spPr bwMode="auto">
          <a:xfrm>
            <a:off x="1971675" y="4462463"/>
            <a:ext cx="609600" cy="674687"/>
          </a:xfrm>
          <a:prstGeom prst="downArrow">
            <a:avLst>
              <a:gd name="adj1" fmla="val 50000"/>
              <a:gd name="adj2" fmla="val 27654"/>
            </a:avLst>
          </a:prstGeom>
          <a:solidFill>
            <a:srgbClr val="6600FF"/>
          </a:solidFill>
          <a:ln w="95250">
            <a:solidFill>
              <a:srgbClr val="6600FF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1538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6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6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6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6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46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6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4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4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946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946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9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9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194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19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47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47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9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4" dur="500"/>
                                        <p:tgtEl>
                                          <p:spTgt spid="194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9" dur="500"/>
                                        <p:tgtEl>
                                          <p:spTgt spid="19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 build="p"/>
      <p:bldP spid="19462" grpId="0" animBg="1"/>
      <p:bldP spid="19463" grpId="0" animBg="1" build="p"/>
      <p:bldP spid="19464" grpId="0" animBg="1" build="p"/>
      <p:bldP spid="19465" grpId="0" animBg="1" build="p"/>
      <p:bldP spid="19466" grpId="0" animBg="1" build="p"/>
      <p:bldP spid="19467" grpId="0" animBg="1" build="p"/>
      <p:bldP spid="19468" grpId="0" animBg="1" build="p"/>
      <p:bldP spid="19469" grpId="0" animBg="1" build="p"/>
      <p:bldP spid="19470" grpId="0" animBg="1" build="p"/>
      <p:bldP spid="19471" grpId="0" animBg="1" build="p"/>
      <p:bldP spid="19472" grpId="0" animBg="1"/>
      <p:bldP spid="19473" grpId="0" animBg="1"/>
      <p:bldP spid="19474" grpId="0" animBg="1"/>
      <p:bldP spid="19475" grpId="0" animBg="1"/>
      <p:bldP spid="1947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20482"/>
          <p:cNvSpPr txBox="1">
            <a:spLocks noChangeArrowheads="1"/>
          </p:cNvSpPr>
          <p:nvPr/>
        </p:nvSpPr>
        <p:spPr bwMode="auto">
          <a:xfrm>
            <a:off x="3200400" y="641350"/>
            <a:ext cx="1255713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春草图</a:t>
            </a:r>
            <a:endParaRPr lang="zh-CN" altLang="en-US" sz="2800" b="1">
              <a:solidFill>
                <a:srgbClr val="008000"/>
              </a:solidFill>
              <a:latin typeface="宋体" panose="02010600030101010101" pitchFamily="2" charset="-122"/>
            </a:endParaRPr>
          </a:p>
        </p:txBody>
      </p:sp>
      <p:sp>
        <p:nvSpPr>
          <p:cNvPr id="20484" name="文本框 20483"/>
          <p:cNvSpPr txBox="1">
            <a:spLocks noChangeArrowheads="1"/>
          </p:cNvSpPr>
          <p:nvPr/>
        </p:nvSpPr>
        <p:spPr bwMode="auto">
          <a:xfrm>
            <a:off x="468313" y="3071813"/>
            <a:ext cx="8291512" cy="1373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坐、躺、滚、踢、跑、捉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人（在草地上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兴致勃勃地嬉戏侧面衬托春草勃发给人的欢乐）</a:t>
            </a:r>
            <a:r>
              <a:rPr lang="zh-CN" altLang="en-US" sz="2800" b="1">
                <a:latin typeface="宋体" panose="02010600030101010101" pitchFamily="2" charset="-122"/>
              </a:rPr>
              <a:t>喜悦、高兴）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5" name="文本框 20484"/>
          <p:cNvSpPr txBox="1">
            <a:spLocks noChangeArrowheads="1"/>
          </p:cNvSpPr>
          <p:nvPr/>
        </p:nvSpPr>
        <p:spPr bwMode="auto">
          <a:xfrm>
            <a:off x="468313" y="1703388"/>
            <a:ext cx="8388350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嫩、绿、满、软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latin typeface="宋体" panose="02010600030101010101" pitchFamily="2" charset="-122"/>
              </a:rPr>
              <a:t>草（生机勃勃）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正面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20485"/>
          <p:cNvGrpSpPr/>
          <p:nvPr/>
        </p:nvGrpSpPr>
        <p:grpSpPr bwMode="auto">
          <a:xfrm>
            <a:off x="2843213" y="4076700"/>
            <a:ext cx="3743325" cy="1598613"/>
            <a:chOff x="0" y="0"/>
            <a:chExt cx="2358" cy="1007"/>
          </a:xfrm>
        </p:grpSpPr>
        <p:sp>
          <p:nvSpPr>
            <p:cNvPr id="16390" name="下箭头 20486"/>
            <p:cNvSpPr>
              <a:spLocks noChangeArrowheads="1"/>
            </p:cNvSpPr>
            <p:nvPr/>
          </p:nvSpPr>
          <p:spPr bwMode="auto">
            <a:xfrm>
              <a:off x="998" y="0"/>
              <a:ext cx="498" cy="680"/>
            </a:xfrm>
            <a:prstGeom prst="downArrow">
              <a:avLst>
                <a:gd name="adj1" fmla="val 50000"/>
                <a:gd name="adj2" fmla="val 3408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16391" name="文本框 20487"/>
            <p:cNvSpPr txBox="1">
              <a:spLocks noChangeArrowheads="1"/>
            </p:cNvSpPr>
            <p:nvPr/>
          </p:nvSpPr>
          <p:spPr bwMode="auto">
            <a:xfrm>
              <a:off x="0" y="680"/>
              <a:ext cx="2358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人与自然的和谐</a:t>
              </a:r>
              <a:endParaRPr lang="zh-CN" altLang="en-US" sz="28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  <p:bldP spid="2048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21505"/>
          <p:cNvSpPr txBox="1">
            <a:spLocks noChangeArrowheads="1"/>
          </p:cNvSpPr>
          <p:nvPr/>
        </p:nvSpPr>
        <p:spPr bwMode="auto">
          <a:xfrm>
            <a:off x="7105650" y="2143125"/>
            <a:ext cx="1096963" cy="2387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6000" b="1">
                <a:solidFill>
                  <a:srgbClr val="990099"/>
                </a:solidFill>
                <a:latin typeface="宋体" panose="02010600030101010101" pitchFamily="2" charset="-122"/>
              </a:rPr>
              <a:t>春花图</a:t>
            </a:r>
            <a:endParaRPr lang="zh-CN" altLang="en-US" sz="6000" b="1">
              <a:solidFill>
                <a:srgbClr val="990099"/>
              </a:solidFill>
              <a:latin typeface="宋体" panose="02010600030101010101" pitchFamily="2" charset="-122"/>
            </a:endParaRPr>
          </a:p>
        </p:txBody>
      </p:sp>
      <p:pic>
        <p:nvPicPr>
          <p:cNvPr id="17411" name="图片 21506" descr="图片6 拷贝"/>
          <p:cNvPicPr>
            <a:picLocks noChangeAspect="1" noChangeArrowheads="1"/>
          </p:cNvPicPr>
          <p:nvPr/>
        </p:nvPicPr>
        <p:blipFill>
          <a:blip r:embed="rId1" cstate="print"/>
          <a:srcRect b="7834"/>
          <a:stretch>
            <a:fillRect/>
          </a:stretch>
        </p:blipFill>
        <p:spPr bwMode="auto">
          <a:xfrm>
            <a:off x="714375" y="871538"/>
            <a:ext cx="603885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22529"/>
          <p:cNvSpPr>
            <a:spLocks noChangeArrowheads="1" noChangeShapeType="1" noTextEdit="1"/>
          </p:cNvSpPr>
          <p:nvPr/>
        </p:nvSpPr>
        <p:spPr bwMode="auto">
          <a:xfrm rot="5400000">
            <a:off x="82550" y="841376"/>
            <a:ext cx="1165225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noFill/>
                  <a:rou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春花图</a:t>
            </a:r>
            <a:endParaRPr lang="zh-CN" altLang="en-US" sz="3600" kern="10">
              <a:ln w="9525">
                <a:noFill/>
                <a:round/>
              </a:ln>
              <a:solidFill>
                <a:srgbClr val="FF66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文本框 22530"/>
          <p:cNvSpPr txBox="1">
            <a:spLocks noChangeArrowheads="1"/>
          </p:cNvSpPr>
          <p:nvPr/>
        </p:nvSpPr>
        <p:spPr bwMode="auto">
          <a:xfrm>
            <a:off x="1905000" y="836613"/>
            <a:ext cx="72390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作者如何全方位的描写春花？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2" name="文本框 22531"/>
          <p:cNvSpPr txBox="1">
            <a:spLocks noChangeArrowheads="1"/>
          </p:cNvSpPr>
          <p:nvPr/>
        </p:nvSpPr>
        <p:spPr bwMode="auto">
          <a:xfrm>
            <a:off x="0" y="2133600"/>
            <a:ext cx="2895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树上繁花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3" name="文本框 22532"/>
          <p:cNvSpPr txBox="1">
            <a:spLocks noChangeArrowheads="1"/>
          </p:cNvSpPr>
          <p:nvPr/>
        </p:nvSpPr>
        <p:spPr bwMode="auto">
          <a:xfrm>
            <a:off x="2232025" y="2101850"/>
            <a:ext cx="2362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树中昆虫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4" name="文本框 22533"/>
          <p:cNvSpPr txBox="1">
            <a:spLocks noChangeArrowheads="1"/>
          </p:cNvSpPr>
          <p:nvPr/>
        </p:nvSpPr>
        <p:spPr bwMode="auto">
          <a:xfrm>
            <a:off x="4386263" y="2112963"/>
            <a:ext cx="28194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树下野花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5" name="文本框 22534"/>
          <p:cNvSpPr txBox="1">
            <a:spLocks noChangeArrowheads="1"/>
          </p:cNvSpPr>
          <p:nvPr/>
        </p:nvSpPr>
        <p:spPr bwMode="auto">
          <a:xfrm>
            <a:off x="6432550" y="2173288"/>
            <a:ext cx="21082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高低结合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536" name="文本框 22535"/>
          <p:cNvSpPr txBox="1">
            <a:spLocks noChangeArrowheads="1"/>
          </p:cNvSpPr>
          <p:nvPr/>
        </p:nvSpPr>
        <p:spPr bwMode="auto">
          <a:xfrm>
            <a:off x="0" y="2997200"/>
            <a:ext cx="3505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眼前花儿争春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7" name="文本框 22536"/>
          <p:cNvSpPr txBox="1">
            <a:spLocks noChangeArrowheads="1"/>
          </p:cNvSpPr>
          <p:nvPr/>
        </p:nvSpPr>
        <p:spPr bwMode="auto">
          <a:xfrm>
            <a:off x="2582863" y="3003550"/>
            <a:ext cx="3048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想象结果实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8" name="文本框 22537"/>
          <p:cNvSpPr txBox="1">
            <a:spLocks noChangeArrowheads="1"/>
          </p:cNvSpPr>
          <p:nvPr/>
        </p:nvSpPr>
        <p:spPr bwMode="auto">
          <a:xfrm>
            <a:off x="6423025" y="3048000"/>
            <a:ext cx="22479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虚实结合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539" name="文本框 22538"/>
          <p:cNvSpPr txBox="1">
            <a:spLocks noChangeArrowheads="1"/>
          </p:cNvSpPr>
          <p:nvPr/>
        </p:nvSpPr>
        <p:spPr bwMode="auto">
          <a:xfrm>
            <a:off x="39688" y="3786188"/>
            <a:ext cx="29718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花的色彩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40" name="文本框 22539"/>
          <p:cNvSpPr txBox="1">
            <a:spLocks noChangeArrowheads="1"/>
          </p:cNvSpPr>
          <p:nvPr/>
        </p:nvSpPr>
        <p:spPr bwMode="auto">
          <a:xfrm>
            <a:off x="2133600" y="3775075"/>
            <a:ext cx="3124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花的味道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41" name="文本框 22540"/>
          <p:cNvSpPr txBox="1">
            <a:spLocks noChangeArrowheads="1"/>
          </p:cNvSpPr>
          <p:nvPr/>
        </p:nvSpPr>
        <p:spPr bwMode="auto">
          <a:xfrm>
            <a:off x="6423025" y="3751263"/>
            <a:ext cx="28956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色味结合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542" name="文本框 22541"/>
          <p:cNvSpPr txBox="1">
            <a:spLocks noChangeArrowheads="1"/>
          </p:cNvSpPr>
          <p:nvPr/>
        </p:nvSpPr>
        <p:spPr bwMode="auto">
          <a:xfrm>
            <a:off x="4763" y="4633913"/>
            <a:ext cx="34163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像星星眨呀眨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43" name="文本框 22542"/>
          <p:cNvSpPr txBox="1">
            <a:spLocks noChangeArrowheads="1"/>
          </p:cNvSpPr>
          <p:nvPr/>
        </p:nvSpPr>
        <p:spPr bwMode="auto">
          <a:xfrm>
            <a:off x="2595563" y="4635500"/>
            <a:ext cx="3657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暗写风与太阳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44" name="文本框 22543"/>
          <p:cNvSpPr txBox="1">
            <a:spLocks noChangeArrowheads="1"/>
          </p:cNvSpPr>
          <p:nvPr/>
        </p:nvSpPr>
        <p:spPr bwMode="auto">
          <a:xfrm>
            <a:off x="6423025" y="4594225"/>
            <a:ext cx="2971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明暗结合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546" name="文本框 22545"/>
          <p:cNvSpPr txBox="1">
            <a:spLocks noChangeArrowheads="1"/>
          </p:cNvSpPr>
          <p:nvPr/>
        </p:nvSpPr>
        <p:spPr bwMode="auto">
          <a:xfrm>
            <a:off x="5437188" y="5668963"/>
            <a:ext cx="35433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全方位描绘春花的美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547" name="直接连接符 22546"/>
          <p:cNvSpPr>
            <a:spLocks noChangeShapeType="1"/>
          </p:cNvSpPr>
          <p:nvPr/>
        </p:nvSpPr>
        <p:spPr bwMode="auto">
          <a:xfrm>
            <a:off x="1550988" y="2351088"/>
            <a:ext cx="457200" cy="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8" name="直接连接符 22547"/>
          <p:cNvSpPr>
            <a:spLocks noChangeShapeType="1"/>
          </p:cNvSpPr>
          <p:nvPr/>
        </p:nvSpPr>
        <p:spPr bwMode="auto">
          <a:xfrm>
            <a:off x="3759200" y="2339975"/>
            <a:ext cx="457200" cy="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9" name="直接连接符 22548"/>
          <p:cNvSpPr>
            <a:spLocks noChangeShapeType="1"/>
          </p:cNvSpPr>
          <p:nvPr/>
        </p:nvSpPr>
        <p:spPr bwMode="auto">
          <a:xfrm>
            <a:off x="2028825" y="3232150"/>
            <a:ext cx="457200" cy="0"/>
          </a:xfrm>
          <a:prstGeom prst="line">
            <a:avLst/>
          </a:prstGeom>
          <a:noFill/>
          <a:ln w="41275">
            <a:solidFill>
              <a:srgbClr val="00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0" name="直接连接符 22549"/>
          <p:cNvSpPr>
            <a:spLocks noChangeShapeType="1"/>
          </p:cNvSpPr>
          <p:nvPr/>
        </p:nvSpPr>
        <p:spPr bwMode="auto">
          <a:xfrm>
            <a:off x="1512888" y="3990975"/>
            <a:ext cx="457200" cy="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1" name="直接连接符 22550"/>
          <p:cNvSpPr>
            <a:spLocks noChangeShapeType="1"/>
          </p:cNvSpPr>
          <p:nvPr/>
        </p:nvSpPr>
        <p:spPr bwMode="auto">
          <a:xfrm>
            <a:off x="2082800" y="4851400"/>
            <a:ext cx="457200" cy="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2" name="下箭头 22551"/>
          <p:cNvSpPr>
            <a:spLocks noChangeArrowheads="1"/>
          </p:cNvSpPr>
          <p:nvPr/>
        </p:nvSpPr>
        <p:spPr bwMode="auto">
          <a:xfrm>
            <a:off x="6929438" y="5043488"/>
            <a:ext cx="533400" cy="588962"/>
          </a:xfrm>
          <a:prstGeom prst="downArrow">
            <a:avLst>
              <a:gd name="adj1" fmla="val 50000"/>
              <a:gd name="adj2" fmla="val 2758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5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22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2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 build="p"/>
      <p:bldP spid="22533" grpId="0" animBg="1" build="p"/>
      <p:bldP spid="22534" grpId="0" animBg="1" build="p"/>
      <p:bldP spid="22535" grpId="0" animBg="1" build="p"/>
      <p:bldP spid="22536" grpId="0" animBg="1" build="p"/>
      <p:bldP spid="22537" grpId="0" animBg="1" build="p"/>
      <p:bldP spid="22538" grpId="0" animBg="1" build="p"/>
      <p:bldP spid="22539" grpId="0" animBg="1" build="p"/>
      <p:bldP spid="22540" grpId="0" animBg="1" build="p"/>
      <p:bldP spid="22541" grpId="0" animBg="1" build="p"/>
      <p:bldP spid="22542" grpId="0" animBg="1" build="p"/>
      <p:bldP spid="22543" grpId="0" animBg="1" build="p"/>
      <p:bldP spid="22544" grpId="0" animBg="1" build="p"/>
      <p:bldP spid="22546" grpId="0" animBg="1" build="p"/>
      <p:bldP spid="22547" grpId="0" animBg="1"/>
      <p:bldP spid="22548" grpId="0" animBg="1"/>
      <p:bldP spid="22549" grpId="0" animBg="1"/>
      <p:bldP spid="22550" grpId="0" animBg="1"/>
      <p:bldP spid="22551" grpId="0" animBg="1"/>
      <p:bldP spid="2255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3553"/>
          <p:cNvSpPr txBox="1">
            <a:spLocks noChangeArrowheads="1"/>
          </p:cNvSpPr>
          <p:nvPr/>
        </p:nvSpPr>
        <p:spPr bwMode="auto">
          <a:xfrm>
            <a:off x="434975" y="600075"/>
            <a:ext cx="611188" cy="1144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990099"/>
                </a:solidFill>
                <a:latin typeface="宋体" panose="02010600030101010101" pitchFamily="2" charset="-122"/>
              </a:rPr>
              <a:t>春风图</a:t>
            </a:r>
            <a:endParaRPr lang="zh-CN" altLang="en-US" sz="2800" b="1">
              <a:solidFill>
                <a:srgbClr val="990099"/>
              </a:solidFill>
              <a:latin typeface="宋体" panose="02010600030101010101" pitchFamily="2" charset="-122"/>
            </a:endParaRPr>
          </a:p>
        </p:txBody>
      </p:sp>
      <p:sp>
        <p:nvSpPr>
          <p:cNvPr id="19459" name="文本框 23554"/>
          <p:cNvSpPr txBox="1">
            <a:spLocks noChangeArrowheads="1"/>
          </p:cNvSpPr>
          <p:nvPr/>
        </p:nvSpPr>
        <p:spPr bwMode="auto">
          <a:xfrm>
            <a:off x="1074738" y="989013"/>
            <a:ext cx="38290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调动多种感觉来写春风：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3556" name="文本框 23555"/>
          <p:cNvSpPr txBox="1">
            <a:spLocks noChangeArrowheads="1"/>
          </p:cNvSpPr>
          <p:nvPr/>
        </p:nvSpPr>
        <p:spPr bwMode="auto">
          <a:xfrm>
            <a:off x="1089025" y="1635125"/>
            <a:ext cx="4876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</a:rPr>
              <a:t>像母亲的手抚摸着你</a:t>
            </a:r>
            <a:endParaRPr lang="zh-CN" altLang="en-US" sz="2800" b="1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sp>
        <p:nvSpPr>
          <p:cNvPr id="23557" name="文本框 23556"/>
          <p:cNvSpPr txBox="1">
            <a:spLocks noChangeArrowheads="1"/>
          </p:cNvSpPr>
          <p:nvPr/>
        </p:nvSpPr>
        <p:spPr bwMode="auto">
          <a:xfrm>
            <a:off x="1076325" y="2525713"/>
            <a:ext cx="41957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</a:rPr>
              <a:t>泥土的气息、草味、花香</a:t>
            </a:r>
            <a:endParaRPr lang="zh-CN" altLang="en-US" sz="2800" b="1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sp>
        <p:nvSpPr>
          <p:cNvPr id="23558" name="文本框 23557"/>
          <p:cNvSpPr txBox="1">
            <a:spLocks noChangeArrowheads="1"/>
          </p:cNvSpPr>
          <p:nvPr/>
        </p:nvSpPr>
        <p:spPr bwMode="auto">
          <a:xfrm>
            <a:off x="1063625" y="3506788"/>
            <a:ext cx="46482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</a:rPr>
              <a:t>鸟鸣、流水、短笛</a:t>
            </a:r>
            <a:endParaRPr lang="zh-CN" altLang="en-US" sz="2800" b="1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sp>
        <p:nvSpPr>
          <p:cNvPr id="23559" name="文本框 23558"/>
          <p:cNvSpPr txBox="1">
            <a:spLocks noChangeArrowheads="1"/>
          </p:cNvSpPr>
          <p:nvPr/>
        </p:nvSpPr>
        <p:spPr bwMode="auto">
          <a:xfrm>
            <a:off x="5434013" y="1638300"/>
            <a:ext cx="108743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触觉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560" name="文本框 23559"/>
          <p:cNvSpPr txBox="1">
            <a:spLocks noChangeArrowheads="1"/>
          </p:cNvSpPr>
          <p:nvPr/>
        </p:nvSpPr>
        <p:spPr bwMode="auto">
          <a:xfrm>
            <a:off x="5457825" y="2501900"/>
            <a:ext cx="11874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嗅觉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561" name="文本框 23560"/>
          <p:cNvSpPr txBox="1">
            <a:spLocks noChangeArrowheads="1"/>
          </p:cNvSpPr>
          <p:nvPr/>
        </p:nvSpPr>
        <p:spPr bwMode="auto">
          <a:xfrm>
            <a:off x="5457825" y="3468688"/>
            <a:ext cx="135413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听觉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562" name="文本框 23561"/>
          <p:cNvSpPr txBox="1">
            <a:spLocks noChangeArrowheads="1"/>
          </p:cNvSpPr>
          <p:nvPr/>
        </p:nvSpPr>
        <p:spPr bwMode="auto">
          <a:xfrm>
            <a:off x="4141788" y="4819650"/>
            <a:ext cx="464185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运用各种感觉描绘春风柔、暖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563" name="下箭头 23562"/>
          <p:cNvSpPr>
            <a:spLocks noChangeArrowheads="1"/>
          </p:cNvSpPr>
          <p:nvPr/>
        </p:nvSpPr>
        <p:spPr bwMode="auto">
          <a:xfrm>
            <a:off x="5789613" y="4059238"/>
            <a:ext cx="193675" cy="614362"/>
          </a:xfrm>
          <a:prstGeom prst="downArrow">
            <a:avLst>
              <a:gd name="adj1" fmla="val 50000"/>
              <a:gd name="adj2" fmla="val 10661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 build="p"/>
      <p:bldP spid="23557" grpId="0" animBg="1" build="p"/>
      <p:bldP spid="23558" grpId="0" animBg="1" build="p"/>
      <p:bldP spid="23559" grpId="0" animBg="1" build="p"/>
      <p:bldP spid="23560" grpId="0" animBg="1" build="p"/>
      <p:bldP spid="23561" grpId="0" animBg="1" build="p"/>
      <p:bldP spid="23562" grpId="0" animBg="1" build="p"/>
      <p:bldP spid="2356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3561" descr="99858PICFi5_102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850" y="1628775"/>
            <a:ext cx="4081463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矩形 24578"/>
          <p:cNvSpPr>
            <a:spLocks noChangeArrowheads="1"/>
          </p:cNvSpPr>
          <p:nvPr/>
        </p:nvSpPr>
        <p:spPr bwMode="auto">
          <a:xfrm>
            <a:off x="381000" y="668338"/>
            <a:ext cx="8153400" cy="1384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从触觉、嗅觉、视觉、听觉等方面，把无形、无味、无色的春风写得有声有味，有情有感。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4" name="矩形 24579"/>
          <p:cNvSpPr>
            <a:spLocks noChangeArrowheads="1"/>
          </p:cNvSpPr>
          <p:nvPr/>
        </p:nvSpPr>
        <p:spPr bwMode="auto">
          <a:xfrm>
            <a:off x="228600" y="2565400"/>
            <a:ext cx="38385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吹面不寒杨柳风”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5" name="矩形 24580"/>
          <p:cNvSpPr>
            <a:spLocks noChangeArrowheads="1"/>
          </p:cNvSpPr>
          <p:nvPr/>
        </p:nvSpPr>
        <p:spPr bwMode="auto">
          <a:xfrm>
            <a:off x="0" y="3860800"/>
            <a:ext cx="41481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像母亲的手抚摸着你”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6" name="矩形 24581"/>
          <p:cNvSpPr>
            <a:spLocks noChangeArrowheads="1"/>
          </p:cNvSpPr>
          <p:nvPr/>
        </p:nvSpPr>
        <p:spPr bwMode="auto">
          <a:xfrm>
            <a:off x="304800" y="5373688"/>
            <a:ext cx="27543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呼朋引伴”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4583" name="矩形 24582"/>
          <p:cNvSpPr>
            <a:spLocks noChangeArrowheads="1"/>
          </p:cNvSpPr>
          <p:nvPr/>
        </p:nvSpPr>
        <p:spPr bwMode="auto">
          <a:xfrm>
            <a:off x="4140200" y="2276475"/>
            <a:ext cx="4343400" cy="955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运用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引用、借代</a:t>
            </a:r>
            <a:r>
              <a:rPr lang="zh-CN" altLang="en-US" sz="2800" b="1">
                <a:latin typeface="宋体" panose="02010600030101010101" pitchFamily="2" charset="-122"/>
              </a:rPr>
              <a:t>，写出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春风的温暖。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4" name="矩形 24583"/>
          <p:cNvSpPr>
            <a:spLocks noChangeArrowheads="1"/>
          </p:cNvSpPr>
          <p:nvPr/>
        </p:nvSpPr>
        <p:spPr bwMode="auto">
          <a:xfrm>
            <a:off x="4148138" y="3646488"/>
            <a:ext cx="3903662" cy="955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运用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比喻、拟人</a:t>
            </a:r>
            <a:r>
              <a:rPr lang="zh-CN" altLang="en-US" sz="2800" b="1">
                <a:latin typeface="宋体" panose="02010600030101010101" pitchFamily="2" charset="-122"/>
              </a:rPr>
              <a:t>，写出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春风的柔和。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5" name="矩形 24584"/>
          <p:cNvSpPr>
            <a:spLocks noChangeArrowheads="1"/>
          </p:cNvSpPr>
          <p:nvPr/>
        </p:nvSpPr>
        <p:spPr bwMode="auto">
          <a:xfrm>
            <a:off x="4143375" y="5127625"/>
            <a:ext cx="3940175" cy="955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运用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拟人，写鸟儿迎春的欢悦。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9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bldLvl="0" animBg="1"/>
      <p:bldP spid="24584" grpId="0" bldLvl="0" animBg="1"/>
      <p:bldP spid="2458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6627"/>
          <p:cNvSpPr txBox="1">
            <a:spLocks noChangeArrowheads="1"/>
          </p:cNvSpPr>
          <p:nvPr/>
        </p:nvSpPr>
        <p:spPr bwMode="auto">
          <a:xfrm>
            <a:off x="1370013" y="958850"/>
            <a:ext cx="4948237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正面、侧面相结合描写春雨：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629" name="文本框 26628"/>
          <p:cNvSpPr txBox="1">
            <a:spLocks noChangeArrowheads="1"/>
          </p:cNvSpPr>
          <p:nvPr/>
        </p:nvSpPr>
        <p:spPr bwMode="auto">
          <a:xfrm>
            <a:off x="250825" y="1916113"/>
            <a:ext cx="5270500" cy="822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一下就是三两天，像牛毛、像花针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……</a:t>
            </a:r>
            <a:endParaRPr lang="en-US" altLang="zh-CN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0" name="文本框 26629"/>
          <p:cNvSpPr txBox="1">
            <a:spLocks noChangeArrowheads="1"/>
          </p:cNvSpPr>
          <p:nvPr/>
        </p:nvSpPr>
        <p:spPr bwMode="auto">
          <a:xfrm>
            <a:off x="5651500" y="2081213"/>
            <a:ext cx="33131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绵长、细密：正面描写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631" name="文本框 26630"/>
          <p:cNvSpPr txBox="1">
            <a:spLocks noChangeArrowheads="1"/>
          </p:cNvSpPr>
          <p:nvPr/>
        </p:nvSpPr>
        <p:spPr bwMode="auto">
          <a:xfrm>
            <a:off x="250825" y="3062288"/>
            <a:ext cx="5276850" cy="1371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屋顶上全笼着一层薄烟  树叶绿得发亮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……</a:t>
            </a:r>
            <a:endParaRPr lang="en-US" altLang="zh-CN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2" name="文本框 26631"/>
          <p:cNvSpPr txBox="1">
            <a:spLocks noChangeArrowheads="1"/>
          </p:cNvSpPr>
          <p:nvPr/>
        </p:nvSpPr>
        <p:spPr bwMode="auto">
          <a:xfrm>
            <a:off x="5635625" y="3525838"/>
            <a:ext cx="3460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轻盈、润物：侧面描写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11" name="矩形 26632"/>
          <p:cNvSpPr>
            <a:spLocks noChangeArrowheads="1" noChangeShapeType="1" noTextEdit="1"/>
          </p:cNvSpPr>
          <p:nvPr/>
        </p:nvSpPr>
        <p:spPr bwMode="auto">
          <a:xfrm rot="5400000">
            <a:off x="65088" y="879475"/>
            <a:ext cx="1279525" cy="6191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noFill/>
                  <a:rou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春雨图</a:t>
            </a:r>
            <a:endParaRPr lang="zh-CN" altLang="en-US" sz="3600" kern="10">
              <a:ln w="9525">
                <a:noFill/>
                <a:round/>
              </a:ln>
              <a:solidFill>
                <a:srgbClr val="FF66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4" name="下箭头 26633"/>
          <p:cNvSpPr>
            <a:spLocks noChangeArrowheads="1"/>
          </p:cNvSpPr>
          <p:nvPr/>
        </p:nvSpPr>
        <p:spPr bwMode="auto">
          <a:xfrm>
            <a:off x="7146925" y="4165600"/>
            <a:ext cx="561975" cy="541338"/>
          </a:xfrm>
          <a:prstGeom prst="downArrow">
            <a:avLst>
              <a:gd name="adj1" fmla="val 50000"/>
              <a:gd name="adj2" fmla="val 33625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6636" name="文本框 26635"/>
          <p:cNvSpPr txBox="1">
            <a:spLocks noChangeArrowheads="1"/>
          </p:cNvSpPr>
          <p:nvPr/>
        </p:nvSpPr>
        <p:spPr bwMode="auto">
          <a:xfrm>
            <a:off x="5175250" y="4733925"/>
            <a:ext cx="3851275" cy="8239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从静景写到动态，从物写到人，由近写到远。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637" name="文本框 26636"/>
          <p:cNvSpPr txBox="1">
            <a:spLocks noChangeArrowheads="1"/>
          </p:cNvSpPr>
          <p:nvPr/>
        </p:nvSpPr>
        <p:spPr bwMode="auto">
          <a:xfrm>
            <a:off x="279400" y="4765675"/>
            <a:ext cx="43926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比喻、排比、拟人。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1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6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66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6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 build="p"/>
      <p:bldP spid="26630" grpId="0" animBg="1" build="p"/>
      <p:bldP spid="26631" grpId="0" animBg="1" build="p"/>
      <p:bldP spid="26632" grpId="0" animBg="1" build="p"/>
      <p:bldP spid="26634" grpId="0" bldLvl="0" animBg="1"/>
      <p:bldP spid="26636" grpId="0" bldLvl="0" animBg="1"/>
      <p:bldP spid="266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2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7000" y="1196975"/>
            <a:ext cx="8837613" cy="393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知识与技能目标：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sym typeface="宋体" panose="02010600030101010101" pitchFamily="2" charset="-122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sym typeface="宋体" panose="02010600030101010101" pitchFamily="2" charset="-122"/>
              </a:rPr>
              <a:t>理清文章的思路，读懂文章内容，理解作者对春天的赞美之情。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sym typeface="宋体" panose="02010600030101010101" pitchFamily="2" charset="-122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sym typeface="宋体" panose="02010600030101010101" pitchFamily="2" charset="-122"/>
              </a:rPr>
              <a:t>理解比喻拟人手法在写景中的表达效果。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sym typeface="宋体" panose="02010600030101010101" pitchFamily="2" charset="-122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  <a:sym typeface="宋体" panose="02010600030101010101" pitchFamily="2" charset="-122"/>
              </a:rPr>
              <a:t>掌握多角度写景的方法。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过程与方法</a:t>
            </a:r>
            <a:r>
              <a:rPr lang="zh-CN" altLang="en-US" sz="2800" b="1">
                <a:latin typeface="Times New Roman" panose="02020603050405020304" pitchFamily="18" charset="0"/>
                <a:sym typeface="宋体" panose="02010600030101010101" pitchFamily="2" charset="-122"/>
              </a:rPr>
              <a:t>：自主阅读、自主朗读，质疑赏析，由读至写。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情感目标</a:t>
            </a:r>
            <a:r>
              <a:rPr lang="zh-CN" altLang="en-US" sz="2800" b="1">
                <a:latin typeface="Times New Roman" panose="02020603050405020304" pitchFamily="18" charset="0"/>
                <a:sym typeface="宋体" panose="02010600030101010101" pitchFamily="2" charset="-122"/>
              </a:rPr>
              <a:t>：用心感受春天的美好，培养学生热爱大自然的感情。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4102" name="组合 3"/>
          <p:cNvGrpSpPr/>
          <p:nvPr/>
        </p:nvGrpSpPr>
        <p:grpSpPr bwMode="auto">
          <a:xfrm>
            <a:off x="563563" y="652463"/>
            <a:ext cx="1714500" cy="500062"/>
            <a:chOff x="1076" y="1998"/>
            <a:chExt cx="2699" cy="788"/>
          </a:xfrm>
        </p:grpSpPr>
        <p:sp>
          <p:nvSpPr>
            <p:cNvPr id="3" name="流程图: 文档 2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4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300" b="1">
                  <a:solidFill>
                    <a:srgbClr val="FFFFFF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学习目标</a:t>
              </a:r>
              <a:endParaRPr lang="zh-CN" altLang="en-US" sz="2300" b="1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文本框 28674"/>
          <p:cNvSpPr txBox="1">
            <a:spLocks noChangeArrowheads="1"/>
          </p:cNvSpPr>
          <p:nvPr/>
        </p:nvSpPr>
        <p:spPr bwMode="auto">
          <a:xfrm>
            <a:off x="276225" y="1262063"/>
            <a:ext cx="8713788" cy="3725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                    </a:t>
            </a:r>
            <a:r>
              <a:rPr lang="zh-CN" altLang="en-US" sz="2800" b="1">
                <a:latin typeface="宋体" panose="02010600030101010101" pitchFamily="2" charset="-122"/>
              </a:rPr>
              <a:t>迎春图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天上风筝渐渐多了，地上孩子也多了。城里乡下，家家户户，老老小小，也赶趟儿似的，一个个都出来了。舒活舒活筋骨，抖擞抖擞精神，各做各的一份儿事去。“一年之际在于春”，刚起头儿，有的是工夫，有的是希望。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9701"/>
          <p:cNvSpPr txBox="1">
            <a:spLocks noChangeArrowheads="1"/>
          </p:cNvSpPr>
          <p:nvPr/>
        </p:nvSpPr>
        <p:spPr bwMode="auto">
          <a:xfrm>
            <a:off x="755650" y="547688"/>
            <a:ext cx="7777163" cy="1801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思考：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描绘了四幅春景图，为何还要写“迎春图”？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引用这个俗语有什么好处？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0723" name="矩形 30722"/>
          <p:cNvSpPr>
            <a:spLocks noChangeArrowheads="1"/>
          </p:cNvSpPr>
          <p:nvPr/>
        </p:nvSpPr>
        <p:spPr bwMode="auto">
          <a:xfrm>
            <a:off x="827088" y="2349500"/>
            <a:ext cx="57673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由景及人，春到人欢，与开头呼应。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0724" name="矩形 30723"/>
          <p:cNvSpPr>
            <a:spLocks noChangeArrowheads="1"/>
          </p:cNvSpPr>
          <p:nvPr/>
        </p:nvSpPr>
        <p:spPr bwMode="auto">
          <a:xfrm>
            <a:off x="755650" y="2924175"/>
            <a:ext cx="80629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一年之计在于春”启迪人们：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3557" name="矩形 30724"/>
          <p:cNvSpPr>
            <a:spLocks noChangeArrowheads="1"/>
          </p:cNvSpPr>
          <p:nvPr/>
        </p:nvSpPr>
        <p:spPr bwMode="auto">
          <a:xfrm>
            <a:off x="609600" y="6213475"/>
            <a:ext cx="3095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b="1">
              <a:solidFill>
                <a:srgbClr val="00CC00"/>
              </a:solidFill>
              <a:latin typeface="宋体" panose="02010600030101010101" pitchFamily="2" charset="-122"/>
            </a:endParaRPr>
          </a:p>
        </p:txBody>
      </p:sp>
      <p:sp>
        <p:nvSpPr>
          <p:cNvPr id="30726" name="文本框 30725"/>
          <p:cNvSpPr txBox="1">
            <a:spLocks noChangeArrowheads="1"/>
          </p:cNvSpPr>
          <p:nvPr/>
        </p:nvSpPr>
        <p:spPr bwMode="auto">
          <a:xfrm>
            <a:off x="865188" y="3446463"/>
            <a:ext cx="7100887" cy="2657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把握时光，奋发向上，辛勤劳作，也抒发了作者热爱生活，进而要创造美好生活，积极向上的感情。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体现了文章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主旨</a:t>
            </a:r>
            <a:r>
              <a:rPr lang="zh-CN" altLang="en-US" sz="2800">
                <a:latin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2355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4" grpId="0" animBg="1"/>
      <p:bldP spid="307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31745" descr="图片1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52775" y="3594100"/>
            <a:ext cx="3927475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矩形 31746"/>
          <p:cNvSpPr>
            <a:spLocks noChangeArrowheads="1"/>
          </p:cNvSpPr>
          <p:nvPr/>
        </p:nvSpPr>
        <p:spPr bwMode="auto">
          <a:xfrm>
            <a:off x="179388" y="755650"/>
            <a:ext cx="87566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春天像刚落地的娃娃，从头到脚都是</a:t>
            </a: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新的，它生长着。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1749" name="文本框 31748"/>
          <p:cNvSpPr txBox="1">
            <a:spLocks noChangeArrowheads="1"/>
          </p:cNvSpPr>
          <p:nvPr/>
        </p:nvSpPr>
        <p:spPr bwMode="auto">
          <a:xfrm>
            <a:off x="211138" y="3068638"/>
            <a:ext cx="59039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春天像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1750" name="矩形 31749"/>
          <p:cNvSpPr>
            <a:spLocks noChangeArrowheads="1"/>
          </p:cNvSpPr>
          <p:nvPr/>
        </p:nvSpPr>
        <p:spPr bwMode="auto">
          <a:xfrm>
            <a:off x="196850" y="1487488"/>
            <a:ext cx="69707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春天像小姑娘，花枝招展的，笑着，</a:t>
            </a: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走着。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1752" name="矩形 31751"/>
          <p:cNvSpPr>
            <a:spLocks noChangeArrowheads="1"/>
          </p:cNvSpPr>
          <p:nvPr/>
        </p:nvSpPr>
        <p:spPr bwMode="auto">
          <a:xfrm>
            <a:off x="204788" y="2084388"/>
            <a:ext cx="7315200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春天像健壮的青年，有铁一般的胳</a:t>
            </a: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膊和腰脚，领着我们上前去。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458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  <p:bldP spid="31749" grpId="0" animBg="1"/>
      <p:bldP spid="31750" grpId="0" animBg="1"/>
      <p:bldP spid="3175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占位符 32769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95738" y="2420938"/>
            <a:ext cx="4476750" cy="26638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 eaLnBrk="1" hangingPunct="1">
              <a:lnSpc>
                <a:spcPct val="20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：有旺盛的生命力。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20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：活泼生动。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20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：健壮有力。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1" name="标题 32770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68450" y="841375"/>
            <a:ext cx="6018213" cy="11430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eaLnBrk="1" hangingPunct="1"/>
            <a:r>
              <a:rPr lang="zh-CN" altLang="en-US" sz="8000" b="1" smtClean="0">
                <a:solidFill>
                  <a:srgbClr val="FF0000"/>
                </a:solidFill>
                <a:ea typeface="华文彩云" panose="02010800040101010101" pitchFamily="2" charset="-122"/>
              </a:rPr>
              <a:t>赞  春</a:t>
            </a:r>
            <a:endParaRPr lang="zh-CN" altLang="en-US" sz="8000" b="1" smtClean="0">
              <a:solidFill>
                <a:srgbClr val="FF0000"/>
              </a:solidFill>
              <a:ea typeface="华文彩云" panose="02010800040101010101" pitchFamily="2" charset="-122"/>
            </a:endParaRPr>
          </a:p>
        </p:txBody>
      </p:sp>
      <p:sp>
        <p:nvSpPr>
          <p:cNvPr id="32772" name="左大括号 32771"/>
          <p:cNvSpPr/>
          <p:nvPr/>
        </p:nvSpPr>
        <p:spPr bwMode="auto">
          <a:xfrm>
            <a:off x="3708400" y="2636838"/>
            <a:ext cx="147638" cy="2622550"/>
          </a:xfrm>
          <a:prstGeom prst="leftBrace">
            <a:avLst>
              <a:gd name="adj1" fmla="val 147781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25605" name="文本框 32772"/>
          <p:cNvSpPr txBox="1">
            <a:spLocks noChangeArrowheads="1"/>
          </p:cNvSpPr>
          <p:nvPr/>
        </p:nvSpPr>
        <p:spPr bwMode="auto">
          <a:xfrm>
            <a:off x="180975" y="2551113"/>
            <a:ext cx="3670300" cy="201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比喻，</a:t>
            </a:r>
            <a:r>
              <a:rPr lang="zh-CN" altLang="en-US" sz="2800" b="1">
                <a:latin typeface="宋体" panose="02010600030101010101" pitchFamily="2" charset="-122"/>
              </a:rPr>
              <a:t>娃娃</a:t>
            </a:r>
            <a:r>
              <a:rPr lang="en-US" altLang="zh-CN" sz="2800" b="1">
                <a:latin typeface="宋体" panose="02010600030101010101" pitchFamily="2" charset="-122"/>
              </a:rPr>
              <a:t>—</a:t>
            </a:r>
            <a:r>
              <a:rPr lang="zh-CN" altLang="en-US" sz="2800" b="1">
                <a:latin typeface="宋体" panose="02010600030101010101" pitchFamily="2" charset="-122"/>
              </a:rPr>
              <a:t>小姑娘</a:t>
            </a:r>
            <a:r>
              <a:rPr lang="en-US" altLang="zh-CN" sz="2800" b="1">
                <a:latin typeface="宋体" panose="02010600030101010101" pitchFamily="2" charset="-122"/>
              </a:rPr>
              <a:t>—</a:t>
            </a:r>
            <a:r>
              <a:rPr lang="zh-CN" altLang="en-US" sz="2800" b="1">
                <a:latin typeface="宋体" panose="02010600030101010101" pitchFamily="2" charset="-122"/>
              </a:rPr>
              <a:t>青年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形象地点明了春天的成长进程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60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 build="p"/>
      <p:bldP spid="32771" grpId="0" animBg="1"/>
      <p:bldP spid="3277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标题 3379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620713"/>
            <a:ext cx="7267575" cy="1143000"/>
          </a:xfrm>
          <a:prstGeom prst="rect">
            <a:avLst/>
          </a:prstGeom>
          <a:solidFill>
            <a:schemeClr val="bg1"/>
          </a:solidFill>
          <a:ln>
            <a:miter lim="800000"/>
          </a:ln>
        </p:spPr>
        <p:txBody>
          <a:bodyPr anchor="ctr"/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写作借鉴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文章如何写景？</a:t>
            </a:r>
            <a:endParaRPr lang="zh-CN" altLang="en-US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6" name="文本框 33795"/>
          <p:cNvSpPr txBox="1">
            <a:spLocks noChangeArrowheads="1"/>
          </p:cNvSpPr>
          <p:nvPr/>
        </p:nvSpPr>
        <p:spPr bwMode="auto">
          <a:xfrm>
            <a:off x="398463" y="2032000"/>
            <a:ext cx="8205787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一、运用各种修辞手法，如比喻、拟人、排比等；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3797" name="文本框 33796"/>
          <p:cNvSpPr txBox="1">
            <a:spLocks noChangeArrowheads="1"/>
          </p:cNvSpPr>
          <p:nvPr/>
        </p:nvSpPr>
        <p:spPr bwMode="auto">
          <a:xfrm>
            <a:off x="396875" y="2781300"/>
            <a:ext cx="8567738" cy="946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二、从不同的感官角度来描写，如视觉、听觉、触觉等；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3798" name="文本框 33797"/>
          <p:cNvSpPr txBox="1">
            <a:spLocks noChangeArrowheads="1"/>
          </p:cNvSpPr>
          <p:nvPr/>
        </p:nvSpPr>
        <p:spPr bwMode="auto">
          <a:xfrm>
            <a:off x="395288" y="3933825"/>
            <a:ext cx="8351837" cy="946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三、按照一定的顺序来描写，如从高到低、从近到远等；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3799" name="文本框 33798"/>
          <p:cNvSpPr txBox="1">
            <a:spLocks noChangeArrowheads="1"/>
          </p:cNvSpPr>
          <p:nvPr/>
        </p:nvSpPr>
        <p:spPr bwMode="auto">
          <a:xfrm>
            <a:off x="323850" y="5084763"/>
            <a:ext cx="8382000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四、虚实结合，动静结合。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3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33796" grpId="0" bldLvl="0" animBg="1"/>
      <p:bldP spid="33797" grpId="0" bldLvl="0" animBg="1"/>
      <p:bldP spid="33798" grpId="0" bldLvl="0" animBg="1"/>
      <p:bldP spid="3379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文本框 34818"/>
          <p:cNvSpPr txBox="1">
            <a:spLocks noChangeArrowheads="1"/>
          </p:cNvSpPr>
          <p:nvPr/>
        </p:nvSpPr>
        <p:spPr bwMode="auto">
          <a:xfrm>
            <a:off x="395288" y="1557338"/>
            <a:ext cx="8459787" cy="458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    《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春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是一篇诗意盎然的抒情散文。春本来是自然界的一个季节，本文用了多种修辞手法赋予它以感情和生命。作者抓住春的主要特征，虚实结合，动静结合，从不同角度，用极富表现力的语言，描绘了大地回春、万物复苏、生机勃发、草木争荣的景象，抒写出作者热爱春天、憧憬未来的欣喜心情。这是一首抒情诗，一幅风景画，更是一曲春的赞歌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4820" name="文本框 34819"/>
          <p:cNvSpPr txBox="1">
            <a:spLocks noChangeArrowheads="1"/>
          </p:cNvSpPr>
          <p:nvPr/>
        </p:nvSpPr>
        <p:spPr bwMode="auto">
          <a:xfrm>
            <a:off x="3930650" y="757238"/>
            <a:ext cx="1439863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小  结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65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课堂小结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  <p:bldP spid="348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36865"/>
          <p:cNvSpPr txBox="1">
            <a:spLocks noChangeArrowheads="1"/>
          </p:cNvSpPr>
          <p:nvPr/>
        </p:nvSpPr>
        <p:spPr bwMode="auto">
          <a:xfrm>
            <a:off x="1828800" y="2438400"/>
            <a:ext cx="5791200" cy="1163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800" b="1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  <a:sym typeface="Wingdings 2" panose="05020102010507070707" pitchFamily="18" charset="2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FF6600"/>
              </a:solidFill>
              <a:latin typeface="Times New Roman" panose="02020603050405020304" pitchFamily="18" charset="0"/>
              <a:ea typeface="隶书" panose="02010509060101010101" pitchFamily="49" charset="-122"/>
              <a:sym typeface="Wingdings 2" panose="05020102010507070707" pitchFamily="18" charset="2"/>
            </a:endParaRPr>
          </a:p>
        </p:txBody>
      </p:sp>
      <p:sp>
        <p:nvSpPr>
          <p:cNvPr id="36868" name="文本框 36867"/>
          <p:cNvSpPr txBox="1">
            <a:spLocks noChangeArrowheads="1"/>
          </p:cNvSpPr>
          <p:nvPr/>
        </p:nvSpPr>
        <p:spPr bwMode="auto">
          <a:xfrm>
            <a:off x="684213" y="692150"/>
            <a:ext cx="7761287" cy="201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sym typeface="Wingdings 2" panose="05020102010507070707" pitchFamily="18" charset="2"/>
              </a:rPr>
              <a:t>作业：从“春的畅想”、“夏雨”、“秋风” 、“冬雪”中选取你感兴趣的题目写一段</a:t>
            </a:r>
            <a:r>
              <a:rPr lang="en-US" altLang="zh-CN" sz="2800" b="1">
                <a:latin typeface="Times New Roman" panose="02020603050405020304" pitchFamily="18" charset="0"/>
                <a:sym typeface="Wingdings 2" panose="05020102010507070707" pitchFamily="18" charset="2"/>
              </a:rPr>
              <a:t>150</a:t>
            </a:r>
            <a:r>
              <a:rPr lang="zh-CN" altLang="en-US" sz="2800" b="1">
                <a:latin typeface="Times New Roman" panose="02020603050405020304" pitchFamily="18" charset="0"/>
                <a:sym typeface="Wingdings 2" panose="05020102010507070707" pitchFamily="18" charset="2"/>
              </a:rPr>
              <a:t>字左右的文字。</a:t>
            </a:r>
            <a:endParaRPr lang="zh-CN" altLang="en-US" sz="2800" b="1">
              <a:latin typeface="Times New Roman" panose="02020603050405020304" pitchFamily="18" charset="0"/>
              <a:sym typeface="Wingdings 2" panose="05020102010507070707" pitchFamily="18" charset="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sym typeface="Wingdings 2" panose="05020102010507070707" pitchFamily="18" charset="2"/>
            </a:endParaRPr>
          </a:p>
        </p:txBody>
      </p:sp>
      <p:sp>
        <p:nvSpPr>
          <p:cNvPr id="2867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当堂检测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28677" name="图片 31748" descr="8cb1cb13495409237089bac19a58d109b2de49a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9250" y="2205038"/>
            <a:ext cx="6056313" cy="394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2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pic>
        <p:nvPicPr>
          <p:cNvPr id="5125" name="图片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2"/>
          <p:cNvSpPr txBox="1">
            <a:spLocks noChangeArrowheads="1"/>
          </p:cNvSpPr>
          <p:nvPr/>
        </p:nvSpPr>
        <p:spPr bwMode="auto"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zh-CN" altLang="en-US" sz="3600" b="1">
                <a:solidFill>
                  <a:srgbClr val="196666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预习课文    相关介绍</a:t>
            </a:r>
            <a:endParaRPr lang="zh-CN" altLang="en-US" sz="3600" b="1">
              <a:solidFill>
                <a:srgbClr val="196666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7"/>
          <p:cNvGrpSpPr/>
          <p:nvPr/>
        </p:nvGrpSpPr>
        <p:grpSpPr bwMode="auto">
          <a:xfrm>
            <a:off x="325438" y="334963"/>
            <a:ext cx="2232025" cy="793750"/>
            <a:chOff x="0" y="0"/>
            <a:chExt cx="3516" cy="1249"/>
          </a:xfrm>
        </p:grpSpPr>
        <p:sp>
          <p:nvSpPr>
            <p:cNvPr id="6153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459827 w 696310"/>
                <a:gd name="T3" fmla="*/ 0 h 696310"/>
                <a:gd name="T4" fmla="*/ 459827 w 696310"/>
                <a:gd name="T5" fmla="*/ 236483 h 696310"/>
                <a:gd name="T6" fmla="*/ 696310 w 696310"/>
                <a:gd name="T7" fmla="*/ 236483 h 696310"/>
                <a:gd name="T8" fmla="*/ 696310 w 696310"/>
                <a:gd name="T9" fmla="*/ 696310 h 696310"/>
                <a:gd name="T10" fmla="*/ 0 w 696310"/>
                <a:gd name="T11" fmla="*/ 69631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5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6156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2530" cy="8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82" charset="2"/>
                  <a:ea typeface="微软雅黑" panose="020B0503020204020204" pitchFamily="82" charset="2"/>
                  <a:sym typeface="宋体" panose="02010600030101010101" pitchFamily="2" charset="-122"/>
                </a:rPr>
                <a:t>检查预习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endParaRPr>
            </a:p>
          </p:txBody>
        </p:sp>
      </p:grpSp>
      <p:sp>
        <p:nvSpPr>
          <p:cNvPr id="614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6148" name="组合 3"/>
          <p:cNvGrpSpPr/>
          <p:nvPr/>
        </p:nvGrpSpPr>
        <p:grpSpPr bwMode="auto">
          <a:xfrm>
            <a:off x="684213" y="1268413"/>
            <a:ext cx="1714500" cy="500062"/>
            <a:chOff x="1076" y="1998"/>
            <a:chExt cx="2699" cy="788"/>
          </a:xfrm>
        </p:grpSpPr>
        <p:sp>
          <p:nvSpPr>
            <p:cNvPr id="3" name="流程图: 文档 2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300" b="1">
                  <a:solidFill>
                    <a:srgbClr val="FFFFFF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走近作者</a:t>
              </a:r>
              <a:endParaRPr lang="zh-CN" altLang="en-US" sz="2300" b="1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0244" name="图片 10243" descr="722128564142345679823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8300" y="2263775"/>
            <a:ext cx="27749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727450" y="2060575"/>
            <a:ext cx="5021263" cy="3940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lvl="1" indent="457200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朱自清</a:t>
            </a:r>
            <a:r>
              <a:rPr lang="en-US" altLang="zh-CN" sz="2800" b="1">
                <a:latin typeface="宋体" panose="02010600030101010101" pitchFamily="2" charset="-122"/>
                <a:sym typeface="Arial" panose="020B0604020202020204" pitchFamily="34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sym typeface="Arial" panose="020B0604020202020204" pitchFamily="34" charset="0"/>
              </a:rPr>
              <a:t>1898-1948</a:t>
            </a:r>
            <a:r>
              <a:rPr lang="en-US" altLang="zh-CN" sz="2800" b="1">
                <a:latin typeface="宋体" panose="02010600030101010101" pitchFamily="2" charset="-122"/>
                <a:sym typeface="Arial" panose="020B0604020202020204" pitchFamily="34" charset="0"/>
              </a:rPr>
              <a:t>),</a:t>
            </a: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字佩弦</a:t>
            </a:r>
            <a:r>
              <a:rPr lang="en-US" altLang="zh-CN" sz="2800" b="1">
                <a:latin typeface="宋体" panose="02010600030101010101" pitchFamily="2" charset="-122"/>
                <a:sym typeface="Arial" panose="020B0604020202020204" pitchFamily="34" charset="0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号秋实，浙江绍兴人</a:t>
            </a:r>
            <a:r>
              <a:rPr lang="en-US" altLang="zh-CN" sz="2800" b="1">
                <a:latin typeface="宋体" panose="02010600030101010101" pitchFamily="2" charset="-122"/>
                <a:sym typeface="Arial" panose="020B0604020202020204" pitchFamily="34" charset="0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是我国现代最优秀的散文家之一，也是著名的诗人、学者、民主战士。主要作品有散文</a:t>
            </a:r>
            <a:r>
              <a:rPr lang="en-US" altLang="zh-CN" sz="2800" b="1">
                <a:latin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背影</a:t>
            </a:r>
            <a:r>
              <a:rPr lang="en-US" altLang="zh-CN" sz="2800" b="1">
                <a:latin typeface="宋体" panose="02010600030101010101" pitchFamily="2" charset="-122"/>
                <a:sym typeface="Arial" panose="020B0604020202020204" pitchFamily="34" charset="0"/>
              </a:rPr>
              <a:t>》《</a:t>
            </a: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荷塘月色</a:t>
            </a:r>
            <a:r>
              <a:rPr lang="en-US" altLang="zh-CN" sz="2800" b="1">
                <a:latin typeface="宋体" panose="02010600030101010101" pitchFamily="2" charset="-122"/>
                <a:sym typeface="Arial" panose="020B0604020202020204" pitchFamily="34" charset="0"/>
              </a:rPr>
              <a:t>》《</a:t>
            </a: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绿</a:t>
            </a:r>
            <a:r>
              <a:rPr lang="en-US" altLang="zh-CN" sz="2800" b="1">
                <a:latin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等。</a:t>
            </a:r>
            <a:endParaRPr lang="zh-CN" altLang="en-US" sz="2800" b="1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126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1625" y="781050"/>
            <a:ext cx="1633538" cy="5080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pPr eaLnBrk="1" hangingPunct="1"/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读准字音：</a:t>
            </a:r>
            <a:endParaRPr lang="zh-CN" altLang="en-US" sz="24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1" name="文本占位符 1126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79388" y="1557338"/>
            <a:ext cx="1871662" cy="44640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朗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润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钻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出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嫩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绿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眨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眼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酝酿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2" name="矩形 11267"/>
          <p:cNvSpPr>
            <a:spLocks noChangeArrowheads="1"/>
          </p:cNvSpPr>
          <p:nvPr/>
        </p:nvSpPr>
        <p:spPr bwMode="auto">
          <a:xfrm>
            <a:off x="4643438" y="1484313"/>
            <a:ext cx="2808287" cy="417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鸟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巢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宛</a:t>
            </a:r>
            <a:r>
              <a:rPr lang="zh-CN" altLang="en-US" sz="2800" b="1">
                <a:latin typeface="宋体" panose="02010600030101010101" pitchFamily="2" charset="-122"/>
              </a:rPr>
              <a:t>转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蓑</a:t>
            </a:r>
            <a:r>
              <a:rPr lang="zh-CN" altLang="en-US" sz="2800" b="1">
                <a:latin typeface="宋体" panose="02010600030101010101" pitchFamily="2" charset="-122"/>
              </a:rPr>
              <a:t>衣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稀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疏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抖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擞</a:t>
            </a:r>
            <a:r>
              <a:rPr lang="zh-CN" altLang="en-US" sz="2800" b="1">
                <a:latin typeface="宋体" panose="02010600030101010101" pitchFamily="2" charset="-122"/>
              </a:rPr>
              <a:t>精神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22425" y="1625600"/>
            <a:ext cx="7223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rùn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547813" y="2333625"/>
            <a:ext cx="9017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zuān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17663" y="2997200"/>
            <a:ext cx="72231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nèn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19250" y="3644900"/>
            <a:ext cx="7223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zhǎ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547813" y="4076700"/>
            <a:ext cx="1798637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yùn niàng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489700" y="1511300"/>
            <a:ext cx="901700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cháo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519863" y="2087563"/>
            <a:ext cx="722312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wǎn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516688" y="2852738"/>
            <a:ext cx="7223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suō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516688" y="3500438"/>
            <a:ext cx="7223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shū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516688" y="4292600"/>
            <a:ext cx="72231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sǒu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18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228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0825" y="539750"/>
            <a:ext cx="2667000" cy="568325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pPr eaLnBrk="1" hangingPunct="1"/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辨识下列多音字：</a:t>
            </a:r>
            <a:endParaRPr lang="zh-CN" altLang="en-US" sz="24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文本占位符 12290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38163" y="981075"/>
            <a:ext cx="3673475" cy="544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涨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起来了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他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涨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红了脸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应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endParaRPr lang="zh-CN" altLang="en-US" sz="2800" b="1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平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迷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藏</a:t>
            </a:r>
            <a:endParaRPr lang="zh-CN" altLang="en-US" sz="2800" b="1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宝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藏</a:t>
            </a:r>
            <a:endParaRPr lang="zh-CN" altLang="en-US" sz="2800" b="1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FontTx/>
              <a:buNone/>
            </a:pP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6" name="左大括号 12291"/>
          <p:cNvSpPr/>
          <p:nvPr/>
        </p:nvSpPr>
        <p:spPr bwMode="auto">
          <a:xfrm>
            <a:off x="395288" y="1557338"/>
            <a:ext cx="215900" cy="1079500"/>
          </a:xfrm>
          <a:prstGeom prst="leftBrace">
            <a:avLst>
              <a:gd name="adj1" fmla="val 41458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8197" name="左大括号 12292"/>
          <p:cNvSpPr/>
          <p:nvPr/>
        </p:nvSpPr>
        <p:spPr bwMode="auto">
          <a:xfrm>
            <a:off x="395288" y="3357563"/>
            <a:ext cx="215900" cy="1079500"/>
          </a:xfrm>
          <a:prstGeom prst="leftBrace">
            <a:avLst>
              <a:gd name="adj1" fmla="val 41458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8198" name="左大括号 12293"/>
          <p:cNvSpPr/>
          <p:nvPr/>
        </p:nvSpPr>
        <p:spPr bwMode="auto">
          <a:xfrm>
            <a:off x="395288" y="5084763"/>
            <a:ext cx="215900" cy="1079500"/>
          </a:xfrm>
          <a:prstGeom prst="leftBrace">
            <a:avLst>
              <a:gd name="adj1" fmla="val 41458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8199" name="矩形 12294"/>
          <p:cNvSpPr>
            <a:spLocks noChangeArrowheads="1"/>
          </p:cNvSpPr>
          <p:nvPr/>
        </p:nvSpPr>
        <p:spPr bwMode="auto">
          <a:xfrm>
            <a:off x="4500563" y="1412875"/>
            <a:ext cx="3673475" cy="544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b="1">
                <a:latin typeface="宋体" panose="02010600030101010101" pitchFamily="2" charset="-122"/>
              </a:rPr>
              <a:t> </a:t>
            </a:r>
            <a:endParaRPr lang="en-US" altLang="zh-CN" b="1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b="1">
              <a:latin typeface="宋体" panose="02010600030101010101" pitchFamily="2" charset="-122"/>
            </a:endParaRPr>
          </a:p>
        </p:txBody>
      </p:sp>
      <p:sp>
        <p:nvSpPr>
          <p:cNvPr id="8200" name="矩形 12295"/>
          <p:cNvSpPr>
            <a:spLocks noChangeArrowheads="1"/>
          </p:cNvSpPr>
          <p:nvPr/>
        </p:nvSpPr>
        <p:spPr bwMode="auto">
          <a:xfrm>
            <a:off x="5470525" y="1196975"/>
            <a:ext cx="3673475" cy="3429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黄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晕</a:t>
            </a:r>
            <a:endParaRPr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头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晕</a:t>
            </a:r>
            <a:endParaRPr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似</a:t>
            </a:r>
            <a:r>
              <a:rPr lang="zh-CN" altLang="en-US" sz="2800" b="1">
                <a:latin typeface="宋体" panose="02010600030101010101" pitchFamily="2" charset="-122"/>
              </a:rPr>
              <a:t>的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相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似</a:t>
            </a:r>
            <a:endParaRPr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8201" name="左大括号 12296"/>
          <p:cNvSpPr/>
          <p:nvPr/>
        </p:nvSpPr>
        <p:spPr bwMode="auto">
          <a:xfrm>
            <a:off x="5292725" y="1628775"/>
            <a:ext cx="215900" cy="1079500"/>
          </a:xfrm>
          <a:prstGeom prst="leftBrace">
            <a:avLst>
              <a:gd name="adj1" fmla="val 41458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8202" name="左大括号 12297"/>
          <p:cNvSpPr/>
          <p:nvPr/>
        </p:nvSpPr>
        <p:spPr bwMode="auto">
          <a:xfrm>
            <a:off x="5219700" y="3644900"/>
            <a:ext cx="215900" cy="1079500"/>
          </a:xfrm>
          <a:prstGeom prst="leftBrace">
            <a:avLst>
              <a:gd name="adj1" fmla="val 41458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2299" name="矩形 12298"/>
          <p:cNvSpPr>
            <a:spLocks noChangeArrowheads="1"/>
          </p:cNvSpPr>
          <p:nvPr/>
        </p:nvSpPr>
        <p:spPr bwMode="auto">
          <a:xfrm>
            <a:off x="2484438" y="908050"/>
            <a:ext cx="2016125" cy="172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zhǎng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zhàng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2300" name="矩形 12299"/>
          <p:cNvSpPr>
            <a:spLocks noChangeArrowheads="1"/>
          </p:cNvSpPr>
          <p:nvPr/>
        </p:nvSpPr>
        <p:spPr bwMode="auto">
          <a:xfrm>
            <a:off x="2387600" y="4887913"/>
            <a:ext cx="1584325" cy="185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cáng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zàng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2301" name="矩形 12300"/>
          <p:cNvSpPr>
            <a:spLocks noChangeArrowheads="1"/>
          </p:cNvSpPr>
          <p:nvPr/>
        </p:nvSpPr>
        <p:spPr bwMode="auto">
          <a:xfrm>
            <a:off x="6534150" y="1162050"/>
            <a:ext cx="1223963" cy="190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yùn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yūn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22525" y="2852738"/>
            <a:ext cx="1123950" cy="137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hè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hé</a:t>
            </a:r>
            <a:endParaRPr lang="zh-CN" altLang="en-US" sz="2800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588125" y="3141663"/>
            <a:ext cx="1092200" cy="201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shì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sì</a:t>
            </a:r>
            <a:endParaRPr lang="zh-CN" altLang="en-US" sz="2800"/>
          </a:p>
        </p:txBody>
      </p:sp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2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pic>
        <p:nvPicPr>
          <p:cNvPr id="9221" name="图片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2"/>
          <p:cNvSpPr txBox="1">
            <a:spLocks noChangeArrowheads="1"/>
          </p:cNvSpPr>
          <p:nvPr/>
        </p:nvSpPr>
        <p:spPr bwMode="auto"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zh-CN" altLang="en-US" sz="3600" b="1">
                <a:solidFill>
                  <a:srgbClr val="196666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初读课文    整体感知</a:t>
            </a:r>
            <a:endParaRPr lang="zh-CN" altLang="en-US" sz="3600" b="1">
              <a:solidFill>
                <a:srgbClr val="196666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左大括号 14341"/>
          <p:cNvSpPr/>
          <p:nvPr/>
        </p:nvSpPr>
        <p:spPr bwMode="auto">
          <a:xfrm>
            <a:off x="2627313" y="1844675"/>
            <a:ext cx="503237" cy="3673475"/>
          </a:xfrm>
          <a:prstGeom prst="leftBrace">
            <a:avLst>
              <a:gd name="adj1" fmla="val 60527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4343" name="文本框 14342"/>
          <p:cNvSpPr txBox="1">
            <a:spLocks noChangeArrowheads="1"/>
          </p:cNvSpPr>
          <p:nvPr/>
        </p:nvSpPr>
        <p:spPr bwMode="auto">
          <a:xfrm>
            <a:off x="3671888" y="1697038"/>
            <a:ext cx="35242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春草图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4" name="文本框 14343"/>
          <p:cNvSpPr txBox="1">
            <a:spLocks noChangeArrowheads="1"/>
          </p:cNvSpPr>
          <p:nvPr/>
        </p:nvSpPr>
        <p:spPr bwMode="auto">
          <a:xfrm>
            <a:off x="3638550" y="2384425"/>
            <a:ext cx="30194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春花图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5" name="文本框 14344"/>
          <p:cNvSpPr txBox="1">
            <a:spLocks noChangeArrowheads="1"/>
          </p:cNvSpPr>
          <p:nvPr/>
        </p:nvSpPr>
        <p:spPr bwMode="auto">
          <a:xfrm>
            <a:off x="3621088" y="3127375"/>
            <a:ext cx="27320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春风图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6" name="文本框 14345"/>
          <p:cNvSpPr txBox="1">
            <a:spLocks noChangeArrowheads="1"/>
          </p:cNvSpPr>
          <p:nvPr/>
        </p:nvSpPr>
        <p:spPr bwMode="auto">
          <a:xfrm>
            <a:off x="3643313" y="3903663"/>
            <a:ext cx="29479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春雨图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7" name="文本框 14346"/>
          <p:cNvSpPr txBox="1">
            <a:spLocks noChangeArrowheads="1"/>
          </p:cNvSpPr>
          <p:nvPr/>
        </p:nvSpPr>
        <p:spPr bwMode="auto">
          <a:xfrm>
            <a:off x="3671888" y="4724400"/>
            <a:ext cx="29479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迎春图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248" name="文本框 14347"/>
          <p:cNvSpPr txBox="1">
            <a:spLocks noChangeArrowheads="1"/>
          </p:cNvSpPr>
          <p:nvPr/>
        </p:nvSpPr>
        <p:spPr bwMode="auto">
          <a:xfrm>
            <a:off x="395288" y="690563"/>
            <a:ext cx="43354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理清文章思路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9" name="文本框 14348"/>
          <p:cNvSpPr txBox="1">
            <a:spLocks noChangeArrowheads="1"/>
          </p:cNvSpPr>
          <p:nvPr/>
        </p:nvSpPr>
        <p:spPr bwMode="auto">
          <a:xfrm>
            <a:off x="396875" y="1196975"/>
            <a:ext cx="29527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（一）盼春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50" name="文本框 14349"/>
          <p:cNvSpPr txBox="1">
            <a:spLocks noChangeArrowheads="1"/>
          </p:cNvSpPr>
          <p:nvPr/>
        </p:nvSpPr>
        <p:spPr bwMode="auto">
          <a:xfrm>
            <a:off x="468313" y="3357563"/>
            <a:ext cx="26638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（二）绘春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51" name="文本框 14350"/>
          <p:cNvSpPr txBox="1">
            <a:spLocks noChangeArrowheads="1"/>
          </p:cNvSpPr>
          <p:nvPr/>
        </p:nvSpPr>
        <p:spPr bwMode="auto">
          <a:xfrm>
            <a:off x="539750" y="5805488"/>
            <a:ext cx="30241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（三）颂春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52" name="文本框 14351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3652838" y="1096963"/>
            <a:ext cx="35290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总绘春天（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3" name="文本框 14352"/>
          <p:cNvSpPr txBox="1">
            <a:spLocks noChangeArrowheads="1"/>
          </p:cNvSpPr>
          <p:nvPr/>
        </p:nvSpPr>
        <p:spPr bwMode="auto">
          <a:xfrm>
            <a:off x="6877050" y="5805488"/>
            <a:ext cx="17653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9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10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4" name="文本框 14353"/>
          <p:cNvSpPr txBox="1">
            <a:spLocks noChangeArrowheads="1"/>
          </p:cNvSpPr>
          <p:nvPr/>
        </p:nvSpPr>
        <p:spPr bwMode="auto">
          <a:xfrm>
            <a:off x="3868738" y="5772150"/>
            <a:ext cx="24479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新、美、力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ldLvl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9" grpId="0" animBg="1"/>
      <p:bldP spid="14352" grpId="0" animBg="1"/>
      <p:bldP spid="14353" grpId="0" animBg="1"/>
      <p:bldP spid="1435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3316" descr="1-15032G3323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2275" y="2133600"/>
            <a:ext cx="5905500" cy="410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文本框 15365"/>
          <p:cNvSpPr txBox="1">
            <a:spLocks noChangeArrowheads="1"/>
          </p:cNvSpPr>
          <p:nvPr/>
        </p:nvSpPr>
        <p:spPr bwMode="auto">
          <a:xfrm>
            <a:off x="611188" y="1196975"/>
            <a:ext cx="85328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本文围绕春天表达了一种怎样的思想感情？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5367" name="文本框 15366"/>
          <p:cNvSpPr txBox="1">
            <a:spLocks noChangeArrowheads="1"/>
          </p:cNvSpPr>
          <p:nvPr/>
        </p:nvSpPr>
        <p:spPr bwMode="auto">
          <a:xfrm>
            <a:off x="695325" y="2420938"/>
            <a:ext cx="84486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表达了作者对春天的热爱、赞美之情。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/>
      <p:bldP spid="15367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1933</Words>
  <Application>WPS 演示</Application>
  <PresentationFormat>全屏显示(4:3)</PresentationFormat>
  <Paragraphs>370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微软雅黑</vt:lpstr>
      <vt:lpstr>隶书</vt:lpstr>
      <vt:lpstr>Times New Roman</vt:lpstr>
      <vt:lpstr>方正姚体</vt:lpstr>
      <vt:lpstr>幼圆</vt:lpstr>
      <vt:lpstr>Calibri</vt:lpstr>
      <vt:lpstr>黑体</vt:lpstr>
      <vt:lpstr>华文彩云</vt:lpstr>
      <vt:lpstr>Wingdings 2</vt:lpstr>
      <vt:lpstr>默认设计模板</vt:lpstr>
      <vt:lpstr>PowerPoint 演示文稿</vt:lpstr>
      <vt:lpstr>PowerPoint 演示文稿</vt:lpstr>
      <vt:lpstr>PowerPoint 演示文稿</vt:lpstr>
      <vt:lpstr>PowerPoint 演示文稿</vt:lpstr>
      <vt:lpstr>读准字音：</vt:lpstr>
      <vt:lpstr>辨识下列多音字：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赞  春</vt:lpstr>
      <vt:lpstr>   写作借鉴:文章如何写景？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151</cp:revision>
  <dcterms:created xsi:type="dcterms:W3CDTF">2015-07-09T08:14:00Z</dcterms:created>
  <dcterms:modified xsi:type="dcterms:W3CDTF">2017-02-05T05:42:21Z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