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9" d="100"/>
          <a:sy n="79" d="100"/>
        </p:scale>
        <p:origin x="-57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2016-04-12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2016-04-12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2016-04-12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2016-04-12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2016-04-12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2016-04-12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2016-04-12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2016-04-12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2016-04-12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2016-04-12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2016-04-12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2016-04-12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矩形 3075"/>
          <p:cNvSpPr>
            <a:spLocks noChangeArrowheads="1"/>
          </p:cNvSpPr>
          <p:nvPr/>
        </p:nvSpPr>
        <p:spPr bwMode="auto">
          <a:xfrm>
            <a:off x="323850" y="0"/>
            <a:ext cx="8642350" cy="6573838"/>
          </a:xfrm>
          <a:prstGeom prst="rect">
            <a:avLst/>
          </a:prstGeom>
          <a:noFill/>
          <a:ln w="9525">
            <a:noFill/>
            <a:miter lim="800000"/>
            <a:headEnd/>
            <a:tailEnd/>
          </a:ln>
        </p:spPr>
        <p:txBody>
          <a:bodyPr anchor="ctr">
            <a:spAutoFit/>
          </a:bodyPr>
          <a:lstStyle/>
          <a:p>
            <a:pPr>
              <a:lnSpc>
                <a:spcPct val="130000"/>
              </a:lnSpc>
            </a:pPr>
            <a:r>
              <a:rPr lang="zh-CN" altLang="en-US" sz="3600" b="1">
                <a:latin typeface="黑体" pitchFamily="49" charset="-122"/>
                <a:ea typeface="黑体" pitchFamily="49" charset="-122"/>
              </a:rPr>
              <a:t>课前练习：</a:t>
            </a:r>
            <a:endParaRPr lang="en-US" altLang="zh-CN" sz="3600" b="1">
              <a:latin typeface="黑体" pitchFamily="49" charset="-122"/>
              <a:ea typeface="黑体" pitchFamily="49" charset="-122"/>
            </a:endParaRPr>
          </a:p>
          <a:p>
            <a:pPr>
              <a:lnSpc>
                <a:spcPct val="130000"/>
              </a:lnSpc>
            </a:pPr>
            <a:r>
              <a:rPr lang="en-US" altLang="zh-CN" sz="3600" b="1">
                <a:latin typeface="黑体" pitchFamily="49" charset="-122"/>
                <a:ea typeface="黑体" pitchFamily="49" charset="-122"/>
              </a:rPr>
              <a:t>1</a:t>
            </a:r>
            <a:r>
              <a:rPr lang="zh-CN" altLang="en-US" sz="3600" b="1">
                <a:latin typeface="黑体" pitchFamily="49" charset="-122"/>
                <a:ea typeface="黑体" pitchFamily="49" charset="-122"/>
              </a:rPr>
              <a:t>、桑葚是甜的，鸠多食则易致醉；比喻爱情是美好的，人多迷恋则易上当受骗的句子是</a:t>
            </a:r>
            <a:r>
              <a:rPr lang="en-US" altLang="zh-CN" sz="3600" b="1">
                <a:latin typeface="黑体" pitchFamily="49" charset="-122"/>
                <a:ea typeface="黑体" pitchFamily="49" charset="-122"/>
              </a:rPr>
              <a:t>:</a:t>
            </a:r>
            <a:r>
              <a:rPr lang="en-US" altLang="zh-CN" b="1">
                <a:ea typeface="黑体" pitchFamily="49" charset="-122"/>
              </a:rPr>
              <a:t>  </a:t>
            </a:r>
            <a:r>
              <a:rPr lang="en-US" altLang="zh-CN">
                <a:ea typeface="黑体" pitchFamily="49" charset="-122"/>
              </a:rPr>
              <a:t> </a:t>
            </a:r>
            <a:r>
              <a:rPr lang="en-US" altLang="zh-CN" sz="3600" b="1" u="sng">
                <a:latin typeface="黑体" pitchFamily="49" charset="-122"/>
                <a:ea typeface="黑体" pitchFamily="49" charset="-122"/>
              </a:rPr>
              <a:t>          </a:t>
            </a:r>
            <a:r>
              <a:rPr lang="zh-CN" altLang="en-US" sz="3600" b="1">
                <a:latin typeface="黑体" pitchFamily="49" charset="-122"/>
                <a:ea typeface="黑体" pitchFamily="49" charset="-122"/>
              </a:rPr>
              <a:t>，</a:t>
            </a:r>
            <a:r>
              <a:rPr lang="zh-CN" altLang="en-US" sz="3600" b="1" u="sng">
                <a:latin typeface="黑体" pitchFamily="49" charset="-122"/>
                <a:ea typeface="黑体" pitchFamily="49" charset="-122"/>
              </a:rPr>
              <a:t>           </a:t>
            </a:r>
            <a:r>
              <a:rPr lang="zh-CN" altLang="en-US" sz="3600" b="1">
                <a:latin typeface="黑体" pitchFamily="49" charset="-122"/>
                <a:ea typeface="黑体" pitchFamily="49" charset="-122"/>
              </a:rPr>
              <a:t>；</a:t>
            </a:r>
          </a:p>
          <a:p>
            <a:pPr>
              <a:lnSpc>
                <a:spcPct val="130000"/>
              </a:lnSpc>
            </a:pPr>
            <a:r>
              <a:rPr lang="en-US" altLang="zh-CN" b="1">
                <a:ea typeface="黑体" pitchFamily="49" charset="-122"/>
              </a:rPr>
              <a:t> </a:t>
            </a:r>
            <a:r>
              <a:rPr lang="en-US" altLang="zh-CN">
                <a:ea typeface="黑体" pitchFamily="49" charset="-122"/>
              </a:rPr>
              <a:t> </a:t>
            </a:r>
            <a:r>
              <a:rPr lang="en-US" altLang="zh-CN" sz="3600" b="1" u="sng">
                <a:latin typeface="黑体" pitchFamily="49" charset="-122"/>
                <a:ea typeface="黑体" pitchFamily="49" charset="-122"/>
              </a:rPr>
              <a:t>          </a:t>
            </a:r>
            <a:r>
              <a:rPr lang="zh-CN" altLang="en-US" sz="3600" b="1">
                <a:latin typeface="黑体" pitchFamily="49" charset="-122"/>
                <a:ea typeface="黑体" pitchFamily="49" charset="-122"/>
              </a:rPr>
              <a:t>，</a:t>
            </a:r>
            <a:r>
              <a:rPr lang="zh-CN" altLang="en-US" sz="3600" b="1" u="sng">
                <a:latin typeface="黑体" pitchFamily="49" charset="-122"/>
                <a:ea typeface="黑体" pitchFamily="49" charset="-122"/>
              </a:rPr>
              <a:t>           </a:t>
            </a:r>
            <a:r>
              <a:rPr lang="zh-CN" altLang="en-US" sz="3600" b="1">
                <a:latin typeface="黑体" pitchFamily="49" charset="-122"/>
                <a:ea typeface="黑体" pitchFamily="49" charset="-122"/>
              </a:rPr>
              <a:t>。</a:t>
            </a:r>
            <a:endParaRPr lang="en-US" altLang="zh-CN" sz="3600" b="1">
              <a:latin typeface="黑体" pitchFamily="49" charset="-122"/>
              <a:ea typeface="黑体" pitchFamily="49" charset="-122"/>
            </a:endParaRPr>
          </a:p>
          <a:p>
            <a:pPr>
              <a:lnSpc>
                <a:spcPct val="130000"/>
              </a:lnSpc>
            </a:pPr>
            <a:r>
              <a:rPr lang="en-US" altLang="zh-CN" sz="3600" b="1">
                <a:latin typeface="黑体" pitchFamily="49" charset="-122"/>
                <a:ea typeface="黑体" pitchFamily="49" charset="-122"/>
              </a:rPr>
              <a:t>2</a:t>
            </a:r>
            <a:r>
              <a:rPr lang="zh-CN" altLang="en-US" sz="3600" b="1">
                <a:latin typeface="黑体" pitchFamily="49" charset="-122"/>
                <a:ea typeface="黑体" pitchFamily="49" charset="-122"/>
              </a:rPr>
              <a:t>、</a:t>
            </a:r>
            <a:r>
              <a:rPr lang="zh-CN" altLang="en-US" sz="3600" b="1">
                <a:ea typeface="黑体" pitchFamily="49" charset="-122"/>
              </a:rPr>
              <a:t>屈原在</a:t>
            </a:r>
            <a:r>
              <a:rPr lang="en-US" altLang="zh-CN" sz="3600" b="1">
                <a:ea typeface="黑体" pitchFamily="49" charset="-122"/>
              </a:rPr>
              <a:t>《</a:t>
            </a:r>
            <a:r>
              <a:rPr lang="zh-CN" altLang="en-US" sz="3600" b="1">
                <a:ea typeface="黑体" pitchFamily="49" charset="-122"/>
              </a:rPr>
              <a:t>离骚</a:t>
            </a:r>
            <a:r>
              <a:rPr lang="en-US" altLang="zh-CN" sz="3600" b="1">
                <a:ea typeface="黑体" pitchFamily="49" charset="-122"/>
              </a:rPr>
              <a:t>》</a:t>
            </a:r>
            <a:r>
              <a:rPr lang="zh-CN" altLang="en-US" sz="3600" b="1">
                <a:ea typeface="黑体" pitchFamily="49" charset="-122"/>
              </a:rPr>
              <a:t>中借前贤能够坚守正道来勉励自己的句子是：</a:t>
            </a:r>
            <a:r>
              <a:rPr lang="zh-CN" altLang="en-US" sz="3600">
                <a:ea typeface="黑体" pitchFamily="49" charset="-122"/>
              </a:rPr>
              <a:t> </a:t>
            </a:r>
            <a:r>
              <a:rPr lang="zh-CN" altLang="en-US" sz="3600" b="1" u="sng">
                <a:latin typeface="黑体" pitchFamily="49" charset="-122"/>
                <a:ea typeface="黑体" pitchFamily="49" charset="-122"/>
              </a:rPr>
              <a:t>　　　　　　  </a:t>
            </a:r>
            <a:r>
              <a:rPr lang="zh-CN" altLang="en-US" sz="3600" b="1">
                <a:latin typeface="黑体" pitchFamily="49" charset="-122"/>
                <a:ea typeface="黑体" pitchFamily="49" charset="-122"/>
              </a:rPr>
              <a:t>，</a:t>
            </a:r>
            <a:r>
              <a:rPr lang="zh-CN" altLang="en-US" sz="3600" b="1" u="sng">
                <a:latin typeface="黑体" pitchFamily="49" charset="-122"/>
                <a:ea typeface="黑体" pitchFamily="49" charset="-122"/>
              </a:rPr>
              <a:t>           </a:t>
            </a:r>
            <a:r>
              <a:rPr lang="zh-CN" altLang="en-US" sz="3600" b="1">
                <a:latin typeface="黑体" pitchFamily="49" charset="-122"/>
                <a:ea typeface="黑体" pitchFamily="49" charset="-122"/>
              </a:rPr>
              <a:t>。</a:t>
            </a:r>
          </a:p>
          <a:p>
            <a:pPr>
              <a:lnSpc>
                <a:spcPct val="130000"/>
              </a:lnSpc>
            </a:pPr>
            <a:endParaRPr lang="zh-CN" altLang="en-US" sz="3600" b="1">
              <a:latin typeface="黑体" pitchFamily="49" charset="-122"/>
              <a:ea typeface="黑体" pitchFamily="49" charset="-122"/>
            </a:endParaRPr>
          </a:p>
        </p:txBody>
      </p:sp>
      <p:sp>
        <p:nvSpPr>
          <p:cNvPr id="3078" name="文本框 3077"/>
          <p:cNvSpPr txBox="1">
            <a:spLocks noChangeArrowheads="1"/>
          </p:cNvSpPr>
          <p:nvPr/>
        </p:nvSpPr>
        <p:spPr bwMode="auto">
          <a:xfrm>
            <a:off x="2071688" y="2143125"/>
            <a:ext cx="5329237" cy="641350"/>
          </a:xfrm>
          <a:prstGeom prst="rect">
            <a:avLst/>
          </a:prstGeom>
          <a:noFill/>
          <a:ln w="9525">
            <a:noFill/>
            <a:miter lim="800000"/>
            <a:headEnd/>
            <a:tailEnd/>
          </a:ln>
        </p:spPr>
        <p:txBody>
          <a:bodyPr>
            <a:spAutoFit/>
          </a:bodyPr>
          <a:lstStyle/>
          <a:p>
            <a:pPr>
              <a:spcBef>
                <a:spcPct val="50000"/>
              </a:spcBef>
            </a:pPr>
            <a:r>
              <a:rPr lang="en-US" altLang="zh-CN" sz="3600" b="1">
                <a:solidFill>
                  <a:srgbClr val="0000FF"/>
                </a:solidFill>
                <a:ea typeface="黑体" pitchFamily="49" charset="-122"/>
              </a:rPr>
              <a:t>“</a:t>
            </a:r>
            <a:r>
              <a:rPr lang="zh-CN" altLang="en-US" sz="3600" b="1">
                <a:solidFill>
                  <a:srgbClr val="0000FF"/>
                </a:solidFill>
                <a:ea typeface="黑体" pitchFamily="49" charset="-122"/>
              </a:rPr>
              <a:t>于嗟鸠兮    无食桑葚；</a:t>
            </a:r>
          </a:p>
        </p:txBody>
      </p:sp>
      <p:sp>
        <p:nvSpPr>
          <p:cNvPr id="3079" name="文本框 3078"/>
          <p:cNvSpPr txBox="1">
            <a:spLocks noChangeArrowheads="1"/>
          </p:cNvSpPr>
          <p:nvPr/>
        </p:nvSpPr>
        <p:spPr bwMode="auto">
          <a:xfrm>
            <a:off x="714375" y="2928938"/>
            <a:ext cx="5200650" cy="641350"/>
          </a:xfrm>
          <a:prstGeom prst="rect">
            <a:avLst/>
          </a:prstGeom>
          <a:noFill/>
          <a:ln w="9525">
            <a:noFill/>
            <a:miter lim="800000"/>
            <a:headEnd/>
            <a:tailEnd/>
          </a:ln>
        </p:spPr>
        <p:txBody>
          <a:bodyPr>
            <a:spAutoFit/>
          </a:bodyPr>
          <a:lstStyle/>
          <a:p>
            <a:pPr>
              <a:spcBef>
                <a:spcPct val="50000"/>
              </a:spcBef>
            </a:pPr>
            <a:r>
              <a:rPr lang="zh-CN" altLang="en-US" sz="3600" b="1">
                <a:solidFill>
                  <a:srgbClr val="0000FF"/>
                </a:solidFill>
                <a:ea typeface="黑体" pitchFamily="49" charset="-122"/>
              </a:rPr>
              <a:t>于嗟女兮    无与士耽”</a:t>
            </a:r>
            <a:endParaRPr lang="zh-CN" altLang="en-US" sz="3600" b="1">
              <a:solidFill>
                <a:srgbClr val="0000FF"/>
              </a:solidFill>
              <a:latin typeface="黑体" pitchFamily="49" charset="-122"/>
              <a:ea typeface="黑体" pitchFamily="49" charset="-122"/>
            </a:endParaRPr>
          </a:p>
        </p:txBody>
      </p:sp>
      <p:sp>
        <p:nvSpPr>
          <p:cNvPr id="7" name="矩形 6"/>
          <p:cNvSpPr>
            <a:spLocks noChangeArrowheads="1"/>
          </p:cNvSpPr>
          <p:nvPr/>
        </p:nvSpPr>
        <p:spPr bwMode="auto">
          <a:xfrm>
            <a:off x="1357313" y="5072063"/>
            <a:ext cx="6783387" cy="641350"/>
          </a:xfrm>
          <a:prstGeom prst="rect">
            <a:avLst/>
          </a:prstGeom>
          <a:noFill/>
          <a:ln w="9525">
            <a:noFill/>
            <a:miter lim="800000"/>
            <a:headEnd/>
            <a:tailEnd/>
          </a:ln>
        </p:spPr>
        <p:txBody>
          <a:bodyPr wrap="none">
            <a:spAutoFit/>
          </a:bodyPr>
          <a:lstStyle/>
          <a:p>
            <a:r>
              <a:rPr lang="zh-CN" altLang="en-US" sz="3600" b="1">
                <a:solidFill>
                  <a:srgbClr val="0000FF"/>
                </a:solidFill>
                <a:ea typeface="黑体" pitchFamily="49" charset="-122"/>
              </a:rPr>
              <a:t>伏清白以死直兮    固前圣之所厚</a:t>
            </a:r>
            <a:r>
              <a:rPr lang="zh-CN" altLang="en-US" sz="3600">
                <a:solidFill>
                  <a:srgbClr val="0000FF"/>
                </a:solidFill>
                <a:ea typeface="黑体"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box(in)">
                                      <p:cBhvr>
                                        <p:cTn id="7" dur="500"/>
                                        <p:tgtEl>
                                          <p:spTgt spid="307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079"/>
                                        </p:tgtEl>
                                        <p:attrNameLst>
                                          <p:attrName>style.visibility</p:attrName>
                                        </p:attrNameLst>
                                      </p:cBhvr>
                                      <p:to>
                                        <p:strVal val="visible"/>
                                      </p:to>
                                    </p:set>
                                    <p:animEffect transition="in" filter="box(in)">
                                      <p:cBhvr>
                                        <p:cTn id="12" dur="500"/>
                                        <p:tgtEl>
                                          <p:spTgt spid="307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p:bldP spid="3079"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内容占位符 2"/>
          <p:cNvSpPr>
            <a:spLocks noGrp="1"/>
          </p:cNvSpPr>
          <p:nvPr>
            <p:ph idx="1"/>
          </p:nvPr>
        </p:nvSpPr>
        <p:spPr>
          <a:xfrm>
            <a:off x="0" y="404813"/>
            <a:ext cx="9036050" cy="6119812"/>
          </a:xfrm>
        </p:spPr>
        <p:txBody>
          <a:bodyPr/>
          <a:lstStyle/>
          <a:p>
            <a:pPr eaLnBrk="1" hangingPunct="1">
              <a:lnSpc>
                <a:spcPts val="3700"/>
              </a:lnSpc>
            </a:pPr>
            <a:r>
              <a:rPr lang="zh-CN" altLang="en-US" sz="2800" smtClean="0"/>
              <a:t>    </a:t>
            </a:r>
            <a:r>
              <a:rPr lang="en-US" altLang="zh-CN" sz="2800" smtClean="0"/>
              <a:t>4</a:t>
            </a:r>
            <a:r>
              <a:rPr lang="zh-CN" altLang="en-US" sz="2800" smtClean="0"/>
              <a:t>、   </a:t>
            </a:r>
            <a:r>
              <a:rPr lang="zh-CN" altLang="zh-CN" sz="2800" b="1" smtClean="0"/>
              <a:t>任务驱动型作文写作分为两部分，</a:t>
            </a:r>
            <a:r>
              <a:rPr lang="zh-CN" altLang="zh-CN" sz="2800" b="1" smtClean="0">
                <a:solidFill>
                  <a:srgbClr val="FF0000"/>
                </a:solidFill>
              </a:rPr>
              <a:t>阅读材料审题和任务写作部分。</a:t>
            </a:r>
            <a:r>
              <a:rPr lang="zh-CN" altLang="zh-CN" sz="2800" b="1" smtClean="0"/>
              <a:t>要注意：</a:t>
            </a:r>
          </a:p>
          <a:p>
            <a:pPr eaLnBrk="1" hangingPunct="1">
              <a:lnSpc>
                <a:spcPts val="3700"/>
              </a:lnSpc>
            </a:pPr>
            <a:r>
              <a:rPr lang="zh-CN" altLang="en-US" sz="2800" b="1" smtClean="0"/>
              <a:t>     </a:t>
            </a:r>
            <a:r>
              <a:rPr lang="zh-CN" altLang="zh-CN" sz="2800" b="1" smtClean="0"/>
              <a:t>（一）阅读材料并要读懂材料。我们只有在掌握材料的范围、含意后才能进行写作，所以第一步阅读非常重要；</a:t>
            </a:r>
          </a:p>
          <a:p>
            <a:pPr eaLnBrk="1" hangingPunct="1">
              <a:lnSpc>
                <a:spcPts val="3700"/>
              </a:lnSpc>
            </a:pPr>
            <a:r>
              <a:rPr lang="zh-CN" altLang="en-US" sz="2800" b="1" smtClean="0"/>
              <a:t>      </a:t>
            </a:r>
            <a:r>
              <a:rPr lang="zh-CN" altLang="zh-CN" sz="2800" b="1" smtClean="0">
                <a:solidFill>
                  <a:srgbClr val="FF0000"/>
                </a:solidFill>
              </a:rPr>
              <a:t>（二）任务驱动型作文写作要求考生去发表议论的主题，往往就是材料要揭示的某种主题。所以，考生可以从命题者给出的论题里找到中心词，关键语句，防止离题。</a:t>
            </a:r>
          </a:p>
          <a:p>
            <a:pPr eaLnBrk="1" hangingPunct="1">
              <a:lnSpc>
                <a:spcPts val="3700"/>
              </a:lnSpc>
            </a:pPr>
            <a:r>
              <a:rPr lang="zh-CN" altLang="en-US" sz="2800" b="1" smtClean="0"/>
              <a:t>      </a:t>
            </a:r>
            <a:r>
              <a:rPr lang="zh-CN" altLang="zh-CN" sz="2800" b="1" smtClean="0"/>
              <a:t>（三）往往这样的命题材料不止一个，所以要仔细分析材料间的异同，为写作做好准备。</a:t>
            </a:r>
            <a:endParaRPr lang="zh-CN" altLang="en-US" sz="2800" b="1"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2"/>
          <p:cNvSpPr>
            <a:spLocks noGrp="1"/>
          </p:cNvSpPr>
          <p:nvPr>
            <p:ph idx="1"/>
          </p:nvPr>
        </p:nvSpPr>
        <p:spPr>
          <a:xfrm>
            <a:off x="457200" y="0"/>
            <a:ext cx="8229600" cy="6126163"/>
          </a:xfrm>
        </p:spPr>
        <p:txBody>
          <a:bodyPr/>
          <a:lstStyle/>
          <a:p>
            <a:pPr eaLnBrk="1" hangingPunct="1">
              <a:lnSpc>
                <a:spcPct val="90000"/>
              </a:lnSpc>
            </a:pPr>
            <a:endParaRPr lang="zh-CN" altLang="en-US" smtClean="0"/>
          </a:p>
          <a:p>
            <a:pPr eaLnBrk="1" hangingPunct="1">
              <a:lnSpc>
                <a:spcPct val="90000"/>
              </a:lnSpc>
            </a:pPr>
            <a:endParaRPr lang="zh-CN" altLang="en-US" smtClean="0"/>
          </a:p>
          <a:p>
            <a:pPr eaLnBrk="1" hangingPunct="1">
              <a:lnSpc>
                <a:spcPts val="3600"/>
              </a:lnSpc>
            </a:pPr>
            <a:r>
              <a:rPr lang="zh-CN" altLang="en-US" smtClean="0"/>
              <a:t>       </a:t>
            </a:r>
            <a:r>
              <a:rPr lang="zh-CN" altLang="zh-CN" sz="2800" b="1" smtClean="0"/>
              <a:t>（四）任务驱动型作文写作既然是先</a:t>
            </a:r>
            <a:r>
              <a:rPr lang="en-US" altLang="zh-CN" sz="2800" b="1" smtClean="0"/>
              <a:t>“</a:t>
            </a:r>
            <a:r>
              <a:rPr lang="zh-CN" altLang="zh-CN" sz="2800" b="1" smtClean="0"/>
              <a:t>读</a:t>
            </a:r>
            <a:r>
              <a:rPr lang="en-US" altLang="zh-CN" sz="2800" b="1" smtClean="0"/>
              <a:t>”</a:t>
            </a:r>
            <a:r>
              <a:rPr lang="zh-CN" altLang="zh-CN" sz="2800" b="1" smtClean="0"/>
              <a:t>后</a:t>
            </a:r>
            <a:r>
              <a:rPr lang="en-US" altLang="zh-CN" sz="2800" b="1" smtClean="0"/>
              <a:t>“</a:t>
            </a:r>
            <a:r>
              <a:rPr lang="zh-CN" altLang="zh-CN" sz="2800" b="1" smtClean="0"/>
              <a:t>写</a:t>
            </a:r>
            <a:r>
              <a:rPr lang="en-US" altLang="zh-CN" sz="2800" b="1" smtClean="0"/>
              <a:t>”</a:t>
            </a:r>
            <a:r>
              <a:rPr lang="zh-CN" altLang="zh-CN" sz="2800" b="1" smtClean="0"/>
              <a:t>，是读后有感而发，那么，</a:t>
            </a:r>
            <a:r>
              <a:rPr lang="en-US" altLang="zh-CN" sz="2800" b="1" smtClean="0">
                <a:solidFill>
                  <a:srgbClr val="FF0000"/>
                </a:solidFill>
              </a:rPr>
              <a:t>“</a:t>
            </a:r>
            <a:r>
              <a:rPr lang="zh-CN" altLang="zh-CN" sz="2800" b="1" smtClean="0">
                <a:solidFill>
                  <a:srgbClr val="FF0000"/>
                </a:solidFill>
              </a:rPr>
              <a:t>读的内容</a:t>
            </a:r>
            <a:r>
              <a:rPr lang="en-US" altLang="zh-CN" sz="2800" b="1" smtClean="0">
                <a:solidFill>
                  <a:srgbClr val="FF0000"/>
                </a:solidFill>
              </a:rPr>
              <a:t>”</a:t>
            </a:r>
            <a:r>
              <a:rPr lang="zh-CN" altLang="zh-CN" sz="2800" b="1" smtClean="0">
                <a:solidFill>
                  <a:srgbClr val="FF0000"/>
                </a:solidFill>
              </a:rPr>
              <a:t>和</a:t>
            </a:r>
            <a:r>
              <a:rPr lang="en-US" altLang="zh-CN" sz="2800" b="1" smtClean="0">
                <a:solidFill>
                  <a:srgbClr val="FF0000"/>
                </a:solidFill>
              </a:rPr>
              <a:t>“</a:t>
            </a:r>
            <a:r>
              <a:rPr lang="zh-CN" altLang="zh-CN" sz="2800" b="1" smtClean="0">
                <a:solidFill>
                  <a:srgbClr val="FF0000"/>
                </a:solidFill>
              </a:rPr>
              <a:t>感的内容</a:t>
            </a:r>
            <a:r>
              <a:rPr lang="en-US" altLang="zh-CN" sz="2800" b="1" smtClean="0">
                <a:solidFill>
                  <a:srgbClr val="FF0000"/>
                </a:solidFill>
              </a:rPr>
              <a:t>”</a:t>
            </a:r>
            <a:r>
              <a:rPr lang="zh-CN" altLang="zh-CN" sz="2800" b="1" smtClean="0">
                <a:solidFill>
                  <a:srgbClr val="FF0000"/>
                </a:solidFill>
              </a:rPr>
              <a:t>要有机地联系起来，开头要引述材料，后面要针对材料，联系写作任务而写作。</a:t>
            </a:r>
          </a:p>
          <a:p>
            <a:pPr eaLnBrk="1" hangingPunct="1">
              <a:lnSpc>
                <a:spcPts val="3600"/>
              </a:lnSpc>
            </a:pPr>
            <a:r>
              <a:rPr lang="zh-CN" altLang="en-US" sz="2800" b="1" smtClean="0"/>
              <a:t>       </a:t>
            </a:r>
            <a:r>
              <a:rPr lang="zh-CN" altLang="zh-CN" sz="2800" b="1" smtClean="0"/>
              <a:t>（五）就材料的范围而言</a:t>
            </a:r>
            <a:r>
              <a:rPr lang="zh-CN" altLang="en-US" sz="2800" b="1" smtClean="0"/>
              <a:t>，</a:t>
            </a:r>
            <a:r>
              <a:rPr lang="zh-CN" altLang="zh-CN" sz="2800" b="1" smtClean="0"/>
              <a:t>就写作任务而言是</a:t>
            </a:r>
            <a:r>
              <a:rPr lang="zh-CN" altLang="zh-CN" sz="2800" b="1" smtClean="0">
                <a:solidFill>
                  <a:srgbClr val="FF0000"/>
                </a:solidFill>
              </a:rPr>
              <a:t>就事论事</a:t>
            </a:r>
            <a:r>
              <a:rPr lang="zh-CN" altLang="zh-CN" sz="2800" b="1" smtClean="0"/>
              <a:t>；就材料含意</a:t>
            </a:r>
            <a:r>
              <a:rPr lang="zh-CN" altLang="en-US" sz="2800" b="1" smtClean="0"/>
              <a:t>，</a:t>
            </a:r>
            <a:r>
              <a:rPr lang="zh-CN" altLang="zh-CN" sz="2800" b="1" smtClean="0"/>
              <a:t>行文中说理论证而言是</a:t>
            </a:r>
            <a:r>
              <a:rPr lang="zh-CN" altLang="zh-CN" sz="2800" b="1" smtClean="0">
                <a:solidFill>
                  <a:srgbClr val="FF0000"/>
                </a:solidFill>
              </a:rPr>
              <a:t>就事论理</a:t>
            </a:r>
            <a:r>
              <a:rPr lang="zh-CN" altLang="zh-CN" sz="2800" b="1" smtClean="0"/>
              <a:t>。说理就是思辨，就要比较辨析，就要具体问题具体分析。</a:t>
            </a:r>
          </a:p>
          <a:p>
            <a:pPr eaLnBrk="1" hangingPunct="1">
              <a:lnSpc>
                <a:spcPts val="3600"/>
              </a:lnSpc>
            </a:pPr>
            <a:r>
              <a:rPr lang="zh-CN" altLang="en-US" sz="2800" b="1" smtClean="0"/>
              <a:t>        </a:t>
            </a:r>
            <a:r>
              <a:rPr lang="zh-CN" altLang="zh-CN" sz="2800" b="1" smtClean="0"/>
              <a:t>（六）写作任务是什么？一定分析透彻，否则累死也无功。</a:t>
            </a:r>
            <a:endParaRPr lang="zh-CN" altLang="en-US" sz="2800" b="1"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4" descr="u=1456464400,3061741788&amp;fm=21&amp;gp=0.jpg"/>
          <p:cNvPicPr>
            <a:picLocks noChangeAspect="1"/>
          </p:cNvPicPr>
          <p:nvPr/>
        </p:nvPicPr>
        <p:blipFill>
          <a:blip r:embed="rId2"/>
          <a:srcRect/>
          <a:stretch>
            <a:fillRect/>
          </a:stretch>
        </p:blipFill>
        <p:spPr bwMode="auto">
          <a:xfrm>
            <a:off x="0" y="2349500"/>
            <a:ext cx="4508500" cy="4508500"/>
          </a:xfrm>
          <a:prstGeom prst="rect">
            <a:avLst/>
          </a:prstGeom>
          <a:noFill/>
          <a:ln w="9525">
            <a:noFill/>
            <a:miter lim="800000"/>
            <a:headEnd/>
            <a:tailEnd/>
          </a:ln>
        </p:spPr>
      </p:pic>
      <p:sp>
        <p:nvSpPr>
          <p:cNvPr id="13315" name="标题 1"/>
          <p:cNvSpPr>
            <a:spLocks noGrp="1"/>
          </p:cNvSpPr>
          <p:nvPr>
            <p:ph type="ctrTitle"/>
          </p:nvPr>
        </p:nvSpPr>
        <p:spPr>
          <a:xfrm>
            <a:off x="0" y="0"/>
            <a:ext cx="6300788" cy="908050"/>
          </a:xfrm>
        </p:spPr>
        <p:txBody>
          <a:bodyPr/>
          <a:lstStyle/>
          <a:p>
            <a:r>
              <a:rPr lang="en-US" altLang="zh-CN" b="1" smtClean="0">
                <a:latin typeface="方正舒体" pitchFamily="2" charset="-122"/>
                <a:ea typeface="方正舒体" pitchFamily="2" charset="-122"/>
              </a:rPr>
              <a:t>2016</a:t>
            </a:r>
            <a:r>
              <a:rPr lang="zh-CN" altLang="en-US" b="1" smtClean="0">
                <a:latin typeface="方正舒体" pitchFamily="2" charset="-122"/>
                <a:ea typeface="方正舒体" pitchFamily="2" charset="-122"/>
              </a:rPr>
              <a:t>年广州模拟作文</a:t>
            </a:r>
          </a:p>
        </p:txBody>
      </p:sp>
      <p:sp>
        <p:nvSpPr>
          <p:cNvPr id="13316" name="副标题 2"/>
          <p:cNvSpPr>
            <a:spLocks noGrp="1"/>
          </p:cNvSpPr>
          <p:nvPr>
            <p:ph type="subTitle" idx="1"/>
          </p:nvPr>
        </p:nvSpPr>
        <p:spPr>
          <a:xfrm>
            <a:off x="539750" y="1196975"/>
            <a:ext cx="8604250" cy="1944688"/>
          </a:xfrm>
        </p:spPr>
        <p:txBody>
          <a:bodyPr/>
          <a:lstStyle/>
          <a:p>
            <a:r>
              <a:rPr lang="zh-CN" altLang="en-US" sz="6600" b="1" smtClean="0">
                <a:solidFill>
                  <a:srgbClr val="FF0000"/>
                </a:solidFill>
                <a:latin typeface="华文琥珀" pitchFamily="2" charset="-122"/>
                <a:ea typeface="华文琥珀" pitchFamily="2" charset="-122"/>
              </a:rPr>
              <a:t>引发争议的“奖学金”</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2"/>
          <p:cNvSpPr>
            <a:spLocks noGrp="1"/>
          </p:cNvSpPr>
          <p:nvPr>
            <p:ph idx="1"/>
          </p:nvPr>
        </p:nvSpPr>
        <p:spPr>
          <a:xfrm>
            <a:off x="0" y="0"/>
            <a:ext cx="9144000" cy="6858000"/>
          </a:xfrm>
        </p:spPr>
        <p:txBody>
          <a:bodyPr/>
          <a:lstStyle/>
          <a:p>
            <a:r>
              <a:rPr lang="en-US" altLang="zh-CN" sz="2700" b="1" smtClean="0"/>
              <a:t>18.</a:t>
            </a:r>
            <a:r>
              <a:rPr lang="zh-CN" altLang="zh-CN" sz="2700" b="1" smtClean="0"/>
              <a:t>阅读下面的材料，根据要求写一篇不少于</a:t>
            </a:r>
            <a:r>
              <a:rPr lang="en-US" altLang="zh-CN" sz="2700" b="1" smtClean="0"/>
              <a:t>800</a:t>
            </a:r>
            <a:r>
              <a:rPr lang="zh-CN" altLang="zh-CN" sz="2700" b="1" smtClean="0"/>
              <a:t>字的文章。（</a:t>
            </a:r>
            <a:r>
              <a:rPr lang="en-US" altLang="zh-CN" sz="2700" b="1" smtClean="0"/>
              <a:t>60</a:t>
            </a:r>
            <a:r>
              <a:rPr lang="zh-CN" altLang="zh-CN" sz="2700" b="1" smtClean="0"/>
              <a:t>分）</a:t>
            </a:r>
          </a:p>
          <a:p>
            <a:r>
              <a:rPr lang="zh-CN" altLang="zh-CN" sz="2700" b="1" smtClean="0"/>
              <a:t>近日，某校学生在网上吐槽：</a:t>
            </a:r>
            <a:r>
              <a:rPr lang="zh-CN" altLang="en-US" sz="2700" b="1" smtClean="0"/>
              <a:t>“</a:t>
            </a:r>
            <a:r>
              <a:rPr lang="zh-CN" altLang="zh-CN" sz="2700" b="1" smtClean="0"/>
              <a:t>奖学金才一元钱，还不如不去拼搏了。</a:t>
            </a:r>
            <a:r>
              <a:rPr lang="zh-CN" altLang="en-US" sz="2700" b="1" smtClean="0"/>
              <a:t>”“</a:t>
            </a:r>
            <a:r>
              <a:rPr lang="zh-CN" altLang="zh-CN" sz="2700" b="1" smtClean="0"/>
              <a:t>就</a:t>
            </a:r>
            <a:r>
              <a:rPr lang="en-US" altLang="zh-CN" sz="2700" b="1" smtClean="0"/>
              <a:t>1</a:t>
            </a:r>
            <a:r>
              <a:rPr lang="zh-CN" altLang="zh-CN" sz="2700" b="1" smtClean="0"/>
              <a:t>元钱，我看还不如不发呢。</a:t>
            </a:r>
            <a:r>
              <a:rPr lang="zh-CN" altLang="en-US" sz="2700" b="1" smtClean="0"/>
              <a:t>”“</a:t>
            </a:r>
            <a:r>
              <a:rPr lang="zh-CN" altLang="zh-CN" sz="2700" b="1" smtClean="0"/>
              <a:t>每年才几个人得，早该取消了啊。</a:t>
            </a:r>
            <a:r>
              <a:rPr lang="zh-CN" altLang="en-US" sz="2700" b="1" smtClean="0"/>
              <a:t>”</a:t>
            </a:r>
            <a:r>
              <a:rPr lang="zh-CN" altLang="zh-CN" sz="2700" b="1" smtClean="0"/>
              <a:t>记者了解到，该校今年</a:t>
            </a:r>
            <a:r>
              <a:rPr lang="zh-CN" altLang="zh-CN" sz="2700" b="1" u="sng" smtClean="0">
                <a:solidFill>
                  <a:srgbClr val="FF0000"/>
                </a:solidFill>
              </a:rPr>
              <a:t>奖学金的金额改成了象征性的一元钱，外加一个荣誉证书</a:t>
            </a:r>
            <a:r>
              <a:rPr lang="zh-CN" altLang="zh-CN" sz="2700" b="1" smtClean="0"/>
              <a:t>；该校把取消的奖学金总额转到了</a:t>
            </a:r>
            <a:r>
              <a:rPr lang="zh-CN" altLang="en-US" sz="2700" b="1" smtClean="0"/>
              <a:t>“</a:t>
            </a:r>
            <a:r>
              <a:rPr lang="zh-CN" altLang="zh-CN" sz="2700" b="1" smtClean="0"/>
              <a:t>扶贫助学基金</a:t>
            </a:r>
            <a:r>
              <a:rPr lang="zh-CN" altLang="en-US" sz="2700" b="1" smtClean="0"/>
              <a:t>”</a:t>
            </a:r>
            <a:r>
              <a:rPr lang="zh-CN" altLang="zh-CN" sz="2700" b="1" smtClean="0"/>
              <a:t>的账户上；校方解释，希望同学们好好学习，</a:t>
            </a:r>
            <a:r>
              <a:rPr lang="zh-CN" altLang="zh-CN" sz="2700" b="1" u="sng" smtClean="0">
                <a:solidFill>
                  <a:srgbClr val="FF0000"/>
                </a:solidFill>
              </a:rPr>
              <a:t>不应</a:t>
            </a:r>
            <a:r>
              <a:rPr lang="zh-CN" altLang="en-US" sz="2700" b="1" u="sng" smtClean="0">
                <a:solidFill>
                  <a:srgbClr val="FF0000"/>
                </a:solidFill>
              </a:rPr>
              <a:t>“</a:t>
            </a:r>
            <a:r>
              <a:rPr lang="zh-CN" altLang="zh-CN" sz="2700" b="1" u="sng" smtClean="0">
                <a:solidFill>
                  <a:srgbClr val="FF0000"/>
                </a:solidFill>
              </a:rPr>
              <a:t>以获得奖金多少</a:t>
            </a:r>
            <a:r>
              <a:rPr lang="zh-CN" altLang="en-US" sz="2700" b="1" u="sng" smtClean="0">
                <a:solidFill>
                  <a:srgbClr val="FF0000"/>
                </a:solidFill>
              </a:rPr>
              <a:t>”</a:t>
            </a:r>
            <a:r>
              <a:rPr lang="zh-CN" altLang="zh-CN" sz="2700" b="1" u="sng" smtClean="0">
                <a:solidFill>
                  <a:srgbClr val="FF0000"/>
                </a:solidFill>
              </a:rPr>
              <a:t>作为学习的目标。</a:t>
            </a:r>
            <a:r>
              <a:rPr lang="zh-CN" altLang="zh-CN" sz="2700" b="1" smtClean="0"/>
              <a:t>此事引发了一些网友的关注，经媒体报道后，激起了</a:t>
            </a:r>
            <a:r>
              <a:rPr lang="zh-CN" altLang="zh-CN" sz="2700" b="1" u="sng" smtClean="0">
                <a:solidFill>
                  <a:srgbClr val="FF0000"/>
                </a:solidFill>
              </a:rPr>
              <a:t>更大范围、更多角度</a:t>
            </a:r>
            <a:r>
              <a:rPr lang="zh-CN" altLang="zh-CN" sz="2700" b="1" smtClean="0"/>
              <a:t>的讨论。</a:t>
            </a:r>
          </a:p>
          <a:p>
            <a:r>
              <a:rPr lang="zh-CN" altLang="zh-CN" sz="2700" b="1" smtClean="0"/>
              <a:t>该校校报的</a:t>
            </a:r>
            <a:r>
              <a:rPr lang="zh-CN" altLang="zh-CN" sz="2700" b="1" u="sng" smtClean="0">
                <a:solidFill>
                  <a:srgbClr val="FF0000"/>
                </a:solidFill>
              </a:rPr>
              <a:t>“学生心声”和“向校长建言”</a:t>
            </a:r>
            <a:r>
              <a:rPr lang="zh-CN" altLang="zh-CN" sz="2700" b="1" smtClean="0"/>
              <a:t>两个栏目就此事开展专题讨论。请你选择一个栏目投稿，表明你的态度，阐述你的看法。</a:t>
            </a:r>
          </a:p>
          <a:p>
            <a:r>
              <a:rPr lang="zh-CN" altLang="zh-CN" sz="2700" b="1" smtClean="0"/>
              <a:t>要求</a:t>
            </a:r>
            <a:r>
              <a:rPr lang="zh-CN" altLang="zh-CN" sz="2700" b="1" u="sng" smtClean="0">
                <a:solidFill>
                  <a:srgbClr val="FF0000"/>
                </a:solidFill>
              </a:rPr>
              <a:t>综合</a:t>
            </a:r>
            <a:r>
              <a:rPr lang="zh-CN" altLang="zh-CN" sz="2700" b="1" smtClean="0"/>
              <a:t>材料内容及含意，选好角度，确定立意，</a:t>
            </a:r>
            <a:r>
              <a:rPr lang="zh-CN" altLang="zh-CN" sz="2700" b="1" u="sng" smtClean="0">
                <a:solidFill>
                  <a:srgbClr val="FF0000"/>
                </a:solidFill>
              </a:rPr>
              <a:t>明确文体</a:t>
            </a:r>
            <a:r>
              <a:rPr lang="zh-CN" altLang="zh-CN" sz="2700" b="1" smtClean="0"/>
              <a:t>，自拟标题；不要套作，不得抄袭。</a:t>
            </a:r>
          </a:p>
          <a:p>
            <a:endParaRPr lang="zh-CN" altLang="en-US" sz="2700" b="1" smtClean="0"/>
          </a:p>
        </p:txBody>
      </p:sp>
      <p:sp>
        <p:nvSpPr>
          <p:cNvPr id="4" name="爆炸形 2 3"/>
          <p:cNvSpPr/>
          <p:nvPr/>
        </p:nvSpPr>
        <p:spPr>
          <a:xfrm>
            <a:off x="4787900" y="4005263"/>
            <a:ext cx="4356100" cy="2209800"/>
          </a:xfrm>
          <a:prstGeom prst="irregularSeal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b="1" dirty="0">
                <a:solidFill>
                  <a:srgbClr val="FF0000"/>
                </a:solidFill>
              </a:rPr>
              <a:t>加入文体要求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408738"/>
          </a:xfrm>
        </p:spPr>
        <p:txBody>
          <a:bodyPr/>
          <a:lstStyle/>
          <a:p>
            <a:r>
              <a:rPr lang="zh-CN" altLang="en-US" sz="3400" b="1" smtClean="0">
                <a:latin typeface="黑体" pitchFamily="49" charset="-122"/>
                <a:ea typeface="黑体" pitchFamily="49" charset="-122"/>
              </a:rPr>
              <a:t>审题指导</a:t>
            </a:r>
            <a:r>
              <a:rPr lang="en-US" altLang="zh-CN" sz="3400" b="1" smtClean="0">
                <a:latin typeface="黑体" pitchFamily="49" charset="-122"/>
                <a:ea typeface="黑体" pitchFamily="49" charset="-122"/>
              </a:rPr>
              <a:t>:</a:t>
            </a:r>
          </a:p>
          <a:p>
            <a:r>
              <a:rPr lang="en-US" altLang="zh-CN" sz="3400" b="1" smtClean="0">
                <a:latin typeface="黑体" pitchFamily="49" charset="-122"/>
                <a:ea typeface="黑体" pitchFamily="49" charset="-122"/>
              </a:rPr>
              <a:t>1</a:t>
            </a:r>
            <a:r>
              <a:rPr lang="zh-CN" altLang="en-US" sz="3400" b="1" smtClean="0">
                <a:latin typeface="黑体" pitchFamily="49" charset="-122"/>
                <a:ea typeface="黑体" pitchFamily="49" charset="-122"/>
              </a:rPr>
              <a:t>、材料类型：时事评论型材料</a:t>
            </a:r>
            <a:endParaRPr lang="en-US" altLang="zh-CN" sz="3400" b="1" smtClean="0">
              <a:latin typeface="黑体" pitchFamily="49" charset="-122"/>
              <a:ea typeface="黑体" pitchFamily="49" charset="-122"/>
            </a:endParaRPr>
          </a:p>
          <a:p>
            <a:r>
              <a:rPr lang="en-US" altLang="zh-CN" sz="3400" b="1" smtClean="0">
                <a:latin typeface="黑体" pitchFamily="49" charset="-122"/>
                <a:ea typeface="黑体" pitchFamily="49" charset="-122"/>
              </a:rPr>
              <a:t>2</a:t>
            </a:r>
            <a:r>
              <a:rPr lang="zh-CN" altLang="en-US" sz="3400" b="1" smtClean="0">
                <a:latin typeface="黑体" pitchFamily="49" charset="-122"/>
                <a:ea typeface="黑体" pitchFamily="49" charset="-122"/>
              </a:rPr>
              <a:t>、材料中心：围绕“奖学金变为象征性的一元钱”的看法。</a:t>
            </a:r>
            <a:r>
              <a:rPr lang="en-US" altLang="zh-CN" sz="3400" b="1" smtClean="0">
                <a:latin typeface="黑体" pitchFamily="49" charset="-122"/>
                <a:ea typeface="黑体" pitchFamily="49" charset="-122"/>
              </a:rPr>
              <a:t/>
            </a:r>
            <a:br>
              <a:rPr lang="en-US" altLang="zh-CN" sz="3400" b="1" smtClean="0">
                <a:latin typeface="黑体" pitchFamily="49" charset="-122"/>
                <a:ea typeface="黑体" pitchFamily="49" charset="-122"/>
              </a:rPr>
            </a:br>
            <a:r>
              <a:rPr lang="en-US" altLang="zh-CN" sz="3400" b="1" smtClean="0">
                <a:latin typeface="黑体" pitchFamily="49" charset="-122"/>
                <a:ea typeface="黑体" pitchFamily="49" charset="-122"/>
              </a:rPr>
              <a:t>3</a:t>
            </a:r>
            <a:r>
              <a:rPr lang="zh-CN" altLang="en-US" sz="3400" b="1" smtClean="0">
                <a:latin typeface="黑体" pitchFamily="49" charset="-122"/>
                <a:ea typeface="黑体" pitchFamily="49" charset="-122"/>
              </a:rPr>
              <a:t>、立意：谈“学习”与“金钱”之间的关系，本质是“物质”与“精神”的关系。</a:t>
            </a:r>
            <a:endParaRPr lang="en-US" altLang="zh-CN" sz="3400" b="1" smtClean="0">
              <a:latin typeface="黑体" pitchFamily="49" charset="-122"/>
              <a:ea typeface="黑体" pitchFamily="49" charset="-122"/>
            </a:endParaRPr>
          </a:p>
          <a:p>
            <a:r>
              <a:rPr lang="en-US" altLang="zh-CN" sz="3400" b="1" smtClean="0">
                <a:latin typeface="黑体" pitchFamily="49" charset="-122"/>
                <a:ea typeface="黑体" pitchFamily="49" charset="-122"/>
              </a:rPr>
              <a:t>4</a:t>
            </a:r>
            <a:r>
              <a:rPr lang="zh-CN" altLang="en-US" sz="3400" b="1" smtClean="0">
                <a:latin typeface="黑体" pitchFamily="49" charset="-122"/>
                <a:ea typeface="黑体" pitchFamily="49" charset="-122"/>
              </a:rPr>
              <a:t>、文体：</a:t>
            </a:r>
            <a:r>
              <a:rPr lang="zh-CN" altLang="zh-CN" sz="3400" b="1" u="sng" smtClean="0">
                <a:solidFill>
                  <a:srgbClr val="FF0000"/>
                </a:solidFill>
              </a:rPr>
              <a:t> “学生心声”和“向校长建言”</a:t>
            </a:r>
            <a:endParaRPr lang="en-US" altLang="zh-CN" sz="3400" b="1" smtClean="0">
              <a:latin typeface="黑体" pitchFamily="49" charset="-122"/>
              <a:ea typeface="黑体" pitchFamily="49" charset="-122"/>
            </a:endParaRPr>
          </a:p>
          <a:p>
            <a:r>
              <a:rPr lang="zh-CN" altLang="zh-CN" sz="3400" b="1" u="sng" smtClean="0">
                <a:solidFill>
                  <a:srgbClr val="FF0000"/>
                </a:solidFill>
              </a:rPr>
              <a:t>“学生心声”</a:t>
            </a:r>
            <a:r>
              <a:rPr lang="zh-CN" altLang="en-US" sz="3400" b="1" u="sng" smtClean="0">
                <a:solidFill>
                  <a:srgbClr val="FF0000"/>
                </a:solidFill>
              </a:rPr>
              <a:t>：一般议论文体，注意突出“我”</a:t>
            </a:r>
            <a:endParaRPr lang="en-US" altLang="zh-CN" sz="3400" b="1" u="sng" smtClean="0">
              <a:solidFill>
                <a:srgbClr val="FF0000"/>
              </a:solidFill>
            </a:endParaRPr>
          </a:p>
          <a:p>
            <a:r>
              <a:rPr lang="zh-CN" altLang="zh-CN" sz="3400" b="1" u="sng" smtClean="0">
                <a:solidFill>
                  <a:srgbClr val="FF0000"/>
                </a:solidFill>
              </a:rPr>
              <a:t>“向校长建言”</a:t>
            </a:r>
            <a:r>
              <a:rPr lang="zh-CN" altLang="en-US" sz="3400" b="1" u="sng" smtClean="0">
                <a:solidFill>
                  <a:srgbClr val="FF0000"/>
                </a:solidFill>
              </a:rPr>
              <a:t>：突出书信体，注意格式和语体。语言要得体，建言要委婉。</a:t>
            </a:r>
            <a:endParaRPr lang="en-US" altLang="zh-CN" sz="3400" b="1" smtClean="0">
              <a:latin typeface="黑体" pitchFamily="49" charset="-122"/>
              <a:ea typeface="黑体" pitchFamily="49" charset="-122"/>
            </a:endParaRPr>
          </a:p>
          <a:p>
            <a:endParaRPr lang="zh-CN" altLang="en-US" sz="3400" b="1" smtClean="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88913"/>
            <a:ext cx="9144000" cy="6408737"/>
          </a:xfrm>
        </p:spPr>
        <p:txBody>
          <a:bodyPr/>
          <a:lstStyle/>
          <a:p>
            <a:r>
              <a:rPr lang="en-US" altLang="zh-CN" sz="5400" b="1" u="sng" smtClean="0">
                <a:solidFill>
                  <a:srgbClr val="FF0000"/>
                </a:solidFill>
                <a:latin typeface="黑体" pitchFamily="49" charset="-122"/>
                <a:ea typeface="黑体" pitchFamily="49" charset="-122"/>
              </a:rPr>
              <a:t>1</a:t>
            </a:r>
            <a:r>
              <a:rPr lang="zh-CN" altLang="en-US" sz="5400" b="1" u="sng" smtClean="0">
                <a:solidFill>
                  <a:srgbClr val="FF0000"/>
                </a:solidFill>
                <a:latin typeface="黑体" pitchFamily="49" charset="-122"/>
                <a:ea typeface="黑体" pitchFamily="49" charset="-122"/>
              </a:rPr>
              <a:t>、审题偏差：</a:t>
            </a:r>
            <a:endParaRPr lang="en-US" altLang="zh-CN" sz="5400" b="1" u="sng" smtClean="0">
              <a:solidFill>
                <a:srgbClr val="FF0000"/>
              </a:solidFill>
              <a:latin typeface="黑体" pitchFamily="49" charset="-122"/>
              <a:ea typeface="黑体" pitchFamily="49" charset="-122"/>
            </a:endParaRPr>
          </a:p>
          <a:p>
            <a:r>
              <a:rPr lang="zh-CN" altLang="en-US" sz="4000" b="1" smtClean="0">
                <a:solidFill>
                  <a:srgbClr val="0070C0"/>
                </a:solidFill>
                <a:latin typeface="黑体" pitchFamily="49" charset="-122"/>
                <a:ea typeface="黑体" pitchFamily="49" charset="-122"/>
              </a:rPr>
              <a:t>偏题：</a:t>
            </a:r>
            <a:r>
              <a:rPr lang="zh-CN" altLang="en-US" sz="4000" b="1" smtClean="0">
                <a:latin typeface="黑体" pitchFamily="49" charset="-122"/>
                <a:ea typeface="黑体" pitchFamily="49" charset="-122"/>
              </a:rPr>
              <a:t>光谈“学习”，光谈“金钱”，“读书的重要性”，“知识的重要性”，“学习与成功”，学习要拼搏”。</a:t>
            </a:r>
            <a:r>
              <a:rPr lang="zh-CN" altLang="en-US" sz="4000" b="1" smtClean="0">
                <a:solidFill>
                  <a:srgbClr val="FF0000"/>
                </a:solidFill>
              </a:rPr>
              <a:t>谈关爱、谈鼓励、谈诚信</a:t>
            </a:r>
          </a:p>
          <a:p>
            <a:endParaRPr lang="zh-CN" altLang="en-US" sz="4000" b="1" smtClean="0">
              <a:solidFill>
                <a:srgbClr val="FF0000"/>
              </a:solidFill>
            </a:endParaRPr>
          </a:p>
          <a:p>
            <a:endParaRPr lang="en-US" altLang="zh-CN" sz="4000" b="1" smtClean="0">
              <a:latin typeface="黑体" pitchFamily="49" charset="-122"/>
              <a:ea typeface="黑体" pitchFamily="49" charset="-122"/>
            </a:endParaRPr>
          </a:p>
          <a:p>
            <a:r>
              <a:rPr lang="zh-CN" altLang="en-US" sz="4000" b="1" smtClean="0">
                <a:solidFill>
                  <a:srgbClr val="0070C0"/>
                </a:solidFill>
                <a:latin typeface="黑体" pitchFamily="49" charset="-122"/>
                <a:ea typeface="黑体" pitchFamily="49" charset="-122"/>
              </a:rPr>
              <a:t>离题</a:t>
            </a:r>
            <a:r>
              <a:rPr lang="zh-CN" altLang="en-US" sz="4000" b="1" smtClean="0">
                <a:latin typeface="黑体" pitchFamily="49" charset="-122"/>
                <a:ea typeface="黑体" pitchFamily="49" charset="-122"/>
              </a:rPr>
              <a:t>：梦想、追求、荣辱、坚持不懈、走自己的路等。</a:t>
            </a:r>
            <a:endParaRPr lang="en-US" altLang="zh-CN" sz="4000" b="1" smtClean="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blinds(horizontal)">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内容占位符 3" descr="27标题.bmp"/>
          <p:cNvPicPr>
            <a:picLocks noGrp="1" noChangeAspect="1"/>
          </p:cNvPicPr>
          <p:nvPr>
            <p:ph idx="1"/>
          </p:nvPr>
        </p:nvPicPr>
        <p:blipFill>
          <a:blip r:embed="rId2"/>
          <a:srcRect l="41194" t="9433"/>
          <a:stretch>
            <a:fillRect/>
          </a:stretch>
        </p:blipFill>
        <p:spPr>
          <a:xfrm>
            <a:off x="357188" y="1000125"/>
            <a:ext cx="5292725" cy="1382713"/>
          </a:xfrm>
        </p:spPr>
      </p:pic>
      <p:sp>
        <p:nvSpPr>
          <p:cNvPr id="17411" name="TextBox 4"/>
          <p:cNvSpPr txBox="1">
            <a:spLocks noChangeArrowheads="1"/>
          </p:cNvSpPr>
          <p:nvPr/>
        </p:nvSpPr>
        <p:spPr bwMode="auto">
          <a:xfrm>
            <a:off x="250825" y="260350"/>
            <a:ext cx="3592513" cy="831850"/>
          </a:xfrm>
          <a:prstGeom prst="rect">
            <a:avLst/>
          </a:prstGeom>
          <a:noFill/>
          <a:ln w="9525">
            <a:noFill/>
            <a:miter lim="800000"/>
            <a:headEnd/>
            <a:tailEnd/>
          </a:ln>
        </p:spPr>
        <p:txBody>
          <a:bodyPr wrap="none">
            <a:spAutoFit/>
          </a:bodyPr>
          <a:lstStyle/>
          <a:p>
            <a:r>
              <a:rPr lang="en-US" altLang="zh-CN" sz="4800" b="1">
                <a:solidFill>
                  <a:srgbClr val="FF0000"/>
                </a:solidFill>
              </a:rPr>
              <a:t>2</a:t>
            </a:r>
            <a:r>
              <a:rPr lang="zh-CN" altLang="en-US" sz="4800" b="1">
                <a:solidFill>
                  <a:srgbClr val="FF0000"/>
                </a:solidFill>
              </a:rPr>
              <a:t>、标题不当</a:t>
            </a:r>
          </a:p>
        </p:txBody>
      </p:sp>
      <p:pic>
        <p:nvPicPr>
          <p:cNvPr id="17412" name="内容占位符 3" descr="42.bmp"/>
          <p:cNvPicPr>
            <a:picLocks noChangeAspect="1"/>
          </p:cNvPicPr>
          <p:nvPr/>
        </p:nvPicPr>
        <p:blipFill>
          <a:blip r:embed="rId3"/>
          <a:srcRect l="27695" t="5769" r="9465" b="69231"/>
          <a:stretch>
            <a:fillRect/>
          </a:stretch>
        </p:blipFill>
        <p:spPr bwMode="auto">
          <a:xfrm>
            <a:off x="250825" y="2349500"/>
            <a:ext cx="5473700" cy="935038"/>
          </a:xfrm>
          <a:prstGeom prst="rect">
            <a:avLst/>
          </a:prstGeom>
          <a:noFill/>
          <a:ln w="9525">
            <a:noFill/>
            <a:miter lim="800000"/>
            <a:headEnd/>
            <a:tailEnd/>
          </a:ln>
        </p:spPr>
      </p:pic>
      <p:pic>
        <p:nvPicPr>
          <p:cNvPr id="17413" name="图片 6" descr="22信件格式.bmp"/>
          <p:cNvPicPr>
            <a:picLocks noChangeAspect="1"/>
          </p:cNvPicPr>
          <p:nvPr/>
        </p:nvPicPr>
        <p:blipFill>
          <a:blip r:embed="rId4"/>
          <a:srcRect l="34537" r="26555" b="78847"/>
          <a:stretch>
            <a:fillRect/>
          </a:stretch>
        </p:blipFill>
        <p:spPr bwMode="auto">
          <a:xfrm>
            <a:off x="250825" y="3357563"/>
            <a:ext cx="5257800" cy="1179512"/>
          </a:xfrm>
          <a:prstGeom prst="rect">
            <a:avLst/>
          </a:prstGeom>
          <a:noFill/>
          <a:ln w="9525">
            <a:noFill/>
            <a:miter lim="800000"/>
            <a:headEnd/>
            <a:tailEnd/>
          </a:ln>
        </p:spPr>
      </p:pic>
      <p:pic>
        <p:nvPicPr>
          <p:cNvPr id="17414" name="图片 7" descr="49.bmp"/>
          <p:cNvPicPr>
            <a:picLocks noChangeAspect="1"/>
          </p:cNvPicPr>
          <p:nvPr/>
        </p:nvPicPr>
        <p:blipFill>
          <a:blip r:embed="rId5"/>
          <a:srcRect l="26872" r="31731" b="74419"/>
          <a:stretch>
            <a:fillRect/>
          </a:stretch>
        </p:blipFill>
        <p:spPr bwMode="auto">
          <a:xfrm>
            <a:off x="0" y="4508500"/>
            <a:ext cx="5008563" cy="1225550"/>
          </a:xfrm>
          <a:prstGeom prst="rect">
            <a:avLst/>
          </a:prstGeom>
          <a:noFill/>
          <a:ln w="9525">
            <a:noFill/>
            <a:miter lim="800000"/>
            <a:headEnd/>
            <a:tailEnd/>
          </a:ln>
        </p:spPr>
      </p:pic>
      <p:sp>
        <p:nvSpPr>
          <p:cNvPr id="9" name="矩形 8"/>
          <p:cNvSpPr/>
          <p:nvPr/>
        </p:nvSpPr>
        <p:spPr>
          <a:xfrm>
            <a:off x="6084888" y="1268413"/>
            <a:ext cx="3059112" cy="9366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1" dirty="0">
                <a:solidFill>
                  <a:srgbClr val="FF0000"/>
                </a:solidFill>
              </a:rPr>
              <a:t>太简单</a:t>
            </a:r>
          </a:p>
        </p:txBody>
      </p:sp>
      <p:sp>
        <p:nvSpPr>
          <p:cNvPr id="11" name="矩形 10"/>
          <p:cNvSpPr/>
          <p:nvPr/>
        </p:nvSpPr>
        <p:spPr>
          <a:xfrm>
            <a:off x="6084888" y="5921375"/>
            <a:ext cx="3059112" cy="9366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1" dirty="0">
                <a:solidFill>
                  <a:srgbClr val="FF0000"/>
                </a:solidFill>
              </a:rPr>
              <a:t>范围太大</a:t>
            </a:r>
          </a:p>
        </p:txBody>
      </p:sp>
      <p:sp>
        <p:nvSpPr>
          <p:cNvPr id="17417" name="TextBox 11"/>
          <p:cNvSpPr txBox="1">
            <a:spLocks noChangeArrowheads="1"/>
          </p:cNvSpPr>
          <p:nvPr/>
        </p:nvSpPr>
        <p:spPr bwMode="auto">
          <a:xfrm>
            <a:off x="0" y="5661025"/>
            <a:ext cx="5435600" cy="708025"/>
          </a:xfrm>
          <a:prstGeom prst="rect">
            <a:avLst/>
          </a:prstGeom>
          <a:noFill/>
          <a:ln w="9525">
            <a:noFill/>
            <a:miter lim="800000"/>
            <a:headEnd/>
            <a:tailEnd/>
          </a:ln>
        </p:spPr>
        <p:txBody>
          <a:bodyPr>
            <a:spAutoFit/>
          </a:bodyPr>
          <a:lstStyle/>
          <a:p>
            <a:r>
              <a:rPr lang="en-US" altLang="zh-CN" sz="4000" b="1">
                <a:latin typeface="方正舒体" pitchFamily="2" charset="-122"/>
                <a:ea typeface="方正舒体" pitchFamily="2" charset="-122"/>
              </a:rPr>
              <a:t>《</a:t>
            </a:r>
            <a:r>
              <a:rPr lang="zh-CN" altLang="en-US" sz="4000" b="1">
                <a:latin typeface="方正舒体" pitchFamily="2" charset="-122"/>
                <a:ea typeface="方正舒体" pitchFamily="2" charset="-122"/>
              </a:rPr>
              <a:t>人生目标 </a:t>
            </a:r>
            <a:r>
              <a:rPr lang="en-US" altLang="zh-CN" sz="4000" b="1">
                <a:latin typeface="方正舒体" pitchFamily="2" charset="-122"/>
                <a:ea typeface="方正舒体" pitchFamily="2" charset="-122"/>
              </a:rPr>
              <a:t>》</a:t>
            </a:r>
            <a:r>
              <a:rPr lang="zh-CN" altLang="en-US" sz="4000" b="1">
                <a:latin typeface="方正舒体" pitchFamily="2" charset="-122"/>
                <a:ea typeface="方正舒体" pitchFamily="2" charset="-122"/>
              </a:rPr>
              <a:t> </a:t>
            </a:r>
            <a:r>
              <a:rPr lang="en-US" altLang="zh-CN" sz="4000" b="1">
                <a:latin typeface="方正舒体" pitchFamily="2" charset="-122"/>
                <a:ea typeface="方正舒体" pitchFamily="2" charset="-122"/>
              </a:rPr>
              <a:t>《</a:t>
            </a:r>
            <a:r>
              <a:rPr lang="zh-CN" altLang="en-US" sz="4000" b="1">
                <a:latin typeface="方正舒体" pitchFamily="2" charset="-122"/>
                <a:ea typeface="方正舒体" pitchFamily="2" charset="-122"/>
              </a:rPr>
              <a:t>追求</a:t>
            </a:r>
            <a:r>
              <a:rPr lang="en-US" altLang="zh-CN" sz="4000" b="1">
                <a:latin typeface="方正舒体" pitchFamily="2" charset="-122"/>
                <a:ea typeface="方正舒体" pitchFamily="2" charset="-122"/>
              </a:rPr>
              <a:t>》</a:t>
            </a:r>
            <a:endParaRPr lang="zh-CN" altLang="en-US" sz="4000" b="1">
              <a:latin typeface="方正舒体" pitchFamily="2" charset="-122"/>
              <a:ea typeface="方正舒体" pitchFamily="2" charset="-122"/>
            </a:endParaRPr>
          </a:p>
        </p:txBody>
      </p:sp>
      <p:sp>
        <p:nvSpPr>
          <p:cNvPr id="13" name="矩形 12"/>
          <p:cNvSpPr/>
          <p:nvPr/>
        </p:nvSpPr>
        <p:spPr>
          <a:xfrm>
            <a:off x="6084888" y="3573463"/>
            <a:ext cx="3059112" cy="935037"/>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1" dirty="0">
                <a:solidFill>
                  <a:srgbClr val="FF0000"/>
                </a:solidFill>
              </a:rPr>
              <a:t>没观点</a:t>
            </a:r>
          </a:p>
        </p:txBody>
      </p:sp>
      <p:sp>
        <p:nvSpPr>
          <p:cNvPr id="14" name="矩形 13"/>
          <p:cNvSpPr/>
          <p:nvPr/>
        </p:nvSpPr>
        <p:spPr>
          <a:xfrm>
            <a:off x="6084888" y="4652963"/>
            <a:ext cx="3059112" cy="9366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1" dirty="0">
                <a:solidFill>
                  <a:srgbClr val="FF0000"/>
                </a:solidFill>
              </a:rPr>
              <a:t>太随意</a:t>
            </a:r>
          </a:p>
        </p:txBody>
      </p:sp>
      <p:sp>
        <p:nvSpPr>
          <p:cNvPr id="15" name="矩形 14"/>
          <p:cNvSpPr/>
          <p:nvPr/>
        </p:nvSpPr>
        <p:spPr>
          <a:xfrm>
            <a:off x="6084888" y="2349500"/>
            <a:ext cx="3059112" cy="93503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1" dirty="0">
                <a:solidFill>
                  <a:srgbClr val="FF0000"/>
                </a:solidFill>
              </a:rPr>
              <a:t>观点有误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P spid="14" grpId="0"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1438"/>
            <a:ext cx="9144000" cy="6597650"/>
          </a:xfrm>
        </p:spPr>
        <p:txBody>
          <a:bodyPr>
            <a:normAutofit fontScale="92500" lnSpcReduction="20000"/>
          </a:bodyPr>
          <a:lstStyle/>
          <a:p>
            <a:pPr>
              <a:defRPr/>
            </a:pPr>
            <a:r>
              <a:rPr lang="zh-CN" altLang="en-US" b="1" dirty="0" smtClean="0">
                <a:latin typeface="黑体" pitchFamily="49" charset="-122"/>
                <a:ea typeface="黑体" pitchFamily="49" charset="-122"/>
              </a:rPr>
              <a:t>好的标题有：</a:t>
            </a:r>
            <a:endParaRPr lang="en-US" altLang="zh-CN" b="1" dirty="0" smtClean="0">
              <a:latin typeface="黑体" pitchFamily="49" charset="-122"/>
              <a:ea typeface="黑体" pitchFamily="49" charset="-122"/>
            </a:endParaRPr>
          </a:p>
          <a:p>
            <a:pPr>
              <a:defRPr/>
            </a:pPr>
            <a:r>
              <a:rPr lang="en-US" altLang="zh-CN" b="1" dirty="0" smtClean="0">
                <a:solidFill>
                  <a:srgbClr val="FF0000"/>
                </a:solidFill>
                <a:latin typeface="黑体" pitchFamily="49" charset="-122"/>
                <a:ea typeface="黑体" pitchFamily="49" charset="-122"/>
              </a:rPr>
              <a:t>1</a:t>
            </a:r>
            <a:r>
              <a:rPr lang="zh-CN" altLang="en-US" b="1" dirty="0" smtClean="0">
                <a:solidFill>
                  <a:srgbClr val="FF0000"/>
                </a:solidFill>
                <a:latin typeface="黑体" pitchFamily="49" charset="-122"/>
                <a:ea typeface="黑体" pitchFamily="49" charset="-122"/>
              </a:rPr>
              <a:t>、直接点明观点：</a:t>
            </a:r>
            <a:endParaRPr lang="en-US" altLang="zh-CN" b="1" dirty="0" smtClean="0">
              <a:solidFill>
                <a:srgbClr val="FF0000"/>
              </a:solidFill>
              <a:latin typeface="黑体" pitchFamily="49" charset="-122"/>
              <a:ea typeface="黑体" pitchFamily="49" charset="-122"/>
            </a:endParaRPr>
          </a:p>
          <a:p>
            <a:pPr>
              <a:defRPr/>
            </a:pP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勿为利而学</a:t>
            </a:r>
            <a:r>
              <a:rPr lang="en-US" altLang="zh-CN" b="1" dirty="0" smtClean="0">
                <a:latin typeface="黑体" pitchFamily="49" charset="-122"/>
                <a:ea typeface="黑体" pitchFamily="49" charset="-122"/>
              </a:rPr>
              <a:t>》</a:t>
            </a:r>
          </a:p>
          <a:p>
            <a:pPr>
              <a:defRPr/>
            </a:pP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非为钱而学</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学生心声（三</a:t>
            </a:r>
            <a:r>
              <a:rPr lang="en-US" altLang="zh-CN" b="1" dirty="0" smtClean="0">
                <a:latin typeface="黑体" pitchFamily="49" charset="-122"/>
                <a:ea typeface="黑体" pitchFamily="49" charset="-122"/>
              </a:rPr>
              <a:t>15   </a:t>
            </a:r>
            <a:r>
              <a:rPr lang="zh-CN" altLang="en-US" b="1" dirty="0" smtClean="0">
                <a:latin typeface="黑体" pitchFamily="49" charset="-122"/>
                <a:ea typeface="黑体" pitchFamily="49" charset="-122"/>
              </a:rPr>
              <a:t>陈伟鸿）</a:t>
            </a:r>
            <a:endParaRPr lang="en-US" altLang="zh-CN" b="1" dirty="0" smtClean="0">
              <a:latin typeface="黑体" pitchFamily="49" charset="-122"/>
              <a:ea typeface="黑体" pitchFamily="49" charset="-122"/>
            </a:endParaRPr>
          </a:p>
          <a:p>
            <a:pPr>
              <a:defRPr/>
            </a:pP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学习与金钱</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（三</a:t>
            </a:r>
            <a:r>
              <a:rPr lang="en-US" altLang="zh-CN" b="1" dirty="0" smtClean="0">
                <a:latin typeface="黑体" pitchFamily="49" charset="-122"/>
                <a:ea typeface="黑体" pitchFamily="49" charset="-122"/>
              </a:rPr>
              <a:t>15  </a:t>
            </a:r>
            <a:r>
              <a:rPr lang="zh-CN" altLang="en-US" b="1" dirty="0" smtClean="0">
                <a:latin typeface="黑体" pitchFamily="49" charset="-122"/>
                <a:ea typeface="黑体" pitchFamily="49" charset="-122"/>
              </a:rPr>
              <a:t>陈雪柔） </a:t>
            </a:r>
            <a:endParaRPr lang="en-US" altLang="zh-CN" b="1" dirty="0" smtClean="0">
              <a:latin typeface="黑体" pitchFamily="49" charset="-122"/>
              <a:ea typeface="黑体" pitchFamily="49" charset="-122"/>
            </a:endParaRPr>
          </a:p>
          <a:p>
            <a:pPr>
              <a:defRPr/>
            </a:pPr>
            <a:r>
              <a:rPr lang="en-US" altLang="zh-CN" b="1" dirty="0" smtClean="0">
                <a:solidFill>
                  <a:srgbClr val="FF0000"/>
                </a:solidFill>
                <a:latin typeface="黑体" pitchFamily="49" charset="-122"/>
                <a:ea typeface="黑体" pitchFamily="49" charset="-122"/>
              </a:rPr>
              <a:t>2</a:t>
            </a:r>
            <a:r>
              <a:rPr lang="zh-CN" altLang="en-US" b="1" dirty="0" smtClean="0">
                <a:solidFill>
                  <a:srgbClr val="FF0000"/>
                </a:solidFill>
                <a:latin typeface="黑体" pitchFamily="49" charset="-122"/>
                <a:ea typeface="黑体" pitchFamily="49" charset="-122"/>
              </a:rPr>
              <a:t>、委婉表达观点</a:t>
            </a:r>
            <a:endParaRPr lang="en-US" altLang="zh-CN" b="1" dirty="0" smtClean="0">
              <a:solidFill>
                <a:srgbClr val="FF0000"/>
              </a:solidFill>
              <a:latin typeface="黑体" pitchFamily="49" charset="-122"/>
              <a:ea typeface="黑体" pitchFamily="49" charset="-122"/>
            </a:endParaRPr>
          </a:p>
          <a:p>
            <a:pPr>
              <a:defRPr/>
            </a:pP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利而励</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化用</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（三</a:t>
            </a:r>
            <a:r>
              <a:rPr lang="en-US" altLang="zh-CN" b="1" dirty="0" smtClean="0">
                <a:latin typeface="黑体" pitchFamily="49" charset="-122"/>
                <a:ea typeface="黑体" pitchFamily="49" charset="-122"/>
              </a:rPr>
              <a:t>15  </a:t>
            </a:r>
            <a:r>
              <a:rPr lang="zh-CN" altLang="en-US" b="1" dirty="0" smtClean="0">
                <a:latin typeface="黑体" pitchFamily="49" charset="-122"/>
                <a:ea typeface="黑体" pitchFamily="49" charset="-122"/>
              </a:rPr>
              <a:t>柯潮妹）</a:t>
            </a:r>
            <a:endParaRPr lang="en-US" altLang="zh-CN" b="1" dirty="0" smtClean="0">
              <a:latin typeface="黑体" pitchFamily="49" charset="-122"/>
              <a:ea typeface="黑体" pitchFamily="49" charset="-122"/>
            </a:endParaRPr>
          </a:p>
          <a:p>
            <a:pPr>
              <a:defRPr/>
            </a:pPr>
            <a:r>
              <a:rPr lang="en-US" altLang="zh-CN" b="1" dirty="0" smtClean="0">
                <a:solidFill>
                  <a:srgbClr val="FF0000"/>
                </a:solidFill>
                <a:latin typeface="黑体" pitchFamily="49" charset="-122"/>
                <a:ea typeface="黑体" pitchFamily="49" charset="-122"/>
              </a:rPr>
              <a:t>3</a:t>
            </a:r>
            <a:r>
              <a:rPr lang="zh-CN" altLang="en-US" b="1" dirty="0" smtClean="0">
                <a:solidFill>
                  <a:srgbClr val="FF0000"/>
                </a:solidFill>
                <a:latin typeface="黑体" pitchFamily="49" charset="-122"/>
                <a:ea typeface="黑体" pitchFamily="49" charset="-122"/>
              </a:rPr>
              <a:t>、以话题为标题</a:t>
            </a:r>
            <a:endParaRPr lang="en-US" altLang="zh-CN" b="1" dirty="0" smtClean="0">
              <a:solidFill>
                <a:srgbClr val="FF0000"/>
              </a:solidFill>
              <a:latin typeface="黑体" pitchFamily="49" charset="-122"/>
              <a:ea typeface="黑体" pitchFamily="49" charset="-122"/>
            </a:endParaRPr>
          </a:p>
          <a:p>
            <a:pPr>
              <a:defRPr/>
            </a:pP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奖学金的作用</a:t>
            </a:r>
            <a:r>
              <a:rPr lang="en-US" altLang="zh-CN" b="1" dirty="0" smtClean="0">
                <a:latin typeface="黑体" pitchFamily="49" charset="-122"/>
                <a:ea typeface="黑体" pitchFamily="49" charset="-122"/>
              </a:rPr>
              <a:t>》</a:t>
            </a:r>
          </a:p>
          <a:p>
            <a:pPr>
              <a:defRPr/>
            </a:pP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我们为什么而读书</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 （三</a:t>
            </a:r>
            <a:r>
              <a:rPr lang="en-US" altLang="zh-CN" b="1" dirty="0" smtClean="0">
                <a:latin typeface="黑体" pitchFamily="49" charset="-122"/>
                <a:ea typeface="黑体" pitchFamily="49" charset="-122"/>
              </a:rPr>
              <a:t>15  </a:t>
            </a:r>
            <a:r>
              <a:rPr lang="zh-CN" altLang="en-US" b="1" dirty="0" smtClean="0">
                <a:latin typeface="黑体" pitchFamily="49" charset="-122"/>
                <a:ea typeface="黑体" pitchFamily="49" charset="-122"/>
              </a:rPr>
              <a:t>刘莉莎）</a:t>
            </a:r>
            <a:endParaRPr lang="en-US" altLang="zh-CN" b="1" dirty="0" smtClean="0">
              <a:latin typeface="黑体" pitchFamily="49" charset="-122"/>
              <a:ea typeface="黑体" pitchFamily="49" charset="-122"/>
            </a:endParaRPr>
          </a:p>
          <a:p>
            <a:pPr>
              <a:defRPr/>
            </a:pP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学习的条件</a:t>
            </a:r>
            <a:r>
              <a:rPr lang="en-US" altLang="zh-CN" b="1" dirty="0" smtClean="0">
                <a:latin typeface="黑体" pitchFamily="49" charset="-122"/>
                <a:ea typeface="黑体" pitchFamily="49" charset="-122"/>
              </a:rPr>
              <a:t>》</a:t>
            </a:r>
          </a:p>
          <a:p>
            <a:pPr>
              <a:defRPr/>
            </a:pP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奖学金的价值</a:t>
            </a:r>
            <a:r>
              <a:rPr lang="en-US" altLang="zh-CN" b="1" dirty="0" smtClean="0">
                <a:latin typeface="黑体" pitchFamily="49" charset="-122"/>
                <a:ea typeface="黑体" pitchFamily="49" charset="-122"/>
              </a:rPr>
              <a:t>》</a:t>
            </a:r>
          </a:p>
          <a:p>
            <a:pPr>
              <a:defRPr/>
            </a:pP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关于奖学金的建议</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 </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（三</a:t>
            </a:r>
            <a:r>
              <a:rPr lang="en-US" altLang="zh-CN" b="1" dirty="0" smtClean="0">
                <a:latin typeface="黑体" pitchFamily="49" charset="-122"/>
                <a:ea typeface="黑体" pitchFamily="49" charset="-122"/>
              </a:rPr>
              <a:t>15  </a:t>
            </a:r>
            <a:r>
              <a:rPr lang="zh-CN" altLang="en-US" b="1" dirty="0" smtClean="0">
                <a:latin typeface="黑体" pitchFamily="49" charset="-122"/>
                <a:ea typeface="黑体" pitchFamily="49" charset="-122"/>
              </a:rPr>
              <a:t>谭春妮）</a:t>
            </a:r>
            <a:endParaRPr lang="en-US" altLang="zh-CN" b="1" dirty="0" smtClean="0">
              <a:latin typeface="黑体" pitchFamily="49" charset="-122"/>
              <a:ea typeface="黑体" pitchFamily="49" charset="-122"/>
            </a:endParaRPr>
          </a:p>
          <a:p>
            <a:pPr>
              <a:defRPr/>
            </a:pPr>
            <a:r>
              <a:rPr lang="en-US" altLang="zh-CN" b="1" dirty="0" smtClean="0">
                <a:latin typeface="黑体" pitchFamily="49" charset="-122"/>
                <a:ea typeface="黑体" pitchFamily="49" charset="-122"/>
              </a:rPr>
              <a:t>《1</a:t>
            </a:r>
            <a:r>
              <a:rPr lang="zh-CN" altLang="en-US" b="1" dirty="0" smtClean="0">
                <a:latin typeface="黑体" pitchFamily="49" charset="-122"/>
                <a:ea typeface="黑体" pitchFamily="49" charset="-122"/>
              </a:rPr>
              <a:t>元奖学金，你拼吗？</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 （三</a:t>
            </a:r>
            <a:r>
              <a:rPr lang="en-US" altLang="zh-CN" b="1" dirty="0" smtClean="0">
                <a:latin typeface="黑体" pitchFamily="49" charset="-122"/>
                <a:ea typeface="黑体" pitchFamily="49" charset="-122"/>
              </a:rPr>
              <a:t>15  </a:t>
            </a:r>
            <a:r>
              <a:rPr lang="zh-CN" altLang="en-US" b="1" dirty="0" smtClean="0">
                <a:latin typeface="黑体" pitchFamily="49" charset="-122"/>
                <a:ea typeface="黑体" pitchFamily="49" charset="-122"/>
              </a:rPr>
              <a:t>麦钰岚）</a:t>
            </a: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88913"/>
            <a:ext cx="9144000" cy="6408737"/>
          </a:xfrm>
        </p:spPr>
        <p:txBody>
          <a:bodyPr>
            <a:normAutofit lnSpcReduction="10000"/>
          </a:bodyPr>
          <a:lstStyle/>
          <a:p>
            <a:pPr>
              <a:buFont typeface="Arial" charset="0"/>
              <a:buNone/>
              <a:defRPr/>
            </a:pPr>
            <a:r>
              <a:rPr lang="en-US" altLang="zh-CN" b="1" dirty="0" smtClean="0">
                <a:solidFill>
                  <a:srgbClr val="FF0000"/>
                </a:solidFill>
                <a:latin typeface="黑体" pitchFamily="49" charset="-122"/>
                <a:ea typeface="黑体" pitchFamily="49" charset="-122"/>
              </a:rPr>
              <a:t>3</a:t>
            </a:r>
            <a:r>
              <a:rPr lang="zh-CN" altLang="en-US" b="1" dirty="0" smtClean="0">
                <a:solidFill>
                  <a:srgbClr val="FF0000"/>
                </a:solidFill>
                <a:latin typeface="黑体" pitchFamily="49" charset="-122"/>
                <a:ea typeface="黑体" pitchFamily="49" charset="-122"/>
              </a:rPr>
              <a:t>、作文等级：</a:t>
            </a:r>
            <a:endParaRPr lang="en-US" altLang="zh-CN" b="1" dirty="0" smtClean="0">
              <a:solidFill>
                <a:srgbClr val="FF0000"/>
              </a:solidFill>
              <a:latin typeface="黑体" pitchFamily="49" charset="-122"/>
              <a:ea typeface="黑体" pitchFamily="49" charset="-122"/>
            </a:endParaRPr>
          </a:p>
          <a:p>
            <a:pPr>
              <a:defRPr/>
            </a:pPr>
            <a:r>
              <a:rPr lang="zh-CN" altLang="en-US" b="1" dirty="0" smtClean="0">
                <a:solidFill>
                  <a:srgbClr val="FF0000"/>
                </a:solidFill>
                <a:latin typeface="黑体" pitchFamily="49" charset="-122"/>
                <a:ea typeface="黑体" pitchFamily="49" charset="-122"/>
              </a:rPr>
              <a:t>一类文</a:t>
            </a:r>
            <a:r>
              <a:rPr lang="zh-CN" altLang="en-US" b="1" dirty="0" smtClean="0">
                <a:latin typeface="黑体" pitchFamily="49" charset="-122"/>
                <a:ea typeface="黑体" pitchFamily="49" charset="-122"/>
              </a:rPr>
              <a:t>：围绕材料中心，有理有据，围绕材料，紧扣“学习与金钱”，文体清晰，语言得体，说理深刻，结构有条理。（</a:t>
            </a:r>
            <a:r>
              <a:rPr lang="en-US" altLang="zh-CN" b="1" dirty="0" smtClean="0">
                <a:latin typeface="黑体" pitchFamily="49" charset="-122"/>
                <a:ea typeface="黑体" pitchFamily="49" charset="-122"/>
              </a:rPr>
              <a:t>46</a:t>
            </a:r>
            <a:r>
              <a:rPr lang="zh-CN" altLang="en-US" b="1" dirty="0" smtClean="0">
                <a:latin typeface="黑体" pitchFamily="49" charset="-122"/>
                <a:ea typeface="黑体" pitchFamily="49" charset="-122"/>
              </a:rPr>
              <a:t>分</a:t>
            </a:r>
            <a:r>
              <a:rPr lang="en-US" altLang="zh-CN" b="1" dirty="0" smtClean="0">
                <a:latin typeface="黑体" pitchFamily="49" charset="-122"/>
                <a:ea typeface="黑体" pitchFamily="49" charset="-122"/>
              </a:rPr>
              <a:t>-54</a:t>
            </a:r>
            <a:r>
              <a:rPr lang="zh-CN" altLang="en-US" b="1" dirty="0" smtClean="0">
                <a:latin typeface="黑体" pitchFamily="49" charset="-122"/>
                <a:ea typeface="黑体" pitchFamily="49" charset="-122"/>
              </a:rPr>
              <a:t>分）</a:t>
            </a:r>
            <a:endParaRPr lang="en-US" altLang="zh-CN" b="1" dirty="0" smtClean="0">
              <a:latin typeface="黑体" pitchFamily="49" charset="-122"/>
              <a:ea typeface="黑体" pitchFamily="49" charset="-122"/>
            </a:endParaRPr>
          </a:p>
          <a:p>
            <a:pPr>
              <a:defRPr/>
            </a:pPr>
            <a:r>
              <a:rPr lang="zh-CN" altLang="en-US" b="1" dirty="0" smtClean="0">
                <a:solidFill>
                  <a:srgbClr val="FF0000"/>
                </a:solidFill>
                <a:latin typeface="黑体" pitchFamily="49" charset="-122"/>
                <a:ea typeface="黑体" pitchFamily="49" charset="-122"/>
              </a:rPr>
              <a:t>二类文：</a:t>
            </a:r>
            <a:r>
              <a:rPr lang="zh-CN" altLang="en-US" b="1" dirty="0" smtClean="0">
                <a:latin typeface="黑体" pitchFamily="49" charset="-122"/>
                <a:ea typeface="黑体" pitchFamily="49" charset="-122"/>
              </a:rPr>
              <a:t>围绕材料中心，有论据，扣了“学习与金钱”，文体较清晰，语言较得体，说理一般，有结构。（</a:t>
            </a:r>
            <a:r>
              <a:rPr lang="en-US" altLang="zh-CN" b="1" dirty="0" smtClean="0">
                <a:latin typeface="黑体" pitchFamily="49" charset="-122"/>
                <a:ea typeface="黑体" pitchFamily="49" charset="-122"/>
              </a:rPr>
              <a:t>42</a:t>
            </a:r>
            <a:r>
              <a:rPr lang="zh-CN" altLang="en-US" b="1" dirty="0" smtClean="0">
                <a:latin typeface="黑体" pitchFamily="49" charset="-122"/>
                <a:ea typeface="黑体" pitchFamily="49" charset="-122"/>
              </a:rPr>
              <a:t>分</a:t>
            </a:r>
            <a:r>
              <a:rPr lang="en-US" altLang="zh-CN" b="1" dirty="0" smtClean="0">
                <a:latin typeface="黑体" pitchFamily="49" charset="-122"/>
                <a:ea typeface="黑体" pitchFamily="49" charset="-122"/>
              </a:rPr>
              <a:t>-45</a:t>
            </a:r>
            <a:r>
              <a:rPr lang="zh-CN" altLang="en-US" b="1" dirty="0" smtClean="0">
                <a:latin typeface="黑体" pitchFamily="49" charset="-122"/>
                <a:ea typeface="黑体" pitchFamily="49" charset="-122"/>
              </a:rPr>
              <a:t>分）</a:t>
            </a:r>
            <a:endParaRPr lang="en-US" altLang="zh-CN" b="1" dirty="0" smtClean="0">
              <a:latin typeface="黑体" pitchFamily="49" charset="-122"/>
              <a:ea typeface="黑体" pitchFamily="49" charset="-122"/>
            </a:endParaRPr>
          </a:p>
          <a:p>
            <a:pPr>
              <a:defRPr/>
            </a:pPr>
            <a:r>
              <a:rPr lang="zh-CN" altLang="en-US" b="1" dirty="0" smtClean="0">
                <a:solidFill>
                  <a:srgbClr val="FF0000"/>
                </a:solidFill>
                <a:latin typeface="黑体" pitchFamily="49" charset="-122"/>
                <a:ea typeface="黑体" pitchFamily="49" charset="-122"/>
              </a:rPr>
              <a:t>三类文</a:t>
            </a:r>
            <a:r>
              <a:rPr lang="zh-CN" altLang="en-US" b="1" dirty="0" smtClean="0">
                <a:latin typeface="黑体" pitchFamily="49" charset="-122"/>
                <a:ea typeface="黑体" pitchFamily="49" charset="-122"/>
              </a:rPr>
              <a:t>：部分围绕材料中心，只谈“学习”，或只谈“金钱”，文体不清晰，语言不够得体，说理勉强，结构无条理。（</a:t>
            </a:r>
            <a:r>
              <a:rPr lang="en-US" altLang="zh-CN" b="1" dirty="0" smtClean="0">
                <a:latin typeface="黑体" pitchFamily="49" charset="-122"/>
                <a:ea typeface="黑体" pitchFamily="49" charset="-122"/>
              </a:rPr>
              <a:t>36</a:t>
            </a:r>
            <a:r>
              <a:rPr lang="zh-CN" altLang="en-US" b="1" dirty="0" smtClean="0">
                <a:latin typeface="黑体" pitchFamily="49" charset="-122"/>
                <a:ea typeface="黑体" pitchFamily="49" charset="-122"/>
              </a:rPr>
              <a:t>分</a:t>
            </a:r>
            <a:r>
              <a:rPr lang="en-US" altLang="zh-CN" b="1" dirty="0" smtClean="0">
                <a:latin typeface="黑体" pitchFamily="49" charset="-122"/>
                <a:ea typeface="黑体" pitchFamily="49" charset="-122"/>
              </a:rPr>
              <a:t>-41</a:t>
            </a:r>
            <a:r>
              <a:rPr lang="zh-CN" altLang="en-US" b="1" dirty="0" smtClean="0">
                <a:latin typeface="黑体" pitchFamily="49" charset="-122"/>
                <a:ea typeface="黑体" pitchFamily="49" charset="-122"/>
              </a:rPr>
              <a:t>分）</a:t>
            </a:r>
            <a:endParaRPr lang="en-US" altLang="zh-CN" b="1" dirty="0" smtClean="0">
              <a:latin typeface="黑体" pitchFamily="49" charset="-122"/>
              <a:ea typeface="黑体" pitchFamily="49" charset="-122"/>
            </a:endParaRPr>
          </a:p>
          <a:p>
            <a:pPr>
              <a:defRPr/>
            </a:pPr>
            <a:r>
              <a:rPr lang="zh-CN" altLang="en-US" b="1" dirty="0" smtClean="0">
                <a:solidFill>
                  <a:srgbClr val="FF0000"/>
                </a:solidFill>
                <a:latin typeface="黑体" pitchFamily="49" charset="-122"/>
                <a:ea typeface="黑体" pitchFamily="49" charset="-122"/>
              </a:rPr>
              <a:t>四类文：</a:t>
            </a:r>
            <a:r>
              <a:rPr lang="zh-CN" altLang="en-US" b="1" dirty="0" smtClean="0">
                <a:latin typeface="黑体" pitchFamily="49" charset="-122"/>
                <a:ea typeface="黑体" pitchFamily="49" charset="-122"/>
              </a:rPr>
              <a:t>偏题（</a:t>
            </a:r>
            <a:r>
              <a:rPr lang="en-US" altLang="zh-CN" b="1" dirty="0" smtClean="0">
                <a:latin typeface="黑体" pitchFamily="49" charset="-122"/>
                <a:ea typeface="黑体" pitchFamily="49" charset="-122"/>
              </a:rPr>
              <a:t>25</a:t>
            </a:r>
            <a:r>
              <a:rPr lang="zh-CN" altLang="en-US" b="1" dirty="0" smtClean="0">
                <a:latin typeface="黑体" pitchFamily="49" charset="-122"/>
                <a:ea typeface="黑体" pitchFamily="49" charset="-122"/>
              </a:rPr>
              <a:t>分</a:t>
            </a:r>
            <a:r>
              <a:rPr lang="en-US" altLang="zh-CN" b="1" dirty="0" smtClean="0">
                <a:latin typeface="黑体" pitchFamily="49" charset="-122"/>
                <a:ea typeface="黑体" pitchFamily="49" charset="-122"/>
              </a:rPr>
              <a:t>-35</a:t>
            </a:r>
            <a:r>
              <a:rPr lang="zh-CN" altLang="en-US" b="1" dirty="0" smtClean="0">
                <a:latin typeface="黑体" pitchFamily="49" charset="-122"/>
                <a:ea typeface="黑体" pitchFamily="49" charset="-122"/>
              </a:rPr>
              <a:t>分）</a:t>
            </a:r>
            <a:endParaRPr lang="en-US" altLang="zh-CN" b="1" dirty="0" smtClean="0">
              <a:latin typeface="黑体" pitchFamily="49" charset="-122"/>
              <a:ea typeface="黑体" pitchFamily="49" charset="-122"/>
            </a:endParaRPr>
          </a:p>
          <a:p>
            <a:pPr>
              <a:defRPr/>
            </a:pPr>
            <a:r>
              <a:rPr lang="zh-CN" altLang="en-US" b="1" dirty="0" smtClean="0">
                <a:solidFill>
                  <a:srgbClr val="FF0000"/>
                </a:solidFill>
                <a:latin typeface="黑体" pitchFamily="49" charset="-122"/>
                <a:ea typeface="黑体" pitchFamily="49" charset="-122"/>
              </a:rPr>
              <a:t>五类文：</a:t>
            </a:r>
            <a:r>
              <a:rPr lang="zh-CN" altLang="en-US" b="1" dirty="0" smtClean="0">
                <a:latin typeface="黑体" pitchFamily="49" charset="-122"/>
                <a:ea typeface="黑体" pitchFamily="49" charset="-122"/>
              </a:rPr>
              <a:t>离题。（</a:t>
            </a:r>
            <a:r>
              <a:rPr lang="en-US" altLang="zh-CN" b="1" dirty="0" smtClean="0">
                <a:latin typeface="黑体" pitchFamily="49" charset="-122"/>
                <a:ea typeface="黑体" pitchFamily="49" charset="-122"/>
              </a:rPr>
              <a:t>18</a:t>
            </a:r>
            <a:r>
              <a:rPr lang="zh-CN" altLang="en-US" b="1" dirty="0" smtClean="0">
                <a:latin typeface="黑体" pitchFamily="49" charset="-122"/>
                <a:ea typeface="黑体" pitchFamily="49" charset="-122"/>
              </a:rPr>
              <a:t>分左右）</a:t>
            </a:r>
            <a:endParaRPr lang="en-US" altLang="zh-CN" b="1" dirty="0" smtClean="0">
              <a:latin typeface="黑体" pitchFamily="49" charset="-122"/>
              <a:ea typeface="黑体" pitchFamily="49" charset="-122"/>
            </a:endParaRPr>
          </a:p>
          <a:p>
            <a:pPr>
              <a:defRPr/>
            </a:pPr>
            <a:r>
              <a:rPr lang="zh-CN" altLang="en-US" b="1" dirty="0" smtClean="0">
                <a:solidFill>
                  <a:srgbClr val="0070C0"/>
                </a:solidFill>
                <a:latin typeface="黑体" pitchFamily="49" charset="-122"/>
                <a:ea typeface="黑体" pitchFamily="49" charset="-122"/>
              </a:rPr>
              <a:t>字数：</a:t>
            </a:r>
            <a:r>
              <a:rPr lang="en-US" altLang="zh-CN" b="1" dirty="0" smtClean="0">
                <a:latin typeface="黑体" pitchFamily="49" charset="-122"/>
                <a:ea typeface="黑体" pitchFamily="49" charset="-122"/>
              </a:rPr>
              <a:t>50</a:t>
            </a:r>
            <a:r>
              <a:rPr lang="zh-CN" altLang="en-US" b="1" dirty="0" smtClean="0">
                <a:latin typeface="黑体" pitchFamily="49" charset="-122"/>
                <a:ea typeface="黑体" pitchFamily="49" charset="-122"/>
              </a:rPr>
              <a:t>字扣</a:t>
            </a:r>
            <a:r>
              <a:rPr lang="en-US" altLang="zh-CN" b="1" dirty="0" smtClean="0">
                <a:latin typeface="黑体" pitchFamily="49" charset="-122"/>
                <a:ea typeface="黑体" pitchFamily="49" charset="-122"/>
              </a:rPr>
              <a:t>1</a:t>
            </a:r>
            <a:r>
              <a:rPr lang="zh-CN" altLang="en-US" b="1" dirty="0" smtClean="0">
                <a:latin typeface="黑体" pitchFamily="49" charset="-122"/>
                <a:ea typeface="黑体" pitchFamily="49" charset="-122"/>
              </a:rPr>
              <a:t>分，</a:t>
            </a:r>
            <a:r>
              <a:rPr lang="en-US" altLang="zh-CN" b="1" dirty="0" smtClean="0">
                <a:latin typeface="黑体" pitchFamily="49" charset="-122"/>
                <a:ea typeface="黑体" pitchFamily="49" charset="-122"/>
              </a:rPr>
              <a:t>100</a:t>
            </a:r>
            <a:r>
              <a:rPr lang="zh-CN" altLang="en-US" b="1" dirty="0" smtClean="0">
                <a:latin typeface="黑体" pitchFamily="49" charset="-122"/>
                <a:ea typeface="黑体" pitchFamily="49" charset="-122"/>
              </a:rPr>
              <a:t>字扣</a:t>
            </a:r>
            <a:r>
              <a:rPr lang="en-US" altLang="zh-CN" b="1" dirty="0" smtClean="0">
                <a:latin typeface="黑体" pitchFamily="49" charset="-122"/>
                <a:ea typeface="黑体" pitchFamily="49" charset="-122"/>
              </a:rPr>
              <a:t>2</a:t>
            </a:r>
            <a:r>
              <a:rPr lang="zh-CN" altLang="en-US" b="1" dirty="0" smtClean="0">
                <a:latin typeface="黑体" pitchFamily="49" charset="-122"/>
                <a:ea typeface="黑体" pitchFamily="49" charset="-122"/>
              </a:rPr>
              <a:t>分，如此类推</a:t>
            </a:r>
            <a:r>
              <a:rPr lang="en-US" altLang="zh-CN" b="1" dirty="0" smtClean="0">
                <a:latin typeface="黑体" pitchFamily="49" charset="-122"/>
                <a:ea typeface="黑体" pitchFamily="49" charset="-122"/>
              </a:rPr>
              <a:t>……</a:t>
            </a:r>
          </a:p>
          <a:p>
            <a:pPr>
              <a:defRPr/>
            </a:pP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xfrm>
            <a:off x="0" y="260350"/>
            <a:ext cx="8964613" cy="6408738"/>
          </a:xfrm>
        </p:spPr>
        <p:txBody>
          <a:bodyPr/>
          <a:lstStyle/>
          <a:p>
            <a:pPr>
              <a:lnSpc>
                <a:spcPct val="115000"/>
              </a:lnSpc>
              <a:buFont typeface="Wingdings" pitchFamily="2" charset="2"/>
              <a:buNone/>
            </a:pPr>
            <a:r>
              <a:rPr lang="zh-CN" altLang="en-US" sz="3600" smtClean="0">
                <a:solidFill>
                  <a:srgbClr val="0033CC"/>
                </a:solidFill>
                <a:latin typeface="黑体" pitchFamily="49" charset="-122"/>
                <a:ea typeface="黑体" pitchFamily="49" charset="-122"/>
              </a:rPr>
              <a:t>    六、巩固练习：</a:t>
            </a:r>
            <a:endParaRPr lang="en-US" altLang="zh-CN" sz="3600" smtClean="0">
              <a:solidFill>
                <a:srgbClr val="0033CC"/>
              </a:solidFill>
              <a:latin typeface="黑体" pitchFamily="49" charset="-122"/>
              <a:ea typeface="黑体" pitchFamily="49" charset="-122"/>
            </a:endParaRPr>
          </a:p>
          <a:p>
            <a:pPr>
              <a:lnSpc>
                <a:spcPct val="115000"/>
              </a:lnSpc>
              <a:buFont typeface="Wingdings" pitchFamily="2" charset="2"/>
              <a:buNone/>
            </a:pPr>
            <a:r>
              <a:rPr lang="zh-CN" altLang="en-US" sz="2400" smtClean="0">
                <a:solidFill>
                  <a:srgbClr val="0033CC"/>
                </a:solidFill>
                <a:latin typeface="黑体" pitchFamily="49" charset="-122"/>
                <a:ea typeface="黑体" pitchFamily="49" charset="-122"/>
              </a:rPr>
              <a:t>阅读下面的材料，根据要求写一篇不少于</a:t>
            </a:r>
            <a:r>
              <a:rPr lang="en-US" altLang="zh-CN" sz="2400" smtClean="0">
                <a:solidFill>
                  <a:srgbClr val="0033CC"/>
                </a:solidFill>
                <a:latin typeface="黑体" pitchFamily="49" charset="-122"/>
                <a:ea typeface="黑体" pitchFamily="49" charset="-122"/>
              </a:rPr>
              <a:t>800</a:t>
            </a:r>
            <a:r>
              <a:rPr lang="zh-CN" altLang="en-US" sz="2400" smtClean="0">
                <a:solidFill>
                  <a:srgbClr val="0033CC"/>
                </a:solidFill>
                <a:latin typeface="黑体" pitchFamily="49" charset="-122"/>
                <a:ea typeface="黑体" pitchFamily="49" charset="-122"/>
              </a:rPr>
              <a:t>字的文章。</a:t>
            </a:r>
          </a:p>
          <a:p>
            <a:pPr>
              <a:buFont typeface="Wingdings" pitchFamily="2" charset="2"/>
              <a:buNone/>
            </a:pPr>
            <a:r>
              <a:rPr lang="zh-CN" altLang="en-US" sz="2400" b="1" smtClean="0">
                <a:latin typeface="宋体" charset="-122"/>
              </a:rPr>
              <a:t>       环卫工人</a:t>
            </a:r>
            <a:r>
              <a:rPr lang="zh-CN" altLang="en-US" sz="2400" b="1" smtClean="0">
                <a:solidFill>
                  <a:srgbClr val="FF0000"/>
                </a:solidFill>
                <a:latin typeface="宋体" charset="-122"/>
              </a:rPr>
              <a:t>陈阿姨</a:t>
            </a:r>
            <a:r>
              <a:rPr lang="zh-CN" altLang="en-US" sz="2400" b="1" smtClean="0">
                <a:latin typeface="宋体" charset="-122"/>
              </a:rPr>
              <a:t>在打扫卫生时，遭到正在旁边健身器材上做仰卧起坐的一位</a:t>
            </a:r>
            <a:r>
              <a:rPr lang="zh-CN" altLang="en-US" sz="2400" b="1" smtClean="0">
                <a:solidFill>
                  <a:srgbClr val="FF0000"/>
                </a:solidFill>
                <a:latin typeface="宋体" charset="-122"/>
              </a:rPr>
              <a:t>大妈</a:t>
            </a:r>
            <a:r>
              <a:rPr lang="zh-CN" altLang="en-US" sz="2400" b="1" smtClean="0">
                <a:latin typeface="宋体" charset="-122"/>
              </a:rPr>
              <a:t>的辱骂，她骂陈阿姨影响她锻炼身体。其他市民赶紧劝阻，陈阿姨也没还嘴，还用扫帚将健身器材下面的最后一点树叶扫起来。这一下彻底激怒了大妈，她夺过陈阿姨手中的扫帚，用脚踩断，并用力向陈阿姨的手上和脚上敲去。陈阿姨见况跑开，大妈追赶时被其他市民拦下，但她竟拨</a:t>
            </a:r>
            <a:r>
              <a:rPr lang="en-US" altLang="zh-CN" sz="2400" b="1" smtClean="0">
                <a:latin typeface="宋体" charset="-122"/>
              </a:rPr>
              <a:t>110</a:t>
            </a:r>
            <a:r>
              <a:rPr lang="zh-CN" altLang="en-US" sz="2400" b="1" smtClean="0">
                <a:latin typeface="宋体" charset="-122"/>
              </a:rPr>
              <a:t>称“农民工打人”，彻底看不下去的市民直接把她团团围住，等待给警方作证。在警方和</a:t>
            </a:r>
            <a:r>
              <a:rPr lang="zh-CN" altLang="en-US" sz="2400" b="1" smtClean="0">
                <a:solidFill>
                  <a:srgbClr val="FF0000"/>
                </a:solidFill>
                <a:latin typeface="宋体" charset="-122"/>
              </a:rPr>
              <a:t>目击市民</a:t>
            </a:r>
            <a:r>
              <a:rPr lang="zh-CN" altLang="en-US" sz="2400" b="1" smtClean="0">
                <a:latin typeface="宋体" charset="-122"/>
              </a:rPr>
              <a:t>的劝说下，大妈承认了错误，并给了陈阿姨</a:t>
            </a:r>
            <a:r>
              <a:rPr lang="en-US" altLang="zh-CN" sz="2400" b="1" smtClean="0">
                <a:latin typeface="宋体" charset="-122"/>
              </a:rPr>
              <a:t>3000</a:t>
            </a:r>
            <a:r>
              <a:rPr lang="zh-CN" altLang="en-US" sz="2400" b="1" smtClean="0">
                <a:latin typeface="宋体" charset="-122"/>
              </a:rPr>
              <a:t>元的赔偿金。这件事经媒体曝光后引发了社会的关注，有人为陈阿姨点赞，有人为目击市民点赞，也有人为大妈点赞。</a:t>
            </a:r>
          </a:p>
          <a:p>
            <a:pPr>
              <a:buFont typeface="Wingdings" pitchFamily="2" charset="2"/>
              <a:buNone/>
            </a:pPr>
            <a:r>
              <a:rPr lang="zh-CN" altLang="en-US" sz="2400" b="1" smtClean="0">
                <a:latin typeface="宋体" charset="-122"/>
              </a:rPr>
              <a:t>      </a:t>
            </a:r>
            <a:r>
              <a:rPr lang="zh-CN" altLang="en-US" sz="2400" b="1" smtClean="0">
                <a:latin typeface="黑体" pitchFamily="49" charset="-122"/>
                <a:ea typeface="黑体" pitchFamily="49" charset="-122"/>
              </a:rPr>
              <a:t>对于以上三类人，</a:t>
            </a:r>
            <a:r>
              <a:rPr lang="zh-CN" altLang="en-US" sz="2400" b="1" smtClean="0">
                <a:solidFill>
                  <a:srgbClr val="FF0000"/>
                </a:solidFill>
                <a:latin typeface="黑体" pitchFamily="49" charset="-122"/>
                <a:ea typeface="黑体" pitchFamily="49" charset="-122"/>
              </a:rPr>
              <a:t>你更倾向为谁点赞？</a:t>
            </a:r>
            <a:r>
              <a:rPr lang="zh-CN" altLang="en-US" sz="2400" b="1" smtClean="0">
                <a:latin typeface="黑体" pitchFamily="49" charset="-122"/>
                <a:ea typeface="黑体" pitchFamily="49" charset="-122"/>
              </a:rPr>
              <a:t>请综合材料的内容及含义，</a:t>
            </a:r>
            <a:r>
              <a:rPr lang="zh-CN" altLang="en-US" sz="2400" b="1" smtClean="0">
                <a:solidFill>
                  <a:srgbClr val="FF0000"/>
                </a:solidFill>
                <a:latin typeface="黑体" pitchFamily="49" charset="-122"/>
                <a:ea typeface="黑体" pitchFamily="49" charset="-122"/>
              </a:rPr>
              <a:t>体现你的思考、权衡与选择。 </a:t>
            </a:r>
            <a:r>
              <a:rPr lang="zh-CN" altLang="en-US" sz="2400" b="1" smtClean="0">
                <a:latin typeface="黑体" pitchFamily="49" charset="-122"/>
                <a:ea typeface="黑体" pitchFamily="49" charset="-122"/>
              </a:rPr>
              <a:t>要求选好角度，确定立意，明确文体，自拟标题；</a:t>
            </a:r>
            <a:r>
              <a:rPr lang="en-US" altLang="zh-CN" sz="2400" b="1" smtClean="0">
                <a:latin typeface="黑体" pitchFamily="49" charset="-122"/>
                <a:ea typeface="黑体" pitchFamily="49" charset="-122"/>
              </a:rPr>
              <a:t>800</a:t>
            </a:r>
            <a:r>
              <a:rPr lang="zh-CN" altLang="en-US" sz="2400" b="1" smtClean="0">
                <a:latin typeface="黑体" pitchFamily="49" charset="-122"/>
                <a:ea typeface="黑体" pitchFamily="49" charset="-122"/>
              </a:rPr>
              <a:t>字以上，不要套作，不得抄袭。</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body" idx="1"/>
          </p:nvPr>
        </p:nvSpPr>
        <p:spPr>
          <a:xfrm>
            <a:off x="107950" y="188913"/>
            <a:ext cx="9036050" cy="6480175"/>
          </a:xfrm>
        </p:spPr>
        <p:txBody>
          <a:bodyPr/>
          <a:lstStyle/>
          <a:p>
            <a:pPr>
              <a:lnSpc>
                <a:spcPct val="120000"/>
              </a:lnSpc>
              <a:buFont typeface="Wingdings" pitchFamily="2" charset="2"/>
              <a:buNone/>
            </a:pPr>
            <a:r>
              <a:rPr lang="zh-CN" altLang="en-US" b="1" smtClean="0">
                <a:latin typeface="宋体" charset="-122"/>
              </a:rPr>
              <a:t>一、导入新课：</a:t>
            </a:r>
            <a:endParaRPr lang="en-US" altLang="zh-CN" b="1" smtClean="0">
              <a:latin typeface="宋体" charset="-122"/>
            </a:endParaRPr>
          </a:p>
          <a:p>
            <a:pPr>
              <a:lnSpc>
                <a:spcPct val="120000"/>
              </a:lnSpc>
              <a:buFont typeface="Wingdings" pitchFamily="2" charset="2"/>
              <a:buNone/>
            </a:pPr>
            <a:r>
              <a:rPr lang="en-US" altLang="zh-CN" b="1" smtClean="0">
                <a:latin typeface="宋体" charset="-122"/>
              </a:rPr>
              <a:t>      </a:t>
            </a:r>
            <a:r>
              <a:rPr lang="zh-CN" altLang="en-US" b="1" smtClean="0">
                <a:latin typeface="宋体" charset="-122"/>
              </a:rPr>
              <a:t>为了解决材料作文</a:t>
            </a:r>
            <a:r>
              <a:rPr lang="zh-CN" altLang="en-US" b="1" smtClean="0">
                <a:solidFill>
                  <a:srgbClr val="FF0000"/>
                </a:solidFill>
                <a:latin typeface="宋体" charset="-122"/>
              </a:rPr>
              <a:t>宿构和套作</a:t>
            </a:r>
            <a:r>
              <a:rPr lang="zh-CN" altLang="en-US" b="1" smtClean="0">
                <a:latin typeface="宋体" charset="-122"/>
              </a:rPr>
              <a:t>的问题，今年部分作文题在设计过程中，承继自主空间大、立意角度多元等传统优势的同时，在避免套作、宿构方面进行了</a:t>
            </a:r>
            <a:r>
              <a:rPr lang="zh-CN" altLang="en-US" b="1" smtClean="0">
                <a:solidFill>
                  <a:srgbClr val="FF0000"/>
                </a:solidFill>
                <a:latin typeface="宋体" charset="-122"/>
              </a:rPr>
              <a:t>新的尝试和探索</a:t>
            </a:r>
            <a:r>
              <a:rPr lang="zh-CN" altLang="en-US" b="1" smtClean="0">
                <a:latin typeface="宋体" charset="-122"/>
              </a:rPr>
              <a:t>。</a:t>
            </a:r>
          </a:p>
          <a:p>
            <a:pPr>
              <a:lnSpc>
                <a:spcPct val="120000"/>
              </a:lnSpc>
              <a:buFont typeface="Wingdings" pitchFamily="2" charset="2"/>
              <a:buNone/>
            </a:pPr>
            <a:r>
              <a:rPr lang="zh-CN" altLang="en-US" b="1" smtClean="0">
                <a:latin typeface="宋体" charset="-122"/>
              </a:rPr>
              <a:t>     如：全国新课标甲卷、乙卷作文都在材料引发考生思考、激发写作欲望的基础上，</a:t>
            </a:r>
            <a:r>
              <a:rPr lang="zh-CN" altLang="en-US" b="1" smtClean="0">
                <a:solidFill>
                  <a:srgbClr val="FF0000"/>
                </a:solidFill>
                <a:latin typeface="宋体" charset="-122"/>
              </a:rPr>
              <a:t>通过增加任务型指令</a:t>
            </a:r>
            <a:r>
              <a:rPr lang="zh-CN" altLang="en-US" b="1" smtClean="0">
                <a:latin typeface="宋体" charset="-122"/>
              </a:rPr>
              <a:t>，着力发挥试题引导写作的功能，增强写作的针对性，使考生</a:t>
            </a:r>
            <a:r>
              <a:rPr lang="zh-CN" altLang="en-US" b="1" smtClean="0">
                <a:solidFill>
                  <a:srgbClr val="FF0000"/>
                </a:solidFill>
                <a:latin typeface="宋体" charset="-122"/>
              </a:rPr>
              <a:t>在真实的情境中辨析关键概念，在多维度的比较中说理论证</a:t>
            </a:r>
            <a:r>
              <a:rPr lang="zh-CN" altLang="en-US" b="1" smtClean="0">
                <a:latin typeface="宋体" charset="-122"/>
              </a:rPr>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type="body" idx="1"/>
          </p:nvPr>
        </p:nvSpPr>
        <p:spPr>
          <a:xfrm>
            <a:off x="179388" y="404813"/>
            <a:ext cx="8424862" cy="5759450"/>
          </a:xfrm>
        </p:spPr>
        <p:txBody>
          <a:bodyPr>
            <a:normAutofit fontScale="92500" lnSpcReduction="20000"/>
          </a:bodyPr>
          <a:lstStyle/>
          <a:p>
            <a:pPr>
              <a:lnSpc>
                <a:spcPct val="125000"/>
              </a:lnSpc>
              <a:buFont typeface="Wingdings" pitchFamily="2" charset="2"/>
              <a:buNone/>
              <a:defRPr/>
            </a:pPr>
            <a:r>
              <a:rPr lang="zh-CN" altLang="en-US" b="1" dirty="0">
                <a:latin typeface="宋体" pitchFamily="2" charset="-122"/>
              </a:rPr>
              <a:t>      试题中的任务型指令非常具体明确，要求考生选出要点赞的一方来组织成文。以下为参考理由</a:t>
            </a:r>
            <a:r>
              <a:rPr lang="zh-CN" altLang="en-US" b="1" dirty="0" smtClean="0">
                <a:latin typeface="宋体" pitchFamily="2" charset="-122"/>
              </a:rPr>
              <a:t>：</a:t>
            </a:r>
            <a:endParaRPr lang="en-US" altLang="zh-CN" b="1" dirty="0" smtClean="0">
              <a:latin typeface="宋体" pitchFamily="2" charset="-122"/>
            </a:endParaRPr>
          </a:p>
          <a:p>
            <a:pPr>
              <a:lnSpc>
                <a:spcPct val="125000"/>
              </a:lnSpc>
              <a:buFont typeface="Wingdings" pitchFamily="2" charset="2"/>
              <a:buNone/>
              <a:defRPr/>
            </a:pPr>
            <a:r>
              <a:rPr lang="zh-CN" altLang="en-US" b="1" dirty="0" smtClean="0">
                <a:latin typeface="宋体" pitchFamily="2" charset="-122"/>
              </a:rPr>
              <a:t>①</a:t>
            </a:r>
            <a:r>
              <a:rPr lang="zh-CN" altLang="en-US" b="1" dirty="0">
                <a:latin typeface="宋体" pitchFamily="2" charset="-122"/>
              </a:rPr>
              <a:t> 为</a:t>
            </a:r>
            <a:r>
              <a:rPr lang="zh-CN" altLang="en-US" b="1" dirty="0">
                <a:solidFill>
                  <a:srgbClr val="FF0000"/>
                </a:solidFill>
                <a:latin typeface="宋体" pitchFamily="2" charset="-122"/>
              </a:rPr>
              <a:t>陈阿姨</a:t>
            </a:r>
            <a:r>
              <a:rPr lang="zh-CN" altLang="en-US" b="1" dirty="0">
                <a:latin typeface="宋体" pitchFamily="2" charset="-122"/>
              </a:rPr>
              <a:t>点赞：可以从她对工作</a:t>
            </a:r>
            <a:r>
              <a:rPr lang="zh-CN" altLang="en-US" b="1" dirty="0">
                <a:solidFill>
                  <a:srgbClr val="FF0000"/>
                </a:solidFill>
                <a:latin typeface="宋体" pitchFamily="2" charset="-122"/>
              </a:rPr>
              <a:t>尽职尽责</a:t>
            </a:r>
            <a:r>
              <a:rPr lang="zh-CN" altLang="en-US" b="1" dirty="0">
                <a:latin typeface="宋体" pitchFamily="2" charset="-122"/>
              </a:rPr>
              <a:t>、</a:t>
            </a:r>
            <a:r>
              <a:rPr lang="zh-CN" altLang="en-US" b="1" dirty="0">
                <a:solidFill>
                  <a:srgbClr val="FF0000"/>
                </a:solidFill>
                <a:latin typeface="宋体" pitchFamily="2" charset="-122"/>
              </a:rPr>
              <a:t>隐忍</a:t>
            </a:r>
            <a:r>
              <a:rPr lang="zh-CN" altLang="en-US" b="1" dirty="0">
                <a:latin typeface="宋体" pitchFamily="2" charset="-122"/>
              </a:rPr>
              <a:t>的性格等方面来写</a:t>
            </a:r>
            <a:r>
              <a:rPr lang="zh-CN" altLang="en-US" b="1" dirty="0" smtClean="0">
                <a:latin typeface="宋体" pitchFamily="2" charset="-122"/>
              </a:rPr>
              <a:t>。</a:t>
            </a:r>
            <a:endParaRPr lang="en-US" altLang="zh-CN" b="1" dirty="0" smtClean="0">
              <a:latin typeface="宋体" pitchFamily="2" charset="-122"/>
            </a:endParaRPr>
          </a:p>
          <a:p>
            <a:pPr>
              <a:lnSpc>
                <a:spcPct val="125000"/>
              </a:lnSpc>
              <a:buFont typeface="Wingdings" pitchFamily="2" charset="2"/>
              <a:buNone/>
              <a:defRPr/>
            </a:pPr>
            <a:r>
              <a:rPr lang="zh-CN" altLang="en-US" b="1" dirty="0" smtClean="0">
                <a:latin typeface="宋体" pitchFamily="2" charset="-122"/>
              </a:rPr>
              <a:t>②</a:t>
            </a:r>
            <a:r>
              <a:rPr lang="zh-CN" altLang="en-US" b="1" dirty="0">
                <a:latin typeface="宋体" pitchFamily="2" charset="-122"/>
              </a:rPr>
              <a:t> 为</a:t>
            </a:r>
            <a:r>
              <a:rPr lang="zh-CN" altLang="en-US" b="1" dirty="0">
                <a:solidFill>
                  <a:srgbClr val="FF0000"/>
                </a:solidFill>
                <a:latin typeface="宋体" pitchFamily="2" charset="-122"/>
              </a:rPr>
              <a:t>大妈</a:t>
            </a:r>
            <a:r>
              <a:rPr lang="zh-CN" altLang="en-US" b="1" dirty="0">
                <a:latin typeface="宋体" pitchFamily="2" charset="-122"/>
              </a:rPr>
              <a:t>点赞：可以从其</a:t>
            </a:r>
            <a:r>
              <a:rPr lang="zh-CN" altLang="en-US" b="1" dirty="0">
                <a:solidFill>
                  <a:srgbClr val="FF0000"/>
                </a:solidFill>
                <a:latin typeface="宋体" pitchFamily="2" charset="-122"/>
              </a:rPr>
              <a:t>知错就改</a:t>
            </a:r>
            <a:r>
              <a:rPr lang="zh-CN" altLang="en-US" b="1" dirty="0">
                <a:latin typeface="宋体" pitchFamily="2" charset="-122"/>
              </a:rPr>
              <a:t>方面来写</a:t>
            </a:r>
            <a:r>
              <a:rPr lang="zh-CN" altLang="en-US" b="1" dirty="0" smtClean="0">
                <a:latin typeface="宋体" pitchFamily="2" charset="-122"/>
              </a:rPr>
              <a:t>。</a:t>
            </a:r>
            <a:endParaRPr lang="en-US" altLang="zh-CN" b="1" dirty="0" smtClean="0">
              <a:latin typeface="宋体" pitchFamily="2" charset="-122"/>
            </a:endParaRPr>
          </a:p>
          <a:p>
            <a:pPr>
              <a:lnSpc>
                <a:spcPct val="125000"/>
              </a:lnSpc>
              <a:buFont typeface="Wingdings" pitchFamily="2" charset="2"/>
              <a:buNone/>
              <a:defRPr/>
            </a:pPr>
            <a:r>
              <a:rPr lang="zh-CN" altLang="en-US" b="1" dirty="0" smtClean="0">
                <a:latin typeface="宋体" pitchFamily="2" charset="-122"/>
              </a:rPr>
              <a:t>③为</a:t>
            </a:r>
            <a:r>
              <a:rPr lang="zh-CN" altLang="en-US" b="1" dirty="0" smtClean="0">
                <a:solidFill>
                  <a:srgbClr val="FF0000"/>
                </a:solidFill>
                <a:latin typeface="宋体" pitchFamily="2" charset="-122"/>
              </a:rPr>
              <a:t>目击市民</a:t>
            </a:r>
            <a:r>
              <a:rPr lang="zh-CN" altLang="en-US" b="1" dirty="0" smtClean="0">
                <a:latin typeface="宋体" pitchFamily="2" charset="-122"/>
              </a:rPr>
              <a:t>点赞：可以从他们敢于</a:t>
            </a:r>
            <a:r>
              <a:rPr lang="zh-CN" altLang="en-US" b="1" dirty="0" smtClean="0">
                <a:solidFill>
                  <a:srgbClr val="FF0000"/>
                </a:solidFill>
                <a:latin typeface="宋体" pitchFamily="2" charset="-122"/>
              </a:rPr>
              <a:t>维护正义</a:t>
            </a:r>
            <a:r>
              <a:rPr lang="zh-CN" altLang="en-US" b="1" dirty="0" smtClean="0">
                <a:latin typeface="宋体" pitchFamily="2" charset="-122"/>
              </a:rPr>
              <a:t>，给社会正能量等方面来写。</a:t>
            </a:r>
            <a:endParaRPr lang="en-US" altLang="zh-CN" b="1" dirty="0" smtClean="0">
              <a:latin typeface="宋体" pitchFamily="2" charset="-122"/>
            </a:endParaRPr>
          </a:p>
          <a:p>
            <a:pPr>
              <a:lnSpc>
                <a:spcPct val="125000"/>
              </a:lnSpc>
              <a:buFont typeface="Wingdings" pitchFamily="2" charset="2"/>
              <a:buNone/>
              <a:defRPr/>
            </a:pPr>
            <a:r>
              <a:rPr lang="zh-CN" altLang="en-US" b="1" dirty="0" smtClean="0">
                <a:latin typeface="宋体" pitchFamily="2" charset="-122"/>
              </a:rPr>
              <a:t/>
            </a:r>
            <a:br>
              <a:rPr lang="zh-CN" altLang="en-US" b="1" dirty="0" smtClean="0">
                <a:latin typeface="宋体" pitchFamily="2" charset="-122"/>
              </a:rPr>
            </a:br>
            <a:r>
              <a:rPr lang="zh-CN" altLang="en-US" b="1" dirty="0" smtClean="0">
                <a:latin typeface="宋体" pitchFamily="2" charset="-122"/>
              </a:rPr>
              <a:t/>
            </a:r>
            <a:br>
              <a:rPr lang="zh-CN" altLang="en-US" b="1" dirty="0" smtClean="0">
                <a:latin typeface="宋体" pitchFamily="2" charset="-122"/>
              </a:rPr>
            </a:br>
            <a:endParaRPr lang="zh-CN" altLang="en-US" b="1" dirty="0">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72386">
                                            <p:txEl>
                                              <p:pRg st="3" end="3"/>
                                            </p:txEl>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272386">
                                            <p:txEl>
                                              <p:pRg st="4" end="4"/>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r>
              <a:rPr lang="zh-CN" altLang="en-US" b="1" smtClean="0">
                <a:solidFill>
                  <a:srgbClr val="FF0000"/>
                </a:solidFill>
              </a:rPr>
              <a:t>最佳立意角度</a:t>
            </a:r>
            <a:endParaRPr lang="zh-CN" altLang="en-US" smtClean="0"/>
          </a:p>
        </p:txBody>
      </p:sp>
      <p:sp>
        <p:nvSpPr>
          <p:cNvPr id="22531" name="内容占位符 2"/>
          <p:cNvSpPr>
            <a:spLocks noGrp="1"/>
          </p:cNvSpPr>
          <p:nvPr>
            <p:ph idx="1"/>
          </p:nvPr>
        </p:nvSpPr>
        <p:spPr/>
        <p:txBody>
          <a:bodyPr/>
          <a:lstStyle/>
          <a:p>
            <a:r>
              <a:rPr lang="zh-CN" altLang="en-US" b="1" smtClean="0">
                <a:latin typeface="宋体" charset="-122"/>
              </a:rPr>
              <a:t>陈阿姨与大妈身上体现的闪光点，在</a:t>
            </a:r>
            <a:r>
              <a:rPr lang="zh-CN" altLang="en-US" b="1" smtClean="0">
                <a:solidFill>
                  <a:srgbClr val="FF0000"/>
                </a:solidFill>
                <a:latin typeface="宋体" charset="-122"/>
              </a:rPr>
              <a:t>围观市民的义举</a:t>
            </a:r>
            <a:r>
              <a:rPr lang="zh-CN" altLang="en-US" b="1" smtClean="0">
                <a:latin typeface="宋体" charset="-122"/>
              </a:rPr>
              <a:t>面前，似乎又显得黯淡了些。他们积极的劝阻和主动“等待给警方作证”，既让无辜的陈阿姨脱离尴尬，不受冤枉，又彰显了社会正气，弘扬了社会正能量。因此，</a:t>
            </a:r>
            <a:r>
              <a:rPr lang="zh-CN" altLang="en-US" b="1" smtClean="0">
                <a:solidFill>
                  <a:srgbClr val="FF0000"/>
                </a:solidFill>
                <a:latin typeface="宋体" charset="-122"/>
              </a:rPr>
              <a:t>我认为热心市民的正义之举更应赢得大家的盛赞。</a:t>
            </a:r>
            <a:endParaRPr lang="zh-CN" altLang="en-US" b="1" smtClean="0">
              <a:latin typeface="宋体" charset="-122"/>
            </a:endParaRPr>
          </a:p>
          <a:p>
            <a:endParaRPr lang="zh-CN" altLang="en-US"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p:cNvSpPr>
          <p:nvPr>
            <p:ph idx="1"/>
          </p:nvPr>
        </p:nvSpPr>
        <p:spPr>
          <a:xfrm>
            <a:off x="0" y="260350"/>
            <a:ext cx="9144000" cy="4525963"/>
          </a:xfrm>
        </p:spPr>
        <p:txBody>
          <a:bodyPr/>
          <a:lstStyle/>
          <a:p>
            <a:pPr eaLnBrk="1" hangingPunct="1"/>
            <a:r>
              <a:rPr lang="zh-CN" altLang="en-US" b="1" smtClean="0">
                <a:solidFill>
                  <a:srgbClr val="FF0000"/>
                </a:solidFill>
              </a:rPr>
              <a:t>七、</a:t>
            </a:r>
            <a:r>
              <a:rPr lang="zh-CN" altLang="zh-CN" b="1" smtClean="0">
                <a:solidFill>
                  <a:srgbClr val="FF0000"/>
                </a:solidFill>
              </a:rPr>
              <a:t>任务驱动型作文写作六法：</a:t>
            </a:r>
          </a:p>
          <a:p>
            <a:pPr eaLnBrk="1" hangingPunct="1"/>
            <a:r>
              <a:rPr lang="en-US" altLang="zh-CN" b="1" smtClean="0"/>
              <a:t>1</a:t>
            </a:r>
            <a:r>
              <a:rPr lang="zh-CN" altLang="zh-CN" b="1" smtClean="0"/>
              <a:t>、析材料 </a:t>
            </a:r>
            <a:r>
              <a:rPr lang="en-US" altLang="zh-CN" b="1" smtClean="0"/>
              <a:t>2</a:t>
            </a:r>
            <a:r>
              <a:rPr lang="zh-CN" altLang="zh-CN" b="1" smtClean="0"/>
              <a:t>、论危害 </a:t>
            </a:r>
            <a:r>
              <a:rPr lang="en-US" altLang="zh-CN" b="1" smtClean="0"/>
              <a:t>3</a:t>
            </a:r>
            <a:r>
              <a:rPr lang="zh-CN" altLang="zh-CN" b="1" smtClean="0"/>
              <a:t>、挖根源 </a:t>
            </a:r>
            <a:endParaRPr lang="zh-CN" altLang="en-US" b="1" smtClean="0"/>
          </a:p>
          <a:p>
            <a:pPr eaLnBrk="1" hangingPunct="1"/>
            <a:r>
              <a:rPr lang="en-US" altLang="zh-CN" b="1" smtClean="0"/>
              <a:t>4</a:t>
            </a:r>
            <a:r>
              <a:rPr lang="zh-CN" altLang="zh-CN" b="1" smtClean="0"/>
              <a:t>、提办法 </a:t>
            </a:r>
            <a:r>
              <a:rPr lang="en-US" altLang="zh-CN" b="1" smtClean="0"/>
              <a:t>5</a:t>
            </a:r>
            <a:r>
              <a:rPr lang="zh-CN" altLang="zh-CN" b="1" smtClean="0"/>
              <a:t>、联现实 </a:t>
            </a:r>
            <a:r>
              <a:rPr lang="en-US" altLang="zh-CN" b="1" smtClean="0"/>
              <a:t>6</a:t>
            </a:r>
            <a:r>
              <a:rPr lang="zh-CN" altLang="zh-CN" b="1" smtClean="0"/>
              <a:t>、作结论（作呼告） </a:t>
            </a:r>
            <a:endParaRPr lang="zh-CN" altLang="en-US" b="1" smtClean="0"/>
          </a:p>
          <a:p>
            <a:pPr eaLnBrk="1" hangingPunct="1"/>
            <a:r>
              <a:rPr lang="zh-CN" altLang="zh-CN" b="1" smtClean="0">
                <a:solidFill>
                  <a:srgbClr val="FF0000"/>
                </a:solidFill>
              </a:rPr>
              <a:t>常用结构模式：</a:t>
            </a:r>
          </a:p>
          <a:p>
            <a:pPr eaLnBrk="1" hangingPunct="1"/>
            <a:r>
              <a:rPr lang="zh-CN" altLang="zh-CN" b="1" smtClean="0">
                <a:solidFill>
                  <a:srgbClr val="0000FF"/>
                </a:solidFill>
              </a:rPr>
              <a:t>引简洁（简引材料、提出观点、褒贬分明）</a:t>
            </a:r>
          </a:p>
          <a:p>
            <a:pPr eaLnBrk="1" hangingPunct="1"/>
            <a:r>
              <a:rPr lang="zh-CN" altLang="zh-CN" b="1" smtClean="0">
                <a:solidFill>
                  <a:srgbClr val="0000FF"/>
                </a:solidFill>
              </a:rPr>
              <a:t>议充分（明析原因、直指危害、阐明意义）</a:t>
            </a:r>
          </a:p>
          <a:p>
            <a:pPr eaLnBrk="1" hangingPunct="1"/>
            <a:r>
              <a:rPr lang="zh-CN" altLang="zh-CN" b="1" smtClean="0">
                <a:solidFill>
                  <a:srgbClr val="0000FF"/>
                </a:solidFill>
              </a:rPr>
              <a:t>联紧扣（正反对比、假设因果、点面层进）</a:t>
            </a:r>
          </a:p>
          <a:p>
            <a:pPr eaLnBrk="1" hangingPunct="1"/>
            <a:r>
              <a:rPr lang="zh-CN" altLang="zh-CN" b="1" smtClean="0">
                <a:solidFill>
                  <a:srgbClr val="0000FF"/>
                </a:solidFill>
              </a:rPr>
              <a:t>结点题（寻找对策、倡议劝勉、呼吁号召）</a:t>
            </a:r>
            <a:endParaRPr lang="zh-CN" altLang="en-US" b="1" smtClean="0">
              <a:solidFill>
                <a:srgbClr val="0000FF"/>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3" name="Rectangle 3"/>
          <p:cNvSpPr>
            <a:spLocks noGrp="1" noChangeArrowheads="1"/>
          </p:cNvSpPr>
          <p:nvPr>
            <p:ph type="body" idx="1"/>
          </p:nvPr>
        </p:nvSpPr>
        <p:spPr>
          <a:xfrm>
            <a:off x="-36513" y="908050"/>
            <a:ext cx="8964613" cy="5616575"/>
          </a:xfrm>
        </p:spPr>
        <p:txBody>
          <a:bodyPr>
            <a:normAutofit lnSpcReduction="10000"/>
          </a:bodyPr>
          <a:lstStyle/>
          <a:p>
            <a:pPr algn="ctr">
              <a:lnSpc>
                <a:spcPct val="90000"/>
              </a:lnSpc>
              <a:buFont typeface="Wingdings" pitchFamily="2" charset="2"/>
              <a:buNone/>
              <a:defRPr/>
            </a:pPr>
            <a:r>
              <a:rPr lang="zh-CN" altLang="en-US" sz="2800" b="1" dirty="0">
                <a:solidFill>
                  <a:srgbClr val="000066"/>
                </a:solidFill>
                <a:ea typeface="黑体" pitchFamily="49" charset="-122"/>
              </a:rPr>
              <a:t>维护正义，让社会充满正气</a:t>
            </a:r>
            <a:endParaRPr lang="zh-CN" altLang="en-US" sz="2800" dirty="0">
              <a:solidFill>
                <a:srgbClr val="000066"/>
              </a:solidFill>
              <a:ea typeface="黑体" pitchFamily="49" charset="-122"/>
            </a:endParaRPr>
          </a:p>
          <a:p>
            <a:pPr>
              <a:lnSpc>
                <a:spcPct val="90000"/>
              </a:lnSpc>
              <a:buFont typeface="Wingdings" pitchFamily="2" charset="2"/>
              <a:buNone/>
              <a:defRPr/>
            </a:pPr>
            <a:r>
              <a:rPr lang="zh-CN" altLang="en-US" sz="2800" dirty="0"/>
              <a:t>           </a:t>
            </a:r>
            <a:r>
              <a:rPr lang="zh-CN" altLang="en-US" sz="2800" b="1" dirty="0">
                <a:latin typeface="宋体" pitchFamily="2" charset="-122"/>
              </a:rPr>
              <a:t>①社会发展需要正义感，我们都希望生活在一个充满正气的社会中。在环卫工人陈阿姨遭晨练大妈辱骂、追打的事件中，相较于陈阿姨的隐忍，大妈的知错能改，我们更应为目击市民的正义之举点赞。</a:t>
            </a:r>
          </a:p>
          <a:p>
            <a:pPr>
              <a:lnSpc>
                <a:spcPct val="90000"/>
              </a:lnSpc>
              <a:buFont typeface="Wingdings" pitchFamily="2" charset="2"/>
              <a:buNone/>
              <a:defRPr/>
            </a:pPr>
            <a:r>
              <a:rPr lang="zh-CN" altLang="en-US" sz="2800" b="1" dirty="0">
                <a:latin typeface="宋体" pitchFamily="2" charset="-122"/>
              </a:rPr>
              <a:t>     ②“忍得一时之气，免得百日之忧”。不可否认，陈阿姨的隐忍是对他人的包容，对自己的善待；是一种风度，也是一种为人的智慧。晨练大妈的辱骂与追打，缺乏的便是这种隐忍的精神，还显得蛮不讲理，折射出国人对待事情少一分从容与淡静，充满的往往是浮燥之气；然而在他人的劝说与教育下，她能承认错误并给与赔偿，体现了知错能改的精神，也值得大家的肯定。但陈阿姨与大妈身上体现的闪光点，在</a:t>
            </a:r>
            <a:r>
              <a:rPr lang="zh-CN" altLang="en-US" sz="2800" b="1" dirty="0">
                <a:solidFill>
                  <a:srgbClr val="FF0000"/>
                </a:solidFill>
                <a:latin typeface="宋体" pitchFamily="2" charset="-122"/>
              </a:rPr>
              <a:t>围观市民的义举</a:t>
            </a:r>
            <a:r>
              <a:rPr lang="zh-CN" altLang="en-US" sz="2800" b="1" dirty="0">
                <a:latin typeface="宋体" pitchFamily="2" charset="-122"/>
              </a:rPr>
              <a:t>面前，似乎又显得黯淡了些。他们积极</a:t>
            </a:r>
          </a:p>
        </p:txBody>
      </p:sp>
      <p:sp>
        <p:nvSpPr>
          <p:cNvPr id="24579" name="Text Box 4"/>
          <p:cNvSpPr txBox="1">
            <a:spLocks noChangeArrowheads="1"/>
          </p:cNvSpPr>
          <p:nvPr/>
        </p:nvSpPr>
        <p:spPr bwMode="auto">
          <a:xfrm>
            <a:off x="395288" y="260350"/>
            <a:ext cx="2376487" cy="461963"/>
          </a:xfrm>
          <a:prstGeom prst="rect">
            <a:avLst/>
          </a:prstGeom>
          <a:noFill/>
          <a:ln w="28575">
            <a:solidFill>
              <a:srgbClr val="FF0000"/>
            </a:solidFill>
            <a:miter lim="800000"/>
            <a:headEnd/>
            <a:tailEnd/>
          </a:ln>
        </p:spPr>
        <p:txBody>
          <a:bodyPr>
            <a:spAutoFit/>
          </a:bodyPr>
          <a:lstStyle/>
          <a:p>
            <a:pPr algn="ctr">
              <a:spcBef>
                <a:spcPct val="50000"/>
              </a:spcBef>
            </a:pPr>
            <a:r>
              <a:rPr lang="zh-CN" altLang="en-US" sz="2400">
                <a:solidFill>
                  <a:srgbClr val="FF0000"/>
                </a:solidFill>
                <a:latin typeface="黑体" pitchFamily="49" charset="-122"/>
                <a:ea typeface="黑体" pitchFamily="49" charset="-122"/>
              </a:rPr>
              <a:t>教师下水作文</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7" name="Rectangle 3"/>
          <p:cNvSpPr>
            <a:spLocks noGrp="1" noChangeArrowheads="1"/>
          </p:cNvSpPr>
          <p:nvPr>
            <p:ph type="body" idx="1"/>
          </p:nvPr>
        </p:nvSpPr>
        <p:spPr>
          <a:xfrm>
            <a:off x="0" y="260350"/>
            <a:ext cx="8964613" cy="6048375"/>
          </a:xfrm>
        </p:spPr>
        <p:txBody>
          <a:bodyPr>
            <a:normAutofit lnSpcReduction="10000"/>
          </a:bodyPr>
          <a:lstStyle/>
          <a:p>
            <a:pPr>
              <a:lnSpc>
                <a:spcPct val="105000"/>
              </a:lnSpc>
              <a:buFont typeface="Wingdings" pitchFamily="2" charset="2"/>
              <a:buNone/>
              <a:defRPr/>
            </a:pPr>
            <a:r>
              <a:rPr lang="zh-CN" altLang="en-US" sz="2800" b="1" dirty="0">
                <a:latin typeface="宋体" pitchFamily="2" charset="-122"/>
              </a:rPr>
              <a:t>  的劝阻和主动“等待给警方作证”，既让无辜的陈阿姨脱离尴尬，不受冤枉，又彰显了社会正气，弘扬了社会正能量。因此，</a:t>
            </a:r>
            <a:r>
              <a:rPr lang="zh-CN" altLang="en-US" sz="2800" b="1" dirty="0">
                <a:solidFill>
                  <a:srgbClr val="FF0000"/>
                </a:solidFill>
                <a:latin typeface="宋体" pitchFamily="2" charset="-122"/>
              </a:rPr>
              <a:t>我认为热心市民的正义之举更应赢得大家的盛赞。</a:t>
            </a:r>
          </a:p>
          <a:p>
            <a:pPr>
              <a:lnSpc>
                <a:spcPct val="105000"/>
              </a:lnSpc>
              <a:buFont typeface="Wingdings" pitchFamily="2" charset="2"/>
              <a:buNone/>
              <a:defRPr/>
            </a:pPr>
            <a:r>
              <a:rPr lang="zh-CN" altLang="en-US" sz="2800" b="1" dirty="0">
                <a:latin typeface="宋体" pitchFamily="2" charset="-122"/>
              </a:rPr>
              <a:t>     ③在我们生活的现实中，“各人自扫门前雪，哪管他人瓦上霜” “事不关己，高高挂起”这样的事每每见诸报道：看到老人摔倒了，很多人过来凑热闹，可就是没人去把老人扶起来；看到地上有个皮包，很多人也只是把它占为己有，没人去追问是谁的包；看到以强欺弱的事情，也没人敢敢去制止。这些现象，也是正义缺失的缩影。而目击市民的行为，犹如冬日里的一缕暖阳，给人予温暖，给人以希望，让社会充满正义之气，让人性之光熠熠生辉。</a:t>
            </a:r>
          </a:p>
          <a:p>
            <a:pPr>
              <a:lnSpc>
                <a:spcPct val="105000"/>
              </a:lnSpc>
              <a:buFont typeface="Wingdings" pitchFamily="2" charset="2"/>
              <a:buNone/>
              <a:defRPr/>
            </a:pPr>
            <a:r>
              <a:rPr lang="zh-CN" altLang="en-US" sz="2800" b="1" dirty="0">
                <a:latin typeface="宋体" pitchFamily="2" charset="-122"/>
              </a:rPr>
              <a:t>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4"/>
          <p:cNvSpPr txBox="1">
            <a:spLocks noChangeArrowheads="1"/>
          </p:cNvSpPr>
          <p:nvPr/>
        </p:nvSpPr>
        <p:spPr bwMode="auto">
          <a:xfrm>
            <a:off x="539750" y="506413"/>
            <a:ext cx="8135938" cy="5730875"/>
          </a:xfrm>
          <a:prstGeom prst="rect">
            <a:avLst/>
          </a:prstGeom>
          <a:noFill/>
          <a:ln w="9525">
            <a:noFill/>
            <a:miter lim="800000"/>
            <a:headEnd/>
            <a:tailEnd/>
          </a:ln>
        </p:spPr>
        <p:txBody>
          <a:bodyPr>
            <a:spAutoFit/>
          </a:bodyPr>
          <a:lstStyle/>
          <a:p>
            <a:pPr>
              <a:lnSpc>
                <a:spcPct val="110000"/>
              </a:lnSpc>
            </a:pPr>
            <a:r>
              <a:rPr lang="zh-CN" altLang="en-US" sz="2800" b="1"/>
              <a:t>   ④培根说：“哪里有正义，哪里就是圣地。”经济日益繁荣的社会，需要正义；建立和谐人文的社会，更需要正义。方舟子不畏强势，弘扬正气，勇于学术打假，使科学界、教育界、新闻界等领域的学术腐败现象有所收敛；柴静，始终怀有一颗炽热的扶持弱者的心灵</a:t>
            </a:r>
            <a:r>
              <a:rPr lang="en-US" altLang="zh-CN" sz="2800" b="1"/>
              <a:t>,</a:t>
            </a:r>
            <a:r>
              <a:rPr lang="zh-CN" altLang="en-US" sz="2800" b="1"/>
              <a:t>她个人出资拍摄的纪录片</a:t>
            </a:r>
            <a:r>
              <a:rPr lang="en-US" altLang="zh-CN" sz="2800" b="1"/>
              <a:t>《</a:t>
            </a:r>
            <a:r>
              <a:rPr lang="zh-CN" altLang="en-US" sz="2800" b="1"/>
              <a:t>穹顶之下</a:t>
            </a:r>
            <a:r>
              <a:rPr lang="en-US" altLang="zh-CN" sz="2800" b="1"/>
              <a:t>》</a:t>
            </a:r>
            <a:r>
              <a:rPr lang="zh-CN" altLang="en-US" sz="2800" b="1"/>
              <a:t>，正是想从公众健康的角度唤醒公众的环保意识，同样彰显了正义之气，值得敬佩。目击市民的正义之举正是他们精神的体现，践行着对他人的关爱，维护着社会正气，努力使我们所生活的社会环境成为一片“圣地”。</a:t>
            </a:r>
          </a:p>
          <a:p>
            <a:pPr>
              <a:lnSpc>
                <a:spcPct val="110000"/>
              </a:lnSpc>
            </a:pPr>
            <a:r>
              <a:rPr lang="zh-CN" altLang="en-US" sz="2800" b="1"/>
              <a:t>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4"/>
          <p:cNvSpPr txBox="1">
            <a:spLocks noChangeArrowheads="1"/>
          </p:cNvSpPr>
          <p:nvPr/>
        </p:nvSpPr>
        <p:spPr bwMode="auto">
          <a:xfrm>
            <a:off x="468313" y="512763"/>
            <a:ext cx="8064500" cy="5549900"/>
          </a:xfrm>
          <a:prstGeom prst="rect">
            <a:avLst/>
          </a:prstGeom>
          <a:noFill/>
          <a:ln w="9525">
            <a:noFill/>
            <a:miter lim="800000"/>
            <a:headEnd/>
            <a:tailEnd/>
          </a:ln>
        </p:spPr>
        <p:txBody>
          <a:bodyPr>
            <a:spAutoFit/>
          </a:bodyPr>
          <a:lstStyle/>
          <a:p>
            <a:pPr>
              <a:lnSpc>
                <a:spcPct val="120000"/>
              </a:lnSpc>
            </a:pPr>
            <a:r>
              <a:rPr lang="zh-CN" altLang="en-US">
                <a:latin typeface="宋体" charset="-122"/>
              </a:rPr>
              <a:t>   </a:t>
            </a:r>
            <a:r>
              <a:rPr lang="zh-CN" altLang="en-US" sz="2800" b="1">
                <a:latin typeface="宋体" charset="-122"/>
              </a:rPr>
              <a:t>⑤生活中存在着是是非非，我们要像热心市民那样认清是非，辨别是非，按正确的认识去行动。在面对是非时，保持清醒和独立；在面对“权势”时，能不委曲求全；在利益冲突时，勇于主持公道。正义就是要尊重人权，当不正义的事情发生在我们身上，我们能够奋起抗争；看到不正义的事情发生在他人身上，我们能够声援、救助。</a:t>
            </a:r>
          </a:p>
          <a:p>
            <a:pPr>
              <a:lnSpc>
                <a:spcPct val="120000"/>
              </a:lnSpc>
            </a:pPr>
            <a:r>
              <a:rPr lang="zh-CN" altLang="en-US" sz="2800" b="1">
                <a:latin typeface="宋体" charset="-122"/>
              </a:rPr>
              <a:t>   ⑥让我们每一个人在心中根植正义，坚持正义，维护正义，让社会充满正气！</a:t>
            </a:r>
          </a:p>
          <a:p>
            <a:pPr>
              <a:lnSpc>
                <a:spcPct val="120000"/>
              </a:lnSpc>
            </a:pPr>
            <a:endParaRPr lang="zh-CN" altLang="en-US">
              <a:latin typeface="宋体" charset="-122"/>
            </a:endParaRPr>
          </a:p>
          <a:p>
            <a:pPr>
              <a:lnSpc>
                <a:spcPct val="120000"/>
              </a:lnSpc>
              <a:spcBef>
                <a:spcPct val="50000"/>
              </a:spcBef>
            </a:pPr>
            <a:endParaRPr lang="zh-CN" altLang="en-US">
              <a:latin typeface="宋体"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idx="4294967295"/>
          </p:nvPr>
        </p:nvSpPr>
        <p:spPr>
          <a:xfrm>
            <a:off x="142875" y="188913"/>
            <a:ext cx="7813675" cy="739775"/>
          </a:xfrm>
          <a:ln w="19050">
            <a:solidFill>
              <a:srgbClr val="FF0000"/>
            </a:solidFill>
          </a:ln>
        </p:spPr>
        <p:txBody>
          <a:bodyPr/>
          <a:lstStyle/>
          <a:p>
            <a:r>
              <a:rPr lang="zh-CN" altLang="en-US" sz="2800" b="1" smtClean="0">
                <a:solidFill>
                  <a:srgbClr val="FF0000"/>
                </a:solidFill>
              </a:rPr>
              <a:t>八、课堂总结</a:t>
            </a:r>
            <a:r>
              <a:rPr lang="zh-CN" altLang="zh-CN" sz="2800" b="1" smtClean="0">
                <a:solidFill>
                  <a:srgbClr val="FF0000"/>
                </a:solidFill>
              </a:rPr>
              <a:t>、 </a:t>
            </a:r>
            <a:r>
              <a:rPr lang="zh-CN" altLang="en-US" sz="2800" smtClean="0">
                <a:solidFill>
                  <a:srgbClr val="FF0000"/>
                </a:solidFill>
                <a:ea typeface="黑体" pitchFamily="49" charset="-122"/>
              </a:rPr>
              <a:t>：任务驱动型作文特点、要求</a:t>
            </a:r>
          </a:p>
        </p:txBody>
      </p:sp>
      <p:sp>
        <p:nvSpPr>
          <p:cNvPr id="28675" name="内容占位符 2"/>
          <p:cNvSpPr>
            <a:spLocks noGrp="1"/>
          </p:cNvSpPr>
          <p:nvPr>
            <p:ph idx="4294967295"/>
          </p:nvPr>
        </p:nvSpPr>
        <p:spPr>
          <a:xfrm>
            <a:off x="34925" y="1000125"/>
            <a:ext cx="8964613" cy="5643563"/>
          </a:xfrm>
        </p:spPr>
        <p:txBody>
          <a:bodyPr/>
          <a:lstStyle/>
          <a:p>
            <a:pPr>
              <a:lnSpc>
                <a:spcPct val="105000"/>
              </a:lnSpc>
              <a:buFont typeface="Wingdings" pitchFamily="2" charset="2"/>
              <a:buNone/>
            </a:pPr>
            <a:r>
              <a:rPr lang="en-US" altLang="zh-CN" sz="2800" b="1" smtClean="0">
                <a:solidFill>
                  <a:srgbClr val="FF0000"/>
                </a:solidFill>
                <a:latin typeface="宋体" charset="-122"/>
              </a:rPr>
              <a:t>      1</a:t>
            </a:r>
            <a:r>
              <a:rPr lang="zh-CN" altLang="en-US" sz="2800" b="1" smtClean="0">
                <a:solidFill>
                  <a:srgbClr val="FF0000"/>
                </a:solidFill>
                <a:latin typeface="宋体" charset="-122"/>
              </a:rPr>
              <a:t>、任务驱动指定具体、明确的写作任务，要求完成指定任务。</a:t>
            </a:r>
            <a:r>
              <a:rPr lang="zh-CN" altLang="en-US" sz="2800" b="1" smtClean="0">
                <a:solidFill>
                  <a:srgbClr val="0000FF"/>
                </a:solidFill>
                <a:latin typeface="宋体" charset="-122"/>
              </a:rPr>
              <a:t>任务型作文要求全面读懂材料的内容及含意，而不是像以往那样抓住材料的一点就作文。</a:t>
            </a:r>
          </a:p>
          <a:p>
            <a:pPr>
              <a:lnSpc>
                <a:spcPct val="105000"/>
              </a:lnSpc>
              <a:buFont typeface="Wingdings" pitchFamily="2" charset="2"/>
              <a:buNone/>
            </a:pPr>
            <a:r>
              <a:rPr lang="en-US" altLang="zh-CN" sz="2800" b="1" smtClean="0">
                <a:solidFill>
                  <a:srgbClr val="FF0000"/>
                </a:solidFill>
                <a:latin typeface="宋体" charset="-122"/>
              </a:rPr>
              <a:t>      2</a:t>
            </a:r>
            <a:r>
              <a:rPr lang="zh-CN" altLang="en-US" sz="2800" b="1" smtClean="0">
                <a:solidFill>
                  <a:srgbClr val="FF0000"/>
                </a:solidFill>
                <a:latin typeface="宋体" charset="-122"/>
              </a:rPr>
              <a:t>、</a:t>
            </a:r>
            <a:r>
              <a:rPr lang="zh-CN" altLang="en-US" sz="2800" b="1" u="sng" smtClean="0">
                <a:solidFill>
                  <a:srgbClr val="FF0000"/>
                </a:solidFill>
                <a:latin typeface="宋体" charset="-122"/>
              </a:rPr>
              <a:t>分析透彻，就事论理</a:t>
            </a:r>
            <a:r>
              <a:rPr lang="zh-CN" altLang="en-US" sz="2800" b="1" smtClean="0">
                <a:solidFill>
                  <a:srgbClr val="FF0000"/>
                </a:solidFill>
                <a:latin typeface="宋体" charset="-122"/>
              </a:rPr>
              <a:t>。</a:t>
            </a:r>
          </a:p>
          <a:p>
            <a:pPr>
              <a:lnSpc>
                <a:spcPct val="105000"/>
              </a:lnSpc>
              <a:buFont typeface="Wingdings" pitchFamily="2" charset="2"/>
              <a:buNone/>
            </a:pPr>
            <a:r>
              <a:rPr lang="zh-CN" altLang="en-US" sz="2800" b="1" smtClean="0">
                <a:latin typeface="宋体" charset="-122"/>
              </a:rPr>
              <a:t>      </a:t>
            </a:r>
            <a:r>
              <a:rPr lang="zh-CN" altLang="zh-CN" sz="2800" b="1" smtClean="0">
                <a:solidFill>
                  <a:srgbClr val="0033CC"/>
                </a:solidFill>
                <a:latin typeface="宋体" charset="-122"/>
              </a:rPr>
              <a:t>①</a:t>
            </a:r>
            <a:r>
              <a:rPr lang="zh-CN" altLang="en-US" sz="2800" b="1" smtClean="0">
                <a:solidFill>
                  <a:srgbClr val="0033CC"/>
                </a:solidFill>
                <a:latin typeface="宋体" charset="-122"/>
              </a:rPr>
              <a:t>任</a:t>
            </a:r>
            <a:r>
              <a:rPr lang="zh-CN" altLang="en-US" sz="2800" b="1" smtClean="0">
                <a:solidFill>
                  <a:srgbClr val="0000FF"/>
                </a:solidFill>
                <a:latin typeface="宋体" charset="-122"/>
              </a:rPr>
              <a:t>务型作文，增强了写作的针对性和对象感，突出写作的目的性。要求有较高的具体问题具体分析的能力。</a:t>
            </a:r>
            <a:r>
              <a:rPr lang="zh-CN" altLang="en-US" sz="2800" b="1" smtClean="0">
                <a:solidFill>
                  <a:srgbClr val="FF0000"/>
                </a:solidFill>
                <a:latin typeface="宋体" charset="-122"/>
              </a:rPr>
              <a:t>写作任务是什么？一定分析透彻</a:t>
            </a:r>
            <a:r>
              <a:rPr lang="zh-CN" altLang="en-US" sz="2800" b="1" smtClean="0">
                <a:solidFill>
                  <a:srgbClr val="0033CC"/>
                </a:solidFill>
                <a:latin typeface="宋体" charset="-122"/>
              </a:rPr>
              <a:t>，否则累死也无功。</a:t>
            </a:r>
          </a:p>
          <a:p>
            <a:pPr>
              <a:lnSpc>
                <a:spcPct val="105000"/>
              </a:lnSpc>
              <a:buFont typeface="Wingdings" pitchFamily="2" charset="2"/>
              <a:buNone/>
            </a:pPr>
            <a:r>
              <a:rPr lang="zh-CN" altLang="en-US" sz="2800" b="1" smtClean="0">
                <a:solidFill>
                  <a:srgbClr val="0033CC"/>
                </a:solidFill>
                <a:latin typeface="宋体" charset="-122"/>
              </a:rPr>
              <a:t>      </a:t>
            </a:r>
            <a:r>
              <a:rPr lang="zh-CN" altLang="zh-CN" sz="2800" b="1" smtClean="0">
                <a:solidFill>
                  <a:srgbClr val="0033CC"/>
                </a:solidFill>
                <a:latin typeface="宋体" charset="-122"/>
              </a:rPr>
              <a:t>②</a:t>
            </a:r>
            <a:r>
              <a:rPr lang="zh-CN" altLang="en-US" sz="2800" b="1" smtClean="0">
                <a:solidFill>
                  <a:srgbClr val="0033CC"/>
                </a:solidFill>
                <a:latin typeface="宋体" charset="-122"/>
              </a:rPr>
              <a:t>任务</a:t>
            </a:r>
            <a:r>
              <a:rPr lang="zh-CN" altLang="en-US" sz="2800" b="1" smtClean="0">
                <a:solidFill>
                  <a:srgbClr val="0000FF"/>
                </a:solidFill>
                <a:latin typeface="宋体" charset="-122"/>
              </a:rPr>
              <a:t>型作文就“任务”而言是</a:t>
            </a:r>
            <a:r>
              <a:rPr lang="zh-CN" altLang="en-US" sz="2800" b="1" smtClean="0">
                <a:solidFill>
                  <a:srgbClr val="FF0000"/>
                </a:solidFill>
                <a:latin typeface="宋体" charset="-122"/>
              </a:rPr>
              <a:t>就事论事</a:t>
            </a:r>
            <a:r>
              <a:rPr lang="zh-CN" altLang="en-US" sz="2800" b="1" smtClean="0">
                <a:solidFill>
                  <a:srgbClr val="0000FF"/>
                </a:solidFill>
                <a:latin typeface="宋体" charset="-122"/>
              </a:rPr>
              <a:t>，绝不允许离开“任务”作文；就论证而言又是</a:t>
            </a:r>
            <a:r>
              <a:rPr lang="zh-CN" altLang="en-US" sz="2800" b="1" smtClean="0">
                <a:solidFill>
                  <a:srgbClr val="FF0000"/>
                </a:solidFill>
                <a:latin typeface="宋体" charset="-122"/>
              </a:rPr>
              <a:t>就事论理</a:t>
            </a:r>
            <a:r>
              <a:rPr lang="zh-CN" altLang="en-US" sz="2800" b="1" smtClean="0">
                <a:solidFill>
                  <a:srgbClr val="0000FF"/>
                </a:solidFill>
                <a:latin typeface="宋体" charset="-122"/>
              </a:rPr>
              <a:t>，因此它要求有较好的逻辑思维能力。（应用性写作）</a:t>
            </a:r>
            <a:endParaRPr lang="en-US" altLang="zh-CN" sz="2800" b="1" smtClean="0">
              <a:solidFill>
                <a:srgbClr val="0000FF"/>
              </a:solidFill>
              <a:latin typeface="宋体"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xfrm>
            <a:off x="0" y="981075"/>
            <a:ext cx="8893175" cy="5472113"/>
          </a:xfrm>
        </p:spPr>
        <p:txBody>
          <a:bodyPr/>
          <a:lstStyle/>
          <a:p>
            <a:pPr>
              <a:lnSpc>
                <a:spcPct val="110000"/>
              </a:lnSpc>
              <a:buFont typeface="Wingdings" pitchFamily="2" charset="2"/>
              <a:buNone/>
            </a:pPr>
            <a:r>
              <a:rPr lang="en-US" altLang="zh-CN" b="1" smtClean="0">
                <a:solidFill>
                  <a:srgbClr val="FF0000"/>
                </a:solidFill>
                <a:latin typeface="宋体" charset="-122"/>
              </a:rPr>
              <a:t>     3</a:t>
            </a:r>
            <a:r>
              <a:rPr lang="zh-CN" altLang="en-US" b="1" smtClean="0">
                <a:solidFill>
                  <a:srgbClr val="FF0000"/>
                </a:solidFill>
                <a:latin typeface="宋体" charset="-122"/>
              </a:rPr>
              <a:t>、辨析关键概念，在多维度的比较中说理论证。</a:t>
            </a:r>
          </a:p>
          <a:p>
            <a:pPr>
              <a:lnSpc>
                <a:spcPct val="110000"/>
              </a:lnSpc>
              <a:buFont typeface="Wingdings" pitchFamily="2" charset="2"/>
              <a:buNone/>
            </a:pPr>
            <a:r>
              <a:rPr lang="zh-CN" altLang="en-US" b="1" smtClean="0">
                <a:solidFill>
                  <a:srgbClr val="FF0000"/>
                </a:solidFill>
                <a:latin typeface="宋体" charset="-122"/>
              </a:rPr>
              <a:t>      </a:t>
            </a:r>
            <a:r>
              <a:rPr lang="zh-CN" altLang="en-US" b="1" smtClean="0">
                <a:solidFill>
                  <a:srgbClr val="0000FF"/>
                </a:solidFill>
                <a:latin typeface="宋体" charset="-122"/>
              </a:rPr>
              <a:t>任务型作文往往在材料中出现多个人物、多种看法，它们的关系往往是相同、相反、相对、递进等等，考生必须对每一个都要做出准确的分析、评价、概括，以便论证自己“更喜欢哪一个或更赞成哪一个”。并作出入情入理的分析论证。</a:t>
            </a:r>
          </a:p>
          <a:p>
            <a:pPr>
              <a:lnSpc>
                <a:spcPct val="110000"/>
              </a:lnSpc>
              <a:buFont typeface="Wingdings" pitchFamily="2" charset="2"/>
              <a:buNone/>
            </a:pPr>
            <a:r>
              <a:rPr lang="en-US" altLang="zh-CN" b="1" smtClean="0">
                <a:solidFill>
                  <a:srgbClr val="FF0000"/>
                </a:solidFill>
                <a:latin typeface="宋体" charset="-122"/>
              </a:rPr>
              <a:t>     4</a:t>
            </a:r>
            <a:r>
              <a:rPr lang="zh-CN" altLang="en-US" b="1" smtClean="0">
                <a:solidFill>
                  <a:srgbClr val="FF0000"/>
                </a:solidFill>
                <a:latin typeface="宋体" charset="-122"/>
              </a:rPr>
              <a:t>、文明交流，呼应他说，包容异见</a:t>
            </a:r>
            <a:r>
              <a:rPr lang="zh-CN" altLang="en-US" b="1" smtClean="0">
                <a:solidFill>
                  <a:srgbClr val="0000FF"/>
                </a:solidFill>
                <a:latin typeface="宋体" charset="-122"/>
              </a:rPr>
              <a:t>。</a:t>
            </a:r>
          </a:p>
          <a:p>
            <a:pPr>
              <a:lnSpc>
                <a:spcPct val="110000"/>
              </a:lnSpc>
              <a:buFont typeface="Wingdings" pitchFamily="2" charset="2"/>
              <a:buNone/>
            </a:pPr>
            <a:r>
              <a:rPr lang="en-US" altLang="zh-CN" b="1" smtClean="0">
                <a:solidFill>
                  <a:srgbClr val="0000FF"/>
                </a:solidFill>
                <a:latin typeface="宋体" charset="-122"/>
              </a:rPr>
              <a:t>     </a:t>
            </a:r>
            <a:endParaRPr lang="zh-CN" altLang="en-US" smtClean="0">
              <a:latin typeface="宋体" charset="-122"/>
            </a:endParaRPr>
          </a:p>
        </p:txBody>
      </p:sp>
      <p:sp>
        <p:nvSpPr>
          <p:cNvPr id="29699" name="标题 1"/>
          <p:cNvSpPr>
            <a:spLocks/>
          </p:cNvSpPr>
          <p:nvPr/>
        </p:nvSpPr>
        <p:spPr bwMode="auto">
          <a:xfrm>
            <a:off x="827088" y="260350"/>
            <a:ext cx="6553200" cy="581025"/>
          </a:xfrm>
          <a:prstGeom prst="rect">
            <a:avLst/>
          </a:prstGeom>
          <a:noFill/>
          <a:ln w="19050">
            <a:solidFill>
              <a:srgbClr val="FF0000"/>
            </a:solidFill>
            <a:miter lim="800000"/>
            <a:headEnd/>
            <a:tailEnd/>
          </a:ln>
        </p:spPr>
        <p:txBody>
          <a:bodyPr anchor="ctr"/>
          <a:lstStyle/>
          <a:p>
            <a:pPr algn="ctr" eaLnBrk="0" hangingPunct="0"/>
            <a:r>
              <a:rPr lang="zh-CN" altLang="en-US" sz="3200">
                <a:latin typeface="Garamond" pitchFamily="18" charset="0"/>
                <a:ea typeface="黑体" pitchFamily="49" charset="-122"/>
              </a:rPr>
              <a:t>任务驱动型作文特点、要求</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539750" y="476250"/>
            <a:ext cx="8135938" cy="5351463"/>
          </a:xfrm>
          <a:prstGeom prst="rect">
            <a:avLst/>
          </a:prstGeom>
          <a:noFill/>
          <a:ln w="9525">
            <a:noFill/>
            <a:miter lim="800000"/>
            <a:headEnd/>
            <a:tailEnd/>
          </a:ln>
        </p:spPr>
        <p:txBody>
          <a:bodyPr>
            <a:spAutoFit/>
          </a:bodyPr>
          <a:lstStyle/>
          <a:p>
            <a:pPr>
              <a:lnSpc>
                <a:spcPct val="105000"/>
              </a:lnSpc>
            </a:pPr>
            <a:r>
              <a:rPr lang="en-US" altLang="zh-CN" sz="3200"/>
              <a:t>  5</a:t>
            </a:r>
            <a:r>
              <a:rPr lang="zh-CN" altLang="en-US" sz="3200"/>
              <a:t>、</a:t>
            </a:r>
            <a:r>
              <a:rPr lang="zh-CN" altLang="en-US" sz="3200">
                <a:solidFill>
                  <a:srgbClr val="0000FF"/>
                </a:solidFill>
              </a:rPr>
              <a:t>面对任务型作文，考生必须转变观念，再</a:t>
            </a:r>
            <a:r>
              <a:rPr lang="zh-CN" altLang="en-US" sz="3200"/>
              <a:t>不是那种抓住一个词就立意</a:t>
            </a:r>
            <a:r>
              <a:rPr lang="zh-CN" altLang="en-US" sz="3200">
                <a:solidFill>
                  <a:srgbClr val="0000FF"/>
                </a:solidFill>
              </a:rPr>
              <a:t>；准备几个例子就作文的时候了。</a:t>
            </a:r>
            <a:r>
              <a:rPr lang="zh-CN" altLang="en-US" sz="3200"/>
              <a:t>必须按照指定的任务去作文</a:t>
            </a:r>
            <a:r>
              <a:rPr lang="zh-CN" altLang="en-US" sz="3200">
                <a:solidFill>
                  <a:srgbClr val="0000FF"/>
                </a:solidFill>
              </a:rPr>
              <a:t>，“任务”是什么？必须认识清楚，否则累死也无功。从这个意义上说，高考作文的难度不是降低了而是提高了，特别是对于中下等水平的学生来说。</a:t>
            </a:r>
          </a:p>
          <a:p>
            <a:pPr>
              <a:lnSpc>
                <a:spcPct val="115000"/>
              </a:lnSpc>
            </a:pPr>
            <a:r>
              <a:rPr lang="zh-CN" altLang="en-US" sz="3200">
                <a:solidFill>
                  <a:srgbClr val="0000FF"/>
                </a:solidFill>
              </a:rPr>
              <a:t>   </a:t>
            </a:r>
            <a:r>
              <a:rPr lang="en-US" altLang="zh-CN" sz="3200"/>
              <a:t>6</a:t>
            </a:r>
            <a:r>
              <a:rPr lang="zh-CN" altLang="en-US" sz="3200"/>
              <a:t>、</a:t>
            </a:r>
            <a:r>
              <a:rPr lang="zh-CN" altLang="en-US" sz="3200">
                <a:solidFill>
                  <a:srgbClr val="0000FF"/>
                </a:solidFill>
              </a:rPr>
              <a:t>任务型作文读懂材料以及</a:t>
            </a:r>
            <a:r>
              <a:rPr lang="zh-CN" altLang="en-US" sz="3200"/>
              <a:t>平时的阅读量、格局、境界是作文的基础</a:t>
            </a:r>
            <a:r>
              <a:rPr lang="zh-CN" altLang="en-US" sz="3200">
                <a:solidFill>
                  <a:srgbClr val="0000FF"/>
                </a:solidFill>
              </a:rPr>
              <a:t>，明确任务深刻理解任务是关键。</a:t>
            </a:r>
            <a:endParaRPr lang="zh-CN" altLang="en-US" sz="32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2"/>
          <p:cNvSpPr>
            <a:spLocks noGrp="1"/>
          </p:cNvSpPr>
          <p:nvPr>
            <p:ph idx="1"/>
          </p:nvPr>
        </p:nvSpPr>
        <p:spPr>
          <a:xfrm>
            <a:off x="457200" y="357188"/>
            <a:ext cx="8229600" cy="5768975"/>
          </a:xfrm>
        </p:spPr>
        <p:txBody>
          <a:bodyPr/>
          <a:lstStyle/>
          <a:p>
            <a:r>
              <a:rPr lang="zh-CN" altLang="en-US" b="1" smtClean="0"/>
              <a:t>有</a:t>
            </a:r>
            <a:r>
              <a:rPr lang="en-US" altLang="zh-CN" b="1" smtClean="0"/>
              <a:t>20</a:t>
            </a:r>
            <a:r>
              <a:rPr lang="zh-CN" altLang="en-US" b="1" smtClean="0"/>
              <a:t>多年的教学经验的开封市教研室高中语文教研员高红霞老师认为：</a:t>
            </a:r>
            <a:r>
              <a:rPr lang="en-US" altLang="zh-CN" b="1" smtClean="0"/>
              <a:t>2016</a:t>
            </a:r>
            <a:r>
              <a:rPr lang="zh-CN" altLang="en-US" b="1" smtClean="0"/>
              <a:t>高考作文估计还是</a:t>
            </a:r>
            <a:r>
              <a:rPr lang="zh-CN" altLang="en-US" b="1" smtClean="0">
                <a:solidFill>
                  <a:srgbClr val="FF0000"/>
                </a:solidFill>
              </a:rPr>
              <a:t>任务驱动型作文</a:t>
            </a:r>
            <a:r>
              <a:rPr lang="zh-CN" altLang="en-US" b="1" smtClean="0"/>
              <a:t>，因</a:t>
            </a:r>
            <a:r>
              <a:rPr lang="en-US" altLang="zh-CN" b="1" smtClean="0"/>
              <a:t>9</a:t>
            </a:r>
            <a:r>
              <a:rPr lang="zh-CN" altLang="en-US" b="1" smtClean="0"/>
              <a:t>个省新加进来，理应不敢突然变化，那会找骂</a:t>
            </a:r>
            <a:r>
              <a:rPr lang="en-US" altLang="zh-CN" b="1" smtClean="0"/>
              <a:t>.</a:t>
            </a:r>
          </a:p>
          <a:p>
            <a:r>
              <a:rPr lang="zh-CN" altLang="en-US" b="1" smtClean="0"/>
              <a:t>河南是首批使用新课标全国</a:t>
            </a:r>
            <a:r>
              <a:rPr lang="en-US" altLang="zh-CN" b="1" smtClean="0"/>
              <a:t>Ⅰ</a:t>
            </a:r>
            <a:r>
              <a:rPr lang="zh-CN" altLang="en-US" b="1" smtClean="0"/>
              <a:t>卷的省份，在数年最激烈的高考竞争中，河南老师的备战经验无疑是非常丰富的。要多多参考河南卷。</a:t>
            </a:r>
          </a:p>
          <a:p>
            <a:r>
              <a:rPr lang="zh-CN" altLang="en-US" b="1" smtClean="0"/>
              <a:t>其次，是关注辽宁卷，其整体与全国卷一模一样，很规范，试题值得关注。</a:t>
            </a:r>
          </a:p>
          <a:p>
            <a:endParaRPr lang="zh-CN" altLang="en-US" b="1" smtClean="0"/>
          </a:p>
          <a:p>
            <a:endParaRPr lang="zh-CN" altLang="en-US"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2"/>
          <p:cNvSpPr>
            <a:spLocks noGrp="1"/>
          </p:cNvSpPr>
          <p:nvPr>
            <p:ph idx="1"/>
          </p:nvPr>
        </p:nvSpPr>
        <p:spPr>
          <a:xfrm>
            <a:off x="0" y="188913"/>
            <a:ext cx="9144000" cy="6408737"/>
          </a:xfrm>
        </p:spPr>
        <p:txBody>
          <a:bodyPr/>
          <a:lstStyle/>
          <a:p>
            <a:pPr eaLnBrk="1" hangingPunct="1">
              <a:lnSpc>
                <a:spcPts val="3800"/>
              </a:lnSpc>
              <a:buFont typeface="Arial" charset="0"/>
              <a:buNone/>
            </a:pPr>
            <a:r>
              <a:rPr lang="en-US" altLang="zh-CN" sz="2800" b="1" smtClean="0">
                <a:solidFill>
                  <a:srgbClr val="FF0000"/>
                </a:solidFill>
              </a:rPr>
              <a:t>7</a:t>
            </a:r>
            <a:r>
              <a:rPr lang="zh-CN" altLang="zh-CN" sz="2800" b="1" smtClean="0">
                <a:solidFill>
                  <a:srgbClr val="FF0000"/>
                </a:solidFill>
              </a:rPr>
              <a:t>、任务驱动型作文写作的应对策略</a:t>
            </a:r>
          </a:p>
          <a:p>
            <a:pPr eaLnBrk="1" hangingPunct="1">
              <a:lnSpc>
                <a:spcPts val="3800"/>
              </a:lnSpc>
            </a:pPr>
            <a:r>
              <a:rPr lang="en-US" altLang="zh-CN" sz="2800" b="1" smtClean="0"/>
              <a:t>      </a:t>
            </a:r>
            <a:r>
              <a:rPr lang="zh-CN" altLang="en-US" sz="2800" b="1" smtClean="0"/>
              <a:t>（</a:t>
            </a:r>
            <a:r>
              <a:rPr lang="en-US" altLang="zh-CN" sz="2800" b="1" smtClean="0"/>
              <a:t> 1</a:t>
            </a:r>
            <a:r>
              <a:rPr lang="zh-CN" altLang="en-US" sz="2800" b="1" smtClean="0"/>
              <a:t>）</a:t>
            </a:r>
            <a:r>
              <a:rPr lang="zh-CN" altLang="zh-CN" sz="2800" b="1" smtClean="0"/>
              <a:t>．在阅读中培养感悟能力。</a:t>
            </a:r>
            <a:r>
              <a:rPr lang="zh-CN" altLang="zh-CN" sz="2800" b="1" smtClean="0">
                <a:solidFill>
                  <a:srgbClr val="FF0000"/>
                </a:solidFill>
              </a:rPr>
              <a:t>任务驱动型作文写作要对材料进行分析理解，要求考生要理解材料，把握材料的主旨。</a:t>
            </a:r>
            <a:r>
              <a:rPr lang="zh-CN" altLang="zh-CN" sz="2800" b="1" smtClean="0"/>
              <a:t>因此，考生在平时的阅读训练中要有意识地去概括文章的内容要点或中心思想。提高认识能力。</a:t>
            </a:r>
          </a:p>
          <a:p>
            <a:pPr eaLnBrk="1" hangingPunct="1">
              <a:lnSpc>
                <a:spcPts val="3800"/>
              </a:lnSpc>
            </a:pPr>
            <a:r>
              <a:rPr lang="en-US" altLang="zh-CN" sz="2800" b="1" smtClean="0"/>
              <a:t>      </a:t>
            </a:r>
            <a:r>
              <a:rPr lang="zh-CN" altLang="en-US" sz="2800" b="1" smtClean="0"/>
              <a:t>（</a:t>
            </a:r>
            <a:r>
              <a:rPr lang="en-US" altLang="zh-CN" sz="2800" b="1" smtClean="0"/>
              <a:t> </a:t>
            </a:r>
            <a:r>
              <a:rPr lang="en-US" altLang="zh-CN" sz="2800" b="1" smtClean="0">
                <a:solidFill>
                  <a:srgbClr val="FF0000"/>
                </a:solidFill>
              </a:rPr>
              <a:t>2</a:t>
            </a:r>
            <a:r>
              <a:rPr lang="zh-CN" altLang="en-US" sz="2800" b="1" smtClean="0">
                <a:solidFill>
                  <a:srgbClr val="FF0000"/>
                </a:solidFill>
              </a:rPr>
              <a:t>）</a:t>
            </a:r>
            <a:r>
              <a:rPr lang="zh-CN" altLang="zh-CN" sz="2800" b="1" smtClean="0">
                <a:solidFill>
                  <a:srgbClr val="FF0000"/>
                </a:solidFill>
              </a:rPr>
              <a:t>．扩大阅读面，积累素材。</a:t>
            </a:r>
            <a:r>
              <a:rPr lang="zh-CN" altLang="zh-CN" sz="2800" b="1" smtClean="0"/>
              <a:t>除了课程内的阅读，考生在平时要多阅读，尤其是要多读报，要多关注一些时事话题，如环保、教育、娱乐、科技等。而且，一般读了以后多少会有些感悟，那么一旦在写作中真的碰到这类题材，由这个材料引发议论就是很自然的事情了。在备考时，考生也可以把平时所做的阅读理解作为很好的素材库并积累一些相关话题。</a:t>
            </a:r>
            <a:endParaRPr lang="zh-CN" altLang="en-US" sz="2800" b="1"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3375"/>
            <a:ext cx="8229600" cy="6335713"/>
          </a:xfrm>
        </p:spPr>
        <p:txBody>
          <a:bodyPr>
            <a:normAutofit fontScale="85000" lnSpcReduction="10000"/>
          </a:bodyPr>
          <a:lstStyle/>
          <a:p>
            <a:pPr eaLnBrk="1" hangingPunct="1">
              <a:lnSpc>
                <a:spcPct val="80000"/>
              </a:lnSpc>
              <a:buFont typeface="Arial" pitchFamily="34" charset="0"/>
              <a:buChar char="•"/>
              <a:defRPr/>
            </a:pPr>
            <a:r>
              <a:rPr lang="en-US" altLang="zh-CN" b="1" dirty="0" smtClean="0"/>
              <a:t>       </a:t>
            </a:r>
          </a:p>
          <a:p>
            <a:pPr eaLnBrk="1" hangingPunct="1">
              <a:lnSpc>
                <a:spcPts val="3800"/>
              </a:lnSpc>
              <a:buFont typeface="Arial" pitchFamily="34" charset="0"/>
              <a:buChar char="•"/>
              <a:defRPr/>
            </a:pPr>
            <a:r>
              <a:rPr lang="en-US" altLang="zh-CN" sz="2800" b="1" dirty="0" smtClean="0"/>
              <a:t>    </a:t>
            </a:r>
            <a:r>
              <a:rPr lang="zh-CN" altLang="en-US" sz="2800" b="1" dirty="0" smtClean="0"/>
              <a:t>（</a:t>
            </a:r>
            <a:r>
              <a:rPr lang="en-US" altLang="zh-CN" sz="2800" b="1" dirty="0" smtClean="0"/>
              <a:t>  3</a:t>
            </a:r>
            <a:r>
              <a:rPr lang="zh-CN" altLang="en-US" sz="2800" b="1" dirty="0" smtClean="0"/>
              <a:t>）</a:t>
            </a:r>
            <a:r>
              <a:rPr lang="zh-CN" altLang="zh-CN" sz="2800" b="1" dirty="0" smtClean="0"/>
              <a:t>．</a:t>
            </a:r>
            <a:r>
              <a:rPr lang="zh-CN" altLang="zh-CN" sz="2800" b="1" dirty="0" smtClean="0">
                <a:solidFill>
                  <a:srgbClr val="FF0000"/>
                </a:solidFill>
              </a:rPr>
              <a:t>培养理性思维。</a:t>
            </a:r>
            <a:r>
              <a:rPr lang="zh-CN" altLang="zh-CN" sz="2800" b="1" dirty="0" smtClean="0"/>
              <a:t>考生在上课时要积极参加各类话题的讨论、辩论等，在课间休息、茶余饭后、睡前闲聊等时间也要多与身边的人交流思想，对发生在身边的事情发表自己的看法和观点。同时也要留意他人对同一事物的看法。这样，评论就能做到有理有据，写作起来水到渠成。</a:t>
            </a:r>
          </a:p>
          <a:p>
            <a:pPr eaLnBrk="1" hangingPunct="1">
              <a:lnSpc>
                <a:spcPts val="3800"/>
              </a:lnSpc>
              <a:buFont typeface="Arial" pitchFamily="34" charset="0"/>
              <a:buChar char="•"/>
              <a:defRPr/>
            </a:pPr>
            <a:r>
              <a:rPr lang="en-US" altLang="zh-CN" sz="2800" b="1" dirty="0" smtClean="0"/>
              <a:t>    </a:t>
            </a:r>
            <a:r>
              <a:rPr lang="zh-CN" altLang="en-US" sz="2800" b="1" dirty="0" smtClean="0"/>
              <a:t>（</a:t>
            </a:r>
            <a:r>
              <a:rPr lang="en-US" altLang="zh-CN" sz="2800" b="1" dirty="0" smtClean="0"/>
              <a:t>  </a:t>
            </a:r>
            <a:r>
              <a:rPr lang="en-US" altLang="zh-CN" sz="2800" b="1" dirty="0" smtClean="0">
                <a:solidFill>
                  <a:srgbClr val="FF0000"/>
                </a:solidFill>
              </a:rPr>
              <a:t>4</a:t>
            </a:r>
            <a:r>
              <a:rPr lang="zh-CN" altLang="en-US" sz="2800" b="1" dirty="0" smtClean="0">
                <a:solidFill>
                  <a:srgbClr val="FF0000"/>
                </a:solidFill>
              </a:rPr>
              <a:t>）</a:t>
            </a:r>
            <a:r>
              <a:rPr lang="zh-CN" altLang="zh-CN" sz="2800" b="1" dirty="0" smtClean="0">
                <a:solidFill>
                  <a:srgbClr val="FF0000"/>
                </a:solidFill>
              </a:rPr>
              <a:t>．进行大运动量的写作练习。</a:t>
            </a:r>
            <a:r>
              <a:rPr lang="zh-CN" altLang="zh-CN" sz="2800" b="1" dirty="0" smtClean="0"/>
              <a:t>俗话说，熟能生巧。只有经过不断的练习，才能培养出良好的写作习惯，流畅的表达能力。也只有这样，才能做到</a:t>
            </a:r>
            <a:r>
              <a:rPr lang="en-US" altLang="zh-CN" sz="2800" b="1" dirty="0" smtClean="0"/>
              <a:t>“</a:t>
            </a:r>
            <a:r>
              <a:rPr lang="zh-CN" altLang="zh-CN" sz="2800" b="1" dirty="0" smtClean="0"/>
              <a:t>下笔如有神</a:t>
            </a:r>
            <a:r>
              <a:rPr lang="en-US" altLang="zh-CN" sz="2800" b="1" dirty="0" smtClean="0"/>
              <a:t>”</a:t>
            </a:r>
            <a:r>
              <a:rPr lang="zh-CN" altLang="zh-CN" sz="2800" b="1" dirty="0" smtClean="0"/>
              <a:t>。特别要多写时评。</a:t>
            </a:r>
          </a:p>
          <a:p>
            <a:pPr eaLnBrk="1" hangingPunct="1">
              <a:lnSpc>
                <a:spcPts val="3800"/>
              </a:lnSpc>
              <a:buFont typeface="Arial" pitchFamily="34" charset="0"/>
              <a:buChar char="•"/>
              <a:defRPr/>
            </a:pPr>
            <a:r>
              <a:rPr lang="en-US" altLang="zh-CN" sz="2800" b="1" dirty="0" smtClean="0"/>
              <a:t>    </a:t>
            </a:r>
            <a:r>
              <a:rPr lang="zh-CN" altLang="en-US" sz="2800" b="1" dirty="0" smtClean="0"/>
              <a:t>（</a:t>
            </a:r>
            <a:r>
              <a:rPr lang="en-US" altLang="zh-CN" sz="2800" b="1" dirty="0" smtClean="0"/>
              <a:t>  </a:t>
            </a:r>
            <a:r>
              <a:rPr lang="en-US" altLang="zh-CN" sz="2800" b="1" dirty="0" smtClean="0">
                <a:solidFill>
                  <a:srgbClr val="FF0000"/>
                </a:solidFill>
              </a:rPr>
              <a:t>5</a:t>
            </a:r>
            <a:r>
              <a:rPr lang="zh-CN" altLang="en-US" sz="2800" b="1" dirty="0" smtClean="0">
                <a:solidFill>
                  <a:srgbClr val="FF0000"/>
                </a:solidFill>
              </a:rPr>
              <a:t>）</a:t>
            </a:r>
            <a:r>
              <a:rPr lang="zh-CN" altLang="zh-CN" sz="2800" b="1" dirty="0" smtClean="0">
                <a:solidFill>
                  <a:srgbClr val="FF0000"/>
                </a:solidFill>
              </a:rPr>
              <a:t>．勤练书写，保证卷面整洁。</a:t>
            </a:r>
            <a:r>
              <a:rPr lang="zh-CN" altLang="zh-CN" sz="2800" b="1" dirty="0" smtClean="0"/>
              <a:t>考生一定要养成书写整洁的习惯，给人以美好的第一印象。</a:t>
            </a:r>
            <a:endParaRPr lang="zh-CN" altLang="en-US" sz="2800" b="1"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pPr algn="l"/>
            <a:endParaRPr lang="zh-CN" altLang="en-US" b="1" smtClean="0"/>
          </a:p>
        </p:txBody>
      </p:sp>
      <p:sp>
        <p:nvSpPr>
          <p:cNvPr id="33795" name="内容占位符 2"/>
          <p:cNvSpPr>
            <a:spLocks noGrp="1"/>
          </p:cNvSpPr>
          <p:nvPr>
            <p:ph idx="1"/>
          </p:nvPr>
        </p:nvSpPr>
        <p:spPr/>
        <p:txBody>
          <a:bodyPr/>
          <a:lstStyle/>
          <a:p>
            <a:endParaRPr lang="zh-CN" altLang="en-US"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body" idx="1"/>
          </p:nvPr>
        </p:nvSpPr>
        <p:spPr>
          <a:xfrm>
            <a:off x="457200" y="384175"/>
            <a:ext cx="8229600" cy="5743575"/>
          </a:xfrm>
        </p:spPr>
        <p:txBody>
          <a:bodyPr/>
          <a:lstStyle/>
          <a:p>
            <a:pPr marL="0" indent="0">
              <a:lnSpc>
                <a:spcPct val="90000"/>
              </a:lnSpc>
              <a:buFontTx/>
              <a:buNone/>
            </a:pPr>
            <a:r>
              <a:rPr lang="zh-CN" altLang="en-US" sz="2400" b="1" smtClean="0"/>
              <a:t>九、布置作业：</a:t>
            </a:r>
            <a:endParaRPr lang="en-US" altLang="zh-CN" sz="2400" smtClean="0"/>
          </a:p>
          <a:p>
            <a:pPr marL="0" indent="0">
              <a:lnSpc>
                <a:spcPct val="90000"/>
              </a:lnSpc>
              <a:buFontTx/>
              <a:buNone/>
            </a:pPr>
            <a:endParaRPr lang="en-US" altLang="zh-CN" sz="2400" smtClean="0"/>
          </a:p>
          <a:p>
            <a:pPr marL="0" indent="0">
              <a:lnSpc>
                <a:spcPct val="90000"/>
              </a:lnSpc>
              <a:buFontTx/>
              <a:buNone/>
            </a:pPr>
            <a:r>
              <a:rPr lang="zh-CN" altLang="en-US" sz="2400" b="1" smtClean="0"/>
              <a:t>【华附四校联考】 20出头的瑶族姑娘小卜，是瑶寨走出的第一个大学生。临近毕业时，小卜犯难了：家里的父老乡亲希望她能回去做教师，传播知识，为改变家乡的贫穷状况尽一份力；对小卜有录用意向的一家著名外企，则鼓励小卜加盟公司，发挥专业特长，创造优质生活；而小卜自己认为当前创业环境好，很想创办一家民族服装设计公司，实现自己的创业梦。</a:t>
            </a:r>
          </a:p>
          <a:p>
            <a:pPr marL="0" indent="0">
              <a:lnSpc>
                <a:spcPct val="90000"/>
              </a:lnSpc>
              <a:buFontTx/>
              <a:buNone/>
            </a:pPr>
            <a:r>
              <a:rPr lang="zh-CN" altLang="en-US" sz="2400" b="1" smtClean="0"/>
              <a:t>        面对小卜的就业选择，你会给出什么建议？请结合材料内容及含意作文，表明你的态度，阐述你的看法。</a:t>
            </a:r>
          </a:p>
          <a:p>
            <a:pPr marL="0" indent="0">
              <a:lnSpc>
                <a:spcPct val="90000"/>
              </a:lnSpc>
              <a:buFontTx/>
              <a:buNone/>
            </a:pPr>
            <a:r>
              <a:rPr lang="zh-CN" altLang="en-US" sz="2400" b="1" smtClean="0"/>
              <a:t>       要求选好角度，明确文体，自拟标题；不要套作，不得抄袭</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xfrm>
            <a:off x="457200" y="317500"/>
            <a:ext cx="8229600" cy="5808663"/>
          </a:xfrm>
        </p:spPr>
        <p:txBody>
          <a:bodyPr/>
          <a:lstStyle/>
          <a:p>
            <a:pPr marL="0" indent="0">
              <a:lnSpc>
                <a:spcPct val="80000"/>
              </a:lnSpc>
              <a:buFontTx/>
              <a:buNone/>
            </a:pPr>
            <a:r>
              <a:rPr lang="zh-CN" altLang="en-US" sz="2400" b="1" smtClean="0"/>
              <a:t>【试题分析】</a:t>
            </a:r>
          </a:p>
          <a:p>
            <a:pPr marL="0" indent="0">
              <a:lnSpc>
                <a:spcPct val="80000"/>
              </a:lnSpc>
              <a:buFontTx/>
              <a:buNone/>
            </a:pPr>
            <a:r>
              <a:rPr lang="zh-CN" altLang="en-US" sz="2400" b="1" smtClean="0"/>
              <a:t>       写作通过对某一种就业或创业的选择分析，针对他们浮躁不定就业心态和观念，指出当代大学生具有正确的就业观、人生观，从而引领他们就业或创业既要实现自我价值，更应该有社会价值。（能否透过现象分析本质，将决定立意的高下）。</a:t>
            </a:r>
          </a:p>
          <a:p>
            <a:pPr marL="0" indent="0">
              <a:lnSpc>
                <a:spcPct val="80000"/>
              </a:lnSpc>
              <a:buFontTx/>
              <a:buNone/>
            </a:pPr>
            <a:r>
              <a:rPr lang="zh-CN" altLang="en-US" sz="2400" b="1" smtClean="0"/>
              <a:t>主要角度：</a:t>
            </a:r>
          </a:p>
          <a:p>
            <a:pPr marL="0" indent="0">
              <a:lnSpc>
                <a:spcPct val="80000"/>
              </a:lnSpc>
              <a:buFontTx/>
              <a:buNone/>
            </a:pPr>
            <a:r>
              <a:rPr lang="zh-CN" altLang="en-US" sz="2400" b="1" smtClean="0"/>
              <a:t>     （1）选择回家乡回边远地区改变家乡贫困面貌。可写职业选择与社会价值关系。</a:t>
            </a:r>
          </a:p>
          <a:p>
            <a:pPr marL="0" indent="0">
              <a:lnSpc>
                <a:spcPct val="80000"/>
              </a:lnSpc>
              <a:buFontTx/>
              <a:buNone/>
            </a:pPr>
            <a:r>
              <a:rPr lang="zh-CN" altLang="en-US" sz="2400" b="1" smtClean="0"/>
              <a:t>     （2）选择到著名外企发挥专业特长。可写职业、专长、个人价值等关系。</a:t>
            </a:r>
          </a:p>
          <a:p>
            <a:pPr marL="0" indent="0">
              <a:lnSpc>
                <a:spcPct val="80000"/>
              </a:lnSpc>
              <a:buFontTx/>
              <a:buNone/>
            </a:pPr>
            <a:r>
              <a:rPr lang="zh-CN" altLang="en-US" sz="2400" b="1" smtClean="0"/>
              <a:t>      （3）随心选择自主创业实现创业梦想。可写创业、梦想、个人价值及社会价值等。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ctrTitle"/>
          </p:nvPr>
        </p:nvSpPr>
        <p:spPr>
          <a:xfrm>
            <a:off x="685800" y="1125538"/>
            <a:ext cx="7772400" cy="2474912"/>
          </a:xfrm>
        </p:spPr>
        <p:txBody>
          <a:bodyPr/>
          <a:lstStyle/>
          <a:p>
            <a:pPr eaLnBrk="1" hangingPunct="1"/>
            <a:r>
              <a:rPr lang="zh-CN" altLang="zh-CN" sz="5400" b="1" smtClean="0">
                <a:solidFill>
                  <a:srgbClr val="FF0000"/>
                </a:solidFill>
              </a:rPr>
              <a:t>任务驱动型作文写作</a:t>
            </a:r>
            <a:r>
              <a:rPr lang="zh-CN" altLang="en-US" sz="5400" b="1" smtClean="0">
                <a:solidFill>
                  <a:srgbClr val="FF0000"/>
                </a:solidFill>
              </a:rPr>
              <a:t>指导</a:t>
            </a:r>
            <a:r>
              <a:rPr lang="zh-CN" altLang="zh-CN" smtClean="0">
                <a:solidFill>
                  <a:srgbClr val="0033CC"/>
                </a:solidFill>
              </a:rPr>
              <a:t/>
            </a:r>
            <a:br>
              <a:rPr lang="zh-CN" altLang="zh-CN" smtClean="0">
                <a:solidFill>
                  <a:srgbClr val="0033CC"/>
                </a:solidFill>
              </a:rPr>
            </a:br>
            <a:endParaRPr lang="zh-CN" altLang="en-US" smtClean="0">
              <a:solidFill>
                <a:srgbClr val="0033CC"/>
              </a:solidFill>
            </a:endParaRPr>
          </a:p>
        </p:txBody>
      </p:sp>
      <p:sp>
        <p:nvSpPr>
          <p:cNvPr id="5123" name="副标题 2"/>
          <p:cNvSpPr>
            <a:spLocks noGrp="1"/>
          </p:cNvSpPr>
          <p:nvPr>
            <p:ph type="subTitle" idx="1"/>
          </p:nvPr>
        </p:nvSpPr>
        <p:spPr/>
        <p:txBody>
          <a:bodyPr/>
          <a:lstStyle/>
          <a:p>
            <a:pPr eaLnBrk="1" hangingPunct="1"/>
            <a:r>
              <a:rPr lang="zh-CN" altLang="en-US" b="1" smtClean="0">
                <a:solidFill>
                  <a:schemeClr val="tx1"/>
                </a:solidFill>
              </a:rPr>
              <a:t>授课人：伟岸正直</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0" y="260350"/>
            <a:ext cx="8964613" cy="6769100"/>
          </a:xfrm>
        </p:spPr>
        <p:txBody>
          <a:bodyPr/>
          <a:lstStyle/>
          <a:p>
            <a:pPr>
              <a:lnSpc>
                <a:spcPct val="115000"/>
              </a:lnSpc>
              <a:buFont typeface="Arial" charset="0"/>
              <a:buNone/>
            </a:pPr>
            <a:r>
              <a:rPr lang="zh-CN" altLang="en-US" smtClean="0">
                <a:solidFill>
                  <a:srgbClr val="FF0000"/>
                </a:solidFill>
                <a:latin typeface="黑体" pitchFamily="49" charset="-122"/>
                <a:ea typeface="黑体" pitchFamily="49" charset="-122"/>
              </a:rPr>
              <a:t>二、关于任务驱动型作文题的认识</a:t>
            </a:r>
          </a:p>
          <a:p>
            <a:pPr>
              <a:lnSpc>
                <a:spcPct val="115000"/>
              </a:lnSpc>
              <a:buFont typeface="Wingdings" pitchFamily="2" charset="2"/>
              <a:buNone/>
            </a:pPr>
            <a:r>
              <a:rPr lang="en-US" altLang="zh-CN" sz="2600" b="1" smtClean="0">
                <a:solidFill>
                  <a:srgbClr val="FF0000"/>
                </a:solidFill>
                <a:latin typeface="黑体" pitchFamily="49" charset="-122"/>
                <a:ea typeface="黑体" pitchFamily="49" charset="-122"/>
              </a:rPr>
              <a:t>【2015</a:t>
            </a:r>
            <a:r>
              <a:rPr lang="zh-CN" altLang="en-US" sz="2600" b="1" smtClean="0">
                <a:solidFill>
                  <a:srgbClr val="FF0000"/>
                </a:solidFill>
                <a:latin typeface="黑体" pitchFamily="49" charset="-122"/>
                <a:ea typeface="黑体" pitchFamily="49" charset="-122"/>
              </a:rPr>
              <a:t>年全国课标</a:t>
            </a:r>
            <a:r>
              <a:rPr lang="en-US" altLang="zh-CN" sz="2600" b="1" smtClean="0">
                <a:solidFill>
                  <a:srgbClr val="FF0000"/>
                </a:solidFill>
                <a:latin typeface="黑体" pitchFamily="49" charset="-122"/>
                <a:ea typeface="黑体" pitchFamily="49" charset="-122"/>
              </a:rPr>
              <a:t>1</a:t>
            </a:r>
            <a:r>
              <a:rPr lang="zh-CN" altLang="en-US" sz="2600" b="1" smtClean="0">
                <a:solidFill>
                  <a:srgbClr val="FF0000"/>
                </a:solidFill>
                <a:latin typeface="黑体" pitchFamily="49" charset="-122"/>
                <a:ea typeface="黑体" pitchFamily="49" charset="-122"/>
              </a:rPr>
              <a:t>卷</a:t>
            </a:r>
            <a:r>
              <a:rPr lang="en-US" altLang="zh-CN" sz="2600" b="1" smtClean="0">
                <a:solidFill>
                  <a:srgbClr val="FF0000"/>
                </a:solidFill>
                <a:latin typeface="黑体" pitchFamily="49" charset="-122"/>
                <a:ea typeface="黑体" pitchFamily="49" charset="-122"/>
              </a:rPr>
              <a:t>】</a:t>
            </a:r>
            <a:r>
              <a:rPr lang="zh-CN" altLang="en-US" sz="2600" b="1" smtClean="0">
                <a:latin typeface="黑体" pitchFamily="49" charset="-122"/>
                <a:ea typeface="黑体" pitchFamily="49" charset="-122"/>
              </a:rPr>
              <a:t>阅读下面的材料，根据要求写一篇不少于</a:t>
            </a:r>
            <a:r>
              <a:rPr lang="en-US" altLang="zh-CN" sz="2600" b="1" smtClean="0">
                <a:latin typeface="黑体" pitchFamily="49" charset="-122"/>
                <a:ea typeface="黑体" pitchFamily="49" charset="-122"/>
              </a:rPr>
              <a:t>800</a:t>
            </a:r>
            <a:r>
              <a:rPr lang="zh-CN" altLang="en-US" sz="2600" b="1" smtClean="0">
                <a:latin typeface="黑体" pitchFamily="49" charset="-122"/>
                <a:ea typeface="黑体" pitchFamily="49" charset="-122"/>
              </a:rPr>
              <a:t>字的文章。</a:t>
            </a:r>
          </a:p>
          <a:p>
            <a:pPr>
              <a:lnSpc>
                <a:spcPct val="115000"/>
              </a:lnSpc>
              <a:buFont typeface="Wingdings" pitchFamily="2" charset="2"/>
              <a:buNone/>
            </a:pPr>
            <a:r>
              <a:rPr lang="zh-CN" altLang="en-US" sz="2600" b="1" smtClean="0">
                <a:latin typeface="宋体" charset="-122"/>
              </a:rPr>
              <a:t>      因父亲总是在高速路上开车时接电话，家人屡劝不改，女大学生小陈迫于无奈，更出于生命安全的考虑，通过微博私信向警方举报了自己的父亲；警方查实后，依法对老陈进行了教育和处罚，并将这起举报发在官方微博上。此事赢得众多网友点赞，也引发一些质疑，经媒体报道后，激起了更大范围、更多角度的讨论。</a:t>
            </a:r>
          </a:p>
          <a:p>
            <a:pPr>
              <a:lnSpc>
                <a:spcPct val="115000"/>
              </a:lnSpc>
              <a:buFont typeface="Wingdings" pitchFamily="2" charset="2"/>
              <a:buNone/>
            </a:pPr>
            <a:r>
              <a:rPr lang="zh-CN" altLang="en-US" sz="2600" b="1" smtClean="0">
                <a:latin typeface="宋体" charset="-122"/>
              </a:rPr>
              <a:t>  </a:t>
            </a:r>
            <a:r>
              <a:rPr lang="zh-CN" altLang="en-US" sz="2600" b="1" smtClean="0">
                <a:solidFill>
                  <a:srgbClr val="FF0000"/>
                </a:solidFill>
                <a:latin typeface="黑体" pitchFamily="49" charset="-122"/>
                <a:ea typeface="黑体" pitchFamily="49" charset="-122"/>
              </a:rPr>
              <a:t>对于以上事情，你怎么看</a:t>
            </a:r>
            <a:r>
              <a:rPr lang="zh-CN" altLang="en-US" sz="2600" b="1" smtClean="0">
                <a:latin typeface="黑体" pitchFamily="49" charset="-122"/>
                <a:ea typeface="黑体" pitchFamily="49" charset="-122"/>
              </a:rPr>
              <a:t>？请给小陈、老陈或其他</a:t>
            </a:r>
            <a:r>
              <a:rPr lang="zh-CN" altLang="en-US" sz="2600" b="1" smtClean="0">
                <a:solidFill>
                  <a:srgbClr val="FF0000"/>
                </a:solidFill>
                <a:latin typeface="黑体" pitchFamily="49" charset="-122"/>
                <a:ea typeface="黑体" pitchFamily="49" charset="-122"/>
              </a:rPr>
              <a:t>相关方写一封信</a:t>
            </a:r>
            <a:r>
              <a:rPr lang="zh-CN" altLang="en-US" sz="2600" b="1" smtClean="0">
                <a:latin typeface="黑体" pitchFamily="49" charset="-122"/>
                <a:ea typeface="黑体" pitchFamily="49" charset="-122"/>
              </a:rPr>
              <a:t>，</a:t>
            </a:r>
            <a:r>
              <a:rPr lang="zh-CN" altLang="en-US" sz="2600" b="1" smtClean="0">
                <a:solidFill>
                  <a:srgbClr val="FF0000"/>
                </a:solidFill>
                <a:latin typeface="黑体" pitchFamily="49" charset="-122"/>
                <a:ea typeface="黑体" pitchFamily="49" charset="-122"/>
              </a:rPr>
              <a:t>表明你的态度，阐述你的看法</a:t>
            </a:r>
            <a:r>
              <a:rPr lang="zh-CN" altLang="en-US" sz="2600" b="1" smtClean="0">
                <a:latin typeface="黑体" pitchFamily="49" charset="-122"/>
                <a:ea typeface="黑体" pitchFamily="49" charset="-122"/>
              </a:rPr>
              <a:t>。要求综合材料内容及含义，选好角度，确定立意。</a:t>
            </a:r>
            <a:r>
              <a:rPr lang="zh-CN" altLang="en-US" sz="2600" b="1" smtClean="0">
                <a:solidFill>
                  <a:srgbClr val="FF0000"/>
                </a:solidFill>
                <a:latin typeface="黑体" pitchFamily="49" charset="-122"/>
                <a:ea typeface="黑体" pitchFamily="49" charset="-122"/>
              </a:rPr>
              <a:t>完成写作任务。</a:t>
            </a:r>
            <a:r>
              <a:rPr lang="zh-CN" altLang="en-US" sz="2600" b="1" smtClean="0">
                <a:latin typeface="黑体" pitchFamily="49" charset="-122"/>
                <a:ea typeface="黑体" pitchFamily="49" charset="-122"/>
              </a:rPr>
              <a:t>明确收信人，统一以“明华”为写信人，不得泄露个人信息。</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idx="1"/>
          </p:nvPr>
        </p:nvSpPr>
        <p:spPr>
          <a:xfrm>
            <a:off x="-36513" y="188913"/>
            <a:ext cx="8964613" cy="6119812"/>
          </a:xfrm>
        </p:spPr>
        <p:txBody>
          <a:bodyPr/>
          <a:lstStyle/>
          <a:p>
            <a:pPr>
              <a:lnSpc>
                <a:spcPct val="115000"/>
              </a:lnSpc>
              <a:buFont typeface="Wingdings" pitchFamily="2" charset="2"/>
              <a:buNone/>
            </a:pPr>
            <a:r>
              <a:rPr lang="en-US" altLang="zh-CN" sz="2600" b="1" smtClean="0">
                <a:solidFill>
                  <a:srgbClr val="FF0000"/>
                </a:solidFill>
                <a:latin typeface="黑体" pitchFamily="49" charset="-122"/>
                <a:ea typeface="黑体" pitchFamily="49" charset="-122"/>
              </a:rPr>
              <a:t> 【2015</a:t>
            </a:r>
            <a:r>
              <a:rPr lang="zh-CN" altLang="en-US" sz="2600" b="1" smtClean="0">
                <a:solidFill>
                  <a:srgbClr val="FF0000"/>
                </a:solidFill>
                <a:latin typeface="黑体" pitchFamily="49" charset="-122"/>
                <a:ea typeface="黑体" pitchFamily="49" charset="-122"/>
              </a:rPr>
              <a:t>年全国课标</a:t>
            </a:r>
            <a:r>
              <a:rPr lang="en-US" altLang="zh-CN" sz="2600" b="1" smtClean="0">
                <a:solidFill>
                  <a:srgbClr val="FF0000"/>
                </a:solidFill>
                <a:latin typeface="黑体" pitchFamily="49" charset="-122"/>
                <a:ea typeface="黑体" pitchFamily="49" charset="-122"/>
              </a:rPr>
              <a:t>Ⅱ</a:t>
            </a:r>
            <a:r>
              <a:rPr lang="zh-CN" altLang="en-US" sz="2600" b="1" smtClean="0">
                <a:solidFill>
                  <a:srgbClr val="FF0000"/>
                </a:solidFill>
                <a:latin typeface="黑体" pitchFamily="49" charset="-122"/>
                <a:ea typeface="黑体" pitchFamily="49" charset="-122"/>
              </a:rPr>
              <a:t>卷</a:t>
            </a:r>
            <a:r>
              <a:rPr lang="en-US" altLang="zh-CN" sz="2600" b="1" smtClean="0">
                <a:solidFill>
                  <a:srgbClr val="FF0000"/>
                </a:solidFill>
                <a:latin typeface="黑体" pitchFamily="49" charset="-122"/>
                <a:ea typeface="黑体" pitchFamily="49" charset="-122"/>
              </a:rPr>
              <a:t>】</a:t>
            </a:r>
            <a:r>
              <a:rPr lang="zh-CN" altLang="en-US" sz="2600" b="1" smtClean="0">
                <a:latin typeface="黑体" pitchFamily="49" charset="-122"/>
                <a:ea typeface="黑体" pitchFamily="49" charset="-122"/>
              </a:rPr>
              <a:t>阅读下面的材料，根据要求写一篇不少于</a:t>
            </a:r>
            <a:r>
              <a:rPr lang="en-US" altLang="zh-CN" sz="2600" b="1" smtClean="0">
                <a:latin typeface="黑体" pitchFamily="49" charset="-122"/>
                <a:ea typeface="黑体" pitchFamily="49" charset="-122"/>
              </a:rPr>
              <a:t>800</a:t>
            </a:r>
            <a:r>
              <a:rPr lang="zh-CN" altLang="en-US" sz="2600" b="1" smtClean="0">
                <a:latin typeface="黑体" pitchFamily="49" charset="-122"/>
                <a:ea typeface="黑体" pitchFamily="49" charset="-122"/>
              </a:rPr>
              <a:t>字的文章。</a:t>
            </a:r>
          </a:p>
          <a:p>
            <a:pPr>
              <a:lnSpc>
                <a:spcPct val="115000"/>
              </a:lnSpc>
              <a:buFont typeface="Wingdings" pitchFamily="2" charset="2"/>
              <a:buNone/>
            </a:pPr>
            <a:r>
              <a:rPr lang="zh-CN" altLang="en-US" sz="2600" b="1" smtClean="0">
                <a:latin typeface="宋体" charset="-122"/>
              </a:rPr>
              <a:t>      当代风采人物评选活动已产生最后三名候选人：</a:t>
            </a:r>
            <a:r>
              <a:rPr lang="zh-CN" altLang="en-US" sz="2600" b="1" smtClean="0">
                <a:solidFill>
                  <a:srgbClr val="FF0000"/>
                </a:solidFill>
                <a:latin typeface="宋体" charset="-122"/>
              </a:rPr>
              <a:t>大李</a:t>
            </a:r>
            <a:r>
              <a:rPr lang="zh-CN" altLang="en-US" sz="2600" b="1" smtClean="0">
                <a:latin typeface="宋体" charset="-122"/>
              </a:rPr>
              <a:t>，笃学敏思，矢志创新，为破解生命科学之谜作出重大贡献，率领团队一举跻身国际学术最前沿。</a:t>
            </a:r>
            <a:r>
              <a:rPr lang="zh-CN" altLang="en-US" sz="2600" b="1" smtClean="0">
                <a:solidFill>
                  <a:srgbClr val="FF0000"/>
                </a:solidFill>
                <a:latin typeface="宋体" charset="-122"/>
              </a:rPr>
              <a:t>老王，</a:t>
            </a:r>
            <a:r>
              <a:rPr lang="zh-CN" altLang="en-US" sz="2600" b="1" smtClean="0">
                <a:latin typeface="宋体" charset="-122"/>
              </a:rPr>
              <a:t>爱岗敬业，练就一手绝活，变普通技术为完美艺术，走出一条从职高生到焊接大师的“大国工匠</a:t>
            </a:r>
            <a:r>
              <a:rPr lang="en-US" altLang="zh-CN" sz="2600" b="1" smtClean="0">
                <a:latin typeface="宋体" charset="-122"/>
              </a:rPr>
              <a:t>"</a:t>
            </a:r>
            <a:r>
              <a:rPr lang="zh-CN" altLang="en-US" sz="2600" b="1" smtClean="0">
                <a:latin typeface="宋体" charset="-122"/>
              </a:rPr>
              <a:t>之路。</a:t>
            </a:r>
            <a:r>
              <a:rPr lang="zh-CN" altLang="en-US" sz="2600" b="1" smtClean="0">
                <a:solidFill>
                  <a:srgbClr val="FF0000"/>
                </a:solidFill>
                <a:latin typeface="宋体" charset="-122"/>
              </a:rPr>
              <a:t>小刘，</a:t>
            </a:r>
            <a:r>
              <a:rPr lang="zh-CN" altLang="en-US" sz="2600" b="1" smtClean="0">
                <a:latin typeface="宋体" charset="-122"/>
              </a:rPr>
              <a:t>酷爱摄影，跋山涉水捕捉世间美景，他的博客赢得网友一片赞叹：“你带我们品味大千世界”“你帮我们留住美丽乡愁“。</a:t>
            </a:r>
          </a:p>
          <a:p>
            <a:pPr>
              <a:lnSpc>
                <a:spcPct val="115000"/>
              </a:lnSpc>
              <a:buFont typeface="Wingdings" pitchFamily="2" charset="2"/>
              <a:buNone/>
            </a:pPr>
            <a:r>
              <a:rPr lang="zh-CN" altLang="en-US" sz="2600" b="1" smtClean="0">
                <a:latin typeface="宋体" charset="-122"/>
              </a:rPr>
              <a:t>      </a:t>
            </a:r>
            <a:r>
              <a:rPr lang="zh-CN" altLang="en-US" sz="2600" b="1" smtClean="0">
                <a:latin typeface="黑体" pitchFamily="49" charset="-122"/>
                <a:ea typeface="黑体" pitchFamily="49" charset="-122"/>
              </a:rPr>
              <a:t>这三人中，你认为</a:t>
            </a:r>
            <a:r>
              <a:rPr lang="zh-CN" altLang="en-US" sz="2600" b="1" smtClean="0">
                <a:solidFill>
                  <a:srgbClr val="FF0000"/>
                </a:solidFill>
                <a:latin typeface="黑体" pitchFamily="49" charset="-122"/>
                <a:ea typeface="黑体" pitchFamily="49" charset="-122"/>
              </a:rPr>
              <a:t>谁更具风采</a:t>
            </a:r>
            <a:r>
              <a:rPr lang="zh-CN" altLang="en-US" sz="2600" b="1" smtClean="0">
                <a:latin typeface="黑体" pitchFamily="49" charset="-122"/>
                <a:ea typeface="黑体" pitchFamily="49" charset="-122"/>
              </a:rPr>
              <a:t>？请综合材料内容及含意作文，</a:t>
            </a:r>
            <a:r>
              <a:rPr lang="zh-CN" altLang="en-US" sz="2600" b="1" smtClean="0">
                <a:solidFill>
                  <a:srgbClr val="FF0000"/>
                </a:solidFill>
                <a:latin typeface="黑体" pitchFamily="49" charset="-122"/>
                <a:ea typeface="黑体" pitchFamily="49" charset="-122"/>
              </a:rPr>
              <a:t>体现你的思考、权衡与选择</a:t>
            </a:r>
            <a:r>
              <a:rPr lang="zh-CN" altLang="en-US" sz="2600" b="1" smtClean="0">
                <a:latin typeface="黑体" pitchFamily="49" charset="-122"/>
                <a:ea typeface="黑体" pitchFamily="49" charset="-122"/>
              </a:rPr>
              <a:t>。要求选好角度，确定立意，明确文体，自拟标题；不要套作，不得抄袭。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2"/>
          <p:cNvSpPr>
            <a:spLocks noGrp="1"/>
          </p:cNvSpPr>
          <p:nvPr>
            <p:ph idx="1"/>
          </p:nvPr>
        </p:nvSpPr>
        <p:spPr>
          <a:xfrm>
            <a:off x="0" y="428625"/>
            <a:ext cx="8686800" cy="5554663"/>
          </a:xfrm>
        </p:spPr>
        <p:txBody>
          <a:bodyPr/>
          <a:lstStyle/>
          <a:p>
            <a:r>
              <a:rPr lang="zh-CN" altLang="en-US" b="1" smtClean="0"/>
              <a:t>三、任务驱动型材料作文三个特点</a:t>
            </a:r>
            <a:r>
              <a:rPr lang="zh-CN" altLang="en-US" b="1" smtClean="0">
                <a:sym typeface="Wingdings" pitchFamily="2" charset="2"/>
              </a:rPr>
              <a:t></a:t>
            </a:r>
            <a:endParaRPr lang="en-US" altLang="zh-CN" b="1" smtClean="0">
              <a:sym typeface="Wingdings" pitchFamily="2" charset="2"/>
            </a:endParaRPr>
          </a:p>
          <a:p>
            <a:r>
              <a:rPr lang="en-US" altLang="zh-CN" b="1" smtClean="0">
                <a:sym typeface="Wingdings" pitchFamily="2" charset="2"/>
              </a:rPr>
              <a:t>(</a:t>
            </a:r>
            <a:r>
              <a:rPr lang="en-US" altLang="zh-CN" b="1" smtClean="0"/>
              <a:t>1)</a:t>
            </a:r>
            <a:r>
              <a:rPr lang="zh-CN" altLang="en-US" b="1" smtClean="0"/>
              <a:t>、试题往往是给学生</a:t>
            </a:r>
            <a:r>
              <a:rPr lang="zh-CN" altLang="en-US" b="1" smtClean="0">
                <a:solidFill>
                  <a:srgbClr val="FF0000"/>
                </a:solidFill>
              </a:rPr>
              <a:t>创设出一个情境</a:t>
            </a:r>
            <a:r>
              <a:rPr lang="zh-CN" altLang="en-US" b="1" smtClean="0"/>
              <a:t>，出现对立性的问题，让考生通过写作，提出解决处理问题的想法和方案。</a:t>
            </a:r>
            <a:r>
              <a:rPr lang="en-US" altLang="zh-CN" b="1" smtClean="0"/>
              <a:t>(2)</a:t>
            </a:r>
            <a:r>
              <a:rPr lang="zh-CN" altLang="en-US" b="1" smtClean="0"/>
              <a:t>、</a:t>
            </a:r>
            <a:r>
              <a:rPr lang="zh-CN" altLang="en-US" b="1" smtClean="0">
                <a:solidFill>
                  <a:srgbClr val="FF0000"/>
                </a:solidFill>
              </a:rPr>
              <a:t>新闻事件</a:t>
            </a:r>
            <a:r>
              <a:rPr lang="zh-CN" altLang="en-US" b="1" smtClean="0"/>
              <a:t>（社会事件、</a:t>
            </a:r>
            <a:r>
              <a:rPr lang="zh-CN" altLang="en-US" smtClean="0">
                <a:solidFill>
                  <a:srgbClr val="0033CC"/>
                </a:solidFill>
                <a:latin typeface="Garamond" pitchFamily="18" charset="0"/>
                <a:ea typeface="黑体" pitchFamily="49" charset="-122"/>
              </a:rPr>
              <a:t>叙事体新材料</a:t>
            </a:r>
            <a:r>
              <a:rPr lang="zh-CN" altLang="en-US" b="1" smtClean="0"/>
              <a:t>）。</a:t>
            </a:r>
            <a:r>
              <a:rPr lang="en-US" altLang="zh-CN" b="1" smtClean="0"/>
              <a:t>(3)</a:t>
            </a:r>
            <a:r>
              <a:rPr lang="zh-CN" altLang="en-US" b="1" smtClean="0"/>
              <a:t>、</a:t>
            </a:r>
            <a:r>
              <a:rPr lang="zh-CN" altLang="en-US" b="1" smtClean="0">
                <a:solidFill>
                  <a:srgbClr val="FF0000"/>
                </a:solidFill>
              </a:rPr>
              <a:t>特定的写作要求</a:t>
            </a:r>
            <a:r>
              <a:rPr lang="zh-CN" altLang="en-US" b="1" smtClean="0"/>
              <a:t>（</a:t>
            </a:r>
            <a:r>
              <a:rPr lang="zh-CN" altLang="en-US" b="1" smtClean="0">
                <a:solidFill>
                  <a:srgbClr val="FF0000"/>
                </a:solidFill>
              </a:rPr>
              <a:t>任务型指令）。</a:t>
            </a:r>
            <a:r>
              <a:rPr lang="zh-CN" altLang="en-US" b="1" smtClean="0"/>
              <a:t>近年在继承自主空间大，立意角度自然、多元等传统优势的同时，又在避免套作、宿构方面进行了新的尝试和探索，通过增加如</a:t>
            </a:r>
            <a:r>
              <a:rPr lang="en-US" altLang="zh-CN" b="1" smtClean="0"/>
              <a:t>2015</a:t>
            </a:r>
            <a:r>
              <a:rPr lang="zh-CN" altLang="en-US" b="1" smtClean="0"/>
              <a:t>课标卷作文中“</a:t>
            </a:r>
            <a:r>
              <a:rPr lang="en-US" b="1" smtClean="0">
                <a:ea typeface="宋体" charset="-122"/>
              </a:rPr>
              <a:t> </a:t>
            </a:r>
            <a:r>
              <a:rPr lang="zh-CN" altLang="en-US" b="1" smtClean="0"/>
              <a:t>写信”“</a:t>
            </a:r>
            <a:r>
              <a:rPr lang="en-US" b="1" smtClean="0">
                <a:ea typeface="宋体" charset="-122"/>
              </a:rPr>
              <a:t> </a:t>
            </a:r>
            <a:r>
              <a:rPr lang="zh-CN" altLang="en-US" b="1" smtClean="0"/>
              <a:t>权衡与选择”等</a:t>
            </a:r>
            <a:r>
              <a:rPr lang="zh-CN" altLang="en-US" b="1" smtClean="0">
                <a:solidFill>
                  <a:srgbClr val="FF0000"/>
                </a:solidFill>
              </a:rPr>
              <a:t>任务型指令</a:t>
            </a:r>
            <a:r>
              <a:rPr lang="zh-CN" altLang="en-US" b="1" smtClean="0"/>
              <a:t>来考查学生真正的作文能力。</a:t>
            </a:r>
            <a:endParaRPr lang="zh-CN" altLang="en-US" smtClean="0"/>
          </a:p>
          <a:p>
            <a:endParaRPr lang="zh-CN" altLang="en-US"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内容占位符 2"/>
          <p:cNvSpPr>
            <a:spLocks noGrp="1"/>
          </p:cNvSpPr>
          <p:nvPr>
            <p:ph idx="1"/>
          </p:nvPr>
        </p:nvSpPr>
        <p:spPr>
          <a:xfrm>
            <a:off x="457200" y="142875"/>
            <a:ext cx="8229600" cy="5983288"/>
          </a:xfrm>
        </p:spPr>
        <p:txBody>
          <a:bodyPr>
            <a:normAutofit lnSpcReduction="10000"/>
          </a:bodyPr>
          <a:lstStyle/>
          <a:p>
            <a:pPr>
              <a:buFont typeface="Arial" charset="0"/>
              <a:buNone/>
            </a:pPr>
            <a:r>
              <a:rPr lang="en-US" altLang="zh-CN" b="1" smtClean="0"/>
              <a:t>2</a:t>
            </a:r>
            <a:r>
              <a:rPr lang="zh-CN" altLang="en-US" b="1" smtClean="0"/>
              <a:t>、这种任务驱动型材料作文</a:t>
            </a:r>
            <a:r>
              <a:rPr lang="zh-CN" altLang="en-US" b="1" smtClean="0">
                <a:solidFill>
                  <a:srgbClr val="FF0000"/>
                </a:solidFill>
              </a:rPr>
              <a:t>效果</a:t>
            </a:r>
            <a:r>
              <a:rPr lang="zh-CN" altLang="en-US" b="1" smtClean="0"/>
              <a:t>是：</a:t>
            </a:r>
            <a:endParaRPr lang="en-US" altLang="zh-CN" b="1" smtClean="0"/>
          </a:p>
          <a:p>
            <a:pPr>
              <a:buFont typeface="Arial" charset="0"/>
              <a:buNone/>
            </a:pPr>
            <a:r>
              <a:rPr lang="zh-CN" altLang="en-US" b="1" smtClean="0"/>
              <a:t>（</a:t>
            </a:r>
            <a:r>
              <a:rPr lang="en-US" altLang="zh-CN" b="1" smtClean="0"/>
              <a:t>1</a:t>
            </a:r>
            <a:r>
              <a:rPr lang="zh-CN" altLang="en-US" b="1" smtClean="0"/>
              <a:t>）、更能贴近社会生活；（</a:t>
            </a:r>
            <a:r>
              <a:rPr lang="en-US" altLang="zh-CN" b="1" smtClean="0"/>
              <a:t>2</a:t>
            </a:r>
            <a:r>
              <a:rPr lang="zh-CN" altLang="en-US" b="1" smtClean="0"/>
              <a:t>）、注重材料的启发和引导作用，更能体现学生分析问题、解决问题的能力；（</a:t>
            </a:r>
            <a:r>
              <a:rPr lang="en-US" altLang="zh-CN" b="1" smtClean="0"/>
              <a:t>3</a:t>
            </a:r>
            <a:r>
              <a:rPr lang="zh-CN" altLang="en-US" b="1" smtClean="0"/>
              <a:t>）、任务驱动型材料作文在角度、立意、文体和标题等方面，给考生留出更大的自主选择空间；（</a:t>
            </a:r>
            <a:r>
              <a:rPr lang="en-US" altLang="zh-CN" b="1" smtClean="0"/>
              <a:t>4</a:t>
            </a:r>
            <a:r>
              <a:rPr lang="zh-CN" altLang="en-US" b="1" smtClean="0"/>
              <a:t>）、材料作文中增加任务型指令，着力发挥试题引导写作任务的功能，使考生在真实的情境中辨析关键概念，在多维度的比较中说理论证。任务驱动型材料作文</a:t>
            </a:r>
            <a:r>
              <a:rPr lang="zh-CN" altLang="en-US" b="1" smtClean="0">
                <a:solidFill>
                  <a:srgbClr val="FF0000"/>
                </a:solidFill>
              </a:rPr>
              <a:t>已经成为目前高考作文的主要呈现方式，要列入作文重点训练项目</a:t>
            </a:r>
            <a:r>
              <a:rPr lang="zh-CN" altLang="en-US" b="1" smtClean="0"/>
              <a:t>。</a:t>
            </a:r>
            <a:endParaRPr lang="zh-CN" alt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标题 1"/>
          <p:cNvSpPr>
            <a:spLocks noGrp="1"/>
          </p:cNvSpPr>
          <p:nvPr>
            <p:ph type="title" idx="4294967295"/>
          </p:nvPr>
        </p:nvSpPr>
        <p:spPr>
          <a:xfrm>
            <a:off x="0" y="188913"/>
            <a:ext cx="6929438" cy="558800"/>
          </a:xfrm>
        </p:spPr>
        <p:txBody>
          <a:bodyPr>
            <a:normAutofit fontScale="90000"/>
          </a:bodyPr>
          <a:lstStyle/>
          <a:p>
            <a:pPr>
              <a:defRPr/>
            </a:pPr>
            <a:r>
              <a:rPr lang="en-US" altLang="zh-CN" sz="3600" b="1" dirty="0" smtClean="0">
                <a:solidFill>
                  <a:srgbClr val="FF0000"/>
                </a:solidFill>
              </a:rPr>
              <a:t>3</a:t>
            </a:r>
            <a:r>
              <a:rPr lang="zh-CN" altLang="en-US" sz="3600" b="1" dirty="0" smtClean="0">
                <a:solidFill>
                  <a:srgbClr val="FF0000"/>
                </a:solidFill>
              </a:rPr>
              <a:t>、任务</a:t>
            </a:r>
            <a:r>
              <a:rPr lang="zh-CN" altLang="en-US" sz="3600" b="1" dirty="0">
                <a:solidFill>
                  <a:srgbClr val="FF0000"/>
                </a:solidFill>
              </a:rPr>
              <a:t>型写作的命题方向</a:t>
            </a:r>
          </a:p>
        </p:txBody>
      </p:sp>
      <p:sp>
        <p:nvSpPr>
          <p:cNvPr id="10243" name="内容占位符 2"/>
          <p:cNvSpPr>
            <a:spLocks noGrp="1"/>
          </p:cNvSpPr>
          <p:nvPr>
            <p:ph idx="4294967295"/>
          </p:nvPr>
        </p:nvSpPr>
        <p:spPr>
          <a:xfrm>
            <a:off x="107950" y="765175"/>
            <a:ext cx="8713788" cy="5759450"/>
          </a:xfrm>
        </p:spPr>
        <p:txBody>
          <a:bodyPr/>
          <a:lstStyle/>
          <a:p>
            <a:pPr>
              <a:buFont typeface="Wingdings" pitchFamily="2" charset="2"/>
              <a:buNone/>
            </a:pPr>
            <a:r>
              <a:rPr lang="zh-CN" altLang="en-US" sz="2800" b="1" smtClean="0">
                <a:solidFill>
                  <a:srgbClr val="FF0000"/>
                </a:solidFill>
                <a:latin typeface="宋体" charset="-122"/>
              </a:rPr>
              <a:t>      </a:t>
            </a:r>
            <a:r>
              <a:rPr lang="zh-CN" altLang="en-US" sz="2800" b="1" smtClean="0">
                <a:latin typeface="宋体" charset="-122"/>
              </a:rPr>
              <a:t>将</a:t>
            </a:r>
            <a:r>
              <a:rPr lang="zh-CN" altLang="en-US" sz="2800" b="1" u="sng" smtClean="0">
                <a:solidFill>
                  <a:srgbClr val="FF0000"/>
                </a:solidFill>
                <a:latin typeface="宋体" charset="-122"/>
              </a:rPr>
              <a:t>“一点四面”</a:t>
            </a:r>
            <a:r>
              <a:rPr lang="zh-CN" altLang="en-US" sz="2800" b="1" smtClean="0">
                <a:latin typeface="宋体" charset="-122"/>
              </a:rPr>
              <a:t>渗透于作文之中，是试题立意的方向。高考语文突出体现高考内容改革方向，坚持“一点四面”（</a:t>
            </a:r>
            <a:r>
              <a:rPr lang="zh-CN" altLang="en-US" sz="2800" b="1" u="sng" smtClean="0">
                <a:solidFill>
                  <a:srgbClr val="FF0000"/>
                </a:solidFill>
                <a:latin typeface="宋体" charset="-122"/>
              </a:rPr>
              <a:t>以立德树人为重点</a:t>
            </a:r>
            <a:r>
              <a:rPr lang="en-US" altLang="zh-CN" sz="2800" b="1" u="sng" smtClean="0">
                <a:latin typeface="宋体" charset="-122"/>
              </a:rPr>
              <a:t>,</a:t>
            </a:r>
            <a:r>
              <a:rPr lang="zh-CN" altLang="en-US" sz="2800" b="1" u="sng" smtClean="0">
                <a:latin typeface="宋体" charset="-122"/>
              </a:rPr>
              <a:t>加强对</a:t>
            </a:r>
            <a:r>
              <a:rPr lang="zh-CN" altLang="en-US" sz="2800" b="1" u="sng" smtClean="0">
                <a:solidFill>
                  <a:srgbClr val="FF0000"/>
                </a:solidFill>
                <a:latin typeface="宋体" charset="-122"/>
              </a:rPr>
              <a:t>社会主义核心价值观、依法治国、中国优秀传统文化和创新能力</a:t>
            </a:r>
            <a:r>
              <a:rPr lang="zh-CN" altLang="en-US" sz="2800" b="1" u="sng" smtClean="0">
                <a:latin typeface="宋体" charset="-122"/>
              </a:rPr>
              <a:t>等四个方面</a:t>
            </a:r>
            <a:r>
              <a:rPr lang="zh-CN" altLang="en-US" sz="2800" b="1" smtClean="0">
                <a:latin typeface="宋体" charset="-122"/>
              </a:rPr>
              <a:t>）</a:t>
            </a:r>
            <a:r>
              <a:rPr lang="en-US" altLang="zh-CN" sz="2800" b="1" smtClean="0">
                <a:latin typeface="宋体" charset="-122"/>
              </a:rPr>
              <a:t>,</a:t>
            </a:r>
            <a:r>
              <a:rPr lang="zh-CN" altLang="en-US" sz="2800" b="1" smtClean="0">
                <a:latin typeface="宋体" charset="-122"/>
              </a:rPr>
              <a:t>通过形成“一点四面”实现高考语文的育人导向。</a:t>
            </a:r>
            <a:endParaRPr lang="en-US" altLang="zh-CN" sz="2800" b="1" smtClean="0">
              <a:solidFill>
                <a:srgbClr val="FF0000"/>
              </a:solidFill>
              <a:latin typeface="宋体" charset="-122"/>
            </a:endParaRPr>
          </a:p>
          <a:p>
            <a:pPr>
              <a:buFont typeface="Wingdings" pitchFamily="2" charset="2"/>
              <a:buNone/>
            </a:pPr>
            <a:r>
              <a:rPr lang="zh-CN" altLang="en-US" sz="2800" b="1" smtClean="0">
                <a:latin typeface="宋体" charset="-122"/>
              </a:rPr>
              <a:t>      全国一卷作文‘女儿举报父亲开车打电话’，引导学生</a:t>
            </a:r>
            <a:r>
              <a:rPr lang="zh-CN" altLang="en-US" sz="2800" b="1" smtClean="0">
                <a:solidFill>
                  <a:srgbClr val="FF0000"/>
                </a:solidFill>
                <a:latin typeface="宋体" charset="-122"/>
              </a:rPr>
              <a:t>树立并践行正确的法制观念</a:t>
            </a:r>
            <a:r>
              <a:rPr lang="en-US" altLang="zh-CN" sz="2800" b="1" smtClean="0">
                <a:latin typeface="宋体" charset="-122"/>
              </a:rPr>
              <a:t>;</a:t>
            </a:r>
            <a:r>
              <a:rPr lang="zh-CN" altLang="en-US" sz="2800" b="1" smtClean="0">
                <a:latin typeface="宋体" charset="-122"/>
              </a:rPr>
              <a:t> </a:t>
            </a:r>
            <a:endParaRPr lang="en-US" altLang="zh-CN" sz="2800" b="1" smtClean="0">
              <a:latin typeface="宋体" charset="-122"/>
            </a:endParaRPr>
          </a:p>
          <a:p>
            <a:pPr>
              <a:buFont typeface="Wingdings" pitchFamily="2" charset="2"/>
              <a:buNone/>
            </a:pPr>
            <a:r>
              <a:rPr lang="zh-CN" altLang="en-US" sz="2800" b="1" smtClean="0">
                <a:latin typeface="宋体" charset="-122"/>
              </a:rPr>
              <a:t>      全国二卷作文材料中的三个候选人，与</a:t>
            </a:r>
            <a:r>
              <a:rPr lang="zh-CN" altLang="en-US" sz="2800" b="1" smtClean="0">
                <a:solidFill>
                  <a:srgbClr val="FF0000"/>
                </a:solidFill>
                <a:latin typeface="宋体" charset="-122"/>
              </a:rPr>
              <a:t>科技创新、迈向制造业强国、提高全民文化素养、建设美丽中国等</a:t>
            </a:r>
            <a:r>
              <a:rPr lang="zh-CN" altLang="en-US" sz="2800" b="1" smtClean="0">
                <a:latin typeface="宋体" charset="-122"/>
              </a:rPr>
              <a:t>当代人的梦想相呼应，渗透了社会主义核心价值观。</a:t>
            </a:r>
            <a:endParaRPr lang="en-US" altLang="zh-CN" sz="2800" b="1" smtClean="0">
              <a:latin typeface="宋体" charset="-122"/>
            </a:endParaRPr>
          </a:p>
          <a:p>
            <a:pPr>
              <a:buFont typeface="Wingdings" pitchFamily="2" charset="2"/>
              <a:buNone/>
            </a:pPr>
            <a:endParaRPr lang="en-US" altLang="zh-CN" sz="2800" b="1" smtClean="0">
              <a:latin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4039</Words>
  <PresentationFormat>全屏显示(4:3)</PresentationFormat>
  <Paragraphs>145</Paragraphs>
  <Slides>34</Slides>
  <Notes>0</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幻灯片 1</vt:lpstr>
      <vt:lpstr>幻灯片 2</vt:lpstr>
      <vt:lpstr>幻灯片 3</vt:lpstr>
      <vt:lpstr>任务驱动型作文写作指导 </vt:lpstr>
      <vt:lpstr>幻灯片 5</vt:lpstr>
      <vt:lpstr>幻灯片 6</vt:lpstr>
      <vt:lpstr>幻灯片 7</vt:lpstr>
      <vt:lpstr>幻灯片 8</vt:lpstr>
      <vt:lpstr>3、任务型写作的命题方向</vt:lpstr>
      <vt:lpstr>幻灯片 10</vt:lpstr>
      <vt:lpstr>幻灯片 11</vt:lpstr>
      <vt:lpstr>2016年广州模拟作文</vt:lpstr>
      <vt:lpstr>幻灯片 13</vt:lpstr>
      <vt:lpstr>幻灯片 14</vt:lpstr>
      <vt:lpstr>幻灯片 15</vt:lpstr>
      <vt:lpstr>幻灯片 16</vt:lpstr>
      <vt:lpstr>幻灯片 17</vt:lpstr>
      <vt:lpstr>幻灯片 18</vt:lpstr>
      <vt:lpstr>幻灯片 19</vt:lpstr>
      <vt:lpstr>幻灯片 20</vt:lpstr>
      <vt:lpstr>最佳立意角度</vt:lpstr>
      <vt:lpstr>幻灯片 22</vt:lpstr>
      <vt:lpstr>幻灯片 23</vt:lpstr>
      <vt:lpstr>幻灯片 24</vt:lpstr>
      <vt:lpstr>幻灯片 25</vt:lpstr>
      <vt:lpstr>幻灯片 26</vt:lpstr>
      <vt:lpstr>八、课堂总结、 ：任务驱动型作文特点、要求</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候美英</dc:creator>
  <cp:lastModifiedBy>赖锦英</cp:lastModifiedBy>
  <cp:revision>1</cp:revision>
  <dcterms:created xsi:type="dcterms:W3CDTF">2016-04-12T07:53:34Z</dcterms:created>
  <dcterms:modified xsi:type="dcterms:W3CDTF">2016-04-12T07:54:33Z</dcterms:modified>
</cp:coreProperties>
</file>