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35"/>
  </p:notesMasterIdLst>
  <p:handoutMasterIdLst>
    <p:handoutMasterId r:id="rId36"/>
  </p:handoutMasterIdLst>
  <p:sldIdLst>
    <p:sldId id="256" r:id="rId4"/>
    <p:sldId id="325" r:id="rId5"/>
    <p:sldId id="328" r:id="rId6"/>
    <p:sldId id="367" r:id="rId7"/>
    <p:sldId id="370" r:id="rId8"/>
    <p:sldId id="417" r:id="rId9"/>
    <p:sldId id="372" r:id="rId10"/>
    <p:sldId id="373" r:id="rId11"/>
    <p:sldId id="374" r:id="rId12"/>
    <p:sldId id="418" r:id="rId13"/>
    <p:sldId id="419" r:id="rId14"/>
    <p:sldId id="393" r:id="rId15"/>
    <p:sldId id="425" r:id="rId16"/>
    <p:sldId id="394" r:id="rId17"/>
    <p:sldId id="396" r:id="rId18"/>
    <p:sldId id="395" r:id="rId19"/>
    <p:sldId id="397" r:id="rId20"/>
    <p:sldId id="377" r:id="rId21"/>
    <p:sldId id="422" r:id="rId22"/>
    <p:sldId id="424" r:id="rId23"/>
    <p:sldId id="398" r:id="rId24"/>
    <p:sldId id="423" r:id="rId25"/>
    <p:sldId id="408" r:id="rId26"/>
    <p:sldId id="402" r:id="rId27"/>
    <p:sldId id="378" r:id="rId28"/>
    <p:sldId id="385" r:id="rId29"/>
    <p:sldId id="386" r:id="rId30"/>
    <p:sldId id="413" r:id="rId31"/>
    <p:sldId id="414" r:id="rId32"/>
    <p:sldId id="412" r:id="rId33"/>
    <p:sldId id="356" r:id="rId34"/>
  </p:sldIdLst>
  <p:sldSz cx="9144000" cy="5143500" type="screen16x9"/>
  <p:notesSz cx="6858000" cy="9144000"/>
  <p:custDataLst>
    <p:tags r:id="rId4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808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M" initials="W" lastIdx="0" clrIdx="0"/>
  <p:cmAuthor id="1" name="86188" initials="8" lastIdx="1" clrIdx="0"/>
  <p:cmAuthor id="2" name="Administrator" initials="A" lastIdx="3" clrIdx="1"/>
  <p:cmAuthor id="3" name="HQ" initials="H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89" autoAdjust="0"/>
    <p:restoredTop sz="94660"/>
  </p:normalViewPr>
  <p:slideViewPr>
    <p:cSldViewPr snapToGrid="0" showGuides="1">
      <p:cViewPr varScale="1">
        <p:scale>
          <a:sx n="147" d="100"/>
          <a:sy n="147" d="100"/>
        </p:scale>
        <p:origin x="978" y="126"/>
      </p:cViewPr>
      <p:guideLst>
        <p:guide pos="4808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21.xml"/><Relationship Id="rId40" Type="http://schemas.openxmlformats.org/officeDocument/2006/relationships/commentAuthors" Target="commentAuthors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32BD45C-0491-48FB-83AD-5C96E6EF3B8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4DF8F7CD-AD3B-4C6A-93C8-767FC88C3CA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楷体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楷体" panose="02010609060101010101" pitchFamily="49" charset="-122"/>
              </a:defRPr>
            </a:lvl1pPr>
          </a:lstStyle>
          <a:p>
            <a:pPr>
              <a:defRPr/>
            </a:pPr>
            <a:fld id="{460B1C2E-ACDA-4E14-AB7E-C2A7E82469D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楷体" panose="02010609060101010101" pitchFamily="49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楷体" panose="02010609060101010101" pitchFamily="49" charset="-122"/>
              </a:defRPr>
            </a:lvl1pPr>
          </a:lstStyle>
          <a:p>
            <a:pPr>
              <a:defRPr/>
            </a:pPr>
            <a:fld id="{1E945401-F91F-4E92-8A69-4E43614AF2F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blipFill dpi="0" rotWithShape="0">
          <a:blip r:embed="rId2">
            <a:lum/>
          </a:blip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" y="0"/>
            <a:ext cx="9143602" cy="51435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rcRect b="1391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0" y="0"/>
            <a:ext cx="9158288" cy="51435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5403" y="42054"/>
            <a:ext cx="7513430" cy="499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 userDrawn="1"/>
        </p:nvSpPr>
        <p:spPr>
          <a:xfrm rot="20132266">
            <a:off x="3677649" y="2341119"/>
            <a:ext cx="178685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endParaRPr lang="zh-CN" altLang="en-US" sz="240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05" y="3392556"/>
            <a:ext cx="2543362" cy="169139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" t="5025" r="2916" b="482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677649" y="2341119"/>
            <a:ext cx="178685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endParaRPr lang="zh-CN" altLang="en-US" sz="240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377"/>
            <a:ext cx="790473" cy="790473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" t="5025" r="2916" b="482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677649" y="2341119"/>
            <a:ext cx="178685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endParaRPr lang="zh-CN" altLang="en-US" sz="240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9257">
            <a:off x="225670" y="4044016"/>
            <a:ext cx="1579227" cy="105022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" t="5025" r="2916" b="482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 userDrawn="1"/>
        </p:nvSpPr>
        <p:spPr>
          <a:xfrm rot="20132266">
            <a:off x="3677649" y="2341119"/>
            <a:ext cx="1786853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endParaRPr lang="zh-CN" altLang="en-US" sz="240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49225" y="-220663"/>
            <a:ext cx="2497138" cy="1149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53027"/>
            <a:ext cx="790473" cy="790473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6768" y="412961"/>
            <a:ext cx="8226900" cy="529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9000" y="4735800"/>
            <a:ext cx="2025000" cy="2376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35800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658200" y="4735800"/>
            <a:ext cx="2025000" cy="2376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5" Type="http://schemas.openxmlformats.org/officeDocument/2006/relationships/slideLayout" Target="../slideLayouts/slideLayout5.xml"/><Relationship Id="rId14" Type="http://schemas.openxmlformats.org/officeDocument/2006/relationships/tags" Target="../tags/tag19.xml"/><Relationship Id="rId13" Type="http://schemas.openxmlformats.org/officeDocument/2006/relationships/image" Target="../media/image12.png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png"/><Relationship Id="rId3" Type="http://schemas.openxmlformats.org/officeDocument/2006/relationships/tags" Target="../tags/tag20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TextBox 4"/>
          <p:cNvSpPr txBox="1">
            <a:spLocks noChangeArrowheads="1"/>
          </p:cNvSpPr>
          <p:nvPr/>
        </p:nvSpPr>
        <p:spPr bwMode="auto">
          <a:xfrm>
            <a:off x="1164604" y="1981279"/>
            <a:ext cx="3849688" cy="95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en-US" altLang="zh-CN" sz="44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我的白鸽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02155" y="2938780"/>
            <a:ext cx="526732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“白鸽”点明本文的写作对象；“我的”饱含情感，表达对白鸽的喜爱之情。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5939" y="974629"/>
            <a:ext cx="8370276" cy="3073591"/>
            <a:chOff x="392725" y="1793484"/>
            <a:chExt cx="8370276" cy="2432210"/>
          </a:xfrm>
        </p:grpSpPr>
        <p:sp>
          <p:nvSpPr>
            <p:cNvPr id="6" name="任意多边形: 形状 5"/>
            <p:cNvSpPr/>
            <p:nvPr/>
          </p:nvSpPr>
          <p:spPr>
            <a:xfrm>
              <a:off x="392725" y="1793484"/>
              <a:ext cx="8370276" cy="2432210"/>
            </a:xfrm>
            <a:custGeom>
              <a:avLst/>
              <a:gdLst>
                <a:gd name="connsiteX0" fmla="*/ 199806 w 8370276"/>
                <a:gd name="connsiteY0" fmla="*/ 0 h 3576205"/>
                <a:gd name="connsiteX1" fmla="*/ 344661 w 8370276"/>
                <a:gd name="connsiteY1" fmla="*/ 0 h 3576205"/>
                <a:gd name="connsiteX2" fmla="*/ 344661 w 8370276"/>
                <a:gd name="connsiteY2" fmla="*/ 145848 h 3576205"/>
                <a:gd name="connsiteX3" fmla="*/ 428481 w 8370276"/>
                <a:gd name="connsiteY3" fmla="*/ 145848 h 3576205"/>
                <a:gd name="connsiteX4" fmla="*/ 428481 w 8370276"/>
                <a:gd name="connsiteY4" fmla="*/ 0 h 3576205"/>
                <a:gd name="connsiteX5" fmla="*/ 664500 w 8370276"/>
                <a:gd name="connsiteY5" fmla="*/ 0 h 3576205"/>
                <a:gd name="connsiteX6" fmla="*/ 664500 w 8370276"/>
                <a:gd name="connsiteY6" fmla="*/ 145848 h 3576205"/>
                <a:gd name="connsiteX7" fmla="*/ 748320 w 8370276"/>
                <a:gd name="connsiteY7" fmla="*/ 145848 h 3576205"/>
                <a:gd name="connsiteX8" fmla="*/ 748320 w 8370276"/>
                <a:gd name="connsiteY8" fmla="*/ 0 h 3576205"/>
                <a:gd name="connsiteX9" fmla="*/ 984339 w 8370276"/>
                <a:gd name="connsiteY9" fmla="*/ 0 h 3576205"/>
                <a:gd name="connsiteX10" fmla="*/ 984339 w 8370276"/>
                <a:gd name="connsiteY10" fmla="*/ 145848 h 3576205"/>
                <a:gd name="connsiteX11" fmla="*/ 1068159 w 8370276"/>
                <a:gd name="connsiteY11" fmla="*/ 145848 h 3576205"/>
                <a:gd name="connsiteX12" fmla="*/ 1068159 w 8370276"/>
                <a:gd name="connsiteY12" fmla="*/ 0 h 3576205"/>
                <a:gd name="connsiteX13" fmla="*/ 1304178 w 8370276"/>
                <a:gd name="connsiteY13" fmla="*/ 0 h 3576205"/>
                <a:gd name="connsiteX14" fmla="*/ 1304178 w 8370276"/>
                <a:gd name="connsiteY14" fmla="*/ 145848 h 3576205"/>
                <a:gd name="connsiteX15" fmla="*/ 1387998 w 8370276"/>
                <a:gd name="connsiteY15" fmla="*/ 145848 h 3576205"/>
                <a:gd name="connsiteX16" fmla="*/ 1387998 w 8370276"/>
                <a:gd name="connsiteY16" fmla="*/ 0 h 3576205"/>
                <a:gd name="connsiteX17" fmla="*/ 1624017 w 8370276"/>
                <a:gd name="connsiteY17" fmla="*/ 0 h 3576205"/>
                <a:gd name="connsiteX18" fmla="*/ 1624017 w 8370276"/>
                <a:gd name="connsiteY18" fmla="*/ 145848 h 3576205"/>
                <a:gd name="connsiteX19" fmla="*/ 1707837 w 8370276"/>
                <a:gd name="connsiteY19" fmla="*/ 145848 h 3576205"/>
                <a:gd name="connsiteX20" fmla="*/ 1707837 w 8370276"/>
                <a:gd name="connsiteY20" fmla="*/ 0 h 3576205"/>
                <a:gd name="connsiteX21" fmla="*/ 1943855 w 8370276"/>
                <a:gd name="connsiteY21" fmla="*/ 0 h 3576205"/>
                <a:gd name="connsiteX22" fmla="*/ 1943855 w 8370276"/>
                <a:gd name="connsiteY22" fmla="*/ 145848 h 3576205"/>
                <a:gd name="connsiteX23" fmla="*/ 2027676 w 8370276"/>
                <a:gd name="connsiteY23" fmla="*/ 145848 h 3576205"/>
                <a:gd name="connsiteX24" fmla="*/ 2027676 w 8370276"/>
                <a:gd name="connsiteY24" fmla="*/ 0 h 3576205"/>
                <a:gd name="connsiteX25" fmla="*/ 2263694 w 8370276"/>
                <a:gd name="connsiteY25" fmla="*/ 0 h 3576205"/>
                <a:gd name="connsiteX26" fmla="*/ 2263694 w 8370276"/>
                <a:gd name="connsiteY26" fmla="*/ 145848 h 3576205"/>
                <a:gd name="connsiteX27" fmla="*/ 2347514 w 8370276"/>
                <a:gd name="connsiteY27" fmla="*/ 145848 h 3576205"/>
                <a:gd name="connsiteX28" fmla="*/ 2347514 w 8370276"/>
                <a:gd name="connsiteY28" fmla="*/ 0 h 3576205"/>
                <a:gd name="connsiteX29" fmla="*/ 2583533 w 8370276"/>
                <a:gd name="connsiteY29" fmla="*/ 0 h 3576205"/>
                <a:gd name="connsiteX30" fmla="*/ 2583533 w 8370276"/>
                <a:gd name="connsiteY30" fmla="*/ 145848 h 3576205"/>
                <a:gd name="connsiteX31" fmla="*/ 2667353 w 8370276"/>
                <a:gd name="connsiteY31" fmla="*/ 145848 h 3576205"/>
                <a:gd name="connsiteX32" fmla="*/ 2667353 w 8370276"/>
                <a:gd name="connsiteY32" fmla="*/ 0 h 3576205"/>
                <a:gd name="connsiteX33" fmla="*/ 2903372 w 8370276"/>
                <a:gd name="connsiteY33" fmla="*/ 0 h 3576205"/>
                <a:gd name="connsiteX34" fmla="*/ 2903372 w 8370276"/>
                <a:gd name="connsiteY34" fmla="*/ 145848 h 3576205"/>
                <a:gd name="connsiteX35" fmla="*/ 2987192 w 8370276"/>
                <a:gd name="connsiteY35" fmla="*/ 145848 h 3576205"/>
                <a:gd name="connsiteX36" fmla="*/ 2987192 w 8370276"/>
                <a:gd name="connsiteY36" fmla="*/ 0 h 3576205"/>
                <a:gd name="connsiteX37" fmla="*/ 3223211 w 8370276"/>
                <a:gd name="connsiteY37" fmla="*/ 0 h 3576205"/>
                <a:gd name="connsiteX38" fmla="*/ 3223211 w 8370276"/>
                <a:gd name="connsiteY38" fmla="*/ 145848 h 3576205"/>
                <a:gd name="connsiteX39" fmla="*/ 3307031 w 8370276"/>
                <a:gd name="connsiteY39" fmla="*/ 145848 h 3576205"/>
                <a:gd name="connsiteX40" fmla="*/ 3307031 w 8370276"/>
                <a:gd name="connsiteY40" fmla="*/ 0 h 3576205"/>
                <a:gd name="connsiteX41" fmla="*/ 3543050 w 8370276"/>
                <a:gd name="connsiteY41" fmla="*/ 0 h 3576205"/>
                <a:gd name="connsiteX42" fmla="*/ 3543050 w 8370276"/>
                <a:gd name="connsiteY42" fmla="*/ 145848 h 3576205"/>
                <a:gd name="connsiteX43" fmla="*/ 3626870 w 8370276"/>
                <a:gd name="connsiteY43" fmla="*/ 145848 h 3576205"/>
                <a:gd name="connsiteX44" fmla="*/ 3626870 w 8370276"/>
                <a:gd name="connsiteY44" fmla="*/ 0 h 3576205"/>
                <a:gd name="connsiteX45" fmla="*/ 3862889 w 8370276"/>
                <a:gd name="connsiteY45" fmla="*/ 0 h 3576205"/>
                <a:gd name="connsiteX46" fmla="*/ 3862889 w 8370276"/>
                <a:gd name="connsiteY46" fmla="*/ 145848 h 3576205"/>
                <a:gd name="connsiteX47" fmla="*/ 3946709 w 8370276"/>
                <a:gd name="connsiteY47" fmla="*/ 145848 h 3576205"/>
                <a:gd name="connsiteX48" fmla="*/ 3946709 w 8370276"/>
                <a:gd name="connsiteY48" fmla="*/ 0 h 3576205"/>
                <a:gd name="connsiteX49" fmla="*/ 4182728 w 8370276"/>
                <a:gd name="connsiteY49" fmla="*/ 0 h 3576205"/>
                <a:gd name="connsiteX50" fmla="*/ 4182728 w 8370276"/>
                <a:gd name="connsiteY50" fmla="*/ 145848 h 3576205"/>
                <a:gd name="connsiteX51" fmla="*/ 4266546 w 8370276"/>
                <a:gd name="connsiteY51" fmla="*/ 145848 h 3576205"/>
                <a:gd name="connsiteX52" fmla="*/ 4266546 w 8370276"/>
                <a:gd name="connsiteY52" fmla="*/ 0 h 3576205"/>
                <a:gd name="connsiteX53" fmla="*/ 4502565 w 8370276"/>
                <a:gd name="connsiteY53" fmla="*/ 0 h 3576205"/>
                <a:gd name="connsiteX54" fmla="*/ 4502565 w 8370276"/>
                <a:gd name="connsiteY54" fmla="*/ 145848 h 3576205"/>
                <a:gd name="connsiteX55" fmla="*/ 4586385 w 8370276"/>
                <a:gd name="connsiteY55" fmla="*/ 145848 h 3576205"/>
                <a:gd name="connsiteX56" fmla="*/ 4586385 w 8370276"/>
                <a:gd name="connsiteY56" fmla="*/ 0 h 3576205"/>
                <a:gd name="connsiteX57" fmla="*/ 4822404 w 8370276"/>
                <a:gd name="connsiteY57" fmla="*/ 0 h 3576205"/>
                <a:gd name="connsiteX58" fmla="*/ 4822404 w 8370276"/>
                <a:gd name="connsiteY58" fmla="*/ 145848 h 3576205"/>
                <a:gd name="connsiteX59" fmla="*/ 4906224 w 8370276"/>
                <a:gd name="connsiteY59" fmla="*/ 145848 h 3576205"/>
                <a:gd name="connsiteX60" fmla="*/ 4906224 w 8370276"/>
                <a:gd name="connsiteY60" fmla="*/ 0 h 3576205"/>
                <a:gd name="connsiteX61" fmla="*/ 5142243 w 8370276"/>
                <a:gd name="connsiteY61" fmla="*/ 0 h 3576205"/>
                <a:gd name="connsiteX62" fmla="*/ 5142243 w 8370276"/>
                <a:gd name="connsiteY62" fmla="*/ 145848 h 3576205"/>
                <a:gd name="connsiteX63" fmla="*/ 5226063 w 8370276"/>
                <a:gd name="connsiteY63" fmla="*/ 145848 h 3576205"/>
                <a:gd name="connsiteX64" fmla="*/ 5226063 w 8370276"/>
                <a:gd name="connsiteY64" fmla="*/ 0 h 3576205"/>
                <a:gd name="connsiteX65" fmla="*/ 5462082 w 8370276"/>
                <a:gd name="connsiteY65" fmla="*/ 0 h 3576205"/>
                <a:gd name="connsiteX66" fmla="*/ 5462082 w 8370276"/>
                <a:gd name="connsiteY66" fmla="*/ 145848 h 3576205"/>
                <a:gd name="connsiteX67" fmla="*/ 5545902 w 8370276"/>
                <a:gd name="connsiteY67" fmla="*/ 145848 h 3576205"/>
                <a:gd name="connsiteX68" fmla="*/ 5545902 w 8370276"/>
                <a:gd name="connsiteY68" fmla="*/ 0 h 3576205"/>
                <a:gd name="connsiteX69" fmla="*/ 5781921 w 8370276"/>
                <a:gd name="connsiteY69" fmla="*/ 0 h 3576205"/>
                <a:gd name="connsiteX70" fmla="*/ 5781921 w 8370276"/>
                <a:gd name="connsiteY70" fmla="*/ 145848 h 3576205"/>
                <a:gd name="connsiteX71" fmla="*/ 5865741 w 8370276"/>
                <a:gd name="connsiteY71" fmla="*/ 145848 h 3576205"/>
                <a:gd name="connsiteX72" fmla="*/ 5865741 w 8370276"/>
                <a:gd name="connsiteY72" fmla="*/ 0 h 3576205"/>
                <a:gd name="connsiteX73" fmla="*/ 6101760 w 8370276"/>
                <a:gd name="connsiteY73" fmla="*/ 0 h 3576205"/>
                <a:gd name="connsiteX74" fmla="*/ 6101760 w 8370276"/>
                <a:gd name="connsiteY74" fmla="*/ 145848 h 3576205"/>
                <a:gd name="connsiteX75" fmla="*/ 6185580 w 8370276"/>
                <a:gd name="connsiteY75" fmla="*/ 145848 h 3576205"/>
                <a:gd name="connsiteX76" fmla="*/ 6185580 w 8370276"/>
                <a:gd name="connsiteY76" fmla="*/ 0 h 3576205"/>
                <a:gd name="connsiteX77" fmla="*/ 6421599 w 8370276"/>
                <a:gd name="connsiteY77" fmla="*/ 0 h 3576205"/>
                <a:gd name="connsiteX78" fmla="*/ 6421599 w 8370276"/>
                <a:gd name="connsiteY78" fmla="*/ 145848 h 3576205"/>
                <a:gd name="connsiteX79" fmla="*/ 6505419 w 8370276"/>
                <a:gd name="connsiteY79" fmla="*/ 145848 h 3576205"/>
                <a:gd name="connsiteX80" fmla="*/ 6505419 w 8370276"/>
                <a:gd name="connsiteY80" fmla="*/ 0 h 3576205"/>
                <a:gd name="connsiteX81" fmla="*/ 6741438 w 8370276"/>
                <a:gd name="connsiteY81" fmla="*/ 0 h 3576205"/>
                <a:gd name="connsiteX82" fmla="*/ 6741438 w 8370276"/>
                <a:gd name="connsiteY82" fmla="*/ 145848 h 3576205"/>
                <a:gd name="connsiteX83" fmla="*/ 6825258 w 8370276"/>
                <a:gd name="connsiteY83" fmla="*/ 145848 h 3576205"/>
                <a:gd name="connsiteX84" fmla="*/ 6825258 w 8370276"/>
                <a:gd name="connsiteY84" fmla="*/ 0 h 3576205"/>
                <a:gd name="connsiteX85" fmla="*/ 7061277 w 8370276"/>
                <a:gd name="connsiteY85" fmla="*/ 0 h 3576205"/>
                <a:gd name="connsiteX86" fmla="*/ 7061277 w 8370276"/>
                <a:gd name="connsiteY86" fmla="*/ 145848 h 3576205"/>
                <a:gd name="connsiteX87" fmla="*/ 7145097 w 8370276"/>
                <a:gd name="connsiteY87" fmla="*/ 145848 h 3576205"/>
                <a:gd name="connsiteX88" fmla="*/ 7145097 w 8370276"/>
                <a:gd name="connsiteY88" fmla="*/ 0 h 3576205"/>
                <a:gd name="connsiteX89" fmla="*/ 7381116 w 8370276"/>
                <a:gd name="connsiteY89" fmla="*/ 0 h 3576205"/>
                <a:gd name="connsiteX90" fmla="*/ 7381116 w 8370276"/>
                <a:gd name="connsiteY90" fmla="*/ 145848 h 3576205"/>
                <a:gd name="connsiteX91" fmla="*/ 7464936 w 8370276"/>
                <a:gd name="connsiteY91" fmla="*/ 145848 h 3576205"/>
                <a:gd name="connsiteX92" fmla="*/ 7464936 w 8370276"/>
                <a:gd name="connsiteY92" fmla="*/ 0 h 3576205"/>
                <a:gd name="connsiteX93" fmla="*/ 7700955 w 8370276"/>
                <a:gd name="connsiteY93" fmla="*/ 0 h 3576205"/>
                <a:gd name="connsiteX94" fmla="*/ 7700955 w 8370276"/>
                <a:gd name="connsiteY94" fmla="*/ 145848 h 3576205"/>
                <a:gd name="connsiteX95" fmla="*/ 7784775 w 8370276"/>
                <a:gd name="connsiteY95" fmla="*/ 145848 h 3576205"/>
                <a:gd name="connsiteX96" fmla="*/ 7784775 w 8370276"/>
                <a:gd name="connsiteY96" fmla="*/ 0 h 3576205"/>
                <a:gd name="connsiteX97" fmla="*/ 8020784 w 8370276"/>
                <a:gd name="connsiteY97" fmla="*/ 0 h 3576205"/>
                <a:gd name="connsiteX98" fmla="*/ 8020784 w 8370276"/>
                <a:gd name="connsiteY98" fmla="*/ 145848 h 3576205"/>
                <a:gd name="connsiteX99" fmla="*/ 8104604 w 8370276"/>
                <a:gd name="connsiteY99" fmla="*/ 145848 h 3576205"/>
                <a:gd name="connsiteX100" fmla="*/ 8104604 w 8370276"/>
                <a:gd name="connsiteY100" fmla="*/ 0 h 3576205"/>
                <a:gd name="connsiteX101" fmla="*/ 8170473 w 8370276"/>
                <a:gd name="connsiteY101" fmla="*/ 0 h 3576205"/>
                <a:gd name="connsiteX102" fmla="*/ 8370276 w 8370276"/>
                <a:gd name="connsiteY102" fmla="*/ 199803 h 3576205"/>
                <a:gd name="connsiteX103" fmla="*/ 8370276 w 8370276"/>
                <a:gd name="connsiteY103" fmla="*/ 3376402 h 3576205"/>
                <a:gd name="connsiteX104" fmla="*/ 8170473 w 8370276"/>
                <a:gd name="connsiteY104" fmla="*/ 3576205 h 3576205"/>
                <a:gd name="connsiteX105" fmla="*/ 199806 w 8370276"/>
                <a:gd name="connsiteY105" fmla="*/ 3576205 h 3576205"/>
                <a:gd name="connsiteX106" fmla="*/ 0 w 8370276"/>
                <a:gd name="connsiteY106" fmla="*/ 3376402 h 3576205"/>
                <a:gd name="connsiteX107" fmla="*/ 0 w 8370276"/>
                <a:gd name="connsiteY107" fmla="*/ 199803 h 3576205"/>
                <a:gd name="connsiteX108" fmla="*/ 199806 w 8370276"/>
                <a:gd name="connsiteY108" fmla="*/ 0 h 357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8370275" h="3576205">
                  <a:moveTo>
                    <a:pt x="199806" y="0"/>
                  </a:moveTo>
                  <a:lnTo>
                    <a:pt x="344661" y="0"/>
                  </a:lnTo>
                  <a:lnTo>
                    <a:pt x="344661" y="145848"/>
                  </a:lnTo>
                  <a:lnTo>
                    <a:pt x="428481" y="145848"/>
                  </a:lnTo>
                  <a:lnTo>
                    <a:pt x="428481" y="0"/>
                  </a:lnTo>
                  <a:lnTo>
                    <a:pt x="664500" y="0"/>
                  </a:lnTo>
                  <a:lnTo>
                    <a:pt x="664500" y="145848"/>
                  </a:lnTo>
                  <a:lnTo>
                    <a:pt x="748320" y="145848"/>
                  </a:lnTo>
                  <a:lnTo>
                    <a:pt x="748320" y="0"/>
                  </a:lnTo>
                  <a:lnTo>
                    <a:pt x="984339" y="0"/>
                  </a:lnTo>
                  <a:lnTo>
                    <a:pt x="984339" y="145848"/>
                  </a:lnTo>
                  <a:lnTo>
                    <a:pt x="1068159" y="145848"/>
                  </a:lnTo>
                  <a:lnTo>
                    <a:pt x="1068159" y="0"/>
                  </a:lnTo>
                  <a:lnTo>
                    <a:pt x="1304178" y="0"/>
                  </a:lnTo>
                  <a:lnTo>
                    <a:pt x="1304178" y="145848"/>
                  </a:lnTo>
                  <a:lnTo>
                    <a:pt x="1387998" y="145848"/>
                  </a:lnTo>
                  <a:lnTo>
                    <a:pt x="1387998" y="0"/>
                  </a:lnTo>
                  <a:lnTo>
                    <a:pt x="1624017" y="0"/>
                  </a:lnTo>
                  <a:lnTo>
                    <a:pt x="1624017" y="145848"/>
                  </a:lnTo>
                  <a:lnTo>
                    <a:pt x="1707837" y="145848"/>
                  </a:lnTo>
                  <a:lnTo>
                    <a:pt x="1707837" y="0"/>
                  </a:lnTo>
                  <a:lnTo>
                    <a:pt x="1943855" y="0"/>
                  </a:lnTo>
                  <a:lnTo>
                    <a:pt x="1943855" y="145848"/>
                  </a:lnTo>
                  <a:lnTo>
                    <a:pt x="2027676" y="145848"/>
                  </a:lnTo>
                  <a:lnTo>
                    <a:pt x="2027676" y="0"/>
                  </a:lnTo>
                  <a:lnTo>
                    <a:pt x="2263694" y="0"/>
                  </a:lnTo>
                  <a:lnTo>
                    <a:pt x="2263694" y="145848"/>
                  </a:lnTo>
                  <a:lnTo>
                    <a:pt x="2347514" y="145848"/>
                  </a:lnTo>
                  <a:lnTo>
                    <a:pt x="2347514" y="0"/>
                  </a:lnTo>
                  <a:lnTo>
                    <a:pt x="2583533" y="0"/>
                  </a:lnTo>
                  <a:lnTo>
                    <a:pt x="2583533" y="145848"/>
                  </a:lnTo>
                  <a:lnTo>
                    <a:pt x="2667353" y="145848"/>
                  </a:lnTo>
                  <a:lnTo>
                    <a:pt x="2667353" y="0"/>
                  </a:lnTo>
                  <a:lnTo>
                    <a:pt x="2903372" y="0"/>
                  </a:lnTo>
                  <a:lnTo>
                    <a:pt x="2903372" y="145848"/>
                  </a:lnTo>
                  <a:lnTo>
                    <a:pt x="2987192" y="145848"/>
                  </a:lnTo>
                  <a:lnTo>
                    <a:pt x="2987192" y="0"/>
                  </a:lnTo>
                  <a:lnTo>
                    <a:pt x="3223211" y="0"/>
                  </a:lnTo>
                  <a:lnTo>
                    <a:pt x="3223211" y="145848"/>
                  </a:lnTo>
                  <a:lnTo>
                    <a:pt x="3307031" y="145848"/>
                  </a:lnTo>
                  <a:lnTo>
                    <a:pt x="3307031" y="0"/>
                  </a:lnTo>
                  <a:lnTo>
                    <a:pt x="3543050" y="0"/>
                  </a:lnTo>
                  <a:lnTo>
                    <a:pt x="3543050" y="145848"/>
                  </a:lnTo>
                  <a:lnTo>
                    <a:pt x="3626870" y="145848"/>
                  </a:lnTo>
                  <a:lnTo>
                    <a:pt x="3626870" y="0"/>
                  </a:lnTo>
                  <a:lnTo>
                    <a:pt x="3862889" y="0"/>
                  </a:lnTo>
                  <a:lnTo>
                    <a:pt x="3862889" y="145848"/>
                  </a:lnTo>
                  <a:lnTo>
                    <a:pt x="3946709" y="145848"/>
                  </a:lnTo>
                  <a:lnTo>
                    <a:pt x="3946709" y="0"/>
                  </a:lnTo>
                  <a:lnTo>
                    <a:pt x="4182728" y="0"/>
                  </a:lnTo>
                  <a:lnTo>
                    <a:pt x="4182728" y="145848"/>
                  </a:lnTo>
                  <a:lnTo>
                    <a:pt x="4266546" y="145848"/>
                  </a:lnTo>
                  <a:lnTo>
                    <a:pt x="4266546" y="0"/>
                  </a:lnTo>
                  <a:lnTo>
                    <a:pt x="4502565" y="0"/>
                  </a:lnTo>
                  <a:lnTo>
                    <a:pt x="4502565" y="145848"/>
                  </a:lnTo>
                  <a:lnTo>
                    <a:pt x="4586385" y="145848"/>
                  </a:lnTo>
                  <a:lnTo>
                    <a:pt x="4586385" y="0"/>
                  </a:lnTo>
                  <a:lnTo>
                    <a:pt x="4822404" y="0"/>
                  </a:lnTo>
                  <a:lnTo>
                    <a:pt x="4822404" y="145848"/>
                  </a:lnTo>
                  <a:lnTo>
                    <a:pt x="4906224" y="145848"/>
                  </a:lnTo>
                  <a:lnTo>
                    <a:pt x="4906224" y="0"/>
                  </a:lnTo>
                  <a:lnTo>
                    <a:pt x="5142243" y="0"/>
                  </a:lnTo>
                  <a:lnTo>
                    <a:pt x="5142243" y="145848"/>
                  </a:lnTo>
                  <a:lnTo>
                    <a:pt x="5226063" y="145848"/>
                  </a:lnTo>
                  <a:lnTo>
                    <a:pt x="5226063" y="0"/>
                  </a:lnTo>
                  <a:lnTo>
                    <a:pt x="5462082" y="0"/>
                  </a:lnTo>
                  <a:lnTo>
                    <a:pt x="5462082" y="145848"/>
                  </a:lnTo>
                  <a:lnTo>
                    <a:pt x="5545902" y="145848"/>
                  </a:lnTo>
                  <a:lnTo>
                    <a:pt x="5545902" y="0"/>
                  </a:lnTo>
                  <a:lnTo>
                    <a:pt x="5781921" y="0"/>
                  </a:lnTo>
                  <a:lnTo>
                    <a:pt x="5781921" y="145848"/>
                  </a:lnTo>
                  <a:lnTo>
                    <a:pt x="5865741" y="145848"/>
                  </a:lnTo>
                  <a:lnTo>
                    <a:pt x="5865741" y="0"/>
                  </a:lnTo>
                  <a:lnTo>
                    <a:pt x="6101760" y="0"/>
                  </a:lnTo>
                  <a:lnTo>
                    <a:pt x="6101760" y="145848"/>
                  </a:lnTo>
                  <a:lnTo>
                    <a:pt x="6185580" y="145848"/>
                  </a:lnTo>
                  <a:lnTo>
                    <a:pt x="6185580" y="0"/>
                  </a:lnTo>
                  <a:lnTo>
                    <a:pt x="6421599" y="0"/>
                  </a:lnTo>
                  <a:lnTo>
                    <a:pt x="6421599" y="145848"/>
                  </a:lnTo>
                  <a:lnTo>
                    <a:pt x="6505419" y="145848"/>
                  </a:lnTo>
                  <a:lnTo>
                    <a:pt x="6505419" y="0"/>
                  </a:lnTo>
                  <a:lnTo>
                    <a:pt x="6741438" y="0"/>
                  </a:lnTo>
                  <a:lnTo>
                    <a:pt x="6741438" y="145848"/>
                  </a:lnTo>
                  <a:lnTo>
                    <a:pt x="6825258" y="145848"/>
                  </a:lnTo>
                  <a:lnTo>
                    <a:pt x="6825258" y="0"/>
                  </a:lnTo>
                  <a:lnTo>
                    <a:pt x="7061277" y="0"/>
                  </a:lnTo>
                  <a:lnTo>
                    <a:pt x="7061277" y="145848"/>
                  </a:lnTo>
                  <a:lnTo>
                    <a:pt x="7145097" y="145848"/>
                  </a:lnTo>
                  <a:lnTo>
                    <a:pt x="7145097" y="0"/>
                  </a:lnTo>
                  <a:lnTo>
                    <a:pt x="7381116" y="0"/>
                  </a:lnTo>
                  <a:lnTo>
                    <a:pt x="7381116" y="145848"/>
                  </a:lnTo>
                  <a:lnTo>
                    <a:pt x="7464936" y="145848"/>
                  </a:lnTo>
                  <a:lnTo>
                    <a:pt x="7464936" y="0"/>
                  </a:lnTo>
                  <a:lnTo>
                    <a:pt x="7700955" y="0"/>
                  </a:lnTo>
                  <a:lnTo>
                    <a:pt x="7700955" y="145848"/>
                  </a:lnTo>
                  <a:lnTo>
                    <a:pt x="7784775" y="145848"/>
                  </a:lnTo>
                  <a:lnTo>
                    <a:pt x="7784775" y="0"/>
                  </a:lnTo>
                  <a:lnTo>
                    <a:pt x="8020784" y="0"/>
                  </a:lnTo>
                  <a:lnTo>
                    <a:pt x="8020784" y="145848"/>
                  </a:lnTo>
                  <a:lnTo>
                    <a:pt x="8104604" y="145848"/>
                  </a:lnTo>
                  <a:lnTo>
                    <a:pt x="8104604" y="0"/>
                  </a:lnTo>
                  <a:lnTo>
                    <a:pt x="8170473" y="0"/>
                  </a:lnTo>
                  <a:cubicBezTo>
                    <a:pt x="8280821" y="0"/>
                    <a:pt x="8370276" y="89455"/>
                    <a:pt x="8370276" y="199803"/>
                  </a:cubicBezTo>
                  <a:lnTo>
                    <a:pt x="8370276" y="3376402"/>
                  </a:lnTo>
                  <a:cubicBezTo>
                    <a:pt x="8370276" y="3486750"/>
                    <a:pt x="8280821" y="3576205"/>
                    <a:pt x="8170473" y="3576205"/>
                  </a:cubicBezTo>
                  <a:lnTo>
                    <a:pt x="199806" y="3576205"/>
                  </a:lnTo>
                  <a:cubicBezTo>
                    <a:pt x="89458" y="3576205"/>
                    <a:pt x="0" y="3486750"/>
                    <a:pt x="0" y="3376402"/>
                  </a:cubicBezTo>
                  <a:lnTo>
                    <a:pt x="0" y="199803"/>
                  </a:lnTo>
                  <a:cubicBezTo>
                    <a:pt x="0" y="89455"/>
                    <a:pt x="89458" y="0"/>
                    <a:pt x="199806" y="0"/>
                  </a:cubicBezTo>
                  <a:close/>
                </a:path>
              </a:pathLst>
            </a:custGeom>
            <a:solidFill>
              <a:srgbClr val="EEF7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1"/>
            <p:cNvSpPr txBox="1">
              <a:spLocks noChangeArrowheads="1"/>
            </p:cNvSpPr>
            <p:nvPr/>
          </p:nvSpPr>
          <p:spPr bwMode="auto">
            <a:xfrm>
              <a:off x="2785639" y="1838283"/>
              <a:ext cx="3584448" cy="395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ts val="600"/>
                </a:spcBef>
              </a:pPr>
              <a:r>
                <a:rPr lang="zh-CN" altLang="en-US" sz="2800" b="1">
                  <a:solidFill>
                    <a:schemeClr val="accen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新课标</a:t>
              </a:r>
              <a:r>
                <a:rPr lang="en-US" altLang="zh-CN" sz="2800" b="1">
                  <a:solidFill>
                    <a:schemeClr val="accen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·</a:t>
              </a:r>
              <a:r>
                <a:rPr lang="zh-CN" altLang="en-US" sz="2800" b="1">
                  <a:solidFill>
                    <a:schemeClr val="accent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学习任务单</a:t>
              </a:r>
              <a:endParaRPr lang="en-US" altLang="zh-CN" sz="2800" b="1">
                <a:solidFill>
                  <a:schemeClr val="accent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9694" y="1888284"/>
            <a:ext cx="8122766" cy="2091919"/>
            <a:chOff x="589694" y="1535698"/>
            <a:chExt cx="8122766" cy="2091919"/>
          </a:xfrm>
        </p:grpSpPr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589694" y="1535698"/>
              <a:ext cx="8122766" cy="2091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457200" indent="-4572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indent="0" eaLnBrk="1" hangingPunct="1">
                <a:lnSpc>
                  <a:spcPct val="120000"/>
                </a:lnSpc>
              </a:pPr>
              <a:r>
                <a:rPr lang="zh-CN" altLang="en-US" sz="2800" b="1">
                  <a:latin typeface="+mn-ea"/>
                  <a:ea typeface="+mn-ea"/>
                </a:rPr>
                <a:t>    本文记叙了“我”与白鸽相处的经历。阅读课文，用“ ”标出表示时间转换的语句，梳理“我”与白鸽之间的事件和“我”的情感变化，完成下面表格。</a:t>
              </a:r>
              <a:endParaRPr lang="en-US" altLang="zh-CN" sz="2800" b="1">
                <a:latin typeface="+mn-ea"/>
                <a:ea typeface="+mn-ea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2125114" y="2334364"/>
              <a:ext cx="146050" cy="12065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241570" y="94726"/>
            <a:ext cx="1714500" cy="52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整体感知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301752" y="759206"/>
          <a:ext cx="8540496" cy="4048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2266"/>
                <a:gridCol w="3835462"/>
                <a:gridCol w="1572768"/>
              </a:tblGrid>
              <a:tr h="486886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>
                          <a:solidFill>
                            <a:schemeClr val="tx1"/>
                          </a:solidFill>
                        </a:rPr>
                        <a:t>时间</a:t>
                      </a:r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a:txBody>
                  <a:tcPr vert="horz" anchor="ctr">
                    <a:solidFill>
                      <a:srgbClr val="96DAC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>
                          <a:solidFill>
                            <a:schemeClr val="tx1"/>
                          </a:solidFill>
                        </a:rPr>
                        <a:t>事件</a:t>
                      </a:r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a:txBody>
                  <a:tcPr vert="horz" anchor="ctr">
                    <a:solidFill>
                      <a:srgbClr val="96DAC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>
                          <a:solidFill>
                            <a:schemeClr val="tx1"/>
                          </a:solidFill>
                        </a:rPr>
                        <a:t>“我”的情感</a:t>
                      </a:r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a:txBody>
                  <a:tcPr vert="horz" anchor="ctr">
                    <a:solidFill>
                      <a:srgbClr val="96DAC8"/>
                    </a:solidFill>
                  </a:tcPr>
                </a:tc>
              </a:tr>
              <a:tr h="486886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起始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喂食白鸽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喜爱、关切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</a:tr>
              <a:tr h="486886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那天早晨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激动、欣慰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</a:tr>
              <a:tr h="486886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又是一个堪称美丽的早晨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发现白鸽产卵 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欣喜、期盼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</a:tr>
              <a:tr h="486886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这一天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观察初生形态的白鸽 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</a:tr>
              <a:tr h="486886">
                <a:tc>
                  <a:txBody>
                    <a:bodyPr wrap="square"/>
                    <a:lstStyle/>
                    <a:p>
                      <a:pPr algn="ctr"/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看见长成的幼鸽 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喜悦、放心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</a:tr>
              <a:tr h="486886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那是一个下午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欣赏墙头落栖的白鸽 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震颤、畏怯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</a:tr>
              <a:tr h="486886"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黄昏（夕阳绚烂的光线投射过来）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lang="zh-CN" altLang="en-US" b="1"/>
                        <a:t>看四只白鸽在家乡的山川上空齐飞</a:t>
                      </a:r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endParaRPr lang="zh-CN" altLang="en-US" b="1"/>
                    </a:p>
                  </a:txBody>
                  <a:tcPr vert="horz" anchor="ctr">
                    <a:solidFill>
                      <a:srgbClr val="CCECDC"/>
                    </a:solidFill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3291142" y="1791205"/>
            <a:ext cx="4084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latin typeface="+mn-ea"/>
                <a:ea typeface="+mn-ea"/>
              </a:rPr>
              <a:t>①</a:t>
            </a:r>
            <a:r>
              <a:rPr lang="en-US" altLang="zh-CN" b="1">
                <a:latin typeface="+mn-ea"/>
              </a:rPr>
              <a:t>______</a:t>
            </a:r>
            <a:r>
              <a:rPr lang="en-US" altLang="zh-CN" b="1">
                <a:latin typeface="+mn-ea"/>
                <a:ea typeface="+mn-ea"/>
              </a:rPr>
              <a:t>___________</a:t>
            </a:r>
            <a:r>
              <a:rPr lang="en-US" altLang="zh-CN" b="1">
                <a:latin typeface="+mn-ea"/>
              </a:rPr>
              <a:t>____________</a:t>
            </a:r>
            <a:r>
              <a:rPr lang="en-US" altLang="zh-CN" b="1">
                <a:latin typeface="+mn-ea"/>
                <a:ea typeface="+mn-ea"/>
              </a:rPr>
              <a:t>_</a:t>
            </a:r>
            <a:endParaRPr lang="zh-CN" altLang="en-US" b="1"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5378" y="3255764"/>
            <a:ext cx="28357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/>
              <a:t>③</a:t>
            </a:r>
            <a:r>
              <a:rPr lang="en-US" altLang="zh-CN" b="1">
                <a:latin typeface="+mn-ea"/>
              </a:rPr>
              <a:t>__________________</a:t>
            </a:r>
            <a:endParaRPr lang="zh-CN" altLang="en-US" b="1"/>
          </a:p>
        </p:txBody>
      </p:sp>
      <p:sp>
        <p:nvSpPr>
          <p:cNvPr id="22" name="矩形 21"/>
          <p:cNvSpPr/>
          <p:nvPr/>
        </p:nvSpPr>
        <p:spPr>
          <a:xfrm>
            <a:off x="7199639" y="4318500"/>
            <a:ext cx="1714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/>
              <a:t>④</a:t>
            </a:r>
            <a:r>
              <a:rPr lang="en-US" altLang="zh-CN" b="1">
                <a:latin typeface="+mn-ea"/>
              </a:rPr>
              <a:t>__________</a:t>
            </a:r>
            <a:endParaRPr lang="zh-CN" altLang="en-US" b="1"/>
          </a:p>
        </p:txBody>
      </p:sp>
      <p:sp>
        <p:nvSpPr>
          <p:cNvPr id="23" name="矩形 22"/>
          <p:cNvSpPr/>
          <p:nvPr/>
        </p:nvSpPr>
        <p:spPr>
          <a:xfrm>
            <a:off x="7138908" y="2777774"/>
            <a:ext cx="1714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/>
              <a:t>②</a:t>
            </a:r>
            <a:r>
              <a:rPr lang="en-US" altLang="zh-CN" b="1">
                <a:latin typeface="+mn-ea"/>
              </a:rPr>
              <a:t>__________</a:t>
            </a:r>
            <a:endParaRPr lang="zh-CN" altLang="en-US" b="1"/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7481891" y="2704730"/>
            <a:ext cx="1596795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急切、期盼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885662" y="3199884"/>
            <a:ext cx="2971800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又是一个美丽的早晨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7526422" y="4260667"/>
            <a:ext cx="1552264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陶醉、满足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3671316" y="1731968"/>
            <a:ext cx="5341916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白鸽主动飞到“我”的手臂上啄食</a:t>
            </a:r>
            <a:endParaRPr lang="en-US" altLang="zh-CN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4700016" y="543886"/>
            <a:ext cx="4268978" cy="1641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“寂寞”一词在这一段两次出现，你能体会这种“寂寞”</a:t>
            </a:r>
            <a:r>
              <a:rPr lang="zh-CN" altLang="en-US" sz="2800" b="1">
                <a:latin typeface="宋体" panose="02010600030101010101" pitchFamily="2" charset="-122"/>
              </a:rPr>
              <a:t>吗？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4700016" y="2182749"/>
            <a:ext cx="4268978" cy="267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日复一日地重复着单调、枯燥的写作，无人述说，无从排解，也看不到希望的曙光，因而感到寂寞。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5318" y="433246"/>
            <a:ext cx="4186682" cy="4507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</a:rPr>
              <a:t>    我那时正在远离城市的乡下故园里住着读书写作，大约七八年了，对那种纯粹的乡村情调和质朴到近乎平庸的生活，早已生出</a:t>
            </a:r>
            <a:r>
              <a:rPr lang="zh-CN" altLang="en-US" sz="2200" b="1">
                <a:solidFill>
                  <a:srgbClr val="C00000"/>
                </a:solidFill>
                <a:latin typeface="宋体" panose="02010600030101010101" pitchFamily="2" charset="-122"/>
              </a:rPr>
              <a:t>寂寞</a:t>
            </a:r>
            <a:r>
              <a:rPr lang="zh-CN" altLang="en-US" sz="2200" b="1">
                <a:latin typeface="宋体" panose="02010600030101010101" pitchFamily="2" charset="-122"/>
              </a:rPr>
              <a:t>，尤其是陷入那部长篇小说的写作以来的三年。这三年里我似乎在穿越一条漫长的历史隧道，仍然看不到出口处的亮光，一种劳动过程之中尤其是每一次劳动中止之后的</a:t>
            </a:r>
            <a:r>
              <a:rPr lang="zh-CN" altLang="en-US" sz="2200" b="1">
                <a:solidFill>
                  <a:srgbClr val="C00000"/>
                </a:solidFill>
                <a:latin typeface="宋体" panose="02010600030101010101" pitchFamily="2" charset="-122"/>
              </a:rPr>
              <a:t>寂寞</a:t>
            </a:r>
            <a:r>
              <a:rPr lang="zh-CN" altLang="en-US" sz="2200" b="1">
                <a:latin typeface="宋体" panose="02010600030101010101" pitchFamily="2" charset="-122"/>
              </a:rPr>
              <a:t>围裹着我，常常难以诉述难以排解。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5620" y="1166495"/>
            <a:ext cx="4781550" cy="36360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200" b="1">
                <a:latin typeface="宋体" panose="02010600030101010101" pitchFamily="2" charset="-122"/>
              </a:rPr>
              <a:t>    </a:t>
            </a:r>
            <a:r>
              <a:rPr lang="en-US" altLang="zh-CN" sz="2400" b="1">
                <a:latin typeface="宋体" panose="02010600030101010101" pitchFamily="2" charset="-122"/>
              </a:rPr>
              <a:t>1988</a:t>
            </a:r>
            <a:r>
              <a:rPr lang="zh-CN" altLang="en-US" sz="2400" b="1">
                <a:latin typeface="宋体" panose="02010600030101010101" pitchFamily="2" charset="-122"/>
              </a:rPr>
              <a:t>年，陈忠实把妻儿和长辈安置在城里，只身来到乡下的祖屋，潜心写作。四年的艰苦写作，陈忠实每天都要经受各种人物在脑海中的较量，纠结的心情让他额头上的皱纹如同黄土高原上的沟壑一般深刻。</a:t>
            </a:r>
            <a:r>
              <a:rPr lang="en-US" altLang="zh-CN" sz="2400" b="1">
                <a:latin typeface="宋体" panose="02010600030101010101" pitchFamily="2" charset="-122"/>
              </a:rPr>
              <a:t>1992</a:t>
            </a:r>
            <a:r>
              <a:rPr lang="zh-CN" altLang="en-US" sz="2400" b="1">
                <a:latin typeface="宋体" panose="02010600030101010101" pitchFamily="2" charset="-122"/>
              </a:rPr>
              <a:t>年，陈忠实终于完成了</a:t>
            </a:r>
            <a:r>
              <a:rPr lang="en-US" altLang="zh-CN" sz="2400" b="1">
                <a:latin typeface="宋体" panose="02010600030101010101" pitchFamily="2" charset="-122"/>
              </a:rPr>
              <a:t>《</a:t>
            </a:r>
            <a:r>
              <a:rPr lang="zh-CN" altLang="en-US" sz="2400" b="1">
                <a:latin typeface="宋体" panose="02010600030101010101" pitchFamily="2" charset="-122"/>
              </a:rPr>
              <a:t>白鹿原</a:t>
            </a:r>
            <a:r>
              <a:rPr lang="en-US" altLang="zh-CN" sz="2400" b="1">
                <a:latin typeface="宋体" panose="02010600030101010101" pitchFamily="2" charset="-122"/>
              </a:rPr>
              <a:t>》</a:t>
            </a:r>
            <a:r>
              <a:rPr lang="zh-CN" altLang="en-US" sz="2400" b="1">
                <a:latin typeface="宋体" panose="02010600030101010101" pitchFamily="2" charset="-122"/>
              </a:rPr>
              <a:t>这部巨著。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42776" y="156030"/>
            <a:ext cx="2723000" cy="1108372"/>
            <a:chOff x="3155839" y="32216"/>
            <a:chExt cx="2723000" cy="1108372"/>
          </a:xfrm>
        </p:grpSpPr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2674" y="32216"/>
              <a:ext cx="2496165" cy="110837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3155839" y="316039"/>
              <a:ext cx="2560320" cy="5407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800" b="1">
                  <a:solidFill>
                    <a:srgbClr val="FFFFFF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sz="2800" b="1">
                  <a:solidFill>
                    <a:srgbClr val="FFFFFF"/>
                  </a:solidFill>
                  <a:latin typeface="宋体" panose="02010600030101010101" pitchFamily="2" charset="-122"/>
                </a:rPr>
                <a:t>背景链接</a:t>
              </a:r>
              <a:endParaRPr lang="zh-CN" altLang="en-US" sz="2800" b="1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3968" y="1410220"/>
            <a:ext cx="2723198" cy="29033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4790821" y="599560"/>
            <a:ext cx="4168394" cy="112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“获得了生气”的仅仅是破败的“老屋”</a:t>
            </a:r>
            <a:r>
              <a:rPr lang="zh-CN" altLang="en-US" sz="2800" b="1">
                <a:latin typeface="宋体" panose="02010600030101010101" pitchFamily="2" charset="-122"/>
              </a:rPr>
              <a:t>吗？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4790821" y="1657350"/>
            <a:ext cx="4023996" cy="319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不仅仅是破败的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老屋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也因为白鸽的到来而感受到生命的灵动，传达出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对白鸽到来的欣喜和对白鸽的喜爱。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3606" y="451290"/>
            <a:ext cx="4168394" cy="4507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</a:rPr>
              <a:t>    我在祖居的已经完全破败的老屋的后墙上的土坯缝隙里，砸进了两根木棍子，架上一只硬质包装纸箱，纸箱的右下角剪开一个四方小洞，就把这对白鸽放进去了。这幢已无人居住的破落的老屋似乎从此</a:t>
            </a:r>
            <a:r>
              <a:rPr lang="zh-CN" altLang="en-US" sz="2200" b="1">
                <a:solidFill>
                  <a:srgbClr val="C00000"/>
                </a:solidFill>
                <a:latin typeface="宋体" panose="02010600030101010101" pitchFamily="2" charset="-122"/>
              </a:rPr>
              <a:t>获得了生气</a:t>
            </a:r>
            <a:r>
              <a:rPr lang="zh-CN" altLang="en-US" sz="2200" b="1">
                <a:latin typeface="宋体" panose="02010600030101010101" pitchFamily="2" charset="-122"/>
              </a:rPr>
              <a:t>，我总是抑制不住对后墙上的那一对活泼泼的白鸽的关切之情，没遍没数儿地跑到后院里，轻轻地撒上一把玉米粒儿。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546100" y="519848"/>
            <a:ext cx="8194675" cy="194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>
                <a:latin typeface="宋体" panose="02010600030101010101" pitchFamily="2" charset="-122"/>
              </a:rPr>
              <a:t>    终于出现</a:t>
            </a:r>
            <a:r>
              <a:rPr lang="zh-CN" altLang="en-US" sz="2600" b="1">
                <a:solidFill>
                  <a:srgbClr val="C00000"/>
                </a:solidFill>
                <a:latin typeface="宋体" panose="02010600030101010101" pitchFamily="2" charset="-122"/>
              </a:rPr>
              <a:t>奇迹</a:t>
            </a:r>
            <a:r>
              <a:rPr lang="zh-CN" altLang="en-US" sz="2600" b="1">
                <a:latin typeface="宋体" panose="02010600030101010101" pitchFamily="2" charset="-122"/>
              </a:rPr>
              <a:t>。那天早晨，一个美丽的乡村的早晨，我刚刚走出后门扬起右手的一瞬间，扑啦啦一声响，一只白鸽落在我的手臂上，迫不及待地抢夺手心里的玉米粒儿。</a:t>
            </a:r>
            <a:endParaRPr lang="zh-CN" altLang="en-US" sz="26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46100" y="2646578"/>
            <a:ext cx="8481188" cy="607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这里的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“奇迹”</a:t>
            </a:r>
            <a:r>
              <a:rPr lang="zh-CN" altLang="en-US" sz="2800" b="1">
                <a:latin typeface="宋体" panose="02010600030101010101" pitchFamily="2" charset="-122"/>
              </a:rPr>
              <a:t>是指什么？试着用自己的话说一说。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46100" y="3461278"/>
            <a:ext cx="8099425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奇迹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指白鸽终于对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放下戒备，开始信赖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，愿意落在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手臂上啄食。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520383" y="660361"/>
            <a:ext cx="7983537" cy="1468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>
                <a:latin typeface="宋体" panose="02010600030101010101" pitchFamily="2" charset="-122"/>
              </a:rPr>
              <a:t>    接着又是扑啦啦一声响，另一只白鸽飞落到我的肩头，旋即又跳弹到手臂上，挤着抢着啄食我手心里的玉米粒儿。</a:t>
            </a:r>
            <a:endParaRPr lang="zh-CN" altLang="en-US" sz="26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617744" y="1168492"/>
            <a:ext cx="62561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170648" y="2571750"/>
            <a:ext cx="742950" cy="1774779"/>
            <a:chOff x="5407220" y="2990703"/>
            <a:chExt cx="742520" cy="1774954"/>
          </a:xfrm>
        </p:grpSpPr>
        <p:pic>
          <p:nvPicPr>
            <p:cNvPr id="23560" name="图片 3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99" t="10915" r="27223" b="20238"/>
            <a:stretch>
              <a:fillRect/>
            </a:stretch>
          </p:blipFill>
          <p:spPr bwMode="auto">
            <a:xfrm>
              <a:off x="5407220" y="2990703"/>
              <a:ext cx="742520" cy="1774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1" name="文本框 30"/>
            <p:cNvSpPr txBox="1">
              <a:spLocks noChangeArrowheads="1"/>
            </p:cNvSpPr>
            <p:nvPr/>
          </p:nvSpPr>
          <p:spPr bwMode="auto">
            <a:xfrm>
              <a:off x="5512058" y="3121759"/>
              <a:ext cx="491594" cy="1569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WenYue GuDianMingChaoTi (Non-Co"/>
                </a:rPr>
                <a:t>动作描写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WenYue GuDianMingChaoTi (Non-Co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543266" y="1645378"/>
            <a:ext cx="7477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950823" y="1645378"/>
            <a:ext cx="40494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649895" y="2241636"/>
            <a:ext cx="6127750" cy="267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飞落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跳弹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挤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抢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等动词，生动形象地描绘出喂食时白鸽落到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身上争抢着啄食的情景，表现出白鸽对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的信赖及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与它们之间的亲密关系。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584372" y="1645378"/>
            <a:ext cx="40494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4932420" y="987733"/>
            <a:ext cx="3150341" cy="319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“我”的耐心和真诚终于换来了白鸽的信赖和亲近。文中记叙了白鸽对“我”</a:t>
            </a:r>
            <a:r>
              <a:rPr lang="zh-CN" altLang="en-US" sz="2800" b="1">
                <a:latin typeface="宋体" panose="02010600030101010101" pitchFamily="2" charset="-122"/>
              </a:rPr>
              <a:t>的情感变化过程，请概括梳理。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6" name="箭头: 下 5"/>
          <p:cNvSpPr/>
          <p:nvPr/>
        </p:nvSpPr>
        <p:spPr>
          <a:xfrm>
            <a:off x="3075731" y="222492"/>
            <a:ext cx="201426" cy="4656533"/>
          </a:xfrm>
          <a:prstGeom prst="downArrow">
            <a:avLst/>
          </a:prstGeom>
          <a:solidFill>
            <a:srgbClr val="7FC6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302713" y="470029"/>
            <a:ext cx="3150792" cy="781945"/>
            <a:chOff x="595220" y="470029"/>
            <a:chExt cx="3150792" cy="781945"/>
          </a:xfrm>
        </p:grpSpPr>
        <p:sp>
          <p:nvSpPr>
            <p:cNvPr id="5" name="矩形: 圆角 4"/>
            <p:cNvSpPr/>
            <p:nvPr/>
          </p:nvSpPr>
          <p:spPr>
            <a:xfrm>
              <a:off x="595220" y="491661"/>
              <a:ext cx="1586133" cy="760312"/>
            </a:xfrm>
            <a:prstGeom prst="roundRect">
              <a:avLst>
                <a:gd name="adj" fmla="val 9814"/>
              </a:avLst>
            </a:prstGeom>
            <a:solidFill>
              <a:srgbClr val="FFFFFF"/>
            </a:solidFill>
            <a:ln>
              <a:solidFill>
                <a:srgbClr val="7FC6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181353" y="923288"/>
              <a:ext cx="555173" cy="0"/>
            </a:xfrm>
            <a:prstGeom prst="line">
              <a:avLst/>
            </a:prstGeom>
            <a:ln w="38100">
              <a:solidFill>
                <a:srgbClr val="7FC6B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691700" y="470029"/>
              <a:ext cx="1507885" cy="7819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挤在纸箱洞口探头</a:t>
              </a:r>
              <a:endPara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2754759" y="491661"/>
              <a:ext cx="991253" cy="760312"/>
            </a:xfrm>
            <a:prstGeom prst="roundRect">
              <a:avLst>
                <a:gd name="adj" fmla="val 9814"/>
              </a:avLst>
            </a:prstGeom>
            <a:solidFill>
              <a:srgbClr val="FFFFFF"/>
            </a:solidFill>
            <a:ln>
              <a:solidFill>
                <a:srgbClr val="7FC6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3531384" y="401066"/>
            <a:ext cx="1040616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充满戒备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02713" y="1424925"/>
            <a:ext cx="3132559" cy="1520609"/>
            <a:chOff x="595220" y="491660"/>
            <a:chExt cx="3132559" cy="1520609"/>
          </a:xfrm>
        </p:grpSpPr>
        <p:sp>
          <p:nvSpPr>
            <p:cNvPr id="14" name="矩形: 圆角 13"/>
            <p:cNvSpPr/>
            <p:nvPr/>
          </p:nvSpPr>
          <p:spPr>
            <a:xfrm>
              <a:off x="595220" y="491660"/>
              <a:ext cx="1586134" cy="1520609"/>
            </a:xfrm>
            <a:prstGeom prst="roundRect">
              <a:avLst>
                <a:gd name="adj" fmla="val 9814"/>
              </a:avLst>
            </a:prstGeom>
            <a:solidFill>
              <a:srgbClr val="FFFFFF"/>
            </a:solidFill>
            <a:ln>
              <a:solidFill>
                <a:srgbClr val="7FC6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191364" y="1264723"/>
              <a:ext cx="555173" cy="0"/>
            </a:xfrm>
            <a:prstGeom prst="line">
              <a:avLst/>
            </a:prstGeom>
            <a:ln w="38100">
              <a:solidFill>
                <a:srgbClr val="7FC6B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638233" y="689084"/>
              <a:ext cx="1490548" cy="11512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飞落到“我”的手臂上啄食玉米粒儿</a:t>
              </a:r>
              <a:endPara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: 圆角 16"/>
            <p:cNvSpPr/>
            <p:nvPr/>
          </p:nvSpPr>
          <p:spPr>
            <a:xfrm>
              <a:off x="2736526" y="850176"/>
              <a:ext cx="991253" cy="760312"/>
            </a:xfrm>
            <a:prstGeom prst="roundRect">
              <a:avLst>
                <a:gd name="adj" fmla="val 9814"/>
              </a:avLst>
            </a:prstGeom>
            <a:solidFill>
              <a:srgbClr val="FFFFFF"/>
            </a:solidFill>
            <a:ln>
              <a:solidFill>
                <a:srgbClr val="7FC6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02713" y="3120236"/>
            <a:ext cx="3132559" cy="1520609"/>
            <a:chOff x="595220" y="491660"/>
            <a:chExt cx="3132559" cy="1520609"/>
          </a:xfrm>
        </p:grpSpPr>
        <p:sp>
          <p:nvSpPr>
            <p:cNvPr id="19" name="矩形: 圆角 18"/>
            <p:cNvSpPr/>
            <p:nvPr/>
          </p:nvSpPr>
          <p:spPr>
            <a:xfrm>
              <a:off x="595220" y="491660"/>
              <a:ext cx="1586133" cy="1520609"/>
            </a:xfrm>
            <a:prstGeom prst="roundRect">
              <a:avLst>
                <a:gd name="adj" fmla="val 9814"/>
              </a:avLst>
            </a:prstGeom>
            <a:solidFill>
              <a:srgbClr val="FFFFFF"/>
            </a:solidFill>
            <a:ln>
              <a:solidFill>
                <a:srgbClr val="7FC6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191364" y="1264723"/>
              <a:ext cx="555173" cy="0"/>
            </a:xfrm>
            <a:prstGeom prst="line">
              <a:avLst/>
            </a:prstGeom>
            <a:ln w="38100">
              <a:solidFill>
                <a:srgbClr val="7FC6B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666521" y="654693"/>
              <a:ext cx="1471420" cy="11512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在“我”的掌声激励下先后起飞</a:t>
              </a:r>
              <a:endPara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2736526" y="850176"/>
              <a:ext cx="991253" cy="760312"/>
            </a:xfrm>
            <a:prstGeom prst="roundRect">
              <a:avLst>
                <a:gd name="adj" fmla="val 9814"/>
              </a:avLst>
            </a:prstGeom>
            <a:solidFill>
              <a:srgbClr val="FFFFFF"/>
            </a:solidFill>
            <a:ln>
              <a:solidFill>
                <a:srgbClr val="7FC6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531384" y="1735980"/>
            <a:ext cx="1040616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开始信赖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3531384" y="3403905"/>
            <a:ext cx="1040616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形成默契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954977" y="1989499"/>
            <a:ext cx="7420928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</a:rPr>
              <a:t>    “终于”一词表达了作者怎样的心情？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792001" y="2915666"/>
            <a:ext cx="5559997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表达了作者期待已久的愿望得以实现时的惊喜、满足之情。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436433" y="1129602"/>
            <a:ext cx="6769608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</a:rPr>
              <a:t>终于</a:t>
            </a:r>
            <a:r>
              <a:rPr lang="zh-CN" altLang="en-US" sz="2400" b="1">
                <a:latin typeface="宋体" panose="02010600030101010101" pitchFamily="2" charset="-122"/>
              </a:rPr>
              <a:t>听到了破壳出卵的幼鸽的细嫩的叫声。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498951" y="3411936"/>
            <a:ext cx="8258175" cy="920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</a:rPr>
              <a:t>    作者惊讶于初生幼鸽的“丑陋”，期盼白鸽成长的心情更加急切。你有过类似的体会吗？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98951" y="1125082"/>
            <a:ext cx="8347266" cy="224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</a:rPr>
              <a:t>    哦！那是两只多么丑陋的小鸽，硕大的脑袋光溜溜的，又长又粗的喙尤其难看，眼睛刚刚睁开，两只肉翅同样光秃秃的，它俩紧紧依偎在一起，静静地等待母亲或父亲归来哺食。我第一次看到了初生形态的鸽子，那丑陋的形态反而使我更急切地期盼它们的蜕变和成长。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4776" y="210175"/>
            <a:ext cx="5745293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细致描绘初生的小鸽丑陋的形态，与后文小白鸽长成后的美丽形成鲜明对比。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7783" y="210175"/>
            <a:ext cx="1127374" cy="1068469"/>
            <a:chOff x="5407220" y="2990703"/>
            <a:chExt cx="1126721" cy="1068574"/>
          </a:xfrm>
        </p:grpSpPr>
        <p:pic>
          <p:nvPicPr>
            <p:cNvPr id="6" name="图片 3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99" t="10915" r="27223" b="20238"/>
            <a:stretch>
              <a:fillRect/>
            </a:stretch>
          </p:blipFill>
          <p:spPr bwMode="auto">
            <a:xfrm>
              <a:off x="5407220" y="2990703"/>
              <a:ext cx="1126721" cy="1068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本框 30"/>
            <p:cNvSpPr txBox="1">
              <a:spLocks noChangeArrowheads="1"/>
            </p:cNvSpPr>
            <p:nvPr/>
          </p:nvSpPr>
          <p:spPr bwMode="auto">
            <a:xfrm>
              <a:off x="5534705" y="3073227"/>
              <a:ext cx="923969" cy="831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WenYue GuDianMingChaoTi (Non-Co"/>
                </a:rPr>
                <a:t>细节描写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WenYue GuDianMingChaoTi (Non-Co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5455149" y="1606093"/>
            <a:ext cx="289854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5361" y="2037167"/>
            <a:ext cx="307489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413937" y="218207"/>
            <a:ext cx="3178591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图片欣赏：白鸽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4" name="文本框 2"/>
          <p:cNvSpPr txBox="1">
            <a:spLocks noChangeArrowheads="1"/>
          </p:cNvSpPr>
          <p:nvPr/>
        </p:nvSpPr>
        <p:spPr bwMode="auto">
          <a:xfrm>
            <a:off x="275998" y="84092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导入新课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1313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t="870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783590" y="1540745"/>
            <a:ext cx="7759700" cy="230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 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过。我家屋檐下的燕子的雏鸟刚孵出来时，脑袋光溜溜的，紧闭双眼，伸着细长的脖子，大张着黄色的嘴巴，身上的毛短而杂乱，显得怪异又丑陋。但我心中却对它们充满了期待，因为我知道，不久的将来，它们就会蜕变成身穿“燕尾服”的优雅舞者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280987" y="528360"/>
            <a:ext cx="8582025" cy="2692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</a:rPr>
              <a:t>    又是一个美丽的早晨，我在往地上撒下一把玉米粒儿的时候，两只白鸽先后飞下来，它们显然都瘦了，毛色也有点儿灰脏有点儿邋遢。我无意间往墙上的纸箱一瞅，两只幼鸽挤在四方洞口，以惊异稚气的眼睛瞅着正在地上啄食的父亲和母亲。那是怎样漂亮的两只幼鸽哟，雪白的羽毛，让人联想到刚刚挤出的牛乳。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116183" y="3289578"/>
            <a:ext cx="6164217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老白鸽的消瘦、邋遢与幼鸽的漂亮形成对比，突出老白鸽为养育后代付出了很多，暗含对它们的赞美之情。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6812" y="3480992"/>
            <a:ext cx="1344823" cy="742950"/>
            <a:chOff x="4891605" y="3506670"/>
            <a:chExt cx="1344045" cy="743023"/>
          </a:xfrm>
        </p:grpSpPr>
        <p:pic>
          <p:nvPicPr>
            <p:cNvPr id="17" name="图片 3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99" t="10915" r="27223" b="20238"/>
            <a:stretch>
              <a:fillRect/>
            </a:stretch>
          </p:blipFill>
          <p:spPr bwMode="auto">
            <a:xfrm rot="16200000">
              <a:off x="5192116" y="3206159"/>
              <a:ext cx="743023" cy="1344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30"/>
            <p:cNvSpPr txBox="1">
              <a:spLocks noChangeArrowheads="1"/>
            </p:cNvSpPr>
            <p:nvPr/>
          </p:nvSpPr>
          <p:spPr bwMode="auto">
            <a:xfrm>
              <a:off x="5207600" y="3647326"/>
              <a:ext cx="914336" cy="461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WenYue GuDianMingChaoTi (Non-Co"/>
                </a:rPr>
                <a:t>对比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WenYue GuDianMingChaoTi (Non-Co"/>
              </a:endParaRPr>
            </a:p>
          </p:txBody>
        </p:sp>
      </p:grpSp>
      <p:sp>
        <p:nvSpPr>
          <p:cNvPr id="4" name="矩形: 圆角 3"/>
          <p:cNvSpPr/>
          <p:nvPr/>
        </p:nvSpPr>
        <p:spPr>
          <a:xfrm>
            <a:off x="1587137" y="1443445"/>
            <a:ext cx="693229" cy="4702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/>
        </p:nvSpPr>
        <p:spPr>
          <a:xfrm>
            <a:off x="1561011" y="2332232"/>
            <a:ext cx="693229" cy="4702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8298" y="518140"/>
            <a:ext cx="5642502" cy="224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两只幼鸽在墙头上转来转去，瞅瞅我又瞅瞅在地上啄食的老白鸽，胆怯的眼光如此显明，我不禁笑了。从脑袋到尾巴，一色纯白，没有一根杂毛，牛乳似的柔嫩的白色，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</a:rPr>
              <a:t>像是天宫降临的仙女</a:t>
            </a:r>
            <a:r>
              <a:rPr lang="zh-CN" altLang="en-US" sz="2400" b="1">
                <a:latin typeface="宋体" panose="02010600030101010101" pitchFamily="2" charset="-122"/>
              </a:rPr>
              <a:t>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0695" y="3112828"/>
            <a:ext cx="5896247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将纯白的幼鸽比作仙女，生动形象地写出了幼鸽的纯洁、本真之美，表现了对幼鸽由衷的喜爱之情。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4027" y="3422887"/>
            <a:ext cx="1344823" cy="742950"/>
            <a:chOff x="4891605" y="3506670"/>
            <a:chExt cx="1344045" cy="743023"/>
          </a:xfrm>
        </p:grpSpPr>
        <p:pic>
          <p:nvPicPr>
            <p:cNvPr id="5" name="图片 3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99" t="10915" r="27223" b="20238"/>
            <a:stretch>
              <a:fillRect/>
            </a:stretch>
          </p:blipFill>
          <p:spPr bwMode="auto">
            <a:xfrm rot="16200000">
              <a:off x="5192116" y="3206159"/>
              <a:ext cx="743023" cy="1344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30"/>
            <p:cNvSpPr txBox="1">
              <a:spLocks noChangeArrowheads="1"/>
            </p:cNvSpPr>
            <p:nvPr/>
          </p:nvSpPr>
          <p:spPr bwMode="auto">
            <a:xfrm>
              <a:off x="5207600" y="3647326"/>
              <a:ext cx="914336" cy="461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WenYue GuDianMingChaoTi (Non-Co"/>
                </a:rPr>
                <a:t>比喻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WenYue GuDianMingChaoTi (Non-Co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767317"/>
            <a:ext cx="2199353" cy="1751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584562" y="2007396"/>
            <a:ext cx="7739063" cy="476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</a:rPr>
              <a:t>作者面对幼鸽的“本真之美”，心灵受到了怎样的触动？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584562" y="2655027"/>
            <a:ext cx="7912827" cy="180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20000"/>
              </a:lnSpc>
              <a:defRPr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/>
              <a:t>    幼鸽的“本真之美”让作者感到无法形容，使他获得了前所未有的美感体验，并产生了一种微妙的自卑之感，不敢逼视，感到畏怯；体现出作者对小白鸽本真之美的极度喜爱和赞美之情，以及对美好生命的敬畏和追求。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562" y="251171"/>
            <a:ext cx="7974875" cy="16634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</a:rPr>
              <a:t>    是的，那种对世界对自然对人类的陌生和新奇而表现出的胆怯和羞涩，使人顿时生出诸多的联想：刚刚绽开的荷花，含珠带露的梨花，养在深山人未识的俏妹子</a:t>
            </a:r>
            <a:r>
              <a:rPr lang="en-US" altLang="zh-CN" sz="2200" b="1">
                <a:latin typeface="宋体" panose="02010600030101010101" pitchFamily="2" charset="-122"/>
              </a:rPr>
              <a:t>……</a:t>
            </a:r>
            <a:r>
              <a:rPr lang="zh-CN" altLang="en-US" sz="2200" b="1">
                <a:latin typeface="宋体" panose="02010600030101010101" pitchFamily="2" charset="-122"/>
              </a:rPr>
              <a:t>最美好最纯净最圣洁的比喻仍然不过是比喻，仍然不及幼鸽自身的</a:t>
            </a:r>
            <a:r>
              <a:rPr lang="zh-CN" altLang="en-US" sz="2200" b="1">
                <a:solidFill>
                  <a:srgbClr val="C00000"/>
                </a:solidFill>
                <a:latin typeface="宋体" panose="02010600030101010101" pitchFamily="2" charset="-122"/>
              </a:rPr>
              <a:t>本真之美</a:t>
            </a:r>
            <a:r>
              <a:rPr lang="zh-CN" altLang="en-US" sz="2200" b="1">
                <a:latin typeface="宋体" panose="02010600030101010101" pitchFamily="2" charset="-122"/>
              </a:rPr>
              <a:t>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786018" y="490739"/>
            <a:ext cx="7724434" cy="224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</a:rPr>
              <a:t>    我走出屋院站在街道上，树木笼罩的村巷依然遮挡视线，我就走向村庄背靠的原坡，树木和房舍都在我眼底了。我的白鸽正从东边飞翔过来，沐浴着晚霞的橘红。沿着河水流动的方向，翼下是蜿蜒着的河流，如烟如带的杨柳，正在吐穗扬花的麦田。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996211" y="3010037"/>
            <a:ext cx="5250181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由上而下地描绘夕阳晚照下的山水田园的美丽和生机勃勃，衬托了白鸽的美，烘托出“我”愉悦的心情。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07640" y="3461019"/>
            <a:ext cx="2092199" cy="674687"/>
            <a:chOff x="5290345" y="3015364"/>
            <a:chExt cx="2090900" cy="674498"/>
          </a:xfrm>
        </p:grpSpPr>
        <p:pic>
          <p:nvPicPr>
            <p:cNvPr id="33799" name="图片 3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99" t="10915" r="27223" b="20238"/>
            <a:stretch>
              <a:fillRect/>
            </a:stretch>
          </p:blipFill>
          <p:spPr bwMode="auto">
            <a:xfrm>
              <a:off x="5290345" y="3015364"/>
              <a:ext cx="2090900" cy="674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0" name="文本框 30"/>
            <p:cNvSpPr txBox="1">
              <a:spLocks noChangeArrowheads="1"/>
            </p:cNvSpPr>
            <p:nvPr/>
          </p:nvSpPr>
          <p:spPr bwMode="auto">
            <a:xfrm>
              <a:off x="5603229" y="3121845"/>
              <a:ext cx="1465132" cy="461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WenYue GuDianMingChaoTi (Non-Co"/>
                </a:rPr>
                <a:t>环境描写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WenYue GuDianMingChaoTi (Non-Co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954791" y="2032814"/>
            <a:ext cx="6636036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宋体" panose="02010600030101010101" pitchFamily="2" charset="-122"/>
              </a:rPr>
              <a:t>你怎样理解“世界对我来说就是白鸽”？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954791" y="2652534"/>
            <a:ext cx="7477283" cy="22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里的“白鸽”既指“我”眼中自由飞翔的两代白鸽，又指像白鸽一样迷人、令“我”陶醉的家园。表达了作者对白鸽的喜爱、赞美之情，对白鸽飞翔于故乡山原河川上空景象的陶醉，对自己养的小白鸽能独立飞翔的骄傲、自豪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4791" y="226294"/>
            <a:ext cx="7413171" cy="16634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200" b="1">
                <a:latin typeface="宋体" panose="02010600030101010101" pitchFamily="2" charset="-122"/>
              </a:rPr>
              <a:t>    原坡是绿的，梯田和荒沟有麦子和青草覆盖，这是我的家园一年四季中最迷人最令我陶醉的季节，而今又有我养的四只白鸽在山原河川上空飞翔，这一刻，</a:t>
            </a:r>
            <a:r>
              <a:rPr lang="zh-CN" altLang="en-US" sz="2200" b="1">
                <a:solidFill>
                  <a:srgbClr val="C00000"/>
                </a:solidFill>
                <a:latin typeface="宋体" panose="02010600030101010101" pitchFamily="2" charset="-122"/>
              </a:rPr>
              <a:t>世界对我来说就是白鸽</a:t>
            </a:r>
            <a:r>
              <a:rPr lang="zh-CN" altLang="en-US" sz="2200" b="1">
                <a:latin typeface="宋体" panose="02010600030101010101" pitchFamily="2" charset="-122"/>
              </a:rPr>
              <a:t>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85507" y="1599867"/>
            <a:ext cx="568325" cy="20907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我的白鸽</a:t>
            </a:r>
            <a:endParaRPr lang="zh-CN" altLang="en-US" sz="2800" b="1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540097" y="1216152"/>
            <a:ext cx="236538" cy="3017520"/>
          </a:xfrm>
          <a:prstGeom prst="leftBrace">
            <a:avLst>
              <a:gd name="adj1" fmla="val 74186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1776635" y="1014603"/>
            <a:ext cx="4102957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老舅答应送“我”白鸽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49" name="文本框 2"/>
          <p:cNvSpPr txBox="1">
            <a:spLocks noChangeArrowheads="1"/>
          </p:cNvSpPr>
          <p:nvPr/>
        </p:nvSpPr>
        <p:spPr bwMode="auto">
          <a:xfrm>
            <a:off x="227013" y="98176"/>
            <a:ext cx="1714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776635" y="1728978"/>
            <a:ext cx="5337397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老舅送来白鸽，白鸽开始信赖“我”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1776635" y="2443772"/>
            <a:ext cx="5337397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幼鸽破壳，“我”期盼它们蜕变成长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776635" y="3158566"/>
            <a:ext cx="5337397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幼鸽长成，“我”为它们的美所震颤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1776635" y="3872484"/>
            <a:ext cx="5337397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幼鸽飞翔，“我”沉迷、陶醉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 flipH="1">
            <a:off x="6995763" y="1216152"/>
            <a:ext cx="236538" cy="3017520"/>
          </a:xfrm>
          <a:prstGeom prst="leftBrace">
            <a:avLst>
              <a:gd name="adj1" fmla="val 74186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7360317" y="1732407"/>
            <a:ext cx="1012200" cy="21217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感受本真之美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珍爱美好生命</a:t>
            </a:r>
            <a:endParaRPr lang="zh-CN" altLang="en-US" sz="24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  <p:bldP spid="18" grpId="0" build="p"/>
      <p:bldP spid="19" grpId="0" build="p"/>
      <p:bldP spid="20" grpId="0" build="p"/>
      <p:bldP spid="21" grpId="0" build="p"/>
      <p:bldP spid="22" grpId="0" animBg="1"/>
      <p:bldP spid="2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1085214" y="1647317"/>
            <a:ext cx="7226681" cy="2176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    本文通过写“我”与四只白鸽相伴相依的一段经历，表达了作者对白鸽的喜爱和珍视、对家乡山水田园的热爱以及对美好生命的尊重和追求。</a:t>
            </a:r>
            <a:endParaRPr lang="zh-CN" altLang="en-US" sz="27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1" name="文本框 2"/>
          <p:cNvSpPr txBox="1">
            <a:spLocks noChangeArrowheads="1"/>
          </p:cNvSpPr>
          <p:nvPr/>
        </p:nvSpPr>
        <p:spPr bwMode="auto">
          <a:xfrm>
            <a:off x="323760" y="86769"/>
            <a:ext cx="1714500" cy="52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主旨归纳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213632" y="776085"/>
            <a:ext cx="8716736" cy="5386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2600" b="1">
                <a:latin typeface="宋体" panose="02010600030101010101" pitchFamily="2" charset="-122"/>
              </a:rPr>
              <a:t>飞鸽传书可靠吗？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438150" y="1478835"/>
            <a:ext cx="5906614" cy="26192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五代的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开元天宝遗事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中有记载，宰相张九龄少年时期，家养群鸽，他用鸽子与亲友通信，并称鸽子为“飞奴”。那么，飞鸽传书这样的信息传递方式是否可靠呢？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268333" y="65229"/>
            <a:ext cx="1714500" cy="522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" name="Picture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5856" flipH="1">
            <a:off x="5926970" y="1178104"/>
            <a:ext cx="2847385" cy="313878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366045" y="1001929"/>
            <a:ext cx="8567643" cy="31396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飞鸽传书就是利用鸽子的归巢习性来实现的。鸽子具有很强的归巢能力，即便是被送到很远的地方，也能找到回家的路。但鸽子归巢是单向的，所以用它来传递消息，只能送往一个目的地，无法实现多个地点之间的来回传递。而且由于易受天气情况、鸽子的天敌等外部因素影响，飞鸽传书也有很大的局限性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Other_1"/>
          <p:cNvSpPr/>
          <p:nvPr>
            <p:custDataLst>
              <p:tags r:id="rId1"/>
            </p:custDataLst>
          </p:nvPr>
        </p:nvSpPr>
        <p:spPr>
          <a:xfrm>
            <a:off x="193675" y="817563"/>
            <a:ext cx="4200525" cy="1676400"/>
          </a:xfrm>
          <a:prstGeom prst="roundRect">
            <a:avLst>
              <a:gd name="adj" fmla="val 10461"/>
            </a:avLst>
          </a:prstGeom>
          <a:solidFill>
            <a:srgbClr val="F4C8B3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267" name="MH_Other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 rot="857481" flipH="1">
            <a:off x="100013" y="757238"/>
            <a:ext cx="92392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7200">
                <a:solidFill>
                  <a:srgbClr val="9E6F61"/>
                </a:solidFill>
                <a:latin typeface="Cooper Black" panose="0208090404030B0204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7200">
              <a:solidFill>
                <a:srgbClr val="9E6F61"/>
              </a:solidFill>
              <a:latin typeface="Cooper Black" panose="0208090404030B0204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MH_Other_3"/>
          <p:cNvSpPr/>
          <p:nvPr>
            <p:custDataLst>
              <p:tags r:id="rId3"/>
            </p:custDataLst>
          </p:nvPr>
        </p:nvSpPr>
        <p:spPr>
          <a:xfrm>
            <a:off x="4072321" y="853213"/>
            <a:ext cx="157715" cy="1577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FFFFF"/>
            </a:soli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271" name="矩形 1"/>
          <p:cNvSpPr>
            <a:spLocks noChangeArrowheads="1"/>
          </p:cNvSpPr>
          <p:nvPr/>
        </p:nvSpPr>
        <p:spPr bwMode="auto">
          <a:xfrm>
            <a:off x="561975" y="1083927"/>
            <a:ext cx="3773214" cy="1257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155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200" b="1">
                <a:latin typeface="宋体" panose="02010600030101010101" pitchFamily="2" charset="-122"/>
              </a:rPr>
              <a:t>    了解作者，积累“惬意、蜕变、风烛残年”等重要词语。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6" name="MH_Other_1"/>
          <p:cNvSpPr/>
          <p:nvPr>
            <p:custDataLst>
              <p:tags r:id="rId4"/>
            </p:custDataLst>
          </p:nvPr>
        </p:nvSpPr>
        <p:spPr>
          <a:xfrm>
            <a:off x="4806950" y="817563"/>
            <a:ext cx="4200525" cy="1676400"/>
          </a:xfrm>
          <a:prstGeom prst="roundRect">
            <a:avLst>
              <a:gd name="adj" fmla="val 10461"/>
            </a:avLst>
          </a:prstGeom>
          <a:solidFill>
            <a:srgbClr val="F4C8B3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273" name="MH_Other_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857481" flipH="1">
            <a:off x="4713288" y="757238"/>
            <a:ext cx="92392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7200">
                <a:solidFill>
                  <a:srgbClr val="9E6F61"/>
                </a:solidFill>
                <a:latin typeface="Cooper Black" panose="0208090404030B0204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7200">
              <a:solidFill>
                <a:srgbClr val="9E6F61"/>
              </a:solidFill>
              <a:latin typeface="Cooper Black" panose="0208090404030B0204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MH_Other_3"/>
          <p:cNvSpPr/>
          <p:nvPr>
            <p:custDataLst>
              <p:tags r:id="rId6"/>
            </p:custDataLst>
          </p:nvPr>
        </p:nvSpPr>
        <p:spPr>
          <a:xfrm>
            <a:off x="8684846" y="853213"/>
            <a:ext cx="157715" cy="1577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FFFFF"/>
            </a:soli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277" name="矩形 1"/>
          <p:cNvSpPr>
            <a:spLocks noChangeArrowheads="1"/>
          </p:cNvSpPr>
          <p:nvPr/>
        </p:nvSpPr>
        <p:spPr bwMode="auto">
          <a:xfrm>
            <a:off x="4802188" y="1109663"/>
            <a:ext cx="4200525" cy="1257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55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200" b="1">
                <a:latin typeface="宋体" panose="02010600030101010101" pitchFamily="2" charset="-122"/>
              </a:rPr>
              <a:t>    把握文章内容，梳理作者和白鸽相处的经历，感受作者的情感变化。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30" name="MH_Other_1"/>
          <p:cNvSpPr/>
          <p:nvPr>
            <p:custDataLst>
              <p:tags r:id="rId7"/>
            </p:custDataLst>
          </p:nvPr>
        </p:nvSpPr>
        <p:spPr>
          <a:xfrm>
            <a:off x="193675" y="2736850"/>
            <a:ext cx="4200525" cy="2203450"/>
          </a:xfrm>
          <a:prstGeom prst="roundRect">
            <a:avLst>
              <a:gd name="adj" fmla="val 10461"/>
            </a:avLst>
          </a:prstGeom>
          <a:solidFill>
            <a:srgbClr val="F4C8B3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279" name="MH_Other_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 rot="857481" flipH="1">
            <a:off x="100013" y="2676525"/>
            <a:ext cx="92392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7200">
                <a:solidFill>
                  <a:srgbClr val="9E6F61"/>
                </a:solidFill>
                <a:latin typeface="Cooper Black" panose="0208090404030B0204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7200">
              <a:solidFill>
                <a:srgbClr val="9E6F61"/>
              </a:solidFill>
              <a:latin typeface="Cooper Black" panose="0208090404030B0204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MH_Other_3"/>
          <p:cNvSpPr/>
          <p:nvPr>
            <p:custDataLst>
              <p:tags r:id="rId9"/>
            </p:custDataLst>
          </p:nvPr>
        </p:nvSpPr>
        <p:spPr>
          <a:xfrm>
            <a:off x="4072321" y="2838768"/>
            <a:ext cx="157715" cy="1577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FFFFF"/>
            </a:soli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34" name="MH_Other_1"/>
          <p:cNvSpPr/>
          <p:nvPr>
            <p:custDataLst>
              <p:tags r:id="rId10"/>
            </p:custDataLst>
          </p:nvPr>
        </p:nvSpPr>
        <p:spPr>
          <a:xfrm>
            <a:off x="4806950" y="2736850"/>
            <a:ext cx="4200525" cy="2203450"/>
          </a:xfrm>
          <a:prstGeom prst="roundRect">
            <a:avLst>
              <a:gd name="adj" fmla="val 10461"/>
            </a:avLst>
          </a:prstGeom>
          <a:solidFill>
            <a:srgbClr val="F4C8B3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284" name="MH_Other_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857481" flipH="1">
            <a:off x="4713288" y="2676525"/>
            <a:ext cx="92392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7200">
                <a:solidFill>
                  <a:srgbClr val="9E6F61"/>
                </a:solidFill>
                <a:latin typeface="Cooper Black" panose="0208090404030B0204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7200">
              <a:solidFill>
                <a:srgbClr val="9E6F61"/>
              </a:solidFill>
              <a:latin typeface="Cooper Black" panose="0208090404030B0204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MH_Other_3"/>
          <p:cNvSpPr/>
          <p:nvPr>
            <p:custDataLst>
              <p:tags r:id="rId12"/>
            </p:custDataLst>
          </p:nvPr>
        </p:nvSpPr>
        <p:spPr>
          <a:xfrm>
            <a:off x="8684846" y="2838768"/>
            <a:ext cx="157715" cy="1577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FFFFF"/>
            </a:soli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288" name="矩形 1"/>
          <p:cNvSpPr>
            <a:spLocks noChangeArrowheads="1"/>
          </p:cNvSpPr>
          <p:nvPr/>
        </p:nvSpPr>
        <p:spPr bwMode="auto">
          <a:xfrm>
            <a:off x="193675" y="3344404"/>
            <a:ext cx="4200525" cy="81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55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200" b="1">
                <a:latin typeface="宋体" panose="02010600030101010101" pitchFamily="2" charset="-122"/>
              </a:rPr>
              <a:t>    赏析相关语段，深刻体会作者在文中融注的思想感情。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11289" name="矩形 1"/>
          <p:cNvSpPr>
            <a:spLocks noChangeArrowheads="1"/>
          </p:cNvSpPr>
          <p:nvPr/>
        </p:nvSpPr>
        <p:spPr bwMode="auto">
          <a:xfrm>
            <a:off x="4802188" y="3283479"/>
            <a:ext cx="4200525" cy="125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55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200" b="1">
                <a:latin typeface="宋体" panose="02010600030101010101" pitchFamily="2" charset="-122"/>
              </a:rPr>
              <a:t>    体会作者对美好生命的尊重和追求，激发对生活和生命的热爱，懂得欣赏美、追求美。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pic>
        <p:nvPicPr>
          <p:cNvPr id="11290" name="图片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00988" y="1968500"/>
            <a:ext cx="941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91" name="文本框 40"/>
          <p:cNvSpPr txBox="1">
            <a:spLocks noChangeArrowheads="1"/>
          </p:cNvSpPr>
          <p:nvPr/>
        </p:nvSpPr>
        <p:spPr bwMode="auto">
          <a:xfrm>
            <a:off x="7572375" y="1927225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（重点）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7" name="MH_Other_3"/>
          <p:cNvSpPr/>
          <p:nvPr>
            <p:custDataLst>
              <p:tags r:id="rId14"/>
            </p:custDataLst>
          </p:nvPr>
        </p:nvSpPr>
        <p:spPr>
          <a:xfrm>
            <a:off x="3963714" y="5312448"/>
            <a:ext cx="157715" cy="1577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FFFFFF"/>
            </a:soli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pic>
        <p:nvPicPr>
          <p:cNvPr id="11295" name="图片 4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9763" y="4443413"/>
            <a:ext cx="941387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96" name="文本框 48"/>
          <p:cNvSpPr txBox="1">
            <a:spLocks noChangeArrowheads="1"/>
          </p:cNvSpPr>
          <p:nvPr/>
        </p:nvSpPr>
        <p:spPr bwMode="auto">
          <a:xfrm>
            <a:off x="2851150" y="4400550"/>
            <a:ext cx="160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（难点）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98" name="文本框 2"/>
          <p:cNvSpPr txBox="1">
            <a:spLocks noChangeArrowheads="1"/>
          </p:cNvSpPr>
          <p:nvPr/>
        </p:nvSpPr>
        <p:spPr bwMode="auto">
          <a:xfrm>
            <a:off x="190500" y="68035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676582" y="190720"/>
            <a:ext cx="8115300" cy="5386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2600" b="1">
                <a:latin typeface="宋体" panose="02010600030101010101" pitchFamily="2" charset="-122"/>
              </a:rPr>
              <a:t>鸽子为什么会送信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  <p:pic>
        <p:nvPicPr>
          <p:cNvPr id="4" name="鸽子为什么会送信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93850" y="1036320"/>
            <a:ext cx="6358890" cy="35198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3"/>
          <p:cNvSpPr>
            <a:spLocks noChangeArrowheads="1"/>
          </p:cNvSpPr>
          <p:nvPr/>
        </p:nvSpPr>
        <p:spPr bwMode="auto">
          <a:xfrm>
            <a:off x="1293971" y="1290630"/>
            <a:ext cx="6556058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    鸽子是人们喜爱的动物，你对鸽子了解吗？搜集相关资料，有条件的可以尝试饲养鸽子并记录你的心得体会。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51205" name="文本框 2"/>
          <p:cNvSpPr txBox="1">
            <a:spLocks noChangeArrowheads="1"/>
          </p:cNvSpPr>
          <p:nvPr/>
        </p:nvSpPr>
        <p:spPr bwMode="auto">
          <a:xfrm>
            <a:off x="281032" y="80465"/>
            <a:ext cx="1714500" cy="523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布置作业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 txBox="1">
            <a:spLocks noChangeArrowheads="1"/>
          </p:cNvSpPr>
          <p:nvPr/>
        </p:nvSpPr>
        <p:spPr bwMode="auto">
          <a:xfrm>
            <a:off x="899224" y="997701"/>
            <a:ext cx="5071808" cy="2813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陈忠实（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1942—2016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），陕西西安人，作家。著有短篇小说集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乡村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，中篇小说集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初夏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长篇小说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白鹿原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，散文集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告别白鸽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330772" y="75231"/>
            <a:ext cx="1714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作者简介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188022" y="3921763"/>
            <a:ext cx="4722140" cy="4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000" b="1">
                <a:solidFill>
                  <a:srgbClr val="FF0000"/>
                </a:solidFill>
              </a:rPr>
              <a:t>《</a:t>
            </a:r>
            <a:r>
              <a:rPr lang="zh-CN" altLang="en-US" sz="2000" b="1">
                <a:solidFill>
                  <a:srgbClr val="FF0000"/>
                </a:solidFill>
              </a:rPr>
              <a:t>白鹿原</a:t>
            </a:r>
            <a:r>
              <a:rPr lang="en-US" altLang="zh-CN" sz="2000" b="1">
                <a:solidFill>
                  <a:srgbClr val="FF0000"/>
                </a:solidFill>
              </a:rPr>
              <a:t>》</a:t>
            </a:r>
            <a:r>
              <a:rPr lang="zh-CN" altLang="en-US" sz="2000" b="1">
                <a:solidFill>
                  <a:srgbClr val="FF0000"/>
                </a:solidFill>
              </a:rPr>
              <a:t>获第四届茅盾文学奖。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8102" y="997701"/>
            <a:ext cx="2394204" cy="351307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604011" y="1644161"/>
            <a:ext cx="6660106" cy="2696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defRPr/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喙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惬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意   排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豁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朗   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蜕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变   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邋遢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骊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亭亭玉立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风烛残年   气象万千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61149" y="1568426"/>
            <a:ext cx="900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huì 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934607" y="1598686"/>
            <a:ext cx="900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qiè</a:t>
            </a:r>
            <a:endParaRPr lang="zh-CN" altLang="en-US" sz="2400" b="1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604011" y="1199808"/>
            <a:ext cx="1714501" cy="3597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-107950" eaLnBrk="1" hangingPunct="1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b="1">
                <a:solidFill>
                  <a:srgbClr val="0070C0"/>
                </a:solidFill>
                <a:latin typeface="宋体" panose="02010600030101010101" pitchFamily="2" charset="-122"/>
              </a:rPr>
              <a:t>鸟兽的嘴。</a:t>
            </a:r>
            <a:endParaRPr lang="zh-CN" altLang="en-US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55944" y="2030091"/>
            <a:ext cx="398462" cy="37623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387" name="文本框 32"/>
          <p:cNvSpPr txBox="1">
            <a:spLocks noChangeArrowheads="1"/>
          </p:cNvSpPr>
          <p:nvPr/>
        </p:nvSpPr>
        <p:spPr bwMode="auto">
          <a:xfrm>
            <a:off x="3024188" y="300038"/>
            <a:ext cx="2471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WenYue GuDianMingChaoTi (Non-Co"/>
              </a:rPr>
              <a:t>读读写写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WenYue GuDianMingChaoTi (Non-Co"/>
            </a:endParaRPr>
          </a:p>
        </p:txBody>
      </p:sp>
      <p:sp>
        <p:nvSpPr>
          <p:cNvPr id="15404" name="文本框 2"/>
          <p:cNvSpPr txBox="1">
            <a:spLocks noChangeArrowheads="1"/>
          </p:cNvSpPr>
          <p:nvPr/>
        </p:nvSpPr>
        <p:spPr bwMode="auto">
          <a:xfrm>
            <a:off x="230187" y="80979"/>
            <a:ext cx="1714501" cy="52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字词清单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666004" y="1598686"/>
            <a:ext cx="900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err="1">
                <a:solidFill>
                  <a:srgbClr val="0033CC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jiě</a:t>
            </a:r>
            <a:endParaRPr lang="zh-CN" altLang="en-US" sz="2400" b="1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608978" y="1598686"/>
            <a:ext cx="900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huò</a:t>
            </a:r>
            <a:endParaRPr lang="zh-CN" altLang="en-US" sz="2400" b="1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561149" y="2523088"/>
            <a:ext cx="900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tuì</a:t>
            </a:r>
            <a:endParaRPr lang="zh-CN" altLang="en-US" sz="2400" b="1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934606" y="2523088"/>
            <a:ext cx="11984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lā tɑ</a:t>
            </a:r>
            <a:endParaRPr lang="zh-CN" altLang="en-US" sz="2400" b="1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4318302" y="2523088"/>
            <a:ext cx="69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lí</a:t>
            </a:r>
            <a:endParaRPr lang="zh-CN" altLang="en-US" sz="2400" b="1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7"/>
          <p:cNvSpPr txBox="1">
            <a:spLocks noChangeArrowheads="1"/>
          </p:cNvSpPr>
          <p:nvPr/>
        </p:nvSpPr>
        <p:spPr bwMode="auto">
          <a:xfrm>
            <a:off x="937344" y="1597246"/>
            <a:ext cx="7475135" cy="23491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defRPr/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孵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化  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怦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然    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雌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鸽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坯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 诱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饵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诞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美味佳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肴   聆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听  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亢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奋     按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捺</a:t>
            </a:r>
            <a:endParaRPr lang="en-US" altLang="zh-CN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蔑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视  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肮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脏    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翱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翔     南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麓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 兵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谏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47"/>
          <p:cNvSpPr txBox="1">
            <a:spLocks noChangeArrowheads="1"/>
          </p:cNvSpPr>
          <p:nvPr/>
        </p:nvSpPr>
        <p:spPr bwMode="auto">
          <a:xfrm>
            <a:off x="2960731" y="528413"/>
            <a:ext cx="3380808" cy="692468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spcBef>
                <a:spcPts val="600"/>
              </a:spcBef>
              <a:defRPr/>
            </a:pPr>
            <a:r>
              <a:rPr lang="zh-CN" altLang="en-US" sz="26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识记字词补充归纳</a:t>
            </a:r>
            <a:endParaRPr lang="en-US" altLang="zh-CN" sz="26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937344" y="1466372"/>
            <a:ext cx="869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400" b="1">
                <a:solidFill>
                  <a:srgbClr val="0033CC"/>
                </a:solidFill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err="1"/>
              <a:t>fū</a:t>
            </a:r>
            <a:endParaRPr lang="zh-CN" altLang="en-US"/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309040" y="1466372"/>
            <a:ext cx="9462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2400" b="1">
                <a:solidFill>
                  <a:srgbClr val="0033CC"/>
                </a:solidFill>
                <a:highlight>
                  <a:srgbClr val="FFFF00"/>
                </a:highlight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err="1"/>
              <a:t>pēnɡ</a:t>
            </a:r>
            <a:endParaRPr lang="zh-CN" altLang="en-US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265807" y="1466372"/>
            <a:ext cx="699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cí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6131183" y="1466372"/>
            <a:ext cx="699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pī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7610290" y="1466372"/>
            <a:ext cx="699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ěr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862476" y="2340917"/>
            <a:ext cx="869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400" b="1">
                <a:solidFill>
                  <a:srgbClr val="0033CC"/>
                </a:solidFill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err="1"/>
              <a:t>dàn</a:t>
            </a:r>
            <a:endParaRPr lang="zh-CN" altLang="en-US"/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4131726" y="2340917"/>
            <a:ext cx="1024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línɡ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5681905" y="2340917"/>
            <a:ext cx="1019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kànɡ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7610290" y="2340917"/>
            <a:ext cx="699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nà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937344" y="3125343"/>
            <a:ext cx="869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2400" b="1">
                <a:solidFill>
                  <a:srgbClr val="0033CC"/>
                </a:solidFill>
                <a:latin typeface="宋体" panose="02010600030101010101" pitchFamily="2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err="1"/>
              <a:t>miè</a:t>
            </a:r>
            <a:endParaRPr lang="zh-CN" altLang="en-US"/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4265807" y="3125343"/>
            <a:ext cx="699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áo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6048887" y="3125343"/>
            <a:ext cx="699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lù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7439726" y="3125343"/>
            <a:ext cx="8699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jiàn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3357473" y="2340917"/>
            <a:ext cx="6993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yáo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2309195" y="3125343"/>
            <a:ext cx="10482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err="1">
                <a:solidFill>
                  <a:srgbClr val="0033CC"/>
                </a:solidFill>
                <a:latin typeface="宋体" panose="02010600030101010101" pitchFamily="2" charset="-122"/>
              </a:rPr>
              <a:t>ānɡ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/>
      <p:bldP spid="25" grpId="0"/>
      <p:bldP spid="30" grpId="0"/>
      <p:bldP spid="33" grpId="0"/>
      <p:bldP spid="34" grpId="0"/>
      <p:bldP spid="35" grpId="0"/>
      <p:bldP spid="38" grpId="0"/>
      <p:bldP spid="39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2"/>
          <p:cNvSpPr txBox="1">
            <a:spLocks noChangeArrowheads="1"/>
          </p:cNvSpPr>
          <p:nvPr/>
        </p:nvSpPr>
        <p:spPr bwMode="auto">
          <a:xfrm>
            <a:off x="3039928" y="187844"/>
            <a:ext cx="2471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WenYue GuDianMingChaoTi (Non-Co"/>
              </a:rPr>
              <a:t>多音字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WenYue GuDianMingChaoTi (Non-Co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838192" y="1200836"/>
            <a:ext cx="3733800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  ）一幢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  ）人影幢幢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250817" y="1415148"/>
            <a:ext cx="5461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4814380" y="1397686"/>
            <a:ext cx="279400" cy="857250"/>
          </a:xfrm>
          <a:prstGeom prst="leftBrace">
            <a:avLst>
              <a:gd name="adj1" fmla="val 40926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sp>
        <p:nvSpPr>
          <p:cNvPr id="6" name="矩形 5"/>
          <p:cNvSpPr/>
          <p:nvPr/>
        </p:nvSpPr>
        <p:spPr>
          <a:xfrm>
            <a:off x="5166805" y="1219886"/>
            <a:ext cx="12715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+mn-ea"/>
              </a:rPr>
              <a:t>zhuànɡ</a:t>
            </a:r>
            <a:endParaRPr lang="zh-CN" altLang="en-US" sz="280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71566" y="1815198"/>
            <a:ext cx="1476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+mn-ea"/>
              </a:rPr>
              <a:t>chuánɡ</a:t>
            </a:r>
            <a:endParaRPr lang="zh-CN" altLang="en-US" sz="2800">
              <a:solidFill>
                <a:srgbClr val="0033CC"/>
              </a:solidFill>
              <a:latin typeface="+mn-ea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863809" y="2648781"/>
            <a:ext cx="2857500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）强迫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）迫击炮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275796" y="2929768"/>
            <a:ext cx="5461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迫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4839997" y="2845631"/>
            <a:ext cx="279400" cy="857250"/>
          </a:xfrm>
          <a:prstGeom prst="leftBrace">
            <a:avLst>
              <a:gd name="adj1" fmla="val 40926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sp>
        <p:nvSpPr>
          <p:cNvPr id="20" name="矩形 19"/>
          <p:cNvSpPr/>
          <p:nvPr/>
        </p:nvSpPr>
        <p:spPr>
          <a:xfrm>
            <a:off x="5395392" y="2667554"/>
            <a:ext cx="681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+mn-ea"/>
              </a:rPr>
              <a:t>pò</a:t>
            </a:r>
            <a:endParaRPr lang="zh-CN" altLang="en-US" sz="280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14882" y="3280273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+mn-ea"/>
              </a:rPr>
              <a:t>pǎi</a:t>
            </a:r>
            <a:endParaRPr lang="zh-CN" altLang="en-US" sz="2800">
              <a:solidFill>
                <a:srgbClr val="0033CC"/>
              </a:solidFill>
              <a:latin typeface="+mn-ea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489511" y="2403646"/>
            <a:ext cx="28575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）间隙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）中间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902136" y="2617958"/>
            <a:ext cx="54534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间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左大括号 28"/>
          <p:cNvSpPr/>
          <p:nvPr/>
        </p:nvSpPr>
        <p:spPr>
          <a:xfrm>
            <a:off x="1465698" y="2600496"/>
            <a:ext cx="279400" cy="857250"/>
          </a:xfrm>
          <a:prstGeom prst="leftBrace">
            <a:avLst>
              <a:gd name="adj1" fmla="val 40926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sp>
        <p:nvSpPr>
          <p:cNvPr id="30" name="矩形 29"/>
          <p:cNvSpPr/>
          <p:nvPr/>
        </p:nvSpPr>
        <p:spPr>
          <a:xfrm>
            <a:off x="1839210" y="2423471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+mn-ea"/>
              </a:rPr>
              <a:t>jiàn</a:t>
            </a:r>
            <a:endParaRPr lang="zh-CN" altLang="en-US" sz="280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22886" y="3018008"/>
            <a:ext cx="9080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+mn-ea"/>
              </a:rPr>
              <a:t>jiān</a:t>
            </a:r>
            <a:endParaRPr lang="zh-CN" altLang="en-US" sz="2800">
              <a:solidFill>
                <a:srgbClr val="0033CC"/>
              </a:solidFill>
              <a:latin typeface="+mn-ea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4572000" y="4112175"/>
            <a:ext cx="3813048" cy="3895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只在“迫击炮”一词中读</a:t>
            </a:r>
            <a:r>
              <a:rPr lang="en-US" altLang="zh-CN" sz="2000" b="1" err="1">
                <a:solidFill>
                  <a:srgbClr val="FF0000"/>
                </a:solidFill>
                <a:latin typeface="宋体" panose="02010600030101010101" pitchFamily="2" charset="-122"/>
              </a:rPr>
              <a:t>pǎi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1435843" y="643958"/>
            <a:ext cx="2857500" cy="181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）排解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）解送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）解数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856456" y="1249949"/>
            <a:ext cx="5461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左大括号 43"/>
          <p:cNvSpPr/>
          <p:nvPr/>
        </p:nvSpPr>
        <p:spPr>
          <a:xfrm>
            <a:off x="1411287" y="1024307"/>
            <a:ext cx="279400" cy="1236704"/>
          </a:xfrm>
          <a:prstGeom prst="leftBrace">
            <a:avLst>
              <a:gd name="adj1" fmla="val 40926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sp>
        <p:nvSpPr>
          <p:cNvPr id="45" name="矩形 44"/>
          <p:cNvSpPr/>
          <p:nvPr/>
        </p:nvSpPr>
        <p:spPr>
          <a:xfrm>
            <a:off x="1838304" y="718899"/>
            <a:ext cx="72707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+mn-ea"/>
              </a:rPr>
              <a:t>jiě</a:t>
            </a:r>
            <a:endParaRPr lang="zh-CN" altLang="en-US" sz="2800">
              <a:solidFill>
                <a:srgbClr val="0033CC"/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817536" y="1284699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宋体" panose="02010600030101010101" pitchFamily="2" charset="-122"/>
              </a:rPr>
              <a:t>jiè</a:t>
            </a:r>
            <a:endParaRPr lang="zh-CN" altLang="en-US" sz="280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250816" y="1616973"/>
            <a:ext cx="485777" cy="43973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358592" y="3409101"/>
            <a:ext cx="1283712" cy="44132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4954080" y="595136"/>
            <a:ext cx="4049053" cy="664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记少余多法：作量词时，读</a:t>
            </a:r>
            <a:r>
              <a:rPr lang="en-US" altLang="zh-CN" b="1" err="1">
                <a:solidFill>
                  <a:srgbClr val="FF0000"/>
                </a:solidFill>
                <a:latin typeface="宋体" panose="02010600030101010101" pitchFamily="2" charset="-122"/>
              </a:rPr>
              <a:t>zhuànɡ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；其余情况一般读</a:t>
            </a:r>
            <a:r>
              <a:rPr lang="en-US" altLang="zh-CN" b="1" err="1">
                <a:solidFill>
                  <a:srgbClr val="FF0000"/>
                </a:solidFill>
                <a:latin typeface="宋体" panose="02010600030101010101" pitchFamily="2" charset="-122"/>
              </a:rPr>
              <a:t>chuánɡ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489511" y="3640350"/>
            <a:ext cx="28575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）笼罩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）笼子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902136" y="3854662"/>
            <a:ext cx="54534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笼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1465698" y="3837200"/>
            <a:ext cx="279400" cy="857250"/>
          </a:xfrm>
          <a:prstGeom prst="leftBrace">
            <a:avLst>
              <a:gd name="adj1" fmla="val 40926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800"/>
          </a:p>
        </p:txBody>
      </p:sp>
      <p:sp>
        <p:nvSpPr>
          <p:cNvPr id="43" name="矩形 42"/>
          <p:cNvSpPr/>
          <p:nvPr/>
        </p:nvSpPr>
        <p:spPr>
          <a:xfrm>
            <a:off x="1855998" y="3687980"/>
            <a:ext cx="10547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+mn-ea"/>
              </a:rPr>
              <a:t>lǒnɡ</a:t>
            </a:r>
            <a:endParaRPr lang="zh-CN" altLang="en-US" sz="280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822886" y="4254712"/>
            <a:ext cx="9092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+mn-ea"/>
              </a:rPr>
              <a:t>lónɡ</a:t>
            </a:r>
            <a:endParaRPr lang="zh-CN" altLang="en-US" sz="2800">
              <a:solidFill>
                <a:srgbClr val="0033CC"/>
              </a:solidFill>
              <a:latin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17536" y="1860933"/>
            <a:ext cx="728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宋体" panose="02010600030101010101" pitchFamily="2" charset="-122"/>
              </a:rPr>
              <a:t>xiè</a:t>
            </a:r>
            <a:endParaRPr lang="zh-CN" altLang="en-US" sz="280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0" grpId="0"/>
      <p:bldP spid="21" grpId="0"/>
      <p:bldP spid="30" grpId="0"/>
      <p:bldP spid="31" grpId="0"/>
      <p:bldP spid="42" grpId="0"/>
      <p:bldP spid="45" grpId="0"/>
      <p:bldP spid="46" grpId="0"/>
      <p:bldP spid="48" grpId="0" animBg="1"/>
      <p:bldP spid="50" grpId="0" animBg="1"/>
      <p:bldP spid="51" grpId="0"/>
      <p:bldP spid="43" grpId="0"/>
      <p:bldP spid="52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2"/>
          <p:cNvSpPr txBox="1">
            <a:spLocks noChangeArrowheads="1"/>
          </p:cNvSpPr>
          <p:nvPr/>
        </p:nvSpPr>
        <p:spPr bwMode="auto">
          <a:xfrm>
            <a:off x="3335338" y="77788"/>
            <a:ext cx="2471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WenYue GuDianMingChaoTi (Non-Co"/>
              </a:rPr>
              <a:t>形近字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WenYue GuDianMingChaoTi (Non-Co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579257" y="1265166"/>
            <a:ext cx="297815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饲（    ）饲养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伺（    ）伺候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70845" y="1304853"/>
            <a:ext cx="3363912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憾（     ）遗憾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撼（     ）撼动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612095" y="1517578"/>
            <a:ext cx="250825" cy="712788"/>
          </a:xfrm>
          <a:prstGeom prst="leftBrace">
            <a:avLst>
              <a:gd name="adj1" fmla="val 40926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600"/>
          </a:p>
        </p:txBody>
      </p:sp>
      <p:sp>
        <p:nvSpPr>
          <p:cNvPr id="6" name="矩形 5"/>
          <p:cNvSpPr/>
          <p:nvPr/>
        </p:nvSpPr>
        <p:spPr>
          <a:xfrm>
            <a:off x="1591581" y="1290566"/>
            <a:ext cx="86121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600" b="1" err="1">
                <a:solidFill>
                  <a:srgbClr val="0033CC"/>
                </a:solidFill>
                <a:latin typeface="+mn-ea"/>
                <a:ea typeface="+mn-ea"/>
              </a:rPr>
              <a:t>hàn</a:t>
            </a:r>
            <a:endParaRPr lang="zh-CN" altLang="en-US" sz="260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4507820" y="1442966"/>
            <a:ext cx="142875" cy="765175"/>
          </a:xfrm>
          <a:prstGeom prst="leftBrace">
            <a:avLst>
              <a:gd name="adj1" fmla="val 40926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600"/>
          </a:p>
        </p:txBody>
      </p:sp>
      <p:sp>
        <p:nvSpPr>
          <p:cNvPr id="8" name="矩形 7"/>
          <p:cNvSpPr/>
          <p:nvPr/>
        </p:nvSpPr>
        <p:spPr>
          <a:xfrm>
            <a:off x="5495245" y="1290565"/>
            <a:ext cx="68897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600" b="1" err="1">
                <a:solidFill>
                  <a:srgbClr val="0033CC"/>
                </a:solidFill>
                <a:latin typeface="+mn-ea"/>
                <a:ea typeface="+mn-ea"/>
              </a:rPr>
              <a:t>sì</a:t>
            </a:r>
            <a:endParaRPr lang="zh-CN" altLang="en-US" sz="260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1582" y="1744591"/>
            <a:ext cx="86121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600" b="1" err="1">
                <a:solidFill>
                  <a:srgbClr val="0033CC"/>
                </a:solidFill>
                <a:latin typeface="+mn-ea"/>
              </a:rPr>
              <a:t>hàn</a:t>
            </a:r>
            <a:endParaRPr lang="zh-CN" altLang="en-US" sz="2600">
              <a:solidFill>
                <a:srgbClr val="0033CC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99214" y="1791445"/>
            <a:ext cx="7620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600" b="1" err="1">
                <a:solidFill>
                  <a:srgbClr val="0033CC"/>
                </a:solidFill>
                <a:latin typeface="+mn-ea"/>
              </a:rPr>
              <a:t>cì</a:t>
            </a:r>
            <a:endParaRPr lang="zh-CN" altLang="en-US" sz="2600">
              <a:solidFill>
                <a:srgbClr val="0033CC"/>
              </a:solidFill>
              <a:latin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56557" y="2312916"/>
            <a:ext cx="29781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蜕（    ）蜕变锐（    ）尖锐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613682" y="2451028"/>
            <a:ext cx="214313" cy="804863"/>
          </a:xfrm>
          <a:prstGeom prst="leftBrace">
            <a:avLst>
              <a:gd name="adj1" fmla="val 40926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600"/>
          </a:p>
        </p:txBody>
      </p:sp>
      <p:sp>
        <p:nvSpPr>
          <p:cNvPr id="18" name="矩形 17"/>
          <p:cNvSpPr/>
          <p:nvPr/>
        </p:nvSpPr>
        <p:spPr>
          <a:xfrm>
            <a:off x="1577295" y="2277991"/>
            <a:ext cx="68961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600" b="1" err="1">
                <a:solidFill>
                  <a:srgbClr val="0033CC"/>
                </a:solidFill>
                <a:latin typeface="+mn-ea"/>
                <a:ea typeface="+mn-ea"/>
              </a:rPr>
              <a:t>tu</a:t>
            </a:r>
            <a:r>
              <a:rPr lang="en-US" altLang="zh-CN" sz="2600" b="1" err="1">
                <a:solidFill>
                  <a:srgbClr val="0033CC"/>
                </a:solidFill>
                <a:latin typeface="+mn-ea"/>
              </a:rPr>
              <a:t>ì</a:t>
            </a:r>
            <a:endParaRPr lang="zh-CN" altLang="en-US" sz="2600">
              <a:solidFill>
                <a:srgbClr val="0033CC"/>
              </a:solidFill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77295" y="2781228"/>
            <a:ext cx="688975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600" b="1" err="1">
                <a:solidFill>
                  <a:srgbClr val="0033CC"/>
                </a:solidFill>
                <a:latin typeface="+mn-ea"/>
              </a:rPr>
              <a:t>ruì</a:t>
            </a:r>
            <a:endParaRPr lang="zh-CN" altLang="en-US" sz="2600">
              <a:solidFill>
                <a:srgbClr val="0033CC"/>
              </a:solidFill>
              <a:latin typeface="+mn-ea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54970" y="3583034"/>
            <a:ext cx="3616325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蔑（    ）蔑视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篾（    ）竹篾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612095" y="3722734"/>
            <a:ext cx="214312" cy="755761"/>
          </a:xfrm>
          <a:prstGeom prst="leftBrace">
            <a:avLst>
              <a:gd name="adj1" fmla="val 28907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600"/>
          </a:p>
        </p:txBody>
      </p:sp>
      <p:sp>
        <p:nvSpPr>
          <p:cNvPr id="29" name="矩形 28"/>
          <p:cNvSpPr/>
          <p:nvPr/>
        </p:nvSpPr>
        <p:spPr>
          <a:xfrm>
            <a:off x="1591581" y="3526202"/>
            <a:ext cx="68961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600" b="1" err="1">
                <a:solidFill>
                  <a:srgbClr val="0033CC"/>
                </a:solidFill>
                <a:latin typeface="+mn-ea"/>
                <a:ea typeface="+mn-ea"/>
              </a:rPr>
              <a:t>miè</a:t>
            </a:r>
            <a:endParaRPr lang="zh-CN" altLang="en-US" sz="260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88406" y="4027852"/>
            <a:ext cx="68961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600" b="1" err="1">
                <a:solidFill>
                  <a:srgbClr val="0033CC"/>
                </a:solidFill>
                <a:latin typeface="+mn-ea"/>
              </a:rPr>
              <a:t>miè</a:t>
            </a:r>
            <a:endParaRPr lang="zh-CN" altLang="en-US" sz="2600">
              <a:solidFill>
                <a:srgbClr val="0033CC"/>
              </a:solidFill>
              <a:latin typeface="+mn-ea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604657" y="2285928"/>
            <a:ext cx="297815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哺（    ）哺育捕（    ）捕捉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4483092" y="2423247"/>
            <a:ext cx="167604" cy="765175"/>
          </a:xfrm>
          <a:prstGeom prst="leftBrace">
            <a:avLst>
              <a:gd name="adj1" fmla="val 34917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600"/>
          </a:p>
        </p:txBody>
      </p:sp>
      <p:sp>
        <p:nvSpPr>
          <p:cNvPr id="33" name="矩形 32"/>
          <p:cNvSpPr/>
          <p:nvPr/>
        </p:nvSpPr>
        <p:spPr>
          <a:xfrm>
            <a:off x="5491969" y="2260028"/>
            <a:ext cx="5212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600" b="1" err="1">
                <a:solidFill>
                  <a:srgbClr val="0033CC"/>
                </a:solidFill>
                <a:latin typeface="+mn-ea"/>
                <a:ea typeface="+mn-ea"/>
              </a:rPr>
              <a:t>bǔ</a:t>
            </a:r>
            <a:endParaRPr lang="zh-CN" altLang="en-US" sz="260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91968" y="2732682"/>
            <a:ext cx="5212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600" b="1" err="1">
                <a:solidFill>
                  <a:srgbClr val="0033CC"/>
                </a:solidFill>
                <a:latin typeface="+mn-ea"/>
              </a:rPr>
              <a:t>bǔ</a:t>
            </a:r>
            <a:endParaRPr lang="zh-CN" altLang="en-US" sz="2600">
              <a:solidFill>
                <a:srgbClr val="0033CC"/>
              </a:solidFill>
              <a:latin typeface="+mn-ea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4178300" y="3410784"/>
            <a:ext cx="4965700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形旁辨字法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】 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食物（饣）当诱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饵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     ），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用水（氵）泡普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洱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     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176243" y="3766133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+mn-ea"/>
                <a:ea typeface="+mn-ea"/>
              </a:rPr>
              <a:t>ěr</a:t>
            </a:r>
            <a:endParaRPr lang="zh-CN" altLang="en-US" sz="2800">
              <a:solidFill>
                <a:srgbClr val="0033CC"/>
              </a:solidFill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176242" y="4227858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800" b="1" err="1">
                <a:solidFill>
                  <a:srgbClr val="0033CC"/>
                </a:solidFill>
                <a:latin typeface="+mn-ea"/>
              </a:rPr>
              <a:t>ěr</a:t>
            </a:r>
            <a:endParaRPr lang="zh-CN" altLang="en-US" sz="2800">
              <a:solidFill>
                <a:srgbClr val="0033CC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6563" y="234920"/>
            <a:ext cx="3287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</a:rPr>
              <a:t>憾：失望，不满足。与心情相关，故为“忄”旁。</a:t>
            </a:r>
            <a:endParaRPr lang="en-US" altLang="zh-CN" b="1">
              <a:solidFill>
                <a:srgbClr val="FF0000"/>
              </a:solidFill>
              <a:latin typeface="+mn-ea"/>
              <a:ea typeface="+mn-ea"/>
            </a:endParaRPr>
          </a:p>
          <a:p>
            <a:r>
              <a:rPr lang="zh-CN" altLang="en-US" b="1">
                <a:solidFill>
                  <a:srgbClr val="FF0000"/>
                </a:solidFill>
                <a:latin typeface="+mn-ea"/>
                <a:ea typeface="+mn-ea"/>
              </a:rPr>
              <a:t>撼：摇，摇动。与动作相关，故为“扌”旁。</a:t>
            </a:r>
            <a:endParaRPr lang="zh-CN" altLang="en-US" b="1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8" grpId="0"/>
      <p:bldP spid="20" grpId="0"/>
      <p:bldP spid="29" grpId="0"/>
      <p:bldP spid="30" grpId="0"/>
      <p:bldP spid="33" grpId="0"/>
      <p:bldP spid="34" grpId="0"/>
      <p:bldP spid="36" grpId="0"/>
      <p:bldP spid="3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/>
          <p:nvPr/>
        </p:nvSpPr>
        <p:spPr>
          <a:xfrm>
            <a:off x="864393" y="1438503"/>
            <a:ext cx="1952625" cy="53975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indent="-342900" algn="l">
              <a:lnSpc>
                <a:spcPct val="10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2000" b="1">
                <a:latin typeface="+mn-ea"/>
                <a:ea typeface="+mn-ea"/>
                <a:cs typeface="+mn-ea"/>
                <a:sym typeface="WenYue GuDianMingChaoTi (Non-Commercial Use)" pitchFamily="50" charset="-122"/>
              </a:rPr>
              <a:t>蜕变</a:t>
            </a:r>
            <a:endParaRPr lang="zh-CN" altLang="en-US" sz="2000" b="1">
              <a:latin typeface="+mn-ea"/>
              <a:ea typeface="+mn-ea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3" name="TextBox 15"/>
          <p:cNvSpPr txBox="1"/>
          <p:nvPr/>
        </p:nvSpPr>
        <p:spPr>
          <a:xfrm>
            <a:off x="4004967" y="843293"/>
            <a:ext cx="39338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WenYue GuDianMingChaoTi (Non-Commercial Use)" pitchFamily="50" charset="-122"/>
              </a:rPr>
              <a:t>花木主干挺拔或女子身材修长。文中形容姿态端正美好。</a:t>
            </a:r>
            <a:endParaRPr lang="zh-CN" altLang="en-US" sz="2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4" name="TextBox 15"/>
          <p:cNvSpPr txBox="1"/>
          <p:nvPr/>
        </p:nvSpPr>
        <p:spPr>
          <a:xfrm>
            <a:off x="4020342" y="1667944"/>
            <a:ext cx="33591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WenYue GuDianMingChaoTi (Non-Commercial Use)" pitchFamily="50" charset="-122"/>
              </a:rPr>
              <a:t>肮脏，不整洁。</a:t>
            </a:r>
            <a:endParaRPr lang="zh-CN" altLang="en-US" sz="2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5" name="Title 4"/>
          <p:cNvSpPr txBox="1"/>
          <p:nvPr/>
        </p:nvSpPr>
        <p:spPr>
          <a:xfrm>
            <a:off x="864393" y="778103"/>
            <a:ext cx="2098675" cy="54133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indent="-342900" algn="l">
              <a:lnSpc>
                <a:spcPct val="10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2000" b="1">
                <a:latin typeface="+mn-ea"/>
                <a:ea typeface="+mn-ea"/>
                <a:cs typeface="+mn-ea"/>
                <a:sym typeface="WenYue GuDianMingChaoTi (Non-Commercial Use)" pitchFamily="50" charset="-122"/>
              </a:rPr>
              <a:t>惬意</a:t>
            </a:r>
            <a:endParaRPr lang="en-US" altLang="zh-CN" sz="2000" b="1">
              <a:latin typeface="+mn-ea"/>
              <a:ea typeface="+mn-ea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6" name="TextBox 15"/>
          <p:cNvSpPr txBox="1"/>
          <p:nvPr/>
        </p:nvSpPr>
        <p:spPr>
          <a:xfrm>
            <a:off x="4004967" y="2157499"/>
            <a:ext cx="42264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WenYue GuDianMingChaoTi (Non-Commercial Use)" pitchFamily="50" charset="-122"/>
              </a:rPr>
              <a:t>比喻临近死亡的晚年。文中指即将不再存在。</a:t>
            </a:r>
            <a:endParaRPr lang="zh-CN" altLang="en-US" sz="2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7" name="Title 4"/>
          <p:cNvSpPr txBox="1"/>
          <p:nvPr/>
        </p:nvSpPr>
        <p:spPr>
          <a:xfrm>
            <a:off x="854868" y="4310290"/>
            <a:ext cx="1811338" cy="53975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indent="-342900" algn="l">
              <a:lnSpc>
                <a:spcPct val="10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2000" b="1">
                <a:latin typeface="+mn-ea"/>
                <a:ea typeface="+mn-ea"/>
                <a:cs typeface="+mn-ea"/>
                <a:sym typeface="WenYue GuDianMingChaoTi (Non-Commercial Use)" pitchFamily="50" charset="-122"/>
              </a:rPr>
              <a:t>气象万千</a:t>
            </a:r>
            <a:endParaRPr lang="en-US" altLang="zh-CN" sz="2000" b="1">
              <a:latin typeface="+mn-ea"/>
              <a:ea typeface="+mn-ea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8" name="TextBox 15"/>
          <p:cNvSpPr txBox="1"/>
          <p:nvPr/>
        </p:nvSpPr>
        <p:spPr>
          <a:xfrm>
            <a:off x="4017167" y="2948179"/>
            <a:ext cx="48037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WenYue GuDianMingChaoTi (Non-Commercial Use)" pitchFamily="50" charset="-122"/>
              </a:rPr>
              <a:t>形容景色和事物多种多样，非常壮观。</a:t>
            </a:r>
            <a:endParaRPr lang="zh-CN" altLang="en-US" sz="2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9" name="Title 4"/>
          <p:cNvSpPr txBox="1"/>
          <p:nvPr/>
        </p:nvSpPr>
        <p:spPr>
          <a:xfrm>
            <a:off x="864393" y="2916465"/>
            <a:ext cx="2098675" cy="54133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indent="-342900" algn="l">
              <a:lnSpc>
                <a:spcPct val="10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2000" b="1">
                <a:latin typeface="+mn-ea"/>
                <a:ea typeface="+mn-ea"/>
                <a:cs typeface="+mn-ea"/>
                <a:sym typeface="WenYue GuDianMingChaoTi (Non-Commercial Use)" pitchFamily="50" charset="-122"/>
              </a:rPr>
              <a:t>亭亭玉立</a:t>
            </a:r>
            <a:endParaRPr lang="en-US" altLang="zh-CN" sz="2000" b="1">
              <a:latin typeface="+mn-ea"/>
              <a:ea typeface="+mn-ea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0" name="TextBox 15"/>
          <p:cNvSpPr txBox="1"/>
          <p:nvPr/>
        </p:nvSpPr>
        <p:spPr>
          <a:xfrm>
            <a:off x="3985418" y="3459552"/>
            <a:ext cx="25837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WenYue GuDianMingChaoTi (Non-Commercial Use)" pitchFamily="50" charset="-122"/>
              </a:rPr>
              <a:t>满意，称心。</a:t>
            </a:r>
            <a:endParaRPr lang="zh-CN" altLang="en-US" sz="2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1" name="Title 4"/>
          <p:cNvSpPr txBox="1"/>
          <p:nvPr/>
        </p:nvSpPr>
        <p:spPr>
          <a:xfrm>
            <a:off x="864393" y="2208440"/>
            <a:ext cx="2098675" cy="53975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indent="-342900" algn="l">
              <a:lnSpc>
                <a:spcPct val="10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2000" b="1">
                <a:latin typeface="+mn-ea"/>
                <a:ea typeface="+mn-ea"/>
                <a:cs typeface="+mn-ea"/>
                <a:sym typeface="WenYue GuDianMingChaoTi (Non-Commercial Use)" pitchFamily="50" charset="-122"/>
              </a:rPr>
              <a:t>邋遢</a:t>
            </a:r>
            <a:endParaRPr lang="en-US" altLang="zh-CN" sz="2000" b="1">
              <a:latin typeface="+mn-ea"/>
              <a:ea typeface="+mn-ea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2" name="Title 4"/>
          <p:cNvSpPr txBox="1"/>
          <p:nvPr/>
        </p:nvSpPr>
        <p:spPr>
          <a:xfrm>
            <a:off x="854868" y="3705453"/>
            <a:ext cx="2098675" cy="54133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indent="-342900" algn="l">
              <a:lnSpc>
                <a:spcPct val="10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2000" b="1">
                <a:latin typeface="+mn-ea"/>
                <a:ea typeface="+mn-ea"/>
                <a:cs typeface="+mn-ea"/>
                <a:sym typeface="WenYue GuDianMingChaoTi (Non-Commercial Use)" pitchFamily="50" charset="-122"/>
              </a:rPr>
              <a:t>风烛残年</a:t>
            </a:r>
            <a:endParaRPr lang="en-US" altLang="zh-CN" sz="2000" b="1">
              <a:latin typeface="+mn-ea"/>
              <a:ea typeface="+mn-ea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3" name="TextBox 15"/>
          <p:cNvSpPr txBox="1"/>
          <p:nvPr/>
        </p:nvSpPr>
        <p:spPr>
          <a:xfrm>
            <a:off x="3985418" y="4256367"/>
            <a:ext cx="357346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WenYue GuDianMingChaoTi (Non-Commercial Use)" pitchFamily="50" charset="-122"/>
              </a:rPr>
              <a:t>形质发生改变或转化。</a:t>
            </a:r>
            <a:endParaRPr lang="zh-CN" altLang="en-US" sz="20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18446" name="文本框 32"/>
          <p:cNvSpPr txBox="1">
            <a:spLocks noChangeArrowheads="1"/>
          </p:cNvSpPr>
          <p:nvPr/>
        </p:nvSpPr>
        <p:spPr bwMode="auto">
          <a:xfrm>
            <a:off x="3336131" y="239940"/>
            <a:ext cx="2471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WenYue GuDianMingChaoTi (Non-Co"/>
              </a:rPr>
              <a:t>词语集注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WenYue GuDianMingChaoTi (Non-Co"/>
            </a:endParaRPr>
          </a:p>
        </p:txBody>
      </p:sp>
      <p:cxnSp>
        <p:nvCxnSpPr>
          <p:cNvPr id="15" name="直接连接符 14"/>
          <p:cNvCxnSpPr>
            <a:endCxn id="10" idx="1"/>
          </p:cNvCxnSpPr>
          <p:nvPr/>
        </p:nvCxnSpPr>
        <p:spPr>
          <a:xfrm>
            <a:off x="1969294" y="1042416"/>
            <a:ext cx="2016124" cy="261719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13" idx="1"/>
          </p:cNvCxnSpPr>
          <p:nvPr/>
        </p:nvCxnSpPr>
        <p:spPr>
          <a:xfrm>
            <a:off x="1969294" y="1667944"/>
            <a:ext cx="2016124" cy="278847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4" idx="1"/>
          </p:cNvCxnSpPr>
          <p:nvPr/>
        </p:nvCxnSpPr>
        <p:spPr>
          <a:xfrm flipV="1">
            <a:off x="1949744" y="1867969"/>
            <a:ext cx="2070598" cy="54133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3" idx="1"/>
          </p:cNvCxnSpPr>
          <p:nvPr/>
        </p:nvCxnSpPr>
        <p:spPr>
          <a:xfrm flipV="1">
            <a:off x="2472575" y="1197236"/>
            <a:ext cx="1532392" cy="187318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endCxn id="6" idx="1"/>
          </p:cNvCxnSpPr>
          <p:nvPr/>
        </p:nvCxnSpPr>
        <p:spPr>
          <a:xfrm flipV="1">
            <a:off x="2395743" y="2511442"/>
            <a:ext cx="1609224" cy="135579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8" idx="1"/>
          </p:cNvCxnSpPr>
          <p:nvPr/>
        </p:nvCxnSpPr>
        <p:spPr>
          <a:xfrm flipV="1">
            <a:off x="2411117" y="3148204"/>
            <a:ext cx="1606050" cy="130821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61700" y="2557690"/>
            <a:ext cx="2110875" cy="358775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高耸矗立的样子。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03305" y="2946628"/>
            <a:ext cx="534639" cy="361950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APPLYORDER" val="1"/>
  <p:tag name="APPLYTYPE" val="Other"/>
  <p:tag name="POCKET_APPLY_TIME" val="2021年7月1日"/>
  <p:tag name="POCKET_APPLY_TYPE" val="Slide"/>
</p:tagLst>
</file>

<file path=ppt/tags/tag11.xml><?xml version="1.0" encoding="utf-8"?>
<p:tagLst xmlns:p="http://schemas.openxmlformats.org/presentationml/2006/main">
  <p:tag name="APPLYORDER" val="2"/>
  <p:tag name="APPLYTYPE" val="Other"/>
  <p:tag name="POCKET_APPLY_TIME" val="2021年7月1日"/>
  <p:tag name="POCKET_APPLY_TYPE" val="Slide"/>
</p:tagLst>
</file>

<file path=ppt/tags/tag12.xml><?xml version="1.0" encoding="utf-8"?>
<p:tagLst xmlns:p="http://schemas.openxmlformats.org/presentationml/2006/main">
  <p:tag name="APPLYORDER" val="3"/>
  <p:tag name="APPLYTYPE" val="Other"/>
  <p:tag name="POCKET_APPLY_TIME" val="2021年7月1日"/>
  <p:tag name="POCKET_APPLY_TYPE" val="Slide"/>
</p:tagLst>
</file>

<file path=ppt/tags/tag13.xml><?xml version="1.0" encoding="utf-8"?>
<p:tagLst xmlns:p="http://schemas.openxmlformats.org/presentationml/2006/main">
  <p:tag name="APPLYORDER" val="1"/>
  <p:tag name="APPLYTYPE" val="Other"/>
  <p:tag name="POCKET_APPLY_TIME" val="2021年7月1日"/>
  <p:tag name="POCKET_APPLY_TYPE" val="Slide"/>
</p:tagLst>
</file>

<file path=ppt/tags/tag14.xml><?xml version="1.0" encoding="utf-8"?>
<p:tagLst xmlns:p="http://schemas.openxmlformats.org/presentationml/2006/main">
  <p:tag name="APPLYORDER" val="2"/>
  <p:tag name="APPLYTYPE" val="Other"/>
  <p:tag name="POCKET_APPLY_TIME" val="2021年7月1日"/>
  <p:tag name="POCKET_APPLY_TYPE" val="Slide"/>
</p:tagLst>
</file>

<file path=ppt/tags/tag15.xml><?xml version="1.0" encoding="utf-8"?>
<p:tagLst xmlns:p="http://schemas.openxmlformats.org/presentationml/2006/main">
  <p:tag name="APPLYORDER" val="3"/>
  <p:tag name="APPLYTYPE" val="Other"/>
  <p:tag name="POCKET_APPLY_TIME" val="2021年7月1日"/>
  <p:tag name="POCKET_APPLY_TYPE" val="Slide"/>
</p:tagLst>
</file>

<file path=ppt/tags/tag16.xml><?xml version="1.0" encoding="utf-8"?>
<p:tagLst xmlns:p="http://schemas.openxmlformats.org/presentationml/2006/main">
  <p:tag name="APPLYORDER" val="1"/>
  <p:tag name="APPLYTYPE" val="Other"/>
  <p:tag name="POCKET_APPLY_TIME" val="2021年7月1日"/>
  <p:tag name="POCKET_APPLY_TYPE" val="Slide"/>
</p:tagLst>
</file>

<file path=ppt/tags/tag17.xml><?xml version="1.0" encoding="utf-8"?>
<p:tagLst xmlns:p="http://schemas.openxmlformats.org/presentationml/2006/main">
  <p:tag name="APPLYORDER" val="2"/>
  <p:tag name="APPLYTYPE" val="Other"/>
  <p:tag name="POCKET_APPLY_TIME" val="2021年7月1日"/>
  <p:tag name="POCKET_APPLY_TYPE" val="Slide"/>
</p:tagLst>
</file>

<file path=ppt/tags/tag18.xml><?xml version="1.0" encoding="utf-8"?>
<p:tagLst xmlns:p="http://schemas.openxmlformats.org/presentationml/2006/main">
  <p:tag name="APPLYORDER" val="3"/>
  <p:tag name="APPLYTYPE" val="Other"/>
  <p:tag name="POCKET_APPLY_TIME" val="2021年7月1日"/>
  <p:tag name="POCKET_APPLY_TYPE" val="Slide"/>
</p:tagLst>
</file>

<file path=ppt/tags/tag19.xml><?xml version="1.0" encoding="utf-8"?>
<p:tagLst xmlns:p="http://schemas.openxmlformats.org/presentationml/2006/main">
  <p:tag name="APPLYORDER" val="3"/>
  <p:tag name="APPLYTYPE" val="Other"/>
  <p:tag name="POCKET_APPLY_TIME" val="2021年7月1日"/>
  <p:tag name="POCKET_APPLY_TYPE" val="Slide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1.xml><?xml version="1.0" encoding="utf-8"?>
<p:tagLst xmlns:p="http://schemas.openxmlformats.org/presentationml/2006/main">
  <p:tag name="AS_NET" val="4.0.30319.42000"/>
  <p:tag name="AS_OS" val="Microsoft Windows NT 6.2.9200.0"/>
  <p:tag name="AS_RELEASE_DATE" val="2024.05.14"/>
  <p:tag name="AS_TITLE" val="Aspose.Slides for .NET 4.0 Client Profile"/>
  <p:tag name="AS_VERSION" val="24.5"/>
  <p:tag name="commondata" val="eyJoZGlkIjoiZjM1MDU3MjRkMGIzNjliNDRhNmZhZDFlNDFkYmY5MmUifQ==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APPLYORDER" val="1"/>
  <p:tag name="APPLYTYPE" val="Other"/>
  <p:tag name="POCKET_APPLY_TIME" val="2021年7月1日"/>
  <p:tag name="POCKET_APPLY_TYPE" val="Slide"/>
</p:tagLst>
</file>

<file path=ppt/tags/tag8.xml><?xml version="1.0" encoding="utf-8"?>
<p:tagLst xmlns:p="http://schemas.openxmlformats.org/presentationml/2006/main">
  <p:tag name="APPLYORDER" val="2"/>
  <p:tag name="APPLYTYPE" val="Other"/>
  <p:tag name="POCKET_APPLY_TIME" val="2021年7月1日"/>
  <p:tag name="POCKET_APPLY_TYPE" val="Slide"/>
</p:tagLst>
</file>

<file path=ppt/tags/tag9.xml><?xml version="1.0" encoding="utf-8"?>
<p:tagLst xmlns:p="http://schemas.openxmlformats.org/presentationml/2006/main">
  <p:tag name="APPLYORDER" val="3"/>
  <p:tag name="APPLYTYPE" val="Other"/>
  <p:tag name="POCKET_APPLY_TIME" val="2021年7月1日"/>
  <p:tag name="POCKET_APPLY_TYPE" val="Slide"/>
</p:tagLst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4133</Words>
  <Application>WPS 演示</Application>
  <PresentationFormat>On-screen Show (16:9)</PresentationFormat>
  <Paragraphs>408</Paragraphs>
  <Slides>31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黑体</vt:lpstr>
      <vt:lpstr>楷体</vt:lpstr>
      <vt:lpstr>Wingdings</vt:lpstr>
      <vt:lpstr>Calibri</vt:lpstr>
      <vt:lpstr>Cooper Black</vt:lpstr>
      <vt:lpstr>微软雅黑</vt:lpstr>
      <vt:lpstr>WenYue GuDianMingChaoTi (Non-Co</vt:lpstr>
      <vt:lpstr>Segoe Print</vt:lpstr>
      <vt:lpstr>等线</vt:lpstr>
      <vt:lpstr>Playfair Display Black</vt:lpstr>
      <vt:lpstr>WenYue GuDianMingChaoTi (Non-Commercial Use)</vt:lpstr>
      <vt:lpstr>Calibri</vt:lpstr>
      <vt:lpstr>Arial Unicode MS</vt:lpstr>
      <vt:lpstr>SimSun-ExtB</vt:lpstr>
      <vt:lpstr>2_自定义设计方案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黄红政</cp:lastModifiedBy>
  <cp:revision>5</cp:revision>
  <cp:lastPrinted>2024-06-17T11:39:00Z</cp:lastPrinted>
  <dcterms:created xsi:type="dcterms:W3CDTF">2024-06-17T11:39:00Z</dcterms:created>
  <dcterms:modified xsi:type="dcterms:W3CDTF">2024-07-18T08:35:17Z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17129FAED6EC4170AFCA433D5B70063A_12</vt:lpwstr>
  </property>
  <property fmtid="{D5CDD505-2E9C-101B-9397-08002B2CF9AE}" pid="3" name="KSOProductBuildVer">
    <vt:lpwstr>2052-12.1.0.16929</vt:lpwstr>
  </property>
</Properties>
</file>