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sldIdLst>
    <p:sldId id="316" r:id="rId2"/>
    <p:sldId id="279" r:id="rId3"/>
    <p:sldId id="281" r:id="rId4"/>
    <p:sldId id="282" r:id="rId5"/>
    <p:sldId id="283" r:id="rId6"/>
    <p:sldId id="317" r:id="rId7"/>
    <p:sldId id="285" r:id="rId8"/>
    <p:sldId id="286" r:id="rId9"/>
    <p:sldId id="360" r:id="rId10"/>
    <p:sldId id="287" r:id="rId11"/>
    <p:sldId id="288" r:id="rId12"/>
    <p:sldId id="289" r:id="rId13"/>
    <p:sldId id="290" r:id="rId14"/>
    <p:sldId id="318" r:id="rId15"/>
    <p:sldId id="292" r:id="rId16"/>
    <p:sldId id="294" r:id="rId17"/>
    <p:sldId id="361" r:id="rId18"/>
    <p:sldId id="449" r:id="rId19"/>
    <p:sldId id="293" r:id="rId20"/>
    <p:sldId id="362" r:id="rId21"/>
    <p:sldId id="295" r:id="rId22"/>
    <p:sldId id="399" r:id="rId23"/>
    <p:sldId id="297" r:id="rId24"/>
    <p:sldId id="296" r:id="rId25"/>
    <p:sldId id="400" r:id="rId26"/>
    <p:sldId id="401" r:id="rId27"/>
    <p:sldId id="423" r:id="rId28"/>
    <p:sldId id="402" r:id="rId29"/>
    <p:sldId id="300" r:id="rId30"/>
    <p:sldId id="424" r:id="rId31"/>
    <p:sldId id="403" r:id="rId32"/>
    <p:sldId id="404" r:id="rId33"/>
    <p:sldId id="302" r:id="rId34"/>
    <p:sldId id="303" r:id="rId35"/>
    <p:sldId id="304" r:id="rId36"/>
    <p:sldId id="305" r:id="rId37"/>
    <p:sldId id="445" r:id="rId38"/>
    <p:sldId id="446" r:id="rId39"/>
    <p:sldId id="447" r:id="rId40"/>
    <p:sldId id="448" r:id="rId41"/>
    <p:sldId id="425" r:id="rId42"/>
    <p:sldId id="309" r:id="rId43"/>
    <p:sldId id="405" r:id="rId44"/>
    <p:sldId id="452" r:id="rId45"/>
    <p:sldId id="453" r:id="rId46"/>
    <p:sldId id="454" r:id="rId47"/>
    <p:sldId id="455" r:id="rId48"/>
    <p:sldId id="457" r:id="rId49"/>
    <p:sldId id="313" r:id="rId5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4" d="100"/>
          <a:sy n="114" d="100"/>
        </p:scale>
        <p:origin x="-312" y="-96"/>
      </p:cViewPr>
      <p:guideLst>
        <p:guide orient="horz" pos="1657"/>
        <p:guide pos="2904"/>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23C1F8-3A95-45ED-AC7B-993BFC3D23C1}" type="datetimeFigureOut">
              <a:rPr lang="zh-CN" altLang="en-US" smtClean="0"/>
              <a:pPr/>
              <a:t>2017/11/8 Wednesday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2F30FB-A160-48C0-8ECB-9A2FB3B359C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幻灯片图像占位符 44032"/>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10243" name="文本占位符 44033"/>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幻灯片图像占位符 51200"/>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26627" name="文本占位符 51201"/>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幻灯片图像占位符 53248"/>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0723" name="文本占位符 53249"/>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幻灯片图像占位符 49152"/>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20483" name="文本占位符 49153"/>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幻灯片图像占位符 54272"/>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2771" name="文本占位符 54273"/>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幻灯片图像占位符 58368"/>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40963" name="文本占位符 58369"/>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文本框 48128"/>
          <p:cNvSpPr txBox="1"/>
          <p:nvPr/>
        </p:nvSpPr>
        <p:spPr>
          <a:xfrm>
            <a:off x="3884613" y="8685213"/>
            <a:ext cx="2971800" cy="457200"/>
          </a:xfrm>
          <a:prstGeom prst="rect">
            <a:avLst/>
          </a:prstGeom>
          <a:noFill/>
          <a:ln w="9525">
            <a:noFill/>
          </a:ln>
        </p:spPr>
        <p:txBody>
          <a:bodyPr wrap="square" lIns="90000" tIns="46800" rIns="90000" bIns="46800" anchor="b"/>
          <a:lstStyle/>
          <a:p>
            <a:pPr lvl="0" indent="0" algn="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fld id="{9A0DB2DC-4C9A-4742-B13C-FB6460FD3503}" type="slidenum">
              <a:rPr lang="en-US" altLang="x-none" sz="1200" dirty="0" err="1"/>
              <a:pPr lvl="0" indent="0" algn="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t>8</a:t>
            </a:fld>
            <a:endParaRPr lang="en-US" altLang="x-none" sz="1200" dirty="0" err="1"/>
          </a:p>
        </p:txBody>
      </p:sp>
      <p:sp>
        <p:nvSpPr>
          <p:cNvPr id="12291" name="幻灯片图像占位符 48129"/>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12292" name="文本占位符 48130"/>
          <p:cNvSpPr>
            <a:spLocks noGrp="1"/>
          </p:cNvSpPr>
          <p:nvPr>
            <p:ph type="body"/>
          </p:nvPr>
        </p:nvSpPr>
        <p:spPr>
          <a:xfrm>
            <a:off x="685800" y="4343400"/>
            <a:ext cx="5486400" cy="4114800"/>
          </a:xfrm>
        </p:spPr>
        <p:txBody>
          <a:bodyPr wrap="square" lIns="91440" tIns="45720" rIns="91440" bIns="45720" anchor="t">
            <a:spAutoFit/>
          </a:bodyPr>
          <a:lstStyle/>
          <a:p>
            <a:pPr lvl="0" indent="0" defTabSz="0" eaLnBrk="1" hangingPunct="1">
              <a:spcBef>
                <a:spcPts val="4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dirty="0" err="1">
                <a:latin typeface="Arial" panose="020B0604020202020204" pitchFamily="34" charset="0"/>
                <a:ea typeface="宋体" panose="02010600030101010101" pitchFamily="2" charset="-122"/>
              </a:rPr>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幻灯片图像占位符 6041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45059" name="文本占位符 6041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幻灯片图像占位符 61440"/>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47107" name="文本占位符 61441"/>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幻灯片图像占位符 62464"/>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49155" name="文本占位符 62465"/>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幻灯片图像占位符 63488"/>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51203" name="文本占位符 63489"/>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幻灯片图像占位符 67584"/>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59395" name="文本占位符 67585"/>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文本框 48128"/>
          <p:cNvSpPr txBox="1"/>
          <p:nvPr/>
        </p:nvSpPr>
        <p:spPr>
          <a:xfrm>
            <a:off x="3884613" y="8685213"/>
            <a:ext cx="2971800" cy="457200"/>
          </a:xfrm>
          <a:prstGeom prst="rect">
            <a:avLst/>
          </a:prstGeom>
          <a:noFill/>
          <a:ln w="9525">
            <a:noFill/>
          </a:ln>
        </p:spPr>
        <p:txBody>
          <a:bodyPr wrap="square" lIns="90000" tIns="46800" rIns="90000" bIns="46800" anchor="b"/>
          <a:lstStyle/>
          <a:p>
            <a:pPr lvl="0" indent="0" algn="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fld id="{9A0DB2DC-4C9A-4742-B13C-FB6460FD3503}" type="slidenum">
              <a:rPr lang="en-US" altLang="x-none" sz="1200" dirty="0" err="1"/>
              <a:pPr lvl="0" indent="0" algn="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t>9</a:t>
            </a:fld>
            <a:endParaRPr lang="en-US" altLang="x-none" sz="1200" dirty="0" err="1"/>
          </a:p>
        </p:txBody>
      </p:sp>
      <p:sp>
        <p:nvSpPr>
          <p:cNvPr id="12291" name="幻灯片图像占位符 48129"/>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12292" name="文本占位符 48130"/>
          <p:cNvSpPr>
            <a:spLocks noGrp="1"/>
          </p:cNvSpPr>
          <p:nvPr>
            <p:ph type="body"/>
          </p:nvPr>
        </p:nvSpPr>
        <p:spPr>
          <a:xfrm>
            <a:off x="685800" y="4343400"/>
            <a:ext cx="5486400" cy="4114800"/>
          </a:xfrm>
        </p:spPr>
        <p:txBody>
          <a:bodyPr wrap="square" lIns="91440" tIns="45720" rIns="91440" bIns="45720" anchor="t">
            <a:spAutoFit/>
          </a:bodyPr>
          <a:lstStyle/>
          <a:p>
            <a:pPr lvl="0" indent="0" defTabSz="0" eaLnBrk="1" hangingPunct="1">
              <a:spcBef>
                <a:spcPts val="4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dirty="0" err="1">
                <a:latin typeface="Arial" panose="020B0604020202020204" pitchFamily="34" charset="0"/>
                <a:ea typeface="宋体" panose="02010600030101010101" pitchFamily="2" charset="-122"/>
              </a:rPr>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幻灯片图像占位符 5529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34819" name="文本占位符 5529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幻灯片图像占位符 49152"/>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20483" name="文本占位符 49153"/>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幻灯片图像占位符 49152"/>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20483" name="文本占位符 49153"/>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幻灯片图像占位符 49152"/>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20483" name="文本占位符 49153"/>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幻灯片图像占位符 71680"/>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67587" name="文本占位符 71681"/>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幻灯片图像占位符 71680"/>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67587" name="文本占位符 71681"/>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幻灯片图像占位符 71680"/>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67587" name="文本占位符 71681"/>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幻灯片图像占位符 47104"/>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14339" name="文本占位符 47105"/>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幻灯片图像占位符 47104"/>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16387" name="文本占位符 47105"/>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幻灯片图像占位符 46080"/>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18435" name="文本占位符 46081"/>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幻灯片图像占位符 49152"/>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20483" name="文本占位符 49153"/>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幻灯片图像占位符 50176"/>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24579" name="文本占位符 50177"/>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幻灯片图像占位符 52224"/>
          <p:cNvSpPr>
            <a:spLocks noGrp="1" noRot="1" noChangeAspect="1"/>
          </p:cNvSpPr>
          <p:nvPr>
            <p:ph type="sldImg"/>
          </p:nvPr>
        </p:nvSpPr>
        <p:spPr>
          <a:xfrm>
            <a:off x="1143000" y="685800"/>
            <a:ext cx="4572000" cy="3429000"/>
          </a:xfrm>
          <a:solidFill>
            <a:srgbClr val="FFFFFF"/>
          </a:solidFill>
          <a:ln>
            <a:solidFill>
              <a:srgbClr val="000000"/>
            </a:solidFill>
            <a:miter/>
          </a:ln>
        </p:spPr>
      </p:sp>
      <p:sp>
        <p:nvSpPr>
          <p:cNvPr id="28675" name="文本占位符 52225"/>
          <p:cNvSpPr>
            <a:spLocks noGrp="1"/>
          </p:cNvSpPr>
          <p:nvPr>
            <p:ph type="body"/>
          </p:nvPr>
        </p:nvSpPr>
        <p:spPr>
          <a:xfrm>
            <a:off x="685800" y="4343400"/>
            <a:ext cx="5484813" cy="4167188"/>
          </a:xfrm>
        </p:spPr>
        <p:txBody>
          <a:bodyPr wrap="none" lIns="90000" tIns="46800" rIns="90000" bIns="46800" anchor="ctr"/>
          <a:lstStyle/>
          <a:p>
            <a:pPr lvl="0" indent="0"/>
            <a:endParaRPr lang="zh-CN" altLang="zh-CN">
              <a:ea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4012427"/>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3640059"/>
            <a:ext cx="8458200" cy="916781"/>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2914650"/>
            <a:ext cx="8458200" cy="6858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4855464"/>
            <a:ext cx="758952" cy="185166"/>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411957"/>
            <a:ext cx="1828800" cy="4388644"/>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411957"/>
            <a:ext cx="6248400" cy="43886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19" name="页脚占位符 18"/>
          <p:cNvSpPr>
            <a:spLocks noGrp="1"/>
          </p:cNvSpPr>
          <p:nvPr>
            <p:ph type="ftr" sz="quarter" idx="11"/>
          </p:nvPr>
        </p:nvSpPr>
        <p:spPr>
          <a:xfrm>
            <a:off x="3581400" y="57150"/>
            <a:ext cx="2895600" cy="216694"/>
          </a:xfrm>
        </p:spPr>
        <p:txBody>
          <a:bodyPr/>
          <a:lstStyle/>
          <a:p>
            <a:endParaRPr lang="zh-CN" altLang="en-US"/>
          </a:p>
        </p:txBody>
      </p:sp>
      <p:sp>
        <p:nvSpPr>
          <p:cNvPr id="16" name="灯片编号占位符 15"/>
          <p:cNvSpPr>
            <a:spLocks noGrp="1"/>
          </p:cNvSpPr>
          <p:nvPr>
            <p:ph type="sldNum" sz="quarter" idx="12"/>
          </p:nvPr>
        </p:nvSpPr>
        <p:spPr>
          <a:xfrm>
            <a:off x="8229600" y="4855464"/>
            <a:ext cx="758952" cy="185166"/>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2583677"/>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257300"/>
            <a:ext cx="8458200" cy="9144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210314"/>
            <a:ext cx="8686800" cy="888619"/>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342900"/>
            <a:ext cx="8686800" cy="630936"/>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200150"/>
            <a:ext cx="4191000" cy="35433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200150"/>
            <a:ext cx="4343400" cy="35433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4057650"/>
            <a:ext cx="8610600" cy="661988"/>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500062"/>
            <a:ext cx="4290556" cy="47982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6" y="500062"/>
            <a:ext cx="4292241" cy="47982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987028"/>
            <a:ext cx="4290556" cy="2956322"/>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987028"/>
            <a:ext cx="4288536" cy="2956322"/>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4857750"/>
            <a:ext cx="762000" cy="185166"/>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4514850"/>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342900"/>
            <a:ext cx="8686800" cy="630936"/>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4386838"/>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4114800"/>
            <a:ext cx="8458200" cy="390525"/>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1" y="457200"/>
            <a:ext cx="3008313" cy="360045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457200"/>
            <a:ext cx="5340350" cy="360045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462476"/>
            <a:ext cx="5029200" cy="27432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2017/11/8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3745320"/>
            <a:ext cx="5867400" cy="391716"/>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4149913"/>
            <a:ext cx="5867400" cy="576263"/>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788174"/>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165622"/>
            <a:ext cx="8686800" cy="339447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57150"/>
            <a:ext cx="2514600" cy="216694"/>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2017/11/8 Wednesday</a:t>
            </a:fld>
            <a:endParaRPr lang="zh-CN" altLang="en-US"/>
          </a:p>
        </p:txBody>
      </p:sp>
      <p:sp>
        <p:nvSpPr>
          <p:cNvPr id="28" name="页脚占位符 27"/>
          <p:cNvSpPr>
            <a:spLocks noGrp="1"/>
          </p:cNvSpPr>
          <p:nvPr>
            <p:ph type="ftr" sz="quarter" idx="3"/>
          </p:nvPr>
        </p:nvSpPr>
        <p:spPr>
          <a:xfrm>
            <a:off x="3124200" y="57150"/>
            <a:ext cx="3352800" cy="216694"/>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4857751"/>
            <a:ext cx="762000" cy="183356"/>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342900"/>
            <a:ext cx="8686800" cy="62865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788174"/>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793490"/>
            <a:ext cx="8629650" cy="1786"/>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file:///I:\&#26417;&#33258;&#28165;.ppt"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Documents%20and%20Settings\Administrator\My%20Documents\&#25105;&#30340;&#25991;&#26723;\&#39640;&#20013;&#35821;&#25991;&#24517;&#20462;&#20108;&#65288;&#33609;&#31295;&#65289;&#65289;\&#31532;&#19968;&#21333;&#20803;\&#33655;&#22616;&#26376;&#33394;\zmj-2931-7492.mp3" TargetMode="External"/><Relationship Id="rId5" Type="http://schemas.openxmlformats.org/officeDocument/2006/relationships/image" Target="../media/image11.png"/><Relationship Id="rId4" Type="http://schemas.microsoft.com/office/2007/relationships/media" Target="file:///C:\Documents%20and%20Settings\Administrator\My%20Documents\&#25105;&#30340;&#25991;&#26723;\&#39640;&#20013;&#35821;&#25991;&#24517;&#20462;&#20108;&#65288;&#33609;&#31295;&#65289;&#65289;\&#31532;&#19968;&#21333;&#20803;\&#33655;&#22616;&#26376;&#33394;\zmj-2931-7492.mp3"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file:///I:\&#26417;&#33258;&#28165;.ppt" TargetMode="External"/><Relationship Id="rId2" Type="http://schemas.openxmlformats.org/officeDocument/2006/relationships/slideLayout" Target="../slideLayouts/slideLayout1.xml"/><Relationship Id="rId1" Type="http://schemas.openxmlformats.org/officeDocument/2006/relationships/audio" Target="file:///C:\Documents%20and%20Settings\Administrator\My%20Documents\&#25105;&#30340;&#25991;&#26723;\&#39640;&#20013;&#35821;&#25991;&#24517;&#20462;&#20108;&#65288;&#33609;&#31295;&#65289;&#65289;\&#31532;&#19968;&#21333;&#20803;\&#33655;&#22616;&#26376;&#33394;\&#31179;&#28246;&#26376;&#22812;.mp3" TargetMode="External"/><Relationship Id="rId6" Type="http://schemas.openxmlformats.org/officeDocument/2006/relationships/image" Target="../media/image11.png"/><Relationship Id="rId5" Type="http://schemas.microsoft.com/office/2007/relationships/media" Target="file:///C:\Documents%20and%20Settings\Administrator\My%20Documents\&#25105;&#30340;&#25991;&#26723;\&#39640;&#20013;&#35821;&#25991;&#24517;&#20462;&#20108;&#65288;&#33609;&#31295;&#65289;&#65289;\&#31532;&#19968;&#21333;&#20803;\&#33655;&#22616;&#26376;&#33394;\&#31179;&#28246;&#26376;&#22812;.mp3" TargetMode="Externa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hyperlink" Target="file:///C:\Documents%20and%20Settings\Administrator\My%20Documents\%E6%88%91%E7%9A%84%E6%96%87%E6%A1%A3\%E9%AB%98%E4%B8%AD%E8%AF%AD%E6%96%87%E5%BF%85%E4%BF%AE%E4%BA%8C\%E7%AC%AC%E4%B8%80%E5%8D%95%E5%85%83\%E8%8D%B7%E5%A1%98%E6%9C%88%E8%89%B2\#%E9%A1%B5 7"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9.png"/><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4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4.gif"/><Relationship Id="rId4" Type="http://schemas.openxmlformats.org/officeDocument/2006/relationships/image" Target="../media/image33.gif"/></Relationships>
</file>

<file path=ppt/slides/_rels/slide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34.gif"/><Relationship Id="rId4" Type="http://schemas.openxmlformats.org/officeDocument/2006/relationships/image" Target="../media/image33.gif"/></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4.gif"/><Relationship Id="rId4" Type="http://schemas.openxmlformats.org/officeDocument/2006/relationships/image" Target="../media/image33.gif"/></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Documents%20and%20Settings\Administrator\My%20Documents\&#25105;&#30340;&#25991;&#26723;\&#39640;&#20013;&#35821;&#25991;&#24517;&#20462;&#20108;&#65288;&#33609;&#31295;&#65289;&#65289;\&#31532;&#19968;&#21333;&#20803;\&#33655;&#22616;&#26376;&#33394;\&#20964;&#20976;&#20256;&#22855;%20-%20&#33655;&#22616;&#26376;&#33394;.mp3" TargetMode="External"/><Relationship Id="rId5" Type="http://schemas.openxmlformats.org/officeDocument/2006/relationships/image" Target="../media/image11.png"/><Relationship Id="rId4" Type="http://schemas.microsoft.com/office/2007/relationships/media" Target="file:///C:\Documents%20and%20Settings\Administrator\My%20Documents\&#25105;&#30340;&#25991;&#26723;\&#39640;&#20013;&#35821;&#25991;&#24517;&#20462;&#20108;&#65288;&#33609;&#31295;&#65289;&#65289;\&#31532;&#19968;&#21333;&#20803;\&#33655;&#22616;&#26376;&#33394;\&#20964;&#20976;&#20256;&#22855;%20-%20&#33655;&#22616;&#26376;&#33394;.mp3"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2330" y="2635885"/>
            <a:ext cx="3901440" cy="1405255"/>
          </a:xfrm>
        </p:spPr>
        <p:txBody>
          <a:bodyPr>
            <a:normAutofit/>
          </a:bodyPr>
          <a:lstStyle/>
          <a:p>
            <a:pPr eaLnBrk="1" hangingPunct="1">
              <a:defRPr/>
            </a:pPr>
            <a:endParaRPr lang="zh-CN" altLang="en-US" sz="2800" b="1" dirty="0" smtClean="0">
              <a:solidFill>
                <a:srgbClr val="FF0000"/>
              </a:solidFill>
              <a:latin typeface="方正隶书_GBK" panose="03000509000000000000" charset="-122"/>
              <a:ea typeface="方正隶书_GBK" panose="03000509000000000000" charset="-122"/>
            </a:endParaRPr>
          </a:p>
        </p:txBody>
      </p:sp>
      <p:pic>
        <p:nvPicPr>
          <p:cNvPr id="15363" name="Picture 4" descr="20041108010316254">
            <a:hlinkClick r:id="rId2" action="ppaction://hlinkpres?slideindex=1&amp;slidetitle="/>
          </p:cNvPr>
          <p:cNvPicPr>
            <a:picLocks noGrp="1" noChangeAspect="1" noChangeArrowheads="1"/>
          </p:cNvPicPr>
          <p:nvPr>
            <p:ph type="subTitle" idx="1"/>
          </p:nvPr>
        </p:nvPicPr>
        <p:blipFill>
          <a:blip r:embed="rId3" cstate="print"/>
          <a:srcRect/>
          <a:stretch>
            <a:fillRect/>
          </a:stretch>
        </p:blipFill>
        <p:spPr>
          <a:xfrm>
            <a:off x="-12065" y="0"/>
            <a:ext cx="4151630" cy="5143500"/>
          </a:xfrm>
        </p:spPr>
      </p:pic>
      <p:sp>
        <p:nvSpPr>
          <p:cNvPr id="2053" name="Oval 5"/>
          <p:cNvSpPr>
            <a:spLocks noChangeArrowheads="1"/>
          </p:cNvSpPr>
          <p:nvPr/>
        </p:nvSpPr>
        <p:spPr bwMode="auto">
          <a:xfrm>
            <a:off x="4301490" y="195580"/>
            <a:ext cx="3760470" cy="1997710"/>
          </a:xfrm>
          <a:prstGeom prst="ellipse">
            <a:avLst/>
          </a:prstGeom>
          <a:solidFill>
            <a:schemeClr val="accent1"/>
          </a:solidFill>
          <a:ln w="9525">
            <a:solidFill>
              <a:schemeClr val="tx1"/>
            </a:solidFill>
            <a:round/>
          </a:ln>
          <a:effectLst/>
        </p:spPr>
        <p:txBody>
          <a:bodyPr wrap="none" anchor="ctr"/>
          <a:lstStyle/>
          <a:p>
            <a:pPr algn="ctr">
              <a:defRPr/>
            </a:pPr>
            <a:r>
              <a:rPr lang="zh-CN" altLang="en-US" sz="4800" b="1">
                <a:solidFill>
                  <a:srgbClr val="FF7C80"/>
                </a:solidFill>
                <a:effectLst>
                  <a:outerShdw blurRad="38100" dist="38100" dir="2700000" algn="tl">
                    <a:srgbClr val="000000"/>
                  </a:outerShdw>
                </a:effectLst>
                <a:latin typeface="Arial" panose="020B0604020202020204" pitchFamily="34" charset="0"/>
                <a:ea typeface="宋体" panose="02010600030101010101" pitchFamily="2" charset="-122"/>
              </a:rPr>
              <a:t>荷 塘 月 色</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文本框 11265"/>
          <p:cNvSpPr txBox="1"/>
          <p:nvPr/>
        </p:nvSpPr>
        <p:spPr>
          <a:xfrm>
            <a:off x="3394710" y="26035"/>
            <a:ext cx="2893060" cy="77089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4050" b="1" dirty="0" err="1">
                <a:solidFill>
                  <a:srgbClr val="FF0000"/>
                </a:solidFill>
                <a:latin typeface="方正正粗黑简体" panose="02000000000000000000" charset="-122"/>
                <a:ea typeface="方正正粗黑简体" panose="02000000000000000000" charset="-122"/>
              </a:rPr>
              <a:t>作 者 简 介</a:t>
            </a:r>
          </a:p>
        </p:txBody>
      </p:sp>
      <p:sp>
        <p:nvSpPr>
          <p:cNvPr id="13316" name="副标题 11266"/>
          <p:cNvSpPr>
            <a:spLocks noGrp="1"/>
          </p:cNvSpPr>
          <p:nvPr>
            <p:ph type="subTitle"/>
          </p:nvPr>
        </p:nvSpPr>
        <p:spPr>
          <a:xfrm>
            <a:off x="21590" y="990600"/>
            <a:ext cx="9072245" cy="4137025"/>
          </a:xfrm>
        </p:spPr>
        <p:txBody>
          <a:bodyPr wrap="square" lIns="38340" tIns="19980" rIns="38340" bIns="19980" anchor="ctr">
            <a:normAutofit fontScale="90000" lnSpcReduction="10000"/>
          </a:bodyPr>
          <a:lstStyle>
            <a:lvl1pPr marL="0" lvl="0" indent="0" algn="ctr">
              <a:defRPr/>
            </a:lvl1pPr>
            <a:lvl2pPr marL="457200" lvl="1" indent="0" algn="ctr">
              <a:defRPr/>
            </a:lvl2pPr>
            <a:lvl3pPr marL="914400" lvl="2" indent="0" algn="ctr">
              <a:defRPr/>
            </a:lvl3pPr>
            <a:lvl4pPr marL="1371600" lvl="3" indent="0" algn="ctr">
              <a:defRPr/>
            </a:lvl4pPr>
            <a:lvl5pPr marL="1828800" lvl="4" indent="0" algn="ctr">
              <a:defRPr/>
            </a:lvl5pPr>
          </a:lstStyle>
          <a:p>
            <a:pPr marL="0" lvl="0" algn="l" defTabSz="0">
              <a:lnSpc>
                <a:spcPct val="90000"/>
              </a:lnSpc>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Lst>
            </a:pPr>
            <a:r>
              <a:rPr lang="en-US" altLang="x-none" b="1" dirty="0" err="1">
                <a:latin typeface="宋体" panose="02010600030101010101" pitchFamily="2" charset="-122"/>
              </a:rPr>
              <a:t>   </a:t>
            </a:r>
            <a:r>
              <a:rPr lang="en-US" altLang="x-none" b="1" dirty="0" err="1">
                <a:solidFill>
                  <a:schemeClr val="tx1"/>
                </a:solidFill>
                <a:latin typeface="宋体" panose="02010600030101010101" pitchFamily="2" charset="-122"/>
              </a:rPr>
              <a:t>朱自清(1898—1948),原名自华,号秋实。祖籍浙江绍兴。1916年朱自清考入北京大学,为了勉励自己在学校保持清白,不与坏人同流合污,便取《楚辞》中“</a:t>
            </a:r>
            <a:r>
              <a:rPr lang="en-US" altLang="x-none" b="1" dirty="0" err="1">
                <a:solidFill>
                  <a:srgbClr val="FF0000"/>
                </a:solidFill>
                <a:latin typeface="宋体" panose="02010600030101010101" pitchFamily="2" charset="-122"/>
              </a:rPr>
              <a:t>宁廉洁正直以自清乎</a:t>
            </a:r>
            <a:r>
              <a:rPr lang="en-US" altLang="x-none" b="1" dirty="0" err="1">
                <a:solidFill>
                  <a:schemeClr val="tx1"/>
                </a:solidFill>
                <a:latin typeface="宋体" panose="02010600030101010101" pitchFamily="2" charset="-122"/>
              </a:rPr>
              <a:t>”中“自清”二字,改名“朱自清”毕业后在清华大学担任教授。他是</a:t>
            </a:r>
            <a:r>
              <a:rPr lang="en-US" altLang="x-none" b="1" dirty="0" err="1">
                <a:solidFill>
                  <a:srgbClr val="00B050"/>
                </a:solidFill>
                <a:latin typeface="宋体" panose="02010600030101010101" pitchFamily="2" charset="-122"/>
              </a:rPr>
              <a:t>我国现代著名的散文家、诗人、学者,民主战士、爱国知识分子</a:t>
            </a:r>
            <a:r>
              <a:rPr lang="en-US" altLang="x-none" b="1" dirty="0" err="1">
                <a:solidFill>
                  <a:schemeClr val="tx1"/>
                </a:solidFill>
                <a:latin typeface="宋体" panose="02010600030101010101" pitchFamily="2" charset="-122"/>
              </a:rPr>
              <a:t>。毛泽东主席高度赞扬朱自清“一身重病,宁可饿死,不领美国的‘救济粮’”,“</a:t>
            </a:r>
            <a:r>
              <a:rPr lang="en-US" altLang="x-none" b="1" dirty="0" err="1">
                <a:solidFill>
                  <a:srgbClr val="FF0000"/>
                </a:solidFill>
                <a:latin typeface="宋体" panose="02010600030101010101" pitchFamily="2" charset="-122"/>
              </a:rPr>
              <a:t>表现了我们民族的英雄气概</a:t>
            </a:r>
            <a:r>
              <a:rPr lang="en-US" altLang="x-none" b="1" dirty="0" err="1">
                <a:solidFill>
                  <a:schemeClr val="tx1"/>
                </a:solidFill>
                <a:latin typeface="宋体" panose="02010600030101010101" pitchFamily="2" charset="-122"/>
              </a:rPr>
              <a:t>”以前我们学过他的散文《春》、《背影》。</a:t>
            </a:r>
            <a:r>
              <a:rPr lang="en-US" altLang="x-none" dirty="0" err="1">
                <a:solidFill>
                  <a:srgbClr val="FF0066"/>
                </a:solidFill>
                <a:latin typeface="黑体" panose="02010600030101010101" pitchFamily="49" charset="-122"/>
                <a:ea typeface="黑体" panose="02010600030101010101" pitchFamily="49" charset="-122"/>
              </a:rPr>
              <a:t> </a:t>
            </a:r>
          </a:p>
          <a:p>
            <a:pPr marL="0" lvl="0" indent="0" algn="ctr" defTabSz="0">
              <a:lnSpc>
                <a:spcPct val="90000"/>
              </a:lnSpc>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Lst>
            </a:pPr>
            <a:endParaRPr lang="en-US" altLang="x-none" dirty="0" err="1">
              <a:solidFill>
                <a:srgbClr val="FF0066"/>
              </a:solidFill>
              <a:latin typeface="黑体" panose="02010600030101010101" pitchFamily="49" charset="-122"/>
              <a:ea typeface="黑体" panose="0201060003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ox(in)">
                                      <p:cBhvr>
                                        <p:cTn id="7" dur="20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316">
                                            <p:txEl>
                                              <p:pRg st="0" end="0"/>
                                            </p:txEl>
                                          </p:spTgt>
                                        </p:tgtEl>
                                        <p:attrNameLst>
                                          <p:attrName>style.visibility</p:attrName>
                                        </p:attrNameLst>
                                      </p:cBhvr>
                                      <p:to>
                                        <p:strVal val="visible"/>
                                      </p:to>
                                    </p:set>
                                    <p:animEffect transition="in" filter="checkerboard(across)">
                                      <p:cBhvr>
                                        <p:cTn id="12" dur="500"/>
                                        <p:tgtEl>
                                          <p:spTgt spid="133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P spid="1331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文本框 11265"/>
          <p:cNvSpPr txBox="1"/>
          <p:nvPr/>
        </p:nvSpPr>
        <p:spPr>
          <a:xfrm>
            <a:off x="3394710" y="141605"/>
            <a:ext cx="2893060" cy="78295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4050" b="1" dirty="0" err="1">
                <a:solidFill>
                  <a:srgbClr val="FF0000"/>
                </a:solidFill>
                <a:latin typeface="方正正粗黑简体" panose="02000000000000000000" charset="-122"/>
                <a:ea typeface="方正正粗黑简体" panose="02000000000000000000" charset="-122"/>
              </a:rPr>
              <a:t>创 作 背 景</a:t>
            </a:r>
          </a:p>
        </p:txBody>
      </p:sp>
      <p:sp>
        <p:nvSpPr>
          <p:cNvPr id="15364" name="副标题 11266"/>
          <p:cNvSpPr>
            <a:spLocks noGrp="1"/>
          </p:cNvSpPr>
          <p:nvPr>
            <p:ph type="subTitle"/>
          </p:nvPr>
        </p:nvSpPr>
        <p:spPr>
          <a:xfrm>
            <a:off x="20320" y="990600"/>
            <a:ext cx="9102725" cy="4518660"/>
          </a:xfrm>
        </p:spPr>
        <p:txBody>
          <a:bodyPr wrap="square" lIns="38340" tIns="19980" rIns="38340" bIns="19980" anchor="ctr">
            <a:normAutofit lnSpcReduction="10000"/>
          </a:bodyPr>
          <a:lstStyle>
            <a:lvl1pPr marL="0" lvl="0" indent="0" algn="ctr">
              <a:defRPr/>
            </a:lvl1pPr>
            <a:lvl2pPr marL="457200" lvl="1" indent="0" algn="ctr">
              <a:defRPr/>
            </a:lvl2pPr>
            <a:lvl3pPr marL="914400" lvl="2" indent="0" algn="ctr">
              <a:defRPr/>
            </a:lvl3pPr>
            <a:lvl4pPr marL="1371600" lvl="3" indent="0" algn="ctr">
              <a:defRPr/>
            </a:lvl4pPr>
            <a:lvl5pPr marL="1828800" lvl="4" indent="0" algn="ctr">
              <a:defRPr/>
            </a:lvl5pPr>
          </a:lstStyle>
          <a:p>
            <a:pPr marL="0" lvl="0" algn="l" defTabSz="0">
              <a:lnSpc>
                <a:spcPct val="90000"/>
              </a:lnSpc>
              <a:buClrTx/>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Lst>
            </a:pPr>
            <a:r>
              <a:rPr lang="en-US" altLang="x-none" b="1" dirty="0" err="1">
                <a:latin typeface="宋体" panose="02010600030101010101" pitchFamily="2" charset="-122"/>
              </a:rPr>
              <a:t>   </a:t>
            </a:r>
            <a:r>
              <a:rPr lang="en-US" altLang="x-none" b="1" dirty="0" err="1">
                <a:solidFill>
                  <a:schemeClr val="tx1"/>
                </a:solidFill>
                <a:latin typeface="宋体" panose="02010600030101010101" pitchFamily="2" charset="-122"/>
              </a:rPr>
              <a:t>本文写于1927年7月，那时作者在清华大学教书，住清华园西院。文章里描写的荷塘就在清华园。当时蒋介石发动“</a:t>
            </a:r>
            <a:r>
              <a:rPr lang="en-US" altLang="x-none" b="1" dirty="0" err="1">
                <a:solidFill>
                  <a:srgbClr val="FF0000"/>
                </a:solidFill>
                <a:latin typeface="宋体" panose="02010600030101010101" pitchFamily="2" charset="-122"/>
              </a:rPr>
              <a:t>四•一二</a:t>
            </a:r>
            <a:r>
              <a:rPr lang="en-US" altLang="x-none" b="1" dirty="0" err="1">
                <a:solidFill>
                  <a:schemeClr val="tx1"/>
                </a:solidFill>
                <a:latin typeface="宋体" panose="02010600030101010101" pitchFamily="2" charset="-122"/>
              </a:rPr>
              <a:t>”和“</a:t>
            </a:r>
            <a:r>
              <a:rPr lang="en-US" altLang="x-none" b="1" dirty="0" err="1">
                <a:solidFill>
                  <a:srgbClr val="FF0000"/>
                </a:solidFill>
                <a:latin typeface="宋体" panose="02010600030101010101" pitchFamily="2" charset="-122"/>
              </a:rPr>
              <a:t>七·一五</a:t>
            </a:r>
            <a:r>
              <a:rPr lang="en-US" altLang="x-none" b="1" dirty="0" err="1">
                <a:solidFill>
                  <a:schemeClr val="tx1"/>
                </a:solidFill>
                <a:latin typeface="宋体" panose="02010600030101010101" pitchFamily="2" charset="-122"/>
              </a:rPr>
              <a:t>”两次反革命政变之后，白色恐怖笼罩了中国大地。旧时代正在瓦解，新时局尚未到来。爱国知识分子朱自清，面对这一黑暗现实，他</a:t>
            </a:r>
            <a:r>
              <a:rPr lang="en-US" altLang="x-none" b="1" dirty="0" err="1">
                <a:solidFill>
                  <a:srgbClr val="00B0F0"/>
                </a:solidFill>
                <a:latin typeface="宋体" panose="02010600030101010101" pitchFamily="2" charset="-122"/>
              </a:rPr>
              <a:t>悲愤、不满而又陷入对现实无法理解的苦闷与彷徨之中,这种内心的痛苦与矛盾就外化为荷塘月色的图景</a:t>
            </a:r>
            <a:r>
              <a:rPr lang="en-US" altLang="x-none" b="1" dirty="0" err="1">
                <a:solidFill>
                  <a:schemeClr val="tx1"/>
                </a:solidFill>
                <a:latin typeface="宋体" panose="02010600030101010101" pitchFamily="2" charset="-122"/>
              </a:rPr>
              <a:t>。作者在此想躲开恼人的现世，求得短暂的安宁，所以写下了《荷塘月色》这篇文章。</a:t>
            </a:r>
            <a:r>
              <a:rPr lang="en-US" altLang="x-none" dirty="0" err="1">
                <a:solidFill>
                  <a:srgbClr val="FF0066"/>
                </a:solidFill>
                <a:latin typeface="黑体" panose="02010600030101010101" pitchFamily="49" charset="-122"/>
                <a:ea typeface="黑体" panose="02010600030101010101" pitchFamily="49" charset="-122"/>
              </a:rPr>
              <a:t> </a:t>
            </a:r>
          </a:p>
          <a:p>
            <a:pPr marL="0" lvl="0" indent="0" algn="ctr" defTabSz="0">
              <a:lnSpc>
                <a:spcPct val="90000"/>
              </a:lnSpc>
              <a:buClrTx/>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Lst>
            </a:pPr>
            <a:endParaRPr lang="en-US" altLang="x-none" dirty="0" err="1">
              <a:solidFill>
                <a:srgbClr val="FF0066"/>
              </a:solidFill>
              <a:latin typeface="黑体" panose="02010600030101010101" pitchFamily="49" charset="-122"/>
              <a:ea typeface="黑体" panose="0201060003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ox(in)">
                                      <p:cBhvr>
                                        <p:cTn id="7" dur="20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364">
                                            <p:txEl>
                                              <p:pRg st="0" end="0"/>
                                            </p:txEl>
                                          </p:spTgt>
                                        </p:tgtEl>
                                        <p:attrNameLst>
                                          <p:attrName>style.visibility</p:attrName>
                                        </p:attrNameLst>
                                      </p:cBhvr>
                                      <p:to>
                                        <p:strVal val="visible"/>
                                      </p:to>
                                    </p:set>
                                    <p:animEffect transition="in" filter="checkerboard(across)">
                                      <p:cBhvr>
                                        <p:cTn id="12" dur="500"/>
                                        <p:tgtEl>
                                          <p:spTgt spid="153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0240"/>
          <p:cNvPicPr>
            <a:picLocks noChangeAspect="1"/>
          </p:cNvPicPr>
          <p:nvPr/>
        </p:nvPicPr>
        <p:blipFill>
          <a:blip r:embed="rId3" cstate="print"/>
          <a:stretch>
            <a:fillRect/>
          </a:stretch>
        </p:blipFill>
        <p:spPr>
          <a:xfrm>
            <a:off x="8255" y="0"/>
            <a:ext cx="9117330" cy="5143500"/>
          </a:xfrm>
          <a:prstGeom prst="rect">
            <a:avLst/>
          </a:prstGeom>
          <a:noFill/>
          <a:ln w="25200">
            <a:noFill/>
          </a:ln>
        </p:spPr>
      </p:pic>
      <p:sp>
        <p:nvSpPr>
          <p:cNvPr id="17410" name="矩形 10241"/>
          <p:cNvSpPr/>
          <p:nvPr/>
        </p:nvSpPr>
        <p:spPr>
          <a:xfrm>
            <a:off x="1190625" y="-102394"/>
            <a:ext cx="228600" cy="228600"/>
          </a:xfrm>
          <a:prstGeom prst="rect">
            <a:avLst/>
          </a:prstGeom>
          <a:noFill/>
          <a:ln w="9525">
            <a:noFill/>
          </a:ln>
        </p:spPr>
        <p:txBody>
          <a:bodyPr anchor="t"/>
          <a:lstStyle/>
          <a:p>
            <a:endParaRPr lang="zh-CN" altLang="en-US" sz="1350">
              <a:latin typeface="Arial" panose="020B0604020202020204" pitchFamily="34" charset="0"/>
            </a:endParaRPr>
          </a:p>
        </p:txBody>
      </p:sp>
      <p:sp>
        <p:nvSpPr>
          <p:cNvPr id="10243" name="文本框 10242"/>
          <p:cNvSpPr txBox="1"/>
          <p:nvPr/>
        </p:nvSpPr>
        <p:spPr>
          <a:xfrm>
            <a:off x="941070" y="1130141"/>
            <a:ext cx="6858000" cy="485775"/>
          </a:xfrm>
          <a:prstGeom prst="rect">
            <a:avLst/>
          </a:prstGeom>
          <a:solidFill>
            <a:srgbClr val="FFFF99"/>
          </a:solidFill>
          <a:ln w="9360" cap="flat" cmpd="sng">
            <a:solidFill>
              <a:srgbClr val="000000"/>
            </a:solidFill>
            <a:prstDash val="solid"/>
            <a:miter/>
            <a:headEnd type="none" w="med" len="med"/>
            <a:tailEnd type="none" w="med" len="med"/>
          </a:ln>
        </p:spPr>
        <p:txBody>
          <a:bodyPr wrap="square" lIns="67500" tIns="35100" rIns="67500" bIns="35100" anchor="t"/>
          <a:lstStyle/>
          <a:p>
            <a:pPr marL="342900" indent="-339725" defTabSz="0">
              <a:lnSpc>
                <a:spcPct val="80000"/>
              </a:lnSpc>
              <a:spcBef>
                <a:spcPts val="900"/>
              </a:spcBef>
              <a:buClrTx/>
              <a:tabLst>
                <a:tab pos="342900" algn="l"/>
                <a:tab pos="606425" algn="l"/>
                <a:tab pos="871855" algn="l"/>
                <a:tab pos="1136650" algn="l"/>
                <a:tab pos="1402080" algn="l"/>
                <a:tab pos="1666875" algn="l"/>
                <a:tab pos="1932305" algn="l"/>
                <a:tab pos="2197100" algn="l"/>
                <a:tab pos="2462530" algn="l"/>
                <a:tab pos="2727325" algn="l"/>
                <a:tab pos="2992755" algn="l"/>
                <a:tab pos="3257550" algn="l"/>
                <a:tab pos="3522980" algn="l"/>
                <a:tab pos="3787775" algn="l"/>
                <a:tab pos="4053205" algn="l"/>
                <a:tab pos="4318000" algn="l"/>
                <a:tab pos="4583430" algn="l"/>
                <a:tab pos="4848225" algn="l"/>
                <a:tab pos="5113655" algn="l"/>
                <a:tab pos="5378450" algn="l"/>
                <a:tab pos="5643880" algn="l"/>
                <a:tab pos="5791200" algn="l"/>
                <a:tab pos="6515100" algn="l"/>
                <a:tab pos="7239000" algn="l"/>
                <a:tab pos="7962900" algn="l"/>
                <a:tab pos="8686800" algn="l"/>
              </a:tabLst>
            </a:pPr>
            <a:r>
              <a:rPr lang="en-US" altLang="x-none" sz="2400" dirty="0" err="1">
                <a:solidFill>
                  <a:srgbClr val="000000"/>
                </a:solidFill>
                <a:latin typeface="宋体" panose="02010600030101010101" pitchFamily="2" charset="-122"/>
              </a:rPr>
              <a:t>1、了解本文创作背景解读课文题目</a:t>
            </a:r>
            <a:r>
              <a:rPr lang="zh-CN" altLang="en-US" sz="2400" dirty="0" err="1">
                <a:solidFill>
                  <a:srgbClr val="000000"/>
                </a:solidFill>
                <a:latin typeface="宋体" panose="02010600030101010101" pitchFamily="2" charset="-122"/>
              </a:rPr>
              <a:t>和作者感情</a:t>
            </a:r>
            <a:r>
              <a:rPr lang="en-US" altLang="x-none" sz="2400" dirty="0" err="1">
                <a:solidFill>
                  <a:srgbClr val="000000"/>
                </a:solidFill>
                <a:latin typeface="宋体" panose="02010600030101010101" pitchFamily="2" charset="-122"/>
              </a:rPr>
              <a:t>。</a:t>
            </a:r>
          </a:p>
        </p:txBody>
      </p:sp>
      <p:sp>
        <p:nvSpPr>
          <p:cNvPr id="10244" name="文本框 10243"/>
          <p:cNvSpPr txBox="1"/>
          <p:nvPr/>
        </p:nvSpPr>
        <p:spPr>
          <a:xfrm>
            <a:off x="1005761" y="2139871"/>
            <a:ext cx="6856809" cy="485775"/>
          </a:xfrm>
          <a:prstGeom prst="rect">
            <a:avLst/>
          </a:prstGeom>
          <a:solidFill>
            <a:srgbClr val="FFE5FF"/>
          </a:solidFill>
          <a:ln w="9360" cap="flat" cmpd="sng">
            <a:solidFill>
              <a:srgbClr val="000000"/>
            </a:solidFill>
            <a:prstDash val="solid"/>
            <a:miter/>
            <a:headEnd type="none" w="med" len="med"/>
            <a:tailEnd type="none" w="med" len="med"/>
          </a:ln>
        </p:spPr>
        <p:txBody>
          <a:bodyPr wrap="square" lIns="67500" tIns="35100" rIns="67500" bIns="35100" anchor="t"/>
          <a:lstStyle/>
          <a:p>
            <a:pPr marL="342900" indent="-339725" defTabSz="0">
              <a:lnSpc>
                <a:spcPct val="80000"/>
              </a:lnSpc>
              <a:spcBef>
                <a:spcPts val="900"/>
              </a:spcBef>
              <a:buClrTx/>
              <a:tabLst>
                <a:tab pos="342900" algn="l"/>
                <a:tab pos="606425" algn="l"/>
                <a:tab pos="871855" algn="l"/>
                <a:tab pos="1136650" algn="l"/>
                <a:tab pos="1402080" algn="l"/>
                <a:tab pos="1666875" algn="l"/>
                <a:tab pos="1932305" algn="l"/>
                <a:tab pos="2197100" algn="l"/>
                <a:tab pos="2462530" algn="l"/>
                <a:tab pos="2727325" algn="l"/>
                <a:tab pos="2992755" algn="l"/>
                <a:tab pos="3257550" algn="l"/>
                <a:tab pos="3522980" algn="l"/>
                <a:tab pos="3787775" algn="l"/>
                <a:tab pos="4053205" algn="l"/>
                <a:tab pos="4318000" algn="l"/>
                <a:tab pos="4583430" algn="l"/>
                <a:tab pos="4848225" algn="l"/>
                <a:tab pos="5113655" algn="l"/>
                <a:tab pos="5378450" algn="l"/>
                <a:tab pos="5643880" algn="l"/>
                <a:tab pos="5791200" algn="l"/>
                <a:tab pos="6515100" algn="l"/>
                <a:tab pos="7239000" algn="l"/>
                <a:tab pos="7962900" algn="l"/>
                <a:tab pos="8686800" algn="l"/>
              </a:tabLst>
            </a:pPr>
            <a:r>
              <a:rPr lang="en-US" altLang="x-none" sz="2400" dirty="0" err="1">
                <a:solidFill>
                  <a:srgbClr val="FF0000"/>
                </a:solidFill>
                <a:latin typeface="宋体" panose="02010600030101010101" pitchFamily="2" charset="-122"/>
              </a:rPr>
              <a:t>2、读课文经典段落，</a:t>
            </a:r>
            <a:r>
              <a:rPr lang="en-US" altLang="x-none" sz="2400" dirty="0" err="1">
                <a:solidFill>
                  <a:srgbClr val="FF0000"/>
                </a:solidFill>
                <a:latin typeface="Arial" panose="020B0604020202020204" pitchFamily="34" charset="0"/>
              </a:rPr>
              <a:t>体会散文的语言美</a:t>
            </a:r>
            <a:r>
              <a:rPr lang="en-US" altLang="x-none" sz="2400" dirty="0" err="1">
                <a:solidFill>
                  <a:srgbClr val="FF0000"/>
                </a:solidFill>
                <a:latin typeface="宋体" panose="02010600030101010101" pitchFamily="2" charset="-122"/>
              </a:rPr>
              <a:t>。</a:t>
            </a:r>
          </a:p>
        </p:txBody>
      </p:sp>
      <p:sp>
        <p:nvSpPr>
          <p:cNvPr id="10245" name="文本框 10244"/>
          <p:cNvSpPr txBox="1"/>
          <p:nvPr/>
        </p:nvSpPr>
        <p:spPr>
          <a:xfrm>
            <a:off x="1005761" y="3142854"/>
            <a:ext cx="6856809" cy="384572"/>
          </a:xfrm>
          <a:prstGeom prst="rect">
            <a:avLst/>
          </a:prstGeom>
          <a:solidFill>
            <a:srgbClr val="F8F8F8"/>
          </a:solidFill>
          <a:ln w="9360" cap="flat" cmpd="sng">
            <a:solidFill>
              <a:srgbClr val="000000"/>
            </a:solidFill>
            <a:prstDash val="solid"/>
            <a:miter/>
            <a:headEnd type="none" w="med" len="med"/>
            <a:tailEnd type="none" w="med" len="med"/>
          </a:ln>
        </p:spPr>
        <p:txBody>
          <a:bodyPr wrap="square" lIns="67500" tIns="35100" rIns="67500" bIns="35100" anchor="t"/>
          <a:lstStyle/>
          <a:p>
            <a:pPr marL="342900" indent="-339725" defTabSz="0">
              <a:lnSpc>
                <a:spcPct val="80000"/>
              </a:lnSpc>
              <a:spcBef>
                <a:spcPts val="900"/>
              </a:spcBef>
              <a:buClrTx/>
              <a:tabLst>
                <a:tab pos="342900" algn="l"/>
                <a:tab pos="606425" algn="l"/>
                <a:tab pos="871855" algn="l"/>
                <a:tab pos="1136650" algn="l"/>
                <a:tab pos="1402080" algn="l"/>
                <a:tab pos="1666875" algn="l"/>
                <a:tab pos="1932305" algn="l"/>
                <a:tab pos="2197100" algn="l"/>
                <a:tab pos="2462530" algn="l"/>
                <a:tab pos="2727325" algn="l"/>
                <a:tab pos="2992755" algn="l"/>
                <a:tab pos="3257550" algn="l"/>
                <a:tab pos="3522980" algn="l"/>
                <a:tab pos="3787775" algn="l"/>
                <a:tab pos="4053205" algn="l"/>
                <a:tab pos="4318000" algn="l"/>
                <a:tab pos="4583430" algn="l"/>
                <a:tab pos="4848225" algn="l"/>
                <a:tab pos="5113655" algn="l"/>
                <a:tab pos="5378450" algn="l"/>
                <a:tab pos="5643880" algn="l"/>
                <a:tab pos="5791200" algn="l"/>
                <a:tab pos="6515100" algn="l"/>
                <a:tab pos="7239000" algn="l"/>
                <a:tab pos="7962900" algn="l"/>
                <a:tab pos="8686800" algn="l"/>
              </a:tabLst>
            </a:pPr>
            <a:r>
              <a:rPr lang="en-US" altLang="x-none" sz="2400" dirty="0" err="1">
                <a:solidFill>
                  <a:srgbClr val="000000"/>
                </a:solidFill>
                <a:latin typeface="宋体" panose="02010600030101010101" pitchFamily="2" charset="-122"/>
              </a:rPr>
              <a:t>3、品味</a:t>
            </a:r>
            <a:r>
              <a:rPr lang="en-US" altLang="x-none" sz="2400" dirty="0" err="1">
                <a:solidFill>
                  <a:srgbClr val="000000"/>
                </a:solidFill>
                <a:latin typeface="Arial" panose="020B0604020202020204" pitchFamily="34" charset="0"/>
              </a:rPr>
              <a:t>作者运用语言的技巧（修辞叠词动词）</a:t>
            </a:r>
          </a:p>
        </p:txBody>
      </p:sp>
      <p:sp>
        <p:nvSpPr>
          <p:cNvPr id="2" name="文本框 1"/>
          <p:cNvSpPr txBox="1"/>
          <p:nvPr/>
        </p:nvSpPr>
        <p:spPr>
          <a:xfrm>
            <a:off x="1005840" y="126365"/>
            <a:ext cx="6856730" cy="579755"/>
          </a:xfrm>
          <a:prstGeom prst="rect">
            <a:avLst/>
          </a:prstGeom>
          <a:solidFill>
            <a:srgbClr val="FFE5FF"/>
          </a:solidFill>
          <a:ln w="9360" cap="flat" cmpd="sng">
            <a:solidFill>
              <a:srgbClr val="000000"/>
            </a:solidFill>
            <a:prstDash val="solid"/>
            <a:miter/>
            <a:headEnd type="none" w="med" len="med"/>
            <a:tailEnd type="none" w="med" len="med"/>
          </a:ln>
        </p:spPr>
        <p:txBody>
          <a:bodyPr wrap="square" lIns="67500" tIns="35100" rIns="67500" bIns="35100" anchor="t"/>
          <a:lstStyle/>
          <a:p>
            <a:pPr marL="342900" indent="-339725" defTabSz="0">
              <a:lnSpc>
                <a:spcPct val="80000"/>
              </a:lnSpc>
              <a:spcBef>
                <a:spcPts val="900"/>
              </a:spcBef>
              <a:buClrTx/>
              <a:tabLst>
                <a:tab pos="342900" algn="l"/>
                <a:tab pos="606425" algn="l"/>
                <a:tab pos="871855" algn="l"/>
                <a:tab pos="1136650" algn="l"/>
                <a:tab pos="1402080" algn="l"/>
                <a:tab pos="1666875" algn="l"/>
                <a:tab pos="1932305" algn="l"/>
                <a:tab pos="2197100" algn="l"/>
                <a:tab pos="2462530" algn="l"/>
                <a:tab pos="2727325" algn="l"/>
                <a:tab pos="2992755" algn="l"/>
                <a:tab pos="3257550" algn="l"/>
                <a:tab pos="3522980" algn="l"/>
                <a:tab pos="3787775" algn="l"/>
                <a:tab pos="4053205" algn="l"/>
                <a:tab pos="4318000" algn="l"/>
                <a:tab pos="4583430" algn="l"/>
                <a:tab pos="4848225" algn="l"/>
                <a:tab pos="5113655" algn="l"/>
                <a:tab pos="5378450" algn="l"/>
                <a:tab pos="5643880" algn="l"/>
                <a:tab pos="5791200" algn="l"/>
                <a:tab pos="6515100" algn="l"/>
                <a:tab pos="7239000" algn="l"/>
                <a:tab pos="7962900" algn="l"/>
                <a:tab pos="8686800" algn="l"/>
              </a:tabLst>
            </a:pPr>
            <a:r>
              <a:rPr lang="en-US" altLang="x-none" sz="2400" dirty="0" err="1">
                <a:solidFill>
                  <a:srgbClr val="FF0000"/>
                </a:solidFill>
                <a:latin typeface="宋体" panose="02010600030101010101" pitchFamily="2" charset="-122"/>
              </a:rPr>
              <a:t>           </a:t>
            </a:r>
            <a:r>
              <a:rPr lang="zh-CN" altLang="x-none" sz="4800" b="1" dirty="0" err="1">
                <a:solidFill>
                  <a:srgbClr val="FF0000"/>
                </a:solidFill>
                <a:latin typeface="宋体" panose="02010600030101010101" pitchFamily="2" charset="-122"/>
              </a:rPr>
              <a:t>学  习  重  点</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additive="repl">
                                        <p:cTn id="6" dur="1" fill="hold">
                                          <p:stCondLst>
                                            <p:cond delay="0"/>
                                          </p:stCondLst>
                                        </p:cTn>
                                        <p:tgtEl>
                                          <p:spTgt spid="2"/>
                                        </p:tgtEl>
                                        <p:attrNameLst>
                                          <p:attrName>style.visibility</p:attrName>
                                        </p:attrNameLst>
                                      </p:cBhvr>
                                      <p:to>
                                        <p:strVal val="visible"/>
                                      </p:to>
                                    </p:set>
                                    <p:animEffect transition="in" filter="fade">
                                      <p:cBhvr additive="repl">
                                        <p:cTn id="7" dur="1000"/>
                                        <p:tgtEl>
                                          <p:spTgt spid="2"/>
                                        </p:tgtEl>
                                      </p:cBhvr>
                                    </p:animEffect>
                                    <p:anim calcmode="lin" valueType="num">
                                      <p:cBhvr additive="repl">
                                        <p:cTn id="8" dur="1000" fill="hold"/>
                                        <p:tgtEl>
                                          <p:spTgt spid="2"/>
                                        </p:tgtEl>
                                        <p:attrNameLst>
                                          <p:attrName>ppt_x</p:attrName>
                                        </p:attrNameLst>
                                      </p:cBhvr>
                                      <p:tavLst>
                                        <p:tav tm="0">
                                          <p:val>
                                            <p:strVal val="#ppt_x"/>
                                          </p:val>
                                        </p:tav>
                                        <p:tav tm="100000">
                                          <p:val>
                                            <p:strVal val="#ppt_x"/>
                                          </p:val>
                                        </p:tav>
                                      </p:tavLst>
                                    </p:anim>
                                    <p:anim calcmode="lin" valueType="num">
                                      <p:cBhvr additive="repl">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additive="repl">
                                        <p:cTn id="13" dur="1" fill="hold">
                                          <p:stCondLst>
                                            <p:cond delay="0"/>
                                          </p:stCondLst>
                                        </p:cTn>
                                        <p:tgtEl>
                                          <p:spTgt spid="10243"/>
                                        </p:tgtEl>
                                        <p:attrNameLst>
                                          <p:attrName>style.visibility</p:attrName>
                                        </p:attrNameLst>
                                      </p:cBhvr>
                                      <p:to>
                                        <p:strVal val="visible"/>
                                      </p:to>
                                    </p:set>
                                    <p:animEffect transition="in" filter="fade">
                                      <p:cBhvr additive="repl">
                                        <p:cTn id="14" dur="1000"/>
                                        <p:tgtEl>
                                          <p:spTgt spid="10243"/>
                                        </p:tgtEl>
                                      </p:cBhvr>
                                    </p:animEffect>
                                    <p:anim calcmode="lin" valueType="num">
                                      <p:cBhvr additive="repl">
                                        <p:cTn id="15" dur="1000" fill="hold"/>
                                        <p:tgtEl>
                                          <p:spTgt spid="10243"/>
                                        </p:tgtEl>
                                        <p:attrNameLst>
                                          <p:attrName>ppt_x</p:attrName>
                                        </p:attrNameLst>
                                      </p:cBhvr>
                                      <p:tavLst>
                                        <p:tav tm="0">
                                          <p:val>
                                            <p:strVal val="#ppt_x"/>
                                          </p:val>
                                        </p:tav>
                                        <p:tav tm="100000">
                                          <p:val>
                                            <p:strVal val="#ppt_x"/>
                                          </p:val>
                                        </p:tav>
                                      </p:tavLst>
                                    </p:anim>
                                    <p:anim calcmode="lin" valueType="num">
                                      <p:cBhvr additive="repl">
                                        <p:cTn id="16"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additive="repl">
                                        <p:cTn id="20" dur="1" fill="hold">
                                          <p:stCondLst>
                                            <p:cond delay="0"/>
                                          </p:stCondLst>
                                        </p:cTn>
                                        <p:tgtEl>
                                          <p:spTgt spid="10244"/>
                                        </p:tgtEl>
                                        <p:attrNameLst>
                                          <p:attrName>style.visibility</p:attrName>
                                        </p:attrNameLst>
                                      </p:cBhvr>
                                      <p:to>
                                        <p:strVal val="visible"/>
                                      </p:to>
                                    </p:set>
                                    <p:animEffect transition="in" filter="fade">
                                      <p:cBhvr additive="repl">
                                        <p:cTn id="21" dur="1000"/>
                                        <p:tgtEl>
                                          <p:spTgt spid="10244"/>
                                        </p:tgtEl>
                                      </p:cBhvr>
                                    </p:animEffect>
                                    <p:anim calcmode="lin" valueType="num">
                                      <p:cBhvr additive="repl">
                                        <p:cTn id="22" dur="1000" fill="hold"/>
                                        <p:tgtEl>
                                          <p:spTgt spid="10244"/>
                                        </p:tgtEl>
                                        <p:attrNameLst>
                                          <p:attrName>ppt_x</p:attrName>
                                        </p:attrNameLst>
                                      </p:cBhvr>
                                      <p:tavLst>
                                        <p:tav tm="0">
                                          <p:val>
                                            <p:strVal val="#ppt_x"/>
                                          </p:val>
                                        </p:tav>
                                        <p:tav tm="100000">
                                          <p:val>
                                            <p:strVal val="#ppt_x"/>
                                          </p:val>
                                        </p:tav>
                                      </p:tavLst>
                                    </p:anim>
                                    <p:anim calcmode="lin" valueType="num">
                                      <p:cBhvr additive="repl">
                                        <p:cTn id="23" dur="1000" fill="hold"/>
                                        <p:tgtEl>
                                          <p:spTgt spid="1024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additive="repl">
                                        <p:cTn id="27" dur="1" fill="hold">
                                          <p:stCondLst>
                                            <p:cond delay="0"/>
                                          </p:stCondLst>
                                        </p:cTn>
                                        <p:tgtEl>
                                          <p:spTgt spid="10245"/>
                                        </p:tgtEl>
                                        <p:attrNameLst>
                                          <p:attrName>style.visibility</p:attrName>
                                        </p:attrNameLst>
                                      </p:cBhvr>
                                      <p:to>
                                        <p:strVal val="visible"/>
                                      </p:to>
                                    </p:set>
                                    <p:animEffect transition="in" filter="fade">
                                      <p:cBhvr additive="repl">
                                        <p:cTn id="28" dur="1000"/>
                                        <p:tgtEl>
                                          <p:spTgt spid="10245"/>
                                        </p:tgtEl>
                                      </p:cBhvr>
                                    </p:animEffect>
                                    <p:anim calcmode="lin" valueType="num">
                                      <p:cBhvr additive="repl">
                                        <p:cTn id="29" dur="1000" fill="hold"/>
                                        <p:tgtEl>
                                          <p:spTgt spid="10245"/>
                                        </p:tgtEl>
                                        <p:attrNameLst>
                                          <p:attrName>ppt_x</p:attrName>
                                        </p:attrNameLst>
                                      </p:cBhvr>
                                      <p:tavLst>
                                        <p:tav tm="0">
                                          <p:val>
                                            <p:strVal val="#ppt_x"/>
                                          </p:val>
                                        </p:tav>
                                        <p:tav tm="100000">
                                          <p:val>
                                            <p:strVal val="#ppt_x"/>
                                          </p:val>
                                        </p:tav>
                                      </p:tavLst>
                                    </p:anim>
                                    <p:anim calcmode="lin" valueType="num">
                                      <p:cBhvr additive="repl">
                                        <p:cTn id="30" dur="1000" fill="hold"/>
                                        <p:tgtEl>
                                          <p:spTgt spid="102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3312"/>
          <p:cNvSpPr txBox="1"/>
          <p:nvPr/>
        </p:nvSpPr>
        <p:spPr>
          <a:xfrm>
            <a:off x="3101896" y="34211"/>
            <a:ext cx="2636044" cy="540544"/>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zh-CN" altLang="en-US" sz="3000" b="1" dirty="0" err="1">
                <a:solidFill>
                  <a:srgbClr val="FF0000"/>
                </a:solidFill>
                <a:latin typeface="方正正粗黑简体" panose="02000000000000000000" charset="-122"/>
                <a:ea typeface="方正正粗黑简体" panose="02000000000000000000" charset="-122"/>
              </a:rPr>
              <a:t>听 </a:t>
            </a:r>
            <a:r>
              <a:rPr lang="en-US" altLang="x-none" sz="3000" b="1" dirty="0" err="1">
                <a:solidFill>
                  <a:srgbClr val="FF0000"/>
                </a:solidFill>
                <a:latin typeface="方正正粗黑简体" panose="02000000000000000000" charset="-122"/>
                <a:ea typeface="方正正粗黑简体" panose="02000000000000000000" charset="-122"/>
              </a:rPr>
              <a:t>课 文 </a:t>
            </a:r>
            <a:r>
              <a:rPr lang="zh-CN" altLang="en-US" sz="3000" b="1" dirty="0" err="1">
                <a:solidFill>
                  <a:srgbClr val="FF0000"/>
                </a:solidFill>
                <a:latin typeface="方正正粗黑简体" panose="02000000000000000000" charset="-122"/>
                <a:ea typeface="方正正粗黑简体" panose="02000000000000000000" charset="-122"/>
              </a:rPr>
              <a:t>朗 读</a:t>
            </a:r>
          </a:p>
        </p:txBody>
      </p:sp>
      <p:sp>
        <p:nvSpPr>
          <p:cNvPr id="19458" name="文本框 13313"/>
          <p:cNvSpPr txBox="1"/>
          <p:nvPr/>
        </p:nvSpPr>
        <p:spPr>
          <a:xfrm>
            <a:off x="15875" y="701040"/>
            <a:ext cx="9098280" cy="54038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lang="en-US" altLang="x-none" sz="3000" dirty="0" err="1">
                <a:solidFill>
                  <a:srgbClr val="000000"/>
                </a:solidFill>
                <a:latin typeface="方正隶书_GBK" panose="03000509000000000000" charset="-122"/>
                <a:ea typeface="方正隶书_GBK" panose="03000509000000000000" charset="-122"/>
              </a:rPr>
              <a:t>思考1</a:t>
            </a:r>
            <a:r>
              <a:rPr lang="zh-CN" altLang="en-US" sz="3000" dirty="0" err="1">
                <a:solidFill>
                  <a:srgbClr val="000000"/>
                </a:solidFill>
                <a:latin typeface="方正隶书_GBK" panose="03000509000000000000" charset="-122"/>
                <a:ea typeface="方正隶书_GBK" panose="03000509000000000000" charset="-122"/>
              </a:rPr>
              <a:t>：</a:t>
            </a:r>
            <a:r>
              <a:rPr lang="en-US" altLang="x-none" sz="3000" dirty="0" err="1">
                <a:solidFill>
                  <a:srgbClr val="000000"/>
                </a:solidFill>
                <a:latin typeface="方正隶书_GBK" panose="03000509000000000000" charset="-122"/>
                <a:ea typeface="方正隶书_GBK" panose="03000509000000000000" charset="-122"/>
              </a:rPr>
              <a:t>用自己的话概述文章的内容。</a:t>
            </a:r>
          </a:p>
        </p:txBody>
      </p:sp>
      <p:sp>
        <p:nvSpPr>
          <p:cNvPr id="19459" name="文本框 13314"/>
          <p:cNvSpPr txBox="1"/>
          <p:nvPr/>
        </p:nvSpPr>
        <p:spPr>
          <a:xfrm>
            <a:off x="15875" y="1318260"/>
            <a:ext cx="9098280" cy="181356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Lst>
            </a:pPr>
            <a:r>
              <a:rPr lang="en-US" altLang="x-none" sz="3000" dirty="0" err="1">
                <a:solidFill>
                  <a:srgbClr val="FF0000"/>
                </a:solidFill>
                <a:latin typeface="方正隶书_GBK" panose="03000509000000000000" charset="-122"/>
                <a:ea typeface="方正隶书_GBK" panose="03000509000000000000" charset="-122"/>
              </a:rPr>
              <a:t>思考2：夜深人静之时，作者为什么会突然想去荷塘边散步？给文章八个小段标上序号，找出文章主要写景的段落和抒情的段落，找出文章抒情的语句。</a:t>
            </a:r>
          </a:p>
        </p:txBody>
      </p:sp>
      <p:sp>
        <p:nvSpPr>
          <p:cNvPr id="19460" name="文本框 13313"/>
          <p:cNvSpPr txBox="1"/>
          <p:nvPr/>
        </p:nvSpPr>
        <p:spPr>
          <a:xfrm>
            <a:off x="15875" y="3265805"/>
            <a:ext cx="9098280" cy="83566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lang="en-US" altLang="x-none" sz="3000" dirty="0" err="1">
                <a:solidFill>
                  <a:srgbClr val="000000"/>
                </a:solidFill>
                <a:latin typeface="方正隶书_GBK" panose="03000509000000000000" charset="-122"/>
                <a:ea typeface="方正隶书_GBK" panose="03000509000000000000" charset="-122"/>
              </a:rPr>
              <a:t>思考3</a:t>
            </a:r>
            <a:r>
              <a:rPr lang="zh-CN" altLang="en-US" sz="3000" dirty="0" err="1">
                <a:solidFill>
                  <a:srgbClr val="000000"/>
                </a:solidFill>
                <a:latin typeface="方正隶书_GBK" panose="03000509000000000000" charset="-122"/>
                <a:ea typeface="方正隶书_GBK" panose="03000509000000000000" charset="-122"/>
              </a:rPr>
              <a:t>：</a:t>
            </a:r>
            <a:r>
              <a:rPr lang="en-US" altLang="x-none" sz="3000" dirty="0" err="1">
                <a:solidFill>
                  <a:srgbClr val="000000"/>
                </a:solidFill>
                <a:latin typeface="方正隶书_GBK" panose="03000509000000000000" charset="-122"/>
                <a:ea typeface="方正隶书_GBK" panose="03000509000000000000" charset="-122"/>
              </a:rPr>
              <a:t>作者的行踪是怎样的？请用箭头表示出来。</a:t>
            </a:r>
          </a:p>
        </p:txBody>
      </p:sp>
      <p:sp>
        <p:nvSpPr>
          <p:cNvPr id="19461" name="文本框 13313"/>
          <p:cNvSpPr txBox="1"/>
          <p:nvPr/>
        </p:nvSpPr>
        <p:spPr>
          <a:xfrm>
            <a:off x="15875" y="4349115"/>
            <a:ext cx="9098280" cy="83566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lang="en-US" altLang="x-none" sz="3000" dirty="0" err="1">
                <a:solidFill>
                  <a:srgbClr val="FF0000"/>
                </a:solidFill>
                <a:latin typeface="方正隶书_GBK" panose="03000509000000000000" charset="-122"/>
                <a:ea typeface="方正隶书_GBK" panose="03000509000000000000" charset="-122"/>
              </a:rPr>
              <a:t>思考4</a:t>
            </a:r>
            <a:r>
              <a:rPr lang="zh-CN" altLang="en-US" sz="3000" dirty="0" err="1">
                <a:solidFill>
                  <a:srgbClr val="FF0000"/>
                </a:solidFill>
                <a:latin typeface="方正隶书_GBK" panose="03000509000000000000" charset="-122"/>
                <a:ea typeface="方正隶书_GBK" panose="03000509000000000000" charset="-122"/>
              </a:rPr>
              <a:t>：</a:t>
            </a:r>
            <a:r>
              <a:rPr lang="en-US" altLang="x-none" sz="3000" dirty="0" err="1">
                <a:solidFill>
                  <a:srgbClr val="FF0000"/>
                </a:solidFill>
                <a:latin typeface="方正隶书_GBK" panose="03000509000000000000" charset="-122"/>
                <a:ea typeface="方正隶书_GBK" panose="03000509000000000000" charset="-122"/>
              </a:rPr>
              <a:t>作者感情发展脉络是怎样的。</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additive="base">
                                        <p:cTn id="7" dur="500" fill="hold"/>
                                        <p:tgtEl>
                                          <p:spTgt spid="19457"/>
                                        </p:tgtEl>
                                        <p:attrNameLst>
                                          <p:attrName>ppt_x</p:attrName>
                                        </p:attrNameLst>
                                      </p:cBhvr>
                                      <p:tavLst>
                                        <p:tav tm="0">
                                          <p:val>
                                            <p:strVal val="#ppt_x"/>
                                          </p:val>
                                        </p:tav>
                                        <p:tav tm="100000">
                                          <p:val>
                                            <p:strVal val="#ppt_x"/>
                                          </p:val>
                                        </p:tav>
                                      </p:tavLst>
                                    </p:anim>
                                    <p:anim calcmode="lin" valueType="num">
                                      <p:cBhvr additive="base">
                                        <p:cTn id="8" dur="500" fill="hold"/>
                                        <p:tgtEl>
                                          <p:spTgt spid="194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8"/>
                                        </p:tgtEl>
                                        <p:attrNameLst>
                                          <p:attrName>style.visibility</p:attrName>
                                        </p:attrNameLst>
                                      </p:cBhvr>
                                      <p:to>
                                        <p:strVal val="visible"/>
                                      </p:to>
                                    </p:set>
                                    <p:anim calcmode="lin" valueType="num">
                                      <p:cBhvr additive="base">
                                        <p:cTn id="13" dur="500" fill="hold"/>
                                        <p:tgtEl>
                                          <p:spTgt spid="19458"/>
                                        </p:tgtEl>
                                        <p:attrNameLst>
                                          <p:attrName>ppt_x</p:attrName>
                                        </p:attrNameLst>
                                      </p:cBhvr>
                                      <p:tavLst>
                                        <p:tav tm="0">
                                          <p:val>
                                            <p:strVal val="#ppt_x"/>
                                          </p:val>
                                        </p:tav>
                                        <p:tav tm="100000">
                                          <p:val>
                                            <p:strVal val="#ppt_x"/>
                                          </p:val>
                                        </p:tav>
                                      </p:tavLst>
                                    </p:anim>
                                    <p:anim calcmode="lin" valueType="num">
                                      <p:cBhvr additive="base">
                                        <p:cTn id="14"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9"/>
                                        </p:tgtEl>
                                        <p:attrNameLst>
                                          <p:attrName>style.visibility</p:attrName>
                                        </p:attrNameLst>
                                      </p:cBhvr>
                                      <p:to>
                                        <p:strVal val="visible"/>
                                      </p:to>
                                    </p:set>
                                    <p:anim calcmode="lin" valueType="num">
                                      <p:cBhvr additive="base">
                                        <p:cTn id="19" dur="500" fill="hold"/>
                                        <p:tgtEl>
                                          <p:spTgt spid="19459"/>
                                        </p:tgtEl>
                                        <p:attrNameLst>
                                          <p:attrName>ppt_x</p:attrName>
                                        </p:attrNameLst>
                                      </p:cBhvr>
                                      <p:tavLst>
                                        <p:tav tm="0">
                                          <p:val>
                                            <p:strVal val="#ppt_x"/>
                                          </p:val>
                                        </p:tav>
                                        <p:tav tm="100000">
                                          <p:val>
                                            <p:strVal val="#ppt_x"/>
                                          </p:val>
                                        </p:tav>
                                      </p:tavLst>
                                    </p:anim>
                                    <p:anim calcmode="lin" valueType="num">
                                      <p:cBhvr additive="base">
                                        <p:cTn id="20"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60"/>
                                        </p:tgtEl>
                                        <p:attrNameLst>
                                          <p:attrName>style.visibility</p:attrName>
                                        </p:attrNameLst>
                                      </p:cBhvr>
                                      <p:to>
                                        <p:strVal val="visible"/>
                                      </p:to>
                                    </p:set>
                                    <p:anim calcmode="lin" valueType="num">
                                      <p:cBhvr additive="base">
                                        <p:cTn id="25" dur="500" fill="hold"/>
                                        <p:tgtEl>
                                          <p:spTgt spid="19460"/>
                                        </p:tgtEl>
                                        <p:attrNameLst>
                                          <p:attrName>ppt_x</p:attrName>
                                        </p:attrNameLst>
                                      </p:cBhvr>
                                      <p:tavLst>
                                        <p:tav tm="0">
                                          <p:val>
                                            <p:strVal val="#ppt_x"/>
                                          </p:val>
                                        </p:tav>
                                        <p:tav tm="100000">
                                          <p:val>
                                            <p:strVal val="#ppt_x"/>
                                          </p:val>
                                        </p:tav>
                                      </p:tavLst>
                                    </p:anim>
                                    <p:anim calcmode="lin" valueType="num">
                                      <p:cBhvr additive="base">
                                        <p:cTn id="26"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461"/>
                                        </p:tgtEl>
                                        <p:attrNameLst>
                                          <p:attrName>style.visibility</p:attrName>
                                        </p:attrNameLst>
                                      </p:cBhvr>
                                      <p:to>
                                        <p:strVal val="visible"/>
                                      </p:to>
                                    </p:set>
                                    <p:anim calcmode="lin" valueType="num">
                                      <p:cBhvr additive="base">
                                        <p:cTn id="31" dur="500" fill="hold"/>
                                        <p:tgtEl>
                                          <p:spTgt spid="19461"/>
                                        </p:tgtEl>
                                        <p:attrNameLst>
                                          <p:attrName>ppt_x</p:attrName>
                                        </p:attrNameLst>
                                      </p:cBhvr>
                                      <p:tavLst>
                                        <p:tav tm="0">
                                          <p:val>
                                            <p:strVal val="#ppt_x"/>
                                          </p:val>
                                        </p:tav>
                                        <p:tav tm="100000">
                                          <p:val>
                                            <p:strVal val="#ppt_x"/>
                                          </p:val>
                                        </p:tav>
                                      </p:tavLst>
                                    </p:anim>
                                    <p:anim calcmode="lin" valueType="num">
                                      <p:cBhvr additive="base">
                                        <p:cTn id="32"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animBg="1"/>
      <p:bldP spid="19458" grpId="0" animBg="1"/>
      <p:bldP spid="19459" grpId="0" animBg="1"/>
      <p:bldP spid="19460" grpId="0" animBg="1"/>
      <p:bldP spid="1946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标题 1"/>
          <p:cNvSpPr>
            <a:spLocks noGrp="1"/>
          </p:cNvSpPr>
          <p:nvPr>
            <p:ph type="title"/>
          </p:nvPr>
        </p:nvSpPr>
        <p:spPr/>
        <p:txBody>
          <a:bodyPr wrap="square" lIns="67500" tIns="35100" rIns="67500" bIns="35100" anchor="ctr"/>
          <a:lstStyle/>
          <a:p>
            <a:endParaRPr lang="zh-CN" altLang="en-US"/>
          </a:p>
        </p:txBody>
      </p:sp>
      <p:pic>
        <p:nvPicPr>
          <p:cNvPr id="3074" name="内容占位符 3" descr="9698911_101935336000_2"/>
          <p:cNvPicPr>
            <a:picLocks noGrp="1" noChangeAspect="1"/>
          </p:cNvPicPr>
          <p:nvPr>
            <p:ph idx="1"/>
          </p:nvPr>
        </p:nvPicPr>
        <p:blipFill>
          <a:blip r:embed="rId3" cstate="print"/>
          <a:stretch>
            <a:fillRect/>
          </a:stretch>
        </p:blipFill>
        <p:spPr>
          <a:xfrm>
            <a:off x="-33020" y="2540"/>
            <a:ext cx="9164955" cy="5124450"/>
          </a:xfrm>
        </p:spPr>
      </p:pic>
      <p:pic>
        <p:nvPicPr>
          <p:cNvPr id="2" name="zmj-2931-7492">
            <a:hlinkClick r:id="" action="ppaction://media"/>
          </p:cNvPr>
          <p:cNvPicPr/>
          <p:nvPr>
            <a:audioFile r:link="rId1"/>
            <p:extLst>
              <p:ext uri="{DAA4B4D4-6D71-4841-9C94-3DE7FCFB9230}">
                <p14:media xmlns:p14="http://schemas.microsoft.com/office/powerpoint/2010/main" xmlns="" r:link="rId4"/>
              </p:ext>
            </p:extLst>
          </p:nvPr>
        </p:nvPicPr>
        <p:blipFill>
          <a:blip r:embed="rId5" cstate="print"/>
          <a:stretch>
            <a:fillRect/>
          </a:stretch>
        </p:blipFill>
        <p:spPr>
          <a:xfrm>
            <a:off x="1037590" y="342900"/>
            <a:ext cx="1785620" cy="1247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8" fill="hold" display="1">
                  <p:stCondLst>
                    <p:cond delay="indefinite"/>
                  </p:stCondLst>
                  <p:endCondLst>
                    <p:cond evt="onNext" delay="0">
                      <p:tgtEl>
                        <p:sldTgt/>
                      </p:tgtEl>
                    </p:cond>
                    <p:cond evt="onPrev" delay="0">
                      <p:tgtEl>
                        <p:sldTgt/>
                      </p:tgtEl>
                    </p:cond>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14336"/>
          <p:cNvPicPr>
            <a:picLocks noChangeAspect="1"/>
          </p:cNvPicPr>
          <p:nvPr/>
        </p:nvPicPr>
        <p:blipFill>
          <a:blip r:embed="rId3" cstate="print"/>
          <a:stretch>
            <a:fillRect/>
          </a:stretch>
        </p:blipFill>
        <p:spPr>
          <a:xfrm>
            <a:off x="18415" y="0"/>
            <a:ext cx="9107170" cy="5143500"/>
          </a:xfrm>
          <a:prstGeom prst="rect">
            <a:avLst/>
          </a:prstGeom>
          <a:noFill/>
          <a:ln w="25200">
            <a:noFill/>
          </a:ln>
        </p:spPr>
      </p:pic>
      <p:sp>
        <p:nvSpPr>
          <p:cNvPr id="23554" name="文本框 14337"/>
          <p:cNvSpPr txBox="1"/>
          <p:nvPr/>
        </p:nvSpPr>
        <p:spPr>
          <a:xfrm>
            <a:off x="1297781" y="152400"/>
            <a:ext cx="6594872" cy="540544"/>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Lst>
            </a:pPr>
            <a:r>
              <a:rPr lang="en-US" altLang="x-none" sz="2700" dirty="0" err="1">
                <a:solidFill>
                  <a:srgbClr val="FF0000"/>
                </a:solidFill>
                <a:latin typeface="方正正粗黑简体" panose="02000000000000000000" charset="-122"/>
                <a:ea typeface="方正正粗黑简体" panose="02000000000000000000" charset="-122"/>
              </a:rPr>
              <a:t>如何理解题目《荷塘月色》</a:t>
            </a:r>
            <a:r>
              <a:rPr lang="zh-CN" altLang="en-US" sz="2700" dirty="0" err="1">
                <a:solidFill>
                  <a:srgbClr val="FF0000"/>
                </a:solidFill>
                <a:latin typeface="方正正粗黑简体" panose="02000000000000000000" charset="-122"/>
                <a:ea typeface="方正正粗黑简体" panose="02000000000000000000" charset="-122"/>
              </a:rPr>
              <a:t>？</a:t>
            </a:r>
          </a:p>
        </p:txBody>
      </p:sp>
      <p:sp>
        <p:nvSpPr>
          <p:cNvPr id="14339" name="圆角矩形 14338"/>
          <p:cNvSpPr/>
          <p:nvPr/>
        </p:nvSpPr>
        <p:spPr>
          <a:xfrm>
            <a:off x="1373981" y="870347"/>
            <a:ext cx="1512094" cy="702469"/>
          </a:xfrm>
          <a:prstGeom prst="roundRect">
            <a:avLst>
              <a:gd name="adj" fmla="val 16667"/>
            </a:avLst>
          </a:prstGeom>
          <a:solidFill>
            <a:srgbClr val="DEFCC8"/>
          </a:solidFill>
          <a:ln w="25560" cap="flat" cmpd="sng">
            <a:solidFill>
              <a:srgbClr val="99CCFF"/>
            </a:solidFill>
            <a:prstDash val="solid"/>
            <a:miter/>
            <a:headEnd type="none" w="med" len="med"/>
            <a:tailEnd type="none" w="med" len="med"/>
          </a:ln>
        </p:spPr>
        <p:txBody>
          <a:bodyPr wrap="non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700" dirty="0" err="1">
                <a:solidFill>
                  <a:srgbClr val="FF0000"/>
                </a:solidFill>
                <a:latin typeface="Arial" panose="020B0604020202020204" pitchFamily="34" charset="0"/>
                <a:ea typeface="楷体_GB2312" panose="02010609030101010101" charset="-122"/>
              </a:rPr>
              <a:t>荷塘</a:t>
            </a:r>
          </a:p>
        </p:txBody>
      </p:sp>
      <p:sp>
        <p:nvSpPr>
          <p:cNvPr id="14340" name="圆角矩形 14339"/>
          <p:cNvSpPr/>
          <p:nvPr/>
        </p:nvSpPr>
        <p:spPr>
          <a:xfrm>
            <a:off x="1373981" y="2787254"/>
            <a:ext cx="1512094" cy="702469"/>
          </a:xfrm>
          <a:prstGeom prst="roundRect">
            <a:avLst>
              <a:gd name="adj" fmla="val 16667"/>
            </a:avLst>
          </a:prstGeom>
          <a:solidFill>
            <a:srgbClr val="FCFDCF"/>
          </a:solidFill>
          <a:ln w="25560" cap="flat" cmpd="sng">
            <a:solidFill>
              <a:srgbClr val="99CCFF"/>
            </a:solidFill>
            <a:prstDash val="solid"/>
            <a:miter/>
            <a:headEnd type="none" w="med" len="med"/>
            <a:tailEnd type="none" w="med" len="med"/>
          </a:ln>
        </p:spPr>
        <p:txBody>
          <a:bodyPr wrap="non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700" dirty="0" err="1">
                <a:solidFill>
                  <a:srgbClr val="FF0000"/>
                </a:solidFill>
                <a:latin typeface="Arial" panose="020B0604020202020204" pitchFamily="34" charset="0"/>
                <a:ea typeface="楷体_GB2312" panose="02010609030101010101" charset="-122"/>
              </a:rPr>
              <a:t>月色</a:t>
            </a:r>
          </a:p>
        </p:txBody>
      </p:sp>
      <p:sp>
        <p:nvSpPr>
          <p:cNvPr id="14341" name="文本框 14340"/>
          <p:cNvSpPr txBox="1"/>
          <p:nvPr/>
        </p:nvSpPr>
        <p:spPr>
          <a:xfrm>
            <a:off x="3059906" y="844154"/>
            <a:ext cx="4662488" cy="145732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x-none" sz="2700" dirty="0" err="1">
                <a:solidFill>
                  <a:srgbClr val="000000"/>
                </a:solidFill>
                <a:latin typeface="Arial" panose="020B0604020202020204" pitchFamily="34" charset="0"/>
              </a:rPr>
              <a:t>       是指作者任教的北京清华大学清华园里的荷花池,表明作者所要描绘的特定处所。</a:t>
            </a:r>
          </a:p>
        </p:txBody>
      </p:sp>
      <p:sp>
        <p:nvSpPr>
          <p:cNvPr id="14342" name="文本框 14341"/>
          <p:cNvSpPr txBox="1"/>
          <p:nvPr/>
        </p:nvSpPr>
        <p:spPr>
          <a:xfrm>
            <a:off x="3059906" y="2571750"/>
            <a:ext cx="4662488" cy="1458516"/>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x-none" sz="2700" dirty="0" err="1">
                <a:solidFill>
                  <a:srgbClr val="000000"/>
                </a:solidFill>
                <a:latin typeface="Arial" panose="020B0604020202020204" pitchFamily="34" charset="0"/>
              </a:rPr>
              <a:t>       是文章描绘的中心,它既是主要描写的景物，又象征着作者追求的和谐宁静的境界。</a:t>
            </a:r>
          </a:p>
        </p:txBody>
      </p:sp>
      <p:sp>
        <p:nvSpPr>
          <p:cNvPr id="14343" name="矩形 14342"/>
          <p:cNvSpPr/>
          <p:nvPr/>
        </p:nvSpPr>
        <p:spPr>
          <a:xfrm>
            <a:off x="1241822" y="1672829"/>
            <a:ext cx="1734820" cy="392430"/>
          </a:xfrm>
          <a:prstGeom prst="rect">
            <a:avLst/>
          </a:prstGeom>
          <a:solidFill>
            <a:srgbClr val="FFE5FF"/>
          </a:solidFill>
          <a:ln w="9360" cap="flat" cmpd="sng">
            <a:solidFill>
              <a:srgbClr val="000000"/>
            </a:solidFill>
            <a:prstDash val="solid"/>
            <a:miter/>
            <a:headEnd type="none" w="med" len="med"/>
            <a:tailEnd type="none" w="med" len="med"/>
          </a:ln>
        </p:spPr>
        <p:txBody>
          <a:bodyPr wrap="non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dirty="0" err="1">
                <a:solidFill>
                  <a:srgbClr val="000000"/>
                </a:solidFill>
                <a:latin typeface="Arial" panose="020B0604020202020204" pitchFamily="34" charset="0"/>
              </a:rPr>
              <a:t>月色下的荷塘</a:t>
            </a:r>
          </a:p>
        </p:txBody>
      </p:sp>
      <p:sp>
        <p:nvSpPr>
          <p:cNvPr id="14344" name="矩形 14343"/>
          <p:cNvSpPr/>
          <p:nvPr/>
        </p:nvSpPr>
        <p:spPr>
          <a:xfrm>
            <a:off x="1221581" y="3637360"/>
            <a:ext cx="1734820" cy="392430"/>
          </a:xfrm>
          <a:prstGeom prst="rect">
            <a:avLst/>
          </a:prstGeom>
          <a:solidFill>
            <a:srgbClr val="FFE5FF"/>
          </a:solidFill>
          <a:ln w="9360" cap="flat" cmpd="sng">
            <a:solidFill>
              <a:srgbClr val="000000"/>
            </a:solidFill>
            <a:prstDash val="solid"/>
            <a:miter/>
            <a:headEnd type="none" w="med" len="med"/>
            <a:tailEnd type="none" w="med" len="med"/>
          </a:ln>
        </p:spPr>
        <p:txBody>
          <a:bodyPr wrap="non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dirty="0" err="1">
                <a:solidFill>
                  <a:srgbClr val="000000"/>
                </a:solidFill>
                <a:latin typeface="Arial" panose="020B0604020202020204" pitchFamily="34" charset="0"/>
              </a:rPr>
              <a:t>荷塘上的月色</a:t>
            </a:r>
          </a:p>
        </p:txBody>
      </p:sp>
      <p:sp>
        <p:nvSpPr>
          <p:cNvPr id="14345" name="矩形 14344"/>
          <p:cNvSpPr/>
          <p:nvPr/>
        </p:nvSpPr>
        <p:spPr>
          <a:xfrm>
            <a:off x="1763316" y="4083844"/>
            <a:ext cx="5238750" cy="808355"/>
          </a:xfrm>
          <a:prstGeom prst="rect">
            <a:avLst/>
          </a:prstGeom>
          <a:solidFill>
            <a:srgbClr val="D6F9FE"/>
          </a:solidFill>
          <a:ln w="9360" cap="flat" cmpd="sng">
            <a:solidFill>
              <a:srgbClr val="000000"/>
            </a:solidFill>
            <a:prstDash val="solid"/>
            <a:miter/>
            <a:headEnd type="none" w="med" len="med"/>
            <a:tailEnd type="none" w="med" len="med"/>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Lst>
            </a:pPr>
            <a:r>
              <a:rPr lang="en-US" altLang="x-none" sz="2400" dirty="0" err="1">
                <a:solidFill>
                  <a:srgbClr val="000000"/>
                </a:solidFill>
                <a:latin typeface="Arial" panose="020B0604020202020204" pitchFamily="34" charset="0"/>
              </a:rPr>
              <a:t>暗示写作顺序，即先写：“</a:t>
            </a:r>
            <a:r>
              <a:rPr lang="en-US" altLang="x-none" sz="2400" dirty="0" err="1">
                <a:solidFill>
                  <a:srgbClr val="FF0000"/>
                </a:solidFill>
                <a:latin typeface="Arial" panose="020B0604020202020204" pitchFamily="34" charset="0"/>
              </a:rPr>
              <a:t>月色下的荷塘</a:t>
            </a:r>
            <a:r>
              <a:rPr lang="en-US" altLang="x-none" sz="2400" dirty="0" err="1">
                <a:solidFill>
                  <a:srgbClr val="000000"/>
                </a:solidFill>
                <a:latin typeface="Arial" panose="020B0604020202020204" pitchFamily="34" charset="0"/>
              </a:rPr>
              <a:t>”，后写“</a:t>
            </a:r>
            <a:r>
              <a:rPr lang="en-US" altLang="x-none" sz="2400" dirty="0" err="1">
                <a:solidFill>
                  <a:srgbClr val="FF0000"/>
                </a:solidFill>
                <a:latin typeface="Arial" panose="020B0604020202020204" pitchFamily="34" charset="0"/>
              </a:rPr>
              <a:t>荷塘上的月色</a:t>
            </a:r>
            <a:r>
              <a:rPr lang="en-US" altLang="x-none" sz="2400" dirty="0" err="1">
                <a:solidFill>
                  <a:srgbClr val="000000"/>
                </a:solidFill>
                <a:latin typeface="Arial" panose="020B0604020202020204" pitchFamily="34" charset="0"/>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additive="repl">
                                        <p:cTn id="6" dur="1" fill="hold">
                                          <p:stCondLst>
                                            <p:cond delay="0"/>
                                          </p:stCondLst>
                                        </p:cTn>
                                        <p:tgtEl>
                                          <p:spTgt spid="14339"/>
                                        </p:tgtEl>
                                        <p:attrNameLst>
                                          <p:attrName>style.visibility</p:attrName>
                                        </p:attrNameLst>
                                      </p:cBhvr>
                                      <p:to>
                                        <p:strVal val="visible"/>
                                      </p:to>
                                    </p:set>
                                    <p:animEffect transition="in" filter="fade">
                                      <p:cBhvr additive="repl">
                                        <p:cTn id="7" dur="1000"/>
                                        <p:tgtEl>
                                          <p:spTgt spid="14339"/>
                                        </p:tgtEl>
                                      </p:cBhvr>
                                    </p:animEffect>
                                    <p:anim calcmode="lin" valueType="num">
                                      <p:cBhvr additive="repl">
                                        <p:cTn id="8" dur="1000" fill="hold"/>
                                        <p:tgtEl>
                                          <p:spTgt spid="14339"/>
                                        </p:tgtEl>
                                        <p:attrNameLst>
                                          <p:attrName>ppt_x</p:attrName>
                                        </p:attrNameLst>
                                      </p:cBhvr>
                                      <p:tavLst>
                                        <p:tav tm="0">
                                          <p:val>
                                            <p:strVal val="#ppt_x"/>
                                          </p:val>
                                        </p:tav>
                                        <p:tav tm="100000">
                                          <p:val>
                                            <p:strVal val="#ppt_x"/>
                                          </p:val>
                                        </p:tav>
                                      </p:tavLst>
                                    </p:anim>
                                    <p:anim calcmode="lin" valueType="num">
                                      <p:cBhvr additive="repl">
                                        <p:cTn id="9" dur="1000" fill="hold"/>
                                        <p:tgtEl>
                                          <p:spTgt spid="143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additive="repl">
                                        <p:cTn id="11" dur="1" fill="hold">
                                          <p:stCondLst>
                                            <p:cond delay="0"/>
                                          </p:stCondLst>
                                        </p:cTn>
                                        <p:tgtEl>
                                          <p:spTgt spid="14340"/>
                                        </p:tgtEl>
                                        <p:attrNameLst>
                                          <p:attrName>style.visibility</p:attrName>
                                        </p:attrNameLst>
                                      </p:cBhvr>
                                      <p:to>
                                        <p:strVal val="visible"/>
                                      </p:to>
                                    </p:set>
                                    <p:animEffect transition="in" filter="fade">
                                      <p:cBhvr additive="repl">
                                        <p:cTn id="12" dur="1000"/>
                                        <p:tgtEl>
                                          <p:spTgt spid="14340"/>
                                        </p:tgtEl>
                                      </p:cBhvr>
                                    </p:animEffect>
                                    <p:anim calcmode="lin" valueType="num">
                                      <p:cBhvr additive="repl">
                                        <p:cTn id="13" dur="1000" fill="hold"/>
                                        <p:tgtEl>
                                          <p:spTgt spid="14340"/>
                                        </p:tgtEl>
                                        <p:attrNameLst>
                                          <p:attrName>ppt_x</p:attrName>
                                        </p:attrNameLst>
                                      </p:cBhvr>
                                      <p:tavLst>
                                        <p:tav tm="0">
                                          <p:val>
                                            <p:strVal val="#ppt_x"/>
                                          </p:val>
                                        </p:tav>
                                        <p:tav tm="100000">
                                          <p:val>
                                            <p:strVal val="#ppt_x"/>
                                          </p:val>
                                        </p:tav>
                                      </p:tavLst>
                                    </p:anim>
                                    <p:anim calcmode="lin" valueType="num">
                                      <p:cBhvr additive="repl">
                                        <p:cTn id="14" dur="1000" fill="hold"/>
                                        <p:tgtEl>
                                          <p:spTgt spid="1434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additive="repl">
                                        <p:cTn id="18" dur="1" fill="hold">
                                          <p:stCondLst>
                                            <p:cond delay="0"/>
                                          </p:stCondLst>
                                        </p:cTn>
                                        <p:tgtEl>
                                          <p:spTgt spid="14341"/>
                                        </p:tgtEl>
                                        <p:attrNameLst>
                                          <p:attrName>style.visibility</p:attrName>
                                        </p:attrNameLst>
                                      </p:cBhvr>
                                      <p:to>
                                        <p:strVal val="visible"/>
                                      </p:to>
                                    </p:set>
                                    <p:animEffect transition="in" filter="fade">
                                      <p:cBhvr additive="repl">
                                        <p:cTn id="19" dur="1000"/>
                                        <p:tgtEl>
                                          <p:spTgt spid="14341"/>
                                        </p:tgtEl>
                                      </p:cBhvr>
                                    </p:animEffect>
                                    <p:anim calcmode="lin" valueType="num">
                                      <p:cBhvr additive="repl">
                                        <p:cTn id="20" dur="1000" fill="hold"/>
                                        <p:tgtEl>
                                          <p:spTgt spid="14341"/>
                                        </p:tgtEl>
                                        <p:attrNameLst>
                                          <p:attrName>ppt_x</p:attrName>
                                        </p:attrNameLst>
                                      </p:cBhvr>
                                      <p:tavLst>
                                        <p:tav tm="0">
                                          <p:val>
                                            <p:strVal val="#ppt_x"/>
                                          </p:val>
                                        </p:tav>
                                        <p:tav tm="100000">
                                          <p:val>
                                            <p:strVal val="#ppt_x"/>
                                          </p:val>
                                        </p:tav>
                                      </p:tavLst>
                                    </p:anim>
                                    <p:anim calcmode="lin" valueType="num">
                                      <p:cBhvr additive="repl">
                                        <p:cTn id="21" dur="1000" fill="hold"/>
                                        <p:tgtEl>
                                          <p:spTgt spid="1434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additive="repl">
                                        <p:cTn id="25" dur="1" fill="hold">
                                          <p:stCondLst>
                                            <p:cond delay="0"/>
                                          </p:stCondLst>
                                        </p:cTn>
                                        <p:tgtEl>
                                          <p:spTgt spid="14342"/>
                                        </p:tgtEl>
                                        <p:attrNameLst>
                                          <p:attrName>style.visibility</p:attrName>
                                        </p:attrNameLst>
                                      </p:cBhvr>
                                      <p:to>
                                        <p:strVal val="visible"/>
                                      </p:to>
                                    </p:set>
                                    <p:animEffect transition="in" filter="fade">
                                      <p:cBhvr additive="repl">
                                        <p:cTn id="26" dur="1000"/>
                                        <p:tgtEl>
                                          <p:spTgt spid="14342"/>
                                        </p:tgtEl>
                                      </p:cBhvr>
                                    </p:animEffect>
                                    <p:anim calcmode="lin" valueType="num">
                                      <p:cBhvr additive="repl">
                                        <p:cTn id="27" dur="1000" fill="hold"/>
                                        <p:tgtEl>
                                          <p:spTgt spid="14342"/>
                                        </p:tgtEl>
                                        <p:attrNameLst>
                                          <p:attrName>ppt_x</p:attrName>
                                        </p:attrNameLst>
                                      </p:cBhvr>
                                      <p:tavLst>
                                        <p:tav tm="0">
                                          <p:val>
                                            <p:strVal val="#ppt_x"/>
                                          </p:val>
                                        </p:tav>
                                        <p:tav tm="100000">
                                          <p:val>
                                            <p:strVal val="#ppt_x"/>
                                          </p:val>
                                        </p:tav>
                                      </p:tavLst>
                                    </p:anim>
                                    <p:anim calcmode="lin" valueType="num">
                                      <p:cBhvr additive="repl">
                                        <p:cTn id="28" dur="1000" fill="hold"/>
                                        <p:tgtEl>
                                          <p:spTgt spid="1434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additive="repl">
                                        <p:cTn id="32" dur="1" fill="hold">
                                          <p:stCondLst>
                                            <p:cond delay="0"/>
                                          </p:stCondLst>
                                        </p:cTn>
                                        <p:tgtEl>
                                          <p:spTgt spid="14343"/>
                                        </p:tgtEl>
                                        <p:attrNameLst>
                                          <p:attrName>style.visibility</p:attrName>
                                        </p:attrNameLst>
                                      </p:cBhvr>
                                      <p:to>
                                        <p:strVal val="visible"/>
                                      </p:to>
                                    </p:set>
                                    <p:animEffect transition="in" filter="fade">
                                      <p:cBhvr additive="repl">
                                        <p:cTn id="33" dur="1000"/>
                                        <p:tgtEl>
                                          <p:spTgt spid="14343"/>
                                        </p:tgtEl>
                                      </p:cBhvr>
                                    </p:animEffect>
                                    <p:anim calcmode="lin" valueType="num">
                                      <p:cBhvr additive="repl">
                                        <p:cTn id="34" dur="1000" fill="hold"/>
                                        <p:tgtEl>
                                          <p:spTgt spid="14343"/>
                                        </p:tgtEl>
                                        <p:attrNameLst>
                                          <p:attrName>ppt_x</p:attrName>
                                        </p:attrNameLst>
                                      </p:cBhvr>
                                      <p:tavLst>
                                        <p:tav tm="0">
                                          <p:val>
                                            <p:strVal val="#ppt_x"/>
                                          </p:val>
                                        </p:tav>
                                        <p:tav tm="100000">
                                          <p:val>
                                            <p:strVal val="#ppt_x"/>
                                          </p:val>
                                        </p:tav>
                                      </p:tavLst>
                                    </p:anim>
                                    <p:anim calcmode="lin" valueType="num">
                                      <p:cBhvr additive="repl">
                                        <p:cTn id="35" dur="1000" fill="hold"/>
                                        <p:tgtEl>
                                          <p:spTgt spid="1434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additive="repl">
                                        <p:cTn id="37" dur="1" fill="hold">
                                          <p:stCondLst>
                                            <p:cond delay="0"/>
                                          </p:stCondLst>
                                        </p:cTn>
                                        <p:tgtEl>
                                          <p:spTgt spid="14344"/>
                                        </p:tgtEl>
                                        <p:attrNameLst>
                                          <p:attrName>style.visibility</p:attrName>
                                        </p:attrNameLst>
                                      </p:cBhvr>
                                      <p:to>
                                        <p:strVal val="visible"/>
                                      </p:to>
                                    </p:set>
                                    <p:animEffect transition="in" filter="fade">
                                      <p:cBhvr additive="repl">
                                        <p:cTn id="38" dur="1000"/>
                                        <p:tgtEl>
                                          <p:spTgt spid="14344"/>
                                        </p:tgtEl>
                                      </p:cBhvr>
                                    </p:animEffect>
                                    <p:anim calcmode="lin" valueType="num">
                                      <p:cBhvr additive="repl">
                                        <p:cTn id="39" dur="1000" fill="hold"/>
                                        <p:tgtEl>
                                          <p:spTgt spid="14344"/>
                                        </p:tgtEl>
                                        <p:attrNameLst>
                                          <p:attrName>ppt_x</p:attrName>
                                        </p:attrNameLst>
                                      </p:cBhvr>
                                      <p:tavLst>
                                        <p:tav tm="0">
                                          <p:val>
                                            <p:strVal val="#ppt_x"/>
                                          </p:val>
                                        </p:tav>
                                        <p:tav tm="100000">
                                          <p:val>
                                            <p:strVal val="#ppt_x"/>
                                          </p:val>
                                        </p:tav>
                                      </p:tavLst>
                                    </p:anim>
                                    <p:anim calcmode="lin" valueType="num">
                                      <p:cBhvr additive="repl">
                                        <p:cTn id="40" dur="1000" fill="hold"/>
                                        <p:tgtEl>
                                          <p:spTgt spid="1434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additive="repl">
                                        <p:cTn id="44" dur="1" fill="hold">
                                          <p:stCondLst>
                                            <p:cond delay="0"/>
                                          </p:stCondLst>
                                        </p:cTn>
                                        <p:tgtEl>
                                          <p:spTgt spid="14345"/>
                                        </p:tgtEl>
                                        <p:attrNameLst>
                                          <p:attrName>style.visibility</p:attrName>
                                        </p:attrNameLst>
                                      </p:cBhvr>
                                      <p:to>
                                        <p:strVal val="visible"/>
                                      </p:to>
                                    </p:set>
                                    <p:animEffect transition="in" filter="fade">
                                      <p:cBhvr additive="repl">
                                        <p:cTn id="45" dur="1000"/>
                                        <p:tgtEl>
                                          <p:spTgt spid="14345"/>
                                        </p:tgtEl>
                                      </p:cBhvr>
                                    </p:animEffect>
                                    <p:anim calcmode="lin" valueType="num">
                                      <p:cBhvr additive="repl">
                                        <p:cTn id="46" dur="1000" fill="hold"/>
                                        <p:tgtEl>
                                          <p:spTgt spid="14345"/>
                                        </p:tgtEl>
                                        <p:attrNameLst>
                                          <p:attrName>ppt_x</p:attrName>
                                        </p:attrNameLst>
                                      </p:cBhvr>
                                      <p:tavLst>
                                        <p:tav tm="0">
                                          <p:val>
                                            <p:strVal val="#ppt_x"/>
                                          </p:val>
                                        </p:tav>
                                        <p:tav tm="100000">
                                          <p:val>
                                            <p:strVal val="#ppt_x"/>
                                          </p:val>
                                        </p:tav>
                                      </p:tavLst>
                                    </p:anim>
                                    <p:anim calcmode="lin" valueType="num">
                                      <p:cBhvr additive="repl">
                                        <p:cTn id="47" dur="1000" fill="hold"/>
                                        <p:tgtEl>
                                          <p:spTgt spid="143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16384"/>
          <p:cNvSpPr txBox="1"/>
          <p:nvPr/>
        </p:nvSpPr>
        <p:spPr>
          <a:xfrm>
            <a:off x="3829050" y="1900238"/>
            <a:ext cx="1445419" cy="415925"/>
          </a:xfrm>
          <a:prstGeom prst="rect">
            <a:avLst/>
          </a:prstGeom>
          <a:noFill/>
          <a:ln w="9525">
            <a:noFill/>
          </a:ln>
        </p:spPr>
        <p:txBody>
          <a:bodyPr wrap="square" lIns="67500" tIns="35100" rIns="67500" bIns="35100" anchor="t">
            <a:spAutoFit/>
          </a:bodyPr>
          <a:lstStyle/>
          <a:p>
            <a:pPr algn="ctr" defTabSz="0">
              <a:spcBef>
                <a:spcPts val="1875"/>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250" dirty="0" err="1">
                <a:solidFill>
                  <a:srgbClr val="000000"/>
                </a:solidFill>
                <a:latin typeface="Times New Roman" panose="02020603050405020304" pitchFamily="16" charset="0"/>
              </a:rPr>
              <a:t>求宁静</a:t>
            </a:r>
            <a:endParaRPr lang="en-US" altLang="x-none" sz="2250" dirty="0" err="1">
              <a:solidFill>
                <a:srgbClr val="000000"/>
              </a:solidFill>
              <a:latin typeface="Times New Roman" panose="02020603050405020304" pitchFamily="16" charset="0"/>
              <a:ea typeface="隶书" charset="0"/>
            </a:endParaRPr>
          </a:p>
        </p:txBody>
      </p:sp>
      <p:grpSp>
        <p:nvGrpSpPr>
          <p:cNvPr id="16386" name="组合 16385"/>
          <p:cNvGrpSpPr/>
          <p:nvPr/>
        </p:nvGrpSpPr>
        <p:grpSpPr>
          <a:xfrm>
            <a:off x="2857500" y="1385888"/>
            <a:ext cx="3200400" cy="997744"/>
            <a:chOff x="1440" y="1164"/>
            <a:chExt cx="2688" cy="838"/>
          </a:xfrm>
        </p:grpSpPr>
        <p:sp>
          <p:nvSpPr>
            <p:cNvPr id="27651" name="任意多边形 16386"/>
            <p:cNvSpPr/>
            <p:nvPr/>
          </p:nvSpPr>
          <p:spPr>
            <a:xfrm>
              <a:off x="1440" y="1551"/>
              <a:ext cx="2688" cy="451"/>
            </a:xfrm>
            <a:custGeom>
              <a:avLst/>
              <a:gdLst/>
              <a:ahLst/>
              <a:cxnLst>
                <a:cxn ang="270">
                  <a:pos x="10717" y="0"/>
                </a:cxn>
                <a:cxn ang="180">
                  <a:pos x="1076" y="12646"/>
                </a:cxn>
                <a:cxn ang="270">
                  <a:pos x="10731" y="1805"/>
                </a:cxn>
                <a:cxn ang="0">
                  <a:pos x="24099" y="13115"/>
                </a:cxn>
                <a:cxn ang="0">
                  <a:pos x="19932" y="16046"/>
                </a:cxn>
                <a:cxn ang="0">
                  <a:pos x="17001" y="11879"/>
                </a:cxn>
              </a:cxnLst>
              <a:rect l="0" t="0" r="0" b="0"/>
              <a:pathLst>
                <a:path w="21600" h="21600">
                  <a:moveTo>
                    <a:pt x="19661" y="12342"/>
                  </a:moveTo>
                  <a:cubicBezTo>
                    <a:pt x="19749" y="11842"/>
                    <a:pt x="19794" y="11326"/>
                    <a:pt x="19794" y="10799"/>
                  </a:cubicBezTo>
                  <a:cubicBezTo>
                    <a:pt x="19794" y="5831"/>
                    <a:pt x="15767" y="1804"/>
                    <a:pt x="10799" y="1804"/>
                  </a:cubicBezTo>
                  <a:cubicBezTo>
                    <a:pt x="5831" y="1804"/>
                    <a:pt x="1804" y="5831"/>
                    <a:pt x="1804" y="10799"/>
                  </a:cubicBezTo>
                  <a:cubicBezTo>
                    <a:pt x="1804" y="11374"/>
                    <a:pt x="1858" y="11936"/>
                    <a:pt x="1961" y="12482"/>
                  </a:cubicBezTo>
                  <a:lnTo>
                    <a:pt x="189" y="12814"/>
                  </a:lnTo>
                  <a:cubicBezTo>
                    <a:pt x="64" y="12162"/>
                    <a:pt x="-1" y="11488"/>
                    <a:pt x="-1" y="10799"/>
                  </a:cubicBezTo>
                  <a:cubicBezTo>
                    <a:pt x="-1" y="4834"/>
                    <a:pt x="4834" y="-1"/>
                    <a:pt x="10799" y="-1"/>
                  </a:cubicBezTo>
                  <a:cubicBezTo>
                    <a:pt x="16764" y="-1"/>
                    <a:pt x="21599" y="4834"/>
                    <a:pt x="21599" y="10799"/>
                  </a:cubicBezTo>
                  <a:cubicBezTo>
                    <a:pt x="21599" y="11432"/>
                    <a:pt x="21544" y="12053"/>
                    <a:pt x="21440" y="12653"/>
                  </a:cubicBezTo>
                  <a:lnTo>
                    <a:pt x="24099" y="13115"/>
                  </a:lnTo>
                  <a:lnTo>
                    <a:pt x="19932" y="16046"/>
                  </a:lnTo>
                  <a:lnTo>
                    <a:pt x="17001" y="11879"/>
                  </a:lnTo>
                  <a:lnTo>
                    <a:pt x="19661" y="12342"/>
                  </a:lnTo>
                  <a:close/>
                </a:path>
              </a:pathLst>
            </a:custGeom>
            <a:solidFill>
              <a:srgbClr val="BBE0E3"/>
            </a:solidFill>
            <a:ln w="9360" cap="flat" cmpd="sng">
              <a:solidFill>
                <a:srgbClr val="000000"/>
              </a:solidFill>
              <a:prstDash val="solid"/>
              <a:miter/>
              <a:headEnd type="none" w="med" len="med"/>
              <a:tailEnd type="none" w="med" len="med"/>
            </a:ln>
          </p:spPr>
          <p:txBody>
            <a:bodyPr/>
            <a:lstStyle/>
            <a:p>
              <a:endParaRPr lang="zh-CN" altLang="en-US" sz="1350"/>
            </a:p>
          </p:txBody>
        </p:sp>
        <p:sp>
          <p:nvSpPr>
            <p:cNvPr id="27652" name="文本框 16387"/>
            <p:cNvSpPr txBox="1"/>
            <p:nvPr/>
          </p:nvSpPr>
          <p:spPr>
            <a:xfrm>
              <a:off x="2432" y="1164"/>
              <a:ext cx="829" cy="369"/>
            </a:xfrm>
            <a:prstGeom prst="rect">
              <a:avLst/>
            </a:prstGeom>
            <a:noFill/>
            <a:ln w="9525">
              <a:noFill/>
            </a:ln>
          </p:spPr>
          <p:txBody>
            <a:bodyPr wrap="square" lIns="67500" tIns="35100" rIns="67500" bIns="35100" anchor="t">
              <a:spAutoFit/>
            </a:bodyPr>
            <a:lstStyle/>
            <a:p>
              <a:pPr algn="ct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dirty="0" err="1">
                  <a:solidFill>
                    <a:srgbClr val="000000"/>
                  </a:solidFill>
                  <a:latin typeface="Times New Roman" panose="02020603050405020304" pitchFamily="16" charset="0"/>
                </a:rPr>
                <a:t>小径</a:t>
              </a:r>
              <a:endParaRPr lang="en-US" altLang="x-none" sz="2400" dirty="0" err="1">
                <a:solidFill>
                  <a:srgbClr val="000000"/>
                </a:solidFill>
                <a:latin typeface="Times New Roman" panose="02020603050405020304" pitchFamily="16" charset="0"/>
                <a:ea typeface="隶书" charset="0"/>
              </a:endParaRPr>
            </a:p>
          </p:txBody>
        </p:sp>
      </p:grpSp>
      <p:sp>
        <p:nvSpPr>
          <p:cNvPr id="16389" name="文本框 16388"/>
          <p:cNvSpPr txBox="1"/>
          <p:nvPr/>
        </p:nvSpPr>
        <p:spPr>
          <a:xfrm>
            <a:off x="3566240" y="2185988"/>
            <a:ext cx="480695" cy="1314450"/>
          </a:xfrm>
          <a:prstGeom prst="rect">
            <a:avLst/>
          </a:prstGeom>
          <a:noFill/>
          <a:ln w="9525">
            <a:noFill/>
          </a:ln>
        </p:spPr>
        <p:txBody>
          <a:bodyPr vert="eaVert" wrap="square" lIns="67500" tIns="35100" rIns="67500" bIns="35100" anchor="t">
            <a:spAutoFit/>
          </a:bodyPr>
          <a:lstStyle/>
          <a:p>
            <a:pPr algn="ctr" defTabSz="0">
              <a:spcBef>
                <a:spcPts val="1875"/>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250" dirty="0" err="1">
                <a:solidFill>
                  <a:srgbClr val="000000"/>
                </a:solidFill>
                <a:latin typeface="Times New Roman" panose="02020603050405020304" pitchFamily="16" charset="0"/>
              </a:rPr>
              <a:t>颇不宁静</a:t>
            </a:r>
            <a:endParaRPr lang="en-US" altLang="x-none" sz="2250" dirty="0" err="1">
              <a:solidFill>
                <a:srgbClr val="000000"/>
              </a:solidFill>
              <a:latin typeface="Times New Roman" panose="02020603050405020304" pitchFamily="16" charset="0"/>
              <a:ea typeface="隶书" charset="0"/>
            </a:endParaRPr>
          </a:p>
        </p:txBody>
      </p:sp>
      <p:sp>
        <p:nvSpPr>
          <p:cNvPr id="16390" name="文本框 16389"/>
          <p:cNvSpPr txBox="1"/>
          <p:nvPr/>
        </p:nvSpPr>
        <p:spPr>
          <a:xfrm>
            <a:off x="5177155" y="2338388"/>
            <a:ext cx="480695" cy="1200150"/>
          </a:xfrm>
          <a:prstGeom prst="rect">
            <a:avLst/>
          </a:prstGeom>
          <a:noFill/>
          <a:ln w="9525">
            <a:noFill/>
          </a:ln>
        </p:spPr>
        <p:txBody>
          <a:bodyPr vert="eaVert" wrap="square" lIns="67500" tIns="35100" rIns="67500" bIns="35100" anchor="t">
            <a:spAutoFit/>
          </a:bodyPr>
          <a:lstStyle/>
          <a:p>
            <a:pPr algn="ctr" defTabSz="0">
              <a:spcBef>
                <a:spcPts val="1875"/>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250" dirty="0" err="1">
                <a:solidFill>
                  <a:srgbClr val="000000"/>
                </a:solidFill>
                <a:latin typeface="Times New Roman" panose="02020603050405020304" pitchFamily="16" charset="0"/>
              </a:rPr>
              <a:t>得 宁 静</a:t>
            </a:r>
            <a:endParaRPr lang="en-US" altLang="x-none" sz="2250" dirty="0" err="1">
              <a:solidFill>
                <a:srgbClr val="000000"/>
              </a:solidFill>
              <a:latin typeface="Times New Roman" panose="02020603050405020304" pitchFamily="16" charset="0"/>
              <a:ea typeface="隶书" charset="0"/>
            </a:endParaRPr>
          </a:p>
        </p:txBody>
      </p:sp>
      <p:grpSp>
        <p:nvGrpSpPr>
          <p:cNvPr id="16391" name="组合 16390"/>
          <p:cNvGrpSpPr/>
          <p:nvPr/>
        </p:nvGrpSpPr>
        <p:grpSpPr>
          <a:xfrm>
            <a:off x="2625328" y="3430191"/>
            <a:ext cx="3429000" cy="995362"/>
            <a:chOff x="1245" y="2881"/>
            <a:chExt cx="2880" cy="836"/>
          </a:xfrm>
        </p:grpSpPr>
        <p:sp>
          <p:nvSpPr>
            <p:cNvPr id="27656" name="文本框 16391"/>
            <p:cNvSpPr txBox="1"/>
            <p:nvPr/>
          </p:nvSpPr>
          <p:spPr>
            <a:xfrm>
              <a:off x="2262" y="3348"/>
              <a:ext cx="677" cy="369"/>
            </a:xfrm>
            <a:prstGeom prst="rect">
              <a:avLst/>
            </a:prstGeom>
            <a:noFill/>
            <a:ln w="9525">
              <a:noFill/>
            </a:ln>
          </p:spPr>
          <p:txBody>
            <a:bodyPr wrap="square" lIns="67500" tIns="35100" rIns="67500" bIns="35100" anchor="t">
              <a:spAutoFit/>
            </a:bodyPr>
            <a:lstStyle/>
            <a:p>
              <a:pPr algn="ct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dirty="0" err="1">
                  <a:solidFill>
                    <a:srgbClr val="000000"/>
                  </a:solidFill>
                  <a:latin typeface="Times New Roman" panose="02020603050405020304" pitchFamily="16" charset="0"/>
                </a:rPr>
                <a:t>小径</a:t>
              </a:r>
              <a:endParaRPr lang="en-US" altLang="x-none" sz="2400" dirty="0" err="1">
                <a:solidFill>
                  <a:srgbClr val="000000"/>
                </a:solidFill>
                <a:latin typeface="Times New Roman" panose="02020603050405020304" pitchFamily="16" charset="0"/>
                <a:ea typeface="隶书" charset="0"/>
              </a:endParaRPr>
            </a:p>
          </p:txBody>
        </p:sp>
        <p:sp>
          <p:nvSpPr>
            <p:cNvPr id="27657" name="任意多边形 16392"/>
            <p:cNvSpPr/>
            <p:nvPr/>
          </p:nvSpPr>
          <p:spPr>
            <a:xfrm rot="-240000" flipH="1" flipV="1">
              <a:off x="1245" y="2881"/>
              <a:ext cx="2880" cy="439"/>
            </a:xfrm>
            <a:custGeom>
              <a:avLst/>
              <a:gdLst/>
              <a:ahLst/>
              <a:cxnLst>
                <a:cxn ang="270">
                  <a:pos x="15463" y="1058"/>
                </a:cxn>
                <a:cxn ang="180">
                  <a:pos x="1436" y="7392"/>
                </a:cxn>
                <a:cxn ang="270">
                  <a:pos x="14742" y="2565"/>
                </a:cxn>
                <a:cxn ang="0">
                  <a:pos x="22351" y="17786"/>
                </a:cxn>
                <a:cxn ang="90">
                  <a:pos x="17496" y="18982"/>
                </a:cxn>
                <a:cxn ang="0">
                  <a:pos x="16301" y="14127"/>
                </a:cxn>
              </a:cxnLst>
              <a:rect l="0" t="0" r="0" b="0"/>
              <a:pathLst>
                <a:path w="21600" h="21600">
                  <a:moveTo>
                    <a:pt x="18611" y="15524"/>
                  </a:moveTo>
                  <a:cubicBezTo>
                    <a:pt x="19448" y="14146"/>
                    <a:pt x="19929" y="12529"/>
                    <a:pt x="19929" y="10799"/>
                  </a:cubicBezTo>
                  <a:cubicBezTo>
                    <a:pt x="19929" y="5757"/>
                    <a:pt x="15842" y="1670"/>
                    <a:pt x="10800" y="1670"/>
                  </a:cubicBezTo>
                  <a:cubicBezTo>
                    <a:pt x="6856" y="1670"/>
                    <a:pt x="3495" y="4172"/>
                    <a:pt x="2220" y="7675"/>
                  </a:cubicBezTo>
                  <a:lnTo>
                    <a:pt x="651" y="7106"/>
                  </a:lnTo>
                  <a:cubicBezTo>
                    <a:pt x="2160" y="2959"/>
                    <a:pt x="6134" y="0"/>
                    <a:pt x="10800" y="0"/>
                  </a:cubicBezTo>
                  <a:cubicBezTo>
                    <a:pt x="16765" y="0"/>
                    <a:pt x="21600" y="4835"/>
                    <a:pt x="21600" y="10800"/>
                  </a:cubicBezTo>
                  <a:cubicBezTo>
                    <a:pt x="21600" y="12847"/>
                    <a:pt x="21031" y="14760"/>
                    <a:pt x="20042" y="16391"/>
                  </a:cubicBezTo>
                  <a:lnTo>
                    <a:pt x="22351" y="17786"/>
                  </a:lnTo>
                  <a:lnTo>
                    <a:pt x="17496" y="18982"/>
                  </a:lnTo>
                  <a:lnTo>
                    <a:pt x="16301" y="14127"/>
                  </a:lnTo>
                  <a:lnTo>
                    <a:pt x="18611" y="15524"/>
                  </a:lnTo>
                  <a:close/>
                </a:path>
              </a:pathLst>
            </a:custGeom>
            <a:solidFill>
              <a:srgbClr val="BBE0E3"/>
            </a:solidFill>
            <a:ln w="9360" cap="flat" cmpd="sng">
              <a:solidFill>
                <a:srgbClr val="000000"/>
              </a:solidFill>
              <a:prstDash val="solid"/>
              <a:miter/>
              <a:headEnd type="none" w="med" len="med"/>
              <a:tailEnd type="none" w="med" len="med"/>
            </a:ln>
          </p:spPr>
          <p:txBody>
            <a:bodyPr/>
            <a:lstStyle/>
            <a:p>
              <a:endParaRPr lang="zh-CN" altLang="en-US" sz="1350"/>
            </a:p>
          </p:txBody>
        </p:sp>
      </p:grpSp>
      <p:sp>
        <p:nvSpPr>
          <p:cNvPr id="16394" name="文本框 16393"/>
          <p:cNvSpPr txBox="1"/>
          <p:nvPr/>
        </p:nvSpPr>
        <p:spPr>
          <a:xfrm>
            <a:off x="3886200" y="3350419"/>
            <a:ext cx="1276350" cy="415925"/>
          </a:xfrm>
          <a:prstGeom prst="rect">
            <a:avLst/>
          </a:prstGeom>
          <a:noFill/>
          <a:ln w="9525">
            <a:noFill/>
          </a:ln>
        </p:spPr>
        <p:txBody>
          <a:bodyPr wrap="square" lIns="67500" tIns="35100" rIns="67500" bIns="35100" anchor="t">
            <a:spAutoFit/>
          </a:bodyPr>
          <a:lstStyle/>
          <a:p>
            <a:pPr algn="ctr" defTabSz="0">
              <a:spcBef>
                <a:spcPts val="1875"/>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250" dirty="0" err="1">
                <a:solidFill>
                  <a:srgbClr val="000000"/>
                </a:solidFill>
                <a:latin typeface="Times New Roman" panose="02020603050405020304" pitchFamily="16" charset="0"/>
              </a:rPr>
              <a:t>失宁静</a:t>
            </a:r>
            <a:endParaRPr lang="en-US" altLang="x-none" sz="2250" dirty="0" err="1">
              <a:solidFill>
                <a:srgbClr val="000000"/>
              </a:solidFill>
              <a:latin typeface="Times New Roman" panose="02020603050405020304" pitchFamily="16" charset="0"/>
              <a:ea typeface="隶书" charset="0"/>
            </a:endParaRPr>
          </a:p>
        </p:txBody>
      </p:sp>
      <p:sp>
        <p:nvSpPr>
          <p:cNvPr id="27659" name="文本框 16394">
            <a:hlinkClick r:id="rId3" action="ppaction://hlinksldjump"/>
          </p:cNvPr>
          <p:cNvSpPr txBox="1"/>
          <p:nvPr/>
        </p:nvSpPr>
        <p:spPr>
          <a:xfrm>
            <a:off x="5569744" y="877491"/>
            <a:ext cx="138113" cy="389334"/>
          </a:xfrm>
          <a:prstGeom prst="rect">
            <a:avLst/>
          </a:prstGeom>
          <a:noFill/>
          <a:ln w="9525">
            <a:noFill/>
          </a:ln>
        </p:spPr>
        <p:txBody>
          <a:bodyPr anchor="t"/>
          <a:lstStyle/>
          <a:p>
            <a:endParaRPr lang="zh-CN" altLang="en-US" sz="1350">
              <a:latin typeface="Arial" panose="020B0604020202020204" pitchFamily="34" charset="0"/>
            </a:endParaRPr>
          </a:p>
        </p:txBody>
      </p:sp>
      <p:sp>
        <p:nvSpPr>
          <p:cNvPr id="16396" name="文本框 16395">
            <a:hlinkClick r:id="rId3" action="ppaction://hlinksldjump"/>
          </p:cNvPr>
          <p:cNvSpPr txBox="1"/>
          <p:nvPr/>
        </p:nvSpPr>
        <p:spPr>
          <a:xfrm>
            <a:off x="3667760" y="611505"/>
            <a:ext cx="2457450" cy="43878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Arial" panose="020B0604020202020204" pitchFamily="34" charset="0"/>
              </a:rPr>
              <a:t>明线：空间变化</a:t>
            </a:r>
            <a:endParaRPr lang="en-US" altLang="x-none" sz="2400" b="1" dirty="0" err="1">
              <a:solidFill>
                <a:srgbClr val="000000"/>
              </a:solidFill>
              <a:latin typeface="Arial" panose="020B0604020202020204" pitchFamily="34" charset="0"/>
              <a:ea typeface="华文中宋" charset="0"/>
            </a:endParaRPr>
          </a:p>
        </p:txBody>
      </p:sp>
      <p:sp>
        <p:nvSpPr>
          <p:cNvPr id="16397" name="文本框 16396"/>
          <p:cNvSpPr txBox="1"/>
          <p:nvPr/>
        </p:nvSpPr>
        <p:spPr>
          <a:xfrm>
            <a:off x="3667760" y="1050290"/>
            <a:ext cx="2400300" cy="43878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Arial" panose="020B0604020202020204" pitchFamily="34" charset="0"/>
              </a:rPr>
              <a:t>暗线：情感变化</a:t>
            </a:r>
            <a:endParaRPr lang="en-US" altLang="x-none" sz="2400" b="1" dirty="0" err="1">
              <a:solidFill>
                <a:srgbClr val="000000"/>
              </a:solidFill>
              <a:latin typeface="Arial" panose="020B0604020202020204" pitchFamily="34" charset="0"/>
              <a:ea typeface="华文中宋" charset="0"/>
            </a:endParaRPr>
          </a:p>
        </p:txBody>
      </p:sp>
      <p:sp>
        <p:nvSpPr>
          <p:cNvPr id="16398" name="文本框 16397"/>
          <p:cNvSpPr txBox="1"/>
          <p:nvPr/>
        </p:nvSpPr>
        <p:spPr>
          <a:xfrm>
            <a:off x="1600200" y="901065"/>
            <a:ext cx="2286000" cy="485140"/>
          </a:xfrm>
          <a:prstGeom prst="rect">
            <a:avLst/>
          </a:prstGeom>
          <a:noFill/>
          <a:ln w="9525">
            <a:noFill/>
          </a:ln>
        </p:spPr>
        <p:txBody>
          <a:bodyPr wrap="square" lIns="67500" tIns="35100" rIns="67500" bIns="35100" anchor="t">
            <a:spAutoFit/>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700" b="1" noProof="1">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华文中宋" charset="0"/>
              </a:rPr>
              <a:t>文章的线索：</a:t>
            </a:r>
            <a:endParaRPr lang="en-US" altLang="x-none" sz="2700" b="1" noProof="1">
              <a:solidFill>
                <a:srgbClr val="FF3300"/>
              </a:solidFill>
              <a:effectLst>
                <a:outerShdw blurRad="38100" dist="38100" dir="2700000">
                  <a:srgbClr val="C0C0C0"/>
                </a:outerShdw>
              </a:effectLst>
              <a:ea typeface="华文中宋" charset="0"/>
            </a:endParaRPr>
          </a:p>
        </p:txBody>
      </p:sp>
      <p:sp>
        <p:nvSpPr>
          <p:cNvPr id="16399" name="文本框 16398">
            <a:hlinkClick r:id="rId3" action="ppaction://hlinksldjump"/>
          </p:cNvPr>
          <p:cNvSpPr txBox="1"/>
          <p:nvPr/>
        </p:nvSpPr>
        <p:spPr>
          <a:xfrm>
            <a:off x="5782945" y="1003618"/>
            <a:ext cx="2343150" cy="485140"/>
          </a:xfrm>
          <a:prstGeom prst="rect">
            <a:avLst/>
          </a:prstGeom>
          <a:noFill/>
          <a:ln w="9525">
            <a:noFill/>
          </a:ln>
        </p:spPr>
        <p:txBody>
          <a:bodyPr wrap="square" lIns="67500" tIns="35100" rIns="67500" bIns="35100" anchor="t">
            <a:spAutoFit/>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700" b="1" noProof="1">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华文中宋" charset="0"/>
              </a:rPr>
              <a:t>（圆形结构）</a:t>
            </a:r>
            <a:endParaRPr lang="en-US" altLang="x-none" sz="2700" b="1" noProof="1">
              <a:solidFill>
                <a:srgbClr val="FF3300"/>
              </a:solidFill>
              <a:effectLst>
                <a:outerShdw blurRad="38100" dist="38100" dir="2700000">
                  <a:srgbClr val="C0C0C0"/>
                </a:outerShdw>
              </a:effectLst>
              <a:ea typeface="华文中宋" charset="0"/>
            </a:endParaRPr>
          </a:p>
        </p:txBody>
      </p:sp>
      <p:sp>
        <p:nvSpPr>
          <p:cNvPr id="27664" name="文本框 16399"/>
          <p:cNvSpPr txBox="1"/>
          <p:nvPr/>
        </p:nvSpPr>
        <p:spPr>
          <a:xfrm>
            <a:off x="124460" y="-108585"/>
            <a:ext cx="5476240" cy="746760"/>
          </a:xfrm>
          <a:prstGeom prst="rect">
            <a:avLst/>
          </a:prstGeom>
          <a:noFill/>
          <a:ln w="9525">
            <a:noFill/>
          </a:ln>
        </p:spPr>
        <p:txBody>
          <a:bodyPr wrap="square" lIns="67500" tIns="35100" rIns="67500" bIns="35100" anchor="t">
            <a:spAutoFit/>
          </a:bodyPr>
          <a:lstStyle/>
          <a:p>
            <a:pPr algn="ct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zh-CN" altLang="x-none" sz="4400" b="1" dirty="0" err="1">
                <a:solidFill>
                  <a:srgbClr val="000000"/>
                </a:solidFill>
                <a:latin typeface="Arial" panose="020B0604020202020204" pitchFamily="34" charset="0"/>
              </a:rPr>
              <a:t>作者行踪和</a:t>
            </a:r>
            <a:r>
              <a:rPr lang="en-US" altLang="x-none" sz="4400" b="1" dirty="0" err="1">
                <a:solidFill>
                  <a:srgbClr val="000000"/>
                </a:solidFill>
                <a:latin typeface="Arial" panose="020B0604020202020204" pitchFamily="34" charset="0"/>
              </a:rPr>
              <a:t>文章结构</a:t>
            </a:r>
            <a:endParaRPr lang="en-US" altLang="x-none" sz="4400" b="1" dirty="0" err="1">
              <a:solidFill>
                <a:srgbClr val="000000"/>
              </a:solidFill>
              <a:latin typeface="Arial" panose="020B0604020202020204" pitchFamily="34" charset="0"/>
              <a:ea typeface="隶书" charset="0"/>
            </a:endParaRPr>
          </a:p>
        </p:txBody>
      </p:sp>
      <p:sp>
        <p:nvSpPr>
          <p:cNvPr id="27665" name="文本框 16400"/>
          <p:cNvSpPr txBox="1"/>
          <p:nvPr/>
        </p:nvSpPr>
        <p:spPr>
          <a:xfrm>
            <a:off x="1703705" y="1489075"/>
            <a:ext cx="5772150" cy="3117056"/>
          </a:xfrm>
          <a:prstGeom prst="rect">
            <a:avLst/>
          </a:prstGeom>
          <a:noFill/>
          <a:ln w="38160" cap="flat" cmpd="sng">
            <a:solidFill>
              <a:srgbClr val="0066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grpSp>
        <p:nvGrpSpPr>
          <p:cNvPr id="16402" name="组合 16401"/>
          <p:cNvGrpSpPr/>
          <p:nvPr/>
        </p:nvGrpSpPr>
        <p:grpSpPr>
          <a:xfrm>
            <a:off x="5600700" y="2266950"/>
            <a:ext cx="1875234" cy="1333500"/>
            <a:chOff x="3744" y="1904"/>
            <a:chExt cx="1575" cy="1120"/>
          </a:xfrm>
        </p:grpSpPr>
        <p:sp>
          <p:nvSpPr>
            <p:cNvPr id="27667" name="文本框 16402"/>
            <p:cNvSpPr txBox="1"/>
            <p:nvPr/>
          </p:nvSpPr>
          <p:spPr>
            <a:xfrm>
              <a:off x="4896" y="2079"/>
              <a:ext cx="423" cy="749"/>
            </a:xfrm>
            <a:prstGeom prst="rect">
              <a:avLst/>
            </a:prstGeom>
            <a:noFill/>
            <a:ln w="9525">
              <a:noFill/>
            </a:ln>
          </p:spPr>
          <p:txBody>
            <a:bodyPr vert="eaVert" wrap="square" lIns="67500" tIns="35100" rIns="67500" bIns="35100" anchor="t">
              <a:spAutoFit/>
            </a:bodyPr>
            <a:lstStyle/>
            <a:p>
              <a:pPr algn="ct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Arial" panose="020B0604020202020204" pitchFamily="34" charset="0"/>
                </a:rPr>
                <a:t>荷塘</a:t>
              </a:r>
              <a:endParaRPr lang="en-US" altLang="x-none" sz="2400" b="1" dirty="0" err="1">
                <a:solidFill>
                  <a:srgbClr val="000000"/>
                </a:solidFill>
                <a:latin typeface="Arial" panose="020B0604020202020204" pitchFamily="34" charset="0"/>
                <a:ea typeface="隶书" charset="0"/>
              </a:endParaRPr>
            </a:p>
          </p:txBody>
        </p:sp>
        <p:sp>
          <p:nvSpPr>
            <p:cNvPr id="27668" name="文本框 16403"/>
            <p:cNvSpPr txBox="1"/>
            <p:nvPr/>
          </p:nvSpPr>
          <p:spPr>
            <a:xfrm>
              <a:off x="3744" y="1904"/>
              <a:ext cx="1200" cy="1120"/>
            </a:xfrm>
            <a:prstGeom prst="rect">
              <a:avLst/>
            </a:prstGeom>
            <a:noFill/>
            <a:ln w="38160" cap="flat" cmpd="sng">
              <a:solidFill>
                <a:srgbClr val="008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pic>
          <p:nvPicPr>
            <p:cNvPr id="27669" name="图片 16404"/>
            <p:cNvPicPr>
              <a:picLocks noChangeAspect="1"/>
            </p:cNvPicPr>
            <p:nvPr/>
          </p:nvPicPr>
          <p:blipFill>
            <a:blip r:embed="rId4" cstate="print"/>
            <a:stretch>
              <a:fillRect/>
            </a:stretch>
          </p:blipFill>
          <p:spPr>
            <a:xfrm>
              <a:off x="3744" y="1910"/>
              <a:ext cx="1200" cy="1098"/>
            </a:xfrm>
            <a:prstGeom prst="rect">
              <a:avLst/>
            </a:prstGeom>
            <a:noFill/>
            <a:ln w="25200">
              <a:noFill/>
            </a:ln>
          </p:spPr>
        </p:pic>
      </p:grpSp>
      <p:grpSp>
        <p:nvGrpSpPr>
          <p:cNvPr id="16406" name="组合 16405"/>
          <p:cNvGrpSpPr/>
          <p:nvPr/>
        </p:nvGrpSpPr>
        <p:grpSpPr>
          <a:xfrm>
            <a:off x="1771650" y="2209800"/>
            <a:ext cx="1714500" cy="1333500"/>
            <a:chOff x="528" y="1856"/>
            <a:chExt cx="1440" cy="1120"/>
          </a:xfrm>
        </p:grpSpPr>
        <p:pic>
          <p:nvPicPr>
            <p:cNvPr id="27671" name="图片 16406"/>
            <p:cNvPicPr>
              <a:picLocks noChangeAspect="1"/>
            </p:cNvPicPr>
            <p:nvPr/>
          </p:nvPicPr>
          <p:blipFill>
            <a:blip r:embed="rId5" cstate="print"/>
            <a:stretch>
              <a:fillRect/>
            </a:stretch>
          </p:blipFill>
          <p:spPr>
            <a:xfrm>
              <a:off x="912" y="1862"/>
              <a:ext cx="1054" cy="1098"/>
            </a:xfrm>
            <a:prstGeom prst="rect">
              <a:avLst/>
            </a:prstGeom>
            <a:noFill/>
            <a:ln w="25200">
              <a:noFill/>
            </a:ln>
          </p:spPr>
        </p:pic>
        <p:sp>
          <p:nvSpPr>
            <p:cNvPr id="27672" name="文本框 16407"/>
            <p:cNvSpPr txBox="1"/>
            <p:nvPr/>
          </p:nvSpPr>
          <p:spPr>
            <a:xfrm>
              <a:off x="912" y="1856"/>
              <a:ext cx="1056" cy="1120"/>
            </a:xfrm>
            <a:prstGeom prst="rect">
              <a:avLst/>
            </a:prstGeom>
            <a:noFill/>
            <a:ln w="381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7673" name="文本框 16408"/>
            <p:cNvSpPr txBox="1"/>
            <p:nvPr/>
          </p:nvSpPr>
          <p:spPr>
            <a:xfrm>
              <a:off x="528" y="2064"/>
              <a:ext cx="423" cy="749"/>
            </a:xfrm>
            <a:prstGeom prst="rect">
              <a:avLst/>
            </a:prstGeom>
            <a:noFill/>
            <a:ln w="9525">
              <a:noFill/>
            </a:ln>
          </p:spPr>
          <p:txBody>
            <a:bodyPr vert="eaVert" wrap="square" lIns="67500" tIns="35100" rIns="67500" bIns="35100" anchor="t">
              <a:spAutoFit/>
            </a:bodyPr>
            <a:lstStyle/>
            <a:p>
              <a:pPr algn="ct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Arial" panose="020B0604020202020204" pitchFamily="34" charset="0"/>
                </a:rPr>
                <a:t>家</a:t>
              </a:r>
              <a:endParaRPr lang="en-US" altLang="x-none" sz="2400" b="1" dirty="0" err="1">
                <a:solidFill>
                  <a:srgbClr val="000000"/>
                </a:solidFill>
                <a:latin typeface="Arial" panose="020B0604020202020204" pitchFamily="34" charset="0"/>
                <a:ea typeface="隶书" charset="0"/>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additive="repl">
                                        <p:cTn id="6" dur="1" fill="hold">
                                          <p:stCondLst>
                                            <p:cond delay="0"/>
                                          </p:stCondLst>
                                        </p:cTn>
                                        <p:tgtEl>
                                          <p:spTgt spid="16398"/>
                                        </p:tgtEl>
                                        <p:attrNameLst>
                                          <p:attrName>style.visibility</p:attrName>
                                        </p:attrNameLst>
                                      </p:cBhvr>
                                      <p:to>
                                        <p:strVal val="visible"/>
                                      </p:to>
                                    </p:set>
                                    <p:animEffect transition="in" filter="blinds(horizontal)">
                                      <p:cBhvr additive="repl">
                                        <p:cTn id="7" dur="500"/>
                                        <p:tgtEl>
                                          <p:spTgt spid="163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additive="repl">
                                        <p:cTn id="11" dur="1" fill="hold">
                                          <p:stCondLst>
                                            <p:cond delay="0"/>
                                          </p:stCondLst>
                                        </p:cTn>
                                        <p:tgtEl>
                                          <p:spTgt spid="16406"/>
                                        </p:tgtEl>
                                        <p:attrNameLst>
                                          <p:attrName>style.visibility</p:attrName>
                                        </p:attrNameLst>
                                      </p:cBhvr>
                                      <p:to>
                                        <p:strVal val="visible"/>
                                      </p:to>
                                    </p:set>
                                    <p:animEffect transition="in" filter="blinds(horizontal)">
                                      <p:cBhvr additive="repl">
                                        <p:cTn id="12" dur="500"/>
                                        <p:tgtEl>
                                          <p:spTgt spid="1640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additive="repl">
                                        <p:cTn id="16" dur="1" fill="hold">
                                          <p:stCondLst>
                                            <p:cond delay="0"/>
                                          </p:stCondLst>
                                        </p:cTn>
                                        <p:tgtEl>
                                          <p:spTgt spid="16386"/>
                                        </p:tgtEl>
                                        <p:attrNameLst>
                                          <p:attrName>style.visibility</p:attrName>
                                        </p:attrNameLst>
                                      </p:cBhvr>
                                      <p:to>
                                        <p:strVal val="visible"/>
                                      </p:to>
                                    </p:set>
                                    <p:animEffect transition="in" filter="blinds(horizontal)">
                                      <p:cBhvr additive="repl">
                                        <p:cTn id="17" dur="500"/>
                                        <p:tgtEl>
                                          <p:spTgt spid="1638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additive="repl">
                                        <p:cTn id="21" dur="1" fill="hold">
                                          <p:stCondLst>
                                            <p:cond delay="0"/>
                                          </p:stCondLst>
                                        </p:cTn>
                                        <p:tgtEl>
                                          <p:spTgt spid="16402"/>
                                        </p:tgtEl>
                                        <p:attrNameLst>
                                          <p:attrName>style.visibility</p:attrName>
                                        </p:attrNameLst>
                                      </p:cBhvr>
                                      <p:to>
                                        <p:strVal val="visible"/>
                                      </p:to>
                                    </p:set>
                                    <p:animEffect transition="in" filter="blinds(horizontal)">
                                      <p:cBhvr additive="repl">
                                        <p:cTn id="22" dur="500"/>
                                        <p:tgtEl>
                                          <p:spTgt spid="1640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additive="repl">
                                        <p:cTn id="26" dur="1" fill="hold">
                                          <p:stCondLst>
                                            <p:cond delay="0"/>
                                          </p:stCondLst>
                                        </p:cTn>
                                        <p:tgtEl>
                                          <p:spTgt spid="16391"/>
                                        </p:tgtEl>
                                        <p:attrNameLst>
                                          <p:attrName>style.visibility</p:attrName>
                                        </p:attrNameLst>
                                      </p:cBhvr>
                                      <p:to>
                                        <p:strVal val="visible"/>
                                      </p:to>
                                    </p:set>
                                    <p:animEffect transition="in" filter="blinds(horizontal)">
                                      <p:cBhvr additive="repl">
                                        <p:cTn id="27" dur="500"/>
                                        <p:tgtEl>
                                          <p:spTgt spid="1639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additive="repl">
                                        <p:cTn id="31" dur="1" fill="hold">
                                          <p:stCondLst>
                                            <p:cond delay="0"/>
                                          </p:stCondLst>
                                        </p:cTn>
                                        <p:tgtEl>
                                          <p:spTgt spid="16389"/>
                                        </p:tgtEl>
                                        <p:attrNameLst>
                                          <p:attrName>style.visibility</p:attrName>
                                        </p:attrNameLst>
                                      </p:cBhvr>
                                      <p:to>
                                        <p:strVal val="visible"/>
                                      </p:to>
                                    </p:set>
                                    <p:animEffect transition="in" filter="blinds(horizontal)">
                                      <p:cBhvr additive="repl">
                                        <p:cTn id="32" dur="500"/>
                                        <p:tgtEl>
                                          <p:spTgt spid="1638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additive="repl">
                                        <p:cTn id="36" dur="1" fill="hold">
                                          <p:stCondLst>
                                            <p:cond delay="0"/>
                                          </p:stCondLst>
                                        </p:cTn>
                                        <p:tgtEl>
                                          <p:spTgt spid="16385"/>
                                        </p:tgtEl>
                                        <p:attrNameLst>
                                          <p:attrName>style.visibility</p:attrName>
                                        </p:attrNameLst>
                                      </p:cBhvr>
                                      <p:to>
                                        <p:strVal val="visible"/>
                                      </p:to>
                                    </p:set>
                                    <p:animEffect transition="in" filter="blinds(horizontal)">
                                      <p:cBhvr additive="repl">
                                        <p:cTn id="37" dur="500"/>
                                        <p:tgtEl>
                                          <p:spTgt spid="1638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additive="repl">
                                        <p:cTn id="41" dur="1" fill="hold">
                                          <p:stCondLst>
                                            <p:cond delay="0"/>
                                          </p:stCondLst>
                                        </p:cTn>
                                        <p:tgtEl>
                                          <p:spTgt spid="16390"/>
                                        </p:tgtEl>
                                        <p:attrNameLst>
                                          <p:attrName>style.visibility</p:attrName>
                                        </p:attrNameLst>
                                      </p:cBhvr>
                                      <p:to>
                                        <p:strVal val="visible"/>
                                      </p:to>
                                    </p:set>
                                    <p:animEffect transition="in" filter="blinds(horizontal)">
                                      <p:cBhvr additive="repl">
                                        <p:cTn id="42" dur="500"/>
                                        <p:tgtEl>
                                          <p:spTgt spid="1639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additive="repl">
                                        <p:cTn id="46" dur="1" fill="hold">
                                          <p:stCondLst>
                                            <p:cond delay="0"/>
                                          </p:stCondLst>
                                        </p:cTn>
                                        <p:tgtEl>
                                          <p:spTgt spid="16394"/>
                                        </p:tgtEl>
                                        <p:attrNameLst>
                                          <p:attrName>style.visibility</p:attrName>
                                        </p:attrNameLst>
                                      </p:cBhvr>
                                      <p:to>
                                        <p:strVal val="visible"/>
                                      </p:to>
                                    </p:set>
                                    <p:animEffect transition="in" filter="blinds(horizontal)">
                                      <p:cBhvr additive="repl">
                                        <p:cTn id="47" dur="500"/>
                                        <p:tgtEl>
                                          <p:spTgt spid="1639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additive="repl">
                                        <p:cTn id="51" dur="1" fill="hold">
                                          <p:stCondLst>
                                            <p:cond delay="0"/>
                                          </p:stCondLst>
                                        </p:cTn>
                                        <p:tgtEl>
                                          <p:spTgt spid="16396"/>
                                        </p:tgtEl>
                                        <p:attrNameLst>
                                          <p:attrName>style.visibility</p:attrName>
                                        </p:attrNameLst>
                                      </p:cBhvr>
                                      <p:to>
                                        <p:strVal val="visible"/>
                                      </p:to>
                                    </p:set>
                                    <p:animEffect transition="in" filter="blinds(horizontal)">
                                      <p:cBhvr additive="repl">
                                        <p:cTn id="52" dur="500"/>
                                        <p:tgtEl>
                                          <p:spTgt spid="1639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additive="repl">
                                        <p:cTn id="56" dur="1" fill="hold">
                                          <p:stCondLst>
                                            <p:cond delay="0"/>
                                          </p:stCondLst>
                                        </p:cTn>
                                        <p:tgtEl>
                                          <p:spTgt spid="16397"/>
                                        </p:tgtEl>
                                        <p:attrNameLst>
                                          <p:attrName>style.visibility</p:attrName>
                                        </p:attrNameLst>
                                      </p:cBhvr>
                                      <p:to>
                                        <p:strVal val="visible"/>
                                      </p:to>
                                    </p:set>
                                    <p:animEffect transition="in" filter="blinds(horizontal)">
                                      <p:cBhvr additive="repl">
                                        <p:cTn id="57" dur="500"/>
                                        <p:tgtEl>
                                          <p:spTgt spid="1639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additive="repl">
                                        <p:cTn id="61" dur="1" fill="hold">
                                          <p:stCondLst>
                                            <p:cond delay="0"/>
                                          </p:stCondLst>
                                        </p:cTn>
                                        <p:tgtEl>
                                          <p:spTgt spid="16399"/>
                                        </p:tgtEl>
                                        <p:attrNameLst>
                                          <p:attrName>style.visibility</p:attrName>
                                        </p:attrNameLst>
                                      </p:cBhvr>
                                      <p:to>
                                        <p:strVal val="visible"/>
                                      </p:to>
                                    </p:set>
                                    <p:animEffect transition="in" filter="blinds(horizontal)">
                                      <p:cBhvr additive="repl">
                                        <p:cTn id="62" dur="500"/>
                                        <p:tgtEl>
                                          <p:spTgt spid="16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18435"/>
          <p:cNvGrpSpPr/>
          <p:nvPr/>
        </p:nvGrpSpPr>
        <p:grpSpPr>
          <a:xfrm>
            <a:off x="-46355" y="-11430"/>
            <a:ext cx="9210675" cy="5161280"/>
            <a:chOff x="1456" y="198"/>
            <a:chExt cx="5768" cy="3200"/>
          </a:xfrm>
        </p:grpSpPr>
        <p:pic>
          <p:nvPicPr>
            <p:cNvPr id="18437" name="图片 18436" descr="2012121319131781825"/>
            <p:cNvPicPr>
              <a:picLocks noChangeAspect="1"/>
            </p:cNvPicPr>
            <p:nvPr/>
          </p:nvPicPr>
          <p:blipFill>
            <a:blip r:embed="rId2" cstate="print"/>
            <a:stretch>
              <a:fillRect/>
            </a:stretch>
          </p:blipFill>
          <p:spPr>
            <a:xfrm>
              <a:off x="1456" y="198"/>
              <a:ext cx="5768" cy="3200"/>
            </a:xfrm>
            <a:prstGeom prst="rect">
              <a:avLst/>
            </a:prstGeom>
            <a:noFill/>
            <a:ln w="9525">
              <a:noFill/>
            </a:ln>
          </p:spPr>
        </p:pic>
        <p:pic>
          <p:nvPicPr>
            <p:cNvPr id="18438" name="图片 18437" descr="无标题"/>
            <p:cNvPicPr>
              <a:picLocks noChangeAspect="1"/>
            </p:cNvPicPr>
            <p:nvPr/>
          </p:nvPicPr>
          <p:blipFill>
            <a:blip r:embed="rId3" cstate="print">
              <a:lum bright="17999" contrast="-14000"/>
            </a:blip>
            <a:stretch>
              <a:fillRect/>
            </a:stretch>
          </p:blipFill>
          <p:spPr>
            <a:xfrm>
              <a:off x="6173" y="1648"/>
              <a:ext cx="1051" cy="1750"/>
            </a:xfrm>
            <a:prstGeom prst="rect">
              <a:avLst/>
            </a:prstGeom>
            <a:noFill/>
            <a:ln w="9525">
              <a:noFill/>
            </a:ln>
          </p:spPr>
        </p:pic>
      </p:grpSp>
      <p:sp>
        <p:nvSpPr>
          <p:cNvPr id="7" name="内容占位符 6"/>
          <p:cNvSpPr>
            <a:spLocks noGrp="1"/>
          </p:cNvSpPr>
          <p:nvPr>
            <p:ph idx="1"/>
          </p:nvPr>
        </p:nvSpPr>
        <p:spPr/>
        <p:txBody>
          <a:bodyPr>
            <a:normAutofit/>
          </a:bodyPr>
          <a:lstStyle/>
          <a:p>
            <a:pPr marL="0" indent="0">
              <a:buNone/>
            </a:pPr>
            <a:endParaRPr lang="en-US" altLang="zh-CN" b="1" dirty="0" smtClean="0"/>
          </a:p>
          <a:p>
            <a:pPr>
              <a:buNone/>
            </a:pPr>
            <a:r>
              <a:rPr lang="zh-CN" altLang="en-US" b="1" dirty="0" smtClean="0"/>
              <a:t>     </a:t>
            </a:r>
            <a:r>
              <a:rPr lang="zh-CN" altLang="en-US" sz="2800" b="1" dirty="0" smtClean="0">
                <a:solidFill>
                  <a:srgbClr val="00B0F0"/>
                </a:solidFill>
              </a:rPr>
              <a:t>颇不宁静 </a:t>
            </a:r>
            <a:r>
              <a:rPr lang="en-US" altLang="zh-CN" sz="2800" b="1" dirty="0" smtClean="0">
                <a:solidFill>
                  <a:srgbClr val="00B0F0"/>
                </a:solidFill>
              </a:rPr>
              <a:t>——</a:t>
            </a:r>
            <a:r>
              <a:rPr lang="zh-CN" altLang="en-US" sz="2800" b="1" dirty="0" smtClean="0">
                <a:solidFill>
                  <a:srgbClr val="00B0F0"/>
                </a:solidFill>
              </a:rPr>
              <a:t>淡淡的月光下，有淡淡的哀愁 </a:t>
            </a:r>
            <a:r>
              <a:rPr lang="en-US" altLang="zh-CN" sz="2800" b="1" dirty="0" smtClean="0">
                <a:solidFill>
                  <a:srgbClr val="00B0F0"/>
                </a:solidFill>
              </a:rPr>
              <a:t>——</a:t>
            </a:r>
            <a:r>
              <a:rPr lang="zh-CN" altLang="en-US" sz="2800" b="1" dirty="0" smtClean="0">
                <a:solidFill>
                  <a:srgbClr val="00B0F0"/>
                </a:solidFill>
              </a:rPr>
              <a:t>在自然美景中，有淡淡的喜悦</a:t>
            </a:r>
            <a:r>
              <a:rPr lang="en-US" altLang="zh-CN" sz="2800" b="1" dirty="0" smtClean="0">
                <a:solidFill>
                  <a:srgbClr val="00B0F0"/>
                </a:solidFill>
              </a:rPr>
              <a:t>——</a:t>
            </a:r>
            <a:r>
              <a:rPr lang="zh-CN" altLang="en-US" sz="2800" b="1" dirty="0" smtClean="0">
                <a:solidFill>
                  <a:srgbClr val="00B0F0"/>
                </a:solidFill>
              </a:rPr>
              <a:t>发出“我什么也没有”的慨叹（落寞、哀愁）</a:t>
            </a:r>
            <a:r>
              <a:rPr lang="en-US" altLang="zh-CN" sz="2800" b="1" dirty="0" smtClean="0">
                <a:solidFill>
                  <a:srgbClr val="00B0F0"/>
                </a:solidFill>
              </a:rPr>
              <a:t>——</a:t>
            </a:r>
            <a:r>
              <a:rPr lang="zh-CN" altLang="en-US" sz="2800" b="1" dirty="0" smtClean="0">
                <a:solidFill>
                  <a:srgbClr val="00B0F0"/>
                </a:solidFill>
              </a:rPr>
              <a:t>惦念江南，欲超脱而不可得</a:t>
            </a:r>
          </a:p>
          <a:p>
            <a:endParaRPr lang="zh-CN" altLang="en-US" dirty="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endParaRPr>
          </a:p>
          <a:p>
            <a:pPr marL="0" indent="0">
              <a:buNone/>
            </a:pPr>
            <a:endParaRPr lang="zh-CN" altLang="en-US" dirty="0">
              <a:solidFill>
                <a:schemeClr val="accent1"/>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endParaRPr>
          </a:p>
        </p:txBody>
      </p:sp>
      <p:sp>
        <p:nvSpPr>
          <p:cNvPr id="6146" name="标题 6145"/>
          <p:cNvSpPr>
            <a:spLocks noGrp="1" noRot="1"/>
          </p:cNvSpPr>
          <p:nvPr/>
        </p:nvSpPr>
        <p:spPr>
          <a:xfrm>
            <a:off x="304800" y="85725"/>
            <a:ext cx="770255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l"/>
            <a:r>
              <a:rPr lang="en-US" altLang="zh-CN" sz="4000" b="1" dirty="0">
                <a:solidFill>
                  <a:srgbClr val="CC0066"/>
                </a:solidFill>
                <a:effectLst>
                  <a:outerShdw blurRad="38100" dist="38100" dir="2700000">
                    <a:srgbClr val="C0C0C0"/>
                  </a:outerShdw>
                </a:effectLst>
                <a:ea typeface="黑体" panose="02010600030101010101" pitchFamily="49" charset="-122"/>
              </a:rPr>
              <a:t>                 </a:t>
            </a:r>
            <a:r>
              <a:rPr lang="zh-CN" altLang="en-US" sz="4000" b="1" dirty="0">
                <a:solidFill>
                  <a:srgbClr val="CC0066"/>
                </a:solidFill>
                <a:effectLst>
                  <a:outerShdw blurRad="38100" dist="38100" dir="2700000">
                    <a:srgbClr val="C0C0C0"/>
                  </a:outerShdw>
                </a:effectLst>
                <a:ea typeface="黑体" panose="02010600030101010101" pitchFamily="49" charset="-122"/>
              </a:rPr>
              <a:t>情   感   变   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8436" name="组合 18435"/>
          <p:cNvGrpSpPr/>
          <p:nvPr/>
        </p:nvGrpSpPr>
        <p:grpSpPr>
          <a:xfrm>
            <a:off x="-33020" y="-8890"/>
            <a:ext cx="9210675" cy="5161280"/>
            <a:chOff x="1456" y="198"/>
            <a:chExt cx="5768" cy="3200"/>
          </a:xfrm>
        </p:grpSpPr>
        <p:pic>
          <p:nvPicPr>
            <p:cNvPr id="18437" name="图片 18436" descr="2012121319131781825"/>
            <p:cNvPicPr>
              <a:picLocks noChangeAspect="1"/>
            </p:cNvPicPr>
            <p:nvPr/>
          </p:nvPicPr>
          <p:blipFill>
            <a:blip r:embed="rId2" cstate="print"/>
            <a:stretch>
              <a:fillRect/>
            </a:stretch>
          </p:blipFill>
          <p:spPr>
            <a:xfrm>
              <a:off x="1456" y="198"/>
              <a:ext cx="5768" cy="3200"/>
            </a:xfrm>
            <a:prstGeom prst="rect">
              <a:avLst/>
            </a:prstGeom>
            <a:noFill/>
            <a:ln w="9525">
              <a:noFill/>
            </a:ln>
          </p:spPr>
        </p:pic>
        <p:pic>
          <p:nvPicPr>
            <p:cNvPr id="18438" name="图片 18437" descr="无标题"/>
            <p:cNvPicPr>
              <a:picLocks noChangeAspect="1"/>
            </p:cNvPicPr>
            <p:nvPr/>
          </p:nvPicPr>
          <p:blipFill>
            <a:blip r:embed="rId3" cstate="print">
              <a:lum bright="17999" contrast="-14000"/>
            </a:blip>
            <a:stretch>
              <a:fillRect/>
            </a:stretch>
          </p:blipFill>
          <p:spPr>
            <a:xfrm>
              <a:off x="6173" y="1648"/>
              <a:ext cx="1051" cy="1750"/>
            </a:xfrm>
            <a:prstGeom prst="rect">
              <a:avLst/>
            </a:prstGeom>
            <a:noFill/>
            <a:ln w="9525">
              <a:noFill/>
            </a:ln>
          </p:spPr>
        </p:pic>
      </p:grpSp>
      <p:sp>
        <p:nvSpPr>
          <p:cNvPr id="4" name="文本框 3"/>
          <p:cNvSpPr txBox="1"/>
          <p:nvPr/>
        </p:nvSpPr>
        <p:spPr>
          <a:xfrm>
            <a:off x="142844" y="642924"/>
            <a:ext cx="3539490" cy="4247317"/>
          </a:xfrm>
          <a:prstGeom prst="rect">
            <a:avLst/>
          </a:prstGeom>
          <a:noFill/>
        </p:spPr>
        <p:txBody>
          <a:bodyPr wrap="square" rtlCol="0">
            <a:spAutoFit/>
          </a:bodyPr>
          <a:lstStyle/>
          <a:p>
            <a:pPr algn="ctr">
              <a:lnSpc>
                <a:spcPct val="150000"/>
              </a:lnSpc>
            </a:pPr>
            <a:r>
              <a:rPr lang="zh-CN" altLang="en-US" sz="3600" dirty="0" smtClean="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sym typeface="+mn-ea"/>
              </a:rPr>
              <a:t>家   </a:t>
            </a:r>
            <a:endParaRPr lang="zh-CN" altLang="en-US" sz="3200" dirty="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cs typeface="Arial" panose="020B0604020202020204" pitchFamily="34" charset="0"/>
              <a:sym typeface="+mn-ea"/>
            </a:endParaRPr>
          </a:p>
          <a:p>
            <a:pPr algn="ctr">
              <a:lnSpc>
                <a:spcPct val="150000"/>
              </a:lnSpc>
            </a:pPr>
            <a:r>
              <a:rPr lang="zh-CN" altLang="en-US" sz="3600" dirty="0">
                <a:solidFill>
                  <a:srgbClr val="00206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sym typeface="+mn-ea"/>
              </a:rPr>
              <a:t>小煤屑路</a:t>
            </a:r>
          </a:p>
          <a:p>
            <a:pPr algn="ctr">
              <a:lnSpc>
                <a:spcPct val="150000"/>
              </a:lnSpc>
            </a:pPr>
            <a:r>
              <a:rPr lang="zh-CN" altLang="en-US" sz="3600" dirty="0" smtClean="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sym typeface="+mn-ea"/>
              </a:rPr>
              <a:t>荷塘</a:t>
            </a:r>
            <a:endParaRPr lang="zh-CN" altLang="en-US" sz="3600" dirty="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sym typeface="+mn-ea"/>
            </a:endParaRPr>
          </a:p>
          <a:p>
            <a:pPr algn="ctr">
              <a:lnSpc>
                <a:spcPct val="150000"/>
              </a:lnSpc>
            </a:pPr>
            <a:r>
              <a:rPr lang="zh-CN" altLang="en-US" sz="3600" dirty="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sym typeface="+mn-ea"/>
              </a:rPr>
              <a:t>荷塘四周</a:t>
            </a:r>
          </a:p>
          <a:p>
            <a:pPr algn="ctr">
              <a:lnSpc>
                <a:spcPct val="150000"/>
              </a:lnSpc>
            </a:pPr>
            <a:r>
              <a:rPr lang="zh-CN" altLang="en-US" sz="3600" dirty="0">
                <a:solidFill>
                  <a:srgbClr val="00206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sym typeface="+mn-ea"/>
              </a:rPr>
              <a:t>家</a:t>
            </a:r>
          </a:p>
        </p:txBody>
      </p:sp>
      <p:sp>
        <p:nvSpPr>
          <p:cNvPr id="5" name="文本框 4"/>
          <p:cNvSpPr txBox="1"/>
          <p:nvPr/>
        </p:nvSpPr>
        <p:spPr>
          <a:xfrm>
            <a:off x="3607435" y="840105"/>
            <a:ext cx="1066165" cy="762000"/>
          </a:xfrm>
          <a:prstGeom prst="rect">
            <a:avLst/>
          </a:prstGeom>
          <a:noFill/>
        </p:spPr>
        <p:txBody>
          <a:bodyPr wrap="square" rtlCol="0">
            <a:spAutoFit/>
          </a:bodyPr>
          <a:lstStyle/>
          <a:p>
            <a:r>
              <a:rPr lang="zh-CN" altLang="en-US" sz="4400" dirty="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cs typeface="Arial" panose="020B0604020202020204" pitchFamily="34" charset="0"/>
                <a:sym typeface="+mn-ea"/>
              </a:rPr>
              <a:t>→</a:t>
            </a:r>
          </a:p>
        </p:txBody>
      </p:sp>
      <p:sp>
        <p:nvSpPr>
          <p:cNvPr id="6" name="文本框 5"/>
          <p:cNvSpPr txBox="1"/>
          <p:nvPr/>
        </p:nvSpPr>
        <p:spPr>
          <a:xfrm>
            <a:off x="3607435" y="1602105"/>
            <a:ext cx="1066165" cy="762000"/>
          </a:xfrm>
          <a:prstGeom prst="rect">
            <a:avLst/>
          </a:prstGeom>
          <a:noFill/>
        </p:spPr>
        <p:txBody>
          <a:bodyPr wrap="square" rtlCol="0">
            <a:spAutoFit/>
          </a:bodyPr>
          <a:lstStyle/>
          <a:p>
            <a:r>
              <a:rPr lang="zh-CN" altLang="en-US" sz="440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cs typeface="Arial" panose="020B0604020202020204" pitchFamily="34" charset="0"/>
                <a:sym typeface="+mn-ea"/>
              </a:rPr>
              <a:t>→</a:t>
            </a:r>
          </a:p>
        </p:txBody>
      </p:sp>
      <p:sp>
        <p:nvSpPr>
          <p:cNvPr id="8" name="文本框 7"/>
          <p:cNvSpPr txBox="1"/>
          <p:nvPr/>
        </p:nvSpPr>
        <p:spPr>
          <a:xfrm>
            <a:off x="3607435" y="2597785"/>
            <a:ext cx="1066165" cy="762000"/>
          </a:xfrm>
          <a:prstGeom prst="rect">
            <a:avLst/>
          </a:prstGeom>
          <a:noFill/>
        </p:spPr>
        <p:txBody>
          <a:bodyPr wrap="square" rtlCol="0">
            <a:spAutoFit/>
          </a:bodyPr>
          <a:lstStyle/>
          <a:p>
            <a:r>
              <a:rPr lang="zh-CN" altLang="en-US" sz="440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cs typeface="Arial" panose="020B0604020202020204" pitchFamily="34" charset="0"/>
                <a:sym typeface="+mn-ea"/>
              </a:rPr>
              <a:t>→</a:t>
            </a:r>
          </a:p>
        </p:txBody>
      </p:sp>
      <p:sp>
        <p:nvSpPr>
          <p:cNvPr id="9" name="文本框 8"/>
          <p:cNvSpPr txBox="1"/>
          <p:nvPr/>
        </p:nvSpPr>
        <p:spPr>
          <a:xfrm>
            <a:off x="3688715" y="3359785"/>
            <a:ext cx="1066165" cy="762000"/>
          </a:xfrm>
          <a:prstGeom prst="rect">
            <a:avLst/>
          </a:prstGeom>
          <a:noFill/>
        </p:spPr>
        <p:txBody>
          <a:bodyPr wrap="square" rtlCol="0">
            <a:spAutoFit/>
          </a:bodyPr>
          <a:lstStyle/>
          <a:p>
            <a:r>
              <a:rPr lang="zh-CN" altLang="en-US" sz="440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cs typeface="Arial" panose="020B0604020202020204" pitchFamily="34" charset="0"/>
                <a:sym typeface="+mn-ea"/>
              </a:rPr>
              <a:t>→</a:t>
            </a:r>
          </a:p>
        </p:txBody>
      </p:sp>
      <p:sp>
        <p:nvSpPr>
          <p:cNvPr id="10" name="文本框 9"/>
          <p:cNvSpPr txBox="1"/>
          <p:nvPr/>
        </p:nvSpPr>
        <p:spPr>
          <a:xfrm>
            <a:off x="4673600" y="779145"/>
            <a:ext cx="4276090" cy="822960"/>
          </a:xfrm>
          <a:prstGeom prst="rect">
            <a:avLst/>
          </a:prstGeom>
          <a:noFill/>
        </p:spPr>
        <p:txBody>
          <a:bodyPr wrap="square" rtlCol="0">
            <a:spAutoFit/>
          </a:bodyPr>
          <a:lstStyle/>
          <a:p>
            <a:r>
              <a:rPr lang="zh-CN" altLang="en-US" sz="2400">
                <a:latin typeface="黑体" panose="02010600030101010101" pitchFamily="49" charset="-122"/>
                <a:ea typeface="黑体" panose="02010600030101010101" pitchFamily="49" charset="-122"/>
              </a:rPr>
              <a:t>“ 心 里 颇 不 宁静”</a:t>
            </a:r>
          </a:p>
          <a:p>
            <a:r>
              <a:rPr lang="zh-CN" altLang="en-US" sz="2400">
                <a:latin typeface="黑体" panose="02010600030101010101" pitchFamily="49" charset="-122"/>
                <a:ea typeface="黑体" panose="02010600030101010101" pitchFamily="49" charset="-122"/>
              </a:rPr>
              <a:t>（</a:t>
            </a:r>
            <a:r>
              <a:rPr lang="zh-CN" altLang="en-US" sz="2400">
                <a:latin typeface="黑体" panose="02010600030101010101" pitchFamily="49" charset="-122"/>
                <a:ea typeface="黑体" panose="02010600030101010101" pitchFamily="49" charset="-122"/>
                <a:sym typeface="+mn-ea"/>
              </a:rPr>
              <a:t>寂 寞 、 苦 闷 与 彷 徨 </a:t>
            </a:r>
            <a:r>
              <a:rPr lang="zh-CN" altLang="en-US" sz="2400">
                <a:latin typeface="黑体" panose="02010600030101010101" pitchFamily="49" charset="-122"/>
                <a:ea typeface="黑体" panose="02010600030101010101" pitchFamily="49" charset="-122"/>
              </a:rPr>
              <a:t>）</a:t>
            </a:r>
          </a:p>
        </p:txBody>
      </p:sp>
      <p:sp>
        <p:nvSpPr>
          <p:cNvPr id="11" name="文本框 10"/>
          <p:cNvSpPr txBox="1"/>
          <p:nvPr/>
        </p:nvSpPr>
        <p:spPr>
          <a:xfrm>
            <a:off x="4939665" y="1872615"/>
            <a:ext cx="3579495" cy="518160"/>
          </a:xfrm>
          <a:prstGeom prst="rect">
            <a:avLst/>
          </a:prstGeom>
          <a:noFill/>
        </p:spPr>
        <p:txBody>
          <a:bodyPr wrap="square" rtlCol="0">
            <a:spAutoFit/>
          </a:bodyPr>
          <a:lstStyle/>
          <a:p>
            <a:r>
              <a:rPr lang="zh-CN" altLang="en-US" sz="2800">
                <a:solidFill>
                  <a:srgbClr val="002060"/>
                </a:solidFill>
                <a:latin typeface="黑体" panose="02010600030101010101" pitchFamily="49" charset="-122"/>
                <a:ea typeface="黑体" panose="02010600030101010101" pitchFamily="49" charset="-122"/>
              </a:rPr>
              <a:t>淡淡的哀愁</a:t>
            </a:r>
          </a:p>
        </p:txBody>
      </p:sp>
      <p:sp>
        <p:nvSpPr>
          <p:cNvPr id="12" name="文本框 11"/>
          <p:cNvSpPr txBox="1"/>
          <p:nvPr/>
        </p:nvSpPr>
        <p:spPr>
          <a:xfrm>
            <a:off x="4801870" y="2937510"/>
            <a:ext cx="3855720" cy="944880"/>
          </a:xfrm>
          <a:prstGeom prst="rect">
            <a:avLst/>
          </a:prstGeom>
          <a:noFill/>
        </p:spPr>
        <p:txBody>
          <a:bodyPr wrap="square" rtlCol="0">
            <a:spAutoFit/>
          </a:bodyPr>
          <a:lstStyle/>
          <a:p>
            <a:r>
              <a:rPr lang="zh-CN" altLang="en-US" sz="2800">
                <a:latin typeface="黑体" panose="02010600030101010101" pitchFamily="49" charset="-122"/>
                <a:ea typeface="黑体" panose="02010600030101010101" pitchFamily="49" charset="-122"/>
              </a:rPr>
              <a:t>流露出淡淡的喜悦却又无法摆脱淡淡的哀愁</a:t>
            </a:r>
          </a:p>
        </p:txBody>
      </p:sp>
      <p:sp>
        <p:nvSpPr>
          <p:cNvPr id="13" name="文本框 12"/>
          <p:cNvSpPr txBox="1"/>
          <p:nvPr/>
        </p:nvSpPr>
        <p:spPr>
          <a:xfrm>
            <a:off x="585470" y="108585"/>
            <a:ext cx="2910840" cy="548640"/>
          </a:xfrm>
          <a:prstGeom prst="rect">
            <a:avLst/>
          </a:prstGeom>
          <a:solidFill>
            <a:schemeClr val="tx2">
              <a:lumMod val="20000"/>
              <a:lumOff val="80000"/>
            </a:schemeClr>
          </a:solidFill>
        </p:spPr>
        <p:txBody>
          <a:bodyPr wrap="square" rtlCol="0">
            <a:spAutoFit/>
          </a:bodyPr>
          <a:lstStyle/>
          <a:p>
            <a:pPr algn="ctr"/>
            <a:r>
              <a:rPr lang="zh-CN" altLang="en-US" sz="2800" dirty="0">
                <a:latin typeface="微软雅黑" panose="020B0503020204020204" charset="-122"/>
                <a:ea typeface="微软雅黑" panose="020B0503020204020204" charset="-122"/>
              </a:rPr>
              <a:t>游赏线索</a:t>
            </a:r>
          </a:p>
        </p:txBody>
      </p:sp>
      <p:sp>
        <p:nvSpPr>
          <p:cNvPr id="14" name="文本框 13"/>
          <p:cNvSpPr txBox="1"/>
          <p:nvPr/>
        </p:nvSpPr>
        <p:spPr>
          <a:xfrm>
            <a:off x="5388610" y="149225"/>
            <a:ext cx="2423795" cy="548640"/>
          </a:xfrm>
          <a:prstGeom prst="rect">
            <a:avLst/>
          </a:prstGeom>
          <a:solidFill>
            <a:schemeClr val="tx2">
              <a:lumMod val="20000"/>
              <a:lumOff val="80000"/>
            </a:schemeClr>
          </a:solidFill>
        </p:spPr>
        <p:txBody>
          <a:bodyPr wrap="square" rtlCol="0">
            <a:spAutoFit/>
          </a:bodyPr>
          <a:lstStyle/>
          <a:p>
            <a:pPr algn="ctr"/>
            <a:r>
              <a:rPr lang="zh-CN" altLang="en-US" sz="2800">
                <a:latin typeface="微软雅黑" panose="020B0503020204020204" charset="-122"/>
                <a:ea typeface="微软雅黑" panose="020B0503020204020204" charset="-122"/>
              </a:rPr>
              <a:t>感情线索</a:t>
            </a:r>
          </a:p>
        </p:txBody>
      </p:sp>
      <p:sp>
        <p:nvSpPr>
          <p:cNvPr id="15" name="文本框 14"/>
          <p:cNvSpPr txBox="1"/>
          <p:nvPr/>
        </p:nvSpPr>
        <p:spPr>
          <a:xfrm>
            <a:off x="4890770" y="4121785"/>
            <a:ext cx="3676650" cy="822960"/>
          </a:xfrm>
          <a:prstGeom prst="rect">
            <a:avLst/>
          </a:prstGeom>
          <a:noFill/>
        </p:spPr>
        <p:txBody>
          <a:bodyPr wrap="square" rtlCol="0">
            <a:spAutoFit/>
          </a:bodyPr>
          <a:lstStyle/>
          <a:p>
            <a:r>
              <a:rPr lang="zh-CN" altLang="en-US" sz="2400">
                <a:solidFill>
                  <a:srgbClr val="002060"/>
                </a:solidFill>
                <a:latin typeface="黑体" panose="02010600030101010101" pitchFamily="49" charset="-122"/>
                <a:ea typeface="黑体" panose="02010600030101010101" pitchFamily="49" charset="-122"/>
              </a:rPr>
              <a:t>家中的宁静与和谐反衬出“我”那无法排除的烦闷</a:t>
            </a:r>
          </a:p>
        </p:txBody>
      </p:sp>
      <p:sp>
        <p:nvSpPr>
          <p:cNvPr id="16" name="文本框 15"/>
          <p:cNvSpPr txBox="1"/>
          <p:nvPr/>
        </p:nvSpPr>
        <p:spPr>
          <a:xfrm>
            <a:off x="3607435" y="4121785"/>
            <a:ext cx="1066165" cy="762000"/>
          </a:xfrm>
          <a:prstGeom prst="rect">
            <a:avLst/>
          </a:prstGeom>
          <a:noFill/>
        </p:spPr>
        <p:txBody>
          <a:bodyPr wrap="square" rtlCol="0">
            <a:spAutoFit/>
          </a:bodyPr>
          <a:lstStyle/>
          <a:p>
            <a:r>
              <a:rPr lang="zh-CN" altLang="en-US" sz="4400">
                <a:solidFill>
                  <a:srgbClr val="FF0000"/>
                </a:solidFill>
                <a:effectLst>
                  <a:outerShdw blurRad="38100" dist="25400" dir="5400000" algn="ctr" rotWithShape="0">
                    <a:srgbClr val="6E747A">
                      <a:alpha val="43000"/>
                    </a:srgbClr>
                  </a:outerShdw>
                </a:effectLst>
                <a:latin typeface="黑体" panose="02010600030101010101" pitchFamily="49" charset="-122"/>
                <a:ea typeface="黑体" panose="02010600030101010101" pitchFamily="49" charset="-122"/>
                <a:cs typeface="Arial" panose="020B0604020202020204" pitchFamily="34"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15360"/>
          <p:cNvPicPr>
            <a:picLocks noChangeAspect="1"/>
          </p:cNvPicPr>
          <p:nvPr/>
        </p:nvPicPr>
        <p:blipFill>
          <a:blip r:embed="rId3" cstate="print"/>
          <a:stretch>
            <a:fillRect/>
          </a:stretch>
        </p:blipFill>
        <p:spPr>
          <a:xfrm>
            <a:off x="-40005" y="0"/>
            <a:ext cx="9186545" cy="5143500"/>
          </a:xfrm>
          <a:prstGeom prst="rect">
            <a:avLst/>
          </a:prstGeom>
          <a:noFill/>
          <a:ln w="25200">
            <a:noFill/>
          </a:ln>
        </p:spPr>
      </p:pic>
      <p:sp>
        <p:nvSpPr>
          <p:cNvPr id="25602" name="文本框 15361"/>
          <p:cNvSpPr txBox="1"/>
          <p:nvPr/>
        </p:nvSpPr>
        <p:spPr>
          <a:xfrm>
            <a:off x="1520429" y="86916"/>
            <a:ext cx="5913834" cy="1015603"/>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lang="en-US" altLang="x-none" sz="2700" dirty="0" err="1">
                <a:solidFill>
                  <a:srgbClr val="FF0000"/>
                </a:solidFill>
                <a:latin typeface="方正正粗黑简体" panose="02000000000000000000" charset="-122"/>
                <a:ea typeface="方正正粗黑简体" panose="02000000000000000000" charset="-122"/>
              </a:rPr>
              <a:t>找出本文集中描写荷塘月色的段落，划分课文层次并概括大意</a:t>
            </a:r>
          </a:p>
        </p:txBody>
      </p:sp>
      <p:sp>
        <p:nvSpPr>
          <p:cNvPr id="25603" name="矩形 15362"/>
          <p:cNvSpPr/>
          <p:nvPr/>
        </p:nvSpPr>
        <p:spPr>
          <a:xfrm>
            <a:off x="1227535" y="1844278"/>
            <a:ext cx="515620" cy="1916430"/>
          </a:xfrm>
          <a:prstGeom prst="rect">
            <a:avLst/>
          </a:prstGeom>
          <a:solidFill>
            <a:srgbClr val="D6F9FE"/>
          </a:solidFill>
          <a:ln w="9360" cap="flat" cmpd="sng">
            <a:solidFill>
              <a:srgbClr val="000000"/>
            </a:solidFill>
            <a:prstDash val="solid"/>
            <a:miter/>
            <a:headEnd type="none" w="med" len="med"/>
            <a:tailEnd type="none" w="med" len="med"/>
          </a:ln>
        </p:spPr>
        <p:txBody>
          <a:bodyPr wrap="non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000" dirty="0" err="1">
                <a:solidFill>
                  <a:srgbClr val="FF0000"/>
                </a:solidFill>
                <a:latin typeface="Arial" panose="020B0604020202020204" pitchFamily="34" charset="0"/>
              </a:rPr>
              <a:t>荷</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000" dirty="0" err="1">
                <a:solidFill>
                  <a:srgbClr val="FF0000"/>
                </a:solidFill>
                <a:latin typeface="Arial" panose="020B0604020202020204" pitchFamily="34" charset="0"/>
              </a:rPr>
              <a:t>塘</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000" dirty="0" err="1">
                <a:solidFill>
                  <a:srgbClr val="FF0000"/>
                </a:solidFill>
                <a:latin typeface="Arial" panose="020B0604020202020204" pitchFamily="34" charset="0"/>
              </a:rPr>
              <a:t>月</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000" dirty="0" err="1">
                <a:solidFill>
                  <a:srgbClr val="FF0000"/>
                </a:solidFill>
                <a:latin typeface="Arial" panose="020B0604020202020204" pitchFamily="34" charset="0"/>
              </a:rPr>
              <a:t>色</a:t>
            </a:r>
          </a:p>
        </p:txBody>
      </p:sp>
      <p:sp>
        <p:nvSpPr>
          <p:cNvPr id="25604" name="文本框 15363"/>
          <p:cNvSpPr txBox="1"/>
          <p:nvPr/>
        </p:nvSpPr>
        <p:spPr>
          <a:xfrm>
            <a:off x="1790700" y="1383506"/>
            <a:ext cx="5913835" cy="507206"/>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lang="en-US" altLang="x-none" sz="2100" dirty="0" err="1">
                <a:solidFill>
                  <a:srgbClr val="000000"/>
                </a:solidFill>
                <a:latin typeface="Arial" panose="020B0604020202020204" pitchFamily="34" charset="0"/>
                <a:ea typeface="楷体_GB2312" panose="02010609030101010101" charset="-122"/>
              </a:rPr>
              <a:t>第一部分（   ——    ）</a:t>
            </a:r>
          </a:p>
        </p:txBody>
      </p:sp>
      <p:sp>
        <p:nvSpPr>
          <p:cNvPr id="25605" name="文本框 15364"/>
          <p:cNvSpPr txBox="1"/>
          <p:nvPr/>
        </p:nvSpPr>
        <p:spPr>
          <a:xfrm>
            <a:off x="1790700" y="2550319"/>
            <a:ext cx="5913835" cy="507206"/>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lang="en-US" altLang="x-none" sz="2100" dirty="0" err="1">
                <a:solidFill>
                  <a:srgbClr val="000000"/>
                </a:solidFill>
                <a:latin typeface="Arial" panose="020B0604020202020204" pitchFamily="34" charset="0"/>
                <a:ea typeface="楷体_GB2312" panose="02010609030101010101" charset="-122"/>
              </a:rPr>
              <a:t>第二部分（   ——    ）</a:t>
            </a:r>
          </a:p>
        </p:txBody>
      </p:sp>
      <p:sp>
        <p:nvSpPr>
          <p:cNvPr id="25606" name="文本框 15365"/>
          <p:cNvSpPr txBox="1"/>
          <p:nvPr/>
        </p:nvSpPr>
        <p:spPr>
          <a:xfrm>
            <a:off x="1790700" y="3684985"/>
            <a:ext cx="5913835" cy="507206"/>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lang="en-US" altLang="x-none" sz="2100" dirty="0" err="1">
                <a:solidFill>
                  <a:srgbClr val="000000"/>
                </a:solidFill>
                <a:latin typeface="Arial" panose="020B0604020202020204" pitchFamily="34" charset="0"/>
                <a:ea typeface="楷体_GB2312" panose="02010609030101010101" charset="-122"/>
              </a:rPr>
              <a:t>第三部分（   ——    ）</a:t>
            </a:r>
          </a:p>
        </p:txBody>
      </p:sp>
      <p:sp>
        <p:nvSpPr>
          <p:cNvPr id="15367" name="文本框 15366"/>
          <p:cNvSpPr txBox="1"/>
          <p:nvPr/>
        </p:nvSpPr>
        <p:spPr>
          <a:xfrm>
            <a:off x="3032522" y="1383506"/>
            <a:ext cx="4672013" cy="507206"/>
          </a:xfrm>
          <a:prstGeom prst="rect">
            <a:avLst/>
          </a:prstGeom>
          <a:no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x-none" sz="2100" dirty="0" err="1">
                <a:solidFill>
                  <a:srgbClr val="000000"/>
                </a:solidFill>
                <a:latin typeface="Arial" panose="020B0604020202020204" pitchFamily="34" charset="0"/>
                <a:ea typeface="楷体_GB2312" panose="02010609030101010101" charset="-122"/>
              </a:rPr>
              <a:t> </a:t>
            </a:r>
            <a:r>
              <a:rPr lang="en-US" altLang="x-none" sz="2100" dirty="0" err="1">
                <a:solidFill>
                  <a:srgbClr val="FF0000"/>
                </a:solidFill>
                <a:latin typeface="Arial" panose="020B0604020202020204" pitchFamily="34" charset="0"/>
                <a:ea typeface="楷体_GB2312" panose="02010609030101010101" charset="-122"/>
              </a:rPr>
              <a:t>1          3    交代夜赏荷塘的缘由。</a:t>
            </a:r>
          </a:p>
        </p:txBody>
      </p:sp>
      <p:sp>
        <p:nvSpPr>
          <p:cNvPr id="15368" name="文本框 15367"/>
          <p:cNvSpPr txBox="1"/>
          <p:nvPr/>
        </p:nvSpPr>
        <p:spPr>
          <a:xfrm>
            <a:off x="3059906" y="2550319"/>
            <a:ext cx="4672013" cy="507206"/>
          </a:xfrm>
          <a:prstGeom prst="rect">
            <a:avLst/>
          </a:prstGeom>
          <a:no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x-none" sz="2100" dirty="0" err="1">
                <a:solidFill>
                  <a:srgbClr val="000000"/>
                </a:solidFill>
                <a:latin typeface="Arial" panose="020B0604020202020204" pitchFamily="34" charset="0"/>
                <a:ea typeface="楷体_GB2312" panose="02010609030101010101" charset="-122"/>
              </a:rPr>
              <a:t> </a:t>
            </a:r>
            <a:r>
              <a:rPr lang="en-US" altLang="x-none" sz="2100" dirty="0" err="1">
                <a:solidFill>
                  <a:srgbClr val="FF0000"/>
                </a:solidFill>
                <a:latin typeface="Arial" panose="020B0604020202020204" pitchFamily="34" charset="0"/>
                <a:ea typeface="楷体_GB2312" panose="02010609030101010101" charset="-122"/>
              </a:rPr>
              <a:t>4          6    观赏荷塘月色的美景。</a:t>
            </a:r>
          </a:p>
        </p:txBody>
      </p:sp>
      <p:sp>
        <p:nvSpPr>
          <p:cNvPr id="15369" name="文本框 15368"/>
          <p:cNvSpPr txBox="1"/>
          <p:nvPr/>
        </p:nvSpPr>
        <p:spPr>
          <a:xfrm>
            <a:off x="3059906" y="3684985"/>
            <a:ext cx="4672013" cy="507206"/>
          </a:xfrm>
          <a:prstGeom prst="rect">
            <a:avLst/>
          </a:prstGeom>
          <a:no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x-none" sz="2100" dirty="0" err="1">
                <a:solidFill>
                  <a:srgbClr val="000000"/>
                </a:solidFill>
                <a:latin typeface="Arial" panose="020B0604020202020204" pitchFamily="34" charset="0"/>
                <a:ea typeface="楷体_GB2312" panose="02010609030101010101" charset="-122"/>
              </a:rPr>
              <a:t> </a:t>
            </a:r>
            <a:r>
              <a:rPr lang="en-US" altLang="x-none" sz="2100" dirty="0" err="1">
                <a:solidFill>
                  <a:srgbClr val="FF0000"/>
                </a:solidFill>
                <a:latin typeface="Arial" panose="020B0604020202020204" pitchFamily="34" charset="0"/>
                <a:ea typeface="楷体_GB2312" panose="02010609030101010101" charset="-122"/>
              </a:rPr>
              <a:t>7         10    由联想江南采莲回到现实。</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additive="repl">
                                        <p:cTn id="6" dur="1" fill="hold">
                                          <p:stCondLst>
                                            <p:cond delay="0"/>
                                          </p:stCondLst>
                                        </p:cTn>
                                        <p:tgtEl>
                                          <p:spTgt spid="15367"/>
                                        </p:tgtEl>
                                        <p:attrNameLst>
                                          <p:attrName>style.visibility</p:attrName>
                                        </p:attrNameLst>
                                      </p:cBhvr>
                                      <p:to>
                                        <p:strVal val="visible"/>
                                      </p:to>
                                    </p:set>
                                    <p:anim calcmode="lin" valueType="num">
                                      <p:cBhvr additive="repl">
                                        <p:cTn id="7" dur="500" fill="hold"/>
                                        <p:tgtEl>
                                          <p:spTgt spid="15367"/>
                                        </p:tgtEl>
                                        <p:attrNameLst>
                                          <p:attrName>ppt_w</p:attrName>
                                        </p:attrNameLst>
                                      </p:cBhvr>
                                      <p:tavLst>
                                        <p:tav tm="0">
                                          <p:val>
                                            <p:fltVal val="0"/>
                                          </p:val>
                                        </p:tav>
                                        <p:tav tm="100000">
                                          <p:val>
                                            <p:strVal val="#ppt_w"/>
                                          </p:val>
                                        </p:tav>
                                      </p:tavLst>
                                    </p:anim>
                                    <p:anim calcmode="lin" valueType="num">
                                      <p:cBhvr additive="repl">
                                        <p:cTn id="8" dur="500" fill="hold"/>
                                        <p:tgtEl>
                                          <p:spTgt spid="15367"/>
                                        </p:tgtEl>
                                        <p:attrNameLst>
                                          <p:attrName>ppt_h</p:attrName>
                                        </p:attrNameLst>
                                      </p:cBhvr>
                                      <p:tavLst>
                                        <p:tav tm="0">
                                          <p:val>
                                            <p:fltVal val="0"/>
                                          </p:val>
                                        </p:tav>
                                        <p:tav tm="100000">
                                          <p:val>
                                            <p:strVal val="#ppt_h"/>
                                          </p:val>
                                        </p:tav>
                                      </p:tavLst>
                                    </p:anim>
                                    <p:animEffect transition="in" filter="fade">
                                      <p:cBhvr additive="repl">
                                        <p:cTn id="9" dur="500"/>
                                        <p:tgtEl>
                                          <p:spTgt spid="1536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additive="repl">
                                        <p:cTn id="13" dur="1" fill="hold">
                                          <p:stCondLst>
                                            <p:cond delay="0"/>
                                          </p:stCondLst>
                                        </p:cTn>
                                        <p:tgtEl>
                                          <p:spTgt spid="15368"/>
                                        </p:tgtEl>
                                        <p:attrNameLst>
                                          <p:attrName>style.visibility</p:attrName>
                                        </p:attrNameLst>
                                      </p:cBhvr>
                                      <p:to>
                                        <p:strVal val="visible"/>
                                      </p:to>
                                    </p:set>
                                    <p:anim calcmode="lin" valueType="num">
                                      <p:cBhvr additive="repl">
                                        <p:cTn id="14" dur="500" fill="hold"/>
                                        <p:tgtEl>
                                          <p:spTgt spid="15368"/>
                                        </p:tgtEl>
                                        <p:attrNameLst>
                                          <p:attrName>ppt_w</p:attrName>
                                        </p:attrNameLst>
                                      </p:cBhvr>
                                      <p:tavLst>
                                        <p:tav tm="0">
                                          <p:val>
                                            <p:fltVal val="0"/>
                                          </p:val>
                                        </p:tav>
                                        <p:tav tm="100000">
                                          <p:val>
                                            <p:strVal val="#ppt_w"/>
                                          </p:val>
                                        </p:tav>
                                      </p:tavLst>
                                    </p:anim>
                                    <p:anim calcmode="lin" valueType="num">
                                      <p:cBhvr additive="repl">
                                        <p:cTn id="15" dur="500" fill="hold"/>
                                        <p:tgtEl>
                                          <p:spTgt spid="15368"/>
                                        </p:tgtEl>
                                        <p:attrNameLst>
                                          <p:attrName>ppt_h</p:attrName>
                                        </p:attrNameLst>
                                      </p:cBhvr>
                                      <p:tavLst>
                                        <p:tav tm="0">
                                          <p:val>
                                            <p:fltVal val="0"/>
                                          </p:val>
                                        </p:tav>
                                        <p:tav tm="100000">
                                          <p:val>
                                            <p:strVal val="#ppt_h"/>
                                          </p:val>
                                        </p:tav>
                                      </p:tavLst>
                                    </p:anim>
                                    <p:animEffect transition="in" filter="fade">
                                      <p:cBhvr additive="repl">
                                        <p:cTn id="16" dur="500"/>
                                        <p:tgtEl>
                                          <p:spTgt spid="1536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additive="repl">
                                        <p:cTn id="20" dur="1" fill="hold">
                                          <p:stCondLst>
                                            <p:cond delay="0"/>
                                          </p:stCondLst>
                                        </p:cTn>
                                        <p:tgtEl>
                                          <p:spTgt spid="15369"/>
                                        </p:tgtEl>
                                        <p:attrNameLst>
                                          <p:attrName>style.visibility</p:attrName>
                                        </p:attrNameLst>
                                      </p:cBhvr>
                                      <p:to>
                                        <p:strVal val="visible"/>
                                      </p:to>
                                    </p:set>
                                    <p:anim calcmode="lin" valueType="num">
                                      <p:cBhvr additive="repl">
                                        <p:cTn id="21" dur="500" fill="hold"/>
                                        <p:tgtEl>
                                          <p:spTgt spid="15369"/>
                                        </p:tgtEl>
                                        <p:attrNameLst>
                                          <p:attrName>ppt_w</p:attrName>
                                        </p:attrNameLst>
                                      </p:cBhvr>
                                      <p:tavLst>
                                        <p:tav tm="0">
                                          <p:val>
                                            <p:fltVal val="0"/>
                                          </p:val>
                                        </p:tav>
                                        <p:tav tm="100000">
                                          <p:val>
                                            <p:strVal val="#ppt_w"/>
                                          </p:val>
                                        </p:tav>
                                      </p:tavLst>
                                    </p:anim>
                                    <p:anim calcmode="lin" valueType="num">
                                      <p:cBhvr additive="repl">
                                        <p:cTn id="22" dur="500" fill="hold"/>
                                        <p:tgtEl>
                                          <p:spTgt spid="15369"/>
                                        </p:tgtEl>
                                        <p:attrNameLst>
                                          <p:attrName>ppt_h</p:attrName>
                                        </p:attrNameLst>
                                      </p:cBhvr>
                                      <p:tavLst>
                                        <p:tav tm="0">
                                          <p:val>
                                            <p:fltVal val="0"/>
                                          </p:val>
                                        </p:tav>
                                        <p:tav tm="100000">
                                          <p:val>
                                            <p:strVal val="#ppt_h"/>
                                          </p:val>
                                        </p:tav>
                                      </p:tavLst>
                                    </p:anim>
                                    <p:animEffect transition="in" filter="fade">
                                      <p:cBhvr additive="repl">
                                        <p:cTn id="23" dur="5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标题 1"/>
          <p:cNvSpPr>
            <a:spLocks noGrp="1"/>
          </p:cNvSpPr>
          <p:nvPr>
            <p:ph type="title"/>
          </p:nvPr>
        </p:nvSpPr>
        <p:spPr/>
        <p:txBody>
          <a:bodyPr wrap="square" lIns="67500" tIns="35100" rIns="67500" bIns="35100" anchor="ctr"/>
          <a:lstStyle/>
          <a:p>
            <a:endParaRPr lang="zh-CN" altLang="en-US"/>
          </a:p>
        </p:txBody>
      </p:sp>
      <p:pic>
        <p:nvPicPr>
          <p:cNvPr id="3074" name="内容占位符 3" descr="9698911_101935336000_2"/>
          <p:cNvPicPr>
            <a:picLocks noGrp="1" noChangeAspect="1"/>
          </p:cNvPicPr>
          <p:nvPr>
            <p:ph idx="1"/>
          </p:nvPr>
        </p:nvPicPr>
        <p:blipFill>
          <a:blip r:embed="rId2" cstate="print"/>
          <a:stretch>
            <a:fillRect/>
          </a:stretch>
        </p:blipFill>
        <p:spPr>
          <a:xfrm>
            <a:off x="-33020" y="2540"/>
            <a:ext cx="9164955" cy="5124450"/>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4" descr="20041108010316254">
            <a:hlinkClick r:id="rId3" action="ppaction://hlinkpres?slideindex=1&amp;slidetitle="/>
          </p:cNvPr>
          <p:cNvPicPr>
            <a:picLocks noGrp="1" noChangeAspect="1" noChangeArrowheads="1"/>
          </p:cNvPicPr>
          <p:nvPr>
            <p:ph type="subTitle" idx="1"/>
          </p:nvPr>
        </p:nvPicPr>
        <p:blipFill>
          <a:blip r:embed="rId4" cstate="print"/>
          <a:srcRect/>
          <a:stretch>
            <a:fillRect/>
          </a:stretch>
        </p:blipFill>
        <p:spPr>
          <a:xfrm>
            <a:off x="-12065" y="0"/>
            <a:ext cx="4151630" cy="5143500"/>
          </a:xfrm>
        </p:spPr>
      </p:pic>
      <p:sp>
        <p:nvSpPr>
          <p:cNvPr id="2053" name="Oval 5"/>
          <p:cNvSpPr>
            <a:spLocks noChangeArrowheads="1"/>
          </p:cNvSpPr>
          <p:nvPr/>
        </p:nvSpPr>
        <p:spPr bwMode="auto">
          <a:xfrm>
            <a:off x="4301490" y="195580"/>
            <a:ext cx="3760470" cy="1997710"/>
          </a:xfrm>
          <a:prstGeom prst="ellipse">
            <a:avLst/>
          </a:prstGeom>
          <a:solidFill>
            <a:schemeClr val="accent1"/>
          </a:solidFill>
          <a:ln w="9525">
            <a:solidFill>
              <a:schemeClr val="tx1"/>
            </a:solidFill>
            <a:round/>
          </a:ln>
          <a:effectLst/>
        </p:spPr>
        <p:txBody>
          <a:bodyPr wrap="none" anchor="ctr"/>
          <a:lstStyle/>
          <a:p>
            <a:pPr algn="ctr">
              <a:defRPr/>
            </a:pPr>
            <a:r>
              <a:rPr lang="zh-CN" altLang="en-US" sz="4800" b="1">
                <a:solidFill>
                  <a:srgbClr val="FF7C80"/>
                </a:solidFill>
                <a:effectLst>
                  <a:outerShdw blurRad="38100" dist="38100" dir="2700000" algn="tl">
                    <a:srgbClr val="000000"/>
                  </a:outerShdw>
                </a:effectLst>
                <a:latin typeface="Arial" panose="020B0604020202020204" pitchFamily="34" charset="0"/>
                <a:ea typeface="宋体" panose="02010600030101010101" pitchFamily="2" charset="-122"/>
              </a:rPr>
              <a:t>荷 塘 月 色</a:t>
            </a:r>
          </a:p>
        </p:txBody>
      </p:sp>
      <p:pic>
        <p:nvPicPr>
          <p:cNvPr id="3" name="秋湖月夜">
            <a:hlinkClick r:id="" action="ppaction://media"/>
          </p:cNvPr>
          <p:cNvPicPr/>
          <p:nvPr>
            <a:audioFile r:link="rId1"/>
            <p:extLst>
              <p:ext uri="{DAA4B4D4-6D71-4841-9C94-3DE7FCFB9230}">
                <p14:media xmlns:p14="http://schemas.microsoft.com/office/powerpoint/2010/main" xmlns="" r:link="rId5"/>
              </p:ext>
            </p:extLst>
          </p:nvPr>
        </p:nvPicPr>
        <p:blipFill>
          <a:blip r:embed="rId6" cstate="print"/>
          <a:stretch>
            <a:fillRect/>
          </a:stretch>
        </p:blipFill>
        <p:spPr>
          <a:xfrm>
            <a:off x="5596890" y="3016250"/>
            <a:ext cx="1913255" cy="13601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68840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文本框 17410"/>
          <p:cNvSpPr txBox="1"/>
          <p:nvPr/>
        </p:nvSpPr>
        <p:spPr>
          <a:xfrm>
            <a:off x="2041525" y="1521460"/>
            <a:ext cx="4747260" cy="2101215"/>
          </a:xfrm>
          <a:prstGeom prst="rect">
            <a:avLst/>
          </a:prstGeom>
          <a:noFill/>
          <a:ln w="9525">
            <a:noFill/>
          </a:ln>
        </p:spPr>
        <p:txBody>
          <a:bodyPr wrap="square" lIns="67500" tIns="35100" rIns="67500" bIns="35100" anchor="t">
            <a:spAutoFit/>
          </a:bodyPr>
          <a:lstStyle/>
          <a:p>
            <a:pPr algn="ctr" defTabSz="0">
              <a:spcBef>
                <a:spcPts val="55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6600" b="1" dirty="0" err="1">
                <a:solidFill>
                  <a:srgbClr val="009999"/>
                </a:solidFill>
                <a:latin typeface="方正隶书_GBK" panose="03000509000000000000" charset="-122"/>
                <a:ea typeface="方正隶书_GBK" panose="03000509000000000000" charset="-122"/>
              </a:rPr>
              <a:t>赏 读 课 文体 味 妙 处</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3312"/>
          <p:cNvSpPr txBox="1"/>
          <p:nvPr/>
        </p:nvSpPr>
        <p:spPr>
          <a:xfrm>
            <a:off x="874395" y="34290"/>
            <a:ext cx="6698615" cy="54038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zh-CN" altLang="zh-CN" sz="3000" b="1" dirty="0" err="1">
                <a:solidFill>
                  <a:srgbClr val="00B0F0"/>
                </a:solidFill>
                <a:latin typeface="方正正粗黑简体" panose="02000000000000000000" charset="-122"/>
                <a:ea typeface="方正正粗黑简体" panose="02000000000000000000" charset="-122"/>
              </a:rPr>
              <a:t>文章</a:t>
            </a:r>
            <a:r>
              <a:rPr lang="en-US" altLang="zh-CN" sz="3000" b="1" dirty="0" err="1">
                <a:solidFill>
                  <a:srgbClr val="00B0F0"/>
                </a:solidFill>
                <a:latin typeface="方正正粗黑简体" panose="02000000000000000000" charset="-122"/>
                <a:ea typeface="方正正粗黑简体" panose="02000000000000000000" charset="-122"/>
              </a:rPr>
              <a:t>4——6</a:t>
            </a:r>
            <a:r>
              <a:rPr lang="zh-CN" altLang="en-US" sz="3000" b="1" dirty="0" err="1">
                <a:solidFill>
                  <a:srgbClr val="00B0F0"/>
                </a:solidFill>
                <a:latin typeface="方正正粗黑简体" panose="02000000000000000000" charset="-122"/>
                <a:ea typeface="方正正粗黑简体" panose="02000000000000000000" charset="-122"/>
              </a:rPr>
              <a:t>段分别写了那几幅画面？</a:t>
            </a:r>
          </a:p>
        </p:txBody>
      </p:sp>
      <p:sp>
        <p:nvSpPr>
          <p:cNvPr id="19458" name="文本框 13313"/>
          <p:cNvSpPr txBox="1"/>
          <p:nvPr/>
        </p:nvSpPr>
        <p:spPr>
          <a:xfrm>
            <a:off x="15875" y="934085"/>
            <a:ext cx="9098280" cy="78359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lang="en-US" sz="3000" dirty="0" err="1">
                <a:solidFill>
                  <a:srgbClr val="000000"/>
                </a:solidFill>
                <a:latin typeface="方正隶书_GBK" panose="03000509000000000000" charset="-122"/>
                <a:ea typeface="方正隶书_GBK" panose="03000509000000000000" charset="-122"/>
              </a:rPr>
              <a:t>                    </a:t>
            </a:r>
            <a:r>
              <a:rPr sz="3000" dirty="0" err="1">
                <a:solidFill>
                  <a:srgbClr val="000000"/>
                </a:solidFill>
                <a:latin typeface="方正隶书_GBK" panose="03000509000000000000" charset="-122"/>
                <a:ea typeface="方正隶书_GBK" panose="03000509000000000000" charset="-122"/>
              </a:rPr>
              <a:t>月色下的荷塘（渺茫）</a:t>
            </a:r>
          </a:p>
        </p:txBody>
      </p:sp>
      <p:sp>
        <p:nvSpPr>
          <p:cNvPr id="19459" name="文本框 13314"/>
          <p:cNvSpPr txBox="1"/>
          <p:nvPr/>
        </p:nvSpPr>
        <p:spPr>
          <a:xfrm>
            <a:off x="15875" y="2162810"/>
            <a:ext cx="9098280" cy="81724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Lst>
            </a:pPr>
            <a:r>
              <a:rPr lang="en-US" altLang="x-none" sz="3000" dirty="0" err="1">
                <a:solidFill>
                  <a:srgbClr val="FF0000"/>
                </a:solidFill>
                <a:latin typeface="方正隶书_GBK" panose="03000509000000000000" charset="-122"/>
                <a:ea typeface="方正隶书_GBK" panose="03000509000000000000" charset="-122"/>
              </a:rPr>
              <a:t>                    荷塘上的月色（淡淡）</a:t>
            </a:r>
          </a:p>
        </p:txBody>
      </p:sp>
      <p:sp>
        <p:nvSpPr>
          <p:cNvPr id="19460" name="文本框 13313"/>
          <p:cNvSpPr txBox="1"/>
          <p:nvPr/>
        </p:nvSpPr>
        <p:spPr>
          <a:xfrm>
            <a:off x="15875" y="3669030"/>
            <a:ext cx="9098280" cy="83566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lang="en-US" sz="3000" dirty="0" err="1">
                <a:solidFill>
                  <a:srgbClr val="000000"/>
                </a:solidFill>
                <a:latin typeface="方正隶书_GBK" panose="03000509000000000000" charset="-122"/>
                <a:ea typeface="方正隶书_GBK" panose="03000509000000000000" charset="-122"/>
              </a:rPr>
              <a:t>                    </a:t>
            </a:r>
            <a:r>
              <a:rPr sz="3000" dirty="0" err="1">
                <a:solidFill>
                  <a:srgbClr val="000000"/>
                </a:solidFill>
                <a:latin typeface="方正隶书_GBK" panose="03000509000000000000" charset="-122"/>
                <a:ea typeface="方正隶书_GBK" panose="03000509000000000000" charset="-122"/>
              </a:rPr>
              <a:t>荷塘的四周（阴森）</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additive="base">
                                        <p:cTn id="7" dur="500" fill="hold"/>
                                        <p:tgtEl>
                                          <p:spTgt spid="19457"/>
                                        </p:tgtEl>
                                        <p:attrNameLst>
                                          <p:attrName>ppt_x</p:attrName>
                                        </p:attrNameLst>
                                      </p:cBhvr>
                                      <p:tavLst>
                                        <p:tav tm="0">
                                          <p:val>
                                            <p:strVal val="#ppt_x"/>
                                          </p:val>
                                        </p:tav>
                                        <p:tav tm="100000">
                                          <p:val>
                                            <p:strVal val="#ppt_x"/>
                                          </p:val>
                                        </p:tav>
                                      </p:tavLst>
                                    </p:anim>
                                    <p:anim calcmode="lin" valueType="num">
                                      <p:cBhvr additive="base">
                                        <p:cTn id="8" dur="500" fill="hold"/>
                                        <p:tgtEl>
                                          <p:spTgt spid="194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8"/>
                                        </p:tgtEl>
                                        <p:attrNameLst>
                                          <p:attrName>style.visibility</p:attrName>
                                        </p:attrNameLst>
                                      </p:cBhvr>
                                      <p:to>
                                        <p:strVal val="visible"/>
                                      </p:to>
                                    </p:set>
                                    <p:anim calcmode="lin" valueType="num">
                                      <p:cBhvr additive="base">
                                        <p:cTn id="13" dur="500" fill="hold"/>
                                        <p:tgtEl>
                                          <p:spTgt spid="19458"/>
                                        </p:tgtEl>
                                        <p:attrNameLst>
                                          <p:attrName>ppt_x</p:attrName>
                                        </p:attrNameLst>
                                      </p:cBhvr>
                                      <p:tavLst>
                                        <p:tav tm="0">
                                          <p:val>
                                            <p:strVal val="#ppt_x"/>
                                          </p:val>
                                        </p:tav>
                                        <p:tav tm="100000">
                                          <p:val>
                                            <p:strVal val="#ppt_x"/>
                                          </p:val>
                                        </p:tav>
                                      </p:tavLst>
                                    </p:anim>
                                    <p:anim calcmode="lin" valueType="num">
                                      <p:cBhvr additive="base">
                                        <p:cTn id="14"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9"/>
                                        </p:tgtEl>
                                        <p:attrNameLst>
                                          <p:attrName>style.visibility</p:attrName>
                                        </p:attrNameLst>
                                      </p:cBhvr>
                                      <p:to>
                                        <p:strVal val="visible"/>
                                      </p:to>
                                    </p:set>
                                    <p:anim calcmode="lin" valueType="num">
                                      <p:cBhvr additive="base">
                                        <p:cTn id="19" dur="500" fill="hold"/>
                                        <p:tgtEl>
                                          <p:spTgt spid="19459"/>
                                        </p:tgtEl>
                                        <p:attrNameLst>
                                          <p:attrName>ppt_x</p:attrName>
                                        </p:attrNameLst>
                                      </p:cBhvr>
                                      <p:tavLst>
                                        <p:tav tm="0">
                                          <p:val>
                                            <p:strVal val="#ppt_x"/>
                                          </p:val>
                                        </p:tav>
                                        <p:tav tm="100000">
                                          <p:val>
                                            <p:strVal val="#ppt_x"/>
                                          </p:val>
                                        </p:tav>
                                      </p:tavLst>
                                    </p:anim>
                                    <p:anim calcmode="lin" valueType="num">
                                      <p:cBhvr additive="base">
                                        <p:cTn id="20"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60"/>
                                        </p:tgtEl>
                                        <p:attrNameLst>
                                          <p:attrName>style.visibility</p:attrName>
                                        </p:attrNameLst>
                                      </p:cBhvr>
                                      <p:to>
                                        <p:strVal val="visible"/>
                                      </p:to>
                                    </p:set>
                                    <p:anim calcmode="lin" valueType="num">
                                      <p:cBhvr additive="base">
                                        <p:cTn id="25" dur="500" fill="hold"/>
                                        <p:tgtEl>
                                          <p:spTgt spid="19460"/>
                                        </p:tgtEl>
                                        <p:attrNameLst>
                                          <p:attrName>ppt_x</p:attrName>
                                        </p:attrNameLst>
                                      </p:cBhvr>
                                      <p:tavLst>
                                        <p:tav tm="0">
                                          <p:val>
                                            <p:strVal val="#ppt_x"/>
                                          </p:val>
                                        </p:tav>
                                        <p:tav tm="100000">
                                          <p:val>
                                            <p:strVal val="#ppt_x"/>
                                          </p:val>
                                        </p:tav>
                                      </p:tavLst>
                                    </p:anim>
                                    <p:anim calcmode="lin" valueType="num">
                                      <p:cBhvr additive="base">
                                        <p:cTn id="26"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bldLvl="0" animBg="1"/>
      <p:bldP spid="19458" grpId="0" bldLvl="0" animBg="1"/>
      <p:bldP spid="19459" grpId="0" bldLvl="0" animBg="1"/>
      <p:bldP spid="1946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1257300" y="857250"/>
            <a:ext cx="5829300" cy="800100"/>
          </a:xfrm>
        </p:spPr>
        <p:txBody>
          <a:bodyPr wrap="square" lIns="67500" tIns="35100" rIns="67500" bIns="35100" anchor="ct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lang="en-US" altLang="x-none" sz="4000" b="1" kern="1200" baseline="0" dirty="0" err="1">
                <a:solidFill>
                  <a:srgbClr val="FF0000"/>
                </a:solidFill>
                <a:latin typeface="方正隶书_GBK" panose="03000509000000000000" charset="-122"/>
                <a:ea typeface="方正隶书_GBK" panose="03000509000000000000" charset="-122"/>
                <a:cs typeface="+mj-cs"/>
              </a:rPr>
              <a:t>鉴赏</a:t>
            </a:r>
            <a:r>
              <a:rPr lang="zh-CN" altLang="en-US" sz="4000" b="1" kern="1200" baseline="0" dirty="0" err="1">
                <a:solidFill>
                  <a:srgbClr val="FF0000"/>
                </a:solidFill>
                <a:latin typeface="方正隶书_GBK" panose="03000509000000000000" charset="-122"/>
                <a:ea typeface="方正隶书_GBK" panose="03000509000000000000" charset="-122"/>
                <a:cs typeface="+mj-cs"/>
              </a:rPr>
              <a:t>写景</a:t>
            </a:r>
            <a:r>
              <a:rPr lang="en-US" altLang="x-none" sz="4000" b="1" kern="1200" baseline="0" dirty="0" err="1">
                <a:solidFill>
                  <a:srgbClr val="FF0000"/>
                </a:solidFill>
                <a:latin typeface="方正隶书_GBK" panose="03000509000000000000" charset="-122"/>
                <a:ea typeface="方正隶书_GBK" panose="03000509000000000000" charset="-122"/>
                <a:cs typeface="+mj-cs"/>
              </a:rPr>
              <a:t>段落的三把钥匙</a:t>
            </a:r>
          </a:p>
        </p:txBody>
      </p:sp>
      <p:sp>
        <p:nvSpPr>
          <p:cNvPr id="33794" name="副标题 19457"/>
          <p:cNvSpPr>
            <a:spLocks noGrp="1"/>
          </p:cNvSpPr>
          <p:nvPr>
            <p:ph type="subTitle" idx="1"/>
          </p:nvPr>
        </p:nvSpPr>
        <p:spPr>
          <a:xfrm>
            <a:off x="222885" y="2000250"/>
            <a:ext cx="8752840" cy="131445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en-US" altLang="x-none" sz="2800" b="1" kern="1200" baseline="0" dirty="0" err="1">
                <a:solidFill>
                  <a:srgbClr val="00B0F0"/>
                </a:solidFill>
                <a:latin typeface="+mn-lt"/>
                <a:ea typeface="+mn-ea"/>
                <a:cs typeface="+mn-cs"/>
              </a:rPr>
              <a:t>修辞手法</a:t>
            </a:r>
            <a:r>
              <a:rPr lang="en-US" altLang="x-none" sz="2800" b="1" kern="1200" baseline="0" dirty="0" err="1">
                <a:latin typeface="+mn-lt"/>
                <a:ea typeface="+mn-ea"/>
                <a:cs typeface="+mn-cs"/>
              </a:rPr>
              <a:t>：比喻、拟人、排比夸张、借代、反复等等。</a:t>
            </a:r>
          </a:p>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en-US" altLang="x-none" sz="2800" b="1" kern="1200" baseline="0" dirty="0" err="1">
                <a:solidFill>
                  <a:srgbClr val="00B0F0"/>
                </a:solidFill>
                <a:latin typeface="+mn-lt"/>
                <a:ea typeface="+mn-ea"/>
                <a:cs typeface="+mn-cs"/>
              </a:rPr>
              <a:t>写景角度</a:t>
            </a:r>
            <a:r>
              <a:rPr lang="en-US" altLang="x-none" sz="2800" b="1" kern="1200" baseline="0" dirty="0" err="1">
                <a:latin typeface="+mn-lt"/>
                <a:ea typeface="+mn-ea"/>
                <a:cs typeface="+mn-cs"/>
              </a:rPr>
              <a:t>：高低；远近；虚实；正面侧面；动静。</a:t>
            </a:r>
          </a:p>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en-US" altLang="x-none" sz="2800" b="1" kern="1200" baseline="0" dirty="0" err="1">
                <a:solidFill>
                  <a:srgbClr val="00B0F0"/>
                </a:solidFill>
                <a:latin typeface="+mn-lt"/>
                <a:ea typeface="+mn-ea"/>
                <a:cs typeface="+mn-cs"/>
              </a:rPr>
              <a:t>语言风格</a:t>
            </a:r>
            <a:r>
              <a:rPr lang="en-US" altLang="x-none" sz="2800" b="1" kern="1200" baseline="0" dirty="0" err="1">
                <a:latin typeface="+mn-lt"/>
                <a:ea typeface="+mn-ea"/>
                <a:cs typeface="+mn-cs"/>
              </a:rPr>
              <a:t>：炼字，动词，形容词，叠词，数词等等。</a:t>
            </a:r>
          </a:p>
        </p:txBody>
      </p:sp>
      <p:grpSp>
        <p:nvGrpSpPr>
          <p:cNvPr id="33795" name="组合 19458"/>
          <p:cNvGrpSpPr/>
          <p:nvPr/>
        </p:nvGrpSpPr>
        <p:grpSpPr>
          <a:xfrm>
            <a:off x="1143000" y="-5715"/>
            <a:ext cx="6858000" cy="5139690"/>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8432"/>
          <p:cNvSpPr txBox="1"/>
          <p:nvPr/>
        </p:nvSpPr>
        <p:spPr>
          <a:xfrm>
            <a:off x="6350" y="252095"/>
            <a:ext cx="9131300" cy="422465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lang="en-US" altLang="x-none" dirty="0" err="1">
                <a:solidFill>
                  <a:srgbClr val="000000"/>
                </a:solidFill>
                <a:latin typeface="楷体_GB2312" panose="02010609030101010101" charset="-122"/>
                <a:ea typeface="楷体_GB2312" panose="02010609030101010101" charset="-122"/>
              </a:rPr>
              <a:t>  </a:t>
            </a:r>
            <a:r>
              <a:rPr lang="en-US" altLang="x-none" sz="2800" dirty="0" err="1">
                <a:solidFill>
                  <a:srgbClr val="000000"/>
                </a:solidFill>
                <a:latin typeface="楷体_GB2312" panose="02010609030101010101" charset="-122"/>
                <a:ea typeface="楷体_GB2312" panose="02010609030101010101" charset="-122"/>
              </a:rPr>
              <a:t>   曲曲折折的荷塘上面，弥望的是田田的叶子。叶子出水很高，像亭亭的舞女的裙。层层的叶子中间，零星地点缀着些白花，有袅娜地开着，有羞涩的打着朵儿的；正如一粒粒的明珠，又如碧天里的星星, 又如刚出浴的美人。微风过处，送来缕缕清香，仿佛远处高楼上渺茫的歌声似的。这时候叶子与花也有一丝的颤动 ，像闪电般，霎时传过荷塘的那边去了。叶子本是肩并肩密密的挨着，这便宛然有了一道凝碧的波痕。叶子底下是脉脉的流水，遮住了，不能见一些颜色；而叶子却更见风致了。 </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lang="en-US" altLang="x-none" dirty="0" err="1">
                <a:solidFill>
                  <a:srgbClr val="000000"/>
                </a:solidFill>
                <a:latin typeface="楷体_GB2312" panose="02010609030101010101" charset="-122"/>
                <a:ea typeface="楷体_GB2312" panose="02010609030101010101" charset="-122"/>
              </a:rPr>
              <a:t>   </a:t>
            </a:r>
            <a:endParaRPr lang="en-US" altLang="x-none" dirty="0" err="1">
              <a:solidFill>
                <a:srgbClr val="000000"/>
              </a:solidFill>
              <a:latin typeface="Arial" panose="020B0604020202020204" pitchFamily="34" charset="0"/>
              <a:ea typeface="楷体_GB2312" panose="02010609030101010101" charset="-122"/>
            </a:endParaRPr>
          </a:p>
        </p:txBody>
      </p:sp>
      <p:pic>
        <p:nvPicPr>
          <p:cNvPr id="33797" name="图片 19460"/>
          <p:cNvPicPr>
            <a:picLocks noChangeAspect="1"/>
          </p:cNvPicPr>
          <p:nvPr/>
        </p:nvPicPr>
        <p:blipFill>
          <a:blip r:embed="rId3" cstate="print"/>
          <a:srcRect t="3795" b="87669"/>
          <a:stretch>
            <a:fillRect/>
          </a:stretch>
        </p:blipFill>
        <p:spPr>
          <a:xfrm>
            <a:off x="1143000" y="4598036"/>
            <a:ext cx="6858000" cy="515541"/>
          </a:xfrm>
          <a:prstGeom prst="rect">
            <a:avLst/>
          </a:prstGeom>
          <a:solidFill>
            <a:srgbClr val="5F5F5F"/>
          </a:solidFill>
          <a:ln w="25200">
            <a:noFill/>
          </a:ln>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1599565"/>
            <a:ext cx="8970010" cy="800100"/>
          </a:xfrm>
        </p:spPr>
        <p:txBody>
          <a:bodyPr wrap="square" lIns="67500" tIns="35100" rIns="67500" bIns="35100" anchor="ctr">
            <a:normAutofit fontScale="90000"/>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sz="4000" b="1" kern="1200" baseline="0" dirty="0" err="1">
                <a:solidFill>
                  <a:srgbClr val="FF0000"/>
                </a:solidFill>
                <a:latin typeface="方正隶书_GBK" panose="03000509000000000000" charset="-122"/>
                <a:ea typeface="方正隶书_GBK" panose="03000509000000000000" charset="-122"/>
                <a:cs typeface="+mj-cs"/>
              </a:rPr>
              <a:t>曲曲折折的荷塘上面，弥望的是田田的叶子。叶子出水很高，像亭亭的舞女的裙。层层的叶子中间，零星地点缀着些白花，有袅娜地开着的，有羞涩地打着朵儿的；正如一粒粒的明珠，又如碧天里的星星，又如刚出浴的美人。</a:t>
            </a:r>
          </a:p>
        </p:txBody>
      </p:sp>
      <p:sp>
        <p:nvSpPr>
          <p:cNvPr id="33794" name="副标题 19457"/>
          <p:cNvSpPr>
            <a:spLocks noGrp="1"/>
          </p:cNvSpPr>
          <p:nvPr>
            <p:ph type="subTitle" idx="1"/>
          </p:nvPr>
        </p:nvSpPr>
        <p:spPr>
          <a:xfrm>
            <a:off x="86995" y="4032250"/>
            <a:ext cx="8752840" cy="131445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en-US" altLang="x-none" sz="2800" b="1" kern="1200" baseline="0" dirty="0" err="1">
                <a:latin typeface="+mn-lt"/>
                <a:ea typeface="+mn-ea"/>
                <a:cs typeface="+mn-cs"/>
              </a:rPr>
              <a:t>既有比喻又有排比，舞女的裙写出了荷叶的自然灵动。</a:t>
            </a: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1599565"/>
            <a:ext cx="8970010" cy="800100"/>
          </a:xfrm>
        </p:spPr>
        <p:txBody>
          <a:bodyPr wrap="square" lIns="67500" tIns="35100" rIns="67500" bIns="35100" anchor="ctr">
            <a:normAutofit fontScale="90000"/>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sz="4000" b="1" kern="1200" baseline="0" dirty="0" err="1">
                <a:solidFill>
                  <a:srgbClr val="FF0000"/>
                </a:solidFill>
                <a:latin typeface="方正隶书_GBK" panose="03000509000000000000" charset="-122"/>
                <a:ea typeface="方正隶书_GBK" panose="03000509000000000000" charset="-122"/>
                <a:cs typeface="+mj-cs"/>
              </a:rPr>
              <a:t>正如一粒粒的明珠，又如碧天里的星星，又如刚出浴的美人。</a:t>
            </a:r>
          </a:p>
        </p:txBody>
      </p:sp>
      <p:sp>
        <p:nvSpPr>
          <p:cNvPr id="33794" name="副标题 19457"/>
          <p:cNvSpPr>
            <a:spLocks noGrp="1"/>
          </p:cNvSpPr>
          <p:nvPr>
            <p:ph type="subTitle" idx="1"/>
          </p:nvPr>
        </p:nvSpPr>
        <p:spPr>
          <a:xfrm>
            <a:off x="86995" y="2841625"/>
            <a:ext cx="8752840" cy="199390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en-US" altLang="x-none" sz="2800" b="1" kern="1200" baseline="0" dirty="0" err="1">
                <a:latin typeface="+mn-lt"/>
                <a:ea typeface="+mn-ea"/>
                <a:cs typeface="+mn-cs"/>
              </a:rPr>
              <a:t>不但是一个排比句还是一个博喻句。</a:t>
            </a:r>
            <a:r>
              <a:rPr lang="en-US" altLang="zh-CN" sz="2800" dirty="0">
                <a:solidFill>
                  <a:schemeClr val="accent1"/>
                </a:solidFill>
                <a:ea typeface="华文新魏"/>
                <a:cs typeface="华文新魏"/>
                <a:sym typeface="+mn-ea"/>
              </a:rPr>
              <a:t>  </a:t>
            </a:r>
            <a:r>
              <a:rPr lang="zh-CN" altLang="en-US" sz="2800" b="1" dirty="0">
                <a:solidFill>
                  <a:schemeClr val="tx1"/>
                </a:solidFill>
                <a:ea typeface="华文新魏"/>
                <a:cs typeface="华文新魏"/>
                <a:sym typeface="+mn-ea"/>
              </a:rPr>
              <a:t>用</a:t>
            </a:r>
            <a:r>
              <a:rPr lang="zh-CN" altLang="en-US" sz="2800" b="1" dirty="0">
                <a:solidFill>
                  <a:srgbClr val="FF0000"/>
                </a:solidFill>
                <a:ea typeface="华文新魏"/>
                <a:cs typeface="华文新魏"/>
                <a:sym typeface="+mn-ea"/>
              </a:rPr>
              <a:t>博喻</a:t>
            </a:r>
            <a:r>
              <a:rPr lang="zh-CN" altLang="en-US" sz="2800" b="1" dirty="0">
                <a:solidFill>
                  <a:schemeClr val="tx1"/>
                </a:solidFill>
                <a:ea typeface="华文新魏"/>
                <a:cs typeface="华文新魏"/>
                <a:sym typeface="+mn-ea"/>
              </a:rPr>
              <a:t>（用三个或三个以上的喻体从不同角度反复描绘说明同一个本体的比喻句）写出了月光下的荷花的各种姿态。</a:t>
            </a:r>
            <a:endParaRPr lang="zh-CN" altLang="en-US" sz="2800" b="1" kern="1200" baseline="0" dirty="0">
              <a:solidFill>
                <a:schemeClr val="tx1"/>
              </a:solidFill>
              <a:latin typeface="+mn-lt"/>
              <a:ea typeface="华文新魏"/>
              <a:cs typeface="华文新魏"/>
              <a:sym typeface="+mn-ea"/>
            </a:endParaRP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C78A3D35-DD72-47FE-9D83-566FC4C9F836}0"/>
          <p:cNvPicPr>
            <a:picLocks noChangeAspect="1" noChangeArrowheads="1"/>
          </p:cNvPicPr>
          <p:nvPr/>
        </p:nvPicPr>
        <p:blipFill>
          <a:blip r:embed="rId2" cstate="print"/>
          <a:srcRect/>
          <a:stretch>
            <a:fillRect/>
          </a:stretch>
        </p:blipFill>
        <p:spPr bwMode="auto">
          <a:xfrm>
            <a:off x="4518660" y="2193290"/>
            <a:ext cx="4627245" cy="2950210"/>
          </a:xfrm>
          <a:prstGeom prst="rect">
            <a:avLst/>
          </a:prstGeom>
          <a:noFill/>
          <a:ln w="9525">
            <a:noFill/>
            <a:miter lim="800000"/>
            <a:headEnd/>
            <a:tailEnd/>
          </a:ln>
        </p:spPr>
      </p:pic>
      <p:pic>
        <p:nvPicPr>
          <p:cNvPr id="28674" name="Picture 3" descr="{48F1FD59-0FD0-4A08-90E8-1D44E3182E28}"/>
          <p:cNvPicPr>
            <a:picLocks noChangeAspect="1" noChangeArrowheads="1"/>
          </p:cNvPicPr>
          <p:nvPr/>
        </p:nvPicPr>
        <p:blipFill>
          <a:blip r:embed="rId3" cstate="print"/>
          <a:srcRect/>
          <a:stretch>
            <a:fillRect/>
          </a:stretch>
        </p:blipFill>
        <p:spPr bwMode="auto">
          <a:xfrm>
            <a:off x="61595" y="2356485"/>
            <a:ext cx="4457065" cy="2787015"/>
          </a:xfrm>
          <a:prstGeom prst="rect">
            <a:avLst/>
          </a:prstGeom>
          <a:noFill/>
          <a:ln w="9525">
            <a:noFill/>
            <a:miter lim="800000"/>
            <a:headEnd/>
            <a:tailEnd/>
          </a:ln>
        </p:spPr>
      </p:pic>
      <p:pic>
        <p:nvPicPr>
          <p:cNvPr id="28675" name="Picture 4" descr="{6DFA5F4F-5A1B-4A58-8BB3-A4B5C6FDC8DA}1"/>
          <p:cNvPicPr>
            <a:picLocks noChangeAspect="1" noChangeArrowheads="1"/>
          </p:cNvPicPr>
          <p:nvPr/>
        </p:nvPicPr>
        <p:blipFill>
          <a:blip r:embed="rId4" cstate="print"/>
          <a:srcRect/>
          <a:stretch>
            <a:fillRect/>
          </a:stretch>
        </p:blipFill>
        <p:spPr bwMode="auto">
          <a:xfrm>
            <a:off x="-18415" y="0"/>
            <a:ext cx="9164320" cy="2929255"/>
          </a:xfrm>
          <a:prstGeom prst="rect">
            <a:avLst/>
          </a:prstGeom>
          <a:noFill/>
          <a:ln w="9525">
            <a:noFill/>
            <a:miter lim="800000"/>
            <a:headEnd/>
            <a:tailEnd/>
          </a:ln>
        </p:spPr>
      </p:pic>
      <p:sp>
        <p:nvSpPr>
          <p:cNvPr id="16389" name="Text Box 5"/>
          <p:cNvSpPr txBox="1">
            <a:spLocks noChangeArrowheads="1"/>
          </p:cNvSpPr>
          <p:nvPr/>
        </p:nvSpPr>
        <p:spPr bwMode="auto">
          <a:xfrm>
            <a:off x="1494235" y="250031"/>
            <a:ext cx="6155531" cy="553085"/>
          </a:xfrm>
          <a:prstGeom prst="rect">
            <a:avLst/>
          </a:prstGeom>
          <a:noFill/>
          <a:ln w="9525">
            <a:noFill/>
            <a:miter lim="800000"/>
          </a:ln>
        </p:spPr>
        <p:txBody>
          <a:bodyPr>
            <a:spAutoFit/>
          </a:bodyPr>
          <a:lstStyle/>
          <a:p>
            <a:r>
              <a:rPr lang="en-US" altLang="zh-CN" sz="3000">
                <a:solidFill>
                  <a:schemeClr val="accent1"/>
                </a:solidFill>
                <a:ea typeface="华文新魏"/>
                <a:cs typeface="华文新魏"/>
              </a:rPr>
              <a:t>        </a:t>
            </a:r>
            <a:endParaRPr lang="zh-CN" altLang="en-US" sz="2400">
              <a:solidFill>
                <a:schemeClr val="accent1"/>
              </a:solidFill>
              <a:ea typeface="华文新魏"/>
              <a:cs typeface="华文新魏"/>
            </a:endParaRPr>
          </a:p>
        </p:txBody>
      </p:sp>
      <p:sp>
        <p:nvSpPr>
          <p:cNvPr id="16390" name="Text Box 6"/>
          <p:cNvSpPr txBox="1">
            <a:spLocks noChangeArrowheads="1"/>
          </p:cNvSpPr>
          <p:nvPr/>
        </p:nvSpPr>
        <p:spPr bwMode="auto">
          <a:xfrm>
            <a:off x="-17780" y="972820"/>
            <a:ext cx="9180195" cy="2722880"/>
          </a:xfrm>
          <a:prstGeom prst="rect">
            <a:avLst/>
          </a:prstGeom>
          <a:noFill/>
          <a:ln w="9525">
            <a:noFill/>
            <a:miter lim="800000"/>
          </a:ln>
        </p:spPr>
        <p:txBody>
          <a:bodyPr wrap="square">
            <a:spAutoFit/>
          </a:bodyPr>
          <a:lstStyle/>
          <a:p>
            <a:r>
              <a:rPr lang="en-US" altLang="zh-CN" sz="3000" dirty="0">
                <a:solidFill>
                  <a:schemeClr val="accent1"/>
                </a:solidFill>
                <a:ea typeface="华文新魏"/>
                <a:cs typeface="华文新魏"/>
              </a:rPr>
              <a:t>                 </a:t>
            </a:r>
            <a:r>
              <a:rPr lang="en-US" altLang="zh-CN" sz="3600" b="1" dirty="0">
                <a:solidFill>
                  <a:schemeClr val="accent1"/>
                </a:solidFill>
                <a:ea typeface="华文新魏"/>
                <a:cs typeface="华文新魏"/>
              </a:rPr>
              <a:t> </a:t>
            </a:r>
            <a:r>
              <a:rPr lang="zh-CN" altLang="en-US" sz="3600" b="1" dirty="0">
                <a:solidFill>
                  <a:srgbClr val="FF0000"/>
                </a:solidFill>
                <a:ea typeface="华文新魏"/>
                <a:cs typeface="华文新魏"/>
              </a:rPr>
              <a:t>博   喻</a:t>
            </a:r>
          </a:p>
          <a:p>
            <a:r>
              <a:rPr lang="zh-CN" altLang="en-US" sz="2700" b="1" dirty="0" smtClean="0">
                <a:solidFill>
                  <a:schemeClr val="bg1"/>
                </a:solidFill>
                <a:latin typeface="华文楷体" pitchFamily="2" charset="-122"/>
                <a:ea typeface="华文楷体" pitchFamily="2" charset="-122"/>
                <a:sym typeface="+mn-ea"/>
              </a:rPr>
              <a:t>    楼阁的出现，点破了山的寂寞，好比辽阔无边的天空掠过一只飞燕，是单纯的底色上一点灵动的色彩，是山川美景中的一点生气，一点情调。</a:t>
            </a:r>
          </a:p>
          <a:p>
            <a:endParaRPr lang="zh-CN" altLang="en-US" sz="2700" b="1" dirty="0">
              <a:solidFill>
                <a:srgbClr val="FF0000"/>
              </a:solidFill>
              <a:ea typeface="华文新魏"/>
              <a:cs typeface="华文新魏"/>
            </a:endParaRPr>
          </a:p>
          <a:p>
            <a:endParaRPr lang="zh-CN" altLang="en-US" sz="2700" b="1" dirty="0">
              <a:solidFill>
                <a:schemeClr val="accent1"/>
              </a:solidFill>
              <a:ea typeface="华文新魏"/>
              <a:cs typeface="华文新魏"/>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fade">
                                      <p:cBhvr>
                                        <p:cTn id="7" dur="2000"/>
                                        <p:tgtEl>
                                          <p:spTgt spid="16389"/>
                                        </p:tgtEl>
                                      </p:cBhvr>
                                    </p:animEffect>
                                    <p:anim calcmode="lin" valueType="num">
                                      <p:cBhvr>
                                        <p:cTn id="8" dur="2000" fill="hold"/>
                                        <p:tgtEl>
                                          <p:spTgt spid="16389"/>
                                        </p:tgtEl>
                                        <p:attrNameLst>
                                          <p:attrName>ppt_x</p:attrName>
                                        </p:attrNameLst>
                                      </p:cBhvr>
                                      <p:tavLst>
                                        <p:tav tm="0">
                                          <p:val>
                                            <p:strVal val="#ppt_x"/>
                                          </p:val>
                                        </p:tav>
                                        <p:tav tm="100000">
                                          <p:val>
                                            <p:strVal val="#ppt_x"/>
                                          </p:val>
                                        </p:tav>
                                      </p:tavLst>
                                    </p:anim>
                                    <p:anim calcmode="lin" valueType="num">
                                      <p:cBhvr>
                                        <p:cTn id="9" dur="2000" fill="hold"/>
                                        <p:tgtEl>
                                          <p:spTgt spid="163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390"/>
                                        </p:tgtEl>
                                        <p:attrNameLst>
                                          <p:attrName>style.visibility</p:attrName>
                                        </p:attrNameLst>
                                      </p:cBhvr>
                                      <p:to>
                                        <p:strVal val="visible"/>
                                      </p:to>
                                    </p:set>
                                    <p:animEffect transition="in" filter="fade">
                                      <p:cBhvr>
                                        <p:cTn id="14" dur="2000"/>
                                        <p:tgtEl>
                                          <p:spTgt spid="16390"/>
                                        </p:tgtEl>
                                      </p:cBhvr>
                                    </p:animEffect>
                                    <p:anim calcmode="lin" valueType="num">
                                      <p:cBhvr>
                                        <p:cTn id="15" dur="2000" fill="hold"/>
                                        <p:tgtEl>
                                          <p:spTgt spid="16390"/>
                                        </p:tgtEl>
                                        <p:attrNameLst>
                                          <p:attrName>ppt_x</p:attrName>
                                        </p:attrNameLst>
                                      </p:cBhvr>
                                      <p:tavLst>
                                        <p:tav tm="0">
                                          <p:val>
                                            <p:strVal val="#ppt_x"/>
                                          </p:val>
                                        </p:tav>
                                        <p:tav tm="100000">
                                          <p:val>
                                            <p:strVal val="#ppt_x"/>
                                          </p:val>
                                        </p:tav>
                                      </p:tavLst>
                                    </p:anim>
                                    <p:anim calcmode="lin" valueType="num">
                                      <p:cBhvr>
                                        <p:cTn id="16" dur="2000" fill="hold"/>
                                        <p:tgtEl>
                                          <p:spTgt spid="16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1599565"/>
            <a:ext cx="8970010" cy="800100"/>
          </a:xfrm>
        </p:spPr>
        <p:txBody>
          <a:bodyPr wrap="square" lIns="67500" tIns="35100" rIns="67500" bIns="35100" anchor="ctr">
            <a:normAutofit fontScale="90000"/>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sz="4000" b="1" kern="1200" baseline="0" dirty="0" err="1">
                <a:solidFill>
                  <a:srgbClr val="FF0000"/>
                </a:solidFill>
                <a:latin typeface="方正隶书_GBK" panose="03000509000000000000" charset="-122"/>
                <a:ea typeface="方正隶书_GBK" panose="03000509000000000000" charset="-122"/>
                <a:cs typeface="+mj-cs"/>
              </a:rPr>
              <a:t>微风过处，送来缕缕清香，仿佛远处高楼上渺茫的歌声似的。</a:t>
            </a:r>
          </a:p>
        </p:txBody>
      </p:sp>
      <p:sp>
        <p:nvSpPr>
          <p:cNvPr id="33794" name="副标题 19457"/>
          <p:cNvSpPr>
            <a:spLocks noGrp="1"/>
          </p:cNvSpPr>
          <p:nvPr>
            <p:ph type="subTitle" idx="1"/>
          </p:nvPr>
        </p:nvSpPr>
        <p:spPr>
          <a:xfrm>
            <a:off x="86995" y="3215640"/>
            <a:ext cx="8752840" cy="131445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zh-CN" altLang="en-US" sz="2800" b="1" kern="1200" baseline="0" dirty="0" err="1">
                <a:latin typeface="+mn-lt"/>
                <a:ea typeface="+mn-ea"/>
                <a:cs typeface="+mn-cs"/>
              </a:rPr>
              <a:t>运用通感，写出荷香的时断时续、若有若无、清淡飘渺、沁人心脾等特点，使意境变得更加优美。</a:t>
            </a: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框 22528"/>
          <p:cNvSpPr txBox="1"/>
          <p:nvPr/>
        </p:nvSpPr>
        <p:spPr>
          <a:xfrm>
            <a:off x="591661" y="26432"/>
            <a:ext cx="8504635" cy="5250815"/>
          </a:xfrm>
          <a:prstGeom prst="rect">
            <a:avLst/>
          </a:prstGeom>
          <a:noFill/>
          <a:ln w="9525">
            <a:noFill/>
          </a:ln>
        </p:spPr>
        <p:txBody>
          <a:bodyPr wrap="square" lIns="67500" tIns="35100" rIns="67500" bIns="35100" anchor="t">
            <a:spAutoFit/>
          </a:bodyPr>
          <a:lstStyle/>
          <a:p>
            <a:pPr defTabSz="0">
              <a:lnSpc>
                <a:spcPct val="135000"/>
              </a:lnSpc>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 pos="9410700" algn="l"/>
                <a:tab pos="10134600" algn="l"/>
                <a:tab pos="10858500" algn="l"/>
              </a:tabLst>
            </a:pPr>
            <a:r>
              <a:rPr lang="en-US" altLang="x-none" sz="2925" dirty="0" err="1">
                <a:solidFill>
                  <a:srgbClr val="FFFF00"/>
                </a:solidFill>
                <a:latin typeface="黑体" panose="02010600030101010101" pitchFamily="49" charset="-122"/>
                <a:ea typeface="黑体" panose="02010600030101010101" pitchFamily="49" charset="-122"/>
              </a:rPr>
              <a:t>   </a:t>
            </a:r>
            <a:r>
              <a:rPr lang="en-US" altLang="x-none" sz="2925" b="1" dirty="0" err="1">
                <a:solidFill>
                  <a:srgbClr val="000000"/>
                </a:solidFill>
                <a:latin typeface="黑体" panose="02010600030101010101" pitchFamily="49" charset="-122"/>
                <a:ea typeface="黑体" panose="02010600030101010101" pitchFamily="49" charset="-122"/>
              </a:rPr>
              <a:t>通感即移觉，是一种把人们的各种感觉(视觉、听觉、嗅觉、味觉、触觉)通过比喻的形式沟通起来的特殊修辞方法。</a:t>
            </a:r>
          </a:p>
          <a:p>
            <a:pPr defTabSz="0">
              <a:lnSpc>
                <a:spcPct val="135000"/>
              </a:lnSpc>
              <a:spcBef>
                <a:spcPts val="244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 pos="9410700" algn="l"/>
                <a:tab pos="10134600" algn="l"/>
                <a:tab pos="10858500" algn="l"/>
              </a:tabLst>
            </a:pPr>
            <a:r>
              <a:rPr lang="en-US" altLang="x-none" sz="2925" b="1" dirty="0" err="1">
                <a:solidFill>
                  <a:srgbClr val="000000"/>
                </a:solidFill>
                <a:latin typeface="黑体" panose="02010600030101010101" pitchFamily="49" charset="-122"/>
                <a:ea typeface="黑体" panose="02010600030101010101" pitchFamily="49" charset="-122"/>
              </a:rPr>
              <a:t>  (1) 她笑得很甜。</a:t>
            </a:r>
          </a:p>
          <a:p>
            <a:pPr defTabSz="0">
              <a:lnSpc>
                <a:spcPct val="135000"/>
              </a:lnSpc>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 pos="9410700" algn="l"/>
                <a:tab pos="10134600" algn="l"/>
                <a:tab pos="10858500" algn="l"/>
              </a:tabLst>
            </a:pPr>
            <a:r>
              <a:rPr lang="en-US" altLang="x-none" sz="2925" b="1" dirty="0" err="1">
                <a:solidFill>
                  <a:srgbClr val="000000"/>
                </a:solidFill>
                <a:latin typeface="黑体" panose="02010600030101010101" pitchFamily="49" charset="-122"/>
                <a:ea typeface="黑体" panose="02010600030101010101" pitchFamily="49" charset="-122"/>
              </a:rPr>
              <a:t>  (2) 人靓歌甜。 </a:t>
            </a:r>
          </a:p>
          <a:p>
            <a:pPr defTabSz="0">
              <a:lnSpc>
                <a:spcPct val="135000"/>
              </a:lnSpc>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 pos="9410700" algn="l"/>
                <a:tab pos="10134600" algn="l"/>
                <a:tab pos="10858500" algn="l"/>
              </a:tabLst>
            </a:pPr>
            <a:r>
              <a:rPr lang="en-US" altLang="x-none" sz="2925" b="1" dirty="0" err="1">
                <a:solidFill>
                  <a:srgbClr val="000000"/>
                </a:solidFill>
                <a:latin typeface="黑体" panose="02010600030101010101" pitchFamily="49" charset="-122"/>
                <a:ea typeface="黑体" panose="02010600030101010101" pitchFamily="49" charset="-122"/>
              </a:rPr>
              <a:t>  (3) 你给我吹个小曲儿，要酸酸的， </a:t>
            </a:r>
          </a:p>
          <a:p>
            <a:pPr defTabSz="0">
              <a:lnSpc>
                <a:spcPct val="135000"/>
              </a:lnSpc>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 pos="9410700" algn="l"/>
                <a:tab pos="10134600" algn="l"/>
                <a:tab pos="10858500" algn="l"/>
              </a:tabLst>
            </a:pPr>
            <a:r>
              <a:rPr lang="en-US" altLang="x-none" sz="2925" b="1" dirty="0" err="1">
                <a:solidFill>
                  <a:srgbClr val="000000"/>
                </a:solidFill>
                <a:latin typeface="黑体" panose="02010600030101010101" pitchFamily="49" charset="-122"/>
                <a:ea typeface="黑体" panose="02010600030101010101" pitchFamily="49" charset="-122"/>
              </a:rPr>
              <a:t>      甜甜的，凉凉的。</a:t>
            </a:r>
          </a:p>
          <a:p>
            <a:pPr defTabSz="0">
              <a:lnSpc>
                <a:spcPct val="135000"/>
              </a:lnSpc>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 pos="9410700" algn="l"/>
                <a:tab pos="10134600" algn="l"/>
                <a:tab pos="10858500" algn="l"/>
              </a:tabLst>
            </a:pPr>
            <a:endParaRPr lang="en-US" altLang="x-none" sz="2925" b="1" dirty="0" err="1">
              <a:solidFill>
                <a:srgbClr val="000000"/>
              </a:solidFill>
              <a:latin typeface="黑体" panose="02010600030101010101" pitchFamily="49" charset="-122"/>
              <a:ea typeface="黑体" panose="02010600030101010101" pitchFamily="49" charset="-122"/>
            </a:endParaRPr>
          </a:p>
        </p:txBody>
      </p:sp>
      <p:sp>
        <p:nvSpPr>
          <p:cNvPr id="39938" name="文本框 22529"/>
          <p:cNvSpPr txBox="1"/>
          <p:nvPr/>
        </p:nvSpPr>
        <p:spPr>
          <a:xfrm>
            <a:off x="6800850" y="4800600"/>
            <a:ext cx="285750" cy="275035"/>
          </a:xfrm>
          <a:prstGeom prst="rect">
            <a:avLst/>
          </a:prstGeom>
          <a:noFill/>
          <a:ln w="9525">
            <a:noFill/>
          </a:ln>
        </p:spPr>
        <p:txBody>
          <a:bodyPr anchor="t"/>
          <a:lstStyle/>
          <a:p>
            <a:endParaRPr lang="zh-CN" altLang="en-US" sz="1350">
              <a:latin typeface="Arial" panose="020B0604020202020204" pitchFamily="34" charset="0"/>
            </a:endParaRPr>
          </a:p>
        </p:txBody>
      </p:sp>
      <p:sp>
        <p:nvSpPr>
          <p:cNvPr id="39939" name="文本框 22530"/>
          <p:cNvSpPr txBox="1"/>
          <p:nvPr/>
        </p:nvSpPr>
        <p:spPr>
          <a:xfrm>
            <a:off x="7029450" y="4743450"/>
            <a:ext cx="457200" cy="300355"/>
          </a:xfrm>
          <a:prstGeom prst="rect">
            <a:avLst/>
          </a:prstGeom>
          <a:noFill/>
          <a:ln w="9525">
            <a:noFill/>
          </a:ln>
        </p:spPr>
        <p:txBody>
          <a:bodyPr wrap="square" lIns="67500" tIns="35100" rIns="67500" bIns="35100" anchor="t">
            <a:spAutoFit/>
          </a:bodyPr>
          <a:lstStyle/>
          <a:p>
            <a:pPr defTabSz="0">
              <a:spcBef>
                <a:spcPts val="625"/>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750" dirty="0" err="1">
                <a:solidFill>
                  <a:srgbClr val="CCCCFF"/>
                </a:solidFill>
                <a:latin typeface="Arial" panose="020B0604020202020204" pitchFamily="34" charset="0"/>
                <a:hlinkClick r:id="rId3"/>
              </a:rPr>
              <a:t>幻灯片 8</a:t>
            </a:r>
          </a:p>
        </p:txBody>
      </p:sp>
      <p:pic>
        <p:nvPicPr>
          <p:cNvPr id="33797" name="图片 19460"/>
          <p:cNvPicPr>
            <a:picLocks noChangeAspect="1"/>
          </p:cNvPicPr>
          <p:nvPr/>
        </p:nvPicPr>
        <p:blipFill>
          <a:blip r:embed="rId4" cstate="print"/>
          <a:srcRect t="3795" b="87669"/>
          <a:stretch>
            <a:fillRect/>
          </a:stretch>
        </p:blipFill>
        <p:spPr>
          <a:xfrm>
            <a:off x="1143000" y="4598036"/>
            <a:ext cx="6858000" cy="515541"/>
          </a:xfrm>
          <a:prstGeom prst="rect">
            <a:avLst/>
          </a:prstGeom>
          <a:solidFill>
            <a:srgbClr val="5F5F5F"/>
          </a:solidFill>
          <a:ln w="25200">
            <a:noFill/>
          </a:ln>
        </p:spPr>
      </p:pic>
    </p:spTree>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1"/>
          <p:cNvSpPr>
            <a:spLocks noGrp="1"/>
          </p:cNvSpPr>
          <p:nvPr>
            <p:ph type="title"/>
          </p:nvPr>
        </p:nvSpPr>
        <p:spPr/>
        <p:txBody>
          <a:bodyPr wrap="square" lIns="67500" tIns="35100" rIns="67500" bIns="35100" anchor="ctr"/>
          <a:lstStyle/>
          <a:p>
            <a:endParaRPr lang="zh-CN" altLang="en-US"/>
          </a:p>
        </p:txBody>
      </p:sp>
      <p:pic>
        <p:nvPicPr>
          <p:cNvPr id="4098" name="内容占位符 3" descr="wKgB6lPnZ-SAToecACqRHgf9cS483"/>
          <p:cNvPicPr>
            <a:picLocks noGrp="1" noChangeAspect="1"/>
          </p:cNvPicPr>
          <p:nvPr>
            <p:ph idx="1"/>
          </p:nvPr>
        </p:nvPicPr>
        <p:blipFill>
          <a:blip r:embed="rId2" cstate="print"/>
          <a:stretch>
            <a:fillRect/>
          </a:stretch>
        </p:blipFill>
        <p:spPr>
          <a:xfrm>
            <a:off x="10160" y="26035"/>
            <a:ext cx="9109075" cy="5109210"/>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3.jpg"/>
          <p:cNvPicPr>
            <a:picLocks noChangeAspect="1"/>
          </p:cNvPicPr>
          <p:nvPr/>
        </p:nvPicPr>
        <p:blipFill>
          <a:blip r:embed="rId2" cstate="print"/>
          <a:stretch>
            <a:fillRect/>
          </a:stretch>
        </p:blipFill>
        <p:spPr>
          <a:xfrm>
            <a:off x="-83820" y="0"/>
            <a:ext cx="9154160" cy="5143500"/>
          </a:xfrm>
          <a:prstGeom prst="rect">
            <a:avLst/>
          </a:prstGeom>
        </p:spPr>
      </p:pic>
      <p:sp>
        <p:nvSpPr>
          <p:cNvPr id="52227" name="Text Box 3"/>
          <p:cNvSpPr txBox="1">
            <a:spLocks noChangeArrowheads="1"/>
          </p:cNvSpPr>
          <p:nvPr/>
        </p:nvSpPr>
        <p:spPr bwMode="auto">
          <a:xfrm>
            <a:off x="1485900" y="1371600"/>
            <a:ext cx="3657600" cy="553085"/>
          </a:xfrm>
          <a:prstGeom prst="rect">
            <a:avLst/>
          </a:prstGeom>
          <a:noFill/>
          <a:ln w="9525">
            <a:noFill/>
            <a:miter lim="800000"/>
          </a:ln>
        </p:spPr>
        <p:txBody>
          <a:bodyPr>
            <a:spAutoFit/>
          </a:bodyPr>
          <a:lstStyle/>
          <a:p>
            <a:pPr>
              <a:spcBef>
                <a:spcPct val="50000"/>
              </a:spcBef>
            </a:pPr>
            <a:r>
              <a:rPr kumimoji="1" lang="en-US" altLang="zh-CN" sz="3000" b="1">
                <a:solidFill>
                  <a:srgbClr val="7030A0"/>
                </a:solidFill>
                <a:latin typeface="Times New Roman" panose="02020603050405020304" pitchFamily="16" charset="0"/>
              </a:rPr>
              <a:t>①</a:t>
            </a:r>
            <a:r>
              <a:rPr kumimoji="1" lang="zh-CN" altLang="en-US" sz="3000" b="1">
                <a:solidFill>
                  <a:srgbClr val="7030A0"/>
                </a:solidFill>
                <a:latin typeface="宋体" panose="02010600030101010101" pitchFamily="2" charset="-122"/>
              </a:rPr>
              <a:t>这女孩长得好甜</a:t>
            </a:r>
          </a:p>
        </p:txBody>
      </p:sp>
      <p:sp>
        <p:nvSpPr>
          <p:cNvPr id="52228" name="Text Box 4"/>
          <p:cNvSpPr txBox="1">
            <a:spLocks noChangeArrowheads="1"/>
          </p:cNvSpPr>
          <p:nvPr/>
        </p:nvSpPr>
        <p:spPr bwMode="auto">
          <a:xfrm>
            <a:off x="5029200" y="1371600"/>
            <a:ext cx="971550" cy="506730"/>
          </a:xfrm>
          <a:prstGeom prst="rect">
            <a:avLst/>
          </a:prstGeom>
          <a:noFill/>
          <a:ln w="9525">
            <a:noFill/>
            <a:miter lim="800000"/>
          </a:ln>
        </p:spPr>
        <p:txBody>
          <a:bodyPr>
            <a:spAutoFit/>
          </a:bodyPr>
          <a:lstStyle/>
          <a:p>
            <a:pPr>
              <a:spcBef>
                <a:spcPct val="50000"/>
              </a:spcBef>
              <a:defRPr/>
            </a:pPr>
            <a:r>
              <a:rPr kumimoji="1" lang="zh-CN" altLang="en-US" sz="2700" b="1">
                <a:solidFill>
                  <a:srgbClr val="FF0066"/>
                </a:solidFill>
                <a:effectLst>
                  <a:outerShdw blurRad="38100" dist="38100" dir="2700000" algn="tl">
                    <a:srgbClr val="C0C0C0"/>
                  </a:outerShdw>
                </a:effectLst>
                <a:latin typeface="Times New Roman" panose="02020603050405020304" pitchFamily="16" charset="0"/>
                <a:ea typeface="宋体" panose="02010600030101010101" pitchFamily="2" charset="-122"/>
              </a:rPr>
              <a:t>视觉</a:t>
            </a:r>
          </a:p>
        </p:txBody>
      </p:sp>
      <p:sp>
        <p:nvSpPr>
          <p:cNvPr id="52229" name="Text Box 5"/>
          <p:cNvSpPr txBox="1">
            <a:spLocks noChangeArrowheads="1"/>
          </p:cNvSpPr>
          <p:nvPr/>
        </p:nvSpPr>
        <p:spPr bwMode="auto">
          <a:xfrm>
            <a:off x="6858000" y="1371600"/>
            <a:ext cx="971550" cy="506730"/>
          </a:xfrm>
          <a:prstGeom prst="rect">
            <a:avLst/>
          </a:prstGeom>
          <a:noFill/>
          <a:ln w="9525">
            <a:noFill/>
            <a:miter lim="800000"/>
          </a:ln>
        </p:spPr>
        <p:txBody>
          <a:bodyPr>
            <a:spAutoFit/>
          </a:bodyPr>
          <a:lstStyle/>
          <a:p>
            <a:pPr>
              <a:spcBef>
                <a:spcPct val="50000"/>
              </a:spcBef>
              <a:defRPr/>
            </a:pPr>
            <a:r>
              <a:rPr kumimoji="1" lang="zh-CN" altLang="en-US" sz="2700" b="1">
                <a:solidFill>
                  <a:srgbClr val="FF0066"/>
                </a:solidFill>
                <a:effectLst>
                  <a:outerShdw blurRad="38100" dist="38100" dir="2700000" algn="tl">
                    <a:srgbClr val="C0C0C0"/>
                  </a:outerShdw>
                </a:effectLst>
                <a:latin typeface="Times New Roman" panose="02020603050405020304" pitchFamily="16" charset="0"/>
                <a:ea typeface="宋体" panose="02010600030101010101" pitchFamily="2" charset="-122"/>
              </a:rPr>
              <a:t>味觉</a:t>
            </a:r>
          </a:p>
        </p:txBody>
      </p:sp>
      <p:sp>
        <p:nvSpPr>
          <p:cNvPr id="52230" name="Line 6"/>
          <p:cNvSpPr>
            <a:spLocks noChangeShapeType="1"/>
          </p:cNvSpPr>
          <p:nvPr/>
        </p:nvSpPr>
        <p:spPr bwMode="auto">
          <a:xfrm>
            <a:off x="5886450" y="1657350"/>
            <a:ext cx="914400" cy="0"/>
          </a:xfrm>
          <a:prstGeom prst="line">
            <a:avLst/>
          </a:prstGeom>
          <a:noFill/>
          <a:ln w="38100">
            <a:solidFill>
              <a:srgbClr val="0070C0"/>
            </a:solidFill>
            <a:round/>
            <a:tailEnd type="triangle" w="med" len="med"/>
          </a:ln>
        </p:spPr>
        <p:txBody>
          <a:bodyPr wrap="none" anchor="ctr"/>
          <a:lstStyle/>
          <a:p>
            <a:endParaRPr lang="zh-CN" altLang="en-US" sz="1350"/>
          </a:p>
        </p:txBody>
      </p:sp>
      <p:sp>
        <p:nvSpPr>
          <p:cNvPr id="52231" name="Text Box 7"/>
          <p:cNvSpPr txBox="1">
            <a:spLocks noChangeArrowheads="1"/>
          </p:cNvSpPr>
          <p:nvPr/>
        </p:nvSpPr>
        <p:spPr bwMode="auto">
          <a:xfrm>
            <a:off x="1485900" y="3086100"/>
            <a:ext cx="3657600" cy="553085"/>
          </a:xfrm>
          <a:prstGeom prst="rect">
            <a:avLst/>
          </a:prstGeom>
          <a:noFill/>
          <a:ln w="9525">
            <a:noFill/>
            <a:miter lim="800000"/>
          </a:ln>
        </p:spPr>
        <p:txBody>
          <a:bodyPr>
            <a:spAutoFit/>
          </a:bodyPr>
          <a:lstStyle/>
          <a:p>
            <a:pPr>
              <a:spcBef>
                <a:spcPct val="50000"/>
              </a:spcBef>
            </a:pPr>
            <a:r>
              <a:rPr kumimoji="1" lang="en-US" altLang="zh-CN" sz="3000" b="1">
                <a:solidFill>
                  <a:srgbClr val="7030A0"/>
                </a:solidFill>
                <a:latin typeface="Times New Roman" panose="02020603050405020304" pitchFamily="16" charset="0"/>
              </a:rPr>
              <a:t>③</a:t>
            </a:r>
            <a:r>
              <a:rPr kumimoji="1" lang="zh-CN" altLang="en-US" sz="3000" b="1">
                <a:solidFill>
                  <a:srgbClr val="7030A0"/>
                </a:solidFill>
                <a:latin typeface="Times New Roman" panose="02020603050405020304" pitchFamily="16" charset="0"/>
              </a:rPr>
              <a:t>红杏枝头春意闹</a:t>
            </a:r>
            <a:endParaRPr kumimoji="1" lang="zh-CN" altLang="en-US" sz="3000" b="1">
              <a:solidFill>
                <a:srgbClr val="7030A0"/>
              </a:solidFill>
              <a:latin typeface="宋体" panose="02010600030101010101" pitchFamily="2" charset="-122"/>
            </a:endParaRPr>
          </a:p>
        </p:txBody>
      </p:sp>
      <p:sp>
        <p:nvSpPr>
          <p:cNvPr id="52232" name="Text Box 8"/>
          <p:cNvSpPr txBox="1">
            <a:spLocks noChangeArrowheads="1"/>
          </p:cNvSpPr>
          <p:nvPr/>
        </p:nvSpPr>
        <p:spPr bwMode="auto">
          <a:xfrm>
            <a:off x="5029200" y="3086100"/>
            <a:ext cx="971550" cy="506730"/>
          </a:xfrm>
          <a:prstGeom prst="rect">
            <a:avLst/>
          </a:prstGeom>
          <a:noFill/>
          <a:ln w="9525">
            <a:noFill/>
            <a:miter lim="800000"/>
          </a:ln>
        </p:spPr>
        <p:txBody>
          <a:bodyPr>
            <a:spAutoFit/>
          </a:bodyPr>
          <a:lstStyle/>
          <a:p>
            <a:pPr>
              <a:spcBef>
                <a:spcPct val="50000"/>
              </a:spcBef>
              <a:defRPr/>
            </a:pPr>
            <a:r>
              <a:rPr kumimoji="1" lang="zh-CN" altLang="en-US" sz="2700" b="1">
                <a:solidFill>
                  <a:srgbClr val="FF0066"/>
                </a:solidFill>
                <a:effectLst>
                  <a:outerShdw blurRad="38100" dist="38100" dir="2700000" algn="tl">
                    <a:srgbClr val="C0C0C0"/>
                  </a:outerShdw>
                </a:effectLst>
                <a:latin typeface="Times New Roman" panose="02020603050405020304" pitchFamily="16" charset="0"/>
                <a:ea typeface="宋体" panose="02010600030101010101" pitchFamily="2" charset="-122"/>
              </a:rPr>
              <a:t>视觉</a:t>
            </a:r>
          </a:p>
        </p:txBody>
      </p:sp>
      <p:sp>
        <p:nvSpPr>
          <p:cNvPr id="52233" name="Text Box 9"/>
          <p:cNvSpPr txBox="1">
            <a:spLocks noChangeArrowheads="1"/>
          </p:cNvSpPr>
          <p:nvPr/>
        </p:nvSpPr>
        <p:spPr bwMode="auto">
          <a:xfrm>
            <a:off x="6858000" y="3086100"/>
            <a:ext cx="971550" cy="506730"/>
          </a:xfrm>
          <a:prstGeom prst="rect">
            <a:avLst/>
          </a:prstGeom>
          <a:noFill/>
          <a:ln w="9525">
            <a:noFill/>
            <a:miter lim="800000"/>
          </a:ln>
        </p:spPr>
        <p:txBody>
          <a:bodyPr>
            <a:spAutoFit/>
          </a:bodyPr>
          <a:lstStyle/>
          <a:p>
            <a:pPr>
              <a:spcBef>
                <a:spcPct val="50000"/>
              </a:spcBef>
              <a:defRPr/>
            </a:pPr>
            <a:r>
              <a:rPr kumimoji="1" lang="zh-CN" altLang="en-US" sz="2700" b="1">
                <a:solidFill>
                  <a:srgbClr val="FF0066"/>
                </a:solidFill>
                <a:effectLst>
                  <a:outerShdw blurRad="38100" dist="38100" dir="2700000" algn="tl">
                    <a:srgbClr val="C0C0C0"/>
                  </a:outerShdw>
                </a:effectLst>
                <a:latin typeface="Times New Roman" panose="02020603050405020304" pitchFamily="16" charset="0"/>
                <a:ea typeface="宋体" panose="02010600030101010101" pitchFamily="2" charset="-122"/>
              </a:rPr>
              <a:t>听觉</a:t>
            </a:r>
          </a:p>
        </p:txBody>
      </p:sp>
      <p:sp>
        <p:nvSpPr>
          <p:cNvPr id="52234" name="Line 10"/>
          <p:cNvSpPr>
            <a:spLocks noChangeShapeType="1"/>
          </p:cNvSpPr>
          <p:nvPr/>
        </p:nvSpPr>
        <p:spPr bwMode="auto">
          <a:xfrm>
            <a:off x="5886450" y="3371850"/>
            <a:ext cx="914400" cy="0"/>
          </a:xfrm>
          <a:prstGeom prst="line">
            <a:avLst/>
          </a:prstGeom>
          <a:noFill/>
          <a:ln w="38100">
            <a:solidFill>
              <a:srgbClr val="0070C0"/>
            </a:solidFill>
            <a:round/>
            <a:tailEnd type="triangle" w="med" len="med"/>
          </a:ln>
        </p:spPr>
        <p:txBody>
          <a:bodyPr wrap="none" anchor="ctr"/>
          <a:lstStyle/>
          <a:p>
            <a:endParaRPr lang="zh-CN" altLang="en-US" sz="1350"/>
          </a:p>
        </p:txBody>
      </p:sp>
      <p:sp>
        <p:nvSpPr>
          <p:cNvPr id="52235" name="Text Box 11"/>
          <p:cNvSpPr txBox="1">
            <a:spLocks noChangeArrowheads="1"/>
          </p:cNvSpPr>
          <p:nvPr/>
        </p:nvSpPr>
        <p:spPr bwMode="auto">
          <a:xfrm>
            <a:off x="1485900" y="2228850"/>
            <a:ext cx="3657600" cy="553085"/>
          </a:xfrm>
          <a:prstGeom prst="rect">
            <a:avLst/>
          </a:prstGeom>
          <a:noFill/>
          <a:ln w="9525">
            <a:noFill/>
            <a:miter lim="800000"/>
          </a:ln>
        </p:spPr>
        <p:txBody>
          <a:bodyPr>
            <a:spAutoFit/>
          </a:bodyPr>
          <a:lstStyle/>
          <a:p>
            <a:pPr>
              <a:spcBef>
                <a:spcPct val="50000"/>
              </a:spcBef>
            </a:pPr>
            <a:r>
              <a:rPr kumimoji="1" lang="en-US" altLang="zh-CN" sz="3000" b="1" dirty="0">
                <a:solidFill>
                  <a:srgbClr val="7030A0"/>
                </a:solidFill>
                <a:latin typeface="Times New Roman" panose="02020603050405020304" pitchFamily="16" charset="0"/>
              </a:rPr>
              <a:t>②</a:t>
            </a:r>
            <a:r>
              <a:rPr kumimoji="1" lang="zh-CN" altLang="en-US" sz="3000" b="1" dirty="0">
                <a:solidFill>
                  <a:srgbClr val="7030A0"/>
                </a:solidFill>
                <a:latin typeface="Times New Roman" panose="02020603050405020304" pitchFamily="16" charset="0"/>
              </a:rPr>
              <a:t>那政客名声很臭</a:t>
            </a:r>
            <a:endParaRPr kumimoji="1" lang="zh-CN" altLang="en-US" sz="3000" b="1" dirty="0">
              <a:solidFill>
                <a:srgbClr val="7030A0"/>
              </a:solidFill>
              <a:latin typeface="宋体" panose="02010600030101010101" pitchFamily="2" charset="-122"/>
            </a:endParaRPr>
          </a:p>
        </p:txBody>
      </p:sp>
      <p:sp>
        <p:nvSpPr>
          <p:cNvPr id="52236" name="Text Box 12"/>
          <p:cNvSpPr txBox="1">
            <a:spLocks noChangeArrowheads="1"/>
          </p:cNvSpPr>
          <p:nvPr/>
        </p:nvSpPr>
        <p:spPr bwMode="auto">
          <a:xfrm>
            <a:off x="5029200" y="2228850"/>
            <a:ext cx="971550" cy="506730"/>
          </a:xfrm>
          <a:prstGeom prst="rect">
            <a:avLst/>
          </a:prstGeom>
          <a:noFill/>
          <a:ln w="9525">
            <a:noFill/>
            <a:miter lim="800000"/>
          </a:ln>
        </p:spPr>
        <p:txBody>
          <a:bodyPr>
            <a:spAutoFit/>
          </a:bodyPr>
          <a:lstStyle/>
          <a:p>
            <a:pPr>
              <a:spcBef>
                <a:spcPct val="50000"/>
              </a:spcBef>
              <a:defRPr/>
            </a:pPr>
            <a:r>
              <a:rPr kumimoji="1" lang="zh-CN" altLang="en-US" sz="2700" b="1">
                <a:solidFill>
                  <a:srgbClr val="FF0066"/>
                </a:solidFill>
                <a:effectLst>
                  <a:outerShdw blurRad="38100" dist="38100" dir="2700000" algn="tl">
                    <a:srgbClr val="C0C0C0"/>
                  </a:outerShdw>
                </a:effectLst>
                <a:latin typeface="Times New Roman" panose="02020603050405020304" pitchFamily="16" charset="0"/>
                <a:ea typeface="宋体" panose="02010600030101010101" pitchFamily="2" charset="-122"/>
              </a:rPr>
              <a:t>听觉</a:t>
            </a:r>
          </a:p>
        </p:txBody>
      </p:sp>
      <p:sp>
        <p:nvSpPr>
          <p:cNvPr id="52237" name="Text Box 13"/>
          <p:cNvSpPr txBox="1">
            <a:spLocks noChangeArrowheads="1"/>
          </p:cNvSpPr>
          <p:nvPr/>
        </p:nvSpPr>
        <p:spPr bwMode="auto">
          <a:xfrm>
            <a:off x="6858000" y="2228850"/>
            <a:ext cx="971550" cy="506730"/>
          </a:xfrm>
          <a:prstGeom prst="rect">
            <a:avLst/>
          </a:prstGeom>
          <a:noFill/>
          <a:ln w="9525">
            <a:noFill/>
            <a:miter lim="800000"/>
          </a:ln>
        </p:spPr>
        <p:txBody>
          <a:bodyPr>
            <a:spAutoFit/>
          </a:bodyPr>
          <a:lstStyle/>
          <a:p>
            <a:pPr>
              <a:spcBef>
                <a:spcPct val="50000"/>
              </a:spcBef>
              <a:defRPr/>
            </a:pPr>
            <a:r>
              <a:rPr kumimoji="1" lang="zh-CN" altLang="en-US" sz="2700" b="1">
                <a:solidFill>
                  <a:srgbClr val="FF0066"/>
                </a:solidFill>
                <a:effectLst>
                  <a:outerShdw blurRad="38100" dist="38100" dir="2700000" algn="tl">
                    <a:srgbClr val="C0C0C0"/>
                  </a:outerShdw>
                </a:effectLst>
                <a:latin typeface="Times New Roman" panose="02020603050405020304" pitchFamily="16" charset="0"/>
                <a:ea typeface="宋体" panose="02010600030101010101" pitchFamily="2" charset="-122"/>
              </a:rPr>
              <a:t>嗅觉</a:t>
            </a:r>
          </a:p>
        </p:txBody>
      </p:sp>
      <p:sp>
        <p:nvSpPr>
          <p:cNvPr id="52238" name="Line 14"/>
          <p:cNvSpPr>
            <a:spLocks noChangeShapeType="1"/>
          </p:cNvSpPr>
          <p:nvPr/>
        </p:nvSpPr>
        <p:spPr bwMode="auto">
          <a:xfrm>
            <a:off x="5886450" y="2514600"/>
            <a:ext cx="914400" cy="0"/>
          </a:xfrm>
          <a:prstGeom prst="line">
            <a:avLst/>
          </a:prstGeom>
          <a:noFill/>
          <a:ln w="38100">
            <a:solidFill>
              <a:srgbClr val="0070C0"/>
            </a:solidFill>
            <a:round/>
            <a:tailEnd type="triangle" w="med" len="med"/>
          </a:ln>
        </p:spPr>
        <p:txBody>
          <a:bodyPr wrap="none" anchor="ctr"/>
          <a:lstStyle/>
          <a:p>
            <a:endParaRPr lang="zh-CN" altLang="en-US" sz="1350"/>
          </a:p>
        </p:txBody>
      </p:sp>
      <p:sp>
        <p:nvSpPr>
          <p:cNvPr id="52239" name="Text Box 15"/>
          <p:cNvSpPr txBox="1">
            <a:spLocks noChangeArrowheads="1"/>
          </p:cNvSpPr>
          <p:nvPr/>
        </p:nvSpPr>
        <p:spPr bwMode="auto">
          <a:xfrm>
            <a:off x="1485900" y="3943350"/>
            <a:ext cx="3657600" cy="553085"/>
          </a:xfrm>
          <a:prstGeom prst="rect">
            <a:avLst/>
          </a:prstGeom>
          <a:noFill/>
          <a:ln w="9525">
            <a:noFill/>
            <a:miter lim="800000"/>
          </a:ln>
        </p:spPr>
        <p:txBody>
          <a:bodyPr>
            <a:spAutoFit/>
          </a:bodyPr>
          <a:lstStyle/>
          <a:p>
            <a:pPr>
              <a:spcBef>
                <a:spcPct val="50000"/>
              </a:spcBef>
            </a:pPr>
            <a:r>
              <a:rPr kumimoji="1" lang="en-US" altLang="zh-CN" sz="3000" b="1">
                <a:solidFill>
                  <a:srgbClr val="7030A0"/>
                </a:solidFill>
                <a:latin typeface="Times New Roman" panose="02020603050405020304" pitchFamily="16" charset="0"/>
              </a:rPr>
              <a:t>④</a:t>
            </a:r>
            <a:r>
              <a:rPr kumimoji="1" lang="zh-CN" altLang="en-US" sz="3000" b="1">
                <a:solidFill>
                  <a:srgbClr val="7030A0"/>
                </a:solidFill>
                <a:latin typeface="Times New Roman" panose="02020603050405020304" pitchFamily="16" charset="0"/>
              </a:rPr>
              <a:t>暗香浮动月黄昏</a:t>
            </a:r>
          </a:p>
        </p:txBody>
      </p:sp>
      <p:sp>
        <p:nvSpPr>
          <p:cNvPr id="52240" name="Text Box 16"/>
          <p:cNvSpPr txBox="1">
            <a:spLocks noChangeArrowheads="1"/>
          </p:cNvSpPr>
          <p:nvPr/>
        </p:nvSpPr>
        <p:spPr bwMode="auto">
          <a:xfrm>
            <a:off x="5029200" y="4000500"/>
            <a:ext cx="971550" cy="506730"/>
          </a:xfrm>
          <a:prstGeom prst="rect">
            <a:avLst/>
          </a:prstGeom>
          <a:noFill/>
          <a:ln w="9525">
            <a:noFill/>
            <a:miter lim="800000"/>
          </a:ln>
        </p:spPr>
        <p:txBody>
          <a:bodyPr>
            <a:spAutoFit/>
          </a:bodyPr>
          <a:lstStyle/>
          <a:p>
            <a:pPr>
              <a:spcBef>
                <a:spcPct val="50000"/>
              </a:spcBef>
              <a:defRPr/>
            </a:pPr>
            <a:r>
              <a:rPr kumimoji="1" lang="zh-CN" altLang="en-US" sz="2700" b="1">
                <a:solidFill>
                  <a:srgbClr val="FF0066"/>
                </a:solidFill>
                <a:effectLst>
                  <a:outerShdw blurRad="38100" dist="38100" dir="2700000" algn="tl">
                    <a:srgbClr val="C0C0C0"/>
                  </a:outerShdw>
                </a:effectLst>
                <a:latin typeface="Times New Roman" panose="02020603050405020304" pitchFamily="16" charset="0"/>
                <a:ea typeface="宋体" panose="02010600030101010101" pitchFamily="2" charset="-122"/>
              </a:rPr>
              <a:t>嗅觉</a:t>
            </a:r>
          </a:p>
        </p:txBody>
      </p:sp>
      <p:sp>
        <p:nvSpPr>
          <p:cNvPr id="52241" name="Text Box 17"/>
          <p:cNvSpPr txBox="1">
            <a:spLocks noChangeArrowheads="1"/>
          </p:cNvSpPr>
          <p:nvPr/>
        </p:nvSpPr>
        <p:spPr bwMode="auto">
          <a:xfrm>
            <a:off x="6858000" y="4000500"/>
            <a:ext cx="971550" cy="506730"/>
          </a:xfrm>
          <a:prstGeom prst="rect">
            <a:avLst/>
          </a:prstGeom>
          <a:noFill/>
          <a:ln w="9525">
            <a:noFill/>
            <a:miter lim="800000"/>
          </a:ln>
        </p:spPr>
        <p:txBody>
          <a:bodyPr>
            <a:spAutoFit/>
          </a:bodyPr>
          <a:lstStyle/>
          <a:p>
            <a:pPr>
              <a:spcBef>
                <a:spcPct val="50000"/>
              </a:spcBef>
              <a:defRPr/>
            </a:pPr>
            <a:r>
              <a:rPr kumimoji="1" lang="zh-CN" altLang="en-US" sz="2700" b="1">
                <a:solidFill>
                  <a:srgbClr val="FF0066"/>
                </a:solidFill>
                <a:effectLst>
                  <a:outerShdw blurRad="38100" dist="38100" dir="2700000" algn="tl">
                    <a:srgbClr val="C0C0C0"/>
                  </a:outerShdw>
                </a:effectLst>
                <a:latin typeface="Times New Roman" panose="02020603050405020304" pitchFamily="16" charset="0"/>
                <a:ea typeface="宋体" panose="02010600030101010101" pitchFamily="2" charset="-122"/>
              </a:rPr>
              <a:t>视觉</a:t>
            </a:r>
          </a:p>
        </p:txBody>
      </p:sp>
      <p:sp>
        <p:nvSpPr>
          <p:cNvPr id="52242" name="Line 18"/>
          <p:cNvSpPr>
            <a:spLocks noChangeShapeType="1"/>
          </p:cNvSpPr>
          <p:nvPr/>
        </p:nvSpPr>
        <p:spPr bwMode="auto">
          <a:xfrm>
            <a:off x="5886450" y="4286250"/>
            <a:ext cx="914400" cy="0"/>
          </a:xfrm>
          <a:prstGeom prst="line">
            <a:avLst/>
          </a:prstGeom>
          <a:noFill/>
          <a:ln w="38100">
            <a:solidFill>
              <a:srgbClr val="0070C0"/>
            </a:solidFill>
            <a:round/>
            <a:tailEnd type="triangle" w="med" len="med"/>
          </a:ln>
        </p:spPr>
        <p:txBody>
          <a:bodyPr wrap="none" anchor="ctr"/>
          <a:lstStyle/>
          <a:p>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22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22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grpId="0" nodeType="clickEffect">
                                  <p:stCondLst>
                                    <p:cond delay="0"/>
                                  </p:stCondLst>
                                  <p:childTnLst>
                                    <p:set>
                                      <p:cBhvr>
                                        <p:cTn id="14" dur="1" fill="hold">
                                          <p:stCondLst>
                                            <p:cond delay="0"/>
                                          </p:stCondLst>
                                        </p:cTn>
                                        <p:tgtEl>
                                          <p:spTgt spid="52230"/>
                                        </p:tgtEl>
                                        <p:attrNameLst>
                                          <p:attrName>style.visibility</p:attrName>
                                        </p:attrNameLst>
                                      </p:cBhvr>
                                      <p:to>
                                        <p:strVal val="visible"/>
                                      </p:to>
                                    </p:set>
                                    <p:animEffect transition="in" filter="slide(fromLeft)">
                                      <p:cBhvr>
                                        <p:cTn id="15" dur="500"/>
                                        <p:tgtEl>
                                          <p:spTgt spid="52230"/>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222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5223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223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52238"/>
                                        </p:tgtEl>
                                        <p:attrNameLst>
                                          <p:attrName>style.visibility</p:attrName>
                                        </p:attrNameLst>
                                      </p:cBhvr>
                                      <p:to>
                                        <p:strVal val="visible"/>
                                      </p:to>
                                    </p:set>
                                    <p:animEffect transition="in" filter="slide(fromLeft)">
                                      <p:cBhvr>
                                        <p:cTn id="32" dur="500"/>
                                        <p:tgtEl>
                                          <p:spTgt spid="5223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5223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499"/>
                                          </p:stCondLst>
                                        </p:cTn>
                                        <p:tgtEl>
                                          <p:spTgt spid="5223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5223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2" presetClass="entr" presetSubtype="8" fill="hold" grpId="0" nodeType="clickEffect">
                                  <p:stCondLst>
                                    <p:cond delay="0"/>
                                  </p:stCondLst>
                                  <p:childTnLst>
                                    <p:set>
                                      <p:cBhvr>
                                        <p:cTn id="48" dur="1" fill="hold">
                                          <p:stCondLst>
                                            <p:cond delay="0"/>
                                          </p:stCondLst>
                                        </p:cTn>
                                        <p:tgtEl>
                                          <p:spTgt spid="52234"/>
                                        </p:tgtEl>
                                        <p:attrNameLst>
                                          <p:attrName>style.visibility</p:attrName>
                                        </p:attrNameLst>
                                      </p:cBhvr>
                                      <p:to>
                                        <p:strVal val="visible"/>
                                      </p:to>
                                    </p:set>
                                    <p:animEffect transition="in" filter="slide(fromLeft)">
                                      <p:cBhvr>
                                        <p:cTn id="49" dur="500"/>
                                        <p:tgtEl>
                                          <p:spTgt spid="52234"/>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499"/>
                                          </p:stCondLst>
                                        </p:cTn>
                                        <p:tgtEl>
                                          <p:spTgt spid="5223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52239"/>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499"/>
                                          </p:stCondLst>
                                        </p:cTn>
                                        <p:tgtEl>
                                          <p:spTgt spid="52240"/>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2" presetClass="entr" presetSubtype="8" fill="hold" grpId="0" nodeType="clickEffect">
                                  <p:stCondLst>
                                    <p:cond delay="0"/>
                                  </p:stCondLst>
                                  <p:childTnLst>
                                    <p:set>
                                      <p:cBhvr>
                                        <p:cTn id="65" dur="1" fill="hold">
                                          <p:stCondLst>
                                            <p:cond delay="0"/>
                                          </p:stCondLst>
                                        </p:cTn>
                                        <p:tgtEl>
                                          <p:spTgt spid="52242"/>
                                        </p:tgtEl>
                                        <p:attrNameLst>
                                          <p:attrName>style.visibility</p:attrName>
                                        </p:attrNameLst>
                                      </p:cBhvr>
                                      <p:to>
                                        <p:strVal val="visible"/>
                                      </p:to>
                                    </p:set>
                                    <p:animEffect transition="in" filter="slide(fromLeft)">
                                      <p:cBhvr>
                                        <p:cTn id="66" dur="500"/>
                                        <p:tgtEl>
                                          <p:spTgt spid="52242"/>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499"/>
                                          </p:stCondLst>
                                        </p:cTn>
                                        <p:tgtEl>
                                          <p:spTgt spid="522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utoUpdateAnimBg="0"/>
      <p:bldP spid="52228" grpId="0" autoUpdateAnimBg="0"/>
      <p:bldP spid="52229" grpId="0" autoUpdateAnimBg="0"/>
      <p:bldP spid="52230" grpId="0" bldLvl="0" animBg="1"/>
      <p:bldP spid="52231" grpId="0" autoUpdateAnimBg="0"/>
      <p:bldP spid="52232" grpId="0" autoUpdateAnimBg="0"/>
      <p:bldP spid="52233" grpId="0" autoUpdateAnimBg="0"/>
      <p:bldP spid="52234" grpId="0" bldLvl="0" animBg="1"/>
      <p:bldP spid="52235" grpId="0" autoUpdateAnimBg="0"/>
      <p:bldP spid="52236" grpId="0" autoUpdateAnimBg="0"/>
      <p:bldP spid="52237" grpId="0" autoUpdateAnimBg="0"/>
      <p:bldP spid="52238" grpId="0" bldLvl="0" animBg="1"/>
      <p:bldP spid="52239" grpId="0" autoUpdateAnimBg="0"/>
      <p:bldP spid="52240" grpId="0" autoUpdateAnimBg="0"/>
      <p:bldP spid="52241" grpId="0" autoUpdateAnimBg="0"/>
      <p:bldP spid="5224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1599565"/>
            <a:ext cx="8970010" cy="800100"/>
          </a:xfrm>
        </p:spPr>
        <p:txBody>
          <a:bodyPr wrap="square" lIns="67500" tIns="35100" rIns="67500" bIns="35100" anchor="ctr">
            <a:normAutofit fontScale="90000"/>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sz="4000" b="1" kern="1200" baseline="0" dirty="0" err="1">
                <a:solidFill>
                  <a:srgbClr val="FF0000"/>
                </a:solidFill>
                <a:latin typeface="方正隶书_GBK" panose="03000509000000000000" charset="-122"/>
                <a:ea typeface="方正隶书_GBK" panose="03000509000000000000" charset="-122"/>
                <a:cs typeface="+mj-cs"/>
              </a:rPr>
              <a:t>层层的叶子中间，零星地点缀着些白花，有袅娜地开着的，有羞涩地打着朵儿的。</a:t>
            </a:r>
          </a:p>
        </p:txBody>
      </p:sp>
      <p:sp>
        <p:nvSpPr>
          <p:cNvPr id="33794" name="副标题 19457"/>
          <p:cNvSpPr>
            <a:spLocks noGrp="1"/>
          </p:cNvSpPr>
          <p:nvPr>
            <p:ph type="subTitle" idx="1"/>
          </p:nvPr>
        </p:nvSpPr>
        <p:spPr>
          <a:xfrm>
            <a:off x="86995" y="3215640"/>
            <a:ext cx="8752840" cy="131445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zh-CN" altLang="en-US" sz="2800" b="1" kern="1200" baseline="0" dirty="0" err="1">
                <a:latin typeface="+mn-lt"/>
                <a:ea typeface="+mn-ea"/>
                <a:cs typeface="+mn-cs"/>
              </a:rPr>
              <a:t>写出了荷花开放时含苞待放的样子，这句运用了拟人的手法。</a:t>
            </a: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1599565"/>
            <a:ext cx="8970010" cy="800100"/>
          </a:xfrm>
        </p:spPr>
        <p:txBody>
          <a:bodyPr wrap="square" lIns="67500" tIns="35100" rIns="67500" bIns="35100" anchor="ctr">
            <a:normAutofit fontScale="90000"/>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sz="4000" b="1" kern="1200" baseline="0" dirty="0" err="1">
                <a:solidFill>
                  <a:srgbClr val="FF0000"/>
                </a:solidFill>
                <a:latin typeface="方正隶书_GBK" panose="03000509000000000000" charset="-122"/>
                <a:ea typeface="方正隶书_GBK" panose="03000509000000000000" charset="-122"/>
                <a:cs typeface="+mj-cs"/>
              </a:rPr>
              <a:t>叶子本是肩并肩密密地挨着，这便宛然有了一道凝碧的波痕。叶子底下是脉脉的流水，遮住了，不能见一些颜色；而叶子却更见风致了。</a:t>
            </a:r>
          </a:p>
        </p:txBody>
      </p:sp>
      <p:sp>
        <p:nvSpPr>
          <p:cNvPr id="33794" name="副标题 19457"/>
          <p:cNvSpPr>
            <a:spLocks noGrp="1"/>
          </p:cNvSpPr>
          <p:nvPr>
            <p:ph type="subTitle" idx="1"/>
          </p:nvPr>
        </p:nvSpPr>
        <p:spPr>
          <a:xfrm>
            <a:off x="86995" y="3215640"/>
            <a:ext cx="8752840" cy="131445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zh-CN" altLang="en-US" sz="2800" b="1" kern="1200" baseline="0" dirty="0" err="1">
                <a:latin typeface="+mn-lt"/>
                <a:ea typeface="+mn-ea"/>
                <a:cs typeface="+mn-cs"/>
              </a:rPr>
              <a:t>运用了拟人的手法，把叶子当成人来写，写出了叶子的密集，还写了叶子底下的流水，赋予流水人的情感，流水无声，荷叶含情，仿佛和人进行无声的对话与交流。</a:t>
            </a: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矩形 24576"/>
          <p:cNvSpPr/>
          <p:nvPr/>
        </p:nvSpPr>
        <p:spPr>
          <a:xfrm>
            <a:off x="4972050" y="2045494"/>
            <a:ext cx="1028700" cy="53149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000" dirty="0" err="1">
                <a:solidFill>
                  <a:srgbClr val="FF0000"/>
                </a:solidFill>
                <a:latin typeface="Arial" panose="020B0604020202020204" pitchFamily="34" charset="0"/>
              </a:rPr>
              <a:t>袅 娜</a:t>
            </a:r>
            <a:endParaRPr lang="en-US" altLang="x-none" sz="3000" dirty="0" err="1">
              <a:solidFill>
                <a:srgbClr val="FF0000"/>
              </a:solidFill>
              <a:latin typeface="Arial" panose="020B0604020202020204" pitchFamily="34" charset="0"/>
              <a:ea typeface="文鼎特圆" pitchFamily="1" charset="0"/>
            </a:endParaRPr>
          </a:p>
        </p:txBody>
      </p:sp>
      <p:sp>
        <p:nvSpPr>
          <p:cNvPr id="24578" name="矩形 24577"/>
          <p:cNvSpPr/>
          <p:nvPr/>
        </p:nvSpPr>
        <p:spPr>
          <a:xfrm flipH="1">
            <a:off x="5029200" y="2800350"/>
            <a:ext cx="1085850" cy="53149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000" dirty="0" err="1">
                <a:solidFill>
                  <a:srgbClr val="FF0000"/>
                </a:solidFill>
                <a:latin typeface="Arial" panose="020B0604020202020204" pitchFamily="34" charset="0"/>
              </a:rPr>
              <a:t>羞 涩</a:t>
            </a:r>
            <a:endParaRPr lang="en-US" altLang="x-none" sz="3000" dirty="0" err="1">
              <a:solidFill>
                <a:srgbClr val="FF0000"/>
              </a:solidFill>
              <a:latin typeface="Arial" panose="020B0604020202020204" pitchFamily="34" charset="0"/>
              <a:ea typeface="文鼎特圆" pitchFamily="1" charset="0"/>
            </a:endParaRPr>
          </a:p>
        </p:txBody>
      </p:sp>
      <p:sp>
        <p:nvSpPr>
          <p:cNvPr id="24579" name="下箭头 24578"/>
          <p:cNvSpPr/>
          <p:nvPr/>
        </p:nvSpPr>
        <p:spPr>
          <a:xfrm>
            <a:off x="6972300" y="2971800"/>
            <a:ext cx="628650" cy="514350"/>
          </a:xfrm>
          <a:prstGeom prst="downArrow">
            <a:avLst>
              <a:gd name="adj1" fmla="val 50000"/>
              <a:gd name="adj2" fmla="val 25000"/>
            </a:avLst>
          </a:prstGeom>
          <a:solidFill>
            <a:srgbClr val="808000">
              <a:alpha val="50000"/>
            </a:srgbClr>
          </a:solid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4580" name="文本框 24579"/>
          <p:cNvSpPr txBox="1"/>
          <p:nvPr/>
        </p:nvSpPr>
        <p:spPr>
          <a:xfrm flipH="1">
            <a:off x="3713798" y="2171700"/>
            <a:ext cx="596265" cy="1200150"/>
          </a:xfrm>
          <a:prstGeom prst="rect">
            <a:avLst/>
          </a:prstGeom>
          <a:noFill/>
          <a:ln w="9525">
            <a:noFill/>
          </a:ln>
        </p:spPr>
        <p:txBody>
          <a:bodyPr vert="eaVert"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000" dirty="0" err="1">
                <a:solidFill>
                  <a:srgbClr val="FF0000"/>
                </a:solidFill>
                <a:latin typeface="Arial" panose="020B0604020202020204" pitchFamily="34" charset="0"/>
              </a:rPr>
              <a:t>田  田</a:t>
            </a:r>
            <a:endParaRPr lang="en-US" altLang="x-none" sz="3000" dirty="0" err="1">
              <a:solidFill>
                <a:srgbClr val="FF0000"/>
              </a:solidFill>
              <a:latin typeface="Arial" panose="020B0604020202020204" pitchFamily="34" charset="0"/>
              <a:ea typeface="文鼎特圆" pitchFamily="1" charset="0"/>
            </a:endParaRPr>
          </a:p>
        </p:txBody>
      </p:sp>
      <p:sp>
        <p:nvSpPr>
          <p:cNvPr id="24581" name="矩形 24580"/>
          <p:cNvSpPr/>
          <p:nvPr/>
        </p:nvSpPr>
        <p:spPr>
          <a:xfrm>
            <a:off x="1925241" y="2031206"/>
            <a:ext cx="1200150" cy="53149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000" dirty="0" err="1">
                <a:solidFill>
                  <a:srgbClr val="FF0000"/>
                </a:solidFill>
                <a:latin typeface="Arial" panose="020B0604020202020204" pitchFamily="34" charset="0"/>
              </a:rPr>
              <a:t>曲 曲</a:t>
            </a:r>
            <a:endParaRPr lang="en-US" altLang="x-none" sz="3000" dirty="0" err="1">
              <a:solidFill>
                <a:srgbClr val="FF0000"/>
              </a:solidFill>
              <a:latin typeface="Arial" panose="020B0604020202020204" pitchFamily="34" charset="0"/>
              <a:ea typeface="文鼎特圆" pitchFamily="1" charset="0"/>
            </a:endParaRPr>
          </a:p>
        </p:txBody>
      </p:sp>
      <p:sp>
        <p:nvSpPr>
          <p:cNvPr id="24582" name="矩形 24581"/>
          <p:cNvSpPr/>
          <p:nvPr/>
        </p:nvSpPr>
        <p:spPr>
          <a:xfrm>
            <a:off x="1925241" y="2733675"/>
            <a:ext cx="1314450" cy="53149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000" dirty="0" err="1">
                <a:solidFill>
                  <a:srgbClr val="FF0000"/>
                </a:solidFill>
                <a:latin typeface="Arial" panose="020B0604020202020204" pitchFamily="34" charset="0"/>
              </a:rPr>
              <a:t>折 折</a:t>
            </a:r>
            <a:endParaRPr lang="en-US" altLang="x-none" sz="3000" dirty="0" err="1">
              <a:solidFill>
                <a:srgbClr val="FF0000"/>
              </a:solidFill>
              <a:latin typeface="Arial" panose="020B0604020202020204" pitchFamily="34" charset="0"/>
              <a:ea typeface="文鼎特圆" pitchFamily="1" charset="0"/>
            </a:endParaRPr>
          </a:p>
        </p:txBody>
      </p:sp>
      <p:sp>
        <p:nvSpPr>
          <p:cNvPr id="24583" name="文本框 24582"/>
          <p:cNvSpPr txBox="1"/>
          <p:nvPr/>
        </p:nvSpPr>
        <p:spPr>
          <a:xfrm>
            <a:off x="1828800" y="3314700"/>
            <a:ext cx="1657350" cy="69278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4050" dirty="0" err="1">
                <a:solidFill>
                  <a:srgbClr val="000099"/>
                </a:solidFill>
                <a:latin typeface="隶书" charset="0"/>
              </a:rPr>
              <a:t>荷香</a:t>
            </a:r>
            <a:endParaRPr lang="en-US" altLang="x-none" sz="4050" dirty="0" err="1">
              <a:solidFill>
                <a:srgbClr val="000099"/>
              </a:solidFill>
              <a:latin typeface="隶书" charset="0"/>
              <a:ea typeface="隶书" charset="0"/>
            </a:endParaRPr>
          </a:p>
        </p:txBody>
      </p:sp>
      <p:sp>
        <p:nvSpPr>
          <p:cNvPr id="24584" name="文本框 24583"/>
          <p:cNvSpPr txBox="1"/>
          <p:nvPr/>
        </p:nvSpPr>
        <p:spPr>
          <a:xfrm>
            <a:off x="3486150" y="3314700"/>
            <a:ext cx="1543050" cy="69278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1350" dirty="0" err="1">
                <a:solidFill>
                  <a:srgbClr val="000000"/>
                </a:solidFill>
                <a:latin typeface="Arial" panose="020B0604020202020204" pitchFamily="34" charset="0"/>
              </a:rPr>
              <a:t> </a:t>
            </a:r>
            <a:r>
              <a:rPr lang="en-US" altLang="x-none" sz="4050" dirty="0" err="1">
                <a:solidFill>
                  <a:srgbClr val="000099"/>
                </a:solidFill>
                <a:latin typeface="隶书" charset="0"/>
              </a:rPr>
              <a:t>荷波</a:t>
            </a:r>
            <a:endParaRPr lang="en-US" altLang="x-none" sz="4050" dirty="0" err="1">
              <a:solidFill>
                <a:srgbClr val="000099"/>
              </a:solidFill>
              <a:latin typeface="隶书" charset="0"/>
              <a:ea typeface="隶书" charset="0"/>
            </a:endParaRPr>
          </a:p>
        </p:txBody>
      </p:sp>
      <p:sp>
        <p:nvSpPr>
          <p:cNvPr id="24585" name="文本框 24584"/>
          <p:cNvSpPr txBox="1"/>
          <p:nvPr/>
        </p:nvSpPr>
        <p:spPr>
          <a:xfrm>
            <a:off x="5029200" y="3314700"/>
            <a:ext cx="1166813" cy="69278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4050" dirty="0" err="1">
                <a:solidFill>
                  <a:srgbClr val="000099"/>
                </a:solidFill>
                <a:latin typeface="Arial" panose="020B0604020202020204" pitchFamily="34" charset="0"/>
              </a:rPr>
              <a:t>流水</a:t>
            </a:r>
            <a:endParaRPr lang="en-US" altLang="x-none" sz="4050" dirty="0" err="1">
              <a:solidFill>
                <a:srgbClr val="000099"/>
              </a:solidFill>
              <a:latin typeface="Arial" panose="020B0604020202020204" pitchFamily="34" charset="0"/>
              <a:ea typeface="隶书" charset="0"/>
            </a:endParaRPr>
          </a:p>
        </p:txBody>
      </p:sp>
      <p:sp>
        <p:nvSpPr>
          <p:cNvPr id="24586" name="右大括号 24585"/>
          <p:cNvSpPr/>
          <p:nvPr/>
        </p:nvSpPr>
        <p:spPr>
          <a:xfrm>
            <a:off x="6286500" y="1428750"/>
            <a:ext cx="514350" cy="1828800"/>
          </a:xfrm>
          <a:prstGeom prst="rightBrace">
            <a:avLst>
              <a:gd name="adj1" fmla="val 29596"/>
              <a:gd name="adj2" fmla="val 50000"/>
            </a:avLst>
          </a:prstGeom>
          <a:noFill/>
          <a:ln w="9360" cap="flat" cmpd="sng">
            <a:solidFill>
              <a:srgbClr val="333399"/>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4587" name="右大括号 24586"/>
          <p:cNvSpPr/>
          <p:nvPr/>
        </p:nvSpPr>
        <p:spPr>
          <a:xfrm>
            <a:off x="6343650" y="3371850"/>
            <a:ext cx="400050" cy="1428750"/>
          </a:xfrm>
          <a:prstGeom prst="rightBrace">
            <a:avLst>
              <a:gd name="adj1" fmla="val 29728"/>
              <a:gd name="adj2" fmla="val 50000"/>
            </a:avLst>
          </a:prstGeom>
          <a:noFill/>
          <a:ln w="9360" cap="flat" cmpd="sng">
            <a:solidFill>
              <a:srgbClr val="333399"/>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4588" name="文本框 24587"/>
          <p:cNvSpPr txBox="1"/>
          <p:nvPr/>
        </p:nvSpPr>
        <p:spPr>
          <a:xfrm>
            <a:off x="2000250" y="4007485"/>
            <a:ext cx="914400" cy="485140"/>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700" dirty="0" err="1">
                <a:solidFill>
                  <a:srgbClr val="CC0066"/>
                </a:solidFill>
                <a:latin typeface="Arial" panose="020B0604020202020204" pitchFamily="34" charset="0"/>
                <a:ea typeface="楷体_GB2312" panose="02010609030101010101" charset="-122"/>
              </a:rPr>
              <a:t>缕缕</a:t>
            </a:r>
          </a:p>
        </p:txBody>
      </p:sp>
      <p:sp>
        <p:nvSpPr>
          <p:cNvPr id="24589" name="文本框 24588"/>
          <p:cNvSpPr txBox="1"/>
          <p:nvPr/>
        </p:nvSpPr>
        <p:spPr>
          <a:xfrm>
            <a:off x="3751421" y="4007485"/>
            <a:ext cx="820420" cy="485140"/>
          </a:xfrm>
          <a:prstGeom prst="rect">
            <a:avLst/>
          </a:prstGeom>
          <a:noFill/>
          <a:ln w="9525">
            <a:noFill/>
          </a:ln>
        </p:spPr>
        <p:txBody>
          <a:bodyPr wrap="non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700" dirty="0" err="1">
                <a:solidFill>
                  <a:srgbClr val="CC0066"/>
                </a:solidFill>
                <a:latin typeface="Arial" panose="020B0604020202020204" pitchFamily="34" charset="0"/>
                <a:ea typeface="楷体_GB2312" panose="02010609030101010101" charset="-122"/>
              </a:rPr>
              <a:t>颤动</a:t>
            </a:r>
          </a:p>
        </p:txBody>
      </p:sp>
      <p:sp>
        <p:nvSpPr>
          <p:cNvPr id="24590" name="文本框 24589"/>
          <p:cNvSpPr txBox="1"/>
          <p:nvPr/>
        </p:nvSpPr>
        <p:spPr>
          <a:xfrm>
            <a:off x="5376069" y="4007485"/>
            <a:ext cx="820420" cy="485140"/>
          </a:xfrm>
          <a:prstGeom prst="rect">
            <a:avLst/>
          </a:prstGeom>
          <a:noFill/>
          <a:ln w="9525">
            <a:noFill/>
          </a:ln>
        </p:spPr>
        <p:txBody>
          <a:bodyPr wrap="non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700" dirty="0" err="1">
                <a:solidFill>
                  <a:srgbClr val="CC0066"/>
                </a:solidFill>
                <a:latin typeface="Arial" panose="020B0604020202020204" pitchFamily="34" charset="0"/>
                <a:ea typeface="楷体_GB2312" panose="02010609030101010101" charset="-122"/>
              </a:rPr>
              <a:t>脉脉</a:t>
            </a:r>
          </a:p>
        </p:txBody>
      </p:sp>
      <p:sp>
        <p:nvSpPr>
          <p:cNvPr id="44047" name="文本框 24590"/>
          <p:cNvSpPr txBox="1"/>
          <p:nvPr/>
        </p:nvSpPr>
        <p:spPr>
          <a:xfrm>
            <a:off x="3006328" y="519113"/>
            <a:ext cx="3294459" cy="685165"/>
          </a:xfrm>
          <a:prstGeom prst="rect">
            <a:avLst/>
          </a:prstGeom>
          <a:noFill/>
          <a:ln w="9525">
            <a:noFill/>
          </a:ln>
        </p:spPr>
        <p:txBody>
          <a:bodyPr wrap="square" lIns="67500" tIns="35100" rIns="67500" bIns="35100" anchor="t">
            <a:spAutoFit/>
          </a:bodyPr>
          <a:lstStyle/>
          <a:p>
            <a:pPr defTabSz="0">
              <a:spcBef>
                <a:spcPts val="2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4000" b="1" dirty="0" err="1">
                <a:solidFill>
                  <a:srgbClr val="FF0000"/>
                </a:solidFill>
                <a:latin typeface="方正隶书_GBK" panose="03000509000000000000" charset="-122"/>
                <a:ea typeface="方正隶书_GBK" panose="03000509000000000000" charset="-122"/>
              </a:rPr>
              <a:t>月色下的荷塘</a:t>
            </a:r>
          </a:p>
        </p:txBody>
      </p:sp>
      <p:sp>
        <p:nvSpPr>
          <p:cNvPr id="24592" name="文本框 24591"/>
          <p:cNvSpPr txBox="1"/>
          <p:nvPr/>
        </p:nvSpPr>
        <p:spPr>
          <a:xfrm>
            <a:off x="6947059" y="1707356"/>
            <a:ext cx="641985" cy="1026319"/>
          </a:xfrm>
          <a:prstGeom prst="rect">
            <a:avLst/>
          </a:prstGeom>
          <a:noFill/>
          <a:ln w="9525">
            <a:noFill/>
          </a:ln>
        </p:spPr>
        <p:txBody>
          <a:bodyPr vert="eaVert" wrap="square" lIns="67500" tIns="35100" rIns="67500" bIns="35100" anchor="t">
            <a:spAutoFit/>
          </a:bodyPr>
          <a:lstStyle/>
          <a:p>
            <a:pPr defTabSz="0">
              <a:spcBef>
                <a:spcPts val="2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300" dirty="0" err="1">
                <a:solidFill>
                  <a:srgbClr val="FF0000"/>
                </a:solidFill>
                <a:effectLst>
                  <a:outerShdw blurRad="38100" dist="38100" dir="2700000">
                    <a:srgbClr val="000000"/>
                  </a:outerShdw>
                </a:effectLst>
                <a:latin typeface="Arial" panose="020B0604020202020204" pitchFamily="34" charset="0"/>
              </a:rPr>
              <a:t>静态</a:t>
            </a:r>
            <a:endParaRPr lang="en-US" altLang="x-none" sz="3300" dirty="0" err="1">
              <a:solidFill>
                <a:srgbClr val="FF0000"/>
              </a:solidFill>
              <a:effectLst>
                <a:outerShdw blurRad="38100" dist="38100" dir="2700000">
                  <a:srgbClr val="000000"/>
                </a:outerShdw>
              </a:effectLst>
              <a:latin typeface="Arial" panose="020B0604020202020204" pitchFamily="34" charset="0"/>
              <a:ea typeface="华文彩云" charset="0"/>
            </a:endParaRPr>
          </a:p>
        </p:txBody>
      </p:sp>
      <p:sp>
        <p:nvSpPr>
          <p:cNvPr id="24593" name="文本框 24592"/>
          <p:cNvSpPr txBox="1"/>
          <p:nvPr/>
        </p:nvSpPr>
        <p:spPr>
          <a:xfrm>
            <a:off x="6947059" y="3598069"/>
            <a:ext cx="641985" cy="1026319"/>
          </a:xfrm>
          <a:prstGeom prst="rect">
            <a:avLst/>
          </a:prstGeom>
          <a:noFill/>
          <a:ln w="9525">
            <a:noFill/>
          </a:ln>
        </p:spPr>
        <p:txBody>
          <a:bodyPr vert="eaVert" wrap="square" lIns="67500" tIns="35100" rIns="67500" bIns="35100" anchor="t">
            <a:spAutoFit/>
          </a:bodyPr>
          <a:lstStyle/>
          <a:p>
            <a:pPr defTabSz="0">
              <a:spcBef>
                <a:spcPts val="2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300" dirty="0" err="1">
                <a:solidFill>
                  <a:srgbClr val="CC0066"/>
                </a:solidFill>
                <a:effectLst>
                  <a:outerShdw blurRad="38100" dist="38100" dir="2700000">
                    <a:srgbClr val="000000"/>
                  </a:outerShdw>
                </a:effectLst>
                <a:latin typeface="Arial" panose="020B0604020202020204" pitchFamily="34" charset="0"/>
              </a:rPr>
              <a:t>动态</a:t>
            </a:r>
            <a:endParaRPr lang="en-US" altLang="x-none" sz="3300" dirty="0" err="1">
              <a:solidFill>
                <a:srgbClr val="CC0066"/>
              </a:solidFill>
              <a:effectLst>
                <a:outerShdw blurRad="38100" dist="38100" dir="2700000">
                  <a:srgbClr val="000000"/>
                </a:outerShdw>
              </a:effectLst>
              <a:latin typeface="Arial" panose="020B0604020202020204" pitchFamily="34" charset="0"/>
              <a:ea typeface="华文彩云" charset="0"/>
            </a:endParaRPr>
          </a:p>
        </p:txBody>
      </p:sp>
      <p:pic>
        <p:nvPicPr>
          <p:cNvPr id="44050" name="图片 24593"/>
          <p:cNvPicPr>
            <a:picLocks noChangeAspect="1"/>
          </p:cNvPicPr>
          <p:nvPr/>
        </p:nvPicPr>
        <p:blipFill>
          <a:blip r:embed="rId3" cstate="print"/>
          <a:stretch>
            <a:fillRect/>
          </a:stretch>
        </p:blipFill>
        <p:spPr>
          <a:xfrm>
            <a:off x="1885950" y="1257300"/>
            <a:ext cx="1028700" cy="685800"/>
          </a:xfrm>
          <a:prstGeom prst="rect">
            <a:avLst/>
          </a:prstGeom>
          <a:noFill/>
          <a:ln w="25200">
            <a:noFill/>
          </a:ln>
        </p:spPr>
      </p:pic>
      <p:pic>
        <p:nvPicPr>
          <p:cNvPr id="44051" name="图片 24594"/>
          <p:cNvPicPr>
            <a:picLocks noChangeAspect="1"/>
          </p:cNvPicPr>
          <p:nvPr/>
        </p:nvPicPr>
        <p:blipFill>
          <a:blip r:embed="rId4" cstate="print"/>
          <a:stretch>
            <a:fillRect/>
          </a:stretch>
        </p:blipFill>
        <p:spPr>
          <a:xfrm>
            <a:off x="3486150" y="1257300"/>
            <a:ext cx="1085850" cy="628650"/>
          </a:xfrm>
          <a:prstGeom prst="rect">
            <a:avLst/>
          </a:prstGeom>
          <a:noFill/>
          <a:ln w="25200">
            <a:noFill/>
          </a:ln>
        </p:spPr>
      </p:pic>
      <p:pic>
        <p:nvPicPr>
          <p:cNvPr id="44052" name="图片 24595"/>
          <p:cNvPicPr>
            <a:picLocks noChangeAspect="1"/>
          </p:cNvPicPr>
          <p:nvPr/>
        </p:nvPicPr>
        <p:blipFill>
          <a:blip r:embed="rId5" cstate="print"/>
          <a:stretch>
            <a:fillRect/>
          </a:stretch>
        </p:blipFill>
        <p:spPr>
          <a:xfrm>
            <a:off x="5029200" y="1314450"/>
            <a:ext cx="1028700" cy="607219"/>
          </a:xfrm>
          <a:prstGeom prst="rect">
            <a:avLst/>
          </a:prstGeom>
          <a:noFill/>
          <a:ln w="25200">
            <a:noFill/>
          </a:ln>
        </p:spPr>
      </p:pic>
      <p:pic>
        <p:nvPicPr>
          <p:cNvPr id="33797" name="图片 19460"/>
          <p:cNvPicPr>
            <a:picLocks noChangeAspect="1"/>
          </p:cNvPicPr>
          <p:nvPr/>
        </p:nvPicPr>
        <p:blipFill>
          <a:blip r:embed="rId6" cstate="print"/>
          <a:srcRect t="3795" b="87669"/>
          <a:stretch>
            <a:fillRect/>
          </a:stretch>
        </p:blipFill>
        <p:spPr>
          <a:xfrm>
            <a:off x="1143000" y="4598036"/>
            <a:ext cx="6858000" cy="515541"/>
          </a:xfrm>
          <a:prstGeom prst="rect">
            <a:avLst/>
          </a:prstGeom>
          <a:solidFill>
            <a:srgbClr val="5F5F5F"/>
          </a:solidFill>
          <a:ln w="25200">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additive="repl">
                                        <p:cTn id="6" dur="1" fill="hold">
                                          <p:stCondLst>
                                            <p:cond delay="0"/>
                                          </p:stCondLst>
                                        </p:cTn>
                                        <p:tgtEl>
                                          <p:spTgt spid="24583"/>
                                        </p:tgtEl>
                                        <p:attrNameLst>
                                          <p:attrName>style.visibility</p:attrName>
                                        </p:attrNameLst>
                                      </p:cBhvr>
                                      <p:to>
                                        <p:strVal val="visible"/>
                                      </p:to>
                                    </p:set>
                                    <p:animEffect transition="in" filter="dissolve">
                                      <p:cBhvr additive="repl">
                                        <p:cTn id="7" dur="500"/>
                                        <p:tgtEl>
                                          <p:spTgt spid="2458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additive="repl">
                                        <p:cTn id="11" dur="1" fill="hold">
                                          <p:stCondLst>
                                            <p:cond delay="0"/>
                                          </p:stCondLst>
                                        </p:cTn>
                                        <p:tgtEl>
                                          <p:spTgt spid="24584"/>
                                        </p:tgtEl>
                                        <p:attrNameLst>
                                          <p:attrName>style.visibility</p:attrName>
                                        </p:attrNameLst>
                                      </p:cBhvr>
                                      <p:to>
                                        <p:strVal val="visible"/>
                                      </p:to>
                                    </p:set>
                                    <p:animEffect transition="in" filter="dissolve">
                                      <p:cBhvr additive="repl">
                                        <p:cTn id="12" dur="500"/>
                                        <p:tgtEl>
                                          <p:spTgt spid="2458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additive="repl">
                                        <p:cTn id="16" dur="1" fill="hold">
                                          <p:stCondLst>
                                            <p:cond delay="0"/>
                                          </p:stCondLst>
                                        </p:cTn>
                                        <p:tgtEl>
                                          <p:spTgt spid="24585"/>
                                        </p:tgtEl>
                                        <p:attrNameLst>
                                          <p:attrName>style.visibility</p:attrName>
                                        </p:attrNameLst>
                                      </p:cBhvr>
                                      <p:to>
                                        <p:strVal val="visible"/>
                                      </p:to>
                                    </p:set>
                                    <p:animEffect transition="in" filter="dissolve">
                                      <p:cBhvr additive="repl">
                                        <p:cTn id="17" dur="500"/>
                                        <p:tgtEl>
                                          <p:spTgt spid="2458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additive="repl">
                                        <p:cTn id="21" dur="1" fill="hold">
                                          <p:stCondLst>
                                            <p:cond delay="0"/>
                                          </p:stCondLst>
                                        </p:cTn>
                                        <p:tgtEl>
                                          <p:spTgt spid="24581"/>
                                        </p:tgtEl>
                                        <p:attrNameLst>
                                          <p:attrName>style.visibility</p:attrName>
                                        </p:attrNameLst>
                                      </p:cBhvr>
                                      <p:to>
                                        <p:strVal val="visible"/>
                                      </p:to>
                                    </p:set>
                                    <p:animEffect transition="in" filter="dissolve">
                                      <p:cBhvr additive="repl">
                                        <p:cTn id="22" dur="500"/>
                                        <p:tgtEl>
                                          <p:spTgt spid="2458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additive="repl">
                                        <p:cTn id="26" dur="1" fill="hold">
                                          <p:stCondLst>
                                            <p:cond delay="0"/>
                                          </p:stCondLst>
                                        </p:cTn>
                                        <p:tgtEl>
                                          <p:spTgt spid="24582"/>
                                        </p:tgtEl>
                                        <p:attrNameLst>
                                          <p:attrName>style.visibility</p:attrName>
                                        </p:attrNameLst>
                                      </p:cBhvr>
                                      <p:to>
                                        <p:strVal val="visible"/>
                                      </p:to>
                                    </p:set>
                                    <p:animEffect transition="in" filter="dissolve">
                                      <p:cBhvr additive="repl">
                                        <p:cTn id="27" dur="500"/>
                                        <p:tgtEl>
                                          <p:spTgt spid="2458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additive="repl">
                                        <p:cTn id="31" dur="1" fill="hold">
                                          <p:stCondLst>
                                            <p:cond delay="0"/>
                                          </p:stCondLst>
                                        </p:cTn>
                                        <p:tgtEl>
                                          <p:spTgt spid="24580"/>
                                        </p:tgtEl>
                                        <p:attrNameLst>
                                          <p:attrName>style.visibility</p:attrName>
                                        </p:attrNameLst>
                                      </p:cBhvr>
                                      <p:to>
                                        <p:strVal val="visible"/>
                                      </p:to>
                                    </p:set>
                                    <p:animEffect transition="in" filter="dissolve">
                                      <p:cBhvr additive="repl">
                                        <p:cTn id="32" dur="500"/>
                                        <p:tgtEl>
                                          <p:spTgt spid="24580"/>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additive="repl">
                                        <p:cTn id="36" dur="1" fill="hold">
                                          <p:stCondLst>
                                            <p:cond delay="0"/>
                                          </p:stCondLst>
                                        </p:cTn>
                                        <p:tgtEl>
                                          <p:spTgt spid="24577"/>
                                        </p:tgtEl>
                                        <p:attrNameLst>
                                          <p:attrName>style.visibility</p:attrName>
                                        </p:attrNameLst>
                                      </p:cBhvr>
                                      <p:to>
                                        <p:strVal val="visible"/>
                                      </p:to>
                                    </p:set>
                                    <p:animEffect transition="in" filter="dissolve">
                                      <p:cBhvr additive="repl">
                                        <p:cTn id="37" dur="500"/>
                                        <p:tgtEl>
                                          <p:spTgt spid="24577"/>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additive="repl">
                                        <p:cTn id="41" dur="1" fill="hold">
                                          <p:stCondLst>
                                            <p:cond delay="0"/>
                                          </p:stCondLst>
                                        </p:cTn>
                                        <p:tgtEl>
                                          <p:spTgt spid="24578"/>
                                        </p:tgtEl>
                                        <p:attrNameLst>
                                          <p:attrName>style.visibility</p:attrName>
                                        </p:attrNameLst>
                                      </p:cBhvr>
                                      <p:to>
                                        <p:strVal val="visible"/>
                                      </p:to>
                                    </p:set>
                                    <p:animEffect transition="in" filter="dissolve">
                                      <p:cBhvr additive="repl">
                                        <p:cTn id="42" dur="500"/>
                                        <p:tgtEl>
                                          <p:spTgt spid="2457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additive="repl">
                                        <p:cTn id="46" dur="1" fill="hold">
                                          <p:stCondLst>
                                            <p:cond delay="0"/>
                                          </p:stCondLst>
                                        </p:cTn>
                                        <p:tgtEl>
                                          <p:spTgt spid="24588"/>
                                        </p:tgtEl>
                                        <p:attrNameLst>
                                          <p:attrName>style.visibility</p:attrName>
                                        </p:attrNameLst>
                                      </p:cBhvr>
                                      <p:to>
                                        <p:strVal val="visible"/>
                                      </p:to>
                                    </p:set>
                                    <p:animEffect transition="in" filter="dissolve">
                                      <p:cBhvr additive="repl">
                                        <p:cTn id="47" dur="500"/>
                                        <p:tgtEl>
                                          <p:spTgt spid="24588"/>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additive="repl">
                                        <p:cTn id="51" dur="1" fill="hold">
                                          <p:stCondLst>
                                            <p:cond delay="0"/>
                                          </p:stCondLst>
                                        </p:cTn>
                                        <p:tgtEl>
                                          <p:spTgt spid="24589"/>
                                        </p:tgtEl>
                                        <p:attrNameLst>
                                          <p:attrName>style.visibility</p:attrName>
                                        </p:attrNameLst>
                                      </p:cBhvr>
                                      <p:to>
                                        <p:strVal val="visible"/>
                                      </p:to>
                                    </p:set>
                                    <p:animEffect transition="in" filter="dissolve">
                                      <p:cBhvr additive="repl">
                                        <p:cTn id="52" dur="500"/>
                                        <p:tgtEl>
                                          <p:spTgt spid="24589"/>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additive="repl">
                                        <p:cTn id="56" dur="1" fill="hold">
                                          <p:stCondLst>
                                            <p:cond delay="0"/>
                                          </p:stCondLst>
                                        </p:cTn>
                                        <p:tgtEl>
                                          <p:spTgt spid="24590"/>
                                        </p:tgtEl>
                                        <p:attrNameLst>
                                          <p:attrName>style.visibility</p:attrName>
                                        </p:attrNameLst>
                                      </p:cBhvr>
                                      <p:to>
                                        <p:strVal val="visible"/>
                                      </p:to>
                                    </p:set>
                                    <p:animEffect transition="in" filter="dissolve">
                                      <p:cBhvr additive="repl">
                                        <p:cTn id="57" dur="500"/>
                                        <p:tgtEl>
                                          <p:spTgt spid="24590"/>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additive="repl">
                                        <p:cTn id="61" dur="1" fill="hold">
                                          <p:stCondLst>
                                            <p:cond delay="0"/>
                                          </p:stCondLst>
                                        </p:cTn>
                                        <p:tgtEl>
                                          <p:spTgt spid="24586"/>
                                        </p:tgtEl>
                                        <p:attrNameLst>
                                          <p:attrName>style.visibility</p:attrName>
                                        </p:attrNameLst>
                                      </p:cBhvr>
                                      <p:to>
                                        <p:strVal val="visible"/>
                                      </p:to>
                                    </p:set>
                                    <p:animEffect transition="in" filter="dissolve">
                                      <p:cBhvr additive="repl">
                                        <p:cTn id="62" dur="500"/>
                                        <p:tgtEl>
                                          <p:spTgt spid="24586"/>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additive="repl">
                                        <p:cTn id="66" dur="1" fill="hold">
                                          <p:stCondLst>
                                            <p:cond delay="0"/>
                                          </p:stCondLst>
                                        </p:cTn>
                                        <p:tgtEl>
                                          <p:spTgt spid="24579"/>
                                        </p:tgtEl>
                                        <p:attrNameLst>
                                          <p:attrName>style.visibility</p:attrName>
                                        </p:attrNameLst>
                                      </p:cBhvr>
                                      <p:to>
                                        <p:strVal val="visible"/>
                                      </p:to>
                                    </p:set>
                                    <p:animEffect transition="in" filter="dissolve">
                                      <p:cBhvr additive="repl">
                                        <p:cTn id="67" dur="500"/>
                                        <p:tgtEl>
                                          <p:spTgt spid="24579"/>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additive="repl">
                                        <p:cTn id="71" dur="1" fill="hold">
                                          <p:stCondLst>
                                            <p:cond delay="0"/>
                                          </p:stCondLst>
                                        </p:cTn>
                                        <p:tgtEl>
                                          <p:spTgt spid="24587"/>
                                        </p:tgtEl>
                                        <p:attrNameLst>
                                          <p:attrName>style.visibility</p:attrName>
                                        </p:attrNameLst>
                                      </p:cBhvr>
                                      <p:to>
                                        <p:strVal val="visible"/>
                                      </p:to>
                                    </p:set>
                                    <p:animEffect transition="in" filter="dissolve">
                                      <p:cBhvr additive="repl">
                                        <p:cTn id="72" dur="500"/>
                                        <p:tgtEl>
                                          <p:spTgt spid="2458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additive="repl">
                                        <p:cTn id="76" dur="1" fill="hold">
                                          <p:stCondLst>
                                            <p:cond delay="0"/>
                                          </p:stCondLst>
                                        </p:cTn>
                                        <p:tgtEl>
                                          <p:spTgt spid="24592"/>
                                        </p:tgtEl>
                                        <p:attrNameLst>
                                          <p:attrName>style.visibility</p:attrName>
                                        </p:attrNameLst>
                                      </p:cBhvr>
                                      <p:to>
                                        <p:strVal val="visible"/>
                                      </p:to>
                                    </p:set>
                                    <p:animEffect transition="in" filter="blinds(horizontal)">
                                      <p:cBhvr additive="repl">
                                        <p:cTn id="77" dur="500"/>
                                        <p:tgtEl>
                                          <p:spTgt spid="24592"/>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additive="repl">
                                        <p:cTn id="81" dur="1" fill="hold">
                                          <p:stCondLst>
                                            <p:cond delay="0"/>
                                          </p:stCondLst>
                                        </p:cTn>
                                        <p:tgtEl>
                                          <p:spTgt spid="24593"/>
                                        </p:tgtEl>
                                        <p:attrNameLst>
                                          <p:attrName>style.visibility</p:attrName>
                                        </p:attrNameLst>
                                      </p:cBhvr>
                                      <p:to>
                                        <p:strVal val="visible"/>
                                      </p:to>
                                    </p:set>
                                    <p:animEffect transition="in" filter="blinds(horizontal)">
                                      <p:cBhvr additive="repl">
                                        <p:cTn id="82" dur="500"/>
                                        <p:tgtEl>
                                          <p:spTgt spid="24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25600"/>
          <p:cNvSpPr txBox="1"/>
          <p:nvPr/>
        </p:nvSpPr>
        <p:spPr>
          <a:xfrm>
            <a:off x="1077040" y="2894330"/>
            <a:ext cx="626745" cy="914400"/>
          </a:xfrm>
          <a:prstGeom prst="rect">
            <a:avLst/>
          </a:prstGeom>
          <a:noFill/>
          <a:ln w="9525">
            <a:noFill/>
          </a:ln>
        </p:spPr>
        <p:txBody>
          <a:bodyPr vert="eaVert" wrap="square" lIns="67500" tIns="35100" rIns="67500" bIns="35100" anchor="t">
            <a:spAutoFit/>
          </a:bodyPr>
          <a:lstStyle/>
          <a:p>
            <a:pP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200" b="1" dirty="0" err="1">
                <a:solidFill>
                  <a:srgbClr val="CC00CC"/>
                </a:solidFill>
                <a:latin typeface="Arial" panose="020B0604020202020204" pitchFamily="34" charset="0"/>
              </a:rPr>
              <a:t>荷塘</a:t>
            </a:r>
          </a:p>
        </p:txBody>
      </p:sp>
      <p:sp>
        <p:nvSpPr>
          <p:cNvPr id="25602" name="文本框 25601"/>
          <p:cNvSpPr txBox="1"/>
          <p:nvPr/>
        </p:nvSpPr>
        <p:spPr>
          <a:xfrm>
            <a:off x="3257550" y="285750"/>
            <a:ext cx="138113" cy="434579"/>
          </a:xfrm>
          <a:prstGeom prst="rect">
            <a:avLst/>
          </a:prstGeom>
          <a:noFill/>
          <a:ln w="9525">
            <a:noFill/>
          </a:ln>
        </p:spPr>
        <p:txBody>
          <a:bodyPr anchor="t"/>
          <a:lstStyle/>
          <a:p>
            <a:endParaRPr lang="zh-CN" altLang="en-US" sz="1350">
              <a:latin typeface="Arial" panose="020B0604020202020204" pitchFamily="34" charset="0"/>
            </a:endParaRPr>
          </a:p>
        </p:txBody>
      </p:sp>
      <p:sp>
        <p:nvSpPr>
          <p:cNvPr id="25603" name="文本框 25602"/>
          <p:cNvSpPr txBox="1"/>
          <p:nvPr/>
        </p:nvSpPr>
        <p:spPr>
          <a:xfrm>
            <a:off x="3681095" y="145415"/>
            <a:ext cx="3120390" cy="71564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方正隶书_GBK" panose="03000509000000000000" charset="-122"/>
                <a:ea typeface="方正隶书_GBK" panose="03000509000000000000" charset="-122"/>
              </a:rPr>
              <a:t>田田 出水很高 像婷婷舞女的裙( </a:t>
            </a:r>
            <a:r>
              <a:rPr lang="en-US" altLang="x-none" sz="2100" b="1" dirty="0" err="1">
                <a:solidFill>
                  <a:srgbClr val="009999"/>
                </a:solidFill>
                <a:latin typeface="方正隶书_GBK" panose="03000509000000000000" charset="-122"/>
                <a:ea typeface="方正隶书_GBK" panose="03000509000000000000" charset="-122"/>
              </a:rPr>
              <a:t>比喻 </a:t>
            </a:r>
            <a:r>
              <a:rPr lang="en-US" altLang="x-none" sz="2100" b="1" dirty="0" err="1">
                <a:solidFill>
                  <a:srgbClr val="000000"/>
                </a:solidFill>
                <a:latin typeface="方正隶书_GBK" panose="03000509000000000000" charset="-122"/>
                <a:ea typeface="方正隶书_GBK" panose="03000509000000000000" charset="-122"/>
              </a:rPr>
              <a:t>)</a:t>
            </a:r>
          </a:p>
        </p:txBody>
      </p:sp>
      <p:sp>
        <p:nvSpPr>
          <p:cNvPr id="25604" name="文本框 25603"/>
          <p:cNvSpPr txBox="1"/>
          <p:nvPr/>
        </p:nvSpPr>
        <p:spPr>
          <a:xfrm>
            <a:off x="3543300" y="1059815"/>
            <a:ext cx="2685415" cy="94043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方正隶书_GBK" panose="03000509000000000000" charset="-122"/>
                <a:ea typeface="方正隶书_GBK" panose="03000509000000000000" charset="-122"/>
              </a:rPr>
              <a:t>零星   袅娜( </a:t>
            </a:r>
            <a:r>
              <a:rPr lang="en-US" altLang="x-none" sz="2100" b="1" dirty="0" err="1">
                <a:solidFill>
                  <a:srgbClr val="009999"/>
                </a:solidFill>
                <a:latin typeface="方正隶书_GBK" panose="03000509000000000000" charset="-122"/>
                <a:ea typeface="方正隶书_GBK" panose="03000509000000000000" charset="-122"/>
              </a:rPr>
              <a:t>拟人 </a:t>
            </a:r>
            <a:r>
              <a:rPr lang="en-US" altLang="x-none" sz="2100" b="1" dirty="0" err="1">
                <a:solidFill>
                  <a:srgbClr val="000000"/>
                </a:solidFill>
                <a:latin typeface="方正隶书_GBK" panose="03000509000000000000" charset="-122"/>
                <a:ea typeface="方正隶书_GBK" panose="03000509000000000000" charset="-122"/>
              </a:rPr>
              <a:t>)</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方正隶书_GBK" panose="03000509000000000000" charset="-122"/>
                <a:ea typeface="方正隶书_GBK" panose="03000509000000000000" charset="-122"/>
              </a:rPr>
              <a:t>明珠  星星   美人</a:t>
            </a:r>
          </a:p>
        </p:txBody>
      </p:sp>
      <p:sp>
        <p:nvSpPr>
          <p:cNvPr id="25605" name="文本框 25604"/>
          <p:cNvSpPr txBox="1"/>
          <p:nvPr/>
        </p:nvSpPr>
        <p:spPr>
          <a:xfrm>
            <a:off x="3543300" y="2317115"/>
            <a:ext cx="3028950" cy="94043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方正隶书_GBK" panose="03000509000000000000" charset="-122"/>
                <a:ea typeface="方正隶书_GBK" panose="03000509000000000000" charset="-122"/>
              </a:rPr>
              <a:t>缕缕  </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方正隶书_GBK" panose="03000509000000000000" charset="-122"/>
                <a:ea typeface="方正隶书_GBK" panose="03000509000000000000" charset="-122"/>
              </a:rPr>
              <a:t>渺茫的歌声似的( </a:t>
            </a:r>
            <a:r>
              <a:rPr lang="en-US" altLang="x-none" sz="2100" b="1" dirty="0" err="1">
                <a:solidFill>
                  <a:srgbClr val="009999"/>
                </a:solidFill>
                <a:latin typeface="方正隶书_GBK" panose="03000509000000000000" charset="-122"/>
                <a:ea typeface="方正隶书_GBK" panose="03000509000000000000" charset="-122"/>
              </a:rPr>
              <a:t>通感 </a:t>
            </a:r>
            <a:r>
              <a:rPr lang="en-US" altLang="x-none" sz="2100" b="1" dirty="0" err="1">
                <a:solidFill>
                  <a:srgbClr val="000000"/>
                </a:solidFill>
                <a:latin typeface="方正隶书_GBK" panose="03000509000000000000" charset="-122"/>
                <a:ea typeface="方正隶书_GBK" panose="03000509000000000000" charset="-122"/>
              </a:rPr>
              <a:t>)</a:t>
            </a:r>
          </a:p>
        </p:txBody>
      </p:sp>
      <p:sp>
        <p:nvSpPr>
          <p:cNvPr id="25606" name="文本框 25605"/>
          <p:cNvSpPr txBox="1"/>
          <p:nvPr/>
        </p:nvSpPr>
        <p:spPr>
          <a:xfrm>
            <a:off x="3681095" y="3543300"/>
            <a:ext cx="1657350" cy="392430"/>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方正隶书_GBK" panose="03000509000000000000" charset="-122"/>
                <a:ea typeface="方正隶书_GBK" panose="03000509000000000000" charset="-122"/>
              </a:rPr>
              <a:t>一道凝碧</a:t>
            </a:r>
          </a:p>
        </p:txBody>
      </p:sp>
      <p:sp>
        <p:nvSpPr>
          <p:cNvPr id="25607" name="文本框 25606"/>
          <p:cNvSpPr txBox="1"/>
          <p:nvPr/>
        </p:nvSpPr>
        <p:spPr>
          <a:xfrm>
            <a:off x="3743325" y="4370070"/>
            <a:ext cx="1485900" cy="71564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方正隶书_GBK" panose="03000509000000000000" charset="-122"/>
                <a:ea typeface="方正隶书_GBK" panose="03000509000000000000" charset="-122"/>
              </a:rPr>
              <a:t>看不见的  脉脉</a:t>
            </a:r>
          </a:p>
        </p:txBody>
      </p:sp>
      <p:sp>
        <p:nvSpPr>
          <p:cNvPr id="25608" name="文本框 25607"/>
          <p:cNvSpPr txBox="1"/>
          <p:nvPr/>
        </p:nvSpPr>
        <p:spPr>
          <a:xfrm>
            <a:off x="6057900" y="1428750"/>
            <a:ext cx="971550" cy="438785"/>
          </a:xfrm>
          <a:prstGeom prst="rect">
            <a:avLst/>
          </a:prstGeom>
          <a:noFill/>
          <a:ln w="9525">
            <a:noFill/>
          </a:ln>
        </p:spPr>
        <p:txBody>
          <a:bodyPr wrap="square" lIns="67500" tIns="35100" rIns="67500" bIns="35100" anchor="t">
            <a:spAutoFit/>
          </a:bodyPr>
          <a:lstStyle/>
          <a:p>
            <a:pP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CC0000"/>
                </a:solidFill>
                <a:latin typeface="Arial" panose="020B0604020202020204" pitchFamily="34" charset="0"/>
              </a:rPr>
              <a:t>静</a:t>
            </a:r>
          </a:p>
        </p:txBody>
      </p:sp>
      <p:sp>
        <p:nvSpPr>
          <p:cNvPr id="25609" name="文本框 25608"/>
          <p:cNvSpPr txBox="1"/>
          <p:nvPr/>
        </p:nvSpPr>
        <p:spPr>
          <a:xfrm>
            <a:off x="6057900" y="4023360"/>
            <a:ext cx="514350" cy="438785"/>
          </a:xfrm>
          <a:prstGeom prst="rect">
            <a:avLst/>
          </a:prstGeom>
          <a:noFill/>
          <a:ln w="9525">
            <a:noFill/>
          </a:ln>
        </p:spPr>
        <p:txBody>
          <a:bodyPr wrap="square" lIns="67500" tIns="35100" rIns="67500" bIns="35100" anchor="t">
            <a:spAutoFit/>
          </a:bodyPr>
          <a:lstStyle/>
          <a:p>
            <a:pP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CC0000"/>
                </a:solidFill>
                <a:latin typeface="Arial" panose="020B0604020202020204" pitchFamily="34" charset="0"/>
              </a:rPr>
              <a:t>动</a:t>
            </a:r>
          </a:p>
        </p:txBody>
      </p:sp>
      <p:sp>
        <p:nvSpPr>
          <p:cNvPr id="25610" name="右大括号 25609"/>
          <p:cNvSpPr/>
          <p:nvPr/>
        </p:nvSpPr>
        <p:spPr>
          <a:xfrm>
            <a:off x="7413625" y="1210310"/>
            <a:ext cx="228600" cy="2400300"/>
          </a:xfrm>
          <a:prstGeom prst="rightBrace">
            <a:avLst>
              <a:gd name="adj1" fmla="val 87500"/>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5611" name="文本框 25610"/>
          <p:cNvSpPr txBox="1"/>
          <p:nvPr/>
        </p:nvSpPr>
        <p:spPr>
          <a:xfrm>
            <a:off x="7914005" y="1575435"/>
            <a:ext cx="626745" cy="1943735"/>
          </a:xfrm>
          <a:prstGeom prst="rect">
            <a:avLst/>
          </a:prstGeom>
          <a:noFill/>
          <a:ln w="9525">
            <a:noFill/>
          </a:ln>
        </p:spPr>
        <p:txBody>
          <a:bodyPr vert="eaVert" wrap="square" lIns="67500" tIns="35100" rIns="67500" bIns="35100" anchor="t">
            <a:spAutoFit/>
          </a:bodyPr>
          <a:lstStyle/>
          <a:p>
            <a:pP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200" b="1" dirty="0" err="1">
                <a:solidFill>
                  <a:srgbClr val="3333FF"/>
                </a:solidFill>
                <a:latin typeface="Arial" panose="020B0604020202020204" pitchFamily="34" charset="0"/>
              </a:rPr>
              <a:t>幽雅宁静</a:t>
            </a:r>
          </a:p>
        </p:txBody>
      </p:sp>
      <p:sp>
        <p:nvSpPr>
          <p:cNvPr id="25612" name="文本框 25611"/>
          <p:cNvSpPr txBox="1"/>
          <p:nvPr/>
        </p:nvSpPr>
        <p:spPr>
          <a:xfrm>
            <a:off x="1076960" y="1012190"/>
            <a:ext cx="626745" cy="1882140"/>
          </a:xfrm>
          <a:prstGeom prst="rect">
            <a:avLst/>
          </a:prstGeom>
          <a:noFill/>
          <a:ln w="9525">
            <a:noFill/>
          </a:ln>
        </p:spPr>
        <p:txBody>
          <a:bodyPr vert="eaVert" wrap="square" lIns="67500" tIns="35100" rIns="67500" bIns="35100" anchor="t">
            <a:spAutoFit/>
          </a:bodyPr>
          <a:lstStyle/>
          <a:p>
            <a:pP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200" b="1" dirty="0" err="1">
                <a:solidFill>
                  <a:srgbClr val="3333FF"/>
                </a:solidFill>
                <a:latin typeface="Arial" panose="020B0604020202020204" pitchFamily="34" charset="0"/>
              </a:rPr>
              <a:t>月下的</a:t>
            </a:r>
          </a:p>
        </p:txBody>
      </p:sp>
      <p:sp>
        <p:nvSpPr>
          <p:cNvPr id="25613" name="文本框 25612"/>
          <p:cNvSpPr txBox="1"/>
          <p:nvPr/>
        </p:nvSpPr>
        <p:spPr>
          <a:xfrm>
            <a:off x="2143125" y="400685"/>
            <a:ext cx="1600200" cy="477329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Arial" panose="020B0604020202020204" pitchFamily="34" charset="0"/>
              </a:rPr>
              <a:t>（           ） </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00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Arial" panose="020B0604020202020204" pitchFamily="34" charset="0"/>
              </a:rPr>
              <a:t>（           ）</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00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Arial" panose="020B0604020202020204" pitchFamily="34" charset="0"/>
              </a:rPr>
              <a:t>（           ）</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Arial" panose="020B0604020202020204" pitchFamily="34" charset="0"/>
              </a:rPr>
              <a:t> </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Arial" panose="020B0604020202020204" pitchFamily="34" charset="0"/>
              </a:rPr>
              <a:t>（           ）</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Arial" panose="020B0604020202020204" pitchFamily="34" charset="0"/>
              </a:rPr>
              <a:t>   </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Arial" panose="020B0604020202020204" pitchFamily="34" charset="0"/>
              </a:rPr>
              <a:t>（           ）</a:t>
            </a:r>
          </a:p>
        </p:txBody>
      </p:sp>
      <p:sp>
        <p:nvSpPr>
          <p:cNvPr id="25614" name="文本框 25613"/>
          <p:cNvSpPr txBox="1"/>
          <p:nvPr/>
        </p:nvSpPr>
        <p:spPr>
          <a:xfrm>
            <a:off x="2428875" y="400685"/>
            <a:ext cx="1314450" cy="477329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CC0000"/>
                </a:solidFill>
                <a:latin typeface="方正隶书_GBK" panose="03000509000000000000" charset="-122"/>
                <a:ea typeface="方正隶书_GBK" panose="03000509000000000000" charset="-122"/>
              </a:rPr>
              <a:t>荷叶</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CC0000"/>
              </a:solidFill>
              <a:latin typeface="方正隶书_GBK" panose="03000509000000000000" charset="-122"/>
              <a:ea typeface="方正隶书_GBK" panose="03000509000000000000" charset="-122"/>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CC0000"/>
                </a:solidFill>
                <a:latin typeface="方正隶书_GBK" panose="03000509000000000000" charset="-122"/>
                <a:ea typeface="方正隶书_GBK" panose="03000509000000000000" charset="-122"/>
              </a:rPr>
              <a:t>荷花</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CC0000"/>
              </a:solidFill>
              <a:latin typeface="方正隶书_GBK" panose="03000509000000000000" charset="-122"/>
              <a:ea typeface="方正隶书_GBK" panose="03000509000000000000" charset="-122"/>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CC0000"/>
                </a:solidFill>
                <a:latin typeface="方正隶书_GBK" panose="03000509000000000000" charset="-122"/>
                <a:ea typeface="方正隶书_GBK" panose="03000509000000000000" charset="-122"/>
              </a:rPr>
              <a:t>荷香</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CC0000"/>
              </a:solidFill>
              <a:latin typeface="方正隶书_GBK" panose="03000509000000000000" charset="-122"/>
              <a:ea typeface="方正隶书_GBK" panose="03000509000000000000" charset="-122"/>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CC0000"/>
                </a:solidFill>
                <a:latin typeface="方正隶书_GBK" panose="03000509000000000000" charset="-122"/>
                <a:ea typeface="方正隶书_GBK" panose="03000509000000000000" charset="-122"/>
              </a:rPr>
              <a:t>荷波</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CC0000"/>
              </a:solidFill>
              <a:latin typeface="方正隶书_GBK" panose="03000509000000000000" charset="-122"/>
              <a:ea typeface="方正隶书_GBK" panose="03000509000000000000" charset="-122"/>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CC0000"/>
                </a:solidFill>
                <a:latin typeface="方正隶书_GBK" panose="03000509000000000000" charset="-122"/>
                <a:ea typeface="方正隶书_GBK" panose="03000509000000000000" charset="-122"/>
              </a:rPr>
              <a:t>流水</a:t>
            </a:r>
          </a:p>
        </p:txBody>
      </p:sp>
      <p:sp>
        <p:nvSpPr>
          <p:cNvPr id="25615" name="左大括号 25614"/>
          <p:cNvSpPr/>
          <p:nvPr/>
        </p:nvSpPr>
        <p:spPr>
          <a:xfrm>
            <a:off x="1932305" y="633095"/>
            <a:ext cx="342900" cy="3829050"/>
          </a:xfrm>
          <a:prstGeom prst="leftBrace">
            <a:avLst>
              <a:gd name="adj1" fmla="val 92952"/>
              <a:gd name="adj2" fmla="val 48958"/>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5616" name="右大括号 25615"/>
          <p:cNvSpPr/>
          <p:nvPr/>
        </p:nvSpPr>
        <p:spPr>
          <a:xfrm>
            <a:off x="6800850" y="514350"/>
            <a:ext cx="228600" cy="2228850"/>
          </a:xfrm>
          <a:prstGeom prst="rightBrace">
            <a:avLst>
              <a:gd name="adj1" fmla="val 81250"/>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5617" name="右大括号 25616"/>
          <p:cNvSpPr/>
          <p:nvPr/>
        </p:nvSpPr>
        <p:spPr>
          <a:xfrm>
            <a:off x="6800850" y="3557270"/>
            <a:ext cx="228600" cy="1371600"/>
          </a:xfrm>
          <a:prstGeom prst="rightBrace">
            <a:avLst>
              <a:gd name="adj1" fmla="val 50000"/>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46098" name="文本框 25617"/>
          <p:cNvSpPr txBox="1"/>
          <p:nvPr/>
        </p:nvSpPr>
        <p:spPr>
          <a:xfrm>
            <a:off x="1703388" y="632897"/>
            <a:ext cx="5829300" cy="577215"/>
          </a:xfrm>
          <a:prstGeom prst="rect">
            <a:avLst/>
          </a:prstGeom>
          <a:noFill/>
          <a:ln w="9525">
            <a:noFill/>
          </a:ln>
        </p:spPr>
        <p:txBody>
          <a:bodyPr wrap="square" lIns="67500" tIns="35100" rIns="67500" bIns="35100" anchor="ctr">
            <a:spAutoFit/>
          </a:bodyPr>
          <a:lstStyle/>
          <a:p>
            <a:pPr algn="ct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lang="en-US" altLang="x-none" sz="3300" dirty="0" err="1">
                <a:solidFill>
                  <a:srgbClr val="000000"/>
                </a:solidFill>
                <a:latin typeface="Arial" panose="020B0604020202020204" pitchFamily="34" charset="0"/>
              </a:rPr>
              <a:t>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additive="repl">
                                        <p:cTn id="6" dur="1" fill="hold">
                                          <p:stCondLst>
                                            <p:cond delay="0"/>
                                          </p:stCondLst>
                                        </p:cTn>
                                        <p:tgtEl>
                                          <p:spTgt spid="25601"/>
                                        </p:tgtEl>
                                        <p:attrNameLst>
                                          <p:attrName>style.visibility</p:attrName>
                                        </p:attrNameLst>
                                      </p:cBhvr>
                                      <p:to>
                                        <p:strVal val="visible"/>
                                      </p:to>
                                    </p:set>
                                    <p:animEffect transition="in" filter="dissolve">
                                      <p:cBhvr additive="repl">
                                        <p:cTn id="7" dur="5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additive="repl">
                                        <p:cTn id="11" dur="1" fill="hold">
                                          <p:stCondLst>
                                            <p:cond delay="0"/>
                                          </p:stCondLst>
                                        </p:cTn>
                                        <p:tgtEl>
                                          <p:spTgt spid="25615"/>
                                        </p:tgtEl>
                                        <p:attrNameLst>
                                          <p:attrName>style.visibility</p:attrName>
                                        </p:attrNameLst>
                                      </p:cBhvr>
                                      <p:to>
                                        <p:strVal val="visible"/>
                                      </p:to>
                                    </p:set>
                                    <p:animEffect transition="in" filter="barn(inHorizontal)">
                                      <p:cBhvr additive="repl">
                                        <p:cTn id="12" dur="500"/>
                                        <p:tgtEl>
                                          <p:spTgt spid="256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endCondLst>
                                    <p:cond evt="begin" delay="0"/>
                                  </p:endCondLst>
                                  <p:childTnLst>
                                    <p:set>
                                      <p:cBhvr additive="repl">
                                        <p:cTn id="16" dur="1" fill="hold">
                                          <p:stCondLst>
                                            <p:cond delay="0"/>
                                          </p:stCondLst>
                                        </p:cTn>
                                        <p:tgtEl>
                                          <p:spTgt spid="25602"/>
                                        </p:tgtEl>
                                        <p:attrNameLst>
                                          <p:attrName>style.visibility</p:attrName>
                                        </p:attrNameLst>
                                      </p:cBhvr>
                                      <p:to>
                                        <p:strVal val="visible"/>
                                      </p:to>
                                    </p:set>
                                    <p:anim calcmode="lin" valueType="num">
                                      <p:cBhvr additive="repl">
                                        <p:cTn id="17" dur="500" fill="hold"/>
                                        <p:tgtEl>
                                          <p:spTgt spid="25602"/>
                                        </p:tgtEl>
                                        <p:attrNameLst>
                                          <p:attrName>ppt_x</p:attrName>
                                        </p:attrNameLst>
                                      </p:cBhvr>
                                      <p:tavLst>
                                        <p:tav tm="0">
                                          <p:val>
                                            <p:strVal val="0-#ppt_w/2"/>
                                          </p:val>
                                        </p:tav>
                                        <p:tav tm="100000">
                                          <p:val>
                                            <p:strVal val="#ppt_x"/>
                                          </p:val>
                                        </p:tav>
                                      </p:tavLst>
                                    </p:anim>
                                    <p:anim calcmode="lin" valueType="num">
                                      <p:cBhvr additive="repl">
                                        <p:cTn id="18" dur="500" fill="hold"/>
                                        <p:tgtEl>
                                          <p:spTgt spid="2560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nodeType="clickEffect">
                                  <p:stCondLst>
                                    <p:cond delay="0"/>
                                  </p:stCondLst>
                                  <p:childTnLst>
                                    <p:set>
                                      <p:cBhvr additive="repl">
                                        <p:cTn id="22" dur="1" fill="hold">
                                          <p:stCondLst>
                                            <p:cond delay="0"/>
                                          </p:stCondLst>
                                        </p:cTn>
                                        <p:tgtEl>
                                          <p:spTgt spid="25613"/>
                                        </p:tgtEl>
                                        <p:attrNameLst>
                                          <p:attrName>style.visibility</p:attrName>
                                        </p:attrNameLst>
                                      </p:cBhvr>
                                      <p:to>
                                        <p:strVal val="visible"/>
                                      </p:to>
                                    </p:set>
                                    <p:anim calcmode="lin" valueType="num">
                                      <p:cBhvr additive="repl">
                                        <p:cTn id="23" dur="500" fill="hold"/>
                                        <p:tgtEl>
                                          <p:spTgt spid="25613"/>
                                        </p:tgtEl>
                                        <p:attrNameLst>
                                          <p:attrName>ppt_x</p:attrName>
                                        </p:attrNameLst>
                                      </p:cBhvr>
                                      <p:tavLst>
                                        <p:tav tm="0">
                                          <p:val>
                                            <p:strVal val="#ppt_x-#ppt_w/2"/>
                                          </p:val>
                                        </p:tav>
                                        <p:tav tm="100000">
                                          <p:val>
                                            <p:strVal val="#ppt_x"/>
                                          </p:val>
                                        </p:tav>
                                      </p:tavLst>
                                    </p:anim>
                                    <p:anim calcmode="lin" valueType="num">
                                      <p:cBhvr additive="repl">
                                        <p:cTn id="24" dur="500" fill="hold"/>
                                        <p:tgtEl>
                                          <p:spTgt spid="25613"/>
                                        </p:tgtEl>
                                        <p:attrNameLst>
                                          <p:attrName>ppt_y</p:attrName>
                                        </p:attrNameLst>
                                      </p:cBhvr>
                                      <p:tavLst>
                                        <p:tav tm="0">
                                          <p:val>
                                            <p:strVal val="#ppt_y"/>
                                          </p:val>
                                        </p:tav>
                                        <p:tav tm="100000">
                                          <p:val>
                                            <p:strVal val="#ppt_y"/>
                                          </p:val>
                                        </p:tav>
                                      </p:tavLst>
                                    </p:anim>
                                    <p:anim calcmode="lin" valueType="num">
                                      <p:cBhvr additive="repl">
                                        <p:cTn id="25" dur="500" fill="hold"/>
                                        <p:tgtEl>
                                          <p:spTgt spid="25613"/>
                                        </p:tgtEl>
                                        <p:attrNameLst>
                                          <p:attrName>ppt_w</p:attrName>
                                        </p:attrNameLst>
                                      </p:cBhvr>
                                      <p:tavLst>
                                        <p:tav tm="0">
                                          <p:val>
                                            <p:fltVal val="0"/>
                                          </p:val>
                                        </p:tav>
                                        <p:tav tm="100000">
                                          <p:val>
                                            <p:strVal val="#ppt_w"/>
                                          </p:val>
                                        </p:tav>
                                      </p:tavLst>
                                    </p:anim>
                                    <p:anim calcmode="lin" valueType="num">
                                      <p:cBhvr additive="repl">
                                        <p:cTn id="26" dur="500" fill="hold"/>
                                        <p:tgtEl>
                                          <p:spTgt spid="2561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nodeType="clickEffect">
                                  <p:stCondLst>
                                    <p:cond delay="0"/>
                                  </p:stCondLst>
                                  <p:childTnLst>
                                    <p:set>
                                      <p:cBhvr additive="repl">
                                        <p:cTn id="30" dur="1" fill="hold">
                                          <p:stCondLst>
                                            <p:cond delay="0"/>
                                          </p:stCondLst>
                                        </p:cTn>
                                        <p:tgtEl>
                                          <p:spTgt spid="25614"/>
                                        </p:tgtEl>
                                        <p:attrNameLst>
                                          <p:attrName>style.visibility</p:attrName>
                                        </p:attrNameLst>
                                      </p:cBhvr>
                                      <p:to>
                                        <p:strVal val="visible"/>
                                      </p:to>
                                    </p:set>
                                    <p:anim calcmode="lin" valueType="num">
                                      <p:cBhvr additive="repl">
                                        <p:cTn id="31" dur="500" fill="hold"/>
                                        <p:tgtEl>
                                          <p:spTgt spid="25614"/>
                                        </p:tgtEl>
                                        <p:attrNameLst>
                                          <p:attrName>ppt_x</p:attrName>
                                        </p:attrNameLst>
                                      </p:cBhvr>
                                      <p:tavLst>
                                        <p:tav tm="0">
                                          <p:val>
                                            <p:strVal val="#ppt_x-#ppt_w/2"/>
                                          </p:val>
                                        </p:tav>
                                        <p:tav tm="100000">
                                          <p:val>
                                            <p:strVal val="#ppt_x"/>
                                          </p:val>
                                        </p:tav>
                                      </p:tavLst>
                                    </p:anim>
                                    <p:anim calcmode="lin" valueType="num">
                                      <p:cBhvr additive="repl">
                                        <p:cTn id="32" dur="500" fill="hold"/>
                                        <p:tgtEl>
                                          <p:spTgt spid="25614"/>
                                        </p:tgtEl>
                                        <p:attrNameLst>
                                          <p:attrName>ppt_y</p:attrName>
                                        </p:attrNameLst>
                                      </p:cBhvr>
                                      <p:tavLst>
                                        <p:tav tm="0">
                                          <p:val>
                                            <p:strVal val="#ppt_y"/>
                                          </p:val>
                                        </p:tav>
                                        <p:tav tm="100000">
                                          <p:val>
                                            <p:strVal val="#ppt_y"/>
                                          </p:val>
                                        </p:tav>
                                      </p:tavLst>
                                    </p:anim>
                                    <p:anim calcmode="lin" valueType="num">
                                      <p:cBhvr additive="repl">
                                        <p:cTn id="33" dur="500" fill="hold"/>
                                        <p:tgtEl>
                                          <p:spTgt spid="25614"/>
                                        </p:tgtEl>
                                        <p:attrNameLst>
                                          <p:attrName>ppt_w</p:attrName>
                                        </p:attrNameLst>
                                      </p:cBhvr>
                                      <p:tavLst>
                                        <p:tav tm="0">
                                          <p:val>
                                            <p:fltVal val="0"/>
                                          </p:val>
                                        </p:tav>
                                        <p:tav tm="100000">
                                          <p:val>
                                            <p:strVal val="#ppt_w"/>
                                          </p:val>
                                        </p:tav>
                                      </p:tavLst>
                                    </p:anim>
                                    <p:anim calcmode="lin" valueType="num">
                                      <p:cBhvr additive="repl">
                                        <p:cTn id="34" dur="500" fill="hold"/>
                                        <p:tgtEl>
                                          <p:spTgt spid="25614"/>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additive="repl">
                                        <p:cTn id="38" dur="1" fill="hold">
                                          <p:stCondLst>
                                            <p:cond delay="0"/>
                                          </p:stCondLst>
                                        </p:cTn>
                                        <p:tgtEl>
                                          <p:spTgt spid="25603"/>
                                        </p:tgtEl>
                                        <p:attrNameLst>
                                          <p:attrName>style.visibility</p:attrName>
                                        </p:attrNameLst>
                                      </p:cBhvr>
                                      <p:to>
                                        <p:strVal val="visible"/>
                                      </p:to>
                                    </p:set>
                                    <p:animEffect transition="in" filter="dissolve">
                                      <p:cBhvr additive="repl">
                                        <p:cTn id="39" dur="500"/>
                                        <p:tgtEl>
                                          <p:spTgt spid="25603"/>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additive="repl">
                                        <p:cTn id="43" dur="1" fill="hold">
                                          <p:stCondLst>
                                            <p:cond delay="0"/>
                                          </p:stCondLst>
                                        </p:cTn>
                                        <p:tgtEl>
                                          <p:spTgt spid="25604"/>
                                        </p:tgtEl>
                                        <p:attrNameLst>
                                          <p:attrName>style.visibility</p:attrName>
                                        </p:attrNameLst>
                                      </p:cBhvr>
                                      <p:to>
                                        <p:strVal val="visible"/>
                                      </p:to>
                                    </p:set>
                                    <p:animEffect transition="in" filter="dissolve">
                                      <p:cBhvr additive="repl">
                                        <p:cTn id="44" dur="500"/>
                                        <p:tgtEl>
                                          <p:spTgt spid="25604"/>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additive="repl">
                                        <p:cTn id="48" dur="1" fill="hold">
                                          <p:stCondLst>
                                            <p:cond delay="0"/>
                                          </p:stCondLst>
                                        </p:cTn>
                                        <p:tgtEl>
                                          <p:spTgt spid="25605"/>
                                        </p:tgtEl>
                                        <p:attrNameLst>
                                          <p:attrName>style.visibility</p:attrName>
                                        </p:attrNameLst>
                                      </p:cBhvr>
                                      <p:to>
                                        <p:strVal val="visible"/>
                                      </p:to>
                                    </p:set>
                                    <p:animEffect transition="in" filter="checkerboard(across)">
                                      <p:cBhvr additive="repl">
                                        <p:cTn id="49" dur="500"/>
                                        <p:tgtEl>
                                          <p:spTgt spid="25605"/>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nodeType="clickEffect">
                                  <p:stCondLst>
                                    <p:cond delay="0"/>
                                  </p:stCondLst>
                                  <p:childTnLst>
                                    <p:set>
                                      <p:cBhvr additive="repl">
                                        <p:cTn id="53" dur="1" fill="hold">
                                          <p:stCondLst>
                                            <p:cond delay="0"/>
                                          </p:stCondLst>
                                        </p:cTn>
                                        <p:tgtEl>
                                          <p:spTgt spid="25606"/>
                                        </p:tgtEl>
                                        <p:attrNameLst>
                                          <p:attrName>style.visibility</p:attrName>
                                        </p:attrNameLst>
                                      </p:cBhvr>
                                      <p:to>
                                        <p:strVal val="visible"/>
                                      </p:to>
                                    </p:set>
                                    <p:animEffect transition="in" filter="checkerboard(across)">
                                      <p:cBhvr additive="repl">
                                        <p:cTn id="54" dur="500"/>
                                        <p:tgtEl>
                                          <p:spTgt spid="25606"/>
                                        </p:tgtEl>
                                      </p:cBhvr>
                                    </p:animEffec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nodeType="clickEffect">
                                  <p:stCondLst>
                                    <p:cond delay="0"/>
                                  </p:stCondLst>
                                  <p:childTnLst>
                                    <p:set>
                                      <p:cBhvr additive="repl">
                                        <p:cTn id="58" dur="1" fill="hold">
                                          <p:stCondLst>
                                            <p:cond delay="0"/>
                                          </p:stCondLst>
                                        </p:cTn>
                                        <p:tgtEl>
                                          <p:spTgt spid="25607"/>
                                        </p:tgtEl>
                                        <p:attrNameLst>
                                          <p:attrName>style.visibility</p:attrName>
                                        </p:attrNameLst>
                                      </p:cBhvr>
                                      <p:to>
                                        <p:strVal val="visible"/>
                                      </p:to>
                                    </p:set>
                                    <p:animEffect transition="in" filter="checkerboard(across)">
                                      <p:cBhvr additive="repl">
                                        <p:cTn id="59" dur="500"/>
                                        <p:tgtEl>
                                          <p:spTgt spid="25607"/>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42" fill="hold" nodeType="clickEffect">
                                  <p:stCondLst>
                                    <p:cond delay="0"/>
                                  </p:stCondLst>
                                  <p:childTnLst>
                                    <p:set>
                                      <p:cBhvr additive="repl">
                                        <p:cTn id="63" dur="1" fill="hold">
                                          <p:stCondLst>
                                            <p:cond delay="0"/>
                                          </p:stCondLst>
                                        </p:cTn>
                                        <p:tgtEl>
                                          <p:spTgt spid="25616"/>
                                        </p:tgtEl>
                                        <p:attrNameLst>
                                          <p:attrName>style.visibility</p:attrName>
                                        </p:attrNameLst>
                                      </p:cBhvr>
                                      <p:to>
                                        <p:strVal val="visible"/>
                                      </p:to>
                                    </p:set>
                                    <p:animEffect transition="in" filter="barn(outHorizontal)">
                                      <p:cBhvr additive="repl">
                                        <p:cTn id="64" dur="500"/>
                                        <p:tgtEl>
                                          <p:spTgt spid="25616"/>
                                        </p:tgtEl>
                                      </p:cBhvr>
                                    </p:animEffect>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nodeType="clickEffect">
                                  <p:stCondLst>
                                    <p:cond delay="0"/>
                                  </p:stCondLst>
                                  <p:childTnLst>
                                    <p:set>
                                      <p:cBhvr additive="repl">
                                        <p:cTn id="68" dur="1" fill="hold">
                                          <p:stCondLst>
                                            <p:cond delay="0"/>
                                          </p:stCondLst>
                                        </p:cTn>
                                        <p:tgtEl>
                                          <p:spTgt spid="25608"/>
                                        </p:tgtEl>
                                        <p:attrNameLst>
                                          <p:attrName>style.visibility</p:attrName>
                                        </p:attrNameLst>
                                      </p:cBhvr>
                                      <p:to>
                                        <p:strVal val="visible"/>
                                      </p:to>
                                    </p:set>
                                    <p:animEffect transition="in" filter="dissolve">
                                      <p:cBhvr additive="repl">
                                        <p:cTn id="69" dur="500"/>
                                        <p:tgtEl>
                                          <p:spTgt spid="25608"/>
                                        </p:tgtEl>
                                      </p:cBhvr>
                                    </p:animEffect>
                                  </p:childTnLst>
                                </p:cTn>
                              </p:par>
                            </p:childTnLst>
                          </p:cTn>
                        </p:par>
                      </p:childTnLst>
                    </p:cTn>
                  </p:par>
                  <p:par>
                    <p:cTn id="70" fill="hold">
                      <p:stCondLst>
                        <p:cond delay="indefinite"/>
                      </p:stCondLst>
                      <p:childTnLst>
                        <p:par>
                          <p:cTn id="71" fill="hold">
                            <p:stCondLst>
                              <p:cond delay="0"/>
                            </p:stCondLst>
                            <p:childTnLst>
                              <p:par>
                                <p:cTn id="72" presetID="17" presetClass="entr" presetSubtype="10" fill="hold" nodeType="clickEffect">
                                  <p:stCondLst>
                                    <p:cond delay="0"/>
                                  </p:stCondLst>
                                  <p:childTnLst>
                                    <p:set>
                                      <p:cBhvr additive="repl">
                                        <p:cTn id="73" dur="1" fill="hold">
                                          <p:stCondLst>
                                            <p:cond delay="0"/>
                                          </p:stCondLst>
                                        </p:cTn>
                                        <p:tgtEl>
                                          <p:spTgt spid="25617"/>
                                        </p:tgtEl>
                                        <p:attrNameLst>
                                          <p:attrName>style.visibility</p:attrName>
                                        </p:attrNameLst>
                                      </p:cBhvr>
                                      <p:to>
                                        <p:strVal val="visible"/>
                                      </p:to>
                                    </p:set>
                                    <p:anim calcmode="lin" valueType="num">
                                      <p:cBhvr additive="repl">
                                        <p:cTn id="74" dur="500" fill="hold"/>
                                        <p:tgtEl>
                                          <p:spTgt spid="25617"/>
                                        </p:tgtEl>
                                        <p:attrNameLst>
                                          <p:attrName>ppt_w</p:attrName>
                                        </p:attrNameLst>
                                      </p:cBhvr>
                                      <p:tavLst>
                                        <p:tav tm="0">
                                          <p:val>
                                            <p:fltVal val="0"/>
                                          </p:val>
                                        </p:tav>
                                        <p:tav tm="100000">
                                          <p:val>
                                            <p:strVal val="#ppt_w"/>
                                          </p:val>
                                        </p:tav>
                                      </p:tavLst>
                                    </p:anim>
                                    <p:anim calcmode="lin" valueType="num">
                                      <p:cBhvr additive="repl">
                                        <p:cTn id="75" dur="500" fill="hold"/>
                                        <p:tgtEl>
                                          <p:spTgt spid="25617"/>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9" presetClass="entr" presetSubtype="0" fill="hold" nodeType="clickEffect">
                                  <p:stCondLst>
                                    <p:cond delay="0"/>
                                  </p:stCondLst>
                                  <p:childTnLst>
                                    <p:set>
                                      <p:cBhvr additive="repl">
                                        <p:cTn id="79" dur="1" fill="hold">
                                          <p:stCondLst>
                                            <p:cond delay="0"/>
                                          </p:stCondLst>
                                        </p:cTn>
                                        <p:tgtEl>
                                          <p:spTgt spid="25609"/>
                                        </p:tgtEl>
                                        <p:attrNameLst>
                                          <p:attrName>style.visibility</p:attrName>
                                        </p:attrNameLst>
                                      </p:cBhvr>
                                      <p:to>
                                        <p:strVal val="visible"/>
                                      </p:to>
                                    </p:set>
                                    <p:animEffect transition="in" filter="dissolve">
                                      <p:cBhvr additive="repl">
                                        <p:cTn id="80" dur="500"/>
                                        <p:tgtEl>
                                          <p:spTgt spid="25609"/>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6" fill="hold" nodeType="clickEffect">
                                  <p:stCondLst>
                                    <p:cond delay="0"/>
                                  </p:stCondLst>
                                  <p:childTnLst>
                                    <p:set>
                                      <p:cBhvr additive="repl">
                                        <p:cTn id="84" dur="1" fill="hold">
                                          <p:stCondLst>
                                            <p:cond delay="0"/>
                                          </p:stCondLst>
                                        </p:cTn>
                                        <p:tgtEl>
                                          <p:spTgt spid="25610"/>
                                        </p:tgtEl>
                                        <p:attrNameLst>
                                          <p:attrName>style.visibility</p:attrName>
                                        </p:attrNameLst>
                                      </p:cBhvr>
                                      <p:to>
                                        <p:strVal val="visible"/>
                                      </p:to>
                                    </p:set>
                                    <p:animEffect transition="in" filter="barn(inHorizontal)">
                                      <p:cBhvr additive="repl">
                                        <p:cTn id="85" dur="500"/>
                                        <p:tgtEl>
                                          <p:spTgt spid="25610"/>
                                        </p:tgtEl>
                                      </p:cBhvr>
                                    </p:animEffect>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nodeType="clickEffect">
                                  <p:stCondLst>
                                    <p:cond delay="0"/>
                                  </p:stCondLst>
                                  <p:childTnLst>
                                    <p:set>
                                      <p:cBhvr additive="repl">
                                        <p:cTn id="89" dur="1" fill="hold">
                                          <p:stCondLst>
                                            <p:cond delay="0"/>
                                          </p:stCondLst>
                                        </p:cTn>
                                        <p:tgtEl>
                                          <p:spTgt spid="25611"/>
                                        </p:tgtEl>
                                        <p:attrNameLst>
                                          <p:attrName>style.visibility</p:attrName>
                                        </p:attrNameLst>
                                      </p:cBhvr>
                                      <p:to>
                                        <p:strVal val="visible"/>
                                      </p:to>
                                    </p:set>
                                    <p:anim calcmode="lin" valueType="num">
                                      <p:cBhvr additive="repl">
                                        <p:cTn id="90" dur="500" fill="hold"/>
                                        <p:tgtEl>
                                          <p:spTgt spid="25611"/>
                                        </p:tgtEl>
                                        <p:attrNameLst>
                                          <p:attrName>ppt_w</p:attrName>
                                        </p:attrNameLst>
                                      </p:cBhvr>
                                      <p:tavLst>
                                        <p:tav tm="0">
                                          <p:val>
                                            <p:fltVal val="0"/>
                                          </p:val>
                                        </p:tav>
                                        <p:tav tm="100000">
                                          <p:val>
                                            <p:strVal val="#ppt_w"/>
                                          </p:val>
                                        </p:tav>
                                      </p:tavLst>
                                    </p:anim>
                                    <p:anim calcmode="lin" valueType="num">
                                      <p:cBhvr additive="repl">
                                        <p:cTn id="91" dur="500" fill="hold"/>
                                        <p:tgtEl>
                                          <p:spTgt spid="25611"/>
                                        </p:tgtEl>
                                        <p:attrNameLst>
                                          <p:attrName>ppt_h</p:attrName>
                                        </p:attrNameLst>
                                      </p:cBhvr>
                                      <p:tavLst>
                                        <p:tav tm="0">
                                          <p:val>
                                            <p:fltVal val="0"/>
                                          </p:val>
                                        </p:tav>
                                        <p:tav tm="100000">
                                          <p:val>
                                            <p:strVal val="#ppt_h"/>
                                          </p:val>
                                        </p:tav>
                                      </p:tavLst>
                                    </p:anim>
                                  </p:childTnLst>
                                </p:cTn>
                              </p:par>
                            </p:childTnLst>
                          </p:cTn>
                        </p:par>
                      </p:childTnLst>
                    </p:cTn>
                  </p:par>
                  <p:par>
                    <p:cTn id="92" fill="hold">
                      <p:stCondLst>
                        <p:cond delay="indefinite"/>
                      </p:stCondLst>
                      <p:childTnLst>
                        <p:par>
                          <p:cTn id="93" fill="hold">
                            <p:stCondLst>
                              <p:cond delay="0"/>
                            </p:stCondLst>
                            <p:childTnLst>
                              <p:par>
                                <p:cTn id="94" presetID="15" presetClass="entr" presetSubtype="0" fill="hold" nodeType="clickEffect">
                                  <p:stCondLst>
                                    <p:cond delay="0"/>
                                  </p:stCondLst>
                                  <p:childTnLst>
                                    <p:set>
                                      <p:cBhvr additive="repl">
                                        <p:cTn id="95" dur="1" fill="hold">
                                          <p:stCondLst>
                                            <p:cond delay="0"/>
                                          </p:stCondLst>
                                        </p:cTn>
                                        <p:tgtEl>
                                          <p:spTgt spid="25612"/>
                                        </p:tgtEl>
                                        <p:attrNameLst>
                                          <p:attrName>style.visibility</p:attrName>
                                        </p:attrNameLst>
                                      </p:cBhvr>
                                      <p:to>
                                        <p:strVal val="visible"/>
                                      </p:to>
                                    </p:set>
                                    <p:anim calcmode="lin" valueType="num">
                                      <p:cBhvr additive="repl">
                                        <p:cTn id="96" dur="1000" fill="hold"/>
                                        <p:tgtEl>
                                          <p:spTgt spid="25612"/>
                                        </p:tgtEl>
                                        <p:attrNameLst>
                                          <p:attrName>ppt_w</p:attrName>
                                        </p:attrNameLst>
                                      </p:cBhvr>
                                      <p:tavLst>
                                        <p:tav tm="0">
                                          <p:val>
                                            <p:fltVal val="0"/>
                                          </p:val>
                                        </p:tav>
                                        <p:tav tm="100000">
                                          <p:val>
                                            <p:strVal val="#ppt_w"/>
                                          </p:val>
                                        </p:tav>
                                      </p:tavLst>
                                    </p:anim>
                                    <p:anim calcmode="lin" valueType="num">
                                      <p:cBhvr additive="repl">
                                        <p:cTn id="97" dur="1000" fill="hold"/>
                                        <p:tgtEl>
                                          <p:spTgt spid="25612"/>
                                        </p:tgtEl>
                                        <p:attrNameLst>
                                          <p:attrName>ppt_h</p:attrName>
                                        </p:attrNameLst>
                                      </p:cBhvr>
                                      <p:tavLst>
                                        <p:tav tm="0">
                                          <p:val>
                                            <p:fltVal val="0"/>
                                          </p:val>
                                        </p:tav>
                                        <p:tav tm="100000">
                                          <p:val>
                                            <p:strVal val="#ppt_h"/>
                                          </p:val>
                                        </p:tav>
                                      </p:tavLst>
                                    </p:anim>
                                    <p:anim calcmode="lin" valueType="num">
                                      <p:cBhvr additive="repl">
                                        <p:cTn id="98" dur="1000" fill="hold"/>
                                        <p:tgtEl>
                                          <p:spTgt spid="25612"/>
                                        </p:tgtEl>
                                        <p:attrNameLst>
                                          <p:attrName>ppt_x</p:attrName>
                                        </p:attrNameLst>
                                      </p:cBhvr>
                                      <p:tavLst>
                                        <p:tav tm="0" fmla="#ppt_x+(cos(-2*pi*(1-$))*-#ppt_x-sin(-2*pi*(1-$))*(1-#ppt_y))*(1-$)">
                                          <p:val>
                                            <p:fltVal val="0"/>
                                          </p:val>
                                        </p:tav>
                                        <p:tav tm="100000">
                                          <p:val>
                                            <p:fltVal val="1"/>
                                          </p:val>
                                        </p:tav>
                                      </p:tavLst>
                                    </p:anim>
                                    <p:anim calcmode="lin" valueType="num">
                                      <p:cBhvr additive="repl">
                                        <p:cTn id="99" dur="1000" fill="hold"/>
                                        <p:tgtEl>
                                          <p:spTgt spid="256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26624"/>
          <p:cNvPicPr>
            <a:picLocks noChangeAspect="1"/>
          </p:cNvPicPr>
          <p:nvPr/>
        </p:nvPicPr>
        <p:blipFill>
          <a:blip r:embed="rId3" cstate="print"/>
          <a:stretch>
            <a:fillRect/>
          </a:stretch>
        </p:blipFill>
        <p:spPr>
          <a:xfrm>
            <a:off x="29210" y="0"/>
            <a:ext cx="9095105" cy="5143500"/>
          </a:xfrm>
          <a:prstGeom prst="rect">
            <a:avLst/>
          </a:prstGeom>
          <a:noFill/>
          <a:ln w="25200">
            <a:noFill/>
          </a:ln>
        </p:spPr>
      </p:pic>
      <p:sp>
        <p:nvSpPr>
          <p:cNvPr id="48130" name="标题 26625"/>
          <p:cNvSpPr>
            <a:spLocks noGrp="1"/>
          </p:cNvSpPr>
          <p:nvPr>
            <p:ph type="title"/>
          </p:nvPr>
        </p:nvSpPr>
        <p:spPr>
          <a:xfrm>
            <a:off x="1331119" y="392906"/>
            <a:ext cx="6155531" cy="984647"/>
          </a:xfrm>
        </p:spPr>
        <p:txBody>
          <a:bodyPr wrap="square" lIns="67500" tIns="35100" rIns="67500" bIns="35100" anchor="ctr"/>
          <a:lstStyle/>
          <a:p>
            <a:pPr algn="l"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Lst>
            </a:pPr>
            <a:r>
              <a:rPr lang="en-US" altLang="x-none" sz="3000" dirty="0" err="1">
                <a:solidFill>
                  <a:srgbClr val="009999"/>
                </a:solidFill>
              </a:rPr>
              <a:t/>
            </a:r>
            <a:br>
              <a:rPr lang="en-US" altLang="x-none" sz="3000" dirty="0" err="1">
                <a:solidFill>
                  <a:srgbClr val="009999"/>
                </a:solidFill>
              </a:rPr>
            </a:br>
            <a:endParaRPr lang="en-US" altLang="x-none" sz="3000" dirty="0" err="1">
              <a:solidFill>
                <a:srgbClr val="009999"/>
              </a:solidFill>
            </a:endParaRPr>
          </a:p>
        </p:txBody>
      </p:sp>
      <p:sp>
        <p:nvSpPr>
          <p:cNvPr id="48131" name="文本占位符 26626"/>
          <p:cNvSpPr>
            <a:spLocks noGrp="1"/>
          </p:cNvSpPr>
          <p:nvPr>
            <p:ph idx="1"/>
          </p:nvPr>
        </p:nvSpPr>
        <p:spPr>
          <a:xfrm>
            <a:off x="465455" y="1297940"/>
            <a:ext cx="7886700" cy="3086100"/>
          </a:xfrm>
        </p:spPr>
        <p:txBody>
          <a:bodyPr wrap="square" lIns="67500" tIns="35100" rIns="67500" bIns="35100" anchor="t"/>
          <a:lstStyle/>
          <a:p>
            <a:pPr marL="3175" indent="0" defTabSz="0">
              <a:lnSpc>
                <a:spcPct val="80000"/>
              </a:lnSpc>
              <a:spcBef>
                <a:spcPts val="1500"/>
              </a:spcBef>
              <a:buClrTx/>
              <a:buNone/>
              <a:tabLst>
                <a:tab pos="342900"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565775" algn="l"/>
                <a:tab pos="5791200" algn="l"/>
                <a:tab pos="6515100" algn="l"/>
                <a:tab pos="7239000" algn="l"/>
              </a:tabLst>
            </a:pPr>
            <a:r>
              <a:rPr lang="en-US" altLang="x-none" sz="4500" dirty="0" err="1">
                <a:solidFill>
                  <a:srgbClr val="FFFFFF"/>
                </a:solidFill>
              </a:rPr>
              <a:t>  </a:t>
            </a:r>
            <a:r>
              <a:rPr lang="en-US" altLang="x-none" sz="4500" dirty="0" err="1">
                <a:solidFill>
                  <a:srgbClr val="FFFFFF"/>
                </a:solidFill>
                <a:latin typeface="黑体" panose="02010600030101010101" pitchFamily="49" charset="-122"/>
                <a:ea typeface="黑体" panose="02010600030101010101" pitchFamily="49" charset="-122"/>
              </a:rPr>
              <a:t>  第5节描写了塘上的月色，作者是如何描写月色的？你认为哪些词用得生动、传神？</a:t>
            </a: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27648"/>
          <p:cNvSpPr txBox="1"/>
          <p:nvPr/>
        </p:nvSpPr>
        <p:spPr>
          <a:xfrm>
            <a:off x="1019890" y="2857500"/>
            <a:ext cx="626745" cy="1085850"/>
          </a:xfrm>
          <a:prstGeom prst="rect">
            <a:avLst/>
          </a:prstGeom>
          <a:solidFill>
            <a:srgbClr val="99FFCC"/>
          </a:solidFill>
          <a:ln w="9525">
            <a:noFill/>
          </a:ln>
        </p:spPr>
        <p:txBody>
          <a:bodyPr vert="eaVert" wrap="square" lIns="67500" tIns="35100" rIns="67500" bIns="35100" anchor="t">
            <a:spAutoFit/>
          </a:bodyPr>
          <a:lstStyle/>
          <a:p>
            <a:pP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dirty="0" err="1">
                <a:solidFill>
                  <a:srgbClr val="000000"/>
                </a:solidFill>
                <a:latin typeface="Arial" panose="020B0604020202020204" pitchFamily="34" charset="0"/>
              </a:rPr>
              <a:t> </a:t>
            </a:r>
            <a:r>
              <a:rPr lang="en-US" altLang="x-none" sz="3200" b="1" dirty="0" err="1">
                <a:solidFill>
                  <a:srgbClr val="3333FF"/>
                </a:solidFill>
                <a:latin typeface="Arial" panose="020B0604020202020204" pitchFamily="34" charset="0"/>
              </a:rPr>
              <a:t>月色</a:t>
            </a:r>
          </a:p>
        </p:txBody>
      </p:sp>
      <p:sp>
        <p:nvSpPr>
          <p:cNvPr id="27650" name="左大括号 27649"/>
          <p:cNvSpPr/>
          <p:nvPr/>
        </p:nvSpPr>
        <p:spPr>
          <a:xfrm>
            <a:off x="1771650" y="742950"/>
            <a:ext cx="171450" cy="3486150"/>
          </a:xfrm>
          <a:prstGeom prst="leftBrace">
            <a:avLst>
              <a:gd name="adj1" fmla="val 169256"/>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7651" name="文本框 27650"/>
          <p:cNvSpPr txBox="1"/>
          <p:nvPr/>
        </p:nvSpPr>
        <p:spPr>
          <a:xfrm>
            <a:off x="1885950" y="742950"/>
            <a:ext cx="1657350" cy="367855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Arial" panose="020B0604020202020204" pitchFamily="34" charset="0"/>
              </a:rPr>
              <a:t>（         ）</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00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00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00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00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100" b="1" dirty="0" err="1">
              <a:solidFill>
                <a:srgbClr val="00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100" b="1" dirty="0" err="1">
                <a:solidFill>
                  <a:srgbClr val="000000"/>
                </a:solidFill>
                <a:latin typeface="Arial" panose="020B0604020202020204" pitchFamily="34" charset="0"/>
              </a:rPr>
              <a:t>（         ）</a:t>
            </a:r>
          </a:p>
        </p:txBody>
      </p:sp>
      <p:sp>
        <p:nvSpPr>
          <p:cNvPr id="27652" name="文本框 27651"/>
          <p:cNvSpPr txBox="1"/>
          <p:nvPr/>
        </p:nvSpPr>
        <p:spPr>
          <a:xfrm>
            <a:off x="2171700" y="742950"/>
            <a:ext cx="857250" cy="3776980"/>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800" b="1" dirty="0" err="1">
                <a:solidFill>
                  <a:srgbClr val="CC0000"/>
                </a:solidFill>
                <a:latin typeface="Arial" panose="020B0604020202020204" pitchFamily="34" charset="0"/>
              </a:rPr>
              <a:t>月光</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800" b="1" dirty="0" err="1">
              <a:solidFill>
                <a:srgbClr val="CC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800" b="1" dirty="0" err="1">
              <a:solidFill>
                <a:srgbClr val="CC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800" b="1" dirty="0" err="1">
              <a:solidFill>
                <a:srgbClr val="CC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endParaRPr lang="en-US" altLang="x-none" sz="2800" b="1" dirty="0" err="1">
              <a:solidFill>
                <a:srgbClr val="CC0000"/>
              </a:solidFill>
              <a:latin typeface="Arial" panose="020B0604020202020204" pitchFamily="34" charset="0"/>
            </a:endParaRP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800" b="1" dirty="0" err="1">
                <a:solidFill>
                  <a:srgbClr val="CC0000"/>
                </a:solidFill>
                <a:latin typeface="Arial" panose="020B0604020202020204" pitchFamily="34" charset="0"/>
              </a:rPr>
              <a:t>月影</a:t>
            </a:r>
          </a:p>
        </p:txBody>
      </p:sp>
      <p:sp>
        <p:nvSpPr>
          <p:cNvPr id="27653" name="左大括号 27652"/>
          <p:cNvSpPr/>
          <p:nvPr/>
        </p:nvSpPr>
        <p:spPr>
          <a:xfrm>
            <a:off x="3028950" y="342900"/>
            <a:ext cx="228600" cy="1600200"/>
          </a:xfrm>
          <a:prstGeom prst="leftBrace">
            <a:avLst>
              <a:gd name="adj1" fmla="val 58268"/>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7654" name="文本框 27653"/>
          <p:cNvSpPr txBox="1"/>
          <p:nvPr/>
        </p:nvSpPr>
        <p:spPr>
          <a:xfrm>
            <a:off x="3371850" y="53340"/>
            <a:ext cx="2758440" cy="1032510"/>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方正隶书_GBK" panose="03000509000000000000" charset="-122"/>
                <a:ea typeface="方正隶书_GBK" panose="03000509000000000000" charset="-122"/>
              </a:rPr>
              <a:t>如流水 静静地</a:t>
            </a:r>
            <a:r>
              <a:rPr lang="en-US" altLang="x-none" sz="2400" b="1" dirty="0" err="1">
                <a:solidFill>
                  <a:srgbClr val="333399"/>
                </a:solidFill>
                <a:latin typeface="方正隶书_GBK" panose="03000509000000000000" charset="-122"/>
                <a:ea typeface="方正隶书_GBK" panose="03000509000000000000" charset="-122"/>
              </a:rPr>
              <a:t>泻</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方正隶书_GBK" panose="03000509000000000000" charset="-122"/>
                <a:ea typeface="方正隶书_GBK" panose="03000509000000000000" charset="-122"/>
              </a:rPr>
              <a:t>薄薄的青雾</a:t>
            </a:r>
            <a:r>
              <a:rPr lang="en-US" altLang="x-none" sz="2400" b="1" dirty="0" err="1">
                <a:solidFill>
                  <a:srgbClr val="333399"/>
                </a:solidFill>
                <a:latin typeface="方正隶书_GBK" panose="03000509000000000000" charset="-122"/>
                <a:ea typeface="方正隶书_GBK" panose="03000509000000000000" charset="-122"/>
              </a:rPr>
              <a:t>浮</a:t>
            </a:r>
            <a:r>
              <a:rPr lang="en-US" altLang="x-none" sz="2400" b="1" dirty="0" err="1">
                <a:solidFill>
                  <a:srgbClr val="000000"/>
                </a:solidFill>
                <a:latin typeface="方正隶书_GBK" panose="03000509000000000000" charset="-122"/>
                <a:ea typeface="方正隶书_GBK" panose="03000509000000000000" charset="-122"/>
              </a:rPr>
              <a:t>起</a:t>
            </a:r>
          </a:p>
        </p:txBody>
      </p:sp>
      <p:sp>
        <p:nvSpPr>
          <p:cNvPr id="27655" name="文本框 27654"/>
          <p:cNvSpPr txBox="1"/>
          <p:nvPr/>
        </p:nvSpPr>
        <p:spPr>
          <a:xfrm>
            <a:off x="3372485" y="1055370"/>
            <a:ext cx="2628900" cy="1402080"/>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方正隶书_GBK" panose="03000509000000000000" charset="-122"/>
                <a:ea typeface="方正隶书_GBK" panose="03000509000000000000" charset="-122"/>
              </a:rPr>
              <a:t>叶子和花仿佛在牛乳中</a:t>
            </a:r>
            <a:r>
              <a:rPr lang="en-US" altLang="x-none" sz="2400" b="1" dirty="0" err="1">
                <a:solidFill>
                  <a:srgbClr val="333399"/>
                </a:solidFill>
                <a:latin typeface="方正隶书_GBK" panose="03000509000000000000" charset="-122"/>
                <a:ea typeface="方正隶书_GBK" panose="03000509000000000000" charset="-122"/>
              </a:rPr>
              <a:t>洗</a:t>
            </a:r>
            <a:r>
              <a:rPr lang="en-US" altLang="x-none" sz="2400" b="1" dirty="0" err="1">
                <a:solidFill>
                  <a:srgbClr val="000000"/>
                </a:solidFill>
                <a:latin typeface="方正隶书_GBK" panose="03000509000000000000" charset="-122"/>
                <a:ea typeface="方正隶书_GBK" panose="03000509000000000000" charset="-122"/>
              </a:rPr>
              <a:t>过一样</a:t>
            </a:r>
          </a:p>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方正隶书_GBK" panose="03000509000000000000" charset="-122"/>
                <a:ea typeface="方正隶书_GBK" panose="03000509000000000000" charset="-122"/>
              </a:rPr>
              <a:t>又像</a:t>
            </a:r>
            <a:r>
              <a:rPr lang="en-US" altLang="x-none" sz="2400" b="1" dirty="0" err="1">
                <a:solidFill>
                  <a:srgbClr val="333399"/>
                </a:solidFill>
                <a:latin typeface="方正隶书_GBK" panose="03000509000000000000" charset="-122"/>
                <a:ea typeface="方正隶书_GBK" panose="03000509000000000000" charset="-122"/>
              </a:rPr>
              <a:t>笼</a:t>
            </a:r>
            <a:r>
              <a:rPr lang="en-US" altLang="x-none" sz="2400" b="1" dirty="0" err="1">
                <a:solidFill>
                  <a:srgbClr val="000000"/>
                </a:solidFill>
                <a:latin typeface="方正隶书_GBK" panose="03000509000000000000" charset="-122"/>
                <a:ea typeface="方正隶书_GBK" panose="03000509000000000000" charset="-122"/>
              </a:rPr>
              <a:t>着轻纱的梦</a:t>
            </a:r>
          </a:p>
        </p:txBody>
      </p:sp>
      <p:sp>
        <p:nvSpPr>
          <p:cNvPr id="27656" name="左大括号 27655"/>
          <p:cNvSpPr/>
          <p:nvPr/>
        </p:nvSpPr>
        <p:spPr>
          <a:xfrm>
            <a:off x="3086100" y="3314700"/>
            <a:ext cx="171450" cy="1200150"/>
          </a:xfrm>
          <a:prstGeom prst="leftBrace">
            <a:avLst>
              <a:gd name="adj1" fmla="val 58268"/>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7657" name="文本框 27656"/>
          <p:cNvSpPr txBox="1"/>
          <p:nvPr/>
        </p:nvSpPr>
        <p:spPr>
          <a:xfrm>
            <a:off x="3600450" y="3200400"/>
            <a:ext cx="2058035" cy="80835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方正隶书_GBK" panose="03000509000000000000" charset="-122"/>
                <a:ea typeface="方正隶书_GBK" panose="03000509000000000000" charset="-122"/>
              </a:rPr>
              <a:t>灌木的黑影  杨柳的倩影</a:t>
            </a:r>
          </a:p>
        </p:txBody>
      </p:sp>
      <p:sp>
        <p:nvSpPr>
          <p:cNvPr id="27658" name="文本框 27657"/>
          <p:cNvSpPr txBox="1"/>
          <p:nvPr/>
        </p:nvSpPr>
        <p:spPr>
          <a:xfrm>
            <a:off x="3600450" y="4000500"/>
            <a:ext cx="2172335" cy="80835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000000"/>
                </a:solidFill>
                <a:latin typeface="方正隶书_GBK" panose="03000509000000000000" charset="-122"/>
                <a:ea typeface="方正隶书_GBK" panose="03000509000000000000" charset="-122"/>
              </a:rPr>
              <a:t>光和影的和谐像名曲</a:t>
            </a:r>
          </a:p>
        </p:txBody>
      </p:sp>
      <p:sp>
        <p:nvSpPr>
          <p:cNvPr id="27659" name="文本框 27658"/>
          <p:cNvSpPr txBox="1"/>
          <p:nvPr/>
        </p:nvSpPr>
        <p:spPr>
          <a:xfrm>
            <a:off x="2628900" y="2457450"/>
            <a:ext cx="4342765" cy="43878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2400" b="1" dirty="0" err="1">
                <a:solidFill>
                  <a:srgbClr val="CC00CC"/>
                </a:solidFill>
                <a:latin typeface="方正隶书_GBK" panose="03000509000000000000" charset="-122"/>
                <a:ea typeface="方正隶书_GBK" panose="03000509000000000000" charset="-122"/>
              </a:rPr>
              <a:t>虽是满月，却有一层淡淡的云</a:t>
            </a:r>
          </a:p>
        </p:txBody>
      </p:sp>
      <p:sp>
        <p:nvSpPr>
          <p:cNvPr id="27660" name="右大括号 27659"/>
          <p:cNvSpPr/>
          <p:nvPr/>
        </p:nvSpPr>
        <p:spPr>
          <a:xfrm>
            <a:off x="6343650" y="315595"/>
            <a:ext cx="171450" cy="571500"/>
          </a:xfrm>
          <a:prstGeom prst="rightBrace">
            <a:avLst>
              <a:gd name="adj1" fmla="val 27746"/>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7661" name="文本框 27660"/>
          <p:cNvSpPr txBox="1"/>
          <p:nvPr/>
        </p:nvSpPr>
        <p:spPr>
          <a:xfrm>
            <a:off x="6886575" y="288290"/>
            <a:ext cx="726281" cy="56197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200" b="1" dirty="0" err="1">
                <a:solidFill>
                  <a:srgbClr val="CC0000"/>
                </a:solidFill>
                <a:latin typeface="Arial" panose="020B0604020202020204" pitchFamily="34" charset="0"/>
              </a:rPr>
              <a:t>实</a:t>
            </a:r>
          </a:p>
        </p:txBody>
      </p:sp>
      <p:sp>
        <p:nvSpPr>
          <p:cNvPr id="27662" name="右大括号 27661"/>
          <p:cNvSpPr/>
          <p:nvPr/>
        </p:nvSpPr>
        <p:spPr>
          <a:xfrm>
            <a:off x="6343650" y="1085850"/>
            <a:ext cx="228600" cy="1085850"/>
          </a:xfrm>
          <a:prstGeom prst="rightBrace">
            <a:avLst>
              <a:gd name="adj1" fmla="val 39539"/>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7663" name="文本框 27662"/>
          <p:cNvSpPr txBox="1"/>
          <p:nvPr/>
        </p:nvSpPr>
        <p:spPr>
          <a:xfrm>
            <a:off x="6886575" y="1371600"/>
            <a:ext cx="1143000" cy="56197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200" b="1" dirty="0" err="1">
                <a:solidFill>
                  <a:srgbClr val="CC0000"/>
                </a:solidFill>
                <a:latin typeface="Arial" panose="020B0604020202020204" pitchFamily="34" charset="0"/>
              </a:rPr>
              <a:t>虚</a:t>
            </a:r>
          </a:p>
        </p:txBody>
      </p:sp>
      <p:sp>
        <p:nvSpPr>
          <p:cNvPr id="27664" name="右大括号 27663"/>
          <p:cNvSpPr/>
          <p:nvPr/>
        </p:nvSpPr>
        <p:spPr>
          <a:xfrm>
            <a:off x="6343650" y="3314700"/>
            <a:ext cx="171450" cy="571500"/>
          </a:xfrm>
          <a:prstGeom prst="rightBrace">
            <a:avLst>
              <a:gd name="adj1" fmla="val 27746"/>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7665" name="右大括号 27664"/>
          <p:cNvSpPr/>
          <p:nvPr/>
        </p:nvSpPr>
        <p:spPr>
          <a:xfrm>
            <a:off x="6343650" y="4107180"/>
            <a:ext cx="171450" cy="571500"/>
          </a:xfrm>
          <a:prstGeom prst="rightBrace">
            <a:avLst>
              <a:gd name="adj1" fmla="val 27746"/>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7666" name="文本框 27665"/>
          <p:cNvSpPr txBox="1"/>
          <p:nvPr/>
        </p:nvSpPr>
        <p:spPr>
          <a:xfrm>
            <a:off x="6972300" y="3362325"/>
            <a:ext cx="457200" cy="56197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200" b="1" dirty="0" err="1">
                <a:solidFill>
                  <a:srgbClr val="CC0000"/>
                </a:solidFill>
                <a:latin typeface="Arial" panose="020B0604020202020204" pitchFamily="34" charset="0"/>
              </a:rPr>
              <a:t>实</a:t>
            </a:r>
          </a:p>
        </p:txBody>
      </p:sp>
      <p:sp>
        <p:nvSpPr>
          <p:cNvPr id="27667" name="文本框 27666"/>
          <p:cNvSpPr txBox="1"/>
          <p:nvPr/>
        </p:nvSpPr>
        <p:spPr>
          <a:xfrm>
            <a:off x="6972300" y="4229100"/>
            <a:ext cx="971550" cy="561975"/>
          </a:xfrm>
          <a:prstGeom prst="rect">
            <a:avLst/>
          </a:prstGeom>
          <a:noFill/>
          <a:ln w="9525">
            <a:noFill/>
          </a:ln>
        </p:spPr>
        <p:txBody>
          <a:bodyPr wrap="square" lIns="67500" tIns="35100" rIns="67500" bIns="35100" anchor="t">
            <a:spAutoFit/>
          </a:bodyPr>
          <a:lstStyle/>
          <a:p>
            <a:pPr defTabSz="0">
              <a:spcBef>
                <a:spcPts val="175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200" b="1" dirty="0" err="1">
                <a:solidFill>
                  <a:srgbClr val="CC0000"/>
                </a:solidFill>
                <a:latin typeface="Arial" panose="020B0604020202020204" pitchFamily="34" charset="0"/>
              </a:rPr>
              <a:t>虚</a:t>
            </a:r>
          </a:p>
        </p:txBody>
      </p:sp>
      <p:sp>
        <p:nvSpPr>
          <p:cNvPr id="27668" name="右大括号 27667"/>
          <p:cNvSpPr/>
          <p:nvPr/>
        </p:nvSpPr>
        <p:spPr>
          <a:xfrm>
            <a:off x="7772400" y="742950"/>
            <a:ext cx="171450" cy="3714750"/>
          </a:xfrm>
          <a:prstGeom prst="rightBrace">
            <a:avLst>
              <a:gd name="adj1" fmla="val 180354"/>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1350">
              <a:latin typeface="Arial" panose="020B0604020202020204" pitchFamily="34" charset="0"/>
            </a:endParaRPr>
          </a:p>
        </p:txBody>
      </p:sp>
      <p:sp>
        <p:nvSpPr>
          <p:cNvPr id="27669" name="文本框 27668"/>
          <p:cNvSpPr txBox="1"/>
          <p:nvPr/>
        </p:nvSpPr>
        <p:spPr>
          <a:xfrm>
            <a:off x="8085535" y="1764030"/>
            <a:ext cx="626745" cy="2343150"/>
          </a:xfrm>
          <a:prstGeom prst="rect">
            <a:avLst/>
          </a:prstGeom>
          <a:noFill/>
          <a:ln w="9525">
            <a:noFill/>
          </a:ln>
        </p:spPr>
        <p:txBody>
          <a:bodyPr vert="eaVert" wrap="square" lIns="67500" tIns="35100" rIns="67500" bIns="35100" anchor="t">
            <a:spAutoFit/>
          </a:bodyPr>
          <a:lstStyle/>
          <a:p>
            <a:pP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200" b="1" dirty="0" err="1">
                <a:solidFill>
                  <a:srgbClr val="3333FF"/>
                </a:solidFill>
                <a:latin typeface="Arial" panose="020B0604020202020204" pitchFamily="34" charset="0"/>
              </a:rPr>
              <a:t>朦胧优雅</a:t>
            </a:r>
          </a:p>
        </p:txBody>
      </p:sp>
      <p:sp>
        <p:nvSpPr>
          <p:cNvPr id="27670" name="文本框 27669"/>
          <p:cNvSpPr txBox="1"/>
          <p:nvPr/>
        </p:nvSpPr>
        <p:spPr>
          <a:xfrm>
            <a:off x="1019810" y="1257300"/>
            <a:ext cx="626745" cy="1454785"/>
          </a:xfrm>
          <a:prstGeom prst="rect">
            <a:avLst/>
          </a:prstGeom>
          <a:noFill/>
          <a:ln w="9525">
            <a:noFill/>
          </a:ln>
        </p:spPr>
        <p:txBody>
          <a:bodyPr vert="eaVert" wrap="square" lIns="67500" tIns="35100" rIns="67500" bIns="35100" anchor="t">
            <a:spAutoFit/>
          </a:bodyPr>
          <a:lstStyle/>
          <a:p>
            <a:pPr defTabSz="0">
              <a:spcBef>
                <a:spcPts val="2000"/>
              </a:spcBef>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en-US" altLang="x-none" sz="3200" b="1" dirty="0" err="1">
                <a:solidFill>
                  <a:srgbClr val="000000"/>
                </a:solidFill>
                <a:latin typeface="Arial" panose="020B0604020202020204" pitchFamily="34" charset="0"/>
              </a:rPr>
              <a:t>塘上的</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additive="repl">
                                        <p:cTn id="6" dur="1" fill="hold">
                                          <p:stCondLst>
                                            <p:cond delay="0"/>
                                          </p:stCondLst>
                                        </p:cTn>
                                        <p:tgtEl>
                                          <p:spTgt spid="27649"/>
                                        </p:tgtEl>
                                        <p:attrNameLst>
                                          <p:attrName>style.visibility</p:attrName>
                                        </p:attrNameLst>
                                      </p:cBhvr>
                                      <p:to>
                                        <p:strVal val="visible"/>
                                      </p:to>
                                    </p:set>
                                    <p:animEffect transition="in" filter="dissolve">
                                      <p:cBhvr additive="repl">
                                        <p:cTn id="7" dur="500"/>
                                        <p:tgtEl>
                                          <p:spTgt spid="2764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additive="repl">
                                        <p:cTn id="11" dur="1" fill="hold">
                                          <p:stCondLst>
                                            <p:cond delay="0"/>
                                          </p:stCondLst>
                                        </p:cTn>
                                        <p:tgtEl>
                                          <p:spTgt spid="27650"/>
                                        </p:tgtEl>
                                        <p:attrNameLst>
                                          <p:attrName>style.visibility</p:attrName>
                                        </p:attrNameLst>
                                      </p:cBhvr>
                                      <p:to>
                                        <p:strVal val="visible"/>
                                      </p:to>
                                    </p:set>
                                    <p:animEffect transition="in" filter="barn(inVertical)">
                                      <p:cBhvr additive="repl">
                                        <p:cTn id="12" dur="500"/>
                                        <p:tgtEl>
                                          <p:spTgt spid="27650"/>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nodeType="clickEffect">
                                  <p:stCondLst>
                                    <p:cond delay="0"/>
                                  </p:stCondLst>
                                  <p:childTnLst>
                                    <p:set>
                                      <p:cBhvr additive="repl">
                                        <p:cTn id="16" dur="1" fill="hold">
                                          <p:stCondLst>
                                            <p:cond delay="0"/>
                                          </p:stCondLst>
                                        </p:cTn>
                                        <p:tgtEl>
                                          <p:spTgt spid="27651"/>
                                        </p:tgtEl>
                                        <p:attrNameLst>
                                          <p:attrName>style.visibility</p:attrName>
                                        </p:attrNameLst>
                                      </p:cBhvr>
                                      <p:to>
                                        <p:strVal val="visible"/>
                                      </p:to>
                                    </p:set>
                                    <p:anim calcmode="lin" valueType="num">
                                      <p:cBhvr additive="repl">
                                        <p:cTn id="17" dur="500" fill="hold"/>
                                        <p:tgtEl>
                                          <p:spTgt spid="27651"/>
                                        </p:tgtEl>
                                        <p:attrNameLst>
                                          <p:attrName>ppt_x</p:attrName>
                                        </p:attrNameLst>
                                      </p:cBhvr>
                                      <p:tavLst>
                                        <p:tav tm="0">
                                          <p:val>
                                            <p:strVal val="#ppt_x-#ppt_w/2"/>
                                          </p:val>
                                        </p:tav>
                                        <p:tav tm="100000">
                                          <p:val>
                                            <p:strVal val="#ppt_x"/>
                                          </p:val>
                                        </p:tav>
                                      </p:tavLst>
                                    </p:anim>
                                    <p:anim calcmode="lin" valueType="num">
                                      <p:cBhvr additive="repl">
                                        <p:cTn id="18" dur="500" fill="hold"/>
                                        <p:tgtEl>
                                          <p:spTgt spid="27651"/>
                                        </p:tgtEl>
                                        <p:attrNameLst>
                                          <p:attrName>ppt_y</p:attrName>
                                        </p:attrNameLst>
                                      </p:cBhvr>
                                      <p:tavLst>
                                        <p:tav tm="0">
                                          <p:val>
                                            <p:strVal val="#ppt_y"/>
                                          </p:val>
                                        </p:tav>
                                        <p:tav tm="100000">
                                          <p:val>
                                            <p:strVal val="#ppt_y"/>
                                          </p:val>
                                        </p:tav>
                                      </p:tavLst>
                                    </p:anim>
                                    <p:anim calcmode="lin" valueType="num">
                                      <p:cBhvr additive="repl">
                                        <p:cTn id="19" dur="500" fill="hold"/>
                                        <p:tgtEl>
                                          <p:spTgt spid="27651"/>
                                        </p:tgtEl>
                                        <p:attrNameLst>
                                          <p:attrName>ppt_w</p:attrName>
                                        </p:attrNameLst>
                                      </p:cBhvr>
                                      <p:tavLst>
                                        <p:tav tm="0">
                                          <p:val>
                                            <p:fltVal val="0"/>
                                          </p:val>
                                        </p:tav>
                                        <p:tav tm="100000">
                                          <p:val>
                                            <p:strVal val="#ppt_w"/>
                                          </p:val>
                                        </p:tav>
                                      </p:tavLst>
                                    </p:anim>
                                    <p:anim calcmode="lin" valueType="num">
                                      <p:cBhvr additive="repl">
                                        <p:cTn id="20" dur="500" fill="hold"/>
                                        <p:tgtEl>
                                          <p:spTgt spid="27651"/>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nodeType="clickEffect">
                                  <p:stCondLst>
                                    <p:cond delay="0"/>
                                  </p:stCondLst>
                                  <p:childTnLst>
                                    <p:set>
                                      <p:cBhvr additive="repl">
                                        <p:cTn id="24" dur="1" fill="hold">
                                          <p:stCondLst>
                                            <p:cond delay="0"/>
                                          </p:stCondLst>
                                        </p:cTn>
                                        <p:tgtEl>
                                          <p:spTgt spid="27652"/>
                                        </p:tgtEl>
                                        <p:attrNameLst>
                                          <p:attrName>style.visibility</p:attrName>
                                        </p:attrNameLst>
                                      </p:cBhvr>
                                      <p:to>
                                        <p:strVal val="visible"/>
                                      </p:to>
                                    </p:set>
                                    <p:anim calcmode="lin" valueType="num">
                                      <p:cBhvr additive="repl">
                                        <p:cTn id="25" dur="500" fill="hold"/>
                                        <p:tgtEl>
                                          <p:spTgt spid="27652"/>
                                        </p:tgtEl>
                                        <p:attrNameLst>
                                          <p:attrName>ppt_x</p:attrName>
                                        </p:attrNameLst>
                                      </p:cBhvr>
                                      <p:tavLst>
                                        <p:tav tm="0">
                                          <p:val>
                                            <p:strVal val="#ppt_x-#ppt_w/2"/>
                                          </p:val>
                                        </p:tav>
                                        <p:tav tm="100000">
                                          <p:val>
                                            <p:strVal val="#ppt_x"/>
                                          </p:val>
                                        </p:tav>
                                      </p:tavLst>
                                    </p:anim>
                                    <p:anim calcmode="lin" valueType="num">
                                      <p:cBhvr additive="repl">
                                        <p:cTn id="26" dur="500" fill="hold"/>
                                        <p:tgtEl>
                                          <p:spTgt spid="27652"/>
                                        </p:tgtEl>
                                        <p:attrNameLst>
                                          <p:attrName>ppt_y</p:attrName>
                                        </p:attrNameLst>
                                      </p:cBhvr>
                                      <p:tavLst>
                                        <p:tav tm="0">
                                          <p:val>
                                            <p:strVal val="#ppt_y"/>
                                          </p:val>
                                        </p:tav>
                                        <p:tav tm="100000">
                                          <p:val>
                                            <p:strVal val="#ppt_y"/>
                                          </p:val>
                                        </p:tav>
                                      </p:tavLst>
                                    </p:anim>
                                    <p:anim calcmode="lin" valueType="num">
                                      <p:cBhvr additive="repl">
                                        <p:cTn id="27" dur="500" fill="hold"/>
                                        <p:tgtEl>
                                          <p:spTgt spid="27652"/>
                                        </p:tgtEl>
                                        <p:attrNameLst>
                                          <p:attrName>ppt_w</p:attrName>
                                        </p:attrNameLst>
                                      </p:cBhvr>
                                      <p:tavLst>
                                        <p:tav tm="0">
                                          <p:val>
                                            <p:fltVal val="0"/>
                                          </p:val>
                                        </p:tav>
                                        <p:tav tm="100000">
                                          <p:val>
                                            <p:strVal val="#ppt_w"/>
                                          </p:val>
                                        </p:tav>
                                      </p:tavLst>
                                    </p:anim>
                                    <p:anim calcmode="lin" valueType="num">
                                      <p:cBhvr additive="repl">
                                        <p:cTn id="28" dur="500" fill="hold"/>
                                        <p:tgtEl>
                                          <p:spTgt spid="27652"/>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nodeType="clickEffect">
                                  <p:stCondLst>
                                    <p:cond delay="0"/>
                                  </p:stCondLst>
                                  <p:childTnLst>
                                    <p:set>
                                      <p:cBhvr additive="repl">
                                        <p:cTn id="32" dur="1" fill="hold">
                                          <p:stCondLst>
                                            <p:cond delay="0"/>
                                          </p:stCondLst>
                                        </p:cTn>
                                        <p:tgtEl>
                                          <p:spTgt spid="27653"/>
                                        </p:tgtEl>
                                        <p:attrNameLst>
                                          <p:attrName>style.visibility</p:attrName>
                                        </p:attrNameLst>
                                      </p:cBhvr>
                                      <p:to>
                                        <p:strVal val="visible"/>
                                      </p:to>
                                    </p:set>
                                    <p:anim calcmode="lin" valueType="num">
                                      <p:cBhvr additive="repl">
                                        <p:cTn id="33" dur="500" fill="hold"/>
                                        <p:tgtEl>
                                          <p:spTgt spid="27653"/>
                                        </p:tgtEl>
                                        <p:attrNameLst>
                                          <p:attrName>ppt_w</p:attrName>
                                        </p:attrNameLst>
                                      </p:cBhvr>
                                      <p:tavLst>
                                        <p:tav tm="0">
                                          <p:val>
                                            <p:fltVal val="0"/>
                                          </p:val>
                                        </p:tav>
                                        <p:tav tm="100000">
                                          <p:val>
                                            <p:strVal val="#ppt_w"/>
                                          </p:val>
                                        </p:tav>
                                      </p:tavLst>
                                    </p:anim>
                                    <p:anim calcmode="lin" valueType="num">
                                      <p:cBhvr additive="repl">
                                        <p:cTn id="34" dur="500" fill="hold"/>
                                        <p:tgtEl>
                                          <p:spTgt spid="27653"/>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nodeType="clickEffect">
                                  <p:stCondLst>
                                    <p:cond delay="0"/>
                                  </p:stCondLst>
                                  <p:childTnLst>
                                    <p:set>
                                      <p:cBhvr additive="repl">
                                        <p:cTn id="38" dur="1" fill="hold">
                                          <p:stCondLst>
                                            <p:cond delay="0"/>
                                          </p:stCondLst>
                                        </p:cTn>
                                        <p:tgtEl>
                                          <p:spTgt spid="27654"/>
                                        </p:tgtEl>
                                        <p:attrNameLst>
                                          <p:attrName>style.visibility</p:attrName>
                                        </p:attrNameLst>
                                      </p:cBhvr>
                                      <p:to>
                                        <p:strVal val="visible"/>
                                      </p:to>
                                    </p:set>
                                    <p:anim calcmode="lin" valueType="num">
                                      <p:cBhvr additive="repl">
                                        <p:cTn id="39" dur="500" fill="hold"/>
                                        <p:tgtEl>
                                          <p:spTgt spid="27654"/>
                                        </p:tgtEl>
                                        <p:attrNameLst>
                                          <p:attrName>ppt_x</p:attrName>
                                        </p:attrNameLst>
                                      </p:cBhvr>
                                      <p:tavLst>
                                        <p:tav tm="0">
                                          <p:val>
                                            <p:strVal val="#ppt_x-#ppt_w/2"/>
                                          </p:val>
                                        </p:tav>
                                        <p:tav tm="100000">
                                          <p:val>
                                            <p:strVal val="#ppt_x"/>
                                          </p:val>
                                        </p:tav>
                                      </p:tavLst>
                                    </p:anim>
                                    <p:anim calcmode="lin" valueType="num">
                                      <p:cBhvr additive="repl">
                                        <p:cTn id="40" dur="500" fill="hold"/>
                                        <p:tgtEl>
                                          <p:spTgt spid="27654"/>
                                        </p:tgtEl>
                                        <p:attrNameLst>
                                          <p:attrName>ppt_y</p:attrName>
                                        </p:attrNameLst>
                                      </p:cBhvr>
                                      <p:tavLst>
                                        <p:tav tm="0">
                                          <p:val>
                                            <p:strVal val="#ppt_y"/>
                                          </p:val>
                                        </p:tav>
                                        <p:tav tm="100000">
                                          <p:val>
                                            <p:strVal val="#ppt_y"/>
                                          </p:val>
                                        </p:tav>
                                      </p:tavLst>
                                    </p:anim>
                                    <p:anim calcmode="lin" valueType="num">
                                      <p:cBhvr additive="repl">
                                        <p:cTn id="41" dur="500" fill="hold"/>
                                        <p:tgtEl>
                                          <p:spTgt spid="27654"/>
                                        </p:tgtEl>
                                        <p:attrNameLst>
                                          <p:attrName>ppt_w</p:attrName>
                                        </p:attrNameLst>
                                      </p:cBhvr>
                                      <p:tavLst>
                                        <p:tav tm="0">
                                          <p:val>
                                            <p:fltVal val="0"/>
                                          </p:val>
                                        </p:tav>
                                        <p:tav tm="100000">
                                          <p:val>
                                            <p:strVal val="#ppt_w"/>
                                          </p:val>
                                        </p:tav>
                                      </p:tavLst>
                                    </p:anim>
                                    <p:anim calcmode="lin" valueType="num">
                                      <p:cBhvr additive="repl">
                                        <p:cTn id="42" dur="500" fill="hold"/>
                                        <p:tgtEl>
                                          <p:spTgt spid="27654"/>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8" fill="hold" nodeType="clickEffect">
                                  <p:stCondLst>
                                    <p:cond delay="0"/>
                                  </p:stCondLst>
                                  <p:childTnLst>
                                    <p:set>
                                      <p:cBhvr additive="repl">
                                        <p:cTn id="46" dur="1" fill="hold">
                                          <p:stCondLst>
                                            <p:cond delay="0"/>
                                          </p:stCondLst>
                                        </p:cTn>
                                        <p:tgtEl>
                                          <p:spTgt spid="27655"/>
                                        </p:tgtEl>
                                        <p:attrNameLst>
                                          <p:attrName>style.visibility</p:attrName>
                                        </p:attrNameLst>
                                      </p:cBhvr>
                                      <p:to>
                                        <p:strVal val="visible"/>
                                      </p:to>
                                    </p:set>
                                    <p:anim calcmode="lin" valueType="num">
                                      <p:cBhvr additive="repl">
                                        <p:cTn id="47" dur="500" fill="hold"/>
                                        <p:tgtEl>
                                          <p:spTgt spid="27655"/>
                                        </p:tgtEl>
                                        <p:attrNameLst>
                                          <p:attrName>ppt_x</p:attrName>
                                        </p:attrNameLst>
                                      </p:cBhvr>
                                      <p:tavLst>
                                        <p:tav tm="0">
                                          <p:val>
                                            <p:strVal val="#ppt_x-#ppt_w/2"/>
                                          </p:val>
                                        </p:tav>
                                        <p:tav tm="100000">
                                          <p:val>
                                            <p:strVal val="#ppt_x"/>
                                          </p:val>
                                        </p:tav>
                                      </p:tavLst>
                                    </p:anim>
                                    <p:anim calcmode="lin" valueType="num">
                                      <p:cBhvr additive="repl">
                                        <p:cTn id="48" dur="500" fill="hold"/>
                                        <p:tgtEl>
                                          <p:spTgt spid="27655"/>
                                        </p:tgtEl>
                                        <p:attrNameLst>
                                          <p:attrName>ppt_y</p:attrName>
                                        </p:attrNameLst>
                                      </p:cBhvr>
                                      <p:tavLst>
                                        <p:tav tm="0">
                                          <p:val>
                                            <p:strVal val="#ppt_y"/>
                                          </p:val>
                                        </p:tav>
                                        <p:tav tm="100000">
                                          <p:val>
                                            <p:strVal val="#ppt_y"/>
                                          </p:val>
                                        </p:tav>
                                      </p:tavLst>
                                    </p:anim>
                                    <p:anim calcmode="lin" valueType="num">
                                      <p:cBhvr additive="repl">
                                        <p:cTn id="49" dur="500" fill="hold"/>
                                        <p:tgtEl>
                                          <p:spTgt spid="27655"/>
                                        </p:tgtEl>
                                        <p:attrNameLst>
                                          <p:attrName>ppt_w</p:attrName>
                                        </p:attrNameLst>
                                      </p:cBhvr>
                                      <p:tavLst>
                                        <p:tav tm="0">
                                          <p:val>
                                            <p:fltVal val="0"/>
                                          </p:val>
                                        </p:tav>
                                        <p:tav tm="100000">
                                          <p:val>
                                            <p:strVal val="#ppt_w"/>
                                          </p:val>
                                        </p:tav>
                                      </p:tavLst>
                                    </p:anim>
                                    <p:anim calcmode="lin" valueType="num">
                                      <p:cBhvr additive="repl">
                                        <p:cTn id="50" dur="500" fill="hold"/>
                                        <p:tgtEl>
                                          <p:spTgt spid="27655"/>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6" presetClass="entr" presetSubtype="26" fill="hold" nodeType="clickEffect">
                                  <p:stCondLst>
                                    <p:cond delay="0"/>
                                  </p:stCondLst>
                                  <p:childTnLst>
                                    <p:set>
                                      <p:cBhvr additive="repl">
                                        <p:cTn id="54" dur="1" fill="hold">
                                          <p:stCondLst>
                                            <p:cond delay="0"/>
                                          </p:stCondLst>
                                        </p:cTn>
                                        <p:tgtEl>
                                          <p:spTgt spid="27656"/>
                                        </p:tgtEl>
                                        <p:attrNameLst>
                                          <p:attrName>style.visibility</p:attrName>
                                        </p:attrNameLst>
                                      </p:cBhvr>
                                      <p:to>
                                        <p:strVal val="visible"/>
                                      </p:to>
                                    </p:set>
                                    <p:animEffect transition="in" filter="barn(inHorizontal)">
                                      <p:cBhvr additive="repl">
                                        <p:cTn id="55" dur="500"/>
                                        <p:tgtEl>
                                          <p:spTgt spid="27656"/>
                                        </p:tgtEl>
                                      </p:cBhvr>
                                    </p:animEffect>
                                  </p:childTnLst>
                                </p:cTn>
                              </p:par>
                            </p:childTnLst>
                          </p:cTn>
                        </p:par>
                      </p:childTnLst>
                    </p:cTn>
                  </p:par>
                  <p:par>
                    <p:cTn id="56" fill="hold">
                      <p:stCondLst>
                        <p:cond delay="indefinite"/>
                      </p:stCondLst>
                      <p:childTnLst>
                        <p:par>
                          <p:cTn id="57" fill="hold">
                            <p:stCondLst>
                              <p:cond delay="0"/>
                            </p:stCondLst>
                            <p:childTnLst>
                              <p:par>
                                <p:cTn id="58" presetID="17" presetClass="entr" presetSubtype="8" fill="hold" nodeType="clickEffect">
                                  <p:stCondLst>
                                    <p:cond delay="0"/>
                                  </p:stCondLst>
                                  <p:childTnLst>
                                    <p:set>
                                      <p:cBhvr additive="repl">
                                        <p:cTn id="59" dur="1" fill="hold">
                                          <p:stCondLst>
                                            <p:cond delay="0"/>
                                          </p:stCondLst>
                                        </p:cTn>
                                        <p:tgtEl>
                                          <p:spTgt spid="27657"/>
                                        </p:tgtEl>
                                        <p:attrNameLst>
                                          <p:attrName>style.visibility</p:attrName>
                                        </p:attrNameLst>
                                      </p:cBhvr>
                                      <p:to>
                                        <p:strVal val="visible"/>
                                      </p:to>
                                    </p:set>
                                    <p:anim calcmode="lin" valueType="num">
                                      <p:cBhvr additive="repl">
                                        <p:cTn id="60" dur="500" fill="hold"/>
                                        <p:tgtEl>
                                          <p:spTgt spid="27657"/>
                                        </p:tgtEl>
                                        <p:attrNameLst>
                                          <p:attrName>ppt_x</p:attrName>
                                        </p:attrNameLst>
                                      </p:cBhvr>
                                      <p:tavLst>
                                        <p:tav tm="0">
                                          <p:val>
                                            <p:strVal val="#ppt_x-#ppt_w/2"/>
                                          </p:val>
                                        </p:tav>
                                        <p:tav tm="100000">
                                          <p:val>
                                            <p:strVal val="#ppt_x"/>
                                          </p:val>
                                        </p:tav>
                                      </p:tavLst>
                                    </p:anim>
                                    <p:anim calcmode="lin" valueType="num">
                                      <p:cBhvr additive="repl">
                                        <p:cTn id="61" dur="500" fill="hold"/>
                                        <p:tgtEl>
                                          <p:spTgt spid="27657"/>
                                        </p:tgtEl>
                                        <p:attrNameLst>
                                          <p:attrName>ppt_y</p:attrName>
                                        </p:attrNameLst>
                                      </p:cBhvr>
                                      <p:tavLst>
                                        <p:tav tm="0">
                                          <p:val>
                                            <p:strVal val="#ppt_y"/>
                                          </p:val>
                                        </p:tav>
                                        <p:tav tm="100000">
                                          <p:val>
                                            <p:strVal val="#ppt_y"/>
                                          </p:val>
                                        </p:tav>
                                      </p:tavLst>
                                    </p:anim>
                                    <p:anim calcmode="lin" valueType="num">
                                      <p:cBhvr additive="repl">
                                        <p:cTn id="62" dur="500" fill="hold"/>
                                        <p:tgtEl>
                                          <p:spTgt spid="27657"/>
                                        </p:tgtEl>
                                        <p:attrNameLst>
                                          <p:attrName>ppt_w</p:attrName>
                                        </p:attrNameLst>
                                      </p:cBhvr>
                                      <p:tavLst>
                                        <p:tav tm="0">
                                          <p:val>
                                            <p:fltVal val="0"/>
                                          </p:val>
                                        </p:tav>
                                        <p:tav tm="100000">
                                          <p:val>
                                            <p:strVal val="#ppt_w"/>
                                          </p:val>
                                        </p:tav>
                                      </p:tavLst>
                                    </p:anim>
                                    <p:anim calcmode="lin" valueType="num">
                                      <p:cBhvr additive="repl">
                                        <p:cTn id="63" dur="500" fill="hold"/>
                                        <p:tgtEl>
                                          <p:spTgt spid="27657"/>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17" presetClass="entr" presetSubtype="8" fill="hold" nodeType="clickEffect">
                                  <p:stCondLst>
                                    <p:cond delay="0"/>
                                  </p:stCondLst>
                                  <p:childTnLst>
                                    <p:set>
                                      <p:cBhvr additive="repl">
                                        <p:cTn id="67" dur="1" fill="hold">
                                          <p:stCondLst>
                                            <p:cond delay="0"/>
                                          </p:stCondLst>
                                        </p:cTn>
                                        <p:tgtEl>
                                          <p:spTgt spid="27658"/>
                                        </p:tgtEl>
                                        <p:attrNameLst>
                                          <p:attrName>style.visibility</p:attrName>
                                        </p:attrNameLst>
                                      </p:cBhvr>
                                      <p:to>
                                        <p:strVal val="visible"/>
                                      </p:to>
                                    </p:set>
                                    <p:anim calcmode="lin" valueType="num">
                                      <p:cBhvr additive="repl">
                                        <p:cTn id="68" dur="500" fill="hold"/>
                                        <p:tgtEl>
                                          <p:spTgt spid="27658"/>
                                        </p:tgtEl>
                                        <p:attrNameLst>
                                          <p:attrName>ppt_x</p:attrName>
                                        </p:attrNameLst>
                                      </p:cBhvr>
                                      <p:tavLst>
                                        <p:tav tm="0">
                                          <p:val>
                                            <p:strVal val="#ppt_x-#ppt_w/2"/>
                                          </p:val>
                                        </p:tav>
                                        <p:tav tm="100000">
                                          <p:val>
                                            <p:strVal val="#ppt_x"/>
                                          </p:val>
                                        </p:tav>
                                      </p:tavLst>
                                    </p:anim>
                                    <p:anim calcmode="lin" valueType="num">
                                      <p:cBhvr additive="repl">
                                        <p:cTn id="69" dur="500" fill="hold"/>
                                        <p:tgtEl>
                                          <p:spTgt spid="27658"/>
                                        </p:tgtEl>
                                        <p:attrNameLst>
                                          <p:attrName>ppt_y</p:attrName>
                                        </p:attrNameLst>
                                      </p:cBhvr>
                                      <p:tavLst>
                                        <p:tav tm="0">
                                          <p:val>
                                            <p:strVal val="#ppt_y"/>
                                          </p:val>
                                        </p:tav>
                                        <p:tav tm="100000">
                                          <p:val>
                                            <p:strVal val="#ppt_y"/>
                                          </p:val>
                                        </p:tav>
                                      </p:tavLst>
                                    </p:anim>
                                    <p:anim calcmode="lin" valueType="num">
                                      <p:cBhvr additive="repl">
                                        <p:cTn id="70" dur="500" fill="hold"/>
                                        <p:tgtEl>
                                          <p:spTgt spid="27658"/>
                                        </p:tgtEl>
                                        <p:attrNameLst>
                                          <p:attrName>ppt_w</p:attrName>
                                        </p:attrNameLst>
                                      </p:cBhvr>
                                      <p:tavLst>
                                        <p:tav tm="0">
                                          <p:val>
                                            <p:fltVal val="0"/>
                                          </p:val>
                                        </p:tav>
                                        <p:tav tm="100000">
                                          <p:val>
                                            <p:strVal val="#ppt_w"/>
                                          </p:val>
                                        </p:tav>
                                      </p:tavLst>
                                    </p:anim>
                                    <p:anim calcmode="lin" valueType="num">
                                      <p:cBhvr additive="repl">
                                        <p:cTn id="71" dur="500" fill="hold"/>
                                        <p:tgtEl>
                                          <p:spTgt spid="27658"/>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nodeType="clickEffect">
                                  <p:stCondLst>
                                    <p:cond delay="0"/>
                                  </p:stCondLst>
                                  <p:childTnLst>
                                    <p:set>
                                      <p:cBhvr additive="repl">
                                        <p:cTn id="75" dur="1" fill="hold">
                                          <p:stCondLst>
                                            <p:cond delay="0"/>
                                          </p:stCondLst>
                                        </p:cTn>
                                        <p:tgtEl>
                                          <p:spTgt spid="27659"/>
                                        </p:tgtEl>
                                        <p:attrNameLst>
                                          <p:attrName>style.visibility</p:attrName>
                                        </p:attrNameLst>
                                      </p:cBhvr>
                                      <p:to>
                                        <p:strVal val="visible"/>
                                      </p:to>
                                    </p:set>
                                    <p:anim calcmode="lin" valueType="num">
                                      <p:cBhvr additive="repl">
                                        <p:cTn id="76" dur="500" fill="hold"/>
                                        <p:tgtEl>
                                          <p:spTgt spid="27659"/>
                                        </p:tgtEl>
                                        <p:attrNameLst>
                                          <p:attrName>ppt_w</p:attrName>
                                        </p:attrNameLst>
                                      </p:cBhvr>
                                      <p:tavLst>
                                        <p:tav tm="0">
                                          <p:val>
                                            <p:fltVal val="0"/>
                                          </p:val>
                                        </p:tav>
                                        <p:tav tm="100000">
                                          <p:val>
                                            <p:strVal val="#ppt_w"/>
                                          </p:val>
                                        </p:tav>
                                      </p:tavLst>
                                    </p:anim>
                                    <p:anim calcmode="lin" valueType="num">
                                      <p:cBhvr additive="repl">
                                        <p:cTn id="77" dur="500" fill="hold"/>
                                        <p:tgtEl>
                                          <p:spTgt spid="27659"/>
                                        </p:tgtEl>
                                        <p:attrNameLst>
                                          <p:attrName>ppt_h</p:attrName>
                                        </p:attrNameLst>
                                      </p:cBhvr>
                                      <p:tavLst>
                                        <p:tav tm="0">
                                          <p:val>
                                            <p:fltVal val="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nodeType="clickEffect">
                                  <p:stCondLst>
                                    <p:cond delay="0"/>
                                  </p:stCondLst>
                                  <p:childTnLst>
                                    <p:set>
                                      <p:cBhvr additive="repl">
                                        <p:cTn id="81" dur="1" fill="hold">
                                          <p:stCondLst>
                                            <p:cond delay="0"/>
                                          </p:stCondLst>
                                        </p:cTn>
                                        <p:tgtEl>
                                          <p:spTgt spid="27660"/>
                                        </p:tgtEl>
                                        <p:attrNameLst>
                                          <p:attrName>style.visibility</p:attrName>
                                        </p:attrNameLst>
                                      </p:cBhvr>
                                      <p:to>
                                        <p:strVal val="visible"/>
                                      </p:to>
                                    </p:set>
                                    <p:animEffect transition="in" filter="dissolve">
                                      <p:cBhvr additive="repl">
                                        <p:cTn id="82" dur="500"/>
                                        <p:tgtEl>
                                          <p:spTgt spid="27660"/>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nodeType="clickEffect">
                                  <p:stCondLst>
                                    <p:cond delay="0"/>
                                  </p:stCondLst>
                                  <p:childTnLst>
                                    <p:set>
                                      <p:cBhvr additive="repl">
                                        <p:cTn id="86" dur="1" fill="hold">
                                          <p:stCondLst>
                                            <p:cond delay="0"/>
                                          </p:stCondLst>
                                        </p:cTn>
                                        <p:tgtEl>
                                          <p:spTgt spid="27661"/>
                                        </p:tgtEl>
                                        <p:attrNameLst>
                                          <p:attrName>style.visibility</p:attrName>
                                        </p:attrNameLst>
                                      </p:cBhvr>
                                      <p:to>
                                        <p:strVal val="visible"/>
                                      </p:to>
                                    </p:set>
                                    <p:animEffect transition="in" filter="dissolve">
                                      <p:cBhvr additive="repl">
                                        <p:cTn id="87" dur="500"/>
                                        <p:tgtEl>
                                          <p:spTgt spid="27661"/>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nodeType="clickEffect">
                                  <p:stCondLst>
                                    <p:cond delay="0"/>
                                  </p:stCondLst>
                                  <p:childTnLst>
                                    <p:set>
                                      <p:cBhvr additive="repl">
                                        <p:cTn id="91" dur="1" fill="hold">
                                          <p:stCondLst>
                                            <p:cond delay="0"/>
                                          </p:stCondLst>
                                        </p:cTn>
                                        <p:tgtEl>
                                          <p:spTgt spid="27662"/>
                                        </p:tgtEl>
                                        <p:attrNameLst>
                                          <p:attrName>style.visibility</p:attrName>
                                        </p:attrNameLst>
                                      </p:cBhvr>
                                      <p:to>
                                        <p:strVal val="visible"/>
                                      </p:to>
                                    </p:set>
                                    <p:animEffect transition="in" filter="dissolve">
                                      <p:cBhvr additive="repl">
                                        <p:cTn id="92" dur="500"/>
                                        <p:tgtEl>
                                          <p:spTgt spid="27662"/>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nodeType="clickEffect">
                                  <p:stCondLst>
                                    <p:cond delay="0"/>
                                  </p:stCondLst>
                                  <p:childTnLst>
                                    <p:set>
                                      <p:cBhvr additive="repl">
                                        <p:cTn id="96" dur="1" fill="hold">
                                          <p:stCondLst>
                                            <p:cond delay="0"/>
                                          </p:stCondLst>
                                        </p:cTn>
                                        <p:tgtEl>
                                          <p:spTgt spid="27663"/>
                                        </p:tgtEl>
                                        <p:attrNameLst>
                                          <p:attrName>style.visibility</p:attrName>
                                        </p:attrNameLst>
                                      </p:cBhvr>
                                      <p:to>
                                        <p:strVal val="visible"/>
                                      </p:to>
                                    </p:set>
                                    <p:animEffect transition="in" filter="dissolve">
                                      <p:cBhvr additive="repl">
                                        <p:cTn id="97" dur="500"/>
                                        <p:tgtEl>
                                          <p:spTgt spid="27663"/>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nodeType="clickEffect">
                                  <p:stCondLst>
                                    <p:cond delay="0"/>
                                  </p:stCondLst>
                                  <p:childTnLst>
                                    <p:set>
                                      <p:cBhvr additive="repl">
                                        <p:cTn id="101" dur="1" fill="hold">
                                          <p:stCondLst>
                                            <p:cond delay="0"/>
                                          </p:stCondLst>
                                        </p:cTn>
                                        <p:tgtEl>
                                          <p:spTgt spid="27664"/>
                                        </p:tgtEl>
                                        <p:attrNameLst>
                                          <p:attrName>style.visibility</p:attrName>
                                        </p:attrNameLst>
                                      </p:cBhvr>
                                      <p:to>
                                        <p:strVal val="visible"/>
                                      </p:to>
                                    </p:set>
                                    <p:animEffect transition="in" filter="dissolve">
                                      <p:cBhvr additive="repl">
                                        <p:cTn id="102" dur="500"/>
                                        <p:tgtEl>
                                          <p:spTgt spid="27664"/>
                                        </p:tgtEl>
                                      </p:cBhvr>
                                    </p:animEffect>
                                  </p:childTnLst>
                                </p:cTn>
                              </p:par>
                            </p:childTnLst>
                          </p:cTn>
                        </p:par>
                      </p:childTnLst>
                    </p:cTn>
                  </p:par>
                  <p:par>
                    <p:cTn id="103" fill="hold">
                      <p:stCondLst>
                        <p:cond delay="indefinite"/>
                      </p:stCondLst>
                      <p:childTnLst>
                        <p:par>
                          <p:cTn id="104" fill="hold">
                            <p:stCondLst>
                              <p:cond delay="0"/>
                            </p:stCondLst>
                            <p:childTnLst>
                              <p:par>
                                <p:cTn id="105" presetID="9" presetClass="entr" presetSubtype="0" fill="hold" nodeType="clickEffect">
                                  <p:stCondLst>
                                    <p:cond delay="0"/>
                                  </p:stCondLst>
                                  <p:childTnLst>
                                    <p:set>
                                      <p:cBhvr additive="repl">
                                        <p:cTn id="106" dur="1" fill="hold">
                                          <p:stCondLst>
                                            <p:cond delay="0"/>
                                          </p:stCondLst>
                                        </p:cTn>
                                        <p:tgtEl>
                                          <p:spTgt spid="27665"/>
                                        </p:tgtEl>
                                        <p:attrNameLst>
                                          <p:attrName>style.visibility</p:attrName>
                                        </p:attrNameLst>
                                      </p:cBhvr>
                                      <p:to>
                                        <p:strVal val="visible"/>
                                      </p:to>
                                    </p:set>
                                    <p:animEffect transition="in" filter="dissolve">
                                      <p:cBhvr additive="repl">
                                        <p:cTn id="107" dur="500"/>
                                        <p:tgtEl>
                                          <p:spTgt spid="27665"/>
                                        </p:tgtEl>
                                      </p:cBhvr>
                                    </p:animEffect>
                                  </p:childTnLst>
                                </p:cTn>
                              </p:par>
                            </p:childTnLst>
                          </p:cTn>
                        </p:par>
                      </p:childTnLst>
                    </p:cTn>
                  </p:par>
                  <p:par>
                    <p:cTn id="108" fill="hold">
                      <p:stCondLst>
                        <p:cond delay="indefinite"/>
                      </p:stCondLst>
                      <p:childTnLst>
                        <p:par>
                          <p:cTn id="109" fill="hold">
                            <p:stCondLst>
                              <p:cond delay="0"/>
                            </p:stCondLst>
                            <p:childTnLst>
                              <p:par>
                                <p:cTn id="110" presetID="9" presetClass="entr" presetSubtype="0" fill="hold" nodeType="clickEffect">
                                  <p:stCondLst>
                                    <p:cond delay="0"/>
                                  </p:stCondLst>
                                  <p:childTnLst>
                                    <p:set>
                                      <p:cBhvr additive="repl">
                                        <p:cTn id="111" dur="1" fill="hold">
                                          <p:stCondLst>
                                            <p:cond delay="0"/>
                                          </p:stCondLst>
                                        </p:cTn>
                                        <p:tgtEl>
                                          <p:spTgt spid="27666"/>
                                        </p:tgtEl>
                                        <p:attrNameLst>
                                          <p:attrName>style.visibility</p:attrName>
                                        </p:attrNameLst>
                                      </p:cBhvr>
                                      <p:to>
                                        <p:strVal val="visible"/>
                                      </p:to>
                                    </p:set>
                                    <p:animEffect transition="in" filter="dissolve">
                                      <p:cBhvr additive="repl">
                                        <p:cTn id="112" dur="500"/>
                                        <p:tgtEl>
                                          <p:spTgt spid="27666"/>
                                        </p:tgtEl>
                                      </p:cBhvr>
                                    </p:animEffect>
                                  </p:childTnLst>
                                </p:cTn>
                              </p:par>
                            </p:childTnLst>
                          </p:cTn>
                        </p:par>
                      </p:childTnLst>
                    </p:cTn>
                  </p:par>
                  <p:par>
                    <p:cTn id="113" fill="hold">
                      <p:stCondLst>
                        <p:cond delay="indefinite"/>
                      </p:stCondLst>
                      <p:childTnLst>
                        <p:par>
                          <p:cTn id="114" fill="hold">
                            <p:stCondLst>
                              <p:cond delay="0"/>
                            </p:stCondLst>
                            <p:childTnLst>
                              <p:par>
                                <p:cTn id="115" presetID="9" presetClass="entr" presetSubtype="0" fill="hold" nodeType="clickEffect">
                                  <p:stCondLst>
                                    <p:cond delay="0"/>
                                  </p:stCondLst>
                                  <p:childTnLst>
                                    <p:set>
                                      <p:cBhvr additive="repl">
                                        <p:cTn id="116" dur="1" fill="hold">
                                          <p:stCondLst>
                                            <p:cond delay="0"/>
                                          </p:stCondLst>
                                        </p:cTn>
                                        <p:tgtEl>
                                          <p:spTgt spid="27667"/>
                                        </p:tgtEl>
                                        <p:attrNameLst>
                                          <p:attrName>style.visibility</p:attrName>
                                        </p:attrNameLst>
                                      </p:cBhvr>
                                      <p:to>
                                        <p:strVal val="visible"/>
                                      </p:to>
                                    </p:set>
                                    <p:animEffect transition="in" filter="dissolve">
                                      <p:cBhvr additive="repl">
                                        <p:cTn id="117" dur="500"/>
                                        <p:tgtEl>
                                          <p:spTgt spid="27667"/>
                                        </p:tgtEl>
                                      </p:cBhvr>
                                    </p:animEffect>
                                  </p:childTnLst>
                                </p:cTn>
                              </p:par>
                            </p:childTnLst>
                          </p:cTn>
                        </p:par>
                      </p:childTnLst>
                    </p:cTn>
                  </p:par>
                  <p:par>
                    <p:cTn id="118" fill="hold">
                      <p:stCondLst>
                        <p:cond delay="indefinite"/>
                      </p:stCondLst>
                      <p:childTnLst>
                        <p:par>
                          <p:cTn id="119" fill="hold">
                            <p:stCondLst>
                              <p:cond delay="0"/>
                            </p:stCondLst>
                            <p:childTnLst>
                              <p:par>
                                <p:cTn id="120" presetID="16" presetClass="entr" presetSubtype="26" fill="hold" nodeType="clickEffect">
                                  <p:stCondLst>
                                    <p:cond delay="0"/>
                                  </p:stCondLst>
                                  <p:childTnLst>
                                    <p:set>
                                      <p:cBhvr additive="repl">
                                        <p:cTn id="121" dur="1" fill="hold">
                                          <p:stCondLst>
                                            <p:cond delay="0"/>
                                          </p:stCondLst>
                                        </p:cTn>
                                        <p:tgtEl>
                                          <p:spTgt spid="27668"/>
                                        </p:tgtEl>
                                        <p:attrNameLst>
                                          <p:attrName>style.visibility</p:attrName>
                                        </p:attrNameLst>
                                      </p:cBhvr>
                                      <p:to>
                                        <p:strVal val="visible"/>
                                      </p:to>
                                    </p:set>
                                    <p:animEffect transition="in" filter="barn(inHorizontal)">
                                      <p:cBhvr additive="repl">
                                        <p:cTn id="122" dur="500"/>
                                        <p:tgtEl>
                                          <p:spTgt spid="27668"/>
                                        </p:tgtEl>
                                      </p:cBhvr>
                                    </p:animEffect>
                                  </p:childTnLst>
                                </p:cTn>
                              </p:par>
                            </p:childTnLst>
                          </p:cTn>
                        </p:par>
                      </p:childTnLst>
                    </p:cTn>
                  </p:par>
                  <p:par>
                    <p:cTn id="123" fill="hold">
                      <p:stCondLst>
                        <p:cond delay="indefinite"/>
                      </p:stCondLst>
                      <p:childTnLst>
                        <p:par>
                          <p:cTn id="124" fill="hold">
                            <p:stCondLst>
                              <p:cond delay="0"/>
                            </p:stCondLst>
                            <p:childTnLst>
                              <p:par>
                                <p:cTn id="125" presetID="17" presetClass="entr" presetSubtype="2" fill="hold" nodeType="clickEffect">
                                  <p:stCondLst>
                                    <p:cond delay="0"/>
                                  </p:stCondLst>
                                  <p:childTnLst>
                                    <p:set>
                                      <p:cBhvr additive="repl">
                                        <p:cTn id="126" dur="1" fill="hold">
                                          <p:stCondLst>
                                            <p:cond delay="0"/>
                                          </p:stCondLst>
                                        </p:cTn>
                                        <p:tgtEl>
                                          <p:spTgt spid="27669"/>
                                        </p:tgtEl>
                                        <p:attrNameLst>
                                          <p:attrName>style.visibility</p:attrName>
                                        </p:attrNameLst>
                                      </p:cBhvr>
                                      <p:to>
                                        <p:strVal val="visible"/>
                                      </p:to>
                                    </p:set>
                                    <p:anim calcmode="lin" valueType="num">
                                      <p:cBhvr additive="repl">
                                        <p:cTn id="127" dur="500" fill="hold"/>
                                        <p:tgtEl>
                                          <p:spTgt spid="27669"/>
                                        </p:tgtEl>
                                        <p:attrNameLst>
                                          <p:attrName>ppt_x</p:attrName>
                                        </p:attrNameLst>
                                      </p:cBhvr>
                                      <p:tavLst>
                                        <p:tav tm="0">
                                          <p:val>
                                            <p:strVal val="#ppt_x+#ppt_w/2"/>
                                          </p:val>
                                        </p:tav>
                                        <p:tav tm="100000">
                                          <p:val>
                                            <p:strVal val="#ppt_x"/>
                                          </p:val>
                                        </p:tav>
                                      </p:tavLst>
                                    </p:anim>
                                    <p:anim calcmode="lin" valueType="num">
                                      <p:cBhvr additive="repl">
                                        <p:cTn id="128" dur="500" fill="hold"/>
                                        <p:tgtEl>
                                          <p:spTgt spid="27669"/>
                                        </p:tgtEl>
                                        <p:attrNameLst>
                                          <p:attrName>ppt_y</p:attrName>
                                        </p:attrNameLst>
                                      </p:cBhvr>
                                      <p:tavLst>
                                        <p:tav tm="0">
                                          <p:val>
                                            <p:strVal val="#ppt_y"/>
                                          </p:val>
                                        </p:tav>
                                        <p:tav tm="100000">
                                          <p:val>
                                            <p:strVal val="#ppt_y"/>
                                          </p:val>
                                        </p:tav>
                                      </p:tavLst>
                                    </p:anim>
                                    <p:anim calcmode="lin" valueType="num">
                                      <p:cBhvr additive="repl">
                                        <p:cTn id="129" dur="500" fill="hold"/>
                                        <p:tgtEl>
                                          <p:spTgt spid="27669"/>
                                        </p:tgtEl>
                                        <p:attrNameLst>
                                          <p:attrName>ppt_w</p:attrName>
                                        </p:attrNameLst>
                                      </p:cBhvr>
                                      <p:tavLst>
                                        <p:tav tm="0">
                                          <p:val>
                                            <p:fltVal val="0"/>
                                          </p:val>
                                        </p:tav>
                                        <p:tav tm="100000">
                                          <p:val>
                                            <p:strVal val="#ppt_w"/>
                                          </p:val>
                                        </p:tav>
                                      </p:tavLst>
                                    </p:anim>
                                    <p:anim calcmode="lin" valueType="num">
                                      <p:cBhvr additive="repl">
                                        <p:cTn id="130" dur="500" fill="hold"/>
                                        <p:tgtEl>
                                          <p:spTgt spid="27669"/>
                                        </p:tgtEl>
                                        <p:attrNameLst>
                                          <p:attrName>ppt_h</p:attrName>
                                        </p:attrNameLst>
                                      </p:cBhvr>
                                      <p:tavLst>
                                        <p:tav tm="0">
                                          <p:val>
                                            <p:strVal val="#ppt_h"/>
                                          </p:val>
                                        </p:tav>
                                        <p:tav tm="100000">
                                          <p:val>
                                            <p:strVal val="#ppt_h"/>
                                          </p:val>
                                        </p:tav>
                                      </p:tavLst>
                                    </p:anim>
                                  </p:childTnLst>
                                </p:cTn>
                              </p:par>
                            </p:childTnLst>
                          </p:cTn>
                        </p:par>
                      </p:childTnLst>
                    </p:cTn>
                  </p:par>
                  <p:par>
                    <p:cTn id="131" fill="hold">
                      <p:stCondLst>
                        <p:cond delay="indefinite"/>
                      </p:stCondLst>
                      <p:childTnLst>
                        <p:par>
                          <p:cTn id="132" fill="hold">
                            <p:stCondLst>
                              <p:cond delay="0"/>
                            </p:stCondLst>
                            <p:childTnLst>
                              <p:par>
                                <p:cTn id="133" presetID="15" presetClass="entr" presetSubtype="0" fill="hold" nodeType="clickEffect">
                                  <p:stCondLst>
                                    <p:cond delay="0"/>
                                  </p:stCondLst>
                                  <p:childTnLst>
                                    <p:set>
                                      <p:cBhvr additive="repl">
                                        <p:cTn id="134" dur="1" fill="hold">
                                          <p:stCondLst>
                                            <p:cond delay="0"/>
                                          </p:stCondLst>
                                        </p:cTn>
                                        <p:tgtEl>
                                          <p:spTgt spid="27670"/>
                                        </p:tgtEl>
                                        <p:attrNameLst>
                                          <p:attrName>style.visibility</p:attrName>
                                        </p:attrNameLst>
                                      </p:cBhvr>
                                      <p:to>
                                        <p:strVal val="visible"/>
                                      </p:to>
                                    </p:set>
                                    <p:anim calcmode="lin" valueType="num">
                                      <p:cBhvr additive="repl">
                                        <p:cTn id="135" dur="1000" fill="hold"/>
                                        <p:tgtEl>
                                          <p:spTgt spid="27670"/>
                                        </p:tgtEl>
                                        <p:attrNameLst>
                                          <p:attrName>ppt_w</p:attrName>
                                        </p:attrNameLst>
                                      </p:cBhvr>
                                      <p:tavLst>
                                        <p:tav tm="0">
                                          <p:val>
                                            <p:fltVal val="0"/>
                                          </p:val>
                                        </p:tav>
                                        <p:tav tm="100000">
                                          <p:val>
                                            <p:strVal val="#ppt_w"/>
                                          </p:val>
                                        </p:tav>
                                      </p:tavLst>
                                    </p:anim>
                                    <p:anim calcmode="lin" valueType="num">
                                      <p:cBhvr additive="repl">
                                        <p:cTn id="136" dur="1000" fill="hold"/>
                                        <p:tgtEl>
                                          <p:spTgt spid="27670"/>
                                        </p:tgtEl>
                                        <p:attrNameLst>
                                          <p:attrName>ppt_h</p:attrName>
                                        </p:attrNameLst>
                                      </p:cBhvr>
                                      <p:tavLst>
                                        <p:tav tm="0">
                                          <p:val>
                                            <p:fltVal val="0"/>
                                          </p:val>
                                        </p:tav>
                                        <p:tav tm="100000">
                                          <p:val>
                                            <p:strVal val="#ppt_h"/>
                                          </p:val>
                                        </p:tav>
                                      </p:tavLst>
                                    </p:anim>
                                    <p:anim calcmode="lin" valueType="num">
                                      <p:cBhvr additive="repl">
                                        <p:cTn id="137" dur="1000" fill="hold"/>
                                        <p:tgtEl>
                                          <p:spTgt spid="27670"/>
                                        </p:tgtEl>
                                        <p:attrNameLst>
                                          <p:attrName>ppt_x</p:attrName>
                                        </p:attrNameLst>
                                      </p:cBhvr>
                                      <p:tavLst>
                                        <p:tav tm="0" fmla="#ppt_x+(cos(-2*pi*(1-$))*-#ppt_x-sin(-2*pi*(1-$))*(1-#ppt_y))*(1-$)">
                                          <p:val>
                                            <p:fltVal val="0"/>
                                          </p:val>
                                        </p:tav>
                                        <p:tav tm="100000">
                                          <p:val>
                                            <p:fltVal val="1"/>
                                          </p:val>
                                        </p:tav>
                                      </p:tavLst>
                                    </p:anim>
                                    <p:anim calcmode="lin" valueType="num">
                                      <p:cBhvr additive="repl">
                                        <p:cTn id="138" dur="1000" fill="hold"/>
                                        <p:tgtEl>
                                          <p:spTgt spid="2767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1599565"/>
            <a:ext cx="8970010" cy="800100"/>
          </a:xfrm>
        </p:spPr>
        <p:txBody>
          <a:bodyPr wrap="square" lIns="67500" tIns="35100" rIns="67500" bIns="35100" anchor="ctr">
            <a:normAutofit fontScale="90000"/>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sz="4000" b="1" kern="1200" baseline="0" dirty="0" err="1">
                <a:solidFill>
                  <a:srgbClr val="FF0000"/>
                </a:solidFill>
                <a:latin typeface="方正隶书_GBK" panose="03000509000000000000" charset="-122"/>
                <a:ea typeface="方正隶书_GBK" panose="03000509000000000000" charset="-122"/>
                <a:cs typeface="+mj-cs"/>
              </a:rPr>
              <a:t>月光如流水一般，静静地泻在这一片叶子和花上。薄薄的青雾浮起在荷塘里。叶子和花仿佛在牛乳中洗过一样；又像笼着轻纱的梦。</a:t>
            </a:r>
          </a:p>
        </p:txBody>
      </p:sp>
      <p:sp>
        <p:nvSpPr>
          <p:cNvPr id="33794" name="副标题 19457"/>
          <p:cNvSpPr>
            <a:spLocks noGrp="1"/>
          </p:cNvSpPr>
          <p:nvPr>
            <p:ph type="subTitle" idx="1"/>
          </p:nvPr>
        </p:nvSpPr>
        <p:spPr>
          <a:xfrm>
            <a:off x="86995" y="3215640"/>
            <a:ext cx="8752840" cy="131445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zh-CN" altLang="en-US" sz="2800" b="1" kern="1200" baseline="0" dirty="0" err="1">
                <a:latin typeface="+mn-lt"/>
                <a:ea typeface="+mn-ea"/>
                <a:cs typeface="+mn-cs"/>
              </a:rPr>
              <a:t>比喻，把把叶子和花在月下的姿态比喻成牛乳洗过一样，写出了月色的朦朦胧胧。</a:t>
            </a: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1599565"/>
            <a:ext cx="8970010" cy="800100"/>
          </a:xfrm>
        </p:spPr>
        <p:txBody>
          <a:bodyPr wrap="square" lIns="67500" tIns="35100" rIns="67500" bIns="35100" anchor="ctr">
            <a:normAutofit fontScale="90000"/>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sz="4000" b="1" kern="1200" baseline="0" dirty="0" err="1">
                <a:solidFill>
                  <a:srgbClr val="FF0000"/>
                </a:solidFill>
                <a:latin typeface="方正隶书_GBK" panose="03000509000000000000" charset="-122"/>
                <a:ea typeface="方正隶书_GBK" panose="03000509000000000000" charset="-122"/>
                <a:cs typeface="+mj-cs"/>
              </a:rPr>
              <a:t>塘中的月色并不均匀；但光与影有着和谐的旋律，如梵婀玲上奏着的名曲。</a:t>
            </a:r>
          </a:p>
        </p:txBody>
      </p:sp>
      <p:sp>
        <p:nvSpPr>
          <p:cNvPr id="33794" name="副标题 19457"/>
          <p:cNvSpPr>
            <a:spLocks noGrp="1"/>
          </p:cNvSpPr>
          <p:nvPr>
            <p:ph type="subTitle" idx="1"/>
          </p:nvPr>
        </p:nvSpPr>
        <p:spPr>
          <a:xfrm>
            <a:off x="86995" y="3215640"/>
            <a:ext cx="8752840" cy="131445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zh-CN" altLang="en-US" sz="2800" b="1" kern="1200" baseline="0" dirty="0" err="1">
                <a:latin typeface="+mn-lt"/>
                <a:ea typeface="+mn-ea"/>
                <a:cs typeface="+mn-cs"/>
              </a:rPr>
              <a:t>运用了通感的手法，视觉转为听觉。</a:t>
            </a: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1599565"/>
            <a:ext cx="8970010" cy="800100"/>
          </a:xfrm>
        </p:spPr>
        <p:txBody>
          <a:bodyPr wrap="square" lIns="67500" tIns="35100" rIns="67500" bIns="35100" anchor="ctr">
            <a:normAutofit fontScale="90000"/>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sz="4000" b="1" kern="1200" baseline="0" dirty="0" err="1">
                <a:solidFill>
                  <a:srgbClr val="FF0000"/>
                </a:solidFill>
                <a:latin typeface="方正隶书_GBK" panose="03000509000000000000" charset="-122"/>
                <a:ea typeface="方正隶书_GBK" panose="03000509000000000000" charset="-122"/>
                <a:cs typeface="+mj-cs"/>
              </a:rPr>
              <a:t>月光如流水一般，静静地泻在这一片叶子和花上。</a:t>
            </a:r>
          </a:p>
        </p:txBody>
      </p:sp>
      <p:sp>
        <p:nvSpPr>
          <p:cNvPr id="33794" name="副标题 19457"/>
          <p:cNvSpPr>
            <a:spLocks noGrp="1"/>
          </p:cNvSpPr>
          <p:nvPr>
            <p:ph type="subTitle" idx="1"/>
          </p:nvPr>
        </p:nvSpPr>
        <p:spPr>
          <a:xfrm>
            <a:off x="86995" y="3215640"/>
            <a:ext cx="8752840" cy="163195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zh-CN" altLang="en-US" sz="2800" b="1" kern="1200" baseline="0" dirty="0" err="1">
                <a:latin typeface="+mn-lt"/>
                <a:ea typeface="+mn-ea"/>
                <a:cs typeface="+mn-cs"/>
              </a:rPr>
              <a:t>运用了动静结合的手法，虚实结合的手法，作者借助想象为我们描绘出宁静美好的画面。实景仿佛在眼前，虚景仿佛很渺茫。</a:t>
            </a: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1"/>
          <p:cNvSpPr>
            <a:spLocks noGrp="1"/>
          </p:cNvSpPr>
          <p:nvPr>
            <p:ph type="title"/>
          </p:nvPr>
        </p:nvSpPr>
        <p:spPr/>
        <p:txBody>
          <a:bodyPr wrap="square" lIns="67500" tIns="35100" rIns="67500" bIns="35100" anchor="ctr"/>
          <a:lstStyle/>
          <a:p>
            <a:endParaRPr lang="zh-CN" altLang="en-US"/>
          </a:p>
        </p:txBody>
      </p:sp>
      <p:pic>
        <p:nvPicPr>
          <p:cNvPr id="5122" name="内容占位符 3" descr="200936104034950_2"/>
          <p:cNvPicPr>
            <a:picLocks noGrp="1" noChangeAspect="1"/>
          </p:cNvPicPr>
          <p:nvPr>
            <p:ph idx="1"/>
          </p:nvPr>
        </p:nvPicPr>
        <p:blipFill>
          <a:blip r:embed="rId2" cstate="print"/>
          <a:stretch>
            <a:fillRect/>
          </a:stretch>
        </p:blipFill>
        <p:spPr>
          <a:xfrm>
            <a:off x="-4445" y="-4445"/>
            <a:ext cx="9157335" cy="5131435"/>
          </a:xfr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1069340"/>
            <a:ext cx="8970010" cy="800100"/>
          </a:xfrm>
        </p:spPr>
        <p:txBody>
          <a:bodyPr wrap="square" lIns="67500" tIns="35100" rIns="67500" bIns="35100" anchor="ctr">
            <a:normAutofit fontScale="90000"/>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sz="4000" b="1" kern="1200" baseline="0" dirty="0" err="1">
                <a:solidFill>
                  <a:srgbClr val="FF0000"/>
                </a:solidFill>
                <a:latin typeface="方正隶书_GBK" panose="03000509000000000000" charset="-122"/>
                <a:ea typeface="方正隶书_GBK" panose="03000509000000000000" charset="-122"/>
                <a:cs typeface="+mj-cs"/>
              </a:rPr>
              <a:t>月光是隔了树照过来的，高处丛生的灌木，落下参差的斑驳的黑影，峭楞楞如鬼一般；弯弯的杨柳的稀疏的倩影，却又像是画在荷叶上。塘中的月色并不均匀；但光与影有着和谐的旋律，如梵婀玲上奏着的名曲。</a:t>
            </a:r>
          </a:p>
        </p:txBody>
      </p:sp>
      <p:sp>
        <p:nvSpPr>
          <p:cNvPr id="33794" name="副标题 19457"/>
          <p:cNvSpPr>
            <a:spLocks noGrp="1"/>
          </p:cNvSpPr>
          <p:nvPr>
            <p:ph type="subTitle" idx="1"/>
          </p:nvPr>
        </p:nvSpPr>
        <p:spPr>
          <a:xfrm>
            <a:off x="86995" y="3215640"/>
            <a:ext cx="8752840" cy="131445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zh-CN" altLang="en-US" sz="2800" b="1" kern="1200" baseline="0" dirty="0" err="1">
                <a:latin typeface="+mn-lt"/>
                <a:ea typeface="+mn-ea"/>
                <a:cs typeface="+mn-cs"/>
              </a:rPr>
              <a:t>运用虚实结合的手法和通感的手法，写出了树影在月光的照射下的错落，衬托出月光的轻柔和荡漾。</a:t>
            </a: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4.jpg"/>
          <p:cNvPicPr>
            <a:picLocks noChangeAspect="1"/>
          </p:cNvPicPr>
          <p:nvPr/>
        </p:nvPicPr>
        <p:blipFill>
          <a:blip r:embed="rId2" cstate="print"/>
          <a:stretch>
            <a:fillRect/>
          </a:stretch>
        </p:blipFill>
        <p:spPr>
          <a:xfrm>
            <a:off x="-6985" y="0"/>
            <a:ext cx="9116695" cy="5143500"/>
          </a:xfrm>
          <a:prstGeom prst="rect">
            <a:avLst/>
          </a:prstGeom>
        </p:spPr>
      </p:pic>
      <p:sp>
        <p:nvSpPr>
          <p:cNvPr id="59394" name="Text Box 2"/>
          <p:cNvSpPr txBox="1">
            <a:spLocks noChangeArrowheads="1"/>
          </p:cNvSpPr>
          <p:nvPr/>
        </p:nvSpPr>
        <p:spPr bwMode="auto">
          <a:xfrm>
            <a:off x="448945" y="411480"/>
            <a:ext cx="7820660" cy="645160"/>
          </a:xfrm>
          <a:prstGeom prst="rect">
            <a:avLst/>
          </a:prstGeom>
          <a:noFill/>
          <a:ln w="9525">
            <a:noFill/>
            <a:miter lim="800000"/>
          </a:ln>
        </p:spPr>
        <p:txBody>
          <a:bodyPr wrap="square">
            <a:spAutoFit/>
          </a:bodyPr>
          <a:lstStyle/>
          <a:p>
            <a:r>
              <a:rPr lang="zh-CN" altLang="en-US" sz="3600" b="1" dirty="0">
                <a:solidFill>
                  <a:srgbClr val="3333CC"/>
                </a:solidFill>
                <a:latin typeface="华文中宋"/>
                <a:ea typeface="华文中宋"/>
                <a:cs typeface="华文中宋"/>
              </a:rPr>
              <a:t>分析下列句子中彩色词语的表达作用</a:t>
            </a:r>
          </a:p>
        </p:txBody>
      </p:sp>
      <p:sp>
        <p:nvSpPr>
          <p:cNvPr id="59396" name="Text Box 4"/>
          <p:cNvSpPr txBox="1">
            <a:spLocks noChangeArrowheads="1"/>
          </p:cNvSpPr>
          <p:nvPr/>
        </p:nvSpPr>
        <p:spPr bwMode="auto">
          <a:xfrm>
            <a:off x="448945" y="2560320"/>
            <a:ext cx="8204200" cy="497205"/>
          </a:xfrm>
          <a:prstGeom prst="rect">
            <a:avLst/>
          </a:prstGeom>
          <a:noFill/>
          <a:ln w="9525">
            <a:noFill/>
            <a:miter lim="800000"/>
          </a:ln>
        </p:spPr>
        <p:txBody>
          <a:bodyPr wrap="square">
            <a:spAutoFit/>
          </a:bodyPr>
          <a:lstStyle/>
          <a:p>
            <a:pPr>
              <a:lnSpc>
                <a:spcPct val="110000"/>
              </a:lnSpc>
            </a:pPr>
            <a:r>
              <a:rPr lang="zh-CN" altLang="en-US" sz="1950" b="1" dirty="0">
                <a:latin typeface="宋体" panose="02010600030101010101" pitchFamily="2" charset="-122"/>
              </a:rPr>
              <a:t>  </a:t>
            </a:r>
            <a:r>
              <a:rPr lang="en-US" altLang="zh-CN" sz="2400" b="1" dirty="0">
                <a:latin typeface="宋体" panose="02010600030101010101" pitchFamily="2" charset="-122"/>
              </a:rPr>
              <a:t>(1)</a:t>
            </a:r>
            <a:r>
              <a:rPr lang="zh-CN" altLang="en-US" sz="2400" b="1" dirty="0">
                <a:latin typeface="宋体" panose="02010600030101010101" pitchFamily="2" charset="-122"/>
              </a:rPr>
              <a:t>月光如流水一般，静静地</a:t>
            </a:r>
            <a:r>
              <a:rPr lang="zh-CN" altLang="en-US" sz="2400" b="1" dirty="0">
                <a:solidFill>
                  <a:srgbClr val="FF0000"/>
                </a:solidFill>
                <a:latin typeface="宋体" panose="02010600030101010101" pitchFamily="2" charset="-122"/>
              </a:rPr>
              <a:t>泻</a:t>
            </a:r>
            <a:r>
              <a:rPr lang="en-US" altLang="zh-CN" sz="2400" b="1" dirty="0">
                <a:latin typeface="宋体" panose="02010600030101010101" pitchFamily="2" charset="-122"/>
              </a:rPr>
              <a:t>(</a:t>
            </a:r>
            <a:r>
              <a:rPr lang="zh-CN" altLang="en-US" sz="2400" b="1" dirty="0">
                <a:latin typeface="宋体" panose="02010600030101010101" pitchFamily="2" charset="-122"/>
              </a:rPr>
              <a:t>照</a:t>
            </a:r>
            <a:r>
              <a:rPr lang="en-US" altLang="zh-CN" sz="2400" b="1" dirty="0">
                <a:latin typeface="宋体" panose="02010600030101010101" pitchFamily="2" charset="-122"/>
              </a:rPr>
              <a:t>)</a:t>
            </a:r>
            <a:r>
              <a:rPr lang="zh-CN" altLang="en-US" sz="2400" b="1" dirty="0">
                <a:latin typeface="宋体" panose="02010600030101010101" pitchFamily="2" charset="-122"/>
              </a:rPr>
              <a:t>在这一片叶子和花上。</a:t>
            </a:r>
          </a:p>
        </p:txBody>
      </p:sp>
      <p:sp>
        <p:nvSpPr>
          <p:cNvPr id="59397" name="Text Box 5"/>
          <p:cNvSpPr txBox="1">
            <a:spLocks noChangeArrowheads="1"/>
          </p:cNvSpPr>
          <p:nvPr/>
        </p:nvSpPr>
        <p:spPr bwMode="auto">
          <a:xfrm>
            <a:off x="537845" y="3796665"/>
            <a:ext cx="6736080" cy="497205"/>
          </a:xfrm>
          <a:prstGeom prst="rect">
            <a:avLst/>
          </a:prstGeom>
          <a:noFill/>
          <a:ln w="9525">
            <a:noFill/>
            <a:miter lim="800000"/>
          </a:ln>
        </p:spPr>
        <p:txBody>
          <a:bodyPr wrap="square">
            <a:spAutoFit/>
          </a:bodyPr>
          <a:lstStyle/>
          <a:p>
            <a:pPr>
              <a:lnSpc>
                <a:spcPct val="110000"/>
              </a:lnSpc>
            </a:pPr>
            <a:r>
              <a:rPr lang="zh-CN" altLang="en-US" sz="1950" b="1" dirty="0">
                <a:latin typeface="宋体" panose="02010600030101010101" pitchFamily="2" charset="-122"/>
              </a:rPr>
              <a:t>  </a:t>
            </a:r>
            <a:r>
              <a:rPr lang="en-US" altLang="zh-CN" sz="2400" b="1" dirty="0">
                <a:latin typeface="宋体" panose="02010600030101010101" pitchFamily="2" charset="-122"/>
              </a:rPr>
              <a:t>(2)</a:t>
            </a:r>
            <a:r>
              <a:rPr lang="zh-CN" altLang="en-US" sz="2400" b="1" dirty="0">
                <a:latin typeface="宋体" panose="02010600030101010101" pitchFamily="2" charset="-122"/>
              </a:rPr>
              <a:t>薄薄的青雾</a:t>
            </a:r>
            <a:r>
              <a:rPr lang="zh-CN" altLang="en-US" sz="2400" b="1" dirty="0">
                <a:solidFill>
                  <a:srgbClr val="FF0000"/>
                </a:solidFill>
                <a:latin typeface="宋体" panose="02010600030101010101" pitchFamily="2" charset="-122"/>
              </a:rPr>
              <a:t>浮</a:t>
            </a:r>
            <a:r>
              <a:rPr lang="en-US" altLang="zh-CN" sz="2400" b="1" dirty="0">
                <a:latin typeface="宋体" panose="02010600030101010101" pitchFamily="2" charset="-122"/>
              </a:rPr>
              <a:t>(</a:t>
            </a:r>
            <a:r>
              <a:rPr lang="zh-CN" altLang="en-US" sz="2400" b="1" dirty="0">
                <a:latin typeface="宋体" panose="02010600030101010101" pitchFamily="2" charset="-122"/>
              </a:rPr>
              <a:t>升</a:t>
            </a:r>
            <a:r>
              <a:rPr lang="en-US" altLang="zh-CN" sz="2400" b="1" dirty="0">
                <a:latin typeface="宋体" panose="02010600030101010101" pitchFamily="2" charset="-122"/>
              </a:rPr>
              <a:t>)</a:t>
            </a:r>
            <a:r>
              <a:rPr lang="zh-CN" altLang="en-US" sz="2400" b="1" dirty="0">
                <a:latin typeface="宋体" panose="02010600030101010101" pitchFamily="2" charset="-122"/>
              </a:rPr>
              <a:t>起在荷塘里</a:t>
            </a:r>
            <a:r>
              <a:rPr lang="zh-CN" altLang="en-US" sz="2100" b="1" dirty="0">
                <a:latin typeface="宋体" panose="02010600030101010101" pitchFamily="2" charset="-122"/>
              </a:rPr>
              <a:t>。</a:t>
            </a:r>
          </a:p>
        </p:txBody>
      </p:sp>
      <p:sp>
        <p:nvSpPr>
          <p:cNvPr id="59398" name="Text Box 6"/>
          <p:cNvSpPr txBox="1">
            <a:spLocks noChangeArrowheads="1"/>
          </p:cNvSpPr>
          <p:nvPr/>
        </p:nvSpPr>
        <p:spPr bwMode="auto">
          <a:xfrm>
            <a:off x="2574131" y="3057525"/>
            <a:ext cx="4995863" cy="421005"/>
          </a:xfrm>
          <a:prstGeom prst="rect">
            <a:avLst/>
          </a:prstGeom>
          <a:noFill/>
          <a:ln w="9525">
            <a:noFill/>
            <a:miter lim="800000"/>
          </a:ln>
        </p:spPr>
        <p:txBody>
          <a:bodyPr>
            <a:spAutoFit/>
          </a:bodyPr>
          <a:lstStyle/>
          <a:p>
            <a:pPr>
              <a:lnSpc>
                <a:spcPct val="110000"/>
              </a:lnSpc>
            </a:pPr>
            <a:r>
              <a:rPr lang="zh-CN" altLang="en-US" sz="1950" b="1" dirty="0">
                <a:latin typeface="宋体" panose="02010600030101010101" pitchFamily="2" charset="-122"/>
              </a:rPr>
              <a:t> </a:t>
            </a:r>
            <a:endParaRPr lang="zh-CN" altLang="en-US" sz="2100" b="1" dirty="0">
              <a:latin typeface="宋体" panose="02010600030101010101" pitchFamily="2" charset="-122"/>
            </a:endParaRPr>
          </a:p>
        </p:txBody>
      </p:sp>
      <p:sp>
        <p:nvSpPr>
          <p:cNvPr id="59399" name="Text Box 7"/>
          <p:cNvSpPr txBox="1">
            <a:spLocks noChangeArrowheads="1"/>
          </p:cNvSpPr>
          <p:nvPr/>
        </p:nvSpPr>
        <p:spPr bwMode="auto">
          <a:xfrm>
            <a:off x="2580085" y="3873103"/>
            <a:ext cx="4995863" cy="421005"/>
          </a:xfrm>
          <a:prstGeom prst="rect">
            <a:avLst/>
          </a:prstGeom>
          <a:noFill/>
          <a:ln w="9525">
            <a:noFill/>
            <a:miter lim="800000"/>
          </a:ln>
        </p:spPr>
        <p:txBody>
          <a:bodyPr>
            <a:spAutoFit/>
          </a:bodyPr>
          <a:lstStyle/>
          <a:p>
            <a:pPr>
              <a:lnSpc>
                <a:spcPct val="110000"/>
              </a:lnSpc>
            </a:pPr>
            <a:r>
              <a:rPr lang="zh-CN" altLang="en-US" sz="1950" b="1">
                <a:latin typeface="宋体" panose="02010600030101010101" pitchFamily="2" charset="-122"/>
              </a:rPr>
              <a:t>  </a:t>
            </a:r>
          </a:p>
        </p:txBody>
      </p:sp>
      <p:sp>
        <p:nvSpPr>
          <p:cNvPr id="59400" name="Rectangle 8"/>
          <p:cNvSpPr>
            <a:spLocks noChangeArrowheads="1"/>
          </p:cNvSpPr>
          <p:nvPr/>
        </p:nvSpPr>
        <p:spPr bwMode="auto">
          <a:xfrm>
            <a:off x="816610" y="1610360"/>
            <a:ext cx="7836535" cy="460375"/>
          </a:xfrm>
          <a:prstGeom prst="rect">
            <a:avLst/>
          </a:prstGeom>
          <a:noFill/>
          <a:ln w="9525">
            <a:noFill/>
            <a:miter lim="800000"/>
          </a:ln>
        </p:spPr>
        <p:txBody>
          <a:bodyPr wrap="square">
            <a:spAutoFit/>
          </a:bodyPr>
          <a:lstStyle/>
          <a:p>
            <a:r>
              <a:rPr lang="zh-CN" altLang="en-US" sz="2400" b="1" dirty="0" smtClean="0">
                <a:solidFill>
                  <a:srgbClr val="FF3300"/>
                </a:solidFill>
                <a:ea typeface="华文中宋"/>
                <a:cs typeface="华文中宋"/>
              </a:rPr>
              <a:t>分组讨论</a:t>
            </a:r>
            <a:r>
              <a:rPr lang="zh-CN" altLang="en-US" sz="2400" b="1" dirty="0">
                <a:solidFill>
                  <a:srgbClr val="FF3300"/>
                </a:solidFill>
                <a:ea typeface="华文中宋"/>
                <a:cs typeface="华文中宋"/>
              </a:rPr>
              <a:t>：能否将这些词语换成括号中的词？</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9400">
                                            <p:txEl>
                                              <p:pRg st="0" end="0"/>
                                            </p:txEl>
                                          </p:spTgt>
                                        </p:tgtEl>
                                        <p:attrNameLst>
                                          <p:attrName>style.visibility</p:attrName>
                                        </p:attrNameLst>
                                      </p:cBhvr>
                                      <p:to>
                                        <p:strVal val="visible"/>
                                      </p:to>
                                    </p:set>
                                    <p:anim calcmode="lin" valueType="num">
                                      <p:cBhvr additive="base">
                                        <p:cTn id="7" dur="500" fill="hold"/>
                                        <p:tgtEl>
                                          <p:spTgt spid="594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4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9396">
                                            <p:txEl>
                                              <p:pRg st="0" end="0"/>
                                            </p:txEl>
                                          </p:spTgt>
                                        </p:tgtEl>
                                        <p:attrNameLst>
                                          <p:attrName>style.visibility</p:attrName>
                                        </p:attrNameLst>
                                      </p:cBhvr>
                                      <p:to>
                                        <p:strVal val="visible"/>
                                      </p:to>
                                    </p:set>
                                    <p:animEffect transition="in" filter="box(in)">
                                      <p:cBhvr>
                                        <p:cTn id="13" dur="500"/>
                                        <p:tgtEl>
                                          <p:spTgt spid="5939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9397">
                                            <p:txEl>
                                              <p:pRg st="0" end="0"/>
                                            </p:txEl>
                                          </p:spTgt>
                                        </p:tgtEl>
                                        <p:attrNameLst>
                                          <p:attrName>style.visibility</p:attrName>
                                        </p:attrNameLst>
                                      </p:cBhvr>
                                      <p:to>
                                        <p:strVal val="visible"/>
                                      </p:to>
                                    </p:set>
                                    <p:animEffect transition="in" filter="box(in)">
                                      <p:cBhvr>
                                        <p:cTn id="18" dur="500"/>
                                        <p:tgtEl>
                                          <p:spTgt spid="593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31744"/>
          <p:cNvSpPr txBox="1"/>
          <p:nvPr/>
        </p:nvSpPr>
        <p:spPr>
          <a:xfrm>
            <a:off x="600710" y="116205"/>
            <a:ext cx="7942580" cy="210121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x-none" sz="3300" dirty="0" err="1">
                <a:solidFill>
                  <a:srgbClr val="FF0000"/>
                </a:solidFill>
                <a:latin typeface="黑体" panose="02010600030101010101" pitchFamily="49" charset="-122"/>
                <a:ea typeface="黑体" panose="02010600030101010101" pitchFamily="49" charset="-122"/>
              </a:rPr>
              <a:t>“泻”</a:t>
            </a:r>
            <a:r>
              <a:rPr lang="en-US" altLang="x-none" sz="3300" dirty="0" err="1">
                <a:solidFill>
                  <a:srgbClr val="FF9900"/>
                </a:solidFill>
                <a:latin typeface="黑体" panose="02010600030101010101" pitchFamily="49" charset="-122"/>
                <a:ea typeface="黑体" panose="02010600030101010101" pitchFamily="49" charset="-122"/>
              </a:rPr>
              <a:t>的范围广，与</a:t>
            </a:r>
            <a:r>
              <a:rPr lang="en-US" altLang="x-none" sz="3300" dirty="0" err="1">
                <a:solidFill>
                  <a:srgbClr val="FF0000"/>
                </a:solidFill>
                <a:latin typeface="黑体" panose="02010600030101010101" pitchFamily="49" charset="-122"/>
                <a:ea typeface="黑体" panose="02010600030101010101" pitchFamily="49" charset="-122"/>
              </a:rPr>
              <a:t>“流水”</a:t>
            </a:r>
            <a:r>
              <a:rPr lang="en-US" altLang="x-none" sz="3300" dirty="0" err="1">
                <a:solidFill>
                  <a:srgbClr val="FF9900"/>
                </a:solidFill>
                <a:latin typeface="黑体" panose="02010600030101010101" pitchFamily="49" charset="-122"/>
                <a:ea typeface="黑体" panose="02010600030101010101" pitchFamily="49" charset="-122"/>
              </a:rPr>
              <a:t>相照应，而</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x-none" sz="3300" dirty="0" err="1">
                <a:solidFill>
                  <a:srgbClr val="FF9900"/>
                </a:solidFill>
                <a:latin typeface="黑体" panose="02010600030101010101" pitchFamily="49" charset="-122"/>
                <a:ea typeface="黑体" panose="02010600030101010101" pitchFamily="49" charset="-122"/>
              </a:rPr>
              <a:t>且有动态美，显得生动活泼。</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x-none" sz="3300" dirty="0" err="1">
                <a:solidFill>
                  <a:srgbClr val="FF0000"/>
                </a:solidFill>
                <a:latin typeface="黑体" panose="02010600030101010101" pitchFamily="49" charset="-122"/>
                <a:ea typeface="黑体" panose="02010600030101010101" pitchFamily="49" charset="-122"/>
              </a:rPr>
              <a:t>“照”</a:t>
            </a:r>
            <a:r>
              <a:rPr lang="en-US" altLang="x-none" sz="3300" dirty="0" err="1">
                <a:solidFill>
                  <a:srgbClr val="FF9900"/>
                </a:solidFill>
                <a:latin typeface="黑体" panose="02010600030101010101" pitchFamily="49" charset="-122"/>
                <a:ea typeface="黑体" panose="02010600030101010101" pitchFamily="49" charset="-122"/>
              </a:rPr>
              <a:t>的范围窄，不能与</a:t>
            </a:r>
            <a:r>
              <a:rPr lang="en-US" altLang="x-none" sz="3300" dirty="0" err="1">
                <a:solidFill>
                  <a:srgbClr val="FF0000"/>
                </a:solidFill>
                <a:latin typeface="黑体" panose="02010600030101010101" pitchFamily="49" charset="-122"/>
                <a:ea typeface="黑体" panose="02010600030101010101" pitchFamily="49" charset="-122"/>
              </a:rPr>
              <a:t>“流水”</a:t>
            </a:r>
            <a:r>
              <a:rPr lang="en-US" altLang="x-none" sz="3300" dirty="0" err="1">
                <a:solidFill>
                  <a:srgbClr val="FF9900"/>
                </a:solidFill>
                <a:latin typeface="黑体" panose="02010600030101010101" pitchFamily="49" charset="-122"/>
                <a:ea typeface="黑体" panose="02010600030101010101" pitchFamily="49" charset="-122"/>
              </a:rPr>
              <a:t>相照应，有点呆板，显得不灵泛。</a:t>
            </a:r>
          </a:p>
        </p:txBody>
      </p:sp>
      <p:sp>
        <p:nvSpPr>
          <p:cNvPr id="34818" name="文本框 34817"/>
          <p:cNvSpPr txBox="1"/>
          <p:nvPr/>
        </p:nvSpPr>
        <p:spPr>
          <a:xfrm>
            <a:off x="600710" y="3225165"/>
            <a:ext cx="7919720" cy="1054735"/>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lang="en-US" altLang="x-none" sz="3200" dirty="0" err="1">
                <a:solidFill>
                  <a:srgbClr val="0000FF"/>
                </a:solidFill>
                <a:latin typeface="黑体" panose="02010600030101010101" pitchFamily="49" charset="-122"/>
                <a:ea typeface="黑体" panose="02010600030101010101" pitchFamily="49" charset="-122"/>
              </a:rPr>
              <a:t>“浮”</a:t>
            </a:r>
            <a:r>
              <a:rPr lang="en-US" altLang="x-none" sz="3200" dirty="0" err="1">
                <a:solidFill>
                  <a:srgbClr val="FF00FF"/>
                </a:solidFill>
                <a:latin typeface="黑体" panose="02010600030101010101" pitchFamily="49" charset="-122"/>
                <a:ea typeface="黑体" panose="02010600030101010101" pitchFamily="49" charset="-122"/>
              </a:rPr>
              <a:t>突出静态美，</a:t>
            </a:r>
            <a:r>
              <a:rPr lang="en-US" altLang="x-none" sz="3200" dirty="0" err="1">
                <a:solidFill>
                  <a:srgbClr val="0000FF"/>
                </a:solidFill>
                <a:latin typeface="黑体" panose="02010600030101010101" pitchFamily="49" charset="-122"/>
                <a:ea typeface="黑体" panose="02010600030101010101" pitchFamily="49" charset="-122"/>
              </a:rPr>
              <a:t>“笼”</a:t>
            </a:r>
            <a:r>
              <a:rPr lang="en-US" altLang="x-none" sz="3200" dirty="0" err="1">
                <a:solidFill>
                  <a:srgbClr val="FF00FF"/>
                </a:solidFill>
                <a:latin typeface="黑体" panose="02010600030101010101" pitchFamily="49" charset="-122"/>
                <a:ea typeface="黑体" panose="02010600030101010101" pitchFamily="49" charset="-122"/>
              </a:rPr>
              <a:t>可与之对照。</a:t>
            </a:r>
            <a:r>
              <a:rPr lang="en-US" altLang="x-none" sz="3200" dirty="0" err="1">
                <a:solidFill>
                  <a:srgbClr val="0000FF"/>
                </a:solidFill>
                <a:latin typeface="黑体" panose="02010600030101010101" pitchFamily="49" charset="-122"/>
                <a:ea typeface="黑体" panose="02010600030101010101" pitchFamily="49" charset="-122"/>
              </a:rPr>
              <a:t>“漂”</a:t>
            </a:r>
            <a:r>
              <a:rPr lang="en-US" altLang="x-none" sz="3200" dirty="0" err="1">
                <a:solidFill>
                  <a:srgbClr val="FF00FF"/>
                </a:solidFill>
                <a:latin typeface="黑体" panose="02010600030101010101" pitchFamily="49" charset="-122"/>
                <a:ea typeface="黑体" panose="02010600030101010101" pitchFamily="49" charset="-122"/>
              </a:rPr>
              <a:t>突出动态美，</a:t>
            </a:r>
            <a:r>
              <a:rPr lang="en-US" altLang="x-none" sz="3200" dirty="0" err="1">
                <a:solidFill>
                  <a:srgbClr val="0000FF"/>
                </a:solidFill>
                <a:latin typeface="黑体" panose="02010600030101010101" pitchFamily="49" charset="-122"/>
                <a:ea typeface="黑体" panose="02010600030101010101" pitchFamily="49" charset="-122"/>
              </a:rPr>
              <a:t>“笼”</a:t>
            </a:r>
            <a:r>
              <a:rPr lang="en-US" altLang="x-none" sz="3200" dirty="0" err="1">
                <a:solidFill>
                  <a:srgbClr val="FF00FF"/>
                </a:solidFill>
                <a:latin typeface="黑体" panose="02010600030101010101" pitchFamily="49" charset="-122"/>
                <a:ea typeface="黑体" panose="02010600030101010101" pitchFamily="49" charset="-122"/>
              </a:rPr>
              <a:t>不能与之对照。</a:t>
            </a: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1745"/>
                                        </p:tgtEl>
                                        <p:attrNameLst>
                                          <p:attrName>style.visibility</p:attrName>
                                        </p:attrNameLst>
                                      </p:cBhvr>
                                      <p:to>
                                        <p:strVal val="visible"/>
                                      </p:to>
                                    </p:set>
                                    <p:animEffect transition="in" filter="diamond(in)">
                                      <p:cBhvr>
                                        <p:cTn id="7" dur="2000"/>
                                        <p:tgtEl>
                                          <p:spTgt spid="3174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4818"/>
                                        </p:tgtEl>
                                        <p:attrNameLst>
                                          <p:attrName>style.visibility</p:attrName>
                                        </p:attrNameLst>
                                      </p:cBhvr>
                                      <p:to>
                                        <p:strVal val="visible"/>
                                      </p:to>
                                    </p:set>
                                    <p:animEffect transition="in" filter="diamond(in)">
                                      <p:cBhvr>
                                        <p:cTn id="12" dur="2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p:bldP spid="348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9456"/>
          <p:cNvSpPr>
            <a:spLocks noGrp="1"/>
          </p:cNvSpPr>
          <p:nvPr>
            <p:ph type="ctrTitle"/>
          </p:nvPr>
        </p:nvSpPr>
        <p:spPr>
          <a:xfrm>
            <a:off x="-21590" y="644525"/>
            <a:ext cx="8970010" cy="800100"/>
          </a:xfrm>
        </p:spPr>
        <p:txBody>
          <a:bodyPr wrap="square" lIns="67500" tIns="35100" rIns="67500" bIns="35100" anchor="ctr">
            <a:normAutofit/>
          </a:bodyPr>
          <a:lstStyle/>
          <a:p>
            <a:pPr defTabSz="0">
              <a:buClrTx/>
              <a:buSzPct val="100000"/>
              <a:buNone/>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Lst>
            </a:pPr>
            <a:r>
              <a:rPr lang="en-US" sz="4000" b="1" dirty="0" err="1">
                <a:solidFill>
                  <a:srgbClr val="FF0000"/>
                </a:solidFill>
                <a:latin typeface="方正隶书_GBK" panose="03000509000000000000" charset="-122"/>
                <a:ea typeface="方正隶书_GBK" panose="03000509000000000000" charset="-122"/>
                <a:sym typeface="+mn-ea"/>
              </a:rPr>
              <a:t>                  </a:t>
            </a:r>
            <a:r>
              <a:rPr sz="4000" b="1" dirty="0" err="1">
                <a:solidFill>
                  <a:srgbClr val="FF0000"/>
                </a:solidFill>
                <a:latin typeface="方正隶书_GBK" panose="03000509000000000000" charset="-122"/>
                <a:ea typeface="方正隶书_GBK" panose="03000509000000000000" charset="-122"/>
                <a:sym typeface="+mn-ea"/>
              </a:rPr>
              <a:t>第6段</a:t>
            </a:r>
            <a:r>
              <a:rPr lang="zh-CN" sz="4000" b="1" dirty="0" err="1">
                <a:solidFill>
                  <a:srgbClr val="FF0000"/>
                </a:solidFill>
                <a:latin typeface="方正隶书_GBK" panose="03000509000000000000" charset="-122"/>
                <a:ea typeface="方正隶书_GBK" panose="03000509000000000000" charset="-122"/>
                <a:sym typeface="+mn-ea"/>
              </a:rPr>
              <a:t>分析探究</a:t>
            </a:r>
          </a:p>
        </p:txBody>
      </p:sp>
      <p:sp>
        <p:nvSpPr>
          <p:cNvPr id="33794" name="副标题 19457"/>
          <p:cNvSpPr>
            <a:spLocks noGrp="1"/>
          </p:cNvSpPr>
          <p:nvPr>
            <p:ph type="subTitle" idx="1"/>
          </p:nvPr>
        </p:nvSpPr>
        <p:spPr>
          <a:xfrm>
            <a:off x="86995" y="2152015"/>
            <a:ext cx="8752840" cy="1738630"/>
          </a:xfrm>
        </p:spPr>
        <p:txBody>
          <a:bodyPr wrap="square" lIns="67500" tIns="35100" rIns="67500" bIns="35100" anchor="t">
            <a:noAutofit/>
          </a:bodyPr>
          <a:lstStyle/>
          <a:p>
            <a:pPr defTabSz="0">
              <a:spcBef>
                <a:spcPts val="1200"/>
              </a:spcBef>
              <a:buClrTx/>
              <a:buSzPct val="10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Lst>
            </a:pPr>
            <a:r>
              <a:rPr lang="zh-CN" altLang="en-US" sz="2800" b="1" kern="1200" baseline="0" dirty="0" err="1">
                <a:latin typeface="+mn-lt"/>
                <a:ea typeface="+mn-ea"/>
                <a:cs typeface="+mn-cs"/>
              </a:rPr>
              <a:t>有人认为，这一自然段并没有写月光，请说说认为这一段没有写月光的理由；有人认为这一段其实写了月色，请说说认为这一段写了月色的理由。</a:t>
            </a:r>
          </a:p>
        </p:txBody>
      </p:sp>
      <p:grpSp>
        <p:nvGrpSpPr>
          <p:cNvPr id="33795" name="组合 19458"/>
          <p:cNvGrpSpPr/>
          <p:nvPr/>
        </p:nvGrpSpPr>
        <p:grpSpPr>
          <a:xfrm>
            <a:off x="1143000" y="-35877"/>
            <a:ext cx="6858000" cy="5149454"/>
            <a:chOff x="0" y="-4"/>
            <a:chExt cx="5760" cy="4325"/>
          </a:xfrm>
        </p:grpSpPr>
        <p:pic>
          <p:nvPicPr>
            <p:cNvPr id="33796" name="图片 19459"/>
            <p:cNvPicPr>
              <a:picLocks noChangeAspect="1"/>
            </p:cNvPicPr>
            <p:nvPr/>
          </p:nvPicPr>
          <p:blipFill>
            <a:blip r:embed="rId3" cstate="print"/>
            <a:srcRect t="3795" b="87668"/>
            <a:stretch>
              <a:fillRect/>
            </a:stretch>
          </p:blipFill>
          <p:spPr>
            <a:xfrm>
              <a:off x="0" y="-4"/>
              <a:ext cx="5760" cy="48"/>
            </a:xfrm>
            <a:prstGeom prst="rect">
              <a:avLst/>
            </a:prstGeom>
            <a:solidFill>
              <a:srgbClr val="5F5F5F"/>
            </a:solidFill>
            <a:ln w="25200">
              <a:noFill/>
            </a:ln>
          </p:spPr>
        </p:pic>
        <p:pic>
          <p:nvPicPr>
            <p:cNvPr id="33797" name="图片 19460"/>
            <p:cNvPicPr>
              <a:picLocks noChangeAspect="1"/>
            </p:cNvPicPr>
            <p:nvPr/>
          </p:nvPicPr>
          <p:blipFill>
            <a:blip r:embed="rId4" cstate="print"/>
            <a:srcRect t="3795" b="87669"/>
            <a:stretch>
              <a:fillRect/>
            </a:stretch>
          </p:blipFill>
          <p:spPr>
            <a:xfrm>
              <a:off x="0" y="3888"/>
              <a:ext cx="5760" cy="433"/>
            </a:xfrm>
            <a:prstGeom prst="rect">
              <a:avLst/>
            </a:prstGeom>
            <a:solidFill>
              <a:srgbClr val="5F5F5F"/>
            </a:solidFill>
            <a:ln w="25200">
              <a:noFill/>
            </a:ln>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4">
                                            <p:txEl>
                                              <p:pRg st="0" end="0"/>
                                            </p:txEl>
                                          </p:spTgt>
                                        </p:tgtEl>
                                        <p:attrNameLst>
                                          <p:attrName>style.visibility</p:attrName>
                                        </p:attrNameLst>
                                      </p:cBhvr>
                                      <p:to>
                                        <p:strVal val="visible"/>
                                      </p:to>
                                    </p:set>
                                    <p:animEffect transition="in" filter="diamond(in)">
                                      <p:cBhvr>
                                        <p:cTn id="12"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33794"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3312"/>
          <p:cNvSpPr txBox="1"/>
          <p:nvPr/>
        </p:nvSpPr>
        <p:spPr>
          <a:xfrm>
            <a:off x="22860" y="532765"/>
            <a:ext cx="9098915" cy="129222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sz="3000" b="1" dirty="0" err="1">
                <a:solidFill>
                  <a:srgbClr val="FF0000"/>
                </a:solidFill>
                <a:latin typeface="方正正粗黑简体" panose="02000000000000000000" charset="-122"/>
                <a:ea typeface="方正正粗黑简体" panose="02000000000000000000" charset="-122"/>
              </a:rPr>
              <a:t>有我之境，以我观物，故物皆著我之色彩。</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lang="zh-CN" sz="3000" b="1" dirty="0" err="1">
                <a:solidFill>
                  <a:srgbClr val="FF0000"/>
                </a:solidFill>
                <a:latin typeface="方正正粗黑简体" panose="02000000000000000000" charset="-122"/>
                <a:ea typeface="方正正粗黑简体" panose="02000000000000000000" charset="-122"/>
              </a:rPr>
              <a:t>                                  </a:t>
            </a:r>
            <a:r>
              <a:rPr lang="en-US" altLang="zh-CN" sz="3000" b="1" dirty="0" err="1">
                <a:solidFill>
                  <a:srgbClr val="FF0000"/>
                </a:solidFill>
                <a:latin typeface="仿宋_GB2312" panose="02010609030101010101" charset="-122"/>
                <a:ea typeface="仿宋_GB2312" panose="02010609030101010101" charset="-122"/>
              </a:rPr>
              <a:t>——</a:t>
            </a:r>
            <a:r>
              <a:rPr lang="zh-CN" altLang="en-US" sz="3000" b="1" dirty="0" err="1">
                <a:solidFill>
                  <a:srgbClr val="FF0000"/>
                </a:solidFill>
                <a:latin typeface="仿宋_GB2312" panose="02010609030101010101" charset="-122"/>
                <a:ea typeface="仿宋_GB2312" panose="02010609030101010101" charset="-122"/>
              </a:rPr>
              <a:t>王国维</a:t>
            </a:r>
          </a:p>
        </p:txBody>
      </p:sp>
      <p:sp>
        <p:nvSpPr>
          <p:cNvPr id="19459" name="文本框 13314"/>
          <p:cNvSpPr txBox="1"/>
          <p:nvPr/>
        </p:nvSpPr>
        <p:spPr>
          <a:xfrm>
            <a:off x="22860" y="2877185"/>
            <a:ext cx="9098280" cy="181356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Lst>
            </a:pPr>
            <a:r>
              <a:rPr lang="zh-CN" altLang="en-US" sz="3000" dirty="0" err="1">
                <a:solidFill>
                  <a:schemeClr val="tx1"/>
                </a:solidFill>
                <a:latin typeface="方正隶书_GBK" panose="03000509000000000000" charset="-122"/>
                <a:ea typeface="方正隶书_GBK" panose="03000509000000000000" charset="-122"/>
              </a:rPr>
              <a:t>思考：</a:t>
            </a:r>
            <a:r>
              <a:rPr lang="en-US" altLang="x-none" sz="3000" dirty="0" err="1">
                <a:solidFill>
                  <a:schemeClr val="tx1"/>
                </a:solidFill>
                <a:latin typeface="方正隶书_GBK" panose="03000509000000000000" charset="-122"/>
                <a:ea typeface="方正隶书_GBK" panose="03000509000000000000" charset="-122"/>
              </a:rPr>
              <a:t>到底是眼前的月下荷塘还是古代的江南的荷塘打动了朱自清？</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additive="base">
                                        <p:cTn id="7" dur="500" fill="hold"/>
                                        <p:tgtEl>
                                          <p:spTgt spid="19457"/>
                                        </p:tgtEl>
                                        <p:attrNameLst>
                                          <p:attrName>ppt_x</p:attrName>
                                        </p:attrNameLst>
                                      </p:cBhvr>
                                      <p:tavLst>
                                        <p:tav tm="0">
                                          <p:val>
                                            <p:strVal val="#ppt_x"/>
                                          </p:val>
                                        </p:tav>
                                        <p:tav tm="100000">
                                          <p:val>
                                            <p:strVal val="#ppt_x"/>
                                          </p:val>
                                        </p:tav>
                                      </p:tavLst>
                                    </p:anim>
                                    <p:anim calcmode="lin" valueType="num">
                                      <p:cBhvr additive="base">
                                        <p:cTn id="8" dur="500" fill="hold"/>
                                        <p:tgtEl>
                                          <p:spTgt spid="194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gtEl>
                                        <p:attrNameLst>
                                          <p:attrName>style.visibility</p:attrName>
                                        </p:attrNameLst>
                                      </p:cBhvr>
                                      <p:to>
                                        <p:strVal val="visible"/>
                                      </p:to>
                                    </p:set>
                                    <p:anim calcmode="lin" valueType="num">
                                      <p:cBhvr additive="base">
                                        <p:cTn id="13" dur="500" fill="hold"/>
                                        <p:tgtEl>
                                          <p:spTgt spid="19459"/>
                                        </p:tgtEl>
                                        <p:attrNameLst>
                                          <p:attrName>ppt_x</p:attrName>
                                        </p:attrNameLst>
                                      </p:cBhvr>
                                      <p:tavLst>
                                        <p:tav tm="0">
                                          <p:val>
                                            <p:strVal val="#ppt_x"/>
                                          </p:val>
                                        </p:tav>
                                        <p:tav tm="100000">
                                          <p:val>
                                            <p:strVal val="#ppt_x"/>
                                          </p:val>
                                        </p:tav>
                                      </p:tavLst>
                                    </p:anim>
                                    <p:anim calcmode="lin" valueType="num">
                                      <p:cBhvr additive="base">
                                        <p:cTn id="14"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bldLvl="0" animBg="1"/>
      <p:bldP spid="19459"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3312"/>
          <p:cNvSpPr txBox="1"/>
          <p:nvPr/>
        </p:nvSpPr>
        <p:spPr>
          <a:xfrm>
            <a:off x="15875" y="394970"/>
            <a:ext cx="9010015" cy="54038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sz="3600" dirty="0" err="1">
                <a:solidFill>
                  <a:srgbClr val="00B0F0"/>
                </a:solidFill>
                <a:latin typeface="方正隶书_GBK" panose="03000509000000000000" charset="-122"/>
                <a:ea typeface="方正隶书_GBK" panose="03000509000000000000" charset="-122"/>
              </a:rPr>
              <a:t>这几天心里颇不宁静。</a:t>
            </a:r>
          </a:p>
        </p:txBody>
      </p:sp>
      <p:sp>
        <p:nvSpPr>
          <p:cNvPr id="19458" name="文本框 13313"/>
          <p:cNvSpPr txBox="1"/>
          <p:nvPr/>
        </p:nvSpPr>
        <p:spPr>
          <a:xfrm>
            <a:off x="22860" y="1305560"/>
            <a:ext cx="9098280" cy="99568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sz="3600" dirty="0" err="1">
                <a:solidFill>
                  <a:srgbClr val="000000"/>
                </a:solidFill>
                <a:latin typeface="方正隶书_GBK" panose="03000509000000000000" charset="-122"/>
                <a:ea typeface="方正隶书_GBK" panose="03000509000000000000" charset="-122"/>
              </a:rPr>
              <a:t>这一片天地好像是我的；我也像超出了平常的自己，到了另一个世界里。</a:t>
            </a:r>
          </a:p>
        </p:txBody>
      </p:sp>
      <p:sp>
        <p:nvSpPr>
          <p:cNvPr id="19459" name="文本框 13314"/>
          <p:cNvSpPr txBox="1"/>
          <p:nvPr/>
        </p:nvSpPr>
        <p:spPr>
          <a:xfrm>
            <a:off x="-28575" y="3034030"/>
            <a:ext cx="9098280" cy="200406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Lst>
            </a:pPr>
            <a:r>
              <a:rPr lang="en-US" altLang="x-none" sz="3600" dirty="0" err="1">
                <a:solidFill>
                  <a:srgbClr val="FF0000"/>
                </a:solidFill>
                <a:latin typeface="方正隶书_GBK" panose="03000509000000000000" charset="-122"/>
                <a:ea typeface="方正隶书_GBK" panose="03000509000000000000" charset="-122"/>
              </a:rPr>
              <a:t>像今晚上，一个人在这苍茫的月下，什么都可以想，什么都可以不想，便觉是个自由的人。白天里一定要做的事，一定要说的话，现在都可不理。</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additive="base">
                                        <p:cTn id="7" dur="500" fill="hold"/>
                                        <p:tgtEl>
                                          <p:spTgt spid="19457"/>
                                        </p:tgtEl>
                                        <p:attrNameLst>
                                          <p:attrName>ppt_x</p:attrName>
                                        </p:attrNameLst>
                                      </p:cBhvr>
                                      <p:tavLst>
                                        <p:tav tm="0">
                                          <p:val>
                                            <p:strVal val="#ppt_x"/>
                                          </p:val>
                                        </p:tav>
                                        <p:tav tm="100000">
                                          <p:val>
                                            <p:strVal val="#ppt_x"/>
                                          </p:val>
                                        </p:tav>
                                      </p:tavLst>
                                    </p:anim>
                                    <p:anim calcmode="lin" valueType="num">
                                      <p:cBhvr additive="base">
                                        <p:cTn id="8" dur="500" fill="hold"/>
                                        <p:tgtEl>
                                          <p:spTgt spid="194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8"/>
                                        </p:tgtEl>
                                        <p:attrNameLst>
                                          <p:attrName>style.visibility</p:attrName>
                                        </p:attrNameLst>
                                      </p:cBhvr>
                                      <p:to>
                                        <p:strVal val="visible"/>
                                      </p:to>
                                    </p:set>
                                    <p:anim calcmode="lin" valueType="num">
                                      <p:cBhvr additive="base">
                                        <p:cTn id="13" dur="500" fill="hold"/>
                                        <p:tgtEl>
                                          <p:spTgt spid="19458"/>
                                        </p:tgtEl>
                                        <p:attrNameLst>
                                          <p:attrName>ppt_x</p:attrName>
                                        </p:attrNameLst>
                                      </p:cBhvr>
                                      <p:tavLst>
                                        <p:tav tm="0">
                                          <p:val>
                                            <p:strVal val="#ppt_x"/>
                                          </p:val>
                                        </p:tav>
                                        <p:tav tm="100000">
                                          <p:val>
                                            <p:strVal val="#ppt_x"/>
                                          </p:val>
                                        </p:tav>
                                      </p:tavLst>
                                    </p:anim>
                                    <p:anim calcmode="lin" valueType="num">
                                      <p:cBhvr additive="base">
                                        <p:cTn id="14"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9"/>
                                        </p:tgtEl>
                                        <p:attrNameLst>
                                          <p:attrName>style.visibility</p:attrName>
                                        </p:attrNameLst>
                                      </p:cBhvr>
                                      <p:to>
                                        <p:strVal val="visible"/>
                                      </p:to>
                                    </p:set>
                                    <p:anim calcmode="lin" valueType="num">
                                      <p:cBhvr additive="base">
                                        <p:cTn id="19" dur="500" fill="hold"/>
                                        <p:tgtEl>
                                          <p:spTgt spid="19459"/>
                                        </p:tgtEl>
                                        <p:attrNameLst>
                                          <p:attrName>ppt_x</p:attrName>
                                        </p:attrNameLst>
                                      </p:cBhvr>
                                      <p:tavLst>
                                        <p:tav tm="0">
                                          <p:val>
                                            <p:strVal val="#ppt_x"/>
                                          </p:val>
                                        </p:tav>
                                        <p:tav tm="100000">
                                          <p:val>
                                            <p:strVal val="#ppt_x"/>
                                          </p:val>
                                        </p:tav>
                                      </p:tavLst>
                                    </p:anim>
                                    <p:anim calcmode="lin" valueType="num">
                                      <p:cBhvr additive="base">
                                        <p:cTn id="20"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bldLvl="0" animBg="1"/>
      <p:bldP spid="19458" grpId="0" bldLvl="0" animBg="1"/>
      <p:bldP spid="1945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3312"/>
          <p:cNvSpPr txBox="1"/>
          <p:nvPr/>
        </p:nvSpPr>
        <p:spPr>
          <a:xfrm>
            <a:off x="15875" y="119380"/>
            <a:ext cx="9010015" cy="54038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Lst>
            </a:pPr>
            <a:r>
              <a:rPr sz="3600" dirty="0" err="1">
                <a:solidFill>
                  <a:srgbClr val="00B0F0"/>
                </a:solidFill>
                <a:latin typeface="方正隶书_GBK" panose="03000509000000000000" charset="-122"/>
                <a:ea typeface="方正隶书_GBK" panose="03000509000000000000" charset="-122"/>
              </a:rPr>
              <a:t>我且受用这无边的荷香月色好了。</a:t>
            </a:r>
          </a:p>
        </p:txBody>
      </p:sp>
      <p:sp>
        <p:nvSpPr>
          <p:cNvPr id="19458" name="文本框 13313"/>
          <p:cNvSpPr txBox="1"/>
          <p:nvPr/>
        </p:nvSpPr>
        <p:spPr>
          <a:xfrm>
            <a:off x="15875" y="868680"/>
            <a:ext cx="9010015" cy="74104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sz="3600" dirty="0" err="1">
                <a:solidFill>
                  <a:srgbClr val="000000"/>
                </a:solidFill>
                <a:latin typeface="方正隶书_GBK" panose="03000509000000000000" charset="-122"/>
                <a:ea typeface="方正隶书_GBK" panose="03000509000000000000" charset="-122"/>
              </a:rPr>
              <a:t>但热闹是它们的，我什么也没有。</a:t>
            </a:r>
          </a:p>
        </p:txBody>
      </p:sp>
      <p:sp>
        <p:nvSpPr>
          <p:cNvPr id="19459" name="文本框 13314"/>
          <p:cNvSpPr txBox="1"/>
          <p:nvPr/>
        </p:nvSpPr>
        <p:spPr>
          <a:xfrm>
            <a:off x="-28575" y="3034030"/>
            <a:ext cx="9098280" cy="2004060"/>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Lst>
            </a:pPr>
            <a:r>
              <a:rPr lang="en-US" altLang="x-none" sz="3600" dirty="0" err="1">
                <a:solidFill>
                  <a:srgbClr val="FF0000"/>
                </a:solidFill>
                <a:latin typeface="方正隶书_GBK" panose="03000509000000000000" charset="-122"/>
                <a:ea typeface="方正隶书_GBK" panose="03000509000000000000" charset="-122"/>
              </a:rPr>
              <a:t>这令我到底惦着江南了。</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Lst>
            </a:pPr>
            <a:r>
              <a:rPr lang="en-US" altLang="x-none" sz="3600" dirty="0" err="1">
                <a:solidFill>
                  <a:srgbClr val="FF0000"/>
                </a:solidFill>
                <a:latin typeface="方正隶书_GBK" panose="03000509000000000000" charset="-122"/>
                <a:ea typeface="方正隶书_GBK" panose="03000509000000000000" charset="-122"/>
              </a:rPr>
              <a:t>这样想着，猛一抬头，不觉已是自己的门前；轻轻地推门进去，什么声息也没有，妻已睡熟好久了。</a:t>
            </a:r>
          </a:p>
        </p:txBody>
      </p:sp>
      <p:sp>
        <p:nvSpPr>
          <p:cNvPr id="2" name="文本框 13313"/>
          <p:cNvSpPr txBox="1"/>
          <p:nvPr/>
        </p:nvSpPr>
        <p:spPr>
          <a:xfrm>
            <a:off x="15240" y="1882775"/>
            <a:ext cx="9243695" cy="1038225"/>
          </a:xfrm>
          <a:prstGeom prst="rect">
            <a:avLst/>
          </a:prstGeom>
          <a:solidFill>
            <a:srgbClr val="FFFFFF"/>
          </a:solidFill>
          <a:ln w="9360" cap="flat" cmpd="sng">
            <a:solidFill>
              <a:srgbClr val="000000"/>
            </a:solidFill>
            <a:prstDash val="solid"/>
            <a:miter/>
            <a:headEnd type="none" w="med" len="med"/>
            <a:tailEnd type="none" w="med" len="med"/>
          </a:ln>
        </p:spPr>
        <p:txBody>
          <a:bodyPr wrap="square" lIns="67500" tIns="35100" rIns="67500" bIns="35100" anchor="ct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 pos="6515100" algn="l"/>
                <a:tab pos="7239000" algn="l"/>
                <a:tab pos="7962900" algn="l"/>
                <a:tab pos="8686800" algn="l"/>
              </a:tabLst>
            </a:pPr>
            <a:r>
              <a:rPr sz="3600" dirty="0" err="1">
                <a:solidFill>
                  <a:srgbClr val="000000"/>
                </a:solidFill>
                <a:latin typeface="方正隶书_GBK" panose="03000509000000000000" charset="-122"/>
                <a:ea typeface="方正隶书_GBK" panose="03000509000000000000" charset="-122"/>
              </a:rPr>
              <a:t>这真是有趣的事，可惜我们现在早已无福消受了。</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additive="base">
                                        <p:cTn id="7" dur="500" fill="hold"/>
                                        <p:tgtEl>
                                          <p:spTgt spid="19457"/>
                                        </p:tgtEl>
                                        <p:attrNameLst>
                                          <p:attrName>ppt_x</p:attrName>
                                        </p:attrNameLst>
                                      </p:cBhvr>
                                      <p:tavLst>
                                        <p:tav tm="0">
                                          <p:val>
                                            <p:strVal val="#ppt_x"/>
                                          </p:val>
                                        </p:tav>
                                        <p:tav tm="100000">
                                          <p:val>
                                            <p:strVal val="#ppt_x"/>
                                          </p:val>
                                        </p:tav>
                                      </p:tavLst>
                                    </p:anim>
                                    <p:anim calcmode="lin" valueType="num">
                                      <p:cBhvr additive="base">
                                        <p:cTn id="8" dur="500" fill="hold"/>
                                        <p:tgtEl>
                                          <p:spTgt spid="194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8"/>
                                        </p:tgtEl>
                                        <p:attrNameLst>
                                          <p:attrName>style.visibility</p:attrName>
                                        </p:attrNameLst>
                                      </p:cBhvr>
                                      <p:to>
                                        <p:strVal val="visible"/>
                                      </p:to>
                                    </p:set>
                                    <p:anim calcmode="lin" valueType="num">
                                      <p:cBhvr additive="base">
                                        <p:cTn id="13" dur="500" fill="hold"/>
                                        <p:tgtEl>
                                          <p:spTgt spid="19458"/>
                                        </p:tgtEl>
                                        <p:attrNameLst>
                                          <p:attrName>ppt_x</p:attrName>
                                        </p:attrNameLst>
                                      </p:cBhvr>
                                      <p:tavLst>
                                        <p:tav tm="0">
                                          <p:val>
                                            <p:strVal val="#ppt_x"/>
                                          </p:val>
                                        </p:tav>
                                        <p:tav tm="100000">
                                          <p:val>
                                            <p:strVal val="#ppt_x"/>
                                          </p:val>
                                        </p:tav>
                                      </p:tavLst>
                                    </p:anim>
                                    <p:anim calcmode="lin" valueType="num">
                                      <p:cBhvr additive="base">
                                        <p:cTn id="14"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59"/>
                                        </p:tgtEl>
                                        <p:attrNameLst>
                                          <p:attrName>style.visibility</p:attrName>
                                        </p:attrNameLst>
                                      </p:cBhvr>
                                      <p:to>
                                        <p:strVal val="visible"/>
                                      </p:to>
                                    </p:set>
                                    <p:anim calcmode="lin" valueType="num">
                                      <p:cBhvr additive="base">
                                        <p:cTn id="25" dur="500" fill="hold"/>
                                        <p:tgtEl>
                                          <p:spTgt spid="19459"/>
                                        </p:tgtEl>
                                        <p:attrNameLst>
                                          <p:attrName>ppt_x</p:attrName>
                                        </p:attrNameLst>
                                      </p:cBhvr>
                                      <p:tavLst>
                                        <p:tav tm="0">
                                          <p:val>
                                            <p:strVal val="#ppt_x"/>
                                          </p:val>
                                        </p:tav>
                                        <p:tav tm="100000">
                                          <p:val>
                                            <p:strVal val="#ppt_x"/>
                                          </p:val>
                                        </p:tav>
                                      </p:tavLst>
                                    </p:anim>
                                    <p:anim calcmode="lin" valueType="num">
                                      <p:cBhvr additive="base">
                                        <p:cTn id="26"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bldLvl="0" animBg="1"/>
      <p:bldP spid="19458" grpId="0" bldLvl="0" animBg="1"/>
      <p:bldP spid="19459" grpId="0" bldLvl="0" animBg="1"/>
      <p:bldP spid="2"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35840"/>
          <p:cNvPicPr>
            <a:picLocks noChangeAspect="1"/>
          </p:cNvPicPr>
          <p:nvPr/>
        </p:nvPicPr>
        <p:blipFill>
          <a:blip r:embed="rId3" cstate="print"/>
          <a:stretch>
            <a:fillRect/>
          </a:stretch>
        </p:blipFill>
        <p:spPr>
          <a:xfrm>
            <a:off x="-8255" y="8255"/>
            <a:ext cx="9133840" cy="5245100"/>
          </a:xfrm>
          <a:prstGeom prst="rect">
            <a:avLst/>
          </a:prstGeom>
          <a:noFill/>
          <a:ln w="25200">
            <a:noFill/>
          </a:ln>
        </p:spPr>
      </p:pic>
      <p:pic>
        <p:nvPicPr>
          <p:cNvPr id="66562" name="图片 35841"/>
          <p:cNvPicPr>
            <a:picLocks noChangeAspect="1"/>
          </p:cNvPicPr>
          <p:nvPr/>
        </p:nvPicPr>
        <p:blipFill>
          <a:blip r:embed="rId4" cstate="print"/>
          <a:stretch>
            <a:fillRect/>
          </a:stretch>
        </p:blipFill>
        <p:spPr>
          <a:xfrm>
            <a:off x="1143000" y="4686300"/>
            <a:ext cx="2307431" cy="250031"/>
          </a:xfrm>
          <a:prstGeom prst="rect">
            <a:avLst/>
          </a:prstGeom>
          <a:noFill/>
          <a:ln w="25200">
            <a:noFill/>
          </a:ln>
        </p:spPr>
      </p:pic>
      <p:pic>
        <p:nvPicPr>
          <p:cNvPr id="66563" name="图片 35842"/>
          <p:cNvPicPr>
            <a:picLocks noChangeAspect="1"/>
          </p:cNvPicPr>
          <p:nvPr/>
        </p:nvPicPr>
        <p:blipFill>
          <a:blip r:embed="rId4" cstate="print"/>
          <a:stretch>
            <a:fillRect/>
          </a:stretch>
        </p:blipFill>
        <p:spPr>
          <a:xfrm>
            <a:off x="3486150" y="4686300"/>
            <a:ext cx="2307431" cy="250031"/>
          </a:xfrm>
          <a:prstGeom prst="rect">
            <a:avLst/>
          </a:prstGeom>
          <a:noFill/>
          <a:ln w="25200">
            <a:noFill/>
          </a:ln>
        </p:spPr>
      </p:pic>
      <p:pic>
        <p:nvPicPr>
          <p:cNvPr id="66564" name="图片 35843"/>
          <p:cNvPicPr>
            <a:picLocks noChangeAspect="1"/>
          </p:cNvPicPr>
          <p:nvPr/>
        </p:nvPicPr>
        <p:blipFill>
          <a:blip r:embed="rId4" cstate="print"/>
          <a:stretch>
            <a:fillRect/>
          </a:stretch>
        </p:blipFill>
        <p:spPr>
          <a:xfrm>
            <a:off x="5693569" y="4686300"/>
            <a:ext cx="2307431" cy="250031"/>
          </a:xfrm>
          <a:prstGeom prst="rect">
            <a:avLst/>
          </a:prstGeom>
          <a:noFill/>
          <a:ln w="25200">
            <a:noFill/>
          </a:ln>
        </p:spPr>
      </p:pic>
      <p:pic>
        <p:nvPicPr>
          <p:cNvPr id="66565" name="图片 35844"/>
          <p:cNvPicPr>
            <a:picLocks noChangeAspect="1"/>
          </p:cNvPicPr>
          <p:nvPr/>
        </p:nvPicPr>
        <p:blipFill>
          <a:blip r:embed="rId5" cstate="print"/>
          <a:stretch>
            <a:fillRect/>
          </a:stretch>
        </p:blipFill>
        <p:spPr>
          <a:xfrm>
            <a:off x="1371600" y="285750"/>
            <a:ext cx="571500" cy="1807369"/>
          </a:xfrm>
          <a:prstGeom prst="rect">
            <a:avLst/>
          </a:prstGeom>
          <a:noFill/>
          <a:ln w="25200">
            <a:noFill/>
          </a:ln>
        </p:spPr>
      </p:pic>
      <p:pic>
        <p:nvPicPr>
          <p:cNvPr id="66566" name="图片 35845"/>
          <p:cNvPicPr>
            <a:picLocks noChangeAspect="1"/>
          </p:cNvPicPr>
          <p:nvPr/>
        </p:nvPicPr>
        <p:blipFill>
          <a:blip r:embed="rId5" cstate="print"/>
          <a:stretch>
            <a:fillRect/>
          </a:stretch>
        </p:blipFill>
        <p:spPr>
          <a:xfrm>
            <a:off x="1428750" y="2228850"/>
            <a:ext cx="571500" cy="1807369"/>
          </a:xfrm>
          <a:prstGeom prst="rect">
            <a:avLst/>
          </a:prstGeom>
          <a:noFill/>
          <a:ln w="25200">
            <a:noFill/>
          </a:ln>
        </p:spPr>
      </p:pic>
      <p:sp>
        <p:nvSpPr>
          <p:cNvPr id="66567" name="文本框 35846"/>
          <p:cNvSpPr txBox="1"/>
          <p:nvPr/>
        </p:nvSpPr>
        <p:spPr>
          <a:xfrm>
            <a:off x="3086100" y="1085850"/>
            <a:ext cx="3486150" cy="273844"/>
          </a:xfrm>
          <a:prstGeom prst="rect">
            <a:avLst/>
          </a:prstGeom>
          <a:noFill/>
          <a:ln w="9525">
            <a:noFill/>
          </a:ln>
        </p:spPr>
        <p:txBody>
          <a:bodyPr anchor="t"/>
          <a:lstStyle/>
          <a:p>
            <a:endParaRPr lang="zh-CN" altLang="en-US" sz="1350">
              <a:latin typeface="Arial" panose="020B0604020202020204" pitchFamily="34" charset="0"/>
            </a:endParaRPr>
          </a:p>
        </p:txBody>
      </p:sp>
      <p:sp>
        <p:nvSpPr>
          <p:cNvPr id="66568" name="文本框 35847"/>
          <p:cNvSpPr txBox="1"/>
          <p:nvPr/>
        </p:nvSpPr>
        <p:spPr>
          <a:xfrm>
            <a:off x="4171950" y="1085850"/>
            <a:ext cx="2900363" cy="273844"/>
          </a:xfrm>
          <a:prstGeom prst="rect">
            <a:avLst/>
          </a:prstGeom>
          <a:noFill/>
          <a:ln w="9525">
            <a:noFill/>
          </a:ln>
        </p:spPr>
        <p:txBody>
          <a:bodyPr anchor="t"/>
          <a:lstStyle/>
          <a:p>
            <a:endParaRPr lang="zh-CN" altLang="en-US" sz="1350">
              <a:latin typeface="Arial" panose="020B0604020202020204" pitchFamily="34" charset="0"/>
            </a:endParaRPr>
          </a:p>
        </p:txBody>
      </p:sp>
      <p:sp>
        <p:nvSpPr>
          <p:cNvPr id="66569" name="文本框 35848"/>
          <p:cNvSpPr txBox="1"/>
          <p:nvPr/>
        </p:nvSpPr>
        <p:spPr>
          <a:xfrm>
            <a:off x="139065" y="1701165"/>
            <a:ext cx="8838565" cy="2862580"/>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endParaRPr lang="en-US" altLang="x-none" sz="1350" b="1" i="1" dirty="0" err="1">
              <a:solidFill>
                <a:srgbClr val="000000"/>
              </a:solidFill>
              <a:latin typeface="Arial" panose="020B0604020202020204" pitchFamily="34" charset="0"/>
            </a:endParaRP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zh-CN" sz="2800" b="1" dirty="0" err="1">
                <a:solidFill>
                  <a:schemeClr val="tx1"/>
                </a:solidFill>
                <a:latin typeface="仿宋_GB2312" panose="02010609030101010101" charset="-122"/>
                <a:ea typeface="仿宋_GB2312" panose="02010609030101010101" charset="-122"/>
              </a:rPr>
              <a:t>1、政治说：源于对蒋介石4.12反革命政变的愤懑；源于作者作为一名小资产阶级知识分子面对人生十字路口而产生的苦闷、彷徨 。</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zh-CN" sz="2800" b="1" dirty="0" err="1">
                <a:solidFill>
                  <a:schemeClr val="tx1"/>
                </a:solidFill>
                <a:latin typeface="仿宋_GB2312" panose="02010609030101010101" charset="-122"/>
                <a:ea typeface="仿宋_GB2312" panose="02010609030101010101" charset="-122"/>
              </a:rPr>
              <a:t>2、家庭说：源于家庭生活的不和谐 。</a:t>
            </a: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r>
              <a:rPr lang="en-US" altLang="zh-CN" sz="2800" b="1" dirty="0" err="1">
                <a:solidFill>
                  <a:schemeClr val="tx1"/>
                </a:solidFill>
                <a:latin typeface="仿宋_GB2312" panose="02010609030101010101" charset="-122"/>
                <a:ea typeface="仿宋_GB2312" panose="02010609030101010101" charset="-122"/>
              </a:rPr>
              <a:t>3、智者说：源于智者不被人理解产生的知音难觅的喟叹和哀愁。</a:t>
            </a:r>
          </a:p>
        </p:txBody>
      </p:sp>
      <p:sp>
        <p:nvSpPr>
          <p:cNvPr id="66570" name="文本框 35849"/>
          <p:cNvSpPr txBox="1"/>
          <p:nvPr/>
        </p:nvSpPr>
        <p:spPr>
          <a:xfrm>
            <a:off x="2857500" y="3817144"/>
            <a:ext cx="1994297" cy="273844"/>
          </a:xfrm>
          <a:prstGeom prst="rect">
            <a:avLst/>
          </a:prstGeom>
          <a:noFill/>
          <a:ln w="9525">
            <a:noFill/>
          </a:ln>
        </p:spPr>
        <p:txBody>
          <a:bodyPr anchor="t"/>
          <a:lstStyle/>
          <a:p>
            <a:endParaRPr lang="zh-CN" altLang="en-US" sz="1350">
              <a:latin typeface="Arial" panose="020B0604020202020204" pitchFamily="34" charset="0"/>
            </a:endParaRPr>
          </a:p>
        </p:txBody>
      </p:sp>
      <p:sp>
        <p:nvSpPr>
          <p:cNvPr id="66571" name="文本框 35850"/>
          <p:cNvSpPr txBox="1"/>
          <p:nvPr/>
        </p:nvSpPr>
        <p:spPr>
          <a:xfrm>
            <a:off x="192405" y="457200"/>
            <a:ext cx="8837930" cy="1054735"/>
          </a:xfrm>
          <a:prstGeom prst="rect">
            <a:avLst/>
          </a:prstGeom>
          <a:noFill/>
          <a:ln w="9525">
            <a:noFill/>
          </a:ln>
        </p:spPr>
        <p:txBody>
          <a:bodyPr wrap="square" lIns="67500" tIns="35100" rIns="67500" bIns="35100" anchor="t">
            <a:spAutoFit/>
          </a:bodyPr>
          <a:lstStyle/>
          <a:p>
            <a:pPr marL="228600" indent="-225425" defTabSz="0">
              <a:buClrTx/>
              <a:tabLst>
                <a:tab pos="228600" algn="l"/>
                <a:tab pos="492125" algn="l"/>
                <a:tab pos="757555" algn="l"/>
                <a:tab pos="1022350" algn="l"/>
                <a:tab pos="1287780" algn="l"/>
                <a:tab pos="1552575" algn="l"/>
                <a:tab pos="1818005" algn="l"/>
                <a:tab pos="2082800" algn="l"/>
                <a:tab pos="2348230" algn="l"/>
                <a:tab pos="2613025" algn="l"/>
                <a:tab pos="2878455" algn="l"/>
                <a:tab pos="3143250" algn="l"/>
                <a:tab pos="3408680" algn="l"/>
                <a:tab pos="3673475" algn="l"/>
                <a:tab pos="3938905" algn="l"/>
                <a:tab pos="4203700" algn="l"/>
                <a:tab pos="4469130" algn="l"/>
                <a:tab pos="4733925" algn="l"/>
                <a:tab pos="4999355" algn="l"/>
                <a:tab pos="5264150" algn="l"/>
                <a:tab pos="5529580" algn="l"/>
                <a:tab pos="5791200" algn="l"/>
              </a:tabLst>
            </a:pPr>
            <a:r>
              <a:rPr lang="en-US" altLang="x-none" sz="3200" b="1" dirty="0" err="1">
                <a:solidFill>
                  <a:srgbClr val="FF0000"/>
                </a:solidFill>
                <a:latin typeface="Arial" panose="020B0604020202020204" pitchFamily="34" charset="0"/>
              </a:rPr>
              <a:t>      关于这篇文章的主题，学术界向来存在颇多争议，你赞成哪一种？请说明理由。</a:t>
            </a:r>
            <a:endParaRPr lang="zh-CN" altLang="en-US" sz="3200" b="1" dirty="0" err="1">
              <a:solidFill>
                <a:srgbClr val="000000"/>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6571"/>
                                        </p:tgtEl>
                                        <p:attrNameLst>
                                          <p:attrName>style.visibility</p:attrName>
                                        </p:attrNameLst>
                                      </p:cBhvr>
                                      <p:to>
                                        <p:strVal val="visible"/>
                                      </p:to>
                                    </p:set>
                                    <p:animEffect transition="in" filter="box(in)">
                                      <p:cBhvr>
                                        <p:cTn id="7" dur="2000"/>
                                        <p:tgtEl>
                                          <p:spTgt spid="6657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6569"/>
                                        </p:tgtEl>
                                        <p:attrNameLst>
                                          <p:attrName>style.visibility</p:attrName>
                                        </p:attrNameLst>
                                      </p:cBhvr>
                                      <p:to>
                                        <p:strVal val="visible"/>
                                      </p:to>
                                    </p:set>
                                    <p:animEffect transition="in" filter="diamond(in)">
                                      <p:cBhvr>
                                        <p:cTn id="12" dur="2000"/>
                                        <p:tgtEl>
                                          <p:spTgt spid="66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9" grpId="0"/>
      <p:bldP spid="6657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35840"/>
          <p:cNvPicPr>
            <a:picLocks noChangeAspect="1"/>
          </p:cNvPicPr>
          <p:nvPr/>
        </p:nvPicPr>
        <p:blipFill>
          <a:blip r:embed="rId3" cstate="print"/>
          <a:stretch>
            <a:fillRect/>
          </a:stretch>
        </p:blipFill>
        <p:spPr>
          <a:xfrm>
            <a:off x="-8255" y="8255"/>
            <a:ext cx="9133840" cy="5245100"/>
          </a:xfrm>
          <a:prstGeom prst="rect">
            <a:avLst/>
          </a:prstGeom>
          <a:noFill/>
          <a:ln w="25200">
            <a:noFill/>
          </a:ln>
        </p:spPr>
      </p:pic>
      <p:pic>
        <p:nvPicPr>
          <p:cNvPr id="66562" name="图片 35841"/>
          <p:cNvPicPr>
            <a:picLocks noChangeAspect="1"/>
          </p:cNvPicPr>
          <p:nvPr/>
        </p:nvPicPr>
        <p:blipFill>
          <a:blip r:embed="rId4" cstate="print"/>
          <a:stretch>
            <a:fillRect/>
          </a:stretch>
        </p:blipFill>
        <p:spPr>
          <a:xfrm>
            <a:off x="1143000" y="4686300"/>
            <a:ext cx="2307431" cy="250031"/>
          </a:xfrm>
          <a:prstGeom prst="rect">
            <a:avLst/>
          </a:prstGeom>
          <a:noFill/>
          <a:ln w="25200">
            <a:noFill/>
          </a:ln>
        </p:spPr>
      </p:pic>
      <p:pic>
        <p:nvPicPr>
          <p:cNvPr id="66563" name="图片 35842"/>
          <p:cNvPicPr>
            <a:picLocks noChangeAspect="1"/>
          </p:cNvPicPr>
          <p:nvPr/>
        </p:nvPicPr>
        <p:blipFill>
          <a:blip r:embed="rId4" cstate="print"/>
          <a:stretch>
            <a:fillRect/>
          </a:stretch>
        </p:blipFill>
        <p:spPr>
          <a:xfrm>
            <a:off x="3486150" y="4686300"/>
            <a:ext cx="2307431" cy="250031"/>
          </a:xfrm>
          <a:prstGeom prst="rect">
            <a:avLst/>
          </a:prstGeom>
          <a:noFill/>
          <a:ln w="25200">
            <a:noFill/>
          </a:ln>
        </p:spPr>
      </p:pic>
      <p:pic>
        <p:nvPicPr>
          <p:cNvPr id="66564" name="图片 35843"/>
          <p:cNvPicPr>
            <a:picLocks noChangeAspect="1"/>
          </p:cNvPicPr>
          <p:nvPr/>
        </p:nvPicPr>
        <p:blipFill>
          <a:blip r:embed="rId4" cstate="print"/>
          <a:stretch>
            <a:fillRect/>
          </a:stretch>
        </p:blipFill>
        <p:spPr>
          <a:xfrm>
            <a:off x="5693569" y="4686300"/>
            <a:ext cx="2307431" cy="250031"/>
          </a:xfrm>
          <a:prstGeom prst="rect">
            <a:avLst/>
          </a:prstGeom>
          <a:noFill/>
          <a:ln w="25200">
            <a:noFill/>
          </a:ln>
        </p:spPr>
      </p:pic>
      <p:pic>
        <p:nvPicPr>
          <p:cNvPr id="66565" name="图片 35844"/>
          <p:cNvPicPr>
            <a:picLocks noChangeAspect="1"/>
          </p:cNvPicPr>
          <p:nvPr/>
        </p:nvPicPr>
        <p:blipFill>
          <a:blip r:embed="rId5" cstate="print"/>
          <a:stretch>
            <a:fillRect/>
          </a:stretch>
        </p:blipFill>
        <p:spPr>
          <a:xfrm>
            <a:off x="1371600" y="285750"/>
            <a:ext cx="571500" cy="1807369"/>
          </a:xfrm>
          <a:prstGeom prst="rect">
            <a:avLst/>
          </a:prstGeom>
          <a:noFill/>
          <a:ln w="25200">
            <a:noFill/>
          </a:ln>
        </p:spPr>
      </p:pic>
      <p:pic>
        <p:nvPicPr>
          <p:cNvPr id="66566" name="图片 35845"/>
          <p:cNvPicPr>
            <a:picLocks noChangeAspect="1"/>
          </p:cNvPicPr>
          <p:nvPr/>
        </p:nvPicPr>
        <p:blipFill>
          <a:blip r:embed="rId5" cstate="print"/>
          <a:stretch>
            <a:fillRect/>
          </a:stretch>
        </p:blipFill>
        <p:spPr>
          <a:xfrm>
            <a:off x="1428750" y="2228850"/>
            <a:ext cx="571500" cy="1807369"/>
          </a:xfrm>
          <a:prstGeom prst="rect">
            <a:avLst/>
          </a:prstGeom>
          <a:noFill/>
          <a:ln w="25200">
            <a:noFill/>
          </a:ln>
        </p:spPr>
      </p:pic>
      <p:sp>
        <p:nvSpPr>
          <p:cNvPr id="66567" name="文本框 35846"/>
          <p:cNvSpPr txBox="1"/>
          <p:nvPr/>
        </p:nvSpPr>
        <p:spPr>
          <a:xfrm>
            <a:off x="3086100" y="1085850"/>
            <a:ext cx="3486150" cy="273844"/>
          </a:xfrm>
          <a:prstGeom prst="rect">
            <a:avLst/>
          </a:prstGeom>
          <a:noFill/>
          <a:ln w="9525">
            <a:noFill/>
          </a:ln>
        </p:spPr>
        <p:txBody>
          <a:bodyPr anchor="t"/>
          <a:lstStyle/>
          <a:p>
            <a:endParaRPr lang="zh-CN" altLang="en-US" sz="1350">
              <a:latin typeface="Arial" panose="020B0604020202020204" pitchFamily="34" charset="0"/>
            </a:endParaRPr>
          </a:p>
        </p:txBody>
      </p:sp>
      <p:sp>
        <p:nvSpPr>
          <p:cNvPr id="66568" name="文本框 35847"/>
          <p:cNvSpPr txBox="1"/>
          <p:nvPr/>
        </p:nvSpPr>
        <p:spPr>
          <a:xfrm>
            <a:off x="4171950" y="1085850"/>
            <a:ext cx="2900363" cy="273844"/>
          </a:xfrm>
          <a:prstGeom prst="rect">
            <a:avLst/>
          </a:prstGeom>
          <a:noFill/>
          <a:ln w="9525">
            <a:noFill/>
          </a:ln>
        </p:spPr>
        <p:txBody>
          <a:bodyPr anchor="t"/>
          <a:lstStyle/>
          <a:p>
            <a:endParaRPr lang="zh-CN" altLang="en-US" sz="1350">
              <a:latin typeface="Arial" panose="020B0604020202020204" pitchFamily="34" charset="0"/>
            </a:endParaRPr>
          </a:p>
        </p:txBody>
      </p:sp>
      <p:sp>
        <p:nvSpPr>
          <p:cNvPr id="66569" name="文本框 35848"/>
          <p:cNvSpPr txBox="1"/>
          <p:nvPr/>
        </p:nvSpPr>
        <p:spPr>
          <a:xfrm>
            <a:off x="-8255" y="1085850"/>
            <a:ext cx="8838565" cy="3395980"/>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endParaRPr lang="en-US" altLang="x-none" sz="1350" b="1" i="1" dirty="0" err="1">
              <a:solidFill>
                <a:srgbClr val="000000"/>
              </a:solidFill>
              <a:latin typeface="Arial" panose="020B0604020202020204" pitchFamily="34" charset="0"/>
            </a:endParaRPr>
          </a:p>
          <a:p>
            <a:pPr marL="339725" indent="-339725" defTabSz="0">
              <a:spcBef>
                <a:spcPts val="800"/>
              </a:spcBef>
              <a:buClr>
                <a:srgbClr val="FFFFFF"/>
              </a:buClr>
              <a:buFont typeface="Arial" panose="020B0604020202020204" pitchFamily="34" charset="0"/>
              <a:buChar char="•"/>
              <a:tabLst>
                <a:tab pos="339725" algn="l"/>
                <a:tab pos="603250" algn="l"/>
                <a:tab pos="868680" algn="l"/>
                <a:tab pos="1133475" algn="l"/>
                <a:tab pos="1398905" algn="l"/>
                <a:tab pos="1663700" algn="l"/>
                <a:tab pos="1929130" algn="l"/>
                <a:tab pos="2193925" algn="l"/>
                <a:tab pos="2459355" algn="l"/>
                <a:tab pos="2724150" algn="l"/>
                <a:tab pos="2989580" algn="l"/>
                <a:tab pos="3254375" algn="l"/>
                <a:tab pos="3519805" algn="l"/>
                <a:tab pos="3784600" algn="l"/>
                <a:tab pos="4050030" algn="l"/>
                <a:tab pos="4314825" algn="l"/>
                <a:tab pos="4580255" algn="l"/>
                <a:tab pos="4845050" algn="l"/>
                <a:tab pos="5110480" algn="l"/>
                <a:tab pos="5375275" algn="l"/>
                <a:tab pos="5640705" algn="l"/>
                <a:tab pos="5791200" algn="l"/>
                <a:tab pos="6515100" algn="l"/>
                <a:tab pos="7239000" algn="l"/>
                <a:tab pos="7962900" algn="l"/>
              </a:tabLst>
            </a:pPr>
            <a:r>
              <a:rPr lang="en-US" altLang="x-none" sz="2800" b="1" dirty="0" err="1">
                <a:solidFill>
                  <a:srgbClr val="0070C0"/>
                </a:solidFill>
                <a:latin typeface="Arial" panose="020B0604020202020204" pitchFamily="34" charset="0"/>
                <a:sym typeface="+mn-ea"/>
              </a:rPr>
              <a:t>        一片荷塘引领我们走进了朱自清的心灵，走进了多少人的精神世界，在荷塘般自由的这片天地里，他们尽情的倾吐释放，风物含情人有意，这是一种怎样的默契与心照不宣，朱自清先生他的神奇之处更在于他不着痕迹的将自己的情怀融入到这美妙的荷塘月色中，花儿的美，因为作者的情让人咀嚼回味，作者的情也因美的荷塘月色让人难以捉摸。</a:t>
            </a:r>
            <a:endParaRPr lang="en-US" altLang="zh-CN" sz="2800" b="1" dirty="0" err="1">
              <a:solidFill>
                <a:schemeClr val="tx1"/>
              </a:solidFill>
              <a:latin typeface="仿宋_GB2312" panose="02010609030101010101" charset="-122"/>
              <a:ea typeface="仿宋_GB2312" panose="02010609030101010101" charset="-122"/>
            </a:endParaRPr>
          </a:p>
        </p:txBody>
      </p:sp>
      <p:sp>
        <p:nvSpPr>
          <p:cNvPr id="66570" name="文本框 35849"/>
          <p:cNvSpPr txBox="1"/>
          <p:nvPr/>
        </p:nvSpPr>
        <p:spPr>
          <a:xfrm>
            <a:off x="2857500" y="3817144"/>
            <a:ext cx="1994297" cy="273844"/>
          </a:xfrm>
          <a:prstGeom prst="rect">
            <a:avLst/>
          </a:prstGeom>
          <a:noFill/>
          <a:ln w="9525">
            <a:noFill/>
          </a:ln>
        </p:spPr>
        <p:txBody>
          <a:bodyPr anchor="t"/>
          <a:lstStyle/>
          <a:p>
            <a:endParaRPr lang="zh-CN" altLang="en-US" sz="1350">
              <a:latin typeface="Arial" panose="020B0604020202020204" pitchFamily="34" charset="0"/>
            </a:endParaRPr>
          </a:p>
        </p:txBody>
      </p:sp>
      <p:sp>
        <p:nvSpPr>
          <p:cNvPr id="66571" name="文本框 35850"/>
          <p:cNvSpPr txBox="1"/>
          <p:nvPr/>
        </p:nvSpPr>
        <p:spPr>
          <a:xfrm>
            <a:off x="139700" y="446405"/>
            <a:ext cx="8837930" cy="746760"/>
          </a:xfrm>
          <a:prstGeom prst="rect">
            <a:avLst/>
          </a:prstGeom>
          <a:noFill/>
          <a:ln w="9525">
            <a:noFill/>
          </a:ln>
        </p:spPr>
        <p:txBody>
          <a:bodyPr wrap="square" lIns="67500" tIns="35100" rIns="67500" bIns="35100" anchor="t">
            <a:spAutoFit/>
          </a:bodyPr>
          <a:lstStyle/>
          <a:p>
            <a:pPr marL="228600" indent="-225425" defTabSz="0">
              <a:buClrTx/>
              <a:tabLst>
                <a:tab pos="228600" algn="l"/>
                <a:tab pos="492125" algn="l"/>
                <a:tab pos="757555" algn="l"/>
                <a:tab pos="1022350" algn="l"/>
                <a:tab pos="1287780" algn="l"/>
                <a:tab pos="1552575" algn="l"/>
                <a:tab pos="1818005" algn="l"/>
                <a:tab pos="2082800" algn="l"/>
                <a:tab pos="2348230" algn="l"/>
                <a:tab pos="2613025" algn="l"/>
                <a:tab pos="2878455" algn="l"/>
                <a:tab pos="3143250" algn="l"/>
                <a:tab pos="3408680" algn="l"/>
                <a:tab pos="3673475" algn="l"/>
                <a:tab pos="3938905" algn="l"/>
                <a:tab pos="4203700" algn="l"/>
                <a:tab pos="4469130" algn="l"/>
                <a:tab pos="4733925" algn="l"/>
                <a:tab pos="4999355" algn="l"/>
                <a:tab pos="5264150" algn="l"/>
                <a:tab pos="5529580" algn="l"/>
                <a:tab pos="5791200" algn="l"/>
              </a:tabLst>
            </a:pPr>
            <a:r>
              <a:rPr lang="en-US" altLang="x-none" sz="3200" b="1" dirty="0" err="1">
                <a:solidFill>
                  <a:srgbClr val="FF0000"/>
                </a:solidFill>
                <a:latin typeface="Arial" panose="020B0604020202020204" pitchFamily="34" charset="0"/>
              </a:rPr>
              <a:t>                      </a:t>
            </a:r>
            <a:r>
              <a:rPr lang="en-US" altLang="x-none" sz="4400" b="1" dirty="0" err="1">
                <a:solidFill>
                  <a:srgbClr val="FF0000"/>
                </a:solidFill>
                <a:latin typeface="方正隶书_GBK" panose="03000509000000000000" charset="-122"/>
                <a:ea typeface="方正隶书_GBK" panose="03000509000000000000" charset="-122"/>
                <a:sym typeface="+mn-ea"/>
              </a:rPr>
              <a:t>总  结  课  文</a:t>
            </a:r>
            <a:endParaRPr lang="zh-CN" altLang="en-US" sz="4400" b="1" dirty="0" err="1">
              <a:solidFill>
                <a:srgbClr val="000000"/>
              </a:solidFill>
              <a:latin typeface="方正隶书_GBK" panose="03000509000000000000" charset="-122"/>
              <a:ea typeface="方正隶书_GBK" panose="03000509000000000000"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6571"/>
                                        </p:tgtEl>
                                        <p:attrNameLst>
                                          <p:attrName>style.visibility</p:attrName>
                                        </p:attrNameLst>
                                      </p:cBhvr>
                                      <p:to>
                                        <p:strVal val="visible"/>
                                      </p:to>
                                    </p:set>
                                    <p:animEffect transition="in" filter="box(in)">
                                      <p:cBhvr>
                                        <p:cTn id="7" dur="2000"/>
                                        <p:tgtEl>
                                          <p:spTgt spid="6657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6569"/>
                                        </p:tgtEl>
                                        <p:attrNameLst>
                                          <p:attrName>style.visibility</p:attrName>
                                        </p:attrNameLst>
                                      </p:cBhvr>
                                      <p:to>
                                        <p:strVal val="visible"/>
                                      </p:to>
                                    </p:set>
                                    <p:animEffect transition="in" filter="diamond(in)">
                                      <p:cBhvr>
                                        <p:cTn id="12" dur="2000"/>
                                        <p:tgtEl>
                                          <p:spTgt spid="66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9" grpId="0"/>
      <p:bldP spid="6657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35840"/>
          <p:cNvPicPr>
            <a:picLocks noChangeAspect="1"/>
          </p:cNvPicPr>
          <p:nvPr/>
        </p:nvPicPr>
        <p:blipFill>
          <a:blip r:embed="rId3" cstate="print"/>
          <a:stretch>
            <a:fillRect/>
          </a:stretch>
        </p:blipFill>
        <p:spPr>
          <a:xfrm>
            <a:off x="-8255" y="8255"/>
            <a:ext cx="9133840" cy="5245100"/>
          </a:xfrm>
          <a:prstGeom prst="rect">
            <a:avLst/>
          </a:prstGeom>
          <a:noFill/>
          <a:ln w="25200">
            <a:noFill/>
          </a:ln>
        </p:spPr>
      </p:pic>
      <p:pic>
        <p:nvPicPr>
          <p:cNvPr id="66562" name="图片 35841"/>
          <p:cNvPicPr>
            <a:picLocks noChangeAspect="1"/>
          </p:cNvPicPr>
          <p:nvPr/>
        </p:nvPicPr>
        <p:blipFill>
          <a:blip r:embed="rId4" cstate="print"/>
          <a:stretch>
            <a:fillRect/>
          </a:stretch>
        </p:blipFill>
        <p:spPr>
          <a:xfrm>
            <a:off x="1143000" y="4686300"/>
            <a:ext cx="2307431" cy="250031"/>
          </a:xfrm>
          <a:prstGeom prst="rect">
            <a:avLst/>
          </a:prstGeom>
          <a:noFill/>
          <a:ln w="25200">
            <a:noFill/>
          </a:ln>
        </p:spPr>
      </p:pic>
      <p:pic>
        <p:nvPicPr>
          <p:cNvPr id="66563" name="图片 35842"/>
          <p:cNvPicPr>
            <a:picLocks noChangeAspect="1"/>
          </p:cNvPicPr>
          <p:nvPr/>
        </p:nvPicPr>
        <p:blipFill>
          <a:blip r:embed="rId4" cstate="print"/>
          <a:stretch>
            <a:fillRect/>
          </a:stretch>
        </p:blipFill>
        <p:spPr>
          <a:xfrm>
            <a:off x="3486150" y="4686300"/>
            <a:ext cx="2307431" cy="250031"/>
          </a:xfrm>
          <a:prstGeom prst="rect">
            <a:avLst/>
          </a:prstGeom>
          <a:noFill/>
          <a:ln w="25200">
            <a:noFill/>
          </a:ln>
        </p:spPr>
      </p:pic>
      <p:pic>
        <p:nvPicPr>
          <p:cNvPr id="66564" name="图片 35843"/>
          <p:cNvPicPr>
            <a:picLocks noChangeAspect="1"/>
          </p:cNvPicPr>
          <p:nvPr/>
        </p:nvPicPr>
        <p:blipFill>
          <a:blip r:embed="rId4" cstate="print"/>
          <a:stretch>
            <a:fillRect/>
          </a:stretch>
        </p:blipFill>
        <p:spPr>
          <a:xfrm>
            <a:off x="5693569" y="4686300"/>
            <a:ext cx="2307431" cy="250031"/>
          </a:xfrm>
          <a:prstGeom prst="rect">
            <a:avLst/>
          </a:prstGeom>
          <a:noFill/>
          <a:ln w="25200">
            <a:noFill/>
          </a:ln>
        </p:spPr>
      </p:pic>
      <p:pic>
        <p:nvPicPr>
          <p:cNvPr id="66565" name="图片 35844"/>
          <p:cNvPicPr>
            <a:picLocks noChangeAspect="1"/>
          </p:cNvPicPr>
          <p:nvPr/>
        </p:nvPicPr>
        <p:blipFill>
          <a:blip r:embed="rId5" cstate="print"/>
          <a:stretch>
            <a:fillRect/>
          </a:stretch>
        </p:blipFill>
        <p:spPr>
          <a:xfrm>
            <a:off x="1371600" y="285750"/>
            <a:ext cx="571500" cy="1807369"/>
          </a:xfrm>
          <a:prstGeom prst="rect">
            <a:avLst/>
          </a:prstGeom>
          <a:noFill/>
          <a:ln w="25200">
            <a:noFill/>
          </a:ln>
        </p:spPr>
      </p:pic>
      <p:pic>
        <p:nvPicPr>
          <p:cNvPr id="66566" name="图片 35845"/>
          <p:cNvPicPr>
            <a:picLocks noChangeAspect="1"/>
          </p:cNvPicPr>
          <p:nvPr/>
        </p:nvPicPr>
        <p:blipFill>
          <a:blip r:embed="rId5" cstate="print"/>
          <a:stretch>
            <a:fillRect/>
          </a:stretch>
        </p:blipFill>
        <p:spPr>
          <a:xfrm>
            <a:off x="1428750" y="2228850"/>
            <a:ext cx="571500" cy="1807369"/>
          </a:xfrm>
          <a:prstGeom prst="rect">
            <a:avLst/>
          </a:prstGeom>
          <a:noFill/>
          <a:ln w="25200">
            <a:noFill/>
          </a:ln>
        </p:spPr>
      </p:pic>
      <p:sp>
        <p:nvSpPr>
          <p:cNvPr id="66567" name="文本框 35846"/>
          <p:cNvSpPr txBox="1"/>
          <p:nvPr/>
        </p:nvSpPr>
        <p:spPr>
          <a:xfrm>
            <a:off x="3086100" y="1085850"/>
            <a:ext cx="3486150" cy="273844"/>
          </a:xfrm>
          <a:prstGeom prst="rect">
            <a:avLst/>
          </a:prstGeom>
          <a:noFill/>
          <a:ln w="9525">
            <a:noFill/>
          </a:ln>
        </p:spPr>
        <p:txBody>
          <a:bodyPr anchor="t"/>
          <a:lstStyle/>
          <a:p>
            <a:endParaRPr lang="zh-CN" altLang="en-US" sz="1350">
              <a:latin typeface="Arial" panose="020B0604020202020204" pitchFamily="34" charset="0"/>
            </a:endParaRPr>
          </a:p>
        </p:txBody>
      </p:sp>
      <p:sp>
        <p:nvSpPr>
          <p:cNvPr id="66568" name="文本框 35847"/>
          <p:cNvSpPr txBox="1"/>
          <p:nvPr/>
        </p:nvSpPr>
        <p:spPr>
          <a:xfrm>
            <a:off x="4171950" y="1085850"/>
            <a:ext cx="2900363" cy="273844"/>
          </a:xfrm>
          <a:prstGeom prst="rect">
            <a:avLst/>
          </a:prstGeom>
          <a:noFill/>
          <a:ln w="9525">
            <a:noFill/>
          </a:ln>
        </p:spPr>
        <p:txBody>
          <a:bodyPr anchor="t"/>
          <a:lstStyle/>
          <a:p>
            <a:endParaRPr lang="zh-CN" altLang="en-US" sz="1350">
              <a:latin typeface="Arial" panose="020B0604020202020204" pitchFamily="34" charset="0"/>
            </a:endParaRPr>
          </a:p>
        </p:txBody>
      </p:sp>
      <p:sp>
        <p:nvSpPr>
          <p:cNvPr id="66569" name="文本框 35848"/>
          <p:cNvSpPr txBox="1"/>
          <p:nvPr/>
        </p:nvSpPr>
        <p:spPr>
          <a:xfrm>
            <a:off x="3373041" y="1431131"/>
            <a:ext cx="4399359" cy="485140"/>
          </a:xfrm>
          <a:prstGeom prst="rect">
            <a:avLst/>
          </a:prstGeom>
          <a:noFill/>
          <a:ln w="9525">
            <a:noFill/>
          </a:ln>
        </p:spPr>
        <p:txBody>
          <a:bodyPr wrap="square" lIns="67500" tIns="35100" rIns="67500" bIns="35100" anchor="t">
            <a:spAutoFit/>
          </a:bodyPr>
          <a:lstStyle/>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endParaRPr lang="en-US" altLang="x-none" sz="1350" b="1" i="1" dirty="0" err="1">
              <a:solidFill>
                <a:srgbClr val="000000"/>
              </a:solidFill>
              <a:latin typeface="Arial" panose="020B0604020202020204" pitchFamily="34" charset="0"/>
            </a:endParaRPr>
          </a:p>
          <a:p>
            <a:pPr defTabSz="0">
              <a:buClrTx/>
              <a:tabLst>
                <a:tab pos="0" algn="l"/>
                <a:tab pos="263525" algn="l"/>
                <a:tab pos="528955" algn="l"/>
                <a:tab pos="793750" algn="l"/>
                <a:tab pos="1059180" algn="l"/>
                <a:tab pos="1323975" algn="l"/>
                <a:tab pos="1589405" algn="l"/>
                <a:tab pos="1854200" algn="l"/>
                <a:tab pos="2119630" algn="l"/>
                <a:tab pos="2384425" algn="l"/>
                <a:tab pos="2649855" algn="l"/>
                <a:tab pos="2914650" algn="l"/>
                <a:tab pos="3180080" algn="l"/>
                <a:tab pos="3444875" algn="l"/>
                <a:tab pos="3710305" algn="l"/>
                <a:tab pos="3975100" algn="l"/>
                <a:tab pos="4240530" algn="l"/>
                <a:tab pos="4505325" algn="l"/>
                <a:tab pos="4770755" algn="l"/>
                <a:tab pos="5035550" algn="l"/>
                <a:tab pos="5300980" algn="l"/>
                <a:tab pos="5791200" algn="l"/>
              </a:tabLst>
            </a:pPr>
            <a:endParaRPr lang="en-US" altLang="x-none" sz="1350" b="1" i="1" dirty="0" err="1">
              <a:solidFill>
                <a:srgbClr val="000000"/>
              </a:solidFill>
              <a:latin typeface="Arial" panose="020B0604020202020204" pitchFamily="34" charset="0"/>
            </a:endParaRPr>
          </a:p>
        </p:txBody>
      </p:sp>
      <p:sp>
        <p:nvSpPr>
          <p:cNvPr id="66570" name="文本框 35849"/>
          <p:cNvSpPr txBox="1"/>
          <p:nvPr/>
        </p:nvSpPr>
        <p:spPr>
          <a:xfrm>
            <a:off x="2857500" y="3817144"/>
            <a:ext cx="1994297" cy="273844"/>
          </a:xfrm>
          <a:prstGeom prst="rect">
            <a:avLst/>
          </a:prstGeom>
          <a:noFill/>
          <a:ln w="9525">
            <a:noFill/>
          </a:ln>
        </p:spPr>
        <p:txBody>
          <a:bodyPr anchor="t"/>
          <a:lstStyle/>
          <a:p>
            <a:endParaRPr lang="zh-CN" altLang="en-US" sz="1350">
              <a:latin typeface="Arial" panose="020B0604020202020204" pitchFamily="34" charset="0"/>
            </a:endParaRPr>
          </a:p>
        </p:txBody>
      </p:sp>
      <p:sp>
        <p:nvSpPr>
          <p:cNvPr id="66571" name="文本框 35850"/>
          <p:cNvSpPr txBox="1"/>
          <p:nvPr/>
        </p:nvSpPr>
        <p:spPr>
          <a:xfrm>
            <a:off x="192405" y="457200"/>
            <a:ext cx="8837930" cy="2454910"/>
          </a:xfrm>
          <a:prstGeom prst="rect">
            <a:avLst/>
          </a:prstGeom>
          <a:noFill/>
          <a:ln w="9525">
            <a:noFill/>
          </a:ln>
        </p:spPr>
        <p:txBody>
          <a:bodyPr wrap="square" lIns="67500" tIns="35100" rIns="67500" bIns="35100" anchor="t">
            <a:spAutoFit/>
          </a:bodyPr>
          <a:lstStyle/>
          <a:p>
            <a:pPr marL="228600" indent="-225425" defTabSz="0">
              <a:buClrTx/>
              <a:tabLst>
                <a:tab pos="228600" algn="l"/>
                <a:tab pos="492125" algn="l"/>
                <a:tab pos="757555" algn="l"/>
                <a:tab pos="1022350" algn="l"/>
                <a:tab pos="1287780" algn="l"/>
                <a:tab pos="1552575" algn="l"/>
                <a:tab pos="1818005" algn="l"/>
                <a:tab pos="2082800" algn="l"/>
                <a:tab pos="2348230" algn="l"/>
                <a:tab pos="2613025" algn="l"/>
                <a:tab pos="2878455" algn="l"/>
                <a:tab pos="3143250" algn="l"/>
                <a:tab pos="3408680" algn="l"/>
                <a:tab pos="3673475" algn="l"/>
                <a:tab pos="3938905" algn="l"/>
                <a:tab pos="4203700" algn="l"/>
                <a:tab pos="4469130" algn="l"/>
                <a:tab pos="4733925" algn="l"/>
                <a:tab pos="4999355" algn="l"/>
                <a:tab pos="5264150" algn="l"/>
                <a:tab pos="5529580" algn="l"/>
                <a:tab pos="5791200" algn="l"/>
              </a:tabLst>
            </a:pPr>
            <a:r>
              <a:rPr lang="en-US" altLang="x-none" sz="3200" b="1" dirty="0" err="1">
                <a:solidFill>
                  <a:srgbClr val="FF0000"/>
                </a:solidFill>
                <a:latin typeface="Arial" panose="020B0604020202020204" pitchFamily="34" charset="0"/>
              </a:rPr>
              <a:t>完成仿句：仿照下面句式写一句话</a:t>
            </a:r>
          </a:p>
          <a:p>
            <a:pPr marL="228600" indent="-225425" defTabSz="0">
              <a:buClrTx/>
              <a:tabLst>
                <a:tab pos="228600" algn="l"/>
                <a:tab pos="492125" algn="l"/>
                <a:tab pos="757555" algn="l"/>
                <a:tab pos="1022350" algn="l"/>
                <a:tab pos="1287780" algn="l"/>
                <a:tab pos="1552575" algn="l"/>
                <a:tab pos="1818005" algn="l"/>
                <a:tab pos="2082800" algn="l"/>
                <a:tab pos="2348230" algn="l"/>
                <a:tab pos="2613025" algn="l"/>
                <a:tab pos="2878455" algn="l"/>
                <a:tab pos="3143250" algn="l"/>
                <a:tab pos="3408680" algn="l"/>
                <a:tab pos="3673475" algn="l"/>
                <a:tab pos="3938905" algn="l"/>
                <a:tab pos="4203700" algn="l"/>
                <a:tab pos="4469130" algn="l"/>
                <a:tab pos="4733925" algn="l"/>
                <a:tab pos="4999355" algn="l"/>
                <a:tab pos="5264150" algn="l"/>
                <a:tab pos="5529580" algn="l"/>
                <a:tab pos="5791200" algn="l"/>
              </a:tabLst>
            </a:pPr>
            <a:endParaRPr lang="en-US" altLang="x-none" sz="3200" b="1" dirty="0" err="1">
              <a:solidFill>
                <a:srgbClr val="FF0000"/>
              </a:solidFill>
              <a:latin typeface="Arial" panose="020B0604020202020204" pitchFamily="34" charset="0"/>
            </a:endParaRPr>
          </a:p>
          <a:p>
            <a:pPr marL="228600" indent="-225425" defTabSz="0">
              <a:buClrTx/>
              <a:tabLst>
                <a:tab pos="228600" algn="l"/>
                <a:tab pos="492125" algn="l"/>
                <a:tab pos="757555" algn="l"/>
                <a:tab pos="1022350" algn="l"/>
                <a:tab pos="1287780" algn="l"/>
                <a:tab pos="1552575" algn="l"/>
                <a:tab pos="1818005" algn="l"/>
                <a:tab pos="2082800" algn="l"/>
                <a:tab pos="2348230" algn="l"/>
                <a:tab pos="2613025" algn="l"/>
                <a:tab pos="2878455" algn="l"/>
                <a:tab pos="3143250" algn="l"/>
                <a:tab pos="3408680" algn="l"/>
                <a:tab pos="3673475" algn="l"/>
                <a:tab pos="3938905" algn="l"/>
                <a:tab pos="4203700" algn="l"/>
                <a:tab pos="4469130" algn="l"/>
                <a:tab pos="4733925" algn="l"/>
                <a:tab pos="4999355" algn="l"/>
                <a:tab pos="5264150" algn="l"/>
                <a:tab pos="5529580" algn="l"/>
                <a:tab pos="5791200" algn="l"/>
              </a:tabLst>
            </a:pPr>
            <a:endParaRPr lang="en-US" altLang="x-none" sz="2700" b="1" dirty="0" err="1">
              <a:solidFill>
                <a:srgbClr val="000000"/>
              </a:solidFill>
              <a:latin typeface="Arial" panose="020B0604020202020204" pitchFamily="34" charset="0"/>
            </a:endParaRPr>
          </a:p>
          <a:p>
            <a:pPr marL="228600" indent="-225425" algn="l" defTabSz="0">
              <a:buClrTx/>
              <a:tabLst>
                <a:tab pos="228600" algn="l"/>
                <a:tab pos="492125" algn="l"/>
                <a:tab pos="757555" algn="l"/>
                <a:tab pos="1022350" algn="l"/>
                <a:tab pos="1287780" algn="l"/>
                <a:tab pos="1552575" algn="l"/>
                <a:tab pos="1818005" algn="l"/>
                <a:tab pos="2082800" algn="l"/>
                <a:tab pos="2348230" algn="l"/>
                <a:tab pos="2613025" algn="l"/>
                <a:tab pos="2878455" algn="l"/>
                <a:tab pos="3143250" algn="l"/>
                <a:tab pos="3408680" algn="l"/>
                <a:tab pos="3673475" algn="l"/>
                <a:tab pos="3938905" algn="l"/>
                <a:tab pos="4203700" algn="l"/>
                <a:tab pos="4469130" algn="l"/>
                <a:tab pos="4733925" algn="l"/>
                <a:tab pos="4999355" algn="l"/>
                <a:tab pos="5264150" algn="l"/>
                <a:tab pos="5529580" algn="l"/>
                <a:tab pos="5791200" algn="l"/>
              </a:tabLst>
            </a:pPr>
            <a:r>
              <a:rPr lang="en-US" altLang="x-none" sz="2700" b="1" dirty="0" err="1">
                <a:solidFill>
                  <a:srgbClr val="000000"/>
                </a:solidFill>
                <a:latin typeface="Arial" panose="020B0604020202020204" pitchFamily="34" charset="0"/>
              </a:rPr>
              <a:t>          </a:t>
            </a:r>
            <a:r>
              <a:rPr lang="en-US" altLang="x-none" sz="3200" b="1" dirty="0" err="1">
                <a:solidFill>
                  <a:srgbClr val="000000"/>
                </a:solidFill>
                <a:latin typeface="Arial" panose="020B0604020202020204" pitchFamily="34" charset="0"/>
              </a:rPr>
              <a:t>岳阳楼是范仲淹的精神家园，那里有不以物喜，不以己悲的淡然</a:t>
            </a:r>
            <a:r>
              <a:rPr lang="zh-CN" altLang="en-US" sz="3200" b="1" dirty="0" err="1">
                <a:solidFill>
                  <a:srgbClr val="000000"/>
                </a:solidFill>
                <a:latin typeface="Arial" panose="020B0604020202020204" pitchFamily="34" charset="0"/>
              </a:rPr>
              <a: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p:cNvSpPr>
          <p:nvPr>
            <p:ph type="title"/>
          </p:nvPr>
        </p:nvSpPr>
        <p:spPr/>
        <p:txBody>
          <a:bodyPr wrap="square" lIns="67500" tIns="35100" rIns="67500" bIns="35100" anchor="ctr"/>
          <a:lstStyle/>
          <a:p>
            <a:endParaRPr lang="zh-CN" altLang="en-US"/>
          </a:p>
        </p:txBody>
      </p:sp>
      <p:pic>
        <p:nvPicPr>
          <p:cNvPr id="6146" name="内容占位符 3" descr="20873095_161409041000_2"/>
          <p:cNvPicPr>
            <a:picLocks noGrp="1" noChangeAspect="1"/>
          </p:cNvPicPr>
          <p:nvPr>
            <p:ph idx="1"/>
          </p:nvPr>
        </p:nvPicPr>
        <p:blipFill>
          <a:blip r:embed="rId2" cstate="print"/>
          <a:stretch>
            <a:fillRect/>
          </a:stretch>
        </p:blipFill>
        <p:spPr>
          <a:xfrm>
            <a:off x="48260" y="2445385"/>
            <a:ext cx="4478655" cy="2635885"/>
          </a:xfrm>
        </p:spPr>
      </p:pic>
      <p:pic>
        <p:nvPicPr>
          <p:cNvPr id="6147" name="图片 4" descr="a40eae6909904c61b192eed7eb828a1d_th"/>
          <p:cNvPicPr>
            <a:picLocks noChangeAspect="1"/>
          </p:cNvPicPr>
          <p:nvPr/>
        </p:nvPicPr>
        <p:blipFill>
          <a:blip r:embed="rId3" cstate="print"/>
          <a:stretch>
            <a:fillRect/>
          </a:stretch>
        </p:blipFill>
        <p:spPr>
          <a:xfrm>
            <a:off x="47625" y="78740"/>
            <a:ext cx="4479290" cy="2183765"/>
          </a:xfrm>
          <a:prstGeom prst="rect">
            <a:avLst/>
          </a:prstGeom>
          <a:noFill/>
          <a:ln w="9525">
            <a:noFill/>
          </a:ln>
        </p:spPr>
      </p:pic>
      <p:pic>
        <p:nvPicPr>
          <p:cNvPr id="6148" name="图片 5" descr="2572038_124028026067_2"/>
          <p:cNvPicPr>
            <a:picLocks noChangeAspect="1"/>
          </p:cNvPicPr>
          <p:nvPr/>
        </p:nvPicPr>
        <p:blipFill>
          <a:blip r:embed="rId4" cstate="print"/>
          <a:stretch>
            <a:fillRect/>
          </a:stretch>
        </p:blipFill>
        <p:spPr>
          <a:xfrm>
            <a:off x="4721860" y="78740"/>
            <a:ext cx="4368800" cy="2183765"/>
          </a:xfrm>
          <a:prstGeom prst="rect">
            <a:avLst/>
          </a:prstGeom>
          <a:noFill/>
          <a:ln w="9525">
            <a:noFill/>
          </a:ln>
        </p:spPr>
      </p:pic>
      <p:pic>
        <p:nvPicPr>
          <p:cNvPr id="6149" name="图片 6" descr="01300000178518123929805765460"/>
          <p:cNvPicPr>
            <a:picLocks noChangeAspect="1"/>
          </p:cNvPicPr>
          <p:nvPr/>
        </p:nvPicPr>
        <p:blipFill>
          <a:blip r:embed="rId5" cstate="print"/>
          <a:stretch>
            <a:fillRect/>
          </a:stretch>
        </p:blipFill>
        <p:spPr>
          <a:xfrm>
            <a:off x="4721860" y="2445385"/>
            <a:ext cx="4368800" cy="2635885"/>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标题 1"/>
          <p:cNvSpPr>
            <a:spLocks noGrp="1"/>
          </p:cNvSpPr>
          <p:nvPr>
            <p:ph type="title"/>
          </p:nvPr>
        </p:nvSpPr>
        <p:spPr/>
        <p:txBody>
          <a:bodyPr wrap="square" lIns="67500" tIns="35100" rIns="67500" bIns="35100" anchor="ctr"/>
          <a:lstStyle/>
          <a:p>
            <a:endParaRPr lang="zh-CN" altLang="en-US"/>
          </a:p>
        </p:txBody>
      </p:sp>
      <p:pic>
        <p:nvPicPr>
          <p:cNvPr id="3074" name="内容占位符 3" descr="9698911_101935336000_2"/>
          <p:cNvPicPr>
            <a:picLocks noGrp="1" noChangeAspect="1"/>
          </p:cNvPicPr>
          <p:nvPr>
            <p:ph idx="1"/>
          </p:nvPr>
        </p:nvPicPr>
        <p:blipFill>
          <a:blip r:embed="rId3" cstate="print"/>
          <a:stretch>
            <a:fillRect/>
          </a:stretch>
        </p:blipFill>
        <p:spPr>
          <a:xfrm>
            <a:off x="-33020" y="2540"/>
            <a:ext cx="9164955" cy="5124450"/>
          </a:xfrm>
        </p:spPr>
      </p:pic>
      <p:pic>
        <p:nvPicPr>
          <p:cNvPr id="2" name="凤凰传奇 - 荷塘月色">
            <a:hlinkClick r:id="" action="ppaction://media"/>
          </p:cNvPr>
          <p:cNvPicPr/>
          <p:nvPr>
            <a:audioFile r:link="rId1"/>
            <p:extLst>
              <p:ext uri="{DAA4B4D4-6D71-4841-9C94-3DE7FCFB9230}">
                <p14:media xmlns:p14="http://schemas.microsoft.com/office/powerpoint/2010/main" xmlns="" r:link="rId4"/>
              </p:ext>
            </p:extLst>
          </p:nvPr>
        </p:nvPicPr>
        <p:blipFill>
          <a:blip r:embed="rId5" cstate="print"/>
          <a:stretch>
            <a:fillRect/>
          </a:stretch>
        </p:blipFill>
        <p:spPr>
          <a:xfrm>
            <a:off x="455295" y="172085"/>
            <a:ext cx="2315210" cy="1340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8" fill="hold" display="1">
                  <p:stCondLst>
                    <p:cond delay="indefinite"/>
                  </p:stCondLst>
                  <p:endCondLst>
                    <p:cond evt="onNext" delay="0">
                      <p:tgtEl>
                        <p:sldTgt/>
                      </p:tgtEl>
                    </p:cond>
                    <p:cond evt="onPrev" delay="0">
                      <p:tgtEl>
                        <p:sldTgt/>
                      </p:tgtEl>
                    </p:cond>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8192" descr="C:\Documents and Settings\Administrator\My Documents\我的文档\高中语文必修二（草稿））\第一单元\荷塘月色\荷花\9698911_101935336000_2.jpg9698911_101935336000_2"/>
          <p:cNvPicPr>
            <a:picLocks noChangeAspect="1"/>
          </p:cNvPicPr>
          <p:nvPr/>
        </p:nvPicPr>
        <p:blipFill>
          <a:blip r:embed="rId3" cstate="print"/>
          <a:stretch>
            <a:fillRect/>
          </a:stretch>
        </p:blipFill>
        <p:spPr>
          <a:xfrm>
            <a:off x="-23495" y="0"/>
            <a:ext cx="9147810" cy="5135245"/>
          </a:xfrm>
          <a:prstGeom prst="rect">
            <a:avLst/>
          </a:prstGeom>
          <a:noFill/>
          <a:ln w="25200">
            <a:noFill/>
          </a:ln>
        </p:spPr>
      </p:pic>
      <p:sp>
        <p:nvSpPr>
          <p:cNvPr id="8194" name="椭圆 8193"/>
          <p:cNvSpPr/>
          <p:nvPr/>
        </p:nvSpPr>
        <p:spPr>
          <a:xfrm>
            <a:off x="4343400" y="228600"/>
            <a:ext cx="457200" cy="457200"/>
          </a:xfrm>
          <a:prstGeom prst="ellipse">
            <a:avLst/>
          </a:prstGeom>
          <a:gradFill rotWithShape="0">
            <a:gsLst>
              <a:gs pos="0">
                <a:srgbClr val="FFFF99"/>
              </a:gs>
              <a:gs pos="50000">
                <a:srgbClr val="CCCCFF"/>
              </a:gs>
              <a:gs pos="100000">
                <a:srgbClr val="FFFF99"/>
              </a:gs>
            </a:gsLst>
            <a:lin ang="5400000" scaled="1"/>
            <a:tileRect/>
          </a:gradFill>
          <a:ln w="9525">
            <a:noFill/>
          </a:ln>
        </p:spPr>
        <p:txBody>
          <a:bodyPr anchor="t"/>
          <a:lstStyle/>
          <a:p>
            <a:endParaRPr lang="zh-CN" altLang="en-US" sz="1350">
              <a:latin typeface="Arial" panose="020B0604020202020204" pitchFamily="34" charset="0"/>
            </a:endParaRPr>
          </a:p>
        </p:txBody>
      </p:sp>
      <p:sp>
        <p:nvSpPr>
          <p:cNvPr id="8195" name="任意多边形 8194"/>
          <p:cNvSpPr/>
          <p:nvPr/>
        </p:nvSpPr>
        <p:spPr>
          <a:xfrm>
            <a:off x="3657600" y="-285750"/>
            <a:ext cx="628650" cy="571500"/>
          </a:xfrm>
          <a:custGeom>
            <a:avLst/>
            <a:gdLst/>
            <a:ahLst/>
            <a:cxnLst>
              <a:cxn ang="0">
                <a:pos x="0" y="0"/>
              </a:cxn>
              <a:cxn ang="0">
                <a:pos x="10800" y="0"/>
              </a:cxn>
              <a:cxn ang="0">
                <a:pos x="21600" y="0"/>
              </a:cxn>
              <a:cxn ang="0">
                <a:pos x="21600" y="10800"/>
              </a:cxn>
              <a:cxn ang="0">
                <a:pos x="21600" y="21600"/>
              </a:cxn>
              <a:cxn ang="0">
                <a:pos x="10800" y="21600"/>
              </a:cxn>
              <a:cxn ang="0">
                <a:pos x="0" y="21600"/>
              </a:cxn>
              <a:cxn ang="0">
                <a:pos x="0" y="10800"/>
              </a:cxn>
            </a:cxnLst>
            <a:rect l="0" t="0" r="0" b="0"/>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blipFill rotWithShape="0">
            <a:blip r:embed="rId4" cstate="print"/>
            <a:stretch>
              <a:fillRect/>
            </a:stretch>
          </a:blipFill>
          <a:ln w="28440" cap="flat" cmpd="sng">
            <a:solidFill>
              <a:srgbClr val="008000"/>
            </a:solidFill>
            <a:prstDash val="solid"/>
            <a:miter/>
            <a:headEnd type="none" w="med" len="med"/>
            <a:tailEnd type="none" w="med" len="med"/>
          </a:ln>
          <a:effectLst>
            <a:outerShdw dist="107931" dir="2699999" algn="ctr" rotWithShape="0">
              <a:srgbClr val="969696"/>
            </a:outerShdw>
          </a:effectLst>
        </p:spPr>
        <p:txBody>
          <a:bodyPr/>
          <a:lstStyle/>
          <a:p>
            <a:endParaRPr lang="zh-CN" altLang="en-US" sz="1350"/>
          </a:p>
        </p:txBody>
      </p:sp>
      <p:sp>
        <p:nvSpPr>
          <p:cNvPr id="8196" name="任意多边形 8195"/>
          <p:cNvSpPr/>
          <p:nvPr/>
        </p:nvSpPr>
        <p:spPr>
          <a:xfrm>
            <a:off x="2857500" y="-285750"/>
            <a:ext cx="678656" cy="571500"/>
          </a:xfrm>
          <a:custGeom>
            <a:avLst/>
            <a:gdLst/>
            <a:ahLst/>
            <a:cxnLst>
              <a:cxn ang="0">
                <a:pos x="0" y="0"/>
              </a:cxn>
              <a:cxn ang="0">
                <a:pos x="10800" y="0"/>
              </a:cxn>
              <a:cxn ang="0">
                <a:pos x="21600" y="0"/>
              </a:cxn>
              <a:cxn ang="0">
                <a:pos x="21600" y="10800"/>
              </a:cxn>
              <a:cxn ang="0">
                <a:pos x="21600" y="21600"/>
              </a:cxn>
              <a:cxn ang="0">
                <a:pos x="10800" y="21600"/>
              </a:cxn>
              <a:cxn ang="0">
                <a:pos x="0" y="21600"/>
              </a:cxn>
              <a:cxn ang="0">
                <a:pos x="0" y="10800"/>
              </a:cxn>
            </a:cxnLst>
            <a:rect l="0" t="0" r="0" b="0"/>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blipFill rotWithShape="0">
            <a:blip r:embed="rId5" cstate="print"/>
            <a:stretch>
              <a:fillRect/>
            </a:stretch>
          </a:blipFill>
          <a:ln w="28440" cap="flat" cmpd="sng">
            <a:solidFill>
              <a:srgbClr val="008000"/>
            </a:solidFill>
            <a:prstDash val="solid"/>
            <a:miter/>
            <a:headEnd type="none" w="med" len="med"/>
            <a:tailEnd type="none" w="med" len="med"/>
          </a:ln>
          <a:effectLst>
            <a:outerShdw dist="107931" dir="2699999" algn="ctr" rotWithShape="0">
              <a:srgbClr val="969696"/>
            </a:outerShdw>
          </a:effectLst>
        </p:spPr>
        <p:txBody>
          <a:bodyPr/>
          <a:lstStyle/>
          <a:p>
            <a:endParaRPr lang="zh-CN" altLang="en-US" sz="1350"/>
          </a:p>
        </p:txBody>
      </p:sp>
      <p:sp>
        <p:nvSpPr>
          <p:cNvPr id="9221" name="矩形 8196"/>
          <p:cNvSpPr/>
          <p:nvPr/>
        </p:nvSpPr>
        <p:spPr>
          <a:xfrm>
            <a:off x="2571750" y="1428750"/>
            <a:ext cx="3857625" cy="742950"/>
          </a:xfrm>
          <a:prstGeom prst="rect">
            <a:avLst/>
          </a:prstGeom>
        </p:spPr>
        <p:txBody>
          <a:bodyPr wrap="none" fromWordArt="1">
            <a:prstTxWarp prst="textArchUp">
              <a:avLst>
                <a:gd name="adj" fmla="val 10299353"/>
              </a:avLst>
            </a:prstTxWarp>
            <a:normAutofit/>
          </a:bodyPr>
          <a:lstStyle/>
          <a:p>
            <a:pPr algn="ctr"/>
            <a:r>
              <a:rPr lang="zh-CN" altLang="en-US" sz="2700" b="1" spc="-181">
                <a:ln w="9360" cap="flat" cmpd="sng">
                  <a:solidFill>
                    <a:srgbClr val="FF00FF"/>
                  </a:solidFill>
                  <a:prstDash val="solid"/>
                  <a:miter/>
                  <a:headEnd type="none" w="med" len="med"/>
                  <a:tailEnd type="none" w="med" len="med"/>
                </a:ln>
                <a:solidFill>
                  <a:srgbClr val="FF0000"/>
                </a:solidFill>
                <a:latin typeface="隶书" charset="0"/>
                <a:ea typeface="隶书" charset="0"/>
              </a:rPr>
              <a:t>荷 塘 月 色</a:t>
            </a:r>
          </a:p>
        </p:txBody>
      </p:sp>
      <p:sp>
        <p:nvSpPr>
          <p:cNvPr id="9222" name="文本框 1"/>
          <p:cNvSpPr txBox="1"/>
          <p:nvPr/>
        </p:nvSpPr>
        <p:spPr>
          <a:xfrm>
            <a:off x="3536156" y="2818210"/>
            <a:ext cx="1975247" cy="645160"/>
          </a:xfrm>
          <a:prstGeom prst="rect">
            <a:avLst/>
          </a:prstGeom>
          <a:noFill/>
          <a:ln w="9525">
            <a:noFill/>
          </a:ln>
        </p:spPr>
        <p:txBody>
          <a:bodyPr wrap="square" anchor="t">
            <a:spAutoFit/>
          </a:bodyPr>
          <a:lstStyle/>
          <a:p>
            <a:r>
              <a:rPr lang="zh-CN" altLang="zh-CN" sz="3600" b="1">
                <a:solidFill>
                  <a:srgbClr val="FF0000"/>
                </a:solidFill>
                <a:latin typeface="方正隶书_GBK" panose="03000509000000000000" charset="-122"/>
                <a:ea typeface="方正隶书_GBK" panose="03000509000000000000" charset="-122"/>
              </a:rPr>
              <a:t>朱 自 清</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12288"/>
          <p:cNvPicPr>
            <a:picLocks noChangeAspect="1"/>
          </p:cNvPicPr>
          <p:nvPr/>
        </p:nvPicPr>
        <p:blipFill>
          <a:blip r:embed="rId3" cstate="print"/>
          <a:stretch>
            <a:fillRect/>
          </a:stretch>
        </p:blipFill>
        <p:spPr>
          <a:xfrm>
            <a:off x="63104" y="0"/>
            <a:ext cx="9045178" cy="5143500"/>
          </a:xfrm>
          <a:prstGeom prst="rect">
            <a:avLst/>
          </a:prstGeom>
          <a:noFill/>
          <a:ln w="25200">
            <a:noFill/>
          </a:ln>
        </p:spPr>
      </p:pic>
      <p:sp>
        <p:nvSpPr>
          <p:cNvPr id="12290" name="副标题 12289"/>
          <p:cNvSpPr>
            <a:spLocks noGrp="1"/>
          </p:cNvSpPr>
          <p:nvPr>
            <p:ph type="subTitle"/>
          </p:nvPr>
        </p:nvSpPr>
        <p:spPr>
          <a:xfrm>
            <a:off x="63500" y="635"/>
            <a:ext cx="9043670" cy="5143500"/>
          </a:xfrm>
        </p:spPr>
        <p:txBody>
          <a:bodyPr wrap="square" lIns="38340" tIns="19980" rIns="38340" bIns="19980" anchor="ctr">
            <a:normAutofit fontScale="90000" lnSpcReduction="20000"/>
          </a:bodyPr>
          <a:lstStyle>
            <a:lvl1pPr marL="342900" lvl="0" indent="-34290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1pPr>
            <a:lvl2pPr marL="742950" lvl="1" indent="-28575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2pPr>
            <a:lvl3pPr marL="1143000" lvl="2" indent="-22860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3pPr>
            <a:lvl4pPr marL="1600200" lvl="3" indent="-22860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4pPr>
            <a:lvl5pPr marL="2057400" lvl="4" indent="-22860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5pPr>
          </a:lstStyle>
          <a:p>
            <a:pPr marL="0" lvl="0" indent="0" defTabSz="0" eaLnBrk="1" fontAlgn="base" hangingPunct="1">
              <a:lnSpc>
                <a:spcPct val="100000"/>
              </a:lnSpc>
              <a:spcBef>
                <a:spcPts val="9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endParaRPr lang="en-US" altLang="x-none" sz="4000" b="1" strike="noStrike" noProof="1">
              <a:latin typeface="方正隶书_GBK" panose="03000509000000000000" charset="-122"/>
              <a:ea typeface="方正隶书_GBK" panose="03000509000000000000" charset="-122"/>
              <a:cs typeface="隶书" charset="0"/>
            </a:endParaRPr>
          </a:p>
          <a:p>
            <a:pPr marL="0" lvl="0" indent="0" defTabSz="0" eaLnBrk="1" fontAlgn="base" hangingPunct="1">
              <a:lnSpc>
                <a:spcPct val="100000"/>
              </a:lnSpc>
              <a:spcBef>
                <a:spcPts val="9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sz="6000" b="1" strike="noStrike" noProof="1">
                <a:latin typeface="方正隶书_GBK" panose="03000509000000000000" charset="-122"/>
                <a:ea typeface="方正隶书_GBK" panose="03000509000000000000" charset="-122"/>
                <a:cs typeface="隶书" charset="0"/>
              </a:rPr>
              <a:t>给下列生字词注音</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 Xiè</a:t>
            </a:r>
            <a:r>
              <a:rPr lang="en-US" altLang="x-none" b="1" strike="noStrike" noProof="1">
                <a:solidFill>
                  <a:srgbClr val="FF3300"/>
                </a:solidFill>
              </a:rPr>
              <a:t>      </a:t>
            </a:r>
            <a:r>
              <a:rPr lang="en-US" altLang="x-none" b="1" strike="noStrike" noProof="1">
                <a:solidFill>
                  <a:srgbClr val="00B0F0"/>
                </a:solidFill>
              </a:rPr>
              <a:t>duó</a:t>
            </a:r>
            <a:r>
              <a:rPr lang="en-US" altLang="x-none" b="1" strike="noStrike" noProof="1">
                <a:solidFill>
                  <a:srgbClr val="FF3300"/>
                </a:solidFill>
              </a:rPr>
              <a:t>         </a:t>
            </a:r>
            <a:r>
              <a:rPr lang="en-US" altLang="x-none" b="1" strike="noStrike" noProof="1">
                <a:solidFill>
                  <a:srgbClr val="00B0F0"/>
                </a:solidFill>
              </a:rPr>
              <a:t>wěng </a:t>
            </a:r>
            <a:r>
              <a:rPr lang="en-US" altLang="x-none" b="1" strike="noStrike" noProof="1">
                <a:solidFill>
                  <a:srgbClr val="FF3300"/>
                </a:solidFill>
              </a:rPr>
              <a:t>     </a:t>
            </a:r>
            <a:r>
              <a:rPr lang="en-US" altLang="x-none" b="1" strike="noStrike" noProof="1">
                <a:solidFill>
                  <a:srgbClr val="00B0F0"/>
                </a:solidFill>
              </a:rPr>
              <a:t>niǎo nuó</a:t>
            </a:r>
            <a:r>
              <a:rPr lang="en-US" altLang="x-none" b="1" strike="noStrike" noProof="1">
                <a:solidFill>
                  <a:srgbClr val="FF3300"/>
                </a:solidFill>
              </a:rPr>
              <a:t>    </a:t>
            </a:r>
            <a:r>
              <a:rPr lang="en-US" altLang="x-none" b="1" strike="noStrike" noProof="1">
                <a:solidFill>
                  <a:srgbClr val="00B0F0"/>
                </a:solidFill>
              </a:rPr>
              <a:t>shà</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t>煤</a:t>
            </a:r>
            <a:r>
              <a:rPr lang="en-US" altLang="x-none" b="1" strike="noStrike" noProof="1">
                <a:solidFill>
                  <a:srgbClr val="FF0000"/>
                </a:solidFill>
              </a:rPr>
              <a:t>屑</a:t>
            </a:r>
            <a:r>
              <a:rPr lang="en-US" altLang="x-none" b="1" strike="noStrike" noProof="1"/>
              <a:t>路     </a:t>
            </a:r>
            <a:r>
              <a:rPr lang="en-US" altLang="x-none" b="1" strike="noStrike" noProof="1">
                <a:solidFill>
                  <a:srgbClr val="FF0000"/>
                </a:solidFill>
              </a:rPr>
              <a:t>踱</a:t>
            </a:r>
            <a:r>
              <a:rPr lang="en-US" altLang="x-none" b="1" strike="noStrike" noProof="1"/>
              <a:t>步      </a:t>
            </a:r>
            <a:r>
              <a:rPr lang="en-US" altLang="x-none" b="1" strike="noStrike" noProof="1">
                <a:solidFill>
                  <a:srgbClr val="FF0000"/>
                </a:solidFill>
              </a:rPr>
              <a:t>蓊蓊</a:t>
            </a:r>
            <a:r>
              <a:rPr lang="en-US" altLang="x-none" b="1" strike="noStrike" noProof="1"/>
              <a:t>郁郁   　</a:t>
            </a:r>
            <a:r>
              <a:rPr lang="en-US" altLang="x-none" b="1" strike="noStrike" noProof="1">
                <a:solidFill>
                  <a:srgbClr val="FF0000"/>
                </a:solidFill>
              </a:rPr>
              <a:t>袅 娜      霎</a:t>
            </a:r>
            <a:r>
              <a:rPr lang="en-US" altLang="x-none" b="1" strike="noStrike" noProof="1"/>
              <a:t>时</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00B0F0"/>
                </a:solidFill>
              </a:rPr>
              <a:t>mí </a:t>
            </a:r>
            <a:r>
              <a:rPr lang="en-US" altLang="x-none" b="1" strike="noStrike" noProof="1">
                <a:solidFill>
                  <a:srgbClr val="FF3300"/>
                </a:solidFill>
              </a:rPr>
              <a:t>         </a:t>
            </a:r>
            <a:r>
              <a:rPr lang="en-US" altLang="x-none" b="1" strike="noStrike" noProof="1">
                <a:solidFill>
                  <a:srgbClr val="00B0F0"/>
                </a:solidFill>
              </a:rPr>
              <a:t>qiàn </a:t>
            </a:r>
            <a:r>
              <a:rPr lang="en-US" altLang="x-none" b="1" strike="noStrike" noProof="1">
                <a:solidFill>
                  <a:srgbClr val="FF3300"/>
                </a:solidFill>
              </a:rPr>
              <a:t>       </a:t>
            </a:r>
            <a:r>
              <a:rPr lang="en-US" altLang="x-none" b="1" strike="noStrike" noProof="1">
                <a:solidFill>
                  <a:srgbClr val="00B0F0"/>
                </a:solidFill>
              </a:rPr>
              <a:t>mò </a:t>
            </a:r>
            <a:r>
              <a:rPr lang="en-US" altLang="x-none" b="1" strike="noStrike" noProof="1">
                <a:solidFill>
                  <a:srgbClr val="FF3300"/>
                </a:solidFill>
              </a:rPr>
              <a:t>          </a:t>
            </a:r>
            <a:r>
              <a:rPr lang="en-US" altLang="x-none" b="1" strike="noStrike" noProof="1">
                <a:solidFill>
                  <a:srgbClr val="00B0F0"/>
                </a:solidFill>
              </a:rPr>
              <a:t>hān</a:t>
            </a:r>
            <a:r>
              <a:rPr lang="en-US" altLang="x-none" b="1" strike="noStrike" noProof="1">
                <a:solidFill>
                  <a:srgbClr val="FF3300"/>
                </a:solidFill>
              </a:rPr>
              <a:t>            </a:t>
            </a:r>
            <a:r>
              <a:rPr lang="en-US" altLang="x-none" b="1" strike="noStrike" noProof="1">
                <a:solidFill>
                  <a:srgbClr val="00B0F0"/>
                </a:solidFill>
                <a:effectLst>
                  <a:outerShdw blurRad="38100" dist="38100" dir="2700000">
                    <a:srgbClr val="C0C0C0"/>
                  </a:outerShdw>
                </a:effectLst>
              </a:rPr>
              <a:t>chǔ</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0000"/>
                </a:solidFill>
              </a:rPr>
              <a:t>弥</a:t>
            </a:r>
            <a:r>
              <a:rPr lang="en-US" altLang="x-none" b="1" strike="noStrike" noProof="1"/>
              <a:t>望        </a:t>
            </a:r>
            <a:r>
              <a:rPr lang="en-US" altLang="x-none" b="1" strike="noStrike" noProof="1">
                <a:solidFill>
                  <a:srgbClr val="FF0000"/>
                </a:solidFill>
              </a:rPr>
              <a:t>倩</a:t>
            </a:r>
            <a:r>
              <a:rPr lang="en-US" altLang="x-none" b="1" strike="noStrike" noProof="1"/>
              <a:t>影       </a:t>
            </a:r>
            <a:r>
              <a:rPr lang="en-US" altLang="x-none" b="1" strike="noStrike" noProof="1">
                <a:solidFill>
                  <a:srgbClr val="FF0000"/>
                </a:solidFill>
              </a:rPr>
              <a:t>脉脉         酣</a:t>
            </a:r>
            <a:r>
              <a:rPr lang="en-US" altLang="x-none" b="1" strike="noStrike" noProof="1"/>
              <a:t>眠          独</a:t>
            </a:r>
            <a:r>
              <a:rPr lang="en-US" altLang="x-none" b="1" strike="noStrike" noProof="1">
                <a:solidFill>
                  <a:srgbClr val="FF0000"/>
                </a:solidFill>
              </a:rPr>
              <a:t>处</a:t>
            </a:r>
            <a:r>
              <a:rPr lang="en-US" altLang="x-none" b="1" strike="noStrike" noProof="1"/>
              <a:t> </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00B0F0"/>
                </a:solidFill>
              </a:rPr>
              <a:t>cēn cī  </a:t>
            </a:r>
            <a:r>
              <a:rPr lang="en-US" altLang="x-none" b="1" strike="noStrike" noProof="1">
                <a:solidFill>
                  <a:srgbClr val="FF3300"/>
                </a:solidFill>
              </a:rPr>
              <a:t>  </a:t>
            </a:r>
            <a:r>
              <a:rPr lang="en-US" altLang="x-none" b="1" strike="noStrike" noProof="1">
                <a:solidFill>
                  <a:srgbClr val="00B0F0"/>
                </a:solidFill>
              </a:rPr>
              <a:t> liǎn  jū </a:t>
            </a:r>
            <a:r>
              <a:rPr lang="en-US" altLang="x-none" b="1" strike="noStrike" noProof="1"/>
              <a:t>        </a:t>
            </a:r>
            <a:r>
              <a:rPr lang="en-US" altLang="x-none" b="1" strike="noStrike" noProof="1">
                <a:solidFill>
                  <a:srgbClr val="00B0F0"/>
                </a:solidFill>
              </a:rPr>
              <a:t>xì </a:t>
            </a:r>
            <a:r>
              <a:rPr lang="en-US" altLang="x-none" b="1" strike="noStrike" noProof="1">
                <a:solidFill>
                  <a:srgbClr val="FF3300"/>
                </a:solidFill>
              </a:rPr>
              <a:t>           </a:t>
            </a:r>
            <a:r>
              <a:rPr lang="en-US" altLang="x-none" b="1" strike="noStrike" noProof="1">
                <a:solidFill>
                  <a:srgbClr val="00B0F0"/>
                </a:solidFill>
              </a:rPr>
              <a:t>bó </a:t>
            </a:r>
            <a:r>
              <a:rPr lang="en-US" altLang="x-none" b="1" strike="noStrike" noProof="1">
                <a:solidFill>
                  <a:srgbClr val="FF3300"/>
                </a:solidFill>
              </a:rPr>
              <a:t>　  </a:t>
            </a:r>
            <a:r>
              <a:rPr lang="en-US" altLang="x-none" b="1" strike="noStrike" noProof="1">
                <a:solidFill>
                  <a:srgbClr val="00B0F0"/>
                </a:solidFill>
              </a:rPr>
              <a:t>  léng</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0000"/>
                </a:solidFill>
              </a:rPr>
              <a:t> 参差</a:t>
            </a:r>
            <a:r>
              <a:rPr lang="en-US" altLang="x-none" b="1" strike="noStrike" noProof="1"/>
              <a:t>       </a:t>
            </a:r>
            <a:r>
              <a:rPr lang="en-US" altLang="x-none" b="1" strike="noStrike" noProof="1">
                <a:solidFill>
                  <a:srgbClr val="FF0000"/>
                </a:solidFill>
              </a:rPr>
              <a:t>敛裾        </a:t>
            </a:r>
            <a:r>
              <a:rPr lang="en-US" altLang="x-none" b="1" strike="noStrike" noProof="1"/>
              <a:t>空</a:t>
            </a:r>
            <a:r>
              <a:rPr lang="en-US" altLang="x-none" b="1" strike="noStrike" noProof="1">
                <a:solidFill>
                  <a:srgbClr val="FF0000"/>
                </a:solidFill>
              </a:rPr>
              <a:t>隙</a:t>
            </a:r>
            <a:r>
              <a:rPr lang="en-US" altLang="x-none" b="1" strike="noStrike" noProof="1">
                <a:solidFill>
                  <a:srgbClr val="0000CC"/>
                </a:solidFill>
              </a:rPr>
              <a:t>         </a:t>
            </a:r>
            <a:r>
              <a:rPr lang="en-US" altLang="x-none" b="1" strike="noStrike" noProof="1"/>
              <a:t>斑</a:t>
            </a:r>
            <a:r>
              <a:rPr lang="en-US" altLang="x-none" b="1" strike="noStrike" noProof="1">
                <a:solidFill>
                  <a:srgbClr val="FF0000"/>
                </a:solidFill>
              </a:rPr>
              <a:t>驳</a:t>
            </a:r>
            <a:r>
              <a:rPr lang="en-US" altLang="x-none" b="1" strike="noStrike" noProof="1"/>
              <a:t>        峭</a:t>
            </a:r>
            <a:r>
              <a:rPr lang="en-US" altLang="x-none" b="1" strike="noStrike" noProof="1">
                <a:solidFill>
                  <a:srgbClr val="FF0000"/>
                </a:solidFill>
              </a:rPr>
              <a:t>楞楞</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00B0F0"/>
                </a:solidFill>
              </a:rPr>
              <a:t>fàn</a:t>
            </a:r>
            <a:r>
              <a:rPr lang="en-US" altLang="x-none" b="1" strike="noStrike" noProof="1">
                <a:solidFill>
                  <a:srgbClr val="FF3300"/>
                </a:solidFill>
              </a:rPr>
              <a:t>       </a:t>
            </a:r>
            <a:r>
              <a:rPr lang="en-US" altLang="x-none" b="1" strike="noStrike" noProof="1">
                <a:solidFill>
                  <a:srgbClr val="00B0F0"/>
                </a:solidFill>
              </a:rPr>
              <a:t> zhà</a:t>
            </a:r>
            <a:r>
              <a:rPr lang="en-US" altLang="x-none" b="1" strike="noStrike" noProof="1">
                <a:solidFill>
                  <a:srgbClr val="FF3300"/>
                </a:solidFill>
              </a:rPr>
              <a:t>          </a:t>
            </a:r>
            <a:r>
              <a:rPr lang="en-US" altLang="x-none" b="1" strike="noStrike" noProof="1">
                <a:solidFill>
                  <a:srgbClr val="00B0F0"/>
                </a:solidFill>
              </a:rPr>
              <a:t>wǎn </a:t>
            </a:r>
            <a:r>
              <a:rPr lang="en-US" altLang="x-none" b="1" strike="noStrike" noProof="1">
                <a:solidFill>
                  <a:srgbClr val="FF3300"/>
                </a:solidFill>
              </a:rPr>
              <a:t>               </a:t>
            </a:r>
            <a:r>
              <a:rPr lang="en-US" altLang="x-none" b="1" strike="noStrike" noProof="1">
                <a:solidFill>
                  <a:srgbClr val="00B0F0"/>
                </a:solidFill>
              </a:rPr>
              <a:t>yuàn</a:t>
            </a:r>
            <a:r>
              <a:rPr lang="en-US" altLang="x-none" strike="noStrike" noProof="1">
                <a:solidFill>
                  <a:srgbClr val="00B0F0"/>
                </a:solidFill>
              </a:rPr>
              <a:t> </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0000"/>
                </a:solidFill>
              </a:rPr>
              <a:t>梵</a:t>
            </a:r>
            <a:r>
              <a:rPr lang="en-US" altLang="x-none" b="1" strike="noStrike" noProof="1"/>
              <a:t>婀玲    </a:t>
            </a:r>
            <a:r>
              <a:rPr lang="en-US" altLang="x-none" b="1" strike="noStrike" noProof="1">
                <a:solidFill>
                  <a:srgbClr val="FF0000"/>
                </a:solidFill>
              </a:rPr>
              <a:t>乍</a:t>
            </a:r>
            <a:r>
              <a:rPr lang="en-US" altLang="x-none" b="1" strike="noStrike" noProof="1"/>
              <a:t>看         </a:t>
            </a:r>
            <a:r>
              <a:rPr lang="en-US" altLang="x-none" b="1" strike="noStrike" noProof="1">
                <a:solidFill>
                  <a:srgbClr val="FF0000"/>
                </a:solidFill>
              </a:rPr>
              <a:t>宛</a:t>
            </a:r>
            <a:r>
              <a:rPr lang="en-US" altLang="x-none" b="1" strike="noStrike" noProof="1"/>
              <a:t>然          妖童</a:t>
            </a:r>
            <a:r>
              <a:rPr lang="en-US" altLang="x-none" b="1" strike="noStrike" noProof="1">
                <a:solidFill>
                  <a:srgbClr val="FF0000"/>
                </a:solidFill>
              </a:rPr>
              <a:t>媛</a:t>
            </a:r>
            <a:r>
              <a:rPr lang="en-US" altLang="x-none" b="1" strike="noStrike" noProof="1"/>
              <a:t>女</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endParaRPr lang="en-US" altLang="x-none" b="1" strike="noStrike" noProof="1"/>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12288"/>
          <p:cNvPicPr>
            <a:picLocks noChangeAspect="1"/>
          </p:cNvPicPr>
          <p:nvPr/>
        </p:nvPicPr>
        <p:blipFill>
          <a:blip r:embed="rId3" cstate="print"/>
          <a:stretch>
            <a:fillRect/>
          </a:stretch>
        </p:blipFill>
        <p:spPr>
          <a:xfrm>
            <a:off x="63104" y="0"/>
            <a:ext cx="9045178" cy="5143500"/>
          </a:xfrm>
          <a:prstGeom prst="rect">
            <a:avLst/>
          </a:prstGeom>
          <a:noFill/>
          <a:ln w="25200">
            <a:noFill/>
          </a:ln>
        </p:spPr>
      </p:pic>
      <p:sp>
        <p:nvSpPr>
          <p:cNvPr id="12290" name="副标题 12289"/>
          <p:cNvSpPr>
            <a:spLocks noGrp="1"/>
          </p:cNvSpPr>
          <p:nvPr>
            <p:ph type="subTitle"/>
          </p:nvPr>
        </p:nvSpPr>
        <p:spPr>
          <a:xfrm>
            <a:off x="-10795" y="635"/>
            <a:ext cx="9117965" cy="5143500"/>
          </a:xfrm>
        </p:spPr>
        <p:txBody>
          <a:bodyPr wrap="square" lIns="38340" tIns="19980" rIns="38340" bIns="19980" anchor="ctr">
            <a:normAutofit fontScale="67500" lnSpcReduction="10000"/>
          </a:bodyPr>
          <a:lstStyle>
            <a:lvl1pPr marL="342900" lvl="0" indent="-34290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1pPr>
            <a:lvl2pPr marL="742950" lvl="1" indent="-28575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2pPr>
            <a:lvl3pPr marL="1143000" lvl="2" indent="-22860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3pPr>
            <a:lvl4pPr marL="1600200" lvl="3" indent="-22860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4pPr>
            <a:lvl5pPr marL="2057400" lvl="4" indent="-228600" algn="ctr">
              <a:lnSpc>
                <a:spcPct val="100000"/>
              </a:lnSpc>
              <a:spcBef>
                <a:spcPts val="800"/>
              </a:spcBef>
              <a:spcAft>
                <a:spcPct val="0"/>
              </a:spcAft>
              <a:buClr>
                <a:srgbClr val="000000"/>
              </a:buClr>
              <a:buSzPct val="100000"/>
              <a:buFont typeface="Times New Roman" panose="02020603050405020304" pitchFamily="16" charset="0"/>
              <a:buNone/>
              <a:defRPr sz="3200" b="0" i="0" u="none">
                <a:solidFill>
                  <a:srgbClr val="000000"/>
                </a:solidFill>
                <a:latin typeface="Arial" panose="020B0604020202020204" pitchFamily="34" charset="0"/>
              </a:defRPr>
            </a:lvl5pPr>
          </a:lstStyle>
          <a:p>
            <a:pPr marL="0" lvl="0" indent="0" defTabSz="0" eaLnBrk="1" fontAlgn="base" hangingPunct="1">
              <a:lnSpc>
                <a:spcPct val="100000"/>
              </a:lnSpc>
              <a:spcBef>
                <a:spcPts val="9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endParaRPr lang="en-US" altLang="x-none" sz="4000" b="1" strike="noStrike" noProof="1">
              <a:latin typeface="方正隶书_GBK" panose="03000509000000000000" charset="-122"/>
              <a:ea typeface="方正隶书_GBK" panose="03000509000000000000" charset="-122"/>
              <a:cs typeface="隶书" charset="0"/>
            </a:endParaRPr>
          </a:p>
          <a:p>
            <a:pPr marL="0" lvl="0" indent="0" defTabSz="0" eaLnBrk="1" fontAlgn="base" hangingPunct="1">
              <a:lnSpc>
                <a:spcPct val="100000"/>
              </a:lnSpc>
              <a:spcBef>
                <a:spcPts val="9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sz="7200" b="1" strike="noStrike" noProof="1">
                <a:latin typeface="方正隶书_GBK" panose="03000509000000000000" charset="-122"/>
                <a:ea typeface="方正隶书_GBK" panose="03000509000000000000" charset="-122"/>
                <a:cs typeface="隶书" charset="0"/>
              </a:rPr>
              <a:t>理解文中的重要词语</a:t>
            </a:r>
          </a:p>
          <a:p>
            <a:pPr marL="0" lvl="0" indent="0" algn="l"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幽僻</a:t>
            </a:r>
            <a:r>
              <a:rPr lang="en-US" altLang="x-none" b="1" strike="noStrike" noProof="1">
                <a:solidFill>
                  <a:srgbClr val="FF3300"/>
                </a:solidFill>
              </a:rPr>
              <a:t>:幽深、僻静。                                  </a:t>
            </a:r>
          </a:p>
          <a:p>
            <a:pPr marL="0" lvl="0" indent="0" algn="l"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蓊蓊郁郁</a:t>
            </a:r>
            <a:r>
              <a:rPr lang="en-US" altLang="x-none" b="1" strike="noStrike" noProof="1">
                <a:solidFill>
                  <a:srgbClr val="FF3300"/>
                </a:solidFill>
              </a:rPr>
              <a:t>:草木茂盛的样子。</a:t>
            </a:r>
          </a:p>
          <a:p>
            <a:pPr marL="0" lvl="0" indent="0" algn="l"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弥望</a:t>
            </a:r>
            <a:r>
              <a:rPr lang="en-US" altLang="x-none" b="1" strike="noStrike" noProof="1">
                <a:solidFill>
                  <a:srgbClr val="FF3300"/>
                </a:solidFill>
              </a:rPr>
              <a:t>:满眼。弥,满。                                </a:t>
            </a:r>
          </a:p>
          <a:p>
            <a:pPr marL="0" lvl="0" indent="0" algn="l"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袅娜</a:t>
            </a:r>
            <a:r>
              <a:rPr lang="en-US" altLang="x-none" b="1" strike="noStrike" noProof="1">
                <a:solidFill>
                  <a:srgbClr val="FF3300"/>
                </a:solidFill>
              </a:rPr>
              <a:t>:柔美的样子。</a:t>
            </a:r>
          </a:p>
          <a:p>
            <a:pPr marL="0" lvl="0" indent="0" algn="l"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脉脉</a:t>
            </a:r>
            <a:r>
              <a:rPr lang="en-US" altLang="x-none" b="1" strike="noStrike" noProof="1">
                <a:solidFill>
                  <a:srgbClr val="FF3300"/>
                </a:solidFill>
              </a:rPr>
              <a:t>:这里形容水没有声音,好象深含感情。         </a:t>
            </a:r>
          </a:p>
          <a:p>
            <a:pPr marL="0" lvl="0" indent="0" algn="l"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风致</a:t>
            </a:r>
            <a:r>
              <a:rPr lang="en-US" altLang="x-none" b="1" strike="noStrike" noProof="1">
                <a:solidFill>
                  <a:srgbClr val="FF3300"/>
                </a:solidFill>
              </a:rPr>
              <a:t>:美的姿态。</a:t>
            </a:r>
          </a:p>
          <a:p>
            <a:pPr marL="0" lvl="0" indent="0" algn="l"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斑驳</a:t>
            </a:r>
            <a:r>
              <a:rPr lang="en-US" altLang="x-none" b="1" strike="noStrike" noProof="1">
                <a:solidFill>
                  <a:srgbClr val="FF3300"/>
                </a:solidFill>
              </a:rPr>
              <a:t>:原指一种颜色中杂有别的颜色,这里有深浅不一的意思。</a:t>
            </a:r>
          </a:p>
          <a:p>
            <a:pPr marL="0" lvl="0" indent="0" algn="l"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丰姿</a:t>
            </a:r>
            <a:r>
              <a:rPr lang="en-US" altLang="x-none" b="1" strike="noStrike" noProof="1">
                <a:solidFill>
                  <a:srgbClr val="FF3300"/>
                </a:solidFill>
              </a:rPr>
              <a:t>:风度仪态,一般指美好的姿态。也写作“风姿”。 </a:t>
            </a:r>
          </a:p>
          <a:p>
            <a:pPr marL="0" lvl="0" indent="0" algn="l"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r>
              <a:rPr lang="en-US" altLang="x-none" b="1" strike="noStrike" noProof="1">
                <a:solidFill>
                  <a:srgbClr val="FF3300"/>
                </a:solidFill>
              </a:rPr>
              <a:t>          </a:t>
            </a:r>
            <a:r>
              <a:rPr lang="en-US" altLang="x-none" b="1" strike="noStrike" noProof="1">
                <a:solidFill>
                  <a:srgbClr val="00B0F0"/>
                </a:solidFill>
              </a:rPr>
              <a:t>大意</a:t>
            </a:r>
            <a:r>
              <a:rPr lang="en-US" altLang="x-none" b="1" strike="noStrike" noProof="1">
                <a:solidFill>
                  <a:srgbClr val="FF3300"/>
                </a:solidFill>
              </a:rPr>
              <a:t>:大概的轮廓。</a:t>
            </a:r>
          </a:p>
          <a:p>
            <a:pPr marL="0" lvl="0" indent="0" defTabSz="0" eaLnBrk="1" fontAlgn="base" hangingPunct="1">
              <a:lnSpc>
                <a:spcPct val="100000"/>
              </a:lnSpc>
              <a:spcBef>
                <a:spcPts val="800"/>
              </a:spcBef>
              <a:spcAft>
                <a:spcPct val="0"/>
              </a:spcAft>
              <a:buClrTx/>
              <a:buSzPct val="80000"/>
              <a:buNone/>
              <a:tabLst>
                <a:tab pos="0" algn="l"/>
                <a:tab pos="186055" algn="l"/>
                <a:tab pos="450850" algn="l"/>
                <a:tab pos="716280" algn="l"/>
                <a:tab pos="981075" algn="l"/>
                <a:tab pos="1246505" algn="l"/>
                <a:tab pos="1511300" algn="l"/>
                <a:tab pos="1776730" algn="l"/>
                <a:tab pos="2041525" algn="l"/>
                <a:tab pos="2306955" algn="l"/>
                <a:tab pos="2571750" algn="l"/>
                <a:tab pos="2837180" algn="l"/>
                <a:tab pos="3101975" algn="l"/>
                <a:tab pos="3367405" algn="l"/>
                <a:tab pos="3632200" algn="l"/>
                <a:tab pos="3897630" algn="l"/>
                <a:tab pos="4162425" algn="l"/>
                <a:tab pos="4427855" algn="l"/>
                <a:tab pos="4692650" algn="l"/>
                <a:tab pos="4958080" algn="l"/>
                <a:tab pos="5222875" algn="l"/>
                <a:tab pos="5791200" algn="l"/>
                <a:tab pos="6515100" algn="l"/>
                <a:tab pos="7239000" algn="l"/>
                <a:tab pos="7962900" algn="l"/>
                <a:tab pos="8686800" algn="l"/>
                <a:tab pos="9410700" algn="l"/>
                <a:tab pos="10134600" algn="l"/>
              </a:tabLst>
            </a:pPr>
            <a:endParaRPr lang="en-US" altLang="x-none" b="1" strike="noStrike" noProof="1"/>
          </a:p>
        </p:txBody>
      </p:sp>
    </p:spTree>
  </p:cSld>
  <p:clrMapOvr>
    <a:masterClrMapping/>
  </p:clrMapOvr>
  <p:transition spd="med"/>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0</TotalTime>
  <Words>1646</Words>
  <Application>Microsoft Office PowerPoint</Application>
  <PresentationFormat>全屏显示(16:9)</PresentationFormat>
  <Paragraphs>253</Paragraphs>
  <Slides>49</Slides>
  <Notes>36</Notes>
  <HiddenSlides>0</HiddenSlides>
  <MMClips>3</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跋涉</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鉴赏写景段落的三把钥匙</vt:lpstr>
      <vt:lpstr>幻灯片 24</vt:lpstr>
      <vt:lpstr>曲曲折折的荷塘上面，弥望的是田田的叶子。叶子出水很高，像亭亭的舞女的裙。层层的叶子中间，零星地点缀着些白花，有袅娜地开着的，有羞涩地打着朵儿的；正如一粒粒的明珠，又如碧天里的星星，又如刚出浴的美人。</vt:lpstr>
      <vt:lpstr>正如一粒粒的明珠，又如碧天里的星星，又如刚出浴的美人。</vt:lpstr>
      <vt:lpstr>幻灯片 27</vt:lpstr>
      <vt:lpstr>微风过处，送来缕缕清香，仿佛远处高楼上渺茫的歌声似的。</vt:lpstr>
      <vt:lpstr>幻灯片 29</vt:lpstr>
      <vt:lpstr>幻灯片 30</vt:lpstr>
      <vt:lpstr>层层的叶子中间，零星地点缀着些白花，有袅娜地开着的，有羞涩地打着朵儿的。</vt:lpstr>
      <vt:lpstr>叶子本是肩并肩密密地挨着，这便宛然有了一道凝碧的波痕。叶子底下是脉脉的流水，遮住了，不能见一些颜色；而叶子却更见风致了。</vt:lpstr>
      <vt:lpstr>幻灯片 33</vt:lpstr>
      <vt:lpstr>幻灯片 34</vt:lpstr>
      <vt:lpstr> </vt:lpstr>
      <vt:lpstr>幻灯片 36</vt:lpstr>
      <vt:lpstr>月光如流水一般，静静地泻在这一片叶子和花上。薄薄的青雾浮起在荷塘里。叶子和花仿佛在牛乳中洗过一样；又像笼着轻纱的梦。</vt:lpstr>
      <vt:lpstr>塘中的月色并不均匀；但光与影有着和谐的旋律，如梵婀玲上奏着的名曲。</vt:lpstr>
      <vt:lpstr>月光如流水一般，静静地泻在这一片叶子和花上。</vt:lpstr>
      <vt:lpstr>月光是隔了树照过来的，高处丛生的灌木，落下参差的斑驳的黑影，峭楞楞如鬼一般；弯弯的杨柳的稀疏的倩影，却又像是画在荷叶上。塘中的月色并不均匀；但光与影有着和谐的旋律，如梵婀玲上奏着的名曲。</vt:lpstr>
      <vt:lpstr>幻灯片 41</vt:lpstr>
      <vt:lpstr>幻灯片 42</vt:lpstr>
      <vt:lpstr>                  第6段分析探究</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Administrator</cp:lastModifiedBy>
  <cp:revision>27</cp:revision>
  <dcterms:created xsi:type="dcterms:W3CDTF">2016-10-27T09:18:00Z</dcterms:created>
  <dcterms:modified xsi:type="dcterms:W3CDTF">2017-11-08T13:42:00Z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