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8" r:id="rId2"/>
    <p:sldId id="262" r:id="rId3"/>
    <p:sldId id="260" r:id="rId4"/>
    <p:sldId id="280" r:id="rId5"/>
    <p:sldId id="261" r:id="rId6"/>
    <p:sldId id="281" r:id="rId7"/>
    <p:sldId id="264" r:id="rId8"/>
    <p:sldId id="282" r:id="rId9"/>
    <p:sldId id="283" r:id="rId10"/>
    <p:sldId id="284" r:id="rId11"/>
    <p:sldId id="285" r:id="rId12"/>
    <p:sldId id="265" r:id="rId13"/>
    <p:sldId id="266" r:id="rId14"/>
    <p:sldId id="286" r:id="rId15"/>
    <p:sldId id="287" r:id="rId16"/>
    <p:sldId id="291" r:id="rId17"/>
    <p:sldId id="293" r:id="rId18"/>
    <p:sldId id="292" r:id="rId19"/>
    <p:sldId id="294" r:id="rId20"/>
    <p:sldId id="271" r:id="rId21"/>
    <p:sldId id="272" r:id="rId22"/>
    <p:sldId id="273" r:id="rId23"/>
    <p:sldId id="275" r:id="rId24"/>
    <p:sldId id="274" r:id="rId25"/>
    <p:sldId id="276" r:id="rId26"/>
  </p:sldIdLst>
  <p:sldSz cx="9144000" cy="6858000" type="screen4x3"/>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36"/>
  </p:normalViewPr>
  <p:slideViewPr>
    <p:cSldViewPr>
      <p:cViewPr varScale="1">
        <p:scale>
          <a:sx n="78" d="100"/>
          <a:sy n="78" d="100"/>
        </p:scale>
        <p:origin x="-264" y="-96"/>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t>2021-8-31</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a:t>单击此处编辑母版文本样式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t>2021-8-31</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788024" y="836712"/>
            <a:ext cx="3362672" cy="792088"/>
          </a:xfrm>
        </p:spPr>
        <p:txBody>
          <a:bodyPr>
            <a:normAutofit/>
            <a:scene3d>
              <a:camera prst="orthographicFront">
                <a:rot lat="0" lon="0" rev="0"/>
              </a:camera>
              <a:lightRig rig="threePt" dir="t"/>
            </a:scene3d>
          </a:bodyPr>
          <a:lstStyle/>
          <a:p>
            <a:pPr algn="ctr"/>
            <a:r>
              <a:rPr lang="zh-CN" altLang="en-US" sz="3230">
                <a:ln w="12700">
                  <a:solidFill>
                    <a:schemeClr val="tx1"/>
                  </a:solidFill>
                </a:ln>
                <a:solidFill>
                  <a:schemeClr val="accent2">
                    <a:lumMod val="75000"/>
                  </a:schemeClr>
                </a:solidFill>
                <a:effectLst>
                  <a:outerShdw dist="1930400" dir="5400000" sx="200000" sy="200000" algn="ctr" rotWithShape="0">
                    <a:srgbClr val="000000">
                      <a:alpha val="43137"/>
                    </a:srgbClr>
                  </a:outerShdw>
                </a:effectLst>
              </a:rPr>
              <a:t>百年孤独</a:t>
            </a:r>
          </a:p>
        </p:txBody>
      </p:sp>
      <p:pic>
        <p:nvPicPr>
          <p:cNvPr id="15" name="图片占位符 14" descr="百年孤独.jpg"/>
          <p:cNvPicPr>
            <a:picLocks noGrp="1" noChangeAspect="1"/>
          </p:cNvPicPr>
          <p:nvPr>
            <p:ph type="pic" idx="1"/>
          </p:nvPr>
        </p:nvPicPr>
        <p:blipFill>
          <a:blip r:embed="rId2"/>
          <a:srcRect t="1662" b="1662"/>
          <a:stretch>
            <a:fillRect/>
          </a:stretch>
        </p:blipFill>
        <p:spPr>
          <a:xfrm>
            <a:off x="179512" y="188640"/>
            <a:ext cx="4140200" cy="5543550"/>
          </a:xfrm>
        </p:spPr>
      </p:pic>
      <p:sp>
        <p:nvSpPr>
          <p:cNvPr id="4" name="文本占位符 3"/>
          <p:cNvSpPr>
            <a:spLocks noGrp="1"/>
          </p:cNvSpPr>
          <p:nvPr>
            <p:ph type="body" sz="half" idx="2"/>
          </p:nvPr>
        </p:nvSpPr>
        <p:spPr>
          <a:xfrm>
            <a:off x="4139952" y="4077072"/>
            <a:ext cx="5004048" cy="1368152"/>
          </a:xfrm>
        </p:spPr>
        <p:txBody>
          <a:bodyPr>
            <a:noAutofit/>
          </a:bodyPr>
          <a:lstStyle/>
          <a:p>
            <a:r>
              <a:rPr lang="zh-CN" altLang="en-US" sz="2800">
                <a:solidFill>
                  <a:schemeClr val="accent2">
                    <a:lumMod val="50000"/>
                  </a:schemeClr>
                </a:solidFill>
              </a:rPr>
              <a:t>生命中曾经有过的所有灿烂，原来终究，都需要用寂寞来偿还。</a:t>
            </a:r>
            <a:r>
              <a:rPr lang="en-US" altLang="zh-CN" sz="2800">
                <a:solidFill>
                  <a:schemeClr val="accent2">
                    <a:lumMod val="50000"/>
                  </a:schemeClr>
                </a:solidFill>
              </a:rPr>
              <a:t>——</a:t>
            </a:r>
            <a:r>
              <a:rPr lang="zh-CN" altLang="en-US" sz="2800">
                <a:solidFill>
                  <a:schemeClr val="accent2">
                    <a:lumMod val="50000"/>
                  </a:schemeClr>
                </a:solidFill>
              </a:rPr>
              <a:t>马尔克斯</a:t>
            </a:r>
            <a:r>
              <a:rPr lang="en-US" altLang="zh-CN" sz="2800">
                <a:solidFill>
                  <a:schemeClr val="accent2">
                    <a:lumMod val="50000"/>
                  </a:schemeClr>
                </a:solidFill>
              </a:rPr>
              <a:t>《</a:t>
            </a:r>
            <a:r>
              <a:rPr lang="zh-CN" altLang="en-US" sz="2800">
                <a:solidFill>
                  <a:schemeClr val="accent2">
                    <a:lumMod val="50000"/>
                  </a:schemeClr>
                </a:solidFill>
              </a:rPr>
              <a:t>百年孤独</a:t>
            </a:r>
            <a:r>
              <a:rPr lang="en-US" altLang="zh-CN" sz="2800">
                <a:solidFill>
                  <a:schemeClr val="accent2">
                    <a:lumMod val="50000"/>
                  </a:schemeClr>
                </a:solidFill>
              </a:rPr>
              <a:t>》</a:t>
            </a:r>
            <a:endParaRPr lang="zh-CN" altLang="en-US" sz="2800">
              <a:solidFill>
                <a:schemeClr val="accent2">
                  <a:lumMod val="50000"/>
                </a:schemeClr>
              </a:solidFill>
            </a:endParaRPr>
          </a:p>
        </p:txBody>
      </p:sp>
    </p:spTree>
  </p:cSld>
  <p:clrMapOvr>
    <a:masterClrMapping/>
  </p:clrMapOvr>
  <p:transition>
    <p:wheel spokes="3"/>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精读课文，分析人物形象</a:t>
            </a:r>
          </a:p>
        </p:txBody>
      </p:sp>
      <p:sp>
        <p:nvSpPr>
          <p:cNvPr id="3" name="内容占位符 2"/>
          <p:cNvSpPr>
            <a:spLocks noGrp="1"/>
          </p:cNvSpPr>
          <p:nvPr>
            <p:ph sz="half" idx="1"/>
          </p:nvPr>
        </p:nvSpPr>
        <p:spPr>
          <a:xfrm>
            <a:off x="457200" y="1600200"/>
            <a:ext cx="8363272" cy="4525963"/>
          </a:xfrm>
        </p:spPr>
        <p:txBody>
          <a:bodyPr>
            <a:normAutofit/>
          </a:bodyPr>
          <a:lstStyle/>
          <a:p>
            <a:r>
              <a:rPr lang="zh-CN" altLang="en-US" sz="4000">
                <a:solidFill>
                  <a:srgbClr val="0070C0"/>
                </a:solidFill>
              </a:rPr>
              <a:t>何塞</a:t>
            </a:r>
            <a:r>
              <a:rPr lang="en-US" altLang="zh-CN" sz="4000">
                <a:solidFill>
                  <a:srgbClr val="0070C0"/>
                </a:solidFill>
              </a:rPr>
              <a:t>•</a:t>
            </a:r>
            <a:r>
              <a:rPr lang="zh-CN" altLang="en-US" sz="4000">
                <a:solidFill>
                  <a:srgbClr val="0070C0"/>
                </a:solidFill>
              </a:rPr>
              <a:t>阿尔卡蒂奥</a:t>
            </a:r>
            <a:r>
              <a:rPr lang="en-US" altLang="zh-CN" sz="4000">
                <a:solidFill>
                  <a:srgbClr val="0070C0"/>
                </a:solidFill>
              </a:rPr>
              <a:t>•</a:t>
            </a:r>
            <a:r>
              <a:rPr lang="zh-CN" altLang="en-US" sz="4000">
                <a:solidFill>
                  <a:srgbClr val="0070C0"/>
                </a:solidFill>
              </a:rPr>
              <a:t>布恩迪亚</a:t>
            </a:r>
            <a:endParaRPr lang="en-US" altLang="zh-CN" sz="4000">
              <a:solidFill>
                <a:srgbClr val="0070C0"/>
              </a:solidFill>
            </a:endParaRPr>
          </a:p>
          <a:p>
            <a:r>
              <a:rPr lang="zh-CN" altLang="en-US" sz="4000">
                <a:solidFill>
                  <a:schemeClr val="accent1"/>
                </a:solidFill>
              </a:rPr>
              <a:t>乌尔苏拉</a:t>
            </a:r>
            <a:r>
              <a:rPr lang="en-US" altLang="zh-CN" sz="4000">
                <a:solidFill>
                  <a:schemeClr val="accent1"/>
                </a:solidFill>
              </a:rPr>
              <a:t>•</a:t>
            </a:r>
            <a:r>
              <a:rPr lang="zh-CN" altLang="en-US" sz="4000">
                <a:solidFill>
                  <a:schemeClr val="accent1"/>
                </a:solidFill>
              </a:rPr>
              <a:t>伊瓜兰</a:t>
            </a:r>
            <a:endParaRPr lang="en-US" altLang="zh-CN" sz="4000">
              <a:solidFill>
                <a:schemeClr val="accent1"/>
              </a:solidFill>
            </a:endParaRPr>
          </a:p>
          <a:p>
            <a:r>
              <a:rPr lang="zh-CN" altLang="en-US" sz="4000">
                <a:solidFill>
                  <a:srgbClr val="0070C0"/>
                </a:solidFill>
              </a:rPr>
              <a:t>奥雷里亚诺</a:t>
            </a:r>
            <a:r>
              <a:rPr lang="en-US" altLang="zh-CN" sz="4000">
                <a:solidFill>
                  <a:srgbClr val="0070C0"/>
                </a:solidFill>
              </a:rPr>
              <a:t>•</a:t>
            </a:r>
            <a:r>
              <a:rPr lang="zh-CN" altLang="en-US" sz="4000">
                <a:solidFill>
                  <a:srgbClr val="0070C0"/>
                </a:solidFill>
              </a:rPr>
              <a:t>布恩迪亚</a:t>
            </a:r>
            <a:endParaRPr lang="en-US" altLang="zh-CN" sz="4000">
              <a:solidFill>
                <a:srgbClr val="0070C0"/>
              </a:solidFill>
            </a:endParaRPr>
          </a:p>
          <a:p>
            <a:r>
              <a:rPr lang="zh-CN" altLang="en-US" sz="4000">
                <a:solidFill>
                  <a:schemeClr val="accent1"/>
                </a:solidFill>
              </a:rPr>
              <a:t>丽贝卡</a:t>
            </a:r>
            <a:endParaRPr lang="en-US" altLang="zh-CN" sz="4000">
              <a:solidFill>
                <a:schemeClr val="accent1"/>
              </a:solidFill>
            </a:endParaRPr>
          </a:p>
          <a:p>
            <a:endParaRPr lang="en-US" altLang="zh-CN" sz="4000">
              <a:solidFill>
                <a:srgbClr val="0070C0"/>
              </a:solidFill>
            </a:endParaRPr>
          </a:p>
        </p:txBody>
      </p:sp>
    </p:spTree>
    <p:extLst>
      <p:ext uri="{BB962C8B-B14F-4D97-AF65-F5344CB8AC3E}">
        <p14:creationId xmlns:p14="http://schemas.microsoft.com/office/powerpoint/2010/main" val="364983605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1196752"/>
          </a:xfrm>
        </p:spPr>
        <p:txBody>
          <a:bodyPr>
            <a:normAutofit/>
          </a:bodyPr>
          <a:lstStyle/>
          <a:p>
            <a:r>
              <a:rPr lang="zh-CN" altLang="en-US" b="1" i="1" cap="all">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b="1" i="1">
              <a:solidFill>
                <a:srgbClr val="00B050"/>
              </a:solidFill>
            </a:endParaRPr>
          </a:p>
        </p:txBody>
      </p:sp>
      <p:sp>
        <p:nvSpPr>
          <p:cNvPr id="3" name="内容占位符 2"/>
          <p:cNvSpPr>
            <a:spLocks noGrp="1"/>
          </p:cNvSpPr>
          <p:nvPr>
            <p:ph idx="1"/>
          </p:nvPr>
        </p:nvSpPr>
        <p:spPr>
          <a:xfrm>
            <a:off x="457200" y="1124744"/>
            <a:ext cx="8229600" cy="5400600"/>
          </a:xfrm>
        </p:spPr>
        <p:txBody>
          <a:bodyPr>
            <a:normAutofit lnSpcReduction="10000"/>
          </a:bodyPr>
          <a:lstStyle/>
          <a:p>
            <a:r>
              <a:rPr lang="zh-CN" altLang="en-US">
                <a:solidFill>
                  <a:srgbClr val="0070C0"/>
                </a:solidFill>
              </a:rPr>
              <a:t>何塞</a:t>
            </a:r>
            <a:r>
              <a:rPr lang="en-US" altLang="zh-CN">
                <a:solidFill>
                  <a:srgbClr val="0070C0"/>
                </a:solidFill>
              </a:rPr>
              <a:t>•</a:t>
            </a:r>
            <a:r>
              <a:rPr lang="zh-CN" altLang="en-US">
                <a:solidFill>
                  <a:srgbClr val="0070C0"/>
                </a:solidFill>
              </a:rPr>
              <a:t>阿尔卡蒂奥</a:t>
            </a:r>
            <a:r>
              <a:rPr lang="en-US" altLang="zh-CN">
                <a:solidFill>
                  <a:srgbClr val="0070C0"/>
                </a:solidFill>
              </a:rPr>
              <a:t>•</a:t>
            </a:r>
            <a:r>
              <a:rPr lang="zh-CN" altLang="en-US">
                <a:solidFill>
                  <a:srgbClr val="0070C0"/>
                </a:solidFill>
              </a:rPr>
              <a:t>布恩迪亚</a:t>
            </a:r>
            <a:endParaRPr lang="en-US" altLang="zh-CN">
              <a:solidFill>
                <a:srgbClr val="0070C0"/>
              </a:solidFill>
            </a:endParaRPr>
          </a:p>
          <a:p>
            <a:pPr marL="0" indent="0">
              <a:buNone/>
            </a:pPr>
            <a:r>
              <a:rPr lang="en-US" altLang="zh-CN"/>
              <a:t>①</a:t>
            </a:r>
            <a:r>
              <a:rPr lang="zh-CN" altLang="en-US"/>
              <a:t>布恩迪亚喜欢接受新鲜事物</a:t>
            </a:r>
            <a:endParaRPr lang="en-US" altLang="zh-CN"/>
          </a:p>
          <a:p>
            <a:pPr marL="0" indent="0">
              <a:buNone/>
            </a:pPr>
            <a:r>
              <a:rPr lang="zh-CN" altLang="en-US" sz="2800">
                <a:latin typeface="KaiTi" panose="02010609060101010101" pitchFamily="49" charset="-122"/>
                <a:ea typeface="KaiTi" panose="02010609060101010101" pitchFamily="49" charset="-122"/>
              </a:rPr>
              <a:t>“他着迷于眼前的现实，认为这比自己广袤的幻想世界更加神奇”是因为马孔多的新气象；为了避免遗忘，为器物贴标签</a:t>
            </a:r>
            <a:r>
              <a:rPr lang="en-US" altLang="zh-CN" sz="2800">
                <a:latin typeface="KaiTi" panose="02010609060101010101" pitchFamily="49" charset="-122"/>
                <a:ea typeface="KaiTi" panose="02010609060101010101" pitchFamily="49" charset="-122"/>
              </a:rPr>
              <a:t>…</a:t>
            </a:r>
          </a:p>
          <a:p>
            <a:pPr marL="0" indent="0">
              <a:buNone/>
            </a:pPr>
            <a:r>
              <a:rPr lang="en-US" altLang="zh-CN"/>
              <a:t>②</a:t>
            </a:r>
            <a:r>
              <a:rPr lang="zh-CN" altLang="en-US"/>
              <a:t>布恩迪亚做事执着而有魄力</a:t>
            </a:r>
            <a:endParaRPr lang="en-US" altLang="zh-CN"/>
          </a:p>
          <a:p>
            <a:pPr marL="0" indent="0">
              <a:buNone/>
            </a:pPr>
            <a:r>
              <a:rPr lang="zh-CN" altLang="en-US" sz="2800">
                <a:latin typeface="KaiTi" panose="02010609060101010101" pitchFamily="49" charset="-122"/>
                <a:ea typeface="KaiTi" panose="02010609060101010101" pitchFamily="49" charset="-122"/>
              </a:rPr>
              <a:t>他是村子里富有进取心、最有事业心的男人，他规划全村的布局和街道设计，带领大家共同建设马孔多。</a:t>
            </a:r>
            <a:endParaRPr lang="en-US" altLang="zh-CN" sz="2800">
              <a:latin typeface="KaiTi" panose="02010609060101010101" pitchFamily="49" charset="-122"/>
              <a:ea typeface="KaiTi" panose="02010609060101010101" pitchFamily="49" charset="-122"/>
            </a:endParaRPr>
          </a:p>
          <a:p>
            <a:pPr marL="0" indent="0">
              <a:buNone/>
            </a:pPr>
            <a:r>
              <a:rPr lang="en-US" altLang="zh-CN"/>
              <a:t>③</a:t>
            </a:r>
            <a:r>
              <a:rPr lang="zh-CN" altLang="en-US"/>
              <a:t>布恩迪亚极有责任心</a:t>
            </a:r>
            <a:endParaRPr lang="en-US" altLang="zh-CN"/>
          </a:p>
          <a:p>
            <a:pPr marL="0" indent="0">
              <a:buNone/>
            </a:pPr>
            <a:r>
              <a:rPr lang="zh-CN" altLang="en-US" sz="2800">
                <a:latin typeface="KaiTi" panose="02010609060101010101" pitchFamily="49" charset="-122"/>
                <a:ea typeface="KaiTi" panose="02010609060101010101" pitchFamily="49" charset="-122"/>
              </a:rPr>
              <a:t>将疫病控制在村镇之内</a:t>
            </a:r>
            <a:r>
              <a:rPr lang="en-US" altLang="zh-CN" sz="2800">
                <a:latin typeface="KaiTi" panose="02010609060101010101" pitchFamily="49" charset="-122"/>
                <a:ea typeface="KaiTi" panose="02010609060101010101" pitchFamily="49" charset="-122"/>
              </a:rPr>
              <a:t>…</a:t>
            </a:r>
            <a:endParaRPr lang="zh-CN" altLang="en-US" sz="280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221718007"/>
      </p:ext>
    </p:extLst>
  </p:cSld>
  <p:clrMapOvr>
    <a:masterClrMapping/>
  </p:clrMapOvr>
  <p:transition>
    <p:wheel spokes="8"/>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1196752"/>
          </a:xfrm>
        </p:spPr>
        <p:txBody>
          <a:bodyPr>
            <a:normAutofit/>
          </a:bodyPr>
          <a:lstStyle/>
          <a:p>
            <a:r>
              <a:rPr lang="zh-CN" altLang="en-US" b="1" i="1" cap="all">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b="1" i="1">
              <a:solidFill>
                <a:srgbClr val="00B050"/>
              </a:solidFill>
            </a:endParaRPr>
          </a:p>
        </p:txBody>
      </p:sp>
      <p:sp>
        <p:nvSpPr>
          <p:cNvPr id="3" name="内容占位符 2"/>
          <p:cNvSpPr>
            <a:spLocks noGrp="1"/>
          </p:cNvSpPr>
          <p:nvPr>
            <p:ph idx="1"/>
          </p:nvPr>
        </p:nvSpPr>
        <p:spPr>
          <a:xfrm>
            <a:off x="457200" y="1124744"/>
            <a:ext cx="8229600" cy="5400600"/>
          </a:xfrm>
        </p:spPr>
        <p:txBody>
          <a:bodyPr/>
          <a:lstStyle/>
          <a:p>
            <a:r>
              <a:rPr lang="zh-CN" altLang="en-US">
                <a:solidFill>
                  <a:srgbClr val="0070C0"/>
                </a:solidFill>
              </a:rPr>
              <a:t>何塞</a:t>
            </a:r>
            <a:r>
              <a:rPr lang="en-US" altLang="zh-CN">
                <a:solidFill>
                  <a:srgbClr val="0070C0"/>
                </a:solidFill>
              </a:rPr>
              <a:t>•</a:t>
            </a:r>
            <a:r>
              <a:rPr lang="zh-CN" altLang="en-US">
                <a:solidFill>
                  <a:srgbClr val="0070C0"/>
                </a:solidFill>
              </a:rPr>
              <a:t>阿尔卡蒂奥</a:t>
            </a:r>
            <a:r>
              <a:rPr lang="en-US" altLang="zh-CN">
                <a:solidFill>
                  <a:srgbClr val="0070C0"/>
                </a:solidFill>
              </a:rPr>
              <a:t>•</a:t>
            </a:r>
            <a:r>
              <a:rPr lang="zh-CN" altLang="en-US">
                <a:solidFill>
                  <a:srgbClr val="0070C0"/>
                </a:solidFill>
              </a:rPr>
              <a:t>布恩迪亚</a:t>
            </a:r>
            <a:endParaRPr lang="en-US" altLang="zh-CN">
              <a:solidFill>
                <a:srgbClr val="0070C0"/>
              </a:solidFill>
            </a:endParaRPr>
          </a:p>
          <a:p>
            <a:r>
              <a:rPr lang="zh-CN" altLang="en-US"/>
              <a:t>布恩迪亚家族的</a:t>
            </a:r>
            <a:r>
              <a:rPr lang="zh-CN" altLang="en-US">
                <a:solidFill>
                  <a:srgbClr val="FF0000"/>
                </a:solidFill>
              </a:rPr>
              <a:t>首要人物</a:t>
            </a:r>
            <a:r>
              <a:rPr lang="zh-CN" altLang="en-US"/>
              <a:t>，</a:t>
            </a:r>
            <a:r>
              <a:rPr lang="zh-CN" altLang="en-US">
                <a:solidFill>
                  <a:srgbClr val="FF0000"/>
                </a:solidFill>
              </a:rPr>
              <a:t>是他和他的妻子乌尔苏拉创建了马孔多镇。</a:t>
            </a:r>
            <a:r>
              <a:rPr lang="zh-CN" altLang="en-US"/>
              <a:t>他也是一个幻想家、实践者和发明家，他对任何事物都充满了想象和创造的欲望，包括他的子孙们，因此他成就了这部布恩迪亚家族史。</a:t>
            </a:r>
            <a:endParaRPr lang="en-US" altLang="zh-CN"/>
          </a:p>
          <a:p>
            <a:r>
              <a:rPr lang="zh-CN" altLang="en-US"/>
              <a:t>他是一个信念坚定的人，有着一种不达目的誓不罢休的精神。</a:t>
            </a:r>
          </a:p>
        </p:txBody>
      </p:sp>
    </p:spTree>
  </p:cSld>
  <p:clrMapOvr>
    <a:masterClrMapping/>
  </p:clrMapOvr>
  <p:transition>
    <p:wheel spokes="8"/>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59566" y="692696"/>
            <a:ext cx="4258816" cy="490066"/>
          </a:xfrm>
        </p:spPr>
        <p:txBody>
          <a:bodyPr>
            <a:normAutofit fontScale="90000"/>
          </a:bodyPr>
          <a:lstStyle/>
          <a:p>
            <a:pPr algn="l"/>
            <a:r>
              <a:rPr lang="zh-CN" altLang="en-US" b="1" i="1" cap="all">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a:p>
        </p:txBody>
      </p:sp>
      <p:sp>
        <p:nvSpPr>
          <p:cNvPr id="3" name="内容占位符 2"/>
          <p:cNvSpPr>
            <a:spLocks noGrp="1"/>
          </p:cNvSpPr>
          <p:nvPr>
            <p:ph idx="1"/>
          </p:nvPr>
        </p:nvSpPr>
        <p:spPr>
          <a:xfrm>
            <a:off x="359566" y="2132856"/>
            <a:ext cx="8435280" cy="5688632"/>
          </a:xfrm>
        </p:spPr>
        <p:txBody>
          <a:bodyPr/>
          <a:lstStyle/>
          <a:p>
            <a:pPr marL="0" indent="0">
              <a:buNone/>
            </a:pPr>
            <a:r>
              <a:rPr lang="zh-CN" altLang="en-US" smtClean="0">
                <a:solidFill>
                  <a:schemeClr val="accent5">
                    <a:lumMod val="50000"/>
                  </a:schemeClr>
                </a:solidFill>
              </a:rPr>
              <a:t>善良</a:t>
            </a:r>
            <a:r>
              <a:rPr lang="zh-CN" altLang="en-US">
                <a:solidFill>
                  <a:schemeClr val="accent5">
                    <a:lumMod val="50000"/>
                  </a:schemeClr>
                </a:solidFill>
              </a:rPr>
              <a:t>富有爱心</a:t>
            </a:r>
            <a:r>
              <a:rPr lang="zh-CN" altLang="en-US" smtClean="0">
                <a:solidFill>
                  <a:schemeClr val="accent5">
                    <a:lumMod val="50000"/>
                  </a:schemeClr>
                </a:solidFill>
              </a:rPr>
              <a:t>，</a:t>
            </a:r>
            <a:r>
              <a:rPr lang="zh-CN" altLang="en-US">
                <a:solidFill>
                  <a:schemeClr val="accent5">
                    <a:lumMod val="50000"/>
                  </a:schemeClr>
                </a:solidFill>
              </a:rPr>
              <a:t>睿智勤劳</a:t>
            </a:r>
            <a:r>
              <a:rPr lang="zh-CN" altLang="en-US" smtClean="0">
                <a:solidFill>
                  <a:schemeClr val="accent5">
                    <a:lumMod val="50000"/>
                  </a:schemeClr>
                </a:solidFill>
              </a:rPr>
              <a:t>，</a:t>
            </a:r>
            <a:r>
              <a:rPr lang="zh-CN" altLang="en-US">
                <a:solidFill>
                  <a:schemeClr val="accent5">
                    <a:lumMod val="50000"/>
                  </a:schemeClr>
                </a:solidFill>
              </a:rPr>
              <a:t>意志力坚强，历经苦难不屈不挠</a:t>
            </a:r>
            <a:r>
              <a:rPr lang="en-US" altLang="zh-CN">
                <a:solidFill>
                  <a:schemeClr val="accent5">
                    <a:lumMod val="50000"/>
                  </a:schemeClr>
                </a:solidFill>
              </a:rPr>
              <a:t>…</a:t>
            </a:r>
          </a:p>
          <a:p>
            <a:pPr marL="0" indent="0">
              <a:buNone/>
            </a:pPr>
            <a:r>
              <a:rPr lang="zh-CN" altLang="en-US">
                <a:solidFill>
                  <a:schemeClr val="accent5">
                    <a:lumMod val="50000"/>
                  </a:schemeClr>
                </a:solidFill>
              </a:rPr>
              <a:t>折射了拉丁美洲劳动妇女的生活道路和人生命运。是拉美众多母亲形象的概括。</a:t>
            </a:r>
          </a:p>
        </p:txBody>
      </p:sp>
      <p:sp>
        <p:nvSpPr>
          <p:cNvPr id="4" name="矩形 3"/>
          <p:cNvSpPr/>
          <p:nvPr/>
        </p:nvSpPr>
        <p:spPr>
          <a:xfrm>
            <a:off x="343869" y="1548081"/>
            <a:ext cx="3331361" cy="584775"/>
          </a:xfrm>
          <a:prstGeom prst="rect">
            <a:avLst/>
          </a:prstGeom>
        </p:spPr>
        <p:txBody>
          <a:bodyPr wrap="none">
            <a:spAutoFit/>
          </a:bodyPr>
          <a:lstStyle/>
          <a:p>
            <a:r>
              <a:rPr lang="zh-CN" altLang="en-US" sz="3200">
                <a:solidFill>
                  <a:schemeClr val="accent1"/>
                </a:solidFill>
              </a:rPr>
              <a:t>乌尔苏拉</a:t>
            </a:r>
            <a:r>
              <a:rPr lang="en-US" altLang="zh-CN" sz="3200">
                <a:solidFill>
                  <a:schemeClr val="accent1"/>
                </a:solidFill>
              </a:rPr>
              <a:t>•</a:t>
            </a:r>
            <a:r>
              <a:rPr lang="zh-CN" altLang="en-US" sz="3200">
                <a:solidFill>
                  <a:schemeClr val="accent1"/>
                </a:solidFill>
              </a:rPr>
              <a:t>伊瓜兰</a:t>
            </a:r>
            <a:endParaRPr lang="en-US" altLang="zh-CN" sz="3200">
              <a:solidFill>
                <a:schemeClr val="accent1"/>
              </a:solidFill>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4258816" cy="490066"/>
          </a:xfrm>
        </p:spPr>
        <p:txBody>
          <a:bodyPr>
            <a:normAutofit fontScale="90000"/>
          </a:bodyPr>
          <a:lstStyle/>
          <a:p>
            <a:pPr algn="l"/>
            <a:r>
              <a:rPr lang="zh-CN" altLang="en-US" b="1" i="1" cap="all">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a:p>
        </p:txBody>
      </p:sp>
      <p:sp>
        <p:nvSpPr>
          <p:cNvPr id="3" name="内容占位符 2"/>
          <p:cNvSpPr>
            <a:spLocks noGrp="1"/>
          </p:cNvSpPr>
          <p:nvPr>
            <p:ph idx="1"/>
          </p:nvPr>
        </p:nvSpPr>
        <p:spPr>
          <a:xfrm>
            <a:off x="251520" y="908720"/>
            <a:ext cx="8435280" cy="5688632"/>
          </a:xfrm>
        </p:spPr>
        <p:txBody>
          <a:bodyPr/>
          <a:lstStyle/>
          <a:p>
            <a:r>
              <a:rPr lang="zh-CN" altLang="en-US">
                <a:solidFill>
                  <a:schemeClr val="accent1"/>
                </a:solidFill>
              </a:rPr>
              <a:t>乌尔苏拉</a:t>
            </a:r>
            <a:r>
              <a:rPr lang="en-US" altLang="zh-CN">
                <a:solidFill>
                  <a:schemeClr val="accent1"/>
                </a:solidFill>
              </a:rPr>
              <a:t>•</a:t>
            </a:r>
            <a:r>
              <a:rPr lang="zh-CN" altLang="en-US">
                <a:solidFill>
                  <a:schemeClr val="accent1"/>
                </a:solidFill>
              </a:rPr>
              <a:t>伊瓜兰</a:t>
            </a:r>
            <a:endParaRPr lang="en-US" altLang="zh-CN">
              <a:solidFill>
                <a:schemeClr val="accent1"/>
              </a:solidFill>
            </a:endParaRPr>
          </a:p>
          <a:p>
            <a:r>
              <a:rPr lang="zh-CN" altLang="en-US"/>
              <a:t>何塞</a:t>
            </a:r>
            <a:r>
              <a:rPr lang="en-US" altLang="zh-CN"/>
              <a:t>•</a:t>
            </a:r>
            <a:r>
              <a:rPr lang="zh-CN" altLang="en-US"/>
              <a:t>阿尔卡蒂奥</a:t>
            </a:r>
            <a:r>
              <a:rPr lang="en-US" altLang="zh-CN"/>
              <a:t>•</a:t>
            </a:r>
            <a:r>
              <a:rPr lang="zh-CN" altLang="en-US"/>
              <a:t>布恩迪亚的妻子。</a:t>
            </a:r>
            <a:r>
              <a:rPr lang="zh-CN" altLang="en-US">
                <a:solidFill>
                  <a:srgbClr val="FF0000"/>
                </a:solidFill>
              </a:rPr>
              <a:t>乌尔苏拉是串联全书最主要的人物</a:t>
            </a:r>
            <a:r>
              <a:rPr lang="zh-CN" altLang="en-US"/>
              <a:t>，是她和她爱幻想的丈夫创建了马孔多镇，她足足活了一百几十岁，正因为有了她，布恩迪亚家族的血脉得以延续。</a:t>
            </a:r>
            <a:endParaRPr lang="en-US" altLang="zh-CN"/>
          </a:p>
          <a:p>
            <a:r>
              <a:rPr lang="zh-CN" altLang="en-US"/>
              <a:t>无论从种族和道义上讲，她都应该是</a:t>
            </a:r>
            <a:r>
              <a:rPr lang="zh-CN" altLang="en-US">
                <a:solidFill>
                  <a:srgbClr val="FF0000"/>
                </a:solidFill>
              </a:rPr>
              <a:t>布恩迪亚家族灵魂的化身</a:t>
            </a:r>
            <a:r>
              <a:rPr lang="zh-CN" altLang="en-US"/>
              <a:t>，可以说没有乌尔苏拉就不会有</a:t>
            </a:r>
            <a:r>
              <a:rPr lang="en-US" altLang="zh-CN"/>
              <a:t>《</a:t>
            </a:r>
            <a:r>
              <a:rPr lang="zh-CN" altLang="en-US"/>
              <a:t>百年孤独</a:t>
            </a:r>
            <a:r>
              <a:rPr lang="en-US" altLang="zh-CN"/>
              <a:t>》</a:t>
            </a:r>
            <a:r>
              <a:rPr lang="zh-CN" altLang="en-US"/>
              <a:t>。</a:t>
            </a:r>
            <a:r>
              <a:rPr lang="zh-CN" altLang="en-US">
                <a:solidFill>
                  <a:srgbClr val="FF0000"/>
                </a:solidFill>
              </a:rPr>
              <a:t>马尔克斯在她身上寄托着自己的某种理想和信念。</a:t>
            </a:r>
          </a:p>
        </p:txBody>
      </p:sp>
    </p:spTree>
    <p:extLst>
      <p:ext uri="{BB962C8B-B14F-4D97-AF65-F5344CB8AC3E}">
        <p14:creationId xmlns:p14="http://schemas.microsoft.com/office/powerpoint/2010/main" val="238147137"/>
      </p:ext>
    </p:extLst>
  </p:cSld>
  <p:clrMapOvr>
    <a:masterClrMapping/>
  </p:clrMapOvr>
  <p:transition>
    <p:wheel spokes="8"/>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54360" y="764704"/>
            <a:ext cx="4258816" cy="490066"/>
          </a:xfrm>
        </p:spPr>
        <p:txBody>
          <a:bodyPr>
            <a:normAutofit fontScale="90000"/>
          </a:bodyPr>
          <a:lstStyle/>
          <a:p>
            <a:pPr algn="l"/>
            <a:r>
              <a:rPr lang="zh-CN" altLang="en-US" b="1" i="1" cap="all">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主要人物介绍</a:t>
            </a:r>
            <a:endParaRPr lang="zh-CN" altLang="en-US"/>
          </a:p>
        </p:txBody>
      </p:sp>
      <p:sp>
        <p:nvSpPr>
          <p:cNvPr id="3" name="内容占位符 2"/>
          <p:cNvSpPr>
            <a:spLocks noGrp="1"/>
          </p:cNvSpPr>
          <p:nvPr>
            <p:ph idx="1"/>
          </p:nvPr>
        </p:nvSpPr>
        <p:spPr>
          <a:xfrm>
            <a:off x="395536" y="2465373"/>
            <a:ext cx="8435280" cy="5688632"/>
          </a:xfrm>
        </p:spPr>
        <p:txBody>
          <a:bodyPr/>
          <a:lstStyle/>
          <a:p>
            <a:pPr marL="0" indent="0">
              <a:buNone/>
            </a:pPr>
            <a:r>
              <a:rPr lang="zh-CN" altLang="en-US" smtClean="0">
                <a:solidFill>
                  <a:schemeClr val="accent5">
                    <a:lumMod val="50000"/>
                  </a:schemeClr>
                </a:solidFill>
              </a:rPr>
              <a:t>孤独</a:t>
            </a:r>
            <a:r>
              <a:rPr lang="zh-CN" altLang="en-US">
                <a:solidFill>
                  <a:schemeClr val="accent5">
                    <a:lumMod val="50000"/>
                  </a:schemeClr>
                </a:solidFill>
              </a:rPr>
              <a:t>、缺乏安全感、有吃土的怪癖</a:t>
            </a:r>
            <a:endParaRPr lang="en-US" altLang="zh-CN">
              <a:solidFill>
                <a:schemeClr val="accent5">
                  <a:lumMod val="50000"/>
                </a:schemeClr>
              </a:solidFill>
            </a:endParaRPr>
          </a:p>
          <a:p>
            <a:pPr marL="0" indent="0">
              <a:buNone/>
            </a:pPr>
            <a:r>
              <a:rPr lang="zh-CN" altLang="en-US">
                <a:solidFill>
                  <a:schemeClr val="accent5">
                    <a:lumMod val="50000"/>
                  </a:schemeClr>
                </a:solidFill>
              </a:rPr>
              <a:t>“土”是丽贝卡孤独的代表，对吃土有所执念的丽贝卡，并不喜欢混着蚯蚓的湿土的味道，却戒不掉这种味道。当她内心感到孤独时，苦涩的土的味道是唯一能够排解她痛苦的良方。</a:t>
            </a:r>
          </a:p>
        </p:txBody>
      </p:sp>
      <p:sp>
        <p:nvSpPr>
          <p:cNvPr id="4" name="矩形 3"/>
          <p:cNvSpPr/>
          <p:nvPr/>
        </p:nvSpPr>
        <p:spPr>
          <a:xfrm>
            <a:off x="899592" y="1577089"/>
            <a:ext cx="1415772" cy="584775"/>
          </a:xfrm>
          <a:prstGeom prst="rect">
            <a:avLst/>
          </a:prstGeom>
        </p:spPr>
        <p:txBody>
          <a:bodyPr wrap="none">
            <a:spAutoFit/>
          </a:bodyPr>
          <a:lstStyle/>
          <a:p>
            <a:r>
              <a:rPr lang="zh-CN" altLang="en-US" sz="3200">
                <a:solidFill>
                  <a:schemeClr val="accent1"/>
                </a:solidFill>
              </a:rPr>
              <a:t>丽贝卡</a:t>
            </a:r>
            <a:endParaRPr lang="en-US" altLang="zh-CN" sz="3200">
              <a:solidFill>
                <a:schemeClr val="accent1"/>
              </a:solidFill>
            </a:endParaRPr>
          </a:p>
        </p:txBody>
      </p:sp>
    </p:spTree>
    <p:extLst>
      <p:ext uri="{BB962C8B-B14F-4D97-AF65-F5344CB8AC3E}">
        <p14:creationId xmlns:p14="http://schemas.microsoft.com/office/powerpoint/2010/main" val="3647210355"/>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mtClean="0"/>
              <a:t>失眠症的表现</a:t>
            </a:r>
            <a:endParaRPr lang="zh-CN" altLang="en-US" sz="2800"/>
          </a:p>
        </p:txBody>
      </p:sp>
      <p:sp>
        <p:nvSpPr>
          <p:cNvPr id="3" name="内容占位符 2"/>
          <p:cNvSpPr>
            <a:spLocks noGrp="1"/>
          </p:cNvSpPr>
          <p:nvPr>
            <p:ph idx="1"/>
          </p:nvPr>
        </p:nvSpPr>
        <p:spPr/>
        <p:txBody>
          <a:bodyPr>
            <a:normAutofit/>
          </a:bodyPr>
          <a:lstStyle/>
          <a:p>
            <a:r>
              <a:rPr lang="zh-CN" altLang="en-US" smtClean="0">
                <a:latin typeface="楷体" panose="02010609060101010101" pitchFamily="49" charset="-122"/>
                <a:ea typeface="楷体" panose="02010609060101010101" pitchFamily="49" charset="-122"/>
              </a:rPr>
              <a:t>布恩迪亚一家先染上失眠症，</a:t>
            </a:r>
            <a:r>
              <a:rPr lang="zh-CN" altLang="en-US" sz="2600" smtClean="0">
                <a:latin typeface="方正舒体" panose="02010601030101010101" pitchFamily="2" charset="-122"/>
                <a:ea typeface="方正舒体" panose="02010601030101010101" pitchFamily="2" charset="-122"/>
              </a:rPr>
              <a:t>“到了第三天，大家在该入睡的时刻还是毫无睡意”；</a:t>
            </a:r>
            <a:endParaRPr lang="en-US" altLang="zh-CN" sz="2600" smtClean="0">
              <a:latin typeface="方正舒体" panose="02010601030101010101" pitchFamily="2" charset="-122"/>
              <a:ea typeface="方正舒体" panose="02010601030101010101" pitchFamily="2" charset="-122"/>
            </a:endParaRPr>
          </a:p>
          <a:p>
            <a:r>
              <a:rPr lang="zh-CN" altLang="en-US" smtClean="0">
                <a:latin typeface="楷体" panose="02010609060101010101" pitchFamily="49" charset="-122"/>
                <a:ea typeface="楷体" panose="02010609060101010101" pitchFamily="49" charset="-122"/>
              </a:rPr>
              <a:t>服药无用，整天醒着做梦，</a:t>
            </a:r>
            <a:r>
              <a:rPr lang="zh-CN" altLang="en-US" sz="2600" smtClean="0">
                <a:latin typeface="方正舒体" panose="02010601030101010101" pitchFamily="2" charset="-122"/>
                <a:ea typeface="方正舒体" panose="02010601030101010101" pitchFamily="2" charset="-122"/>
              </a:rPr>
              <a:t>“他们不仅能看到自己梦中的形象，还能看到别人梦见的景象”</a:t>
            </a:r>
            <a:r>
              <a:rPr lang="zh-CN" altLang="en-US" sz="2600">
                <a:latin typeface="方正舒体" panose="02010601030101010101" pitchFamily="2" charset="-122"/>
                <a:ea typeface="方正舒体" panose="02010601030101010101" pitchFamily="2" charset="-122"/>
              </a:rPr>
              <a:t> ；</a:t>
            </a:r>
            <a:endParaRPr lang="en-US" altLang="zh-CN" sz="2600" smtClean="0">
              <a:latin typeface="方正舒体" panose="02010601030101010101" pitchFamily="2" charset="-122"/>
              <a:ea typeface="方正舒体" panose="02010601030101010101" pitchFamily="2" charset="-122"/>
            </a:endParaRPr>
          </a:p>
          <a:p>
            <a:r>
              <a:rPr lang="zh-CN" altLang="en-US" smtClean="0">
                <a:latin typeface="楷体" panose="02010609060101010101" pitchFamily="49" charset="-122"/>
                <a:ea typeface="楷体" panose="02010609060101010101" pitchFamily="49" charset="-122"/>
              </a:rPr>
              <a:t>镇上的人吃了乌尔苏拉卖的糖果也染上了失眠症，</a:t>
            </a:r>
            <a:r>
              <a:rPr lang="zh-CN" altLang="en-US" sz="2600" smtClean="0">
                <a:latin typeface="方正舒体" panose="02010601030101010101" pitchFamily="2" charset="-122"/>
                <a:ea typeface="方正舒体" panose="02010601030101010101" pitchFamily="2" charset="-122"/>
              </a:rPr>
              <a:t>“于是到了星期一凌晨整个镇子都醒着”</a:t>
            </a:r>
            <a:r>
              <a:rPr lang="zh-CN" altLang="en-US" smtClean="0">
                <a:latin typeface="楷体" panose="02010609060101010101" pitchFamily="49" charset="-122"/>
                <a:ea typeface="楷体" panose="02010609060101010101" pitchFamily="49" charset="-122"/>
              </a:rPr>
              <a:t>；</a:t>
            </a:r>
            <a:endParaRPr lang="en-US" altLang="zh-CN" smtClean="0">
              <a:latin typeface="楷体" panose="02010609060101010101" pitchFamily="49" charset="-122"/>
              <a:ea typeface="楷体" panose="02010609060101010101" pitchFamily="49" charset="-122"/>
            </a:endParaRPr>
          </a:p>
          <a:p>
            <a:r>
              <a:rPr lang="zh-CN" altLang="en-US" smtClean="0">
                <a:latin typeface="楷体" panose="02010609060101010101" pitchFamily="49" charset="-122"/>
                <a:ea typeface="楷体" panose="02010609060101010101" pitchFamily="49" charset="-122"/>
              </a:rPr>
              <a:t>怀念睡眠，人们“</a:t>
            </a:r>
            <a:r>
              <a:rPr lang="zh-CN" altLang="en-US" sz="2600" smtClean="0">
                <a:latin typeface="方正舒体" panose="02010601030101010101" pitchFamily="2" charset="-122"/>
                <a:ea typeface="方正舒体" panose="02010601030101010101" pitchFamily="2" charset="-122"/>
              </a:rPr>
              <a:t>试遍了各种消磨精力的方法”。</a:t>
            </a:r>
            <a:endParaRPr lang="zh-CN" altLang="en-US" sz="2600">
              <a:latin typeface="方正舒体" panose="02010601030101010101" pitchFamily="2" charset="-122"/>
              <a:ea typeface="方正舒体" panose="02010601030101010101" pitchFamily="2" charset="-122"/>
            </a:endParaRPr>
          </a:p>
        </p:txBody>
      </p:sp>
    </p:spTree>
    <p:extLst>
      <p:ext uri="{BB962C8B-B14F-4D97-AF65-F5344CB8AC3E}">
        <p14:creationId xmlns:p14="http://schemas.microsoft.com/office/powerpoint/2010/main" val="7079110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mtClean="0"/>
              <a:t>应对失眠的措施</a:t>
            </a:r>
            <a:endParaRPr lang="zh-CN" altLang="en-US" sz="2800"/>
          </a:p>
        </p:txBody>
      </p:sp>
      <p:sp>
        <p:nvSpPr>
          <p:cNvPr id="3" name="内容占位符 2"/>
          <p:cNvSpPr>
            <a:spLocks noGrp="1"/>
          </p:cNvSpPr>
          <p:nvPr>
            <p:ph idx="1"/>
          </p:nvPr>
        </p:nvSpPr>
        <p:spPr>
          <a:xfrm>
            <a:off x="899592" y="1700808"/>
            <a:ext cx="7643192" cy="2548880"/>
          </a:xfrm>
        </p:spPr>
        <p:txBody>
          <a:bodyPr>
            <a:normAutofit/>
          </a:bodyPr>
          <a:lstStyle/>
          <a:p>
            <a:r>
              <a:rPr lang="zh-CN" altLang="en-US" sz="2600" smtClean="0">
                <a:latin typeface="楷体" panose="02010609060101010101" pitchFamily="49" charset="-122"/>
                <a:ea typeface="楷体" panose="02010609060101010101" pitchFamily="49" charset="-122"/>
              </a:rPr>
              <a:t>隔离，将疫病控制在村镇之内。</a:t>
            </a:r>
            <a:r>
              <a:rPr lang="zh-CN" altLang="en-US" sz="2600" smtClean="0">
                <a:latin typeface="方正舒体" panose="02010601030101010101" pitchFamily="2" charset="-122"/>
                <a:ea typeface="方正舒体" panose="02010601030101010101" pitchFamily="2" charset="-122"/>
              </a:rPr>
              <a:t>把小铃铛放在镇子入口，供进镇的来客使用，他们摇动铃铛，让病人知道自己是健康人，他们在镇上禁止一切饮食</a:t>
            </a:r>
            <a:endParaRPr lang="en-US" altLang="zh-CN" sz="2600" smtClean="0">
              <a:latin typeface="方正舒体" panose="02010601030101010101" pitchFamily="2" charset="-122"/>
              <a:ea typeface="方正舒体" panose="02010601030101010101" pitchFamily="2" charset="-122"/>
            </a:endParaRPr>
          </a:p>
          <a:p>
            <a:r>
              <a:rPr lang="zh-CN" altLang="en-US" sz="2600" smtClean="0">
                <a:latin typeface="楷体" panose="02010609060101010101" pitchFamily="49" charset="-122"/>
                <a:ea typeface="楷体" panose="02010609060101010101" pitchFamily="49" charset="-122"/>
              </a:rPr>
              <a:t>抵御失忆</a:t>
            </a:r>
            <a:r>
              <a:rPr lang="zh-CN" altLang="en-US" sz="2600" smtClean="0">
                <a:latin typeface="方正舒体" panose="02010601030101010101" pitchFamily="2" charset="-122"/>
                <a:ea typeface="方正舒体" panose="02010601030101010101" pitchFamily="2" charset="-122"/>
              </a:rPr>
              <a:t>，奥雷里亚诺相处在物品上贴标签的方法。</a:t>
            </a:r>
            <a:endParaRPr lang="zh-CN" altLang="en-US" sz="2600">
              <a:latin typeface="方正舒体" panose="02010601030101010101" pitchFamily="2" charset="-122"/>
              <a:ea typeface="方正舒体" panose="02010601030101010101" pitchFamily="2" charset="-122"/>
            </a:endParaRPr>
          </a:p>
        </p:txBody>
      </p:sp>
    </p:spTree>
    <p:extLst>
      <p:ext uri="{BB962C8B-B14F-4D97-AF65-F5344CB8AC3E}">
        <p14:creationId xmlns:p14="http://schemas.microsoft.com/office/powerpoint/2010/main" val="6366429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A8AAF0E5-2527-5A41-B7BD-D7FE49531966}"/>
              </a:ext>
            </a:extLst>
          </p:cNvPr>
          <p:cNvSpPr>
            <a:spLocks noGrp="1"/>
          </p:cNvSpPr>
          <p:nvPr>
            <p:ph type="title"/>
          </p:nvPr>
        </p:nvSpPr>
        <p:spPr>
          <a:xfrm>
            <a:off x="457200" y="274638"/>
            <a:ext cx="8686800" cy="1143000"/>
          </a:xfrm>
        </p:spPr>
        <p:txBody>
          <a:bodyPr>
            <a:noAutofit/>
          </a:bodyPr>
          <a:lstStyle/>
          <a:p>
            <a:pPr algn="l"/>
            <a:r>
              <a:rPr kumimoji="1" lang="zh-CN" altLang="en-US" sz="3200"/>
              <a:t>作者编织了一个集体患失眠症如此可笑的情节的目的是什么？“失眠”、“健忘”指什么？</a:t>
            </a:r>
          </a:p>
        </p:txBody>
      </p:sp>
      <p:sp>
        <p:nvSpPr>
          <p:cNvPr id="3" name="内容占位符 2">
            <a:extLst>
              <a:ext uri="{FF2B5EF4-FFF2-40B4-BE49-F238E27FC236}">
                <a16: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a16="http://schemas.microsoft.com/office/drawing/2014/main" id="{5E1F160A-32B5-B14D-BBBB-C3628C232B80}"/>
              </a:ext>
            </a:extLst>
          </p:cNvPr>
          <p:cNvSpPr>
            <a:spLocks noGrp="1"/>
          </p:cNvSpPr>
          <p:nvPr>
            <p:ph idx="1"/>
          </p:nvPr>
        </p:nvSpPr>
        <p:spPr>
          <a:xfrm>
            <a:off x="33282" y="1556792"/>
            <a:ext cx="9073008" cy="4686320"/>
          </a:xfrm>
        </p:spPr>
        <p:txBody>
          <a:bodyPr>
            <a:noAutofit/>
          </a:bodyPr>
          <a:lstStyle/>
          <a:p>
            <a:pPr marL="0" indent="0">
              <a:buNone/>
            </a:pPr>
            <a:r>
              <a:rPr kumimoji="1" lang="zh-CN" altLang="en-US" sz="2800" smtClean="0">
                <a:solidFill>
                  <a:schemeClr val="accent5">
                    <a:lumMod val="50000"/>
                  </a:schemeClr>
                </a:solidFill>
                <a:latin typeface="楷体" panose="02010609060101010101" pitchFamily="49" charset="-122"/>
                <a:ea typeface="楷体" panose="02010609060101010101" pitchFamily="49" charset="-122"/>
              </a:rPr>
              <a:t>“失眠”、“健忘”比喻拉丁美洲的人民由于无法摆脱封闭、孤独、与世隔绝的生活，正在逐步遗忘自己的历史。这种挣扎焦虑、逐渐麻木和梦幻般的遗忘病症，就像马孔多的人忘记自己身边所有熟悉的东西一样。</a:t>
            </a:r>
            <a:endParaRPr kumimoji="1" lang="en-US" altLang="zh-CN" sz="2800" smtClean="0">
              <a:solidFill>
                <a:schemeClr val="accent5">
                  <a:lumMod val="50000"/>
                </a:schemeClr>
              </a:solidFill>
              <a:latin typeface="楷体" panose="02010609060101010101" pitchFamily="49" charset="-122"/>
              <a:ea typeface="楷体" panose="02010609060101010101" pitchFamily="49" charset="-122"/>
            </a:endParaRPr>
          </a:p>
          <a:p>
            <a:pPr marL="0" indent="0">
              <a:buNone/>
            </a:pPr>
            <a:r>
              <a:rPr kumimoji="1" lang="en-US" altLang="zh-CN" sz="2800" smtClean="0">
                <a:solidFill>
                  <a:schemeClr val="accent5">
                    <a:lumMod val="50000"/>
                  </a:schemeClr>
                </a:solidFill>
                <a:latin typeface="楷体" panose="02010609060101010101" pitchFamily="49" charset="-122"/>
                <a:ea typeface="楷体" panose="02010609060101010101" pitchFamily="49" charset="-122"/>
              </a:rPr>
              <a:t>《</a:t>
            </a:r>
            <a:r>
              <a:rPr kumimoji="1" lang="zh-CN" altLang="en-US" sz="2800" smtClean="0">
                <a:solidFill>
                  <a:schemeClr val="accent5">
                    <a:lumMod val="50000"/>
                  </a:schemeClr>
                </a:solidFill>
                <a:latin typeface="楷体" panose="02010609060101010101" pitchFamily="49" charset="-122"/>
                <a:ea typeface="楷体" panose="02010609060101010101" pitchFamily="49" charset="-122"/>
              </a:rPr>
              <a:t>百年孤独</a:t>
            </a:r>
            <a:r>
              <a:rPr kumimoji="1" lang="en-US" altLang="zh-CN" sz="2800" smtClean="0">
                <a:solidFill>
                  <a:schemeClr val="accent5">
                    <a:lumMod val="50000"/>
                  </a:schemeClr>
                </a:solidFill>
                <a:latin typeface="楷体" panose="02010609060101010101" pitchFamily="49" charset="-122"/>
                <a:ea typeface="楷体" panose="02010609060101010101" pitchFamily="49" charset="-122"/>
              </a:rPr>
              <a:t>》</a:t>
            </a:r>
            <a:r>
              <a:rPr kumimoji="1" lang="zh-CN" altLang="en-US" sz="2800" smtClean="0">
                <a:solidFill>
                  <a:schemeClr val="accent5">
                    <a:lumMod val="50000"/>
                  </a:schemeClr>
                </a:solidFill>
                <a:latin typeface="楷体" panose="02010609060101010101" pitchFamily="49" charset="-122"/>
                <a:ea typeface="楷体" panose="02010609060101010101" pitchFamily="49" charset="-122"/>
              </a:rPr>
              <a:t>的时间观念是轮回的，百年是一个周期，孤独意味着贫穷、落后和封闭。哥伦比亚乃至拉丁美洲就是这样周而复始地贫困、落后、愚昧，永远在原地徘徊。原因何在？作者归结为健忘，他们缺乏对历史的总结，不善于从历史中吸取经验和教训。作者用艺术概括和艺术夸张的方法加以表现，成了马孔多式的失眠健忘症。</a:t>
            </a:r>
            <a:endParaRPr kumimoji="1" lang="zh-CN" altLang="en-US" sz="2800">
              <a:solidFill>
                <a:schemeClr val="accent5">
                  <a:lumMod val="50000"/>
                </a:schemeClr>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4956881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mtClean="0"/>
              <a:t>主题</a:t>
            </a:r>
            <a:endParaRPr lang="zh-CN" altLang="en-US" sz="2800"/>
          </a:p>
        </p:txBody>
      </p:sp>
      <p:sp>
        <p:nvSpPr>
          <p:cNvPr id="3" name="内容占位符 2"/>
          <p:cNvSpPr>
            <a:spLocks noGrp="1"/>
          </p:cNvSpPr>
          <p:nvPr>
            <p:ph idx="1"/>
          </p:nvPr>
        </p:nvSpPr>
        <p:spPr>
          <a:xfrm>
            <a:off x="454088" y="1556792"/>
            <a:ext cx="8136904" cy="3168352"/>
          </a:xfrm>
        </p:spPr>
        <p:txBody>
          <a:bodyPr>
            <a:noAutofit/>
          </a:bodyPr>
          <a:lstStyle/>
          <a:p>
            <a:r>
              <a:rPr lang="en-US" altLang="zh-CN" b="1" smtClean="0">
                <a:latin typeface="楷体" panose="02010609060101010101" pitchFamily="49" charset="-122"/>
                <a:ea typeface="楷体" panose="02010609060101010101" pitchFamily="49" charset="-122"/>
              </a:rPr>
              <a:t>《</a:t>
            </a:r>
            <a:r>
              <a:rPr lang="zh-CN" altLang="en-US" b="1" smtClean="0">
                <a:latin typeface="楷体" panose="02010609060101010101" pitchFamily="49" charset="-122"/>
                <a:ea typeface="楷体" panose="02010609060101010101" pitchFamily="49" charset="-122"/>
              </a:rPr>
              <a:t>百年孤独</a:t>
            </a:r>
            <a:r>
              <a:rPr lang="en-US" altLang="zh-CN" b="1" smtClean="0">
                <a:latin typeface="楷体" panose="02010609060101010101" pitchFamily="49" charset="-122"/>
                <a:ea typeface="楷体" panose="02010609060101010101" pitchFamily="49" charset="-122"/>
              </a:rPr>
              <a:t>》</a:t>
            </a:r>
            <a:r>
              <a:rPr lang="zh-CN" altLang="en-US" b="1" smtClean="0">
                <a:latin typeface="楷体" panose="02010609060101010101" pitchFamily="49" charset="-122"/>
                <a:ea typeface="楷体" panose="02010609060101010101" pitchFamily="49" charset="-122"/>
              </a:rPr>
              <a:t>讲述了一座虚构的城镇“马孔多”里一个家族的百年历史，借此表现了拉丁美洲人民几个世纪的生活和奋斗历程。本课节选的部分，写的是马孔多历史的一个转折点</a:t>
            </a:r>
            <a:r>
              <a:rPr lang="en-US" altLang="zh-CN" b="1" smtClean="0">
                <a:latin typeface="楷体" panose="02010609060101010101" pitchFamily="49" charset="-122"/>
                <a:ea typeface="楷体" panose="02010609060101010101" pitchFamily="49" charset="-122"/>
              </a:rPr>
              <a:t>---</a:t>
            </a:r>
            <a:r>
              <a:rPr lang="zh-CN" altLang="en-US" b="1" smtClean="0">
                <a:latin typeface="楷体" panose="02010609060101010101" pitchFamily="49" charset="-122"/>
                <a:ea typeface="楷体" panose="02010609060101010101" pitchFamily="49" charset="-122"/>
              </a:rPr>
              <a:t>这个偏远、闭塞而又宁静的小村庄，随着商道的开通，开始卷入外部世界的纷纷扰扰。作者通过“失眠症”造成“失忆”这一如真似幻的情节，表现了马孔多在文明洪流面前受到的巨大冲击。</a:t>
            </a:r>
            <a:endParaRPr lang="zh-CN" altLang="en-US" b="1">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6188280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title"/>
          </p:nvPr>
        </p:nvSpPr>
        <p:spPr>
          <a:xfrm>
            <a:off x="2411760" y="260648"/>
            <a:ext cx="3970784" cy="922114"/>
          </a:xfrm>
        </p:spPr>
        <p:txBody>
          <a:bodyPr>
            <a:normAutofit/>
          </a:bodyPr>
          <a:lstStyle/>
          <a:p>
            <a:r>
              <a:rPr lang="zh-CN" altLang="en-US" sz="5400" b="1">
                <a:ln w="17780" cmpd="sng">
                  <a:solidFill>
                    <a:srgbClr val="FFFFFF"/>
                  </a:solidFill>
                  <a:prstDash val="solid"/>
                  <a:miter lim="800000"/>
                </a:ln>
                <a:solidFill>
                  <a:srgbClr val="7030A0"/>
                </a:solidFill>
                <a:effectLst>
                  <a:outerShdw blurRad="50800" algn="tl" rotWithShape="0">
                    <a:srgbClr val="000000"/>
                  </a:outerShdw>
                </a:effectLst>
              </a:rPr>
              <a:t>地位</a:t>
            </a:r>
            <a:endParaRPr lang="zh-CN" altLang="en-US" sz="5400">
              <a:solidFill>
                <a:srgbClr val="7030A0"/>
              </a:solidFill>
            </a:endParaRPr>
          </a:p>
        </p:txBody>
      </p:sp>
      <p:sp>
        <p:nvSpPr>
          <p:cNvPr id="3" name="内容占位符 2"/>
          <p:cNvSpPr>
            <a:spLocks noGrp="1"/>
          </p:cNvSpPr>
          <p:nvPr>
            <p:ph idx="1"/>
          </p:nvPr>
        </p:nvSpPr>
        <p:spPr>
          <a:xfrm>
            <a:off x="457200" y="1268760"/>
            <a:ext cx="8229600" cy="4857403"/>
          </a:xfrm>
        </p:spPr>
        <p:txBody>
          <a:bodyPr>
            <a:normAutofit/>
          </a:bodyPr>
          <a:lstStyle/>
          <a:p>
            <a:r>
              <a:rPr lang="en-US" altLang="zh-CN" sz="4400"/>
              <a:t>《</a:t>
            </a:r>
            <a:r>
              <a:rPr lang="zh-CN" altLang="en-US" sz="4400"/>
              <a:t>百年孤独</a:t>
            </a:r>
            <a:r>
              <a:rPr lang="en-US" altLang="zh-CN" sz="4400"/>
              <a:t>》</a:t>
            </a:r>
            <a:r>
              <a:rPr lang="zh-CN" altLang="en-US" sz="4400"/>
              <a:t>，是哥伦比亚作家</a:t>
            </a:r>
            <a:r>
              <a:rPr lang="zh-CN" altLang="en-US" sz="4400">
                <a:solidFill>
                  <a:srgbClr val="FF0000"/>
                </a:solidFill>
              </a:rPr>
              <a:t>加西亚</a:t>
            </a:r>
            <a:r>
              <a:rPr lang="en-US" altLang="zh-CN" sz="4400">
                <a:solidFill>
                  <a:srgbClr val="FF0000"/>
                </a:solidFill>
              </a:rPr>
              <a:t>·</a:t>
            </a:r>
            <a:r>
              <a:rPr lang="zh-CN" altLang="en-US" sz="4400">
                <a:solidFill>
                  <a:srgbClr val="FF0000"/>
                </a:solidFill>
              </a:rPr>
              <a:t>马尔克斯</a:t>
            </a:r>
            <a:r>
              <a:rPr lang="zh-CN" altLang="en-US" sz="4400"/>
              <a:t>创作的</a:t>
            </a:r>
            <a:r>
              <a:rPr lang="zh-CN" altLang="en-US" sz="4400">
                <a:solidFill>
                  <a:srgbClr val="FF0000"/>
                </a:solidFill>
              </a:rPr>
              <a:t>长篇小说</a:t>
            </a:r>
            <a:r>
              <a:rPr lang="zh-CN" altLang="en-US" sz="4400"/>
              <a:t>，是其代表作，也是</a:t>
            </a:r>
            <a:r>
              <a:rPr lang="zh-CN" altLang="en-US" sz="4400">
                <a:solidFill>
                  <a:srgbClr val="FF0000"/>
                </a:solidFill>
              </a:rPr>
              <a:t>拉丁美洲魔幻现实主义文学</a:t>
            </a:r>
            <a:r>
              <a:rPr lang="zh-CN" altLang="en-US" sz="4400"/>
              <a:t>的代表作，被誉为“再现</a:t>
            </a:r>
            <a:r>
              <a:rPr lang="zh-CN" altLang="en-US" sz="4400">
                <a:solidFill>
                  <a:srgbClr val="FF0000"/>
                </a:solidFill>
              </a:rPr>
              <a:t>拉丁美洲历史社会图景</a:t>
            </a:r>
            <a:r>
              <a:rPr lang="zh-CN" altLang="en-US" sz="4400"/>
              <a:t>的鸿篇巨著”。</a:t>
            </a:r>
          </a:p>
        </p:txBody>
      </p:sp>
    </p:spTree>
  </p:cSld>
  <p:clrMapOvr>
    <a:masterClrMapping/>
  </p:clrMapOvr>
  <p:transition>
    <p:diamond/>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20688"/>
            <a:ext cx="8229600" cy="1584176"/>
          </a:xfrm>
        </p:spPr>
        <p:txBody>
          <a:bodyPr>
            <a:noAutofit/>
          </a:bodyPr>
          <a:lstStyle/>
          <a:p>
            <a:r>
              <a:rPr lang="zh-CN" altLang="en-US" sz="6600" b="1" cap="none" spc="0">
                <a:ln w="50800"/>
                <a:solidFill>
                  <a:srgbClr val="7030A0"/>
                </a:solidFill>
                <a:effectLst/>
              </a:rPr>
              <a:t>所表达的主题</a:t>
            </a:r>
            <a:br>
              <a:rPr lang="zh-CN" altLang="en-US" sz="6600" b="1" cap="none" spc="0">
                <a:ln w="50800"/>
                <a:solidFill>
                  <a:srgbClr val="7030A0"/>
                </a:solidFill>
                <a:effectLst/>
              </a:rPr>
            </a:br>
            <a:endParaRPr lang="zh-CN" altLang="en-US" sz="6600" b="1">
              <a:effectLst>
                <a:outerShdw blurRad="50800" dir="5400000" sx="1000" sy="1000" algn="ctr" rotWithShape="0">
                  <a:srgbClr val="000000">
                    <a:alpha val="43137"/>
                  </a:srgbClr>
                </a:outerShdw>
              </a:effectLst>
            </a:endParaRPr>
          </a:p>
        </p:txBody>
      </p:sp>
      <p:sp>
        <p:nvSpPr>
          <p:cNvPr id="5" name="内容占位符 4"/>
          <p:cNvSpPr>
            <a:spLocks noGrp="1"/>
          </p:cNvSpPr>
          <p:nvPr>
            <p:ph idx="1"/>
          </p:nvPr>
        </p:nvSpPr>
        <p:spPr>
          <a:xfrm>
            <a:off x="457200" y="1844824"/>
            <a:ext cx="8229600" cy="4281339"/>
          </a:xfrm>
        </p:spPr>
        <p:txBody>
          <a:bodyPr/>
          <a:lstStyle/>
          <a:p>
            <a:r>
              <a:rPr lang="zh-CN" altLang="en-US" sz="4800" b="1">
                <a:solidFill>
                  <a:srgbClr val="FFC000"/>
                </a:solidFill>
              </a:rPr>
              <a:t>表层主题：孤独</a:t>
            </a:r>
            <a:endParaRPr lang="en-US" altLang="zh-CN" sz="4800" b="1">
              <a:solidFill>
                <a:srgbClr val="FFC000"/>
              </a:solidFill>
            </a:endParaRPr>
          </a:p>
          <a:p>
            <a:pPr>
              <a:buNone/>
            </a:pPr>
            <a:endParaRPr lang="zh-CN" altLang="en-US" sz="4800"/>
          </a:p>
          <a:p>
            <a:r>
              <a:rPr lang="zh-CN" altLang="en-US" sz="4800" b="1">
                <a:solidFill>
                  <a:srgbClr val="FFC000"/>
                </a:solidFill>
              </a:rPr>
              <a:t>深层主题：摆脱孤独</a:t>
            </a:r>
          </a:p>
          <a:p>
            <a:endParaRPr lang="zh-CN" altLang="en-US"/>
          </a:p>
        </p:txBody>
      </p:sp>
    </p:spTree>
  </p:cSld>
  <p:clrMapOvr>
    <a:masterClrMapping/>
  </p:clrMapOvr>
  <p:transition>
    <p:wheel spokes="3"/>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720080"/>
          </a:xfrm>
        </p:spPr>
        <p:txBody>
          <a:bodyPr>
            <a:noAutofit/>
          </a:bodyPr>
          <a:lstStyle/>
          <a:p>
            <a:pPr algn="l"/>
            <a:r>
              <a:rPr lang="zh-CN" altLang="en-US" sz="2800" b="1"/>
              <a:t>表层主题：</a:t>
            </a:r>
            <a:r>
              <a:rPr lang="zh-CN" altLang="en-US" sz="2800"/>
              <a:t>             </a:t>
            </a:r>
            <a:r>
              <a:rPr lang="zh-CN" altLang="en-US" sz="8000" b="1" cap="all" spc="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孤独</a:t>
            </a:r>
            <a:br>
              <a:rPr lang="zh-CN" altLang="en-US" sz="8000" b="1" cap="all" spc="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2800"/>
              <a:t/>
            </a:r>
            <a:br>
              <a:rPr lang="zh-CN" altLang="en-US" sz="2800"/>
            </a:br>
            <a:endParaRPr lang="zh-CN" altLang="en-US" sz="2800"/>
          </a:p>
        </p:txBody>
      </p:sp>
      <p:sp>
        <p:nvSpPr>
          <p:cNvPr id="3" name="内容占位符 2"/>
          <p:cNvSpPr>
            <a:spLocks noGrp="1"/>
          </p:cNvSpPr>
          <p:nvPr>
            <p:ph idx="1"/>
          </p:nvPr>
        </p:nvSpPr>
        <p:spPr>
          <a:xfrm>
            <a:off x="457200" y="1772816"/>
            <a:ext cx="8229600" cy="4353347"/>
          </a:xfrm>
        </p:spPr>
        <p:txBody>
          <a:bodyPr>
            <a:normAutofit fontScale="92500"/>
          </a:bodyPr>
          <a:lstStyle/>
          <a:p>
            <a:pPr>
              <a:buNone/>
            </a:pPr>
            <a:r>
              <a:rPr lang="zh-CN" altLang="en-US" sz="2800"/>
              <a:t>             书中描写的孤独来源有很多，比如得不到爱、得不到理解、时光流逝、社会变迁、朋友不在、亲人逝去、家族衰落等等。这些人的经历都不同寻常，但是</a:t>
            </a:r>
            <a:r>
              <a:rPr lang="zh-CN" altLang="en-US" sz="2800">
                <a:solidFill>
                  <a:srgbClr val="FF0000"/>
                </a:solidFill>
              </a:rPr>
              <a:t>孤独是他们的共性</a:t>
            </a:r>
            <a:r>
              <a:rPr lang="zh-CN" altLang="en-US" sz="2800"/>
              <a:t>，无论身处何时何地，他们都是在孤独、困惑与无聊中度日。</a:t>
            </a:r>
            <a:endParaRPr lang="en-US" altLang="zh-CN" sz="2800"/>
          </a:p>
          <a:p>
            <a:pPr>
              <a:buNone/>
            </a:pPr>
            <a:r>
              <a:rPr lang="zh-CN" altLang="en-US"/>
              <a:t>            </a:t>
            </a:r>
            <a:r>
              <a:rPr lang="zh-CN" altLang="en-US" sz="2800"/>
              <a:t>马尔克斯在</a:t>
            </a:r>
            <a:r>
              <a:rPr lang="en-US" altLang="zh-CN" sz="2800"/>
              <a:t>《</a:t>
            </a:r>
            <a:r>
              <a:rPr lang="zh-CN" altLang="en-US" sz="2800"/>
              <a:t>百年孤独</a:t>
            </a:r>
            <a:r>
              <a:rPr lang="en-US" altLang="zh-CN" sz="2800"/>
              <a:t>》</a:t>
            </a:r>
            <a:r>
              <a:rPr lang="zh-CN" altLang="en-US" sz="2800"/>
              <a:t>结尾处写道：“这手稿上所写的事情过去不曾，将来也永远不会重复，因为命中注定要一百年孤独的世家绝不会有出现在世上的第二次机会。</a:t>
            </a:r>
            <a:r>
              <a:rPr lang="zh-CN" altLang="en-US" sz="2800">
                <a:solidFill>
                  <a:srgbClr val="FF0000"/>
                </a:solidFill>
              </a:rPr>
              <a:t>孤独，虽然使个体得以苟延残喘，但对整个人类命运来说，孤独注定带来覆灭</a:t>
            </a:r>
            <a:r>
              <a:rPr lang="zh-CN" altLang="en-US" sz="2800"/>
              <a:t>。”</a:t>
            </a:r>
            <a:endParaRPr lang="en-US" altLang="zh-CN" sz="2800"/>
          </a:p>
          <a:p>
            <a:pPr>
              <a:buNone/>
            </a:pPr>
            <a:endParaRPr lang="zh-CN" altLang="en-US"/>
          </a:p>
        </p:txBody>
      </p:sp>
    </p:spTree>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1800"/>
              <a:t> </a:t>
            </a:r>
            <a:endParaRPr lang="zh-CN" altLang="en-US" sz="1800"/>
          </a:p>
        </p:txBody>
      </p:sp>
      <p:sp>
        <p:nvSpPr>
          <p:cNvPr id="3" name="内容占位符 2"/>
          <p:cNvSpPr>
            <a:spLocks noGrp="1"/>
          </p:cNvSpPr>
          <p:nvPr>
            <p:ph idx="1"/>
          </p:nvPr>
        </p:nvSpPr>
        <p:spPr>
          <a:xfrm>
            <a:off x="457200" y="764704"/>
            <a:ext cx="8229600" cy="5361459"/>
          </a:xfrm>
        </p:spPr>
        <p:txBody>
          <a:bodyPr/>
          <a:lstStyle/>
          <a:p>
            <a:r>
              <a:rPr lang="en-US" altLang="zh-CN"/>
              <a:t>《</a:t>
            </a:r>
            <a:r>
              <a:rPr lang="zh-CN" altLang="en-US"/>
              <a:t>百年孤独</a:t>
            </a:r>
            <a:r>
              <a:rPr lang="en-US" altLang="zh-CN"/>
              <a:t>》</a:t>
            </a:r>
            <a:r>
              <a:rPr lang="zh-CN" altLang="en-US"/>
              <a:t>这部小说主要是表现“</a:t>
            </a:r>
            <a:r>
              <a:rPr lang="zh-CN" altLang="en-US">
                <a:solidFill>
                  <a:srgbClr val="FF0000"/>
                </a:solidFill>
              </a:rPr>
              <a:t>拉丁美洲的孤独</a:t>
            </a:r>
            <a:r>
              <a:rPr lang="zh-CN" altLang="en-US"/>
              <a:t>”。作家力图通过布恩蒂亚家族七代人充满神奇色彩的生活和经历以及马孔多由开拓、发展到毁灭，</a:t>
            </a:r>
            <a:r>
              <a:rPr lang="zh-CN" altLang="en-US">
                <a:solidFill>
                  <a:srgbClr val="FF0000"/>
                </a:solidFill>
              </a:rPr>
              <a:t>写出哥伦比亚及整个美洲愚昧落后、与世隔绝和被殖民入侵的屈辱历史</a:t>
            </a:r>
            <a:r>
              <a:rPr lang="zh-CN" altLang="en-US"/>
              <a:t>，从而启发人们思考：造成马孔多百年孤独的原因是什么？怎样才能彻底摆脱这种孤独？</a:t>
            </a:r>
          </a:p>
          <a:p>
            <a:endParaRPr lang="zh-CN" altLang="en-US"/>
          </a:p>
        </p:txBody>
      </p:sp>
    </p:spTree>
  </p:cSld>
  <p:clrMapOvr>
    <a:masterClrMapping/>
  </p:clrMapOvr>
  <p:transition>
    <p:zoom/>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60648"/>
            <a:ext cx="7920880" cy="1008112"/>
          </a:xfrm>
        </p:spPr>
        <p:txBody>
          <a:bodyPr>
            <a:normAutofit/>
          </a:bodyPr>
          <a:lstStyle/>
          <a:p>
            <a:pPr algn="l"/>
            <a:r>
              <a:rPr lang="zh-CN" altLang="en-US" sz="3200" b="1" i="1">
                <a:solidFill>
                  <a:srgbClr val="7030A0"/>
                </a:solidFill>
              </a:rPr>
              <a:t>小扩展</a:t>
            </a:r>
          </a:p>
        </p:txBody>
      </p:sp>
      <p:sp>
        <p:nvSpPr>
          <p:cNvPr id="3" name="内容占位符 2"/>
          <p:cNvSpPr>
            <a:spLocks noGrp="1"/>
          </p:cNvSpPr>
          <p:nvPr>
            <p:ph idx="1"/>
          </p:nvPr>
        </p:nvSpPr>
        <p:spPr>
          <a:xfrm>
            <a:off x="457200" y="1196752"/>
            <a:ext cx="8229600" cy="4929411"/>
          </a:xfrm>
        </p:spPr>
        <p:txBody>
          <a:bodyPr>
            <a:normAutofit fontScale="92500" lnSpcReduction="10000"/>
          </a:bodyPr>
          <a:lstStyle/>
          <a:p>
            <a:r>
              <a:rPr lang="zh-CN" altLang="en-US"/>
              <a:t>“孤独”不仅是</a:t>
            </a:r>
            <a:r>
              <a:rPr lang="en-US" altLang="zh-CN"/>
              <a:t>《</a:t>
            </a:r>
            <a:r>
              <a:rPr lang="zh-CN" altLang="en-US"/>
              <a:t>百年孤独</a:t>
            </a:r>
            <a:r>
              <a:rPr lang="en-US" altLang="zh-CN"/>
              <a:t>》</a:t>
            </a:r>
            <a:r>
              <a:rPr lang="zh-CN" altLang="en-US"/>
              <a:t>的主题，同时也是马尔克斯其他一些作品的主题，比如</a:t>
            </a:r>
            <a:r>
              <a:rPr lang="en-US" altLang="zh-CN"/>
              <a:t>《</a:t>
            </a:r>
            <a:r>
              <a:rPr lang="zh-CN" altLang="en-US"/>
              <a:t>家长的没落</a:t>
            </a:r>
            <a:r>
              <a:rPr lang="en-US" altLang="zh-CN"/>
              <a:t>》《</a:t>
            </a:r>
            <a:r>
              <a:rPr lang="zh-CN" altLang="en-US"/>
              <a:t>没有人给他写信的上校</a:t>
            </a:r>
            <a:r>
              <a:rPr lang="en-US" altLang="zh-CN"/>
              <a:t>》……</a:t>
            </a:r>
            <a:r>
              <a:rPr lang="zh-CN" altLang="en-US" b="1">
                <a:solidFill>
                  <a:srgbClr val="92D050"/>
                </a:solidFill>
              </a:rPr>
              <a:t>孤独也是拉美文学共同的主题</a:t>
            </a:r>
            <a:r>
              <a:rPr lang="zh-CN" altLang="en-US">
                <a:solidFill>
                  <a:srgbClr val="92D050"/>
                </a:solidFill>
              </a:rPr>
              <a:t>。</a:t>
            </a:r>
            <a:r>
              <a:rPr lang="zh-CN" altLang="en-US"/>
              <a:t>长期以来，这一地区的国家和民族，经历了外来文化的洗礼、欧洲殖民者的入侵，在争取独立的斗争中付出了血的代价。摆脱殖民统治后，这些地区的人民又生活在军事独裁者的暴虐统治中。</a:t>
            </a:r>
            <a:r>
              <a:rPr lang="zh-CN" altLang="en-US" b="1">
                <a:solidFill>
                  <a:srgbClr val="92D050"/>
                </a:solidFill>
              </a:rPr>
              <a:t>马尔克斯在小说中以虚构的世界隐喻现实，不仅探讨了哥伦比亚的孤独、闭塞，同时指出这是拉美地区的民族通病。</a:t>
            </a:r>
          </a:p>
        </p:txBody>
      </p:sp>
    </p:spTree>
  </p:cSld>
  <p:clrMapOvr>
    <a:masterClrMapping/>
  </p:clrMapOvr>
  <p:transition>
    <p:circle/>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332656"/>
            <a:ext cx="8229600" cy="1143000"/>
          </a:xfrm>
        </p:spPr>
        <p:txBody>
          <a:bodyPr>
            <a:noAutofit/>
          </a:bodyPr>
          <a:lstStyle/>
          <a:p>
            <a:pPr algn="l"/>
            <a:r>
              <a:rPr lang="zh-CN" altLang="en-US" sz="2800" b="1"/>
              <a:t>深层主题：</a:t>
            </a:r>
            <a:r>
              <a:rPr lang="zh-CN" altLang="en-US" sz="2800"/>
              <a:t>     </a:t>
            </a:r>
            <a:r>
              <a:rPr lang="zh-CN" altLang="en-US" sz="8000" b="1" cap="all" spc="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摆脱孤独</a:t>
            </a:r>
            <a:r>
              <a:rPr lang="zh-CN" altLang="en-US" sz="5400" b="1" cap="all" spc="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zh-CN" altLang="en-US" sz="5400" b="1" cap="all" spc="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zh-CN" altLang="en-US" sz="2800"/>
          </a:p>
        </p:txBody>
      </p:sp>
      <p:sp>
        <p:nvSpPr>
          <p:cNvPr id="3" name="内容占位符 2"/>
          <p:cNvSpPr>
            <a:spLocks noGrp="1"/>
          </p:cNvSpPr>
          <p:nvPr>
            <p:ph idx="1"/>
          </p:nvPr>
        </p:nvSpPr>
        <p:spPr/>
        <p:txBody>
          <a:bodyPr/>
          <a:lstStyle/>
          <a:p>
            <a:r>
              <a:rPr lang="en-US" altLang="zh-CN"/>
              <a:t>《</a:t>
            </a:r>
            <a:r>
              <a:rPr lang="zh-CN" altLang="en-US"/>
              <a:t>百年孤独</a:t>
            </a:r>
            <a:r>
              <a:rPr lang="en-US" altLang="zh-CN"/>
              <a:t>》</a:t>
            </a:r>
            <a:r>
              <a:rPr lang="zh-CN" altLang="en-US"/>
              <a:t>通过马孔多的变迁和布恩蒂亚家庭的经历，</a:t>
            </a:r>
            <a:r>
              <a:rPr lang="zh-CN" altLang="en-US">
                <a:solidFill>
                  <a:srgbClr val="FF0000"/>
                </a:solidFill>
              </a:rPr>
              <a:t>揭露和批判了哥伦比亚国内外反动独裁政权的残暴和美国侵略者对拉美民族的政治压迫与经济掠夺，号召拉美人民团结起来反对专制独裁，反对帝国主义，反对愚昧、落后、野蛮，预示了拉美人民将告别愚昧、孤独，走向觉醒与文明。</a:t>
            </a:r>
          </a:p>
        </p:txBody>
      </p:sp>
      <p:sp>
        <p:nvSpPr>
          <p:cNvPr id="5" name="五角星 4"/>
          <p:cNvSpPr/>
          <p:nvPr/>
        </p:nvSpPr>
        <p:spPr>
          <a:xfrm>
            <a:off x="7740352" y="404664"/>
            <a:ext cx="914400" cy="91440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zoom dir="in"/>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980728"/>
            <a:ext cx="8229600" cy="634082"/>
          </a:xfrm>
        </p:spPr>
        <p:txBody>
          <a:bodyPr>
            <a:noAutofit/>
          </a:bodyPr>
          <a:lstStyle/>
          <a:p>
            <a:r>
              <a:rPr lang="zh-CN" altLang="en-US" sz="6000" i="1">
                <a:ln w="18415" cmpd="sng">
                  <a:solidFill>
                    <a:srgbClr val="FFFFFF"/>
                  </a:solidFill>
                  <a:prstDash val="solid"/>
                </a:ln>
                <a:effectLst>
                  <a:outerShdw blurRad="63500" dir="3600000" algn="tl" rotWithShape="0">
                    <a:srgbClr val="000000">
                      <a:alpha val="70000"/>
                    </a:srgbClr>
                  </a:outerShdw>
                </a:effectLst>
              </a:rPr>
              <a:t>名句摘录</a:t>
            </a:r>
            <a:br>
              <a:rPr lang="zh-CN" altLang="en-US" sz="6000" i="1">
                <a:ln w="18415" cmpd="sng">
                  <a:solidFill>
                    <a:srgbClr val="FFFFFF"/>
                  </a:solidFill>
                  <a:prstDash val="solid"/>
                </a:ln>
                <a:effectLst>
                  <a:outerShdw blurRad="63500" dir="3600000" algn="tl" rotWithShape="0">
                    <a:srgbClr val="000000">
                      <a:alpha val="70000"/>
                    </a:srgbClr>
                  </a:outerShdw>
                </a:effectLst>
              </a:rPr>
            </a:br>
            <a:endParaRPr lang="zh-CN" altLang="en-US" sz="6000" i="1">
              <a:ln w="18415" cmpd="sng">
                <a:solidFill>
                  <a:srgbClr val="FFFFFF"/>
                </a:solidFill>
                <a:prstDash val="solid"/>
              </a:ln>
              <a:effectLst>
                <a:outerShdw blurRad="63500" dir="3600000" algn="tl" rotWithShape="0">
                  <a:srgbClr val="000000">
                    <a:alpha val="70000"/>
                  </a:srgbClr>
                </a:outerShdw>
              </a:effectLst>
            </a:endParaRPr>
          </a:p>
        </p:txBody>
      </p:sp>
      <p:sp>
        <p:nvSpPr>
          <p:cNvPr id="3" name="内容占位符 2"/>
          <p:cNvSpPr>
            <a:spLocks noGrp="1"/>
          </p:cNvSpPr>
          <p:nvPr>
            <p:ph idx="1"/>
          </p:nvPr>
        </p:nvSpPr>
        <p:spPr/>
        <p:txBody>
          <a:bodyPr>
            <a:normAutofit fontScale="85000" lnSpcReduction="20000"/>
          </a:bodyPr>
          <a:lstStyle/>
          <a:p>
            <a:r>
              <a:rPr lang="zh-CN" altLang="en-US"/>
              <a:t>生命中曾经有过的所有灿烂，原来终究，都需要用寂寞来偿还。</a:t>
            </a:r>
            <a:endParaRPr lang="en-US" altLang="zh-CN"/>
          </a:p>
          <a:p>
            <a:r>
              <a:rPr lang="zh-CN" altLang="en-US"/>
              <a:t>无论走到哪里，都该记住，过去都是假的，回忆是一条没有尽头的路，以往的一切春天都无法复原，即使最狂乱且坚韧的爱情，归根结底也不过是一种瞬息即逝的现实，唯有孤独永恒。</a:t>
            </a:r>
            <a:endParaRPr lang="en-US" altLang="zh-CN"/>
          </a:p>
          <a:p>
            <a:r>
              <a:rPr lang="zh-CN" altLang="en-US"/>
              <a:t>往日的推心置腹已经一去不返，同谋和交流变成敌意与缄默。</a:t>
            </a:r>
            <a:endParaRPr lang="en-US" altLang="zh-CN"/>
          </a:p>
          <a:p>
            <a:r>
              <a:rPr lang="zh-CN" altLang="en-US"/>
              <a:t>谎言说得越来越真诚，最后连她自己也从中得到了安慰。</a:t>
            </a:r>
            <a:endParaRPr lang="en-US" altLang="zh-CN"/>
          </a:p>
          <a:p>
            <a:r>
              <a:rPr lang="zh-CN" altLang="en-US"/>
              <a:t>死亡是一面镜子，反射出生命在它面前做的各种徒劳的姿态。</a:t>
            </a:r>
          </a:p>
        </p:txBody>
      </p:sp>
      <p:pic>
        <p:nvPicPr>
          <p:cNvPr id="4" name="New picture"/>
          <p:cNvPicPr/>
          <p:nvPr/>
        </p:nvPicPr>
        <p:blipFill>
          <a:blip r:embed="rId2"/>
          <a:stretch>
            <a:fillRect/>
          </a:stretch>
        </p:blipFill>
        <p:spPr>
          <a:xfrm>
            <a:off x="12280900" y="12471400"/>
            <a:ext cx="330200" cy="241300"/>
          </a:xfrm>
          <a:prstGeom prst="cube">
            <a:avLst/>
          </a:prstGeom>
        </p:spPr>
      </p:pic>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78904" y="413792"/>
            <a:ext cx="8013576" cy="710952"/>
          </a:xfrm>
          <a:solidFill>
            <a:schemeClr val="bg1"/>
          </a:solidFill>
        </p:spPr>
        <p:txBody>
          <a:bodyPr>
            <a:normAutofit fontScale="90000"/>
          </a:bodyPr>
          <a:lstStyle/>
          <a:p>
            <a:r>
              <a:rPr lang="zh-CN" altLang="en-US" sz="5400" b="1" i="1">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作者简介</a:t>
            </a:r>
            <a:r>
              <a:rPr lang="zh-CN" altLang="en-US" sz="5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r>
            <a:br>
              <a:rPr lang="zh-CN" altLang="en-US" sz="5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endParaRPr lang="zh-CN" altLang="en-US" sz="5400" b="1" i="1">
              <a:solidFill>
                <a:srgbClr val="7030A0"/>
              </a:solidFill>
            </a:endParaRPr>
          </a:p>
        </p:txBody>
      </p:sp>
      <p:sp>
        <p:nvSpPr>
          <p:cNvPr id="3" name="内容占位符 2"/>
          <p:cNvSpPr>
            <a:spLocks noGrp="1"/>
          </p:cNvSpPr>
          <p:nvPr>
            <p:ph sz="half" idx="1"/>
          </p:nvPr>
        </p:nvSpPr>
        <p:spPr>
          <a:xfrm>
            <a:off x="2483768" y="1124744"/>
            <a:ext cx="6408712" cy="2448271"/>
          </a:xfrm>
        </p:spPr>
        <p:txBody>
          <a:bodyPr>
            <a:normAutofit/>
          </a:bodyPr>
          <a:lstStyle/>
          <a:p>
            <a:r>
              <a:rPr lang="zh-CN" altLang="en-US">
                <a:solidFill>
                  <a:srgbClr val="FF0000"/>
                </a:solidFill>
              </a:rPr>
              <a:t>加夫列尔</a:t>
            </a:r>
            <a:r>
              <a:rPr lang="en-US" altLang="zh-CN">
                <a:solidFill>
                  <a:srgbClr val="FF0000"/>
                </a:solidFill>
              </a:rPr>
              <a:t>·</a:t>
            </a:r>
            <a:r>
              <a:rPr lang="zh-CN" altLang="en-US">
                <a:solidFill>
                  <a:srgbClr val="FF0000"/>
                </a:solidFill>
              </a:rPr>
              <a:t>加西亚</a:t>
            </a:r>
            <a:r>
              <a:rPr lang="en-US" altLang="zh-CN">
                <a:solidFill>
                  <a:srgbClr val="FF0000"/>
                </a:solidFill>
              </a:rPr>
              <a:t>·</a:t>
            </a:r>
            <a:r>
              <a:rPr lang="zh-CN" altLang="en-US">
                <a:solidFill>
                  <a:srgbClr val="FF0000"/>
                </a:solidFill>
              </a:rPr>
              <a:t>马尔克斯</a:t>
            </a:r>
            <a:r>
              <a:rPr lang="zh-CN" altLang="en-US"/>
              <a:t>（</a:t>
            </a:r>
            <a:r>
              <a:rPr lang="en-US" altLang="zh-CN" err="1"/>
              <a:t>GabrielGarcía Márquez </a:t>
            </a:r>
            <a:r>
              <a:rPr lang="zh-CN" altLang="en-US"/>
              <a:t>，</a:t>
            </a:r>
            <a:r>
              <a:rPr lang="en-US" altLang="zh-CN"/>
              <a:t>1927-2014</a:t>
            </a:r>
            <a:r>
              <a:rPr lang="zh-CN" altLang="en-US"/>
              <a:t>），哥伦比亚作家，</a:t>
            </a:r>
            <a:r>
              <a:rPr lang="zh-CN" altLang="en-US">
                <a:solidFill>
                  <a:srgbClr val="FF0000"/>
                </a:solidFill>
              </a:rPr>
              <a:t>魔幻现实主义</a:t>
            </a:r>
            <a:r>
              <a:rPr lang="zh-CN" altLang="en-US"/>
              <a:t>文学代表人物。</a:t>
            </a:r>
            <a:r>
              <a:rPr lang="en-US" altLang="zh-CN"/>
              <a:t>20</a:t>
            </a:r>
            <a:r>
              <a:rPr lang="zh-CN" altLang="en-US"/>
              <a:t>世纪最有影响力的作家之一。</a:t>
            </a:r>
          </a:p>
        </p:txBody>
      </p:sp>
      <p:sp>
        <p:nvSpPr>
          <p:cNvPr id="10" name="内容占位符 9"/>
          <p:cNvSpPr>
            <a:spLocks noGrp="1"/>
          </p:cNvSpPr>
          <p:nvPr>
            <p:ph sz="half" idx="2"/>
          </p:nvPr>
        </p:nvSpPr>
        <p:spPr>
          <a:xfrm>
            <a:off x="331313" y="3429000"/>
            <a:ext cx="8568952" cy="3528392"/>
          </a:xfrm>
        </p:spPr>
        <p:txBody>
          <a:bodyPr>
            <a:normAutofit/>
          </a:bodyPr>
          <a:lstStyle/>
          <a:p>
            <a:r>
              <a:rPr lang="zh-CN" altLang="en-US">
                <a:solidFill>
                  <a:srgbClr val="FF0000"/>
                </a:solidFill>
              </a:rPr>
              <a:t>马尔克斯</a:t>
            </a:r>
            <a:r>
              <a:rPr lang="en-US" altLang="zh-CN"/>
              <a:t>1927</a:t>
            </a:r>
            <a:r>
              <a:rPr lang="zh-CN" altLang="en-US"/>
              <a:t>年出生于哥伦比亚。童年与外祖父母一起生活。</a:t>
            </a:r>
            <a:r>
              <a:rPr lang="en-US" altLang="zh-CN"/>
              <a:t>1936</a:t>
            </a:r>
            <a:r>
              <a:rPr lang="zh-CN" altLang="en-US"/>
              <a:t>年随父母迁居苏克雷。</a:t>
            </a:r>
            <a:r>
              <a:rPr lang="en-US" altLang="zh-CN"/>
              <a:t>1947</a:t>
            </a:r>
            <a:r>
              <a:rPr lang="zh-CN" altLang="en-US"/>
              <a:t>年考入波哥大国立大学。</a:t>
            </a:r>
            <a:r>
              <a:rPr lang="en-US" altLang="zh-CN"/>
              <a:t>1948</a:t>
            </a:r>
            <a:r>
              <a:rPr lang="zh-CN" altLang="en-US"/>
              <a:t>年</a:t>
            </a:r>
            <a:r>
              <a:rPr lang="zh-CN" altLang="en-US">
                <a:solidFill>
                  <a:srgbClr val="FF0000"/>
                </a:solidFill>
              </a:rPr>
              <a:t>因内战辍学，进入报界</a:t>
            </a:r>
            <a:r>
              <a:rPr lang="zh-CN" altLang="en-US"/>
              <a:t>。五十年代开始出版文学作品。六十年代初移居墨西哥。</a:t>
            </a:r>
            <a:r>
              <a:rPr lang="en-US" altLang="zh-CN"/>
              <a:t>1967</a:t>
            </a:r>
            <a:r>
              <a:rPr lang="zh-CN" altLang="en-US"/>
              <a:t>年出版</a:t>
            </a:r>
            <a:r>
              <a:rPr lang="en-US" altLang="zh-CN"/>
              <a:t>《</a:t>
            </a:r>
            <a:r>
              <a:rPr lang="zh-CN" altLang="en-US"/>
              <a:t>百年孤独</a:t>
            </a:r>
            <a:r>
              <a:rPr lang="en-US" altLang="zh-CN"/>
              <a:t>》</a:t>
            </a:r>
            <a:r>
              <a:rPr lang="zh-CN" altLang="en-US"/>
              <a:t>。</a:t>
            </a:r>
            <a:r>
              <a:rPr lang="en-US" altLang="zh-CN"/>
              <a:t>1982</a:t>
            </a:r>
            <a:r>
              <a:rPr lang="zh-CN" altLang="en-US"/>
              <a:t>年获诺贝尔文学奖。</a:t>
            </a:r>
          </a:p>
        </p:txBody>
      </p:sp>
      <p:pic>
        <p:nvPicPr>
          <p:cNvPr id="4" name="图片 3" descr="1.jpg"/>
          <p:cNvPicPr>
            <a:picLocks noChangeAspect="1"/>
          </p:cNvPicPr>
          <p:nvPr/>
        </p:nvPicPr>
        <p:blipFill>
          <a:blip r:embed="rId2"/>
          <a:stretch>
            <a:fillRect/>
          </a:stretch>
        </p:blipFill>
        <p:spPr>
          <a:xfrm>
            <a:off x="251520" y="188640"/>
            <a:ext cx="2095500" cy="2590800"/>
          </a:xfrm>
          <a:prstGeom prst="rect">
            <a:avLst/>
          </a:prstGeom>
        </p:spPr>
      </p:pic>
    </p:spTree>
  </p:cSld>
  <p:clrMapOvr>
    <a:masterClrMapping/>
  </p:clrMapOvr>
  <p:transition>
    <p:strips dir="ld"/>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魔幻现实主义</a:t>
            </a:r>
          </a:p>
        </p:txBody>
      </p:sp>
      <p:sp>
        <p:nvSpPr>
          <p:cNvPr id="3" name="内容占位符 2"/>
          <p:cNvSpPr>
            <a:spLocks noGrp="1"/>
          </p:cNvSpPr>
          <p:nvPr>
            <p:ph sz="half" idx="1"/>
          </p:nvPr>
        </p:nvSpPr>
        <p:spPr>
          <a:xfrm>
            <a:off x="457200" y="1417638"/>
            <a:ext cx="8579296" cy="4708525"/>
          </a:xfrm>
        </p:spPr>
        <p:txBody>
          <a:bodyPr>
            <a:normAutofit fontScale="92500" lnSpcReduction="10000"/>
          </a:bodyPr>
          <a:lstStyle/>
          <a:p>
            <a:pPr marL="0" indent="0">
              <a:buNone/>
            </a:pPr>
            <a:r>
              <a:rPr lang="zh-CN" altLang="en-US">
                <a:solidFill>
                  <a:srgbClr val="002060"/>
                </a:solidFill>
                <a:latin typeface="华文新魏" panose="02010800040101010101" pitchFamily="2" charset="-122"/>
                <a:ea typeface="华文新魏" panose="02010800040101010101" pitchFamily="2" charset="-122"/>
              </a:rPr>
              <a:t>魔幻现实主义是拉丁美洲特有的文学流派。</a:t>
            </a:r>
            <a:r>
              <a:rPr lang="zh-CN" altLang="en-US">
                <a:solidFill>
                  <a:srgbClr val="C00000"/>
                </a:solidFill>
                <a:latin typeface="华文新魏" panose="02010800040101010101" pitchFamily="2" charset="-122"/>
                <a:ea typeface="华文新魏" panose="02010800040101010101" pitchFamily="2" charset="-122"/>
              </a:rPr>
              <a:t>它立足于拉美现实，运用荒诞派的手法</a:t>
            </a:r>
            <a:r>
              <a:rPr lang="zh-CN" altLang="en-US">
                <a:solidFill>
                  <a:srgbClr val="002060"/>
                </a:solidFill>
                <a:latin typeface="华文新魏" panose="02010800040101010101" pitchFamily="2" charset="-122"/>
                <a:ea typeface="华文新魏" panose="02010800040101010101" pitchFamily="2" charset="-122"/>
              </a:rPr>
              <a:t>，将拉美的现实生活与神魔鬼怪等幻想融为一体，往往写得晦涩难懂。它在拉美兴盛，又接受欧洲文学，尤其是现代派文学的影响，又有独特的印第安文化；其中的传说、深化、巫术、幻觉、怪诞成分为作家所吸收。</a:t>
            </a:r>
            <a:endParaRPr lang="en-US" altLang="zh-CN">
              <a:solidFill>
                <a:srgbClr val="002060"/>
              </a:solidFill>
              <a:latin typeface="华文新魏" panose="02010800040101010101" pitchFamily="2" charset="-122"/>
              <a:ea typeface="华文新魏" panose="02010800040101010101" pitchFamily="2" charset="-122"/>
            </a:endParaRPr>
          </a:p>
          <a:p>
            <a:pPr marL="0" indent="0">
              <a:buNone/>
            </a:pPr>
            <a:r>
              <a:rPr lang="zh-CN" altLang="en-US"/>
              <a:t>原则：变现实为幻想而不失其真。</a:t>
            </a:r>
            <a:endParaRPr lang="en-US" altLang="zh-CN"/>
          </a:p>
          <a:p>
            <a:pPr marL="0" indent="0">
              <a:buNone/>
            </a:pPr>
            <a:r>
              <a:rPr lang="zh-CN" altLang="en-US"/>
              <a:t>特点：①弥漫着浓重而强烈的神奇气氛。</a:t>
            </a:r>
            <a:endParaRPr lang="en-US" altLang="zh-CN"/>
          </a:p>
          <a:p>
            <a:pPr marL="0" indent="0">
              <a:buNone/>
            </a:pPr>
            <a:r>
              <a:rPr lang="zh-CN" altLang="en-US"/>
              <a:t>②具有鲜明的反殖反帝反封建反独裁的进步倾向。</a:t>
            </a:r>
            <a:endParaRPr lang="en-US" altLang="zh-CN"/>
          </a:p>
          <a:p>
            <a:pPr marL="0" indent="0">
              <a:buNone/>
            </a:pPr>
            <a:r>
              <a:rPr lang="zh-CN" altLang="en-US"/>
              <a:t>③善于借鉴、吸收和运用外来文化，并且结合本民族的习俗加以提炼、发展和融会贯通。</a:t>
            </a:r>
          </a:p>
        </p:txBody>
      </p:sp>
    </p:spTree>
    <p:extLst>
      <p:ext uri="{BB962C8B-B14F-4D97-AF65-F5344CB8AC3E}">
        <p14:creationId xmlns:p14="http://schemas.microsoft.com/office/powerpoint/2010/main" val="426534375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6"/>
          <p:cNvSpPr>
            <a:spLocks noGrp="1"/>
          </p:cNvSpPr>
          <p:nvPr>
            <p:ph type="title"/>
          </p:nvPr>
        </p:nvSpPr>
        <p:spPr>
          <a:xfrm>
            <a:off x="457200" y="274638"/>
            <a:ext cx="8075240" cy="850106"/>
          </a:xfrm>
        </p:spPr>
        <p:txBody>
          <a:bodyPr>
            <a:normAutofit/>
          </a:bodyPr>
          <a:lstStyle/>
          <a:p>
            <a:pPr algn="l"/>
            <a:r>
              <a:rPr lang="zh-CN" altLang="en-US" sz="3200" b="1" i="1">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作者简介</a:t>
            </a:r>
            <a:endParaRPr lang="zh-CN" altLang="en-US" sz="3200" b="1" i="1">
              <a:solidFill>
                <a:srgbClr val="7030A0"/>
              </a:solidFill>
            </a:endParaRPr>
          </a:p>
        </p:txBody>
      </p:sp>
      <p:sp>
        <p:nvSpPr>
          <p:cNvPr id="8" name="内容占位符 7"/>
          <p:cNvSpPr>
            <a:spLocks noGrp="1"/>
          </p:cNvSpPr>
          <p:nvPr>
            <p:ph sz="half" idx="1"/>
          </p:nvPr>
        </p:nvSpPr>
        <p:spPr>
          <a:xfrm>
            <a:off x="179512" y="908721"/>
            <a:ext cx="8712968" cy="2808311"/>
          </a:xfrm>
        </p:spPr>
        <p:txBody>
          <a:bodyPr>
            <a:normAutofit fontScale="92500"/>
          </a:bodyPr>
          <a:lstStyle/>
          <a:p>
            <a:r>
              <a:rPr lang="zh-CN" altLang="en-US"/>
              <a:t>加西亚</a:t>
            </a:r>
            <a:r>
              <a:rPr lang="en-US" altLang="zh-CN"/>
              <a:t>·</a:t>
            </a:r>
            <a:r>
              <a:rPr lang="zh-CN" altLang="en-US"/>
              <a:t>马尔克斯作品的主要特色是</a:t>
            </a:r>
            <a:r>
              <a:rPr lang="zh-CN" altLang="en-US">
                <a:solidFill>
                  <a:srgbClr val="FF0000"/>
                </a:solidFill>
              </a:rPr>
              <a:t>幻想与现实的巧妙结合</a:t>
            </a:r>
            <a:r>
              <a:rPr lang="zh-CN" altLang="en-US"/>
              <a:t>，</a:t>
            </a:r>
            <a:r>
              <a:rPr lang="zh-CN" altLang="en-US">
                <a:solidFill>
                  <a:srgbClr val="FF0000"/>
                </a:solidFill>
              </a:rPr>
              <a:t>以此来反映社会现实生活，审视人生和世界</a:t>
            </a:r>
            <a:r>
              <a:rPr lang="zh-CN" altLang="en-US"/>
              <a:t>。 作为一个天才的、赢得广泛赞誉的小说家，被誉为“二十世纪文学标杆”，加西亚</a:t>
            </a:r>
            <a:r>
              <a:rPr lang="en-US" altLang="zh-CN"/>
              <a:t>·</a:t>
            </a:r>
            <a:r>
              <a:rPr lang="zh-CN" altLang="en-US"/>
              <a:t>马尔克斯将现实主义与幻想结合起来，</a:t>
            </a:r>
            <a:r>
              <a:rPr lang="zh-CN" altLang="en-US">
                <a:solidFill>
                  <a:srgbClr val="FF0000"/>
                </a:solidFill>
              </a:rPr>
              <a:t>创造了一部风云变幻的哥伦比亚和整个南美大陆的神话般的历史。</a:t>
            </a:r>
          </a:p>
        </p:txBody>
      </p:sp>
      <p:sp>
        <p:nvSpPr>
          <p:cNvPr id="4" name="内容占位符 3"/>
          <p:cNvSpPr>
            <a:spLocks noGrp="1"/>
          </p:cNvSpPr>
          <p:nvPr>
            <p:ph sz="half" idx="2"/>
          </p:nvPr>
        </p:nvSpPr>
        <p:spPr>
          <a:xfrm>
            <a:off x="395536" y="3717032"/>
            <a:ext cx="8291264" cy="2880320"/>
          </a:xfrm>
          <a:solidFill>
            <a:schemeClr val="bg1"/>
          </a:solidFill>
        </p:spPr>
        <p:txBody>
          <a:bodyPr>
            <a:normAutofit fontScale="92500"/>
          </a:bodyPr>
          <a:lstStyle/>
          <a:p>
            <a:pPr>
              <a:buNone/>
            </a:pPr>
            <a:r>
              <a:rPr lang="zh-CN" altLang="en-US" sz="32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写作背景</a:t>
            </a:r>
            <a:endParaRPr lang="en-US" altLang="zh-CN"/>
          </a:p>
          <a:p>
            <a:r>
              <a:rPr lang="zh-CN" altLang="en-US" b="1">
                <a:solidFill>
                  <a:schemeClr val="accent2">
                    <a:lumMod val="60000"/>
                    <a:lumOff val="40000"/>
                  </a:schemeClr>
                </a:solidFill>
              </a:rPr>
              <a:t>从</a:t>
            </a:r>
            <a:r>
              <a:rPr lang="en-US" altLang="zh-CN" b="1">
                <a:solidFill>
                  <a:schemeClr val="accent2">
                    <a:lumMod val="60000"/>
                    <a:lumOff val="40000"/>
                  </a:schemeClr>
                </a:solidFill>
              </a:rPr>
              <a:t>1830</a:t>
            </a:r>
            <a:r>
              <a:rPr lang="zh-CN" altLang="en-US" b="1">
                <a:solidFill>
                  <a:schemeClr val="accent2">
                    <a:lumMod val="60000"/>
                    <a:lumOff val="40000"/>
                  </a:schemeClr>
                </a:solidFill>
              </a:rPr>
              <a:t>年至</a:t>
            </a:r>
            <a:r>
              <a:rPr lang="en-US" altLang="zh-CN" b="1">
                <a:solidFill>
                  <a:schemeClr val="accent2">
                    <a:lumMod val="60000"/>
                    <a:lumOff val="40000"/>
                  </a:schemeClr>
                </a:solidFill>
              </a:rPr>
              <a:t>19</a:t>
            </a:r>
            <a:r>
              <a:rPr lang="zh-CN" altLang="en-US" b="1">
                <a:solidFill>
                  <a:schemeClr val="accent2">
                    <a:lumMod val="60000"/>
                    <a:lumOff val="40000"/>
                  </a:schemeClr>
                </a:solidFill>
              </a:rPr>
              <a:t>世纪末的</a:t>
            </a:r>
            <a:r>
              <a:rPr lang="en-US" altLang="zh-CN" b="1">
                <a:solidFill>
                  <a:schemeClr val="accent2">
                    <a:lumMod val="60000"/>
                    <a:lumOff val="40000"/>
                  </a:schemeClr>
                </a:solidFill>
              </a:rPr>
              <a:t>70</a:t>
            </a:r>
            <a:r>
              <a:rPr lang="zh-CN" altLang="en-US" b="1">
                <a:solidFill>
                  <a:schemeClr val="accent2">
                    <a:lumMod val="60000"/>
                    <a:lumOff val="40000"/>
                  </a:schemeClr>
                </a:solidFill>
              </a:rPr>
              <a:t>年间，哥伦比亚爆发过几十次内战，使数十万人丧生。</a:t>
            </a:r>
            <a:r>
              <a:rPr lang="en-US" altLang="zh-CN" b="1">
                <a:solidFill>
                  <a:schemeClr val="accent2">
                    <a:lumMod val="60000"/>
                    <a:lumOff val="40000"/>
                  </a:schemeClr>
                </a:solidFill>
              </a:rPr>
              <a:t>《</a:t>
            </a:r>
            <a:r>
              <a:rPr lang="zh-CN" altLang="en-US" b="1">
                <a:solidFill>
                  <a:schemeClr val="accent2">
                    <a:lumMod val="60000"/>
                    <a:lumOff val="40000"/>
                  </a:schemeClr>
                </a:solidFill>
              </a:rPr>
              <a:t>百年孤独</a:t>
            </a:r>
            <a:r>
              <a:rPr lang="en-US" altLang="zh-CN" b="1">
                <a:solidFill>
                  <a:schemeClr val="accent2">
                    <a:lumMod val="60000"/>
                    <a:lumOff val="40000"/>
                  </a:schemeClr>
                </a:solidFill>
              </a:rPr>
              <a:t>》</a:t>
            </a:r>
            <a:r>
              <a:rPr lang="zh-CN" altLang="en-US" b="1">
                <a:solidFill>
                  <a:schemeClr val="accent2">
                    <a:lumMod val="60000"/>
                    <a:lumOff val="40000"/>
                  </a:schemeClr>
                </a:solidFill>
              </a:rPr>
              <a:t>以很大的篇幅描述了这方面的史实，并且通过书中主人公带有传奇色彩的生涯集中变现出来。政客们的虚伪、统治者们的残忍、民众的盲从和愚昧等都写得淋漓尽致。</a:t>
            </a:r>
          </a:p>
        </p:txBody>
      </p:sp>
    </p:spTree>
  </p:cSld>
  <p:clrMapOvr>
    <a:masterClrMapping/>
  </p:clrMapOvr>
  <p:transition>
    <p:cove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a:t>
            </a:r>
            <a:r>
              <a:rPr lang="zh-CN" altLang="en-US"/>
              <a:t>百年孤独</a:t>
            </a:r>
            <a:r>
              <a:rPr lang="en-US" altLang="zh-CN"/>
              <a:t>》</a:t>
            </a:r>
            <a:r>
              <a:rPr lang="zh-CN" altLang="en-US"/>
              <a:t>题目解说</a:t>
            </a:r>
          </a:p>
        </p:txBody>
      </p:sp>
      <p:sp>
        <p:nvSpPr>
          <p:cNvPr id="3" name="内容占位符 2"/>
          <p:cNvSpPr>
            <a:spLocks noGrp="1"/>
          </p:cNvSpPr>
          <p:nvPr>
            <p:ph sz="half" idx="1"/>
          </p:nvPr>
        </p:nvSpPr>
        <p:spPr>
          <a:xfrm>
            <a:off x="457200" y="1600200"/>
            <a:ext cx="8291264" cy="4525963"/>
          </a:xfrm>
        </p:spPr>
        <p:txBody>
          <a:bodyPr/>
          <a:lstStyle/>
          <a:p>
            <a:pPr marL="0" indent="0">
              <a:buNone/>
            </a:pPr>
            <a:r>
              <a:rPr lang="zh-CN" altLang="en-US"/>
              <a:t>“百年”指拉丁美洲人民被压迫、被剥削的苦难岁月是漫长的；</a:t>
            </a:r>
            <a:endParaRPr lang="en-US" altLang="zh-CN"/>
          </a:p>
          <a:p>
            <a:pPr marL="0" indent="0">
              <a:buNone/>
            </a:pPr>
            <a:r>
              <a:rPr lang="zh-CN" altLang="en-US"/>
              <a:t>“孤独”指拉丁美洲长期愚昧、落后、保守、僵化。</a:t>
            </a:r>
            <a:endParaRPr lang="en-US" altLang="zh-CN"/>
          </a:p>
          <a:p>
            <a:pPr marL="0" indent="0">
              <a:buNone/>
            </a:pPr>
            <a:r>
              <a:rPr lang="zh-CN" altLang="en-US"/>
              <a:t>作者以“百年孤独”为题，意在引起读者思考，造成马孔多</a:t>
            </a:r>
            <a:r>
              <a:rPr lang="en-US" altLang="zh-CN"/>
              <a:t>---</a:t>
            </a:r>
            <a:r>
              <a:rPr lang="zh-CN" altLang="en-US"/>
              <a:t>实际上是拉丁美洲的缩影</a:t>
            </a:r>
            <a:r>
              <a:rPr lang="en-US" altLang="zh-CN"/>
              <a:t>----</a:t>
            </a:r>
            <a:r>
              <a:rPr lang="zh-CN" altLang="en-US"/>
              <a:t>百年孤独的原因，以及打破这种状态的根本途径。</a:t>
            </a:r>
            <a:endParaRPr lang="en-US" altLang="zh-CN"/>
          </a:p>
        </p:txBody>
      </p:sp>
      <p:sp>
        <p:nvSpPr>
          <p:cNvPr id="4" name="矩形 3"/>
          <p:cNvSpPr/>
          <p:nvPr/>
        </p:nvSpPr>
        <p:spPr>
          <a:xfrm>
            <a:off x="1475656" y="4941168"/>
            <a:ext cx="7056784" cy="646331"/>
          </a:xfrm>
          <a:prstGeom prst="rect">
            <a:avLst/>
          </a:prstGeom>
        </p:spPr>
        <p:txBody>
          <a:bodyPr wrap="square">
            <a:spAutoFit/>
          </a:bodyPr>
          <a:lstStyle/>
          <a:p>
            <a:r>
              <a:rPr lang="zh-CN" altLang="en-US"/>
              <a:t>https://haokan.baidu.com/v?vid=8269404041011534049&amp;pd=bjh&amp;fr=bjhauthor&amp;type=video</a:t>
            </a:r>
          </a:p>
        </p:txBody>
      </p:sp>
    </p:spTree>
    <p:extLst>
      <p:ext uri="{BB962C8B-B14F-4D97-AF65-F5344CB8AC3E}">
        <p14:creationId xmlns:p14="http://schemas.microsoft.com/office/powerpoint/2010/main" val="99245836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116632"/>
            <a:ext cx="8363272" cy="288032"/>
          </a:xfrm>
        </p:spPr>
        <p:txBody>
          <a:bodyPr>
            <a:normAutofit fontScale="90000"/>
          </a:bodyPr>
          <a:lstStyle/>
          <a:p>
            <a:r>
              <a:rPr lang="zh-CN" altLang="en-US">
                <a:solidFill>
                  <a:srgbClr val="7030A0"/>
                </a:solidFill>
              </a:rPr>
              <a:t>人物关系图</a:t>
            </a:r>
          </a:p>
        </p:txBody>
      </p:sp>
      <p:pic>
        <p:nvPicPr>
          <p:cNvPr id="4" name="内容占位符 3" descr="2.jpg"/>
          <p:cNvPicPr>
            <a:picLocks noGrp="1" noChangeAspect="1"/>
          </p:cNvPicPr>
          <p:nvPr>
            <p:ph idx="1"/>
          </p:nvPr>
        </p:nvPicPr>
        <p:blipFill>
          <a:blip r:embed="rId2"/>
          <a:stretch>
            <a:fillRect/>
          </a:stretch>
        </p:blipFill>
        <p:spPr>
          <a:xfrm>
            <a:off x="111219" y="500934"/>
            <a:ext cx="8853269" cy="6357066"/>
          </a:xfrm>
        </p:spPr>
      </p:pic>
    </p:spTree>
  </p:cSld>
  <p:clrMapOvr>
    <a:masterClrMapping/>
  </p:clrMapOvr>
  <p:transition>
    <p:newsflash/>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初读课文，思考一下问题</a:t>
            </a:r>
          </a:p>
        </p:txBody>
      </p:sp>
      <p:sp>
        <p:nvSpPr>
          <p:cNvPr id="3" name="内容占位符 2"/>
          <p:cNvSpPr>
            <a:spLocks noGrp="1"/>
          </p:cNvSpPr>
          <p:nvPr>
            <p:ph sz="half" idx="1"/>
          </p:nvPr>
        </p:nvSpPr>
        <p:spPr>
          <a:xfrm>
            <a:off x="457200" y="1600200"/>
            <a:ext cx="8363272" cy="4525963"/>
          </a:xfrm>
        </p:spPr>
        <p:txBody>
          <a:bodyPr>
            <a:normAutofit/>
          </a:bodyPr>
          <a:lstStyle/>
          <a:p>
            <a:r>
              <a:rPr lang="zh-CN" altLang="en-US" sz="4000">
                <a:solidFill>
                  <a:schemeClr val="accent5">
                    <a:lumMod val="50000"/>
                  </a:schemeClr>
                </a:solidFill>
                <a:latin typeface="STXingkai" panose="02010800040101010101" pitchFamily="2" charset="-122"/>
                <a:ea typeface="STXingkai" panose="02010800040101010101" pitchFamily="2" charset="-122"/>
              </a:rPr>
              <a:t>划分文章结构</a:t>
            </a:r>
            <a:endParaRPr lang="en-US" altLang="zh-CN" sz="4000">
              <a:solidFill>
                <a:schemeClr val="accent5">
                  <a:lumMod val="50000"/>
                </a:schemeClr>
              </a:solidFill>
              <a:latin typeface="STXingkai" panose="02010800040101010101" pitchFamily="2" charset="-122"/>
              <a:ea typeface="STXingkai" panose="02010800040101010101" pitchFamily="2" charset="-122"/>
            </a:endParaRPr>
          </a:p>
          <a:p>
            <a:r>
              <a:rPr lang="zh-CN" altLang="en-US" sz="4000">
                <a:solidFill>
                  <a:schemeClr val="accent5">
                    <a:lumMod val="50000"/>
                  </a:schemeClr>
                </a:solidFill>
                <a:latin typeface="STXingkai" panose="02010800040101010101" pitchFamily="2" charset="-122"/>
                <a:ea typeface="STXingkai" panose="02010800040101010101" pitchFamily="2" charset="-122"/>
              </a:rPr>
              <a:t>选文中出现哪些主要人物？他们分别是什么身份？</a:t>
            </a:r>
            <a:endParaRPr lang="en-US" altLang="zh-CN" sz="4000">
              <a:solidFill>
                <a:schemeClr val="accent5">
                  <a:lumMod val="50000"/>
                </a:schemeClr>
              </a:solidFill>
              <a:latin typeface="STXingkai" panose="02010800040101010101" pitchFamily="2" charset="-122"/>
              <a:ea typeface="STXingkai" panose="02010800040101010101" pitchFamily="2" charset="-122"/>
            </a:endParaRPr>
          </a:p>
        </p:txBody>
      </p:sp>
    </p:spTree>
    <p:extLst>
      <p:ext uri="{BB962C8B-B14F-4D97-AF65-F5344CB8AC3E}">
        <p14:creationId xmlns:p14="http://schemas.microsoft.com/office/powerpoint/2010/main" val="429104186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划分文章结构</a:t>
            </a:r>
          </a:p>
        </p:txBody>
      </p:sp>
      <p:sp>
        <p:nvSpPr>
          <p:cNvPr id="3" name="内容占位符 2"/>
          <p:cNvSpPr>
            <a:spLocks noGrp="1"/>
          </p:cNvSpPr>
          <p:nvPr>
            <p:ph sz="half" idx="1"/>
          </p:nvPr>
        </p:nvSpPr>
        <p:spPr>
          <a:xfrm>
            <a:off x="457200" y="1600200"/>
            <a:ext cx="8686800" cy="4525963"/>
          </a:xfrm>
        </p:spPr>
        <p:txBody>
          <a:bodyPr>
            <a:normAutofit/>
          </a:bodyPr>
          <a:lstStyle/>
          <a:p>
            <a:r>
              <a:rPr lang="zh-CN" altLang="en-US" sz="3600">
                <a:solidFill>
                  <a:schemeClr val="accent5">
                    <a:lumMod val="50000"/>
                  </a:schemeClr>
                </a:solidFill>
                <a:latin typeface="STXingkai" panose="02010800040101010101" pitchFamily="2" charset="-122"/>
                <a:ea typeface="STXingkai" panose="02010800040101010101" pitchFamily="2" charset="-122"/>
              </a:rPr>
              <a:t>第一部分（</a:t>
            </a:r>
            <a:r>
              <a:rPr lang="en-US" altLang="zh-CN" sz="3600">
                <a:solidFill>
                  <a:schemeClr val="accent5">
                    <a:lumMod val="50000"/>
                  </a:schemeClr>
                </a:solidFill>
                <a:latin typeface="STXingkai" panose="02010800040101010101" pitchFamily="2" charset="-122"/>
                <a:ea typeface="STXingkai" panose="02010800040101010101" pitchFamily="2" charset="-122"/>
              </a:rPr>
              <a:t>1-5</a:t>
            </a:r>
            <a:r>
              <a:rPr lang="zh-CN" altLang="en-US" sz="3600">
                <a:solidFill>
                  <a:schemeClr val="accent5">
                    <a:lumMod val="50000"/>
                  </a:schemeClr>
                </a:solidFill>
                <a:latin typeface="STXingkai" panose="02010800040101010101" pitchFamily="2" charset="-122"/>
                <a:ea typeface="STXingkai" panose="02010800040101010101" pitchFamily="2" charset="-122"/>
              </a:rPr>
              <a:t>）介绍马孔多的环境，以及马孔多的创始人布恩迪亚和乌尔苏拉。</a:t>
            </a:r>
            <a:endParaRPr lang="en-US" altLang="zh-CN" sz="3600">
              <a:solidFill>
                <a:schemeClr val="accent5">
                  <a:lumMod val="50000"/>
                </a:schemeClr>
              </a:solidFill>
              <a:latin typeface="STXingkai" panose="02010800040101010101" pitchFamily="2" charset="-122"/>
              <a:ea typeface="STXingkai" panose="02010800040101010101" pitchFamily="2" charset="-122"/>
            </a:endParaRPr>
          </a:p>
          <a:p>
            <a:r>
              <a:rPr lang="zh-CN" altLang="en-US" sz="3600">
                <a:solidFill>
                  <a:schemeClr val="accent5">
                    <a:lumMod val="50000"/>
                  </a:schemeClr>
                </a:solidFill>
                <a:latin typeface="STXingkai" panose="02010800040101010101" pitchFamily="2" charset="-122"/>
                <a:ea typeface="STXingkai" panose="02010800040101010101" pitchFamily="2" charset="-122"/>
              </a:rPr>
              <a:t>第二部分（</a:t>
            </a:r>
            <a:r>
              <a:rPr lang="en-US" altLang="zh-CN" sz="3600">
                <a:solidFill>
                  <a:schemeClr val="accent5">
                    <a:lumMod val="50000"/>
                  </a:schemeClr>
                </a:solidFill>
                <a:latin typeface="STXingkai" panose="02010800040101010101" pitchFamily="2" charset="-122"/>
                <a:ea typeface="STXingkai" panose="02010800040101010101" pitchFamily="2" charset="-122"/>
              </a:rPr>
              <a:t>6-7</a:t>
            </a:r>
            <a:r>
              <a:rPr lang="zh-CN" altLang="en-US" sz="3600">
                <a:solidFill>
                  <a:schemeClr val="accent5">
                    <a:lumMod val="50000"/>
                  </a:schemeClr>
                </a:solidFill>
                <a:latin typeface="STXingkai" panose="02010800040101010101" pitchFamily="2" charset="-122"/>
                <a:ea typeface="STXingkai" panose="02010800040101010101" pitchFamily="2" charset="-122"/>
              </a:rPr>
              <a:t>）写丽贝卡到来，突出了她吃土的习惯。</a:t>
            </a:r>
            <a:endParaRPr lang="en-US" altLang="zh-CN" sz="3600">
              <a:solidFill>
                <a:schemeClr val="accent5">
                  <a:lumMod val="50000"/>
                </a:schemeClr>
              </a:solidFill>
              <a:latin typeface="STXingkai" panose="02010800040101010101" pitchFamily="2" charset="-122"/>
              <a:ea typeface="STXingkai" panose="02010800040101010101" pitchFamily="2" charset="-122"/>
            </a:endParaRPr>
          </a:p>
          <a:p>
            <a:r>
              <a:rPr lang="zh-CN" altLang="en-US" sz="3600">
                <a:solidFill>
                  <a:schemeClr val="accent5">
                    <a:lumMod val="50000"/>
                  </a:schemeClr>
                </a:solidFill>
                <a:latin typeface="STXingkai" panose="02010800040101010101" pitchFamily="2" charset="-122"/>
                <a:ea typeface="STXingkai" panose="02010800040101010101" pitchFamily="2" charset="-122"/>
              </a:rPr>
              <a:t>第三部分（</a:t>
            </a:r>
            <a:r>
              <a:rPr lang="en-US" altLang="zh-CN" sz="3600">
                <a:solidFill>
                  <a:schemeClr val="accent5">
                    <a:lumMod val="50000"/>
                  </a:schemeClr>
                </a:solidFill>
                <a:latin typeface="STXingkai" panose="02010800040101010101" pitchFamily="2" charset="-122"/>
                <a:ea typeface="STXingkai" panose="02010800040101010101" pitchFamily="2" charset="-122"/>
              </a:rPr>
              <a:t>8-14</a:t>
            </a:r>
            <a:r>
              <a:rPr lang="zh-CN" altLang="en-US" sz="3600">
                <a:solidFill>
                  <a:schemeClr val="accent5">
                    <a:lumMod val="50000"/>
                  </a:schemeClr>
                </a:solidFill>
                <a:latin typeface="STXingkai" panose="02010800040101010101" pitchFamily="2" charset="-122"/>
                <a:ea typeface="STXingkai" panose="02010800040101010101" pitchFamily="2" charset="-122"/>
              </a:rPr>
              <a:t>）丽贝卡将失眠症带给马孔多，人们开始健忘失忆，但也在努力改变。</a:t>
            </a:r>
            <a:endParaRPr lang="en-US" altLang="zh-CN" sz="3600">
              <a:solidFill>
                <a:schemeClr val="accent5">
                  <a:lumMod val="50000"/>
                </a:schemeClr>
              </a:solidFill>
              <a:latin typeface="STXingkai" panose="02010800040101010101" pitchFamily="2" charset="-122"/>
              <a:ea typeface="STXingkai" panose="02010800040101010101" pitchFamily="2" charset="-122"/>
            </a:endParaRPr>
          </a:p>
        </p:txBody>
      </p:sp>
    </p:spTree>
    <p:extLst>
      <p:ext uri="{BB962C8B-B14F-4D97-AF65-F5344CB8AC3E}">
        <p14:creationId xmlns:p14="http://schemas.microsoft.com/office/powerpoint/2010/main" val="380427686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Unix 3.10 unknown"/>
  <p:tag name="AS_RELEASE_DATE" val="2020.11.30"/>
  <p:tag name="AS_TITLE" val="Aspose.Slides for Java"/>
  <p:tag name="AS_VERSION" val="20.1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2005</Words>
  <Application>Microsoft Office PowerPoint</Application>
  <PresentationFormat>全屏显示(4:3)</PresentationFormat>
  <Paragraphs>91</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暗香扑面</vt:lpstr>
      <vt:lpstr>百年孤独</vt:lpstr>
      <vt:lpstr>地位</vt:lpstr>
      <vt:lpstr>作者简介 </vt:lpstr>
      <vt:lpstr>魔幻现实主义</vt:lpstr>
      <vt:lpstr>作者简介</vt:lpstr>
      <vt:lpstr>《百年孤独》题目解说</vt:lpstr>
      <vt:lpstr>人物关系图</vt:lpstr>
      <vt:lpstr>初读课文，思考一下问题</vt:lpstr>
      <vt:lpstr>划分文章结构</vt:lpstr>
      <vt:lpstr>精读课文，分析人物形象</vt:lpstr>
      <vt:lpstr>主要人物介绍</vt:lpstr>
      <vt:lpstr>主要人物介绍</vt:lpstr>
      <vt:lpstr>主要人物介绍</vt:lpstr>
      <vt:lpstr>主要人物介绍</vt:lpstr>
      <vt:lpstr>主要人物介绍</vt:lpstr>
      <vt:lpstr>失眠症的表现</vt:lpstr>
      <vt:lpstr>应对失眠的措施</vt:lpstr>
      <vt:lpstr>作者编织了一个集体患失眠症如此可笑的情节的目的是什么？“失眠”、“健忘”指什么？</vt:lpstr>
      <vt:lpstr>主题</vt:lpstr>
      <vt:lpstr>所表达的主题 </vt:lpstr>
      <vt:lpstr>表层主题：             孤独  </vt:lpstr>
      <vt:lpstr> </vt:lpstr>
      <vt:lpstr>小扩展</vt:lpstr>
      <vt:lpstr>深层主题：     摆脱孤独 </vt:lpstr>
      <vt:lpstr>名句摘录 </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2020-12-29T09:32:07Z</cp:lastPrinted>
  <dcterms:created xsi:type="dcterms:W3CDTF">2020-12-29T09:32:07Z</dcterms:created>
  <dcterms:modified xsi:type="dcterms:W3CDTF">2021-08-31T04:37:09Z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