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99" r:id="rId2"/>
    <p:sldId id="499" r:id="rId3"/>
    <p:sldId id="445" r:id="rId4"/>
    <p:sldId id="531" r:id="rId5"/>
    <p:sldId id="532" r:id="rId6"/>
    <p:sldId id="533" r:id="rId7"/>
    <p:sldId id="534" r:id="rId8"/>
    <p:sldId id="535" r:id="rId9"/>
    <p:sldId id="270" r:id="rId10"/>
    <p:sldId id="547" r:id="rId11"/>
    <p:sldId id="538" r:id="rId12"/>
    <p:sldId id="519" r:id="rId13"/>
    <p:sldId id="539" r:id="rId14"/>
    <p:sldId id="537" r:id="rId15"/>
    <p:sldId id="540" r:id="rId16"/>
    <p:sldId id="541" r:id="rId17"/>
    <p:sldId id="542" r:id="rId18"/>
    <p:sldId id="543" r:id="rId19"/>
    <p:sldId id="544" r:id="rId20"/>
    <p:sldId id="545" r:id="rId21"/>
    <p:sldId id="546" r:id="rId22"/>
    <p:sldId id="300" r:id="rId23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>
        <p:scale>
          <a:sx n="75" d="100"/>
          <a:sy n="75" d="100"/>
        </p:scale>
        <p:origin x="-1109" y="-3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270670" y="3072393"/>
            <a:ext cx="59046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微专题</a:t>
            </a:r>
            <a:r>
              <a:rPr lang="zh-CN" altLang="en-US" sz="2800" b="1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二</a:t>
            </a:r>
            <a:r>
              <a:rPr lang="zh-CN" altLang="en-US" sz="4200" b="1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字</a:t>
            </a:r>
            <a:r>
              <a:rPr lang="zh-CN" altLang="zh-CN" sz="4400"/>
              <a:t>　</a:t>
            </a:r>
            <a:r>
              <a:rPr lang="zh-CN" altLang="en-US" sz="4200" b="1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形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270670" y="2636912"/>
            <a:ext cx="359929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第一章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Ⅰ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语言基础知识再强化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Picture 2" descr="G:\语文考前三个月\sy_639801236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3" b="11678"/>
          <a:stretch/>
        </p:blipFill>
        <p:spPr bwMode="auto">
          <a:xfrm>
            <a:off x="8655826" y="0"/>
            <a:ext cx="3534587" cy="2506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62558" y="482597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铭记历史、偭怀先烈、珍视和平、开创未来，是我们纪念世界反法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西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斯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战争和中国人民抗日战争胜利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周年的关键所在。没有经济作后盾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没有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强大的国防，就无法抵御外来侵略。如今，党的十八大和十八届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全会胜利召开，我们伟大的祖国已经进入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百年奋斗铸就历史辉煌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信心百倍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推进复兴伟业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的伟大时代。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生源之争，对最基层、最普通的学校而言，囿于见识、眼界和客观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条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所限，以及迫切发展的心情，倒还说得过去，抑或情有可原，然而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作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中国最顶尖的两所高等学府，却为争夺高考状元，展开大战，确实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贻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笑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大方，令人不解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538" y="386830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705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270670" y="908720"/>
            <a:ext cx="537185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</a:t>
            </a:r>
            <a:r>
              <a:rPr lang="zh-CN" altLang="zh-CN" sz="2800" kern="100" dirty="0">
                <a:latin typeface="宋体"/>
                <a:ea typeface="华文细黑"/>
                <a:cs typeface="宋体"/>
              </a:rPr>
              <a:t>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缅。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9515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0550" y="400010"/>
            <a:ext cx="1175762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下列各句中，没有错别字的一项是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就麦家而言，其困境似乎仍主要表现为雅俗对峙格局下的文学史处境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：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他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的小说常常被视为通俗文学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诸如牒战小说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的典范，而被有意无意地误读。</a:t>
            </a:r>
            <a:endParaRPr lang="zh-CN" altLang="zh-CN" sz="105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退一步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的哲学逐渐式微了。有些人开始看清做一个现代人实在辛苦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他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只有前线，没有后方，只有胜利，没有和平，只有战利品，没有墓志铭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第四届核安全峰会其间，习近平主席与奥巴马总统再次会晤，达成积极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建设性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的成果。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这时候与其他花木相比，它毫无逊色之处。它像憋屈了好几年的毛毛虫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终于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要开始向着花蝴蝶的方向膻变了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362" y="585554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5326" y="245951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084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10630" y="980728"/>
            <a:ext cx="443954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谍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嬗。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7867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566" y="260648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下列各句中，没有错别字的一项是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居住证制度为户籍制度改革提供了一个过渡时期，通过不断剥离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户籍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制度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承载的福利，最终拆除户籍制度蕃篱，还原户籍制度的基本功能。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网络社会中，一个小事件容易在论坛中被围观，被热炒，以致不断发酵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spc="-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spc="-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上升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为论坛主题帖，并被更多的论坛转载，成为网络社会的一时热点。</a:t>
            </a:r>
            <a:endParaRPr lang="zh-CN" altLang="zh-CN" sz="1050" kern="100" spc="-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中国梦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以多元文明对话的形式，有效销解了跨文化传播中的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文化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防卫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、文化逆反心理，从而更好地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向世界说明中国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十多家上市券商资产证券化业务风生水起，一些非上市券商也毫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不逊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色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，在资产证券化领域攻城掠地。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9143" y="441375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9022" y="234888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903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622" y="1124744"/>
            <a:ext cx="78649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略。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617875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839" y="328002"/>
            <a:ext cx="11386991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下列各句中，没有错别字的一项是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当山寨文化在手机领域催城拔寨，在数码领域跃跃欲试，用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各种方式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吸引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着人们的眼球之时，已经没有多少人知道它曾经的惨淡出身了。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凭心而论，姚明的球技在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NBA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球员中还不能算最好，但他的不懈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努力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在篮板、助攻方面的进步却是球迷们有目共睹的。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周杰伦以他正面健康的形象、出色的音乐禀赋，迅速成为年轻人的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偶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像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，被誉为新一代娱乐天王，拥有不计其数的铁竿粉丝。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他们想有所作为，但战争使他们迷茫和彷徨，尔虞我诈的社会又使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他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非常反感，他们只能在沉沦中度日，因此被称为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迷惘的一代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647" y="524569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49022" y="4972536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549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622" y="1124744"/>
            <a:ext cx="78649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188439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566" y="472018"/>
            <a:ext cx="1153100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下列各句中，没有错别字的一项是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就在一二十年前，高铁是否应该建设、怎么建设的争论曾经喧嚣一时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今天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，争议已成烟云。高铁线路不断延伸，高速列车风驰电掣。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每个党政组织、每个领导干部必须服从和遵守宪法法律，不能把党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领导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作为个人以言代法、以权压法、徇私枉法的挡剑牌。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拉斐尔精心绘制的《雅典学院》画典，出神入化地再现一幕往古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高端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精神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文化生活场景，五百多年来，引得多少人浮想联篇、遐思无限。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奉行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好人主义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的领导干部多了，党内清风正气就会得不到发扬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歪风邪气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就会得不到遏制，申张正义者就会受到冷落孤立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422" y="686177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60070" y="1299240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9960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622" y="1124744"/>
            <a:ext cx="7864925" cy="1949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箭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伸。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495395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2782838" y="2060848"/>
            <a:ext cx="5544616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一、写一写：高考高频易错字</a:t>
            </a: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2782838" y="3253365"/>
            <a:ext cx="6480720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>
              <a:defRPr/>
            </a:pPr>
            <a:r>
              <a:rPr lang="zh-CN" altLang="zh-CN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二、练一练：熟悉题型特点和答题技巧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2892946" y="2684616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892946" y="3861048"/>
            <a:ext cx="6370612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13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解析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0863" y="404664"/>
            <a:ext cx="1081092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下列各句中，没有错别字的一项是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我们应该让更多的中国古典作品进入教材，让莘莘学子重视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中国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古典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文化，这样中华民族文化的基因就能一代代传承下去。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尹先生骑摩托车载妻子回家途中，不幸被一辆高速行驶的黑色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小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轿车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撞飞，肇事车辆逃逸，夫妻俩面对巨额药费一愁莫展。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C.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来一场说走就走的旅行，沿途欣赏良晨美景，放松心情，让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灵魂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归于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空白，看看别人的人生百态，以缓慢步伐体验旅行的乐趣。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D.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烟花爆竹是深受人们亲睐的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，由于利润高，总有人铤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走险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生产、私囤，这些违法行为极易引发安全事故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558" y="600367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86254" y="1195864"/>
            <a:ext cx="612068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0" name="圆角矩形 9">
            <a:hlinkClick r:id="rId4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461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38622" y="1124744"/>
            <a:ext cx="786492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筹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项亲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青。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886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G:\语文考前三个月\sy_63980123675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3" b="11678"/>
          <a:stretch/>
        </p:blipFill>
        <p:spPr bwMode="auto">
          <a:xfrm>
            <a:off x="8655826" y="0"/>
            <a:ext cx="3534587" cy="2506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zh-CN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写一写</a:t>
            </a:r>
            <a:r>
              <a:rPr lang="zh-CN" altLang="zh-CN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：高考高频易错字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50591" y="984142"/>
            <a:ext cx="511256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根据拼音补写出正确的汉字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1.ān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装　</a:t>
            </a:r>
            <a:r>
              <a:rPr lang="zh-CN" altLang="zh-CN" sz="2800" kern="100" dirty="0">
                <a:latin typeface="宋体"/>
                <a:ea typeface="Times New Roman"/>
                <a:cs typeface="Courier New"/>
              </a:rPr>
              <a:t>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　　　　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脉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bó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3.bó(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松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chí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精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cuì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dié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7.dù(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假村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</a:p>
        </p:txBody>
      </p:sp>
      <p:sp>
        <p:nvSpPr>
          <p:cNvPr id="9" name="矩形 8"/>
          <p:cNvSpPr/>
          <p:nvPr/>
        </p:nvSpPr>
        <p:spPr>
          <a:xfrm>
            <a:off x="6239222" y="1630473"/>
            <a:ext cx="368312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8.fánɡ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碍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9.fú(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气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ɡài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粗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ɡuǎnɡ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震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hàn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he(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14.hòu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室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42222" y="1632565"/>
            <a:ext cx="1980029" cy="46166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安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搏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舶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弛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粹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叠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度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619582" y="1638960"/>
            <a:ext cx="2159566" cy="46166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妨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辐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概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犷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撼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合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uiExpand="1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6614" y="476672"/>
            <a:ext cx="367240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15.jí(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挖墙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jiǎo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17.jùn(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打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liǎnɡ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20.liào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lónɡ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杀</a:t>
            </a:r>
            <a:r>
              <a:rPr lang="en-US" altLang="zh-CN" sz="2800" kern="100" dirty="0" err="1" smtClean="0">
                <a:latin typeface="Times New Roman"/>
                <a:ea typeface="华文细黑"/>
                <a:cs typeface="Courier New"/>
              </a:rPr>
              <a:t>lù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23.jìnɡ(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挛</a:t>
            </a:r>
            <a:r>
              <a:rPr lang="en-US" altLang="zh-CN" sz="2800" kern="100" dirty="0">
                <a:latin typeface="Times New Roman"/>
                <a:ea typeface="华文细黑"/>
              </a:rPr>
              <a:t> 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3198" y="476672"/>
            <a:ext cx="368312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沉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miǎn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25.mínɡ(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信片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mǔ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27.pínɡ(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修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29.qīnɡ(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入场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quàn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rèn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32.sào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痒病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63035" y="476672"/>
            <a:ext cx="255996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即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脚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竣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蜡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两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瞭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龙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戮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痉</a:t>
            </a:r>
            <a:endParaRPr lang="en-US" altLang="zh-CN" sz="2800" kern="100" dirty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959302" y="476672"/>
            <a:ext cx="292000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湎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明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拇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平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葺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青</a:t>
            </a:r>
            <a:endParaRPr lang="zh-CN" altLang="zh-CN" sz="2800" kern="100" dirty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券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轫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瘙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endParaRPr lang="en-US" altLang="zh-CN" sz="2800" kern="100" dirty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0787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38622" y="746408"/>
            <a:ext cx="367240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追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sù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迁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35.xuān(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寒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xuān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37.xuán(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38.yàn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品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39.zānɡ(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款</a:t>
            </a:r>
            <a:r>
              <a:rPr lang="en-US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Courier New"/>
              </a:rPr>
              <a:t>  </a:t>
            </a:r>
          </a:p>
        </p:txBody>
      </p:sp>
      <p:sp>
        <p:nvSpPr>
          <p:cNvPr id="9" name="矩形 8"/>
          <p:cNvSpPr/>
          <p:nvPr/>
        </p:nvSpPr>
        <p:spPr>
          <a:xfrm>
            <a:off x="6023198" y="746408"/>
            <a:ext cx="3683121" cy="4534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40.zhàn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41.zhé(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装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zhēn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坐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zhèn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zhōu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编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zuǎn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46.zuò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月子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14447" y="756568"/>
            <a:ext cx="3046412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溯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徙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宣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暄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旋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赝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赃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78702" y="746408"/>
            <a:ext cx="3783165" cy="461664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en-US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蘸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蛰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帧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镇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州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纂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坐</a:t>
            </a:r>
            <a:endParaRPr lang="zh-CN" altLang="zh-CN" sz="2800" kern="100" dirty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99259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22598" y="548680"/>
            <a:ext cx="54006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</a:t>
            </a: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补写出下列成语中空缺的汉字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自弃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莫展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流不息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功亏一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天翻地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言简意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00517" y="1276828"/>
            <a:ext cx="3683121" cy="5181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悬梁刺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食不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迫不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人命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揉造作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一诺千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67758" y="1217072"/>
            <a:ext cx="399045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拜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暴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砭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筹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川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篑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覆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赅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031311" y="1283573"/>
            <a:ext cx="41764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鼓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股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果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及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既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菅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矫</a:t>
            </a:r>
            <a:endParaRPr lang="en-US" altLang="zh-CN" sz="2800" kern="100" dirty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金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5623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uiExpand="1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6614" y="538520"/>
            <a:ext cx="367240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臼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死皮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脸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辉煌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相助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美奂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25.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蛛丝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迹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95206" y="538520"/>
            <a:ext cx="368312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27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心沥血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29.(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心而论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31.(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竹难书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声名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谈笑风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4727" y="548680"/>
            <a:ext cx="338437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胫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窠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炙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赖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碧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力</a:t>
            </a:r>
            <a:endParaRPr lang="zh-CN" altLang="zh-CN" sz="280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粱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轮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马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43141" y="541331"/>
            <a:ext cx="371656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靡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墨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成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呕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平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其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罄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鹊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生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世</a:t>
            </a:r>
            <a:endParaRPr lang="en-US" altLang="zh-CN" sz="2800" kern="100" dirty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785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66614" y="476672"/>
            <a:ext cx="367240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称庆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37.(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罪立功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38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趋之若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洁白无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云外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latin typeface="Times New Roman"/>
                <a:ea typeface="华文细黑"/>
              </a:rPr>
              <a:t>43.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不能自</a:t>
            </a:r>
            <a:r>
              <a:rPr lang="en-US" altLang="zh-CN" sz="2800" kern="100" dirty="0"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</a:rPr>
              <a:t>)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3198" y="476672"/>
            <a:ext cx="368312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不及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竭泽而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46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充数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世外桃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48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饮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止渴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博引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手可热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 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52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意妄为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86695" y="482178"/>
            <a:ext cx="324036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恃</a:t>
            </a:r>
            <a:endParaRPr lang="zh-CN" altLang="zh-CN" sz="280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手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戴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题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投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鹜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瑕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霄</a:t>
            </a:r>
            <a:endParaRPr lang="zh-CN" altLang="zh-CN" sz="2800" kern="100" dirty="0">
              <a:solidFill>
                <a:srgbClr val="0000FF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已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13039" y="476672"/>
            <a:ext cx="3126583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犹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渔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竽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源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鸩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征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炙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笫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恣</a:t>
            </a:r>
            <a:endParaRPr lang="zh-CN" altLang="zh-CN" sz="2800" kern="100" dirty="0">
              <a:solidFill>
                <a:srgbClr val="0000FF"/>
              </a:solidFill>
              <a:latin typeface="宋体"/>
              <a:cs typeface="Courier New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0343678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8949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3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zh-CN" sz="2400" b="1" kern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练一练</a:t>
            </a:r>
            <a:r>
              <a:rPr lang="zh-CN" altLang="zh-CN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：熟悉题型特点和答题技巧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0809" y="760050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下列各句中，没有错别字的一项是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A.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本次漫画展的作品幅幅雅致醒目，或讽刺、或警示、或赞美，嘻笑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怒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皆成文章，提醒人们在荣与辱、得与失、廉与贪、美与丑、俭与奢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公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与私的考验中，修正道德行为，陶冶道德情操，提高道德境界，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努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力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做一个有良好修养的人。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B.25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日夜间，昆明城区多地出现降雨天气，据悉，此次降水是受到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日前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在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越南登录的台风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鲸鱼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的影响，气象部门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日下午发布雷电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黄色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预警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，预计未来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小时，昆明大部分地区将有明显雷电活动，并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伴有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时强降水、瞬时大风、冰雹等强对流天气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pic>
        <p:nvPicPr>
          <p:cNvPr id="6" name="Picture 2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742" y="942578"/>
            <a:ext cx="616143" cy="430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1763</TotalTime>
  <Words>551</Words>
  <Application>Microsoft Office PowerPoint</Application>
  <PresentationFormat>自定义</PresentationFormat>
  <Paragraphs>309</Paragraphs>
  <Slides>22</Slides>
  <Notes>0</Notes>
  <HiddenSlides>6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473</cp:revision>
  <dcterms:created xsi:type="dcterms:W3CDTF">2016-03-28T08:27:22Z</dcterms:created>
  <dcterms:modified xsi:type="dcterms:W3CDTF">2016-11-21T03:19:41Z</dcterms:modified>
</cp:coreProperties>
</file>