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8" d="100"/>
          <a:sy n="68" d="100"/>
        </p:scale>
        <p:origin x="792"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zh-CN" altLang="en-US"/>
              <a:t>单击此处编辑母版标题样式</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B6405EF3-3216-4000-98D5-BFAAA166A7BA}" type="datetimeFigureOut">
              <a:rPr lang="zh-CN" altLang="en-US" smtClean="0"/>
              <a:t>2020/9/13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48B2E4D-866B-4C84-8D54-DF11E048AF6A}" type="slidenum">
              <a:rPr lang="zh-CN" altLang="en-US" smtClean="0"/>
              <a:t>‹#›</a:t>
            </a:fld>
            <a:endParaRPr lang="zh-CN" altLang="en-US"/>
          </a:p>
        </p:txBody>
      </p:sp>
    </p:spTree>
    <p:extLst>
      <p:ext uri="{BB962C8B-B14F-4D97-AF65-F5344CB8AC3E}">
        <p14:creationId xmlns:p14="http://schemas.microsoft.com/office/powerpoint/2010/main" val="30042801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带描述的全景图片">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a:t>单击图标添加图片</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B6405EF3-3216-4000-98D5-BFAAA166A7BA}" type="datetimeFigureOut">
              <a:rPr lang="zh-CN" altLang="en-US" smtClean="0"/>
              <a:t>2020/9/13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B48B2E4D-866B-4C84-8D54-DF11E048AF6A}" type="slidenum">
              <a:rPr lang="zh-CN" altLang="en-US" smtClean="0"/>
              <a:t>‹#›</a:t>
            </a:fld>
            <a:endParaRPr lang="zh-CN" altLang="en-US"/>
          </a:p>
        </p:txBody>
      </p:sp>
    </p:spTree>
    <p:extLst>
      <p:ext uri="{BB962C8B-B14F-4D97-AF65-F5344CB8AC3E}">
        <p14:creationId xmlns:p14="http://schemas.microsoft.com/office/powerpoint/2010/main" val="22318691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标题和描述">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zh-CN" altLang="en-US"/>
              <a:t>单击此处编辑母版标题样式</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B6405EF3-3216-4000-98D5-BFAAA166A7BA}" type="datetimeFigureOut">
              <a:rPr lang="zh-CN" altLang="en-US" smtClean="0"/>
              <a:t>2020/9/13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48B2E4D-866B-4C84-8D54-DF11E048AF6A}" type="slidenum">
              <a:rPr lang="zh-CN" altLang="en-US" smtClean="0"/>
              <a:t>‹#›</a:t>
            </a:fld>
            <a:endParaRPr lang="zh-CN" altLang="en-US"/>
          </a:p>
        </p:txBody>
      </p:sp>
    </p:spTree>
    <p:extLst>
      <p:ext uri="{BB962C8B-B14F-4D97-AF65-F5344CB8AC3E}">
        <p14:creationId xmlns:p14="http://schemas.microsoft.com/office/powerpoint/2010/main" val="25655124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zh-CN" altLang="en-US"/>
              <a:t>单击此处编辑母版标题样式</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zh-CN" altLang="en-US"/>
              <a:t>单击此处编辑母版文本样式</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B6405EF3-3216-4000-98D5-BFAAA166A7BA}" type="datetimeFigureOut">
              <a:rPr lang="zh-CN" altLang="en-US" smtClean="0"/>
              <a:t>2020/9/13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48B2E4D-866B-4C84-8D54-DF11E048AF6A}" type="slidenum">
              <a:rPr lang="zh-CN" altLang="en-US" smtClean="0"/>
              <a:t>‹#›</a:t>
            </a:fld>
            <a:endParaRPr lang="zh-CN" altLang="en-US"/>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4762893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B6405EF3-3216-4000-98D5-BFAAA166A7BA}" type="datetimeFigureOut">
              <a:rPr lang="zh-CN" altLang="en-US" smtClean="0"/>
              <a:t>2020/9/13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48B2E4D-866B-4C84-8D54-DF11E048AF6A}" type="slidenum">
              <a:rPr lang="zh-CN" altLang="en-US" smtClean="0"/>
              <a:t>‹#›</a:t>
            </a:fld>
            <a:endParaRPr lang="zh-CN" altLang="en-US"/>
          </a:p>
        </p:txBody>
      </p:sp>
    </p:spTree>
    <p:extLst>
      <p:ext uri="{BB962C8B-B14F-4D97-AF65-F5344CB8AC3E}">
        <p14:creationId xmlns:p14="http://schemas.microsoft.com/office/powerpoint/2010/main" val="79451292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栏">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zh-CN" altLang="en-US"/>
              <a:t>单击此处编辑母版标题样式</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B6405EF3-3216-4000-98D5-BFAAA166A7BA}" type="datetimeFigureOut">
              <a:rPr lang="zh-CN" altLang="en-US" smtClean="0"/>
              <a:t>2020/9/13</a:t>
            </a:fld>
            <a:endParaRPr lang="zh-CN" altLang="en-US"/>
          </a:p>
        </p:txBody>
      </p:sp>
      <p:sp>
        <p:nvSpPr>
          <p:cNvPr id="4"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48B2E4D-866B-4C84-8D54-DF11E048AF6A}" type="slidenum">
              <a:rPr lang="zh-CN" altLang="en-US" smtClean="0"/>
              <a:t>‹#›</a:t>
            </a:fld>
            <a:endParaRPr lang="zh-CN" altLang="en-US"/>
          </a:p>
        </p:txBody>
      </p:sp>
    </p:spTree>
    <p:extLst>
      <p:ext uri="{BB962C8B-B14F-4D97-AF65-F5344CB8AC3E}">
        <p14:creationId xmlns:p14="http://schemas.microsoft.com/office/powerpoint/2010/main" val="38003273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图片栏">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zh-CN" altLang="en-US"/>
              <a:t>单击此处编辑母版标题样式</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a:t>单击图标添加图片</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a:t>单击图标添加图片</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a:t>单击图标添加图片</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B6405EF3-3216-4000-98D5-BFAAA166A7BA}" type="datetimeFigureOut">
              <a:rPr lang="zh-CN" altLang="en-US" smtClean="0"/>
              <a:t>2020/9/13</a:t>
            </a:fld>
            <a:endParaRPr lang="zh-CN" altLang="en-US"/>
          </a:p>
        </p:txBody>
      </p:sp>
      <p:sp>
        <p:nvSpPr>
          <p:cNvPr id="4"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48B2E4D-866B-4C84-8D54-DF11E048AF6A}" type="slidenum">
              <a:rPr lang="zh-CN" altLang="en-US" smtClean="0"/>
              <a:t>‹#›</a:t>
            </a:fld>
            <a:endParaRPr lang="zh-CN" altLang="en-US"/>
          </a:p>
        </p:txBody>
      </p:sp>
    </p:spTree>
    <p:extLst>
      <p:ext uri="{BB962C8B-B14F-4D97-AF65-F5344CB8AC3E}">
        <p14:creationId xmlns:p14="http://schemas.microsoft.com/office/powerpoint/2010/main" val="237928186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nchor="t" anchorCtr="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B6405EF3-3216-4000-98D5-BFAAA166A7BA}" type="datetimeFigureOut">
              <a:rPr lang="zh-CN" altLang="en-US" smtClean="0"/>
              <a:t>2020/9/13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48B2E4D-866B-4C84-8D54-DF11E048AF6A}" type="slidenum">
              <a:rPr lang="zh-CN" altLang="en-US" smtClean="0"/>
              <a:t>‹#›</a:t>
            </a:fld>
            <a:endParaRPr lang="zh-CN" altLang="en-US"/>
          </a:p>
        </p:txBody>
      </p:sp>
    </p:spTree>
    <p:extLst>
      <p:ext uri="{BB962C8B-B14F-4D97-AF65-F5344CB8AC3E}">
        <p14:creationId xmlns:p14="http://schemas.microsoft.com/office/powerpoint/2010/main" val="269631500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B6405EF3-3216-4000-98D5-BFAAA166A7BA}" type="datetimeFigureOut">
              <a:rPr lang="zh-CN" altLang="en-US" smtClean="0"/>
              <a:t>2020/9/13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48B2E4D-866B-4C84-8D54-DF11E048AF6A}" type="slidenum">
              <a:rPr lang="zh-CN" altLang="en-US" smtClean="0"/>
              <a:t>‹#›</a:t>
            </a:fld>
            <a:endParaRPr lang="zh-CN" altLang="en-US"/>
          </a:p>
        </p:txBody>
      </p:sp>
    </p:spTree>
    <p:extLst>
      <p:ext uri="{BB962C8B-B14F-4D97-AF65-F5344CB8AC3E}">
        <p14:creationId xmlns:p14="http://schemas.microsoft.com/office/powerpoint/2010/main" val="41295852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3"/>
          <p:cNvSpPr>
            <a:spLocks noGrp="1"/>
          </p:cNvSpPr>
          <p:nvPr>
            <p:ph type="dt" sz="half" idx="10"/>
          </p:nvPr>
        </p:nvSpPr>
        <p:spPr/>
        <p:txBody>
          <a:bodyPr/>
          <a:lstStyle/>
          <a:p>
            <a:fld id="{B6405EF3-3216-4000-98D5-BFAAA166A7BA}" type="datetimeFigureOut">
              <a:rPr lang="zh-CN" altLang="en-US" smtClean="0"/>
              <a:t>2020/9/13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48B2E4D-866B-4C84-8D54-DF11E048AF6A}" type="slidenum">
              <a:rPr lang="zh-CN" altLang="en-US" smtClean="0"/>
              <a:t>‹#›</a:t>
            </a:fld>
            <a:endParaRPr lang="zh-CN" altLang="en-US"/>
          </a:p>
        </p:txBody>
      </p:sp>
    </p:spTree>
    <p:extLst>
      <p:ext uri="{BB962C8B-B14F-4D97-AF65-F5344CB8AC3E}">
        <p14:creationId xmlns:p14="http://schemas.microsoft.com/office/powerpoint/2010/main" val="38368562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B6405EF3-3216-4000-98D5-BFAAA166A7BA}" type="datetimeFigureOut">
              <a:rPr lang="zh-CN" altLang="en-US" smtClean="0"/>
              <a:t>2020/9/13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48B2E4D-866B-4C84-8D54-DF11E048AF6A}" type="slidenum">
              <a:rPr lang="zh-CN" altLang="en-US" smtClean="0"/>
              <a:t>‹#›</a:t>
            </a:fld>
            <a:endParaRPr lang="zh-CN" altLang="en-US"/>
          </a:p>
        </p:txBody>
      </p:sp>
    </p:spTree>
    <p:extLst>
      <p:ext uri="{BB962C8B-B14F-4D97-AF65-F5344CB8AC3E}">
        <p14:creationId xmlns:p14="http://schemas.microsoft.com/office/powerpoint/2010/main" val="15439832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Date Placeholder 4"/>
          <p:cNvSpPr>
            <a:spLocks noGrp="1"/>
          </p:cNvSpPr>
          <p:nvPr>
            <p:ph type="dt" sz="half" idx="10"/>
          </p:nvPr>
        </p:nvSpPr>
        <p:spPr/>
        <p:txBody>
          <a:bodyPr/>
          <a:lstStyle/>
          <a:p>
            <a:fld id="{B6405EF3-3216-4000-98D5-BFAAA166A7BA}" type="datetimeFigureOut">
              <a:rPr lang="zh-CN" altLang="en-US" smtClean="0"/>
              <a:t>2020/9/13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B48B2E4D-866B-4C84-8D54-DF11E048AF6A}" type="slidenum">
              <a:rPr lang="zh-CN" altLang="en-US" smtClean="0"/>
              <a:t>‹#›</a:t>
            </a:fld>
            <a:endParaRPr lang="zh-CN" altLang="en-US"/>
          </a:p>
        </p:txBody>
      </p:sp>
    </p:spTree>
    <p:extLst>
      <p:ext uri="{BB962C8B-B14F-4D97-AF65-F5344CB8AC3E}">
        <p14:creationId xmlns:p14="http://schemas.microsoft.com/office/powerpoint/2010/main" val="27925204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p:txBody>
          <a:bodyPr/>
          <a:lstStyle/>
          <a:p>
            <a:fld id="{B6405EF3-3216-4000-98D5-BFAAA166A7BA}" type="datetimeFigureOut">
              <a:rPr lang="zh-CN" altLang="en-US" smtClean="0"/>
              <a:t>2020/9/13</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B48B2E4D-866B-4C84-8D54-DF11E048AF6A}" type="slidenum">
              <a:rPr lang="zh-CN" altLang="en-US" smtClean="0"/>
              <a:t>‹#›</a:t>
            </a:fld>
            <a:endParaRPr lang="zh-CN" altLang="en-US"/>
          </a:p>
        </p:txBody>
      </p:sp>
    </p:spTree>
    <p:extLst>
      <p:ext uri="{BB962C8B-B14F-4D97-AF65-F5344CB8AC3E}">
        <p14:creationId xmlns:p14="http://schemas.microsoft.com/office/powerpoint/2010/main" val="24025261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7" name="Date Placeholder 2"/>
          <p:cNvSpPr>
            <a:spLocks noGrp="1"/>
          </p:cNvSpPr>
          <p:nvPr>
            <p:ph type="dt" sz="half" idx="10"/>
          </p:nvPr>
        </p:nvSpPr>
        <p:spPr/>
        <p:txBody>
          <a:bodyPr/>
          <a:lstStyle/>
          <a:p>
            <a:fld id="{B6405EF3-3216-4000-98D5-BFAAA166A7BA}" type="datetimeFigureOut">
              <a:rPr lang="zh-CN" altLang="en-US" smtClean="0"/>
              <a:t>2020/9/13</a:t>
            </a:fld>
            <a:endParaRPr lang="zh-CN" altLang="en-US"/>
          </a:p>
        </p:txBody>
      </p:sp>
      <p:sp>
        <p:nvSpPr>
          <p:cNvPr id="5" name="Footer Placeholder 3"/>
          <p:cNvSpPr>
            <a:spLocks noGrp="1"/>
          </p:cNvSpPr>
          <p:nvPr>
            <p:ph type="ftr" sz="quarter" idx="11"/>
          </p:nvPr>
        </p:nvSpPr>
        <p:spPr/>
        <p:txBody>
          <a:bodyPr/>
          <a:lstStyle/>
          <a:p>
            <a:endParaRPr lang="zh-CN" altLang="en-US"/>
          </a:p>
        </p:txBody>
      </p:sp>
      <p:sp>
        <p:nvSpPr>
          <p:cNvPr id="6" name="Slide Number Placeholder 4"/>
          <p:cNvSpPr>
            <a:spLocks noGrp="1"/>
          </p:cNvSpPr>
          <p:nvPr>
            <p:ph type="sldNum" sz="quarter" idx="12"/>
          </p:nvPr>
        </p:nvSpPr>
        <p:spPr/>
        <p:txBody>
          <a:bodyPr/>
          <a:lstStyle/>
          <a:p>
            <a:fld id="{B48B2E4D-866B-4C84-8D54-DF11E048AF6A}" type="slidenum">
              <a:rPr lang="zh-CN" altLang="en-US" smtClean="0"/>
              <a:t>‹#›</a:t>
            </a:fld>
            <a:endParaRPr lang="zh-CN" altLang="en-US"/>
          </a:p>
        </p:txBody>
      </p:sp>
    </p:spTree>
    <p:extLst>
      <p:ext uri="{BB962C8B-B14F-4D97-AF65-F5344CB8AC3E}">
        <p14:creationId xmlns:p14="http://schemas.microsoft.com/office/powerpoint/2010/main" val="20610683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B6405EF3-3216-4000-98D5-BFAAA166A7BA}" type="datetimeFigureOut">
              <a:rPr lang="zh-CN" altLang="en-US" smtClean="0"/>
              <a:t>2020/9/13</a:t>
            </a:fld>
            <a:endParaRPr lang="zh-CN" altLang="en-US"/>
          </a:p>
        </p:txBody>
      </p:sp>
      <p:sp>
        <p:nvSpPr>
          <p:cNvPr id="5" name="Footer Placeholder 2"/>
          <p:cNvSpPr>
            <a:spLocks noGrp="1"/>
          </p:cNvSpPr>
          <p:nvPr>
            <p:ph type="ftr" sz="quarter" idx="11"/>
          </p:nvPr>
        </p:nvSpPr>
        <p:spPr/>
        <p:txBody>
          <a:bodyPr/>
          <a:lstStyle/>
          <a:p>
            <a:endParaRPr lang="zh-CN" altLang="en-US"/>
          </a:p>
        </p:txBody>
      </p:sp>
      <p:sp>
        <p:nvSpPr>
          <p:cNvPr id="6" name="Slide Number Placeholder 3"/>
          <p:cNvSpPr>
            <a:spLocks noGrp="1"/>
          </p:cNvSpPr>
          <p:nvPr>
            <p:ph type="sldNum" sz="quarter" idx="12"/>
          </p:nvPr>
        </p:nvSpPr>
        <p:spPr/>
        <p:txBody>
          <a:bodyPr/>
          <a:lstStyle/>
          <a:p>
            <a:fld id="{B48B2E4D-866B-4C84-8D54-DF11E048AF6A}" type="slidenum">
              <a:rPr lang="zh-CN" altLang="en-US" smtClean="0"/>
              <a:t>‹#›</a:t>
            </a:fld>
            <a:endParaRPr lang="zh-CN" altLang="en-US"/>
          </a:p>
        </p:txBody>
      </p:sp>
    </p:spTree>
    <p:extLst>
      <p:ext uri="{BB962C8B-B14F-4D97-AF65-F5344CB8AC3E}">
        <p14:creationId xmlns:p14="http://schemas.microsoft.com/office/powerpoint/2010/main" val="9749615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zh-CN" altLang="en-US"/>
              <a:t>单击此处编辑母版标题样式</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7" name="Date Placeholder 4"/>
          <p:cNvSpPr>
            <a:spLocks noGrp="1"/>
          </p:cNvSpPr>
          <p:nvPr>
            <p:ph type="dt" sz="half" idx="10"/>
          </p:nvPr>
        </p:nvSpPr>
        <p:spPr/>
        <p:txBody>
          <a:bodyPr/>
          <a:lstStyle/>
          <a:p>
            <a:fld id="{B6405EF3-3216-4000-98D5-BFAAA166A7BA}" type="datetimeFigureOut">
              <a:rPr lang="zh-CN" altLang="en-US" smtClean="0"/>
              <a:t>2020/9/13</a:t>
            </a:fld>
            <a:endParaRPr lang="zh-CN" altLang="en-US"/>
          </a:p>
        </p:txBody>
      </p:sp>
      <p:sp>
        <p:nvSpPr>
          <p:cNvPr id="5" name="Footer Placeholder 5"/>
          <p:cNvSpPr>
            <a:spLocks noGrp="1"/>
          </p:cNvSpPr>
          <p:nvPr>
            <p:ph type="ftr" sz="quarter" idx="11"/>
          </p:nvPr>
        </p:nvSpPr>
        <p:spPr/>
        <p:txBody>
          <a:bodyPr/>
          <a:lstStyle/>
          <a:p>
            <a:endParaRPr lang="zh-CN" altLang="en-US"/>
          </a:p>
        </p:txBody>
      </p:sp>
      <p:sp>
        <p:nvSpPr>
          <p:cNvPr id="6" name="Slide Number Placeholder 6"/>
          <p:cNvSpPr>
            <a:spLocks noGrp="1"/>
          </p:cNvSpPr>
          <p:nvPr>
            <p:ph type="sldNum" sz="quarter" idx="12"/>
          </p:nvPr>
        </p:nvSpPr>
        <p:spPr/>
        <p:txBody>
          <a:bodyPr/>
          <a:lstStyle/>
          <a:p>
            <a:fld id="{B48B2E4D-866B-4C84-8D54-DF11E048AF6A}" type="slidenum">
              <a:rPr lang="zh-CN" altLang="en-US" smtClean="0"/>
              <a:t>‹#›</a:t>
            </a:fld>
            <a:endParaRPr lang="zh-CN" altLang="en-US"/>
          </a:p>
        </p:txBody>
      </p:sp>
    </p:spTree>
    <p:extLst>
      <p:ext uri="{BB962C8B-B14F-4D97-AF65-F5344CB8AC3E}">
        <p14:creationId xmlns:p14="http://schemas.microsoft.com/office/powerpoint/2010/main" val="29061485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a:t>单击图标添加图片</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B6405EF3-3216-4000-98D5-BFAAA166A7BA}" type="datetimeFigureOut">
              <a:rPr lang="zh-CN" altLang="en-US" smtClean="0"/>
              <a:t>2020/9/13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B48B2E4D-866B-4C84-8D54-DF11E048AF6A}" type="slidenum">
              <a:rPr lang="zh-CN" altLang="en-US" smtClean="0"/>
              <a:t>‹#›</a:t>
            </a:fld>
            <a:endParaRPr lang="zh-CN" altLang="en-US"/>
          </a:p>
        </p:txBody>
      </p:sp>
    </p:spTree>
    <p:extLst>
      <p:ext uri="{BB962C8B-B14F-4D97-AF65-F5344CB8AC3E}">
        <p14:creationId xmlns:p14="http://schemas.microsoft.com/office/powerpoint/2010/main" val="29299500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B6405EF3-3216-4000-98D5-BFAAA166A7BA}" type="datetimeFigureOut">
              <a:rPr lang="zh-CN" altLang="en-US" smtClean="0"/>
              <a:t>2020/9/13</a:t>
            </a:fld>
            <a:endParaRPr lang="zh-CN" altLang="en-US"/>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zh-CN" altLang="en-US"/>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B48B2E4D-866B-4C84-8D54-DF11E048AF6A}" type="slidenum">
              <a:rPr lang="zh-CN" altLang="en-US" smtClean="0"/>
              <a:t>‹#›</a:t>
            </a:fld>
            <a:endParaRPr lang="zh-CN" altLang="en-US"/>
          </a:p>
        </p:txBody>
      </p:sp>
    </p:spTree>
    <p:extLst>
      <p:ext uri="{BB962C8B-B14F-4D97-AF65-F5344CB8AC3E}">
        <p14:creationId xmlns:p14="http://schemas.microsoft.com/office/powerpoint/2010/main" val="2724795913"/>
      </p:ext>
    </p:extLst>
  </p:cSld>
  <p:clrMap bg1="dk1" tx1="lt1" bg2="dk2" tx2="lt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 id="2147483780" r:id="rId12"/>
    <p:sldLayoutId id="2147483781" r:id="rId13"/>
    <p:sldLayoutId id="2147483782" r:id="rId14"/>
    <p:sldLayoutId id="2147483783" r:id="rId15"/>
    <p:sldLayoutId id="2147483784" r:id="rId16"/>
    <p:sldLayoutId id="2147483785" r:id="rId17"/>
  </p:sldLayoutIdLst>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D8531F4-706F-4BCE-B482-8CF2E139CECC}"/>
              </a:ext>
            </a:extLst>
          </p:cNvPr>
          <p:cNvSpPr>
            <a:spLocks noGrp="1"/>
          </p:cNvSpPr>
          <p:nvPr>
            <p:ph type="ctrTitle"/>
          </p:nvPr>
        </p:nvSpPr>
        <p:spPr/>
        <p:txBody>
          <a:bodyPr/>
          <a:lstStyle/>
          <a:p>
            <a:endParaRPr lang="zh-CN" altLang="en-US" dirty="0"/>
          </a:p>
        </p:txBody>
      </p:sp>
      <p:sp>
        <p:nvSpPr>
          <p:cNvPr id="3" name="副标题 2">
            <a:extLst>
              <a:ext uri="{FF2B5EF4-FFF2-40B4-BE49-F238E27FC236}">
                <a16:creationId xmlns:a16="http://schemas.microsoft.com/office/drawing/2014/main" id="{CF26B113-50BE-42BB-AA66-9823B9B9E744}"/>
              </a:ext>
            </a:extLst>
          </p:cNvPr>
          <p:cNvSpPr>
            <a:spLocks noGrp="1"/>
          </p:cNvSpPr>
          <p:nvPr>
            <p:ph type="subTitle" idx="1"/>
          </p:nvPr>
        </p:nvSpPr>
        <p:spPr/>
        <p:txBody>
          <a:bodyPr/>
          <a:lstStyle/>
          <a:p>
            <a:endParaRPr lang="zh-CN" altLang="en-US" dirty="0"/>
          </a:p>
        </p:txBody>
      </p:sp>
    </p:spTree>
    <p:extLst>
      <p:ext uri="{BB962C8B-B14F-4D97-AF65-F5344CB8AC3E}">
        <p14:creationId xmlns:p14="http://schemas.microsoft.com/office/powerpoint/2010/main" val="29978069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4BB4851-D905-4D7C-8B38-0790701C7830}"/>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93B11D47-63E3-48DA-9223-BC19F08026E6}"/>
              </a:ext>
            </a:extLst>
          </p:cNvPr>
          <p:cNvSpPr>
            <a:spLocks noGrp="1"/>
          </p:cNvSpPr>
          <p:nvPr>
            <p:ph idx="1"/>
          </p:nvPr>
        </p:nvSpPr>
        <p:spPr/>
        <p:txBody>
          <a:bodyPr/>
          <a:lstStyle/>
          <a:p>
            <a:pPr algn="l"/>
            <a:r>
              <a:rPr lang="en-US" altLang="zh-CN" sz="3600" b="0" i="0" dirty="0">
                <a:effectLst/>
                <a:latin typeface="Microsoft Yahei" panose="020B0503020204020204" pitchFamily="34" charset="-122"/>
                <a:ea typeface="Microsoft Yahei" panose="020B0503020204020204" pitchFamily="34" charset="-122"/>
              </a:rPr>
              <a:t>2. </a:t>
            </a:r>
            <a:r>
              <a:rPr lang="zh-CN" altLang="en-US" sz="3600" b="0" i="0" dirty="0">
                <a:effectLst/>
                <a:latin typeface="Microsoft Yahei" panose="020B0503020204020204" pitchFamily="34" charset="-122"/>
                <a:ea typeface="Microsoft Yahei" panose="020B0503020204020204" pitchFamily="34" charset="-122"/>
              </a:rPr>
              <a:t>第二自然段，但石波不兴，雕兵永驻，这蒙受了奇耻大辱的废墟，只管悠闲地、若无其事地停泊着。</a:t>
            </a:r>
          </a:p>
          <a:p>
            <a:pPr algn="l"/>
            <a:r>
              <a:rPr lang="zh-CN" altLang="en-US" sz="3600" b="0" i="0" dirty="0">
                <a:effectLst/>
                <a:latin typeface="Microsoft Yahei" panose="020B0503020204020204" pitchFamily="34" charset="-122"/>
                <a:ea typeface="Microsoft Yahei" panose="020B0503020204020204" pitchFamily="34" charset="-122"/>
              </a:rPr>
              <a:t>作用：这句话用拟人的手法表现了这永不变化的废墟，使人感到历史似乎在这里停滞了，凝固了。其中蕴含着作者对更新变革的渴望。</a:t>
            </a:r>
          </a:p>
          <a:p>
            <a:endParaRPr lang="zh-CN" altLang="en-US" dirty="0"/>
          </a:p>
        </p:txBody>
      </p:sp>
    </p:spTree>
    <p:extLst>
      <p:ext uri="{BB962C8B-B14F-4D97-AF65-F5344CB8AC3E}">
        <p14:creationId xmlns:p14="http://schemas.microsoft.com/office/powerpoint/2010/main" val="120254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62AA657-E8F0-483F-B96D-C3AEB112D783}"/>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16DBC891-D075-4F47-A747-D698CA424292}"/>
              </a:ext>
            </a:extLst>
          </p:cNvPr>
          <p:cNvSpPr>
            <a:spLocks noGrp="1"/>
          </p:cNvSpPr>
          <p:nvPr>
            <p:ph idx="1"/>
          </p:nvPr>
        </p:nvSpPr>
        <p:spPr/>
        <p:txBody>
          <a:bodyPr>
            <a:normAutofit lnSpcReduction="10000"/>
          </a:bodyPr>
          <a:lstStyle/>
          <a:p>
            <a:pPr algn="l"/>
            <a:r>
              <a:rPr lang="en-US" altLang="zh-CN" sz="3600" b="0" i="0" dirty="0">
                <a:effectLst/>
                <a:latin typeface="Microsoft Yahei" panose="020B0503020204020204" pitchFamily="34" charset="-122"/>
                <a:ea typeface="Microsoft Yahei" panose="020B0503020204020204" pitchFamily="34" charset="-122"/>
              </a:rPr>
              <a:t>3. </a:t>
            </a:r>
            <a:r>
              <a:rPr lang="zh-CN" altLang="en-US" sz="3600" b="0" i="0" dirty="0">
                <a:effectLst/>
                <a:latin typeface="Microsoft Yahei" panose="020B0503020204020204" pitchFamily="34" charset="-122"/>
                <a:ea typeface="Microsoft Yahei" panose="020B0503020204020204" pitchFamily="34" charset="-122"/>
              </a:rPr>
              <a:t>第七自然段“风又从废墟上吹过，依然发出‘留</a:t>
            </a:r>
            <a:r>
              <a:rPr lang="en-US" altLang="zh-CN" sz="3600" b="0" i="0" dirty="0">
                <a:effectLst/>
                <a:latin typeface="Microsoft Yahei" panose="020B0503020204020204" pitchFamily="34" charset="-122"/>
                <a:ea typeface="Microsoft Yahei" panose="020B0503020204020204" pitchFamily="34" charset="-122"/>
              </a:rPr>
              <a:t>——</a:t>
            </a:r>
            <a:r>
              <a:rPr lang="zh-CN" altLang="en-US" sz="3600" b="0" i="0" dirty="0">
                <a:effectLst/>
                <a:latin typeface="Microsoft Yahei" panose="020B0503020204020204" pitchFamily="34" charset="-122"/>
                <a:ea typeface="Microsoft Yahei" panose="020B0503020204020204" pitchFamily="34" charset="-122"/>
              </a:rPr>
              <a:t>留</a:t>
            </a:r>
            <a:r>
              <a:rPr lang="en-US" altLang="zh-CN" sz="3600" b="0" i="0" dirty="0">
                <a:effectLst/>
                <a:latin typeface="Microsoft Yahei" panose="020B0503020204020204" pitchFamily="34" charset="-122"/>
                <a:ea typeface="Microsoft Yahei" panose="020B0503020204020204" pitchFamily="34" charset="-122"/>
              </a:rPr>
              <a:t>——’</a:t>
            </a:r>
            <a:r>
              <a:rPr lang="zh-CN" altLang="en-US" sz="3600" b="0" i="0" dirty="0">
                <a:effectLst/>
                <a:latin typeface="Microsoft Yahei" panose="020B0503020204020204" pitchFamily="34" charset="-122"/>
                <a:ea typeface="Microsoft Yahei" panose="020B0503020204020204" pitchFamily="34" charset="-122"/>
              </a:rPr>
              <a:t>的声音。我忽然醒悟了。它是在召唤！召唤人们留下来，改造这凝固的历史。”</a:t>
            </a:r>
          </a:p>
          <a:p>
            <a:pPr algn="l"/>
            <a:r>
              <a:rPr lang="zh-CN" altLang="en-US" sz="3600" b="0" i="0" dirty="0">
                <a:effectLst/>
                <a:latin typeface="Microsoft Yahei" panose="020B0503020204020204" pitchFamily="34" charset="-122"/>
                <a:ea typeface="Microsoft Yahei" panose="020B0503020204020204" pitchFamily="34" charset="-122"/>
              </a:rPr>
              <a:t>作用：这句话用拟人的手法，不仅表现了作者内心时不我待的情怀，而且是在召唤人们尽“每一个我”的责任，号召人们投身到改革开放的大潮，读来耐人思索。</a:t>
            </a:r>
          </a:p>
          <a:p>
            <a:endParaRPr lang="zh-CN" altLang="en-US" dirty="0"/>
          </a:p>
        </p:txBody>
      </p:sp>
    </p:spTree>
    <p:extLst>
      <p:ext uri="{BB962C8B-B14F-4D97-AF65-F5344CB8AC3E}">
        <p14:creationId xmlns:p14="http://schemas.microsoft.com/office/powerpoint/2010/main" val="42455905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51E5FE6-3A9F-49CC-ACD5-4160845173A0}"/>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ACD3282D-1FFB-49BE-B5C5-A8D44534C0B9}"/>
              </a:ext>
            </a:extLst>
          </p:cNvPr>
          <p:cNvSpPr>
            <a:spLocks noGrp="1"/>
          </p:cNvSpPr>
          <p:nvPr>
            <p:ph idx="1"/>
          </p:nvPr>
        </p:nvSpPr>
        <p:spPr/>
        <p:txBody>
          <a:bodyPr>
            <a:normAutofit lnSpcReduction="10000"/>
          </a:bodyPr>
          <a:lstStyle/>
          <a:p>
            <a:pPr algn="l"/>
            <a:r>
              <a:rPr lang="zh-CN" altLang="en-US" b="0" i="0" dirty="0">
                <a:effectLst/>
                <a:latin typeface="Microsoft Yahei" panose="020B0503020204020204" pitchFamily="34" charset="-122"/>
                <a:ea typeface="Microsoft Yahei" panose="020B0503020204020204" pitchFamily="34" charset="-122"/>
              </a:rPr>
              <a:t> </a:t>
            </a:r>
            <a:r>
              <a:rPr lang="zh-CN" altLang="en-US" sz="3200" b="0" i="0" dirty="0">
                <a:effectLst/>
                <a:latin typeface="Microsoft Yahei" panose="020B0503020204020204" pitchFamily="34" charset="-122"/>
                <a:ea typeface="Microsoft Yahei" panose="020B0503020204020204" pitchFamily="34" charset="-122"/>
              </a:rPr>
              <a:t>文章前面说“它该让出地方，好建设新的一切，”但后文却说“能不能留下一部分废墟呢，最好是远瀛观一带，或只是这座断桥，也可以的。”这样行文前后是否矛盾？</a:t>
            </a:r>
          </a:p>
          <a:p>
            <a:pPr algn="l"/>
            <a:r>
              <a:rPr lang="zh-CN" altLang="en-US" sz="3200" b="0" i="0" dirty="0">
                <a:effectLst/>
                <a:latin typeface="Microsoft Yahei" panose="020B0503020204020204" pitchFamily="34" charset="-122"/>
                <a:ea typeface="Microsoft Yahei" panose="020B0503020204020204" pitchFamily="34" charset="-122"/>
              </a:rPr>
              <a:t>不矛盾。前面说的是改造历史，后面说的是不忘记历史，两者相辅相成。作者就是在告诫人们，在不忘记历史的同时，更要响应时代的召唤，投身到伟大的变革中去，去奋斗，去建设新的一切。</a:t>
            </a:r>
          </a:p>
          <a:p>
            <a:endParaRPr lang="zh-CN" altLang="en-US" dirty="0"/>
          </a:p>
        </p:txBody>
      </p:sp>
    </p:spTree>
    <p:extLst>
      <p:ext uri="{BB962C8B-B14F-4D97-AF65-F5344CB8AC3E}">
        <p14:creationId xmlns:p14="http://schemas.microsoft.com/office/powerpoint/2010/main" val="2609948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E49730B-87B0-4EAE-A0D6-1F529D4945B9}"/>
              </a:ext>
            </a:extLst>
          </p:cNvPr>
          <p:cNvSpPr>
            <a:spLocks noGrp="1"/>
          </p:cNvSpPr>
          <p:nvPr>
            <p:ph type="title"/>
          </p:nvPr>
        </p:nvSpPr>
        <p:spPr/>
        <p:txBody>
          <a:bodyPr/>
          <a:lstStyle/>
          <a:p>
            <a:r>
              <a:rPr lang="zh-CN" altLang="en-US" dirty="0"/>
              <a:t>全文主旨</a:t>
            </a:r>
          </a:p>
        </p:txBody>
      </p:sp>
      <p:sp>
        <p:nvSpPr>
          <p:cNvPr id="3" name="内容占位符 2">
            <a:extLst>
              <a:ext uri="{FF2B5EF4-FFF2-40B4-BE49-F238E27FC236}">
                <a16:creationId xmlns:a16="http://schemas.microsoft.com/office/drawing/2014/main" id="{4649A196-8A86-4261-AFFE-A8AD01EAE886}"/>
              </a:ext>
            </a:extLst>
          </p:cNvPr>
          <p:cNvSpPr>
            <a:spLocks noGrp="1"/>
          </p:cNvSpPr>
          <p:nvPr>
            <p:ph idx="1"/>
          </p:nvPr>
        </p:nvSpPr>
        <p:spPr/>
        <p:txBody>
          <a:bodyPr>
            <a:noAutofit/>
          </a:bodyPr>
          <a:lstStyle/>
          <a:p>
            <a:r>
              <a:rPr lang="zh-CN" altLang="en-US" sz="5400" dirty="0"/>
              <a:t>本文通过对圆明园荒芜景色的描写，凭吊历史的同时，抒发了内心渴望更新变革的激情，号召广大青年积极投入社会建设的浪潮中。</a:t>
            </a:r>
          </a:p>
        </p:txBody>
      </p:sp>
    </p:spTree>
    <p:extLst>
      <p:ext uri="{BB962C8B-B14F-4D97-AF65-F5344CB8AC3E}">
        <p14:creationId xmlns:p14="http://schemas.microsoft.com/office/powerpoint/2010/main" val="1066876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3A009F0-561C-4C4F-8ACC-A4A793BEAE9C}"/>
              </a:ext>
            </a:extLst>
          </p:cNvPr>
          <p:cNvSpPr>
            <a:spLocks noGrp="1"/>
          </p:cNvSpPr>
          <p:nvPr>
            <p:ph type="title"/>
          </p:nvPr>
        </p:nvSpPr>
        <p:spPr/>
        <p:txBody>
          <a:bodyPr/>
          <a:lstStyle/>
          <a:p>
            <a:pPr algn="ctr"/>
            <a:r>
              <a:rPr lang="zh-CN" altLang="en-US" sz="7200" b="1" dirty="0">
                <a:solidFill>
                  <a:schemeClr val="bg1"/>
                </a:solidFill>
              </a:rPr>
              <a:t>废墟的召唤</a:t>
            </a:r>
          </a:p>
        </p:txBody>
      </p:sp>
      <p:sp>
        <p:nvSpPr>
          <p:cNvPr id="3" name="内容占位符 2">
            <a:extLst>
              <a:ext uri="{FF2B5EF4-FFF2-40B4-BE49-F238E27FC236}">
                <a16:creationId xmlns:a16="http://schemas.microsoft.com/office/drawing/2014/main" id="{A7AA4E98-0F58-46C6-8EC0-8062E7B2465D}"/>
              </a:ext>
            </a:extLst>
          </p:cNvPr>
          <p:cNvSpPr>
            <a:spLocks noGrp="1"/>
          </p:cNvSpPr>
          <p:nvPr>
            <p:ph idx="1"/>
          </p:nvPr>
        </p:nvSpPr>
        <p:spPr/>
        <p:txBody>
          <a:bodyPr/>
          <a:lstStyle/>
          <a:p>
            <a:endParaRPr lang="zh-CN" altLang="en-US" dirty="0"/>
          </a:p>
        </p:txBody>
      </p:sp>
    </p:spTree>
    <p:extLst>
      <p:ext uri="{BB962C8B-B14F-4D97-AF65-F5344CB8AC3E}">
        <p14:creationId xmlns:p14="http://schemas.microsoft.com/office/powerpoint/2010/main" val="9281196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6E644DE-C784-4236-A031-115A9BCE55FE}"/>
              </a:ext>
            </a:extLst>
          </p:cNvPr>
          <p:cNvSpPr>
            <a:spLocks noGrp="1"/>
          </p:cNvSpPr>
          <p:nvPr>
            <p:ph type="title"/>
          </p:nvPr>
        </p:nvSpPr>
        <p:spPr/>
        <p:txBody>
          <a:bodyPr/>
          <a:lstStyle/>
          <a:p>
            <a:r>
              <a:rPr lang="zh-CN" altLang="en-US" dirty="0"/>
              <a:t>作者简介</a:t>
            </a:r>
          </a:p>
        </p:txBody>
      </p:sp>
      <p:sp>
        <p:nvSpPr>
          <p:cNvPr id="3" name="内容占位符 2">
            <a:extLst>
              <a:ext uri="{FF2B5EF4-FFF2-40B4-BE49-F238E27FC236}">
                <a16:creationId xmlns:a16="http://schemas.microsoft.com/office/drawing/2014/main" id="{EBDF39B0-DC03-4FE8-A920-641FDFC65D9C}"/>
              </a:ext>
            </a:extLst>
          </p:cNvPr>
          <p:cNvSpPr>
            <a:spLocks noGrp="1"/>
          </p:cNvSpPr>
          <p:nvPr>
            <p:ph idx="1"/>
          </p:nvPr>
        </p:nvSpPr>
        <p:spPr/>
        <p:txBody>
          <a:bodyPr>
            <a:normAutofit lnSpcReduction="10000"/>
          </a:bodyPr>
          <a:lstStyle/>
          <a:p>
            <a:pPr algn="l"/>
            <a:r>
              <a:rPr lang="zh-CN" altLang="en-US" sz="4400" b="0" i="0" dirty="0">
                <a:effectLst/>
                <a:latin typeface="Microsoft Yahei" panose="020B0503020204020204" pitchFamily="34" charset="-122"/>
                <a:ea typeface="Microsoft Yahei" panose="020B0503020204020204" pitchFamily="34" charset="-122"/>
              </a:rPr>
              <a:t>宗璞</a:t>
            </a:r>
            <a:r>
              <a:rPr lang="zh-CN" altLang="en-US" sz="2400" b="0" i="0" dirty="0">
                <a:effectLst/>
                <a:latin typeface="Microsoft Yahei" panose="020B0503020204020204" pitchFamily="34" charset="-122"/>
                <a:ea typeface="Microsoft Yahei" panose="020B0503020204020204" pitchFamily="34" charset="-122"/>
              </a:rPr>
              <a:t>，原名冯钟璞。著名哲学家冯友兰先生之女，</a:t>
            </a:r>
            <a:r>
              <a:rPr lang="en-US" altLang="zh-CN" sz="2400" b="0" i="0" dirty="0">
                <a:effectLst/>
                <a:latin typeface="Microsoft Yahei" panose="020B0503020204020204" pitchFamily="34" charset="-122"/>
                <a:ea typeface="Microsoft Yahei" panose="020B0503020204020204" pitchFamily="34" charset="-122"/>
              </a:rPr>
              <a:t>1928</a:t>
            </a:r>
            <a:r>
              <a:rPr lang="zh-CN" altLang="en-US" sz="2400" b="0" i="0" dirty="0">
                <a:effectLst/>
                <a:latin typeface="Microsoft Yahei" panose="020B0503020204020204" pitchFamily="34" charset="-122"/>
                <a:ea typeface="Microsoft Yahei" panose="020B0503020204020204" pitchFamily="34" charset="-122"/>
              </a:rPr>
              <a:t>年生于北平，毕业于清华大学外文系，退体于中国社会科学业院外国文学研究所。既承中国传统文化的学厚渊源，又得外国文化长期耳濡目染，她的作品蕴含东方传统哲学文化和西方人文主义思想相结合的精神内涵，具有独特的艺术气质和高雅格调。主要作品有小说</a:t>
            </a:r>
            <a:r>
              <a:rPr lang="en-US" altLang="zh-CN" sz="2400" b="0" i="0" dirty="0">
                <a:effectLst/>
                <a:latin typeface="Microsoft Yahei" panose="020B0503020204020204" pitchFamily="34" charset="-122"/>
                <a:ea typeface="Microsoft Yahei" panose="020B0503020204020204" pitchFamily="34" charset="-122"/>
              </a:rPr>
              <a:t>《</a:t>
            </a:r>
            <a:r>
              <a:rPr lang="zh-CN" altLang="en-US" sz="2400" b="0" i="0" dirty="0">
                <a:effectLst/>
                <a:latin typeface="Microsoft Yahei" panose="020B0503020204020204" pitchFamily="34" charset="-122"/>
                <a:ea typeface="Microsoft Yahei" panose="020B0503020204020204" pitchFamily="34" charset="-122"/>
              </a:rPr>
              <a:t>红豆</a:t>
            </a:r>
            <a:r>
              <a:rPr lang="en-US" altLang="zh-CN" sz="2400" b="0" i="0" dirty="0">
                <a:effectLst/>
                <a:latin typeface="Microsoft Yahei" panose="020B0503020204020204" pitchFamily="34" charset="-122"/>
                <a:ea typeface="Microsoft Yahei" panose="020B0503020204020204" pitchFamily="34" charset="-122"/>
              </a:rPr>
              <a:t>》</a:t>
            </a:r>
            <a:r>
              <a:rPr lang="zh-CN" altLang="en-US" sz="2400" b="0" i="0" dirty="0">
                <a:effectLst/>
                <a:latin typeface="Microsoft Yahei" panose="020B0503020204020204" pitchFamily="34" charset="-122"/>
                <a:ea typeface="Microsoft Yahei" panose="020B0503020204020204" pitchFamily="34" charset="-122"/>
              </a:rPr>
              <a:t>、</a:t>
            </a:r>
            <a:r>
              <a:rPr lang="en-US" altLang="zh-CN" sz="2400" b="0" i="0" dirty="0">
                <a:effectLst/>
                <a:latin typeface="Microsoft Yahei" panose="020B0503020204020204" pitchFamily="34" charset="-122"/>
                <a:ea typeface="Microsoft Yahei" panose="020B0503020204020204" pitchFamily="34" charset="-122"/>
              </a:rPr>
              <a:t>《</a:t>
            </a:r>
            <a:r>
              <a:rPr lang="zh-CN" altLang="en-US" sz="2400" b="0" i="0" dirty="0">
                <a:effectLst/>
                <a:latin typeface="Microsoft Yahei" panose="020B0503020204020204" pitchFamily="34" charset="-122"/>
                <a:ea typeface="Microsoft Yahei" panose="020B0503020204020204" pitchFamily="34" charset="-122"/>
              </a:rPr>
              <a:t>鲁鲁</a:t>
            </a:r>
            <a:r>
              <a:rPr lang="en-US" altLang="zh-CN" sz="2400" b="0" i="0" dirty="0">
                <a:effectLst/>
                <a:latin typeface="Microsoft Yahei" panose="020B0503020204020204" pitchFamily="34" charset="-122"/>
                <a:ea typeface="Microsoft Yahei" panose="020B0503020204020204" pitchFamily="34" charset="-122"/>
              </a:rPr>
              <a:t>》《</a:t>
            </a:r>
            <a:r>
              <a:rPr lang="zh-CN" altLang="en-US" sz="2400" b="0" i="0" dirty="0">
                <a:effectLst/>
                <a:latin typeface="Microsoft Yahei" panose="020B0503020204020204" pitchFamily="34" charset="-122"/>
                <a:ea typeface="Microsoft Yahei" panose="020B0503020204020204" pitchFamily="34" charset="-122"/>
              </a:rPr>
              <a:t>三生石</a:t>
            </a:r>
            <a:r>
              <a:rPr lang="en-US" altLang="zh-CN" sz="2400" b="0" i="0" dirty="0">
                <a:effectLst/>
                <a:latin typeface="Microsoft Yahei" panose="020B0503020204020204" pitchFamily="34" charset="-122"/>
                <a:ea typeface="Microsoft Yahei" panose="020B0503020204020204" pitchFamily="34" charset="-122"/>
              </a:rPr>
              <a:t>》</a:t>
            </a:r>
            <a:r>
              <a:rPr lang="zh-CN" altLang="en-US" sz="2400" b="0" i="0" dirty="0">
                <a:effectLst/>
                <a:latin typeface="Microsoft Yahei" panose="020B0503020204020204" pitchFamily="34" charset="-122"/>
                <a:ea typeface="Microsoft Yahei" panose="020B0503020204020204" pitchFamily="34" charset="-122"/>
              </a:rPr>
              <a:t>童话</a:t>
            </a:r>
            <a:r>
              <a:rPr lang="en-US" altLang="zh-CN" sz="2400" b="0" i="0" dirty="0">
                <a:effectLst/>
                <a:latin typeface="Microsoft Yahei" panose="020B0503020204020204" pitchFamily="34" charset="-122"/>
                <a:ea typeface="Microsoft Yahei" panose="020B0503020204020204" pitchFamily="34" charset="-122"/>
              </a:rPr>
              <a:t>《</a:t>
            </a:r>
            <a:r>
              <a:rPr lang="zh-CN" altLang="en-US" sz="2400" b="0" i="0" dirty="0">
                <a:effectLst/>
                <a:latin typeface="Microsoft Yahei" panose="020B0503020204020204" pitchFamily="34" charset="-122"/>
                <a:ea typeface="Microsoft Yahei" panose="020B0503020204020204" pitchFamily="34" charset="-122"/>
              </a:rPr>
              <a:t>寻月记</a:t>
            </a:r>
            <a:r>
              <a:rPr lang="en-US" altLang="zh-CN" sz="2400" b="0" i="0" dirty="0">
                <a:effectLst/>
                <a:latin typeface="Microsoft Yahei" panose="020B0503020204020204" pitchFamily="34" charset="-122"/>
                <a:ea typeface="Microsoft Yahei" panose="020B0503020204020204" pitchFamily="34" charset="-122"/>
              </a:rPr>
              <a:t>》《</a:t>
            </a:r>
            <a:r>
              <a:rPr lang="zh-CN" altLang="en-US" sz="2400" b="0" i="0" dirty="0">
                <a:effectLst/>
                <a:latin typeface="Microsoft Yahei" panose="020B0503020204020204" pitchFamily="34" charset="-122"/>
                <a:ea typeface="Microsoft Yahei" panose="020B0503020204020204" pitchFamily="34" charset="-122"/>
              </a:rPr>
              <a:t>花的话</a:t>
            </a:r>
            <a:r>
              <a:rPr lang="en-US" altLang="zh-CN" sz="2400" b="0" i="0" dirty="0">
                <a:effectLst/>
                <a:latin typeface="Microsoft Yahei" panose="020B0503020204020204" pitchFamily="34" charset="-122"/>
                <a:ea typeface="Microsoft Yahei" panose="020B0503020204020204" pitchFamily="34" charset="-122"/>
              </a:rPr>
              <a:t>》《</a:t>
            </a:r>
            <a:r>
              <a:rPr lang="zh-CN" altLang="en-US" sz="2400" b="0" i="0" dirty="0">
                <a:effectLst/>
                <a:latin typeface="Microsoft Yahei" panose="020B0503020204020204" pitchFamily="34" charset="-122"/>
                <a:ea typeface="Microsoft Yahei" panose="020B0503020204020204" pitchFamily="34" charset="-122"/>
              </a:rPr>
              <a:t>总鳍鱼的故事</a:t>
            </a:r>
            <a:r>
              <a:rPr lang="en-US" altLang="zh-CN" sz="2400" b="0" i="0" dirty="0">
                <a:effectLst/>
                <a:latin typeface="Microsoft Yahei" panose="020B0503020204020204" pitchFamily="34" charset="-122"/>
                <a:ea typeface="Microsoft Yahei" panose="020B0503020204020204" pitchFamily="34" charset="-122"/>
              </a:rPr>
              <a:t>》</a:t>
            </a:r>
            <a:r>
              <a:rPr lang="zh-CN" altLang="en-US" sz="2400" b="0" i="0" dirty="0">
                <a:effectLst/>
                <a:latin typeface="Microsoft Yahei" panose="020B0503020204020204" pitchFamily="34" charset="-122"/>
                <a:ea typeface="Microsoft Yahei" panose="020B0503020204020204" pitchFamily="34" charset="-122"/>
              </a:rPr>
              <a:t>散文</a:t>
            </a:r>
            <a:r>
              <a:rPr lang="en-US" altLang="zh-CN" sz="2400" b="0" i="0" dirty="0">
                <a:effectLst/>
                <a:latin typeface="Microsoft Yahei" panose="020B0503020204020204" pitchFamily="34" charset="-122"/>
                <a:ea typeface="Microsoft Yahei" panose="020B0503020204020204" pitchFamily="34" charset="-122"/>
              </a:rPr>
              <a:t>〈</a:t>
            </a:r>
            <a:r>
              <a:rPr lang="zh-CN" altLang="en-US" sz="2400" b="0" i="0" dirty="0">
                <a:effectLst/>
                <a:latin typeface="Microsoft Yahei" panose="020B0503020204020204" pitchFamily="34" charset="-122"/>
                <a:ea typeface="Microsoft Yahei" panose="020B0503020204020204" pitchFamily="34" charset="-122"/>
              </a:rPr>
              <a:t>西湖漫笔</a:t>
            </a:r>
            <a:r>
              <a:rPr lang="en-US" altLang="zh-CN" sz="2400" b="0" i="0" dirty="0">
                <a:effectLst/>
                <a:latin typeface="Microsoft Yahei" panose="020B0503020204020204" pitchFamily="34" charset="-122"/>
                <a:ea typeface="Microsoft Yahei" panose="020B0503020204020204" pitchFamily="34" charset="-122"/>
              </a:rPr>
              <a:t>〉〈</a:t>
            </a:r>
            <a:r>
              <a:rPr lang="zh-CN" altLang="en-US" sz="2400" b="0" i="0" dirty="0">
                <a:effectLst/>
                <a:latin typeface="Microsoft Yahei" panose="020B0503020204020204" pitchFamily="34" charset="-122"/>
                <a:ea typeface="Microsoft Yahei" panose="020B0503020204020204" pitchFamily="34" charset="-122"/>
              </a:rPr>
              <a:t>奔落的雪原</a:t>
            </a:r>
            <a:r>
              <a:rPr lang="en-US" altLang="zh-CN" sz="2400" b="0" i="0" dirty="0">
                <a:effectLst/>
                <a:latin typeface="Microsoft Yahei" panose="020B0503020204020204" pitchFamily="34" charset="-122"/>
                <a:ea typeface="Microsoft Yahei" panose="020B0503020204020204" pitchFamily="34" charset="-122"/>
              </a:rPr>
              <a:t>〉〈</a:t>
            </a:r>
            <a:r>
              <a:rPr lang="zh-CN" altLang="en-US" sz="2400" b="0" i="0" dirty="0">
                <a:effectLst/>
                <a:latin typeface="Microsoft Yahei" panose="020B0503020204020204" pitchFamily="34" charset="-122"/>
                <a:ea typeface="Microsoft Yahei" panose="020B0503020204020204" pitchFamily="34" charset="-122"/>
              </a:rPr>
              <a:t>花朝节的纪念</a:t>
            </a:r>
            <a:r>
              <a:rPr lang="en-US" altLang="zh-CN" sz="2400" b="0" i="0" dirty="0">
                <a:effectLst/>
                <a:latin typeface="Microsoft Yahei" panose="020B0503020204020204" pitchFamily="34" charset="-122"/>
                <a:ea typeface="Microsoft Yahei" panose="020B0503020204020204" pitchFamily="34" charset="-122"/>
              </a:rPr>
              <a:t>〉〈</a:t>
            </a:r>
            <a:r>
              <a:rPr lang="zh-CN" altLang="en-US" sz="2400" b="0" i="0" dirty="0">
                <a:effectLst/>
                <a:latin typeface="Microsoft Yahei" panose="020B0503020204020204" pitchFamily="34" charset="-122"/>
                <a:ea typeface="Microsoft Yahei" panose="020B0503020204020204" pitchFamily="34" charset="-122"/>
              </a:rPr>
              <a:t>三松堂断忆</a:t>
            </a:r>
            <a:r>
              <a:rPr lang="en-US" altLang="zh-CN" sz="2400" b="0" i="0" dirty="0">
                <a:effectLst/>
                <a:latin typeface="Microsoft Yahei" panose="020B0503020204020204" pitchFamily="34" charset="-122"/>
                <a:ea typeface="Microsoft Yahei" panose="020B0503020204020204" pitchFamily="34" charset="-122"/>
              </a:rPr>
              <a:t>〉</a:t>
            </a:r>
            <a:r>
              <a:rPr lang="zh-CN" altLang="en-US" sz="2400" b="0" i="0" dirty="0">
                <a:effectLst/>
                <a:latin typeface="Microsoft Yahei" panose="020B0503020204020204" pitchFamily="34" charset="-122"/>
                <a:ea typeface="Microsoft Yahei" panose="020B0503020204020204" pitchFamily="34" charset="-122"/>
              </a:rPr>
              <a:t>等，出版了多种小说散文童话选集。</a:t>
            </a:r>
            <a:r>
              <a:rPr lang="zh-CN" altLang="en-US" sz="2400" b="0" i="1" dirty="0">
                <a:effectLst/>
                <a:latin typeface="Microsoft Yahei" panose="020B0503020204020204" pitchFamily="34" charset="-122"/>
                <a:ea typeface="Microsoft Yahei" panose="020B0503020204020204" pitchFamily="34" charset="-122"/>
              </a:rPr>
              <a:t>由</a:t>
            </a:r>
            <a:r>
              <a:rPr lang="en-US" altLang="zh-CN" sz="2400" b="0" i="1" dirty="0">
                <a:effectLst/>
                <a:latin typeface="Microsoft Yahei" panose="020B0503020204020204" pitchFamily="34" charset="-122"/>
                <a:ea typeface="Microsoft Yahei" panose="020B0503020204020204" pitchFamily="34" charset="-122"/>
              </a:rPr>
              <a:t>〈</a:t>
            </a:r>
            <a:r>
              <a:rPr lang="zh-CN" altLang="en-US" sz="2400" b="0" i="1" dirty="0">
                <a:effectLst/>
                <a:latin typeface="Microsoft Yahei" panose="020B0503020204020204" pitchFamily="34" charset="-122"/>
                <a:ea typeface="Microsoft Yahei" panose="020B0503020204020204" pitchFamily="34" charset="-122"/>
              </a:rPr>
              <a:t>南渡记</a:t>
            </a:r>
            <a:r>
              <a:rPr lang="en-US" altLang="zh-CN" sz="2400" b="0" i="1" dirty="0">
                <a:effectLst/>
                <a:latin typeface="Microsoft Yahei" panose="020B0503020204020204" pitchFamily="34" charset="-122"/>
                <a:ea typeface="Microsoft Yahei" panose="020B0503020204020204" pitchFamily="34" charset="-122"/>
              </a:rPr>
              <a:t>〉〈</a:t>
            </a:r>
            <a:r>
              <a:rPr lang="zh-CN" altLang="en-US" sz="2400" b="0" i="1" dirty="0">
                <a:effectLst/>
                <a:latin typeface="Microsoft Yahei" panose="020B0503020204020204" pitchFamily="34" charset="-122"/>
                <a:ea typeface="Microsoft Yahei" panose="020B0503020204020204" pitchFamily="34" charset="-122"/>
              </a:rPr>
              <a:t>东藏记</a:t>
            </a:r>
            <a:r>
              <a:rPr lang="en-US" altLang="zh-CN" sz="2400" b="0" i="1" dirty="0">
                <a:effectLst/>
                <a:latin typeface="Microsoft Yahei" panose="020B0503020204020204" pitchFamily="34" charset="-122"/>
                <a:ea typeface="Microsoft Yahei" panose="020B0503020204020204" pitchFamily="34" charset="-122"/>
              </a:rPr>
              <a:t>〉〈</a:t>
            </a:r>
            <a:r>
              <a:rPr lang="zh-CN" altLang="en-US" sz="2400" b="0" i="1" dirty="0">
                <a:effectLst/>
                <a:latin typeface="Microsoft Yahei" panose="020B0503020204020204" pitchFamily="34" charset="-122"/>
                <a:ea typeface="Microsoft Yahei" panose="020B0503020204020204" pitchFamily="34" charset="-122"/>
              </a:rPr>
              <a:t>西征记</a:t>
            </a:r>
            <a:r>
              <a:rPr lang="en-US" altLang="zh-CN" sz="2400" b="0" i="1" dirty="0">
                <a:effectLst/>
                <a:latin typeface="Microsoft Yahei" panose="020B0503020204020204" pitchFamily="34" charset="-122"/>
                <a:ea typeface="Microsoft Yahei" panose="020B0503020204020204" pitchFamily="34" charset="-122"/>
              </a:rPr>
              <a:t>〉〈</a:t>
            </a:r>
            <a:r>
              <a:rPr lang="zh-CN" altLang="en-US" sz="2400" b="0" i="1" dirty="0">
                <a:effectLst/>
                <a:latin typeface="Microsoft Yahei" panose="020B0503020204020204" pitchFamily="34" charset="-122"/>
                <a:ea typeface="Microsoft Yahei" panose="020B0503020204020204" pitchFamily="34" charset="-122"/>
              </a:rPr>
              <a:t>北归记</a:t>
            </a:r>
            <a:r>
              <a:rPr lang="en-US" altLang="zh-CN" sz="2400" b="0" i="1" dirty="0">
                <a:effectLst/>
                <a:latin typeface="Microsoft Yahei" panose="020B0503020204020204" pitchFamily="34" charset="-122"/>
                <a:ea typeface="Microsoft Yahei" panose="020B0503020204020204" pitchFamily="34" charset="-122"/>
              </a:rPr>
              <a:t>〉</a:t>
            </a:r>
            <a:r>
              <a:rPr lang="zh-CN" altLang="en-US" sz="2400" b="0" i="1" dirty="0">
                <a:effectLst/>
                <a:latin typeface="Microsoft Yahei" panose="020B0503020204020204" pitchFamily="34" charset="-122"/>
                <a:ea typeface="Microsoft Yahei" panose="020B0503020204020204" pitchFamily="34" charset="-122"/>
              </a:rPr>
              <a:t>组成的四卷本长篇小说</a:t>
            </a:r>
            <a:r>
              <a:rPr lang="en-US" altLang="zh-CN" sz="2400" b="0" i="1" dirty="0">
                <a:effectLst/>
                <a:latin typeface="Microsoft Yahei" panose="020B0503020204020204" pitchFamily="34" charset="-122"/>
                <a:ea typeface="Microsoft Yahei" panose="020B0503020204020204" pitchFamily="34" charset="-122"/>
              </a:rPr>
              <a:t>〈</a:t>
            </a:r>
            <a:r>
              <a:rPr lang="zh-CN" altLang="en-US" sz="2400" b="0" i="1" dirty="0">
                <a:effectLst/>
                <a:latin typeface="Microsoft Yahei" panose="020B0503020204020204" pitchFamily="34" charset="-122"/>
                <a:ea typeface="Microsoft Yahei" panose="020B0503020204020204" pitchFamily="34" charset="-122"/>
              </a:rPr>
              <a:t>野葫芦引</a:t>
            </a:r>
            <a:r>
              <a:rPr lang="en-US" altLang="zh-CN" sz="2400" b="0" i="1" dirty="0">
                <a:effectLst/>
                <a:latin typeface="Microsoft Yahei" panose="020B0503020204020204" pitchFamily="34" charset="-122"/>
                <a:ea typeface="Microsoft Yahei" panose="020B0503020204020204" pitchFamily="34" charset="-122"/>
              </a:rPr>
              <a:t>〉</a:t>
            </a:r>
            <a:r>
              <a:rPr lang="zh-CN" altLang="en-US" sz="2400" b="0" i="1" dirty="0">
                <a:effectLst/>
                <a:latin typeface="Microsoft Yahei" panose="020B0503020204020204" pitchFamily="34" charset="-122"/>
                <a:ea typeface="Microsoft Yahei" panose="020B0503020204020204" pitchFamily="34" charset="-122"/>
              </a:rPr>
              <a:t>，是宗璞创作生涯中最重要的作品之一。</a:t>
            </a:r>
          </a:p>
          <a:p>
            <a:endParaRPr lang="zh-CN" altLang="en-US" dirty="0"/>
          </a:p>
        </p:txBody>
      </p:sp>
    </p:spTree>
    <p:extLst>
      <p:ext uri="{BB962C8B-B14F-4D97-AF65-F5344CB8AC3E}">
        <p14:creationId xmlns:p14="http://schemas.microsoft.com/office/powerpoint/2010/main" val="19276245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6DAC03E-6ABA-4503-B4E3-B7B825156CF6}"/>
              </a:ext>
            </a:extLst>
          </p:cNvPr>
          <p:cNvSpPr>
            <a:spLocks noGrp="1"/>
          </p:cNvSpPr>
          <p:nvPr>
            <p:ph type="title"/>
          </p:nvPr>
        </p:nvSpPr>
        <p:spPr/>
        <p:txBody>
          <a:bodyPr/>
          <a:lstStyle/>
          <a:p>
            <a:r>
              <a:rPr lang="zh-CN" altLang="en-US" b="0" i="0" dirty="0">
                <a:effectLst/>
                <a:latin typeface="Microsoft Yahei" panose="020B0503020204020204" pitchFamily="34" charset="-122"/>
                <a:ea typeface="Microsoft Yahei" panose="020B0503020204020204" pitchFamily="34" charset="-122"/>
              </a:rPr>
              <a:t>永远的伤口，屈辱的历史（背景）</a:t>
            </a:r>
            <a:br>
              <a:rPr lang="zh-CN" altLang="en-US" b="0" i="0" dirty="0">
                <a:effectLst/>
                <a:latin typeface="Microsoft Yahei" panose="020B0503020204020204" pitchFamily="34" charset="-122"/>
                <a:ea typeface="Microsoft Yahei" panose="020B0503020204020204" pitchFamily="34" charset="-122"/>
              </a:rPr>
            </a:br>
            <a:endParaRPr lang="zh-CN" altLang="en-US" dirty="0"/>
          </a:p>
        </p:txBody>
      </p:sp>
      <p:sp>
        <p:nvSpPr>
          <p:cNvPr id="3" name="内容占位符 2">
            <a:extLst>
              <a:ext uri="{FF2B5EF4-FFF2-40B4-BE49-F238E27FC236}">
                <a16:creationId xmlns:a16="http://schemas.microsoft.com/office/drawing/2014/main" id="{B1B6BF31-1DB2-4486-87F4-64E8091E06FB}"/>
              </a:ext>
            </a:extLst>
          </p:cNvPr>
          <p:cNvSpPr>
            <a:spLocks noGrp="1"/>
          </p:cNvSpPr>
          <p:nvPr>
            <p:ph idx="1"/>
          </p:nvPr>
        </p:nvSpPr>
        <p:spPr>
          <a:xfrm>
            <a:off x="1103312" y="1631852"/>
            <a:ext cx="8946541" cy="4773430"/>
          </a:xfrm>
        </p:spPr>
        <p:txBody>
          <a:bodyPr>
            <a:normAutofit lnSpcReduction="10000"/>
          </a:bodyPr>
          <a:lstStyle/>
          <a:p>
            <a:pPr algn="l"/>
            <a:r>
              <a:rPr lang="en-US" altLang="zh-CN" sz="2400" b="0" i="0" dirty="0">
                <a:effectLst/>
                <a:latin typeface="Microsoft Yahei" panose="020B0503020204020204" pitchFamily="34" charset="-122"/>
                <a:ea typeface="Microsoft Yahei" panose="020B0503020204020204" pitchFamily="34" charset="-122"/>
              </a:rPr>
              <a:t>1860</a:t>
            </a:r>
            <a:r>
              <a:rPr lang="zh-CN" altLang="en-US" sz="2400" b="0" i="0" dirty="0">
                <a:effectLst/>
                <a:latin typeface="Microsoft Yahei" panose="020B0503020204020204" pitchFamily="34" charset="-122"/>
                <a:ea typeface="Microsoft Yahei" panose="020B0503020204020204" pitchFamily="34" charset="-122"/>
              </a:rPr>
              <a:t>年</a:t>
            </a:r>
            <a:r>
              <a:rPr lang="en-US" altLang="zh-CN" sz="2400" b="0" i="0" dirty="0">
                <a:effectLst/>
                <a:latin typeface="Microsoft Yahei" panose="020B0503020204020204" pitchFamily="34" charset="-122"/>
                <a:ea typeface="Microsoft Yahei" panose="020B0503020204020204" pitchFamily="34" charset="-122"/>
              </a:rPr>
              <a:t>10</a:t>
            </a:r>
            <a:r>
              <a:rPr lang="zh-CN" altLang="en-US" sz="2400" b="0" i="0" dirty="0">
                <a:effectLst/>
                <a:latin typeface="Microsoft Yahei" panose="020B0503020204020204" pitchFamily="34" charset="-122"/>
                <a:ea typeface="Microsoft Yahei" panose="020B0503020204020204" pitchFamily="34" charset="-122"/>
              </a:rPr>
              <a:t>月</a:t>
            </a:r>
            <a:r>
              <a:rPr lang="en-US" altLang="zh-CN" sz="2400" b="0" i="0" dirty="0">
                <a:effectLst/>
                <a:latin typeface="Microsoft Yahei" panose="020B0503020204020204" pitchFamily="34" charset="-122"/>
                <a:ea typeface="Microsoft Yahei" panose="020B0503020204020204" pitchFamily="34" charset="-122"/>
              </a:rPr>
              <a:t>6</a:t>
            </a:r>
            <a:r>
              <a:rPr lang="zh-CN" altLang="en-US" sz="2400" b="0" i="0" dirty="0">
                <a:effectLst/>
                <a:latin typeface="Microsoft Yahei" panose="020B0503020204020204" pitchFamily="34" charset="-122"/>
                <a:ea typeface="Microsoft Yahei" panose="020B0503020204020204" pitchFamily="34" charset="-122"/>
              </a:rPr>
              <a:t>日，英、法联军侵入北京，闯进圆明园。他们把园内凡是能拿走的东西，统统掠走，拿不动的，就用大车或牲口搬运。实在运不走的，就任意破坏、毁掉。为了销毁罪证，</a:t>
            </a:r>
            <a:r>
              <a:rPr lang="en-US" altLang="zh-CN" sz="2400" b="0" i="0" dirty="0">
                <a:effectLst/>
                <a:latin typeface="Microsoft Yahei" panose="020B0503020204020204" pitchFamily="34" charset="-122"/>
                <a:ea typeface="Microsoft Yahei" panose="020B0503020204020204" pitchFamily="34" charset="-122"/>
              </a:rPr>
              <a:t>10</a:t>
            </a:r>
            <a:r>
              <a:rPr lang="zh-CN" altLang="en-US" sz="2400" b="0" i="0" dirty="0">
                <a:effectLst/>
                <a:latin typeface="Microsoft Yahei" panose="020B0503020204020204" pitchFamily="34" charset="-122"/>
                <a:ea typeface="Microsoft Yahei" panose="020B0503020204020204" pitchFamily="34" charset="-122"/>
              </a:rPr>
              <a:t>月</a:t>
            </a:r>
            <a:r>
              <a:rPr lang="en-US" altLang="zh-CN" sz="2400" b="0" i="0" dirty="0">
                <a:effectLst/>
                <a:latin typeface="Microsoft Yahei" panose="020B0503020204020204" pitchFamily="34" charset="-122"/>
                <a:ea typeface="Microsoft Yahei" panose="020B0503020204020204" pitchFamily="34" charset="-122"/>
              </a:rPr>
              <a:t>18</a:t>
            </a:r>
            <a:r>
              <a:rPr lang="zh-CN" altLang="en-US" sz="2400" b="0" i="0" dirty="0">
                <a:effectLst/>
                <a:latin typeface="Microsoft Yahei" panose="020B0503020204020204" pitchFamily="34" charset="-122"/>
                <a:ea typeface="Microsoft Yahei" panose="020B0503020204020204" pitchFamily="34" charset="-122"/>
              </a:rPr>
              <a:t>日和</a:t>
            </a:r>
            <a:r>
              <a:rPr lang="en-US" altLang="zh-CN" sz="2400" b="0" i="0" dirty="0">
                <a:effectLst/>
                <a:latin typeface="Microsoft Yahei" panose="020B0503020204020204" pitchFamily="34" charset="-122"/>
                <a:ea typeface="Microsoft Yahei" panose="020B0503020204020204" pitchFamily="34" charset="-122"/>
              </a:rPr>
              <a:t>19</a:t>
            </a:r>
            <a:r>
              <a:rPr lang="zh-CN" altLang="en-US" sz="2400" b="0" i="0" dirty="0">
                <a:effectLst/>
                <a:latin typeface="Microsoft Yahei" panose="020B0503020204020204" pitchFamily="34" charset="-122"/>
                <a:ea typeface="Microsoft Yahei" panose="020B0503020204020204" pitchFamily="34" charset="-122"/>
              </a:rPr>
              <a:t>日，三千多名侵略军奉命在园内放火。大火连烧三天，烟云笼罩整个北京城。我国这一园林艺术的瑰宝、建筑艺术的精华，就这样被化为灰烬。就是这样一座享有“人间天堂”美称的万园之园却于</a:t>
            </a:r>
            <a:r>
              <a:rPr lang="en-US" altLang="zh-CN" sz="2400" b="0" i="0" dirty="0">
                <a:effectLst/>
                <a:latin typeface="Microsoft Yahei" panose="020B0503020204020204" pitchFamily="34" charset="-122"/>
                <a:ea typeface="Microsoft Yahei" panose="020B0503020204020204" pitchFamily="34" charset="-122"/>
              </a:rPr>
              <a:t>1860</a:t>
            </a:r>
            <a:r>
              <a:rPr lang="zh-CN" altLang="en-US" sz="2400" b="0" i="0" dirty="0">
                <a:effectLst/>
                <a:latin typeface="Microsoft Yahei" panose="020B0503020204020204" pitchFamily="34" charset="-122"/>
                <a:ea typeface="Microsoft Yahei" panose="020B0503020204020204" pitchFamily="34" charset="-122"/>
              </a:rPr>
              <a:t>年化为一片灰烬。在十九世纪的这场大火中，圆明园所有的辉煌所有的骄傲来不及哀鸣一下，就被吞没了。他的身体被分成零碎的一点一点，运到了外国的博物馆。</a:t>
            </a:r>
          </a:p>
          <a:p>
            <a:pPr algn="l"/>
            <a:r>
              <a:rPr lang="zh-CN" altLang="en-US" sz="2400" b="0" i="0" dirty="0">
                <a:effectLst/>
                <a:latin typeface="Microsoft Yahei" panose="020B0503020204020204" pitchFamily="34" charset="-122"/>
                <a:ea typeface="Microsoft Yahei" panose="020B0503020204020204" pitchFamily="34" charset="-122"/>
              </a:rPr>
              <a:t>现在的圆明园废墟常年沉睡着，它在我们每一个中国人眼里，就有一种现实指向。指向什么？</a:t>
            </a:r>
            <a:endParaRPr lang="en-US" altLang="zh-CN" sz="2400" b="0" i="0" dirty="0">
              <a:effectLst/>
              <a:latin typeface="Microsoft Yahei" panose="020B0503020204020204" pitchFamily="34" charset="-122"/>
              <a:ea typeface="Microsoft Yahei" panose="020B0503020204020204" pitchFamily="34" charset="-122"/>
            </a:endParaRPr>
          </a:p>
          <a:p>
            <a:pPr algn="l"/>
            <a:r>
              <a:rPr lang="zh-CN" altLang="en-US" sz="2400" b="0" i="0" dirty="0">
                <a:effectLst/>
                <a:latin typeface="Microsoft Yahei" panose="020B0503020204020204" pitchFamily="34" charset="-122"/>
                <a:ea typeface="Microsoft Yahei" panose="020B0503020204020204" pitchFamily="34" charset="-122"/>
              </a:rPr>
              <a:t>   圆明园是中华民族永远的伤口，代表着一段屈辱的历史。</a:t>
            </a:r>
          </a:p>
          <a:p>
            <a:endParaRPr lang="zh-CN" altLang="en-US" dirty="0"/>
          </a:p>
        </p:txBody>
      </p:sp>
    </p:spTree>
    <p:extLst>
      <p:ext uri="{BB962C8B-B14F-4D97-AF65-F5344CB8AC3E}">
        <p14:creationId xmlns:p14="http://schemas.microsoft.com/office/powerpoint/2010/main" val="347721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95C7013-3F02-4803-B03B-5D7C08591233}"/>
              </a:ext>
            </a:extLst>
          </p:cNvPr>
          <p:cNvSpPr>
            <a:spLocks noGrp="1"/>
          </p:cNvSpPr>
          <p:nvPr>
            <p:ph type="title"/>
          </p:nvPr>
        </p:nvSpPr>
        <p:spPr/>
        <p:txBody>
          <a:bodyPr/>
          <a:lstStyle/>
          <a:p>
            <a:r>
              <a:rPr lang="zh-CN" altLang="en-US" b="0" i="0" dirty="0">
                <a:effectLst/>
                <a:latin typeface="Microsoft Yahei" panose="020B0503020204020204" pitchFamily="34" charset="-122"/>
                <a:ea typeface="Microsoft Yahei" panose="020B0503020204020204" pitchFamily="34" charset="-122"/>
              </a:rPr>
              <a:t>一、整体感知课文内容思考</a:t>
            </a:r>
            <a:endParaRPr lang="zh-CN" altLang="en-US" dirty="0"/>
          </a:p>
        </p:txBody>
      </p:sp>
      <p:sp>
        <p:nvSpPr>
          <p:cNvPr id="3" name="内容占位符 2">
            <a:extLst>
              <a:ext uri="{FF2B5EF4-FFF2-40B4-BE49-F238E27FC236}">
                <a16:creationId xmlns:a16="http://schemas.microsoft.com/office/drawing/2014/main" id="{12F6C7B3-4774-4D4C-A5BE-D0657615C099}"/>
              </a:ext>
            </a:extLst>
          </p:cNvPr>
          <p:cNvSpPr>
            <a:spLocks noGrp="1"/>
          </p:cNvSpPr>
          <p:nvPr>
            <p:ph idx="1"/>
          </p:nvPr>
        </p:nvSpPr>
        <p:spPr/>
        <p:txBody>
          <a:bodyPr/>
          <a:lstStyle/>
          <a:p>
            <a:pPr marL="0" indent="0" algn="l">
              <a:buNone/>
            </a:pPr>
            <a:endParaRPr lang="zh-CN" altLang="en-US" b="0" i="0" dirty="0">
              <a:effectLst/>
              <a:latin typeface="Microsoft Yahei" panose="020B0503020204020204" pitchFamily="34" charset="-122"/>
              <a:ea typeface="Microsoft Yahei" panose="020B0503020204020204" pitchFamily="34" charset="-122"/>
            </a:endParaRPr>
          </a:p>
          <a:p>
            <a:pPr algn="l"/>
            <a:r>
              <a:rPr lang="en-US" altLang="zh-CN" sz="3600" b="0" i="0" dirty="0">
                <a:effectLst/>
                <a:latin typeface="Microsoft Yahei" panose="020B0503020204020204" pitchFamily="34" charset="-122"/>
                <a:ea typeface="Microsoft Yahei" panose="020B0503020204020204" pitchFamily="34" charset="-122"/>
              </a:rPr>
              <a:t>1. </a:t>
            </a:r>
            <a:r>
              <a:rPr lang="zh-CN" altLang="en-US" sz="3600" b="0" i="0" dirty="0">
                <a:effectLst/>
                <a:latin typeface="Microsoft Yahei" panose="020B0503020204020204" pitchFamily="34" charset="-122"/>
                <a:ea typeface="Microsoft Yahei" panose="020B0503020204020204" pitchFamily="34" charset="-122"/>
              </a:rPr>
              <a:t>作者写了一个怎样的废墟？</a:t>
            </a:r>
          </a:p>
          <a:p>
            <a:pPr algn="l"/>
            <a:r>
              <a:rPr lang="zh-CN" altLang="en-US" sz="3600" b="0" i="0" dirty="0">
                <a:effectLst/>
                <a:latin typeface="Microsoft Yahei" panose="020B0503020204020204" pitchFamily="34" charset="-122"/>
                <a:ea typeface="Microsoft Yahei" panose="020B0503020204020204" pitchFamily="34" charset="-122"/>
              </a:rPr>
              <a:t>作品的开篇，作者用一种近乎凄怆的笔调，描绘了在冬日斜阳无力地笼罩下的圆明园废墟的概貌。描绘了干皱的田地中点缀着的断石残碑，以及那枯荷衰草</a:t>
            </a:r>
          </a:p>
          <a:p>
            <a:endParaRPr lang="zh-CN" altLang="en-US" dirty="0"/>
          </a:p>
        </p:txBody>
      </p:sp>
    </p:spTree>
    <p:extLst>
      <p:ext uri="{BB962C8B-B14F-4D97-AF65-F5344CB8AC3E}">
        <p14:creationId xmlns:p14="http://schemas.microsoft.com/office/powerpoint/2010/main" val="234218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B9C2053-462B-4847-B68D-408845A41F5A}"/>
              </a:ext>
            </a:extLst>
          </p:cNvPr>
          <p:cNvSpPr>
            <a:spLocks noGrp="1"/>
          </p:cNvSpPr>
          <p:nvPr>
            <p:ph type="title"/>
          </p:nvPr>
        </p:nvSpPr>
        <p:spPr/>
        <p:txBody>
          <a:bodyPr/>
          <a:lstStyle/>
          <a:p>
            <a:endParaRPr lang="zh-CN" altLang="en-US" dirty="0"/>
          </a:p>
        </p:txBody>
      </p:sp>
      <p:sp>
        <p:nvSpPr>
          <p:cNvPr id="3" name="内容占位符 2">
            <a:extLst>
              <a:ext uri="{FF2B5EF4-FFF2-40B4-BE49-F238E27FC236}">
                <a16:creationId xmlns:a16="http://schemas.microsoft.com/office/drawing/2014/main" id="{AA9DD2F1-2749-4054-AAF9-F6DD4A32A824}"/>
              </a:ext>
            </a:extLst>
          </p:cNvPr>
          <p:cNvSpPr>
            <a:spLocks noGrp="1"/>
          </p:cNvSpPr>
          <p:nvPr>
            <p:ph idx="1"/>
          </p:nvPr>
        </p:nvSpPr>
        <p:spPr/>
        <p:txBody>
          <a:bodyPr>
            <a:normAutofit lnSpcReduction="10000"/>
          </a:bodyPr>
          <a:lstStyle/>
          <a:p>
            <a:pPr algn="l"/>
            <a:r>
              <a:rPr lang="en-US" altLang="zh-CN" sz="3600" b="0" i="0" dirty="0">
                <a:effectLst/>
                <a:latin typeface="Microsoft Yahei" panose="020B0503020204020204" pitchFamily="34" charset="-122"/>
                <a:ea typeface="Microsoft Yahei" panose="020B0503020204020204" pitchFamily="34" charset="-122"/>
              </a:rPr>
              <a:t>2. </a:t>
            </a:r>
            <a:r>
              <a:rPr lang="zh-CN" altLang="en-US" sz="3600" b="0" i="0" dirty="0">
                <a:effectLst/>
                <a:latin typeface="Microsoft Yahei" panose="020B0503020204020204" pitchFamily="34" charset="-122"/>
                <a:ea typeface="Microsoft Yahei" panose="020B0503020204020204" pitchFamily="34" charset="-122"/>
              </a:rPr>
              <a:t>作者是单纯地描绘废墟吗？还是有什么目的？</a:t>
            </a:r>
          </a:p>
          <a:p>
            <a:pPr algn="l"/>
            <a:r>
              <a:rPr lang="zh-CN" altLang="en-US" sz="3600" b="0" i="0" dirty="0">
                <a:effectLst/>
                <a:latin typeface="Microsoft Yahei" panose="020B0503020204020204" pitchFamily="34" charset="-122"/>
                <a:ea typeface="Microsoft Yahei" panose="020B0503020204020204" pitchFamily="34" charset="-122"/>
              </a:rPr>
              <a:t>作者渲染这一派荒凉衰败的景象，绝不仅仅是凭吊这一历史的遗迹，发思古之幽情，而是通过这荒芜景象的描写，抒发内心渴望更新、渴望变革的激情，作者渴望改变这一切，可以说，这种情感贯穿于整个作品之中。</a:t>
            </a:r>
          </a:p>
          <a:p>
            <a:pPr marL="0" indent="0">
              <a:buNone/>
            </a:pPr>
            <a:endParaRPr lang="zh-CN" altLang="en-US" dirty="0"/>
          </a:p>
        </p:txBody>
      </p:sp>
    </p:spTree>
    <p:extLst>
      <p:ext uri="{BB962C8B-B14F-4D97-AF65-F5344CB8AC3E}">
        <p14:creationId xmlns:p14="http://schemas.microsoft.com/office/powerpoint/2010/main" val="2793417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14BFCC4-53B7-4227-878B-9587D33A4469}"/>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FF2325A5-1F14-408A-A848-C3CD38875797}"/>
              </a:ext>
            </a:extLst>
          </p:cNvPr>
          <p:cNvSpPr>
            <a:spLocks noGrp="1"/>
          </p:cNvSpPr>
          <p:nvPr>
            <p:ph idx="1"/>
          </p:nvPr>
        </p:nvSpPr>
        <p:spPr/>
        <p:txBody>
          <a:bodyPr/>
          <a:lstStyle/>
          <a:p>
            <a:pPr algn="l"/>
            <a:r>
              <a:rPr lang="en-US" altLang="zh-CN" sz="2800" b="0" i="0" dirty="0">
                <a:effectLst/>
                <a:latin typeface="Microsoft Yahei" panose="020B0503020204020204" pitchFamily="34" charset="-122"/>
                <a:ea typeface="Microsoft Yahei" panose="020B0503020204020204" pitchFamily="34" charset="-122"/>
              </a:rPr>
              <a:t>3. “</a:t>
            </a:r>
            <a:r>
              <a:rPr lang="zh-CN" altLang="en-US" sz="2800" b="0" i="0" dirty="0">
                <a:effectLst/>
                <a:latin typeface="Microsoft Yahei" panose="020B0503020204020204" pitchFamily="34" charset="-122"/>
                <a:ea typeface="Microsoft Yahei" panose="020B0503020204020204" pitchFamily="34" charset="-122"/>
              </a:rPr>
              <a:t>废墟”召唤的是什么？</a:t>
            </a:r>
          </a:p>
          <a:p>
            <a:pPr algn="l"/>
            <a:r>
              <a:rPr lang="zh-CN" altLang="en-US" sz="2800" b="0" i="0" dirty="0">
                <a:effectLst/>
                <a:latin typeface="Microsoft Yahei" panose="020B0503020204020204" pitchFamily="34" charset="-122"/>
                <a:ea typeface="Microsoft Yahei" panose="020B0503020204020204" pitchFamily="34" charset="-122"/>
              </a:rPr>
              <a:t>召唤全社会每一个有志之士都投入到时代的大变革和百废待兴的建设浪潮之中。（生命的短暂，自然的永恒，历史的沧桑，总会令人不禁唏唏感叹，但是除了感叹我们还应该做些什么呢？而且没有忧国忧民的历史使命感和责任感，那么人的感叹就只能是浅薄和虚华。所以“召唤人们留下来，改造这凝固的历史”做出努力，应是每一个“我”的责任。）</a:t>
            </a:r>
          </a:p>
          <a:p>
            <a:endParaRPr lang="zh-CN" altLang="en-US" dirty="0"/>
          </a:p>
        </p:txBody>
      </p:sp>
    </p:spTree>
    <p:extLst>
      <p:ext uri="{BB962C8B-B14F-4D97-AF65-F5344CB8AC3E}">
        <p14:creationId xmlns:p14="http://schemas.microsoft.com/office/powerpoint/2010/main" val="31085315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34463DC-5879-49BD-8A19-DFE056ADA5A6}"/>
              </a:ext>
            </a:extLst>
          </p:cNvPr>
          <p:cNvSpPr>
            <a:spLocks noGrp="1"/>
          </p:cNvSpPr>
          <p:nvPr>
            <p:ph type="title"/>
          </p:nvPr>
        </p:nvSpPr>
        <p:spPr/>
        <p:txBody>
          <a:bodyPr/>
          <a:lstStyle/>
          <a:p>
            <a:r>
              <a:rPr lang="zh-CN" altLang="en-US" b="0" i="0" dirty="0">
                <a:effectLst/>
                <a:latin typeface="Microsoft Yahei" panose="020B0503020204020204" pitchFamily="34" charset="-122"/>
                <a:ea typeface="Microsoft Yahei" panose="020B0503020204020204" pitchFamily="34" charset="-122"/>
              </a:rPr>
              <a:t>二、整理课文的写作思路</a:t>
            </a:r>
            <a:br>
              <a:rPr lang="zh-CN" altLang="en-US" b="0" i="0" dirty="0">
                <a:effectLst/>
                <a:latin typeface="Microsoft Yahei" panose="020B0503020204020204" pitchFamily="34" charset="-122"/>
                <a:ea typeface="Microsoft Yahei" panose="020B0503020204020204" pitchFamily="34" charset="-122"/>
              </a:rPr>
            </a:br>
            <a:endParaRPr lang="zh-CN" altLang="en-US" dirty="0"/>
          </a:p>
        </p:txBody>
      </p:sp>
      <p:sp>
        <p:nvSpPr>
          <p:cNvPr id="3" name="内容占位符 2">
            <a:extLst>
              <a:ext uri="{FF2B5EF4-FFF2-40B4-BE49-F238E27FC236}">
                <a16:creationId xmlns:a16="http://schemas.microsoft.com/office/drawing/2014/main" id="{2136E441-CD12-49C1-B0FD-F52CBE63B6A6}"/>
              </a:ext>
            </a:extLst>
          </p:cNvPr>
          <p:cNvSpPr>
            <a:spLocks noGrp="1"/>
          </p:cNvSpPr>
          <p:nvPr>
            <p:ph idx="1"/>
          </p:nvPr>
        </p:nvSpPr>
        <p:spPr/>
        <p:txBody>
          <a:bodyPr>
            <a:normAutofit fontScale="92500" lnSpcReduction="10000"/>
          </a:bodyPr>
          <a:lstStyle/>
          <a:p>
            <a:pPr algn="l"/>
            <a:r>
              <a:rPr lang="zh-CN" altLang="en-US" sz="2800" b="0" i="0" dirty="0">
                <a:effectLst/>
                <a:latin typeface="Microsoft Yahei" panose="020B0503020204020204" pitchFamily="34" charset="-122"/>
                <a:ea typeface="Microsoft Yahei" panose="020B0503020204020204" pitchFamily="34" charset="-122"/>
              </a:rPr>
              <a:t>第一部分</a:t>
            </a:r>
            <a:r>
              <a:rPr lang="en-US" altLang="zh-CN" sz="2800" b="0" i="0" dirty="0">
                <a:effectLst/>
                <a:latin typeface="Microsoft Yahei" panose="020B0503020204020204" pitchFamily="34" charset="-122"/>
                <a:ea typeface="Microsoft Yahei" panose="020B0503020204020204" pitchFamily="34" charset="-122"/>
              </a:rPr>
              <a:t>(1-3</a:t>
            </a:r>
            <a:r>
              <a:rPr lang="zh-CN" altLang="en-US" sz="2800" b="0" i="0" dirty="0">
                <a:effectLst/>
                <a:latin typeface="Microsoft Yahei" panose="020B0503020204020204" pitchFamily="34" charset="-122"/>
                <a:ea typeface="Microsoft Yahei" panose="020B0503020204020204" pitchFamily="34" charset="-122"/>
              </a:rPr>
              <a:t>段），对圆明园废墟的整体描绘。突出凝固、停滞的现状，表现作者的忧患、惆怅及渴望更新、渴望变革的激情。</a:t>
            </a:r>
          </a:p>
          <a:p>
            <a:pPr algn="l"/>
            <a:r>
              <a:rPr lang="zh-CN" altLang="en-US" sz="2800" b="0" i="0" dirty="0">
                <a:effectLst/>
                <a:latin typeface="Microsoft Yahei" panose="020B0503020204020204" pitchFamily="34" charset="-122"/>
                <a:ea typeface="Microsoft Yahei" panose="020B0503020204020204" pitchFamily="34" charset="-122"/>
              </a:rPr>
              <a:t>第二部分（</a:t>
            </a:r>
            <a:r>
              <a:rPr lang="en-US" altLang="zh-CN" sz="2800" b="0" i="0" dirty="0">
                <a:effectLst/>
                <a:latin typeface="Microsoft Yahei" panose="020B0503020204020204" pitchFamily="34" charset="-122"/>
                <a:ea typeface="Microsoft Yahei" panose="020B0503020204020204" pitchFamily="34" charset="-122"/>
              </a:rPr>
              <a:t>4-10</a:t>
            </a:r>
            <a:r>
              <a:rPr lang="zh-CN" altLang="en-US" sz="2800" b="0" i="0" dirty="0">
                <a:effectLst/>
                <a:latin typeface="Microsoft Yahei" panose="020B0503020204020204" pitchFamily="34" charset="-122"/>
                <a:ea typeface="Microsoft Yahei" panose="020B0503020204020204" pitchFamily="34" charset="-122"/>
              </a:rPr>
              <a:t>段），作者直抒胸臆，号召人们留下来，改造这凝固的历史，表现出“国家兴亡，匹夫有责”的责任感和渴望投身变革的激情。</a:t>
            </a:r>
          </a:p>
          <a:p>
            <a:pPr algn="l"/>
            <a:r>
              <a:rPr lang="zh-CN" altLang="en-US" sz="2800" b="0" i="0" dirty="0">
                <a:effectLst/>
                <a:latin typeface="Microsoft Yahei" panose="020B0503020204020204" pitchFamily="34" charset="-122"/>
                <a:ea typeface="Microsoft Yahei" panose="020B0503020204020204" pitchFamily="34" charset="-122"/>
              </a:rPr>
              <a:t>第三部分（</a:t>
            </a:r>
            <a:r>
              <a:rPr lang="en-US" altLang="zh-CN" sz="2800" b="0" i="0" dirty="0">
                <a:effectLst/>
                <a:latin typeface="Microsoft Yahei" panose="020B0503020204020204" pitchFamily="34" charset="-122"/>
                <a:ea typeface="Microsoft Yahei" panose="020B0503020204020204" pitchFamily="34" charset="-122"/>
              </a:rPr>
              <a:t>11-20</a:t>
            </a:r>
            <a:r>
              <a:rPr lang="zh-CN" altLang="en-US" sz="2800" b="0" i="0" dirty="0">
                <a:effectLst/>
                <a:latin typeface="Microsoft Yahei" panose="020B0503020204020204" pitchFamily="34" charset="-122"/>
                <a:ea typeface="Microsoft Yahei" panose="020B0503020204020204" pitchFamily="34" charset="-122"/>
              </a:rPr>
              <a:t>段），作者通过“我”与年轻人的对话，由前面自我感情的直接表达转到面向全社会呼唤，尤其是对年轻人的呼唤。</a:t>
            </a:r>
          </a:p>
          <a:p>
            <a:pPr algn="l"/>
            <a:r>
              <a:rPr lang="zh-CN" altLang="en-US" sz="2800" b="0" i="0" dirty="0">
                <a:effectLst/>
                <a:latin typeface="Microsoft Yahei" panose="020B0503020204020204" pitchFamily="34" charset="-122"/>
                <a:ea typeface="Microsoft Yahei" panose="020B0503020204020204" pitchFamily="34" charset="-122"/>
              </a:rPr>
              <a:t>第四部分（</a:t>
            </a:r>
            <a:r>
              <a:rPr lang="en-US" altLang="zh-CN" sz="2800" b="0" i="0" dirty="0">
                <a:effectLst/>
                <a:latin typeface="Microsoft Yahei" panose="020B0503020204020204" pitchFamily="34" charset="-122"/>
                <a:ea typeface="Microsoft Yahei" panose="020B0503020204020204" pitchFamily="34" charset="-122"/>
              </a:rPr>
              <a:t>21-21</a:t>
            </a:r>
            <a:r>
              <a:rPr lang="zh-CN" altLang="en-US" sz="2800" b="0" i="0" dirty="0">
                <a:effectLst/>
                <a:latin typeface="Microsoft Yahei" panose="020B0503020204020204" pitchFamily="34" charset="-122"/>
                <a:ea typeface="Microsoft Yahei" panose="020B0503020204020204" pitchFamily="34" charset="-122"/>
              </a:rPr>
              <a:t>段），篇末点题，表明全文主旨。</a:t>
            </a:r>
          </a:p>
          <a:p>
            <a:endParaRPr lang="zh-CN" altLang="en-US" dirty="0"/>
          </a:p>
        </p:txBody>
      </p:sp>
    </p:spTree>
    <p:extLst>
      <p:ext uri="{BB962C8B-B14F-4D97-AF65-F5344CB8AC3E}">
        <p14:creationId xmlns:p14="http://schemas.microsoft.com/office/powerpoint/2010/main" val="1150230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4DD8F44-8190-4448-AE34-20130C406071}"/>
              </a:ext>
            </a:extLst>
          </p:cNvPr>
          <p:cNvSpPr>
            <a:spLocks noGrp="1"/>
          </p:cNvSpPr>
          <p:nvPr>
            <p:ph type="title"/>
          </p:nvPr>
        </p:nvSpPr>
        <p:spPr/>
        <p:txBody>
          <a:bodyPr/>
          <a:lstStyle/>
          <a:p>
            <a:r>
              <a:rPr lang="zh-CN" altLang="en-US" dirty="0"/>
              <a:t>赏析句子</a:t>
            </a:r>
          </a:p>
        </p:txBody>
      </p:sp>
      <p:sp>
        <p:nvSpPr>
          <p:cNvPr id="3" name="内容占位符 2">
            <a:extLst>
              <a:ext uri="{FF2B5EF4-FFF2-40B4-BE49-F238E27FC236}">
                <a16:creationId xmlns:a16="http://schemas.microsoft.com/office/drawing/2014/main" id="{8E5FADC5-5A4A-469D-B96E-810AD2E9C2D0}"/>
              </a:ext>
            </a:extLst>
          </p:cNvPr>
          <p:cNvSpPr>
            <a:spLocks noGrp="1"/>
          </p:cNvSpPr>
          <p:nvPr>
            <p:ph idx="1"/>
          </p:nvPr>
        </p:nvSpPr>
        <p:spPr/>
        <p:txBody>
          <a:bodyPr>
            <a:normAutofit lnSpcReduction="10000"/>
          </a:bodyPr>
          <a:lstStyle/>
          <a:p>
            <a:pPr algn="l"/>
            <a:r>
              <a:rPr lang="zh-CN" altLang="en-US" sz="3200" b="0" i="0" dirty="0">
                <a:effectLst/>
                <a:latin typeface="Microsoft Yahei" panose="020B0503020204020204" pitchFamily="34" charset="-122"/>
                <a:ea typeface="Microsoft Yahei" panose="020B0503020204020204" pitchFamily="34" charset="-122"/>
              </a:rPr>
              <a:t> 第二自然段，在莽苍苍的原野上，这一组建筑遗迹宛如一列正在覆没的船只，而那丛生的荒草，便是海藻，杂陈的乱石，便是这荒野的海洋中的一簇簇泡沫了。</a:t>
            </a:r>
          </a:p>
          <a:p>
            <a:pPr algn="l"/>
            <a:r>
              <a:rPr lang="zh-CN" altLang="en-US" sz="3200" b="0" i="0" dirty="0">
                <a:effectLst/>
                <a:latin typeface="Microsoft Yahei" panose="020B0503020204020204" pitchFamily="34" charset="-122"/>
                <a:ea typeface="Microsoft Yahei" panose="020B0503020204020204" pitchFamily="34" charset="-122"/>
              </a:rPr>
              <a:t>作用：她把圆明园的遗迹比喻成荒野的海洋，然后建筑遗迹就成了海洋当中的一列船只，丛生的荒草是海藻。杂陈的乱石是泡沫。生动形象地描绘出这一带建筑遗址的荒凉景象，给人以深刻的印象。</a:t>
            </a:r>
          </a:p>
          <a:p>
            <a:endParaRPr lang="zh-CN" altLang="en-US" dirty="0"/>
          </a:p>
        </p:txBody>
      </p:sp>
    </p:spTree>
    <p:extLst>
      <p:ext uri="{BB962C8B-B14F-4D97-AF65-F5344CB8AC3E}">
        <p14:creationId xmlns:p14="http://schemas.microsoft.com/office/powerpoint/2010/main" val="1638254005"/>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离子">
  <a:themeElements>
    <a:clrScheme name="离子">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离子">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离子">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docProps/app.xml><?xml version="1.0" encoding="utf-8"?>
<Properties xmlns="http://schemas.openxmlformats.org/officeDocument/2006/extended-properties" xmlns:vt="http://schemas.openxmlformats.org/officeDocument/2006/docPropsVTypes">
  <Template>Ion</Template>
  <TotalTime>43</TotalTime>
  <Words>1189</Words>
  <Application>Microsoft Office PowerPoint</Application>
  <PresentationFormat>宽屏</PresentationFormat>
  <Paragraphs>31</Paragraphs>
  <Slides>13</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13</vt:i4>
      </vt:variant>
    </vt:vector>
  </HeadingPairs>
  <TitlesOfParts>
    <vt:vector size="18" baseType="lpstr">
      <vt:lpstr>Microsoft Yahei</vt:lpstr>
      <vt:lpstr>Arial</vt:lpstr>
      <vt:lpstr>Century Gothic</vt:lpstr>
      <vt:lpstr>Wingdings 3</vt:lpstr>
      <vt:lpstr>离子</vt:lpstr>
      <vt:lpstr>PowerPoint 演示文稿</vt:lpstr>
      <vt:lpstr>废墟的召唤</vt:lpstr>
      <vt:lpstr>作者简介</vt:lpstr>
      <vt:lpstr>永远的伤口，屈辱的历史（背景） </vt:lpstr>
      <vt:lpstr>一、整体感知课文内容思考</vt:lpstr>
      <vt:lpstr>PowerPoint 演示文稿</vt:lpstr>
      <vt:lpstr>PowerPoint 演示文稿</vt:lpstr>
      <vt:lpstr>二、整理课文的写作思路 </vt:lpstr>
      <vt:lpstr>赏析句子</vt:lpstr>
      <vt:lpstr>PowerPoint 演示文稿</vt:lpstr>
      <vt:lpstr>PowerPoint 演示文稿</vt:lpstr>
      <vt:lpstr>PowerPoint 演示文稿</vt:lpstr>
      <vt:lpstr>全文主旨</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 F</dc:creator>
  <cp:lastModifiedBy>M F</cp:lastModifiedBy>
  <cp:revision>7</cp:revision>
  <dcterms:created xsi:type="dcterms:W3CDTF">2020-09-13T14:57:42Z</dcterms:created>
  <dcterms:modified xsi:type="dcterms:W3CDTF">2020-09-13T15:49:42Z</dcterms:modified>
</cp:coreProperties>
</file>