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7" r:id="rId4"/>
    <p:sldId id="256" r:id="rId5"/>
    <p:sldId id="259" r:id="rId6"/>
    <p:sldId id="260" r:id="rId7"/>
    <p:sldId id="261" r:id="rId8"/>
    <p:sldId id="263" r:id="rId9"/>
    <p:sldId id="262" r:id="rId10"/>
    <p:sldId id="266" r:id="rId11"/>
    <p:sldId id="265" r:id="rId12"/>
    <p:sldId id="268" r:id="rId13"/>
    <p:sldId id="269" r:id="rId14"/>
    <p:sldId id="270" r:id="rId15"/>
    <p:sldId id="271" r:id="rId16"/>
    <p:sldId id="282" r:id="rId17"/>
    <p:sldId id="283" r:id="rId18"/>
    <p:sldId id="273" r:id="rId19"/>
    <p:sldId id="274" r:id="rId20"/>
    <p:sldId id="276" r:id="rId21"/>
    <p:sldId id="267" r:id="rId22"/>
    <p:sldId id="278" r:id="rId23"/>
    <p:sldId id="279" r:id="rId24"/>
    <p:sldId id="281" r:id="rId25"/>
    <p:sldId id="285" r:id="rId26"/>
    <p:sldId id="286" r:id="rId27"/>
    <p:sldId id="287" r:id="rId28"/>
    <p:sldId id="295" r:id="rId29"/>
    <p:sldId id="296" r:id="rId30"/>
    <p:sldId id="297" r:id="rId31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0F0B"/>
    <a:srgbClr val="D1071F"/>
    <a:srgbClr val="0225D6"/>
    <a:srgbClr val="1C0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45" d="100"/>
          <a:sy n="45" d="100"/>
        </p:scale>
        <p:origin x="-96" y="-696"/>
      </p:cViewPr>
      <p:guideLst>
        <p:guide orient="horz" pos="2155"/>
        <p:guide pos="288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Rectangle 2"/>
          <p:cNvSpPr>
            <a:spLocks noGrp="1"/>
          </p:cNvSpPr>
          <p:nvPr>
            <p:ph type="ctrTitle"/>
          </p:nvPr>
        </p:nvSpPr>
        <p:spPr>
          <a:xfrm>
            <a:off x="4183063" y="2303463"/>
            <a:ext cx="4086225" cy="10064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ctr">
              <a:lnSpc>
                <a:spcPct val="110000"/>
              </a:lnSpc>
              <a:defRPr sz="32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6" name="Rectangle 3"/>
          <p:cNvSpPr>
            <a:spLocks noGrp="1"/>
          </p:cNvSpPr>
          <p:nvPr>
            <p:ph type="subTitle" idx="1"/>
          </p:nvPr>
        </p:nvSpPr>
        <p:spPr>
          <a:xfrm>
            <a:off x="4159250" y="3422650"/>
            <a:ext cx="4106863" cy="4476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85725" lvl="0" indent="0" algn="ctr">
              <a:buNone/>
              <a:defRPr sz="1400">
                <a:solidFill>
                  <a:srgbClr val="6C6F72"/>
                </a:solidFill>
              </a:defRPr>
            </a:lvl1pPr>
            <a:lvl2pPr marL="85725" lvl="1" indent="0" algn="ctr">
              <a:buNone/>
              <a:defRPr sz="1400">
                <a:solidFill>
                  <a:srgbClr val="6C6F72"/>
                </a:solidFill>
              </a:defRPr>
            </a:lvl2pPr>
            <a:lvl3pPr marL="914400" lvl="2" indent="0" algn="ctr">
              <a:buNone/>
              <a:defRPr sz="1400">
                <a:solidFill>
                  <a:srgbClr val="6C6F72"/>
                </a:solidFill>
              </a:defRPr>
            </a:lvl3pPr>
            <a:lvl4pPr marL="1371600" lvl="3" indent="0" algn="ctr">
              <a:buNone/>
              <a:defRPr sz="1400">
                <a:solidFill>
                  <a:srgbClr val="6C6F72"/>
                </a:solidFill>
              </a:defRPr>
            </a:lvl4pPr>
            <a:lvl5pPr marL="1828800" lvl="4" indent="0" algn="ctr">
              <a:buNone/>
              <a:defRPr sz="1400">
                <a:solidFill>
                  <a:srgbClr val="6C6F72"/>
                </a:solidFill>
              </a:defRPr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3077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78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79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050925"/>
            <a:ext cx="4032504" cy="47418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050925"/>
            <a:ext cx="4032504" cy="47418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303213"/>
            <a:ext cx="2057400" cy="5489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303213"/>
            <a:ext cx="6052930" cy="5489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10"/>
          <p:cNvPicPr>
            <a:picLocks noChangeAspect="1"/>
          </p:cNvPicPr>
          <p:nvPr/>
        </p:nvPicPr>
        <p:blipFill>
          <a:blip r:embed="rId12"/>
          <a:srcRect l="70439" t="65984"/>
          <a:stretch>
            <a:fillRect/>
          </a:stretch>
        </p:blipFill>
        <p:spPr>
          <a:xfrm>
            <a:off x="7188200" y="5173663"/>
            <a:ext cx="1955800" cy="1690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图片 4"/>
          <p:cNvPicPr>
            <a:picLocks noChangeAspect="1"/>
          </p:cNvPicPr>
          <p:nvPr/>
        </p:nvPicPr>
        <p:blipFill>
          <a:blip r:embed="rId12"/>
          <a:srcRect r="76190" b="77232"/>
          <a:stretch>
            <a:fillRect/>
          </a:stretch>
        </p:blipFill>
        <p:spPr>
          <a:xfrm>
            <a:off x="0" y="7938"/>
            <a:ext cx="1812925" cy="13033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2" name="Rectangle 2"/>
          <p:cNvSpPr>
            <a:spLocks noGrp="1"/>
          </p:cNvSpPr>
          <p:nvPr>
            <p:ph type="title"/>
          </p:nvPr>
        </p:nvSpPr>
        <p:spPr>
          <a:xfrm>
            <a:off x="1716088" y="303213"/>
            <a:ext cx="6970712" cy="711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3" name="Rectangle 3"/>
          <p:cNvSpPr>
            <a:spLocks noGrp="1"/>
          </p:cNvSpPr>
          <p:nvPr>
            <p:ph type="body" idx="1"/>
          </p:nvPr>
        </p:nvSpPr>
        <p:spPr>
          <a:xfrm>
            <a:off x="457200" y="1050925"/>
            <a:ext cx="8229600" cy="47418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054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5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6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0" i="0" u="none" kern="120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lvl="0" indent="-257175" algn="l" defTabSz="914400" rtl="0" eaLnBrk="1" fontAlgn="base" latinLnBrk="0" hangingPunct="1">
        <a:lnSpc>
          <a:spcPct val="100000"/>
        </a:lnSpc>
        <a:spcBef>
          <a:spcPts val="1800"/>
        </a:spcBef>
        <a:spcAft>
          <a:spcPct val="0"/>
        </a:spcAft>
        <a:buClr>
          <a:schemeClr val="accent2"/>
        </a:buClr>
        <a:buSzPct val="80000"/>
        <a:buFont typeface="Wingdings" panose="05000000000000000000" pitchFamily="2" charset="2"/>
        <a:buChar char="m"/>
        <a:defRPr sz="2000" b="0" i="0" u="none" kern="1200" baseline="0">
          <a:solidFill>
            <a:schemeClr val="accent2"/>
          </a:solidFill>
          <a:latin typeface="+mn-lt"/>
          <a:ea typeface="+mn-ea"/>
          <a:cs typeface="+mn-cs"/>
        </a:defRPr>
      </a:lvl1pPr>
      <a:lvl2pPr marL="357505" lvl="1" indent="0" algn="l" defTabSz="914400" rtl="0" eaLnBrk="1" fontAlgn="base" latinLnBrk="0" hangingPunct="1">
        <a:lnSpc>
          <a:spcPct val="13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None/>
        <a:defRPr sz="1600" b="0" i="0" u="none" kern="1200" baseline="0">
          <a:solidFill>
            <a:srgbClr val="4D4D4D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•"/>
        <a:defRPr sz="1400" b="0" i="0" u="none" kern="1200" baseline="0">
          <a:solidFill>
            <a:srgbClr val="4D4D4D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1200" b="0" i="0" u="none" kern="1200" baseline="0">
          <a:solidFill>
            <a:srgbClr val="4D4D4D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1200" b="0" i="0" u="none" kern="1200" baseline="0">
          <a:solidFill>
            <a:srgbClr val="4D4D4D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1200" b="0" i="0" u="none" kern="1200" baseline="0">
          <a:solidFill>
            <a:srgbClr val="4D4D4D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1200" b="0" i="0" u="none" kern="1200" baseline="0">
          <a:solidFill>
            <a:srgbClr val="4D4D4D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1200" b="0" i="0" u="none" kern="1200" baseline="0">
          <a:solidFill>
            <a:srgbClr val="4D4D4D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1200" b="0" i="0" u="none" kern="1200" baseline="0">
          <a:solidFill>
            <a:srgbClr val="4D4D4D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512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sp>
        <p:nvSpPr>
          <p:cNvPr id="5123" name="文本占位符 512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 dirty="0"/>
          </a:p>
        </p:txBody>
      </p:sp>
      <p:pic>
        <p:nvPicPr>
          <p:cNvPr id="5124" name="图片 5123" descr="201110201125154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98425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5" name="文本框 5124"/>
          <p:cNvSpPr txBox="1"/>
          <p:nvPr/>
        </p:nvSpPr>
        <p:spPr>
          <a:xfrm>
            <a:off x="1042988" y="188913"/>
            <a:ext cx="3938587" cy="63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1C0900"/>
                </a:solidFill>
                <a:latin typeface="Arial" panose="020B0604020202020204" pitchFamily="34" charset="0"/>
              </a:rPr>
              <a:t>每课一言</a:t>
            </a:r>
            <a:endParaRPr lang="zh-CN" altLang="en-US" sz="3600" b="1" dirty="0">
              <a:solidFill>
                <a:srgbClr val="1C0900"/>
              </a:solidFill>
              <a:latin typeface="Arial" panose="020B0604020202020204" pitchFamily="34" charset="0"/>
            </a:endParaRPr>
          </a:p>
        </p:txBody>
      </p:sp>
      <p:sp>
        <p:nvSpPr>
          <p:cNvPr id="5126" name="文本框 5125"/>
          <p:cNvSpPr txBox="1"/>
          <p:nvPr/>
        </p:nvSpPr>
        <p:spPr>
          <a:xfrm>
            <a:off x="323850" y="1270000"/>
            <a:ext cx="8496300" cy="27933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sz="3600" dirty="0">
              <a:solidFill>
                <a:srgbClr val="0225D6"/>
              </a:solidFill>
              <a:latin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3600" b="1" dirty="0">
                <a:solidFill>
                  <a:srgbClr val="D1071F"/>
                </a:solidFill>
                <a:latin typeface="Arial" panose="020B0604020202020204" pitchFamily="34" charset="0"/>
              </a:rPr>
              <a:t>我贴在地面步行，不在云端跳舞。 </a:t>
            </a:r>
            <a:endParaRPr lang="zh-CN" altLang="en-US" sz="3600" b="1" dirty="0">
              <a:solidFill>
                <a:srgbClr val="D1071F"/>
              </a:solidFill>
              <a:latin typeface="Arial" panose="020B0604020202020204" pitchFamily="34" charset="0"/>
            </a:endParaRPr>
          </a:p>
          <a:p>
            <a:r>
              <a:rPr lang="zh-CN" altLang="en-US" sz="3600" dirty="0">
                <a:latin typeface="Arial" panose="020B0604020202020204" pitchFamily="34" charset="0"/>
              </a:rPr>
              <a:t>                             </a:t>
            </a:r>
            <a:endParaRPr lang="zh-CN" altLang="en-US" sz="3600" dirty="0">
              <a:latin typeface="Arial" panose="020B0604020202020204" pitchFamily="34" charset="0"/>
            </a:endParaRPr>
          </a:p>
          <a:p>
            <a:r>
              <a:rPr lang="zh-CN" altLang="en-US" sz="3600" dirty="0">
                <a:latin typeface="Arial" panose="020B0604020202020204" pitchFamily="34" charset="0"/>
              </a:rPr>
              <a:t>                            </a:t>
            </a:r>
            <a:r>
              <a:rPr lang="zh-CN" altLang="en-US" sz="3600" b="1" dirty="0">
                <a:solidFill>
                  <a:srgbClr val="1C0900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2800" b="1" dirty="0">
                <a:solidFill>
                  <a:srgbClr val="1C0900"/>
                </a:solidFill>
                <a:latin typeface="Arial" panose="020B0604020202020204" pitchFamily="34" charset="0"/>
              </a:rPr>
              <a:t> 哲学家维特根斯坦</a:t>
            </a:r>
            <a:endParaRPr lang="zh-CN" altLang="en-US" sz="2800" b="1" dirty="0">
              <a:solidFill>
                <a:srgbClr val="1C0900"/>
              </a:solidFill>
              <a:latin typeface="Arial" panose="020B0604020202020204" pitchFamily="34" charset="0"/>
            </a:endParaRPr>
          </a:p>
          <a:p>
            <a:endParaRPr lang="zh-CN" altLang="en-US" sz="2800" b="1" dirty="0">
              <a:solidFill>
                <a:srgbClr val="1C09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占位符 14337"/>
          <p:cNvSpPr>
            <a:spLocks noGrp="1"/>
          </p:cNvSpPr>
          <p:nvPr>
            <p:ph type="body" idx="1"/>
          </p:nvPr>
        </p:nvSpPr>
        <p:spPr>
          <a:xfrm>
            <a:off x="468313" y="765175"/>
            <a:ext cx="8229600" cy="4525963"/>
          </a:xfrm>
        </p:spPr>
        <p:txBody>
          <a:bodyPr/>
          <a:p>
            <a:r>
              <a:rPr lang="en-US" altLang="zh-CN">
                <a:solidFill>
                  <a:srgbClr val="1C0900"/>
                </a:solidFill>
              </a:rPr>
              <a:t>【</a:t>
            </a:r>
            <a:r>
              <a:rPr lang="zh-CN" altLang="en-US">
                <a:solidFill>
                  <a:srgbClr val="1C0900"/>
                </a:solidFill>
              </a:rPr>
              <a:t>考查实质</a:t>
            </a:r>
            <a:r>
              <a:rPr lang="en-US" altLang="zh-CN">
                <a:solidFill>
                  <a:srgbClr val="1C0900"/>
                </a:solidFill>
              </a:rPr>
              <a:t>】</a:t>
            </a:r>
            <a:endParaRPr lang="en-US" altLang="zh-CN">
              <a:solidFill>
                <a:srgbClr val="1C0900"/>
              </a:solidFill>
            </a:endParaRPr>
          </a:p>
          <a:p>
            <a:r>
              <a:rPr lang="zh-CN" altLang="en-US" b="1">
                <a:solidFill>
                  <a:srgbClr val="1C0900"/>
                </a:solidFill>
              </a:rPr>
              <a:t>一是将使用了修辞手法的形象化的语句转化为概括性的直白的语言。</a:t>
            </a:r>
            <a:endParaRPr lang="zh-CN" altLang="en-US" b="1">
              <a:solidFill>
                <a:srgbClr val="1C0900"/>
              </a:solidFill>
            </a:endParaRPr>
          </a:p>
          <a:p>
            <a:r>
              <a:rPr lang="zh-CN" altLang="en-US" b="1">
                <a:solidFill>
                  <a:srgbClr val="1C0900"/>
                </a:solidFill>
              </a:rPr>
              <a:t>二是将抽象含蓄的概念或句子转化为具体化的阐释。</a:t>
            </a:r>
            <a:endParaRPr lang="zh-CN" altLang="en-US" b="1">
              <a:solidFill>
                <a:srgbClr val="1C0900"/>
              </a:solidFill>
            </a:endParaRPr>
          </a:p>
        </p:txBody>
      </p:sp>
      <p:sp>
        <p:nvSpPr>
          <p:cNvPr id="14339" name="文本框 14338"/>
          <p:cNvSpPr txBox="1"/>
          <p:nvPr/>
        </p:nvSpPr>
        <p:spPr>
          <a:xfrm>
            <a:off x="1187450" y="4941888"/>
            <a:ext cx="6481763" cy="63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做题原则         句不离段</a:t>
            </a:r>
            <a:endParaRPr lang="zh-CN" altLang="en-US" sz="36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Text Box 2"/>
          <p:cNvSpPr txBox="1"/>
          <p:nvPr/>
        </p:nvSpPr>
        <p:spPr>
          <a:xfrm>
            <a:off x="1049338" y="404813"/>
            <a:ext cx="7197725" cy="6118225"/>
          </a:xfrm>
          <a:prstGeom prst="rect">
            <a:avLst/>
          </a:prstGeom>
          <a:noFill/>
          <a:ln w="9525">
            <a:noFill/>
          </a:ln>
        </p:spPr>
        <p:txBody>
          <a:bodyPr rIns="432000"/>
          <a:p>
            <a:pPr>
              <a:spcBef>
                <a:spcPct val="50000"/>
              </a:spcBef>
            </a:pP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15363" name="Text Box 3"/>
          <p:cNvSpPr txBox="1"/>
          <p:nvPr/>
        </p:nvSpPr>
        <p:spPr>
          <a:xfrm>
            <a:off x="468313" y="765175"/>
            <a:ext cx="8567737" cy="5464175"/>
          </a:xfrm>
          <a:prstGeom prst="rect">
            <a:avLst/>
          </a:prstGeom>
          <a:noFill/>
          <a:ln w="9525">
            <a:noFill/>
          </a:ln>
        </p:spPr>
        <p:txBody>
          <a:bodyPr rIns="432000">
            <a:spAutoFit/>
          </a:bodyPr>
          <a:p>
            <a:pPr>
              <a:lnSpc>
                <a:spcPct val="140000"/>
              </a:lnSpc>
            </a:pPr>
            <a:r>
              <a:rPr lang="zh-CN" altLang="en-US" sz="2400" b="1">
                <a:latin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rgbClr val="1C0900"/>
                </a:solidFill>
                <a:latin typeface="宋体" panose="02010600030101010101" pitchFamily="2" charset="-122"/>
              </a:rPr>
              <a:t>如何理解、体会句子含意呢？可从以下角度</a:t>
            </a:r>
            <a:endParaRPr lang="zh-CN" altLang="en-US" sz="2800" b="1">
              <a:solidFill>
                <a:srgbClr val="1C0900"/>
              </a:solidFill>
              <a:latin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b="1">
                <a:solidFill>
                  <a:srgbClr val="1C0900"/>
                </a:solidFill>
                <a:latin typeface="宋体" panose="02010600030101010101" pitchFamily="2" charset="-122"/>
              </a:rPr>
              <a:t>入手：</a:t>
            </a:r>
            <a:endParaRPr lang="zh-CN" altLang="en-US" sz="2800" b="1">
              <a:solidFill>
                <a:srgbClr val="1C0900"/>
              </a:solidFill>
              <a:latin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>
                <a:latin typeface="宋体" panose="02010600030101010101" pitchFamily="2" charset="-122"/>
              </a:rPr>
              <a:t>    </a:t>
            </a:r>
            <a:r>
              <a:rPr lang="en-US" altLang="zh-CN" sz="2800">
                <a:latin typeface="宋体" panose="02010600030101010101" pitchFamily="2" charset="-122"/>
              </a:rPr>
              <a:t>1.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</a:rPr>
              <a:t>从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关键词语入手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rgbClr val="1C0900"/>
                </a:solidFill>
                <a:latin typeface="宋体" panose="02010600030101010101" pitchFamily="2" charset="-122"/>
              </a:rPr>
              <a:t>一个句子中总有对表情达意起关键作用的词</a:t>
            </a:r>
            <a:endParaRPr lang="zh-CN" altLang="en-US" sz="2800" b="1">
              <a:solidFill>
                <a:srgbClr val="1C0900"/>
              </a:solidFill>
              <a:latin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b="1">
                <a:solidFill>
                  <a:srgbClr val="1C0900"/>
                </a:solidFill>
                <a:latin typeface="宋体" panose="02010600030101010101" pitchFamily="2" charset="-122"/>
              </a:rPr>
              <a:t>语，即牵一发而动全身的词语。所以，体会句子</a:t>
            </a:r>
            <a:endParaRPr lang="zh-CN" altLang="en-US" sz="2800" b="1">
              <a:solidFill>
                <a:srgbClr val="1C0900"/>
              </a:solidFill>
              <a:latin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b="1">
                <a:solidFill>
                  <a:srgbClr val="1C0900"/>
                </a:solidFill>
                <a:latin typeface="宋体" panose="02010600030101010101" pitchFamily="2" charset="-122"/>
              </a:rPr>
              <a:t>含意一定注意把握句中的关键词语，找到它们，</a:t>
            </a:r>
            <a:endParaRPr lang="zh-CN" altLang="en-US" sz="2800" b="1">
              <a:solidFill>
                <a:srgbClr val="1C0900"/>
              </a:solidFill>
              <a:latin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b="1">
                <a:solidFill>
                  <a:srgbClr val="1C0900"/>
                </a:solidFill>
                <a:latin typeface="宋体" panose="02010600030101010101" pitchFamily="2" charset="-122"/>
              </a:rPr>
              <a:t>也就意味着把句子的理解转化成了对主要词语的</a:t>
            </a:r>
            <a:endParaRPr lang="zh-CN" altLang="en-US" sz="2800" b="1">
              <a:solidFill>
                <a:srgbClr val="1C0900"/>
              </a:solidFill>
              <a:latin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b="1">
                <a:solidFill>
                  <a:srgbClr val="1C0900"/>
                </a:solidFill>
                <a:latin typeface="宋体" panose="02010600030101010101" pitchFamily="2" charset="-122"/>
              </a:rPr>
              <a:t>理解。这在句子的理解、体会过程中是非常关键</a:t>
            </a:r>
            <a:endParaRPr lang="zh-CN" altLang="en-US" sz="2800" b="1">
              <a:solidFill>
                <a:srgbClr val="1C0900"/>
              </a:solidFill>
              <a:latin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b="1">
                <a:solidFill>
                  <a:srgbClr val="1C0900"/>
                </a:solidFill>
                <a:latin typeface="宋体" panose="02010600030101010101" pitchFamily="2" charset="-122"/>
              </a:rPr>
              <a:t>的一步。    </a:t>
            </a:r>
            <a:endParaRPr lang="zh-CN" altLang="en-US" sz="2800" b="1">
              <a:solidFill>
                <a:srgbClr val="1C09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Text Box 2"/>
          <p:cNvSpPr txBox="1"/>
          <p:nvPr/>
        </p:nvSpPr>
        <p:spPr>
          <a:xfrm>
            <a:off x="1042988" y="1514475"/>
            <a:ext cx="7197725" cy="2138363"/>
          </a:xfrm>
          <a:prstGeom prst="rect">
            <a:avLst/>
          </a:prstGeom>
          <a:noFill/>
          <a:ln w="9525">
            <a:noFill/>
          </a:ln>
        </p:spPr>
        <p:txBody>
          <a:bodyPr rIns="432000">
            <a:spAutoFit/>
          </a:bodyPr>
          <a:p>
            <a:pPr>
              <a:lnSpc>
                <a:spcPct val="140000"/>
              </a:lnSpc>
            </a:pPr>
            <a:r>
              <a:rPr lang="zh-CN" altLang="en-US" sz="2400" b="1">
                <a:latin typeface="宋体" panose="02010600030101010101" pitchFamily="2" charset="-122"/>
              </a:rPr>
              <a:t>    </a:t>
            </a:r>
            <a:r>
              <a:rPr lang="zh-CN" altLang="en-US" sz="2400" b="1">
                <a:solidFill>
                  <a:srgbClr val="1C0900"/>
                </a:solidFill>
                <a:latin typeface="宋体" panose="02010600030101010101" pitchFamily="2" charset="-122"/>
              </a:rPr>
              <a:t>当冬天撤去了那皎白的冰雪之幕，在水面薄冰上试步的乐趣享不到了，但一片温柔的春意，却把整个什刹海的灵魂浸透了。</a:t>
            </a:r>
            <a:endParaRPr lang="zh-CN" altLang="en-US" sz="2400" b="1">
              <a:solidFill>
                <a:srgbClr val="1C0900"/>
              </a:solidFill>
              <a:latin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 b="1">
                <a:solidFill>
                  <a:srgbClr val="1C0900"/>
                </a:solidFill>
                <a:latin typeface="宋体" panose="02010600030101010101" pitchFamily="2" charset="-122"/>
              </a:rPr>
              <a:t>    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6387" name="Line 3"/>
          <p:cNvSpPr/>
          <p:nvPr/>
        </p:nvSpPr>
        <p:spPr>
          <a:xfrm>
            <a:off x="4787900" y="2584450"/>
            <a:ext cx="26638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388" name="Line 4"/>
          <p:cNvSpPr/>
          <p:nvPr/>
        </p:nvSpPr>
        <p:spPr>
          <a:xfrm>
            <a:off x="1116013" y="3082925"/>
            <a:ext cx="4176712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389" name="Text Box 5"/>
          <p:cNvSpPr txBox="1"/>
          <p:nvPr/>
        </p:nvSpPr>
        <p:spPr>
          <a:xfrm>
            <a:off x="1042988" y="476250"/>
            <a:ext cx="7197725" cy="1114425"/>
          </a:xfrm>
          <a:prstGeom prst="rect">
            <a:avLst/>
          </a:prstGeom>
          <a:noFill/>
          <a:ln w="9525">
            <a:noFill/>
          </a:ln>
        </p:spPr>
        <p:txBody>
          <a:bodyPr rIns="432000">
            <a:spAutoFit/>
          </a:bodyPr>
          <a:p>
            <a:pPr>
              <a:lnSpc>
                <a:spcPct val="140000"/>
              </a:lnSpc>
            </a:pPr>
            <a:r>
              <a:rPr lang="zh-CN" altLang="en-US" sz="2400" b="1">
                <a:solidFill>
                  <a:srgbClr val="CC00CC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例一</a:t>
            </a:r>
            <a:r>
              <a:rPr lang="zh-CN" altLang="en-US" sz="2400" b="1">
                <a:latin typeface="宋体" panose="02010600030101010101" pitchFamily="2" charset="-122"/>
              </a:rPr>
              <a:t> </a:t>
            </a:r>
            <a:r>
              <a:rPr lang="en-US" altLang="zh-CN" sz="2400" b="1">
                <a:solidFill>
                  <a:srgbClr val="1C0900"/>
                </a:solidFill>
                <a:latin typeface="宋体" panose="02010600030101010101" pitchFamily="2" charset="-122"/>
              </a:rPr>
              <a:t>2008</a:t>
            </a:r>
            <a:r>
              <a:rPr lang="zh-CN" altLang="en-US" sz="2400" b="1">
                <a:solidFill>
                  <a:srgbClr val="1C0900"/>
                </a:solidFill>
                <a:latin typeface="宋体" panose="02010600030101010101" pitchFamily="2" charset="-122"/>
              </a:rPr>
              <a:t>年四川卷</a:t>
            </a:r>
            <a:r>
              <a:rPr lang="en-US" altLang="zh-CN" sz="2400" b="1">
                <a:solidFill>
                  <a:srgbClr val="1C09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400" b="1">
                <a:solidFill>
                  <a:srgbClr val="1C0900"/>
                </a:solidFill>
                <a:latin typeface="宋体" panose="02010600030101010101" pitchFamily="2" charset="-122"/>
              </a:rPr>
              <a:t>我爱水</a:t>
            </a:r>
            <a:r>
              <a:rPr lang="en-US" altLang="zh-CN" sz="2400" b="1">
                <a:solidFill>
                  <a:srgbClr val="1C09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400" b="1">
                <a:solidFill>
                  <a:srgbClr val="1C0900"/>
                </a:solidFill>
                <a:latin typeface="宋体" panose="02010600030101010101" pitchFamily="2" charset="-122"/>
              </a:rPr>
              <a:t>：解释画线的</a:t>
            </a:r>
            <a:endParaRPr lang="zh-CN" altLang="en-US" sz="2400" b="1">
              <a:solidFill>
                <a:srgbClr val="1C0900"/>
              </a:solidFill>
              <a:latin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 b="1">
                <a:solidFill>
                  <a:srgbClr val="1C0900"/>
                </a:solidFill>
                <a:latin typeface="宋体" panose="02010600030101010101" pitchFamily="2" charset="-122"/>
              </a:rPr>
              <a:t>句子在文中的含意。    </a:t>
            </a:r>
            <a:endParaRPr lang="zh-CN" altLang="en-US" sz="2400" b="1">
              <a:solidFill>
                <a:srgbClr val="1C0900"/>
              </a:solidFill>
              <a:latin typeface="宋体" panose="02010600030101010101" pitchFamily="2" charset="-122"/>
            </a:endParaRPr>
          </a:p>
        </p:txBody>
      </p:sp>
      <p:sp>
        <p:nvSpPr>
          <p:cNvPr id="16390" name="文本框 16389"/>
          <p:cNvSpPr txBox="1"/>
          <p:nvPr/>
        </p:nvSpPr>
        <p:spPr>
          <a:xfrm>
            <a:off x="827088" y="3213100"/>
            <a:ext cx="8135937" cy="2227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1C0900"/>
                </a:solidFill>
                <a:latin typeface="宋体" panose="02010600030101010101" pitchFamily="2" charset="-122"/>
              </a:rPr>
              <a:t>本句话最重要的地方是“浸透”这个词语的重要含义，这个词语很简单，就是“到处都有”，那么把什刹海的灵魂浸透，就说明了春意的无处不在，题目难度不大。</a:t>
            </a:r>
            <a:endParaRPr lang="zh-CN" altLang="en-US" sz="2800" b="1">
              <a:solidFill>
                <a:srgbClr val="1C0900"/>
              </a:solidFill>
              <a:latin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6391" name="文本框 16390"/>
          <p:cNvSpPr txBox="1"/>
          <p:nvPr/>
        </p:nvSpPr>
        <p:spPr>
          <a:xfrm>
            <a:off x="1258888" y="5013325"/>
            <a:ext cx="7561262" cy="2152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答案  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春天来了，什刹海的水充满了春意。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charRg st="59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6">
                                            <p:txEl>
                                              <p:charRg st="59" end="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charRg st="0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6386">
                                            <p:txEl>
                                              <p:charRg st="0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charRg st="0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390">
                                            <p:txEl>
                                              <p:charRg st="0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390">
                                            <p:txEl>
                                              <p:charRg st="0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  <p:bldP spid="1639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Text Box 2"/>
          <p:cNvSpPr txBox="1"/>
          <p:nvPr/>
        </p:nvSpPr>
        <p:spPr>
          <a:xfrm>
            <a:off x="395288" y="765175"/>
            <a:ext cx="8280400" cy="4270375"/>
          </a:xfrm>
          <a:prstGeom prst="rect">
            <a:avLst/>
          </a:prstGeom>
          <a:noFill/>
          <a:ln w="9525">
            <a:noFill/>
          </a:ln>
        </p:spPr>
        <p:txBody>
          <a:bodyPr rIns="432000">
            <a:spAutoFit/>
          </a:bodyPr>
          <a:p>
            <a:pPr>
              <a:lnSpc>
                <a:spcPct val="140000"/>
              </a:lnSpc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2800" b="1">
                <a:solidFill>
                  <a:srgbClr val="D1071F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2800" b="1">
                <a:solidFill>
                  <a:srgbClr val="D1071F"/>
                </a:solidFill>
                <a:latin typeface="宋体" panose="02010600030101010101" pitchFamily="2" charset="-122"/>
              </a:rPr>
              <a:t>从分析修辞入手</a:t>
            </a:r>
            <a:endParaRPr lang="zh-CN" altLang="en-US" sz="2800" b="1">
              <a:solidFill>
                <a:srgbClr val="D1071F"/>
              </a:solidFill>
              <a:latin typeface="宋体" panose="02010600030101010101" pitchFamily="2" charset="-122"/>
            </a:endParaRPr>
          </a:p>
          <a:p>
            <a:pPr algn="dist">
              <a:lnSpc>
                <a:spcPct val="14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rgbClr val="1C0900"/>
                </a:solidFill>
                <a:latin typeface="宋体" panose="02010600030101010101" pitchFamily="2" charset="-122"/>
              </a:rPr>
              <a:t>为了使语言表达更加生动形象、精辟有力，</a:t>
            </a:r>
            <a:endParaRPr lang="zh-CN" altLang="en-US" sz="2800" b="1">
              <a:solidFill>
                <a:srgbClr val="1C0900"/>
              </a:solidFill>
              <a:latin typeface="宋体" panose="02010600030101010101" pitchFamily="2" charset="-122"/>
            </a:endParaRPr>
          </a:p>
          <a:p>
            <a:pPr algn="dist">
              <a:lnSpc>
                <a:spcPct val="140000"/>
              </a:lnSpc>
            </a:pPr>
            <a:r>
              <a:rPr lang="zh-CN" altLang="en-US" sz="2800" b="1">
                <a:solidFill>
                  <a:srgbClr val="1C0900"/>
                </a:solidFill>
                <a:latin typeface="宋体" panose="02010600030101010101" pitchFamily="2" charset="-122"/>
              </a:rPr>
              <a:t>作者常用修辞手法。</a:t>
            </a:r>
            <a:r>
              <a:rPr lang="zh-CN" altLang="en-US" sz="2800" b="1">
                <a:solidFill>
                  <a:srgbClr val="D1071F"/>
                </a:solidFill>
                <a:latin typeface="宋体" panose="02010600030101010101" pitchFamily="2" charset="-122"/>
              </a:rPr>
              <a:t>作答的关键是将使用修辞手</a:t>
            </a:r>
            <a:endParaRPr lang="zh-CN" altLang="en-US" sz="2800" b="1">
              <a:solidFill>
                <a:srgbClr val="D1071F"/>
              </a:solidFill>
              <a:latin typeface="宋体" panose="02010600030101010101" pitchFamily="2" charset="-122"/>
            </a:endParaRPr>
          </a:p>
          <a:p>
            <a:pPr algn="dist">
              <a:lnSpc>
                <a:spcPct val="140000"/>
              </a:lnSpc>
            </a:pPr>
            <a:r>
              <a:rPr lang="zh-CN" altLang="en-US" sz="2800" b="1">
                <a:solidFill>
                  <a:srgbClr val="D1071F"/>
                </a:solidFill>
                <a:latin typeface="宋体" panose="02010600030101010101" pitchFamily="2" charset="-122"/>
              </a:rPr>
              <a:t>法的句子还原成没有使用修辞手法的意思明白的</a:t>
            </a:r>
            <a:endParaRPr lang="zh-CN" altLang="en-US" sz="2800" b="1">
              <a:solidFill>
                <a:srgbClr val="D1071F"/>
              </a:solidFill>
              <a:latin typeface="宋体" panose="02010600030101010101" pitchFamily="2" charset="-122"/>
            </a:endParaRPr>
          </a:p>
          <a:p>
            <a:pPr algn="dist">
              <a:lnSpc>
                <a:spcPct val="140000"/>
              </a:lnSpc>
            </a:pPr>
            <a:r>
              <a:rPr lang="zh-CN" altLang="en-US" sz="2800" b="1">
                <a:solidFill>
                  <a:srgbClr val="D1071F"/>
                </a:solidFill>
                <a:latin typeface="宋体" panose="02010600030101010101" pitchFamily="2" charset="-122"/>
              </a:rPr>
              <a:t>句子，还原出作者原本想表达的意思即可。</a:t>
            </a:r>
            <a:r>
              <a:rPr lang="zh-CN" altLang="en-US" sz="2800" b="1">
                <a:solidFill>
                  <a:srgbClr val="1C0900"/>
                </a:solidFill>
                <a:latin typeface="宋体" panose="02010600030101010101" pitchFamily="2" charset="-122"/>
              </a:rPr>
              <a:t>如果</a:t>
            </a:r>
            <a:endParaRPr lang="zh-CN" altLang="en-US" sz="2800" b="1">
              <a:solidFill>
                <a:srgbClr val="1C0900"/>
              </a:solidFill>
              <a:latin typeface="宋体" panose="02010600030101010101" pitchFamily="2" charset="-122"/>
            </a:endParaRPr>
          </a:p>
          <a:p>
            <a:pPr algn="dist">
              <a:lnSpc>
                <a:spcPct val="140000"/>
              </a:lnSpc>
            </a:pPr>
            <a:r>
              <a:rPr lang="zh-CN" altLang="en-US" sz="2800" b="1">
                <a:solidFill>
                  <a:srgbClr val="1C0900"/>
                </a:solidFill>
                <a:latin typeface="宋体" panose="02010600030101010101" pitchFamily="2" charset="-122"/>
              </a:rPr>
              <a:t>是</a:t>
            </a:r>
            <a:r>
              <a:rPr lang="zh-CN" altLang="en-US" sz="2800" b="1">
                <a:solidFill>
                  <a:srgbClr val="D1071F"/>
                </a:solidFill>
                <a:latin typeface="宋体" panose="02010600030101010101" pitchFamily="2" charset="-122"/>
              </a:rPr>
              <a:t>比喻句</a:t>
            </a:r>
            <a:r>
              <a:rPr lang="zh-CN" altLang="en-US" sz="2800" b="1">
                <a:solidFill>
                  <a:srgbClr val="1C0900"/>
                </a:solidFill>
                <a:latin typeface="宋体" panose="02010600030101010101" pitchFamily="2" charset="-122"/>
              </a:rPr>
              <a:t>，就要找出</a:t>
            </a:r>
            <a:r>
              <a:rPr lang="zh-CN" altLang="en-US" sz="2800" b="1">
                <a:solidFill>
                  <a:srgbClr val="D1071F"/>
                </a:solidFill>
                <a:latin typeface="宋体" panose="02010600030101010101" pitchFamily="2" charset="-122"/>
              </a:rPr>
              <a:t>两者的相似性</a:t>
            </a:r>
            <a:r>
              <a:rPr lang="zh-CN" altLang="en-US" sz="2800" b="1">
                <a:solidFill>
                  <a:srgbClr val="1C0900"/>
                </a:solidFill>
                <a:latin typeface="宋体" panose="02010600030101010101" pitchFamily="2" charset="-122"/>
              </a:rPr>
              <a:t>，是</a:t>
            </a:r>
            <a:r>
              <a:rPr lang="zh-CN" altLang="en-US" sz="2800" b="1">
                <a:solidFill>
                  <a:srgbClr val="D1071F"/>
                </a:solidFill>
                <a:latin typeface="宋体" panose="02010600030101010101" pitchFamily="2" charset="-122"/>
              </a:rPr>
              <a:t>借代句</a:t>
            </a:r>
            <a:r>
              <a:rPr lang="zh-CN" altLang="en-US" sz="2800" b="1">
                <a:solidFill>
                  <a:srgbClr val="1C0900"/>
                </a:solidFill>
                <a:latin typeface="宋体" panose="02010600030101010101" pitchFamily="2" charset="-122"/>
              </a:rPr>
              <a:t>就</a:t>
            </a:r>
            <a:endParaRPr lang="zh-CN" altLang="en-US" sz="2800" b="1">
              <a:solidFill>
                <a:srgbClr val="1C0900"/>
              </a:solidFill>
              <a:latin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b="1">
                <a:solidFill>
                  <a:srgbClr val="1C0900"/>
                </a:solidFill>
                <a:latin typeface="宋体" panose="02010600030101010101" pitchFamily="2" charset="-122"/>
              </a:rPr>
              <a:t>要找出</a:t>
            </a:r>
            <a:r>
              <a:rPr lang="zh-CN" altLang="en-US" sz="2800" b="1">
                <a:solidFill>
                  <a:srgbClr val="D1071F"/>
                </a:solidFill>
                <a:latin typeface="宋体" panose="02010600030101010101" pitchFamily="2" charset="-122"/>
              </a:rPr>
              <a:t>相关性</a:t>
            </a:r>
            <a:r>
              <a:rPr lang="zh-CN" altLang="en-US" sz="2800" b="1">
                <a:solidFill>
                  <a:srgbClr val="1C0900"/>
                </a:solidFill>
                <a:latin typeface="宋体" panose="02010600030101010101" pitchFamily="2" charset="-122"/>
              </a:rPr>
              <a:t>，是</a:t>
            </a:r>
            <a:r>
              <a:rPr lang="zh-CN" altLang="en-US" sz="2800" b="1">
                <a:solidFill>
                  <a:srgbClr val="D1071F"/>
                </a:solidFill>
                <a:latin typeface="宋体" panose="02010600030101010101" pitchFamily="2" charset="-122"/>
              </a:rPr>
              <a:t>比拟句</a:t>
            </a:r>
            <a:r>
              <a:rPr lang="zh-CN" altLang="en-US" sz="2800" b="1">
                <a:solidFill>
                  <a:srgbClr val="1C0900"/>
                </a:solidFill>
                <a:latin typeface="宋体" panose="02010600030101010101" pitchFamily="2" charset="-122"/>
              </a:rPr>
              <a:t>就要找出</a:t>
            </a:r>
            <a:r>
              <a:rPr lang="zh-CN" altLang="en-US" sz="2800" b="1">
                <a:solidFill>
                  <a:srgbClr val="D1071F"/>
                </a:solidFill>
                <a:latin typeface="宋体" panose="02010600030101010101" pitchFamily="2" charset="-122"/>
              </a:rPr>
              <a:t>形象性</a:t>
            </a:r>
            <a:r>
              <a:rPr lang="zh-CN" altLang="en-US" sz="2800" b="1">
                <a:solidFill>
                  <a:srgbClr val="1C0900"/>
                </a:solidFill>
                <a:latin typeface="宋体" panose="02010600030101010101" pitchFamily="2" charset="-122"/>
              </a:rPr>
              <a:t>等。</a:t>
            </a:r>
            <a:r>
              <a:rPr lang="zh-CN" altLang="en-US" sz="2800" b="1">
                <a:latin typeface="宋体" panose="02010600030101010101" pitchFamily="2" charset="-122"/>
              </a:rPr>
              <a:t>    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标题 1945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dirty="0"/>
              <a:t>                   平常的沈从文</a:t>
            </a:r>
            <a:endParaRPr lang="zh-CN" altLang="en-US" dirty="0"/>
          </a:p>
        </p:txBody>
      </p:sp>
      <p:sp>
        <p:nvSpPr>
          <p:cNvPr id="19459" name="文本占位符 19458"/>
          <p:cNvSpPr>
            <a:spLocks noGrp="1"/>
          </p:cNvSpPr>
          <p:nvPr>
            <p:ph type="body" idx="1"/>
          </p:nvPr>
        </p:nvSpPr>
        <p:spPr>
          <a:xfrm>
            <a:off x="468313" y="1054100"/>
            <a:ext cx="8229600" cy="4741863"/>
          </a:xfrm>
        </p:spPr>
        <p:txBody>
          <a:bodyPr/>
          <a:p>
            <a:r>
              <a:rPr lang="zh-CN" altLang="en-US" sz="2800" b="1">
                <a:solidFill>
                  <a:srgbClr val="1C0900"/>
                </a:solidFill>
              </a:rPr>
              <a:t>从一九四六年起，我同表叔沈从文开始通信，积累到文化大革命前，大约有了一两百封。可惜在“文革”时，全给弄得没有了。解放后，人民文学出版社第一次为他出的一本作品选中，他自己的序言说过这样一句话：“我和我的读者都行将老去。”那是在五十年代中期，现在九十年代了。这句伤感的预言并没有应验，他没有想到，</a:t>
            </a:r>
            <a:r>
              <a:rPr lang="zh-CN" altLang="en-US" sz="2800" b="1">
                <a:solidFill>
                  <a:srgbClr val="D1071F"/>
                </a:solidFill>
              </a:rPr>
              <a:t>他的作品和他的读者都红光满面长生不老。</a:t>
            </a:r>
            <a:endParaRPr lang="zh-CN" altLang="en-US" sz="2800" b="1">
              <a:solidFill>
                <a:srgbClr val="D1071F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占位符 20481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sz="2800" b="1">
                <a:solidFill>
                  <a:srgbClr val="1C0900"/>
                </a:solidFill>
              </a:rPr>
              <a:t>解释下面两句话在文中的含义。（</a:t>
            </a:r>
            <a:r>
              <a:rPr lang="en-US" altLang="zh-CN" sz="2800" b="1">
                <a:solidFill>
                  <a:srgbClr val="1C0900"/>
                </a:solidFill>
              </a:rPr>
              <a:t>6</a:t>
            </a:r>
            <a:r>
              <a:rPr lang="zh-CN" altLang="en-US" sz="2800" b="1">
                <a:solidFill>
                  <a:srgbClr val="1C0900"/>
                </a:solidFill>
              </a:rPr>
              <a:t>分）</a:t>
            </a:r>
            <a:endParaRPr lang="zh-CN" altLang="en-US" sz="2800" b="1">
              <a:solidFill>
                <a:srgbClr val="1C0900"/>
              </a:solidFill>
            </a:endParaRPr>
          </a:p>
          <a:p>
            <a:pPr>
              <a:buNone/>
            </a:pPr>
            <a:r>
              <a:rPr lang="en-US" altLang="zh-CN" sz="2800" b="1">
                <a:solidFill>
                  <a:srgbClr val="1C0900"/>
                </a:solidFill>
              </a:rPr>
              <a:t>(1)</a:t>
            </a:r>
            <a:r>
              <a:rPr lang="zh-CN" altLang="en-US" sz="2800" b="1">
                <a:solidFill>
                  <a:srgbClr val="1C0900"/>
                </a:solidFill>
              </a:rPr>
              <a:t>他的作品和他的读者都红光满面，长生不老。</a:t>
            </a:r>
            <a:endParaRPr lang="zh-CN" altLang="en-US" sz="2800" b="1">
              <a:solidFill>
                <a:srgbClr val="1C0900"/>
              </a:solidFill>
            </a:endParaRPr>
          </a:p>
        </p:txBody>
      </p:sp>
      <p:sp>
        <p:nvSpPr>
          <p:cNvPr id="20483" name="文本框 20482"/>
          <p:cNvSpPr txBox="1"/>
          <p:nvPr/>
        </p:nvSpPr>
        <p:spPr>
          <a:xfrm>
            <a:off x="323850" y="2493963"/>
            <a:ext cx="7850188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>
                <a:solidFill>
                  <a:srgbClr val="D1071F"/>
                </a:solidFill>
                <a:latin typeface="Arial" panose="020B0604020202020204" pitchFamily="34" charset="0"/>
              </a:rPr>
              <a:t>【</a:t>
            </a:r>
            <a:r>
              <a:rPr lang="zh-CN" altLang="en-US" sz="3200" b="1">
                <a:solidFill>
                  <a:srgbClr val="D1071F"/>
                </a:solidFill>
                <a:latin typeface="Arial" panose="020B0604020202020204" pitchFamily="34" charset="0"/>
              </a:rPr>
              <a:t>答案</a:t>
            </a:r>
            <a:r>
              <a:rPr lang="en-US" altLang="zh-CN" sz="3200" b="1">
                <a:solidFill>
                  <a:srgbClr val="D1071F"/>
                </a:solidFill>
                <a:latin typeface="Arial" panose="020B0604020202020204" pitchFamily="34" charset="0"/>
              </a:rPr>
              <a:t>】</a:t>
            </a:r>
            <a:r>
              <a:rPr lang="zh-CN" altLang="en-US" sz="3200" b="1">
                <a:solidFill>
                  <a:srgbClr val="D1071F"/>
                </a:solidFill>
                <a:latin typeface="Arial" panose="020B0604020202020204" pitchFamily="34" charset="0"/>
              </a:rPr>
              <a:t>运用拟人等方法，形象地表现出沈从文的作品现在有魅力，将来也会有永久的生命力，会拥有越来越广泛的读者。</a:t>
            </a:r>
            <a:endParaRPr lang="zh-CN" altLang="en-US" sz="3200" b="1">
              <a:solidFill>
                <a:srgbClr val="D1071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2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19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82">
                                            <p:txEl>
                                              <p:charRg st="19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build="p"/>
      <p:bldP spid="20483" grpId="0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占位符 21505"/>
          <p:cNvSpPr>
            <a:spLocks noGrp="1"/>
          </p:cNvSpPr>
          <p:nvPr>
            <p:ph type="body" idx="1"/>
          </p:nvPr>
        </p:nvSpPr>
        <p:spPr>
          <a:xfrm>
            <a:off x="287338" y="404813"/>
            <a:ext cx="8856662" cy="6192837"/>
          </a:xfrm>
        </p:spPr>
        <p:txBody>
          <a:bodyPr/>
          <a:p>
            <a:pPr>
              <a:lnSpc>
                <a:spcPct val="9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练习：</a:t>
            </a:r>
            <a:r>
              <a:rPr lang="en-US" altLang="zh-CN" b="1"/>
              <a:t>《</a:t>
            </a:r>
            <a:r>
              <a:rPr lang="zh-CN" altLang="en-US" b="1"/>
              <a:t>乡村的瓦</a:t>
            </a:r>
            <a:r>
              <a:rPr lang="en-US" altLang="zh-CN" b="1"/>
              <a:t>》</a:t>
            </a:r>
            <a:endParaRPr lang="en-US" altLang="zh-CN" b="1"/>
          </a:p>
          <a:p>
            <a:pPr>
              <a:lnSpc>
                <a:spcPct val="90000"/>
              </a:lnSpc>
            </a:pPr>
            <a:r>
              <a:rPr lang="zh-CN" altLang="en-US" b="1">
                <a:solidFill>
                  <a:srgbClr val="1C0900"/>
                </a:solidFill>
              </a:rPr>
              <a:t>乡村的瓦大都呈蓝色，那种蓝不是天蓝也不是海蓝，是近似土蓝；我们乡下有个词说得准确－－“瓦蓝”。这个词属于瓦的专利。</a:t>
            </a:r>
            <a:endParaRPr lang="zh-CN" altLang="en-US" b="1" u="sng">
              <a:solidFill>
                <a:srgbClr val="1C09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b="1" u="sng">
                <a:solidFill>
                  <a:srgbClr val="1C0900"/>
                </a:solidFill>
              </a:rPr>
              <a:t>在我的印象里，瓦是童年的底片，能冲洗出乡村旧事。</a:t>
            </a:r>
            <a:endParaRPr lang="zh-CN" altLang="en-US" b="1">
              <a:solidFill>
                <a:srgbClr val="1C09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b="1">
                <a:solidFill>
                  <a:srgbClr val="1C0900"/>
                </a:solidFill>
              </a:rPr>
              <a:t>瓦更像是乡村房子披在身上的一面带羽的蓑衣，在苍茫乡村没有开始也没有结束的雨的清气里漂浮。若在雨日来临时刻，瓦会更显出自己独到的神韵与魅力。雨来了，那一颗颗大雨珠子，落在片片房屋的羽毛上，胆子大的会跳起，多情的会悄悄滋润到瓦缝；最后才开始从这面蓑衣上滑落，从屋脊上，再过渡到屋檐。浩浩荡荡穿越雨瓦的通道，下去，回归大地，从而完成一方方瓦存在的全部意义。</a:t>
            </a:r>
            <a:endParaRPr lang="zh-CN" altLang="en-US" b="1">
              <a:solidFill>
                <a:srgbClr val="1C09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b="1">
                <a:solidFill>
                  <a:srgbClr val="1C0900"/>
                </a:solidFill>
              </a:rPr>
              <a:t>问：文中说：“在我的印象里，瓦是童年的底片，能冲洗出乡村旧事。”请解释这句话的含意。</a:t>
            </a:r>
            <a:endParaRPr lang="zh-CN" altLang="en-US" b="1">
              <a:solidFill>
                <a:srgbClr val="1C0900"/>
              </a:solidFill>
            </a:endParaRPr>
          </a:p>
        </p:txBody>
      </p:sp>
      <p:sp>
        <p:nvSpPr>
          <p:cNvPr id="21507" name="文本框 21506"/>
          <p:cNvSpPr txBox="1"/>
          <p:nvPr/>
        </p:nvSpPr>
        <p:spPr>
          <a:xfrm>
            <a:off x="828675" y="4941888"/>
            <a:ext cx="6018213" cy="1614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</a:rPr>
              <a:t>参考（</a:t>
            </a:r>
            <a:r>
              <a:rPr lang="en-US" altLang="zh-CN" sz="2000" b="1">
                <a:solidFill>
                  <a:srgbClr val="FF0000"/>
                </a:solidFill>
                <a:latin typeface="Arial" panose="020B0604020202020204" pitchFamily="34" charset="0"/>
              </a:rPr>
              <a:t>1</a:t>
            </a:r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</a:rPr>
              <a:t>）这里运用了暗喻的修辞。</a:t>
            </a:r>
            <a:endParaRPr lang="zh-CN" altLang="en-US" sz="2000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</a:rPr>
              <a:t>（</a:t>
            </a:r>
            <a:r>
              <a:rPr lang="en-US" altLang="zh-CN" sz="2000" b="1">
                <a:solidFill>
                  <a:srgbClr val="FF0000"/>
                </a:solidFill>
                <a:latin typeface="Arial" panose="020B0604020202020204" pitchFamily="34" charset="0"/>
              </a:rPr>
              <a:t>2</a:t>
            </a:r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</a:rPr>
              <a:t>）把“瓦”比喻成了生活的底片，记录了“我”的童年生活。</a:t>
            </a:r>
            <a:endParaRPr lang="zh-CN" altLang="en-US" sz="2000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</a:rPr>
              <a:t>（</a:t>
            </a:r>
            <a:r>
              <a:rPr lang="en-US" altLang="zh-CN" sz="2000" b="1">
                <a:solidFill>
                  <a:srgbClr val="FF0000"/>
                </a:solidFill>
                <a:latin typeface="Arial" panose="020B0604020202020204" pitchFamily="34" charset="0"/>
              </a:rPr>
              <a:t>3</a:t>
            </a:r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</a:rPr>
              <a:t>）能勾起“我”对童年时代乡村生活的回忆。</a:t>
            </a:r>
            <a:endParaRPr lang="zh-CN" altLang="en-US" sz="2000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endParaRPr lang="zh-CN" altLang="en-US" sz="2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10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06">
                                            <p:txEl>
                                              <p:charRg st="10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68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506">
                                            <p:txEl>
                                              <p:charRg st="68" end="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93" end="2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506">
                                            <p:txEl>
                                              <p:charRg st="93" end="2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269" end="3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506">
                                            <p:txEl>
                                              <p:charRg st="269" end="3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build="p"/>
      <p:bldP spid="21507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Text Box 2"/>
          <p:cNvSpPr txBox="1"/>
          <p:nvPr/>
        </p:nvSpPr>
        <p:spPr>
          <a:xfrm>
            <a:off x="1049338" y="404813"/>
            <a:ext cx="7197725" cy="6118225"/>
          </a:xfrm>
          <a:prstGeom prst="rect">
            <a:avLst/>
          </a:prstGeom>
          <a:noFill/>
          <a:ln w="9525">
            <a:noFill/>
          </a:ln>
        </p:spPr>
        <p:txBody>
          <a:bodyPr rIns="432000"/>
          <a:p>
            <a:pPr>
              <a:spcBef>
                <a:spcPct val="50000"/>
              </a:spcBef>
            </a:pP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22531" name="Text Box 3"/>
          <p:cNvSpPr txBox="1"/>
          <p:nvPr/>
        </p:nvSpPr>
        <p:spPr>
          <a:xfrm>
            <a:off x="1042988" y="620713"/>
            <a:ext cx="7197725" cy="2651125"/>
          </a:xfrm>
          <a:prstGeom prst="rect">
            <a:avLst/>
          </a:prstGeom>
          <a:noFill/>
          <a:ln w="9525">
            <a:noFill/>
          </a:ln>
        </p:spPr>
        <p:txBody>
          <a:bodyPr rIns="432000">
            <a:spAutoFit/>
          </a:bodyPr>
          <a:p>
            <a:pPr>
              <a:lnSpc>
                <a:spcPct val="140000"/>
              </a:lnSpc>
            </a:pPr>
            <a:r>
              <a:rPr lang="zh-CN" altLang="en-US" sz="2400" b="1">
                <a:latin typeface="宋体" panose="02010600030101010101" pitchFamily="2" charset="-122"/>
              </a:rPr>
              <a:t>    </a:t>
            </a:r>
            <a:r>
              <a:rPr lang="en-US" altLang="zh-CN" sz="2400" b="1">
                <a:solidFill>
                  <a:srgbClr val="1C0900"/>
                </a:solidFill>
                <a:latin typeface="宋体" panose="02010600030101010101" pitchFamily="2" charset="-122"/>
              </a:rPr>
              <a:t>3.</a:t>
            </a:r>
            <a:r>
              <a:rPr lang="zh-CN" altLang="en-US" sz="2400" b="1">
                <a:solidFill>
                  <a:srgbClr val="1C0900"/>
                </a:solidFill>
                <a:latin typeface="宋体" panose="02010600030101010101" pitchFamily="2" charset="-122"/>
              </a:rPr>
              <a:t>从文本主旨入手</a:t>
            </a:r>
            <a:endParaRPr lang="zh-CN" altLang="en-US" sz="2400" b="1">
              <a:solidFill>
                <a:srgbClr val="1C0900"/>
              </a:solidFill>
              <a:latin typeface="宋体" panose="02010600030101010101" pitchFamily="2" charset="-122"/>
            </a:endParaRPr>
          </a:p>
          <a:p>
            <a:pPr algn="dist">
              <a:lnSpc>
                <a:spcPct val="140000"/>
              </a:lnSpc>
            </a:pPr>
            <a:r>
              <a:rPr lang="zh-CN" altLang="en-US" sz="2400" b="1">
                <a:solidFill>
                  <a:srgbClr val="1C0900"/>
                </a:solidFill>
                <a:latin typeface="宋体" panose="02010600030101010101" pitchFamily="2" charset="-122"/>
              </a:rPr>
              <a:t>    中心思想（主旨）渗透在文章的各个部分，</a:t>
            </a:r>
            <a:endParaRPr lang="zh-CN" altLang="en-US" sz="2400" b="1">
              <a:solidFill>
                <a:srgbClr val="1C0900"/>
              </a:solidFill>
              <a:latin typeface="宋体" panose="02010600030101010101" pitchFamily="2" charset="-122"/>
            </a:endParaRPr>
          </a:p>
          <a:p>
            <a:pPr algn="dist">
              <a:lnSpc>
                <a:spcPct val="140000"/>
              </a:lnSpc>
            </a:pPr>
            <a:r>
              <a:rPr lang="zh-CN" altLang="en-US" sz="2400" b="1">
                <a:solidFill>
                  <a:srgbClr val="1C0900"/>
                </a:solidFill>
                <a:latin typeface="宋体" panose="02010600030101010101" pitchFamily="2" charset="-122"/>
              </a:rPr>
              <a:t>任何一个关键句子都会与中心思想有着这样那样</a:t>
            </a:r>
            <a:endParaRPr lang="zh-CN" altLang="en-US" sz="2400" b="1">
              <a:solidFill>
                <a:srgbClr val="1C0900"/>
              </a:solidFill>
              <a:latin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 b="1">
                <a:solidFill>
                  <a:srgbClr val="1C0900"/>
                </a:solidFill>
                <a:latin typeface="宋体" panose="02010600030101010101" pitchFamily="2" charset="-122"/>
              </a:rPr>
              <a:t>的联系。体会时可以结合主旨来进行。</a:t>
            </a:r>
            <a:endParaRPr lang="zh-CN" altLang="en-US" sz="2400" b="1">
              <a:solidFill>
                <a:srgbClr val="1C0900"/>
              </a:solidFill>
              <a:latin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 b="1">
                <a:latin typeface="宋体" panose="02010600030101010101" pitchFamily="2" charset="-122"/>
              </a:rPr>
              <a:t>    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标题 23553"/>
          <p:cNvSpPr>
            <a:spLocks noGrp="1"/>
          </p:cNvSpPr>
          <p:nvPr>
            <p:ph type="title"/>
          </p:nvPr>
        </p:nvSpPr>
        <p:spPr>
          <a:xfrm>
            <a:off x="1692275" y="0"/>
            <a:ext cx="6970713" cy="711200"/>
          </a:xfrm>
        </p:spPr>
        <p:txBody>
          <a:bodyPr anchor="ctr"/>
          <a:p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壶口的黄河</a:t>
            </a:r>
            <a:b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endParaRPr lang="zh-CN" altLang="en-US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555" name="文本占位符 23554"/>
          <p:cNvSpPr>
            <a:spLocks noGrp="1"/>
          </p:cNvSpPr>
          <p:nvPr>
            <p:ph type="body" idx="1"/>
          </p:nvPr>
        </p:nvSpPr>
        <p:spPr>
          <a:xfrm>
            <a:off x="612775" y="476250"/>
            <a:ext cx="8229600" cy="4743450"/>
          </a:xfrm>
        </p:spPr>
        <p:txBody>
          <a:bodyPr/>
          <a:p>
            <a:pPr>
              <a:lnSpc>
                <a:spcPct val="90000"/>
              </a:lnSpc>
            </a:pPr>
            <a:r>
              <a:rPr lang="zh-CN" altLang="en-US" sz="1800" b="1" dirty="0">
                <a:solidFill>
                  <a:srgbClr val="1C0900"/>
                </a:solidFill>
              </a:rPr>
              <a:t>、、、、、、、</a:t>
            </a:r>
            <a:endParaRPr lang="zh-CN" altLang="en-US" sz="1800" b="1" dirty="0">
              <a:solidFill>
                <a:srgbClr val="1C09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1800" b="1" dirty="0">
                <a:solidFill>
                  <a:srgbClr val="1C0900"/>
                </a:solidFill>
              </a:rPr>
              <a:t>⑦抬起头，极目四望，北方，阳光打过去，一片白色，水和天连在一起，汪洋恣睢在那里；下游，水会渐渐宽阔，毕竟快到海了，快到生命的终结抑或是升华的地方了，便也心平气和。只有在这里，给予黄河的天地竞仅仅小到一个壶口，考验也就在这里了。过去了，黄河便拐了一个直角，再往后便没有什么能挡住她的了，一泻千里，奔流到海不复还。看看空中的水汽，听听大地的回音，便会知道黄河的自信和决心。跃过去，一跃就是五千年，或七十万年，或是一百七十万年，肯定还要久远。司马迁会不会从这里受到了鼓舞，而将那汉代的竹简写尽写穿？易水该是黄河的分支吧，要不荆轲怎么会有壮士一去不复还的气概和性格？</a:t>
            </a:r>
            <a:endParaRPr lang="zh-CN" altLang="en-US" sz="1800" b="1" dirty="0">
              <a:solidFill>
                <a:srgbClr val="1C09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1800" b="1" dirty="0">
                <a:solidFill>
                  <a:srgbClr val="1C0900"/>
                </a:solidFill>
              </a:rPr>
              <a:t>⑧这才是中国的河。西南就是周文王的岐山，就是周武王的丰镐，就是大秦的成阳，就是盛唐的长安。半坡人该是在这儿舀过水吧？秦赢政该是从这里出过兵饮过马吧？有这样的水，还有什么可怕的呢？还有什么不可征服的呢？</a:t>
            </a:r>
            <a:endParaRPr lang="zh-CN" altLang="en-US" sz="1800" b="1" dirty="0">
              <a:solidFill>
                <a:srgbClr val="1C09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1800" b="1" dirty="0">
                <a:solidFill>
                  <a:srgbClr val="1C0900"/>
                </a:solidFill>
              </a:rPr>
              <a:t>⑨路德雏希①为尼罗河作传，也该有人为黄河作传的，那应是中国人的自</a:t>
            </a:r>
            <a:r>
              <a:rPr lang="zh-CN" altLang="en-US" sz="1600" b="1" dirty="0">
                <a:solidFill>
                  <a:srgbClr val="1C0900"/>
                </a:solidFill>
              </a:rPr>
              <a:t>传！</a:t>
            </a:r>
            <a:endParaRPr lang="zh-CN" altLang="en-US" sz="1600" b="1" dirty="0">
              <a:solidFill>
                <a:srgbClr val="1C0900"/>
              </a:solidFill>
            </a:endParaRPr>
          </a:p>
          <a:p>
            <a:pPr lvl="4">
              <a:lnSpc>
                <a:spcPct val="90000"/>
              </a:lnSpc>
            </a:pPr>
            <a:endParaRPr lang="zh-CN" altLang="en-US" sz="900" dirty="0">
              <a:solidFill>
                <a:srgbClr val="1C0900"/>
              </a:solidFill>
            </a:endParaRPr>
          </a:p>
        </p:txBody>
      </p:sp>
      <p:sp>
        <p:nvSpPr>
          <p:cNvPr id="23556" name="文本框 23555"/>
          <p:cNvSpPr txBox="1"/>
          <p:nvPr/>
        </p:nvSpPr>
        <p:spPr>
          <a:xfrm>
            <a:off x="539750" y="5605463"/>
            <a:ext cx="7561263" cy="63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>
                <a:solidFill>
                  <a:srgbClr val="D1071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注：①埃米尔</a:t>
            </a:r>
            <a:r>
              <a:rPr lang="en-US" altLang="zh-CN" b="1">
                <a:solidFill>
                  <a:srgbClr val="D1071F"/>
                </a:solidFill>
                <a:latin typeface="宋体" panose="02010600030101010101" pitchFamily="2" charset="-122"/>
              </a:rPr>
              <a:t>•</a:t>
            </a:r>
            <a:r>
              <a:rPr lang="zh-CN" altLang="en-US" b="1">
                <a:solidFill>
                  <a:srgbClr val="D1071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路德维希</a:t>
            </a:r>
            <a:r>
              <a:rPr lang="en-US" altLang="zh-CN" b="1">
                <a:solidFill>
                  <a:srgbClr val="D1071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(EmilLudwig</a:t>
            </a:r>
            <a:r>
              <a:rPr lang="zh-CN" altLang="en-US" b="1">
                <a:solidFill>
                  <a:srgbClr val="D1071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en-US" altLang="zh-CN" b="1">
                <a:solidFill>
                  <a:srgbClr val="D1071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1881</a:t>
            </a:r>
            <a:r>
              <a:rPr lang="zh-CN" altLang="en-US" b="1">
                <a:solidFill>
                  <a:srgbClr val="D1071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～</a:t>
            </a:r>
            <a:r>
              <a:rPr lang="en-US" altLang="zh-CN" b="1">
                <a:solidFill>
                  <a:srgbClr val="D1071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1948</a:t>
            </a:r>
            <a:r>
              <a:rPr lang="zh-CN" altLang="en-US" b="1">
                <a:solidFill>
                  <a:srgbClr val="D1071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年</a:t>
            </a:r>
            <a:r>
              <a:rPr lang="en-US" altLang="zh-CN" b="1">
                <a:solidFill>
                  <a:srgbClr val="D1071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b="1">
                <a:solidFill>
                  <a:srgbClr val="D1071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，德国著名传记作家，著有</a:t>
            </a:r>
            <a:r>
              <a:rPr lang="en-US" altLang="zh-CN" b="1">
                <a:solidFill>
                  <a:srgbClr val="D1071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b="1">
                <a:solidFill>
                  <a:srgbClr val="D1071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地中海传</a:t>
            </a:r>
            <a:r>
              <a:rPr lang="en-US" altLang="zh-CN" b="1">
                <a:solidFill>
                  <a:srgbClr val="D1071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》《</a:t>
            </a:r>
            <a:r>
              <a:rPr lang="zh-CN" altLang="en-US" b="1">
                <a:solidFill>
                  <a:srgbClr val="D1071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尼罗河传</a:t>
            </a:r>
            <a:r>
              <a:rPr lang="en-US" altLang="zh-CN" b="1">
                <a:solidFill>
                  <a:srgbClr val="D1071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b="1">
                <a:solidFill>
                  <a:srgbClr val="D1071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等。</a:t>
            </a:r>
            <a:endParaRPr lang="zh-CN" altLang="en-US" b="1">
              <a:solidFill>
                <a:srgbClr val="D1071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文本占位符 24577"/>
          <p:cNvSpPr>
            <a:spLocks noGrp="1"/>
          </p:cNvSpPr>
          <p:nvPr>
            <p:ph type="body" idx="1"/>
          </p:nvPr>
        </p:nvSpPr>
        <p:spPr>
          <a:xfrm>
            <a:off x="539750" y="620713"/>
            <a:ext cx="8229600" cy="4741862"/>
          </a:xfrm>
        </p:spPr>
        <p:txBody>
          <a:bodyPr/>
          <a:p>
            <a:pPr>
              <a:lnSpc>
                <a:spcPct val="105000"/>
              </a:lnSpc>
            </a:pPr>
            <a:r>
              <a:rPr lang="en-US" altLang="zh-CN" sz="2800" b="1">
                <a:solidFill>
                  <a:srgbClr val="1C0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20</a:t>
            </a:r>
            <a:r>
              <a:rPr lang="zh-CN" altLang="en-US" sz="2800" b="1">
                <a:solidFill>
                  <a:srgbClr val="1C0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．文章结尾强调“该有人为黄河作传的，那应是中国人的自传”，这句话有什么含义？</a:t>
            </a:r>
            <a:r>
              <a:rPr lang="en-US" altLang="zh-CN" sz="2800" b="1">
                <a:solidFill>
                  <a:srgbClr val="1C0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(4</a:t>
            </a:r>
            <a:r>
              <a:rPr lang="zh-CN" altLang="en-US" sz="2800" b="1">
                <a:solidFill>
                  <a:srgbClr val="1C0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</a:t>
            </a:r>
            <a:r>
              <a:rPr lang="en-US" altLang="zh-CN" sz="2800" b="1">
                <a:solidFill>
                  <a:srgbClr val="1C0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endParaRPr lang="en-US" altLang="zh-CN" sz="2800" b="1">
              <a:solidFill>
                <a:srgbClr val="1C09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sz="2800" b="1">
              <a:solidFill>
                <a:srgbClr val="1C09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4579" name="文本框 24578"/>
          <p:cNvSpPr txBox="1"/>
          <p:nvPr/>
        </p:nvSpPr>
        <p:spPr>
          <a:xfrm>
            <a:off x="900113" y="1892300"/>
            <a:ext cx="7993062" cy="4965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3200" b="1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200" b="1">
                <a:solidFill>
                  <a:srgbClr val="D1071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3200" b="1">
                <a:solidFill>
                  <a:srgbClr val="D1071F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D1071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该有人为黄河作传</a:t>
            </a:r>
            <a:r>
              <a:rPr lang="zh-CN" altLang="en-US" sz="3200" b="1">
                <a:solidFill>
                  <a:srgbClr val="D1071F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D1071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，因为黄河体现了中国的历史与中国人的精神（或黄河哺育了中华文明</a:t>
            </a:r>
            <a:r>
              <a:rPr lang="en-US" altLang="zh-CN" sz="3200" b="1">
                <a:solidFill>
                  <a:srgbClr val="D1071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200" b="1">
                <a:solidFill>
                  <a:srgbClr val="D1071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3200" b="1">
                <a:solidFill>
                  <a:srgbClr val="D1071F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D1071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应是中国人的自传</a:t>
            </a:r>
            <a:r>
              <a:rPr lang="zh-CN" altLang="en-US" sz="3200" b="1">
                <a:solidFill>
                  <a:srgbClr val="D1071F"/>
                </a:solidFill>
                <a:latin typeface="宋体" panose="02010600030101010101" pitchFamily="2" charset="-122"/>
              </a:rPr>
              <a:t>”，</a:t>
            </a:r>
            <a:r>
              <a:rPr lang="zh-CN" altLang="en-US" sz="3200" b="1">
                <a:solidFill>
                  <a:srgbClr val="D1071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是指应该由中国人自己为黄河作传，而不是像非洲的尼罗河那样由欧洲人来作</a:t>
            </a:r>
            <a:r>
              <a:rPr lang="zh-CN" altLang="en-US" sz="3200" b="1" dirty="0">
                <a:solidFill>
                  <a:srgbClr val="D1071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传； </a:t>
            </a:r>
            <a:r>
              <a:rPr lang="en-US" altLang="zh-CN" sz="3200" b="1">
                <a:solidFill>
                  <a:srgbClr val="D1071F"/>
                </a:solidFill>
                <a:latin typeface="Arial" panose="020B0604020202020204" pitchFamily="34" charset="0"/>
              </a:rPr>
              <a:t>3</a:t>
            </a:r>
            <a:r>
              <a:rPr lang="zh-CN" altLang="en-US" sz="3200" b="1" dirty="0">
                <a:solidFill>
                  <a:srgbClr val="D1071F"/>
                </a:solidFill>
                <a:latin typeface="Arial" panose="020B0604020202020204" pitchFamily="34" charset="0"/>
              </a:rPr>
              <a:t>、中国人通过为黄河作传来表现中国人的历史和精神，所以是“中国人的自传”。</a:t>
            </a:r>
            <a:r>
              <a:rPr lang="zh-CN" altLang="en-US" sz="3200" dirty="0">
                <a:latin typeface="Arial" panose="020B0604020202020204" pitchFamily="34" charset="0"/>
              </a:rPr>
              <a:t> </a:t>
            </a:r>
            <a:endParaRPr lang="zh-CN" altLang="en-US" sz="3200" b="1">
              <a:solidFill>
                <a:srgbClr val="D1071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sz="32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sz="32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8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8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3" end="1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>
                                            <p:txEl>
                                              <p:charRg st="3" end="13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>
                                            <p:txEl>
                                              <p:charRg st="3" end="1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7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7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6145"/>
          <p:cNvSpPr>
            <a:spLocks noGrp="1"/>
          </p:cNvSpPr>
          <p:nvPr>
            <p:ph type="ctrTitle"/>
          </p:nvPr>
        </p:nvSpPr>
        <p:spPr/>
        <p:txBody>
          <a:bodyPr anchor="ctr"/>
          <a:p>
            <a:pPr defTabSz="914400">
              <a:buSzPct val="100000"/>
            </a:pPr>
            <a:r>
              <a:rPr lang="zh-CN" altLang="en-US" b="1" kern="1200" baseline="0" dirty="0">
                <a:solidFill>
                  <a:srgbClr val="1C0900"/>
                </a:solidFill>
                <a:latin typeface="Arial" panose="020B0604020202020204" pitchFamily="34" charset="0"/>
                <a:ea typeface="幼圆" panose="02010509060101010101" pitchFamily="1" charset="-122"/>
              </a:rPr>
              <a:t>这句名言表达形象，寓意深刻，它会引发我们不同的联想或感悟。  结合这句名言，自选角度，自定立意，自拟题目，文体自选(除诗歌外)，写一篇不少于800字的文</a:t>
            </a:r>
            <a:r>
              <a:rPr lang="zh-CN" altLang="en-US" kern="1200" baseline="0" dirty="0">
                <a:solidFill>
                  <a:srgbClr val="1C0900"/>
                </a:solidFill>
                <a:latin typeface="Arial" panose="020B0604020202020204" pitchFamily="34" charset="0"/>
                <a:ea typeface="幼圆" panose="02010509060101010101" pitchFamily="1" charset="-122"/>
              </a:rPr>
              <a:t>章。</a:t>
            </a:r>
            <a:br>
              <a:rPr lang="zh-CN" altLang="en-US" kern="1200" baseline="0" dirty="0">
                <a:latin typeface="Arial" panose="020B0604020202020204" pitchFamily="34" charset="0"/>
                <a:ea typeface="幼圆" panose="02010509060101010101" pitchFamily="1" charset="-122"/>
              </a:rPr>
            </a:br>
            <a:endParaRPr lang="zh-CN" altLang="en-US" kern="1200" baseline="0" dirty="0">
              <a:latin typeface="Arial" panose="020B0604020202020204" pitchFamily="34" charset="0"/>
              <a:ea typeface="幼圆" panose="02010509060101010101" pitchFamily="1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占位符 25601"/>
          <p:cNvSpPr>
            <a:spLocks noGrp="1"/>
          </p:cNvSpPr>
          <p:nvPr>
            <p:ph type="body" idx="1"/>
          </p:nvPr>
        </p:nvSpPr>
        <p:spPr>
          <a:xfrm>
            <a:off x="468313" y="260350"/>
            <a:ext cx="8229600" cy="4743450"/>
          </a:xfrm>
        </p:spPr>
        <p:txBody>
          <a:bodyPr/>
          <a:p>
            <a:pPr>
              <a:lnSpc>
                <a:spcPct val="140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4</a:t>
            </a:r>
            <a:r>
              <a:rPr lang="en-US" altLang="zh-CN" sz="2800" b="1">
                <a:solidFill>
                  <a:srgbClr val="1C0900"/>
                </a:solidFill>
                <a:latin typeface="宋体" panose="02010600030101010101" pitchFamily="2" charset="-122"/>
              </a:rPr>
              <a:t>.</a:t>
            </a:r>
            <a:r>
              <a:rPr lang="zh-CN" altLang="en-US" sz="2800" b="1">
                <a:solidFill>
                  <a:srgbClr val="1C0900"/>
                </a:solidFill>
                <a:latin typeface="宋体" panose="02010600030101010101" pitchFamily="2" charset="-122"/>
              </a:rPr>
              <a:t>从相邻句子入手</a:t>
            </a:r>
            <a:endParaRPr lang="zh-CN" altLang="en-US" sz="2800" b="1">
              <a:solidFill>
                <a:srgbClr val="1C0900"/>
              </a:solidFill>
              <a:latin typeface="宋体" panose="02010600030101010101" pitchFamily="2" charset="-122"/>
            </a:endParaRPr>
          </a:p>
          <a:p>
            <a:pPr algn="dist">
              <a:lnSpc>
                <a:spcPct val="140000"/>
              </a:lnSpc>
            </a:pPr>
            <a:r>
              <a:rPr lang="zh-CN" altLang="en-US" sz="2800" b="1">
                <a:solidFill>
                  <a:srgbClr val="1C0900"/>
                </a:solidFill>
                <a:latin typeface="宋体" panose="02010600030101010101" pitchFamily="2" charset="-122"/>
              </a:rPr>
              <a:t>    有些句子不在文章、语段开头起总起作用，也不在文章、语段结尾起小结作用，而是在文章或者语段中间。对这种句子的理解，特别要结合这个句子所在的语段进行分析，重点是看与这个句子相邻的上下句，其中往往隐含着解题的信息。</a:t>
            </a:r>
            <a:endParaRPr lang="zh-CN" altLang="en-US" sz="2800" b="1">
              <a:solidFill>
                <a:srgbClr val="1C09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矩形 26625"/>
          <p:cNvSpPr/>
          <p:nvPr/>
        </p:nvSpPr>
        <p:spPr>
          <a:xfrm>
            <a:off x="685800" y="26988"/>
            <a:ext cx="8382000" cy="530701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66700">
              <a:lnSpc>
                <a:spcPct val="95000"/>
              </a:lnSpc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       根的神韵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266700">
              <a:lnSpc>
                <a:spcPct val="95000"/>
              </a:lnSpc>
            </a:pP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……</a:t>
            </a:r>
            <a:endParaRPr lang="en-US" altLang="zh-CN" sz="24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266700">
              <a:lnSpc>
                <a:spcPct val="95000"/>
              </a:lnSpc>
            </a:pPr>
            <a:r>
              <a:rPr lang="en-US" altLang="zh-CN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①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村头老榆树的根深深懂得，自己千丝万缕的血肉之躯正养育着一个古老的村庄。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266700">
              <a:lnSpc>
                <a:spcPct val="95000"/>
              </a:lnSpc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②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于是，你盘根错节，编织出一部古远的传奇。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266700">
              <a:lnSpc>
                <a:spcPct val="95000"/>
              </a:lnSpc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③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你的依恋也是黄土地的依恋。而默默无闻的土地又有何等情怀。你将气管点化成血管，把黄土地的爱恋倾诉给那些盼归的心，那些顽皮的孩子便是你的第一个听众。</a:t>
            </a:r>
            <a:endParaRPr lang="zh-CN" altLang="en-US" sz="2400" b="1" u="sng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266700">
              <a:lnSpc>
                <a:spcPct val="95000"/>
              </a:lnSpc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④</a:t>
            </a:r>
            <a:r>
              <a:rPr lang="zh-CN" altLang="en-US" sz="24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树成了村庄古老神圣的旗帜，你便是村庄悠久的化石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266700">
              <a:lnSpc>
                <a:spcPct val="95000"/>
              </a:lnSpc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⑤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乡亲们在你哺养的大树下欢歌狂舞，祭祖祈祷，或私定终身，寻情约会，你无私地奉献出自己裸露的躯体，显示出博大的胸怀。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266700">
              <a:lnSpc>
                <a:spcPct val="95000"/>
              </a:lnSpc>
            </a:pPr>
            <a:r>
              <a:rPr lang="zh-CN" altLang="en-US" sz="24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……</a:t>
            </a:r>
            <a:endParaRPr lang="en-US" altLang="zh-CN" sz="24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266700">
              <a:lnSpc>
                <a:spcPct val="95000"/>
              </a:lnSpc>
            </a:pPr>
            <a:r>
              <a:rPr lang="en-US" altLang="zh-CN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16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．如何理解第二部分中划线句子“树成了村庄古老神圣的旗帜，你便是村庄悠久的化石”的含义？（</a:t>
            </a:r>
            <a:r>
              <a:rPr lang="en-US" altLang="zh-CN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分）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6627" name="矩形 26626"/>
          <p:cNvSpPr/>
          <p:nvPr/>
        </p:nvSpPr>
        <p:spPr>
          <a:xfrm>
            <a:off x="609600" y="5305425"/>
            <a:ext cx="8534400" cy="1552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>
              <a:spcBef>
                <a:spcPct val="2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【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r>
              <a:rPr lang="en-US" altLang="zh-CN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】</a:t>
            </a:r>
            <a:r>
              <a:rPr lang="en-US" altLang="zh-CN" sz="24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4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、村头的老榆树养育了古老的村庄，是村庄悠久历史的见证，因此是旗帜；</a:t>
            </a:r>
            <a:r>
              <a:rPr lang="en-US" altLang="zh-CN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、树根默默地支持着老榆树的成长，盘根错节，编织出一部古远的传奇，正如长埋地下的历经漫长岁月的化石一般有价值。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6628" name="椭圆 26627"/>
          <p:cNvSpPr/>
          <p:nvPr/>
        </p:nvSpPr>
        <p:spPr>
          <a:xfrm>
            <a:off x="2590800" y="1524000"/>
            <a:ext cx="914400" cy="914400"/>
          </a:xfrm>
          <a:prstGeom prst="ellipse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6629" name="矩形 26628"/>
          <p:cNvSpPr/>
          <p:nvPr/>
        </p:nvSpPr>
        <p:spPr>
          <a:xfrm>
            <a:off x="685800" y="685800"/>
            <a:ext cx="8305800" cy="1143000"/>
          </a:xfrm>
          <a:prstGeom prst="rect">
            <a:avLst/>
          </a:prstGeom>
          <a:noFill/>
          <a:ln w="2857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6630" name="椭圆 26629"/>
          <p:cNvSpPr/>
          <p:nvPr/>
        </p:nvSpPr>
        <p:spPr>
          <a:xfrm>
            <a:off x="685800" y="3810000"/>
            <a:ext cx="1752600" cy="533400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6631" name="椭圆 26630"/>
          <p:cNvSpPr/>
          <p:nvPr/>
        </p:nvSpPr>
        <p:spPr>
          <a:xfrm>
            <a:off x="1295400" y="1752600"/>
            <a:ext cx="4038600" cy="533400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6632" name="文本框 26631"/>
          <p:cNvSpPr txBox="1"/>
          <p:nvPr/>
        </p:nvSpPr>
        <p:spPr>
          <a:xfrm>
            <a:off x="-1587" y="0"/>
            <a:ext cx="611187" cy="67056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二、分析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·【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典型考题三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Text Box 2"/>
          <p:cNvSpPr txBox="1"/>
          <p:nvPr/>
        </p:nvSpPr>
        <p:spPr>
          <a:xfrm>
            <a:off x="1049338" y="404813"/>
            <a:ext cx="7197725" cy="6118225"/>
          </a:xfrm>
          <a:prstGeom prst="rect">
            <a:avLst/>
          </a:prstGeom>
          <a:noFill/>
          <a:ln w="9525">
            <a:noFill/>
          </a:ln>
        </p:spPr>
        <p:txBody>
          <a:bodyPr rIns="432000"/>
          <a:p>
            <a:pPr>
              <a:spcBef>
                <a:spcPct val="50000"/>
              </a:spcBef>
            </a:pP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27651" name="Text Box 3"/>
          <p:cNvSpPr txBox="1"/>
          <p:nvPr/>
        </p:nvSpPr>
        <p:spPr>
          <a:xfrm>
            <a:off x="1042988" y="293688"/>
            <a:ext cx="7489825" cy="4181475"/>
          </a:xfrm>
          <a:prstGeom prst="rect">
            <a:avLst/>
          </a:prstGeom>
          <a:noFill/>
          <a:ln w="9525">
            <a:noFill/>
          </a:ln>
        </p:spPr>
        <p:txBody>
          <a:bodyPr rIns="432000">
            <a:spAutoFit/>
          </a:bodyPr>
          <a:p>
            <a:pPr>
              <a:lnSpc>
                <a:spcPct val="140000"/>
              </a:lnSpc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2400" b="1">
                <a:latin typeface="宋体" panose="02010600030101010101" pitchFamily="2" charset="-122"/>
              </a:rPr>
              <a:t>5.</a:t>
            </a:r>
            <a:r>
              <a:rPr lang="zh-CN" altLang="en-US" sz="2400" b="1">
                <a:latin typeface="宋体" panose="02010600030101010101" pitchFamily="2" charset="-122"/>
              </a:rPr>
              <a:t>从结构层次入手</a:t>
            </a:r>
            <a:endParaRPr lang="zh-CN" altLang="en-US" sz="2400" b="1">
              <a:latin typeface="宋体" panose="02010600030101010101" pitchFamily="2" charset="-122"/>
            </a:endParaRPr>
          </a:p>
          <a:p>
            <a:pPr algn="dist">
              <a:lnSpc>
                <a:spcPct val="140000"/>
              </a:lnSpc>
            </a:pPr>
            <a:r>
              <a:rPr lang="zh-CN" altLang="en-US" sz="2400" b="1">
                <a:latin typeface="宋体" panose="02010600030101010101" pitchFamily="2" charset="-122"/>
              </a:rPr>
              <a:t>    有些句子结构较复杂，如附加成分较长的单</a:t>
            </a:r>
            <a:endParaRPr lang="zh-CN" altLang="en-US" sz="2400" b="1">
              <a:latin typeface="宋体" panose="02010600030101010101" pitchFamily="2" charset="-122"/>
            </a:endParaRPr>
          </a:p>
          <a:p>
            <a:pPr algn="dist">
              <a:lnSpc>
                <a:spcPct val="140000"/>
              </a:lnSpc>
            </a:pPr>
            <a:r>
              <a:rPr lang="zh-CN" altLang="en-US" sz="2400" b="1">
                <a:latin typeface="宋体" panose="02010600030101010101" pitchFamily="2" charset="-122"/>
              </a:rPr>
              <a:t>句，可通过摘取句子主干，留心附加成分的办法</a:t>
            </a:r>
            <a:endParaRPr lang="zh-CN" altLang="en-US" sz="2400" b="1">
              <a:latin typeface="宋体" panose="02010600030101010101" pitchFamily="2" charset="-122"/>
            </a:endParaRPr>
          </a:p>
          <a:p>
            <a:pPr algn="dist">
              <a:lnSpc>
                <a:spcPct val="140000"/>
              </a:lnSpc>
            </a:pPr>
            <a:r>
              <a:rPr lang="zh-CN" altLang="en-US" sz="2400" b="1">
                <a:latin typeface="宋体" panose="02010600030101010101" pitchFamily="2" charset="-122"/>
              </a:rPr>
              <a:t>来体会；如果是一个复句，如是一个并列关系的</a:t>
            </a:r>
            <a:endParaRPr lang="zh-CN" altLang="en-US" sz="2400" b="1">
              <a:latin typeface="宋体" panose="02010600030101010101" pitchFamily="2" charset="-122"/>
            </a:endParaRPr>
          </a:p>
          <a:p>
            <a:pPr algn="dist">
              <a:lnSpc>
                <a:spcPct val="140000"/>
              </a:lnSpc>
            </a:pPr>
            <a:r>
              <a:rPr lang="zh-CN" altLang="en-US" sz="2400" b="1">
                <a:latin typeface="宋体" panose="02010600030101010101" pitchFamily="2" charset="-122"/>
              </a:rPr>
              <a:t>句子，句意应是两个并列意思的相加；如是一个</a:t>
            </a:r>
            <a:endParaRPr lang="zh-CN" altLang="en-US" sz="2400" b="1">
              <a:latin typeface="宋体" panose="02010600030101010101" pitchFamily="2" charset="-122"/>
            </a:endParaRPr>
          </a:p>
          <a:p>
            <a:pPr algn="dist">
              <a:lnSpc>
                <a:spcPct val="140000"/>
              </a:lnSpc>
            </a:pPr>
            <a:r>
              <a:rPr lang="zh-CN" altLang="en-US" sz="2400" b="1">
                <a:latin typeface="宋体" panose="02010600030101010101" pitchFamily="2" charset="-122"/>
              </a:rPr>
              <a:t>偏正关系的复句，句意当然放在“正”部分，但</a:t>
            </a:r>
            <a:endParaRPr lang="zh-CN" altLang="en-US" sz="2400" b="1">
              <a:latin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 b="1">
                <a:latin typeface="宋体" panose="02010600030101010101" pitchFamily="2" charset="-122"/>
              </a:rPr>
              <a:t>“偏”部分绝不可忽视。忽视它，可能丢失要点。</a:t>
            </a:r>
            <a:endParaRPr lang="zh-CN" altLang="en-US" sz="2400" b="1">
              <a:latin typeface="宋体" panose="02010600030101010101" pitchFamily="2" charset="-122"/>
            </a:endParaRPr>
          </a:p>
          <a:p>
            <a:pPr algn="dist">
              <a:lnSpc>
                <a:spcPct val="140000"/>
              </a:lnSpc>
            </a:pPr>
            <a:r>
              <a:rPr lang="zh-CN" altLang="en-US" sz="2400" b="1">
                <a:latin typeface="宋体" panose="02010600030101010101" pitchFamily="2" charset="-122"/>
              </a:rPr>
              <a:t>    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标题 2867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2400" dirty="0"/>
              <a:t>        </a:t>
            </a:r>
            <a:r>
              <a:rPr lang="zh-CN" altLang="en-US" sz="3200" b="1" dirty="0"/>
              <a:t> 焰火的变奏（赵丽宏）</a:t>
            </a:r>
            <a:endParaRPr lang="zh-CN" altLang="en-US" sz="3200" b="1" dirty="0"/>
          </a:p>
        </p:txBody>
      </p:sp>
      <p:sp>
        <p:nvSpPr>
          <p:cNvPr id="28675" name="文本占位符 28674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1"/>
            <a:r>
              <a:rPr lang="zh-CN" altLang="en-US" dirty="0"/>
              <a:t>、、、、、、、、、、</a:t>
            </a:r>
            <a:endParaRPr lang="zh-CN" altLang="en-US" dirty="0"/>
          </a:p>
          <a:p>
            <a:r>
              <a:rPr lang="zh-CN" altLang="en-US" sz="2400" b="1" dirty="0">
                <a:solidFill>
                  <a:srgbClr val="1C0900"/>
                </a:solidFill>
              </a:rPr>
              <a:t>炮火与焰火，都是火药爆炸产生的光芒，两者的目的和效果却是天差地别。炮火，是为进攻，为征服，为反抗，为破坏，为杀戮，是人间最可怕最惨烈的景象，是战争、灾难和死亡的象征；焰火，是为庆祝，为团圆，为展示和平的欢乐，为表现人间的繁华和喜悦。同样是火花，同样是爆炸，两者所展示的，却是人类生活中完全不同的两个极端。   在满天满湖绚烂的焰火中，我默默地为人类的和平祈祷。但愿有这样一天，人间本来用着准备战争的丸药，都被改做成了烟花，在一个全人类共庆的夜晚，让象征和平团圆的火焰之花开满地球的上空，万紫千红，此起彼伏。</a:t>
            </a:r>
            <a:endParaRPr lang="zh-CN" altLang="en-US" sz="2400" b="1" dirty="0">
              <a:solidFill>
                <a:srgbClr val="1C0900"/>
              </a:solidFill>
            </a:endParaRPr>
          </a:p>
          <a:p>
            <a:pPr>
              <a:buNone/>
            </a:pPr>
            <a:r>
              <a:rPr lang="zh-CN" altLang="en-US" sz="2400" b="1" dirty="0">
                <a:solidFill>
                  <a:srgbClr val="1C0900"/>
                </a:solidFill>
              </a:rPr>
              <a:t>    有什么花朵能比这样的烟花更美丽呢？</a:t>
            </a:r>
            <a:endParaRPr lang="zh-CN" altLang="en-US" sz="2400" b="1" dirty="0">
              <a:solidFill>
                <a:srgbClr val="1C0900"/>
              </a:solidFill>
            </a:endParaRPr>
          </a:p>
          <a:p>
            <a:endParaRPr lang="zh-CN" altLang="en-US" sz="2400" b="1" dirty="0">
              <a:solidFill>
                <a:srgbClr val="1C0900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标题 29697"/>
          <p:cNvSpPr>
            <a:spLocks noGrp="1"/>
          </p:cNvSpPr>
          <p:nvPr>
            <p:ph type="title"/>
          </p:nvPr>
        </p:nvSpPr>
        <p:spPr>
          <a:xfrm>
            <a:off x="1692275" y="909638"/>
            <a:ext cx="6970713" cy="279400"/>
          </a:xfrm>
        </p:spPr>
        <p:txBody>
          <a:bodyPr anchor="ctr"/>
          <a:p>
            <a:r>
              <a:rPr lang="en-US" altLang="zh-CN" b="1">
                <a:solidFill>
                  <a:srgbClr val="1C0900"/>
                </a:solidFill>
              </a:rPr>
              <a:t>4. </a:t>
            </a:r>
            <a:r>
              <a:rPr lang="zh-CN" altLang="en-US" b="1">
                <a:solidFill>
                  <a:srgbClr val="1C0900"/>
                </a:solidFill>
              </a:rPr>
              <a:t>文章用“有什么花朵能比这样的烟花更美丽呢？”收束全文，请对此简要赏析。</a:t>
            </a:r>
            <a:br>
              <a:rPr lang="zh-CN" altLang="en-US" b="1">
                <a:solidFill>
                  <a:srgbClr val="1C0900"/>
                </a:solidFill>
              </a:rPr>
            </a:br>
            <a:br>
              <a:rPr lang="zh-CN" altLang="en-US" b="1">
                <a:solidFill>
                  <a:srgbClr val="1C0900"/>
                </a:solidFill>
              </a:rPr>
            </a:br>
            <a:r>
              <a:rPr lang="zh-CN" altLang="en-US" sz="2400"/>
              <a:t>                                                                  </a:t>
            </a:r>
            <a:endParaRPr lang="zh-CN" altLang="en-US" sz="2400"/>
          </a:p>
        </p:txBody>
      </p:sp>
      <p:sp>
        <p:nvSpPr>
          <p:cNvPr id="29699" name="文本占位符 29698"/>
          <p:cNvSpPr>
            <a:spLocks noGrp="1"/>
          </p:cNvSpPr>
          <p:nvPr>
            <p:ph type="body" idx="1"/>
          </p:nvPr>
        </p:nvSpPr>
        <p:spPr>
          <a:xfrm>
            <a:off x="539750" y="1844675"/>
            <a:ext cx="8229600" cy="3806825"/>
          </a:xfrm>
        </p:spPr>
        <p:txBody>
          <a:bodyPr/>
          <a:p>
            <a:r>
              <a:rPr lang="zh-CN" altLang="en-US" sz="4000" b="1" dirty="0">
                <a:solidFill>
                  <a:srgbClr val="D1071F"/>
                </a:solidFill>
              </a:rPr>
              <a:t>答案：.1、作者以这个反问句单设一段，卒章显志。2、“这样的烟花”不仅有形状、颜色与光亮的美丽，更是和平团圆的象征。3、这个反问句强烈地表达了作者反对战争、热爱和平的愿望，使文章意蕴深远，激发人们思考。（意对即可）</a:t>
            </a:r>
            <a:endParaRPr lang="zh-CN" altLang="en-US" sz="4000" b="1" dirty="0">
              <a:solidFill>
                <a:srgbClr val="D1071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0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9699">
                                            <p:txEl>
                                              <p:charRg st="0" end="10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文本占位符 30721"/>
          <p:cNvSpPr>
            <a:spLocks noGrp="1"/>
          </p:cNvSpPr>
          <p:nvPr>
            <p:ph type="body" idx="1"/>
          </p:nvPr>
        </p:nvSpPr>
        <p:spPr>
          <a:xfrm>
            <a:off x="-323850" y="476250"/>
            <a:ext cx="9021763" cy="4743450"/>
          </a:xfrm>
        </p:spPr>
        <p:txBody>
          <a:bodyPr/>
          <a:p>
            <a:pPr lvl="4" algn="dist">
              <a:lnSpc>
                <a:spcPct val="140000"/>
              </a:lnSpc>
            </a:pPr>
            <a:r>
              <a:rPr lang="zh-CN" altLang="en-US" sz="3600" b="1">
                <a:solidFill>
                  <a:srgbClr val="1C0900"/>
                </a:solidFill>
                <a:latin typeface="宋体" panose="02010600030101010101" pitchFamily="2" charset="-122"/>
              </a:rPr>
              <a:t>以上几种解读句子的方法既可以独立运用一种，也可以视情况把其中几种结合起来运用，总之视具体情况具体对待。当然解读句子是没有定法的，句子的理解最重要的前提还应是结合文本，立足文旨，否则就是空谈。</a:t>
            </a:r>
            <a:endParaRPr lang="zh-CN" altLang="en-US" sz="3600" b="1">
              <a:solidFill>
                <a:srgbClr val="1C0900"/>
              </a:solidFill>
              <a:latin typeface="宋体" panose="02010600030101010101" pitchFamily="2" charset="-122"/>
            </a:endParaRPr>
          </a:p>
          <a:p>
            <a:endParaRPr lang="zh-CN" altLang="en-US" sz="3600" b="1">
              <a:solidFill>
                <a:srgbClr val="1C09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文本占位符 31745"/>
          <p:cNvSpPr>
            <a:spLocks noGrp="1"/>
          </p:cNvSpPr>
          <p:nvPr>
            <p:ph type="body" idx="1"/>
          </p:nvPr>
        </p:nvSpPr>
        <p:spPr>
          <a:xfrm>
            <a:off x="71438" y="188913"/>
            <a:ext cx="8964612" cy="6308725"/>
          </a:xfrm>
        </p:spPr>
        <p:txBody>
          <a:bodyPr/>
          <a:p>
            <a:pPr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FF3300"/>
                </a:solidFill>
                <a:ea typeface="黑体" panose="02010609060101010101" pitchFamily="2" charset="-122"/>
              </a:rPr>
              <a:t>                       </a:t>
            </a:r>
            <a:r>
              <a:rPr lang="zh-CN" altLang="en-US" sz="3600" b="1" dirty="0">
                <a:ea typeface="黑体" panose="02010609060101010101" pitchFamily="2" charset="-122"/>
              </a:rPr>
              <a:t>句意理解题答题模式</a:t>
            </a:r>
            <a:endParaRPr lang="zh-CN" altLang="en-US" sz="3600" b="1" dirty="0">
              <a:ea typeface="黑体" panose="02010609060101010101" pitchFamily="2" charset="-122"/>
            </a:endParaRPr>
          </a:p>
          <a:p>
            <a:pPr>
              <a:spcBef>
                <a:spcPct val="0"/>
              </a:spcBef>
              <a:buNone/>
            </a:pPr>
            <a:endParaRPr lang="zh-CN" altLang="en-US" sz="3600" b="1" dirty="0">
              <a:ea typeface="黑体" panose="02010609060101010101" pitchFamily="2" charset="-122"/>
            </a:endParaRPr>
          </a:p>
        </p:txBody>
      </p:sp>
      <p:sp>
        <p:nvSpPr>
          <p:cNvPr id="31747" name="矩形 31746"/>
          <p:cNvSpPr/>
          <p:nvPr/>
        </p:nvSpPr>
        <p:spPr>
          <a:xfrm>
            <a:off x="323850" y="696913"/>
            <a:ext cx="9144000" cy="2652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x-none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 1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、表面意思    </a:t>
            </a:r>
            <a:r>
              <a:rPr lang="zh-CN" altLang="en-US" sz="3200" b="1" dirty="0">
                <a:solidFill>
                  <a:srgbClr val="0000C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①修辞手法</a:t>
            </a:r>
            <a:endParaRPr lang="en-US" altLang="x-none" sz="36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 </a:t>
            </a:r>
            <a:r>
              <a:rPr lang="en-US" altLang="x-none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、深层含义 </a:t>
            </a:r>
            <a:r>
              <a:rPr lang="en-US" altLang="x-none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   </a:t>
            </a:r>
            <a:r>
              <a:rPr lang="zh-CN" altLang="en-US" sz="3200" b="1" dirty="0">
                <a:solidFill>
                  <a:srgbClr val="0000C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② 作者的情感态度等</a:t>
            </a:r>
            <a:endParaRPr lang="zh-CN" altLang="en-US" sz="3200" b="1" dirty="0">
              <a:solidFill>
                <a:srgbClr val="0000C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C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                            </a:t>
            </a:r>
            <a:endParaRPr lang="en-US" altLang="x-none" sz="36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  </a:t>
            </a:r>
            <a:endParaRPr lang="en-US" altLang="x-none" sz="36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1748" name="矩形 31747"/>
          <p:cNvSpPr/>
          <p:nvPr/>
        </p:nvSpPr>
        <p:spPr>
          <a:xfrm>
            <a:off x="107950" y="2189163"/>
            <a:ext cx="8569325" cy="1630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x-none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16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．为什么农夫说夜来香和昙花的香“是一种阴香，没有壮怀”？请联系他在家乡务农的选择，分析这句话的含义。（</a:t>
            </a:r>
            <a:r>
              <a:rPr lang="en-US" altLang="x-none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6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分）</a:t>
            </a:r>
            <a:endParaRPr lang="zh-CN" altLang="en-US" sz="2800" b="1" dirty="0">
              <a:solidFill>
                <a:srgbClr val="CC0066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1749" name="文本框 31748"/>
          <p:cNvSpPr txBox="1"/>
          <p:nvPr/>
        </p:nvSpPr>
        <p:spPr>
          <a:xfrm>
            <a:off x="71438" y="3933825"/>
            <a:ext cx="8893175" cy="2227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CC0066"/>
                </a:solidFill>
                <a:latin typeface="Forte" panose="03060902040502070203" pitchFamily="2" charset="0"/>
              </a:rPr>
              <a:t>答：①夜来香</a:t>
            </a:r>
            <a:r>
              <a:rPr lang="en-US" altLang="x-none" sz="2800" b="1">
                <a:solidFill>
                  <a:srgbClr val="CC0066"/>
                </a:solidFill>
                <a:latin typeface="Forte" panose="03060902040502070203" pitchFamily="2" charset="0"/>
              </a:rPr>
              <a:t>/</a:t>
            </a:r>
            <a:r>
              <a:rPr lang="zh-CN" altLang="en-US" sz="2800" b="1" dirty="0">
                <a:solidFill>
                  <a:srgbClr val="CC0066"/>
                </a:solidFill>
                <a:latin typeface="Forte" panose="03060902040502070203" pitchFamily="2" charset="0"/>
              </a:rPr>
              <a:t>昙花夜间开花，其香味与阳光无关，所以称阴香；（</a:t>
            </a:r>
            <a:r>
              <a:rPr lang="zh-CN" altLang="en-US" sz="2800" b="1" dirty="0">
                <a:solidFill>
                  <a:srgbClr val="FF0000"/>
                </a:solidFill>
                <a:latin typeface="Forte" panose="03060902040502070203" pitchFamily="2" charset="0"/>
              </a:rPr>
              <a:t>表面意思</a:t>
            </a:r>
            <a:r>
              <a:rPr lang="zh-CN" altLang="en-US" sz="2800" b="1" dirty="0">
                <a:solidFill>
                  <a:srgbClr val="CC0066"/>
                </a:solidFill>
                <a:latin typeface="Forte" panose="03060902040502070203" pitchFamily="2" charset="0"/>
              </a:rPr>
              <a:t>）</a:t>
            </a:r>
            <a:endParaRPr lang="zh-CN" altLang="en-US" sz="2800" b="1" dirty="0">
              <a:solidFill>
                <a:srgbClr val="CC0066"/>
              </a:solidFill>
              <a:latin typeface="Forte" panose="03060902040502070203" pitchFamily="2" charset="0"/>
            </a:endParaRPr>
          </a:p>
          <a:p>
            <a:r>
              <a:rPr lang="zh-CN" altLang="en-US" sz="2800" b="1" dirty="0">
                <a:solidFill>
                  <a:srgbClr val="CC0066"/>
                </a:solidFill>
                <a:latin typeface="Forte" panose="03060902040502070203" pitchFamily="2" charset="0"/>
              </a:rPr>
              <a:t>②“没有壮怀”是拟人的说法（</a:t>
            </a:r>
            <a:r>
              <a:rPr lang="zh-CN" altLang="en-US" sz="2800" b="1" dirty="0">
                <a:solidFill>
                  <a:srgbClr val="FF0000"/>
                </a:solidFill>
                <a:latin typeface="Forte" panose="03060902040502070203" pitchFamily="2" charset="0"/>
              </a:rPr>
              <a:t>修辞</a:t>
            </a:r>
            <a:r>
              <a:rPr lang="zh-CN" altLang="en-US" sz="2800" b="1" dirty="0">
                <a:solidFill>
                  <a:srgbClr val="CC0066"/>
                </a:solidFill>
                <a:latin typeface="Forte" panose="03060902040502070203" pitchFamily="2" charset="0"/>
              </a:rPr>
              <a:t>），与农夫决心留乡务农的行动形成</a:t>
            </a:r>
            <a:r>
              <a:rPr lang="zh-CN" altLang="en-US" sz="2800" b="1" u="sng" dirty="0">
                <a:solidFill>
                  <a:srgbClr val="CC0066"/>
                </a:solidFill>
                <a:latin typeface="Forte" panose="03060902040502070203" pitchFamily="2" charset="0"/>
              </a:rPr>
              <a:t>对比</a:t>
            </a:r>
            <a:r>
              <a:rPr lang="zh-CN" altLang="en-US" sz="2800" b="1" dirty="0">
                <a:solidFill>
                  <a:srgbClr val="CC0066"/>
                </a:solidFill>
                <a:latin typeface="Forte" panose="03060902040502070203" pitchFamily="2" charset="0"/>
              </a:rPr>
              <a:t>； （</a:t>
            </a:r>
            <a:r>
              <a:rPr lang="zh-CN" altLang="en-US" sz="2800" b="1" dirty="0">
                <a:solidFill>
                  <a:srgbClr val="FF0000"/>
                </a:solidFill>
                <a:latin typeface="Forte" panose="03060902040502070203" pitchFamily="2" charset="0"/>
              </a:rPr>
              <a:t>修辞＋深意</a:t>
            </a:r>
            <a:r>
              <a:rPr lang="zh-CN" altLang="en-US" sz="2800" b="1" dirty="0">
                <a:solidFill>
                  <a:srgbClr val="CC0066"/>
                </a:solidFill>
                <a:latin typeface="Forte" panose="03060902040502070203" pitchFamily="2" charset="0"/>
              </a:rPr>
              <a:t>）</a:t>
            </a:r>
            <a:endParaRPr lang="zh-CN" altLang="en-US" sz="2800" b="1" dirty="0">
              <a:solidFill>
                <a:srgbClr val="CC0066"/>
              </a:solidFill>
              <a:latin typeface="Forte" panose="03060902040502070203" pitchFamily="2" charset="0"/>
            </a:endParaRPr>
          </a:p>
          <a:p>
            <a:r>
              <a:rPr lang="zh-CN" altLang="en-US" sz="2800" b="1" dirty="0">
                <a:solidFill>
                  <a:srgbClr val="CC0066"/>
                </a:solidFill>
                <a:latin typeface="Forte" panose="03060902040502070203" pitchFamily="2" charset="0"/>
              </a:rPr>
              <a:t>③体现了农夫肯定阳刚之美的观点。（</a:t>
            </a:r>
            <a:r>
              <a:rPr lang="zh-CN" altLang="en-US" sz="2800" b="1" dirty="0">
                <a:solidFill>
                  <a:srgbClr val="FF0000"/>
                </a:solidFill>
                <a:latin typeface="Forte" panose="03060902040502070203" pitchFamily="2" charset="0"/>
              </a:rPr>
              <a:t>观点态度</a:t>
            </a:r>
            <a:r>
              <a:rPr lang="zh-CN" altLang="en-US" sz="2800" b="1" dirty="0">
                <a:solidFill>
                  <a:srgbClr val="CC0066"/>
                </a:solidFill>
                <a:latin typeface="Forte" panose="03060902040502070203" pitchFamily="2" charset="0"/>
              </a:rPr>
              <a:t>）</a:t>
            </a:r>
            <a:endParaRPr lang="zh-CN" altLang="en-US" sz="2800" b="1" dirty="0">
              <a:solidFill>
                <a:srgbClr val="CC0066"/>
              </a:solidFill>
              <a:latin typeface="Forte" panose="03060902040502070203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1746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31747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17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31747">
                                            <p:txEl>
                                              <p:charRg st="17" end="39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charRg st="0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1748">
                                            <p:txEl>
                                              <p:charRg st="0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1746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747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747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17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1747">
                                            <p:txEl>
                                              <p:charRg st="17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747">
                                            <p:txEl>
                                              <p:charRg st="17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39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747">
                                            <p:txEl>
                                              <p:charRg st="39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1747">
                                            <p:txEl>
                                              <p:charRg st="39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69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1747">
                                            <p:txEl>
                                              <p:charRg st="69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1747">
                                            <p:txEl>
                                              <p:charRg st="69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charRg st="0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31748">
                                            <p:txEl>
                                              <p:charRg st="0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build="p"/>
      <p:bldP spid="31747" grpId="0" bldLvl="0" build="allAtOnce"/>
      <p:bldP spid="31748" grpId="0" bldLvl="0" build="allAtOnce"/>
      <p:bldP spid="31749" grpId="0"/>
      <p:bldP spid="31749" grpId="1" bldLvl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文本占位符 32769"/>
          <p:cNvSpPr>
            <a:spLocks noGrp="1"/>
          </p:cNvSpPr>
          <p:nvPr>
            <p:ph type="body" idx="1"/>
          </p:nvPr>
        </p:nvSpPr>
        <p:spPr>
          <a:xfrm>
            <a:off x="0" y="404813"/>
            <a:ext cx="8964613" cy="4392612"/>
          </a:xfrm>
        </p:spPr>
        <p:txBody>
          <a:bodyPr/>
          <a:p>
            <a:pPr>
              <a:buNone/>
            </a:pPr>
            <a:r>
              <a:rPr lang="zh-CN" altLang="en-US" b="1" dirty="0"/>
              <a:t>        </a:t>
            </a:r>
            <a:r>
              <a:rPr lang="zh-CN" altLang="en-US" sz="4800" b="1" dirty="0">
                <a:solidFill>
                  <a:srgbClr val="1B0F0B"/>
                </a:solidFill>
                <a:ea typeface="隶书" panose="02010509060101010101" pitchFamily="1" charset="-122"/>
              </a:rPr>
              <a:t>小结</a:t>
            </a:r>
            <a:r>
              <a:rPr lang="en-US" altLang="x-none" sz="4800" b="1">
                <a:solidFill>
                  <a:srgbClr val="1B0F0B"/>
                </a:solidFill>
                <a:ea typeface="隶书" panose="02010509060101010101" pitchFamily="1" charset="-122"/>
              </a:rPr>
              <a:t>:</a:t>
            </a:r>
            <a:endParaRPr lang="en-US" altLang="x-none" sz="4800" b="1">
              <a:solidFill>
                <a:srgbClr val="1B0F0B"/>
              </a:solidFill>
              <a:ea typeface="隶书" panose="02010509060101010101" pitchFamily="1" charset="-122"/>
            </a:endParaRPr>
          </a:p>
          <a:p>
            <a:pPr>
              <a:buNone/>
            </a:pPr>
            <a:r>
              <a:rPr lang="en-US" altLang="x-none" sz="4000" b="1">
                <a:solidFill>
                  <a:srgbClr val="1B0F0B"/>
                </a:solidFill>
              </a:rPr>
              <a:t>1</a:t>
            </a:r>
            <a:r>
              <a:rPr lang="zh-CN" altLang="en-US" sz="4000" b="1" dirty="0">
                <a:solidFill>
                  <a:srgbClr val="D1071F"/>
                </a:solidFill>
              </a:rPr>
              <a:t>、</a:t>
            </a:r>
            <a:r>
              <a:rPr lang="zh-CN" altLang="en-US" sz="4000" b="1" dirty="0">
                <a:solidFill>
                  <a:srgbClr val="D1071F"/>
                </a:solidFill>
                <a:ea typeface="黑体" panose="02010609060101010101" pitchFamily="2" charset="-122"/>
              </a:rPr>
              <a:t>原则</a:t>
            </a:r>
            <a:r>
              <a:rPr lang="zh-CN" altLang="en-US" sz="4000" b="1" dirty="0">
                <a:solidFill>
                  <a:srgbClr val="1B0F0B"/>
                </a:solidFill>
                <a:ea typeface="黑体" panose="02010609060101010101" pitchFamily="2" charset="-122"/>
              </a:rPr>
              <a:t>：</a:t>
            </a:r>
            <a:r>
              <a:rPr lang="zh-CN" altLang="en-US" sz="4000" b="1" dirty="0">
                <a:solidFill>
                  <a:srgbClr val="1B0F0B"/>
                </a:solidFill>
              </a:rPr>
              <a:t>不脱离语境</a:t>
            </a:r>
            <a:r>
              <a:rPr lang="en-US" altLang="x-none" sz="4000" b="1">
                <a:solidFill>
                  <a:srgbClr val="1B0F0B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4000" b="1" dirty="0">
                <a:solidFill>
                  <a:srgbClr val="1B0F0B"/>
                </a:solidFill>
              </a:rPr>
              <a:t>词不离句，句不离段，段不离篇。</a:t>
            </a:r>
            <a:endParaRPr lang="zh-CN" altLang="en-US" sz="4000" b="1" dirty="0">
              <a:solidFill>
                <a:srgbClr val="1B0F0B"/>
              </a:solidFill>
            </a:endParaRPr>
          </a:p>
          <a:p>
            <a:pPr>
              <a:buNone/>
            </a:pPr>
            <a:r>
              <a:rPr lang="en-US" altLang="x-none" sz="4000" b="1">
                <a:solidFill>
                  <a:srgbClr val="1B0F0B"/>
                </a:solidFill>
              </a:rPr>
              <a:t>2</a:t>
            </a:r>
            <a:r>
              <a:rPr lang="zh-CN" altLang="en-US" sz="4000" b="1" dirty="0">
                <a:solidFill>
                  <a:srgbClr val="1B0F0B"/>
                </a:solidFill>
              </a:rPr>
              <a:t>、</a:t>
            </a:r>
            <a:r>
              <a:rPr lang="zh-CN" altLang="en-US" sz="4000" b="1" dirty="0">
                <a:solidFill>
                  <a:srgbClr val="D1071F"/>
                </a:solidFill>
                <a:ea typeface="黑体" panose="02010609060101010101" pitchFamily="2" charset="-122"/>
              </a:rPr>
              <a:t>基础</a:t>
            </a:r>
            <a:r>
              <a:rPr lang="zh-CN" altLang="en-US" sz="4000" b="1" dirty="0">
                <a:solidFill>
                  <a:srgbClr val="1B0F0B"/>
                </a:solidFill>
                <a:ea typeface="黑体" panose="02010609060101010101" pitchFamily="2" charset="-122"/>
              </a:rPr>
              <a:t>：</a:t>
            </a:r>
            <a:r>
              <a:rPr lang="zh-CN" altLang="en-US" sz="4000" b="1" dirty="0">
                <a:solidFill>
                  <a:srgbClr val="1B0F0B"/>
                </a:solidFill>
              </a:rPr>
              <a:t>抓重点词语，莫忽视修饰、修辞、限制、强调等。</a:t>
            </a:r>
            <a:endParaRPr lang="zh-CN" altLang="en-US" sz="4000" b="1" dirty="0">
              <a:solidFill>
                <a:srgbClr val="1B0F0B"/>
              </a:solidFill>
            </a:endParaRPr>
          </a:p>
          <a:p>
            <a:pPr>
              <a:buNone/>
            </a:pPr>
            <a:r>
              <a:rPr lang="en-US" altLang="x-none" sz="4000" b="1">
                <a:solidFill>
                  <a:srgbClr val="1B0F0B"/>
                </a:solidFill>
              </a:rPr>
              <a:t>3</a:t>
            </a:r>
            <a:r>
              <a:rPr lang="zh-CN" altLang="en-US" sz="4000" b="1" dirty="0">
                <a:solidFill>
                  <a:srgbClr val="1B0F0B"/>
                </a:solidFill>
              </a:rPr>
              <a:t>、</a:t>
            </a:r>
            <a:r>
              <a:rPr lang="zh-CN" altLang="en-US" sz="4000" b="1" dirty="0">
                <a:solidFill>
                  <a:srgbClr val="D1071F"/>
                </a:solidFill>
                <a:ea typeface="黑体" panose="02010609060101010101" pitchFamily="2" charset="-122"/>
              </a:rPr>
              <a:t>重点：</a:t>
            </a:r>
            <a:r>
              <a:rPr lang="zh-CN" altLang="en-US" sz="4000" b="1" dirty="0">
                <a:solidFill>
                  <a:srgbClr val="1B0F0B"/>
                </a:solidFill>
              </a:rPr>
              <a:t>不离开作者写作时的思想状况、具体背景、主旨情感。</a:t>
            </a:r>
            <a:endParaRPr lang="zh-CN" altLang="en-US" sz="4000" b="1" dirty="0">
              <a:solidFill>
                <a:srgbClr val="1B0F0B"/>
              </a:solidFill>
            </a:endParaRPr>
          </a:p>
          <a:p>
            <a:pPr>
              <a:buNone/>
            </a:pPr>
            <a:endParaRPr lang="zh-CN" altLang="en-US" sz="4000" b="1" dirty="0">
              <a:solidFill>
                <a:srgbClr val="1B0F0B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770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0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charRg st="12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32770">
                                            <p:txEl>
                                              <p:charRg st="12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charRg st="40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32770">
                                            <p:txEl>
                                              <p:charRg st="40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charRg st="68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32770">
                                            <p:txEl>
                                              <p:charRg st="68" end="9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文本占位符 33793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buNone/>
            </a:pPr>
            <a:r>
              <a:rPr lang="zh-CN" altLang="en-US" sz="3600" b="1" dirty="0">
                <a:solidFill>
                  <a:srgbClr val="1B0F0B"/>
                </a:solidFill>
              </a:rPr>
              <a:t>课后练习</a:t>
            </a:r>
            <a:endParaRPr lang="zh-CN" altLang="en-US" sz="3600" b="1" dirty="0">
              <a:solidFill>
                <a:srgbClr val="1B0F0B"/>
              </a:solidFill>
            </a:endParaRPr>
          </a:p>
          <a:p>
            <a:pPr>
              <a:buNone/>
            </a:pPr>
            <a:r>
              <a:rPr lang="zh-CN" altLang="en-US" sz="3600" b="1" dirty="0">
                <a:solidFill>
                  <a:srgbClr val="1B0F0B"/>
                </a:solidFill>
              </a:rPr>
              <a:t>   《创新导学案》师</a:t>
            </a:r>
            <a:r>
              <a:rPr lang="en-US" altLang="zh-CN" sz="3600" b="1" dirty="0">
                <a:solidFill>
                  <a:srgbClr val="1B0F0B"/>
                </a:solidFill>
              </a:rPr>
              <a:t>86</a:t>
            </a:r>
            <a:endParaRPr lang="en-US" altLang="zh-CN" sz="3600" b="1" dirty="0">
              <a:solidFill>
                <a:srgbClr val="1B0F0B"/>
              </a:solidFill>
            </a:endParaRPr>
          </a:p>
          <a:p>
            <a:pPr>
              <a:buNone/>
            </a:pPr>
            <a:r>
              <a:rPr lang="zh-CN" altLang="en-US" sz="3600" b="1" dirty="0">
                <a:solidFill>
                  <a:srgbClr val="1B0F0B"/>
                </a:solidFill>
              </a:rPr>
              <a:t>《童年随之而去》</a:t>
            </a:r>
            <a:endParaRPr lang="zh-CN" altLang="en-US" sz="3600" b="1" dirty="0">
              <a:solidFill>
                <a:srgbClr val="1B0F0B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7169"/>
          <p:cNvSpPr/>
          <p:nvPr>
            <p:ph type="title"/>
          </p:nvPr>
        </p:nvSpPr>
        <p:spPr>
          <a:xfrm>
            <a:off x="298450" y="-71437"/>
            <a:ext cx="8540750" cy="1138237"/>
          </a:xfrm>
        </p:spPr>
        <p:txBody>
          <a:bodyPr anchor="ctr"/>
          <a:p>
            <a:r>
              <a:rPr lang="zh-CN" altLang="en-US" sz="5400" b="1" dirty="0">
                <a:ea typeface="华文新魏" panose="02010800040101010101" pitchFamily="2" charset="-122"/>
              </a:rPr>
              <a:t>      立意示例</a:t>
            </a:r>
            <a:endParaRPr lang="zh-CN" altLang="en-US" sz="5400" b="1" dirty="0">
              <a:ea typeface="华文新魏" panose="02010800040101010101" pitchFamily="2" charset="-122"/>
            </a:endParaRPr>
          </a:p>
        </p:txBody>
      </p:sp>
      <p:sp>
        <p:nvSpPr>
          <p:cNvPr id="7171" name="文本占位符 7170"/>
          <p:cNvSpPr/>
          <p:nvPr>
            <p:ph type="body" idx="1"/>
          </p:nvPr>
        </p:nvSpPr>
        <p:spPr>
          <a:xfrm>
            <a:off x="304800" y="914400"/>
            <a:ext cx="8458200" cy="5715000"/>
          </a:xfrm>
        </p:spPr>
        <p:txBody>
          <a:bodyPr/>
          <a:p>
            <a:pPr>
              <a:buNone/>
            </a:pPr>
            <a:r>
              <a:rPr lang="zh-CN" altLang="en-US" sz="2800" b="1">
                <a:solidFill>
                  <a:srgbClr val="D1071F"/>
                </a:solidFill>
                <a:latin typeface="楷体_GB2312" pitchFamily="49" charset="-122"/>
                <a:ea typeface="楷体_GB2312" pitchFamily="49" charset="-122"/>
              </a:rPr>
              <a:t>正面立意：</a:t>
            </a:r>
            <a:r>
              <a:rPr lang="zh-CN" altLang="en-US" sz="2800" b="1">
                <a:solidFill>
                  <a:srgbClr val="1C0900"/>
                </a:solidFill>
                <a:latin typeface="楷体_GB2312" pitchFamily="49" charset="-122"/>
                <a:ea typeface="楷体_GB2312" pitchFamily="49" charset="-122"/>
              </a:rPr>
              <a:t>其一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2800" b="1" u="sng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沉稳务实的人生最美。</a:t>
            </a:r>
            <a:endParaRPr lang="zh-CN" altLang="en-US" sz="2800" b="1" u="sng">
              <a:solidFill>
                <a:srgbClr val="0033CC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buNone/>
            </a:pPr>
            <a:r>
              <a:rPr lang="zh-CN" altLang="en-US" sz="2800" b="1">
                <a:solidFill>
                  <a:srgbClr val="1C0900"/>
                </a:solidFill>
                <a:latin typeface="楷体_GB2312" pitchFamily="49" charset="-122"/>
                <a:ea typeface="楷体_GB2312" pitchFamily="49" charset="-122"/>
              </a:rPr>
              <a:t>其二，</a:t>
            </a:r>
            <a:r>
              <a:rPr lang="zh-CN" altLang="en-US" sz="2800" b="1" u="sng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虚无缥缈的“舞蹈”最可怕。</a:t>
            </a:r>
            <a:r>
              <a:rPr lang="zh-CN" altLang="en-US" sz="2800" b="1">
                <a:solidFill>
                  <a:srgbClr val="1C0900"/>
                </a:solidFill>
                <a:latin typeface="楷体_GB2312" pitchFamily="49" charset="-122"/>
                <a:ea typeface="楷体_GB2312" pitchFamily="49" charset="-122"/>
              </a:rPr>
              <a:t>其三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2800" b="1" u="sng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没有脚踏实地，何来人生成功？</a:t>
            </a:r>
            <a:r>
              <a:rPr lang="zh-CN" altLang="en-US" sz="2800" b="1">
                <a:solidFill>
                  <a:srgbClr val="1C0900"/>
                </a:solidFill>
                <a:latin typeface="楷体_GB2312" pitchFamily="49" charset="-122"/>
                <a:ea typeface="楷体_GB2312" pitchFamily="49" charset="-122"/>
              </a:rPr>
              <a:t>其四，</a:t>
            </a:r>
            <a:r>
              <a:rPr lang="zh-CN" altLang="en-US" sz="2800" b="1" u="sng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务“虚”注定人生一场空。</a:t>
            </a:r>
            <a:endParaRPr lang="zh-CN" altLang="en-US" sz="2800" b="1" u="sng">
              <a:solidFill>
                <a:srgbClr val="0033CC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buNone/>
            </a:pPr>
            <a:r>
              <a:rPr lang="zh-CN" altLang="en-US" sz="2800" b="1">
                <a:solidFill>
                  <a:srgbClr val="D1071F"/>
                </a:solidFill>
                <a:latin typeface="楷体_GB2312" pitchFamily="49" charset="-122"/>
                <a:ea typeface="楷体_GB2312" pitchFamily="49" charset="-122"/>
              </a:rPr>
              <a:t>反向立意：</a:t>
            </a:r>
            <a:r>
              <a:rPr lang="zh-CN" altLang="en-US" sz="2800" b="1">
                <a:solidFill>
                  <a:srgbClr val="1C0900"/>
                </a:solidFill>
                <a:latin typeface="楷体_GB2312" pitchFamily="49" charset="-122"/>
                <a:ea typeface="楷体_GB2312" pitchFamily="49" charset="-122"/>
              </a:rPr>
              <a:t>可以对哲学家维特根斯坦的观点进行辩证思考反向求新，沿着这个思路不断追问：凭什么只能在地面上步行，而不能在云端舞蹈呢？然后拟制出这样的题目</a:t>
            </a:r>
            <a:r>
              <a:rPr lang="en-US" altLang="zh-CN" sz="2800" b="1" u="sng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 b="1" u="sng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既要贴地而行，更要云端舞蹈</a:t>
            </a:r>
            <a:r>
              <a:rPr lang="en-US" altLang="zh-CN" sz="2800" b="1" u="sng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》《</a:t>
            </a:r>
            <a:r>
              <a:rPr lang="zh-CN" altLang="en-US" sz="2800" b="1" u="sng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云端的舞步</a:t>
            </a:r>
            <a:r>
              <a:rPr lang="en-US" altLang="zh-CN" sz="2800" b="1" u="sng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800" b="1">
                <a:solidFill>
                  <a:srgbClr val="1C0900"/>
                </a:solidFill>
                <a:latin typeface="楷体_GB2312" pitchFamily="49" charset="-122"/>
                <a:ea typeface="楷体_GB2312" pitchFamily="49" charset="-122"/>
              </a:rPr>
              <a:t>等</a:t>
            </a:r>
            <a:r>
              <a:rPr lang="en-US" altLang="zh-CN" sz="2800" b="1">
                <a:solidFill>
                  <a:srgbClr val="1C09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endParaRPr lang="en-US" altLang="zh-CN" sz="2800" b="1">
              <a:solidFill>
                <a:srgbClr val="1C0900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en-US" altLang="zh-CN" sz="2800" b="1"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1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19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1">
                                            <p:txEl>
                                              <p:charRg st="19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68" end="1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171">
                                            <p:txEl>
                                              <p:charRg st="68" end="1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Rectangle 2"/>
          <p:cNvSpPr>
            <a:spLocks noGrp="1"/>
          </p:cNvSpPr>
          <p:nvPr>
            <p:ph type="body"/>
          </p:nvPr>
        </p:nvSpPr>
        <p:spPr>
          <a:xfrm>
            <a:off x="179388" y="620713"/>
            <a:ext cx="8640762" cy="5976937"/>
          </a:xfrm>
        </p:spPr>
        <p:txBody>
          <a:bodyPr vert="horz" wrap="square" anchor="t"/>
          <a:p>
            <a:pPr>
              <a:lnSpc>
                <a:spcPct val="80000"/>
              </a:lnSpc>
            </a:pPr>
            <a:r>
              <a:rPr lang="zh-CN" altLang="en-US" sz="3600" b="1" dirty="0">
                <a:solidFill>
                  <a:srgbClr val="0000FF"/>
                </a:solidFill>
              </a:rPr>
              <a:t>比较好的立意：</a:t>
            </a:r>
            <a:endParaRPr lang="zh-CN" altLang="en-US" sz="3600" b="1" dirty="0">
              <a:solidFill>
                <a:srgbClr val="0000FF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sz="3200" b="1" dirty="0">
                <a:solidFill>
                  <a:srgbClr val="1C0900"/>
                </a:solidFill>
              </a:rPr>
              <a:t>1.脚踏实地方能走向成功</a:t>
            </a:r>
            <a:endParaRPr lang="zh-CN" altLang="en-US" sz="3200" b="1" dirty="0">
              <a:solidFill>
                <a:srgbClr val="1C0900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sz="3200" b="1" dirty="0">
                <a:solidFill>
                  <a:srgbClr val="1C0900"/>
                </a:solidFill>
              </a:rPr>
              <a:t>2.云端跳舞,失败也是美丽的</a:t>
            </a:r>
            <a:endParaRPr lang="zh-CN" altLang="en-US" sz="3200" b="1" dirty="0">
              <a:solidFill>
                <a:srgbClr val="1C0900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sz="3200" b="1" dirty="0">
                <a:solidFill>
                  <a:srgbClr val="1C0900"/>
                </a:solidFill>
              </a:rPr>
              <a:t>3.视云端跳舞为异端,是平庸者慵懒的借口</a:t>
            </a:r>
            <a:endParaRPr lang="zh-CN" altLang="en-US" sz="3200" b="1" dirty="0">
              <a:solidFill>
                <a:srgbClr val="1C0900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sz="3200" b="1" dirty="0">
                <a:solidFill>
                  <a:srgbClr val="1C0900"/>
                </a:solidFill>
              </a:rPr>
              <a:t>4.没有云端跳舞的志向,哪有脱离地面的果敢</a:t>
            </a:r>
            <a:endParaRPr lang="zh-CN" altLang="en-US" sz="3200" b="1" dirty="0">
              <a:solidFill>
                <a:srgbClr val="1C0900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sz="3200" b="1" dirty="0">
                <a:solidFill>
                  <a:srgbClr val="1C0900"/>
                </a:solidFill>
              </a:rPr>
              <a:t>5.脚在大地，心在云端</a:t>
            </a:r>
            <a:endParaRPr lang="zh-CN" altLang="en-US" sz="3200" b="1" dirty="0">
              <a:solidFill>
                <a:srgbClr val="1C0900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sz="3200" b="1" dirty="0">
                <a:solidFill>
                  <a:srgbClr val="1C0900"/>
                </a:solidFill>
              </a:rPr>
              <a:t>6.步行不如跳舞</a:t>
            </a:r>
            <a:endParaRPr lang="zh-CN" altLang="en-US" sz="3200" b="1" dirty="0">
              <a:solidFill>
                <a:srgbClr val="1C0900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sz="3200" b="1" dirty="0">
                <a:solidFill>
                  <a:srgbClr val="1C0900"/>
                </a:solidFill>
              </a:rPr>
              <a:t>7.在云端舞出绚丽的人生等。</a:t>
            </a:r>
            <a:endParaRPr lang="zh-CN" altLang="en-US" sz="3200" b="1" dirty="0">
              <a:solidFill>
                <a:srgbClr val="1C0900"/>
              </a:solidFill>
            </a:endParaRPr>
          </a:p>
          <a:p>
            <a:endParaRPr lang="zh-CN" altLang="en-US" sz="3200" b="1" dirty="0">
              <a:solidFill>
                <a:srgbClr val="1C09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8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4">
                                            <p:txEl>
                                              <p:charRg st="8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21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194">
                                            <p:txEl>
                                              <p:charRg st="21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36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194">
                                            <p:txEl>
                                              <p:charRg st="36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57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194">
                                            <p:txEl>
                                              <p:charRg st="57" end="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79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194">
                                            <p:txEl>
                                              <p:charRg st="79" end="9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91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194">
                                            <p:txEl>
                                              <p:charRg st="91" end="10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100" end="1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194">
                                            <p:txEl>
                                              <p:charRg st="100" end="1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占位符 9217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dirty="0"/>
              <a:t>                             </a:t>
            </a:r>
            <a:r>
              <a:rPr lang="zh-CN" altLang="en-US" sz="4000" b="1" dirty="0">
                <a:solidFill>
                  <a:srgbClr val="D1071F"/>
                </a:solidFill>
              </a:rPr>
              <a:t>散文阅读</a:t>
            </a:r>
            <a:endParaRPr lang="zh-CN" altLang="en-US" sz="4000" b="1" dirty="0">
              <a:solidFill>
                <a:srgbClr val="D1071F"/>
              </a:solidFill>
            </a:endParaRPr>
          </a:p>
          <a:p>
            <a:r>
              <a:rPr lang="zh-CN" altLang="en-US" sz="4000" b="1" dirty="0">
                <a:solidFill>
                  <a:srgbClr val="D1071F"/>
                </a:solidFill>
              </a:rPr>
              <a:t>                   之</a:t>
            </a:r>
            <a:endParaRPr lang="zh-CN" altLang="en-US" sz="4000" b="1" dirty="0">
              <a:solidFill>
                <a:srgbClr val="D1071F"/>
              </a:solidFill>
            </a:endParaRPr>
          </a:p>
          <a:p>
            <a:r>
              <a:rPr lang="zh-CN" altLang="en-US" sz="4000" b="1" dirty="0">
                <a:solidFill>
                  <a:srgbClr val="D1071F"/>
                </a:solidFill>
              </a:rPr>
              <a:t>     理解句子的重要含义</a:t>
            </a:r>
            <a:endParaRPr lang="zh-CN" altLang="en-US" sz="4000" b="1" dirty="0">
              <a:solidFill>
                <a:srgbClr val="D1071F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0242" name="表格 10241"/>
          <p:cNvGraphicFramePr/>
          <p:nvPr/>
        </p:nvGraphicFramePr>
        <p:xfrm>
          <a:off x="755650" y="836613"/>
          <a:ext cx="8137525" cy="5616575"/>
        </p:xfrm>
        <a:graphic>
          <a:graphicData uri="http://schemas.openxmlformats.org/drawingml/2006/table">
            <a:tbl>
              <a:tblPr/>
              <a:tblGrid>
                <a:gridCol w="2349500"/>
                <a:gridCol w="5788025"/>
              </a:tblGrid>
              <a:tr h="936625">
                <a:tc>
                  <a:txBody>
                    <a:bodyPr/>
                    <a:lstStyle>
                      <a:lvl1pPr marL="342900" lvl="0" indent="-2571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Char char="m"/>
                        <a:defRPr sz="1800" u="none" kern="1200" baseline="0">
                          <a:solidFill>
                            <a:schemeClr val="accent2"/>
                          </a:solidFill>
                          <a:latin typeface="Arial" panose="020B0604020202020204" pitchFamily="34" charset="0"/>
                          <a:ea typeface="幼圆" panose="02010509060101010101" pitchFamily="1" charset="-122"/>
                        </a:defRPr>
                      </a:lvl1pPr>
                      <a:lvl2pPr marL="357505" lvl="1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None/>
                        <a:defRPr sz="1400" b="0" i="0" u="none" kern="1200" baseline="0">
                          <a:solidFill>
                            <a:srgbClr val="4D4D4D"/>
                          </a:solidFill>
                          <a:latin typeface="Arial" panose="020B0604020202020204" pitchFamily="34" charset="0"/>
                          <a:ea typeface="幼圆" panose="02010509060101010101" pitchFamily="1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•"/>
                        <a:defRPr sz="1200" b="0" i="0" u="none" kern="1200" baseline="0">
                          <a:solidFill>
                            <a:srgbClr val="4D4D4D"/>
                          </a:solidFill>
                          <a:latin typeface="Arial" panose="020B0604020202020204" pitchFamily="34" charset="0"/>
                          <a:ea typeface="幼圆" panose="02010509060101010101" pitchFamily="1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000" b="0" i="0" u="none" kern="1200" baseline="0">
                          <a:solidFill>
                            <a:srgbClr val="4D4D4D"/>
                          </a:solidFill>
                          <a:latin typeface="Arial" panose="020B0604020202020204" pitchFamily="34" charset="0"/>
                          <a:ea typeface="幼圆" panose="02010509060101010101" pitchFamily="1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000" b="0" i="0" u="none" kern="1200" baseline="0">
                          <a:solidFill>
                            <a:srgbClr val="4D4D4D"/>
                          </a:solidFill>
                          <a:latin typeface="Arial" panose="020B0604020202020204" pitchFamily="34" charset="0"/>
                          <a:ea typeface="幼圆" panose="02010509060101010101" pitchFamily="1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200" b="1">
                          <a:solidFill>
                            <a:schemeClr val="tx2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考 纲 链 接</a:t>
                      </a:r>
                      <a:endParaRPr lang="zh-CN" altLang="en-US" sz="2200" b="1">
                        <a:solidFill>
                          <a:schemeClr val="tx2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2571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Char char="m"/>
                        <a:defRPr sz="1800" u="none" kern="1200" baseline="0">
                          <a:solidFill>
                            <a:schemeClr val="accent2"/>
                          </a:solidFill>
                          <a:latin typeface="Arial" panose="020B0604020202020204" pitchFamily="34" charset="0"/>
                          <a:ea typeface="幼圆" panose="02010509060101010101" pitchFamily="1" charset="-122"/>
                        </a:defRPr>
                      </a:lvl1pPr>
                      <a:lvl2pPr marL="357505" lvl="1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None/>
                        <a:defRPr sz="1400" b="0" i="0" u="none" kern="1200" baseline="0">
                          <a:solidFill>
                            <a:srgbClr val="4D4D4D"/>
                          </a:solidFill>
                          <a:latin typeface="Arial" panose="020B0604020202020204" pitchFamily="34" charset="0"/>
                          <a:ea typeface="幼圆" panose="02010509060101010101" pitchFamily="1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•"/>
                        <a:defRPr sz="1200" b="0" i="0" u="none" kern="1200" baseline="0">
                          <a:solidFill>
                            <a:srgbClr val="4D4D4D"/>
                          </a:solidFill>
                          <a:latin typeface="Arial" panose="020B0604020202020204" pitchFamily="34" charset="0"/>
                          <a:ea typeface="幼圆" panose="02010509060101010101" pitchFamily="1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000" b="0" i="0" u="none" kern="1200" baseline="0">
                          <a:solidFill>
                            <a:srgbClr val="4D4D4D"/>
                          </a:solidFill>
                          <a:latin typeface="Arial" panose="020B0604020202020204" pitchFamily="34" charset="0"/>
                          <a:ea typeface="幼圆" panose="02010509060101010101" pitchFamily="1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000" b="0" i="0" u="none" kern="1200" baseline="0">
                          <a:solidFill>
                            <a:srgbClr val="4D4D4D"/>
                          </a:solidFill>
                          <a:latin typeface="Arial" panose="020B0604020202020204" pitchFamily="34" charset="0"/>
                          <a:ea typeface="幼圆" panose="02010509060101010101" pitchFamily="1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200" b="1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考 纲 解 读</a:t>
                      </a:r>
                      <a:endParaRPr lang="zh-CN" altLang="en-US" sz="2200" b="1">
                        <a:solidFill>
                          <a:schemeClr val="tx2"/>
                        </a:solidFill>
                        <a:latin typeface="方正大黑简体" pitchFamily="1" charset="-122"/>
                        <a:ea typeface="方正大黑简体" pitchFamily="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79950">
                <a:tc>
                  <a:txBody>
                    <a:bodyPr/>
                    <a:lstStyle>
                      <a:lvl1pPr marL="342900" lvl="0" indent="-2571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Char char="m"/>
                        <a:defRPr sz="1800" u="none" kern="1200" baseline="0">
                          <a:solidFill>
                            <a:schemeClr val="accent2"/>
                          </a:solidFill>
                          <a:latin typeface="Arial" panose="020B0604020202020204" pitchFamily="34" charset="0"/>
                          <a:ea typeface="幼圆" panose="02010509060101010101" pitchFamily="1" charset="-122"/>
                        </a:defRPr>
                      </a:lvl1pPr>
                      <a:lvl2pPr marL="357505" lvl="1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None/>
                        <a:defRPr sz="1400" b="0" i="0" u="none" kern="1200" baseline="0">
                          <a:solidFill>
                            <a:srgbClr val="4D4D4D"/>
                          </a:solidFill>
                          <a:latin typeface="Arial" panose="020B0604020202020204" pitchFamily="34" charset="0"/>
                          <a:ea typeface="幼圆" panose="02010509060101010101" pitchFamily="1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•"/>
                        <a:defRPr sz="1200" b="0" i="0" u="none" kern="1200" baseline="0">
                          <a:solidFill>
                            <a:srgbClr val="4D4D4D"/>
                          </a:solidFill>
                          <a:latin typeface="Arial" panose="020B0604020202020204" pitchFamily="34" charset="0"/>
                          <a:ea typeface="幼圆" panose="02010509060101010101" pitchFamily="1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000" b="0" i="0" u="none" kern="1200" baseline="0">
                          <a:solidFill>
                            <a:srgbClr val="4D4D4D"/>
                          </a:solidFill>
                          <a:latin typeface="Arial" panose="020B0604020202020204" pitchFamily="34" charset="0"/>
                          <a:ea typeface="幼圆" panose="02010509060101010101" pitchFamily="1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000" b="0" i="0" u="none" kern="1200" baseline="0">
                          <a:solidFill>
                            <a:srgbClr val="4D4D4D"/>
                          </a:solidFill>
                          <a:latin typeface="Arial" panose="020B0604020202020204" pitchFamily="34" charset="0"/>
                          <a:ea typeface="幼圆" panose="02010509060101010101" pitchFamily="1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200" b="1" dirty="0">
                          <a:solidFill>
                            <a:schemeClr val="tx2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altLang="en-US" sz="2200" b="1" dirty="0">
                          <a:solidFill>
                            <a:srgbClr val="11000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散文阅读</a:t>
                      </a:r>
                      <a:r>
                        <a:rPr lang="zh-CN" altLang="en-US" sz="2200" b="1" dirty="0">
                          <a:solidFill>
                            <a:srgbClr val="110003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altLang="en-US" sz="2200" b="1" dirty="0">
                          <a:solidFill>
                            <a:srgbClr val="11000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属于高考</a:t>
                      </a:r>
                      <a:r>
                        <a:rPr lang="en-US" altLang="x-none" sz="2200" b="1">
                          <a:solidFill>
                            <a:srgbClr val="11000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200" b="1" dirty="0">
                          <a:solidFill>
                            <a:srgbClr val="11000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考试大纲</a:t>
                      </a:r>
                      <a:r>
                        <a:rPr lang="en-US" altLang="x-none" sz="2200" b="1">
                          <a:solidFill>
                            <a:srgbClr val="11000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en-US" altLang="x-none" sz="2200" b="1">
                          <a:solidFill>
                            <a:srgbClr val="110003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altLang="en-US" sz="2200" b="1" dirty="0">
                          <a:solidFill>
                            <a:srgbClr val="11000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文学作品阅读</a:t>
                      </a:r>
                      <a:r>
                        <a:rPr lang="zh-CN" altLang="en-US" sz="2200" b="1" dirty="0">
                          <a:solidFill>
                            <a:srgbClr val="110003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altLang="en-US" sz="2200" b="1" dirty="0">
                          <a:solidFill>
                            <a:srgbClr val="11000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中</a:t>
                      </a:r>
                      <a:r>
                        <a:rPr lang="zh-CN" altLang="en-US" sz="2200" b="1" dirty="0">
                          <a:solidFill>
                            <a:srgbClr val="110003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altLang="en-US" sz="2200" b="1" dirty="0">
                          <a:solidFill>
                            <a:srgbClr val="11000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理解</a:t>
                      </a:r>
                      <a:r>
                        <a:rPr lang="zh-CN" altLang="en-US" sz="2200" b="1" dirty="0">
                          <a:solidFill>
                            <a:srgbClr val="110003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altLang="en-US" sz="2200" b="1" dirty="0">
                          <a:solidFill>
                            <a:srgbClr val="11000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zh-CN" altLang="en-US" sz="2200" b="1" dirty="0">
                          <a:solidFill>
                            <a:srgbClr val="110003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altLang="en-US" sz="2200" b="1" dirty="0">
                          <a:solidFill>
                            <a:srgbClr val="11000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分析综合</a:t>
                      </a:r>
                      <a:r>
                        <a:rPr lang="zh-CN" altLang="en-US" sz="2200" b="1" dirty="0">
                          <a:solidFill>
                            <a:srgbClr val="110003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altLang="en-US" sz="2200" b="1" dirty="0">
                          <a:solidFill>
                            <a:srgbClr val="11000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zh-CN" altLang="en-US" sz="2200" b="1" dirty="0">
                          <a:solidFill>
                            <a:srgbClr val="110003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altLang="en-US" sz="2200" b="1" dirty="0">
                          <a:solidFill>
                            <a:srgbClr val="11000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鉴赏评价</a:t>
                      </a:r>
                      <a:r>
                        <a:rPr lang="zh-CN" altLang="en-US" sz="2200" b="1" dirty="0">
                          <a:solidFill>
                            <a:srgbClr val="110003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altLang="en-US" sz="2200" b="1" dirty="0">
                          <a:solidFill>
                            <a:srgbClr val="11000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的范畴，能力层级分别为</a:t>
                      </a:r>
                      <a:r>
                        <a:rPr lang="en-US" altLang="x-none" sz="2200" b="1">
                          <a:solidFill>
                            <a:srgbClr val="11000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zh-CN" altLang="en-US" sz="2200" b="1" dirty="0">
                          <a:solidFill>
                            <a:srgbClr val="11000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级、</a:t>
                      </a:r>
                      <a:r>
                        <a:rPr lang="en-US" altLang="x-none" sz="2200" b="1">
                          <a:solidFill>
                            <a:srgbClr val="11000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zh-CN" altLang="en-US" sz="2200" b="1" dirty="0">
                          <a:solidFill>
                            <a:srgbClr val="11000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级和</a:t>
                      </a:r>
                      <a:r>
                        <a:rPr lang="en-US" altLang="x-none" sz="2200" b="1">
                          <a:solidFill>
                            <a:srgbClr val="11000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r>
                        <a:rPr lang="zh-CN" altLang="en-US" sz="2200" b="1" dirty="0">
                          <a:solidFill>
                            <a:srgbClr val="11000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级。</a:t>
                      </a:r>
                      <a:endParaRPr lang="zh-CN" altLang="en-US" sz="2200" b="1" dirty="0">
                        <a:solidFill>
                          <a:srgbClr val="110003"/>
                        </a:solidFill>
                        <a:latin typeface="方正大黑简体" pitchFamily="1" charset="-122"/>
                        <a:ea typeface="方正大黑简体" pitchFamily="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2571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Char char="m"/>
                        <a:defRPr sz="1800" u="none" kern="1200" baseline="0">
                          <a:solidFill>
                            <a:schemeClr val="accent2"/>
                          </a:solidFill>
                          <a:latin typeface="Arial" panose="020B0604020202020204" pitchFamily="34" charset="0"/>
                          <a:ea typeface="幼圆" panose="02010509060101010101" pitchFamily="1" charset="-122"/>
                        </a:defRPr>
                      </a:lvl1pPr>
                      <a:lvl2pPr marL="357505" lvl="1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None/>
                        <a:defRPr sz="1400" b="0" i="0" u="none" kern="1200" baseline="0">
                          <a:solidFill>
                            <a:srgbClr val="4D4D4D"/>
                          </a:solidFill>
                          <a:latin typeface="Arial" panose="020B0604020202020204" pitchFamily="34" charset="0"/>
                          <a:ea typeface="幼圆" panose="02010509060101010101" pitchFamily="1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•"/>
                        <a:defRPr sz="1200" b="0" i="0" u="none" kern="1200" baseline="0">
                          <a:solidFill>
                            <a:srgbClr val="4D4D4D"/>
                          </a:solidFill>
                          <a:latin typeface="Arial" panose="020B0604020202020204" pitchFamily="34" charset="0"/>
                          <a:ea typeface="幼圆" panose="02010509060101010101" pitchFamily="1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000" b="0" i="0" u="none" kern="1200" baseline="0">
                          <a:solidFill>
                            <a:srgbClr val="4D4D4D"/>
                          </a:solidFill>
                          <a:latin typeface="Arial" panose="020B0604020202020204" pitchFamily="34" charset="0"/>
                          <a:ea typeface="幼圆" panose="02010509060101010101" pitchFamily="1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000" b="0" i="0" u="none" kern="1200" baseline="0">
                          <a:solidFill>
                            <a:srgbClr val="4D4D4D"/>
                          </a:solidFill>
                          <a:latin typeface="Arial" panose="020B0604020202020204" pitchFamily="34" charset="0"/>
                          <a:ea typeface="幼圆" panose="02010509060101010101" pitchFamily="1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200" b="1" dirty="0">
                          <a:solidFill>
                            <a:srgbClr val="11000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高考对</a:t>
                      </a:r>
                      <a:r>
                        <a:rPr lang="zh-CN" altLang="en-US" sz="2200" b="1" dirty="0">
                          <a:solidFill>
                            <a:srgbClr val="110003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altLang="en-US" sz="2200" b="1" dirty="0">
                          <a:solidFill>
                            <a:srgbClr val="11000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散文阅读</a:t>
                      </a:r>
                      <a:r>
                        <a:rPr lang="zh-CN" altLang="en-US" sz="2200" b="1" dirty="0">
                          <a:solidFill>
                            <a:srgbClr val="110003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altLang="en-US" sz="2200" b="1" dirty="0">
                          <a:solidFill>
                            <a:srgbClr val="11000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的考查包括以下内容。</a:t>
                      </a:r>
                      <a:endParaRPr lang="zh-CN" altLang="en-US" sz="2200" b="1" dirty="0">
                        <a:solidFill>
                          <a:srgbClr val="110003"/>
                        </a:solidFill>
                        <a:latin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lang="en-US" altLang="x-none" sz="2400" b="1">
                          <a:solidFill>
                            <a:srgbClr val="0225D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altLang="en-US" sz="2400" b="1" dirty="0">
                          <a:solidFill>
                            <a:srgbClr val="0225D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．理解文中重要词语的含义。</a:t>
                      </a:r>
                      <a:endParaRPr lang="zh-CN" altLang="en-US" sz="2400" b="1" dirty="0">
                        <a:solidFill>
                          <a:srgbClr val="0225D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lang="en-US" altLang="x-none" sz="3200" b="1">
                          <a:solidFill>
                            <a:srgbClr val="D1071F"/>
                          </a:solidFill>
                          <a:latin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3200" b="1" dirty="0">
                          <a:solidFill>
                            <a:srgbClr val="D1071F"/>
                          </a:solidFill>
                          <a:latin typeface="Times New Roman" panose="02020603050405020304" pitchFamily="18" charset="0"/>
                        </a:rPr>
                        <a:t>．理解文中重要句子的含意。</a:t>
                      </a:r>
                      <a:endParaRPr lang="zh-CN" altLang="en-US" sz="3200" b="1" dirty="0">
                        <a:solidFill>
                          <a:srgbClr val="D1071F"/>
                        </a:solidFill>
                        <a:latin typeface="Tahoma" panose="020B0604030504040204" pitchFamily="34" charset="0"/>
                        <a:ea typeface="方正大黑简体" pitchFamily="1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lang="en-US" altLang="x-none" sz="2200" b="1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3</a:t>
                      </a:r>
                      <a:r>
                        <a:rPr lang="zh-CN" altLang="en-US" sz="2200" b="1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．筛选并整合文中的信息。</a:t>
                      </a:r>
                      <a:endParaRPr lang="zh-CN" altLang="en-US" sz="2200" b="1" dirty="0">
                        <a:solidFill>
                          <a:srgbClr val="0000FF"/>
                        </a:solidFill>
                        <a:latin typeface="Tahoma" panose="020B0604030504040204" pitchFamily="34" charset="0"/>
                        <a:ea typeface="方正大黑简体" pitchFamily="1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lang="en-US" altLang="x-none" sz="2200" b="1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4</a:t>
                      </a:r>
                      <a:r>
                        <a:rPr lang="zh-CN" altLang="en-US" sz="2200" b="1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．分析文章结构，把握文章思路。</a:t>
                      </a:r>
                      <a:endParaRPr lang="zh-CN" altLang="en-US" sz="2200" b="1" dirty="0">
                        <a:solidFill>
                          <a:srgbClr val="0000FF"/>
                        </a:solidFill>
                        <a:latin typeface="Tahoma" panose="020B0604030504040204" pitchFamily="34" charset="0"/>
                        <a:ea typeface="方正大黑简体" pitchFamily="1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lang="en-US" altLang="x-none" sz="2200" b="1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5</a:t>
                      </a:r>
                      <a:r>
                        <a:rPr lang="zh-CN" altLang="en-US" sz="2200" b="1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．归纳内容要点，概括中心意思。</a:t>
                      </a:r>
                      <a:endParaRPr lang="zh-CN" altLang="en-US" sz="2200" b="1" dirty="0">
                        <a:solidFill>
                          <a:srgbClr val="0000FF"/>
                        </a:solidFill>
                        <a:latin typeface="Tahoma" panose="020B0604030504040204" pitchFamily="34" charset="0"/>
                        <a:ea typeface="方正大黑简体" pitchFamily="1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lang="en-US" altLang="x-none" sz="2200" b="1">
                          <a:solidFill>
                            <a:srgbClr val="110003"/>
                          </a:solidFill>
                          <a:latin typeface="Times New Roman" panose="02020603050405020304" pitchFamily="18" charset="0"/>
                        </a:rPr>
                        <a:t>6</a:t>
                      </a:r>
                      <a:r>
                        <a:rPr lang="zh-CN" altLang="en-US" sz="2200" b="1" dirty="0">
                          <a:solidFill>
                            <a:srgbClr val="110003"/>
                          </a:solidFill>
                          <a:latin typeface="Times New Roman" panose="02020603050405020304" pitchFamily="18" charset="0"/>
                        </a:rPr>
                        <a:t>．分析概括作者在文中的观点态度。</a:t>
                      </a:r>
                      <a:endParaRPr lang="zh-CN" altLang="en-US" sz="2200" b="1" dirty="0">
                        <a:solidFill>
                          <a:srgbClr val="110003"/>
                        </a:solidFill>
                        <a:latin typeface="Tahoma" panose="020B0604030504040204" pitchFamily="34" charset="0"/>
                        <a:ea typeface="方正大黑简体" pitchFamily="1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lang="en-US" altLang="x-none" sz="2200" b="1">
                          <a:solidFill>
                            <a:srgbClr val="110003"/>
                          </a:solidFill>
                          <a:latin typeface="Times New Roman" panose="02020603050405020304" pitchFamily="18" charset="0"/>
                        </a:rPr>
                        <a:t>7</a:t>
                      </a:r>
                      <a:r>
                        <a:rPr lang="zh-CN" altLang="en-US" sz="2200" b="1" dirty="0">
                          <a:solidFill>
                            <a:srgbClr val="110003"/>
                          </a:solidFill>
                          <a:latin typeface="Times New Roman" panose="02020603050405020304" pitchFamily="18" charset="0"/>
                        </a:rPr>
                        <a:t>．根据文章内容进行推断和想象。</a:t>
                      </a:r>
                      <a:endParaRPr lang="zh-CN" altLang="en-US" sz="2200" b="1" dirty="0">
                        <a:solidFill>
                          <a:srgbClr val="110003"/>
                        </a:solidFill>
                        <a:latin typeface="Tahoma" panose="020B0604030504040204" pitchFamily="34" charset="0"/>
                        <a:ea typeface="方正大黑简体" pitchFamily="1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lang="en-US" altLang="x-none" sz="2200" b="1">
                          <a:solidFill>
                            <a:srgbClr val="110003"/>
                          </a:solidFill>
                          <a:latin typeface="Times New Roman" panose="02020603050405020304" pitchFamily="18" charset="0"/>
                        </a:rPr>
                        <a:t>8</a:t>
                      </a:r>
                      <a:r>
                        <a:rPr lang="zh-CN" altLang="en-US" sz="2200" b="1" dirty="0">
                          <a:solidFill>
                            <a:srgbClr val="110003"/>
                          </a:solidFill>
                          <a:latin typeface="Times New Roman" panose="02020603050405020304" pitchFamily="18" charset="0"/>
                        </a:rPr>
                        <a:t>．鉴赏文学作品的形象、语言和表达技巧。</a:t>
                      </a:r>
                      <a:endParaRPr lang="zh-CN" altLang="en-US" sz="2200" b="1" dirty="0">
                        <a:solidFill>
                          <a:srgbClr val="110003"/>
                        </a:solidFill>
                        <a:latin typeface="Tahoma" panose="020B0604030504040204" pitchFamily="34" charset="0"/>
                        <a:ea typeface="方正大黑简体" pitchFamily="1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lang="en-US" altLang="x-none" sz="2200" b="1">
                          <a:solidFill>
                            <a:srgbClr val="110003"/>
                          </a:solidFill>
                          <a:latin typeface="Times New Roman" panose="02020603050405020304" pitchFamily="18" charset="0"/>
                        </a:rPr>
                        <a:t>9</a:t>
                      </a:r>
                      <a:r>
                        <a:rPr lang="zh-CN" altLang="en-US" sz="2200" b="1" dirty="0">
                          <a:solidFill>
                            <a:srgbClr val="110003"/>
                          </a:solidFill>
                          <a:latin typeface="Times New Roman" panose="02020603050405020304" pitchFamily="18" charset="0"/>
                        </a:rPr>
                        <a:t>．评价文章的思想内容和作者的观点态度。</a:t>
                      </a:r>
                      <a:endParaRPr lang="zh-CN" altLang="en-US" sz="2200" b="1" dirty="0">
                        <a:solidFill>
                          <a:srgbClr val="110003"/>
                        </a:solidFill>
                        <a:latin typeface="方正大黑简体" pitchFamily="1" charset="-122"/>
                        <a:ea typeface="方正大黑简体" pitchFamily="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占位符 11265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sz="2800" b="1" dirty="0">
                <a:solidFill>
                  <a:srgbClr val="1C0900"/>
                </a:solidFill>
              </a:rPr>
              <a:t>结合语境，品味品味下列句子。</a:t>
            </a:r>
            <a:endParaRPr lang="zh-CN" altLang="en-US" sz="2800" b="1" dirty="0">
              <a:solidFill>
                <a:srgbClr val="1C0900"/>
              </a:solidFill>
            </a:endParaRPr>
          </a:p>
          <a:p>
            <a:pPr>
              <a:buNone/>
            </a:pPr>
            <a:r>
              <a:rPr lang="zh-CN" altLang="en-US" sz="2800" b="1" dirty="0">
                <a:solidFill>
                  <a:srgbClr val="1C0900"/>
                </a:solidFill>
              </a:rPr>
              <a:t>临行时我</a:t>
            </a:r>
            <a:r>
              <a:rPr lang="zh-CN" altLang="en-US" sz="2800" b="1" dirty="0">
                <a:solidFill>
                  <a:srgbClr val="D1071F"/>
                </a:solidFill>
              </a:rPr>
              <a:t>珍重</a:t>
            </a:r>
            <a:r>
              <a:rPr lang="zh-CN" altLang="en-US" sz="2800" b="1" dirty="0">
                <a:solidFill>
                  <a:srgbClr val="1C0900"/>
                </a:solidFill>
              </a:rPr>
              <a:t>的开释了这</a:t>
            </a:r>
            <a:r>
              <a:rPr lang="zh-CN" altLang="en-US" sz="2800" b="1" dirty="0">
                <a:solidFill>
                  <a:srgbClr val="D1071F"/>
                </a:solidFill>
              </a:rPr>
              <a:t>永不屈服于黑暗</a:t>
            </a:r>
            <a:r>
              <a:rPr lang="zh-CN" altLang="en-US" sz="2800" b="1" dirty="0">
                <a:solidFill>
                  <a:srgbClr val="1C0900"/>
                </a:solidFill>
              </a:rPr>
              <a:t>的囚人。</a:t>
            </a:r>
            <a:endParaRPr lang="zh-CN" altLang="en-US" sz="2800" b="1" dirty="0">
              <a:solidFill>
                <a:srgbClr val="1C0900"/>
              </a:solidFill>
            </a:endParaRPr>
          </a:p>
          <a:p>
            <a:pPr>
              <a:buNone/>
            </a:pPr>
            <a:r>
              <a:rPr lang="zh-CN" altLang="en-US" sz="2800" b="1" dirty="0">
                <a:solidFill>
                  <a:srgbClr val="1C0900"/>
                </a:solidFill>
              </a:rPr>
              <a:t>                                                                      </a:t>
            </a:r>
            <a:r>
              <a:rPr lang="zh-CN" altLang="en-US" sz="2800" b="1" dirty="0">
                <a:solidFill>
                  <a:srgbClr val="1C0900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2800" b="1" dirty="0">
                <a:solidFill>
                  <a:srgbClr val="1C0900"/>
                </a:solidFill>
              </a:rPr>
              <a:t>陆蠡《囚绿记》</a:t>
            </a:r>
            <a:endParaRPr lang="zh-CN" altLang="en-US" sz="2800" b="1" dirty="0">
              <a:solidFill>
                <a:srgbClr val="1C0900"/>
              </a:solidFill>
            </a:endParaRPr>
          </a:p>
        </p:txBody>
      </p:sp>
      <p:sp>
        <p:nvSpPr>
          <p:cNvPr id="11267" name="文本框 11266"/>
          <p:cNvSpPr txBox="1"/>
          <p:nvPr/>
        </p:nvSpPr>
        <p:spPr>
          <a:xfrm>
            <a:off x="1620838" y="260350"/>
            <a:ext cx="44640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1C0900"/>
                </a:solidFill>
                <a:latin typeface="Arial" panose="020B0604020202020204" pitchFamily="34" charset="0"/>
              </a:rPr>
              <a:t>      回归教材</a:t>
            </a:r>
            <a:endParaRPr lang="zh-CN" altLang="en-US" sz="3200" b="1" dirty="0">
              <a:solidFill>
                <a:srgbClr val="1C0900"/>
              </a:solidFill>
              <a:latin typeface="Arial" panose="020B0604020202020204" pitchFamily="34" charset="0"/>
            </a:endParaRPr>
          </a:p>
        </p:txBody>
      </p:sp>
      <p:sp>
        <p:nvSpPr>
          <p:cNvPr id="11268" name="文本框 11267"/>
          <p:cNvSpPr txBox="1"/>
          <p:nvPr/>
        </p:nvSpPr>
        <p:spPr>
          <a:xfrm>
            <a:off x="684213" y="3860800"/>
            <a:ext cx="8359775" cy="2043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D1071F"/>
                </a:solidFill>
                <a:latin typeface="Arial" panose="020B0604020202020204" pitchFamily="34" charset="0"/>
              </a:rPr>
              <a:t>答案：我临行时开释常春藤，表现出我对具有抗争精神的常春藤的敬重，对光明自由的向往 珍惜。 </a:t>
            </a:r>
            <a:endParaRPr lang="zh-CN" altLang="en-US" sz="3200" b="1" dirty="0">
              <a:solidFill>
                <a:srgbClr val="D1071F"/>
              </a:solidFill>
              <a:latin typeface="Arial" panose="020B0604020202020204" pitchFamily="34" charset="0"/>
            </a:endParaRPr>
          </a:p>
          <a:p>
            <a:endParaRPr lang="zh-CN" altLang="en-US" sz="3200" b="1" dirty="0">
              <a:solidFill>
                <a:srgbClr val="D1071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15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38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build="p"/>
      <p:bldP spid="1126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标题 12289"/>
          <p:cNvSpPr>
            <a:spLocks noGrp="1"/>
          </p:cNvSpPr>
          <p:nvPr>
            <p:ph type="title"/>
          </p:nvPr>
        </p:nvSpPr>
        <p:spPr>
          <a:xfrm>
            <a:off x="395288" y="333375"/>
            <a:ext cx="8135937" cy="1223963"/>
          </a:xfrm>
        </p:spPr>
        <p:txBody>
          <a:bodyPr anchor="ctr"/>
          <a:p>
            <a:r>
              <a:rPr lang="zh-CN" altLang="en-US" sz="4000"/>
              <a:t>      </a:t>
            </a:r>
            <a:r>
              <a:rPr lang="zh-CN" altLang="en-US" sz="4000" b="1">
                <a:ea typeface="黑体" panose="02010609060101010101" pitchFamily="2" charset="-122"/>
              </a:rPr>
              <a:t>所谓重要的句子，是指在文中起着重要作用的</a:t>
            </a:r>
            <a:r>
              <a:rPr lang="zh-CN" altLang="en-US" sz="4000" b="1">
                <a:solidFill>
                  <a:srgbClr val="FF3300"/>
                </a:solidFill>
                <a:ea typeface="黑体" panose="02010609060101010101" pitchFamily="2" charset="-122"/>
              </a:rPr>
              <a:t>关键性</a:t>
            </a:r>
            <a:r>
              <a:rPr lang="zh-CN" altLang="en-US" sz="4000" b="1">
                <a:ea typeface="黑体" panose="02010609060101010101" pitchFamily="2" charset="-122"/>
              </a:rPr>
              <a:t>句子。</a:t>
            </a:r>
            <a:endParaRPr lang="zh-CN" altLang="en-US" sz="4000"/>
          </a:p>
        </p:txBody>
      </p:sp>
      <p:sp>
        <p:nvSpPr>
          <p:cNvPr id="12291" name="文本占位符 12290"/>
          <p:cNvSpPr>
            <a:spLocks noGrp="1"/>
          </p:cNvSpPr>
          <p:nvPr>
            <p:ph type="body" idx="1"/>
          </p:nvPr>
        </p:nvSpPr>
        <p:spPr>
          <a:xfrm>
            <a:off x="0" y="1860550"/>
            <a:ext cx="8642350" cy="4997450"/>
          </a:xfrm>
        </p:spPr>
        <p:txBody>
          <a:bodyPr/>
          <a:p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b="1">
                <a:solidFill>
                  <a:srgbClr val="1C0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b="1">
                <a:solidFill>
                  <a:srgbClr val="1C0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）结构比较复杂，意思隐晦的难懂的句子。</a:t>
            </a:r>
            <a:endParaRPr lang="zh-CN" altLang="en-US" b="1">
              <a:solidFill>
                <a:srgbClr val="1C09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b="1">
                <a:solidFill>
                  <a:srgbClr val="1C0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b="1">
                <a:solidFill>
                  <a:srgbClr val="1C0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b="1">
                <a:solidFill>
                  <a:srgbClr val="1C0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）使用了特殊的修辞格、内涵较为丰富的句子等。</a:t>
            </a:r>
            <a:endParaRPr lang="zh-CN" altLang="en-US" b="1">
              <a:solidFill>
                <a:srgbClr val="1C09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b="1">
                <a:solidFill>
                  <a:srgbClr val="1C0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b="1">
                <a:solidFill>
                  <a:srgbClr val="1C0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b="1">
                <a:solidFill>
                  <a:srgbClr val="1C0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）揭示文章脉络层次的句子，即文中段首的总起句、段末的总结句以及过渡句等；</a:t>
            </a:r>
            <a:endParaRPr lang="zh-CN" altLang="en-US" b="1">
              <a:solidFill>
                <a:srgbClr val="1C09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b="1">
                <a:solidFill>
                  <a:srgbClr val="1C0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b="1">
                <a:solidFill>
                  <a:srgbClr val="1C0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b="1">
                <a:solidFill>
                  <a:srgbClr val="1C0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）统摄全篇，即人们常说的文眼或者是揭示文章中心、主旨、观点、情感的句子。 </a:t>
            </a:r>
            <a:endParaRPr lang="zh-CN" altLang="en-US" b="1">
              <a:solidFill>
                <a:srgbClr val="1C09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占位符 13313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sz="3600" b="1" dirty="0">
                <a:solidFill>
                  <a:srgbClr val="1C0900"/>
                </a:solidFill>
              </a:rPr>
              <a:t>5、从字面看互相矛盾，但被作者寄寓深刻用意的反常句。</a:t>
            </a:r>
            <a:endParaRPr lang="zh-CN" altLang="en-US" sz="3600" b="1" dirty="0">
              <a:solidFill>
                <a:srgbClr val="1C0900"/>
              </a:solidFill>
            </a:endParaRPr>
          </a:p>
          <a:p>
            <a:r>
              <a:rPr lang="zh-CN" altLang="en-US" sz="3600" b="1" dirty="0">
                <a:solidFill>
                  <a:srgbClr val="1C0900"/>
                </a:solidFill>
              </a:rPr>
              <a:t>6、在文中反复出现的句子。</a:t>
            </a:r>
            <a:endParaRPr lang="zh-CN" altLang="en-US" sz="3600" b="1" dirty="0">
              <a:solidFill>
                <a:srgbClr val="1C09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000520141126A05PWBG">
  <a:themeElements>
    <a:clrScheme name="">
      <a:dk1>
        <a:srgbClr val="5C1F00"/>
      </a:dk1>
      <a:lt1>
        <a:srgbClr val="FFFFFF"/>
      </a:lt1>
      <a:dk2>
        <a:srgbClr val="800000"/>
      </a:dk2>
      <a:lt2>
        <a:srgbClr val="DFD293"/>
      </a:lt2>
      <a:accent1>
        <a:srgbClr val="CC3300"/>
      </a:accent1>
      <a:accent2>
        <a:srgbClr val="BE7960"/>
      </a:accent2>
      <a:accent3>
        <a:srgbClr val="FFFFFF"/>
      </a:accent3>
      <a:accent4>
        <a:srgbClr val="4E1900"/>
      </a:accent4>
      <a:accent5>
        <a:srgbClr val="E2ADAA"/>
      </a:accent5>
      <a:accent6>
        <a:srgbClr val="AA6C55"/>
      </a:accent6>
      <a:hlink>
        <a:srgbClr val="FFFF99"/>
      </a:hlink>
      <a:folHlink>
        <a:srgbClr val="D3A219"/>
      </a:folHlink>
    </a:clrScheme>
    <a:fontScheme name="">
      <a:majorFont>
        <a:latin typeface="Arial"/>
        <a:ea typeface="幼圆"/>
        <a:cs typeface=""/>
      </a:majorFont>
      <a:minorFont>
        <a:latin typeface="Arial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4755</Words>
  <Application>WPS 演示</Application>
  <PresentationFormat>在屏幕上显示</PresentationFormat>
  <Paragraphs>212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48" baseType="lpstr">
      <vt:lpstr>Arial</vt:lpstr>
      <vt:lpstr>宋体</vt:lpstr>
      <vt:lpstr>Wingdings</vt:lpstr>
      <vt:lpstr>幼圆</vt:lpstr>
      <vt:lpstr>华文新魏</vt:lpstr>
      <vt:lpstr>楷体_GB2312</vt:lpstr>
      <vt:lpstr>Times New Roman</vt:lpstr>
      <vt:lpstr>方正大黑简体</vt:lpstr>
      <vt:lpstr>Tahoma</vt:lpstr>
      <vt:lpstr>黑体</vt:lpstr>
      <vt:lpstr>微软雅黑</vt:lpstr>
      <vt:lpstr>Arial Unicode MS</vt:lpstr>
      <vt:lpstr>Calibri</vt:lpstr>
      <vt:lpstr>华文中宋</vt:lpstr>
      <vt:lpstr>华文细黑</vt:lpstr>
      <vt:lpstr>Forte</vt:lpstr>
      <vt:lpstr>隶书</vt:lpstr>
      <vt:lpstr>新宋体</vt:lpstr>
      <vt:lpstr>默认设计模板</vt:lpstr>
      <vt:lpstr>A000520141126A05PWBG</vt:lpstr>
      <vt:lpstr>PowerPoint 演示文稿</vt:lpstr>
      <vt:lpstr>这句名言表达形象，寓意深刻，它会引发我们不同的联想或感悟。  结合这句名言，自选角度，自定立意，自拟题目，文体自选(除诗歌外)，写一篇不少于800字的文章。 </vt:lpstr>
      <vt:lpstr>      立意示例</vt:lpstr>
      <vt:lpstr>PowerPoint 演示文稿</vt:lpstr>
      <vt:lpstr>PowerPoint 演示文稿</vt:lpstr>
      <vt:lpstr>PowerPoint 演示文稿</vt:lpstr>
      <vt:lpstr>PowerPoint 演示文稿</vt:lpstr>
      <vt:lpstr>      所谓重要的句子，是指在文中起着重要作用的关键性句子。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            平常的沈从文</vt:lpstr>
      <vt:lpstr>PowerPoint 演示文稿</vt:lpstr>
      <vt:lpstr>PowerPoint 演示文稿</vt:lpstr>
      <vt:lpstr>PowerPoint 演示文稿</vt:lpstr>
      <vt:lpstr>            壶口的黄河 </vt:lpstr>
      <vt:lpstr>PowerPoint 演示文稿</vt:lpstr>
      <vt:lpstr>PowerPoint 演示文稿</vt:lpstr>
      <vt:lpstr>PowerPoint 演示文稿</vt:lpstr>
      <vt:lpstr>PowerPoint 演示文稿</vt:lpstr>
      <vt:lpstr>         焰火的变奏（赵丽宏）</vt:lpstr>
      <vt:lpstr>4. 文章用“有什么花朵能比这样的烟花更美丽呢？”收束全文，请对此简要赏析。                                                                    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赵影</cp:lastModifiedBy>
  <cp:revision>1</cp:revision>
  <dcterms:created xsi:type="dcterms:W3CDTF">2018-09-30T01:33:36Z</dcterms:created>
  <dcterms:modified xsi:type="dcterms:W3CDTF">2018-09-30T01:33:36Z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2052-10.1.0.7521</vt:lpwstr>
  </property>
</Properties>
</file>