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6" r:id="rId5"/>
    <p:sldId id="265" r:id="rId6"/>
    <p:sldId id="274" r:id="rId7"/>
    <p:sldId id="284" r:id="rId8"/>
    <p:sldId id="264" r:id="rId9"/>
    <p:sldId id="263" r:id="rId10"/>
    <p:sldId id="262" r:id="rId11"/>
    <p:sldId id="261" r:id="rId12"/>
    <p:sldId id="282" r:id="rId13"/>
    <p:sldId id="276" r:id="rId14"/>
    <p:sldId id="277" r:id="rId15"/>
    <p:sldId id="283" r:id="rId16"/>
    <p:sldId id="278" r:id="rId17"/>
    <p:sldId id="286" r:id="rId18"/>
    <p:sldId id="281" r:id="rId19"/>
    <p:sldId id="285" r:id="rId20"/>
    <p:sldId id="279" r:id="rId21"/>
    <p:sldId id="299" r:id="rId22"/>
    <p:sldId id="302" r:id="rId23"/>
    <p:sldId id="30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f44d305ea14a1eeac3e4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207010"/>
            <a:ext cx="10494010" cy="6461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66095" y="1128395"/>
            <a:ext cx="914400" cy="4986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zh-CN" sz="4800" b="1">
                <a:solidFill>
                  <a:srgbClr val="FF0000"/>
                </a:solidFill>
              </a:rPr>
              <a:t>张秉贵</a:t>
            </a:r>
            <a:endParaRPr lang="zh-CN" altLang="zh-CN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请找出具体的事例来印证。（选材典型）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明确：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①一个抱小孩的女顾客买糖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②赶火车的顾客买糖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③不讲理的女顾客买糖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④面带病容的顾客买糖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总结选材特点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不同身份、不同年龄、不同性格、不痛的健康状况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32年里，张秉贵接待顾客近400万人次，没有跟顾客红过一次脸，没有怠慢过任何一个人，始终像“一团火”一样温暖着每一个顾客。</a:t>
            </a:r>
            <a:endParaRPr lang="zh-CN" altLang="en-US"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4800">
                <a:solidFill>
                  <a:srgbClr val="FF0000"/>
                </a:solidFill>
                <a:sym typeface="+mn-ea"/>
              </a:rPr>
              <a:t>选材典型</a:t>
            </a:r>
            <a:endParaRPr lang="zh-CN" altLang="en-US" sz="4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探究：怎会如此打动人？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b="1">
                <a:solidFill>
                  <a:srgbClr val="FF0000"/>
                </a:solidFill>
              </a:rPr>
              <a:t>   </a:t>
            </a:r>
            <a:r>
              <a:rPr lang="zh-CN" altLang="en-US" sz="4800" b="1">
                <a:solidFill>
                  <a:srgbClr val="FF0000"/>
                </a:solidFill>
              </a:rPr>
              <a:t>丰富、多角度的描写，让我们切身地感受到了温暖众人心的“一团火”精神。</a:t>
            </a:r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66090"/>
            <a:ext cx="10515600" cy="5711190"/>
          </a:xfrm>
        </p:spPr>
        <p:txBody>
          <a:bodyPr>
            <a:normAutofit/>
          </a:bodyPr>
          <a:p>
            <a:r>
              <a:rPr lang="en-US" altLang="zh-CN"/>
              <a:t>        </a:t>
            </a:r>
            <a:r>
              <a:rPr lang="zh-CN" altLang="en-US" sz="4000" b="1"/>
              <a:t>通过语言、细节、动作等描写，让我们看到了一个真实的、日常生活中的张秉贵。通过人们的悄悄议论侧面描写，还有细节描写：一个抱小孩的女顾客来买糖，张秉贵一系列的细心行为，比如让他先把糖给孩子吃，一会儿一块儿算账，又拿出几块儿，用小纸袋包装好，塞到孩子兜儿里，留着孩子路上吃等等，这一系列的行为让读者真实地感受到了张秉贵体贴入微的服务态度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en-US" altLang="zh-CN" sz="3600" b="1">
                <a:sym typeface="+mn-ea"/>
              </a:rPr>
              <a:t>    </a:t>
            </a:r>
            <a:r>
              <a:rPr lang="zh-CN" altLang="en-US" sz="3600" b="1">
                <a:sym typeface="+mn-ea"/>
              </a:rPr>
              <a:t>还有一位不讲理的、气呼呼的女顾客来买糖，张秉贵并没有因为顾客的态度而改变自己的态度，一如既往地站在顾客的角度为顾客考虑、服务，最后终于感动了顾客，使其和张秉贵说明了自己生气的缘由。通过这个气呼呼的女顾客来买糖，张秉贵这样一种耐心，细心的态度，我们又进一步看到了张秉贵全心全意为人民服务的真心。</a:t>
            </a:r>
            <a:endParaRPr lang="zh-CN" altLang="en-US" sz="3600" b="1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73380"/>
            <a:ext cx="10515600" cy="5803900"/>
          </a:xfrm>
        </p:spPr>
        <p:txBody>
          <a:bodyPr/>
          <a:p>
            <a:r>
              <a:rPr lang="zh-CN" altLang="en-US" sz="4000">
                <a:solidFill>
                  <a:srgbClr val="FF0000"/>
                </a:solidFill>
              </a:rPr>
              <a:t>问题：“心有一团火，温暖众人心”为题的好处。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参考：“心中一团火”运用比喻的修辞手法，指张秉贵接待顾客时饱满的工作热情。“温暖众人心”指顾客满意且以真心回馈张秉贵。这一标题句式整齐，揭示了这篇新闻作品的主要内容，吸引读者的阅读兴趣。</a:t>
            </a:r>
            <a:endParaRPr lang="zh-CN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7265" y="365125"/>
            <a:ext cx="10376535" cy="132588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感动中国人物推选理由</a:t>
            </a:r>
            <a:r>
              <a:rPr lang="zh-CN" altLang="en-US"/>
              <a:t>（写作交流）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endParaRPr lang="en-US" altLang="zh-CN"/>
          </a:p>
          <a:p>
            <a:r>
              <a:rPr lang="en-US" altLang="zh-CN"/>
              <a:t>    </a:t>
            </a:r>
            <a:r>
              <a:rPr lang="en-US" altLang="zh-CN" sz="3600"/>
              <a:t>  </a:t>
            </a:r>
            <a:r>
              <a:rPr lang="zh-CN" altLang="en-US" sz="3600"/>
              <a:t>要求：</a:t>
            </a:r>
            <a:r>
              <a:rPr lang="en-US" altLang="zh-CN" sz="3600"/>
              <a:t>1</a:t>
            </a:r>
            <a:r>
              <a:rPr lang="zh-CN" altLang="en-US" sz="3600"/>
              <a:t>、说明推选的理由。</a:t>
            </a:r>
            <a:endParaRPr lang="zh-CN" altLang="en-US" sz="3600"/>
          </a:p>
          <a:p>
            <a:r>
              <a:rPr lang="en-US" altLang="zh-CN" sz="3600"/>
              <a:t>                   2</a:t>
            </a:r>
            <a:r>
              <a:rPr lang="zh-CN" altLang="en-US" sz="3600"/>
              <a:t>、注意语言表达句式要工整。</a:t>
            </a:r>
            <a:endParaRPr lang="zh-CN" altLang="en-US" sz="36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7265" y="365125"/>
            <a:ext cx="10376535" cy="1325880"/>
          </a:xfrm>
        </p:spPr>
        <p:txBody>
          <a:bodyPr>
            <a:normAutofit fontScale="90000"/>
          </a:bodyPr>
          <a:p>
            <a:br>
              <a:rPr lang="en-US" altLang="zh-CN">
                <a:solidFill>
                  <a:srgbClr val="FF0000"/>
                </a:solidFill>
                <a:sym typeface="+mn-ea"/>
              </a:rPr>
            </a:br>
            <a:br>
              <a:rPr lang="en-US" altLang="zh-CN">
                <a:solidFill>
                  <a:srgbClr val="FF0000"/>
                </a:solidFill>
                <a:sym typeface="+mn-ea"/>
              </a:rPr>
            </a:br>
            <a:r>
              <a:rPr lang="en-US" altLang="zh-CN" sz="3200" b="1">
                <a:solidFill>
                  <a:srgbClr val="FF0000"/>
                </a:solidFill>
                <a:sym typeface="+mn-ea"/>
              </a:rPr>
              <a:t>外界评价</a:t>
            </a:r>
            <a:br>
              <a:rPr lang="en-US" altLang="zh-CN" sz="3200">
                <a:solidFill>
                  <a:srgbClr val="FF0000"/>
                </a:solidFill>
                <a:sym typeface="+mn-ea"/>
              </a:rPr>
            </a:br>
            <a:r>
              <a:rPr lang="en-US" altLang="zh-CN" sz="3200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sz="3200" b="1">
                <a:sym typeface="+mn-ea"/>
              </a:rPr>
              <a:t>100位新中国成立以来感动中国人物（四十八）| “燕京第九景”——一名普通售货员——张秉贵 </a:t>
            </a:r>
            <a:br>
              <a:rPr lang="zh-CN" altLang="en-US" sz="3200" b="1">
                <a:sym typeface="+mn-ea"/>
              </a:rPr>
            </a:br>
            <a:br>
              <a:rPr lang="en-US" altLang="zh-CN" sz="3200">
                <a:solidFill>
                  <a:srgbClr val="FF0000"/>
                </a:solidFill>
              </a:rPr>
            </a:b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71650"/>
            <a:ext cx="10515600" cy="4999990"/>
          </a:xfrm>
        </p:spPr>
        <p:txBody>
          <a:bodyPr>
            <a:normAutofit fontScale="80000"/>
          </a:bodyPr>
          <a:p>
            <a:pPr marL="0" indent="0">
              <a:buNone/>
            </a:pPr>
            <a:r>
              <a:rPr lang="en-US" altLang="zh-CN"/>
              <a:t> </a:t>
            </a:r>
            <a:endParaRPr lang="en-US" altLang="zh-CN"/>
          </a:p>
          <a:p>
            <a:pPr marL="0" indent="0" fontAlgn="auto">
              <a:buNone/>
            </a:pPr>
            <a:r>
              <a:rPr lang="en-US" altLang="zh-CN" sz="3200"/>
              <a:t>       </a:t>
            </a:r>
            <a:r>
              <a:rPr lang="en-US" altLang="zh-CN" sz="3200" b="1"/>
              <a:t> 他是一名优秀的共产党员，他有一身过硬的本领，他以“为人民服务”的热忱带动了整个行业的服务水平提升。</a:t>
            </a:r>
            <a:endParaRPr lang="en-US" altLang="zh-CN" sz="3200" b="1"/>
          </a:p>
          <a:p>
            <a:pPr marL="0" indent="0" fontAlgn="auto">
              <a:buNone/>
            </a:pPr>
            <a:r>
              <a:rPr lang="en-US" altLang="zh-CN" sz="3200" b="1"/>
              <a:t>        张秉贵同志是新中国商业战线上的标兵,是深受广大顾客尊敬和爱戴的优秀售货员。</a:t>
            </a:r>
            <a:endParaRPr lang="en-US" altLang="zh-CN" sz="3200" b="1"/>
          </a:p>
          <a:p>
            <a:pPr marL="0" indent="0" fontAlgn="auto">
              <a:buNone/>
            </a:pPr>
            <a:r>
              <a:rPr lang="en-US" altLang="zh-CN" sz="3200" b="1"/>
              <a:t>           三十多年来,他用自己胸中的“一团火”,温暖了广大顾客的心,在平凡的岗位上,做出了不平凡的业绩。</a:t>
            </a:r>
            <a:endParaRPr lang="en-US" altLang="zh-CN" sz="3200" b="1"/>
          </a:p>
          <a:p>
            <a:pPr marL="0" indent="0" fontAlgn="auto">
              <a:buNone/>
            </a:pPr>
            <a:r>
              <a:rPr lang="en-US" altLang="zh-CN" sz="3200" b="1"/>
              <a:t>          全国著名劳动模范，他在平凡的售货员岗位上练就了令人称奇的“一抓准”“一口清”技艺和“一团火”的服务精神，成为新中国商业战线上的一面旗帜，张秉贵多次被授予全国劳动模范、优秀共产党员称号，他还曾当选为中国共产党第十一次全国代表大会代表，第五、第六届全国人大代表和常委会委员。</a:t>
            </a:r>
            <a:endParaRPr lang="en-US" altLang="zh-CN" sz="3200" b="1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他用这团火，温暖着别人，照亮了别人。</a:t>
            </a:r>
            <a:endParaRPr lang="zh-CN" altLang="en-US" sz="4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en-US" alt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                                                               ——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冰心</a:t>
            </a:r>
            <a:endParaRPr lang="zh-CN" altLang="en-US" sz="4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42925"/>
            <a:ext cx="10515600" cy="5634355"/>
          </a:xfrm>
        </p:spPr>
        <p:txBody>
          <a:bodyPr/>
          <a:p>
            <a:r>
              <a:rPr lang="zh-CN" altLang="en-US" b="1"/>
              <a:t>100位新中国成立以来感动中国人物（四十八）| “燕京第九景”——一名普通售货员——张秉贵 </a:t>
            </a:r>
            <a:endParaRPr lang="zh-CN" altLang="en-US" b="1"/>
          </a:p>
          <a:p>
            <a:endParaRPr lang="zh-CN" altLang="en-US" b="1"/>
          </a:p>
          <a:p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新时代一团火精神”</a:t>
            </a:r>
            <a:endParaRPr lang="zh-CN" altLang="en-US" b="1"/>
          </a:p>
          <a:p>
            <a:r>
              <a:rPr lang="zh-CN" altLang="en-US" b="1"/>
              <a:t>一团火，爱心之火，燃烧自己，温暖他人；</a:t>
            </a:r>
            <a:endParaRPr lang="zh-CN" altLang="en-US" b="1"/>
          </a:p>
          <a:p>
            <a:r>
              <a:rPr lang="zh-CN" altLang="en-US" b="1"/>
              <a:t>一团火，匠心之火，专注品质，铸就经典；</a:t>
            </a:r>
            <a:endParaRPr lang="zh-CN" altLang="en-US" b="1"/>
          </a:p>
          <a:p>
            <a:r>
              <a:rPr lang="zh-CN" altLang="en-US" b="1"/>
              <a:t>一团火，忠心之火，牢记使命，恪尽职守；</a:t>
            </a:r>
            <a:endParaRPr lang="zh-CN" altLang="en-US" b="1"/>
          </a:p>
          <a:p>
            <a:r>
              <a:rPr lang="zh-CN" altLang="en-US" b="1"/>
              <a:t>一团火，星星之火，始于京华，光耀神州。</a:t>
            </a:r>
            <a:endParaRPr lang="zh-CN" altLang="en-US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心有一团火，温暖众人心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新闻报道，和散文和小说在写人记事上有何不同？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en-US" altLang="zh-CN" b="1"/>
              <a:t> </a:t>
            </a:r>
            <a:r>
              <a:rPr lang="en-US" altLang="zh-CN" sz="3200" b="1"/>
              <a:t> </a:t>
            </a:r>
            <a:r>
              <a:rPr lang="zh-CN" altLang="en-US" sz="3200" b="1"/>
              <a:t>新闻报道相比于散文和小说，在于新闻稿是真实呈现的，没有作者的主观情感在里面，都是客观事实的呈现，是否功过由读者来评断，这是一个新闻撰稿人的必须具备的基本素养。除此之外，新闻报道的语言更加简明直白，相比于小说的虚构，新闻的真实性是底线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66090"/>
            <a:ext cx="10515600" cy="5711190"/>
          </a:xfrm>
        </p:spPr>
        <p:txBody>
          <a:bodyPr/>
          <a:p>
            <a:r>
              <a:rPr lang="en-US" altLang="zh-CN" b="1">
                <a:sym typeface="+mn-ea"/>
              </a:rPr>
              <a:t>    </a:t>
            </a:r>
            <a:endParaRPr lang="en-US" altLang="zh-CN" b="1">
              <a:sym typeface="+mn-ea"/>
            </a:endParaRPr>
          </a:p>
          <a:p>
            <a:r>
              <a:rPr lang="zh-CN" altLang="zh-CN" sz="3600" b="1">
                <a:solidFill>
                  <a:srgbClr val="FF0000"/>
                </a:solidFill>
                <a:sym typeface="+mn-ea"/>
              </a:rPr>
              <a:t>总结新闻报道：</a:t>
            </a:r>
            <a:endParaRPr lang="zh-CN" altLang="zh-CN" sz="3600" b="1">
              <a:solidFill>
                <a:srgbClr val="FF0000"/>
              </a:solidFill>
              <a:sym typeface="+mn-ea"/>
            </a:endParaRPr>
          </a:p>
          <a:p>
            <a:endParaRPr lang="en-US" altLang="zh-CN" sz="36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现在的你是一名实习记者，学习完这篇文章后，在新闻写作上带给你哪些启发呢？例如，用了哪些描写方式？如何表达观点？</a:t>
            </a:r>
            <a:b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</a:b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6175"/>
            <a:ext cx="10515600" cy="5031105"/>
          </a:xfrm>
        </p:spPr>
        <p:txBody>
          <a:bodyPr/>
          <a:p>
            <a:r>
              <a:rPr lang="en-US" altLang="zh-CN"/>
              <a:t>    </a:t>
            </a:r>
            <a:r>
              <a:rPr lang="en-US" altLang="zh-CN" sz="3200" b="1"/>
              <a:t> </a:t>
            </a:r>
            <a:r>
              <a:rPr lang="zh-CN" altLang="en-US" sz="3200" b="1"/>
              <a:t>这篇新闻报道的可贵之处在于其既真实呈现，又抓住典型事件，让读者能够清晰地把握人物的精神，作者将其观点很好地融入到具体的描述之中。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  <a:sym typeface="+mn-ea"/>
              </a:rPr>
              <a:t>学习目标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 sz="3200"/>
              <a:t>1、了解张秉贵的先进事迹，体会人物的性格特征和主要品质。</a:t>
            </a:r>
            <a:endParaRPr lang="zh-CN" altLang="en-US" sz="3200"/>
          </a:p>
          <a:p>
            <a:r>
              <a:rPr lang="zh-CN" altLang="en-US" sz="3200"/>
              <a:t>2、体会作者刻画人物的手法以及严密的结构安排。</a:t>
            </a:r>
            <a:endParaRPr lang="zh-CN" altLang="en-US" sz="3200"/>
          </a:p>
          <a:p>
            <a:r>
              <a:rPr lang="zh-CN" altLang="en-US" sz="3200"/>
              <a:t>3、理解张秉贵“一团火”精神的丰富内涵和当今时代的意义。</a:t>
            </a:r>
            <a:endParaRPr lang="zh-CN" altLang="en-US"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14985"/>
            <a:ext cx="10515600" cy="4351338"/>
          </a:xfrm>
        </p:spPr>
        <p:txBody>
          <a:bodyPr>
            <a:normAutofit fontScale="70000"/>
          </a:bodyPr>
          <a:p>
            <a:endParaRPr lang="zh-CN" altLang="en-US"/>
          </a:p>
          <a:p>
            <a:endParaRPr lang="zh-CN" altLang="en-US"/>
          </a:p>
          <a:p>
            <a:r>
              <a:rPr lang="zh-CN" altLang="en-US" sz="7200">
                <a:solidFill>
                  <a:srgbClr val="FF0000"/>
                </a:solidFill>
              </a:rPr>
              <a:t>燕京第九景</a:t>
            </a:r>
            <a:endParaRPr lang="zh-CN" altLang="en-US" sz="7200">
              <a:solidFill>
                <a:srgbClr val="FF0000"/>
              </a:solidFill>
            </a:endParaRPr>
          </a:p>
          <a:p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他的售货艺术被喻为“燕京第九景”</a:t>
            </a:r>
            <a:endParaRPr lang="zh-CN" altLang="en-US" sz="4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他不仅技术过硬，而且注重仪表，坚持每周理发，每天刮胡子、换衬衣、擦皮鞋；为了看他的售货表演，顾客曾将百货大楼的玻璃柜台挤碎。</a:t>
            </a:r>
            <a:endParaRPr lang="zh-CN" altLang="en-US" sz="4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在北京，传统的“燕京八景”名扬天下，而张秉贵的售货艺术被人们誉为“燕京第九景”。</a:t>
            </a:r>
            <a:endParaRPr lang="zh-CN" altLang="en-US" sz="4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 </a:t>
            </a:r>
            <a:r>
              <a:rPr lang="en-US" altLang="zh-CN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2017年，为纪念曾经在北京王府井百货大楼工作30多年的老劳模张秉贵，王府井集团决定，将每年的9月18日设立为张秉贵日，一个普通人，一个普通劳动者，怎会有这样的殊荣？</a:t>
            </a:r>
            <a:endParaRPr lang="zh-CN" altLang="en-US" sz="4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>
                <a:solidFill>
                  <a:srgbClr val="FF0000"/>
                </a:solidFill>
              </a:rPr>
              <a:t>检查预习</a:t>
            </a:r>
            <a:r>
              <a:rPr lang="zh-CN" altLang="zh-CN"/>
              <a:t>（介绍张秉贵）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</a:t>
            </a:r>
            <a:r>
              <a:rPr lang="en-US" altLang="zh-CN" sz="3200" b="1"/>
              <a:t>张秉贵同志1918年出生于北京，17岁到杂货店当学徒。1955年，张秉贵在北京百货大楼糖果柜台当营业员。他在平凡的售货员岗位上练就了令人称奇的“一抓准”“一口清”技艺和“一团火”的服务精神，成为新中国商业战线上的一面旗帜，多次被授予优秀共产党员称号，当选为党的十一大代表，第五、第六届全国人大代表和常委会委员。1987年9月，张秉贵因病逝世，享年69岁。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补充（介绍张秉贵）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</a:t>
            </a:r>
            <a:r>
              <a:rPr lang="zh-CN" altLang="en-US" sz="3600"/>
              <a:t>张秉贵，1918年出生于北京，11岁时便到纺织厂当了童工，17岁到北京一家杂货店当学徒。旧社会的苦难经历，让张秉贵不堪回首。 上世纪50年代初，新中国百废待兴，即将开业的北京百货大楼招聘营业员，尽管规定只招25岁以下的年轻人，但已经36岁的张秉贵因有“多年的经商经验”而被破格录取。</a:t>
            </a:r>
            <a:endParaRPr lang="zh-CN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12445"/>
            <a:ext cx="10515600" cy="5664835"/>
          </a:xfrm>
        </p:spPr>
        <p:txBody>
          <a:bodyPr>
            <a:normAutofit fontScale="90000"/>
          </a:bodyPr>
          <a:p>
            <a:r>
              <a:rPr lang="en-US" altLang="zh-CN"/>
              <a:t>     </a:t>
            </a:r>
            <a:r>
              <a:rPr lang="en-US" altLang="zh-CN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作为一名优秀的共产党员，他以“为人民服务”的热忱，在平凡的售货员岗位上练就了令人称奇的“一抓准”、“一口清”技艺和“一团火”的服务精神，成为新中国商业战线上的一面旗帜；在他生前许多外地顾客慕名而来，就是要为了目睹他那令人称奇的技艺和“一团火”的服务精神。从1982年开始，文化程度并不高的张秉贵，经过一年多的写作，将自己的柜台服务经验编写成《张秉贵柜台服务艺术》一书，约5万字，阐述了柜台服务工作的一些基本规律。1987年5月，张秉贵不幸身患重症。卧病4个多月期间，每当见到前来探望的青年人，这位即将不久于人世的老人总要谆谆嘱咐大家：要树立全心全意为人民服务思想，创造服务工作新水平。从1955年站上柜台到1987年去世，张秉贵先后当选党的十一大代表、第五届和第六届全国人大代表等，1979年被国务院授予全国劳动模范称号，1987年又被授予“北京市优秀共产党员”称号。</a:t>
            </a:r>
            <a:endParaRPr lang="zh-CN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endParaRPr lang="zh-CN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/>
              <a:t>　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>
                <a:solidFill>
                  <a:srgbClr val="FF0000"/>
                </a:solidFill>
              </a:rPr>
              <a:t>问题：人们是怎样来赞扬张秉贵的服务态度的？（找原句）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人们用“主动、热情、诚恳、耐心、周到”这十个字来赞扬张秉贵的服务态度。</a:t>
            </a:r>
            <a:endParaRPr lang="zh-CN" altLang="en-US" sz="40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dynamicNu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2702</Words>
  <Application>WPS 演示</Application>
  <PresentationFormat>宽屏</PresentationFormat>
  <Paragraphs>98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心有一团火，温暖众人心</vt:lpstr>
      <vt:lpstr>学习目标</vt:lpstr>
      <vt:lpstr>PowerPoint 演示文稿</vt:lpstr>
      <vt:lpstr>PowerPoint 演示文稿</vt:lpstr>
      <vt:lpstr>检查预习（介绍张秉贵）</vt:lpstr>
      <vt:lpstr>补充（介绍张秉贵）</vt:lpstr>
      <vt:lpstr>PowerPoint 演示文稿</vt:lpstr>
      <vt:lpstr>问题：人们是怎样来赞扬张秉贵的服务态度的？（找原句）</vt:lpstr>
      <vt:lpstr>PowerPoint 演示文稿</vt:lpstr>
      <vt:lpstr>总结选材特点</vt:lpstr>
      <vt:lpstr>探究：怎会如此打动人？</vt:lpstr>
      <vt:lpstr>PowerPoint 演示文稿</vt:lpstr>
      <vt:lpstr>PowerPoint 演示文稿</vt:lpstr>
      <vt:lpstr>PowerPoint 演示文稿</vt:lpstr>
      <vt:lpstr>感动中国人物推选理由（写作交流）</vt:lpstr>
      <vt:lpstr>  外界评价      100位新中国成立以来感动中国人物（四十八）| “燕京第九景”——一名普通售货员——张秉贵   </vt:lpstr>
      <vt:lpstr>PowerPoint 演示文稿</vt:lpstr>
      <vt:lpstr>PowerPoint 演示文稿</vt:lpstr>
      <vt:lpstr>新闻报道，和散文和小说在写人记事上有何不同？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灵溪</cp:lastModifiedBy>
  <cp:revision>4</cp:revision>
  <dcterms:created xsi:type="dcterms:W3CDTF">2019-09-18T07:51:00Z</dcterms:created>
  <dcterms:modified xsi:type="dcterms:W3CDTF">2019-09-19T12:54:51Z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