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7" r:id="rId45"/>
    <p:sldId id="318" r:id="rId46"/>
    <p:sldId id="319" r:id="rId47"/>
    <p:sldId id="320" r:id="rId48"/>
    <p:sldId id="321" r:id="rId49"/>
    <p:sldId id="322" r:id="rId50"/>
    <p:sldId id="323" r:id="rId51"/>
  </p:sldIdLst>
  <p:sldSz cx="9144000" cy="6858000" type="screen4x3"/>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tags" Target="tags/tag63.xml" /><Relationship Id="rId53" Type="http://schemas.openxmlformats.org/officeDocument/2006/relationships/presProps" Target="presProps.xml" /><Relationship Id="rId54" Type="http://schemas.openxmlformats.org/officeDocument/2006/relationships/viewProps" Target="viewProps.xml" /><Relationship Id="rId55" Type="http://schemas.openxmlformats.org/officeDocument/2006/relationships/theme" Target="theme/theme1.xml" /><Relationship Id="rId56"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2.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6.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4139952" y="-27384"/>
            <a:ext cx="1748512" cy="880109"/>
            <a:chOff x="-36774" y="1584001"/>
            <a:chExt cx="1491424"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9"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5" name="组合 4"/>
          <p:cNvGrpSpPr/>
          <p:nvPr userDrawn="1"/>
        </p:nvGrpSpPr>
        <p:grpSpPr>
          <a:xfrm>
            <a:off x="5785976" y="-27384"/>
            <a:ext cx="1748512" cy="880109"/>
            <a:chOff x="-36774" y="1584001"/>
            <a:chExt cx="1491424" cy="733424"/>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7"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tags" Target="../tags/tag57.xml" /><Relationship Id="rId62" Type="http://schemas.openxmlformats.org/officeDocument/2006/relationships/tags" Target="../tags/tag58.xml" /><Relationship Id="rId63" Type="http://schemas.openxmlformats.org/officeDocument/2006/relationships/tags" Target="../tags/tag59.xml" /><Relationship Id="rId64" Type="http://schemas.openxmlformats.org/officeDocument/2006/relationships/tags" Target="../tags/tag60.xml" /><Relationship Id="rId65" Type="http://schemas.openxmlformats.org/officeDocument/2006/relationships/tags" Target="../tags/tag61.xml" /><Relationship Id="rId66" Type="http://schemas.openxmlformats.org/officeDocument/2006/relationships/tags" Target="../tags/tag62.xml" /><Relationship Id="rId67"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1"/>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62"/>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3"/>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4"/>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5"/>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4.docx" TargetMode="Internal" /><Relationship Id="rId7" Type="http://schemas.openxmlformats.org/officeDocument/2006/relationships/image" Target="../media/image5.emf" /><Relationship Id="rId8" Type="http://schemas.openxmlformats.org/officeDocument/2006/relationships/vmlDrawing" Target="../drawings/vmlDrawing4.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5.docx" TargetMode="Internal" /><Relationship Id="rId7" Type="http://schemas.openxmlformats.org/officeDocument/2006/relationships/image" Target="../media/image6.emf" /><Relationship Id="rId8" Type="http://schemas.openxmlformats.org/officeDocument/2006/relationships/vmlDrawing" Target="../drawings/vmlDrawing5.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 Id="rId7" Type="http://schemas.openxmlformats.org/officeDocument/2006/relationships/image" Target="../media/image7.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1.docx" TargetMode="Internal" /><Relationship Id="rId7" Type="http://schemas.openxmlformats.org/officeDocument/2006/relationships/image" Target="../media/image2.emf" /><Relationship Id="rId8" Type="http://schemas.openxmlformats.org/officeDocument/2006/relationships/vmlDrawing" Target="../drawings/vmlDrawing1.v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1.xml" TargetMode="Internal" /><Relationship Id="rId3" Type="http://schemas.openxmlformats.org/officeDocument/2006/relationships/slide" Target="slide12.xml" TargetMode="Internal" /><Relationship Id="rId4" Type="http://schemas.openxmlformats.org/officeDocument/2006/relationships/slide" Target="slide13.xml" TargetMode="Internal" /><Relationship Id="rId5" Type="http://schemas.openxmlformats.org/officeDocument/2006/relationships/slide" Target="slide27.xml" TargetMode="Internal" /><Relationship Id="rId6" Type="http://schemas.openxmlformats.org/officeDocument/2006/relationships/slide" Target="slide30.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7.xml" TargetMode="Internal" /><Relationship Id="rId4" Type="http://schemas.openxmlformats.org/officeDocument/2006/relationships/slide" Target="slide38.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7.xml" TargetMode="Internal" /><Relationship Id="rId4" Type="http://schemas.openxmlformats.org/officeDocument/2006/relationships/slide" Target="slide38.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7.xml" TargetMode="Internal" /><Relationship Id="rId4" Type="http://schemas.openxmlformats.org/officeDocument/2006/relationships/slide" Target="slide38.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7.xml" TargetMode="Internal" /><Relationship Id="rId4" Type="http://schemas.openxmlformats.org/officeDocument/2006/relationships/slide" Target="slide38.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7.xml" TargetMode="Internal" /><Relationship Id="rId4" Type="http://schemas.openxmlformats.org/officeDocument/2006/relationships/slide" Target="slide38.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7.xml" TargetMode="Internal" /><Relationship Id="rId4" Type="http://schemas.openxmlformats.org/officeDocument/2006/relationships/slide" Target="slide38.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7.xml" TargetMode="Internal" /><Relationship Id="rId4" Type="http://schemas.openxmlformats.org/officeDocument/2006/relationships/slide" Target="slide38.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7.xml" TargetMode="Internal" /><Relationship Id="rId4" Type="http://schemas.openxmlformats.org/officeDocument/2006/relationships/slide" Target="slide38.xml" TargetMode="In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7.xml" TargetMode="Internal" /><Relationship Id="rId4" Type="http://schemas.openxmlformats.org/officeDocument/2006/relationships/slide" Target="slide38.xml" TargetMode="Interna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7.xml" TargetMode="Internal" /><Relationship Id="rId4" Type="http://schemas.openxmlformats.org/officeDocument/2006/relationships/slide" Target="slide38.xml" TargetMode="Interna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7.xml" TargetMode="Internal" /><Relationship Id="rId4" Type="http://schemas.openxmlformats.org/officeDocument/2006/relationships/slide" Target="slide38.xml" TargetMode="Interna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7.xml" TargetMode="Internal" /><Relationship Id="rId4" Type="http://schemas.openxmlformats.org/officeDocument/2006/relationships/slide" Target="slide38.xml" TargetMode="Interna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7.xml" TargetMode="Internal" /><Relationship Id="rId4" Type="http://schemas.openxmlformats.org/officeDocument/2006/relationships/slide" Target="slide38.xml" TargetMode="Interna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7.xml" TargetMode="Internal" /><Relationship Id="rId4" Type="http://schemas.openxmlformats.org/officeDocument/2006/relationships/slide" Target="slide38.xml" TargetMode="Interna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7.xml" TargetMode="Internal" /><Relationship Id="rId4" Type="http://schemas.openxmlformats.org/officeDocument/2006/relationships/slide" Target="slide38.xml" TargetMode="Internal" /><Relationship Id="rId5" Type="http://schemas.openxmlformats.org/officeDocument/2006/relationships/image" Target="../media/image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2.docx" TargetMode="Internal" /><Relationship Id="rId7" Type="http://schemas.openxmlformats.org/officeDocument/2006/relationships/image" Target="../media/image3.emf" /><Relationship Id="rId8" Type="http://schemas.openxmlformats.org/officeDocument/2006/relationships/vmlDrawing" Target="../drawings/vmlDrawing2.v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 Id="rId6" Type="http://schemas.openxmlformats.org/officeDocument/2006/relationships/package" Target="../embeddings/Document3.docx" TargetMode="Internal" /><Relationship Id="rId7" Type="http://schemas.openxmlformats.org/officeDocument/2006/relationships/image" Target="../media/image4.emf" /><Relationship Id="rId8" Type="http://schemas.openxmlformats.org/officeDocument/2006/relationships/vmlDrawing" Target="../drawings/vmlDrawing3.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4.xml" TargetMode="Internal" /><Relationship Id="rId5" Type="http://schemas.openxmlformats.org/officeDocument/2006/relationships/slide" Target="slide5.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en-US" altLang="zh-CN" b="1"/>
              <a:t>8</a:t>
            </a:r>
            <a:r>
              <a:rPr lang="zh-CN" altLang="zh-CN"/>
              <a:t>　荷花淀</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24744"/>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震动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振动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11175" y="2024063"/>
          <a:ext cx="8077200" cy="4583112"/>
        </p:xfrm>
        <a:graphic>
          <a:graphicData uri="http://schemas.openxmlformats.org/presentationml/2006/ole">
            <mc:AlternateContent>
              <mc:Choice xmlns:v="urn:schemas-microsoft-com:vml" Requires="v">
                <p:oleObj spid="_x0000_s1041" name="文档" r:id="rId6" imgW="4020820" imgH="2327275" progId="Word.Document.12">
                  <p:embed/>
                </p:oleObj>
              </mc:Choice>
              <mc:Fallback>
                <p:oleObj name="文档" r:id="rId6" imgW="4020820" imgH="2327275" progId="Word.Document.12">
                  <p:embed/>
                  <p:pic>
                    <p:nvPicPr>
                      <p:cNvPr id="0" name="OLE substitute image"/>
                      <p:cNvPicPr/>
                      <p:nvPr/>
                    </p:nvPicPr>
                    <p:blipFill>
                      <a:blip r:embed="rId7"/>
                      <a:stretch>
                        <a:fillRect/>
                      </a:stretch>
                    </p:blipFill>
                    <p:spPr>
                      <a:xfrm>
                        <a:off x="511175" y="2024063"/>
                        <a:ext cx="8077200" cy="4583112"/>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75088" y="1690235"/>
            <a:ext cx="1393825"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精致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精制</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204864"/>
          <a:ext cx="8128000" cy="3384376"/>
        </p:xfrm>
        <a:graphic>
          <a:graphicData uri="http://schemas.openxmlformats.org/presentationml/2006/ole">
            <mc:AlternateContent>
              <mc:Choice xmlns:v="urn:schemas-microsoft-com:vml" Requires="v">
                <p:oleObj spid="_x0000_s1042" name="文档" r:id="rId6" imgW="3981450" imgH="1590040" progId="Word.Document.12">
                  <p:embed/>
                </p:oleObj>
              </mc:Choice>
              <mc:Fallback>
                <p:oleObj name="文档" r:id="rId6" imgW="3981450" imgH="1590040" progId="Word.Document.12">
                  <p:embed/>
                  <p:pic>
                    <p:nvPicPr>
                      <p:cNvPr id="0" name="OLE substitute image"/>
                      <p:cNvPicPr/>
                      <p:nvPr/>
                    </p:nvPicPr>
                    <p:blipFill>
                      <a:blip r:embed="rId7"/>
                      <a:stretch>
                        <a:fillRect/>
                      </a:stretch>
                    </p:blipFill>
                    <p:spPr>
                      <a:xfrm>
                        <a:off x="508000" y="2204864"/>
                        <a:ext cx="8128000" cy="3384376"/>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7" name="A09.eps" descr="id:2147492932;FounderCES"/>
          <p:cNvPicPr>
            <a:picLocks noChangeAspect="1"/>
          </p:cNvPicPr>
          <p:nvPr/>
        </p:nvPicPr>
        <p:blipFill>
          <a:blip r:embed="rId7"/>
          <a:stretch>
            <a:fillRect/>
          </a:stretch>
        </p:blipFill>
        <p:spPr>
          <a:xfrm>
            <a:off x="1213323" y="1152990"/>
            <a:ext cx="6717355" cy="4930032"/>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《荷花淀》写的是抗日战争胜利前夕冀中人民的斗争生活。小说全篇共描写了四个场面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月夜织席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夫妻话别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中途遇险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荷塘歼敌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。小说涉及了战争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但只是把人民英勇抗击日寇的战争作为背景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而把笔墨集中在普通百姓的夫妻之情、家国之爱上。这些善良、纯真的人们在战争环境中闪耀出人性的光辉。小说表现了人民不畏强暴、保卫家园的精神状态。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理解文章内容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女人的手指震动了一下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想是叫苇眉子划破了手。她把一个手指放在嘴里吮了一下。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震动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这两个词语有什么深刻含义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不仅惟妙惟肖地描摹出了水生嫂这位勤劳善良的劳动妇女劳动时的情态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而且不经意的习惯性的动作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更加生动形象地表现了这位机敏多情、深明大义的白洋淀抗日根据地妇女内心深处爱与恨、情与义的激烈撞击和理性抉择。用词凝练含蓄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耐人寻味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折射出人性美的光辉。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14868"/>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孙犁先生说过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看到真善美的极致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我写了一些作品。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《荷花淀》一文便呈现出多角度、多层次的美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请结合文本探讨这篇小说表现了怎样的美。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爱情美。水生嫂为了丈夫的嘱托可以牺牲生命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青年妇女牵挂丈夫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她们可以冒着敌人的炮火去探夫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我们的战士在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顺手丢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中温柔关爱尽显无余。这就是白洋淀青年男女的纯朴而忠贞的爱情。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亲情美。如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爹哩</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小华哩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如果说水生每次回家必问的话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那么这一次会不会带有一丝不安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因为第二天水生就要去大部队了。谁说战士无情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谁说战士不顾家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他们心疼家人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梦萦故乡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然而国难当头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他们只有舍小家而顾大家。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你干的是光荣事情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我不拦你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你放心走吧。大人孩子我给你照顾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什么也不要惦记。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这就是浓郁的亲情。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爱国情。为了保卫家乡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打退敌人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男人积极上前线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女人支持丈夫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父亲支持儿子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乡亲支持战士。有这样的爱国情怀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有这样的凝聚力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我们的革命能不胜利吗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忠贞的爱情、浓郁的亲情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都统一在高尚的爱国情中。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阅读课文第一部分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结合文中描写水生嫂语言的句子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揣摩人物心理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分析人物性格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领悟人物形象的典型意义。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noChangeAspect="1"/>
          </p:cNvGraphicFramePr>
          <p:nvPr/>
        </p:nvGraphicFramePr>
        <p:xfrm>
          <a:off x="508000" y="1340768"/>
          <a:ext cx="8128000" cy="4795774"/>
        </p:xfrm>
        <a:graphic>
          <a:graphicData uri="http://schemas.openxmlformats.org/drawingml/2006/table">
            <a:tbl>
              <a:tblPr firstRow="1" firstCol="1" bandRow="1"/>
              <a:tblGrid>
                <a:gridCol w="6512560"/>
                <a:gridCol w="1615440"/>
              </a:tblGrid>
              <a:tr h="435610">
                <a:tc>
                  <a:txBody>
                    <a:bodyPr vert="horz" wrap="square"/>
                    <a:lstStyle/>
                    <a:p>
                      <a:pPr>
                        <a:lnSpc>
                          <a:spcPct val="13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课文语句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3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性</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格</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6245">
                <a:tc>
                  <a:txBody>
                    <a:bodyPr vert="horz" wrap="square"/>
                    <a:lstStyle/>
                    <a:p>
                      <a:pPr>
                        <a:lnSpc>
                          <a:spcPct val="130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①</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今天怎么回来得这么晚</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3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610">
                <a:tc>
                  <a:txBody>
                    <a:bodyPr vert="horz" wrap="square"/>
                    <a:lstStyle/>
                    <a:p>
                      <a:pPr>
                        <a:lnSpc>
                          <a:spcPct val="130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②</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他们几个哩</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3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610">
                <a:tc>
                  <a:txBody>
                    <a:bodyPr vert="horz" wrap="square"/>
                    <a:lstStyle/>
                    <a:p>
                      <a:pPr>
                        <a:lnSpc>
                          <a:spcPct val="130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③</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怎么了</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你</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3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1855">
                <a:tc>
                  <a:txBody>
                    <a:bodyPr vert="horz" wrap="square"/>
                    <a:lstStyle/>
                    <a:p>
                      <a:pPr>
                        <a:lnSpc>
                          <a:spcPct val="130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④</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女人的手指震动了一下</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想是叫苇眉子划破了手。她把一个手指放在嘴里吮了一下。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3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6245">
                <a:tc>
                  <a:txBody>
                    <a:bodyPr vert="horz" wrap="square"/>
                    <a:lstStyle/>
                    <a:p>
                      <a:pPr>
                        <a:lnSpc>
                          <a:spcPct val="130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⑤</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你总是很积极的。</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3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610">
                <a:tc>
                  <a:txBody>
                    <a:bodyPr vert="horz" wrap="square"/>
                    <a:lstStyle/>
                    <a:p>
                      <a:pPr>
                        <a:lnSpc>
                          <a:spcPct val="130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你明白家里的难处就好了。</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3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610">
                <a:tc>
                  <a:txBody>
                    <a:bodyPr vert="horz" wrap="square"/>
                    <a:lstStyle/>
                    <a:p>
                      <a:pPr>
                        <a:lnSpc>
                          <a:spcPct val="130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⑦</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你有什么话</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嘱咐嘱咐我吧。</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3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6245">
                <a:tc>
                  <a:txBody>
                    <a:bodyPr vert="horz" wrap="square"/>
                    <a:lstStyle/>
                    <a:p>
                      <a:pPr>
                        <a:lnSpc>
                          <a:spcPct val="130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⑧</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3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610">
                <a:tc gridSpan="2">
                  <a:txBody>
                    <a:bodyPr vert="horz" wrap="square"/>
                    <a:lstStyle/>
                    <a:p>
                      <a:pPr>
                        <a:lnSpc>
                          <a:spcPct val="13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总结</a:t>
                      </a:r>
                      <a:r>
                        <a:rPr lang="en-US" sz="220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vert="horz" wrap="square"/>
                    <a:lstStyle/>
                    <a:p/>
                  </a:txBody>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1641"/>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表现水生嫂对丈夫的忧虑和关切之情。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水生答非所问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故意岔开话题。水生嫂觉察丈夫有心事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不便直问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只得再次试探。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水生对妻子的问话用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还在区上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虚晃一枪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又岔开了话题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无话找话。水生嫂察言观色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感到今天事情有点蹊跷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只得逼问。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因为关心丈夫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全神贯注听着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才不留心而被划破了手指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丈夫参军去部队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本是意料之中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又在意料之外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正是心灵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的反射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她克制依恋之情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坚强自若。细腻、丰富的感情全由这个简单的细节而显露</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508000" y="2348880"/>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2" name="矩形 1"/>
          <p:cNvSpPr>
            <a:spLocks noChangeAspect="1"/>
          </p:cNvSpPr>
          <p:nvPr/>
        </p:nvSpPr>
        <p:spPr>
          <a:xfrm>
            <a:off x="508000" y="2916690"/>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熟悉小说环境描写的作用。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领略小说充满诗情画意的意境美和人物形象的人情美。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领会小说体现的乐观主义精神和朴素的爱国主义精神。</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8508"/>
            <a:ext cx="8128000" cy="4150360"/>
          </a:xfrm>
          <a:prstGeom prst="rect">
            <a:avLst/>
          </a:prstGeom>
        </p:spPr>
        <p:txBody>
          <a:bodyPr>
            <a:spAutoFit/>
          </a:bodyPr>
          <a:lstStyle/>
          <a:p>
            <a:pPr>
              <a:lnSpc>
                <a:spcPct val="120000"/>
              </a:lnSpc>
              <a:tabLst>
                <a:tab pos="1188085"/>
                <a:tab pos="2163445"/>
                <a:tab pos="3142615"/>
                <a:tab pos="4190365"/>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在妻子逼问下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水生终于说出自己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第一个举手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报名参加大部队。水生嫂此时的心情十分复杂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她爱丈夫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爱自己的家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舍不得丈夫离开。因为她毕竟只是一个普通的女人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这是一种责怪的口气。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smtClean="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经过水生的一番劝说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水生嫂感到丈夫确实是个好丈夫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他不仅为革命事事走在头里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而且能体谅家里的难处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水生嫂摆正家庭和国家的关系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决心挑起生产和生活的重担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支持丈夫参军。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水生嫂为了让丈夫放心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自觉承担任务。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水生鼓励妻子在政治上、思想上、文化上进步。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字表现了水生嫂既有中国妇女吃苦耐劳的传统美德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又有新一代妇女勇敢战斗的精神。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夫妻话别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刻画了水生嫂这样一个勤劳纯朴、挚爱丈夫、热爱祖国、顾大局、明大义的农村妇女形象。她爱丈夫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爱家乡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爱祖国。丈夫参军看似使她陷入了优先爱丈夫还是优先爱祖国的矛盾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也许她真的为此困惑过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很快她就明白这并不矛盾。她必须爱一个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爱的丈夫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而爱不爱家乡和祖国是衡量他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爱与否的主要指标。如果丈夫为了她临阵退缩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她最终会对丈夫失望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总是积极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的决定赢得她的敬重和爱慕。所以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她越是心爱丈夫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就越是会支持他报国杀敌。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4744"/>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妇女们商量去探望丈夫时说的话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各具特色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细心体会妇女们的话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各用一个恰当的词概括她们的个性特征。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2040296"/>
          <a:ext cx="8128000" cy="3219196"/>
        </p:xfrm>
        <a:graphic>
          <a:graphicData uri="http://schemas.openxmlformats.org/drawingml/2006/table">
            <a:tbl>
              <a:tblPr firstRow="1" firstCol="1" bandRow="1"/>
              <a:tblGrid>
                <a:gridCol w="6872605"/>
                <a:gridCol w="1255395"/>
              </a:tblGrid>
              <a:tr h="402590">
                <a:tc>
                  <a:txBody>
                    <a:bodyPr vert="horz" wrap="square"/>
                    <a:lstStyle/>
                    <a:p>
                      <a:pPr>
                        <a:lnSpc>
                          <a:spcPct val="12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相关语句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2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个性特征</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4545">
                <a:tc>
                  <a:txBody>
                    <a:bodyPr vert="horz" wrap="square"/>
                    <a:lstStyle/>
                    <a:p>
                      <a:pPr>
                        <a:lnSpc>
                          <a:spcPct val="120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①</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听说他们还在这里没走。我不拖尾巴</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可是忘下了一件衣裳。</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2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1955">
                <a:tc>
                  <a:txBody>
                    <a:bodyPr vert="horz" wrap="square"/>
                    <a:lstStyle/>
                    <a:p>
                      <a:pPr>
                        <a:lnSpc>
                          <a:spcPct val="120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②</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我有句要紧的话</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得和他说说。</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2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2590">
                <a:tc>
                  <a:txBody>
                    <a:bodyPr vert="horz" wrap="square"/>
                    <a:lstStyle/>
                    <a:p>
                      <a:pPr>
                        <a:lnSpc>
                          <a:spcPct val="120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③</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听他说</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鬼子要在同口安据点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水生的女人说。</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2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1955">
                <a:tc>
                  <a:txBody>
                    <a:bodyPr vert="horz" wrap="square"/>
                    <a:lstStyle/>
                    <a:p>
                      <a:pPr>
                        <a:lnSpc>
                          <a:spcPct val="120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④</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哪里就碰得那么巧</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我们快去快回来。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2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4545">
                <a:tc>
                  <a:txBody>
                    <a:bodyPr vert="horz" wrap="square"/>
                    <a:lstStyle/>
                    <a:p>
                      <a:pPr>
                        <a:lnSpc>
                          <a:spcPct val="120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⑤</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我本来不想去</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可是俺婆婆非叫我再去看看他</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有什么看头啊</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2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508000" y="5386373"/>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机敏多智</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质朴憨厚</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稳重谨慎</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心急口快</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忸怩羞涩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赏析艺术特色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小说前</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段描写了哪些景物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高升的月亮、干净凉爽的院子、柔顺修长的苇眉子、像雪地和云彩一样洁白的苇席、一片银白的荷花淀、水面的薄雾、徐徐的清风、清新的荷香。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点明了故事发生的地点、时间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引出了主要人物水生嫂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营造了一种清新欢愉的宁静气氛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烘托了水生嫂勤劳纯朴、善良温顺的形象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充分展示了荷花淀的美丽富饶和人民生活的美好幸福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为后文水生嫂毅然送夫参军、参加战斗等情节的展开作铺垫。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这篇小说里三次出现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一捞一丢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请你把有关描写找出来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并体会这三处细节描写的作用与意义。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2132856"/>
          <a:ext cx="8127365" cy="3856228"/>
        </p:xfrm>
        <a:graphic>
          <a:graphicData uri="http://schemas.openxmlformats.org/drawingml/2006/table">
            <a:tbl>
              <a:tblPr firstRow="1" firstCol="1" bandRow="1"/>
              <a:tblGrid>
                <a:gridCol w="1039495"/>
                <a:gridCol w="3312160"/>
                <a:gridCol w="3775710"/>
              </a:tblGrid>
              <a:tr h="385445">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序号</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相关描写</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作用与意义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970">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第一处</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①</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15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传神地刻画出了女人们去探望丈夫却没遇上后失落而又百无聊赖的心情</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6335">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第二处</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水生将漂在水上的装着饼干的精致纸盒</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捞</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出来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丢</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在女人们的船上</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15000"/>
                        </a:lnSpc>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15000"/>
                        </a:lnSpc>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15000"/>
                        </a:lnSpc>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15000"/>
                        </a:lnSpc>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15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1156970">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第三处</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②</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vert="horz" wrap="square"/>
                    <a:lstStyle/>
                    <a:p/>
                  </a:txBody>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女人们顺手从水里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上一棵菱角来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顺手又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到水里去</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女人们将水里的小包裹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给他们</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生动地表现了战士打捞战利品时乐观的精神状态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也形象地表现出夫妻间似嗔实喜、似怨实爱的小儿女心态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富有生活气息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把握思想情感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请分析小说的情感。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本文的情感概括起来就是夫妻之情、家国之爱。小说中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除了水生外参军的人委托水生来做家属的工作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正表现了他们对亲人真挚的感情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水生嫂等妇女们虽然委婉地流露出对丈夫们的难舍之情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但还是义无反顾地为丈夫们打点行装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送他们去部队。至于以后妇女们探望丈夫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又为丈夫们分担任务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参加战斗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更是由夫妻之情上升至家国之爱。这些普通人所具有的纯美的人性、亲情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是正义的基础和源泉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蕴藏着战胜敌人的巨大力量。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试以水生嫂和祥林嫂为例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说说时代变迁对妇女命运的影响。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同样作为中国普通的农村妇女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祥林嫂和水生嫂的人生道路却完全不一样。祥林嫂生活在封建时代末期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现代文明之风还吹不进封闭、保守的鲁镇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祥林嫂只能被冷漠、黑暗的社会现实所毁灭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水生嫂生活在全民抗战时期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社会已经有了很大的进步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尤其是根据地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妇女解放已经开始深入人心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所以水生嫂能从一个贤惠、温顺的村妇成长为一个抗战的巾帼战士。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战争是残酷的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战场上硝烟弥漫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血肉横飞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而本文却为我们描绘了一幅诗情画意的水乡图画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如何理解这样的景物描写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作品所反映的是残酷的战争年代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但从作品所描写的背景中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我们丝毫看不出残垣断壁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看不到硝烟烈火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看不到血污泪痕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看到的却是明月、清风、银白的湖水、粉色的荷花</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一切是那么清新、明朗、美丽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充满了诗情画意。这是由作品表现主题的角度决定的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并不是通过渲染战争的残酷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而是通过人们对家乡的爱、对生活的爱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着重表现革命乐观主义精神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从而歌颂爱国主义和革命英雄主义。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荷花淀的景色是美好的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月白风清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凉风习习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水跳如银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菱角白嫩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稻苇清香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无一不明丽清纯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让人心醉。这么美丽的水土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当然会养育一方英雄儿女。这柔美洁白的水乡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凝聚着白洋淀人民的深厚感情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又怎能容帝国主义的铁蹄蹂躏、践踏呢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他们平时有多少温情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战时就会有多少勇气。正因为对家乡的热爱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以水生嫂为代表的白洋淀妇女才毅然决然地送郎上战场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而她们自己也经过血雨腥风的洗礼茁壮成长起来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成为白洋淀的战士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勇敢地投身到抗日的洪流中去。作者正是通过这种纯美意境的铺垫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深刻地揭示了作品的主题。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3935510"/>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孙犁</a:t>
            </a:r>
            <a:r>
              <a:rPr lang="en-US" altLang="zh-CN" sz="2200">
                <a:solidFill>
                  <a:srgbClr val="000000"/>
                </a:solidFill>
                <a:latin typeface="Times New Roman" panose="02020603050405020304" pitchFamily="18" charset="0"/>
                <a:cs typeface="Times New Roman" panose="02020603050405020304" pitchFamily="18" charset="0"/>
              </a:rPr>
              <a:t>(1913—2002),</a:t>
            </a:r>
            <a:r>
              <a:rPr lang="zh-CN" altLang="zh-CN" sz="2200">
                <a:solidFill>
                  <a:srgbClr val="000000"/>
                </a:solidFill>
                <a:latin typeface="Times New Roman" panose="02020603050405020304" pitchFamily="18" charset="0"/>
                <a:cs typeface="Times New Roman" panose="02020603050405020304" pitchFamily="18" charset="0"/>
              </a:rPr>
              <a:t>河北安平人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现当代作家。主要作品有长篇小说《风云初记》、中篇小说《铁木前传》、小说与散文集《白洋淀纪事》等。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1556792"/>
          <a:ext cx="8128000" cy="2513815"/>
        </p:xfrm>
        <a:graphic>
          <a:graphicData uri="http://schemas.openxmlformats.org/presentationml/2006/ole">
            <mc:AlternateContent>
              <mc:Choice xmlns:v="urn:schemas-microsoft-com:vml" Requires="v">
                <p:oleObj spid="_x0000_s1038" name="文档" r:id="rId6" imgW="3838575" imgH="1188085" progId="Word.Document.12">
                  <p:embed/>
                </p:oleObj>
              </mc:Choice>
              <mc:Fallback>
                <p:oleObj name="文档" r:id="rId6" imgW="3838575" imgH="1188085" progId="Word.Document.12">
                  <p:embed/>
                  <p:pic>
                    <p:nvPicPr>
                      <p:cNvPr id="0" name="OLE substitute image"/>
                      <p:cNvPicPr/>
                      <p:nvPr/>
                    </p:nvPicPr>
                    <p:blipFill>
                      <a:blip r:embed="rId7"/>
                      <a:stretch>
                        <a:fillRect/>
                      </a:stretch>
                    </p:blipFill>
                    <p:spPr>
                      <a:xfrm>
                        <a:off x="508000" y="1556792"/>
                        <a:ext cx="8128000" cy="2513815"/>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《荷花淀》这篇小说是文中有画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文中有诗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这实在是一幅被作者充分诗化了的如同人间仙境般的有着无限开阔境界的荷花图。文章形成了一种散文式的格调、诗歌般的意境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既清新脱俗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又含蓄隽永。这正是作品的真正魅力。本文用诗意的笔法写战争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集中体现了孙犁追求美的极致的创作风格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是一篇真正的纯美小说。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一切景语皆情语的环境描写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本文的环境描写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既富有地方特色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又充满时代特色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字里行间洋溢着深挚的情感。我们从中看到了一个个纯美的画面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感受到了一种纯美的意境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触摸到了白洋淀人民那纯洁无瑕的心灵。《荷花淀》描绘的诗情画意之景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让人真正领略到大自然那无尽的魅力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感受到了诗画一般的自然之美。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环境描写是指对人物所处的具体的自然环境和社会环境的描写。其中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自然环境是指自然界的景物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如季节变化、风霜雨雪、山川湖海、森林原野等。社会环境是指能反映社会、时代特征的建筑、场所、陈设等景物以及民俗民风等。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自然环境描写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包括人物活动的时间、地点、季节、气候以及景物等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对表现人物身份、地位、行动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表达人物心情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渲染气氛都具有重要作用。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 </a:t>
            </a:r>
            <a:r>
              <a:rPr lang="zh-CN" altLang="zh-CN" sz="2200">
                <a:solidFill>
                  <a:srgbClr val="000000"/>
                </a:solidFill>
                <a:latin typeface="Times New Roman" panose="02020603050405020304" pitchFamily="18" charset="0"/>
                <a:cs typeface="Times New Roman" panose="02020603050405020304" pitchFamily="18" charset="0"/>
              </a:rPr>
              <a:t>社会环境描写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指的是对特定的时代背景及人物生活环境的描写。它所描写的范围可大可小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大至整个社会、整个时代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小至一个家庭、一处住所。描写的内容可以是室内陈设、当地的风土人情和时代气氛等。社会环境的描写应具有浓郁的地域风土特色。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环境是形成人物性格并限制其活动的特定场所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它决定和影响着人物的性格。环境描写处理得好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可较好地烘托人物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进而充分、明确地表达中心。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运用环境描写时要注意以下三点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目的明确。环境描写是为表达中心思想服务的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因此首先应该明确自己的表达目的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根据表达的需求选用恰当的景物。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抓住特征。思考景物有哪些独具的特点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哪些特点能凸显主旨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既要抓住景物的鲜明的特点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又要考虑这些特点对表达主旨的作用。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生动描写。选用恰当的描写角度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巧妙地运用修辞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精心组织语言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再现景物的特点。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熟悉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这是在迷惘的梦中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还是在死神的门前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她记得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好像是在上班的路上。这条路她再熟悉不过了。从居住的小区出来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坐四站公交车下车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绕过槐树下的报亭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马路对面就是学校了。这段路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记不清走了多少次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熟悉得不能再熟悉。每一棵树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每一个小吃摊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每一个小超市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甚至卖水果的老大妈的面孔她都记得清清楚楚。她最喜欢看孩子们放学的场面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他们从学校出来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叽叽喳喳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就像一群快乐的小鸟。啊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青春多么美好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这些花朵多么可爱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绽放着笑容的花朵就是那么可爱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一辆失控的汽车冲向孩子们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快闪开</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12090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小说环境描写的作用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基本知识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小说中的环境描写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有时是为了用看似无心之笔推动故事情节发展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有时是为了烘云托月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塑造人物形象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有时是影射或暗示主旨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等等。自然环境描写的作用和社会环境描写的作用也有一定区别。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03291"/>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自然环境描写的作用分析四角度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1949940"/>
          <a:ext cx="8128000" cy="4626864"/>
        </p:xfrm>
        <a:graphic>
          <a:graphicData uri="http://schemas.openxmlformats.org/drawingml/2006/table">
            <a:tbl>
              <a:tblPr firstRow="1" firstCol="1" bandRow="1">
                <a:tableStyleId>{5940675A-B579-460E-94D1-54222C63F5DA}</a:tableStyleId>
              </a:tblPr>
              <a:tblGrid>
                <a:gridCol w="607695"/>
                <a:gridCol w="7520305"/>
              </a:tblGrid>
              <a:tr h="1156335">
                <a:tc>
                  <a:txBody>
                    <a:bodyPr vert="horz" wrap="square"/>
                    <a:lstStyle/>
                    <a:p>
                      <a:pPr>
                        <a:lnSpc>
                          <a:spcPct val="115000"/>
                        </a:lnSpc>
                        <a:spcAft>
                          <a:spcPct val="0"/>
                        </a:spcAft>
                        <a:tabLst>
                          <a:tab pos="1188085"/>
                          <a:tab pos="2163445"/>
                          <a:tab pos="3142615"/>
                          <a:tab pos="4190365"/>
                        </a:tabLst>
                      </a:pPr>
                      <a:r>
                        <a:rPr lang="zh-CN" sz="2200">
                          <a:effectLst/>
                        </a:rPr>
                        <a:t>环境</a:t>
                      </a:r>
                      <a:endParaRPr lang="zh-CN" sz="2200">
                        <a:effectLst/>
                      </a:endParaRPr>
                    </a:p>
                    <a:p>
                      <a:pPr>
                        <a:lnSpc>
                          <a:spcPct val="115000"/>
                        </a:lnSpc>
                        <a:spcAft>
                          <a:spcPct val="0"/>
                        </a:spcAft>
                        <a:tabLst>
                          <a:tab pos="1188085"/>
                          <a:tab pos="2163445"/>
                          <a:tab pos="3142615"/>
                          <a:tab pos="4190365"/>
                        </a:tabLst>
                      </a:pPr>
                      <a:r>
                        <a:rPr lang="zh-CN" sz="2200">
                          <a:effectLst/>
                        </a:rPr>
                        <a:t>方面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tc>
                <a:tc>
                  <a:txBody>
                    <a:bodyPr vert="horz" wrap="square"/>
                    <a:lstStyle/>
                    <a:p>
                      <a:pPr>
                        <a:lnSpc>
                          <a:spcPct val="115000"/>
                        </a:lnSpc>
                        <a:spcAft>
                          <a:spcPct val="0"/>
                        </a:spcAft>
                        <a:tabLst>
                          <a:tab pos="1188085"/>
                          <a:tab pos="2163445"/>
                          <a:tab pos="3142615"/>
                          <a:tab pos="4190365"/>
                        </a:tabLst>
                      </a:pPr>
                      <a:r>
                        <a:rPr lang="zh-CN" sz="2200">
                          <a:effectLst/>
                        </a:rPr>
                        <a:t>①交代故事发生的时间或地点</a:t>
                      </a:r>
                      <a:r>
                        <a:rPr lang="en-US" sz="2200">
                          <a:effectLst/>
                        </a:rPr>
                        <a:t>;</a:t>
                      </a:r>
                      <a:r>
                        <a:rPr lang="zh-CN" sz="2200">
                          <a:effectLst/>
                        </a:rPr>
                        <a:t>②暗示社会环境</a:t>
                      </a:r>
                      <a:r>
                        <a:rPr lang="en-US" sz="2200">
                          <a:effectLst/>
                        </a:rPr>
                        <a:t>,</a:t>
                      </a:r>
                      <a:r>
                        <a:rPr lang="zh-CN" sz="2200">
                          <a:effectLst/>
                        </a:rPr>
                        <a:t>如背景、习俗、思想观念以及人与人之间的关系等</a:t>
                      </a:r>
                      <a:r>
                        <a:rPr lang="en-US" sz="2200">
                          <a:effectLst/>
                        </a:rPr>
                        <a:t>;</a:t>
                      </a:r>
                      <a:r>
                        <a:rPr lang="zh-CN" sz="2200">
                          <a:effectLst/>
                        </a:rPr>
                        <a:t>③渲染气氛</a:t>
                      </a:r>
                      <a:r>
                        <a:rPr lang="en-US" sz="2200">
                          <a:effectLst/>
                        </a:rPr>
                        <a:t>,</a:t>
                      </a:r>
                      <a:r>
                        <a:rPr lang="zh-CN" sz="2200">
                          <a:effectLst/>
                        </a:rPr>
                        <a:t>奠定基调。</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tc>
              </a:tr>
              <a:tr h="770890">
                <a:tc>
                  <a:txBody>
                    <a:bodyPr vert="horz" wrap="square"/>
                    <a:lstStyle/>
                    <a:p>
                      <a:pPr>
                        <a:lnSpc>
                          <a:spcPct val="115000"/>
                        </a:lnSpc>
                        <a:spcAft>
                          <a:spcPct val="0"/>
                        </a:spcAft>
                        <a:tabLst>
                          <a:tab pos="1188085"/>
                          <a:tab pos="2163445"/>
                          <a:tab pos="3142615"/>
                          <a:tab pos="4190365"/>
                        </a:tabLst>
                      </a:pPr>
                      <a:r>
                        <a:rPr lang="zh-CN" sz="2200">
                          <a:effectLst/>
                        </a:rPr>
                        <a:t>人物</a:t>
                      </a:r>
                      <a:endParaRPr lang="zh-CN" sz="2200">
                        <a:effectLst/>
                      </a:endParaRPr>
                    </a:p>
                    <a:p>
                      <a:pPr>
                        <a:lnSpc>
                          <a:spcPct val="115000"/>
                        </a:lnSpc>
                        <a:spcAft>
                          <a:spcPct val="0"/>
                        </a:spcAft>
                        <a:tabLst>
                          <a:tab pos="1188085"/>
                          <a:tab pos="2163445"/>
                          <a:tab pos="3142615"/>
                          <a:tab pos="4190365"/>
                        </a:tabLst>
                      </a:pPr>
                      <a:r>
                        <a:rPr lang="zh-CN" sz="2200">
                          <a:effectLst/>
                        </a:rPr>
                        <a:t>方面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tc>
                <a:tc>
                  <a:txBody>
                    <a:bodyPr vert="horz" wrap="square"/>
                    <a:lstStyle/>
                    <a:p>
                      <a:pPr>
                        <a:lnSpc>
                          <a:spcPct val="115000"/>
                        </a:lnSpc>
                        <a:spcAft>
                          <a:spcPct val="0"/>
                        </a:spcAft>
                        <a:tabLst>
                          <a:tab pos="1188085"/>
                          <a:tab pos="2163445"/>
                          <a:tab pos="3142615"/>
                          <a:tab pos="4190365"/>
                        </a:tabLst>
                      </a:pPr>
                      <a:r>
                        <a:rPr lang="zh-CN" sz="2200">
                          <a:effectLst/>
                        </a:rPr>
                        <a:t>①烘托心情</a:t>
                      </a:r>
                      <a:r>
                        <a:rPr lang="en-US" sz="2200">
                          <a:effectLst/>
                        </a:rPr>
                        <a:t>;</a:t>
                      </a:r>
                      <a:r>
                        <a:rPr lang="zh-CN" sz="2200">
                          <a:effectLst/>
                        </a:rPr>
                        <a:t>②体现身份、地位、性格等</a:t>
                      </a:r>
                      <a:r>
                        <a:rPr lang="en-US" sz="2200">
                          <a:effectLst/>
                        </a:rPr>
                        <a:t>;</a:t>
                      </a:r>
                      <a:r>
                        <a:rPr lang="zh-CN" sz="2200">
                          <a:effectLst/>
                        </a:rPr>
                        <a:t>③暗示命运。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tc>
              </a:tr>
              <a:tr h="1927225">
                <a:tc>
                  <a:txBody>
                    <a:bodyPr vert="horz" wrap="square"/>
                    <a:lstStyle/>
                    <a:p>
                      <a:pPr>
                        <a:lnSpc>
                          <a:spcPct val="115000"/>
                        </a:lnSpc>
                        <a:spcAft>
                          <a:spcPct val="0"/>
                        </a:spcAft>
                        <a:tabLst>
                          <a:tab pos="1188085"/>
                          <a:tab pos="2163445"/>
                          <a:tab pos="3142615"/>
                          <a:tab pos="4190365"/>
                        </a:tabLst>
                      </a:pPr>
                      <a:r>
                        <a:rPr lang="zh-CN" sz="2200">
                          <a:effectLst/>
                        </a:rPr>
                        <a:t>情节</a:t>
                      </a:r>
                      <a:endParaRPr lang="zh-CN" sz="2200">
                        <a:effectLst/>
                      </a:endParaRPr>
                    </a:p>
                    <a:p>
                      <a:pPr>
                        <a:lnSpc>
                          <a:spcPct val="115000"/>
                        </a:lnSpc>
                        <a:spcAft>
                          <a:spcPct val="0"/>
                        </a:spcAft>
                        <a:tabLst>
                          <a:tab pos="1188085"/>
                          <a:tab pos="2163445"/>
                          <a:tab pos="3142615"/>
                          <a:tab pos="4190365"/>
                        </a:tabLst>
                      </a:pPr>
                      <a:r>
                        <a:rPr lang="zh-CN" sz="2200">
                          <a:effectLst/>
                        </a:rPr>
                        <a:t>方面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tc>
                <a:tc>
                  <a:txBody>
                    <a:bodyPr vert="horz" wrap="square"/>
                    <a:lstStyle/>
                    <a:p>
                      <a:pPr>
                        <a:lnSpc>
                          <a:spcPct val="115000"/>
                        </a:lnSpc>
                        <a:spcAft>
                          <a:spcPct val="0"/>
                        </a:spcAft>
                        <a:tabLst>
                          <a:tab pos="1188085"/>
                          <a:tab pos="2163445"/>
                          <a:tab pos="3142615"/>
                          <a:tab pos="4190365"/>
                        </a:tabLst>
                      </a:pPr>
                      <a:r>
                        <a:rPr lang="zh-CN" sz="2200">
                          <a:effectLst/>
                        </a:rPr>
                        <a:t>①暗示或推动情节的发展</a:t>
                      </a:r>
                      <a:r>
                        <a:rPr lang="en-US" sz="2200">
                          <a:effectLst/>
                        </a:rPr>
                        <a:t>;</a:t>
                      </a:r>
                      <a:r>
                        <a:rPr lang="zh-CN" sz="2200">
                          <a:effectLst/>
                        </a:rPr>
                        <a:t>②为后文情节的发展作铺垫或制造悬念</a:t>
                      </a:r>
                      <a:r>
                        <a:rPr lang="en-US" sz="2200">
                          <a:effectLst/>
                        </a:rPr>
                        <a:t>;</a:t>
                      </a:r>
                      <a:r>
                        <a:rPr lang="zh-CN" sz="2200">
                          <a:effectLst/>
                        </a:rPr>
                        <a:t>③作为情节发展的线索</a:t>
                      </a:r>
                      <a:r>
                        <a:rPr lang="en-US" sz="2200">
                          <a:effectLst/>
                        </a:rPr>
                        <a:t>;</a:t>
                      </a:r>
                      <a:r>
                        <a:rPr lang="zh-CN" sz="2200">
                          <a:effectLst/>
                        </a:rPr>
                        <a:t>④与标题相呼应</a:t>
                      </a:r>
                      <a:r>
                        <a:rPr lang="en-US" sz="2200">
                          <a:effectLst/>
                        </a:rPr>
                        <a:t>,</a:t>
                      </a:r>
                      <a:r>
                        <a:rPr lang="zh-CN" sz="2200">
                          <a:effectLst/>
                        </a:rPr>
                        <a:t>诠释标题的内涵</a:t>
                      </a:r>
                      <a:r>
                        <a:rPr lang="en-US" sz="2200">
                          <a:effectLst/>
                        </a:rPr>
                        <a:t>;</a:t>
                      </a:r>
                      <a:r>
                        <a:rPr lang="zh-CN" sz="2200">
                          <a:effectLst/>
                        </a:rPr>
                        <a:t>⑤开头的环境描写</a:t>
                      </a:r>
                      <a:r>
                        <a:rPr lang="en-US" sz="2200">
                          <a:effectLst/>
                        </a:rPr>
                        <a:t>,</a:t>
                      </a:r>
                      <a:r>
                        <a:rPr lang="zh-CN" sz="2200">
                          <a:effectLst/>
                        </a:rPr>
                        <a:t>引出下文</a:t>
                      </a:r>
                      <a:r>
                        <a:rPr lang="en-US" sz="2200">
                          <a:effectLst/>
                        </a:rPr>
                        <a:t>××</a:t>
                      </a:r>
                      <a:r>
                        <a:rPr lang="zh-CN" sz="2200">
                          <a:effectLst/>
                        </a:rPr>
                        <a:t>内容</a:t>
                      </a:r>
                      <a:r>
                        <a:rPr lang="en-US" sz="2200">
                          <a:effectLst/>
                        </a:rPr>
                        <a:t>(</a:t>
                      </a:r>
                      <a:r>
                        <a:rPr lang="zh-CN" sz="2200">
                          <a:effectLst/>
                        </a:rPr>
                        <a:t>为下文</a:t>
                      </a:r>
                      <a:r>
                        <a:rPr lang="en-US" sz="2200">
                          <a:effectLst/>
                        </a:rPr>
                        <a:t>××</a:t>
                      </a:r>
                      <a:r>
                        <a:rPr lang="zh-CN" sz="2200">
                          <a:effectLst/>
                        </a:rPr>
                        <a:t>作铺垫</a:t>
                      </a:r>
                      <a:r>
                        <a:rPr lang="en-US" sz="2200">
                          <a:effectLst/>
                        </a:rPr>
                        <a:t>),</a:t>
                      </a:r>
                      <a:r>
                        <a:rPr lang="zh-CN" sz="2200">
                          <a:effectLst/>
                        </a:rPr>
                        <a:t>与结尾相呼应</a:t>
                      </a:r>
                      <a:r>
                        <a:rPr lang="en-US" sz="2200">
                          <a:effectLst/>
                        </a:rPr>
                        <a:t>(</a:t>
                      </a:r>
                      <a:r>
                        <a:rPr lang="zh-CN" sz="2200">
                          <a:effectLst/>
                        </a:rPr>
                        <a:t>结尾的环境描写</a:t>
                      </a:r>
                      <a:r>
                        <a:rPr lang="en-US" sz="2200">
                          <a:effectLst/>
                        </a:rPr>
                        <a:t>,</a:t>
                      </a:r>
                      <a:r>
                        <a:rPr lang="zh-CN" sz="2200">
                          <a:effectLst/>
                        </a:rPr>
                        <a:t>与上文</a:t>
                      </a:r>
                      <a:r>
                        <a:rPr lang="en-US" sz="2200">
                          <a:effectLst/>
                        </a:rPr>
                        <a:t>××</a:t>
                      </a:r>
                      <a:r>
                        <a:rPr lang="zh-CN" sz="2200">
                          <a:effectLst/>
                        </a:rPr>
                        <a:t>内容相呼应</a:t>
                      </a:r>
                      <a:r>
                        <a:rPr lang="en-US" sz="2200">
                          <a:effectLst/>
                        </a:rPr>
                        <a:t>,</a:t>
                      </a:r>
                      <a:r>
                        <a:rPr lang="zh-CN" sz="2200">
                          <a:effectLst/>
                        </a:rPr>
                        <a:t>结构完整</a:t>
                      </a:r>
                      <a:r>
                        <a:rPr lang="en-US" sz="2200">
                          <a:effectLst/>
                        </a:rPr>
                        <a:t>)</a:t>
                      </a:r>
                      <a:r>
                        <a:rPr lang="zh-CN" sz="2200">
                          <a:effectLst/>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tc>
              </a:tr>
              <a:tr h="770890">
                <a:tc>
                  <a:txBody>
                    <a:bodyPr vert="horz" wrap="square"/>
                    <a:lstStyle/>
                    <a:p>
                      <a:pPr>
                        <a:lnSpc>
                          <a:spcPct val="115000"/>
                        </a:lnSpc>
                        <a:spcAft>
                          <a:spcPct val="0"/>
                        </a:spcAft>
                        <a:tabLst>
                          <a:tab pos="1188085"/>
                          <a:tab pos="2163445"/>
                          <a:tab pos="3142615"/>
                          <a:tab pos="4190365"/>
                        </a:tabLst>
                      </a:pPr>
                      <a:r>
                        <a:rPr lang="zh-CN" sz="2200">
                          <a:effectLst/>
                        </a:rPr>
                        <a:t>主题</a:t>
                      </a:r>
                      <a:endParaRPr lang="zh-CN" sz="2200">
                        <a:effectLst/>
                      </a:endParaRPr>
                    </a:p>
                    <a:p>
                      <a:pPr>
                        <a:lnSpc>
                          <a:spcPct val="115000"/>
                        </a:lnSpc>
                        <a:spcAft>
                          <a:spcPct val="0"/>
                        </a:spcAft>
                        <a:tabLst>
                          <a:tab pos="1188085"/>
                          <a:tab pos="2163445"/>
                          <a:tab pos="3142615"/>
                          <a:tab pos="4190365"/>
                        </a:tabLst>
                      </a:pPr>
                      <a:r>
                        <a:rPr lang="zh-CN" sz="2200">
                          <a:effectLst/>
                        </a:rPr>
                        <a:t>方面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tc>
                <a:tc>
                  <a:txBody>
                    <a:bodyPr vert="horz" wrap="square"/>
                    <a:lstStyle/>
                    <a:p>
                      <a:pPr>
                        <a:lnSpc>
                          <a:spcPct val="115000"/>
                        </a:lnSpc>
                        <a:spcAft>
                          <a:spcPct val="0"/>
                        </a:spcAft>
                        <a:tabLst>
                          <a:tab pos="1188085"/>
                          <a:tab pos="2163445"/>
                          <a:tab pos="3142615"/>
                          <a:tab pos="4190365"/>
                        </a:tabLst>
                      </a:pPr>
                      <a:r>
                        <a:rPr lang="zh-CN" sz="2200">
                          <a:effectLst/>
                        </a:rPr>
                        <a:t>①揭示主题</a:t>
                      </a:r>
                      <a:r>
                        <a:rPr lang="en-US" sz="2200">
                          <a:effectLst/>
                        </a:rPr>
                        <a:t>;</a:t>
                      </a:r>
                      <a:r>
                        <a:rPr lang="zh-CN" sz="2200">
                          <a:effectLst/>
                        </a:rPr>
                        <a:t>②深化主旨。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社会环境描写的作用分析五角度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展示人物活动及其成长的时代背景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揭示形成人物性格的社会基础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揭示影响人物行动的因素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预示人物或悲或喜的命运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揭示社会本质特征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凸显小说主题。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解答环境描写作用类题</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步骤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找句子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析特点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找到环境描写的具体语句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分析环境的特点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因为环境的特点与作者写此环境的作用是一致的。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定角度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找对应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找到分析环境描写作用的思维角度并作对应分析。这里要注意区分出自然环境描写的作用与社会环境描写的作用各自不同的思维角度。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分条列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规范答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组织答案时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要每个角度的作用分条列举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这样答案要点更明晰。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古镇人家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袁省梅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古镇的街道短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布局是独特的</a:t>
            </a:r>
            <a:r>
              <a:rPr lang="en-US" altLang="zh-CN" sz="2200">
                <a:solidFill>
                  <a:srgbClr val="000000"/>
                </a:solidFill>
                <a:latin typeface="Times New Roman" panose="02020603050405020304" pitchFamily="18" charset="0"/>
                <a:cs typeface="Times New Roman" panose="02020603050405020304" pitchFamily="18" charset="0"/>
              </a:rPr>
              <a:t>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黑瓦灰墙的房屋看上去拥挤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却不显纷乱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倒是挺安静的。近年来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是越发地安静了。短短的老旧的小巷子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斑驳的墙壁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坑洼的石板路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盛不下年轻的眼光和心思。镇上的青壮年坐船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或者坐火车、汽车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去上海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去宁波、杭州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或者更远的地方打工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头也不回地走了。石板巷就更安静了。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周嫂子带着孙子小宝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叽叽咯咯的笑闹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从早上直到夜幕裹了古镇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给小巷子带来许多的热闹和欢笑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石板巷就泠泠叮叮地氤氲开一片一片的温暖和生机。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本文写于</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cs typeface="Times New Roman" panose="02020603050405020304" pitchFamily="18" charset="0"/>
              </a:rPr>
              <a:t>年春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当时抗日战争已经进入最后阶段。共产党领导的抗日武装力量正在不断发展壮大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抗日根据地也在不断扩大。在这场伟大的民族解放战争中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根据地的广大群众在共产党的领导和教育下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同仇敌忾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奋起抗敌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表现了艰苦卓绝的斗争精神和大无畏的英雄气概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为保卫祖国、维护民族的独立与尊严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建立了不可磨灭的功绩。《荷花淀》就是在这样的背景下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以冀中抗日根据地人民的斗争生活为题材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经过精心构思谱写出的一曲爱国主义精神和革命乐观主义精神的赞歌。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64639"/>
            <a:ext cx="8128000" cy="496189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刘叔家和周嫂子住邻居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门挨着门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却没有周嫂子家热气腾腾。这是刘叔说的。刘叔说周嫂子跟孙子把日子过得热气腾腾。刘叔的老伴早逝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儿子儿媳带着孩子在城里。刘叔看着周嫂子家的热闹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七拐八弯的皱纹里就多了许多的东西。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刘叔叫儿子把孙子送回来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他照看。刘叔心说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孙子回来了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他家也像周嫂子家一样热气腾腾。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儿媳妇不愿意。儿媳妇说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孩子两岁多了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快上幼儿园了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到了乡下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染一身的坏习惯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还说满嘴的乡下话。刘叔知道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儿子已经把孩子的户口买到城里了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也在城里买下了房子。孩子到了去幼儿园上学的年龄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交上一笔钱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就跟城里的孩子一样了。刘叔只是不明白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家里有啥不好的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镇上的幼儿园也挺好。刘叔把古镇说得天好地好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孙子也没回来。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936"/>
            <a:ext cx="8128000" cy="415036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刘叔就跟以前一样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落寞地蹲在门边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秃鹫般佝偻着背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看着周嫂子跟孙子一起玩闹。有时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也跟着笑两声。有时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周嫂子回去做饭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刘叔就给孩子讲故事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说儿歌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都是很久以前看过的说过的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刘叔也没想到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竟然都在嘴边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能说好多。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周嫂子去街上买菜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嫌带着孙子累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就把孙子托付给刘叔照看一会儿。刘叔好的好的答应着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飞快地从家里拿来了饼干和八宝粥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都是儿子给他买的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他给周嫂子的孙子小宝吃。吃完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也不知他从哪儿找出铁环和陀螺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在巷子里教宝宝玩滚铁环、抽陀螺。宝宝跟着刘叔比跟着周嫂子还要开心。周嫂子回来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宝宝不跟她回去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小尾巴一样跟着刘叔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爷爷爷爷叫得欢。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74396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周嫂子不好意思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做了阳春面包了饺子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就端一碗给刘叔送去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烧了鱼虾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也要给刘叔送半碗。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没几天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周嫂子和刘叔的事就在小镇上传开了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人们的话题自然集中在刘叔和周嫂子的身上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这个房挨房檐靠檐的小镇上到处在传播着这条新闻。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正合适。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这俩人早都在一起了。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说什么的都有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而且是越说越暧昧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越说越生动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细枝末节地演绎开了。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02338"/>
            <a:ext cx="8128000" cy="4556125"/>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刘叔是在好多天后才从人们的眼角嘴边寻思到了一些异样。他嘿嘿笑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不管不理那些闲话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看见宝宝了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还是一颠一颠地给宝宝拿饼干拿八宝粥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带宝宝叠纸飞机抽陀螺。宝宝哪知道世相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也还是像小尾巴一样跟着刘叔在石板路上从这头跑到那头。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周嫂子害怕闲话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却拗不过宝宝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只好不等刘叔开门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就带着宝宝去另一条巷子玩。若是听见刘叔在门口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她就关了门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不让宝宝出去。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刘叔看出了端倪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就把给宝宝叠的纸飞机、扎的毽子放到周嫂子家门边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躲到门里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从门缝看周嫂子和宝宝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听他们在巷里的说笑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他也悄悄地跟着不出声地笑两声。这种不出声偷偷的笑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让人感觉格外心疼和无奈。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884774"/>
            <a:ext cx="8128000" cy="3338195"/>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周嫂子再看刘叔时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就看见了刘叔眼里的黯然和热切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她的心里突然生了许多说不清的不安。阳光抚在古镇上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抚出来一条条悠长的阴凉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和挥之不去的黑深的忧伤。斑驳的木门、墙壁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石板路上大的小的坑凹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无时无刻不在诉说着岁月的匆匆和脆弱。周嫂子被眼前的景象弄得心碎。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周嫂子咬咬唇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回到家里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坐了好久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直到宝宝从刘叔家回来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她才起来去烧饭。周嫂子做了光面。她记得刘叔喜欢吃光面。她还烧了虾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蒸了鱼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都是刘叔爱吃的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884774"/>
            <a:ext cx="8128000" cy="3338195"/>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梆梆梆。很大的敲门声。执拗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故意给人听似的。就是故意给邻居听见让邻居知道的。周嫂子说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怕啥哟。隔着门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周嫂子高声大嗓门地喊刘叔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叫刘叔来端饭。刘叔欢喜地接过饭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叫周嫂子等一下。他扭身回去了。刘叔从屋里出来时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把饭盒递给周嫂子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嘿嘿笑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宝宝醒了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我用鱼骨给他做了个小枪呢。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周嫂子接过饭盒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觉出了饭盒的沉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打开一看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她的眼睛一下就瞪大了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眼泪也倏地在眼里绕开了。饭盒里装着包子。不用看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周嫂子也知道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是她最爱吃的三鲜馅包子</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716732"/>
            <a:ext cx="8128000" cy="171450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雨扑簌簌地下了。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下在古镇的屋顶上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也下在青石板上。青石板路上旋即开出了一朵、两朵</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的水花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晶亮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干净又好看。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小说开头、结尾段都对古镇进行了环境描写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有何独到的用意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简要赏析。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小说开头交代古镇独特的造型、街道、房屋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突出古镇的安静与闭塞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为下文写刘叔与周嫂子的故事以及小镇人的议论做好了铺垫。</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小说结尾通过描写雨滴打在青石板上溅开水花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晶莹透明的画面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意在书写刘叔与周嫂子感情的真挚和美好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表达作者对刘叔与周嫂子的真诚的祝福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对人世间美好感情的由衷赞美。韵味悠长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富有较强的艺术感染力。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randombar(horizontal)">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析特点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题干明确指出是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小说开头、结尾段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从开头段中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街道</a:t>
            </a:r>
            <a:r>
              <a:rPr lang="en-US" altLang="zh-CN" sz="2200">
                <a:solidFill>
                  <a:srgbClr val="000000"/>
                </a:solidFill>
                <a:latin typeface="Times New Roman" panose="02020603050405020304" pitchFamily="18" charset="0"/>
                <a:cs typeface="Times New Roman" panose="02020603050405020304" pitchFamily="18" charset="0"/>
              </a:rPr>
              <a:t>”“T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挺安静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眼光和心思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头也不回地走了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等关键词句来看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突出了古镇的安静与闭塞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从结尾段中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晶亮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干净又好看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等关键词句来看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意在书写刘叔与周嫂子感情的真挚和美好</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96752"/>
            <a:ext cx="284480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表格 5"/>
          <p:cNvGraphicFramePr>
            <a:graphicFrameLocks noGrp="1" noChangeAspect="1"/>
          </p:cNvGraphicFramePr>
          <p:nvPr/>
        </p:nvGraphicFramePr>
        <p:xfrm>
          <a:off x="508000" y="1700808"/>
          <a:ext cx="8128000" cy="4526280"/>
        </p:xfrm>
        <a:graphic>
          <a:graphicData uri="http://schemas.openxmlformats.org/drawingml/2006/table">
            <a:tbl>
              <a:tblPr firstRow="1" firstCol="1" bandRow="1"/>
              <a:tblGrid>
                <a:gridCol w="1255395"/>
                <a:gridCol w="6872605"/>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思考角度</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文中对应的答案要点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环境自身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开头段描写突出了古镇的安静与闭塞。</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环境与人</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物的关系</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开头段环境为下文人物故事的展开提供了生活环境</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结尾环境描写则预示了人物故事的结局。</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环境与情</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节的关系</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开头段为下文写刘叔与周嫂子的故事以及小镇人的议论做好了铺垫。结尾段是对全文进行预测式的总结。</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环境与主</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题的关系</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结尾段对雨的优美境界的描写</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既是对刘叔与周嫂子的真诚的祝福</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又是对人世间美好感情的由衷赞美。</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艺术效果</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两段景物描写</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韵味悠长</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富有较强的艺术感染力。</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pic>
        <p:nvPicPr>
          <p:cNvPr id="7" name="New picture" hidden="1"/>
          <p:cNvPicPr/>
          <p:nvPr/>
        </p:nvPicPr>
        <p:blipFill>
          <a:blip r:embed="rId5"/>
          <a:stretch>
            <a:fillRect/>
          </a:stretch>
        </p:blipFill>
        <p:spPr>
          <a:xfrm>
            <a:off x="10680700" y="11442700"/>
            <a:ext cx="304800" cy="3810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荷花淀派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又称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白洋淀派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。《荷花淀》发表后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其淡雅疏朗的诗情画意与朴素清新的泥土气息的完美结合在文学艺术界影响很大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影响了刘绍棠、从维熙、韩映山等众多作家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他们都努力探索其写作技巧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并在艺术实践中体现其风格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便形成了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白洋淀派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一般都充满浪漫主义气息和乐观精神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情节生动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语言逼真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心理刻画细腻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抒情味浓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富有诗情画意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诗体小说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43484"/>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1907802"/>
          <a:ext cx="8128000" cy="4722712"/>
        </p:xfrm>
        <a:graphic>
          <a:graphicData uri="http://schemas.openxmlformats.org/presentationml/2006/ole">
            <mc:AlternateContent>
              <mc:Choice xmlns:v="urn:schemas-microsoft-com:vml" Requires="v">
                <p:oleObj spid="_x0000_s1039" name="文档" r:id="rId6" imgW="3858260" imgH="2242185" progId="Word.Document.12">
                  <p:embed/>
                </p:oleObj>
              </mc:Choice>
              <mc:Fallback>
                <p:oleObj name="文档" r:id="rId6" imgW="3858260" imgH="2242185" progId="Word.Document.12">
                  <p:embed/>
                  <p:pic>
                    <p:nvPicPr>
                      <p:cNvPr id="0" name="OLE substitute image"/>
                      <p:cNvPicPr/>
                      <p:nvPr/>
                    </p:nvPicPr>
                    <p:blipFill>
                      <a:blip r:embed="rId7"/>
                      <a:stretch>
                        <a:fillRect/>
                      </a:stretch>
                    </p:blipFill>
                    <p:spPr>
                      <a:xfrm>
                        <a:off x="508000" y="1907802"/>
                        <a:ext cx="8128000" cy="4722712"/>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844824"/>
          <a:ext cx="8128000" cy="4079010"/>
        </p:xfrm>
        <a:graphic>
          <a:graphicData uri="http://schemas.openxmlformats.org/presentationml/2006/ole">
            <mc:AlternateContent>
              <mc:Choice xmlns:v="urn:schemas-microsoft-com:vml" Requires="v">
                <p:oleObj spid="_x0000_s1040" name="文档" r:id="rId6" imgW="3858260" imgH="1936750" progId="Word.Document.12">
                  <p:embed/>
                </p:oleObj>
              </mc:Choice>
              <mc:Fallback>
                <p:oleObj name="文档" r:id="rId6" imgW="3858260" imgH="1936750" progId="Word.Document.12">
                  <p:embed/>
                  <p:pic>
                    <p:nvPicPr>
                      <p:cNvPr id="0" name="OLE substitute image"/>
                      <p:cNvPicPr/>
                      <p:nvPr/>
                    </p:nvPicPr>
                    <p:blipFill>
                      <a:blip r:embed="rId7"/>
                      <a:stretch>
                        <a:fillRect/>
                      </a:stretch>
                    </p:blipFill>
                    <p:spPr>
                      <a:xfrm>
                        <a:off x="508000" y="1844824"/>
                        <a:ext cx="8128000" cy="407901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30648"/>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2780928"/>
          <a:ext cx="8128000" cy="2514600"/>
        </p:xfrm>
        <a:graphic>
          <a:graphicData uri="http://schemas.openxmlformats.org/drawingml/2006/table">
            <a:tbl>
              <a:tblPr firstRow="1" firstCol="1" bandRow="1"/>
              <a:tblGrid>
                <a:gridCol w="1625600"/>
                <a:gridCol w="1625600"/>
                <a:gridCol w="1625600"/>
                <a:gridCol w="1625600"/>
                <a:gridCol w="1625600"/>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后</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huǐ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悔</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安</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wèi</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慰</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教</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huì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诲</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yùn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shǎng</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午</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晌</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影</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bì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壁</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xiǎng</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响</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完</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bì</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归赵</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璧</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33802" y="1302338"/>
            <a:ext cx="8328062" cy="4556125"/>
            <a:chOff x="333802" y="1302338"/>
            <a:chExt cx="8328062" cy="4556125"/>
          </a:xfrm>
        </p:grpSpPr>
        <p:sp>
          <p:nvSpPr>
            <p:cNvPr id="2" name="矩形 1"/>
            <p:cNvSpPr>
              <a:spLocks noChangeAspect="1"/>
            </p:cNvSpPr>
            <p:nvPr/>
          </p:nvSpPr>
          <p:spPr>
            <a:xfrm>
              <a:off x="333802" y="1302338"/>
              <a:ext cx="8328062" cy="4556125"/>
            </a:xfrm>
            <a:prstGeom prst="rect">
              <a:avLst/>
            </a:prstGeom>
          </p:spPr>
          <p:txBody>
            <a:bodyPr wrap="squar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藕断丝连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比喻表面上好像已断了关系</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实际上仍然挂牵着</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多指爱情上的</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有的夫妻会明智地选择互不打扰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而有一些则藕断丝连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剪不断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理还乱。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铜墙铁壁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比喻十分坚固、不可摧毁的事物。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真正的铜墙铁壁是群众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暴恐分子藏得再深也逃不过群众的眼睛。</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聚精会神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集中精神</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集中注意力。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当前我们要把力量凝聚到疫情防控的主要任务上来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聚精会神打好疫情防控阻击战。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文本框 6"/>
            <p:cNvSpPr txBox="1"/>
            <p:nvPr/>
          </p:nvSpPr>
          <p:spPr>
            <a:xfrm>
              <a:off x="7370678" y="2780928"/>
              <a:ext cx="1249680" cy="368300"/>
            </a:xfrm>
            <a:prstGeom prst="rect">
              <a:avLst/>
            </a:prstGeom>
            <a:noFill/>
          </p:spPr>
          <p:txBody>
            <a:bodyPr wrap="none" rtlCol="0">
              <a:spAutoFit/>
            </a:bodyPr>
            <a:lstStyle/>
            <a:p>
              <a:r>
                <a:rPr lang="en-US" altLang="zh-CN" b="1" smtClean="0"/>
                <a:t>·    ·    ·    ·</a:t>
              </a:r>
              <a:endParaRPr lang="zh-CN" altLang="en-US" b="1"/>
            </a:p>
          </p:txBody>
        </p:sp>
        <p:sp>
          <p:nvSpPr>
            <p:cNvPr id="12" name="文本框 11"/>
            <p:cNvSpPr txBox="1"/>
            <p:nvPr/>
          </p:nvSpPr>
          <p:spPr>
            <a:xfrm>
              <a:off x="1919940" y="3933056"/>
              <a:ext cx="1249680" cy="368300"/>
            </a:xfrm>
            <a:prstGeom prst="rect">
              <a:avLst/>
            </a:prstGeom>
            <a:noFill/>
          </p:spPr>
          <p:txBody>
            <a:bodyPr wrap="none" rtlCol="0">
              <a:spAutoFit/>
            </a:bodyPr>
            <a:lstStyle/>
            <a:p>
              <a:r>
                <a:rPr lang="en-US" altLang="zh-CN" b="1" smtClean="0"/>
                <a:t>·    ·    ·    ·</a:t>
              </a:r>
              <a:endParaRPr lang="zh-CN" altLang="en-US" b="1"/>
            </a:p>
          </p:txBody>
        </p:sp>
        <p:sp>
          <p:nvSpPr>
            <p:cNvPr id="13" name="文本框 12"/>
            <p:cNvSpPr txBox="1"/>
            <p:nvPr/>
          </p:nvSpPr>
          <p:spPr>
            <a:xfrm>
              <a:off x="7318900" y="5157192"/>
              <a:ext cx="1249680" cy="368300"/>
            </a:xfrm>
            <a:prstGeom prst="rect">
              <a:avLst/>
            </a:prstGeom>
            <a:noFill/>
          </p:spPr>
          <p:txBody>
            <a:bodyPr wrap="none" rtlCol="0">
              <a:spAutoFit/>
            </a:bodyPr>
            <a:lstStyle/>
            <a:p>
              <a:r>
                <a:rPr lang="en-US" altLang="zh-CN" b="1" smtClean="0"/>
                <a:t>·    ·    ·    ·</a:t>
              </a:r>
              <a:endParaRPr lang="zh-CN" altLang="en-US" b="1"/>
            </a:p>
          </p:txBody>
        </p:sp>
      </p:grpSp>
      <p:sp>
        <p:nvSpPr>
          <p:cNvPr id="14" name="矩形 13"/>
          <p:cNvSpPr/>
          <p:nvPr/>
        </p:nvSpPr>
        <p:spPr>
          <a:xfrm>
            <a:off x="1946494" y="1763277"/>
            <a:ext cx="6715369"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375169" y="2162498"/>
            <a:ext cx="138852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1946495" y="3378275"/>
            <a:ext cx="428169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1946495" y="4577756"/>
            <a:ext cx="428169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15"/>
                                        </p:tgtEl>
                                      </p:cBhvr>
                                    </p:animEffect>
                                    <p:set>
                                      <p:cBhvr>
                                        <p:cTn id="10" dur="1" fill="hold">
                                          <p:stCondLst>
                                            <p:cond delay="499"/>
                                          </p:stCondLst>
                                        </p:cTn>
                                        <p:tgtEl>
                                          <p:spTgt spid="15"/>
                                        </p:tgtEl>
                                        <p:attrNameLst>
                                          <p:attrName>style.visibility</p:attrName>
                                        </p:attrNameLst>
                                      </p:cBhvr>
                                      <p:to>
                                        <p:strVal val="hidden"/>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4" presetClass="exit" presetSubtype="10" fill="hold" grpId="0" nodeType="clickEffect">
                                  <p:stCondLst>
                                    <p:cond delay="0"/>
                                  </p:stCondLst>
                                  <p:childTnLst>
                                    <p:animEffect transition="out" filter="randombar(horizontal)">
                                      <p:cBhvr>
                                        <p:cTn id="14" dur="500"/>
                                        <p:tgtEl>
                                          <p:spTgt spid="16"/>
                                        </p:tgtEl>
                                      </p:cBhvr>
                                    </p:animEffect>
                                    <p:set>
                                      <p:cBhvr>
                                        <p:cTn id="15" dur="1" fill="hold">
                                          <p:stCondLst>
                                            <p:cond delay="499"/>
                                          </p:stCondLst>
                                        </p:cTn>
                                        <p:tgtEl>
                                          <p:spTgt spid="16"/>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7"/>
                                        </p:tgtEl>
                                      </p:cBhvr>
                                    </p:animEffect>
                                    <p:set>
                                      <p:cBhvr>
                                        <p:cTn id="2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317</Paragraphs>
  <Slides>49</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49</vt:i4>
      </vt:variant>
    </vt:vector>
  </HeadingPairs>
  <TitlesOfParts>
    <vt:vector baseType="lpstr" size="61">
      <vt:lpstr>Arial</vt:lpstr>
      <vt:lpstr>微软雅黑</vt:lpstr>
      <vt:lpstr>Wingdings</vt:lpstr>
      <vt:lpstr>黑体</vt:lpstr>
      <vt:lpstr>Calibri</vt:lpstr>
      <vt:lpstr>Times New Roman</vt:lpstr>
      <vt:lpstr>楷体</vt:lpstr>
      <vt:lpstr>NEU-BZ-S92</vt:lpstr>
      <vt:lpstr>方正书宋_GBK</vt:lpstr>
      <vt:lpstr>方正宋黑_GBK</vt:lpstr>
      <vt:lpstr>宋体</vt:lpstr>
      <vt:lpstr>自定义设计方案</vt:lpstr>
      <vt:lpstr>8　荷花淀</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2020-09-14T09:47:13Z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