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2" r:id="rId6"/>
    <p:sldId id="257" r:id="rId7"/>
    <p:sldId id="263" r:id="rId8"/>
    <p:sldId id="269" r:id="rId9"/>
    <p:sldId id="273" r:id="rId10"/>
    <p:sldId id="271" r:id="rId11"/>
    <p:sldId id="274" r:id="rId12"/>
    <p:sldId id="272" r:id="rId13"/>
    <p:sldId id="275" r:id="rId14"/>
    <p:sldId id="276" r:id="rId15"/>
    <p:sldId id="295" r:id="rId16"/>
    <p:sldId id="277" r:id="rId17"/>
    <p:sldId id="279" r:id="rId18"/>
    <p:sldId id="278" r:id="rId19"/>
    <p:sldId id="280" r:id="rId20"/>
    <p:sldId id="281" r:id="rId21"/>
    <p:sldId id="264" r:id="rId22"/>
    <p:sldId id="312" r:id="rId23"/>
    <p:sldId id="297" r:id="rId24"/>
    <p:sldId id="313" r:id="rId25"/>
    <p:sldId id="299" r:id="rId26"/>
    <p:sldId id="314" r:id="rId27"/>
    <p:sldId id="300" r:id="rId28"/>
    <p:sldId id="301" r:id="rId29"/>
    <p:sldId id="315" r:id="rId30"/>
    <p:sldId id="316" r:id="rId31"/>
    <p:sldId id="302" r:id="rId32"/>
    <p:sldId id="317" r:id="rId33"/>
    <p:sldId id="303" r:id="rId34"/>
    <p:sldId id="318" r:id="rId35"/>
    <p:sldId id="304" r:id="rId36"/>
    <p:sldId id="305" r:id="rId37"/>
    <p:sldId id="306" r:id="rId38"/>
    <p:sldId id="335" r:id="rId39"/>
    <p:sldId id="307" r:id="rId40"/>
    <p:sldId id="309" r:id="rId41"/>
    <p:sldId id="308" r:id="rId42"/>
    <p:sldId id="352" r:id="rId43"/>
    <p:sldId id="353" r:id="rId44"/>
    <p:sldId id="359" r:id="rId45"/>
    <p:sldId id="265" r:id="rId46"/>
    <p:sldId id="344" r:id="rId47"/>
    <p:sldId id="266" r:id="rId48"/>
    <p:sldId id="345" r:id="rId49"/>
    <p:sldId id="354" r:id="rId50"/>
    <p:sldId id="346" r:id="rId51"/>
    <p:sldId id="355" r:id="rId52"/>
    <p:sldId id="358" r:id="rId53"/>
    <p:sldId id="356" r:id="rId54"/>
    <p:sldId id="357" r:id="rId55"/>
    <p:sldId id="267" r:id="rId56"/>
    <p:sldId id="374" r:id="rId57"/>
    <p:sldId id="375" r:id="rId58"/>
    <p:sldId id="376" r:id="rId59"/>
    <p:sldId id="377" r:id="rId60"/>
    <p:sldId id="378" r:id="rId61"/>
    <p:sldId id="379" r:id="rId62"/>
    <p:sldId id="259" r:id="rId63"/>
    <p:sldId id="347" r:id="rId64"/>
    <p:sldId id="384" r:id="rId65"/>
    <p:sldId id="380" r:id="rId66"/>
    <p:sldId id="296" r:id="rId6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CECB"/>
    <a:srgbClr val="DAEFF0"/>
    <a:srgbClr val="AED1ED"/>
    <a:srgbClr val="8FB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tableStyles" Target="tableStyles.xml"/><Relationship Id="rId7" Type="http://schemas.openxmlformats.org/officeDocument/2006/relationships/slide" Target="slides/slide4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3922-190A-49BE-BC79-C887256D9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3922-190A-49BE-BC79-C887256D9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3922-190A-49BE-BC79-C887256D9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73922-190A-49BE-BC79-C887256D9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255" y="-19050"/>
            <a:ext cx="12193905" cy="689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9250" y="1825625"/>
            <a:ext cx="6346825" cy="4351655"/>
          </a:xfrm>
        </p:spPr>
        <p:txBody>
          <a:bodyPr/>
          <a:lstStyle>
            <a:lvl1pPr>
              <a:defRPr sz="3200" b="1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012D86"/>
            </a:gs>
            <a:gs pos="57000">
              <a:srgbClr val="0E255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57275" y="200469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1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5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0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1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3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4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5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6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7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8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9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1.xml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3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6.xml"/><Relationship Id="rId1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8.xml"/><Relationship Id="rId1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6.xml"/><Relationship Id="rId1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7.xml"/><Relationship Id="rId1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8.xml"/><Relationship Id="rId1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9.xml"/><Relationship Id="rId1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0.xml"/><Relationship Id="rId1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1.xml"/><Relationship Id="rId1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themeOverride" Target="../theme/themeOverride4.xml"/><Relationship Id="rId1" Type="http://schemas.openxmlformats.org/officeDocument/2006/relationships/tags" Target="../tags/tag6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4.xml"/><Relationship Id="rId1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1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66.xml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6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04170" y="3435985"/>
            <a:ext cx="8597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latin typeface="楷体" panose="02010609060101010101" charset="-122"/>
                <a:ea typeface="楷体" panose="02010609060101010101" charset="-122"/>
              </a:rPr>
              <a:t>记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乃重修岳阳楼，增其旧制，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刻唐贤今人诗赋于其上，</a:t>
            </a:r>
            <a:endParaRPr lang="zh-CN" altLang="en-US"/>
          </a:p>
          <a:p>
            <a:endParaRPr lang="zh-CN" altLang="en-US"/>
          </a:p>
          <a:p>
            <a:endParaRPr lang="zh-CN" altLang="en-US" sz="2000"/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乃重修岳阳楼，增其旧制，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刻唐贤今人诗赋于其上，</a:t>
            </a:r>
            <a:endParaRPr lang="zh-CN" altLang="en-US"/>
          </a:p>
          <a:p>
            <a:endParaRPr lang="zh-CN" altLang="en-US"/>
          </a:p>
          <a:p>
            <a:r>
              <a:rPr lang="zh-CN" altLang="en-US" sz="2400"/>
              <a:t>乃：于是。</a:t>
            </a:r>
            <a:endParaRPr lang="zh-CN" altLang="en-US" sz="2400"/>
          </a:p>
          <a:p>
            <a:r>
              <a:rPr lang="zh-CN" altLang="en-US" sz="2400"/>
              <a:t>其：代词。此处指岳阳楼。</a:t>
            </a:r>
            <a:endParaRPr lang="zh-CN" altLang="en-US" sz="2400"/>
          </a:p>
          <a:p>
            <a:r>
              <a:rPr lang="zh-CN" altLang="en-US" sz="2400"/>
              <a:t>制：规模。</a:t>
            </a:r>
            <a:endParaRPr lang="zh-CN" altLang="en-US" sz="2000"/>
          </a:p>
          <a:p>
            <a:r>
              <a:rPr lang="zh-CN" altLang="en-US" sz="2000"/>
              <a:t>翻译：</a:t>
            </a:r>
            <a:endParaRPr lang="zh-CN" altLang="en-US" sz="2000"/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属予作文以记之。</a:t>
            </a:r>
            <a:endParaRPr lang="zh-CN" altLang="en-US"/>
          </a:p>
          <a:p>
            <a:endParaRPr lang="zh-CN" altLang="en-US"/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属予作文以记之。</a:t>
            </a:r>
            <a:endParaRPr lang="zh-CN" altLang="en-US"/>
          </a:p>
          <a:p>
            <a:endParaRPr lang="zh-CN" altLang="en-US"/>
          </a:p>
          <a:p>
            <a:r>
              <a:rPr lang="zh-CN" altLang="en-US" sz="2400"/>
              <a:t>属：同</a:t>
            </a:r>
            <a:r>
              <a:rPr lang="en-US" altLang="zh-CN" sz="2400"/>
              <a:t>“</a:t>
            </a:r>
            <a:r>
              <a:rPr lang="zh-CN" altLang="en-US" sz="2400">
                <a:sym typeface="+mn-ea"/>
              </a:rPr>
              <a:t>嘱</a:t>
            </a:r>
            <a:r>
              <a:rPr lang="en-US" altLang="zh-CN" sz="2400"/>
              <a:t>”</a:t>
            </a:r>
            <a:r>
              <a:rPr lang="zh-CN" altLang="en-US" sz="2400"/>
              <a:t>。嘱托</a:t>
            </a:r>
            <a:endParaRPr lang="zh-CN" altLang="en-US" sz="2400"/>
          </a:p>
          <a:p>
            <a:r>
              <a:rPr lang="zh-CN" altLang="en-US" sz="2400"/>
              <a:t>以：连词，来。</a:t>
            </a:r>
            <a:endParaRPr lang="zh-CN" altLang="en-US" sz="2000"/>
          </a:p>
          <a:p>
            <a:r>
              <a:rPr lang="zh-CN" altLang="en-US" sz="2000"/>
              <a:t>翻译：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岳阳楼记丨</a:t>
            </a:r>
            <a:r>
              <a:rPr lang="zh-CN" altLang="en-US" sz="2800"/>
              <a:t>翻译第一自然段</a:t>
            </a:r>
            <a:endParaRPr lang="zh-CN" altLang="en-US" sz="280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庆历四年春，</a:t>
            </a:r>
            <a:endParaRPr lang="zh-CN" altLang="en-US"/>
          </a:p>
          <a:p>
            <a:r>
              <a:rPr lang="zh-CN" altLang="en-US"/>
              <a:t>滕子京谪守巴陵郡。</a:t>
            </a:r>
            <a:endParaRPr lang="zh-CN" altLang="en-US"/>
          </a:p>
          <a:p>
            <a:r>
              <a:rPr lang="zh-CN" altLang="en-US"/>
              <a:t>越明年，政通人和，百废具兴。</a:t>
            </a:r>
            <a:endParaRPr lang="zh-CN" altLang="en-US"/>
          </a:p>
          <a:p>
            <a:r>
              <a:rPr lang="zh-CN" altLang="en-US"/>
              <a:t>乃重修岳阳楼，增其旧制，</a:t>
            </a:r>
            <a:endParaRPr lang="zh-CN" altLang="en-US"/>
          </a:p>
          <a:p>
            <a:r>
              <a:rPr lang="zh-CN" altLang="en-US"/>
              <a:t>刻唐贤今人诗赋于其上，</a:t>
            </a:r>
            <a:endParaRPr lang="zh-CN" altLang="en-US"/>
          </a:p>
          <a:p>
            <a:r>
              <a:rPr lang="zh-CN" altLang="en-US"/>
              <a:t>属予作文以记之。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5665470" cy="4351655"/>
          </a:xfrm>
        </p:spPr>
        <p:txBody>
          <a:bodyPr/>
          <a:p>
            <a:r>
              <a:rPr lang="zh-CN" altLang="en-US"/>
              <a:t>问题</a:t>
            </a:r>
            <a:r>
              <a:rPr lang="en-US" altLang="zh-CN"/>
              <a:t>1</a:t>
            </a:r>
            <a:r>
              <a:rPr lang="zh-CN" altLang="en-US"/>
              <a:t>：谪字写出了友人政治上的失意，暗喻对仕途沉浮的悲慨，面对失意，滕子京有没有沉沦？从哪里看出来的？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文章第一段最后一句话有什么作用？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滕子京重修岳阳楼</a:t>
            </a:r>
            <a:endParaRPr lang="zh-CN" altLang="en-US"/>
          </a:p>
          <a:p>
            <a:r>
              <a:rPr lang="zh-CN" altLang="en-US">
                <a:sym typeface="+mn-ea"/>
              </a:rPr>
              <a:t>属予作文以记之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做记的缘由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  <p:sp>
        <p:nvSpPr>
          <p:cNvPr id="224" name=" 224"/>
          <p:cNvSpPr/>
          <p:nvPr/>
        </p:nvSpPr>
        <p:spPr>
          <a:xfrm>
            <a:off x="1554480" y="2837180"/>
            <a:ext cx="948055" cy="976630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庆历四年春，</a:t>
            </a:r>
            <a:endParaRPr lang="zh-CN" altLang="en-US"/>
          </a:p>
          <a:p>
            <a:r>
              <a:rPr lang="zh-CN" altLang="en-US"/>
              <a:t>滕子京谪守巴陵郡。</a:t>
            </a:r>
            <a:endParaRPr lang="zh-CN" altLang="en-US"/>
          </a:p>
          <a:p>
            <a:r>
              <a:rPr lang="zh-CN" altLang="en-US"/>
              <a:t>越明年，政通人和，百废具兴。</a:t>
            </a:r>
            <a:endParaRPr lang="zh-CN" altLang="en-US"/>
          </a:p>
          <a:p>
            <a:r>
              <a:rPr lang="zh-CN" altLang="en-US"/>
              <a:t>乃重修岳阳楼，增其旧制，</a:t>
            </a:r>
            <a:endParaRPr lang="zh-CN" altLang="en-US"/>
          </a:p>
          <a:p>
            <a:r>
              <a:rPr lang="zh-CN" altLang="en-US"/>
              <a:t>刻唐贤今人诗赋于其上，</a:t>
            </a:r>
            <a:endParaRPr lang="zh-CN" altLang="en-US"/>
          </a:p>
          <a:p>
            <a:r>
              <a:rPr lang="zh-CN" altLang="en-US"/>
              <a:t>属予作文以记之。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-6350" y="47625"/>
            <a:ext cx="6065520" cy="6751320"/>
          </a:xfrm>
        </p:spPr>
        <p:txBody>
          <a:bodyPr>
            <a:normAutofit lnSpcReduction="10000"/>
          </a:bodyPr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谪（</a:t>
            </a:r>
            <a:r>
              <a:rPr lang="en-US" altLang="zh-CN" sz="2400">
                <a:sym typeface="+mn-ea"/>
              </a:rPr>
              <a:t>zhé</a:t>
            </a:r>
            <a:r>
              <a:rPr lang="zh-CN" altLang="en-US" sz="2400">
                <a:sym typeface="+mn-ea"/>
              </a:rPr>
              <a:t>）守：因罪贬谪流放，出任外官。谪，古时官员降职或者远调。守：指做州郡的长官。</a:t>
            </a: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巴陵郡</a:t>
            </a:r>
            <a:r>
              <a:rPr lang="en-US" altLang="zh-CN" sz="2400">
                <a:sym typeface="+mn-ea"/>
              </a:rPr>
              <a:t>(jùn)</a:t>
            </a:r>
            <a:r>
              <a:rPr lang="zh-CN" altLang="en-US" sz="2400">
                <a:sym typeface="+mn-ea"/>
              </a:rPr>
              <a:t>：古郡名，今湖南岳阳。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越：到。今义越过。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明年：第二年。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通：顺利。和：和乐。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具：同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俱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。全，皆。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乃：于是。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其：代词。此处指岳阳楼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制：规模。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属：同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嘱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。嘱托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以：连词，来。</a:t>
            </a:r>
            <a:endParaRPr lang="zh-CN" altLang="en-US" sz="2000">
              <a:sym typeface="+mn-ea"/>
            </a:endParaRPr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 fontScale="90000" lnSpcReduction="10000"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予观夫巴陵胜状，在洞庭一湖。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衔远山，吞长江，浩浩汤汤，横无际涯，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朝晖夕阴，气象万千，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此则岳阳楼之大观也，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前人之述备矣。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然则北通巫峡，南极潇湘，迁客骚人，多会于此，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览物之情，得无异乎？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记是一种</a:t>
            </a:r>
            <a:r>
              <a:rPr lang="zh-CN" altLang="en-US" sz="3200" b="1" dirty="0">
                <a:solidFill>
                  <a:schemeClr val="bg1"/>
                </a:solidFill>
              </a:rPr>
              <a:t>文体</a:t>
            </a:r>
            <a:endParaRPr lang="zh-CN" altLang="en-US" sz="3200" dirty="0"/>
          </a:p>
          <a:p>
            <a:pPr algn="just">
              <a:lnSpc>
                <a:spcPct val="120000"/>
              </a:lnSpc>
            </a:pPr>
            <a:r>
              <a:rPr lang="zh-CN" altLang="en-US" sz="3200" dirty="0"/>
              <a:t>借助一些</a:t>
            </a:r>
            <a:r>
              <a:rPr lang="zh-CN" altLang="en-US" sz="3200" b="1" dirty="0">
                <a:solidFill>
                  <a:schemeClr val="bg1"/>
                </a:solidFill>
              </a:rPr>
              <a:t>人、事、物、景</a:t>
            </a:r>
            <a:r>
              <a:rPr lang="zh-CN" altLang="en-US" sz="3200" dirty="0"/>
              <a:t>来抒发自己的情感或见解。</a:t>
            </a:r>
            <a:endParaRPr lang="zh-CN" altLang="en-US" sz="3200" dirty="0"/>
          </a:p>
          <a:p>
            <a:pPr algn="just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借景抒情，托物言志</a:t>
            </a:r>
            <a:endParaRPr lang="zh-CN" altLang="en-US" sz="2400" dirty="0"/>
          </a:p>
          <a:p>
            <a:pPr algn="just">
              <a:lnSpc>
                <a:spcPct val="120000"/>
              </a:lnSpc>
            </a:pPr>
            <a:endParaRPr lang="zh-CN" altLang="en-US" sz="2400" dirty="0"/>
          </a:p>
          <a:p>
            <a:pPr algn="just">
              <a:lnSpc>
                <a:spcPct val="120000"/>
              </a:lnSpc>
            </a:pPr>
            <a:r>
              <a:rPr lang="zh-CN" altLang="en-US" sz="2400" dirty="0"/>
              <a:t>《</a:t>
            </a:r>
            <a:r>
              <a:rPr lang="zh-CN" altLang="en-US" sz="2400" dirty="0">
                <a:sym typeface="+mn-ea"/>
              </a:rPr>
              <a:t>桃花源记</a:t>
            </a:r>
            <a:r>
              <a:rPr lang="zh-CN" altLang="en-US" sz="2400" dirty="0"/>
              <a:t>》 《小石潭记》《海国记》</a:t>
            </a:r>
            <a:endParaRPr lang="zh-CN" altLang="en-US" sz="2400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予观夫巴陵胜状，在洞庭一湖。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605270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予观夫巴陵胜状，在洞庭一湖。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夫：此处作指示代词，读作“fú”。相当于“彼”“此”，可译为“这”“这个”“那”“那个”等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胜状：胜景，美景。胜，美好。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衔远山，吞长江，浩浩汤汤，横无际涯，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衔远山，吞长江，浩浩汤汤，横无际涯，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浩浩汤汤：水势浩大的样子。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横无际涯：宽阔无边。际涯，边际。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朝晖夕阴，气象万千，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朝晖夕阴，气象万千，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朝晖夕阴：早晚阴晴明暗多变。晖，日光。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气象万千：形容景色或景物壮丽而多变化。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此则岳阳楼之大观也，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此则岳阳楼之大观也，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大观：壮丽景象。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前人之述备矣。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前人之述备矣。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备：完全，详尽。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知人论世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29605" cy="4351655"/>
          </a:xfrm>
        </p:spPr>
        <p:txBody>
          <a:bodyPr>
            <a:normAutofit/>
          </a:bodyPr>
          <a:p>
            <a:r>
              <a:rPr lang="zh-CN" altLang="en-US" sz="3200"/>
              <a:t>范仲淹：字希文，谥号文正。</a:t>
            </a:r>
            <a:endParaRPr lang="zh-CN" altLang="en-US" sz="3200"/>
          </a:p>
          <a:p>
            <a:r>
              <a:rPr lang="zh-CN" altLang="en-US" sz="3200"/>
              <a:t>北宋政治家，文学家。</a:t>
            </a:r>
            <a:endParaRPr lang="zh-CN" altLang="en-US" sz="3200"/>
          </a:p>
          <a:p>
            <a:r>
              <a:rPr lang="zh-CN" altLang="en-US" sz="3200"/>
              <a:t>《范文正公集》</a:t>
            </a:r>
            <a:endParaRPr lang="zh-CN" altLang="en-US"/>
          </a:p>
          <a:p>
            <a:endParaRPr lang="zh-CN" altLang="en-US"/>
          </a:p>
          <a:p>
            <a:r>
              <a:rPr lang="zh-CN" altLang="en-US" sz="2000"/>
              <a:t>经纬天地曰文；道德博闻曰文；德美才秀曰文</a:t>
            </a:r>
            <a:endParaRPr lang="zh-CN" altLang="en-US" sz="2000"/>
          </a:p>
          <a:p>
            <a:r>
              <a:rPr lang="zh-CN" altLang="en-US" sz="2000"/>
              <a:t>内外宾服曰正；心无偏曲曰正；守道不移曰正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7" name="内容占位符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94740" y="2252980"/>
            <a:ext cx="4667250" cy="3495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然则北通巫峡，南极潇湘，迁客骚人，多会于此，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 lnSpcReduction="10000"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然则北通巫峡，南极潇湘，迁客骚人，多会于此，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然则：如此</a:t>
            </a:r>
            <a:r>
              <a:rPr lang="en-US" altLang="zh-CN" sz="2400"/>
              <a:t>……</a:t>
            </a:r>
            <a:r>
              <a:rPr lang="zh-CN" altLang="en-US" sz="2400"/>
              <a:t>那么。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极：至、到达。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迁客：被降职到外地的官员。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骚人：泛指文人。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会：会聚。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览物之情，得无异乎？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览物之情，得无异乎？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得无：表推测。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岳阳楼记丨</a:t>
            </a:r>
            <a:r>
              <a:rPr lang="zh-CN" altLang="en-US" sz="2800"/>
              <a:t>翻译第二自然段</a:t>
            </a:r>
            <a:endParaRPr lang="zh-CN" altLang="en-US" sz="280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 fontScale="90000" lnSpcReduction="10000"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予观夫巴陵胜状，在洞庭一湖。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衔远山，吞长江，浩浩汤汤，横无际涯，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朝晖夕阴，气象万千，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此则岳阳楼之大观也，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前人之述备矣。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然则北通巫峡，南极潇湘，迁客骚人，多会于此，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览物之情，得无异乎？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问题</a:t>
            </a:r>
            <a:r>
              <a:rPr lang="en-US" altLang="zh-CN"/>
              <a:t>1</a:t>
            </a:r>
            <a:r>
              <a:rPr lang="zh-CN" altLang="en-US"/>
              <a:t>：本段概述了</a:t>
            </a:r>
            <a:r>
              <a:rPr lang="zh-CN" altLang="en-US" u="sng"/>
              <a:t>                 </a:t>
            </a:r>
            <a:r>
              <a:rPr lang="zh-CN" altLang="en-US"/>
              <a:t>，从</a:t>
            </a:r>
            <a:r>
              <a:rPr lang="zh-CN" altLang="en-US" u="sng"/>
              <a:t>                </a:t>
            </a:r>
            <a:r>
              <a:rPr lang="zh-CN" altLang="en-US"/>
              <a:t>和</a:t>
            </a:r>
            <a:r>
              <a:rPr lang="zh-CN" altLang="en-US" u="sng"/>
              <a:t>                 </a:t>
            </a:r>
            <a:r>
              <a:rPr lang="zh-CN" altLang="en-US"/>
              <a:t>写洞庭湖全景，并由景入情，提出了</a:t>
            </a:r>
            <a:r>
              <a:rPr lang="en-US" altLang="zh-CN"/>
              <a:t>“</a:t>
            </a:r>
            <a:r>
              <a:rPr lang="zh-CN" altLang="en-US"/>
              <a:t>迁客骚人</a:t>
            </a:r>
            <a:r>
              <a:rPr lang="en-US" altLang="zh-CN"/>
              <a:t>”</a:t>
            </a:r>
            <a:r>
              <a:rPr lang="zh-CN" altLang="en-US"/>
              <a:t>的</a:t>
            </a:r>
            <a:r>
              <a:rPr lang="en-US" altLang="zh-CN"/>
              <a:t>“</a:t>
            </a:r>
            <a:r>
              <a:rPr lang="zh-CN" altLang="en-US" u="sng"/>
              <a:t>                  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94335" y="1299845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问题</a:t>
            </a:r>
            <a:r>
              <a:rPr lang="en-US" altLang="zh-CN"/>
              <a:t>1</a:t>
            </a:r>
            <a:r>
              <a:rPr lang="zh-CN" altLang="en-US"/>
              <a:t>：本段概述了</a:t>
            </a:r>
            <a:r>
              <a:rPr lang="zh-CN" altLang="en-US" u="sng"/>
              <a:t>岳阳楼风光</a:t>
            </a:r>
            <a:r>
              <a:rPr lang="zh-CN" altLang="en-US"/>
              <a:t>，从</a:t>
            </a:r>
            <a:r>
              <a:rPr lang="zh-CN" altLang="en-US" u="sng"/>
              <a:t>空间角度</a:t>
            </a:r>
            <a:r>
              <a:rPr lang="zh-CN" altLang="en-US"/>
              <a:t>和</a:t>
            </a:r>
            <a:r>
              <a:rPr lang="zh-CN" altLang="en-US" u="sng"/>
              <a:t>时间角度</a:t>
            </a:r>
            <a:r>
              <a:rPr lang="zh-CN" altLang="en-US"/>
              <a:t>写洞庭湖全景，并由景入情，提出了</a:t>
            </a:r>
            <a:r>
              <a:rPr lang="en-US" altLang="zh-CN"/>
              <a:t>“</a:t>
            </a:r>
            <a:r>
              <a:rPr lang="zh-CN" altLang="en-US"/>
              <a:t>迁客骚人</a:t>
            </a:r>
            <a:r>
              <a:rPr lang="en-US" altLang="zh-CN"/>
              <a:t>”</a:t>
            </a:r>
            <a:r>
              <a:rPr lang="zh-CN" altLang="en-US"/>
              <a:t>的</a:t>
            </a:r>
            <a:r>
              <a:rPr lang="en-US" altLang="zh-CN"/>
              <a:t>“</a:t>
            </a:r>
            <a:r>
              <a:rPr lang="zh-CN" altLang="en-US" u="sng"/>
              <a:t>览物之情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作记缘由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概写洞庭景色：雄伟壮阔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 flipH="1">
            <a:off x="2116455" y="4324350"/>
            <a:ext cx="75565" cy="9626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9030" y="437261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滕子京重修岳阳楼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2399030" y="491871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属予作文以记之</a:t>
            </a:r>
            <a:endParaRPr lang="zh-CN" altLang="en-US" sz="2000"/>
          </a:p>
        </p:txBody>
      </p:sp>
      <p:sp>
        <p:nvSpPr>
          <p:cNvPr id="135" name=" 135"/>
          <p:cNvSpPr/>
          <p:nvPr/>
        </p:nvSpPr>
        <p:spPr>
          <a:xfrm>
            <a:off x="4324985" y="5789930"/>
            <a:ext cx="1155700" cy="16446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3090" y="5688330"/>
            <a:ext cx="2755265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览物之情，得无异乎？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问题</a:t>
            </a:r>
            <a:r>
              <a:rPr lang="en-US" altLang="zh-CN"/>
              <a:t>2</a:t>
            </a:r>
            <a:r>
              <a:rPr lang="zh-CN" altLang="en-US"/>
              <a:t>：衔远山，吞长江，从空间上写出了洞庭湖湖面广阔与水势浩渺，能不能换两个字？能不能用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连远山，接长江</a:t>
            </a:r>
            <a:r>
              <a:rPr lang="en-US" altLang="zh-CN"/>
              <a:t>”</a:t>
            </a:r>
            <a:r>
              <a:rPr lang="zh-CN" altLang="en-US"/>
              <a:t>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06680"/>
            <a:ext cx="8395970" cy="4010660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夫：此处作指示代词，读作“fú”。相当于“彼”“此”，可译为“这”“这个”“那”“那个”等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胜状：胜景，美景。胜，美好。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浩浩汤汤：水势浩大的样子。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横无际涯：宽阔无边。际涯，边际。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大观：壮丽景象。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820535" y="1504950"/>
            <a:ext cx="5405755" cy="3235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435" y="3330575"/>
            <a:ext cx="6886575" cy="339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备：完全，详尽。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然则：如此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那么。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极：至、到达。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迁客：被降职到外地的官员。骚人：泛指文人。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会：会聚。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得无：表推测。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 fontScale="90000" lnSpcReduction="10000"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予观夫巴陵胜状，在洞庭一湖。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衔远山，吞长江，浩浩汤汤，横无际涯，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朝晖夕阴，气象万千，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此则岳阳楼之大观也，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前人之述备矣。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然则北通巫峡，南极潇湘，迁客骚人，多会于此，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览物之情，得无异乎？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4198"/>
          <a:stretch>
            <a:fillRect/>
          </a:stretch>
        </p:blipFill>
        <p:spPr>
          <a:xfrm>
            <a:off x="-7620" y="-66675"/>
            <a:ext cx="12210415" cy="68700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7620" y="-66675"/>
            <a:ext cx="12209780" cy="3173095"/>
          </a:xfrm>
          <a:prstGeom prst="rect">
            <a:avLst/>
          </a:prstGeom>
          <a:solidFill>
            <a:srgbClr val="AED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p>
            <a:r>
              <a:rPr lang="zh-CN" altLang="en-US" dirty="0">
                <a:solidFill>
                  <a:schemeClr val="bg1"/>
                </a:solidFill>
              </a:rPr>
              <a:t>正  音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“此则岳阳楼之大观也”中的“此”所指代的内容。</a:t>
            </a:r>
            <a:endParaRPr lang="zh-CN" altLang="en-US"/>
          </a:p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/>
              <a:t>(用原文回答)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32207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通</a:t>
            </a: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/>
              <a:t>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366" b="6386"/>
          <a:stretch>
            <a:fillRect/>
          </a:stretch>
        </p:blipFill>
        <p:spPr>
          <a:xfrm>
            <a:off x="6790690" y="1504950"/>
            <a:ext cx="5405755" cy="3235960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 flipH="1">
            <a:off x="1377315" y="1598930"/>
            <a:ext cx="370205" cy="170370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14220" y="1825625"/>
            <a:ext cx="1525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政通人和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4220" y="2700020"/>
            <a:ext cx="1525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北通巫峡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9" name=" 2050"/>
          <p:cNvSpPr/>
          <p:nvPr/>
        </p:nvSpPr>
        <p:spPr bwMode="auto">
          <a:xfrm flipH="1">
            <a:off x="1377315" y="3710940"/>
            <a:ext cx="370205" cy="170370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14220" y="3710940"/>
            <a:ext cx="299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予观夫巴陵胜状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4220" y="4740910"/>
            <a:ext cx="299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此则岳阳楼之大观也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6346825" cy="4587875"/>
          </a:xfr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若夫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淫雨霏霏，连月不开</a:t>
            </a:r>
            <a:r>
              <a:rPr lang="zh-CN" altLang="en-US" sz="2400">
                <a:sym typeface="+mn-ea"/>
              </a:rPr>
              <a:t>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阴风怒号，浊浪排空，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日星隐曜，山岳潜形，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商旅不行，樯倾楫摧</a:t>
            </a:r>
            <a:r>
              <a:rPr lang="zh-CN" altLang="en-US" sz="2400">
                <a:sym typeface="+mn-ea"/>
              </a:rPr>
              <a:t>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薄暮冥冥</a:t>
            </a:r>
            <a:r>
              <a:rPr lang="zh-CN" altLang="en-US" sz="2400">
                <a:sym typeface="+mn-ea"/>
              </a:rPr>
              <a:t>，虎啸猿啼。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登斯楼也，则有去国怀乡，忧谗畏讥，满目萧然，感极而悲者矣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  <p:sp>
        <p:nvSpPr>
          <p:cNvPr id="3" name="内容占位符 1"/>
          <p:cNvSpPr/>
          <p:nvPr/>
        </p:nvSpPr>
        <p:spPr>
          <a:xfrm>
            <a:off x="6431280" y="1120140"/>
            <a:ext cx="5181600" cy="4617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至若</a:t>
            </a:r>
            <a:endParaRPr lang="zh-CN" altLang="en-US" sz="2400" b="1" u="sng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春和景明，波澜不惊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上下天光，一碧万顷，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沙鸥翔集，锦鳞游泳，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岸芷汀兰，郁郁青青</a:t>
            </a:r>
            <a:r>
              <a:rPr lang="zh-CN" altLang="en-US" sz="2400" b="1">
                <a:sym typeface="+mn-ea"/>
              </a:rPr>
              <a:t>。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而或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长烟一空，皓月千里，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浮光跃金，静影沉璧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渔歌互答，此乐何极！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登斯楼也，则有心旷神怡，宠辱偕忘，把酒临风，其喜洋洋者矣。</a:t>
            </a:r>
            <a:endParaRPr lang="zh-CN" altLang="en-US" sz="2400" b="1" u="sng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6346825" cy="406971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若夫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淫雨霏霏，连月不开，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阴风怒号，浊浪排空，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日星隐曜，山岳潜形，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商旅不行，樯倾楫摧，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薄暮冥冥，虎啸猿啼。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登斯楼也，则有去国怀乡，忧谗畏讥，满目萧然，感极而悲者矣。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5890" y="1592580"/>
            <a:ext cx="5676900" cy="34671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954520" y="1395730"/>
            <a:ext cx="5181600" cy="4351338"/>
          </a:xfrm>
        </p:spPr>
        <p:txBody>
          <a:bodyPr>
            <a:normAutofit/>
          </a:bodyPr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6346825" cy="406971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若夫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淫雨霏霏，连月不开，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阴风怒号，浊浪排空，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日星隐曜，山岳潜形，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商旅不行，樯倾楫摧，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薄暮冥冥，虎啸猿啼。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登斯楼也，则有去国怀乡，忧谗畏讥，满目萧然，感极而悲者矣。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  <p:sp>
        <p:nvSpPr>
          <p:cNvPr id="5" name="内容占位符 1"/>
          <p:cNvSpPr/>
          <p:nvPr/>
        </p:nvSpPr>
        <p:spPr>
          <a:xfrm>
            <a:off x="6696075" y="1625600"/>
            <a:ext cx="5520055" cy="4470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sym typeface="+mn-ea"/>
              </a:rPr>
              <a:t>若夫：像那。与至若用法相同。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淫雨霏霏：连绵不断的雨纷纷而下。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开：放晴。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排空：冲向天空。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曜（</a:t>
            </a:r>
            <a:r>
              <a:rPr lang="en-US" altLang="zh-CN" sz="2400">
                <a:sym typeface="+mn-ea"/>
              </a:rPr>
              <a:t>yào</a:t>
            </a:r>
            <a:r>
              <a:rPr lang="zh-CN" altLang="en-US" sz="2400">
                <a:sym typeface="+mn-ea"/>
              </a:rPr>
              <a:t>）：光芒。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不行：不能行走。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薄：迫近。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冥冥：昏暗。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斯：代词，这。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去国：离开国都。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75577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838200" y="1489710"/>
            <a:ext cx="5181600" cy="461772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至若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春和景明，波澜不惊，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上下天光，一碧万顷，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沙鸥翔集，锦鳞游泳，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岸芷汀兰，郁郁青青。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而或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长烟一空，皓月千里，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浮光跃金，静影沉璧，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渔歌互答，此乐何极！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登斯楼也，则有心旷神怡，宠辱偕忘，把酒临风，其喜洋洋者矣。</a:t>
            </a:r>
            <a:endParaRPr lang="zh-CN" altLang="en-US" sz="24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9175" y="2181860"/>
            <a:ext cx="6096000" cy="2790825"/>
          </a:xfrm>
          <a:prstGeom prst="rect">
            <a:avLst/>
          </a:prstGeom>
          <a:solidFill>
            <a:srgbClr val="DAEFF0"/>
          </a:solidFill>
          <a:ln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75577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838200" y="1489710"/>
            <a:ext cx="5181600" cy="4617720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至若</a:t>
            </a:r>
            <a:endParaRPr lang="zh-CN" altLang="en-US" sz="2400" b="1" u="sng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春和景明，波澜不惊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上下天光，一碧万顷，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沙鸥翔集，锦鳞游泳，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岸芷汀兰，郁郁青青</a:t>
            </a:r>
            <a:r>
              <a:rPr lang="zh-CN" altLang="en-US" sz="2400" b="1">
                <a:sym typeface="+mn-ea"/>
              </a:rPr>
              <a:t>。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而或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长烟一空，皓月千里，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浮光跃金，静影沉璧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渔歌互答，此乐何极！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登斯楼也，则有心旷神怡，宠辱偕忘，把酒临风，其喜洋洋者矣。</a:t>
            </a:r>
            <a:endParaRPr lang="zh-CN" altLang="en-US" sz="2400" b="1" u="sng">
              <a:sym typeface="+mn-ea"/>
            </a:endParaRPr>
          </a:p>
        </p:txBody>
      </p:sp>
      <p:sp>
        <p:nvSpPr>
          <p:cNvPr id="5" name="内容占位符 1"/>
          <p:cNvSpPr/>
          <p:nvPr/>
        </p:nvSpPr>
        <p:spPr>
          <a:xfrm>
            <a:off x="6725285" y="1489710"/>
            <a:ext cx="5520055" cy="447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sym typeface="+mn-ea"/>
              </a:rPr>
              <a:t>景：日光。</a:t>
            </a:r>
            <a:endParaRPr lang="zh-CN" altLang="en-US" sz="2400">
              <a:sym typeface="+mn-ea"/>
            </a:endParaRPr>
          </a:p>
          <a:p>
            <a:r>
              <a:rPr lang="zh-CN" altLang="en-US" sz="2400"/>
              <a:t>波澜不惊：湖面平静，没有风浪。</a:t>
            </a:r>
            <a:endParaRPr lang="zh-CN" altLang="en-US" sz="2400"/>
          </a:p>
          <a:p>
            <a:r>
              <a:rPr lang="zh-CN" altLang="en-US" sz="2400"/>
              <a:t>万顷：极言广阔。</a:t>
            </a:r>
            <a:endParaRPr lang="zh-CN" altLang="en-US" sz="2400"/>
          </a:p>
          <a:p>
            <a:r>
              <a:rPr lang="zh-CN" altLang="en-US" sz="2400"/>
              <a:t>集：停息。</a:t>
            </a:r>
            <a:endParaRPr lang="zh-CN" altLang="en-US" sz="2400"/>
          </a:p>
          <a:p>
            <a:r>
              <a:rPr lang="zh-CN" altLang="en-US" sz="2400"/>
              <a:t>锦鳞：美丽的鱼。</a:t>
            </a:r>
            <a:endParaRPr lang="zh-CN" altLang="en-US" sz="2400"/>
          </a:p>
          <a:p>
            <a:r>
              <a:rPr lang="zh-CN" altLang="en-US" sz="2400"/>
              <a:t>芷：白芷。一种香草。</a:t>
            </a:r>
            <a:endParaRPr lang="zh-CN" altLang="en-US" sz="2400"/>
          </a:p>
          <a:p>
            <a:r>
              <a:rPr lang="zh-CN" altLang="en-US" sz="2400"/>
              <a:t>汀：小洲。</a:t>
            </a:r>
            <a:endParaRPr lang="zh-CN" altLang="en-US" sz="2400"/>
          </a:p>
          <a:p>
            <a:r>
              <a:rPr lang="zh-CN" altLang="en-US" sz="2400"/>
              <a:t>或：有时。</a:t>
            </a:r>
            <a:endParaRPr lang="zh-CN" altLang="en-US" sz="2400"/>
          </a:p>
          <a:p>
            <a:r>
              <a:rPr lang="zh-CN" altLang="en-US" sz="2400"/>
              <a:t>何极：哪有尽头。</a:t>
            </a:r>
            <a:endParaRPr lang="zh-CN" altLang="en-US" sz="2400"/>
          </a:p>
          <a:p>
            <a:r>
              <a:rPr lang="zh-CN" altLang="en-US" sz="2400"/>
              <a:t>宠：荣耀。</a:t>
            </a:r>
            <a:endParaRPr lang="zh-CN" altLang="en-US" sz="2400"/>
          </a:p>
          <a:p>
            <a:r>
              <a:rPr lang="zh-CN" altLang="en-US" sz="2400"/>
              <a:t>偕：一起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6346825" cy="4587875"/>
          </a:xfr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若夫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淫雨霏霏，连月不开，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阴风怒号，浊浪排空，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日星隐曜，山岳潜形，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商旅不行，樯倾楫摧，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薄暮冥冥，虎啸猿啼。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登斯楼也，则有去国怀乡，忧谗畏讥，满目萧然，感极而悲者矣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  <p:sp>
        <p:nvSpPr>
          <p:cNvPr id="5" name="内容占位符 1"/>
          <p:cNvSpPr/>
          <p:nvPr/>
        </p:nvSpPr>
        <p:spPr>
          <a:xfrm>
            <a:off x="6793230" y="1277620"/>
            <a:ext cx="5181600" cy="4617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至若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春和景明，波澜不惊，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上下天光，一碧万顷，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沙鸥翔集，锦鳞游泳，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岸芷汀兰，郁郁青青。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而或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长烟一空，皓月千里，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浮光跃金，静影沉璧，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渔歌互答，此乐何极！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登斯楼也，则有心旷神怡，宠辱偕忘，把酒临风，其喜洋洋者矣。</a:t>
            </a:r>
            <a:endParaRPr lang="zh-CN" altLang="en-US" sz="24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408940" y="1174750"/>
            <a:ext cx="639635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作记缘由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概写洞庭景色：雄伟壮阔</a:t>
            </a:r>
            <a:endParaRPr lang="zh-CN" altLang="en-US" sz="2400"/>
          </a:p>
        </p:txBody>
      </p:sp>
      <p:sp>
        <p:nvSpPr>
          <p:cNvPr id="2050" name=" 2050"/>
          <p:cNvSpPr/>
          <p:nvPr/>
        </p:nvSpPr>
        <p:spPr bwMode="auto">
          <a:xfrm flipH="1">
            <a:off x="1982470" y="1694180"/>
            <a:ext cx="75565" cy="9626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06625" y="169418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滕子京重修岳阳楼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2206625" y="235585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属予作文以记之</a:t>
            </a:r>
            <a:endParaRPr lang="zh-CN" altLang="en-US" sz="2000"/>
          </a:p>
        </p:txBody>
      </p:sp>
      <p:sp>
        <p:nvSpPr>
          <p:cNvPr id="135" name=" 135"/>
          <p:cNvSpPr/>
          <p:nvPr/>
        </p:nvSpPr>
        <p:spPr>
          <a:xfrm rot="5400000">
            <a:off x="1316990" y="3612515"/>
            <a:ext cx="593090" cy="19367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6620" y="4079240"/>
            <a:ext cx="1368425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览物之情，</a:t>
            </a:r>
            <a:endParaRPr lang="zh-CN" altLang="en-US" sz="2000"/>
          </a:p>
          <a:p>
            <a:r>
              <a:rPr lang="zh-CN" altLang="en-US" sz="2000"/>
              <a:t>得无异乎？</a:t>
            </a:r>
            <a:endParaRPr lang="zh-CN" altLang="en-US" sz="2000"/>
          </a:p>
        </p:txBody>
      </p:sp>
      <p:sp>
        <p:nvSpPr>
          <p:cNvPr id="11" name=" 2050"/>
          <p:cNvSpPr/>
          <p:nvPr/>
        </p:nvSpPr>
        <p:spPr bwMode="auto">
          <a:xfrm flipH="1">
            <a:off x="2524125" y="3950970"/>
            <a:ext cx="75565" cy="9626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22575" y="4006215"/>
            <a:ext cx="192532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淫雨霏霏：悲</a:t>
            </a:r>
            <a:endParaRPr lang="zh-CN" altLang="en-US" sz="2000"/>
          </a:p>
        </p:txBody>
      </p:sp>
      <p:sp>
        <p:nvSpPr>
          <p:cNvPr id="13" name="文本框 12"/>
          <p:cNvSpPr txBox="1"/>
          <p:nvPr/>
        </p:nvSpPr>
        <p:spPr>
          <a:xfrm>
            <a:off x="2822575" y="4620895"/>
            <a:ext cx="1925955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春和景明：喜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1254125" y="1691005"/>
            <a:ext cx="8900160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b="0" u="sng"/>
              <a:t>作者用哪些话概括了迁客骚人的悲喜之情？</a:t>
            </a:r>
            <a:endParaRPr lang="zh-CN" altLang="en-US" b="0" u="sng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庆历四年春，</a:t>
            </a:r>
            <a:endParaRPr lang="zh-CN" altLang="en-US"/>
          </a:p>
          <a:p>
            <a:r>
              <a:rPr lang="zh-CN" altLang="en-US"/>
              <a:t>滕子京谪守巴陵郡。</a:t>
            </a:r>
            <a:endParaRPr lang="zh-CN" altLang="en-US"/>
          </a:p>
          <a:p>
            <a:r>
              <a:rPr lang="zh-CN" altLang="en-US"/>
              <a:t>越明年，政通人和，百废具兴。</a:t>
            </a:r>
            <a:endParaRPr lang="zh-CN" altLang="en-US"/>
          </a:p>
          <a:p>
            <a:r>
              <a:rPr lang="zh-CN" altLang="en-US"/>
              <a:t>乃重修岳阳楼，增其旧制，</a:t>
            </a:r>
            <a:endParaRPr lang="zh-CN" altLang="en-US"/>
          </a:p>
          <a:p>
            <a:r>
              <a:rPr lang="zh-CN" altLang="en-US"/>
              <a:t>刻唐贤今人诗赋于其上，</a:t>
            </a:r>
            <a:endParaRPr lang="zh-CN" altLang="en-US"/>
          </a:p>
          <a:p>
            <a:r>
              <a:rPr lang="zh-CN" altLang="en-US"/>
              <a:t>属予作文以记之。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1254125" y="1691005"/>
            <a:ext cx="8900160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b="0">
                <a:sym typeface="+mn-ea"/>
              </a:rPr>
              <a:t>文中描写微波时水面月光的句子是：</a:t>
            </a:r>
            <a:endParaRPr lang="zh-CN" altLang="en-US" b="0" u="sng">
              <a:sym typeface="+mn-ea"/>
            </a:endParaRP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b="0">
                <a:sym typeface="+mn-ea"/>
              </a:rPr>
              <a:t>文中描写无风时水中月影的句子是：</a:t>
            </a:r>
            <a:endParaRPr lang="zh-CN" altLang="en-US" b="0">
              <a:sym typeface="+mn-ea"/>
            </a:endParaRP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b="0">
                <a:sym typeface="+mn-ea"/>
              </a:rPr>
              <a:t>由“渔歌互答”，你能联想到《三峡》中哪两句渔歌? </a:t>
            </a:r>
            <a:endParaRPr lang="zh-CN" altLang="en-US" b="0"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b="0">
                <a:sym typeface="+mn-ea"/>
              </a:rPr>
              <a:t>        </a:t>
            </a:r>
            <a:endParaRPr lang="zh-CN" altLang="en-US" b="0" u="sng"/>
          </a:p>
        </p:txBody>
      </p:sp>
      <p:sp>
        <p:nvSpPr>
          <p:cNvPr id="6" name="文本框 5"/>
          <p:cNvSpPr txBox="1"/>
          <p:nvPr/>
        </p:nvSpPr>
        <p:spPr>
          <a:xfrm>
            <a:off x="8080375" y="1821180"/>
            <a:ext cx="2073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u="sng">
                <a:solidFill>
                  <a:schemeClr val="bg1"/>
                </a:solidFill>
              </a:rPr>
              <a:t>浮光跃金</a:t>
            </a:r>
            <a:endParaRPr lang="zh-CN" altLang="en-US" sz="3200" b="1" u="sng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5125" y="4432300"/>
            <a:ext cx="638111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3200" b="1" u="sng">
                <a:solidFill>
                  <a:schemeClr val="bg1"/>
                </a:solidFill>
                <a:sym typeface="+mn-ea"/>
              </a:rPr>
              <a:t> 巴东三峡巫峡长，猿鸣三声泪沾裳</a:t>
            </a:r>
            <a:endParaRPr lang="zh-CN" altLang="en-US" sz="3200" b="1" u="sng">
              <a:solidFill>
                <a:schemeClr val="bg1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80375" y="2614930"/>
            <a:ext cx="2073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u="sng">
                <a:solidFill>
                  <a:schemeClr val="bg1"/>
                </a:solidFill>
              </a:rPr>
              <a:t>静影沉璧</a:t>
            </a:r>
            <a:endParaRPr lang="zh-CN" altLang="en-US" sz="3200" b="1" u="sng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7" name="内容占位符 5"/>
          <p:cNvSpPr>
            <a:spLocks noGrp="1"/>
          </p:cNvSpPr>
          <p:nvPr/>
        </p:nvSpPr>
        <p:spPr>
          <a:xfrm>
            <a:off x="6299200" y="1952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8" name="内容占位符 7"/>
          <p:cNvSpPr/>
          <p:nvPr>
            <p:ph sz="half" idx="1"/>
          </p:nvPr>
        </p:nvSpPr>
        <p:spPr>
          <a:xfrm>
            <a:off x="349250" y="1825625"/>
            <a:ext cx="6346825" cy="4587875"/>
          </a:xfr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若夫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淫雨霏霏，连月不开</a:t>
            </a:r>
            <a:r>
              <a:rPr lang="zh-CN" altLang="en-US" sz="2400">
                <a:sym typeface="+mn-ea"/>
              </a:rPr>
              <a:t>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阴风怒号，浊浪排空，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sym typeface="+mn-ea"/>
              </a:rPr>
              <a:t>日星隐曜，山岳潜形，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商旅不行，樯倾楫摧</a:t>
            </a:r>
            <a:r>
              <a:rPr lang="zh-CN" altLang="en-US" sz="2400">
                <a:sym typeface="+mn-ea"/>
              </a:rPr>
              <a:t>，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薄暮冥冥</a:t>
            </a:r>
            <a:r>
              <a:rPr lang="zh-CN" altLang="en-US" sz="2400">
                <a:sym typeface="+mn-ea"/>
              </a:rPr>
              <a:t>，虎啸猿啼。</a:t>
            </a:r>
            <a:endParaRPr lang="zh-CN" altLang="en-US" sz="24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u="sng">
                <a:sym typeface="+mn-ea"/>
              </a:rPr>
              <a:t>登斯楼也，则有去国怀乡，忧谗畏讥，满目萧然，感极而悲者矣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  <p:sp>
        <p:nvSpPr>
          <p:cNvPr id="9" name="内容占位符 1"/>
          <p:cNvSpPr/>
          <p:nvPr/>
        </p:nvSpPr>
        <p:spPr>
          <a:xfrm>
            <a:off x="6431280" y="1120140"/>
            <a:ext cx="5181600" cy="4617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至若</a:t>
            </a:r>
            <a:endParaRPr lang="zh-CN" altLang="en-US" sz="2400" b="1" u="sng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春和景明，波澜不惊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上下天光，一碧万顷，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沙鸥翔集，锦鳞游泳，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岸芷汀兰，郁郁青青</a:t>
            </a:r>
            <a:r>
              <a:rPr lang="zh-CN" altLang="en-US" sz="2400" b="1">
                <a:sym typeface="+mn-ea"/>
              </a:rPr>
              <a:t>。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而或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长烟一空，皓月千里，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浮光跃金，静影沉璧</a:t>
            </a:r>
            <a:r>
              <a:rPr lang="zh-CN" altLang="en-US" sz="2400" b="1">
                <a:sym typeface="+mn-ea"/>
              </a:rPr>
              <a:t>，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渔歌互答，此乐何极！</a:t>
            </a:r>
            <a:endParaRPr lang="zh-CN" altLang="en-US" sz="2400" b="1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 u="sng">
                <a:sym typeface="+mn-ea"/>
              </a:rPr>
              <a:t>登斯楼也，则有心旷神怡，宠辱偕忘，把酒临风，其喜洋洋者矣。</a:t>
            </a:r>
            <a:endParaRPr lang="zh-CN" altLang="en-US" sz="2400" b="1" u="sng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954520" y="1395730"/>
            <a:ext cx="5181600" cy="4351338"/>
          </a:xfrm>
        </p:spPr>
        <p:txBody>
          <a:bodyPr>
            <a:normAutofit/>
          </a:bodyPr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5" name="内容占位符 1"/>
          <p:cNvSpPr/>
          <p:nvPr/>
        </p:nvSpPr>
        <p:spPr>
          <a:xfrm>
            <a:off x="749300" y="1691005"/>
            <a:ext cx="5520055" cy="4470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sym typeface="+mn-ea"/>
              </a:rPr>
              <a:t>若夫：像那。与至若用法相同。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淫雨霏霏：连绵不断的雨纷纷而下。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开：放晴。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排空：冲向天空。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曜（</a:t>
            </a:r>
            <a:r>
              <a:rPr lang="en-US" altLang="zh-CN" sz="2400">
                <a:sym typeface="+mn-ea"/>
              </a:rPr>
              <a:t>yào</a:t>
            </a:r>
            <a:r>
              <a:rPr lang="zh-CN" altLang="en-US" sz="2400">
                <a:sym typeface="+mn-ea"/>
              </a:rPr>
              <a:t>）：光芒。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不行：不能行走。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薄：迫近。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冥冥：昏暗。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斯：代词，这。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去国：离开国都。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内容占位符 1"/>
          <p:cNvSpPr/>
          <p:nvPr/>
        </p:nvSpPr>
        <p:spPr>
          <a:xfrm>
            <a:off x="6784975" y="1193800"/>
            <a:ext cx="5520055" cy="447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sym typeface="+mn-ea"/>
              </a:rPr>
              <a:t>景：日光。</a:t>
            </a:r>
            <a:endParaRPr lang="zh-CN" altLang="en-US" sz="2400">
              <a:sym typeface="+mn-ea"/>
            </a:endParaRPr>
          </a:p>
          <a:p>
            <a:r>
              <a:rPr lang="zh-CN" altLang="en-US" sz="2400"/>
              <a:t>波澜不惊：湖面平静，没有风浪。</a:t>
            </a:r>
            <a:endParaRPr lang="zh-CN" altLang="en-US" sz="2400"/>
          </a:p>
          <a:p>
            <a:r>
              <a:rPr lang="zh-CN" altLang="en-US" sz="2400"/>
              <a:t>万顷：极言广阔。</a:t>
            </a:r>
            <a:endParaRPr lang="zh-CN" altLang="en-US" sz="2400"/>
          </a:p>
          <a:p>
            <a:r>
              <a:rPr lang="zh-CN" altLang="en-US" sz="2400"/>
              <a:t>集：停息。</a:t>
            </a:r>
            <a:endParaRPr lang="zh-CN" altLang="en-US" sz="2400"/>
          </a:p>
          <a:p>
            <a:r>
              <a:rPr lang="zh-CN" altLang="en-US" sz="2400"/>
              <a:t>锦鳞：美丽的鱼。</a:t>
            </a:r>
            <a:endParaRPr lang="zh-CN" altLang="en-US" sz="2400"/>
          </a:p>
          <a:p>
            <a:r>
              <a:rPr lang="zh-CN" altLang="en-US" sz="2400"/>
              <a:t>芷：白芷。一种香草。</a:t>
            </a:r>
            <a:endParaRPr lang="zh-CN" altLang="en-US" sz="2400"/>
          </a:p>
          <a:p>
            <a:r>
              <a:rPr lang="zh-CN" altLang="en-US" sz="2400"/>
              <a:t>汀：小洲。</a:t>
            </a:r>
            <a:endParaRPr lang="zh-CN" altLang="en-US" sz="2400"/>
          </a:p>
          <a:p>
            <a:r>
              <a:rPr lang="zh-CN" altLang="en-US" sz="2400"/>
              <a:t>或：有时。</a:t>
            </a:r>
            <a:endParaRPr lang="zh-CN" altLang="en-US" sz="2400"/>
          </a:p>
          <a:p>
            <a:r>
              <a:rPr lang="zh-CN" altLang="en-US" sz="2400"/>
              <a:t>何极：哪有尽头。</a:t>
            </a:r>
            <a:endParaRPr lang="zh-CN" altLang="en-US" sz="2400"/>
          </a:p>
          <a:p>
            <a:r>
              <a:rPr lang="zh-CN" altLang="en-US" sz="2400"/>
              <a:t>宠：荣耀。</a:t>
            </a:r>
            <a:endParaRPr lang="zh-CN" altLang="en-US" sz="2400"/>
          </a:p>
          <a:p>
            <a:r>
              <a:rPr lang="zh-CN" altLang="en-US" sz="2400"/>
              <a:t>偕：一起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400" b="1">
                <a:sym typeface="+mn-ea"/>
              </a:rPr>
              <a:t>嗟夫！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予尝求古仁人之心，或异二者之为，何哉？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不以物喜，不以己悲，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居庙堂之高则忧其民，处江湖之远则忧其君。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是进亦忧，退亦忧。然则何时而乐耶？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其必曰“先天下之忧而忧，后天下之乐而乐”乎！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噫！微斯人，吾谁与归？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时六年九月十五日。</a:t>
            </a:r>
            <a:endParaRPr lang="zh-CN" altLang="en-US" sz="2400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 altLang="en-US" b="1">
                <a:sym typeface="+mn-ea"/>
              </a:rPr>
              <a:t>嗟夫！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予尝求古仁人之心，或异二者之为，何哉？</a:t>
            </a:r>
            <a:endParaRPr lang="zh-CN" altLang="en-US" sz="2400" b="1">
              <a:sym typeface="+mn-ea"/>
            </a:endParaRPr>
          </a:p>
          <a:p>
            <a:endParaRPr lang="zh-CN" altLang="en-US" sz="24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嗟夫：感叹词。夫，表示感叹语气。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/>
              <a:t>尝：曾经。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求：探求。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古仁人：古代品德高尚的人。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或      或许，也许，表示委婉的语气。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 flipH="1">
            <a:off x="947420" y="5509895"/>
            <a:ext cx="162560" cy="94805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3175" y="5939155"/>
            <a:ext cx="3867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</a:rPr>
              <a:t>有时。         而或长烟一空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400" b="1">
                <a:sym typeface="+mn-ea"/>
              </a:rPr>
              <a:t>不以物喜，不以己悲，</a:t>
            </a:r>
            <a:endParaRPr lang="zh-CN" altLang="en-US" sz="2400" b="1">
              <a:sym typeface="+mn-ea"/>
            </a:endParaRP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以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 flipH="1">
            <a:off x="1109980" y="3183890"/>
            <a:ext cx="177800" cy="106680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39875" y="3199130"/>
            <a:ext cx="453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属予作文以记之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9875" y="3790315"/>
            <a:ext cx="3747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不以物喜，不以己悲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6320" y="3260725"/>
            <a:ext cx="1496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连词，来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56785" y="3851910"/>
            <a:ext cx="167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介词，因为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400" b="1">
                <a:sym typeface="+mn-ea"/>
              </a:rPr>
              <a:t>居庙堂之高则忧其民，处江湖之远则忧其君。</a:t>
            </a:r>
            <a:endParaRPr lang="zh-CN" altLang="en-US" sz="2400" b="1">
              <a:sym typeface="+mn-ea"/>
            </a:endParaRP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庙堂：指朝廷。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则：就。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君：国君。</a:t>
            </a:r>
            <a:endParaRPr lang="zh-CN" altLang="en-US" sz="2400" b="1"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800" b="1">
                <a:sym typeface="+mn-ea"/>
              </a:rPr>
              <a:t>是进亦忧，退亦忧。然则何时而乐耶？</a:t>
            </a:r>
            <a:endParaRPr lang="zh-CN" altLang="en-US" sz="2400" b="1">
              <a:sym typeface="+mn-ea"/>
            </a:endParaRPr>
          </a:p>
          <a:p>
            <a:endParaRPr lang="zh-CN" altLang="en-US" sz="2400"/>
          </a:p>
          <a:p>
            <a:r>
              <a:rPr lang="zh-CN" altLang="en-US" sz="2400"/>
              <a:t>然则：如此，那么。</a:t>
            </a:r>
            <a:endParaRPr lang="zh-CN" altLang="en-US" sz="2400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800" b="1">
                <a:sym typeface="+mn-ea"/>
              </a:rPr>
              <a:t>其必曰“先天下之忧而忧，后天下之乐而乐”乎！</a:t>
            </a:r>
            <a:endParaRPr lang="zh-CN" altLang="en-US" sz="2400" b="1">
              <a:sym typeface="+mn-ea"/>
            </a:endParaRP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先：在</a:t>
            </a:r>
            <a:r>
              <a:rPr lang="en-US" altLang="zh-CN" sz="2400" b="1">
                <a:sym typeface="+mn-ea"/>
              </a:rPr>
              <a:t>……</a:t>
            </a:r>
            <a:r>
              <a:rPr lang="zh-CN" altLang="en-US" sz="2400" b="1">
                <a:sym typeface="+mn-ea"/>
              </a:rPr>
              <a:t>之前。</a:t>
            </a:r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后：在</a:t>
            </a:r>
            <a:r>
              <a:rPr lang="en-US" altLang="zh-CN" sz="2400" b="1">
                <a:sym typeface="+mn-ea"/>
              </a:rPr>
              <a:t>……</a:t>
            </a:r>
            <a:r>
              <a:rPr lang="zh-CN" altLang="en-US" sz="2400" b="1">
                <a:sym typeface="+mn-ea"/>
              </a:rPr>
              <a:t>之后。</a:t>
            </a:r>
            <a:endParaRPr lang="zh-CN" altLang="en-US" sz="2400" b="1">
              <a:sym typeface="+mn-ea"/>
            </a:endParaRPr>
          </a:p>
          <a:p>
            <a:endParaRPr lang="zh-CN" altLang="en-US" sz="2400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2800" b="1">
                <a:sym typeface="+mn-ea"/>
              </a:rPr>
              <a:t>噫！微斯人，吾谁与归？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时六年九月十五日。</a:t>
            </a:r>
            <a:endParaRPr lang="zh-CN" altLang="en-US" sz="2400" b="1">
              <a:sym typeface="+mn-ea"/>
            </a:endParaRPr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400"/>
              <a:t>微：如果没有。</a:t>
            </a:r>
            <a:endParaRPr lang="zh-CN" altLang="en-US" sz="2400"/>
          </a:p>
          <a:p>
            <a:r>
              <a:rPr lang="zh-CN" altLang="en-US" sz="2400"/>
              <a:t>谁与归：即</a:t>
            </a:r>
            <a:r>
              <a:rPr lang="en-US" altLang="zh-CN" sz="2400"/>
              <a:t>“</a:t>
            </a:r>
            <a:r>
              <a:rPr lang="zh-CN" altLang="en-US" sz="2400"/>
              <a:t>与谁归</a:t>
            </a:r>
            <a:r>
              <a:rPr lang="en-US" altLang="zh-CN" sz="2400"/>
              <a:t>”</a:t>
            </a:r>
            <a:r>
              <a:rPr lang="zh-CN" altLang="en-US" sz="2400"/>
              <a:t>。</a:t>
            </a:r>
            <a:endParaRPr lang="zh-CN" altLang="en-US" sz="2400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315" y="1576070"/>
            <a:ext cx="4998720" cy="3038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庆历四年春，</a:t>
            </a:r>
            <a:endParaRPr lang="zh-CN" altLang="en-US"/>
          </a:p>
          <a:p>
            <a:r>
              <a:rPr lang="zh-CN" altLang="en-US"/>
              <a:t>滕子京谪守巴陵郡。</a:t>
            </a:r>
            <a:endParaRPr lang="zh-CN" altLang="en-US"/>
          </a:p>
          <a:p>
            <a:endParaRPr lang="zh-CN" altLang="en-US"/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/>
          <p:nvPr>
            <p:ph sz="half" idx="1"/>
          </p:nvPr>
        </p:nvSpPr>
        <p:spPr>
          <a:xfrm>
            <a:off x="394335" y="1299845"/>
            <a:ext cx="11832590" cy="5403215"/>
          </a:xfrm>
        </p:spPr>
        <p:txBody>
          <a:bodyPr>
            <a:normAutofit/>
          </a:bodyPr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一楼何奇？杜少陵五言绝唱，范希文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两字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关情，滕子京百废俱兴，吕纯阳三过必醉。诗耶？儒耶？吏耶？仙耶？前不见古人，使我怆然涕下。</a:t>
            </a:r>
            <a:r>
              <a:rPr lang="zh-CN" altLang="en-US" sz="2400"/>
              <a:t> </a:t>
            </a:r>
            <a:endParaRPr lang="zh-CN" altLang="en-US" sz="2400"/>
          </a:p>
          <a:p>
            <a:pPr marL="0" indent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272915" y="4280535"/>
            <a:ext cx="1318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悲      喜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1095" y="4280535"/>
            <a:ext cx="1318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忧      乐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59" name=" 159"/>
          <p:cNvSpPr/>
          <p:nvPr/>
        </p:nvSpPr>
        <p:spPr>
          <a:xfrm>
            <a:off x="3147060" y="4384040"/>
            <a:ext cx="1155700" cy="26670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59"/>
          <p:cNvSpPr/>
          <p:nvPr/>
        </p:nvSpPr>
        <p:spPr>
          <a:xfrm rot="10800000">
            <a:off x="7539990" y="4384040"/>
            <a:ext cx="1155700" cy="26670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9335" y="4280535"/>
            <a:ext cx="1969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个人悲喜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18575" y="4280535"/>
            <a:ext cx="1969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万家忧乐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9" grpId="0" animBg="1"/>
      <p:bldP spid="6" grpId="0"/>
      <p:bldP spid="7" grpId="0"/>
      <p:bldP spid="5" grpId="0" animBg="1"/>
      <p:bldP spid="4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408940" y="1174750"/>
            <a:ext cx="8321675" cy="5403215"/>
          </a:xfrm>
        </p:spPr>
        <p:txBody>
          <a:bodyPr>
            <a:normAutofit/>
          </a:bodyPr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作记缘由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概写洞庭景色：雄伟壮阔</a:t>
            </a: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endParaRPr lang="zh-CN" altLang="en-US" sz="2400"/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2400"/>
              <a:t>抒写胸怀抱负：先天下之忧而忧，后天下之乐而乐</a:t>
            </a:r>
            <a:endParaRPr lang="zh-CN" altLang="en-US" sz="2400"/>
          </a:p>
        </p:txBody>
      </p:sp>
      <p:sp>
        <p:nvSpPr>
          <p:cNvPr id="2050" name=" 2050"/>
          <p:cNvSpPr/>
          <p:nvPr/>
        </p:nvSpPr>
        <p:spPr bwMode="auto">
          <a:xfrm flipH="1">
            <a:off x="1982470" y="1694180"/>
            <a:ext cx="75565" cy="9626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06625" y="169418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滕子京重修岳阳楼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2206625" y="2355850"/>
            <a:ext cx="239903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属予作文以记之</a:t>
            </a:r>
            <a:endParaRPr lang="zh-CN" altLang="en-US" sz="2000"/>
          </a:p>
        </p:txBody>
      </p:sp>
      <p:sp>
        <p:nvSpPr>
          <p:cNvPr id="135" name=" 135"/>
          <p:cNvSpPr/>
          <p:nvPr/>
        </p:nvSpPr>
        <p:spPr>
          <a:xfrm rot="5400000">
            <a:off x="1316990" y="3612515"/>
            <a:ext cx="593090" cy="19367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6620" y="4079240"/>
            <a:ext cx="1368425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览物之情，</a:t>
            </a:r>
            <a:endParaRPr lang="zh-CN" altLang="en-US" sz="2000"/>
          </a:p>
          <a:p>
            <a:r>
              <a:rPr lang="zh-CN" altLang="en-US" sz="2000"/>
              <a:t>得无异乎？</a:t>
            </a:r>
            <a:endParaRPr lang="zh-CN" altLang="en-US" sz="2000"/>
          </a:p>
        </p:txBody>
      </p:sp>
      <p:sp>
        <p:nvSpPr>
          <p:cNvPr id="11" name=" 2050"/>
          <p:cNvSpPr/>
          <p:nvPr/>
        </p:nvSpPr>
        <p:spPr bwMode="auto">
          <a:xfrm flipH="1">
            <a:off x="2524125" y="3950970"/>
            <a:ext cx="75565" cy="9626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22575" y="4006215"/>
            <a:ext cx="192532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淫雨霏霏：悲</a:t>
            </a:r>
            <a:endParaRPr lang="zh-CN" altLang="en-US" sz="2000"/>
          </a:p>
        </p:txBody>
      </p:sp>
      <p:sp>
        <p:nvSpPr>
          <p:cNvPr id="13" name="文本框 12"/>
          <p:cNvSpPr txBox="1"/>
          <p:nvPr/>
        </p:nvSpPr>
        <p:spPr>
          <a:xfrm>
            <a:off x="2822575" y="4620895"/>
            <a:ext cx="1925955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000"/>
              <a:t>春和景明：喜</a:t>
            </a:r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1170" y="1408430"/>
            <a:ext cx="4810125" cy="36112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-36195" y="-635"/>
            <a:ext cx="10515600" cy="6800215"/>
          </a:xfrm>
        </p:spPr>
        <p:txBody>
          <a:bodyPr>
            <a:normAutofit fontScale="90000" lnSpcReduction="10000"/>
          </a:bodyPr>
          <a:p>
            <a:pPr marL="0" indent="0">
              <a:buNone/>
            </a:pP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嗟夫：感叹词。夫，表示感叹语气。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尝：曾经。</a:t>
            </a:r>
            <a:endParaRPr lang="zh-CN" altLang="en-US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求：探求。</a:t>
            </a:r>
            <a:endParaRPr lang="zh-CN" altLang="en-US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古仁人：古代品德高尚的人。</a:t>
            </a:r>
            <a:endParaRPr lang="zh-CN" altLang="en-US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或：或许，也许，表示委婉的语气。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以：因为</a:t>
            </a:r>
            <a:endParaRPr lang="zh-CN" altLang="en-US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庙堂：指朝廷。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则：就。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君：国君。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然则：如此，那么。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先：在</a:t>
            </a:r>
            <a:r>
              <a:rPr lang="en-US" altLang="zh-CN" b="1">
                <a:sym typeface="+mn-ea"/>
              </a:rPr>
              <a:t>……</a:t>
            </a:r>
            <a:r>
              <a:rPr lang="zh-CN" altLang="en-US" b="1">
                <a:sym typeface="+mn-ea"/>
              </a:rPr>
              <a:t>之前。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后：在</a:t>
            </a:r>
            <a:r>
              <a:rPr lang="en-US" altLang="zh-CN" b="1">
                <a:sym typeface="+mn-ea"/>
              </a:rPr>
              <a:t>……</a:t>
            </a:r>
            <a:r>
              <a:rPr lang="zh-CN" altLang="en-US" b="1">
                <a:sym typeface="+mn-ea"/>
              </a:rPr>
              <a:t>之后。</a:t>
            </a:r>
            <a:endParaRPr lang="zh-CN" altLang="en-US" b="1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微：如果没有。</a:t>
            </a:r>
            <a:endParaRPr lang="zh-CN" altLang="en-US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谁与归：即</a:t>
            </a:r>
            <a:r>
              <a:rPr lang="en-US" altLang="zh-CN" b="1">
                <a:sym typeface="+mn-ea"/>
              </a:rPr>
              <a:t>“</a:t>
            </a:r>
            <a:r>
              <a:rPr lang="zh-CN" altLang="en-US" b="1">
                <a:sym typeface="+mn-ea"/>
              </a:rPr>
              <a:t>与谁归</a:t>
            </a:r>
            <a:r>
              <a:rPr lang="en-US" altLang="zh-CN" b="1">
                <a:sym typeface="+mn-ea"/>
              </a:rPr>
              <a:t>”</a:t>
            </a:r>
            <a:r>
              <a:rPr lang="zh-CN" altLang="en-US" b="1">
                <a:sym typeface="+mn-ea"/>
              </a:rPr>
              <a:t>。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39775" y="29210"/>
            <a:ext cx="445960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与夏十二登岳阳楼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李白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楼观岳阳尽，川迥洞庭开。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雁引愁心去，山衔好月来。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云间连下榻，天上接行杯。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醉后凉风起，吹人舞袖回。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登上岳阳楼览尽四周风光，江水辽远通向开阔的洞庭。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看见大雁南飞引起我忧愁之心，远处的山峰又衔来一轮好月。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在高入云间的楼上下榻设席，在天上传杯饮酒。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醉酒之后兴起了凉风，吹得衣袖随风舞动我们随之而回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9655" y="-32385"/>
            <a:ext cx="445960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登岳阳楼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杜甫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昔闻洞庭水，今上岳阳楼。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吴楚东南坼，乾坤日夜浮。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亲朋无一字，老病有孤舟。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戎马关山北，凭轩涕泗流。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很早听过闻名遐迩的洞庭湖，今日有幸登上湖边的岳阳楼。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大湖浩瀚像把吴楚东南隔开，天地像在湖面日夜荡漾漂浮。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漂泊江湖亲朋故旧不寄一字，年老体弱生活在这一叶孤舟。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关山以北战争烽火仍未止息，凭窗遥望胸怀家国涕泪交流。</a:t>
            </a:r>
            <a:endParaRPr lang="en-US" altLang="zh-CN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3250" t="-1310" b="5248"/>
          <a:stretch>
            <a:fillRect/>
          </a:stretch>
        </p:blipFill>
        <p:spPr>
          <a:xfrm>
            <a:off x="15875" y="173990"/>
            <a:ext cx="12160885" cy="63023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>
          <a:xfrm>
            <a:off x="349250" y="1825625"/>
            <a:ext cx="5822950" cy="4351655"/>
          </a:xfrm>
        </p:spPr>
        <p:txBody>
          <a:bodyPr/>
          <a:p>
            <a:r>
              <a:rPr lang="zh-CN" altLang="en-US"/>
              <a:t>庆历四年春，</a:t>
            </a:r>
            <a:endParaRPr lang="zh-CN" altLang="en-US"/>
          </a:p>
          <a:p>
            <a:r>
              <a:rPr lang="zh-CN" altLang="en-US"/>
              <a:t>滕子京谪守巴陵郡。</a:t>
            </a:r>
            <a:endParaRPr lang="zh-CN" altLang="en-US"/>
          </a:p>
          <a:p>
            <a:endParaRPr lang="zh-CN" altLang="en-US"/>
          </a:p>
          <a:p>
            <a:r>
              <a:rPr lang="zh-CN" altLang="en-US" sz="2400"/>
              <a:t>谪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zhé</a:t>
            </a:r>
            <a:r>
              <a:rPr lang="zh-CN" altLang="en-US" sz="2400">
                <a:sym typeface="+mn-ea"/>
              </a:rPr>
              <a:t>）</a:t>
            </a:r>
            <a:r>
              <a:rPr lang="zh-CN" altLang="en-US" sz="2400"/>
              <a:t>守：</a:t>
            </a:r>
            <a:r>
              <a:rPr lang="zh-CN" altLang="en-US" sz="2400">
                <a:sym typeface="+mn-ea"/>
              </a:rPr>
              <a:t>因罪贬谪流放，出任外官。</a:t>
            </a:r>
            <a:endParaRPr lang="zh-CN" altLang="en-US" sz="2400"/>
          </a:p>
          <a:p>
            <a:r>
              <a:rPr lang="zh-CN" altLang="en-US" sz="2400"/>
              <a:t>谪，古时官员降职或者远调。守：指做州郡的长官</a:t>
            </a:r>
            <a:endParaRPr lang="zh-CN" altLang="en-US" sz="2400"/>
          </a:p>
          <a:p>
            <a:r>
              <a:rPr lang="zh-CN" altLang="en-US" sz="2400"/>
              <a:t>。巴陵郡</a:t>
            </a:r>
            <a:r>
              <a:rPr lang="en-US" altLang="zh-CN" sz="2400"/>
              <a:t>(jùn)</a:t>
            </a:r>
            <a:r>
              <a:rPr lang="zh-CN" altLang="en-US" sz="2400"/>
              <a:t>：古郡名，今湖南岳阳。</a:t>
            </a:r>
            <a:endParaRPr lang="zh-CN" altLang="en-US" sz="2000"/>
          </a:p>
          <a:p>
            <a:r>
              <a:rPr lang="zh-CN" altLang="en-US" sz="2000"/>
              <a:t>翻译：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越明年，政通人和，百废具兴。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岳阳楼记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内容占位符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越明年，政通人和，百废具兴。</a:t>
            </a:r>
            <a:endParaRPr lang="zh-CN" altLang="en-US"/>
          </a:p>
          <a:p>
            <a:endParaRPr lang="zh-CN" altLang="en-US"/>
          </a:p>
          <a:p>
            <a:r>
              <a:rPr lang="zh-CN" altLang="en-US" sz="2400"/>
              <a:t>越：到。今义越过。</a:t>
            </a:r>
            <a:endParaRPr lang="zh-CN" altLang="en-US" sz="2400"/>
          </a:p>
          <a:p>
            <a:r>
              <a:rPr lang="zh-CN" altLang="en-US" sz="2400"/>
              <a:t>明年：第二年。</a:t>
            </a:r>
            <a:endParaRPr lang="zh-CN" altLang="en-US" sz="2400"/>
          </a:p>
          <a:p>
            <a:r>
              <a:rPr lang="zh-CN" altLang="en-US" sz="2400"/>
              <a:t>通：顺利。和：和乐。</a:t>
            </a:r>
            <a:endParaRPr lang="zh-CN" altLang="en-US" sz="2400"/>
          </a:p>
          <a:p>
            <a:r>
              <a:rPr lang="zh-CN" altLang="en-US" sz="2400"/>
              <a:t>具：同</a:t>
            </a:r>
            <a:r>
              <a:rPr lang="en-US" altLang="zh-CN" sz="2400"/>
              <a:t>“</a:t>
            </a:r>
            <a:r>
              <a:rPr lang="zh-CN" altLang="en-US" sz="2400">
                <a:sym typeface="+mn-ea"/>
              </a:rPr>
              <a:t>俱</a:t>
            </a:r>
            <a:r>
              <a:rPr lang="en-US" altLang="zh-CN" sz="2400"/>
              <a:t>”</a:t>
            </a:r>
            <a:r>
              <a:rPr lang="zh-CN" altLang="en-US" sz="2400"/>
              <a:t>。全，皆。</a:t>
            </a:r>
            <a:endParaRPr lang="zh-CN" altLang="en-US" sz="2000"/>
          </a:p>
          <a:p>
            <a:r>
              <a:rPr lang="zh-CN" altLang="en-US" sz="2000"/>
              <a:t>翻译：</a:t>
            </a:r>
            <a:endParaRPr lang="zh-CN" altLang="en-US" sz="2000"/>
          </a:p>
          <a:p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34" t="-4884" r="-734" b="9288"/>
          <a:stretch>
            <a:fillRect/>
          </a:stretch>
        </p:blipFill>
        <p:spPr>
          <a:xfrm>
            <a:off x="6172200" y="1691005"/>
            <a:ext cx="6054090" cy="2908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SLIDE_ID" val="custom20182945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1、15、5、21、23、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2945_2*a*1"/>
  <p:tag name="KSO_WM_UNIT_TYPE" val="a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BEAUTIFY_FLAG" val="#wm#"/>
  <p:tag name="KSO_WM_UNIT_PRESET_TEXT_LEN" val="240"/>
  <p:tag name="KSO_WM_UNIT_PRESET_TEXT_INDEX" val="2"/>
  <p:tag name="KSO_WM_UNIT_CLEAR" val="0"/>
  <p:tag name="KSO_WM_UNIT_COMPATIBLE" val="0"/>
  <p:tag name="KSO_WM_UNIT_HIGHLIGHT" val="0"/>
  <p:tag name="KSO_WM_UNIT_VALUE" val="440"/>
  <p:tag name="KSO_WM_UNIT_LAYERLEVEL" val="1"/>
  <p:tag name="KSO_WM_UNIT_INDEX" val="1"/>
  <p:tag name="KSO_WM_UNIT_ID" val="custom20182945_2*f*1"/>
  <p:tag name="KSO_WM_UNIT_TYPE" val="f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.xml><?xml version="1.0" encoding="utf-8"?>
<p:tagLst xmlns:p="http://schemas.openxmlformats.org/presentationml/2006/main">
  <p:tag name="KSO_WM_SLIDE_SIZE" val="828*342"/>
  <p:tag name="KSO_WM_SLIDE_POSITION" val="66*13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2945_2"/>
  <p:tag name="KSO_WM_TAG_VERSION" val="1.0"/>
  <p:tag name="KSO_WM_TEMPLATE_INDEX" val="20182945"/>
  <p:tag name="KSO_WM_TEMPLATE_CATEGORY" val="custom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2945_2*a*1"/>
  <p:tag name="KSO_WM_UNIT_TYPE" val="a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3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SLIDE_ID" val="custom20182945_23"/>
  <p:tag name="KSO_WM_SLIDE_INDEX" val="23"/>
  <p:tag name="KSO_WM_SLIDE_ITEM_CNT" val="2"/>
  <p:tag name="KSO_WM_SLIDE_LAYOUT" val="a_b"/>
  <p:tag name="KSO_WM_SLIDE_LAYOUT_CNT" val="1_1"/>
  <p:tag name="KSO_WM_SLIDE_TYPE" val="endPage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66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SLIDE_ID" val="custom20182945_23"/>
  <p:tag name="KSO_WM_SLIDE_INDEX" val="23"/>
  <p:tag name="KSO_WM_SLIDE_ITEM_CNT" val="2"/>
  <p:tag name="KSO_WM_SLIDE_LAYOUT" val="a_b"/>
  <p:tag name="KSO_WM_SLIDE_LAYOUT_CNT" val="1_1"/>
  <p:tag name="KSO_WM_SLIDE_TYPE" val="endPage"/>
  <p:tag name="KSO_WM_BEAUTIFY_FLAG" val="#wm#"/>
</p:tagLst>
</file>

<file path=ppt/tags/tag67.xml><?xml version="1.0" encoding="utf-8"?>
<p:tagLst xmlns:p="http://schemas.openxmlformats.org/presentationml/2006/main">
  <p:tag name="KSO_WM_TEMPLATE_CATEGORY" val="custom"/>
  <p:tag name="KSO_WM_TEMPLATE_INDEX" val="20182945"/>
  <p:tag name="KSO_WM_TAG_VERSION" val="1.0"/>
  <p:tag name="KSO_WM_SLIDE_ID" val="custom20182945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1、15、5、21、23、"/>
  <p:tag name="KSO_WM_BEAUTIFY_FLAG" val="#wm#"/>
</p:tagLst>
</file>

<file path=ppt/tags/tag7.xml><?xml version="1.0" encoding="utf-8"?>
<p:tagLst xmlns:p="http://schemas.openxmlformats.org/presentationml/2006/main">
  <p:tag name="KSO_WM_SLIDE_SIZE" val="828*342"/>
  <p:tag name="KSO_WM_SLIDE_POSITION" val="66*13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2945_2"/>
  <p:tag name="KSO_WM_TAG_VERSION" val="1.0"/>
  <p:tag name="KSO_WM_TEMPLATE_INDEX" val="20182945"/>
  <p:tag name="KSO_WM_TEMPLATE_CATEGORY" val="custom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45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3A5C"/>
    </a:dk2>
    <a:lt2>
      <a:srgbClr val="E7E6E6"/>
    </a:lt2>
    <a:accent1>
      <a:srgbClr val="FFFFFF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4597</Words>
  <Application>WPS 演示</Application>
  <PresentationFormat>宽屏</PresentationFormat>
  <Paragraphs>812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Franklin Gothic Medium</vt:lpstr>
      <vt:lpstr>自定义设计方案</vt:lpstr>
      <vt:lpstr>PowerPoint 演示文稿</vt:lpstr>
      <vt:lpstr>记</vt:lpstr>
      <vt:lpstr>知人论世</vt:lpstr>
      <vt:lpstr>正  音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岳阳楼记丨翻译第一自然段</vt:lpstr>
      <vt:lpstr>岳阳楼记</vt:lpstr>
      <vt:lpstr>岳阳楼记</vt:lpstr>
      <vt:lpstr>岳阳楼记</vt:lpstr>
      <vt:lpstr>PowerPoint 演示文稿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岳阳楼记丨翻译第二自然段</vt:lpstr>
      <vt:lpstr>岳阳楼记</vt:lpstr>
      <vt:lpstr>岳阳楼记</vt:lpstr>
      <vt:lpstr>岳阳楼记</vt:lpstr>
      <vt:lpstr>PowerPoint 演示文稿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岳阳楼记</vt:lpstr>
      <vt:lpstr>PowerPoint 演示文稿</vt:lpstr>
      <vt:lpstr>岳阳楼记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如花隔云端</cp:lastModifiedBy>
  <cp:revision>22</cp:revision>
  <dcterms:created xsi:type="dcterms:W3CDTF">2018-02-12T02:47:00Z</dcterms:created>
  <dcterms:modified xsi:type="dcterms:W3CDTF">2018-10-14T05:29:42Z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2052-11.1.0.7849</vt:lpwstr>
  </property>
</Properties>
</file>