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8" r:id="rId2"/>
    <p:sldId id="256" r:id="rId3"/>
    <p:sldId id="301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8B05"/>
    <a:srgbClr val="666699"/>
    <a:srgbClr val="FFFFFF"/>
    <a:srgbClr val="D5B252"/>
    <a:srgbClr val="B4A864"/>
    <a:srgbClr val="7794A0"/>
    <a:srgbClr val="E7E1DB"/>
    <a:srgbClr val="FEFDFE"/>
    <a:srgbClr val="E8E0D6"/>
    <a:srgbClr val="6C6C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6318" autoAdjust="0"/>
  </p:normalViewPr>
  <p:slideViewPr>
    <p:cSldViewPr snapToGrid="0">
      <p:cViewPr>
        <p:scale>
          <a:sx n="75" d="100"/>
          <a:sy n="75" d="100"/>
        </p:scale>
        <p:origin x="-540" y="144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B0ABF-FFB1-4593-B271-1D5408A92DDB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6228D-EC70-4DED-9C39-8EE58BC3A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60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8020A28-C874-469C-B26E-794742F4DD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91" y="-152400"/>
            <a:ext cx="1280886" cy="1280886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8F7B724-56C1-43E8-B01E-748404C37E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4477" y="359455"/>
            <a:ext cx="6162675" cy="409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482883" y="400717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moban/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xiazai/         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kejian/           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zongjie/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shangwu/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dabian/  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BA504F-ED1A-4212-8D17-CEBD940E472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F86612-A4CC-46D6-A420-CAFA3FA06A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51373" y="1436507"/>
            <a:ext cx="10689253" cy="4542817"/>
            <a:chOff x="2679367" y="2206100"/>
            <a:chExt cx="6833265" cy="2057400"/>
          </a:xfrm>
        </p:grpSpPr>
        <p:sp>
          <p:nvSpPr>
            <p:cNvPr id="7" name="矩形: 圆角 6"/>
            <p:cNvSpPr/>
            <p:nvPr/>
          </p:nvSpPr>
          <p:spPr>
            <a:xfrm>
              <a:off x="2679367" y="2206100"/>
              <a:ext cx="6833265" cy="2057400"/>
            </a:xfrm>
            <a:prstGeom prst="roundRect">
              <a:avLst>
                <a:gd name="adj" fmla="val 12346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94627" y="2879555"/>
              <a:ext cx="3802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rgbClr val="B88B0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39201" y="1917463"/>
            <a:ext cx="9961892" cy="36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两千多年前</a:t>
            </a:r>
            <a:r>
              <a:rPr altLang="zh-CN" sz="28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，一个文人雅士，一个山野樵夫，是音乐将他们联系了起来，于是世上便流传着知音的佳话。一千多年前，一个文人骚客，一个天涯歌女，又是音乐让他们共同演绎了一首千古不衰的知音绝唱。在那个不朽的夜晚，浔阳江的悠悠江水，瑟瑟秋风，清冷的月光，飘飞的荻花，永远记住了这个美丽而忧伤的故事。今天我们就来学习白居易遭贬谪之后，巧遇琵琶女，因同病相怜而信笔写来的经典乐府《琵琶行》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D785988-ECD3-49D4-B20D-DBF8A23A9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40" y="480022"/>
            <a:ext cx="2571433" cy="131397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98343" y="689041"/>
            <a:ext cx="1595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导 入</a:t>
            </a:r>
            <a:endParaRPr lang="zh-CN" altLang="en-US" sz="4400" dirty="0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小序释义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5E8FF59-8928-4C5E-B947-712E85D3FE0B}"/>
              </a:ext>
            </a:extLst>
          </p:cNvPr>
          <p:cNvSpPr txBox="1"/>
          <p:nvPr/>
        </p:nvSpPr>
        <p:spPr>
          <a:xfrm>
            <a:off x="1085215" y="1414305"/>
            <a:ext cx="5224304" cy="4515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元和十年，予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左迁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九江郡司马。明年秋，送客湓浦口，闻舟中夜弹琵琶者，听其音，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铮铮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然有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京都声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。问其人，本长安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倡女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，尝学琵琶于穆、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曹二善才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，年长色衰，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委身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贾人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妇。遂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命酒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，使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弹数曲。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0A439C-D5D6-4143-92FF-6C326422C80B}"/>
              </a:ext>
            </a:extLst>
          </p:cNvPr>
          <p:cNvSpPr/>
          <p:nvPr/>
        </p:nvSpPr>
        <p:spPr>
          <a:xfrm>
            <a:off x="6540500" y="0"/>
            <a:ext cx="56515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6A1182E-D93E-4548-BAF8-7B5AC201BFF4}"/>
              </a:ext>
            </a:extLst>
          </p:cNvPr>
          <p:cNvSpPr txBox="1"/>
          <p:nvPr/>
        </p:nvSpPr>
        <p:spPr>
          <a:xfrm>
            <a:off x="6771481" y="1005444"/>
            <a:ext cx="5189538" cy="53333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左迁：贬官，降职。与下文所言“迁谪”同义。古人尊右卑左，故称降职为左迁。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铮铮：形容金属、玉器等相击声。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京都声：指唐代京城流行的乐曲声调。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倡女：歌女。倡，古时歌舞艺人。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善才：当时对琵琶师或曲师的通称。是“能手”的意思。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委身：托身，这里指嫁的意思。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为：做。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贾（gǔ）人：商人。</a:t>
            </a:r>
            <a:endParaRPr lang="zh-CN" altLang="en-US" sz="22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命酒：叫（手下人）摆酒。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快：畅快。</a:t>
            </a:r>
            <a:endParaRPr lang="zh-CN" altLang="en-US" sz="22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58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小序释义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5E8FF59-8928-4C5E-B947-712E85D3FE0B}"/>
              </a:ext>
            </a:extLst>
          </p:cNvPr>
          <p:cNvSpPr txBox="1"/>
          <p:nvPr/>
        </p:nvSpPr>
        <p:spPr>
          <a:xfrm>
            <a:off x="1085214" y="1414305"/>
            <a:ext cx="5315585" cy="4515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曲罢悯然，自叙少小时欢乐事，今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漂沦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⑪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憔悴，转徙于江湖间。予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出官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二年，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恬然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⑬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自安，感斯人言，是夕始觉有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迁谪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⑭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意。因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⑮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长句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⑯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⑰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以赠之，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凡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六百一十六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⑲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命</a:t>
            </a:r>
            <a:r>
              <a:rPr lang="zh-CN" altLang="en-US" sz="2800" baseline="30000">
                <a:solidFill>
                  <a:srgbClr val="B88B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⑳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琵琶行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0A439C-D5D6-4143-92FF-6C326422C80B}"/>
              </a:ext>
            </a:extLst>
          </p:cNvPr>
          <p:cNvSpPr/>
          <p:nvPr/>
        </p:nvSpPr>
        <p:spPr>
          <a:xfrm>
            <a:off x="6540500" y="0"/>
            <a:ext cx="56515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6A1182E-D93E-4548-BAF8-7B5AC201BFF4}"/>
              </a:ext>
            </a:extLst>
          </p:cNvPr>
          <p:cNvSpPr txBox="1"/>
          <p:nvPr/>
        </p:nvSpPr>
        <p:spPr>
          <a:xfrm>
            <a:off x="6860381" y="1196273"/>
            <a:ext cx="5189538" cy="4465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漂沦：漂泊沦落。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出官：（京官）外调。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恬然：淡泊宁静的样子。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迁谪（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zhé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）：贬官降职或流放。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为：创作。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长句：指七言诗。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歌：作歌，动词。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凡：总共。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言：字。</a:t>
            </a: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 startAt="11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命：命名，题名。</a:t>
            </a:r>
          </a:p>
        </p:txBody>
      </p:sp>
    </p:spTree>
    <p:extLst>
      <p:ext uri="{BB962C8B-B14F-4D97-AF65-F5344CB8AC3E}">
        <p14:creationId xmlns:p14="http://schemas.microsoft.com/office/powerpoint/2010/main" val="186864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通读</a:t>
            </a:r>
            <a:r>
              <a:rPr lang="zh-CN" altLang="zh-CN" sz="2800" b="1" dirty="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小序，思考</a:t>
            </a:r>
            <a:r>
              <a:rPr lang="zh-CN" altLang="en-US" sz="2800" b="1" dirty="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回答下列问题</a:t>
            </a:r>
            <a:r>
              <a:rPr lang="zh-CN" altLang="zh-CN" sz="2800" b="1" dirty="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B88B05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4016DDA-01F3-414D-98B6-EA37FCC9DB1B}"/>
              </a:ext>
            </a:extLst>
          </p:cNvPr>
          <p:cNvSpPr txBox="1"/>
          <p:nvPr/>
        </p:nvSpPr>
        <p:spPr>
          <a:xfrm>
            <a:off x="2286000" y="2415734"/>
            <a:ext cx="8851900" cy="584775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请概述小序的内容及作用。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DCEE4A-D89C-4E57-9D77-07796493C0A2}"/>
              </a:ext>
            </a:extLst>
          </p:cNvPr>
          <p:cNvSpPr txBox="1"/>
          <p:nvPr/>
        </p:nvSpPr>
        <p:spPr>
          <a:xfrm>
            <a:off x="878581" y="2210309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E6F6D72-1CE8-4E3D-9711-8DD49D9501BB}"/>
              </a:ext>
            </a:extLst>
          </p:cNvPr>
          <p:cNvSpPr txBox="1"/>
          <p:nvPr/>
        </p:nvSpPr>
        <p:spPr>
          <a:xfrm>
            <a:off x="2286000" y="3401402"/>
            <a:ext cx="8851900" cy="630561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小序和诗歌哪些段落分别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照应？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84C04D8-1F03-47EE-96E4-DC8A6E568B34}"/>
              </a:ext>
            </a:extLst>
          </p:cNvPr>
          <p:cNvSpPr txBox="1"/>
          <p:nvPr/>
        </p:nvSpPr>
        <p:spPr>
          <a:xfrm>
            <a:off x="878581" y="3215003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7EA0ED2-7604-4A85-BA27-20BBA777242C}"/>
              </a:ext>
            </a:extLst>
          </p:cNvPr>
          <p:cNvSpPr txBox="1"/>
          <p:nvPr/>
        </p:nvSpPr>
        <p:spPr>
          <a:xfrm>
            <a:off x="2286000" y="4497386"/>
            <a:ext cx="8851900" cy="1244044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小序中说“予出官二年，恬然自安，感斯人言，是夕始觉有迁谪意”，你有何看法？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ECD0AB8-62DB-43A8-8FD7-6E5FAD1CCC6C}"/>
              </a:ext>
            </a:extLst>
          </p:cNvPr>
          <p:cNvSpPr txBox="1"/>
          <p:nvPr/>
        </p:nvSpPr>
        <p:spPr>
          <a:xfrm>
            <a:off x="878581" y="4696089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534430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9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4016DDA-01F3-414D-98B6-EA37FCC9DB1B}"/>
              </a:ext>
            </a:extLst>
          </p:cNvPr>
          <p:cNvSpPr txBox="1"/>
          <p:nvPr/>
        </p:nvSpPr>
        <p:spPr>
          <a:xfrm>
            <a:off x="2285999" y="1234453"/>
            <a:ext cx="8851901" cy="584775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请概述小序的内容及作用。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DCEE4A-D89C-4E57-9D77-07796493C0A2}"/>
              </a:ext>
            </a:extLst>
          </p:cNvPr>
          <p:cNvSpPr txBox="1"/>
          <p:nvPr/>
        </p:nvSpPr>
        <p:spPr>
          <a:xfrm>
            <a:off x="878581" y="1029028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DB77CC8-B12D-4D5B-89AF-20412CE6BDE8}"/>
              </a:ext>
            </a:extLst>
          </p:cNvPr>
          <p:cNvSpPr txBox="1"/>
          <p:nvPr/>
        </p:nvSpPr>
        <p:spPr>
          <a:xfrm>
            <a:off x="4512847" y="2380512"/>
            <a:ext cx="6625054" cy="181048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诗前小序，共一百三十八字。扼要地交代了时间、地点、人物和故事的主要经过，概括了琵琶女的身世和作者的心情。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EAA35D-97D0-4740-B8EC-C647AE95E1D4}"/>
              </a:ext>
            </a:extLst>
          </p:cNvPr>
          <p:cNvSpPr txBox="1"/>
          <p:nvPr/>
        </p:nvSpPr>
        <p:spPr>
          <a:xfrm>
            <a:off x="4512847" y="4377645"/>
            <a:ext cx="6625054" cy="181048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 u="sng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小序的作用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：说明了写这首长诗的原因和命名，定下了全诗凄切伤怀的感情基调。本诗是一篇抒情色彩很浓的长篇叙事诗。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7A53DE0-B0AC-4624-BE4C-909E76500B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99" y="2580280"/>
            <a:ext cx="3263225" cy="340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3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4016DDA-01F3-414D-98B6-EA37FCC9DB1B}"/>
              </a:ext>
            </a:extLst>
          </p:cNvPr>
          <p:cNvSpPr txBox="1"/>
          <p:nvPr/>
        </p:nvSpPr>
        <p:spPr>
          <a:xfrm>
            <a:off x="2285999" y="1234453"/>
            <a:ext cx="8851901" cy="584775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小序和诗歌哪些段落分别照应？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DCEE4A-D89C-4E57-9D77-07796493C0A2}"/>
              </a:ext>
            </a:extLst>
          </p:cNvPr>
          <p:cNvSpPr txBox="1"/>
          <p:nvPr/>
        </p:nvSpPr>
        <p:spPr>
          <a:xfrm>
            <a:off x="878581" y="1029028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en-US" altLang="zh-CN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DB77CC8-B12D-4D5B-89AF-20412CE6BDE8}"/>
              </a:ext>
            </a:extLst>
          </p:cNvPr>
          <p:cNvSpPr txBox="1"/>
          <p:nvPr/>
        </p:nvSpPr>
        <p:spPr>
          <a:xfrm>
            <a:off x="878581" y="2897249"/>
            <a:ext cx="6449319" cy="62590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“明年秋，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铮铮然有京都声”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D4E750-D97D-475D-97F5-34D1C1EE5F2B}"/>
              </a:ext>
            </a:extLst>
          </p:cNvPr>
          <p:cNvSpPr txBox="1"/>
          <p:nvPr/>
        </p:nvSpPr>
        <p:spPr>
          <a:xfrm>
            <a:off x="8587481" y="2897249"/>
            <a:ext cx="2550419" cy="625902"/>
          </a:xfrm>
          <a:prstGeom prst="rect">
            <a:avLst/>
          </a:prstGeom>
          <a:solidFill>
            <a:srgbClr val="B88B0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自然段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4F6F984-81C9-4A0E-B182-0E523A4B6AF8}"/>
              </a:ext>
            </a:extLst>
          </p:cNvPr>
          <p:cNvSpPr txBox="1"/>
          <p:nvPr/>
        </p:nvSpPr>
        <p:spPr>
          <a:xfrm>
            <a:off x="878581" y="3935679"/>
            <a:ext cx="6449319" cy="62590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“问其人，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转徙于江湖间”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045ED65-5BCD-4AB5-9F88-962BD3AFAF5C}"/>
              </a:ext>
            </a:extLst>
          </p:cNvPr>
          <p:cNvSpPr txBox="1"/>
          <p:nvPr/>
        </p:nvSpPr>
        <p:spPr>
          <a:xfrm>
            <a:off x="8587481" y="3935679"/>
            <a:ext cx="2550419" cy="625902"/>
          </a:xfrm>
          <a:prstGeom prst="rect">
            <a:avLst/>
          </a:prstGeom>
          <a:solidFill>
            <a:srgbClr val="B88B0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2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、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3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自然段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3CBD4AF-560F-4486-9259-326EE477765D}"/>
              </a:ext>
            </a:extLst>
          </p:cNvPr>
          <p:cNvSpPr txBox="1"/>
          <p:nvPr/>
        </p:nvSpPr>
        <p:spPr>
          <a:xfrm>
            <a:off x="878581" y="4974109"/>
            <a:ext cx="6449319" cy="625902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“予出官二年，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是夕始觉有迁谪意”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DB75DD-EA3C-408B-8844-EF6C5E6BF31F}"/>
              </a:ext>
            </a:extLst>
          </p:cNvPr>
          <p:cNvSpPr txBox="1"/>
          <p:nvPr/>
        </p:nvSpPr>
        <p:spPr>
          <a:xfrm>
            <a:off x="8587481" y="4974109"/>
            <a:ext cx="2550419" cy="625902"/>
          </a:xfrm>
          <a:prstGeom prst="rect">
            <a:avLst/>
          </a:prstGeom>
          <a:solidFill>
            <a:srgbClr val="B88B05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4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自然段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9CD4D50-4A3A-43FD-9203-2372C2193CBB}"/>
              </a:ext>
            </a:extLst>
          </p:cNvPr>
          <p:cNvCxnSpPr>
            <a:stCxn id="3" idx="3"/>
            <a:endCxn id="9" idx="1"/>
          </p:cNvCxnSpPr>
          <p:nvPr/>
        </p:nvCxnSpPr>
        <p:spPr>
          <a:xfrm>
            <a:off x="7327900" y="3210200"/>
            <a:ext cx="1259581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89613E5-BAB4-4D03-B13E-8BDB0F578875}"/>
              </a:ext>
            </a:extLst>
          </p:cNvPr>
          <p:cNvCxnSpPr>
            <a:stCxn id="11" idx="3"/>
            <a:endCxn id="13" idx="1"/>
          </p:cNvCxnSpPr>
          <p:nvPr/>
        </p:nvCxnSpPr>
        <p:spPr>
          <a:xfrm>
            <a:off x="7327900" y="4248630"/>
            <a:ext cx="1259581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DF233F9-4E46-4AC3-A7F4-A838481D4AFA}"/>
              </a:ext>
            </a:extLst>
          </p:cNvPr>
          <p:cNvCxnSpPr>
            <a:stCxn id="15" idx="3"/>
            <a:endCxn id="16" idx="1"/>
          </p:cNvCxnSpPr>
          <p:nvPr/>
        </p:nvCxnSpPr>
        <p:spPr>
          <a:xfrm>
            <a:off x="7327900" y="5287060"/>
            <a:ext cx="1259581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7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1" grpId="0"/>
      <p:bldP spid="13" grpId="0" animBg="1"/>
      <p:bldP spid="15" grpId="0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FE0A7AE-3104-4E31-B9F4-C47F5DFDA92A}"/>
              </a:ext>
            </a:extLst>
          </p:cNvPr>
          <p:cNvSpPr txBox="1"/>
          <p:nvPr/>
        </p:nvSpPr>
        <p:spPr>
          <a:xfrm>
            <a:off x="2286000" y="1005658"/>
            <a:ext cx="8851900" cy="1244044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小序中说“予出官二年，恬然自安，感斯人言，是夕始觉有迁谪意”，你有何看法？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F9FC92-C8B9-4DE1-BB82-0C30DD626D37}"/>
              </a:ext>
            </a:extLst>
          </p:cNvPr>
          <p:cNvSpPr txBox="1"/>
          <p:nvPr/>
        </p:nvSpPr>
        <p:spPr>
          <a:xfrm>
            <a:off x="878581" y="1204361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E2030DA-06BC-4734-8116-EB1AFB1341C0}"/>
              </a:ext>
            </a:extLst>
          </p:cNvPr>
          <p:cNvSpPr txBox="1"/>
          <p:nvPr/>
        </p:nvSpPr>
        <p:spPr>
          <a:xfrm>
            <a:off x="4051300" y="2681908"/>
            <a:ext cx="7086601" cy="1015663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“恬然自安”者，是话中有话，实际是说遭受贬谪的苦闷始终萦绕心头，一直无法自安，而“迁谪意”当然也不是“是夕”才感受到的。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FCC9FE8-9C6D-448A-8C4B-031ABA087D77}"/>
              </a:ext>
            </a:extLst>
          </p:cNvPr>
          <p:cNvSpPr txBox="1"/>
          <p:nvPr/>
        </p:nvSpPr>
        <p:spPr>
          <a:xfrm>
            <a:off x="4051300" y="4377645"/>
            <a:ext cx="7086601" cy="1794555"/>
          </a:xfrm>
          <a:prstGeom prst="rect">
            <a:avLst/>
          </a:prstGeom>
          <a:solidFill>
            <a:srgbClr val="B88B05"/>
          </a:solidFill>
        </p:spPr>
        <p:txBody>
          <a:bodyPr wrap="square" lIns="180000" rIns="180000" rtlCol="0" anchor="ctr">
            <a:no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这两句反话，既是委婉地表达自己的抑郁愤慨之情，也是强调这次与琵琶女偶然相遇的事件给他的感受之深，是扣住“同是天涯沦落人”来说的。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E3307B2-815A-4A1F-942C-FE3D0DD909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/>
        </p:blipFill>
        <p:spPr>
          <a:xfrm>
            <a:off x="554229" y="2220024"/>
            <a:ext cx="3497071" cy="418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0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51373" y="1436507"/>
            <a:ext cx="10689253" cy="4542817"/>
            <a:chOff x="2679367" y="2206100"/>
            <a:chExt cx="6833265" cy="2057400"/>
          </a:xfrm>
        </p:grpSpPr>
        <p:sp>
          <p:nvSpPr>
            <p:cNvPr id="7" name="矩形: 圆角 6"/>
            <p:cNvSpPr/>
            <p:nvPr/>
          </p:nvSpPr>
          <p:spPr>
            <a:xfrm>
              <a:off x="2679367" y="2206100"/>
              <a:ext cx="6833265" cy="2057400"/>
            </a:xfrm>
            <a:prstGeom prst="roundRect">
              <a:avLst>
                <a:gd name="adj" fmla="val 12346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94627" y="2879555"/>
              <a:ext cx="3802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rgbClr val="B88B0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03850" y="2750484"/>
            <a:ext cx="898429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</a:rPr>
              <a:t>利用课文注解和工具书，翻译课文，梳理文句意思，分别用一句话概括各段的内容。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D785988-ECD3-49D4-B20D-DBF8A23A9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40" y="480022"/>
            <a:ext cx="2571433" cy="131397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98343" y="689041"/>
            <a:ext cx="1595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作 业</a:t>
            </a:r>
          </a:p>
        </p:txBody>
      </p:sp>
    </p:spTree>
    <p:extLst>
      <p:ext uri="{BB962C8B-B14F-4D97-AF65-F5344CB8AC3E}">
        <p14:creationId xmlns:p14="http://schemas.microsoft.com/office/powerpoint/2010/main" val="180373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8100" y="1841500"/>
            <a:ext cx="543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/>
              <a:t>第二课时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334748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2E9A9A-C27E-440E-B241-28EDA1090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946DA60-D8ED-44CA-B9E9-0EDF8944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64" y="1376367"/>
            <a:ext cx="2648115" cy="39021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6615667-6849-4E49-98E3-FA3698EF0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1701" y="1560308"/>
            <a:ext cx="454773" cy="72652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BF7D5E6-7726-49A0-BCA3-F2D0036EF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271" y="1376367"/>
            <a:ext cx="3953457" cy="409733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C3F05DD-451D-4C6D-80C9-53798751F36A}"/>
              </a:ext>
            </a:extLst>
          </p:cNvPr>
          <p:cNvGrpSpPr/>
          <p:nvPr/>
        </p:nvGrpSpPr>
        <p:grpSpPr>
          <a:xfrm>
            <a:off x="1161832" y="1376367"/>
            <a:ext cx="1523841" cy="1523841"/>
            <a:chOff x="1441568" y="1231799"/>
            <a:chExt cx="1523841" cy="152384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140C781A-9897-45BE-A5EE-4E04AA67F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568" y="1231799"/>
              <a:ext cx="1523841" cy="1523841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5292364-D5D8-4FC0-8AF2-BA1067667652}"/>
                </a:ext>
              </a:extLst>
            </p:cNvPr>
            <p:cNvSpPr txBox="1"/>
            <p:nvPr/>
          </p:nvSpPr>
          <p:spPr>
            <a:xfrm>
              <a:off x="1878979" y="1485887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白居易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73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诗文按什么顺序写？请理清行文思路，并概括每段内容大意。</a:t>
            </a:r>
            <a:endParaRPr lang="zh-CN" altLang="en-US" sz="2800" b="1" dirty="0">
              <a:solidFill>
                <a:srgbClr val="B88B05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534430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848A877-626D-4AC4-BC63-EEDD28FF16D5}"/>
              </a:ext>
            </a:extLst>
          </p:cNvPr>
          <p:cNvSpPr txBox="1"/>
          <p:nvPr/>
        </p:nvSpPr>
        <p:spPr>
          <a:xfrm>
            <a:off x="976170" y="165100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i="1">
                <a:solidFill>
                  <a:srgbClr val="1E1E1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利用课文注解，梳通文意</a:t>
            </a:r>
            <a:endParaRPr lang="zh-CN" altLang="en-US" sz="2400" i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箭头: 下 4">
            <a:extLst>
              <a:ext uri="{FF2B5EF4-FFF2-40B4-BE49-F238E27FC236}">
                <a16:creationId xmlns:a16="http://schemas.microsoft.com/office/drawing/2014/main" xmlns="" id="{206A38E5-48A2-48A0-A727-440B7FCBEC62}"/>
              </a:ext>
            </a:extLst>
          </p:cNvPr>
          <p:cNvSpPr/>
          <p:nvPr/>
        </p:nvSpPr>
        <p:spPr>
          <a:xfrm>
            <a:off x="831312" y="2541162"/>
            <a:ext cx="1246330" cy="3632200"/>
          </a:xfrm>
          <a:prstGeom prst="downArrow">
            <a:avLst>
              <a:gd name="adj1" fmla="val 63451"/>
              <a:gd name="adj2" fmla="val 50611"/>
            </a:avLst>
          </a:prstGeom>
          <a:gradFill flip="none" rotWithShape="1">
            <a:gsLst>
              <a:gs pos="0">
                <a:srgbClr val="B88B05"/>
              </a:gs>
              <a:gs pos="100000">
                <a:srgbClr val="B88B05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时间顺序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622A358-D7E3-4E12-8EB8-9C42C4145009}"/>
              </a:ext>
            </a:extLst>
          </p:cNvPr>
          <p:cNvCxnSpPr/>
          <p:nvPr/>
        </p:nvCxnSpPr>
        <p:spPr>
          <a:xfrm>
            <a:off x="2931886" y="2594502"/>
            <a:ext cx="0" cy="3351638"/>
          </a:xfrm>
          <a:prstGeom prst="line">
            <a:avLst/>
          </a:prstGeom>
          <a:ln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2B24E22-0FAD-4294-B8F5-A78DFB0E6BD3}"/>
              </a:ext>
            </a:extLst>
          </p:cNvPr>
          <p:cNvSpPr/>
          <p:nvPr/>
        </p:nvSpPr>
        <p:spPr>
          <a:xfrm>
            <a:off x="2701053" y="2680369"/>
            <a:ext cx="461666" cy="461666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15F18C9-0968-4079-A22C-CACE7A6AC7EE}"/>
              </a:ext>
            </a:extLst>
          </p:cNvPr>
          <p:cNvSpPr txBox="1"/>
          <p:nvPr/>
        </p:nvSpPr>
        <p:spPr>
          <a:xfrm>
            <a:off x="3294144" y="2618815"/>
            <a:ext cx="2478968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月夜江头送客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83EB806-E44C-4691-9B71-21E82149AC67}"/>
              </a:ext>
            </a:extLst>
          </p:cNvPr>
          <p:cNvSpPr/>
          <p:nvPr/>
        </p:nvSpPr>
        <p:spPr>
          <a:xfrm>
            <a:off x="2701053" y="3314661"/>
            <a:ext cx="461666" cy="461666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C92F064-CEDB-4783-A71F-AF8D567F280D}"/>
              </a:ext>
            </a:extLst>
          </p:cNvPr>
          <p:cNvSpPr txBox="1"/>
          <p:nvPr/>
        </p:nvSpPr>
        <p:spPr>
          <a:xfrm>
            <a:off x="3294143" y="3253107"/>
            <a:ext cx="2801849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江上聆听琵琶曲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8AD09AB9-8B6F-47EC-ABFC-FAFD08A1E6F9}"/>
              </a:ext>
            </a:extLst>
          </p:cNvPr>
          <p:cNvSpPr/>
          <p:nvPr/>
        </p:nvSpPr>
        <p:spPr>
          <a:xfrm>
            <a:off x="2701053" y="3948953"/>
            <a:ext cx="461666" cy="461666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CD65798-3164-4C3C-B6CF-B81AB41212D6}"/>
              </a:ext>
            </a:extLst>
          </p:cNvPr>
          <p:cNvSpPr txBox="1"/>
          <p:nvPr/>
        </p:nvSpPr>
        <p:spPr>
          <a:xfrm>
            <a:off x="3294143" y="3887399"/>
            <a:ext cx="2700255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歌女倾诉身世苦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70075BCB-FD87-497B-827F-6B49852EFE33}"/>
              </a:ext>
            </a:extLst>
          </p:cNvPr>
          <p:cNvSpPr/>
          <p:nvPr/>
        </p:nvSpPr>
        <p:spPr>
          <a:xfrm>
            <a:off x="2701053" y="4644799"/>
            <a:ext cx="461666" cy="461666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1C6D9E4-4313-4C04-8592-056E9E162FE2}"/>
              </a:ext>
            </a:extLst>
          </p:cNvPr>
          <p:cNvSpPr txBox="1"/>
          <p:nvPr/>
        </p:nvSpPr>
        <p:spPr>
          <a:xfrm>
            <a:off x="3294143" y="4583245"/>
            <a:ext cx="2700249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同病相怜伤迁谪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CFE74B64-3CCF-4B19-9523-CD07EE6AF458}"/>
              </a:ext>
            </a:extLst>
          </p:cNvPr>
          <p:cNvSpPr/>
          <p:nvPr/>
        </p:nvSpPr>
        <p:spPr>
          <a:xfrm>
            <a:off x="2701053" y="5340645"/>
            <a:ext cx="461666" cy="461666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E971F3E-B28E-4113-89A3-E5A8C1C3F047}"/>
              </a:ext>
            </a:extLst>
          </p:cNvPr>
          <p:cNvSpPr txBox="1"/>
          <p:nvPr/>
        </p:nvSpPr>
        <p:spPr>
          <a:xfrm>
            <a:off x="3294143" y="5279091"/>
            <a:ext cx="2700247" cy="5232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重闻琵琶青衫湿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675B1FA-119E-45CB-BD3C-D3916B37B118}"/>
              </a:ext>
            </a:extLst>
          </p:cNvPr>
          <p:cNvSpPr txBox="1"/>
          <p:nvPr/>
        </p:nvSpPr>
        <p:spPr>
          <a:xfrm>
            <a:off x="6095992" y="3319705"/>
            <a:ext cx="1441144" cy="461665"/>
          </a:xfrm>
          <a:prstGeom prst="rect">
            <a:avLst/>
          </a:prstGeom>
          <a:solidFill>
            <a:srgbClr val="B88B05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邀见歌女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44F2C6-6360-479C-BBB5-A50CF4E063A0}"/>
              </a:ext>
            </a:extLst>
          </p:cNvPr>
          <p:cNvSpPr txBox="1"/>
          <p:nvPr/>
        </p:nvSpPr>
        <p:spPr>
          <a:xfrm>
            <a:off x="7936667" y="3319705"/>
            <a:ext cx="1441144" cy="461665"/>
          </a:xfrm>
          <a:prstGeom prst="rect">
            <a:avLst/>
          </a:prstGeom>
          <a:solidFill>
            <a:srgbClr val="B88B05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演奏名曲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EFA66AA-3578-4AD6-84B7-523660E508E9}"/>
              </a:ext>
            </a:extLst>
          </p:cNvPr>
          <p:cNvSpPr txBox="1"/>
          <p:nvPr/>
        </p:nvSpPr>
        <p:spPr>
          <a:xfrm>
            <a:off x="9810621" y="3319705"/>
            <a:ext cx="1441144" cy="461665"/>
          </a:xfrm>
          <a:prstGeom prst="rect">
            <a:avLst/>
          </a:prstGeom>
          <a:solidFill>
            <a:srgbClr val="B88B05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听者陶醉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2B8E0A6-56EE-4D45-B21F-A824047DB799}"/>
              </a:ext>
            </a:extLst>
          </p:cNvPr>
          <p:cNvCxnSpPr>
            <a:stCxn id="32" idx="3"/>
            <a:endCxn id="33" idx="1"/>
          </p:cNvCxnSpPr>
          <p:nvPr/>
        </p:nvCxnSpPr>
        <p:spPr>
          <a:xfrm>
            <a:off x="7537136" y="3550538"/>
            <a:ext cx="399531" cy="0"/>
          </a:xfrm>
          <a:prstGeom prst="line">
            <a:avLst/>
          </a:prstGeom>
          <a:ln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DFD446BE-5730-407C-A670-DBB09C03DA0C}"/>
              </a:ext>
            </a:extLst>
          </p:cNvPr>
          <p:cNvCxnSpPr>
            <a:stCxn id="33" idx="3"/>
            <a:endCxn id="34" idx="1"/>
          </p:cNvCxnSpPr>
          <p:nvPr/>
        </p:nvCxnSpPr>
        <p:spPr>
          <a:xfrm>
            <a:off x="9377811" y="3550538"/>
            <a:ext cx="432810" cy="0"/>
          </a:xfrm>
          <a:prstGeom prst="line">
            <a:avLst/>
          </a:prstGeom>
          <a:ln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24C1EF8-617D-41D9-A22F-890AA34B6D75}"/>
              </a:ext>
            </a:extLst>
          </p:cNvPr>
          <p:cNvSpPr txBox="1"/>
          <p:nvPr/>
        </p:nvSpPr>
        <p:spPr>
          <a:xfrm>
            <a:off x="6095992" y="3948954"/>
            <a:ext cx="1441144" cy="461665"/>
          </a:xfrm>
          <a:prstGeom prst="rect">
            <a:avLst/>
          </a:prstGeom>
          <a:solidFill>
            <a:srgbClr val="B88B05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少年欢乐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17AE219-659A-4601-9F17-CDE7FA9443C6}"/>
              </a:ext>
            </a:extLst>
          </p:cNvPr>
          <p:cNvSpPr txBox="1"/>
          <p:nvPr/>
        </p:nvSpPr>
        <p:spPr>
          <a:xfrm>
            <a:off x="7936667" y="3948954"/>
            <a:ext cx="1441144" cy="461665"/>
          </a:xfrm>
          <a:prstGeom prst="rect">
            <a:avLst/>
          </a:prstGeom>
          <a:solidFill>
            <a:srgbClr val="B88B05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晚年凄凉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607F232-7ADC-467A-8029-B286B7A29B81}"/>
              </a:ext>
            </a:extLst>
          </p:cNvPr>
          <p:cNvSpPr txBox="1"/>
          <p:nvPr/>
        </p:nvSpPr>
        <p:spPr>
          <a:xfrm>
            <a:off x="9810621" y="3948954"/>
            <a:ext cx="1441144" cy="461665"/>
          </a:xfrm>
          <a:prstGeom prst="rect">
            <a:avLst/>
          </a:prstGeom>
          <a:solidFill>
            <a:srgbClr val="B88B05"/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悲苦心境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1685BA7D-2352-4A16-81DE-8B2ABF13447D}"/>
              </a:ext>
            </a:extLst>
          </p:cNvPr>
          <p:cNvCxnSpPr>
            <a:stCxn id="37" idx="3"/>
            <a:endCxn id="38" idx="1"/>
          </p:cNvCxnSpPr>
          <p:nvPr/>
        </p:nvCxnSpPr>
        <p:spPr>
          <a:xfrm>
            <a:off x="7537136" y="4179787"/>
            <a:ext cx="399531" cy="0"/>
          </a:xfrm>
          <a:prstGeom prst="line">
            <a:avLst/>
          </a:prstGeom>
          <a:ln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569C5E94-A85C-47AD-BA38-FF357F0C1D15}"/>
              </a:ext>
            </a:extLst>
          </p:cNvPr>
          <p:cNvCxnSpPr>
            <a:stCxn id="38" idx="3"/>
            <a:endCxn id="39" idx="1"/>
          </p:cNvCxnSpPr>
          <p:nvPr/>
        </p:nvCxnSpPr>
        <p:spPr>
          <a:xfrm>
            <a:off x="9377811" y="4179787"/>
            <a:ext cx="432810" cy="0"/>
          </a:xfrm>
          <a:prstGeom prst="line">
            <a:avLst/>
          </a:prstGeom>
          <a:ln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25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1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 animBg="1"/>
      <p:bldP spid="34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2E9A9A-C27E-440E-B241-28EDA1090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946DA60-D8ED-44CA-B9E9-0EDF89443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64" y="1376367"/>
            <a:ext cx="2648115" cy="39021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6615667-6849-4E49-98E3-FA3698EF0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701" y="1560308"/>
            <a:ext cx="454773" cy="7265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BF7D5E6-7726-49A0-BCA3-F2D0036EF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271" y="1376367"/>
            <a:ext cx="3953457" cy="409733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C3F05DD-451D-4C6D-80C9-53798751F36A}"/>
              </a:ext>
            </a:extLst>
          </p:cNvPr>
          <p:cNvGrpSpPr/>
          <p:nvPr/>
        </p:nvGrpSpPr>
        <p:grpSpPr>
          <a:xfrm>
            <a:off x="1161832" y="1376367"/>
            <a:ext cx="1523841" cy="1523841"/>
            <a:chOff x="1441568" y="1231799"/>
            <a:chExt cx="1523841" cy="152384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140C781A-9897-45BE-A5EE-4E04AA67F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1568" y="1231799"/>
              <a:ext cx="1523841" cy="1523841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5292364-D5D8-4FC0-8AF2-BA1067667652}"/>
                </a:ext>
              </a:extLst>
            </p:cNvPr>
            <p:cNvSpPr txBox="1"/>
            <p:nvPr/>
          </p:nvSpPr>
          <p:spPr>
            <a:xfrm>
              <a:off x="1878979" y="1485887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白居易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通过叙事塑造了哪几个人物形象？诗人用哪两句诗将两个形象连接在一起的？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160855-6AC5-4BC6-80BE-FB31121F87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/>
        </p:blipFill>
        <p:spPr>
          <a:xfrm>
            <a:off x="1455423" y="2220024"/>
            <a:ext cx="3497071" cy="418045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B714D1B-8FBF-4DCB-B66A-5E27FA287F98}"/>
              </a:ext>
            </a:extLst>
          </p:cNvPr>
          <p:cNvGrpSpPr/>
          <p:nvPr/>
        </p:nvGrpSpPr>
        <p:grpSpPr>
          <a:xfrm>
            <a:off x="6408929" y="2755584"/>
            <a:ext cx="4722177" cy="2686180"/>
            <a:chOff x="6408929" y="2755584"/>
            <a:chExt cx="4722177" cy="268618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F418D047-A58C-452F-981D-142D687FAEA9}"/>
                </a:ext>
              </a:extLst>
            </p:cNvPr>
            <p:cNvSpPr txBox="1"/>
            <p:nvPr/>
          </p:nvSpPr>
          <p:spPr>
            <a:xfrm>
              <a:off x="6993129" y="2902193"/>
              <a:ext cx="4137977" cy="18851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同是天涯沦落人，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相逢何必曾相识 。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573D00C4-1BBC-4121-BFDF-5C24ADA8E288}"/>
                </a:ext>
              </a:extLst>
            </p:cNvPr>
            <p:cNvSpPr txBox="1"/>
            <p:nvPr/>
          </p:nvSpPr>
          <p:spPr>
            <a:xfrm>
              <a:off x="6408929" y="2755584"/>
              <a:ext cx="5842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000">
                  <a:solidFill>
                    <a:schemeClr val="bg1">
                      <a:lumMod val="75000"/>
                    </a:schemeClr>
                  </a:solidFill>
                  <a:latin typeface="Arial Black" panose="020B0A04020102020204" pitchFamily="34" charset="0"/>
                  <a:ea typeface="楷体" panose="02010609060101010101" pitchFamily="49" charset="-122"/>
                  <a:cs typeface="楷体" panose="02010609060101010101" pitchFamily="49" charset="-122"/>
                </a:rPr>
                <a:t>“</a:t>
              </a:r>
              <a:endParaRPr lang="zh-CN" altLang="en-US" sz="600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698A0D5F-2C04-4F73-8B0D-A891FF4613D2}"/>
                </a:ext>
              </a:extLst>
            </p:cNvPr>
            <p:cNvSpPr txBox="1"/>
            <p:nvPr/>
          </p:nvSpPr>
          <p:spPr>
            <a:xfrm>
              <a:off x="10444477" y="4426101"/>
              <a:ext cx="5842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000">
                  <a:solidFill>
                    <a:schemeClr val="bg1">
                      <a:lumMod val="75000"/>
                    </a:schemeClr>
                  </a:solidFill>
                  <a:latin typeface="Arial Black" panose="020B0A04020102020204" pitchFamily="34" charset="0"/>
                  <a:ea typeface="楷体" panose="02010609060101010101" pitchFamily="49" charset="-122"/>
                  <a:cs typeface="楷体" panose="02010609060101010101" pitchFamily="49" charset="-122"/>
                </a:rPr>
                <a:t>”</a:t>
              </a:r>
              <a:endParaRPr lang="zh-CN" altLang="en-US" sz="600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DFD930F-B92C-4426-9C31-6AF83D84E6E5}"/>
              </a:ext>
            </a:extLst>
          </p:cNvPr>
          <p:cNvGrpSpPr/>
          <p:nvPr/>
        </p:nvGrpSpPr>
        <p:grpSpPr>
          <a:xfrm>
            <a:off x="1095375" y="2755584"/>
            <a:ext cx="638175" cy="1454466"/>
            <a:chOff x="1095375" y="2755584"/>
            <a:chExt cx="638175" cy="145446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8757D72C-A762-40B3-B7BF-99D7B3406675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琵琶女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3C90BE2-451C-4378-8486-D4D0D9FE51BE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B3CA7564-CAD4-47BC-BE3A-8E1ECD4B1135}"/>
              </a:ext>
            </a:extLst>
          </p:cNvPr>
          <p:cNvGrpSpPr/>
          <p:nvPr/>
        </p:nvGrpSpPr>
        <p:grpSpPr>
          <a:xfrm>
            <a:off x="4431349" y="2755584"/>
            <a:ext cx="638175" cy="1454466"/>
            <a:chOff x="1095375" y="2755584"/>
            <a:chExt cx="638175" cy="145446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DB170968-AF0A-46D3-81D7-86B7BC572800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诗 人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7C1FCCDA-8A5A-47DE-9CA7-C6031EB880B8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12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诗人为什么会发出这样的叹息，白居易和琵琶女之间有什么共同的命运、遭遇？具体情况是怎样的？试做具体比较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FC76315-EEAF-42B5-AEE7-7E3E3BCE341E}"/>
              </a:ext>
            </a:extLst>
          </p:cNvPr>
          <p:cNvSpPr txBox="1"/>
          <p:nvPr/>
        </p:nvSpPr>
        <p:spPr>
          <a:xfrm>
            <a:off x="911229" y="2024769"/>
            <a:ext cx="2764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>
                <a:solidFill>
                  <a:srgbClr val="1E1E1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用原诗文概括回答</a:t>
            </a:r>
            <a:endParaRPr lang="zh-CN" altLang="en-US" sz="2400" i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8938F4C-633B-40C4-A196-53426832FDB3}"/>
              </a:ext>
            </a:extLst>
          </p:cNvPr>
          <p:cNvSpPr txBox="1"/>
          <p:nvPr/>
        </p:nvSpPr>
        <p:spPr>
          <a:xfrm>
            <a:off x="709470" y="3025301"/>
            <a:ext cx="8650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读序与第三节相关部分，了解琵琶女的身世、遭遇与心境。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2150E26-8CF0-4186-9F4C-338B24F9335E}"/>
              </a:ext>
            </a:extLst>
          </p:cNvPr>
          <p:cNvSpPr txBox="1"/>
          <p:nvPr/>
        </p:nvSpPr>
        <p:spPr>
          <a:xfrm>
            <a:off x="1763320" y="37949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艳盖群芳，艺压京城，人妒人捧，年年欢笑；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DFD926B-67CE-4661-A615-105A14E57EBB}"/>
              </a:ext>
            </a:extLst>
          </p:cNvPr>
          <p:cNvSpPr txBox="1"/>
          <p:nvPr/>
        </p:nvSpPr>
        <p:spPr>
          <a:xfrm>
            <a:off x="1173885" y="3794999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B727689-9A43-481E-B99C-D6BF8882A56F}"/>
              </a:ext>
            </a:extLst>
          </p:cNvPr>
          <p:cNvSpPr txBox="1"/>
          <p:nvPr/>
        </p:nvSpPr>
        <p:spPr>
          <a:xfrm>
            <a:off x="7939377" y="3794999"/>
            <a:ext cx="667615" cy="923331"/>
          </a:xfrm>
          <a:prstGeom prst="rect">
            <a:avLst/>
          </a:prstGeom>
          <a:solidFill>
            <a:srgbClr val="B88B05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京倡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85F74A3-CDDC-4882-8646-5844EF94634E}"/>
              </a:ext>
            </a:extLst>
          </p:cNvPr>
          <p:cNvSpPr txBox="1"/>
          <p:nvPr/>
        </p:nvSpPr>
        <p:spPr>
          <a:xfrm>
            <a:off x="1763320" y="425666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>
                <a:latin typeface="仿宋" panose="02010609060101010101" pitchFamily="49" charset="-122"/>
                <a:ea typeface="仿宋" panose="02010609060101010101" pitchFamily="49" charset="-122"/>
              </a:rPr>
              <a:t>色艺双绝、技高貌美、青春年少、欢笑红颜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95CFB69-9F32-49DE-96D9-044B1D548BA4}"/>
              </a:ext>
            </a:extLst>
          </p:cNvPr>
          <p:cNvSpPr txBox="1"/>
          <p:nvPr/>
        </p:nvSpPr>
        <p:spPr>
          <a:xfrm>
            <a:off x="1763320" y="5026363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年老色衰，门前冷落，委身商人，独守空船。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9380238-80F5-44B8-B9A2-2CD089B5E783}"/>
              </a:ext>
            </a:extLst>
          </p:cNvPr>
          <p:cNvSpPr txBox="1"/>
          <p:nvPr/>
        </p:nvSpPr>
        <p:spPr>
          <a:xfrm>
            <a:off x="1173885" y="5026363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而今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7A93599-7ED3-417A-B82B-2E3215D327DD}"/>
              </a:ext>
            </a:extLst>
          </p:cNvPr>
          <p:cNvSpPr txBox="1"/>
          <p:nvPr/>
        </p:nvSpPr>
        <p:spPr>
          <a:xfrm>
            <a:off x="7939377" y="5026363"/>
            <a:ext cx="667615" cy="923331"/>
          </a:xfrm>
          <a:prstGeom prst="rect">
            <a:avLst/>
          </a:prstGeom>
          <a:solidFill>
            <a:srgbClr val="B88B05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商妇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1F3C3BC-3228-48E3-8BA7-B8DF8F2380A6}"/>
              </a:ext>
            </a:extLst>
          </p:cNvPr>
          <p:cNvSpPr txBox="1"/>
          <p:nvPr/>
        </p:nvSpPr>
        <p:spPr>
          <a:xfrm>
            <a:off x="1763320" y="548802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>
                <a:latin typeface="仿宋" panose="02010609060101010101" pitchFamily="49" charset="-122"/>
                <a:ea typeface="仿宋" panose="02010609060101010101" pitchFamily="49" charset="-122"/>
              </a:rPr>
              <a:t>飘零憔悴、饱受冷落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63B43C4-6F5F-48FC-8CA4-428C76FE93DC}"/>
              </a:ext>
            </a:extLst>
          </p:cNvPr>
          <p:cNvGrpSpPr/>
          <p:nvPr/>
        </p:nvGrpSpPr>
        <p:grpSpPr>
          <a:xfrm>
            <a:off x="9158682" y="3555928"/>
            <a:ext cx="2539995" cy="2462792"/>
            <a:chOff x="9158682" y="3555928"/>
            <a:chExt cx="2539995" cy="246279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115A048-C4C3-4865-81A9-60D0F5282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D18C338D-40A0-44D4-AF20-DE59921516FA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怨</a:t>
              </a:r>
              <a:endParaRPr lang="zh-CN" altLang="en-US" sz="72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59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4" grpId="0"/>
      <p:bldP spid="29" grpId="0"/>
      <p:bldP spid="30" grpId="0" animBg="1"/>
      <p:bldP spid="31" grpId="0" animBg="1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诗人为什么会发出这样的叹息，白居易和琵琶女之间有什么共同的命运、遭遇？具体情况是怎样的？试做具体比较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FC76315-EEAF-42B5-AEE7-7E3E3BCE341E}"/>
              </a:ext>
            </a:extLst>
          </p:cNvPr>
          <p:cNvSpPr txBox="1"/>
          <p:nvPr/>
        </p:nvSpPr>
        <p:spPr>
          <a:xfrm>
            <a:off x="911229" y="2024769"/>
            <a:ext cx="2764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>
                <a:solidFill>
                  <a:srgbClr val="1E1E1E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用原诗文概括回答</a:t>
            </a:r>
            <a:endParaRPr lang="zh-CN" altLang="en-US" sz="2400" i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8938F4C-633B-40C4-A196-53426832FDB3}"/>
              </a:ext>
            </a:extLst>
          </p:cNvPr>
          <p:cNvSpPr txBox="1"/>
          <p:nvPr/>
        </p:nvSpPr>
        <p:spPr>
          <a:xfrm>
            <a:off x="709469" y="3025301"/>
            <a:ext cx="9538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借助注释、序、第一节与第四节相关部分，了解诗人的遭遇与心境。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2150E26-8CF0-4186-9F4C-338B24F9335E}"/>
              </a:ext>
            </a:extLst>
          </p:cNvPr>
          <p:cNvSpPr txBox="1"/>
          <p:nvPr/>
        </p:nvSpPr>
        <p:spPr>
          <a:xfrm>
            <a:off x="1763320" y="379499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诗酒流连，丝竹不绝，高朋满座，其乐融融；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DFD926B-67CE-4661-A615-105A14E57EBB}"/>
              </a:ext>
            </a:extLst>
          </p:cNvPr>
          <p:cNvSpPr txBox="1"/>
          <p:nvPr/>
        </p:nvSpPr>
        <p:spPr>
          <a:xfrm>
            <a:off x="1173885" y="3794999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B727689-9A43-481E-B99C-D6BF8882A56F}"/>
              </a:ext>
            </a:extLst>
          </p:cNvPr>
          <p:cNvSpPr txBox="1"/>
          <p:nvPr/>
        </p:nvSpPr>
        <p:spPr>
          <a:xfrm>
            <a:off x="7939377" y="3794999"/>
            <a:ext cx="667615" cy="923331"/>
          </a:xfrm>
          <a:prstGeom prst="rect">
            <a:avLst/>
          </a:prstGeom>
          <a:solidFill>
            <a:srgbClr val="B88B05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京官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85F74A3-CDDC-4882-8646-5844EF94634E}"/>
              </a:ext>
            </a:extLst>
          </p:cNvPr>
          <p:cNvSpPr txBox="1"/>
          <p:nvPr/>
        </p:nvSpPr>
        <p:spPr>
          <a:xfrm>
            <a:off x="1763320" y="4256664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>
                <a:latin typeface="仿宋" panose="02010609060101010101" pitchFamily="49" charset="-122"/>
                <a:ea typeface="仿宋" panose="02010609060101010101" pitchFamily="49" charset="-122"/>
              </a:rPr>
              <a:t>京城作官、高官厚禄、身居高位、位至谏言，名动京师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95CFB69-9F32-49DE-96D9-044B1D548BA4}"/>
              </a:ext>
            </a:extLst>
          </p:cNvPr>
          <p:cNvSpPr txBox="1"/>
          <p:nvPr/>
        </p:nvSpPr>
        <p:spPr>
          <a:xfrm>
            <a:off x="1763320" y="517999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谪居卧病，有酒无乐，送客惨别，其情凄凄。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9380238-80F5-44B8-B9A2-2CD089B5E783}"/>
              </a:ext>
            </a:extLst>
          </p:cNvPr>
          <p:cNvSpPr txBox="1"/>
          <p:nvPr/>
        </p:nvSpPr>
        <p:spPr>
          <a:xfrm>
            <a:off x="1173885" y="5179995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而今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7A93599-7ED3-417A-B82B-2E3215D327DD}"/>
              </a:ext>
            </a:extLst>
          </p:cNvPr>
          <p:cNvSpPr txBox="1"/>
          <p:nvPr/>
        </p:nvSpPr>
        <p:spPr>
          <a:xfrm>
            <a:off x="7939377" y="5179995"/>
            <a:ext cx="667615" cy="923331"/>
          </a:xfrm>
          <a:prstGeom prst="rect">
            <a:avLst/>
          </a:prstGeom>
          <a:solidFill>
            <a:srgbClr val="B88B05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谪官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1F3C3BC-3228-48E3-8BA7-B8DF8F2380A6}"/>
              </a:ext>
            </a:extLst>
          </p:cNvPr>
          <p:cNvSpPr txBox="1"/>
          <p:nvPr/>
        </p:nvSpPr>
        <p:spPr>
          <a:xfrm>
            <a:off x="1763320" y="564166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i="1">
                <a:latin typeface="仿宋" panose="02010609060101010101" pitchFamily="49" charset="-122"/>
                <a:ea typeface="仿宋" panose="02010609060101010101" pitchFamily="49" charset="-122"/>
              </a:rPr>
              <a:t>谪居九江，凄凉落魄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63B43C4-6F5F-48FC-8CA4-428C76FE93DC}"/>
              </a:ext>
            </a:extLst>
          </p:cNvPr>
          <p:cNvGrpSpPr/>
          <p:nvPr/>
        </p:nvGrpSpPr>
        <p:grpSpPr>
          <a:xfrm>
            <a:off x="9158682" y="3555928"/>
            <a:ext cx="2539995" cy="2462792"/>
            <a:chOff x="9158682" y="3555928"/>
            <a:chExt cx="2539995" cy="246279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115A048-C4C3-4865-81A9-60D0F5282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D18C338D-40A0-44D4-AF20-DE59921516FA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826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4" grpId="0"/>
      <p:bldP spid="29" grpId="0"/>
      <p:bldP spid="30" grpId="0" animBg="1"/>
      <p:bldP spid="31" grpId="0" animBg="1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2150E26-8CF0-4186-9F4C-338B24F9335E}"/>
              </a:ext>
            </a:extLst>
          </p:cNvPr>
          <p:cNvSpPr txBox="1"/>
          <p:nvPr/>
        </p:nvSpPr>
        <p:spPr>
          <a:xfrm>
            <a:off x="1991920" y="2505669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琵琶女自诉身世苦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18D8C80-861A-418C-A129-46881054B775}"/>
              </a:ext>
            </a:extLst>
          </p:cNvPr>
          <p:cNvSpPr txBox="1"/>
          <p:nvPr/>
        </p:nvSpPr>
        <p:spPr>
          <a:xfrm>
            <a:off x="3657600" y="1399643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68630"/>
            <a:r>
              <a:rPr lang="zh-CN" sz="3600">
                <a:solidFill>
                  <a:srgbClr val="B88B0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诗人与琵琶女比较</a:t>
            </a:r>
            <a:endParaRPr lang="zh-CN" altLang="en-US" sz="3600">
              <a:solidFill>
                <a:srgbClr val="B88B05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C3A1DB5-8006-41ED-8D92-B2A868FF1545}"/>
              </a:ext>
            </a:extLst>
          </p:cNvPr>
          <p:cNvGrpSpPr/>
          <p:nvPr/>
        </p:nvGrpSpPr>
        <p:grpSpPr>
          <a:xfrm>
            <a:off x="1048945" y="2505669"/>
            <a:ext cx="638175" cy="1454466"/>
            <a:chOff x="1095375" y="2755584"/>
            <a:chExt cx="638175" cy="145446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50B2F50-3415-4E0C-8680-89646211C306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琵琶女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E9FE38D9-F885-45AB-A0BD-B071482E1063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13A8E74-DD1A-4A86-828C-D2317504C06E}"/>
              </a:ext>
            </a:extLst>
          </p:cNvPr>
          <p:cNvSpPr txBox="1"/>
          <p:nvPr/>
        </p:nvSpPr>
        <p:spPr>
          <a:xfrm>
            <a:off x="1991920" y="3075807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本是京城女 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5520B1C-B21C-4326-ACAA-CEE54C67F1F1}"/>
              </a:ext>
            </a:extLst>
          </p:cNvPr>
          <p:cNvSpPr txBox="1"/>
          <p:nvPr/>
        </p:nvSpPr>
        <p:spPr>
          <a:xfrm>
            <a:off x="1991920" y="3645945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名满京都的艺人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E06794D-44AF-467B-9691-DFCAC8B15DDD}"/>
              </a:ext>
            </a:extLst>
          </p:cNvPr>
          <p:cNvSpPr txBox="1"/>
          <p:nvPr/>
        </p:nvSpPr>
        <p:spPr>
          <a:xfrm>
            <a:off x="1991920" y="4206747"/>
            <a:ext cx="349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因年长色衰而嫁商人 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68E39ED-99C7-4EE9-8075-4F75169D026B}"/>
              </a:ext>
            </a:extLst>
          </p:cNvPr>
          <p:cNvSpPr txBox="1"/>
          <p:nvPr/>
        </p:nvSpPr>
        <p:spPr>
          <a:xfrm>
            <a:off x="6937926" y="2505669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白居易自叹谪居苦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C5DBD144-7686-4342-A5E6-829155C6E216}"/>
              </a:ext>
            </a:extLst>
          </p:cNvPr>
          <p:cNvGrpSpPr/>
          <p:nvPr/>
        </p:nvGrpSpPr>
        <p:grpSpPr>
          <a:xfrm>
            <a:off x="10473457" y="2505669"/>
            <a:ext cx="638175" cy="1454466"/>
            <a:chOff x="1095375" y="2755584"/>
            <a:chExt cx="638175" cy="145446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8F689763-4C87-4BF1-9ED2-436C786DD6A7}"/>
                </a:ext>
              </a:extLst>
            </p:cNvPr>
            <p:cNvSpPr txBox="1"/>
            <p:nvPr/>
          </p:nvSpPr>
          <p:spPr>
            <a:xfrm>
              <a:off x="1177478" y="2843213"/>
              <a:ext cx="473192" cy="1295400"/>
            </a:xfrm>
            <a:prstGeom prst="rect">
              <a:avLst/>
            </a:prstGeom>
            <a:solidFill>
              <a:srgbClr val="B88B05"/>
            </a:solidFill>
          </p:spPr>
          <p:txBody>
            <a:bodyPr vert="eaVert" wrap="square" anchor="ctr">
              <a:no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诗  人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81D26F9B-589E-4F29-B5EC-73E0D4A12BDC}"/>
                </a:ext>
              </a:extLst>
            </p:cNvPr>
            <p:cNvSpPr/>
            <p:nvPr/>
          </p:nvSpPr>
          <p:spPr>
            <a:xfrm>
              <a:off x="1095375" y="2755584"/>
              <a:ext cx="638175" cy="1454466"/>
            </a:xfrm>
            <a:prstGeom prst="rect">
              <a:avLst/>
            </a:prstGeom>
            <a:noFill/>
            <a:ln w="12700"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97C9C74-869D-4297-9643-B28A6F000A16}"/>
              </a:ext>
            </a:extLst>
          </p:cNvPr>
          <p:cNvSpPr txBox="1"/>
          <p:nvPr/>
        </p:nvSpPr>
        <p:spPr>
          <a:xfrm>
            <a:off x="6937926" y="3075807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去年辞帝京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CBA041B-0598-478C-A997-1946EAF11F30}"/>
              </a:ext>
            </a:extLst>
          </p:cNvPr>
          <p:cNvSpPr txBox="1"/>
          <p:nvPr/>
        </p:nvSpPr>
        <p:spPr>
          <a:xfrm>
            <a:off x="6937926" y="3645945"/>
            <a:ext cx="32658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才华横溢的诗人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14D5E79-4296-454E-B005-9D92891F4054}"/>
              </a:ext>
            </a:extLst>
          </p:cNvPr>
          <p:cNvSpPr txBox="1"/>
          <p:nvPr/>
        </p:nvSpPr>
        <p:spPr>
          <a:xfrm>
            <a:off x="6937926" y="4206747"/>
            <a:ext cx="3494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因直言进谏而遭贬谪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C72C15-9E14-428E-86E7-CCBAD4003A61}"/>
              </a:ext>
            </a:extLst>
          </p:cNvPr>
          <p:cNvSpPr txBox="1"/>
          <p:nvPr/>
        </p:nvSpPr>
        <p:spPr>
          <a:xfrm>
            <a:off x="2399124" y="5451858"/>
            <a:ext cx="7596951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同是天涯沦落人，相逢何必曾相识！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1C3A511-6BE3-4921-9B4A-1EEC96F255A0}"/>
              </a:ext>
            </a:extLst>
          </p:cNvPr>
          <p:cNvSpPr txBox="1"/>
          <p:nvPr/>
        </p:nvSpPr>
        <p:spPr>
          <a:xfrm>
            <a:off x="5569230" y="2518772"/>
            <a:ext cx="1044986" cy="2204333"/>
          </a:xfrm>
          <a:prstGeom prst="rect">
            <a:avLst/>
          </a:prstGeom>
          <a:solidFill>
            <a:srgbClr val="B88B05"/>
          </a:solidFill>
        </p:spPr>
        <p:txBody>
          <a:bodyPr vert="eaVert" wrap="square" lIns="90000" tIns="180000" bIns="180000" anchor="ctr">
            <a:no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别有幽愁暗恨生</a:t>
            </a:r>
          </a:p>
        </p:txBody>
      </p:sp>
    </p:spTree>
    <p:extLst>
      <p:ext uri="{BB962C8B-B14F-4D97-AF65-F5344CB8AC3E}">
        <p14:creationId xmlns:p14="http://schemas.microsoft.com/office/powerpoint/2010/main" val="309881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33" grpId="0"/>
      <p:bldP spid="34" grpId="0"/>
      <p:bldP spid="43" grpId="0"/>
      <p:bldP spid="47" grpId="0"/>
      <p:bldP spid="48" grpId="0"/>
      <p:bldP spid="49" grpId="0"/>
      <p:bldP spid="4" grpId="0"/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“相逢何必曾相识”，是什么使素不相识、萍水相逢的诗人和琵琶女联系在一起？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BBAC6A1-9257-4E87-93F9-0189F650A069}"/>
              </a:ext>
            </a:extLst>
          </p:cNvPr>
          <p:cNvSpPr txBox="1"/>
          <p:nvPr/>
        </p:nvSpPr>
        <p:spPr>
          <a:xfrm>
            <a:off x="976170" y="3199769"/>
            <a:ext cx="10377630" cy="157485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一个独守空船，借乐诉怨；一个送客江头，有酒无乐。一个善弹，一个善听（善写），演绎出一出千古传诵的知音故事。这正如浔阳楼楹联所言：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777BAFE-F852-47FA-8D0B-E48455027234}"/>
              </a:ext>
            </a:extLst>
          </p:cNvPr>
          <p:cNvSpPr txBox="1"/>
          <p:nvPr/>
        </p:nvSpPr>
        <p:spPr>
          <a:xfrm>
            <a:off x="976170" y="4799448"/>
            <a:ext cx="6096000" cy="1308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枫叶四弦秋，枨触天涯迁谪恨；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浔阳千尺水，句留江上别离情。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7C2AD3E-19F8-413A-81C2-F6510675004E}"/>
              </a:ext>
            </a:extLst>
          </p:cNvPr>
          <p:cNvSpPr txBox="1"/>
          <p:nvPr/>
        </p:nvSpPr>
        <p:spPr>
          <a:xfrm>
            <a:off x="976170" y="255343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音乐（琵琶声）</a:t>
            </a:r>
            <a:endParaRPr lang="zh-CN" altLang="en-US" sz="3600" dirty="0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415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806BDD-20F5-42C9-A9D3-417D802384EF}"/>
              </a:ext>
            </a:extLst>
          </p:cNvPr>
          <p:cNvSpPr txBox="1"/>
          <p:nvPr/>
        </p:nvSpPr>
        <p:spPr>
          <a:xfrm>
            <a:off x="976170" y="1116570"/>
            <a:ext cx="10288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本诗描写了琵琶女弹奏的精妙的乐曲，请问在诗中琵琶女一共弹奏了几次？用文中的诗句回答听者的感受是什么？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264541-CCAE-4797-B192-860BCB01E284}"/>
              </a:ext>
            </a:extLst>
          </p:cNvPr>
          <p:cNvSpPr/>
          <p:nvPr/>
        </p:nvSpPr>
        <p:spPr>
          <a:xfrm>
            <a:off x="0" y="1116570"/>
            <a:ext cx="878581" cy="954106"/>
          </a:xfrm>
          <a:prstGeom prst="rect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7C2AD3E-19F8-413A-81C2-F6510675004E}"/>
              </a:ext>
            </a:extLst>
          </p:cNvPr>
          <p:cNvSpPr txBox="1"/>
          <p:nvPr/>
        </p:nvSpPr>
        <p:spPr>
          <a:xfrm>
            <a:off x="976170" y="2310113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文中一共描写了三次弹奏：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72494F-29A5-432E-9358-1B3C968E1091}"/>
              </a:ext>
            </a:extLst>
          </p:cNvPr>
          <p:cNvSpPr txBox="1"/>
          <p:nvPr/>
        </p:nvSpPr>
        <p:spPr>
          <a:xfrm>
            <a:off x="2286000" y="3171095"/>
            <a:ext cx="6223000" cy="584775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主人忘归客不发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21E6E87-3B00-49EF-A0CA-1236A5F127A0}"/>
              </a:ext>
            </a:extLst>
          </p:cNvPr>
          <p:cNvSpPr txBox="1"/>
          <p:nvPr/>
        </p:nvSpPr>
        <p:spPr>
          <a:xfrm>
            <a:off x="878581" y="2965670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8776217-8A5D-482F-B8F3-91A365385CF1}"/>
              </a:ext>
            </a:extLst>
          </p:cNvPr>
          <p:cNvSpPr txBox="1"/>
          <p:nvPr/>
        </p:nvSpPr>
        <p:spPr>
          <a:xfrm>
            <a:off x="2286000" y="4156763"/>
            <a:ext cx="6223000" cy="630561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东船西舫悄无言，唯见江心秋月白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2DC7B0F-96EC-49A3-AFF6-8E6467C08F1F}"/>
              </a:ext>
            </a:extLst>
          </p:cNvPr>
          <p:cNvSpPr txBox="1"/>
          <p:nvPr/>
        </p:nvSpPr>
        <p:spPr>
          <a:xfrm>
            <a:off x="878581" y="3970364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B3C1B50-77D6-4DC4-830B-75F7B0427918}"/>
              </a:ext>
            </a:extLst>
          </p:cNvPr>
          <p:cNvSpPr txBox="1"/>
          <p:nvPr/>
        </p:nvSpPr>
        <p:spPr>
          <a:xfrm>
            <a:off x="2286000" y="5110869"/>
            <a:ext cx="6223000" cy="630561"/>
          </a:xfrm>
          <a:prstGeom prst="rect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“满座重闻皆掩泣、江州司马青衫湿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BD472CF-F74A-4006-8487-333752C97561}"/>
              </a:ext>
            </a:extLst>
          </p:cNvPr>
          <p:cNvSpPr txBox="1"/>
          <p:nvPr/>
        </p:nvSpPr>
        <p:spPr>
          <a:xfrm>
            <a:off x="878581" y="4924470"/>
            <a:ext cx="128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>
                <a:solidFill>
                  <a:srgbClr val="B88B05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B88B05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9C0FB9D-9913-4300-A238-812AA10B3CCF}"/>
              </a:ext>
            </a:extLst>
          </p:cNvPr>
          <p:cNvSpPr txBox="1"/>
          <p:nvPr/>
        </p:nvSpPr>
        <p:spPr>
          <a:xfrm>
            <a:off x="8636000" y="3184825"/>
            <a:ext cx="3200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惊异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（暗写、略写）</a:t>
            </a:r>
            <a:endParaRPr lang="zh-CN" altLang="en-US" sz="24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EDB3806-3C4E-43EA-B35B-38C0EA6904E0}"/>
              </a:ext>
            </a:extLst>
          </p:cNvPr>
          <p:cNvSpPr txBox="1"/>
          <p:nvPr/>
        </p:nvSpPr>
        <p:spPr>
          <a:xfrm>
            <a:off x="8636000" y="4195972"/>
            <a:ext cx="3200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沉醉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（明写、详写）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26564A-79E3-4206-90D2-03469E5262AD}"/>
              </a:ext>
            </a:extLst>
          </p:cNvPr>
          <p:cNvSpPr txBox="1"/>
          <p:nvPr/>
        </p:nvSpPr>
        <p:spPr>
          <a:xfrm>
            <a:off x="8636000" y="5150078"/>
            <a:ext cx="3200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伤悲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（明写、略写）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37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/>
      <p:bldP spid="6" grpId="0" animBg="1"/>
      <p:bldP spid="11" grpId="0"/>
      <p:bldP spid="16" grpId="0" animBg="1"/>
      <p:bldP spid="17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D75598-B7C4-4E01-BD30-C857FD8A98D2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叙事诗的开头，这一段都写了什么内容？这段中景物描写的作用是什么？请用诗句中的一个字概括这一段所渲染的气氛特点。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FAE9CA0-B932-4F64-8752-1FAD9F55D152}"/>
              </a:ext>
            </a:extLst>
          </p:cNvPr>
          <p:cNvGrpSpPr/>
          <p:nvPr/>
        </p:nvGrpSpPr>
        <p:grpSpPr>
          <a:xfrm>
            <a:off x="697606" y="3864303"/>
            <a:ext cx="2539995" cy="2462792"/>
            <a:chOff x="9158682" y="3555928"/>
            <a:chExt cx="2539995" cy="246279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4A69C535-8687-403A-BE9D-C3CDF4DD6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B789AA1-59C9-4FB8-A35A-B8EAB0F8C120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惨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1D5C600-E8F8-44C8-9DEA-5E430B2659AC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3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F3A112-9A08-49FA-87FD-CE0CFA917AA4}"/>
              </a:ext>
            </a:extLst>
          </p:cNvPr>
          <p:cNvSpPr/>
          <p:nvPr/>
        </p:nvSpPr>
        <p:spPr>
          <a:xfrm>
            <a:off x="3294278" y="4228118"/>
            <a:ext cx="7932522" cy="15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第一段是全诗的引子，交代了故事发生的时间、地点、人物，引出了琵琶声。</a:t>
            </a:r>
            <a:endParaRPr lang="en-US" altLang="zh-CN" sz="2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其中景物描写烘托了一种惆怅惜别的悲凉气氛。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4D8F4BB-D212-46E1-8499-41DB8EB9FF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72494F-29A5-432E-9358-1B3C968E1091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主人忘归客不发</a:t>
            </a:r>
            <a:endParaRPr lang="zh-CN" altLang="en-US" sz="2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21E6E87-3B00-49EF-A0CA-1236A5F127A0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5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叙事诗的开头，这一段都写了什么内容？这段中景物描写的作用是什么？请用诗句中的一个字概括这一段所渲染的气氛特点。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FAE9CA0-B932-4F64-8752-1FAD9F55D152}"/>
              </a:ext>
            </a:extLst>
          </p:cNvPr>
          <p:cNvGrpSpPr/>
          <p:nvPr/>
        </p:nvGrpSpPr>
        <p:grpSpPr>
          <a:xfrm>
            <a:off x="697606" y="3864303"/>
            <a:ext cx="2539995" cy="2462792"/>
            <a:chOff x="9158682" y="3555928"/>
            <a:chExt cx="2539995" cy="246279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4A69C535-8687-403A-BE9D-C3CDF4DD6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B789AA1-59C9-4FB8-A35A-B8EAB0F8C120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惨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F3A112-9A08-49FA-87FD-CE0CFA917AA4}"/>
              </a:ext>
            </a:extLst>
          </p:cNvPr>
          <p:cNvSpPr/>
          <p:nvPr/>
        </p:nvSpPr>
        <p:spPr>
          <a:xfrm>
            <a:off x="3294278" y="4121169"/>
            <a:ext cx="8200116" cy="1949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“举酒欲饮无管弦”为琵琶女的出场埋下伏笔，并和后文“浔阳地僻无音乐”照应。在无管弦的寂寞中饮酒，自然“醉不成欢”酒喝得虽多，却不成欢，言外之意是心情郁闷。</a:t>
            </a:r>
            <a:endParaRPr lang="zh-CN" altLang="en-US" sz="2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4A290E6-A0FD-43B3-8617-7D8E98ABF1C4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CEEE829-9477-4C01-9580-B611DE11F605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3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238A200-4419-4295-B4EE-6752A8B022A9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主人忘归客不发</a:t>
            </a:r>
            <a:endParaRPr lang="zh-CN" altLang="en-US" sz="2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575983A-611B-4000-9C6B-07844F299AFD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55D8F2E-6D8B-4917-8A81-2DED5780B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8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作为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叙事诗的开头，这一段都写了什么内容？这段中景物描写的作用是什么？请用诗句中的一个字概括这一段所渲染的气氛特点。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FAE9CA0-B932-4F64-8752-1FAD9F55D152}"/>
              </a:ext>
            </a:extLst>
          </p:cNvPr>
          <p:cNvGrpSpPr/>
          <p:nvPr/>
        </p:nvGrpSpPr>
        <p:grpSpPr>
          <a:xfrm>
            <a:off x="697606" y="3864303"/>
            <a:ext cx="2539995" cy="2462792"/>
            <a:chOff x="9158682" y="3555928"/>
            <a:chExt cx="2539995" cy="246279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4A69C535-8687-403A-BE9D-C3CDF4DD6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82" y="3555928"/>
              <a:ext cx="2539995" cy="246279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B789AA1-59C9-4FB8-A35A-B8EAB0F8C120}"/>
                </a:ext>
              </a:extLst>
            </p:cNvPr>
            <p:cNvSpPr txBox="1"/>
            <p:nvPr/>
          </p:nvSpPr>
          <p:spPr>
            <a:xfrm>
              <a:off x="9823227" y="4118164"/>
              <a:ext cx="101237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72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惨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4F3A112-9A08-49FA-87FD-CE0CFA917AA4}"/>
              </a:ext>
            </a:extLst>
          </p:cNvPr>
          <p:cNvSpPr/>
          <p:nvPr/>
        </p:nvSpPr>
        <p:spPr>
          <a:xfrm>
            <a:off x="3294278" y="4121169"/>
            <a:ext cx="8200116" cy="1949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u="sng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忽闻</a:t>
            </a: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”造成语气的强烈转折，未见其人先闻其琵琶声，用水上传来的琵琶声打破了寂寞、郁闷和凄清。用“</a:t>
            </a:r>
            <a:r>
              <a:rPr lang="zh-CN" altLang="en-US" sz="2600" b="1" u="sng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主人忘归客不发</a:t>
            </a:r>
            <a:r>
              <a:rPr lang="zh-CN" altLang="en-US" sz="26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”突出琵琶声的艺术魅力，感情由悲抑转为惊喜。</a:t>
            </a:r>
            <a:endParaRPr lang="zh-CN" altLang="en-US" sz="2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对话气泡: 圆角矩形 11">
            <a:extLst>
              <a:ext uri="{FF2B5EF4-FFF2-40B4-BE49-F238E27FC236}">
                <a16:creationId xmlns:a16="http://schemas.microsoft.com/office/drawing/2014/main" xmlns="" id="{BCDE65DD-D8DC-4074-B56F-E8591E58D04A}"/>
              </a:ext>
            </a:extLst>
          </p:cNvPr>
          <p:cNvSpPr/>
          <p:nvPr/>
        </p:nvSpPr>
        <p:spPr>
          <a:xfrm>
            <a:off x="3633576" y="3666408"/>
            <a:ext cx="1074662" cy="454761"/>
          </a:xfrm>
          <a:prstGeom prst="wedgeRoundRectCallou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</a:t>
            </a:r>
          </a:p>
        </p:txBody>
      </p:sp>
      <p:sp>
        <p:nvSpPr>
          <p:cNvPr id="14" name="对话气泡: 圆角矩形 13">
            <a:extLst>
              <a:ext uri="{FF2B5EF4-FFF2-40B4-BE49-F238E27FC236}">
                <a16:creationId xmlns:a16="http://schemas.microsoft.com/office/drawing/2014/main" xmlns="" id="{B8C5A817-B6E8-4878-B1CD-F3CB03C88990}"/>
              </a:ext>
            </a:extLst>
          </p:cNvPr>
          <p:cNvSpPr/>
          <p:nvPr/>
        </p:nvSpPr>
        <p:spPr>
          <a:xfrm>
            <a:off x="4708238" y="5626868"/>
            <a:ext cx="1009071" cy="495186"/>
          </a:xfrm>
          <a:prstGeom prst="wedgeRoundRectCallout">
            <a:avLst>
              <a:gd name="adj1" fmla="val -21748"/>
              <a:gd name="adj2" fmla="val -66201"/>
              <a:gd name="adj3" fmla="val 16667"/>
            </a:avLst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3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主人忘归客不发</a:t>
            </a:r>
            <a:endParaRPr lang="zh-CN" altLang="en-US" sz="2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01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朗读然后思考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：我们能否发现琵琶曲调的起伏变化，从而捕捉到琵琶女情感和生活变化的轨迹呢？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2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东船西舫悄无言，唯见江心秋月白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761EFAD-69B2-40F9-AAA5-D06AB6461C15}"/>
              </a:ext>
            </a:extLst>
          </p:cNvPr>
          <p:cNvSpPr/>
          <p:nvPr/>
        </p:nvSpPr>
        <p:spPr>
          <a:xfrm>
            <a:off x="965199" y="3719683"/>
            <a:ext cx="1655069" cy="584775"/>
          </a:xfrm>
          <a:prstGeom prst="rect">
            <a:avLst/>
          </a:prstGeom>
          <a:solidFill>
            <a:srgbClr val="FEFDFE"/>
          </a:solidFill>
          <a:ln w="38100">
            <a:solidFill>
              <a:srgbClr val="D5B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前奏曲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68DA4FF-E752-467B-8879-2642F7788485}"/>
              </a:ext>
            </a:extLst>
          </p:cNvPr>
          <p:cNvSpPr/>
          <p:nvPr/>
        </p:nvSpPr>
        <p:spPr>
          <a:xfrm>
            <a:off x="965198" y="4407440"/>
            <a:ext cx="1655069" cy="584775"/>
          </a:xfrm>
          <a:prstGeom prst="rect">
            <a:avLst/>
          </a:prstGeom>
          <a:solidFill>
            <a:srgbClr val="FEFDFE"/>
          </a:solidFill>
          <a:ln w="38100">
            <a:solidFill>
              <a:srgbClr val="D5B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欢乐曲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4040DBC-A740-488F-BFA4-85E1A87AD31C}"/>
              </a:ext>
            </a:extLst>
          </p:cNvPr>
          <p:cNvSpPr/>
          <p:nvPr/>
        </p:nvSpPr>
        <p:spPr>
          <a:xfrm>
            <a:off x="965197" y="5099598"/>
            <a:ext cx="1655069" cy="584775"/>
          </a:xfrm>
          <a:prstGeom prst="rect">
            <a:avLst/>
          </a:prstGeom>
          <a:solidFill>
            <a:srgbClr val="FEFDFE"/>
          </a:solidFill>
          <a:ln w="38100">
            <a:solidFill>
              <a:srgbClr val="D5B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沉思曲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44A0C46-7789-45A0-A995-A36215FE429B}"/>
              </a:ext>
            </a:extLst>
          </p:cNvPr>
          <p:cNvSpPr/>
          <p:nvPr/>
        </p:nvSpPr>
        <p:spPr>
          <a:xfrm>
            <a:off x="965197" y="5791756"/>
            <a:ext cx="1655069" cy="584775"/>
          </a:xfrm>
          <a:prstGeom prst="rect">
            <a:avLst/>
          </a:prstGeom>
          <a:solidFill>
            <a:srgbClr val="FEFDFE"/>
          </a:solidFill>
          <a:ln w="38100">
            <a:solidFill>
              <a:srgbClr val="D5B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悲愤曲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740A1AB-8F58-42AB-81F3-66F81E670D2E}"/>
              </a:ext>
            </a:extLst>
          </p:cNvPr>
          <p:cNvSpPr/>
          <p:nvPr/>
        </p:nvSpPr>
        <p:spPr>
          <a:xfrm>
            <a:off x="2620266" y="3783219"/>
            <a:ext cx="8531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“转轴拨弦三两声，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说尽心中无限事。”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C053AE3-4AC9-448E-8991-403F7E3B81E6}"/>
              </a:ext>
            </a:extLst>
          </p:cNvPr>
          <p:cNvSpPr/>
          <p:nvPr/>
        </p:nvSpPr>
        <p:spPr>
          <a:xfrm>
            <a:off x="2627333" y="4438217"/>
            <a:ext cx="82511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“轻拢慢捻抹复挑，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大珠小珠落玉盘。”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BDB3777-9572-4C26-A7B3-407F14886644}"/>
              </a:ext>
            </a:extLst>
          </p:cNvPr>
          <p:cNvSpPr/>
          <p:nvPr/>
        </p:nvSpPr>
        <p:spPr>
          <a:xfrm>
            <a:off x="2576989" y="5130375"/>
            <a:ext cx="8351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“间关莺语花底滑，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此时无声胜有声。”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51E6B35-6A66-44B2-BEE2-F7C6F0F7ACDA}"/>
              </a:ext>
            </a:extLst>
          </p:cNvPr>
          <p:cNvSpPr/>
          <p:nvPr/>
        </p:nvSpPr>
        <p:spPr>
          <a:xfrm>
            <a:off x="2627333" y="5822533"/>
            <a:ext cx="81358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“银瓶乍破水浆迸，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四弦一声如裂帛。”</a:t>
            </a:r>
          </a:p>
        </p:txBody>
      </p:sp>
    </p:spTree>
    <p:extLst>
      <p:ext uri="{BB962C8B-B14F-4D97-AF65-F5344CB8AC3E}">
        <p14:creationId xmlns:p14="http://schemas.microsoft.com/office/powerpoint/2010/main" val="280860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20" grpId="0" animBg="1"/>
      <p:bldP spid="22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90909" y="164723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教学目标</a:t>
            </a:r>
          </a:p>
        </p:txBody>
      </p:sp>
      <p:sp>
        <p:nvSpPr>
          <p:cNvPr id="2" name="矩形 1"/>
          <p:cNvSpPr/>
          <p:nvPr/>
        </p:nvSpPr>
        <p:spPr>
          <a:xfrm>
            <a:off x="3790950" y="2546897"/>
            <a:ext cx="7467601" cy="2663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spcAft>
                <a:spcPts val="1600"/>
              </a:spcAft>
              <a:buFont typeface="Wingdings" panose="05000000000000000000" pitchFamily="2" charset="2"/>
              <a:buChar char="Ø"/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把握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诗歌基本内容，了解白居易和琵琶女两人身世的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相似性；</a:t>
            </a:r>
            <a:endParaRPr lang="en-US" altLang="zh-CN" sz="2800" b="1" kern="1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spcAft>
                <a:spcPts val="1600"/>
              </a:spcAft>
              <a:buFont typeface="Wingdings" panose="05000000000000000000" pitchFamily="2" charset="2"/>
              <a:buChar char="Ø"/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掌握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诗歌的表达技巧，把握诗人的情感变化；</a:t>
            </a:r>
            <a:endParaRPr lang="en-US" altLang="zh-CN" sz="2800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spcAft>
                <a:spcPts val="1600"/>
              </a:spcAft>
              <a:buFont typeface="Wingdings" panose="05000000000000000000" pitchFamily="2" charset="2"/>
              <a:buChar char="Ø"/>
            </a:pP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欣赏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诗中描写音乐的语言艺术；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D0DC9B6-9390-4347-80F7-136C2E3066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093" y="1400839"/>
            <a:ext cx="1819276" cy="40563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302597F-697E-469A-A265-139DE5D38D6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D313AFD-8BEC-4E40-A991-F479D9F93189}"/>
              </a:ext>
            </a:extLst>
          </p:cNvPr>
          <p:cNvSpPr/>
          <p:nvPr/>
        </p:nvSpPr>
        <p:spPr>
          <a:xfrm>
            <a:off x="0" y="-36512"/>
            <a:ext cx="12192000" cy="6857999"/>
          </a:xfrm>
          <a:prstGeom prst="rect">
            <a:avLst/>
          </a:prstGeom>
          <a:blipFill dpi="0" rotWithShape="1">
            <a:blip r:embed="rId2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12641">
            <a:extLst>
              <a:ext uri="{FF2B5EF4-FFF2-40B4-BE49-F238E27FC236}">
                <a16:creationId xmlns:a16="http://schemas.microsoft.com/office/drawing/2014/main" xmlns="" id="{D9B5C9BC-48A6-49AD-B997-8AD567037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6983" y="611889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4000" b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音乐描写</a:t>
            </a:r>
            <a:endParaRPr lang="zh-CN" altLang="en-US" sz="4000" b="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E336F839-0A11-42A7-B9CF-FC2C5685D1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3492446"/>
              </p:ext>
            </p:extLst>
          </p:nvPr>
        </p:nvGraphicFramePr>
        <p:xfrm>
          <a:off x="1001486" y="1433513"/>
          <a:ext cx="9239646" cy="42672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5335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061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09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原来诗句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音乐特点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3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65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solidFill>
                            <a:schemeClr val="bg1"/>
                          </a:solidFill>
                        </a:rPr>
                        <a:t>    </a:t>
                      </a: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3" name="文本框 112692">
            <a:extLst>
              <a:ext uri="{FF2B5EF4-FFF2-40B4-BE49-F238E27FC236}">
                <a16:creationId xmlns:a16="http://schemas.microsoft.com/office/drawing/2014/main" xmlns="" id="{F5614AB0-300C-4EE0-B823-D3E04FB72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1168" y="5896898"/>
            <a:ext cx="7929664" cy="57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将抽象的音乐变为可感的形象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592BD72-D11B-44DD-BEC5-63110B04E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2062162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大弦嘈嘈如急雨</a:t>
            </a:r>
            <a:endParaRPr lang="zh-CN" altLang="en-US" b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D17D8D5-486F-43AE-B43C-DFE594A71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2578364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小弦切切如私语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01FCAB2-25B8-4B46-9403-D76BDC241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3094566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大珠小珠落玉盘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18197D3-5475-4B70-B832-1E471788F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3610768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间关莺语花底滑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7D68C1F-D0B9-46E9-98FF-E2CBD7BFD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4126970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幽咽泉流冰下难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F273109-D53D-4379-A3DB-29461B164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4643172"/>
            <a:ext cx="2819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银瓶乍破水浆迸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7BEB0D7-8067-4E66-B927-4D2705640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8684" y="5159375"/>
            <a:ext cx="2819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铁骑突出刀枪鸣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78F13F6-D266-4A4F-9817-B1E4CE4E1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2045072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粗重深沉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E3B5AFF-F694-496F-A7EC-8B4184DC7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2563258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柔美细腻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3721B27-CB9F-49E3-9258-786E3423B5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3081444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圆润清脆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03A3503-9CD2-4A29-AC7C-9A7141C43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3599630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婉转流利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565B33E-10AE-44A1-B6A6-FF1217A63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4117817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低沉抑郁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D6B12A8-F5B4-45F2-B81D-110C5F58E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4636004"/>
            <a:ext cx="228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激越响亮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3453E7D-B69A-42AA-A0F6-89AD9A907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2133" y="5154191"/>
            <a:ext cx="2286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雄壮气势</a:t>
            </a:r>
          </a:p>
        </p:txBody>
      </p:sp>
      <p:sp>
        <p:nvSpPr>
          <p:cNvPr id="29" name="矩形 112641">
            <a:extLst>
              <a:ext uri="{FF2B5EF4-FFF2-40B4-BE49-F238E27FC236}">
                <a16:creationId xmlns:a16="http://schemas.microsoft.com/office/drawing/2014/main" xmlns="" id="{2958D656-DBB5-4607-91DB-2C7D1356E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0988" y="1433513"/>
            <a:ext cx="818554" cy="4270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square" anchor="ctr">
            <a:noAutofit/>
          </a:bodyPr>
          <a:lstStyle>
            <a:lvl1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B88B05"/>
                </a:solidFill>
                <a:latin typeface="宋体" panose="02010600030101010101" pitchFamily="2" charset="-122"/>
              </a:rPr>
              <a:t>比喻、通感、侧面描写</a:t>
            </a:r>
          </a:p>
        </p:txBody>
      </p:sp>
    </p:spTree>
    <p:extLst>
      <p:ext uri="{BB962C8B-B14F-4D97-AF65-F5344CB8AC3E}">
        <p14:creationId xmlns:p14="http://schemas.microsoft.com/office/powerpoint/2010/main" val="56547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朗读第三、四段思考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：诗人塑造了一个怎样的琵琶女形象？为什么要着力刻画这一形象？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2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东船西舫悄无言，唯见江心秋月白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F3C7FF6-C1F8-4CA0-9B8A-B9737D320C49}"/>
              </a:ext>
            </a:extLst>
          </p:cNvPr>
          <p:cNvSpPr txBox="1"/>
          <p:nvPr/>
        </p:nvSpPr>
        <p:spPr>
          <a:xfrm>
            <a:off x="1173885" y="3908047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52401AB-2C96-4BE5-8B25-349DC0C55C63}"/>
              </a:ext>
            </a:extLst>
          </p:cNvPr>
          <p:cNvSpPr txBox="1"/>
          <p:nvPr/>
        </p:nvSpPr>
        <p:spPr>
          <a:xfrm>
            <a:off x="1763320" y="3931292"/>
            <a:ext cx="6096000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曾是京城名噪一时的歌女，色艺双绝，生活充满了欢乐。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5B5597F-0987-4734-917E-7AB440D6954F}"/>
              </a:ext>
            </a:extLst>
          </p:cNvPr>
          <p:cNvSpPr txBox="1"/>
          <p:nvPr/>
        </p:nvSpPr>
        <p:spPr>
          <a:xfrm>
            <a:off x="1173885" y="5139411"/>
            <a:ext cx="559912" cy="923331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而今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E12EA30-4468-41B8-8603-958718847063}"/>
              </a:ext>
            </a:extLst>
          </p:cNvPr>
          <p:cNvSpPr txBox="1"/>
          <p:nvPr/>
        </p:nvSpPr>
        <p:spPr>
          <a:xfrm>
            <a:off x="1763320" y="5142875"/>
            <a:ext cx="6096000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年老色衰，又值社会发生动乱，不得已嫁作“商人妇”，过着凄惨的生活。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A1F59D6-70FA-425A-9DE9-776C90ED7E11}"/>
              </a:ext>
            </a:extLst>
          </p:cNvPr>
          <p:cNvSpPr txBox="1"/>
          <p:nvPr/>
        </p:nvSpPr>
        <p:spPr>
          <a:xfrm>
            <a:off x="7888843" y="3908047"/>
            <a:ext cx="3337958" cy="2154695"/>
          </a:xfrm>
          <a:prstGeom prst="rect">
            <a:avLst/>
          </a:prstGeom>
          <a:solidFill>
            <a:srgbClr val="B88B05"/>
          </a:solidFill>
        </p:spPr>
        <p:txBody>
          <a:bodyPr vert="horz"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诗人着力刻画琵琶女的目的只是为了更好地抒写自己的“同是天涯沦落人”之恨。</a:t>
            </a:r>
          </a:p>
        </p:txBody>
      </p:sp>
    </p:spTree>
    <p:extLst>
      <p:ext uri="{BB962C8B-B14F-4D97-AF65-F5344CB8AC3E}">
        <p14:creationId xmlns:p14="http://schemas.microsoft.com/office/powerpoint/2010/main" val="262828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0" grpId="0" animBg="1"/>
      <p:bldP spid="35" grpId="0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朗读第三、四段思考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：诗人和琵琶女产生共鸣的原因是什么？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2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东船西舫悄无言，唯见江心秋月白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02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9249832D-2810-40FD-9C3F-B472AF2FC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29406"/>
              </p:ext>
            </p:extLst>
          </p:nvPr>
        </p:nvGraphicFramePr>
        <p:xfrm>
          <a:off x="965199" y="3266154"/>
          <a:ext cx="10768520" cy="3232392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1537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537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03778">
                <a:tc gridSpan="2">
                  <a:txBody>
                    <a:bodyPr/>
                    <a:lstStyle/>
                    <a:p>
                      <a:pPr lvl="0"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琵琶女的身世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sz="2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lvl="0" algn="ctr"/>
                      <a:r>
                        <a:rPr lang="zh-CN" altLang="en-US" sz="2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诗人的遭遇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4307"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年轻时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lvl="0" algn="ctr"/>
                      <a:endParaRPr lang="zh-CN" altLang="en-US" sz="2400" b="1" dirty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被贬前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14307"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CF2F913-8DE6-4600-87E5-0010583A169F}"/>
              </a:ext>
            </a:extLst>
          </p:cNvPr>
          <p:cNvSpPr txBox="1"/>
          <p:nvPr/>
        </p:nvSpPr>
        <p:spPr>
          <a:xfrm>
            <a:off x="3333948" y="4235207"/>
            <a:ext cx="16273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才貌双绝</a:t>
            </a:r>
            <a:endParaRPr lang="en-US" altLang="zh-CN" sz="28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春风得意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BFA093A-4B5A-46A8-85C9-DEDA83506409}"/>
              </a:ext>
            </a:extLst>
          </p:cNvPr>
          <p:cNvSpPr txBox="1"/>
          <p:nvPr/>
        </p:nvSpPr>
        <p:spPr>
          <a:xfrm>
            <a:off x="3333948" y="5382757"/>
            <a:ext cx="16273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年长色衰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门前冷落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16F11A2-DF0E-4F1E-A4C7-78B8691C2D48}"/>
              </a:ext>
            </a:extLst>
          </p:cNvPr>
          <p:cNvSpPr/>
          <p:nvPr/>
        </p:nvSpPr>
        <p:spPr>
          <a:xfrm>
            <a:off x="9816213" y="4231107"/>
            <a:ext cx="1627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才华横溢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积极进取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7507119-E10E-46D3-99C6-18956847F05A}"/>
              </a:ext>
            </a:extLst>
          </p:cNvPr>
          <p:cNvSpPr/>
          <p:nvPr/>
        </p:nvSpPr>
        <p:spPr>
          <a:xfrm>
            <a:off x="9821139" y="5382756"/>
            <a:ext cx="1627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冷落浔阳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algn="ctr"/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孤独失意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039C716-501D-497B-9C16-50F5F2817E02}"/>
              </a:ext>
            </a:extLst>
          </p:cNvPr>
          <p:cNvSpPr txBox="1"/>
          <p:nvPr/>
        </p:nvSpPr>
        <p:spPr>
          <a:xfrm>
            <a:off x="5949349" y="4363137"/>
            <a:ext cx="800219" cy="19705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4000" b="1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沦落</a:t>
            </a:r>
            <a:endParaRPr lang="zh-CN" altLang="en-US" sz="4000" b="1" dirty="0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76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0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朗读然后思考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：诗人白居易为何在一个素不相识的琵琶女面前泪洒青衫呢？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2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满座重闻皆掩泣、江州司马青衫湿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258C727-C799-4C1E-9345-9EE15D1A3A2A}"/>
              </a:ext>
            </a:extLst>
          </p:cNvPr>
          <p:cNvSpPr txBox="1"/>
          <p:nvPr/>
        </p:nvSpPr>
        <p:spPr>
          <a:xfrm>
            <a:off x="1884221" y="3885661"/>
            <a:ext cx="9536974" cy="2091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正如诗中所写：“我闻琵琶已叹息，又闻此语重卿卿。”琵琶女愤激幽怨的曲调本引发诗人情感的共鸣，在听了琵琶女的苦楚身世的倾诉后，更是激起诗人深深的怜悯。（琵琶女也深深怜悯诗人）</a:t>
            </a:r>
            <a:endParaRPr lang="zh-CN" altLang="en-US" sz="2800" b="1" dirty="0">
              <a:solidFill>
                <a:srgbClr val="7B5C03"/>
              </a:solidFill>
              <a:latin typeface="仿宋" panose="02010609060101010101" pitchFamily="49" charset="-122"/>
              <a:ea typeface="仿宋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59A6DC3D-9086-4DFE-9E4F-7C84B0909DA7}"/>
              </a:ext>
            </a:extLst>
          </p:cNvPr>
          <p:cNvSpPr/>
          <p:nvPr/>
        </p:nvSpPr>
        <p:spPr>
          <a:xfrm>
            <a:off x="1078435" y="3980973"/>
            <a:ext cx="752083" cy="1901297"/>
          </a:xfrm>
          <a:prstGeom prst="rect">
            <a:avLst/>
          </a:prstGeom>
          <a:solidFill>
            <a:srgbClr val="D5B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zh-CN" sz="2800" kern="1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伤琵琶女</a:t>
            </a:r>
            <a:endParaRPr lang="zh-CN" altLang="en-US" sz="28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03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6433983-E755-44E2-A1B8-A6C13A14C22A}"/>
              </a:ext>
            </a:extLst>
          </p:cNvPr>
          <p:cNvSpPr/>
          <p:nvPr/>
        </p:nvSpPr>
        <p:spPr>
          <a:xfrm>
            <a:off x="965199" y="2496380"/>
            <a:ext cx="10261601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朗读然后思考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：诗人白居易为何在一个素不相识的琵琶女面前泪洒青衫呢？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4324FB5-7BA0-49EB-98D1-9D6CFBF38CC3}"/>
              </a:ext>
            </a:extLst>
          </p:cNvPr>
          <p:cNvSpPr/>
          <p:nvPr/>
        </p:nvSpPr>
        <p:spPr>
          <a:xfrm>
            <a:off x="0" y="1026091"/>
            <a:ext cx="12192000" cy="1231334"/>
          </a:xfrm>
          <a:prstGeom prst="rect">
            <a:avLst/>
          </a:prstGeom>
          <a:solidFill>
            <a:srgbClr val="B88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ED2C1DD-1E97-48EA-AC48-36335A3475D6}"/>
              </a:ext>
            </a:extLst>
          </p:cNvPr>
          <p:cNvSpPr/>
          <p:nvPr/>
        </p:nvSpPr>
        <p:spPr>
          <a:xfrm>
            <a:off x="-1" y="1035997"/>
            <a:ext cx="12192000" cy="1231334"/>
          </a:xfrm>
          <a:prstGeom prst="rect">
            <a:avLst/>
          </a:prstGeom>
          <a:blipFill dpi="0" rotWithShape="1">
            <a:blip r:embed="rId2" cstate="print">
              <a:alphaModFix amt="2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7D4F12-89C4-4591-BFB8-EA17A9E3A1EB}"/>
              </a:ext>
            </a:extLst>
          </p:cNvPr>
          <p:cNvSpPr txBox="1"/>
          <p:nvPr/>
        </p:nvSpPr>
        <p:spPr>
          <a:xfrm>
            <a:off x="2286000" y="1349369"/>
            <a:ext cx="6223000" cy="584775"/>
          </a:xfrm>
          <a:prstGeom prst="rect">
            <a:avLst/>
          </a:prstGeom>
          <a:noFill/>
          <a:ln>
            <a:solidFill>
              <a:srgbClr val="B88B05"/>
            </a:solidFill>
          </a:ln>
        </p:spPr>
        <p:txBody>
          <a:bodyPr wrap="square" lIns="180000" rtlCol="0" anchor="ctr">
            <a:noAutofit/>
          </a:bodyPr>
          <a:lstStyle/>
          <a:p>
            <a:r>
              <a:rPr lang="zh-CN" altLang="en-US" sz="2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满座重闻皆掩泣、江州司马青衫湿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91FEBA-67E1-4F65-BACE-546E4E021583}"/>
              </a:ext>
            </a:extLst>
          </p:cNvPr>
          <p:cNvSpPr txBox="1"/>
          <p:nvPr/>
        </p:nvSpPr>
        <p:spPr>
          <a:xfrm>
            <a:off x="697606" y="1076908"/>
            <a:ext cx="1655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>
                <a:solidFill>
                  <a:schemeClr val="bg1"/>
                </a:solidFill>
                <a:latin typeface="Arial Black" panose="020B0A04020102020204" pitchFamily="34" charset="0"/>
                <a:cs typeface="+mn-ea"/>
                <a:sym typeface="+mn-lt"/>
              </a:rPr>
              <a:t>03</a:t>
            </a:r>
            <a:endParaRPr lang="zh-CN" altLang="en-US" sz="7200" i="1" dirty="0">
              <a:solidFill>
                <a:schemeClr val="bg1"/>
              </a:solidFill>
              <a:latin typeface="Arial Black" panose="020B0A04020102020204" pitchFamily="34" charset="0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C8C16FF-729D-4A25-939A-A6B5B7D72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631594"/>
            <a:ext cx="1515195" cy="15546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258C727-C799-4C1E-9345-9EE15D1A3A2A}"/>
              </a:ext>
            </a:extLst>
          </p:cNvPr>
          <p:cNvSpPr txBox="1"/>
          <p:nvPr/>
        </p:nvSpPr>
        <p:spPr>
          <a:xfrm>
            <a:off x="2106074" y="4126868"/>
            <a:ext cx="5386926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诗人才华横溢，誉满天下，然而今朝沦落，幽愁悲愤；再加上朋友一别，更感孤寂难耐。</a:t>
            </a:r>
            <a:endParaRPr lang="zh-CN" altLang="en-US" sz="28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59A6DC3D-9086-4DFE-9E4F-7C84B0909DA7}"/>
              </a:ext>
            </a:extLst>
          </p:cNvPr>
          <p:cNvSpPr/>
          <p:nvPr/>
        </p:nvSpPr>
        <p:spPr>
          <a:xfrm>
            <a:off x="1078435" y="3980973"/>
            <a:ext cx="752083" cy="1901297"/>
          </a:xfrm>
          <a:prstGeom prst="rect">
            <a:avLst/>
          </a:prstGeom>
          <a:solidFill>
            <a:srgbClr val="D5B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kern="1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伤自己</a:t>
            </a:r>
            <a:endParaRPr lang="zh-CN" altLang="en-US" sz="2800" kern="1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5473E78-6074-42BD-84D6-D55DD9587D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2"/>
          <a:stretch/>
        </p:blipFill>
        <p:spPr>
          <a:xfrm>
            <a:off x="7768556" y="2832100"/>
            <a:ext cx="3252626" cy="388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8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31D9DA7-ADFD-464C-951A-C5B1C1218FC1}"/>
              </a:ext>
            </a:extLst>
          </p:cNvPr>
          <p:cNvSpPr/>
          <p:nvPr/>
        </p:nvSpPr>
        <p:spPr>
          <a:xfrm>
            <a:off x="9572313" y="2810486"/>
            <a:ext cx="849408" cy="1066602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t">
            <a:noAutofit/>
          </a:bodyPr>
          <a:lstStyle/>
          <a:p>
            <a:pPr algn="ctr"/>
            <a:r>
              <a:rPr lang="zh-CN" altLang="en-US" sz="2800" b="1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暗线</a:t>
            </a:r>
            <a:endParaRPr lang="zh-CN" altLang="en-US" sz="2800" b="1" kern="1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7745" y="80858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结构特色</a:t>
            </a:r>
            <a:endParaRPr lang="zh-CN" altLang="en-US" sz="4000" dirty="0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85D54B0-3D1B-4579-B1D8-419EB9098067}"/>
              </a:ext>
            </a:extLst>
          </p:cNvPr>
          <p:cNvSpPr/>
          <p:nvPr/>
        </p:nvSpPr>
        <p:spPr>
          <a:xfrm>
            <a:off x="1770279" y="2810486"/>
            <a:ext cx="849408" cy="1066602"/>
          </a:xfrm>
          <a:prstGeom prst="rect">
            <a:avLst/>
          </a:prstGeom>
          <a:solidFill>
            <a:schemeClr val="tx1"/>
          </a:solidFill>
        </p:spPr>
        <p:txBody>
          <a:bodyPr vert="eaVert" wrap="square" anchor="b">
            <a:noAutofit/>
          </a:bodyPr>
          <a:lstStyle/>
          <a:p>
            <a:pPr algn="ctr"/>
            <a:r>
              <a:rPr lang="zh-CN" altLang="zh-CN" sz="2800" b="1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明线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CF6EDA5-4943-4770-9B61-7A88682F261F}"/>
              </a:ext>
            </a:extLst>
          </p:cNvPr>
          <p:cNvSpPr/>
          <p:nvPr/>
        </p:nvSpPr>
        <p:spPr>
          <a:xfrm>
            <a:off x="0" y="5205391"/>
            <a:ext cx="12191999" cy="1652605"/>
          </a:xfrm>
          <a:prstGeom prst="rect">
            <a:avLst/>
          </a:prstGeom>
          <a:solidFill>
            <a:schemeClr val="tx1"/>
          </a:solidFill>
        </p:spPr>
        <p:txBody>
          <a:bodyPr wrap="square" lIns="900000" tIns="45720" rIns="900000" bIns="4572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双线交织，</a:t>
            </a:r>
            <a:r>
              <a:rPr lang="zh-CN" altLang="zh-CN" sz="2800" b="1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两个形象心灵沟通，怨恨</a:t>
            </a:r>
            <a:r>
              <a:rPr lang="zh-CN" altLang="en-US" sz="2800" b="1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相</a:t>
            </a:r>
            <a:r>
              <a:rPr lang="zh-CN" altLang="zh-CN" sz="2800" b="1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交，谪情离恨奔涌而出，唱出了“同是天涯沦落人，相逢何必曾相识”的主题。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0CB3A5DD-6D1A-45A5-BA66-D3C3D076D30D}"/>
              </a:ext>
            </a:extLst>
          </p:cNvPr>
          <p:cNvSpPr/>
          <p:nvPr/>
        </p:nvSpPr>
        <p:spPr>
          <a:xfrm>
            <a:off x="4730750" y="1984862"/>
            <a:ext cx="2730500" cy="2730500"/>
          </a:xfrm>
          <a:prstGeom prst="ellipse">
            <a:avLst/>
          </a:prstGeom>
          <a:solidFill>
            <a:srgbClr val="B88B05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kern="10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以人物为线索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94CEA844-E8EC-482C-9CAC-D835EFA7CE2F}"/>
              </a:ext>
            </a:extLst>
          </p:cNvPr>
          <p:cNvSpPr/>
          <p:nvPr/>
        </p:nvSpPr>
        <p:spPr>
          <a:xfrm>
            <a:off x="2376397" y="2475994"/>
            <a:ext cx="1748235" cy="1748235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2400" b="1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琵琶女的身世</a:t>
            </a:r>
            <a:endParaRPr lang="zh-CN" altLang="en-US" sz="2400" b="1">
              <a:solidFill>
                <a:srgbClr val="B88B05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C441792-9FFE-4036-8534-DF196826B48B}"/>
              </a:ext>
            </a:extLst>
          </p:cNvPr>
          <p:cNvSpPr/>
          <p:nvPr/>
        </p:nvSpPr>
        <p:spPr>
          <a:xfrm>
            <a:off x="8083280" y="2475994"/>
            <a:ext cx="1748235" cy="1748235"/>
          </a:xfrm>
          <a:prstGeom prst="ellipse">
            <a:avLst/>
          </a:prstGeom>
          <a:solidFill>
            <a:schemeClr val="bg1"/>
          </a:solidFill>
          <a:ln>
            <a:solidFill>
              <a:srgbClr val="B88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2400" b="1" kern="100">
                <a:solidFill>
                  <a:srgbClr val="B88B05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诗人的感受</a:t>
            </a:r>
            <a:endParaRPr lang="zh-CN" altLang="en-US" sz="2400" b="1">
              <a:solidFill>
                <a:srgbClr val="B88B05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D15FC6F-84BA-439E-ADA1-9DD2370E617C}"/>
              </a:ext>
            </a:extLst>
          </p:cNvPr>
          <p:cNvCxnSpPr>
            <a:stCxn id="3" idx="2"/>
            <a:endCxn id="16" idx="6"/>
          </p:cNvCxnSpPr>
          <p:nvPr/>
        </p:nvCxnSpPr>
        <p:spPr>
          <a:xfrm flipH="1">
            <a:off x="4124632" y="3350112"/>
            <a:ext cx="606118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0B0C4FF2-70FF-49D7-AC8E-6D71DD8B9093}"/>
              </a:ext>
            </a:extLst>
          </p:cNvPr>
          <p:cNvCxnSpPr>
            <a:stCxn id="3" idx="6"/>
            <a:endCxn id="18" idx="2"/>
          </p:cNvCxnSpPr>
          <p:nvPr/>
        </p:nvCxnSpPr>
        <p:spPr>
          <a:xfrm>
            <a:off x="7461250" y="3350112"/>
            <a:ext cx="622030" cy="0"/>
          </a:xfrm>
          <a:prstGeom prst="line">
            <a:avLst/>
          </a:prstGeom>
          <a:ln w="38100">
            <a:solidFill>
              <a:srgbClr val="B88B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78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  <p:bldP spid="12" grpId="0" animBg="1"/>
      <p:bldP spid="3" grpId="0" animBg="1"/>
      <p:bldP spid="16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51373" y="1436507"/>
            <a:ext cx="10689253" cy="4542817"/>
            <a:chOff x="2679367" y="2206100"/>
            <a:chExt cx="6833265" cy="2057400"/>
          </a:xfrm>
        </p:grpSpPr>
        <p:sp>
          <p:nvSpPr>
            <p:cNvPr id="7" name="矩形: 圆角 6"/>
            <p:cNvSpPr/>
            <p:nvPr/>
          </p:nvSpPr>
          <p:spPr>
            <a:xfrm>
              <a:off x="2679367" y="2206100"/>
              <a:ext cx="6833265" cy="2057400"/>
            </a:xfrm>
            <a:prstGeom prst="roundRect">
              <a:avLst>
                <a:gd name="adj" fmla="val 12346"/>
              </a:avLst>
            </a:prstGeom>
            <a:blipFill>
              <a:blip r:embed="rId2"/>
              <a:tile tx="0" ty="0" sx="100000" sy="100000" flip="none" algn="tl"/>
            </a:blipFill>
            <a:ln>
              <a:solidFill>
                <a:srgbClr val="B88B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94627" y="2879555"/>
              <a:ext cx="3802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rgbClr val="B88B0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60307" y="2414967"/>
            <a:ext cx="9427007" cy="2814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60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是一首歌行体的长篇叙事诗，主要叙述了诗人与一位飘泊江湖的长安歌伎邂逅相遇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并被其琴声和凄苦身世感动的故事。</a:t>
            </a:r>
          </a:p>
          <a:p>
            <a:pPr>
              <a:lnSpc>
                <a:spcPct val="120000"/>
              </a:lnSpc>
              <a:spcAft>
                <a:spcPts val="1600"/>
              </a:spcAft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同是天涯沦落人，相逢何必曾相识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</a:rPr>
              <a:t>蕴含着人生哲理，已超越时代的局限，成为后世饱经忧患的人邂逅时的共同心声。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D785988-ECD3-49D4-B20D-DBF8A23A9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40" y="480022"/>
            <a:ext cx="2571433" cy="131397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98343" y="689041"/>
            <a:ext cx="1595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主 题</a:t>
            </a:r>
          </a:p>
        </p:txBody>
      </p:sp>
    </p:spTree>
    <p:extLst>
      <p:ext uri="{BB962C8B-B14F-4D97-AF65-F5344CB8AC3E}">
        <p14:creationId xmlns:p14="http://schemas.microsoft.com/office/powerpoint/2010/main" val="20928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40964"/>
          <p:cNvSpPr txBox="1">
            <a:spLocks noChangeArrowheads="1"/>
          </p:cNvSpPr>
          <p:nvPr/>
        </p:nvSpPr>
        <p:spPr>
          <a:xfrm>
            <a:off x="3335655" y="2447334"/>
            <a:ext cx="8326120" cy="284470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中唐著名现实主义诗人，字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乐天</a:t>
            </a:r>
            <a:r>
              <a:rPr lang="zh-CN" altLang="en-US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晚年号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香山居士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。二十九岁中进士，官至左拾遗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谏官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。有“兼济天下”的理想，屡次上书针砭时弊。写下了</a:t>
            </a:r>
            <a:r>
              <a:rPr lang="en-US" altLang="zh-CN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新乐府</a:t>
            </a:r>
            <a:r>
              <a:rPr lang="en-US" altLang="zh-CN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秦中吟</a:t>
            </a:r>
            <a:r>
              <a:rPr lang="en-US" altLang="zh-CN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为代表的“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讽喻诗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”，反映了劳动人民的痛苦生活，揭露了统治阶级的腐朽和罪恶。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由于得罪了唐宪宗和官僚集团，被贬为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江州司马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dirty="0">
              <a:solidFill>
                <a:srgbClr val="66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作者简介（其人）</a:t>
            </a:r>
          </a:p>
        </p:txBody>
      </p:sp>
      <p:sp>
        <p:nvSpPr>
          <p:cNvPr id="9" name="文本占位符 40964">
            <a:extLst>
              <a:ext uri="{FF2B5EF4-FFF2-40B4-BE49-F238E27FC236}">
                <a16:creationId xmlns:a16="http://schemas.microsoft.com/office/drawing/2014/main" xmlns="" id="{F6243BC4-8314-4C47-ACCB-D9F862F44B76}"/>
              </a:ext>
            </a:extLst>
          </p:cNvPr>
          <p:cNvSpPr txBox="1">
            <a:spLocks noChangeArrowheads="1"/>
          </p:cNvSpPr>
          <p:nvPr/>
        </p:nvSpPr>
        <p:spPr>
          <a:xfrm>
            <a:off x="3335655" y="1713727"/>
            <a:ext cx="2331720" cy="5930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白居易</a:t>
            </a:r>
            <a:endParaRPr lang="zh-CN" altLang="en-US" dirty="0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2967F6-A021-4A4B-8A00-CF322962E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713727"/>
            <a:ext cx="2510155" cy="42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0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40964"/>
          <p:cNvSpPr txBox="1">
            <a:spLocks noChangeArrowheads="1"/>
          </p:cNvSpPr>
          <p:nvPr/>
        </p:nvSpPr>
        <p:spPr>
          <a:xfrm>
            <a:off x="3335655" y="2447334"/>
            <a:ext cx="8326120" cy="37647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在文学上白居易主张“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文章合为时而著，歌诗合为事而作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”，强调和继承我国古典诗歌的现实主义传统，是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新乐府运动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的倡导者，也是继杜甫之后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唐代最伟大的现实主义诗人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作品以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通俗流丽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著称。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是我国文学史上著名的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长篇叙事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诗，与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长恨歌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一起均是白居易的代表作品。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作者简介（其文）</a:t>
            </a:r>
          </a:p>
        </p:txBody>
      </p:sp>
      <p:sp>
        <p:nvSpPr>
          <p:cNvPr id="9" name="文本占位符 40964">
            <a:extLst>
              <a:ext uri="{FF2B5EF4-FFF2-40B4-BE49-F238E27FC236}">
                <a16:creationId xmlns:a16="http://schemas.microsoft.com/office/drawing/2014/main" xmlns="" id="{F6243BC4-8314-4C47-ACCB-D9F862F44B76}"/>
              </a:ext>
            </a:extLst>
          </p:cNvPr>
          <p:cNvSpPr txBox="1">
            <a:spLocks noChangeArrowheads="1"/>
          </p:cNvSpPr>
          <p:nvPr/>
        </p:nvSpPr>
        <p:spPr>
          <a:xfrm>
            <a:off x="3335655" y="1713727"/>
            <a:ext cx="2331720" cy="5930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>
                <a:solidFill>
                  <a:srgbClr val="B88B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白居易</a:t>
            </a:r>
            <a:endParaRPr lang="zh-CN" altLang="en-US" dirty="0">
              <a:solidFill>
                <a:srgbClr val="B88B05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2967F6-A021-4A4B-8A00-CF322962E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713727"/>
            <a:ext cx="2510155" cy="42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40964"/>
          <p:cNvSpPr txBox="1">
            <a:spLocks noChangeArrowheads="1"/>
          </p:cNvSpPr>
          <p:nvPr/>
        </p:nvSpPr>
        <p:spPr>
          <a:xfrm>
            <a:off x="4946977" y="1871366"/>
            <a:ext cx="6292523" cy="36277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白居易任左拾遗官职后，由于得罪了官僚及皇帝，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43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岁被改职任太子左赞善大夫，次年由于上书皇帝，言辞急切，被加上越职奏事的罪名，先被贬为江州刺史，又被贬为江州司马，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就写于第二年秋天。诗人正是</a:t>
            </a:r>
            <a:r>
              <a:rPr lang="zh-CN" altLang="en-US">
                <a:solidFill>
                  <a:srgbClr val="B88B0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借琵琶女的遭遇共鸣自身天涯沦落的不幸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写作背景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4CA27FF-F322-492E-951C-29FF718B5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473201"/>
            <a:ext cx="3318665" cy="48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2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创作变化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xmlns="" id="{1A01E72F-C753-4B7F-95F4-AE4EA4ADF724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2078520"/>
              </p:ext>
            </p:extLst>
          </p:nvPr>
        </p:nvGraphicFramePr>
        <p:xfrm>
          <a:off x="1130300" y="1522095"/>
          <a:ext cx="10261600" cy="4440555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4591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608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415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82393"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400" b="1" baseline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时期</a:t>
                      </a:r>
                      <a:endParaRPr lang="en-US" altLang="en-US" sz="2400" b="1" baseline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400" b="1" baseline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生活特点</a:t>
                      </a:r>
                      <a:endParaRPr lang="en-US" altLang="en-US" sz="2400" b="1" baseline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400" b="1" baseline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诗歌特点</a:t>
                      </a:r>
                      <a:endParaRPr lang="en-US" altLang="en-US" sz="2400" b="1" baseline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2824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3200" b="0" baseline="0">
                          <a:solidFill>
                            <a:srgbClr val="1E1E1E"/>
                          </a:solidFill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前期</a:t>
                      </a:r>
                    </a:p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入仕</a:t>
                      </a:r>
                      <a:r>
                        <a:rPr lang="en-US" altLang="zh-CN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--</a:t>
                      </a:r>
                      <a:r>
                        <a:rPr lang="en-US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贬江州司马</a:t>
                      </a:r>
                      <a:endParaRPr lang="en-US" altLang="en-US" sz="2000" b="1" baseline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200" b="1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400" b="1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25338">
                <a:tc>
                  <a:txBody>
                    <a:bodyPr/>
                    <a:lstStyle/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3200" b="0" baseline="0">
                          <a:solidFill>
                            <a:srgbClr val="1E1E1E"/>
                          </a:solidFill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后期</a:t>
                      </a:r>
                    </a:p>
                    <a:p>
                      <a:pPr indent="0" algn="ctr" fontAlgn="ctr">
                        <a:lnSpc>
                          <a:spcPct val="120000"/>
                        </a:lnSpc>
                        <a:buNone/>
                      </a:pPr>
                      <a:r>
                        <a:rPr lang="en-US" sz="2000" b="1" baseline="0">
                          <a:solidFill>
                            <a:srgbClr val="B88B05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贬江州司马--死</a:t>
                      </a:r>
                      <a:endParaRPr lang="en-US" altLang="en-US" sz="2000" b="1" baseline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200" b="0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l" fontAlgn="ctr">
                        <a:lnSpc>
                          <a:spcPct val="120000"/>
                        </a:lnSpc>
                        <a:buNone/>
                      </a:pPr>
                      <a:endParaRPr lang="en-US" altLang="en-US" sz="2400" b="1" baseline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80000" marR="180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B3504FD-EDD3-4222-84BD-778FD19916A9}"/>
              </a:ext>
            </a:extLst>
          </p:cNvPr>
          <p:cNvSpPr txBox="1"/>
          <p:nvPr/>
        </p:nvSpPr>
        <p:spPr>
          <a:xfrm>
            <a:off x="3771900" y="2487625"/>
            <a:ext cx="4648200" cy="90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仕途一帆风顺，始终抱着“为民请命”“兼济天下”的宗旨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en-US" sz="2200" b="1" baseline="0">
              <a:solidFill>
                <a:srgbClr val="1E1E1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9F8A229-993B-4199-B191-B80D1D0AEF9E}"/>
              </a:ext>
            </a:extLst>
          </p:cNvPr>
          <p:cNvSpPr txBox="1"/>
          <p:nvPr/>
        </p:nvSpPr>
        <p:spPr>
          <a:xfrm>
            <a:off x="3771900" y="3711739"/>
            <a:ext cx="4648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是他“独善其身”的时期，揉和儒家“乐天知命”道家“知足不辱”和佛家“四大皆空”来作“明哲保身”的法宝。悔恨“三十气太壮，胸中多是非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en-US" altLang="en-US" sz="2200" b="1" baseline="0">
              <a:solidFill>
                <a:srgbClr val="1E1E1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5E4BBE6-A4CB-4F11-8990-C19829027791}"/>
              </a:ext>
            </a:extLst>
          </p:cNvPr>
          <p:cNvSpPr txBox="1"/>
          <p:nvPr/>
        </p:nvSpPr>
        <p:spPr>
          <a:xfrm>
            <a:off x="8242300" y="2487624"/>
            <a:ext cx="3162300" cy="90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以讽喻诗为主。代表作品为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卖炭翁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F5490EC-3DBA-4ACD-9537-02BA53D03510}"/>
              </a:ext>
            </a:extLst>
          </p:cNvPr>
          <p:cNvSpPr txBox="1"/>
          <p:nvPr/>
        </p:nvSpPr>
        <p:spPr>
          <a:xfrm>
            <a:off x="8324850" y="3818872"/>
            <a:ext cx="3162300" cy="1717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l" fontAlgn="ctr">
              <a:lnSpc>
                <a:spcPct val="120000"/>
              </a:lnSpc>
              <a:buNone/>
            </a:pP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以闲适诗和感伤诗为主。感伤诗：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长恨歌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琵琶行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闲适诗：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赋得古原草送别</a:t>
            </a:r>
            <a:r>
              <a:rPr lang="en-US" altLang="zh-CN" sz="2200" b="1" baseline="0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07123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解题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E26EAC2-11E4-4604-92A1-362FAE64966E}"/>
              </a:ext>
            </a:extLst>
          </p:cNvPr>
          <p:cNvSpPr txBox="1"/>
          <p:nvPr/>
        </p:nvSpPr>
        <p:spPr>
          <a:xfrm>
            <a:off x="3565533" y="1707412"/>
            <a:ext cx="7783921" cy="39339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《琵琶行》原作《琵琶引》。白居易还有《长恨歌》。歌、行、引是古代歌曲的三种形式，后成为古代诗歌的一种体裁。三者虽名称不同，实则大同小异，常统称“歌行”。是一种具有铺叙记事性质的歌辞。 其音节、格律一般比较自由，形式都采用五言、七言、杂言的古体，富于变化。本诗是一篇抒情色彩很浓的长篇叙事诗。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25D9BDD-5274-4559-898D-EEFD2DAE7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88" y="1739224"/>
            <a:ext cx="2648115" cy="390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4ADEB25-D116-486E-850D-13138BFB5D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通读全文 纠正字音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379CEB29-D7AA-4332-B433-8059C6C05AAE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0069089"/>
              </p:ext>
            </p:extLst>
          </p:nvPr>
        </p:nvGraphicFramePr>
        <p:xfrm>
          <a:off x="1146628" y="1683657"/>
          <a:ext cx="10522857" cy="41580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4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86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199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794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39523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铮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悯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然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转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徙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浔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阳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39523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瑟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声声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思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捻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霓裳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9523"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衣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裳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红</a:t>
                      </a: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绡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600" b="1" kern="1200" dirty="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钿</a:t>
                      </a:r>
                      <a:r>
                        <a:rPr lang="zh-CN" altLang="zh-CN" sz="2600" b="1" kern="12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头</a:t>
                      </a:r>
                      <a:r>
                        <a:rPr lang="zh-CN" altLang="zh-CN" sz="26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银</a:t>
                      </a:r>
                      <a:r>
                        <a:rPr lang="zh-CN" altLang="zh-CN" sz="26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蓖</a:t>
                      </a:r>
                      <a:endParaRPr lang="zh-CN" altLang="en-US" sz="26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谪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居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395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还</a:t>
                      </a:r>
                      <a:r>
                        <a:rPr lang="zh-CN" altLang="zh-CN" sz="2800" b="1" kern="120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独倾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800" b="1" kern="1200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呕哑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2800" b="1">
                          <a:solidFill>
                            <a:srgbClr val="B88B0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嘲哳</a:t>
                      </a:r>
                      <a:endParaRPr lang="zh-CN" altLang="en-US" sz="2800" b="1" dirty="0">
                        <a:solidFill>
                          <a:srgbClr val="B88B05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26B910D-A16B-4F28-A0ED-58285C239AFF}"/>
              </a:ext>
            </a:extLst>
          </p:cNvPr>
          <p:cNvSpPr txBox="1"/>
          <p:nvPr/>
        </p:nvSpPr>
        <p:spPr>
          <a:xfrm>
            <a:off x="1701800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</a:t>
            </a:r>
            <a:r>
              <a:rPr lang="zh-CN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ē</a:t>
            </a:r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5B0C550-105B-4433-BF3D-B2B45ED4F3DC}"/>
              </a:ext>
            </a:extLst>
          </p:cNvPr>
          <p:cNvSpPr txBox="1"/>
          <p:nvPr/>
        </p:nvSpPr>
        <p:spPr>
          <a:xfrm>
            <a:off x="4535814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mǐn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9799249-67D0-42C0-8B28-4EDFB4FC7472}"/>
              </a:ext>
            </a:extLst>
          </p:cNvPr>
          <p:cNvSpPr txBox="1"/>
          <p:nvPr/>
        </p:nvSpPr>
        <p:spPr>
          <a:xfrm>
            <a:off x="7000295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xǐ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43F6499-955C-4042-82B1-840C7562BC61}"/>
              </a:ext>
            </a:extLst>
          </p:cNvPr>
          <p:cNvSpPr txBox="1"/>
          <p:nvPr/>
        </p:nvSpPr>
        <p:spPr>
          <a:xfrm>
            <a:off x="9811658" y="1943351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xún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38C80D5-3492-4E7D-B4C8-A5BDDF40494F}"/>
              </a:ext>
            </a:extLst>
          </p:cNvPr>
          <p:cNvSpPr txBox="1"/>
          <p:nvPr/>
        </p:nvSpPr>
        <p:spPr>
          <a:xfrm>
            <a:off x="1701800" y="3009924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sè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31C1864-55E8-4FA6-AE82-F977E2DB4C57}"/>
              </a:ext>
            </a:extLst>
          </p:cNvPr>
          <p:cNvSpPr txBox="1"/>
          <p:nvPr/>
        </p:nvSpPr>
        <p:spPr>
          <a:xfrm>
            <a:off x="4862286" y="3009924"/>
            <a:ext cx="8019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sì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62F6E19-78E9-42D8-B0CA-76D3EB83FF80}"/>
              </a:ext>
            </a:extLst>
          </p:cNvPr>
          <p:cNvSpPr txBox="1"/>
          <p:nvPr/>
        </p:nvSpPr>
        <p:spPr>
          <a:xfrm>
            <a:off x="6657395" y="3009924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niǎn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815A496-F09C-4689-893C-F261EA34305D}"/>
              </a:ext>
            </a:extLst>
          </p:cNvPr>
          <p:cNvSpPr txBox="1"/>
          <p:nvPr/>
        </p:nvSpPr>
        <p:spPr>
          <a:xfrm>
            <a:off x="9811658" y="3009924"/>
            <a:ext cx="1812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ní cháng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4F8B45C-2F37-42A2-8255-A3AE4C0A3345}"/>
              </a:ext>
            </a:extLst>
          </p:cNvPr>
          <p:cNvSpPr txBox="1"/>
          <p:nvPr/>
        </p:nvSpPr>
        <p:spPr>
          <a:xfrm>
            <a:off x="1984375" y="4008700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cháng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165B328-CB5D-4B69-AB6A-296EFF1E9D06}"/>
              </a:ext>
            </a:extLst>
          </p:cNvPr>
          <p:cNvSpPr txBox="1"/>
          <p:nvPr/>
        </p:nvSpPr>
        <p:spPr>
          <a:xfrm>
            <a:off x="4535814" y="4008700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xiāo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1E47B7C-5482-4795-902C-B2FE9CFA937A}"/>
              </a:ext>
            </a:extLst>
          </p:cNvPr>
          <p:cNvSpPr txBox="1"/>
          <p:nvPr/>
        </p:nvSpPr>
        <p:spPr>
          <a:xfrm>
            <a:off x="7492356" y="4069169"/>
            <a:ext cx="148330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6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diàn bì</a:t>
            </a:r>
            <a:endParaRPr lang="zh-CN" altLang="en-US" sz="2600">
              <a:solidFill>
                <a:srgbClr val="B88B05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40A5233-DE0C-434A-83C0-614D03DFA5D2}"/>
              </a:ext>
            </a:extLst>
          </p:cNvPr>
          <p:cNvSpPr txBox="1"/>
          <p:nvPr/>
        </p:nvSpPr>
        <p:spPr>
          <a:xfrm>
            <a:off x="9811658" y="4008700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zhé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92BAFFD-271C-4E93-BD68-CCBBA0C3BA93}"/>
              </a:ext>
            </a:extLst>
          </p:cNvPr>
          <p:cNvSpPr txBox="1"/>
          <p:nvPr/>
        </p:nvSpPr>
        <p:spPr>
          <a:xfrm>
            <a:off x="2318657" y="5057469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huán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F9192B8-D31D-4486-916E-FB354B758500}"/>
              </a:ext>
            </a:extLst>
          </p:cNvPr>
          <p:cNvSpPr txBox="1"/>
          <p:nvPr/>
        </p:nvSpPr>
        <p:spPr>
          <a:xfrm>
            <a:off x="4535814" y="5052365"/>
            <a:ext cx="12337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ōu y</a:t>
            </a:r>
            <a:r>
              <a:rPr lang="zh-CN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ā</a:t>
            </a:r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B88B05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665A9E9-6DAC-4B33-B99A-B9BD6043DE72}"/>
              </a:ext>
            </a:extLst>
          </p:cNvPr>
          <p:cNvSpPr txBox="1"/>
          <p:nvPr/>
        </p:nvSpPr>
        <p:spPr>
          <a:xfrm>
            <a:off x="7000295" y="5052365"/>
            <a:ext cx="18403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kern="1200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zhāo </a:t>
            </a:r>
            <a:r>
              <a:rPr lang="en-US" altLang="zh-CN" sz="2800" b="1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</a:t>
            </a:r>
            <a:r>
              <a:rPr lang="zh-CN" altLang="zh-CN" sz="2800" b="1">
                <a:solidFill>
                  <a:srgbClr val="B88B05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endParaRPr lang="zh-CN" altLang="en-US" sz="2800">
              <a:solidFill>
                <a:srgbClr val="B88B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11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1ee1e05-9260-487a-a984-332387fbc1e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39f15dd-3756-4992-96ad-8c3eb7ba09f3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bsdarjk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2859</Words>
  <Application>Microsoft Office PowerPoint</Application>
  <PresentationFormat>自定义</PresentationFormat>
  <Paragraphs>319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琵琶行</dc:title>
  <dc:creator>蛋破壳</dc:creator>
  <cp:keywords>蛋破壳</cp:keywords>
  <dc:description>www.1ppt.com</dc:description>
  <cp:lastModifiedBy>huaxia775</cp:lastModifiedBy>
  <cp:revision>140</cp:revision>
  <dcterms:created xsi:type="dcterms:W3CDTF">2019-10-18T04:43:00Z</dcterms:created>
  <dcterms:modified xsi:type="dcterms:W3CDTF">2020-09-26T08:34:54Z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