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2" r:id="rId3"/>
    <p:sldId id="274" r:id="rId4"/>
    <p:sldId id="275" r:id="rId5"/>
    <p:sldId id="278" r:id="rId6"/>
    <p:sldId id="276" r:id="rId7"/>
    <p:sldId id="277" r:id="rId8"/>
    <p:sldId id="296" r:id="rId9"/>
    <p:sldId id="297" r:id="rId10"/>
    <p:sldId id="315" r:id="rId11"/>
    <p:sldId id="298" r:id="rId12"/>
    <p:sldId id="299" r:id="rId13"/>
    <p:sldId id="316" r:id="rId14"/>
    <p:sldId id="300" r:id="rId15"/>
    <p:sldId id="317" r:id="rId16"/>
    <p:sldId id="335" r:id="rId17"/>
    <p:sldId id="318" r:id="rId18"/>
    <p:sldId id="279" r:id="rId19"/>
    <p:sldId id="257" r:id="rId20"/>
    <p:sldId id="336" r:id="rId21"/>
    <p:sldId id="265" r:id="rId22"/>
    <p:sldId id="266" r:id="rId23"/>
    <p:sldId id="267" r:id="rId24"/>
    <p:sldId id="337" r:id="rId25"/>
  </p:sldIdLst>
  <p:sldSz cx="12192000" cy="6858000"/>
  <p:notesSz cx="7104063" cy="10234613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049" descr="2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406400"/>
            <a:ext cx="27432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406400"/>
            <a:ext cx="8070573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 descr="2-2副本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609600" y="406400"/>
            <a:ext cx="10972800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609600" y="1412875"/>
            <a:ext cx="10972800" cy="47148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92735" y="2130425"/>
            <a:ext cx="5723255" cy="1470025"/>
          </a:xfrm>
        </p:spPr>
        <p:txBody>
          <a:bodyPr/>
          <a:lstStyle/>
          <a:p>
            <a:pPr algn="ctr"/>
            <a:r>
              <a:rPr lang="zh-CN" altLang="zh-CN" sz="9600">
                <a:latin typeface="楷体" panose="02010609060101010101" charset="-122"/>
                <a:ea typeface="楷体" panose="02010609060101010101" charset="-122"/>
              </a:rPr>
              <a:t>苏武传</a:t>
            </a:r>
            <a:br>
              <a:rPr lang="zh-CN" altLang="zh-CN" sz="960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66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sym typeface="+mn-ea"/>
              </a:rPr>
              <a:t>《汉书》</a:t>
            </a:r>
            <a:endParaRPr lang="zh-CN" altLang="en-US" sz="66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9740" y="3504565"/>
            <a:ext cx="3231515" cy="1752600"/>
          </a:xfrm>
        </p:spPr>
        <p:txBody>
          <a:bodyPr/>
          <a:lstStyle/>
          <a:p>
            <a:r>
              <a:rPr lang="en-US" altLang="zh-CN"/>
              <a:t>                            </a:t>
            </a:r>
            <a:endParaRPr lang="zh-CN" altLang="en-US" sz="4800"/>
          </a:p>
          <a:p>
            <a:r>
              <a:rPr lang="zh-CN" altLang="en-US" sz="4800"/>
              <a:t>                  </a:t>
            </a:r>
            <a:r>
              <a:rPr lang="zh-CN" altLang="en-US" sz="48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第一课时</a:t>
            </a:r>
          </a:p>
          <a:p>
            <a:r>
              <a:rPr lang="zh-CN" altLang="zh-CN" sz="48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           </a:t>
            </a:r>
          </a:p>
        </p:txBody>
      </p:sp>
      <p:pic>
        <p:nvPicPr>
          <p:cNvPr id="4" name="图片 3" descr="b4890a877fbd432d9908d8911d5cb1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240" y="539750"/>
            <a:ext cx="5767705" cy="57785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卫律劝降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29665"/>
            <a:ext cx="10972800" cy="4998085"/>
          </a:xfrm>
        </p:spPr>
        <p:txBody>
          <a:bodyPr/>
          <a:lstStyle/>
          <a:p>
            <a:r>
              <a:rPr lang="en-US" altLang="zh-CN" sz="3600">
                <a:solidFill>
                  <a:schemeClr val="accent4"/>
                </a:solidFill>
                <a:sym typeface="+mn-ea"/>
              </a:rPr>
              <a:t>       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武不应。律曰：“君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因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我降，与君为兄弟；今不听吾计，后虽复欲见我，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尚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可得乎？”武骂律曰：“汝为人臣子，不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顾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恩义，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畔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主背亲，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为降虏于蛮夷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何以女为见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！且单于信女，使决人死生；不平心持正，反欲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斗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两主，观祸败！南越杀汉使者，屠为九郡。宛王杀汉使者，头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县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北阙。朝鲜杀汉使者，即时诛灭。独匈奴未耳。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若知我不降明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，欲令两国相攻。匈奴之祸，从我始矣。”</a:t>
            </a:r>
            <a:endParaRPr lang="zh-CN" altLang="en-US" sz="360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48005"/>
            <a:ext cx="10972800" cy="72199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卫律劝降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70000"/>
            <a:ext cx="10972800" cy="4857750"/>
          </a:xfrm>
        </p:spPr>
        <p:txBody>
          <a:bodyPr/>
          <a:lstStyle/>
          <a:p>
            <a:r>
              <a:rPr lang="en-US" altLang="zh-CN" sz="3200">
                <a:solidFill>
                  <a:schemeClr val="accent4"/>
                </a:solidFill>
                <a:sym typeface="+mn-ea"/>
              </a:rPr>
              <a:t>   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律知武终不可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胁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白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单于。单于愈益欲降之。乃幽武置大窖中，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绝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不饮食。天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雨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雪。武卧啮雪，与旃毛并咽之，数日不死。匈奴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以为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神。乃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徙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武北海上无人处，使牧羝，羝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乳乃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得归。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别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其官属常惠等各置他所。武既至海上，廪食不至，掘野鼠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去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草实而食之。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杖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汉节牧羊，卧起操持，节旄尽落。积五六年，单于弟於靬王弋射海上。武能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网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纺缴，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檠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弓弩，於靬王爱之，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给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其衣食。三岁余，王病，赐武马畜、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服匿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、穹庐。王死后，人众徙去。其冬，丁令盗武牛羊，武复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穷厄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48005"/>
            <a:ext cx="10972800" cy="72199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李陵劝降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70000"/>
            <a:ext cx="10972800" cy="4857750"/>
          </a:xfrm>
        </p:spPr>
        <p:txBody>
          <a:bodyPr/>
          <a:lstStyle/>
          <a:p>
            <a:r>
              <a:rPr lang="en-US" altLang="zh-CN" sz="3200">
                <a:solidFill>
                  <a:schemeClr val="accent4"/>
                </a:solidFill>
                <a:sym typeface="+mn-ea"/>
              </a:rPr>
              <a:t>    </a:t>
            </a:r>
            <a:r>
              <a:rPr sz="3200">
                <a:solidFill>
                  <a:schemeClr val="accent4"/>
                </a:solidFill>
                <a:sym typeface="+mn-ea"/>
              </a:rPr>
              <a:t>初，武与李陵俱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为</a:t>
            </a:r>
            <a:r>
              <a:rPr sz="3200">
                <a:solidFill>
                  <a:schemeClr val="accent4"/>
                </a:solidFill>
                <a:sym typeface="+mn-ea"/>
              </a:rPr>
              <a:t>侍中。武使匈奴，明年，陵降，不敢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求</a:t>
            </a:r>
            <a:r>
              <a:rPr sz="3200">
                <a:solidFill>
                  <a:schemeClr val="accent4"/>
                </a:solidFill>
                <a:sym typeface="+mn-ea"/>
              </a:rPr>
              <a:t>武。久之，单于使陵至海上，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为</a:t>
            </a:r>
            <a:r>
              <a:rPr sz="3200">
                <a:solidFill>
                  <a:schemeClr val="accent4"/>
                </a:solidFill>
                <a:sym typeface="+mn-ea"/>
              </a:rPr>
              <a:t>武置酒设乐。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因</a:t>
            </a:r>
            <a:r>
              <a:rPr sz="3200">
                <a:solidFill>
                  <a:schemeClr val="accent4"/>
                </a:solidFill>
                <a:sym typeface="+mn-ea"/>
              </a:rPr>
              <a:t>谓武曰：“单于闻陵与子卿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素厚</a:t>
            </a:r>
            <a:r>
              <a:rPr sz="3200">
                <a:solidFill>
                  <a:schemeClr val="accent4"/>
                </a:solidFill>
                <a:sym typeface="+mn-ea"/>
              </a:rPr>
              <a:t>，故使陵来说足下，虚心欲相待。终不得归汉，空自苦亡人之地，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信义安所见乎？</a:t>
            </a:r>
            <a:r>
              <a:rPr sz="3200">
                <a:solidFill>
                  <a:schemeClr val="accent4"/>
                </a:solidFill>
                <a:sym typeface="+mn-ea"/>
              </a:rPr>
              <a:t>前长君为奉车，从至雍棫阳宫，扶辇下除，触柱折辕，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劾</a:t>
            </a:r>
            <a:r>
              <a:rPr sz="3200">
                <a:solidFill>
                  <a:schemeClr val="accent4"/>
                </a:solidFill>
                <a:sym typeface="+mn-ea"/>
              </a:rPr>
              <a:t>大不敬，伏剑自刎，赐钱二百万以葬。孺卿从祠河东后土，宦骑与黄门驸马争船，推堕驸马河中溺死，宦骑亡，诏使孺卿逐捕，不得，惶恐饮药而死。来时太夫人已不幸，陵送葬至阳陵。子卿妇年少，闻已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更嫁</a:t>
            </a:r>
            <a:r>
              <a:rPr sz="3200">
                <a:solidFill>
                  <a:schemeClr val="accent4"/>
                </a:solidFill>
                <a:sym typeface="+mn-ea"/>
              </a:rPr>
              <a:t>矣。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李陵劝降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44270"/>
            <a:ext cx="10972800" cy="4983480"/>
          </a:xfrm>
        </p:spPr>
        <p:txBody>
          <a:bodyPr/>
          <a:lstStyle/>
          <a:p>
            <a:r>
              <a:rPr lang="en-US" sz="3200">
                <a:solidFill>
                  <a:schemeClr val="accent4"/>
                </a:solidFill>
                <a:sym typeface="+mn-ea"/>
              </a:rPr>
              <a:t>      </a:t>
            </a:r>
            <a:r>
              <a:rPr sz="3200">
                <a:solidFill>
                  <a:schemeClr val="accent4"/>
                </a:solidFill>
                <a:sym typeface="+mn-ea"/>
              </a:rPr>
              <a:t>独有女弟二人，两女一男，今复十余年，存亡不可知。人生如朝露，何久自苦如此！陵始降时，忽忽如狂，自痛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负</a:t>
            </a:r>
            <a:r>
              <a:rPr sz="3200">
                <a:solidFill>
                  <a:schemeClr val="accent4"/>
                </a:solidFill>
                <a:sym typeface="+mn-ea"/>
              </a:rPr>
              <a:t>汉，加以老母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系</a:t>
            </a:r>
            <a:r>
              <a:rPr sz="3200">
                <a:solidFill>
                  <a:schemeClr val="accent4"/>
                </a:solidFill>
                <a:sym typeface="+mn-ea"/>
              </a:rPr>
              <a:t>保宫。子卿不欲降，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何以过陵</a:t>
            </a:r>
            <a:r>
              <a:rPr sz="3200">
                <a:solidFill>
                  <a:schemeClr val="accent4"/>
                </a:solidFill>
                <a:sym typeface="+mn-ea"/>
              </a:rPr>
              <a:t>？且陛下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春秋高</a:t>
            </a:r>
            <a:r>
              <a:rPr sz="3200">
                <a:solidFill>
                  <a:schemeClr val="accent4"/>
                </a:solidFill>
                <a:sym typeface="+mn-ea"/>
              </a:rPr>
              <a:t>，法令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亡</a:t>
            </a:r>
            <a:r>
              <a:rPr sz="3200">
                <a:solidFill>
                  <a:schemeClr val="accent4"/>
                </a:solidFill>
                <a:sym typeface="+mn-ea"/>
              </a:rPr>
              <a:t>常，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大臣亡罪夷灭者</a:t>
            </a:r>
            <a:r>
              <a:rPr sz="3200">
                <a:solidFill>
                  <a:schemeClr val="accent4"/>
                </a:solidFill>
                <a:sym typeface="+mn-ea"/>
              </a:rPr>
              <a:t>数十家，安危不可知，子卿尚复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谁为</a:t>
            </a:r>
            <a:r>
              <a:rPr sz="3200">
                <a:solidFill>
                  <a:schemeClr val="accent4"/>
                </a:solidFill>
                <a:sym typeface="+mn-ea"/>
              </a:rPr>
              <a:t>乎？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愿</a:t>
            </a:r>
            <a:r>
              <a:rPr sz="3200">
                <a:solidFill>
                  <a:schemeClr val="accent4"/>
                </a:solidFill>
                <a:sym typeface="+mn-ea"/>
              </a:rPr>
              <a:t>听陵计，勿复有云。”武曰：“武父子亡功德，皆为陛下所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成就</a:t>
            </a:r>
            <a:r>
              <a:rPr sz="3200">
                <a:solidFill>
                  <a:schemeClr val="accent4"/>
                </a:solidFill>
                <a:sym typeface="+mn-ea"/>
              </a:rPr>
              <a:t>，位列将，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爵</a:t>
            </a:r>
            <a:r>
              <a:rPr sz="3200">
                <a:solidFill>
                  <a:schemeClr val="accent4"/>
                </a:solidFill>
                <a:sym typeface="+mn-ea"/>
              </a:rPr>
              <a:t>通侯，兄弟亲近，常愿肝脑涂地。今得杀身自效，虽蒙斧钺汤镬，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诚</a:t>
            </a:r>
            <a:r>
              <a:rPr sz="3200">
                <a:solidFill>
                  <a:schemeClr val="accent4"/>
                </a:solidFill>
                <a:sym typeface="+mn-ea"/>
              </a:rPr>
              <a:t>甘乐之。臣事君，犹子事父也。子为父死，亡所恨，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愿</a:t>
            </a:r>
            <a:r>
              <a:rPr sz="3200">
                <a:solidFill>
                  <a:schemeClr val="accent4"/>
                </a:solidFill>
                <a:sym typeface="+mn-ea"/>
              </a:rPr>
              <a:t>无复再言！”</a:t>
            </a:r>
          </a:p>
          <a:p>
            <a:endParaRPr lang="zh-CN" altLang="en-US" sz="320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48005"/>
            <a:ext cx="10972800" cy="72199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李陵劝降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4480" y="1270000"/>
            <a:ext cx="5952490" cy="4857750"/>
          </a:xfrm>
        </p:spPr>
        <p:txBody>
          <a:bodyPr/>
          <a:lstStyle/>
          <a:p>
            <a:r>
              <a:rPr lang="en-US" altLang="zh-CN" sz="3200">
                <a:solidFill>
                  <a:schemeClr val="accent4"/>
                </a:solidFill>
                <a:sym typeface="+mn-ea"/>
              </a:rPr>
              <a:t> </a:t>
            </a:r>
            <a:r>
              <a:rPr sz="3600">
                <a:solidFill>
                  <a:schemeClr val="accent4"/>
                </a:solidFill>
                <a:sym typeface="+mn-ea"/>
              </a:rPr>
              <a:t>陵与武饮数日，复曰：“子卿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壹</a:t>
            </a:r>
            <a:r>
              <a:rPr sz="3600">
                <a:solidFill>
                  <a:schemeClr val="accent4"/>
                </a:solidFill>
                <a:sym typeface="+mn-ea"/>
              </a:rPr>
              <a:t>听陵言！”武曰：“自分已死久矣！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王</a:t>
            </a:r>
            <a:r>
              <a:rPr sz="3600">
                <a:solidFill>
                  <a:schemeClr val="accent4"/>
                </a:solidFill>
                <a:sym typeface="+mn-ea"/>
              </a:rPr>
              <a:t>必欲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降</a:t>
            </a:r>
            <a:r>
              <a:rPr sz="3600">
                <a:solidFill>
                  <a:schemeClr val="accent4"/>
                </a:solidFill>
                <a:sym typeface="+mn-ea"/>
              </a:rPr>
              <a:t>武，请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毕</a:t>
            </a:r>
            <a:r>
              <a:rPr sz="3600">
                <a:solidFill>
                  <a:schemeClr val="accent4"/>
                </a:solidFill>
                <a:sym typeface="+mn-ea"/>
              </a:rPr>
              <a:t>今日之欢，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效死于前！</a:t>
            </a:r>
            <a:r>
              <a:rPr sz="3600">
                <a:solidFill>
                  <a:schemeClr val="accent4"/>
                </a:solidFill>
                <a:sym typeface="+mn-ea"/>
              </a:rPr>
              <a:t>”陵见其至诚，喟然叹曰：“嗟呼，义士！陵与卫律之罪上通于天！”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因</a:t>
            </a:r>
            <a:r>
              <a:rPr sz="3600">
                <a:solidFill>
                  <a:schemeClr val="accent4"/>
                </a:solidFill>
                <a:sym typeface="+mn-ea"/>
              </a:rPr>
              <a:t>泣下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霑衿</a:t>
            </a:r>
            <a:r>
              <a:rPr sz="3600">
                <a:solidFill>
                  <a:schemeClr val="accent4"/>
                </a:solidFill>
                <a:sym typeface="+mn-ea"/>
              </a:rPr>
              <a:t>，与武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决去</a:t>
            </a:r>
            <a:r>
              <a:rPr sz="3600">
                <a:solidFill>
                  <a:schemeClr val="accent4"/>
                </a:solidFill>
                <a:sym typeface="+mn-ea"/>
              </a:rPr>
              <a:t>。</a:t>
            </a:r>
          </a:p>
          <a:p>
            <a:endParaRPr sz="3600">
              <a:solidFill>
                <a:schemeClr val="accent4"/>
              </a:solidFill>
              <a:sym typeface="+mn-ea"/>
            </a:endParaRPr>
          </a:p>
          <a:p>
            <a:r>
              <a:rPr sz="3200">
                <a:solidFill>
                  <a:schemeClr val="accent4"/>
                </a:solidFill>
                <a:sym typeface="+mn-ea"/>
              </a:rPr>
              <a:t>　　</a:t>
            </a:r>
          </a:p>
        </p:txBody>
      </p:sp>
      <p:pic>
        <p:nvPicPr>
          <p:cNvPr id="4" name="图片 3" descr="d833c895d143ad4b499e392288025aafa50f069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635" y="548005"/>
            <a:ext cx="5685790" cy="56857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回到汉朝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30300"/>
            <a:ext cx="10972800" cy="4997450"/>
          </a:xfrm>
        </p:spPr>
        <p:txBody>
          <a:bodyPr/>
          <a:lstStyle/>
          <a:p>
            <a:r>
              <a:rPr lang="en-US" sz="3600">
                <a:solidFill>
                  <a:schemeClr val="accent4"/>
                </a:solidFill>
                <a:sym typeface="+mn-ea"/>
              </a:rPr>
              <a:t>    </a:t>
            </a:r>
            <a:r>
              <a:rPr sz="3600">
                <a:solidFill>
                  <a:schemeClr val="accent4"/>
                </a:solidFill>
                <a:sym typeface="+mn-ea"/>
              </a:rPr>
              <a:t>昭帝即位，数年，匈奴与汉和亲。汉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求</a:t>
            </a:r>
            <a:r>
              <a:rPr sz="3600">
                <a:solidFill>
                  <a:schemeClr val="accent4"/>
                </a:solidFill>
                <a:sym typeface="+mn-ea"/>
              </a:rPr>
              <a:t>武等，匈奴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诡言</a:t>
            </a:r>
            <a:r>
              <a:rPr sz="3600">
                <a:solidFill>
                  <a:schemeClr val="accent4"/>
                </a:solidFill>
                <a:sym typeface="+mn-ea"/>
              </a:rPr>
              <a:t>武死。后汉使复至匈奴，常惠请其守者与俱，得夜见汉使，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具</a:t>
            </a:r>
            <a:r>
              <a:rPr sz="3600">
                <a:solidFill>
                  <a:schemeClr val="accent4"/>
                </a:solidFill>
                <a:sym typeface="+mn-ea"/>
              </a:rPr>
              <a:t>自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陈道</a:t>
            </a:r>
            <a:r>
              <a:rPr sz="3600">
                <a:solidFill>
                  <a:schemeClr val="accent4"/>
                </a:solidFill>
                <a:sym typeface="+mn-ea"/>
              </a:rPr>
              <a:t>。教使者谓单于，言天子射上林中，得雁足有系帛书，言武等在某泽中。使者大喜，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如惠语以让单于</a:t>
            </a:r>
            <a:r>
              <a:rPr sz="3600">
                <a:solidFill>
                  <a:schemeClr val="accent4"/>
                </a:solidFill>
                <a:sym typeface="+mn-ea"/>
              </a:rPr>
              <a:t>。单于视左右而惊，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谢</a:t>
            </a:r>
            <a:r>
              <a:rPr sz="3600">
                <a:solidFill>
                  <a:schemeClr val="accent4"/>
                </a:solidFill>
                <a:sym typeface="+mn-ea"/>
              </a:rPr>
              <a:t>汉使曰：“武等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实在</a:t>
            </a:r>
            <a:r>
              <a:rPr sz="3600">
                <a:solidFill>
                  <a:schemeClr val="accent4"/>
                </a:solidFill>
                <a:sym typeface="+mn-ea"/>
              </a:rPr>
              <a:t>。”单于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召会</a:t>
            </a:r>
            <a:r>
              <a:rPr sz="3600">
                <a:solidFill>
                  <a:schemeClr val="accent4"/>
                </a:solidFill>
                <a:sym typeface="+mn-ea"/>
              </a:rPr>
              <a:t>武官属，前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以降及物故</a:t>
            </a:r>
            <a:r>
              <a:rPr sz="3600">
                <a:solidFill>
                  <a:schemeClr val="accent4"/>
                </a:solidFill>
                <a:sym typeface="+mn-ea"/>
              </a:rPr>
              <a:t>，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凡</a:t>
            </a:r>
            <a:r>
              <a:rPr sz="3600">
                <a:solidFill>
                  <a:schemeClr val="accent4"/>
                </a:solidFill>
                <a:sym typeface="+mn-ea"/>
              </a:rPr>
              <a:t>随武还者九人。武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</a:t>
            </a:r>
            <a:r>
              <a:rPr sz="3600">
                <a:solidFill>
                  <a:schemeClr val="accent4"/>
                </a:solidFill>
                <a:sym typeface="+mn-ea"/>
              </a:rPr>
              <a:t>始元六年春至京师。武留匈奴凡十九岁，始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以强壮</a:t>
            </a:r>
            <a:r>
              <a:rPr sz="3600">
                <a:solidFill>
                  <a:schemeClr val="accent4"/>
                </a:solidFill>
                <a:sym typeface="+mn-ea"/>
              </a:rPr>
              <a:t>出，及还，须发尽白。</a:t>
            </a:r>
            <a:endParaRPr>
              <a:solidFill>
                <a:schemeClr val="accent4"/>
              </a:solidFill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脉络梳理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70635"/>
            <a:ext cx="4127500" cy="485711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一、出使匈奴</a:t>
            </a:r>
          </a:p>
          <a:p>
            <a:pPr marL="0" indent="0">
              <a:buNone/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二、缑王谋反</a:t>
            </a:r>
          </a:p>
          <a:p>
            <a:pPr marL="0" indent="0">
              <a:buNone/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三、求死保节</a:t>
            </a:r>
          </a:p>
          <a:p>
            <a:pPr marL="0" indent="0">
              <a:buNone/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四、卫律劝降</a:t>
            </a:r>
          </a:p>
          <a:p>
            <a:pPr marL="0" indent="0">
              <a:buNone/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五、李陵劝降</a:t>
            </a:r>
          </a:p>
          <a:p>
            <a:pPr marL="0" indent="0">
              <a:buNone/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六、返回大汉</a:t>
            </a:r>
          </a:p>
        </p:txBody>
      </p:sp>
      <p:pic>
        <p:nvPicPr>
          <p:cNvPr id="4" name="图片 3" descr="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3745" y="986155"/>
            <a:ext cx="7250430" cy="48856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zh-CN" sz="9600">
                <a:latin typeface="楷体" panose="02010609060101010101" charset="-122"/>
                <a:ea typeface="楷体" panose="02010609060101010101" charset="-122"/>
              </a:rPr>
              <a:t>苏武传</a:t>
            </a:r>
            <a:br>
              <a:rPr lang="zh-CN" altLang="zh-CN" sz="960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66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sym typeface="+mn-ea"/>
              </a:rPr>
              <a:t>《汉书》</a:t>
            </a:r>
            <a:endParaRPr lang="zh-CN" altLang="en-US" sz="66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900170"/>
            <a:ext cx="8534400" cy="1752600"/>
          </a:xfrm>
        </p:spPr>
        <p:txBody>
          <a:bodyPr/>
          <a:lstStyle/>
          <a:p>
            <a:r>
              <a:rPr lang="en-US" altLang="zh-CN"/>
              <a:t>                            </a:t>
            </a:r>
            <a:endParaRPr lang="zh-CN" altLang="en-US" sz="4800"/>
          </a:p>
          <a:p>
            <a:r>
              <a:rPr lang="zh-CN" altLang="en-US" sz="4800"/>
              <a:t>                  </a:t>
            </a:r>
            <a:r>
              <a:rPr lang="zh-CN" altLang="en-US" sz="48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第二课时</a:t>
            </a:r>
          </a:p>
          <a:p>
            <a:r>
              <a:rPr lang="zh-CN" altLang="zh-CN" sz="48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            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教学目标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4785" y="1440815"/>
            <a:ext cx="5427980" cy="4714875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altLang="zh-CN" sz="4000">
                <a:solidFill>
                  <a:schemeClr val="accent4"/>
                </a:solidFill>
                <a:effectLst/>
              </a:rPr>
              <a:t>1.</a:t>
            </a:r>
            <a:r>
              <a:rPr lang="zh-CN" altLang="en-US" sz="4000">
                <a:solidFill>
                  <a:schemeClr val="accent4"/>
                </a:solidFill>
                <a:effectLst/>
              </a:rPr>
              <a:t>归纳整理文言知识点</a:t>
            </a:r>
          </a:p>
          <a:p>
            <a:r>
              <a:rPr lang="en-US" altLang="zh-CN" sz="4000">
                <a:solidFill>
                  <a:schemeClr val="accent4"/>
                </a:solidFill>
                <a:effectLst/>
              </a:rPr>
              <a:t>2.</a:t>
            </a:r>
            <a:r>
              <a:rPr lang="zh-CN" altLang="en-US" sz="4000">
                <a:solidFill>
                  <a:schemeClr val="accent4"/>
                </a:solidFill>
                <a:effectLst/>
              </a:rPr>
              <a:t>分析人物形象塑造手法</a:t>
            </a:r>
          </a:p>
          <a:p>
            <a:r>
              <a:rPr lang="en-US" altLang="zh-CN" sz="4000">
                <a:solidFill>
                  <a:schemeClr val="accent4"/>
                </a:solidFill>
                <a:effectLst/>
              </a:rPr>
              <a:t>3.</a:t>
            </a:r>
            <a:r>
              <a:rPr lang="zh-CN" altLang="en-US" sz="4000">
                <a:solidFill>
                  <a:schemeClr val="accent4"/>
                </a:solidFill>
                <a:effectLst/>
              </a:rPr>
              <a:t>学习苏武爱国精神</a:t>
            </a:r>
          </a:p>
        </p:txBody>
      </p:sp>
      <p:pic>
        <p:nvPicPr>
          <p:cNvPr id="5" name="图片 4" descr="t01935e9d87d244fc7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2430" y="1270000"/>
            <a:ext cx="6513195" cy="45942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思考探究一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8145" y="1413510"/>
            <a:ext cx="5003800" cy="471424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文章中哪些细节给你深刻印象？请画出来小组交流，分享。</a:t>
            </a:r>
          </a:p>
          <a:p>
            <a:pPr marL="0" indent="0">
              <a:buNone/>
            </a:pPr>
            <a:endParaRPr lang="zh-CN" altLang="en-US" sz="4400" u="sng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 descr="185500001ea1c6f943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0800" y="1270000"/>
            <a:ext cx="6965315" cy="38080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406400"/>
            <a:ext cx="10972800" cy="17399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目标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.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了解班固及其著作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二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.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疏通文意，掌握重点字词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235" y="2146300"/>
            <a:ext cx="6969760" cy="398145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600">
                <a:solidFill>
                  <a:schemeClr val="accent4"/>
                </a:solidFill>
                <a:effectLst/>
              </a:rPr>
              <a:t>班固（32年—92年），字孟坚，扶风安陵（今陕西咸阳东北）人，东汉著名史学家、文学家。班固出身儒学世家，其父班彪、伯父班嗣，皆为当时著名学者。班固一生著述颇丰。</a:t>
            </a:r>
          </a:p>
        </p:txBody>
      </p:sp>
      <p:pic>
        <p:nvPicPr>
          <p:cNvPr id="5" name="图片 4" descr="t01a5e4c5acddb39bf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7745" y="647700"/>
            <a:ext cx="4760595" cy="53187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思考探究二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003935"/>
            <a:ext cx="10972800" cy="512381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/>
              <a:t>作者用什么手法塑造苏武的形象？</a:t>
            </a:r>
          </a:p>
          <a:p>
            <a:pPr marL="0" indent="0">
              <a:buNone/>
            </a:pPr>
            <a:r>
              <a:rPr lang="zh-CN" altLang="en-US" sz="4000"/>
              <a:t>明确：</a:t>
            </a:r>
            <a:r>
              <a:rPr lang="en-US" altLang="zh-CN" sz="4000" b="1"/>
              <a:t>1.</a:t>
            </a:r>
            <a:r>
              <a:rPr lang="zh-CN" altLang="en-US" sz="4000" b="1"/>
              <a:t>个性语言描写</a:t>
            </a:r>
            <a:r>
              <a:rPr lang="zh-CN" altLang="en-US" sz="4000"/>
              <a:t>   </a:t>
            </a:r>
            <a:r>
              <a:rPr lang="zh-CN" altLang="en-US" sz="3600" u="sng"/>
              <a:t>如</a:t>
            </a:r>
            <a:r>
              <a:rPr lang="zh-CN" altLang="en-US" sz="4000" u="sng"/>
              <a:t>：</a:t>
            </a:r>
            <a:r>
              <a:rPr lang="zh-CN" altLang="en-US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汝为人臣子，不顾恩义，畔主背亲，为降虏于蛮夷，何以女为见！</a:t>
            </a:r>
            <a:endParaRPr lang="zh-CN" altLang="en-US" sz="4000" u="sng"/>
          </a:p>
          <a:p>
            <a:pPr marL="0" indent="0">
              <a:buNone/>
            </a:pPr>
            <a:r>
              <a:rPr lang="en-US" altLang="zh-CN" sz="4000" b="1"/>
              <a:t>2.</a:t>
            </a:r>
            <a:r>
              <a:rPr lang="zh-CN" altLang="en-US" sz="4000" b="1"/>
              <a:t>动作细节</a:t>
            </a:r>
            <a:r>
              <a:rPr lang="zh-CN" altLang="en-US" sz="4000"/>
              <a:t>    </a:t>
            </a:r>
            <a:r>
              <a:rPr lang="zh-CN" altLang="en-US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如：引佩刀自此等</a:t>
            </a:r>
          </a:p>
          <a:p>
            <a:pPr marL="0" indent="0">
              <a:buNone/>
            </a:pPr>
            <a:r>
              <a:rPr lang="en-US" altLang="zh-CN" sz="4000" b="1"/>
              <a:t>3.</a:t>
            </a:r>
            <a:r>
              <a:rPr lang="zh-CN" altLang="en-US" sz="4000" b="1"/>
              <a:t>环境烘托</a:t>
            </a:r>
            <a:r>
              <a:rPr lang="zh-CN" altLang="en-US" sz="4000"/>
              <a:t>     </a:t>
            </a:r>
            <a:r>
              <a:rPr lang="zh-CN" altLang="en-US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如：</a:t>
            </a:r>
            <a:r>
              <a:rPr lang="zh-CN" altLang="en-US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廪食不至，掘野鼠去草实而食之</a:t>
            </a:r>
            <a:endParaRPr lang="zh-CN" altLang="en-US" sz="3200" u="sng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en-US" altLang="zh-CN" sz="4000" b="1"/>
              <a:t>4.</a:t>
            </a:r>
            <a:r>
              <a:rPr lang="zh-CN" altLang="en-US" sz="4000" b="1"/>
              <a:t>矛盾冲突  </a:t>
            </a:r>
            <a:r>
              <a:rPr lang="zh-CN" altLang="en-US" sz="4000"/>
              <a:t>   </a:t>
            </a:r>
            <a:r>
              <a:rPr lang="zh-CN" altLang="en-US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如：</a:t>
            </a:r>
            <a:r>
              <a:rPr lang="en-US" altLang="zh-CN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a.</a:t>
            </a:r>
            <a:r>
              <a:rPr lang="zh-CN" altLang="en-US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被卷入到匈奴的谋反事件。</a:t>
            </a:r>
            <a:r>
              <a:rPr lang="en-US" altLang="zh-CN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b.</a:t>
            </a:r>
            <a:r>
              <a:rPr lang="zh-CN" altLang="en-US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面对受审的生死抉择</a:t>
            </a:r>
            <a:r>
              <a:rPr lang="en-US" altLang="zh-CN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.c.</a:t>
            </a:r>
            <a:r>
              <a:rPr lang="zh-CN" altLang="en-US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面对故友的苦心劝降</a:t>
            </a:r>
            <a:endParaRPr lang="en-US" altLang="zh-CN" sz="3200" u="sng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人物对比烘托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zh-CN" altLang="en-US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如卫律 李陵 常惠 单于等人</a:t>
            </a:r>
          </a:p>
          <a:p>
            <a:pPr marL="0" indent="0">
              <a:buNone/>
            </a:pPr>
            <a:endParaRPr lang="zh-CN" altLang="en-US" sz="3200" u="sng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61340"/>
            <a:ext cx="10972800" cy="708660"/>
          </a:xfrm>
        </p:spPr>
        <p:txBody>
          <a:bodyPr/>
          <a:lstStyle/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思考探究三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988060"/>
            <a:ext cx="10972800" cy="5139690"/>
          </a:xfrm>
        </p:spPr>
        <p:txBody>
          <a:bodyPr/>
          <a:lstStyle/>
          <a:p>
            <a:r>
              <a:rPr lang="zh-CN" altLang="en-US" sz="4400" b="1">
                <a:sym typeface="+mn-ea"/>
              </a:rPr>
              <a:t>苏武在流放之前曾经两度自杀，之后又想方设法的活下来，这样的做法是否矛盾？</a:t>
            </a:r>
            <a:endParaRPr lang="zh-CN" altLang="en-US" sz="4400" b="1"/>
          </a:p>
          <a:p>
            <a:pPr marL="0" indent="0">
              <a:buNone/>
            </a:pPr>
            <a:r>
              <a:rPr lang="zh-CN" altLang="en-US" sz="3600">
                <a:sym typeface="+mn-ea"/>
              </a:rPr>
              <a:t>明确：身为大汉使者，被审讯是让自己的国家蒙羞。第二次自杀是在审讯的时候，苏武为了表明自己不投降的决心，所以这两次自杀都是素为了维护国家和自己的尊严。被流放努力求生，就是回应单于折磨自己，让自己投降的目的。是为了表现大汉使者的精神是不可战胜的。这也是为了国家尊严考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思考探究四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660" y="1172210"/>
            <a:ext cx="5965825" cy="4955540"/>
          </a:xfrm>
        </p:spPr>
        <p:txBody>
          <a:bodyPr/>
          <a:lstStyle/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除了苏武，你还知道哪些类似的人物？</a:t>
            </a: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明确：文天祥、伯夷 叔齐、于谦、屈原、伍子胥、颜真卿、关羽、蒙恬、周公旦、岳飞、诸葛亮、方孝孺、林则徐等</a:t>
            </a:r>
          </a:p>
        </p:txBody>
      </p:sp>
      <p:pic>
        <p:nvPicPr>
          <p:cNvPr id="4" name="图片 3" descr="4a05b873f0218aa9d9ce41c64f93bc4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3485" y="1447800"/>
            <a:ext cx="5795645" cy="37712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406400"/>
            <a:ext cx="10972800" cy="65214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素材拓展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7965" y="1058545"/>
            <a:ext cx="11354435" cy="506920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1.临患不忘国，忠也。——《左传·昭公元年》 </a:t>
            </a: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2.苟利国家，不求富贵。——《礼记·儒行》</a:t>
            </a: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3.烈士之爱国也如家。——葛洪《抱朴子·外篇·广譬》</a:t>
            </a: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4.国耳忘家,公耳忘私。——汉·班固</a:t>
            </a: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5.先天下之忧而忧，后天下之乐而乐。——宋·范仲淹《岳阳楼记》</a:t>
            </a: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6.了却君王天下事，嬴得生前身后名。——宋·辛弃疾《破阵子·为陈同甫赋壮词以寄之》</a:t>
            </a: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7羌管悠悠霜满地。人不寐，将军白发征夫泪。－－宋·范仲淹</a:t>
            </a:r>
          </a:p>
          <a:p>
            <a:pPr>
              <a:spcBef>
                <a:spcPct val="0"/>
              </a:spcBef>
            </a:pP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素材拓展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8.僵卧孤村不自哀，尚思为国戌轮台。—— 宋·陆游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9.位卑未敢忘忧国。——宋·陆游《病起书怀》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10.此生谁料，心在天山，身老沧洲！－－宋·陆游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11.有谁知？鬓虽残，心未死。－－宋·陆游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12.一寸赤心惟报国。——宋·陆游《江北庄取米》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13.死去原知万事空，但悲不见九州同。王师北定中原日，家祭无忘告 乃翁。——宋·陆游《示儿》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《汉书》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415" y="1087755"/>
            <a:ext cx="6776085" cy="5053965"/>
          </a:xfrm>
        </p:spPr>
        <p:txBody>
          <a:bodyPr/>
          <a:lstStyle/>
          <a:p>
            <a:r>
              <a:rPr lang="zh-CN" altLang="en-US" sz="3600"/>
              <a:t>《汉书》，是中国第一部纪传体断代史，"二十四史"之一。由东汉史学家班固编撰，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与《史记》、《后汉书》、《三国志》并称为"前四史"。</a:t>
            </a:r>
            <a:r>
              <a:rPr lang="zh-CN" altLang="en-US" sz="3600"/>
              <a:t> 《汉书》全书主要记述了上起西汉的汉高祖元年(公元前206年)，下至新朝王莽地皇四年(公元23年)共230年的史事。</a:t>
            </a:r>
          </a:p>
        </p:txBody>
      </p:sp>
      <p:pic>
        <p:nvPicPr>
          <p:cNvPr id="5" name="图片 4" descr="t01b983a2f96e09f19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0" y="1184910"/>
            <a:ext cx="5510530" cy="36372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5465" y="266065"/>
            <a:ext cx="10972800" cy="863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——</a:t>
            </a:r>
            <a:r>
              <a:rPr lang="zh-CN" altLang="en-US" b="1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出使的背景、原因</a:t>
            </a:r>
            <a:endParaRPr lang="zh-CN" altLang="en-US" b="1" u="sng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5420" y="945515"/>
            <a:ext cx="11693525" cy="5182235"/>
          </a:xfrm>
        </p:spPr>
        <p:txBody>
          <a:bodyPr/>
          <a:lstStyle/>
          <a:p>
            <a:r>
              <a:rPr lang="zh-CN" altLang="en-US" sz="3200" b="1"/>
              <a:t>武字子卿，少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以</a:t>
            </a:r>
            <a:r>
              <a:rPr lang="zh-CN" altLang="en-US" sz="3200" b="1"/>
              <a:t>父任，兄弟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并</a:t>
            </a:r>
            <a:r>
              <a:rPr lang="zh-CN" altLang="en-US" sz="3200" b="1"/>
              <a:t>为郎。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稍迁</a:t>
            </a:r>
            <a:r>
              <a:rPr lang="zh-CN" altLang="en-US" sz="3200" b="1"/>
              <a:t>至栘中厩监。时汉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连</a:t>
            </a:r>
            <a:r>
              <a:rPr lang="zh-CN" altLang="en-US" sz="3200" b="1"/>
              <a:t>伐胡，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数</a:t>
            </a:r>
            <a:r>
              <a:rPr lang="zh-CN" altLang="en-US" sz="3200" b="1"/>
              <a:t>通使相窥观。匈奴留汉使郭吉、路充国等，前后十余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辈</a:t>
            </a:r>
            <a:r>
              <a:rPr lang="zh-CN" altLang="en-US" sz="3200" b="1"/>
              <a:t>。匈奴使来，汉亦留之以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相当</a:t>
            </a:r>
            <a:r>
              <a:rPr lang="zh-CN" altLang="en-US" sz="3200" b="1"/>
              <a:t>。</a:t>
            </a:r>
            <a:endParaRPr lang="zh-CN" altLang="en-US" b="1"/>
          </a:p>
          <a:p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译文：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父：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指苏武的父亲苏建，有功封平陵侯。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兄弟：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指苏武和他的兄苏嘉，弟苏贤。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郎：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官名，汉代专指职位较低皇帝侍从。汉制年俸二千石以上，可保举其子弟为郎。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稍迁：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逐渐提升。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栘（yí）中厩（jiù）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：汉宫中有栘园，园中有马厩（马棚），故称。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监：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此指管马厩的官，掌鞍马、鹰犬等。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通使：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派遣使者往来。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辈：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批。</a:t>
            </a: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相当：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相抵。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604520"/>
            <a:ext cx="10972800" cy="66548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 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出使的背景、原因</a:t>
            </a:r>
            <a:r>
              <a:rPr lang="zh-CN" altLang="en-US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 u="sng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1480" y="1086485"/>
            <a:ext cx="11170920" cy="5041265"/>
          </a:xfrm>
        </p:spPr>
        <p:txBody>
          <a:bodyPr/>
          <a:lstStyle/>
          <a:p>
            <a:r>
              <a:rPr lang="zh-CN" altLang="en-US" sz="3200" b="1">
                <a:sym typeface="+mn-ea"/>
              </a:rPr>
              <a:t>天汉元年，且鞮侯单于初立，恐汉袭之，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乃</a:t>
            </a:r>
            <a:r>
              <a:rPr lang="zh-CN" altLang="en-US" sz="3200" b="1">
                <a:sym typeface="+mn-ea"/>
              </a:rPr>
              <a:t>曰：“汉天子我丈人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行</a:t>
            </a:r>
            <a:r>
              <a:rPr lang="zh-CN" altLang="en-US" sz="3200" b="1">
                <a:sym typeface="+mn-ea"/>
              </a:rPr>
              <a:t>也。”尽归汉使路充国等。武帝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嘉</a:t>
            </a:r>
            <a:r>
              <a:rPr lang="zh-CN" altLang="en-US" sz="3200" b="1">
                <a:sym typeface="+mn-ea"/>
              </a:rPr>
              <a:t>其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义</a:t>
            </a:r>
            <a:r>
              <a:rPr lang="zh-CN" altLang="en-US" sz="3200" b="1">
                <a:sym typeface="+mn-ea"/>
              </a:rPr>
              <a:t>，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乃</a:t>
            </a:r>
            <a:r>
              <a:rPr lang="zh-CN" altLang="en-US" sz="3200" b="1">
                <a:sym typeface="+mn-ea"/>
              </a:rPr>
              <a:t>遣武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</a:t>
            </a:r>
            <a:r>
              <a:rPr lang="zh-CN" altLang="en-US" sz="3200" b="1">
                <a:sym typeface="+mn-ea"/>
              </a:rPr>
              <a:t>中郎将使持节送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匈奴使留在汉者</a:t>
            </a:r>
            <a:r>
              <a:rPr lang="zh-CN" altLang="en-US" sz="3200" b="1">
                <a:sym typeface="+mn-ea"/>
              </a:rPr>
              <a:t>，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因</a:t>
            </a:r>
            <a:r>
              <a:rPr lang="zh-CN" altLang="en-US" sz="3200" b="1">
                <a:sym typeface="+mn-ea"/>
              </a:rPr>
              <a:t>厚赂单于，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答</a:t>
            </a:r>
            <a:r>
              <a:rPr lang="zh-CN" altLang="en-US" sz="3200" b="1">
                <a:sym typeface="+mn-ea"/>
              </a:rPr>
              <a:t>其善意。武与副中郎将张胜及假吏常惠等募士斥候百余人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俱</a:t>
            </a:r>
            <a:r>
              <a:rPr lang="zh-CN" altLang="en-US" sz="3200" b="1">
                <a:sym typeface="+mn-ea"/>
              </a:rPr>
              <a:t>，既至匈奴，置币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遗</a:t>
            </a:r>
            <a:r>
              <a:rPr lang="zh-CN" altLang="en-US" sz="3200" b="1">
                <a:sym typeface="+mn-ea"/>
              </a:rPr>
              <a:t>单于；单于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益</a:t>
            </a:r>
            <a:r>
              <a:rPr lang="zh-CN" altLang="en-US" sz="3200" b="1">
                <a:sym typeface="+mn-ea"/>
              </a:rPr>
              <a:t>骄，非汉所望也。</a:t>
            </a: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且（jū）鞮（dī）侯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：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单于嗣位前的封号。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单（chán）于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：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匈奴首领的称号。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中郎将：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皇帝的侍卫长。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节：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使臣所持信物，以竹为杆，柄长八尺，栓上旄牛尾，共三层，故又称“旄节”。</a:t>
            </a: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假吏：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临时委任的使臣属官。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斥候：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军中担任警卫的侦察人员。</a:t>
            </a:r>
          </a:p>
          <a:p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905" y="405765"/>
            <a:ext cx="10972800" cy="736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 b="1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缑王谋反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5905" y="1056005"/>
            <a:ext cx="11326495" cy="4842510"/>
          </a:xfrm>
        </p:spPr>
        <p:txBody>
          <a:bodyPr/>
          <a:lstStyle/>
          <a:p>
            <a:endParaRPr lang="zh-CN" altLang="en-US" sz="3200">
              <a:solidFill>
                <a:schemeClr val="accent4"/>
              </a:solidFill>
              <a:sym typeface="+mn-ea"/>
            </a:endParaRPr>
          </a:p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方</a:t>
            </a:r>
            <a:r>
              <a:rPr lang="zh-CN" altLang="en-US" sz="3200" b="1">
                <a:solidFill>
                  <a:schemeClr val="accent4"/>
                </a:solidFill>
                <a:effectLst/>
                <a:sym typeface="+mn-ea"/>
              </a:rPr>
              <a:t>欲发使送武等，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会</a:t>
            </a:r>
            <a:r>
              <a:rPr lang="zh-CN" altLang="en-US" sz="3200" b="1">
                <a:solidFill>
                  <a:schemeClr val="accent4"/>
                </a:solidFill>
                <a:effectLst/>
                <a:sym typeface="+mn-ea"/>
              </a:rPr>
              <a:t>缑王与长水虞常等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谋反匈奴中</a:t>
            </a:r>
            <a:r>
              <a:rPr lang="zh-CN" altLang="en-US" sz="3200" b="1">
                <a:solidFill>
                  <a:schemeClr val="accent4"/>
                </a:solidFill>
                <a:effectLst/>
                <a:sym typeface="+mn-ea"/>
              </a:rPr>
              <a:t>。缑王者，昆邪王姊子也，与昆邪王俱降汉，后随浞野侯没胡中，及卫律所将降者，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阴相与</a:t>
            </a:r>
            <a:r>
              <a:rPr lang="zh-CN" altLang="en-US" sz="3200" b="1">
                <a:solidFill>
                  <a:schemeClr val="accent4"/>
                </a:solidFill>
                <a:effectLst/>
                <a:sym typeface="+mn-ea"/>
              </a:rPr>
              <a:t>谋劫单于母阏氏归汉。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会</a:t>
            </a:r>
            <a:r>
              <a:rPr lang="zh-CN" altLang="en-US" sz="3200" b="1">
                <a:solidFill>
                  <a:schemeClr val="accent4"/>
                </a:solidFill>
                <a:effectLst/>
                <a:sym typeface="+mn-ea"/>
              </a:rPr>
              <a:t>武等至匈奴，虞常在汉时，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素</a:t>
            </a:r>
            <a:r>
              <a:rPr lang="zh-CN" altLang="en-US" sz="3200" b="1">
                <a:solidFill>
                  <a:schemeClr val="accent4"/>
                </a:solidFill>
                <a:effectLst/>
                <a:sym typeface="+mn-ea"/>
              </a:rPr>
              <a:t>与副张胜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相知</a:t>
            </a:r>
            <a:r>
              <a:rPr lang="zh-CN" altLang="en-US" sz="3200" b="1">
                <a:solidFill>
                  <a:schemeClr val="accent4"/>
                </a:solidFill>
                <a:effectLst/>
                <a:sym typeface="+mn-ea"/>
              </a:rPr>
              <a:t>，私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候</a:t>
            </a:r>
            <a:r>
              <a:rPr lang="zh-CN" altLang="en-US" sz="3200" b="1">
                <a:solidFill>
                  <a:schemeClr val="accent4"/>
                </a:solidFill>
                <a:effectLst/>
                <a:sym typeface="+mn-ea"/>
              </a:rPr>
              <a:t>胜曰：“闻汉天子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甚怨</a:t>
            </a:r>
            <a:r>
              <a:rPr lang="zh-CN" altLang="en-US" sz="3200" b="1">
                <a:solidFill>
                  <a:schemeClr val="accent4"/>
                </a:solidFill>
                <a:effectLst/>
                <a:sym typeface="+mn-ea"/>
              </a:rPr>
              <a:t>卫律，常能为汉伏弩射杀之，吾母与弟在汉，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幸蒙</a:t>
            </a:r>
            <a:r>
              <a:rPr lang="zh-CN" altLang="en-US" sz="3200" b="1">
                <a:solidFill>
                  <a:schemeClr val="accent4"/>
                </a:solidFill>
                <a:effectLst/>
                <a:sym typeface="+mn-ea"/>
              </a:rPr>
              <a:t>其赏赐。”张胜许之，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</a:t>
            </a:r>
            <a:r>
              <a:rPr lang="zh-CN" altLang="en-US" sz="3200" b="1">
                <a:solidFill>
                  <a:schemeClr val="accent4"/>
                </a:solidFill>
                <a:effectLst/>
                <a:sym typeface="+mn-ea"/>
              </a:rPr>
              <a:t>货物与常。</a:t>
            </a:r>
            <a:r>
              <a:rPr lang="zh-CN" altLang="en-US" sz="3200">
                <a:solidFill>
                  <a:schemeClr val="accent4"/>
                </a:solidFill>
                <a:effectLst/>
                <a:sym typeface="+mn-ea"/>
              </a:rPr>
              <a:t>译文：</a:t>
            </a:r>
          </a:p>
          <a:p>
            <a:r>
              <a:rPr lang="zh-CN" altLang="en-US" sz="3200">
                <a:solidFill>
                  <a:schemeClr val="accent4"/>
                </a:solidFill>
                <a:effectLst/>
                <a:sym typeface="+mn-ea"/>
              </a:rPr>
              <a:t>阏（yān）氏（zhī）：匈奴王后封号。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48005"/>
            <a:ext cx="10972800" cy="72199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 b="1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缑王谋反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935" y="1043305"/>
            <a:ext cx="11467465" cy="5084445"/>
          </a:xfrm>
        </p:spPr>
        <p:txBody>
          <a:bodyPr/>
          <a:lstStyle/>
          <a:p>
            <a:r>
              <a:rPr lang="en-US" altLang="zh-CN" sz="3200">
                <a:solidFill>
                  <a:schemeClr val="accent4"/>
                </a:solidFill>
                <a:sym typeface="+mn-ea"/>
              </a:rPr>
              <a:t>        </a:t>
            </a:r>
          </a:p>
          <a:p>
            <a:r>
              <a:rPr lang="en-US" altLang="zh-CN" sz="3200">
                <a:solidFill>
                  <a:schemeClr val="accent4"/>
                </a:solidFill>
                <a:sym typeface="+mn-ea"/>
              </a:rPr>
              <a:t>       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后月余，单于出猎，独阏氏子弟在。虞常等七十余人欲发，其一人夜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亡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，告之。单于子弟发兵与战，缑王等皆死，虞常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生得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。单于使卫律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治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其事，张胜闻之，恐前语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发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，以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状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语武。武曰：“事如此，此必及我，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见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犯乃死，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重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负国。”欲自杀，胜、惠共止之。虞常果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引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张胜。单于怒，召诸贵人议，欲杀汉使者。左伊秩訾曰：“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即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谋单于，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何以复加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？宜皆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降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之。”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48005"/>
            <a:ext cx="10972800" cy="72199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求死保节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70000"/>
            <a:ext cx="10972800" cy="4857750"/>
          </a:xfrm>
        </p:spPr>
        <p:txBody>
          <a:bodyPr/>
          <a:lstStyle/>
          <a:p>
            <a:r>
              <a:rPr lang="en-US" altLang="zh-CN" sz="3200">
                <a:solidFill>
                  <a:schemeClr val="accent4"/>
                </a:solidFill>
                <a:sym typeface="+mn-ea"/>
              </a:rPr>
              <a:t>  </a:t>
            </a:r>
            <a:r>
              <a:rPr lang="en-US" altLang="zh-CN" sz="3600">
                <a:solidFill>
                  <a:schemeClr val="accent4"/>
                </a:solidFill>
                <a:sym typeface="+mn-ea"/>
              </a:rPr>
              <a:t>    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单于使卫律召武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受辞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。武谓惠等：“屈节辱命，虽生，何面目以归汉！”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引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佩刀自刺。卫律惊，自抱持武，驰召医。凿地为坎，置煴火，覆武其上，蹈其背以出血。武气绝，半日复息。惠等哭，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舆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归营。单于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壮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其节，朝夕遣人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候问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武，而收系张胜。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48005"/>
            <a:ext cx="10972800" cy="72199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卫律劝降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70000"/>
            <a:ext cx="10972800" cy="4857750"/>
          </a:xfrm>
        </p:spPr>
        <p:txBody>
          <a:bodyPr/>
          <a:lstStyle/>
          <a:p>
            <a:r>
              <a:rPr lang="en-US" altLang="zh-CN" sz="3200">
                <a:solidFill>
                  <a:schemeClr val="accent4"/>
                </a:solidFill>
                <a:sym typeface="+mn-ea"/>
              </a:rPr>
              <a:t>      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武益愈，单于使使晓武，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会论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虞常，欲因此时降武。剑斩虞常已，律曰：“汉使张胜谋杀单于近臣，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当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死。单于募降者赦罪。”举剑欲击之，胜请降。律谓武曰：“副有罪，当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相坐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。”武曰：“本无谋，又非亲属，何谓相坐？”复举剑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拟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之，武不动。律曰：“苏君，律前负汉归匈奴，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幸蒙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大恩，赐号称王，拥众数万，马畜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弥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山，富贵如此！苏君今日降，明日复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然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。空以身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膏</a:t>
            </a:r>
            <a:r>
              <a:rPr lang="zh-CN" altLang="en-US" sz="3600">
                <a:solidFill>
                  <a:schemeClr val="accent4"/>
                </a:solidFill>
                <a:sym typeface="+mn-ea"/>
              </a:rPr>
              <a:t>草野，谁复知之！”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城市剪影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2225</Words>
  <Application>Microsoft Office PowerPoint</Application>
  <PresentationFormat>自定义</PresentationFormat>
  <Paragraphs>86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城市剪影</vt:lpstr>
      <vt:lpstr>苏武传 《汉书》</vt:lpstr>
      <vt:lpstr> 目标 一.了解班固及其著作 二.疏通文意，掌握重点字词 </vt:lpstr>
      <vt:lpstr>《汉书》</vt:lpstr>
      <vt:lpstr>原文翻译——出使的背景、原因</vt:lpstr>
      <vt:lpstr>原文翻译 ——出使的背景、原因 </vt:lpstr>
      <vt:lpstr> 原文翻译——缑王谋反 </vt:lpstr>
      <vt:lpstr> 原文翻译——缑王谋反 </vt:lpstr>
      <vt:lpstr> 原文——求死保节 </vt:lpstr>
      <vt:lpstr> 原文——卫律劝降 </vt:lpstr>
      <vt:lpstr>原文——卫律劝降</vt:lpstr>
      <vt:lpstr> 原文——卫律劝降 </vt:lpstr>
      <vt:lpstr> 原文——李陵劝降 </vt:lpstr>
      <vt:lpstr>原文——李陵劝降</vt:lpstr>
      <vt:lpstr> 原文——李陵劝降 </vt:lpstr>
      <vt:lpstr>原文——回到汉朝</vt:lpstr>
      <vt:lpstr>原文——脉络梳理</vt:lpstr>
      <vt:lpstr>苏武传 《汉书》</vt:lpstr>
      <vt:lpstr>教学目标</vt:lpstr>
      <vt:lpstr>思考探究一</vt:lpstr>
      <vt:lpstr>思考探究二</vt:lpstr>
      <vt:lpstr>思考探究三 </vt:lpstr>
      <vt:lpstr>思考探究四</vt:lpstr>
      <vt:lpstr> 素材拓展 </vt:lpstr>
      <vt:lpstr>素材拓展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苏武传 《汉书》</dc:title>
  <dc:creator>rbm.xkw.com</dc:creator>
  <cp:lastModifiedBy>hj</cp:lastModifiedBy>
  <cp:revision>2</cp:revision>
  <cp:lastPrinted>2020-11-17T18:36:24Z</cp:lastPrinted>
  <dcterms:created xsi:type="dcterms:W3CDTF">2020-11-17T18:36:24Z</dcterms:created>
  <dcterms:modified xsi:type="dcterms:W3CDTF">2020-12-16T05:20:02Z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