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340"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36" r:id="rId65"/>
    <p:sldId id="327" r:id="rId66"/>
    <p:sldId id="328" r:id="rId67"/>
    <p:sldId id="329" r:id="rId68"/>
    <p:sldId id="330" r:id="rId69"/>
    <p:sldId id="332" r:id="rId70"/>
    <p:sldId id="333" r:id="rId71"/>
    <p:sldId id="334" r:id="rId72"/>
    <p:sldId id="256" r:id="rId73"/>
    <p:sldId id="338" r:id="rId74"/>
    <p:sldId id="325" r:id="rId7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D99A6-2302-4538-90C2-6224CF3D48B9}" type="datetimeFigureOut">
              <a:rPr lang="zh-CN" altLang="en-US" smtClean="0"/>
              <a:pPr/>
              <a:t>2010-9-29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A9C737-E7F7-4A09-92B4-514B10800E4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EA9C737-E7F7-4A09-92B4-514B10800E4D}" type="slidenum">
              <a:rPr lang="zh-CN" altLang="en-US" smtClean="0"/>
              <a:pPr/>
              <a:t>45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a:xfrm>
            <a:off x="457200" y="6245225"/>
            <a:ext cx="2133600" cy="476250"/>
          </a:xfrm>
        </p:spPr>
        <p:txBody>
          <a:bodyPr/>
          <a:lstStyle>
            <a:lvl1pPr>
              <a:defRPr/>
            </a:lvl1pPr>
          </a:lstStyle>
          <a:p>
            <a:endParaRPr lang="en-US" altLang="zh-CN"/>
          </a:p>
        </p:txBody>
      </p:sp>
      <p:sp>
        <p:nvSpPr>
          <p:cNvPr id="4" name="页脚占位符 3"/>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5" name="灯片编号占位符 4"/>
          <p:cNvSpPr>
            <a:spLocks noGrp="1"/>
          </p:cNvSpPr>
          <p:nvPr>
            <p:ph type="sldNum" sz="quarter" idx="12"/>
          </p:nvPr>
        </p:nvSpPr>
        <p:spPr>
          <a:xfrm>
            <a:off x="6553200" y="6245225"/>
            <a:ext cx="2133600" cy="476250"/>
          </a:xfrm>
        </p:spPr>
        <p:txBody>
          <a:bodyPr/>
          <a:lstStyle>
            <a:lvl1pPr>
              <a:defRPr/>
            </a:lvl1pPr>
          </a:lstStyle>
          <a:p>
            <a:fld id="{FEE6D122-7716-40C0-AA7E-4304D392C20D}" type="slidenum">
              <a:rPr lang="en-US" altLang="zh-CN"/>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p:spPr>
        <p:txBody>
          <a:bodyPr/>
          <a:lstStyle/>
          <a:p>
            <a:endParaRPr lang="zh-CN" altLang="en-US"/>
          </a:p>
        </p:txBody>
      </p:sp>
      <p:sp>
        <p:nvSpPr>
          <p:cNvPr id="4" name="日期占位符 3"/>
          <p:cNvSpPr>
            <a:spLocks noGrp="1"/>
          </p:cNvSpPr>
          <p:nvPr>
            <p:ph type="dt" sz="half" idx="10"/>
          </p:nvPr>
        </p:nvSpPr>
        <p:spPr>
          <a:xfrm>
            <a:off x="457200" y="6245225"/>
            <a:ext cx="2133600" cy="476250"/>
          </a:xfrm>
        </p:spPr>
        <p:txBody>
          <a:bodyPr/>
          <a:lstStyle>
            <a:lvl1pPr>
              <a:defRPr/>
            </a:lvl1pPr>
          </a:lstStyle>
          <a:p>
            <a:endParaRPr lang="en-US" altLang="zh-CN"/>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fld id="{2B929E9E-3923-46C9-AED8-AF2996073ACB}"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7129E5B-F596-4A68-8074-774C6F70E3B2}" type="datetimeFigureOut">
              <a:rPr lang="zh-CN" altLang="en-US" smtClean="0"/>
              <a:pPr/>
              <a:t>2010-9-29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D446BE-14CE-488A-92EA-DE589E1BCA4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29E5B-F596-4A68-8074-774C6F70E3B2}" type="datetimeFigureOut">
              <a:rPr lang="zh-CN" altLang="en-US" smtClean="0"/>
              <a:pPr/>
              <a:t>2010-9-29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D446BE-14CE-488A-92EA-DE589E1BCA4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4763"/>
            <a:ext cx="9142413" cy="6846887"/>
          </a:xfrm>
          <a:prstGeom prst="rect">
            <a:avLst/>
          </a:prstGeom>
          <a:noFill/>
          <a:ln w="9525">
            <a:noFill/>
            <a:miter lim="800000"/>
            <a:headEnd/>
            <a:tailEnd/>
          </a:ln>
        </p:spPr>
      </p:pic>
      <p:sp>
        <p:nvSpPr>
          <p:cNvPr id="3077" name="WordArt 5"/>
          <p:cNvSpPr>
            <a:spLocks noChangeArrowheads="1" noChangeShapeType="1" noTextEdit="1"/>
          </p:cNvSpPr>
          <p:nvPr/>
        </p:nvSpPr>
        <p:spPr bwMode="auto">
          <a:xfrm>
            <a:off x="1476375" y="2636838"/>
            <a:ext cx="6551613" cy="1728787"/>
          </a:xfrm>
          <a:prstGeom prst="rect">
            <a:avLst/>
          </a:prstGeom>
        </p:spPr>
        <p:txBody>
          <a:bodyPr wrap="none" fromWordArt="1">
            <a:prstTxWarp prst="textPlain">
              <a:avLst>
                <a:gd name="adj" fmla="val 50000"/>
              </a:avLst>
            </a:prstTxWarp>
          </a:bodyPr>
          <a:lstStyle/>
          <a:p>
            <a:pPr algn="ctr"/>
            <a:r>
              <a:rPr lang="zh-CN" alt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rPr>
              <a:t>古代诗歌鉴赏</a:t>
            </a:r>
          </a:p>
        </p:txBody>
      </p:sp>
      <p:sp>
        <p:nvSpPr>
          <p:cNvPr id="3078" name="Text Box 6"/>
          <p:cNvSpPr txBox="1">
            <a:spLocks noChangeArrowheads="1"/>
          </p:cNvSpPr>
          <p:nvPr/>
        </p:nvSpPr>
        <p:spPr bwMode="auto">
          <a:xfrm>
            <a:off x="323528" y="4869160"/>
            <a:ext cx="6840760" cy="1446550"/>
          </a:xfrm>
          <a:prstGeom prst="rect">
            <a:avLst/>
          </a:prstGeom>
          <a:noFill/>
          <a:ln w="9525">
            <a:noFill/>
            <a:miter lim="800000"/>
            <a:headEnd/>
            <a:tailEnd/>
          </a:ln>
          <a:effectLst/>
        </p:spPr>
        <p:txBody>
          <a:bodyPr wrap="square">
            <a:spAutoFit/>
          </a:bodyPr>
          <a:lstStyle/>
          <a:p>
            <a:r>
              <a:rPr lang="en-US" altLang="zh-CN" sz="4400" b="1" dirty="0">
                <a:solidFill>
                  <a:srgbClr val="0000FF"/>
                </a:solidFill>
                <a:latin typeface="华文琥珀" pitchFamily="2" charset="-122"/>
                <a:ea typeface="华文琥珀" pitchFamily="2" charset="-122"/>
              </a:rPr>
              <a:t>——</a:t>
            </a:r>
            <a:r>
              <a:rPr lang="zh-CN" altLang="en-US" sz="4400" b="1" dirty="0">
                <a:solidFill>
                  <a:srgbClr val="0000FF"/>
                </a:solidFill>
                <a:latin typeface="华文琥珀" pitchFamily="2" charset="-122"/>
                <a:ea typeface="华文琥珀" pitchFamily="2" charset="-122"/>
              </a:rPr>
              <a:t>评价诗歌的思想内容和作者的观点态度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p:cTn id="7" dur="5000" fill="hold"/>
                                        <p:tgtEl>
                                          <p:spTgt spid="3077"/>
                                        </p:tgtEl>
                                        <p:attrNameLst>
                                          <p:attrName>ppt_w</p:attrName>
                                        </p:attrNameLst>
                                      </p:cBhvr>
                                      <p:tavLst>
                                        <p:tav tm="0" fmla="#ppt_w*sin(2.5*pi*$)">
                                          <p:val>
                                            <p:fltVal val="0"/>
                                          </p:val>
                                        </p:tav>
                                        <p:tav tm="100000">
                                          <p:val>
                                            <p:fltVal val="1"/>
                                          </p:val>
                                        </p:tav>
                                      </p:tavLst>
                                    </p:anim>
                                    <p:anim calcmode="lin" valueType="num">
                                      <p:cBhvr>
                                        <p:cTn id="8" dur="5000" fill="hold"/>
                                        <p:tgtEl>
                                          <p:spTgt spid="3077"/>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3078">
                                            <p:txEl>
                                              <p:pRg st="0" end="0"/>
                                            </p:txEl>
                                          </p:spTgt>
                                        </p:tgtEl>
                                        <p:attrNameLst>
                                          <p:attrName>style.visibility</p:attrName>
                                        </p:attrNameLst>
                                      </p:cBhvr>
                                      <p:to>
                                        <p:strVal val="visible"/>
                                      </p:to>
                                    </p:set>
                                    <p:anim calcmode="discrete" valueType="clr">
                                      <p:cBhvr override="childStyle">
                                        <p:cTn id="13" dur="80"/>
                                        <p:tgtEl>
                                          <p:spTgt spid="307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078">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3078">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75656" y="548680"/>
            <a:ext cx="6049342" cy="863600"/>
          </a:xfrm>
          <a:noFill/>
          <a:ln w="28575">
            <a:noFill/>
          </a:ln>
        </p:spPr>
        <p:txBody>
          <a:bodyPr>
            <a:noAutofit/>
          </a:bodyPr>
          <a:lstStyle/>
          <a:p>
            <a:pPr algn="l"/>
            <a:r>
              <a:rPr kumimoji="1" lang="zh-CN" altLang="zh-CN" sz="4800" b="1">
                <a:solidFill>
                  <a:srgbClr val="0000FF"/>
                </a:solidFill>
                <a:latin typeface="黑体" pitchFamily="2" charset="-122"/>
                <a:ea typeface="黑体" pitchFamily="2" charset="-122"/>
              </a:rPr>
              <a:t>古代诗歌中常见题材</a:t>
            </a:r>
            <a:endParaRPr kumimoji="1" lang="zh-CN" altLang="en-US" sz="4800" b="1">
              <a:solidFill>
                <a:srgbClr val="0000FF"/>
              </a:solidFill>
              <a:latin typeface="黑体" pitchFamily="2" charset="-122"/>
              <a:ea typeface="黑体" pitchFamily="2" charset="-122"/>
            </a:endParaRPr>
          </a:p>
        </p:txBody>
      </p:sp>
      <p:sp>
        <p:nvSpPr>
          <p:cNvPr id="16387" name="Text Box 3"/>
          <p:cNvSpPr txBox="1">
            <a:spLocks noGrp="1" noChangeArrowheads="1"/>
          </p:cNvSpPr>
          <p:nvPr>
            <p:ph type="body" idx="1"/>
          </p:nvPr>
        </p:nvSpPr>
        <p:spPr>
          <a:xfrm>
            <a:off x="900113" y="2060575"/>
            <a:ext cx="7346950" cy="3744913"/>
          </a:xfrm>
          <a:noFill/>
          <a:ln/>
        </p:spPr>
        <p:txBody>
          <a:bodyPr>
            <a:normAutofit/>
          </a:bodyPr>
          <a:lstStyle/>
          <a:p>
            <a:pPr>
              <a:buFontTx/>
              <a:buNone/>
            </a:pPr>
            <a:r>
              <a:rPr kumimoji="1" lang="zh-CN" altLang="en-US" sz="3600" b="1" dirty="0">
                <a:solidFill>
                  <a:srgbClr val="FF0000"/>
                </a:solidFill>
                <a:latin typeface="楷体_GB2312" pitchFamily="49" charset="-122"/>
                <a:ea typeface="楷体_GB2312" pitchFamily="49" charset="-122"/>
              </a:rPr>
              <a:t>　一、写景诗     二、咏物诗</a:t>
            </a:r>
          </a:p>
          <a:p>
            <a:pPr>
              <a:buFontTx/>
              <a:buNone/>
            </a:pPr>
            <a:r>
              <a:rPr kumimoji="1" lang="zh-CN" altLang="en-US" sz="3600" b="1" dirty="0">
                <a:solidFill>
                  <a:srgbClr val="FF0000"/>
                </a:solidFill>
                <a:latin typeface="楷体_GB2312" pitchFamily="49" charset="-122"/>
                <a:ea typeface="楷体_GB2312" pitchFamily="49" charset="-122"/>
              </a:rPr>
              <a:t>　三、思乡诗     四、边塞诗</a:t>
            </a:r>
          </a:p>
          <a:p>
            <a:pPr>
              <a:buFontTx/>
              <a:buNone/>
            </a:pPr>
            <a:r>
              <a:rPr kumimoji="1" lang="zh-CN" altLang="en-US" sz="3600" b="1" dirty="0">
                <a:solidFill>
                  <a:srgbClr val="FF0000"/>
                </a:solidFill>
                <a:latin typeface="楷体_GB2312" pitchFamily="49" charset="-122"/>
                <a:ea typeface="楷体_GB2312" pitchFamily="49" charset="-122"/>
              </a:rPr>
              <a:t>　五、怀古诗     六、送别诗</a:t>
            </a:r>
          </a:p>
          <a:p>
            <a:pPr>
              <a:buFontTx/>
              <a:buNone/>
            </a:pPr>
            <a:r>
              <a:rPr kumimoji="1" lang="zh-CN" altLang="en-US" sz="3600" b="1" dirty="0">
                <a:solidFill>
                  <a:srgbClr val="FF0000"/>
                </a:solidFill>
                <a:latin typeface="楷体_GB2312" pitchFamily="49" charset="-122"/>
                <a:ea typeface="楷体_GB2312" pitchFamily="49" charset="-122"/>
              </a:rPr>
              <a:t>　七、哲理诗     八、闺怨诗 </a:t>
            </a:r>
          </a:p>
          <a:p>
            <a:pPr>
              <a:buFontTx/>
              <a:buNone/>
            </a:pPr>
            <a:r>
              <a:rPr kumimoji="1" lang="zh-CN" altLang="en-US" sz="3600" b="1" dirty="0">
                <a:solidFill>
                  <a:srgbClr val="FF0000"/>
                </a:solidFill>
                <a:latin typeface="楷体_GB2312" pitchFamily="49" charset="-122"/>
                <a:ea typeface="楷体_GB2312" pitchFamily="49" charset="-122"/>
              </a:rPr>
              <a:t>  九、田园诗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blinds(horizontal)">
                                      <p:cBhvr>
                                        <p:cTn id="7" dur="1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4763"/>
            <a:ext cx="9142413" cy="6846887"/>
          </a:xfrm>
          <a:prstGeom prst="rect">
            <a:avLst/>
          </a:prstGeom>
          <a:noFill/>
          <a:ln w="9525">
            <a:noFill/>
            <a:miter lim="800000"/>
            <a:headEnd/>
            <a:tailEnd/>
          </a:ln>
        </p:spPr>
      </p:pic>
      <p:sp>
        <p:nvSpPr>
          <p:cNvPr id="17412" name="Text Box 4"/>
          <p:cNvSpPr txBox="1">
            <a:spLocks noChangeArrowheads="1"/>
          </p:cNvSpPr>
          <p:nvPr/>
        </p:nvSpPr>
        <p:spPr bwMode="auto">
          <a:xfrm>
            <a:off x="395536" y="4149080"/>
            <a:ext cx="6192688" cy="1846659"/>
          </a:xfrm>
          <a:prstGeom prst="rect">
            <a:avLst/>
          </a:prstGeom>
          <a:solidFill>
            <a:schemeClr val="bg1">
              <a:alpha val="42999"/>
            </a:schemeClr>
          </a:solidFill>
          <a:ln w="9525">
            <a:noFill/>
            <a:miter lim="800000"/>
            <a:headEnd/>
            <a:tailEnd/>
          </a:ln>
          <a:effectLst/>
        </p:spPr>
        <p:txBody>
          <a:bodyPr wrap="square">
            <a:spAutoFit/>
          </a:bodyPr>
          <a:lstStyle/>
          <a:p>
            <a:r>
              <a:rPr kumimoji="1" lang="zh-CN" altLang="en-US" sz="6600" b="1" dirty="0">
                <a:solidFill>
                  <a:srgbClr val="0000FF"/>
                </a:solidFill>
                <a:latin typeface="华文行楷" pitchFamily="2" charset="-122"/>
                <a:ea typeface="华文行楷" pitchFamily="2" charset="-122"/>
              </a:rPr>
              <a:t>一枝一叶总关情</a:t>
            </a:r>
          </a:p>
          <a:p>
            <a:r>
              <a:rPr kumimoji="1" lang="zh-CN" altLang="en-US" sz="4800" dirty="0">
                <a:solidFill>
                  <a:srgbClr val="0000FF"/>
                </a:solidFill>
                <a:latin typeface="隶书" pitchFamily="49" charset="-122"/>
                <a:ea typeface="隶书" pitchFamily="49" charset="-122"/>
              </a:rPr>
              <a:t> </a:t>
            </a:r>
            <a:r>
              <a:rPr kumimoji="1" lang="zh-CN" altLang="en-US" sz="4800" b="1" dirty="0">
                <a:solidFill>
                  <a:srgbClr val="0000FF"/>
                </a:solidFill>
                <a:latin typeface="隶书" pitchFamily="49" charset="-122"/>
                <a:ea typeface="隶书" pitchFamily="49" charset="-122"/>
              </a:rPr>
              <a:t>［</a:t>
            </a:r>
            <a:r>
              <a:rPr kumimoji="1" lang="zh-CN" altLang="en-US" sz="4800" b="1" dirty="0">
                <a:solidFill>
                  <a:srgbClr val="FF0000"/>
                </a:solidFill>
                <a:latin typeface="隶书" pitchFamily="49" charset="-122"/>
                <a:ea typeface="隶书" pitchFamily="49" charset="-122"/>
              </a:rPr>
              <a:t>写景抒情</a:t>
            </a:r>
            <a:r>
              <a:rPr kumimoji="1" lang="zh-CN" altLang="en-US" sz="4800" b="1" dirty="0">
                <a:solidFill>
                  <a:srgbClr val="0000FF"/>
                </a:solidFill>
                <a:latin typeface="隶书" pitchFamily="49" charset="-122"/>
                <a:ea typeface="隶书" pitchFamily="49" charset="-122"/>
              </a:rPr>
              <a:t>诗鉴赏］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500" fill="hold"/>
                                        <p:tgtEl>
                                          <p:spTgt spid="17412"/>
                                        </p:tgtEl>
                                        <p:attrNameLst>
                                          <p:attrName>ppt_w</p:attrName>
                                        </p:attrNameLst>
                                      </p:cBhvr>
                                      <p:tavLst>
                                        <p:tav tm="0">
                                          <p:val>
                                            <p:fltVal val="0"/>
                                          </p:val>
                                        </p:tav>
                                        <p:tav tm="100000">
                                          <p:val>
                                            <p:strVal val="#ppt_w"/>
                                          </p:val>
                                        </p:tav>
                                      </p:tavLst>
                                    </p:anim>
                                    <p:anim calcmode="lin" valueType="num">
                                      <p:cBhvr>
                                        <p:cTn id="8" dur="500" fill="hold"/>
                                        <p:tgtEl>
                                          <p:spTgt spid="174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Text Box 7"/>
          <p:cNvSpPr txBox="1">
            <a:spLocks noChangeArrowheads="1"/>
          </p:cNvSpPr>
          <p:nvPr/>
        </p:nvSpPr>
        <p:spPr bwMode="auto">
          <a:xfrm>
            <a:off x="1403648" y="476672"/>
            <a:ext cx="6048672" cy="830997"/>
          </a:xfrm>
          <a:prstGeom prst="rect">
            <a:avLst/>
          </a:prstGeom>
          <a:noFill/>
          <a:ln w="9525">
            <a:noFill/>
            <a:miter lim="800000"/>
            <a:headEnd/>
            <a:tailEnd/>
          </a:ln>
          <a:effectLst/>
        </p:spPr>
        <p:txBody>
          <a:bodyPr wrap="square">
            <a:spAutoFit/>
          </a:bodyPr>
          <a:lstStyle/>
          <a:p>
            <a:r>
              <a:rPr kumimoji="1" lang="zh-CN" altLang="en-US" sz="4800" b="1" dirty="0">
                <a:solidFill>
                  <a:srgbClr val="0000FF"/>
                </a:solidFill>
                <a:latin typeface="黑体" pitchFamily="2" charset="-122"/>
                <a:ea typeface="黑体" pitchFamily="2" charset="-122"/>
              </a:rPr>
              <a:t>写景抒情诗鉴赏要点</a:t>
            </a:r>
          </a:p>
        </p:txBody>
      </p:sp>
      <p:sp>
        <p:nvSpPr>
          <p:cNvPr id="18440" name="Text Box 8"/>
          <p:cNvSpPr txBox="1">
            <a:spLocks noChangeArrowheads="1"/>
          </p:cNvSpPr>
          <p:nvPr/>
        </p:nvSpPr>
        <p:spPr bwMode="auto">
          <a:xfrm>
            <a:off x="683568" y="1844824"/>
            <a:ext cx="7848600" cy="3387725"/>
          </a:xfrm>
          <a:prstGeom prst="rect">
            <a:avLst/>
          </a:prstGeom>
          <a:noFill/>
          <a:ln w="9525">
            <a:noFill/>
            <a:miter lim="800000"/>
            <a:headEnd/>
            <a:tailEnd/>
          </a:ln>
          <a:effectLst/>
        </p:spPr>
        <p:txBody>
          <a:bodyPr>
            <a:spAutoFit/>
          </a:bodyPr>
          <a:lstStyle/>
          <a:p>
            <a:pPr>
              <a:lnSpc>
                <a:spcPct val="150000"/>
              </a:lnSpc>
              <a:spcBef>
                <a:spcPct val="50000"/>
              </a:spcBef>
            </a:pPr>
            <a:r>
              <a:rPr kumimoji="1" lang="zh-CN" altLang="en-US" sz="3600" b="1" dirty="0">
                <a:solidFill>
                  <a:srgbClr val="FF0000"/>
                </a:solidFill>
                <a:ea typeface="楷体_GB2312" pitchFamily="49" charset="-122"/>
              </a:rPr>
              <a:t>１、把握意象的特征和寓意</a:t>
            </a:r>
          </a:p>
          <a:p>
            <a:pPr>
              <a:lnSpc>
                <a:spcPct val="150000"/>
              </a:lnSpc>
            </a:pPr>
            <a:r>
              <a:rPr kumimoji="1" lang="zh-CN" altLang="en-US" sz="3600" b="1" dirty="0">
                <a:solidFill>
                  <a:srgbClr val="FF0000"/>
                </a:solidFill>
                <a:ea typeface="楷体_GB2312" pitchFamily="49" charset="-122"/>
              </a:rPr>
              <a:t>２、领会诗人写景所表现的情感</a:t>
            </a:r>
          </a:p>
          <a:p>
            <a:pPr>
              <a:lnSpc>
                <a:spcPct val="150000"/>
              </a:lnSpc>
            </a:pPr>
            <a:r>
              <a:rPr kumimoji="1" lang="zh-CN" altLang="en-US" sz="3600" b="1" dirty="0">
                <a:solidFill>
                  <a:srgbClr val="FF0000"/>
                </a:solidFill>
                <a:ea typeface="楷体_GB2312" pitchFamily="49" charset="-122"/>
              </a:rPr>
              <a:t>３、体味诗歌情景交融的意境</a:t>
            </a:r>
          </a:p>
          <a:p>
            <a:pPr>
              <a:lnSpc>
                <a:spcPct val="150000"/>
              </a:lnSpc>
            </a:pPr>
            <a:r>
              <a:rPr kumimoji="1" lang="zh-CN" altLang="en-US" sz="3600" b="1" dirty="0">
                <a:solidFill>
                  <a:srgbClr val="FF0000"/>
                </a:solidFill>
                <a:ea typeface="楷体_GB2312" pitchFamily="49" charset="-122"/>
              </a:rPr>
              <a:t>４、分析诗歌的写作技巧和语言特色</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blinds(horizontal)">
                                      <p:cBhvr>
                                        <p:cTn id="7" dur="500"/>
                                        <p:tgtEl>
                                          <p:spTgt spid="1843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8440"/>
                                        </p:tgtEl>
                                        <p:attrNameLst>
                                          <p:attrName>style.visibility</p:attrName>
                                        </p:attrNameLst>
                                      </p:cBhvr>
                                      <p:to>
                                        <p:strVal val="visible"/>
                                      </p:to>
                                    </p:set>
                                    <p:animEffect transition="in" filter="strips(downLeft)">
                                      <p:cBhvr>
                                        <p:cTn id="12" dur="500"/>
                                        <p:tgtEl>
                                          <p:spTgt spid="18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0" y="0"/>
            <a:ext cx="9144000" cy="7316788"/>
          </a:xfrm>
        </p:spPr>
        <p:txBody>
          <a:bodyPr/>
          <a:lstStyle/>
          <a:p>
            <a:pPr>
              <a:buFontTx/>
              <a:buNone/>
            </a:pPr>
            <a:r>
              <a:rPr lang="en-US" altLang="zh-CN" sz="3600" b="1">
                <a:solidFill>
                  <a:schemeClr val="folHlink"/>
                </a:solidFill>
                <a:latin typeface="黑体" pitchFamily="2" charset="-122"/>
                <a:ea typeface="黑体" pitchFamily="2" charset="-122"/>
              </a:rPr>
              <a:t>            </a:t>
            </a:r>
            <a:endParaRPr lang="en-US" altLang="zh-CN" sz="2800" b="1">
              <a:solidFill>
                <a:schemeClr val="folHlink"/>
              </a:solidFill>
              <a:latin typeface="黑体" pitchFamily="2" charset="-122"/>
              <a:ea typeface="黑体" pitchFamily="2" charset="-122"/>
            </a:endParaRPr>
          </a:p>
        </p:txBody>
      </p:sp>
      <p:sp>
        <p:nvSpPr>
          <p:cNvPr id="20487" name="Text Box 7"/>
          <p:cNvSpPr txBox="1">
            <a:spLocks noChangeArrowheads="1"/>
          </p:cNvSpPr>
          <p:nvPr/>
        </p:nvSpPr>
        <p:spPr bwMode="auto">
          <a:xfrm>
            <a:off x="179512" y="908720"/>
            <a:ext cx="8675687" cy="4362450"/>
          </a:xfrm>
          <a:prstGeom prst="rect">
            <a:avLst/>
          </a:prstGeom>
          <a:noFill/>
          <a:ln w="9525">
            <a:noFill/>
            <a:miter lim="800000"/>
            <a:headEnd/>
            <a:tailEnd/>
          </a:ln>
          <a:effectLst/>
        </p:spPr>
        <p:txBody>
          <a:bodyPr>
            <a:spAutoFit/>
          </a:bodyPr>
          <a:lstStyle/>
          <a:p>
            <a:r>
              <a:rPr lang="zh-CN" altLang="en-US" sz="2800" b="1" dirty="0">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枫</a:t>
            </a:r>
            <a:r>
              <a:rPr lang="zh-CN" altLang="en-US" sz="2800" b="1" dirty="0">
                <a:solidFill>
                  <a:srgbClr val="0000FF"/>
                </a:solidFill>
                <a:latin typeface="楷体_GB2312" pitchFamily="49" charset="-122"/>
                <a:ea typeface="楷体_GB2312" pitchFamily="49" charset="-122"/>
              </a:rPr>
              <a:t>桥夜泊  张继</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月落乌啼霜满天，江枫渔火对愁眠。</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姑苏城外寒山寺，夜半钟声到客船。</a:t>
            </a:r>
          </a:p>
          <a:p>
            <a:r>
              <a:rPr lang="zh-CN" altLang="en-US" sz="2800" b="1" dirty="0">
                <a:latin typeface="楷体_GB2312" pitchFamily="49" charset="-122"/>
                <a:ea typeface="楷体_GB2312" pitchFamily="49" charset="-122"/>
              </a:rPr>
              <a:t>　</a:t>
            </a:r>
          </a:p>
          <a:p>
            <a:r>
              <a:rPr lang="zh-CN" altLang="en-US" sz="2800" b="1" dirty="0">
                <a:latin typeface="楷体_GB2312" pitchFamily="49" charset="-122"/>
                <a:ea typeface="楷体_GB2312" pitchFamily="49" charset="-122"/>
              </a:rPr>
              <a:t>① 在诗中作者写哪几种景物？这些景物有什么特征？</a:t>
            </a:r>
          </a:p>
          <a:p>
            <a:endParaRPr lang="zh-CN" altLang="en-US" sz="2800" b="1" dirty="0">
              <a:latin typeface="楷体_GB2312" pitchFamily="49" charset="-122"/>
              <a:ea typeface="楷体_GB2312" pitchFamily="49" charset="-122"/>
            </a:endParaRPr>
          </a:p>
          <a:p>
            <a:endParaRPr lang="zh-CN" altLang="en-US" sz="2800" b="1" dirty="0">
              <a:latin typeface="楷体_GB2312" pitchFamily="49" charset="-122"/>
              <a:ea typeface="楷体_GB2312" pitchFamily="49" charset="-122"/>
            </a:endParaRPr>
          </a:p>
          <a:p>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　</a:t>
            </a:r>
          </a:p>
          <a:p>
            <a:r>
              <a:rPr lang="zh-CN" altLang="en-US" sz="2800" b="1" dirty="0">
                <a:latin typeface="楷体_GB2312" pitchFamily="49" charset="-122"/>
                <a:ea typeface="楷体_GB2312" pitchFamily="49" charset="-122"/>
              </a:rPr>
              <a:t>② 通过景物的描写，表达了作者怎样的思想感情？</a:t>
            </a:r>
          </a:p>
        </p:txBody>
      </p:sp>
      <p:sp>
        <p:nvSpPr>
          <p:cNvPr id="20488" name="Text Box 8"/>
          <p:cNvSpPr txBox="1">
            <a:spLocks noChangeArrowheads="1"/>
          </p:cNvSpPr>
          <p:nvPr/>
        </p:nvSpPr>
        <p:spPr bwMode="auto">
          <a:xfrm>
            <a:off x="395536" y="3284984"/>
            <a:ext cx="8496300" cy="1066800"/>
          </a:xfrm>
          <a:prstGeom prst="rect">
            <a:avLst/>
          </a:prstGeom>
          <a:noFill/>
          <a:ln w="9525">
            <a:noFill/>
            <a:miter lim="800000"/>
            <a:headEnd/>
            <a:tailEnd/>
          </a:ln>
          <a:effectLst/>
        </p:spPr>
        <p:txBody>
          <a:bodyPr>
            <a:spAutoFit/>
          </a:bodyPr>
          <a:lstStyle/>
          <a:p>
            <a:r>
              <a:rPr lang="zh-CN" altLang="en-US" sz="3200" b="1" dirty="0">
                <a:solidFill>
                  <a:srgbClr val="FF0000"/>
                </a:solidFill>
                <a:latin typeface="楷体_GB2312" pitchFamily="49" charset="-122"/>
                <a:ea typeface="楷体_GB2312" pitchFamily="49" charset="-122"/>
              </a:rPr>
              <a:t>　</a:t>
            </a:r>
            <a:r>
              <a:rPr lang="zh-CN" altLang="en-US" sz="3200" b="1" dirty="0" smtClean="0">
                <a:solidFill>
                  <a:srgbClr val="FF0000"/>
                </a:solidFill>
                <a:latin typeface="楷体_GB2312" pitchFamily="49" charset="-122"/>
                <a:ea typeface="楷体_GB2312" pitchFamily="49" charset="-122"/>
              </a:rPr>
              <a:t>景物</a:t>
            </a:r>
            <a:r>
              <a:rPr lang="zh-CN" altLang="en-US" sz="3200" b="1" dirty="0">
                <a:solidFill>
                  <a:srgbClr val="FF0000"/>
                </a:solidFill>
                <a:latin typeface="楷体_GB2312" pitchFamily="49" charset="-122"/>
                <a:ea typeface="楷体_GB2312" pitchFamily="49" charset="-122"/>
              </a:rPr>
              <a:t>：</a:t>
            </a:r>
            <a:r>
              <a:rPr lang="zh-CN" altLang="en-US" sz="3200" b="1" dirty="0" smtClean="0">
                <a:solidFill>
                  <a:srgbClr val="FF0000"/>
                </a:solidFill>
                <a:latin typeface="楷体_GB2312" pitchFamily="49" charset="-122"/>
                <a:ea typeface="楷体_GB2312" pitchFamily="49" charset="-122"/>
              </a:rPr>
              <a:t>落月、</a:t>
            </a:r>
            <a:r>
              <a:rPr lang="zh-CN" altLang="en-US" sz="3200" b="1" dirty="0">
                <a:solidFill>
                  <a:srgbClr val="FF0000"/>
                </a:solidFill>
                <a:latin typeface="楷体_GB2312" pitchFamily="49" charset="-122"/>
                <a:ea typeface="楷体_GB2312" pitchFamily="49" charset="-122"/>
              </a:rPr>
              <a:t>乌啼、满天白霜、江边的枫树、渔火、寒山寺</a:t>
            </a:r>
            <a:r>
              <a:rPr lang="zh-CN" altLang="en-US" sz="3200" b="1" dirty="0" smtClean="0">
                <a:solidFill>
                  <a:srgbClr val="FF0000"/>
                </a:solidFill>
                <a:latin typeface="楷体_GB2312" pitchFamily="49" charset="-122"/>
                <a:ea typeface="楷体_GB2312" pitchFamily="49" charset="-122"/>
              </a:rPr>
              <a:t>。特征：秋</a:t>
            </a:r>
            <a:r>
              <a:rPr lang="zh-CN" altLang="en-US" sz="3200" b="1" dirty="0">
                <a:solidFill>
                  <a:srgbClr val="FF0000"/>
                </a:solidFill>
                <a:latin typeface="楷体_GB2312" pitchFamily="49" charset="-122"/>
                <a:ea typeface="楷体_GB2312" pitchFamily="49" charset="-122"/>
              </a:rPr>
              <a:t>夜幽寂清冷。</a:t>
            </a:r>
            <a:endParaRPr lang="zh-CN" altLang="en-US" sz="3200" dirty="0">
              <a:solidFill>
                <a:srgbClr val="FF0000"/>
              </a:solidFill>
              <a:latin typeface="楷体_GB2312" pitchFamily="49" charset="-122"/>
              <a:ea typeface="楷体_GB2312" pitchFamily="49" charset="-122"/>
            </a:endParaRPr>
          </a:p>
        </p:txBody>
      </p:sp>
      <p:sp>
        <p:nvSpPr>
          <p:cNvPr id="20489" name="Text Box 9"/>
          <p:cNvSpPr txBox="1">
            <a:spLocks noChangeArrowheads="1"/>
          </p:cNvSpPr>
          <p:nvPr/>
        </p:nvSpPr>
        <p:spPr bwMode="auto">
          <a:xfrm>
            <a:off x="467544" y="5589240"/>
            <a:ext cx="8424863" cy="523220"/>
          </a:xfrm>
          <a:prstGeom prst="rect">
            <a:avLst/>
          </a:prstGeom>
          <a:noFill/>
          <a:ln w="9525">
            <a:noFill/>
            <a:miter lim="800000"/>
            <a:headEnd/>
            <a:tailEnd/>
          </a:ln>
          <a:effectLst/>
        </p:spPr>
        <p:txBody>
          <a:bodyPr>
            <a:spAutoFit/>
          </a:bodyPr>
          <a:lstStyle/>
          <a:p>
            <a:r>
              <a:rPr lang="zh-CN" altLang="en-US" sz="2800" b="1" dirty="0">
                <a:solidFill>
                  <a:srgbClr val="FF0000"/>
                </a:solidFill>
                <a:latin typeface="楷体_GB2312" pitchFamily="49" charset="-122"/>
                <a:ea typeface="楷体_GB2312" pitchFamily="49" charset="-122"/>
              </a:rPr>
              <a:t>　明确：写出落榜后</a:t>
            </a:r>
            <a:r>
              <a:rPr lang="zh-CN" altLang="en-US" sz="2800" b="1" dirty="0" smtClean="0">
                <a:solidFill>
                  <a:srgbClr val="FF0000"/>
                </a:solidFill>
                <a:latin typeface="楷体_GB2312" pitchFamily="49" charset="-122"/>
                <a:ea typeface="楷体_GB2312" pitchFamily="49" charset="-122"/>
              </a:rPr>
              <a:t>孤寂清</a:t>
            </a:r>
            <a:r>
              <a:rPr lang="zh-CN" altLang="en-US" sz="2800" b="1" dirty="0">
                <a:solidFill>
                  <a:srgbClr val="FF0000"/>
                </a:solidFill>
                <a:latin typeface="楷体_GB2312" pitchFamily="49" charset="-122"/>
                <a:ea typeface="楷体_GB2312" pitchFamily="49" charset="-122"/>
              </a:rPr>
              <a:t>寥、愁绪满怀的情感。</a:t>
            </a:r>
          </a:p>
        </p:txBody>
      </p:sp>
      <p:sp>
        <p:nvSpPr>
          <p:cNvPr id="20490" name="Rectangle 10"/>
          <p:cNvSpPr>
            <a:spLocks noChangeArrowheads="1"/>
          </p:cNvSpPr>
          <p:nvPr/>
        </p:nvSpPr>
        <p:spPr bwMode="auto">
          <a:xfrm>
            <a:off x="179512" y="188640"/>
            <a:ext cx="2592288" cy="720080"/>
          </a:xfrm>
          <a:prstGeom prst="rect">
            <a:avLst/>
          </a:prstGeom>
          <a:noFill/>
          <a:ln w="9525">
            <a:noFill/>
            <a:miter lim="800000"/>
            <a:headEnd/>
            <a:tailEnd/>
          </a:ln>
          <a:effectLst/>
        </p:spPr>
        <p:txBody>
          <a:bodyPr wrap="none" anchor="ctr"/>
          <a:lstStyle/>
          <a:p>
            <a:pPr algn="ctr"/>
            <a:r>
              <a:rPr lang="zh-CN" altLang="en-US" sz="48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20488"/>
                                        </p:tgtEl>
                                        <p:attrNameLst>
                                          <p:attrName>style.visibility</p:attrName>
                                        </p:attrNameLst>
                                      </p:cBhvr>
                                      <p:to>
                                        <p:strVal val="visible"/>
                                      </p:to>
                                    </p:set>
                                    <p:anim calcmode="discrete" valueType="clr">
                                      <p:cBhvr override="childStyle">
                                        <p:cTn id="13" dur="80"/>
                                        <p:tgtEl>
                                          <p:spTgt spid="20488"/>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0488"/>
                                        </p:tgtEl>
                                        <p:attrNameLst>
                                          <p:attrName>fillcolor</p:attrName>
                                        </p:attrNameLst>
                                      </p:cBhvr>
                                      <p:tavLst>
                                        <p:tav tm="0">
                                          <p:val>
                                            <p:clrVal>
                                              <a:schemeClr val="accent2"/>
                                            </p:clrVal>
                                          </p:val>
                                        </p:tav>
                                        <p:tav tm="50000">
                                          <p:val>
                                            <p:clrVal>
                                              <a:schemeClr val="hlink"/>
                                            </p:clrVal>
                                          </p:val>
                                        </p:tav>
                                      </p:tavLst>
                                    </p:anim>
                                    <p:set>
                                      <p:cBhvr>
                                        <p:cTn id="15" dur="80"/>
                                        <p:tgtEl>
                                          <p:spTgt spid="20488"/>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0489"/>
                                        </p:tgtEl>
                                        <p:attrNameLst>
                                          <p:attrName>style.visibility</p:attrName>
                                        </p:attrNameLst>
                                      </p:cBhvr>
                                      <p:to>
                                        <p:strVal val="visible"/>
                                      </p:to>
                                    </p:set>
                                    <p:anim calcmode="discrete" valueType="clr">
                                      <p:cBhvr override="childStyle">
                                        <p:cTn id="20" dur="80"/>
                                        <p:tgtEl>
                                          <p:spTgt spid="20489"/>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0489"/>
                                        </p:tgtEl>
                                        <p:attrNameLst>
                                          <p:attrName>fillcolor</p:attrName>
                                        </p:attrNameLst>
                                      </p:cBhvr>
                                      <p:tavLst>
                                        <p:tav tm="0">
                                          <p:val>
                                            <p:clrVal>
                                              <a:schemeClr val="accent2"/>
                                            </p:clrVal>
                                          </p:val>
                                        </p:tav>
                                        <p:tav tm="50000">
                                          <p:val>
                                            <p:clrVal>
                                              <a:schemeClr val="hlink"/>
                                            </p:clrVal>
                                          </p:val>
                                        </p:tav>
                                      </p:tavLst>
                                    </p:anim>
                                    <p:set>
                                      <p:cBhvr>
                                        <p:cTn id="22" dur="80"/>
                                        <p:tgtEl>
                                          <p:spTgt spid="2048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88" grpId="0"/>
      <p:bldP spid="2048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0" y="476672"/>
            <a:ext cx="8892480" cy="4555093"/>
          </a:xfrm>
          <a:prstGeom prst="rect">
            <a:avLst/>
          </a:prstGeom>
          <a:noFill/>
          <a:ln w="9525">
            <a:noFill/>
            <a:miter lim="800000"/>
            <a:headEnd/>
            <a:tailEnd/>
          </a:ln>
          <a:effectLst/>
        </p:spPr>
        <p:txBody>
          <a:bodyPr wrap="square">
            <a:spAutoFit/>
          </a:bodyPr>
          <a:lstStyle/>
          <a:p>
            <a:pPr>
              <a:spcBef>
                <a:spcPts val="1200"/>
              </a:spcBef>
            </a:pPr>
            <a:r>
              <a:rPr lang="zh-CN" altLang="en-US" sz="2800" b="1" dirty="0">
                <a:latin typeface="楷体_GB2312" pitchFamily="49" charset="-122"/>
                <a:ea typeface="楷体_GB2312" pitchFamily="49" charset="-122"/>
              </a:rPr>
              <a:t>　　   </a:t>
            </a:r>
            <a:r>
              <a:rPr lang="zh-CN" altLang="en-US" sz="2800" dirty="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     </a:t>
            </a:r>
            <a:r>
              <a:rPr lang="en-US" altLang="zh-CN" sz="2800" b="1" dirty="0" smtClean="0">
                <a:solidFill>
                  <a:srgbClr val="0000FF"/>
                </a:solidFill>
                <a:latin typeface="楷体_GB2312" pitchFamily="49" charset="-122"/>
                <a:ea typeface="楷体_GB2312" pitchFamily="49" charset="-122"/>
              </a:rPr>
              <a:t>[</a:t>
            </a:r>
            <a:r>
              <a:rPr lang="zh-CN" altLang="en-US" sz="2800" b="1" dirty="0" smtClean="0">
                <a:solidFill>
                  <a:srgbClr val="0000FF"/>
                </a:solidFill>
                <a:latin typeface="楷体_GB2312" pitchFamily="49" charset="-122"/>
                <a:ea typeface="楷体_GB2312" pitchFamily="49" charset="-122"/>
              </a:rPr>
              <a:t>正宫</a:t>
            </a:r>
            <a:r>
              <a:rPr lang="en-US" altLang="zh-CN" sz="2800" b="1" dirty="0" smtClean="0">
                <a:solidFill>
                  <a:srgbClr val="0000FF"/>
                </a:solidFill>
                <a:latin typeface="楷体_GB2312" pitchFamily="49" charset="-122"/>
                <a:ea typeface="楷体_GB2312" pitchFamily="49" charset="-122"/>
              </a:rPr>
              <a:t>]</a:t>
            </a:r>
            <a:r>
              <a:rPr lang="zh-CN" altLang="en-US" sz="2800" b="1" dirty="0" smtClean="0">
                <a:solidFill>
                  <a:srgbClr val="0000FF"/>
                </a:solidFill>
                <a:latin typeface="楷体_GB2312" pitchFamily="49" charset="-122"/>
                <a:ea typeface="楷体_GB2312" pitchFamily="49" charset="-122"/>
              </a:rPr>
              <a:t>叨叨令</a:t>
            </a:r>
            <a:r>
              <a:rPr lang="zh-CN" altLang="en-US" sz="2800" b="1" dirty="0" smtClean="0">
                <a:solidFill>
                  <a:srgbClr val="0000FF"/>
                </a:solidFill>
                <a:latin typeface="Arial"/>
                <a:ea typeface="楷体_GB2312" pitchFamily="49" charset="-122"/>
              </a:rPr>
              <a:t>    </a:t>
            </a:r>
            <a:r>
              <a:rPr lang="zh-CN" altLang="en-US" sz="2800" b="1" dirty="0" smtClean="0">
                <a:solidFill>
                  <a:srgbClr val="0000FF"/>
                </a:solidFill>
                <a:latin typeface="楷体_GB2312" pitchFamily="49" charset="-122"/>
                <a:ea typeface="楷体_GB2312" pitchFamily="49" charset="-122"/>
              </a:rPr>
              <a:t>无名氏</a:t>
            </a:r>
            <a:r>
              <a:rPr lang="zh-CN" altLang="en-US" sz="2800" dirty="0" smtClean="0">
                <a:solidFill>
                  <a:srgbClr val="0000FF"/>
                </a:solidFill>
                <a:latin typeface="楷体_GB2312" pitchFamily="49" charset="-122"/>
                <a:ea typeface="楷体_GB2312" pitchFamily="49" charset="-122"/>
              </a:rPr>
              <a:t/>
            </a:r>
            <a:br>
              <a:rPr lang="zh-CN" altLang="en-US" sz="2800" dirty="0" smtClean="0">
                <a:solidFill>
                  <a:srgbClr val="0000FF"/>
                </a:solidFill>
                <a:latin typeface="楷体_GB2312" pitchFamily="49" charset="-122"/>
                <a:ea typeface="楷体_GB2312" pitchFamily="49" charset="-122"/>
              </a:rPr>
            </a:br>
            <a:r>
              <a:rPr lang="zh-CN" altLang="en-US" sz="2800"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溪边小径舟</a:t>
            </a:r>
            <a:r>
              <a:rPr lang="zh-CN" altLang="en-US" sz="2800" b="1" dirty="0">
                <a:solidFill>
                  <a:srgbClr val="0000FF"/>
                </a:solidFill>
                <a:latin typeface="楷体_GB2312" pitchFamily="49" charset="-122"/>
                <a:ea typeface="楷体_GB2312" pitchFamily="49" charset="-122"/>
              </a:rPr>
              <a:t>横渡，门前流水清如玉。青山隔断红尘路，白云满地无寻处。说与你寻不得也么哥，寻不得也么哥，却原来侬①家鹦鹉洲②边住</a:t>
            </a:r>
            <a:r>
              <a:rPr lang="zh-CN" altLang="en-US" sz="2800" b="1" dirty="0">
                <a:latin typeface="楷体_GB2312" pitchFamily="49" charset="-122"/>
                <a:ea typeface="楷体_GB2312" pitchFamily="49" charset="-122"/>
              </a:rPr>
              <a:t>。</a:t>
            </a:r>
            <a:r>
              <a:rPr lang="zh-CN" altLang="en-US" sz="2800" dirty="0">
                <a:latin typeface="楷体_GB2312" pitchFamily="49" charset="-122"/>
                <a:ea typeface="楷体_GB2312" pitchFamily="49" charset="-122"/>
              </a:rPr>
              <a:t/>
            </a:r>
            <a:br>
              <a:rPr lang="zh-CN" altLang="en-US" sz="2800" dirty="0">
                <a:latin typeface="楷体_GB2312" pitchFamily="49" charset="-122"/>
                <a:ea typeface="楷体_GB2312" pitchFamily="49" charset="-122"/>
              </a:rPr>
            </a:br>
            <a:r>
              <a:rPr lang="en-US" altLang="zh-CN" sz="2800" b="1" dirty="0" smtClean="0">
                <a:latin typeface="楷体_GB2312" pitchFamily="49" charset="-122"/>
                <a:ea typeface="楷体_GB2312" pitchFamily="49" charset="-122"/>
              </a:rPr>
              <a:t>[</a:t>
            </a:r>
            <a:r>
              <a:rPr lang="zh-CN" altLang="en-US" sz="2800" b="1" dirty="0">
                <a:latin typeface="楷体_GB2312" pitchFamily="49" charset="-122"/>
                <a:ea typeface="楷体_GB2312" pitchFamily="49" charset="-122"/>
              </a:rPr>
              <a:t>注</a:t>
            </a:r>
            <a:r>
              <a:rPr lang="en-US" altLang="zh-CN" sz="2800" b="1" dirty="0">
                <a:latin typeface="楷体_GB2312" pitchFamily="49" charset="-122"/>
                <a:ea typeface="楷体_GB2312" pitchFamily="49" charset="-122"/>
              </a:rPr>
              <a:t>]①</a:t>
            </a:r>
            <a:r>
              <a:rPr lang="zh-CN" altLang="en-US" sz="2800" b="1" dirty="0">
                <a:latin typeface="楷体_GB2312" pitchFamily="49" charset="-122"/>
                <a:ea typeface="楷体_GB2312" pitchFamily="49" charset="-122"/>
              </a:rPr>
              <a:t>侬：我</a:t>
            </a:r>
            <a:r>
              <a:rPr lang="zh-CN" altLang="en-US" sz="2800" b="1" dirty="0">
                <a:latin typeface="Arial"/>
                <a:ea typeface="楷体_GB2312" pitchFamily="49" charset="-122"/>
              </a:rPr>
              <a:t>    </a:t>
            </a:r>
            <a:r>
              <a:rPr lang="zh-CN" altLang="en-US" sz="2800" b="1" dirty="0">
                <a:latin typeface="楷体_GB2312" pitchFamily="49" charset="-122"/>
                <a:ea typeface="楷体_GB2312" pitchFamily="49" charset="-122"/>
              </a:rPr>
              <a:t>②鹦鹉洲：此处为</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渔父居处</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的代称。</a:t>
            </a:r>
            <a:r>
              <a:rPr lang="zh-CN" altLang="en-US" sz="2800" dirty="0">
                <a:latin typeface="楷体_GB2312" pitchFamily="49" charset="-122"/>
                <a:ea typeface="楷体_GB2312" pitchFamily="49" charset="-122"/>
              </a:rPr>
              <a:t/>
            </a:r>
            <a:br>
              <a:rPr lang="zh-CN" altLang="en-US" sz="2800" dirty="0">
                <a:latin typeface="楷体_GB2312" pitchFamily="49" charset="-122"/>
                <a:ea typeface="楷体_GB2312" pitchFamily="49" charset="-122"/>
              </a:rPr>
            </a:br>
            <a:r>
              <a:rPr lang="zh-CN" altLang="en-US" sz="2800"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）本曲前四句运用丰富的意象勾勒出一幅美丽的自然图景，其中</a:t>
            </a:r>
            <a:r>
              <a:rPr lang="zh-CN" altLang="en-US" sz="2800" b="1" u="sng" dirty="0">
                <a:latin typeface="宋体"/>
                <a:ea typeface="楷体_GB2312" pitchFamily="49" charset="-122"/>
              </a:rPr>
              <a:t>    </a:t>
            </a:r>
            <a:r>
              <a:rPr lang="zh-CN" altLang="en-US" sz="2800" b="1" u="sng" dirty="0" smtClean="0">
                <a:latin typeface="宋体"/>
                <a:ea typeface="楷体_GB2312" pitchFamily="49" charset="-122"/>
              </a:rPr>
              <a:t>  </a:t>
            </a:r>
            <a:r>
              <a:rPr lang="zh-CN" altLang="en-US" sz="2800" b="1" dirty="0" smtClean="0">
                <a:latin typeface="楷体_GB2312" pitchFamily="49" charset="-122"/>
                <a:ea typeface="楷体_GB2312" pitchFamily="49" charset="-122"/>
              </a:rPr>
              <a:t>意象</a:t>
            </a:r>
            <a:r>
              <a:rPr lang="zh-CN" altLang="en-US" sz="2800" b="1" dirty="0">
                <a:latin typeface="楷体_GB2312" pitchFamily="49" charset="-122"/>
                <a:ea typeface="楷体_GB2312" pitchFamily="49" charset="-122"/>
              </a:rPr>
              <a:t>体现出温润柔美的特征，而</a:t>
            </a:r>
            <a:r>
              <a:rPr lang="zh-CN" altLang="en-US" sz="2800" b="1" u="sng" dirty="0">
                <a:latin typeface="宋体"/>
                <a:ea typeface="楷体_GB2312" pitchFamily="49" charset="-122"/>
              </a:rPr>
              <a:t>      </a:t>
            </a:r>
            <a:r>
              <a:rPr lang="zh-CN" altLang="en-US" sz="2800" b="1" dirty="0">
                <a:latin typeface="楷体_GB2312" pitchFamily="49" charset="-122"/>
                <a:ea typeface="楷体_GB2312" pitchFamily="49" charset="-122"/>
              </a:rPr>
              <a:t>意象则给人以飘逸渺远的感受。</a:t>
            </a:r>
            <a:r>
              <a:rPr lang="zh-CN" altLang="en-US" sz="2800" dirty="0">
                <a:latin typeface="楷体_GB2312" pitchFamily="49" charset="-122"/>
                <a:ea typeface="楷体_GB2312" pitchFamily="49" charset="-122"/>
              </a:rPr>
              <a:t>    </a:t>
            </a:r>
          </a:p>
          <a:p>
            <a:pPr>
              <a:spcBef>
                <a:spcPts val="1200"/>
              </a:spcBef>
            </a:pPr>
            <a:r>
              <a:rPr lang="zh-CN" altLang="en-US" sz="2800" b="1" dirty="0">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）请结合全曲简要分析</a:t>
            </a:r>
            <a:r>
              <a:rPr lang="zh-CN" altLang="en-US" sz="2800" b="1" dirty="0">
                <a:latin typeface="宋体"/>
                <a:ea typeface="楷体_GB2312" pitchFamily="49" charset="-122"/>
              </a:rPr>
              <a:t>“</a:t>
            </a:r>
            <a:r>
              <a:rPr lang="zh-CN" altLang="en-US" sz="2800" b="1" dirty="0">
                <a:latin typeface="楷体_GB2312" pitchFamily="49" charset="-122"/>
                <a:ea typeface="楷体_GB2312" pitchFamily="49" charset="-122"/>
              </a:rPr>
              <a:t>却原来侬家鹦鹉洲边住</a:t>
            </a:r>
            <a:r>
              <a:rPr lang="zh-CN" altLang="en-US" sz="2800" b="1" dirty="0">
                <a:latin typeface="宋体"/>
                <a:ea typeface="楷体_GB2312" pitchFamily="49" charset="-122"/>
              </a:rPr>
              <a:t>”</a:t>
            </a:r>
            <a:r>
              <a:rPr lang="zh-CN" altLang="en-US" sz="2800" b="1" dirty="0">
                <a:latin typeface="楷体_GB2312" pitchFamily="49" charset="-122"/>
                <a:ea typeface="楷体_GB2312" pitchFamily="49" charset="-122"/>
              </a:rPr>
              <a:t>所蕴含的思想情感</a:t>
            </a:r>
            <a:r>
              <a:rPr lang="zh-CN" altLang="en-US" sz="2800" b="1" dirty="0" smtClean="0">
                <a:latin typeface="楷体_GB2312" pitchFamily="49" charset="-122"/>
                <a:ea typeface="楷体_GB2312" pitchFamily="49" charset="-122"/>
              </a:rPr>
              <a:t>。</a:t>
            </a:r>
            <a:endParaRPr lang="zh-CN" altLang="en-US" sz="2800" b="1" dirty="0">
              <a:latin typeface="楷体_GB2312" pitchFamily="49" charset="-122"/>
              <a:ea typeface="楷体_GB2312" pitchFamily="49" charset="-122"/>
            </a:endParaRPr>
          </a:p>
        </p:txBody>
      </p:sp>
      <p:sp>
        <p:nvSpPr>
          <p:cNvPr id="131075" name="Text Box 3"/>
          <p:cNvSpPr txBox="1">
            <a:spLocks noChangeArrowheads="1"/>
          </p:cNvSpPr>
          <p:nvPr/>
        </p:nvSpPr>
        <p:spPr bwMode="auto">
          <a:xfrm>
            <a:off x="0" y="5157192"/>
            <a:ext cx="8964488" cy="1643527"/>
          </a:xfrm>
          <a:prstGeom prst="rect">
            <a:avLst/>
          </a:prstGeom>
          <a:noFill/>
          <a:ln w="9525">
            <a:noFill/>
            <a:miter lim="800000"/>
            <a:headEnd/>
            <a:tailEnd/>
          </a:ln>
          <a:effectLst/>
        </p:spPr>
        <p:txBody>
          <a:bodyPr wrap="square">
            <a:spAutoFit/>
          </a:bodyPr>
          <a:lstStyle/>
          <a:p>
            <a:pPr>
              <a:lnSpc>
                <a:spcPct val="120000"/>
              </a:lnSpc>
            </a:pPr>
            <a:r>
              <a:rPr lang="zh-CN" altLang="en-US" sz="2800" b="1" dirty="0" smtClean="0">
                <a:solidFill>
                  <a:srgbClr val="FF0000"/>
                </a:solidFill>
                <a:latin typeface="楷体_GB2312" pitchFamily="49" charset="-122"/>
                <a:ea typeface="楷体_GB2312" pitchFamily="49" charset="-122"/>
              </a:rPr>
              <a:t> ①</a:t>
            </a:r>
            <a:r>
              <a:rPr lang="zh-CN" altLang="en-US" sz="2800" b="1" dirty="0">
                <a:solidFill>
                  <a:srgbClr val="FF0000"/>
                </a:solidFill>
                <a:latin typeface="楷体_GB2312" pitchFamily="49" charset="-122"/>
                <a:ea typeface="楷体_GB2312" pitchFamily="49" charset="-122"/>
              </a:rPr>
              <a:t>点明渔父（隐士）居住的环境是与世隔绝、远离红尘的“世外桃源”，表现其对所处环境的喜爱、自豪之情；</a:t>
            </a:r>
          </a:p>
          <a:p>
            <a:pPr>
              <a:lnSpc>
                <a:spcPct val="120000"/>
              </a:lnSpc>
            </a:pPr>
            <a:r>
              <a:rPr lang="zh-CN" altLang="en-US" sz="2800" b="1" dirty="0" smtClean="0">
                <a:solidFill>
                  <a:srgbClr val="FF0000"/>
                </a:solidFill>
                <a:latin typeface="楷体_GB2312" pitchFamily="49" charset="-122"/>
                <a:ea typeface="楷体_GB2312" pitchFamily="49" charset="-122"/>
              </a:rPr>
              <a:t>  ②</a:t>
            </a:r>
            <a:r>
              <a:rPr lang="zh-CN" altLang="en-US" sz="2800" b="1" dirty="0">
                <a:solidFill>
                  <a:srgbClr val="FF0000"/>
                </a:solidFill>
                <a:latin typeface="楷体_GB2312" pitchFamily="49" charset="-122"/>
                <a:ea typeface="楷体_GB2312" pitchFamily="49" charset="-122"/>
              </a:rPr>
              <a:t>写出渔父（隐士）超然尘世的情怀和隐逸的情趣。</a:t>
            </a:r>
          </a:p>
        </p:txBody>
      </p:sp>
      <p:sp>
        <p:nvSpPr>
          <p:cNvPr id="131077" name="Text Box 5"/>
          <p:cNvSpPr txBox="1">
            <a:spLocks noChangeArrowheads="1"/>
          </p:cNvSpPr>
          <p:nvPr/>
        </p:nvSpPr>
        <p:spPr bwMode="auto">
          <a:xfrm>
            <a:off x="808038" y="3651250"/>
            <a:ext cx="6932612" cy="366713"/>
          </a:xfrm>
          <a:prstGeom prst="rect">
            <a:avLst/>
          </a:prstGeom>
          <a:noFill/>
          <a:ln w="9525">
            <a:noFill/>
            <a:miter lim="800000"/>
            <a:headEnd/>
            <a:tailEnd/>
          </a:ln>
          <a:effectLst/>
        </p:spPr>
        <p:txBody>
          <a:bodyPr>
            <a:spAutoFit/>
          </a:bodyPr>
          <a:lstStyle/>
          <a:p>
            <a:endParaRPr lang="zh-CN" altLang="zh-CN"/>
          </a:p>
        </p:txBody>
      </p:sp>
      <p:sp>
        <p:nvSpPr>
          <p:cNvPr id="7" name="Rectangle 10"/>
          <p:cNvSpPr>
            <a:spLocks noChangeArrowheads="1"/>
          </p:cNvSpPr>
          <p:nvPr/>
        </p:nvSpPr>
        <p:spPr bwMode="auto">
          <a:xfrm>
            <a:off x="0" y="0"/>
            <a:ext cx="2592288" cy="720080"/>
          </a:xfrm>
          <a:prstGeom prst="rect">
            <a:avLst/>
          </a:prstGeom>
          <a:noFill/>
          <a:ln w="9525">
            <a:noFill/>
            <a:miter lim="800000"/>
            <a:headEnd/>
            <a:tailEnd/>
          </a:ln>
          <a:effectLst/>
        </p:spPr>
        <p:txBody>
          <a:bodyPr wrap="none" anchor="ctr"/>
          <a:lstStyle/>
          <a:p>
            <a:pPr algn="ctr"/>
            <a:r>
              <a:rPr lang="zh-CN" altLang="en-US" sz="4800" b="1" dirty="0">
                <a:solidFill>
                  <a:srgbClr val="FF33CC"/>
                </a:solidFill>
                <a:ea typeface="华文行楷" pitchFamily="2" charset="-122"/>
              </a:rPr>
              <a:t>课堂</a:t>
            </a:r>
            <a:r>
              <a:rPr lang="zh-CN" altLang="en-US" sz="4800" b="1" dirty="0" smtClean="0">
                <a:solidFill>
                  <a:srgbClr val="FF33CC"/>
                </a:solidFill>
                <a:ea typeface="华文行楷" pitchFamily="2" charset="-122"/>
              </a:rPr>
              <a:t>示例</a:t>
            </a:r>
            <a:endParaRPr lang="zh-CN" altLang="en-US" sz="4800" b="1" dirty="0">
              <a:solidFill>
                <a:srgbClr val="FF33CC"/>
              </a:solidFill>
              <a:ea typeface="华文行楷" pitchFamily="2" charset="-122"/>
            </a:endParaRPr>
          </a:p>
        </p:txBody>
      </p:sp>
      <p:sp>
        <p:nvSpPr>
          <p:cNvPr id="8" name="矩形 7"/>
          <p:cNvSpPr/>
          <p:nvPr/>
        </p:nvSpPr>
        <p:spPr>
          <a:xfrm>
            <a:off x="2555776" y="2996952"/>
            <a:ext cx="906017"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流水</a:t>
            </a:r>
            <a:endParaRPr lang="zh-CN" altLang="en-US" sz="2800" b="1" dirty="0">
              <a:solidFill>
                <a:srgbClr val="FF0000"/>
              </a:solidFill>
              <a:latin typeface="楷体_GB2312" pitchFamily="49" charset="-122"/>
              <a:ea typeface="楷体_GB2312" pitchFamily="49" charset="-122"/>
            </a:endParaRPr>
          </a:p>
        </p:txBody>
      </p:sp>
      <p:sp>
        <p:nvSpPr>
          <p:cNvPr id="9" name="矩形 8"/>
          <p:cNvSpPr/>
          <p:nvPr/>
        </p:nvSpPr>
        <p:spPr>
          <a:xfrm>
            <a:off x="467544" y="3501008"/>
            <a:ext cx="902811"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白云</a:t>
            </a:r>
            <a:endParaRPr lang="zh-CN" altLang="en-US" sz="28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1074"/>
                                        </p:tgtEl>
                                        <p:attrNameLst>
                                          <p:attrName>style.visibility</p:attrName>
                                        </p:attrNameLst>
                                      </p:cBhvr>
                                      <p:to>
                                        <p:strVal val="visible"/>
                                      </p:to>
                                    </p:set>
                                    <p:animEffect transition="in" filter="strips(downLeft)">
                                      <p:cBhvr>
                                        <p:cTn id="12" dur="500"/>
                                        <p:tgtEl>
                                          <p:spTgt spid="1310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31075"/>
                                        </p:tgtEl>
                                        <p:attrNameLst>
                                          <p:attrName>style.visibility</p:attrName>
                                        </p:attrNameLst>
                                      </p:cBhvr>
                                      <p:to>
                                        <p:strVal val="visible"/>
                                      </p:to>
                                    </p:set>
                                    <p:animEffect transition="in" filter="strips(downLeft)">
                                      <p:cBhvr>
                                        <p:cTn id="27" dur="500"/>
                                        <p:tgtEl>
                                          <p:spTgt spid="131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75"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395536" y="404664"/>
            <a:ext cx="8424936" cy="2123658"/>
          </a:xfrm>
          <a:prstGeom prst="rect">
            <a:avLst/>
          </a:prstGeom>
          <a:noFill/>
          <a:ln w="9525">
            <a:noFill/>
            <a:miter lim="800000"/>
            <a:headEnd/>
            <a:tailEnd/>
          </a:ln>
          <a:effectLst/>
        </p:spPr>
        <p:txBody>
          <a:bodyPr wrap="square">
            <a:spAutoFit/>
          </a:bodyPr>
          <a:lstStyle/>
          <a:p>
            <a:r>
              <a:rPr kumimoji="1" lang="en-US" altLang="zh-CN" sz="6600" b="1" dirty="0">
                <a:solidFill>
                  <a:srgbClr val="0000FF"/>
                </a:solidFill>
                <a:latin typeface="华文行楷" pitchFamily="2" charset="-122"/>
                <a:ea typeface="华文行楷" pitchFamily="2" charset="-122"/>
              </a:rPr>
              <a:t> </a:t>
            </a:r>
            <a:r>
              <a:rPr kumimoji="1" lang="zh-CN" altLang="en-US" sz="6600" b="1" dirty="0">
                <a:solidFill>
                  <a:srgbClr val="0000FF"/>
                </a:solidFill>
                <a:latin typeface="华文行楷" pitchFamily="2" charset="-122"/>
                <a:ea typeface="华文行楷" pitchFamily="2" charset="-122"/>
              </a:rPr>
              <a:t>仔细体察物关情</a:t>
            </a:r>
          </a:p>
          <a:p>
            <a:r>
              <a:rPr kumimoji="1" lang="zh-CN" altLang="en-US" sz="6600" b="1" dirty="0">
                <a:solidFill>
                  <a:srgbClr val="0000FF"/>
                </a:solidFill>
                <a:latin typeface="华文行楷" pitchFamily="2" charset="-122"/>
                <a:ea typeface="华文行楷" pitchFamily="2" charset="-122"/>
              </a:rPr>
              <a:t>  </a:t>
            </a:r>
            <a:r>
              <a:rPr kumimoji="1" lang="zh-CN" altLang="en-US" sz="4800" b="1" dirty="0">
                <a:solidFill>
                  <a:srgbClr val="0000FF"/>
                </a:solidFill>
                <a:latin typeface="隶书" pitchFamily="49" charset="-122"/>
                <a:ea typeface="隶书" pitchFamily="49" charset="-122"/>
              </a:rPr>
              <a:t>［</a:t>
            </a:r>
            <a:r>
              <a:rPr kumimoji="1" lang="zh-CN" altLang="en-US" sz="4800" b="1" dirty="0">
                <a:solidFill>
                  <a:srgbClr val="FF0000"/>
                </a:solidFill>
                <a:latin typeface="隶书" pitchFamily="49" charset="-122"/>
                <a:ea typeface="隶书" pitchFamily="49" charset="-122"/>
              </a:rPr>
              <a:t>咏物言志</a:t>
            </a:r>
            <a:r>
              <a:rPr kumimoji="1" lang="zh-CN" altLang="en-US" sz="4800" b="1" dirty="0">
                <a:solidFill>
                  <a:srgbClr val="0000FF"/>
                </a:solidFill>
                <a:latin typeface="隶书" pitchFamily="49" charset="-122"/>
                <a:ea typeface="隶书" pitchFamily="49" charset="-122"/>
              </a:rPr>
              <a:t>诗的鉴赏］</a:t>
            </a:r>
            <a:endParaRPr kumimoji="1" lang="zh-CN" altLang="en-US" sz="6600" b="1" dirty="0">
              <a:solidFill>
                <a:srgbClr val="0000FF"/>
              </a:solidFill>
              <a:latin typeface="隶书" pitchFamily="49" charset="-122"/>
              <a:ea typeface="隶书" pitchFamily="49" charset="-122"/>
            </a:endParaRPr>
          </a:p>
        </p:txBody>
      </p:sp>
      <p:sp>
        <p:nvSpPr>
          <p:cNvPr id="24582" name="Text Box 6"/>
          <p:cNvSpPr txBox="1">
            <a:spLocks noChangeArrowheads="1"/>
          </p:cNvSpPr>
          <p:nvPr/>
        </p:nvSpPr>
        <p:spPr bwMode="auto">
          <a:xfrm>
            <a:off x="611560" y="2636912"/>
            <a:ext cx="7921625" cy="3046988"/>
          </a:xfrm>
          <a:prstGeom prst="rect">
            <a:avLst/>
          </a:prstGeom>
          <a:noFill/>
          <a:ln w="9525">
            <a:noFill/>
            <a:miter lim="800000"/>
            <a:headEnd/>
            <a:tailEnd/>
          </a:ln>
          <a:effectLst/>
        </p:spPr>
        <p:txBody>
          <a:bodyPr>
            <a:spAutoFit/>
          </a:bodyPr>
          <a:lstStyle/>
          <a:p>
            <a:pPr>
              <a:spcBef>
                <a:spcPct val="50000"/>
              </a:spcBef>
            </a:pPr>
            <a:r>
              <a:rPr kumimoji="1" lang="zh-CN" altLang="en-US" sz="3200" b="1" dirty="0" smtClean="0">
                <a:latin typeface="楷体_GB2312" pitchFamily="49" charset="-122"/>
                <a:ea typeface="楷体_GB2312" pitchFamily="49" charset="-122"/>
              </a:rPr>
              <a:t>      咏物诗</a:t>
            </a:r>
            <a:r>
              <a:rPr kumimoji="1" lang="zh-CN" altLang="en-US" sz="3200" b="1" dirty="0">
                <a:latin typeface="楷体_GB2312" pitchFamily="49" charset="-122"/>
                <a:ea typeface="楷体_GB2312" pitchFamily="49" charset="-122"/>
              </a:rPr>
              <a:t>的特点：</a:t>
            </a:r>
            <a:r>
              <a:rPr kumimoji="1" lang="zh-CN" altLang="en-US" sz="3200" b="1" dirty="0">
                <a:solidFill>
                  <a:srgbClr val="FF0000"/>
                </a:solidFill>
                <a:latin typeface="楷体_GB2312" pitchFamily="49" charset="-122"/>
                <a:ea typeface="楷体_GB2312" pitchFamily="49" charset="-122"/>
              </a:rPr>
              <a:t>内容上以某一物为描写对象，抓住其某些特征着意描摹</a:t>
            </a:r>
            <a:r>
              <a:rPr kumimoji="1" lang="zh-CN" altLang="en-US" sz="3200" b="1" dirty="0">
                <a:latin typeface="楷体_GB2312" pitchFamily="49" charset="-122"/>
                <a:ea typeface="楷体_GB2312" pitchFamily="49" charset="-122"/>
              </a:rPr>
              <a:t>。思想上往往是</a:t>
            </a:r>
            <a:r>
              <a:rPr kumimoji="1" lang="zh-CN" altLang="en-US" sz="3200" b="1" dirty="0">
                <a:solidFill>
                  <a:srgbClr val="FF0000"/>
                </a:solidFill>
                <a:latin typeface="楷体_GB2312" pitchFamily="49" charset="-122"/>
                <a:ea typeface="楷体_GB2312" pitchFamily="49" charset="-122"/>
              </a:rPr>
              <a:t>托物言志</a:t>
            </a:r>
            <a:r>
              <a:rPr kumimoji="1" lang="zh-CN" altLang="en-US" sz="3200" b="1" dirty="0">
                <a:latin typeface="楷体_GB2312" pitchFamily="49" charset="-122"/>
                <a:ea typeface="楷体_GB2312" pitchFamily="49" charset="-122"/>
              </a:rPr>
              <a:t>。由物到人，由实到虚，写出精神品格。常用</a:t>
            </a:r>
            <a:r>
              <a:rPr kumimoji="1" lang="zh-CN" altLang="en-US" sz="3200" b="1" dirty="0">
                <a:solidFill>
                  <a:srgbClr val="FF0000"/>
                </a:solidFill>
                <a:latin typeface="楷体_GB2312" pitchFamily="49" charset="-122"/>
                <a:ea typeface="楷体_GB2312" pitchFamily="49" charset="-122"/>
              </a:rPr>
              <a:t>比喻、象征、拟人、对比</a:t>
            </a:r>
            <a:r>
              <a:rPr kumimoji="1" lang="zh-CN" altLang="en-US" sz="3200" b="1" dirty="0">
                <a:latin typeface="楷体_GB2312" pitchFamily="49" charset="-122"/>
                <a:ea typeface="楷体_GB2312" pitchFamily="49" charset="-122"/>
              </a:rPr>
              <a:t>等表现手法。 </a:t>
            </a:r>
            <a:br>
              <a:rPr kumimoji="1" lang="zh-CN" altLang="en-US" sz="3200" b="1" dirty="0">
                <a:latin typeface="楷体_GB2312" pitchFamily="49" charset="-122"/>
                <a:ea typeface="楷体_GB2312" pitchFamily="49" charset="-122"/>
              </a:rPr>
            </a:br>
            <a:endParaRPr lang="zh-CN" altLang="en-US" sz="3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 calcmode="lin" valueType="num">
                                      <p:cBhvr>
                                        <p:cTn id="7" dur="500" fill="hold"/>
                                        <p:tgtEl>
                                          <p:spTgt spid="24581"/>
                                        </p:tgtEl>
                                        <p:attrNameLst>
                                          <p:attrName>ppt_w</p:attrName>
                                        </p:attrNameLst>
                                      </p:cBhvr>
                                      <p:tavLst>
                                        <p:tav tm="0">
                                          <p:val>
                                            <p:fltVal val="0"/>
                                          </p:val>
                                        </p:tav>
                                        <p:tav tm="100000">
                                          <p:val>
                                            <p:strVal val="#ppt_w"/>
                                          </p:val>
                                        </p:tav>
                                      </p:tavLst>
                                    </p:anim>
                                    <p:anim calcmode="lin" valueType="num">
                                      <p:cBhvr>
                                        <p:cTn id="8" dur="500" fill="hold"/>
                                        <p:tgtEl>
                                          <p:spTgt spid="2458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4582"/>
                                        </p:tgtEl>
                                        <p:attrNameLst>
                                          <p:attrName>style.visibility</p:attrName>
                                        </p:attrNameLst>
                                      </p:cBhvr>
                                      <p:to>
                                        <p:strVal val="visible"/>
                                      </p:to>
                                    </p:set>
                                    <p:animEffect transition="in" filter="strips(downLeft)">
                                      <p:cBhvr>
                                        <p:cTn id="13" dur="5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539751" y="1628775"/>
            <a:ext cx="8064698" cy="2834622"/>
          </a:xfrm>
          <a:prstGeom prst="rect">
            <a:avLst/>
          </a:prstGeom>
          <a:noFill/>
          <a:ln w="9525">
            <a:noFill/>
            <a:miter lim="800000"/>
            <a:headEnd/>
            <a:tailEnd/>
          </a:ln>
          <a:effectLst/>
        </p:spPr>
        <p:txBody>
          <a:bodyPr wrap="square">
            <a:spAutoFit/>
          </a:bodyPr>
          <a:lstStyle/>
          <a:p>
            <a:pPr>
              <a:lnSpc>
                <a:spcPct val="135000"/>
              </a:lnSpc>
            </a:pPr>
            <a:r>
              <a:rPr lang="zh-CN" altLang="en-US" sz="3600" b="1" dirty="0">
                <a:solidFill>
                  <a:srgbClr val="FF0000"/>
                </a:solidFill>
                <a:latin typeface="楷体_GB2312" pitchFamily="49" charset="-122"/>
                <a:ea typeface="楷体_GB2312" pitchFamily="49" charset="-122"/>
              </a:rPr>
              <a:t>　</a:t>
            </a:r>
            <a:r>
              <a:rPr lang="en-US" altLang="zh-CN" sz="3200" b="1" dirty="0">
                <a:solidFill>
                  <a:srgbClr val="FF0000"/>
                </a:solidFill>
                <a:latin typeface="楷体_GB2312" pitchFamily="49" charset="-122"/>
                <a:ea typeface="楷体_GB2312" pitchFamily="49" charset="-122"/>
              </a:rPr>
              <a:t>1</a:t>
            </a:r>
            <a:r>
              <a:rPr lang="zh-CN" altLang="en-US" sz="3200" b="1" dirty="0">
                <a:solidFill>
                  <a:srgbClr val="FF0000"/>
                </a:solidFill>
                <a:latin typeface="楷体_GB2312" pitchFamily="49" charset="-122"/>
                <a:ea typeface="楷体_GB2312" pitchFamily="49" charset="-122"/>
              </a:rPr>
              <a:t>、把握所咏之物的特点。</a:t>
            </a:r>
          </a:p>
          <a:p>
            <a:pPr>
              <a:lnSpc>
                <a:spcPct val="135000"/>
              </a:lnSpc>
            </a:pPr>
            <a:r>
              <a:rPr lang="zh-CN" altLang="en-US" sz="3200" b="1" dirty="0">
                <a:solidFill>
                  <a:srgbClr val="FF0000"/>
                </a:solidFill>
                <a:latin typeface="楷体_GB2312" pitchFamily="49" charset="-122"/>
                <a:ea typeface="楷体_GB2312" pitchFamily="49" charset="-122"/>
              </a:rPr>
              <a:t>　</a:t>
            </a:r>
            <a:r>
              <a:rPr lang="en-US" altLang="zh-CN" sz="3200" b="1" dirty="0">
                <a:solidFill>
                  <a:srgbClr val="FF0000"/>
                </a:solidFill>
                <a:latin typeface="楷体_GB2312" pitchFamily="49" charset="-122"/>
                <a:ea typeface="楷体_GB2312" pitchFamily="49" charset="-122"/>
              </a:rPr>
              <a:t>2</a:t>
            </a:r>
            <a:r>
              <a:rPr lang="zh-CN" altLang="en-US" sz="3200" b="1" dirty="0">
                <a:solidFill>
                  <a:srgbClr val="FF0000"/>
                </a:solidFill>
                <a:latin typeface="楷体_GB2312" pitchFamily="49" charset="-122"/>
                <a:ea typeface="楷体_GB2312" pitchFamily="49" charset="-122"/>
              </a:rPr>
              <a:t>、联系诗人自身经历和所处社会环境，</a:t>
            </a:r>
            <a:r>
              <a:rPr lang="zh-CN" altLang="en-US" sz="3200" b="1" dirty="0" smtClean="0">
                <a:solidFill>
                  <a:srgbClr val="FF0000"/>
                </a:solidFill>
                <a:latin typeface="楷体_GB2312" pitchFamily="49" charset="-122"/>
                <a:ea typeface="楷体_GB2312" pitchFamily="49" charset="-122"/>
              </a:rPr>
              <a:t>揣摩</a:t>
            </a:r>
            <a:r>
              <a:rPr lang="zh-CN" altLang="en-US" sz="3200" b="1" dirty="0">
                <a:solidFill>
                  <a:srgbClr val="FF0000"/>
                </a:solidFill>
                <a:latin typeface="楷体_GB2312" pitchFamily="49" charset="-122"/>
                <a:ea typeface="楷体_GB2312" pitchFamily="49" charset="-122"/>
              </a:rPr>
              <a:t>诗人所托之情，所言之志。</a:t>
            </a:r>
          </a:p>
          <a:p>
            <a:pPr>
              <a:lnSpc>
                <a:spcPct val="135000"/>
              </a:lnSpc>
            </a:pPr>
            <a:r>
              <a:rPr lang="zh-CN" altLang="en-US" sz="3200" b="1" dirty="0">
                <a:solidFill>
                  <a:srgbClr val="FF0000"/>
                </a:solidFill>
                <a:latin typeface="楷体_GB2312" pitchFamily="49" charset="-122"/>
                <a:ea typeface="楷体_GB2312" pitchFamily="49" charset="-122"/>
              </a:rPr>
              <a:t>　</a:t>
            </a:r>
            <a:r>
              <a:rPr lang="en-US" altLang="zh-CN" sz="3200" b="1" dirty="0">
                <a:solidFill>
                  <a:srgbClr val="FF0000"/>
                </a:solidFill>
                <a:latin typeface="楷体_GB2312" pitchFamily="49" charset="-122"/>
                <a:ea typeface="楷体_GB2312" pitchFamily="49" charset="-122"/>
              </a:rPr>
              <a:t>3</a:t>
            </a:r>
            <a:r>
              <a:rPr lang="zh-CN" altLang="en-US" sz="3200" b="1" dirty="0">
                <a:solidFill>
                  <a:srgbClr val="FF0000"/>
                </a:solidFill>
                <a:latin typeface="楷体_GB2312" pitchFamily="49" charset="-122"/>
                <a:ea typeface="楷体_GB2312" pitchFamily="49" charset="-122"/>
              </a:rPr>
              <a:t>、体会诗人手法的高妙。</a:t>
            </a:r>
            <a:endParaRPr lang="zh-CN" altLang="en-US" sz="3200" dirty="0">
              <a:solidFill>
                <a:srgbClr val="FF0000"/>
              </a:solidFill>
              <a:latin typeface="楷体_GB2312" pitchFamily="49" charset="-122"/>
              <a:ea typeface="楷体_GB2312" pitchFamily="49" charset="-122"/>
            </a:endParaRPr>
          </a:p>
        </p:txBody>
      </p:sp>
      <p:sp>
        <p:nvSpPr>
          <p:cNvPr id="32773" name="Rectangle 5"/>
          <p:cNvSpPr>
            <a:spLocks noChangeArrowheads="1"/>
          </p:cNvSpPr>
          <p:nvPr/>
        </p:nvSpPr>
        <p:spPr bwMode="auto">
          <a:xfrm>
            <a:off x="1547664" y="548680"/>
            <a:ext cx="5753498" cy="830997"/>
          </a:xfrm>
          <a:prstGeom prst="rect">
            <a:avLst/>
          </a:prstGeom>
          <a:noFill/>
          <a:ln w="9525">
            <a:noFill/>
            <a:miter lim="800000"/>
            <a:headEnd/>
            <a:tailEnd/>
          </a:ln>
          <a:effectLst/>
        </p:spPr>
        <p:txBody>
          <a:bodyPr wrap="none">
            <a:spAutoFit/>
          </a:bodyPr>
          <a:lstStyle/>
          <a:p>
            <a:r>
              <a:rPr kumimoji="1" lang="zh-CN" altLang="en-US" sz="4800" b="1" dirty="0">
                <a:solidFill>
                  <a:srgbClr val="0000FF"/>
                </a:solidFill>
                <a:latin typeface="黑体" pitchFamily="2" charset="-122"/>
                <a:ea typeface="黑体" pitchFamily="2" charset="-122"/>
              </a:rPr>
              <a:t>咏物言志诗鉴赏方法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blinds(horizontal)">
                                      <p:cBhvr>
                                        <p:cTn id="7" dur="500"/>
                                        <p:tgtEl>
                                          <p:spTgt spid="32773"/>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2772"/>
                                        </p:tgtEl>
                                        <p:attrNameLst>
                                          <p:attrName>style.visibility</p:attrName>
                                        </p:attrNameLst>
                                      </p:cBhvr>
                                      <p:to>
                                        <p:strVal val="visible"/>
                                      </p:to>
                                    </p:set>
                                    <p:anim calcmode="discrete" valueType="clr">
                                      <p:cBhvr override="childStyle">
                                        <p:cTn id="12"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2772"/>
                                        </p:tgtEl>
                                        <p:attrNameLst>
                                          <p:attrName>fillcolor</p:attrName>
                                        </p:attrNameLst>
                                      </p:cBhvr>
                                      <p:tavLst>
                                        <p:tav tm="0">
                                          <p:val>
                                            <p:clrVal>
                                              <a:schemeClr val="accent2"/>
                                            </p:clrVal>
                                          </p:val>
                                        </p:tav>
                                        <p:tav tm="50000">
                                          <p:val>
                                            <p:clrVal>
                                              <a:schemeClr val="hlink"/>
                                            </p:clrVal>
                                          </p:val>
                                        </p:tav>
                                      </p:tavLst>
                                    </p:anim>
                                    <p:set>
                                      <p:cBhvr>
                                        <p:cTn id="14" dur="80"/>
                                        <p:tgtEl>
                                          <p:spTgt spid="32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zh-CN">
                <a:latin typeface="黑体" pitchFamily="2" charset="-122"/>
                <a:ea typeface="黑体" pitchFamily="2" charset="-122"/>
              </a:rPr>
              <a:t> </a:t>
            </a:r>
          </a:p>
        </p:txBody>
      </p:sp>
      <p:sp>
        <p:nvSpPr>
          <p:cNvPr id="27653" name="Text Box 5"/>
          <p:cNvSpPr txBox="1">
            <a:spLocks noChangeArrowheads="1"/>
          </p:cNvSpPr>
          <p:nvPr/>
        </p:nvSpPr>
        <p:spPr bwMode="auto">
          <a:xfrm>
            <a:off x="1619672" y="188640"/>
            <a:ext cx="6069012" cy="2227263"/>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蝉    李商隐</a:t>
            </a:r>
          </a:p>
          <a:p>
            <a:r>
              <a:rPr lang="zh-CN" altLang="en-US" sz="2800" b="1" dirty="0">
                <a:solidFill>
                  <a:srgbClr val="0000FF"/>
                </a:solidFill>
                <a:latin typeface="楷体_GB2312" pitchFamily="49" charset="-122"/>
                <a:ea typeface="楷体_GB2312" pitchFamily="49" charset="-122"/>
              </a:rPr>
              <a:t>    本以高难饱，徒劳恨费声。</a:t>
            </a:r>
          </a:p>
          <a:p>
            <a:r>
              <a:rPr lang="zh-CN" altLang="en-US" sz="2800" b="1" dirty="0">
                <a:solidFill>
                  <a:srgbClr val="0000FF"/>
                </a:solidFill>
                <a:latin typeface="楷体_GB2312" pitchFamily="49" charset="-122"/>
                <a:ea typeface="楷体_GB2312" pitchFamily="49" charset="-122"/>
              </a:rPr>
              <a:t>    五更疏欲断，一树碧无情。</a:t>
            </a:r>
          </a:p>
          <a:p>
            <a:r>
              <a:rPr lang="zh-CN" altLang="en-US" sz="2800" b="1" dirty="0">
                <a:solidFill>
                  <a:srgbClr val="0000FF"/>
                </a:solidFill>
                <a:latin typeface="楷体_GB2312" pitchFamily="49" charset="-122"/>
                <a:ea typeface="楷体_GB2312" pitchFamily="49" charset="-122"/>
              </a:rPr>
              <a:t>    薄宦梗犹泛，故园芜已平。</a:t>
            </a:r>
          </a:p>
          <a:p>
            <a:r>
              <a:rPr lang="zh-CN" altLang="en-US" sz="2800" b="1" dirty="0">
                <a:solidFill>
                  <a:srgbClr val="0000FF"/>
                </a:solidFill>
                <a:latin typeface="楷体_GB2312" pitchFamily="49" charset="-122"/>
                <a:ea typeface="楷体_GB2312" pitchFamily="49" charset="-122"/>
              </a:rPr>
              <a:t>    烦君最相警，我亦举家清。</a:t>
            </a:r>
          </a:p>
        </p:txBody>
      </p:sp>
      <p:sp>
        <p:nvSpPr>
          <p:cNvPr id="27654" name="Text Box 6"/>
          <p:cNvSpPr txBox="1">
            <a:spLocks noChangeArrowheads="1"/>
          </p:cNvSpPr>
          <p:nvPr/>
        </p:nvSpPr>
        <p:spPr bwMode="auto">
          <a:xfrm>
            <a:off x="0" y="3140968"/>
            <a:ext cx="9144000" cy="3785652"/>
          </a:xfrm>
          <a:prstGeom prst="rect">
            <a:avLst/>
          </a:prstGeom>
          <a:noFill/>
          <a:ln w="9525">
            <a:noFill/>
            <a:miter lim="800000"/>
            <a:headEnd/>
            <a:tailEnd/>
          </a:ln>
          <a:effectLst/>
        </p:spPr>
        <p:txBody>
          <a:bodyPr wrap="square">
            <a:spAutoFit/>
          </a:bodyPr>
          <a:lstStyle/>
          <a:p>
            <a:r>
              <a:rPr lang="zh-CN" altLang="en-US" sz="2400" b="1" dirty="0">
                <a:latin typeface="楷体_GB2312" pitchFamily="49" charset="-122"/>
                <a:ea typeface="楷体_GB2312" pitchFamily="49" charset="-122"/>
              </a:rPr>
              <a:t>　　这是一首</a:t>
            </a:r>
            <a:r>
              <a:rPr lang="zh-CN" altLang="en-US" sz="2800" b="1" dirty="0">
                <a:solidFill>
                  <a:srgbClr val="FF0000"/>
                </a:solidFill>
                <a:latin typeface="楷体_GB2312" pitchFamily="49" charset="-122"/>
                <a:ea typeface="楷体_GB2312" pitchFamily="49" charset="-122"/>
              </a:rPr>
              <a:t>咏物诗</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以蝉喻作者自己</a:t>
            </a:r>
            <a:r>
              <a:rPr lang="zh-CN" altLang="en-US" sz="2400" b="1" dirty="0">
                <a:latin typeface="楷体_GB2312" pitchFamily="49" charset="-122"/>
                <a:ea typeface="楷体_GB2312" pitchFamily="49" charset="-122"/>
              </a:rPr>
              <a:t>。</a:t>
            </a:r>
          </a:p>
          <a:p>
            <a:r>
              <a:rPr lang="zh-CN" altLang="en-US" sz="2400" b="1" dirty="0">
                <a:latin typeface="楷体_GB2312" pitchFamily="49" charset="-122"/>
                <a:ea typeface="楷体_GB2312" pitchFamily="49" charset="-122"/>
              </a:rPr>
              <a:t>　　前四句写</a:t>
            </a:r>
            <a:r>
              <a:rPr lang="zh-CN" altLang="en-US" sz="2800" b="1" dirty="0">
                <a:solidFill>
                  <a:srgbClr val="FF0000"/>
                </a:solidFill>
                <a:latin typeface="楷体_GB2312" pitchFamily="49" charset="-122"/>
                <a:ea typeface="楷体_GB2312" pitchFamily="49" charset="-122"/>
              </a:rPr>
              <a:t>蝉的艰难处境</a:t>
            </a:r>
            <a:r>
              <a:rPr lang="zh-CN" altLang="en-US" sz="2400" b="1" dirty="0">
                <a:latin typeface="楷体_GB2312" pitchFamily="49" charset="-122"/>
                <a:ea typeface="楷体_GB2312" pitchFamily="49" charset="-122"/>
              </a:rPr>
              <a:t>：由于自命高洁，总是食不果腹；虽然竭尽全力地叫，也是白费精神，得不到同情。</a:t>
            </a:r>
            <a:r>
              <a:rPr lang="zh-CN" altLang="en-US" sz="2400" b="1" dirty="0">
                <a:solidFill>
                  <a:srgbClr val="FF0000"/>
                </a:solidFill>
                <a:latin typeface="楷体_GB2312" pitchFamily="49" charset="-122"/>
                <a:ea typeface="楷体_GB2312" pitchFamily="49" charset="-122"/>
              </a:rPr>
              <a:t>这实际是说诗人自己</a:t>
            </a:r>
            <a:r>
              <a:rPr lang="zh-CN" altLang="en-US" sz="2400" b="1" dirty="0" smtClean="0">
                <a:latin typeface="楷体_GB2312" pitchFamily="49" charset="-122"/>
                <a:ea typeface="楷体_GB2312" pitchFamily="49" charset="-122"/>
              </a:rPr>
              <a:t>。   下面</a:t>
            </a:r>
            <a:r>
              <a:rPr lang="zh-CN" altLang="en-US" sz="2400" b="1" dirty="0">
                <a:latin typeface="楷体_GB2312" pitchFamily="49" charset="-122"/>
                <a:ea typeface="楷体_GB2312" pitchFamily="49" charset="-122"/>
              </a:rPr>
              <a:t>四句则</a:t>
            </a:r>
            <a:r>
              <a:rPr lang="zh-CN" altLang="en-US" sz="2800" b="1" dirty="0">
                <a:solidFill>
                  <a:srgbClr val="FF0000"/>
                </a:solidFill>
                <a:latin typeface="楷体_GB2312" pitchFamily="49" charset="-122"/>
                <a:ea typeface="楷体_GB2312" pitchFamily="49" charset="-122"/>
              </a:rPr>
              <a:t>直抒胸臆</a:t>
            </a:r>
            <a:r>
              <a:rPr lang="zh-CN" altLang="en-US" sz="2400" b="1" dirty="0" smtClean="0">
                <a:latin typeface="楷体_GB2312" pitchFamily="49" charset="-122"/>
                <a:ea typeface="楷体_GB2312" pitchFamily="49" charset="-122"/>
              </a:rPr>
              <a:t>。颈联</a:t>
            </a:r>
            <a:r>
              <a:rPr lang="zh-CN" altLang="en-US" sz="2400" b="1" dirty="0">
                <a:latin typeface="楷体_GB2312" pitchFamily="49" charset="-122"/>
                <a:ea typeface="楷体_GB2312" pitchFamily="49" charset="-122"/>
              </a:rPr>
              <a:t>上句说自己官位低微，无所归依；下句说田园都荒芜了，还做这个官干什么呢？</a:t>
            </a:r>
            <a:r>
              <a:rPr lang="zh-CN" altLang="en-US" sz="2400" b="1" dirty="0">
                <a:solidFill>
                  <a:srgbClr val="FF0000"/>
                </a:solidFill>
                <a:latin typeface="楷体_GB2312" pitchFamily="49" charset="-122"/>
                <a:ea typeface="楷体_GB2312" pitchFamily="49" charset="-122"/>
              </a:rPr>
              <a:t>透出要辞官归隐的心意</a:t>
            </a:r>
            <a:r>
              <a:rPr lang="zh-CN" altLang="en-US" sz="2400" b="1" dirty="0">
                <a:latin typeface="楷体_GB2312" pitchFamily="49" charset="-122"/>
                <a:ea typeface="楷体_GB2312" pitchFamily="49" charset="-122"/>
              </a:rPr>
              <a:t>。尾联又把自己的命运和蝉联系起来，从蝉的叫声得到警示，</a:t>
            </a:r>
            <a:r>
              <a:rPr lang="zh-CN" altLang="en-US" sz="2400" b="1" dirty="0">
                <a:solidFill>
                  <a:srgbClr val="FF0000"/>
                </a:solidFill>
                <a:latin typeface="楷体_GB2312" pitchFamily="49" charset="-122"/>
                <a:ea typeface="楷体_GB2312" pitchFamily="49" charset="-122"/>
              </a:rPr>
              <a:t>醒悟到自己和蝉一样清苦</a:t>
            </a:r>
            <a:r>
              <a:rPr lang="zh-CN" altLang="en-US" sz="24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作者是怀着崇敬和同情的心情写蝉的，用蝉来警戒自己，要像蝉那样保持清高和廉洁，即使政治环境恶劣，也永远不变初衷</a:t>
            </a:r>
            <a:r>
              <a:rPr lang="zh-CN" altLang="en-US" sz="2800" b="1" dirty="0">
                <a:latin typeface="楷体_GB2312" pitchFamily="49" charset="-122"/>
                <a:ea typeface="楷体_GB2312" pitchFamily="49" charset="-122"/>
              </a:rPr>
              <a:t>。</a:t>
            </a:r>
            <a:endParaRPr lang="zh-CN" altLang="en-US" sz="2400" dirty="0">
              <a:latin typeface="楷体_GB2312" pitchFamily="49" charset="-122"/>
              <a:ea typeface="楷体_GB2312" pitchFamily="49" charset="-122"/>
            </a:endParaRPr>
          </a:p>
        </p:txBody>
      </p:sp>
      <p:sp>
        <p:nvSpPr>
          <p:cNvPr id="2765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TextBox 5"/>
          <p:cNvSpPr txBox="1"/>
          <p:nvPr/>
        </p:nvSpPr>
        <p:spPr>
          <a:xfrm>
            <a:off x="251520" y="2492896"/>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blinds(horizontal)">
                                      <p:cBhvr>
                                        <p:cTn id="7" dur="500"/>
                                        <p:tgtEl>
                                          <p:spTgt spid="2765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7653"/>
                                        </p:tgtEl>
                                        <p:attrNameLst>
                                          <p:attrName>style.visibility</p:attrName>
                                        </p:attrNameLst>
                                      </p:cBhvr>
                                      <p:to>
                                        <p:strVal val="visible"/>
                                      </p:to>
                                    </p:set>
                                    <p:animEffect transition="in" filter="strips(downLeft)">
                                      <p:cBhvr>
                                        <p:cTn id="12" dur="500"/>
                                        <p:tgtEl>
                                          <p:spTgt spid="2765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654"/>
                                        </p:tgtEl>
                                        <p:attrNameLst>
                                          <p:attrName>style.visibility</p:attrName>
                                        </p:attrNameLst>
                                      </p:cBhvr>
                                      <p:to>
                                        <p:strVal val="visible"/>
                                      </p:to>
                                    </p:set>
                                    <p:animEffect transition="in" filter="checkerboard(across)">
                                      <p:cBhvr>
                                        <p:cTn id="22"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27654" grpId="0"/>
      <p:bldP spid="2765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0" y="0"/>
            <a:ext cx="9144000" cy="3252788"/>
          </a:xfrm>
        </p:spPr>
        <p:txBody>
          <a:bodyPr/>
          <a:lstStyle/>
          <a:p>
            <a:pPr>
              <a:lnSpc>
                <a:spcPct val="140000"/>
              </a:lnSpc>
            </a:pPr>
            <a:r>
              <a:rPr lang="en-US" altLang="zh-CN" sz="2800" b="1">
                <a:solidFill>
                  <a:srgbClr val="FFFFFF"/>
                </a:solidFill>
              </a:rPr>
              <a:t>                </a:t>
            </a:r>
            <a:endParaRPr lang="en-US" altLang="zh-CN" sz="3200" b="1">
              <a:solidFill>
                <a:schemeClr val="accent2"/>
              </a:solidFill>
            </a:endParaRPr>
          </a:p>
        </p:txBody>
      </p:sp>
      <p:sp>
        <p:nvSpPr>
          <p:cNvPr id="133123" name="Rectangle 3"/>
          <p:cNvSpPr>
            <a:spLocks noGrp="1" noChangeArrowheads="1"/>
          </p:cNvSpPr>
          <p:nvPr>
            <p:ph type="body" idx="1"/>
          </p:nvPr>
        </p:nvSpPr>
        <p:spPr>
          <a:xfrm>
            <a:off x="-468313" y="3213100"/>
            <a:ext cx="9829801" cy="4114800"/>
          </a:xfrm>
        </p:spPr>
        <p:txBody>
          <a:bodyPr/>
          <a:lstStyle/>
          <a:p>
            <a:pPr>
              <a:lnSpc>
                <a:spcPct val="130000"/>
              </a:lnSpc>
              <a:buFontTx/>
              <a:buNone/>
            </a:pPr>
            <a:r>
              <a:rPr lang="en-US" altLang="zh-CN" sz="1800" b="1">
                <a:solidFill>
                  <a:srgbClr val="FFFFFF"/>
                </a:solidFill>
              </a:rPr>
              <a:t>                           </a:t>
            </a:r>
            <a:endParaRPr lang="en-US" altLang="zh-CN" b="1">
              <a:solidFill>
                <a:schemeClr val="accent2"/>
              </a:solidFill>
            </a:endParaRPr>
          </a:p>
        </p:txBody>
      </p:sp>
      <p:sp>
        <p:nvSpPr>
          <p:cNvPr id="133124" name="Text Box 4"/>
          <p:cNvSpPr txBox="1">
            <a:spLocks noChangeArrowheads="1"/>
          </p:cNvSpPr>
          <p:nvPr/>
        </p:nvSpPr>
        <p:spPr bwMode="auto">
          <a:xfrm>
            <a:off x="2627784" y="188640"/>
            <a:ext cx="5400600" cy="523220"/>
          </a:xfrm>
          <a:prstGeom prst="rect">
            <a:avLst/>
          </a:prstGeom>
          <a:noFill/>
          <a:ln w="9525">
            <a:noFill/>
            <a:miter lim="800000"/>
            <a:headEnd/>
            <a:tailEnd/>
          </a:ln>
          <a:effectLst/>
        </p:spPr>
        <p:txBody>
          <a:bodyPr wrap="square">
            <a:spAutoFit/>
          </a:bodyPr>
          <a:lstStyle/>
          <a:p>
            <a:r>
              <a:rPr lang="zh-CN" altLang="en-US" sz="2800" b="1" dirty="0" smtClean="0">
                <a:latin typeface="楷体_GB2312" pitchFamily="49" charset="-122"/>
                <a:ea typeface="楷体_GB2312" pitchFamily="49" charset="-122"/>
              </a:rPr>
              <a:t>分析这两首词表达的情感。</a:t>
            </a:r>
            <a:endParaRPr lang="zh-CN" altLang="zh-CN" sz="2800" b="1" dirty="0">
              <a:latin typeface="楷体_GB2312" pitchFamily="49" charset="-122"/>
              <a:ea typeface="楷体_GB2312" pitchFamily="49" charset="-122"/>
            </a:endParaRPr>
          </a:p>
        </p:txBody>
      </p:sp>
      <p:sp>
        <p:nvSpPr>
          <p:cNvPr id="133125" name="Text Box 5"/>
          <p:cNvSpPr txBox="1">
            <a:spLocks noChangeArrowheads="1"/>
          </p:cNvSpPr>
          <p:nvPr/>
        </p:nvSpPr>
        <p:spPr bwMode="auto">
          <a:xfrm>
            <a:off x="251520" y="764704"/>
            <a:ext cx="8892480" cy="1877437"/>
          </a:xfrm>
          <a:prstGeom prst="rect">
            <a:avLst/>
          </a:prstGeom>
          <a:noFill/>
          <a:ln w="9525">
            <a:noFill/>
            <a:miter lim="800000"/>
            <a:headEnd/>
            <a:tailEnd/>
          </a:ln>
          <a:effectLst/>
        </p:spPr>
        <p:txBody>
          <a:bodyPr wrap="square">
            <a:spAutoFit/>
          </a:bodyPr>
          <a:lstStyle/>
          <a:p>
            <a:r>
              <a:rPr lang="zh-CN" altLang="en-US" sz="2800" b="1" dirty="0">
                <a:solidFill>
                  <a:srgbClr val="0000FF"/>
                </a:solidFill>
                <a:latin typeface="楷体_GB2312" pitchFamily="49" charset="-122"/>
                <a:ea typeface="楷体_GB2312" pitchFamily="49" charset="-122"/>
              </a:rPr>
              <a:t>　　　　　　　卜算子</a:t>
            </a:r>
            <a:r>
              <a:rPr lang="zh-CN" altLang="en-US" sz="2800" b="1" dirty="0">
                <a:solidFill>
                  <a:srgbClr val="0000FF"/>
                </a:solidFill>
                <a:latin typeface="Arial"/>
                <a:ea typeface="楷体_GB2312" pitchFamily="49" charset="-122"/>
              </a:rPr>
              <a:t> </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咏梅    陆游</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驿外断桥边，寂寞开无主。已是黄昏独自愁，更著风和雨。无意苦争春，一任群芳妒。零落成泥碾作尘，只有香如故。</a:t>
            </a:r>
            <a:endParaRPr lang="zh-CN" altLang="en-US" sz="2800" b="1" dirty="0">
              <a:solidFill>
                <a:srgbClr val="0000FF"/>
              </a:solidFill>
            </a:endParaRPr>
          </a:p>
        </p:txBody>
      </p:sp>
      <p:sp>
        <p:nvSpPr>
          <p:cNvPr id="133126" name="Text Box 6"/>
          <p:cNvSpPr txBox="1">
            <a:spLocks noChangeArrowheads="1"/>
          </p:cNvSpPr>
          <p:nvPr/>
        </p:nvSpPr>
        <p:spPr bwMode="auto">
          <a:xfrm>
            <a:off x="251520" y="3645024"/>
            <a:ext cx="8568952" cy="1815882"/>
          </a:xfrm>
          <a:prstGeom prst="rect">
            <a:avLst/>
          </a:prstGeom>
          <a:noFill/>
          <a:ln w="9525">
            <a:noFill/>
            <a:miter lim="800000"/>
            <a:headEnd/>
            <a:tailEnd/>
          </a:ln>
          <a:effectLst/>
        </p:spPr>
        <p:txBody>
          <a:bodyPr wrap="square">
            <a:spAutoFit/>
          </a:bodyPr>
          <a:lstStyle/>
          <a:p>
            <a:r>
              <a:rPr lang="zh-CN" altLang="en-US" sz="2800" b="1" dirty="0">
                <a:solidFill>
                  <a:srgbClr val="0000FF"/>
                </a:solidFill>
                <a:latin typeface="楷体_GB2312" pitchFamily="49" charset="-122"/>
                <a:ea typeface="楷体_GB2312" pitchFamily="49" charset="-122"/>
              </a:rPr>
              <a:t>　　　　　　　卜算子</a:t>
            </a:r>
            <a:r>
              <a:rPr lang="zh-CN" altLang="en-US" sz="2800" b="1" dirty="0">
                <a:solidFill>
                  <a:srgbClr val="0000FF"/>
                </a:solidFill>
                <a:latin typeface="Arial"/>
                <a:ea typeface="楷体_GB2312" pitchFamily="49" charset="-122"/>
              </a:rPr>
              <a:t> </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咏梅   毛泽东</a:t>
            </a:r>
          </a:p>
          <a:p>
            <a:r>
              <a:rPr lang="zh-CN" altLang="en-US" sz="2800" b="1" dirty="0">
                <a:solidFill>
                  <a:srgbClr val="0000FF"/>
                </a:solidFill>
                <a:latin typeface="楷体_GB2312" pitchFamily="49" charset="-122"/>
                <a:ea typeface="楷体_GB2312" pitchFamily="49" charset="-122"/>
              </a:rPr>
              <a:t>　　风雨送春归，飞雪迎春到。已是悬崖百丈冰，犹有花枝俏。俏也不争春，只把春来报。待到山花烂漫时，她在丛中笑。</a:t>
            </a:r>
          </a:p>
        </p:txBody>
      </p:sp>
      <p:sp>
        <p:nvSpPr>
          <p:cNvPr id="133127" name="Text Box 7"/>
          <p:cNvSpPr txBox="1">
            <a:spLocks noChangeArrowheads="1"/>
          </p:cNvSpPr>
          <p:nvPr/>
        </p:nvSpPr>
        <p:spPr bwMode="auto">
          <a:xfrm>
            <a:off x="395536" y="2564904"/>
            <a:ext cx="8228012" cy="954107"/>
          </a:xfrm>
          <a:prstGeom prst="rect">
            <a:avLst/>
          </a:prstGeom>
          <a:noFill/>
          <a:ln w="9525">
            <a:noFill/>
            <a:miter lim="800000"/>
            <a:headEnd/>
            <a:tailEnd/>
          </a:ln>
          <a:effectLst/>
        </p:spPr>
        <p:txBody>
          <a:bodyPr>
            <a:spAutoFit/>
          </a:bodyPr>
          <a:lstStyle/>
          <a:p>
            <a:r>
              <a:rPr lang="zh-CN" altLang="en-US"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分析： “梅花”</a:t>
            </a:r>
            <a:r>
              <a:rPr lang="zh-CN" altLang="en-US" sz="2800" b="1" dirty="0">
                <a:solidFill>
                  <a:srgbClr val="FF0000"/>
                </a:solidFill>
                <a:latin typeface="楷体_GB2312" pitchFamily="49" charset="-122"/>
                <a:ea typeface="楷体_GB2312" pitchFamily="49" charset="-122"/>
              </a:rPr>
              <a:t>这一形象表现了诗人饱受摧残，但至死也不会改变自己高尚品格和坚贞节操。</a:t>
            </a:r>
            <a:endParaRPr lang="zh-CN" altLang="en-US" sz="2800" dirty="0">
              <a:solidFill>
                <a:srgbClr val="FF0000"/>
              </a:solidFill>
              <a:latin typeface="楷体_GB2312" pitchFamily="49" charset="-122"/>
              <a:ea typeface="楷体_GB2312" pitchFamily="49" charset="-122"/>
            </a:endParaRPr>
          </a:p>
        </p:txBody>
      </p:sp>
      <p:sp>
        <p:nvSpPr>
          <p:cNvPr id="133128" name="Text Box 8"/>
          <p:cNvSpPr txBox="1">
            <a:spLocks noChangeArrowheads="1"/>
          </p:cNvSpPr>
          <p:nvPr/>
        </p:nvSpPr>
        <p:spPr bwMode="auto">
          <a:xfrm>
            <a:off x="251520" y="5473005"/>
            <a:ext cx="8640960" cy="1384995"/>
          </a:xfrm>
          <a:prstGeom prst="rect">
            <a:avLst/>
          </a:prstGeom>
          <a:noFill/>
          <a:ln w="9525">
            <a:noFill/>
            <a:miter lim="800000"/>
            <a:headEnd/>
            <a:tailEnd/>
          </a:ln>
          <a:effectLst/>
        </p:spPr>
        <p:txBody>
          <a:bodyPr wrap="square">
            <a:spAutoFit/>
          </a:bodyPr>
          <a:lstStyle/>
          <a:p>
            <a:r>
              <a:rPr lang="zh-CN" altLang="en-US"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分析</a:t>
            </a:r>
            <a:r>
              <a:rPr lang="zh-CN" altLang="en-US" sz="2800" b="1" dirty="0">
                <a:solidFill>
                  <a:srgbClr val="FF0000"/>
                </a:solidFill>
                <a:latin typeface="楷体_GB2312" pitchFamily="49" charset="-122"/>
                <a:ea typeface="楷体_GB2312" pitchFamily="49" charset="-122"/>
              </a:rPr>
              <a:t>：</a:t>
            </a:r>
            <a:r>
              <a:rPr lang="zh-CN" altLang="en-US" sz="2800" b="1" dirty="0" smtClean="0">
                <a:solidFill>
                  <a:srgbClr val="FF0000"/>
                </a:solidFill>
                <a:latin typeface="楷体_GB2312" pitchFamily="49" charset="-122"/>
                <a:ea typeface="楷体_GB2312" pitchFamily="49" charset="-122"/>
              </a:rPr>
              <a:t>“梅花”</a:t>
            </a:r>
            <a:r>
              <a:rPr lang="zh-CN" altLang="en-US" sz="2800" b="1" dirty="0">
                <a:solidFill>
                  <a:srgbClr val="FF0000"/>
                </a:solidFill>
                <a:latin typeface="楷体_GB2312" pitchFamily="49" charset="-122"/>
                <a:ea typeface="楷体_GB2312" pitchFamily="49" charset="-122"/>
              </a:rPr>
              <a:t>这一形象折射出诗人的高尚品格和鲜明性格，即先行者和公仆的品格，艰危中奋不顾身、转安后乐于奉献的执着性格。</a:t>
            </a:r>
            <a:endParaRPr lang="zh-CN" altLang="en-US" sz="2800" dirty="0">
              <a:solidFill>
                <a:srgbClr val="FF0000"/>
              </a:solidFill>
              <a:latin typeface="楷体_GB2312" pitchFamily="49" charset="-122"/>
              <a:ea typeface="楷体_GB2312" pitchFamily="49" charset="-122"/>
            </a:endParaRPr>
          </a:p>
        </p:txBody>
      </p:sp>
      <p:sp>
        <p:nvSpPr>
          <p:cNvPr id="10"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24"/>
                                        </p:tgtEl>
                                        <p:attrNameLst>
                                          <p:attrName>style.visibility</p:attrName>
                                        </p:attrNameLst>
                                      </p:cBhvr>
                                      <p:to>
                                        <p:strVal val="visible"/>
                                      </p:to>
                                    </p:set>
                                    <p:animEffect transition="in" filter="blinds(horizontal)">
                                      <p:cBhvr>
                                        <p:cTn id="12" dur="500"/>
                                        <p:tgtEl>
                                          <p:spTgt spid="13312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33125"/>
                                        </p:tgtEl>
                                        <p:attrNameLst>
                                          <p:attrName>style.visibility</p:attrName>
                                        </p:attrNameLst>
                                      </p:cBhvr>
                                      <p:to>
                                        <p:strVal val="visible"/>
                                      </p:to>
                                    </p:set>
                                    <p:animEffect transition="in" filter="strips(downLeft)">
                                      <p:cBhvr>
                                        <p:cTn id="17" dur="500"/>
                                        <p:tgtEl>
                                          <p:spTgt spid="13312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3126"/>
                                        </p:tgtEl>
                                        <p:attrNameLst>
                                          <p:attrName>style.visibility</p:attrName>
                                        </p:attrNameLst>
                                      </p:cBhvr>
                                      <p:to>
                                        <p:strVal val="visible"/>
                                      </p:to>
                                    </p:set>
                                    <p:animEffect transition="in" filter="checkerboard(across)">
                                      <p:cBhvr>
                                        <p:cTn id="22" dur="500"/>
                                        <p:tgtEl>
                                          <p:spTgt spid="133126"/>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33127"/>
                                        </p:tgtEl>
                                        <p:attrNameLst>
                                          <p:attrName>style.visibility</p:attrName>
                                        </p:attrNameLst>
                                      </p:cBhvr>
                                      <p:to>
                                        <p:strVal val="visible"/>
                                      </p:to>
                                    </p:set>
                                    <p:anim calcmode="discrete" valueType="clr">
                                      <p:cBhvr override="childStyle">
                                        <p:cTn id="27" dur="80"/>
                                        <p:tgtEl>
                                          <p:spTgt spid="133127"/>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33127"/>
                                        </p:tgtEl>
                                        <p:attrNameLst>
                                          <p:attrName>fillcolor</p:attrName>
                                        </p:attrNameLst>
                                      </p:cBhvr>
                                      <p:tavLst>
                                        <p:tav tm="0">
                                          <p:val>
                                            <p:clrVal>
                                              <a:schemeClr val="accent2"/>
                                            </p:clrVal>
                                          </p:val>
                                        </p:tav>
                                        <p:tav tm="50000">
                                          <p:val>
                                            <p:clrVal>
                                              <a:schemeClr val="hlink"/>
                                            </p:clrVal>
                                          </p:val>
                                        </p:tav>
                                      </p:tavLst>
                                    </p:anim>
                                    <p:set>
                                      <p:cBhvr>
                                        <p:cTn id="29" dur="80"/>
                                        <p:tgtEl>
                                          <p:spTgt spid="133127"/>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133128"/>
                                        </p:tgtEl>
                                        <p:attrNameLst>
                                          <p:attrName>style.visibility</p:attrName>
                                        </p:attrNameLst>
                                      </p:cBhvr>
                                      <p:to>
                                        <p:strVal val="visible"/>
                                      </p:to>
                                    </p:set>
                                    <p:anim calcmode="discrete" valueType="clr">
                                      <p:cBhvr override="childStyle">
                                        <p:cTn id="34" dur="80"/>
                                        <p:tgtEl>
                                          <p:spTgt spid="133128"/>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33128"/>
                                        </p:tgtEl>
                                        <p:attrNameLst>
                                          <p:attrName>fillcolor</p:attrName>
                                        </p:attrNameLst>
                                      </p:cBhvr>
                                      <p:tavLst>
                                        <p:tav tm="0">
                                          <p:val>
                                            <p:clrVal>
                                              <a:schemeClr val="accent2"/>
                                            </p:clrVal>
                                          </p:val>
                                        </p:tav>
                                        <p:tav tm="50000">
                                          <p:val>
                                            <p:clrVal>
                                              <a:schemeClr val="hlink"/>
                                            </p:clrVal>
                                          </p:val>
                                        </p:tav>
                                      </p:tavLst>
                                    </p:anim>
                                    <p:set>
                                      <p:cBhvr>
                                        <p:cTn id="36" dur="80"/>
                                        <p:tgtEl>
                                          <p:spTgt spid="1331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P spid="133125" grpId="0"/>
      <p:bldP spid="133126" grpId="0"/>
      <p:bldP spid="133127" grpId="0"/>
      <p:bldP spid="13312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611560" y="764704"/>
            <a:ext cx="7797800" cy="1384995"/>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咏 </a:t>
            </a:r>
            <a:r>
              <a:rPr lang="zh-CN" altLang="en-US" sz="2800" b="1" dirty="0" smtClean="0">
                <a:solidFill>
                  <a:srgbClr val="0000FF"/>
                </a:solidFill>
                <a:latin typeface="楷体_GB2312" pitchFamily="49" charset="-122"/>
                <a:ea typeface="楷体_GB2312" pitchFamily="49" charset="-122"/>
              </a:rPr>
              <a:t>柳 </a:t>
            </a:r>
            <a:r>
              <a:rPr lang="zh-CN" altLang="en-US" sz="2800" b="1" dirty="0">
                <a:solidFill>
                  <a:srgbClr val="0000FF"/>
                </a:solidFill>
                <a:latin typeface="楷体_GB2312" pitchFamily="49" charset="-122"/>
                <a:ea typeface="楷体_GB2312" pitchFamily="49" charset="-122"/>
              </a:rPr>
              <a:t>　　曾巩 </a:t>
            </a:r>
          </a:p>
          <a:p>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乱</a:t>
            </a:r>
            <a:r>
              <a:rPr lang="zh-CN" altLang="en-US" sz="2800" b="1" dirty="0">
                <a:solidFill>
                  <a:srgbClr val="0000FF"/>
                </a:solidFill>
                <a:latin typeface="楷体_GB2312" pitchFamily="49" charset="-122"/>
                <a:ea typeface="楷体_GB2312" pitchFamily="49" charset="-122"/>
              </a:rPr>
              <a:t>条犹未变初黄，倚得东风势便狂。 </a:t>
            </a:r>
          </a:p>
          <a:p>
            <a:r>
              <a:rPr lang="zh-CN" altLang="en-US" sz="2800" b="1" dirty="0">
                <a:solidFill>
                  <a:srgbClr val="0000FF"/>
                </a:solidFill>
                <a:latin typeface="楷体_GB2312" pitchFamily="49" charset="-122"/>
                <a:ea typeface="楷体_GB2312" pitchFamily="49" charset="-122"/>
              </a:rPr>
              <a:t>     解把飞花蒙日月，不知天地有清霜。</a:t>
            </a:r>
          </a:p>
        </p:txBody>
      </p:sp>
      <p:sp>
        <p:nvSpPr>
          <p:cNvPr id="37894" name="Text Box 6"/>
          <p:cNvSpPr txBox="1">
            <a:spLocks noChangeArrowheads="1"/>
          </p:cNvSpPr>
          <p:nvPr/>
        </p:nvSpPr>
        <p:spPr bwMode="auto">
          <a:xfrm>
            <a:off x="251520" y="3933056"/>
            <a:ext cx="8372475" cy="1815882"/>
          </a:xfrm>
          <a:prstGeom prst="rect">
            <a:avLst/>
          </a:prstGeom>
          <a:noFill/>
          <a:ln w="9525">
            <a:noFill/>
            <a:miter lim="800000"/>
            <a:headEnd/>
            <a:tailEnd/>
          </a:ln>
          <a:effectLst/>
        </p:spPr>
        <p:txBody>
          <a:bodyPr>
            <a:spAutoFit/>
          </a:bodyPr>
          <a:lstStyle/>
          <a:p>
            <a:r>
              <a:rPr lang="en-US" altLang="zh-CN" sz="2800" b="1"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　　</a:t>
            </a:r>
            <a:r>
              <a:rPr lang="zh-CN" altLang="en-US" sz="2800" b="1" dirty="0">
                <a:latin typeface="楷体_GB2312" pitchFamily="49" charset="-122"/>
                <a:ea typeface="楷体_GB2312" pitchFamily="49" charset="-122"/>
              </a:rPr>
              <a:t>这首诗题为“咏柳”，实际上</a:t>
            </a:r>
            <a:r>
              <a:rPr lang="zh-CN" altLang="en-US" sz="2800" b="1" dirty="0">
                <a:solidFill>
                  <a:srgbClr val="FF0000"/>
                </a:solidFill>
                <a:latin typeface="楷体_GB2312" pitchFamily="49" charset="-122"/>
                <a:ea typeface="楷体_GB2312" pitchFamily="49" charset="-122"/>
              </a:rPr>
              <a:t>托物寓意。</a:t>
            </a:r>
          </a:p>
          <a:p>
            <a:r>
              <a:rPr lang="zh-CN" altLang="en-US" sz="2800" b="1" dirty="0">
                <a:solidFill>
                  <a:srgbClr val="FF0000"/>
                </a:solidFill>
                <a:latin typeface="楷体_GB2312" pitchFamily="49" charset="-122"/>
                <a:ea typeface="楷体_GB2312" pitchFamily="49" charset="-122"/>
              </a:rPr>
              <a:t>　　通过对柳树“倚得东风势便狂”“飞花蒙日月”的描摹，写出了那些得志便猖狂的小人；并用“天地清霜”警告他们必无好下场，难逃灭亡的命运。</a:t>
            </a:r>
            <a:endParaRPr lang="zh-CN" altLang="en-US" sz="2800" dirty="0">
              <a:solidFill>
                <a:srgbClr val="FF0000"/>
              </a:solidFill>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TextBox 5"/>
          <p:cNvSpPr txBox="1"/>
          <p:nvPr/>
        </p:nvSpPr>
        <p:spPr>
          <a:xfrm>
            <a:off x="827584" y="2636912"/>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7892"/>
                                        </p:tgtEl>
                                        <p:attrNameLst>
                                          <p:attrName>style.visibility</p:attrName>
                                        </p:attrNameLst>
                                      </p:cBhvr>
                                      <p:to>
                                        <p:strVal val="visible"/>
                                      </p:to>
                                    </p:set>
                                    <p:animEffect transition="in" filter="strips(downLeft)">
                                      <p:cBhvr>
                                        <p:cTn id="12" dur="500"/>
                                        <p:tgtEl>
                                          <p:spTgt spid="3789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7894"/>
                                        </p:tgtEl>
                                        <p:attrNameLst>
                                          <p:attrName>style.visibility</p:attrName>
                                        </p:attrNameLst>
                                      </p:cBhvr>
                                      <p:to>
                                        <p:strVal val="visible"/>
                                      </p:to>
                                    </p:set>
                                    <p:animEffect transition="in" filter="diamond(in)">
                                      <p:cBhvr>
                                        <p:cTn id="22" dur="5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31640" y="404664"/>
            <a:ext cx="6697290" cy="936625"/>
          </a:xfrm>
          <a:ln>
            <a:noFill/>
          </a:ln>
        </p:spPr>
        <p:txBody>
          <a:bodyPr>
            <a:noAutofit/>
          </a:bodyPr>
          <a:lstStyle/>
          <a:p>
            <a:r>
              <a:rPr kumimoji="1" lang="zh-CN" altLang="en-US" sz="4800" b="1">
                <a:solidFill>
                  <a:srgbClr val="0000FF"/>
                </a:solidFill>
                <a:ea typeface="黑体" pitchFamily="2" charset="-122"/>
              </a:rPr>
              <a:t>古诗中常见的思想感情</a:t>
            </a:r>
          </a:p>
        </p:txBody>
      </p:sp>
      <p:sp>
        <p:nvSpPr>
          <p:cNvPr id="8195" name="Rectangle 3"/>
          <p:cNvSpPr>
            <a:spLocks noGrp="1" noChangeArrowheads="1"/>
          </p:cNvSpPr>
          <p:nvPr>
            <p:ph type="body" idx="1"/>
          </p:nvPr>
        </p:nvSpPr>
        <p:spPr>
          <a:xfrm>
            <a:off x="827584" y="2276872"/>
            <a:ext cx="7561262" cy="3816350"/>
          </a:xfrm>
          <a:noFill/>
          <a:ln>
            <a:noFill/>
          </a:ln>
        </p:spPr>
        <p:txBody>
          <a:bodyPr>
            <a:normAutofit/>
          </a:bodyPr>
          <a:lstStyle/>
          <a:p>
            <a:pPr>
              <a:lnSpc>
                <a:spcPct val="90000"/>
              </a:lnSpc>
              <a:buFontTx/>
              <a:buNone/>
            </a:pPr>
            <a:r>
              <a:rPr kumimoji="1" lang="zh-CN" altLang="en-US" b="1">
                <a:solidFill>
                  <a:srgbClr val="FF0000"/>
                </a:solidFill>
                <a:latin typeface="楷体_GB2312" pitchFamily="49" charset="-122"/>
                <a:ea typeface="楷体_GB2312" pitchFamily="49" charset="-122"/>
              </a:rPr>
              <a:t>　忧国忧民  </a:t>
            </a:r>
            <a:r>
              <a:rPr lang="zh-CN" altLang="en-US" b="1">
                <a:solidFill>
                  <a:srgbClr val="FF0000"/>
                </a:solidFill>
                <a:latin typeface="楷体_GB2312" pitchFamily="49" charset="-122"/>
                <a:ea typeface="楷体_GB2312" pitchFamily="49" charset="-122"/>
              </a:rPr>
              <a:t>建功报国  </a:t>
            </a:r>
            <a:r>
              <a:rPr kumimoji="1" lang="zh-CN" altLang="en-US" b="1">
                <a:solidFill>
                  <a:srgbClr val="FF0000"/>
                </a:solidFill>
                <a:latin typeface="楷体_GB2312" pitchFamily="49" charset="-122"/>
                <a:ea typeface="楷体_GB2312" pitchFamily="49" charset="-122"/>
              </a:rPr>
              <a:t>怀古伤今 </a:t>
            </a:r>
          </a:p>
          <a:p>
            <a:pPr>
              <a:lnSpc>
                <a:spcPct val="90000"/>
              </a:lnSpc>
              <a:buFontTx/>
              <a:buNone/>
            </a:pPr>
            <a:r>
              <a:rPr kumimoji="1" lang="zh-CN" altLang="en-US" b="1">
                <a:solidFill>
                  <a:srgbClr val="FF0000"/>
                </a:solidFill>
                <a:latin typeface="楷体_GB2312" pitchFamily="49" charset="-122"/>
                <a:ea typeface="楷体_GB2312" pitchFamily="49" charset="-122"/>
              </a:rPr>
              <a:t>　蔑视权贵  愤世嫉俗  怀才不遇</a:t>
            </a:r>
          </a:p>
          <a:p>
            <a:pPr>
              <a:lnSpc>
                <a:spcPct val="90000"/>
              </a:lnSpc>
              <a:buFontTx/>
              <a:buNone/>
            </a:pPr>
            <a:r>
              <a:rPr kumimoji="1" lang="zh-CN" altLang="en-US" b="1">
                <a:solidFill>
                  <a:srgbClr val="FF0000"/>
                </a:solidFill>
                <a:latin typeface="楷体_GB2312" pitchFamily="49" charset="-122"/>
                <a:ea typeface="楷体_GB2312" pitchFamily="49" charset="-122"/>
              </a:rPr>
              <a:t>　寄情山水  归隐田园  登高览胜</a:t>
            </a:r>
          </a:p>
          <a:p>
            <a:pPr>
              <a:lnSpc>
                <a:spcPct val="90000"/>
              </a:lnSpc>
              <a:buFontTx/>
              <a:buNone/>
            </a:pPr>
            <a:r>
              <a:rPr kumimoji="1" lang="zh-CN" altLang="en-US" b="1">
                <a:solidFill>
                  <a:srgbClr val="FF0000"/>
                </a:solidFill>
                <a:latin typeface="楷体_GB2312" pitchFamily="49" charset="-122"/>
                <a:ea typeface="楷体_GB2312" pitchFamily="49" charset="-122"/>
              </a:rPr>
              <a:t>　惜春悲秋  </a:t>
            </a:r>
            <a:r>
              <a:rPr lang="zh-CN" altLang="en-US" b="1">
                <a:solidFill>
                  <a:srgbClr val="FF0000"/>
                </a:solidFill>
                <a:latin typeface="楷体_GB2312" pitchFamily="49" charset="-122"/>
                <a:ea typeface="楷体_GB2312" pitchFamily="49" charset="-122"/>
              </a:rPr>
              <a:t>思乡怀人  长亭送别</a:t>
            </a:r>
          </a:p>
          <a:p>
            <a:pPr>
              <a:lnSpc>
                <a:spcPct val="90000"/>
              </a:lnSpc>
              <a:buFontTx/>
              <a:buNone/>
            </a:pPr>
            <a:r>
              <a:rPr kumimoji="1" lang="zh-CN" altLang="en-US" b="1">
                <a:solidFill>
                  <a:srgbClr val="FF0000"/>
                </a:solidFill>
                <a:latin typeface="楷体_GB2312" pitchFamily="49" charset="-122"/>
                <a:ea typeface="楷体_GB2312" pitchFamily="49" charset="-122"/>
              </a:rPr>
              <a:t>　思乡念亲  相知相思  别恨离愁</a:t>
            </a:r>
          </a:p>
          <a:p>
            <a:pPr algn="ctr">
              <a:lnSpc>
                <a:spcPct val="90000"/>
              </a:lnSpc>
              <a:buFontTx/>
              <a:buNone/>
            </a:pPr>
            <a:r>
              <a:rPr kumimoji="1" lang="en-US" altLang="zh-CN" b="1">
                <a:solidFill>
                  <a:srgbClr val="FF0000"/>
                </a:solidFill>
                <a:latin typeface="楷体_GB2312" pitchFamily="49" charset="-122"/>
                <a:ea typeface="楷体_GB2312"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box(in)">
                                      <p:cBhvr>
                                        <p:cTn id="32"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Text Box 5"/>
          <p:cNvSpPr txBox="1">
            <a:spLocks noChangeArrowheads="1"/>
          </p:cNvSpPr>
          <p:nvPr/>
        </p:nvSpPr>
        <p:spPr bwMode="auto">
          <a:xfrm>
            <a:off x="971600" y="332656"/>
            <a:ext cx="7200900" cy="2123658"/>
          </a:xfrm>
          <a:prstGeom prst="rect">
            <a:avLst/>
          </a:prstGeom>
          <a:solidFill>
            <a:schemeClr val="bg1">
              <a:alpha val="49001"/>
            </a:schemeClr>
          </a:solidFill>
          <a:ln w="9525">
            <a:noFill/>
            <a:miter lim="800000"/>
            <a:headEnd/>
            <a:tailEnd/>
          </a:ln>
          <a:effectLst/>
        </p:spPr>
        <p:txBody>
          <a:bodyPr>
            <a:spAutoFit/>
          </a:bodyPr>
          <a:lstStyle/>
          <a:p>
            <a:r>
              <a:rPr kumimoji="1" lang="zh-CN" altLang="en-US" sz="6600" b="1" dirty="0">
                <a:solidFill>
                  <a:srgbClr val="0000FF"/>
                </a:solidFill>
                <a:latin typeface="华文行楷" pitchFamily="2" charset="-122"/>
                <a:ea typeface="华文行楷" pitchFamily="2" charset="-122"/>
              </a:rPr>
              <a:t>何人不起故园情</a:t>
            </a:r>
          </a:p>
          <a:p>
            <a:r>
              <a:rPr kumimoji="1" lang="zh-CN" altLang="en-US" sz="6600" b="1" dirty="0">
                <a:solidFill>
                  <a:srgbClr val="0000FF"/>
                </a:solidFill>
                <a:latin typeface="华文行楷" pitchFamily="2" charset="-122"/>
                <a:ea typeface="华文行楷" pitchFamily="2" charset="-122"/>
              </a:rPr>
              <a:t> </a:t>
            </a:r>
            <a:r>
              <a:rPr kumimoji="1" lang="zh-CN" altLang="en-US" sz="4800" b="1" dirty="0">
                <a:solidFill>
                  <a:srgbClr val="0000FF"/>
                </a:solidFill>
                <a:latin typeface="隶书" pitchFamily="49" charset="-122"/>
                <a:ea typeface="隶书" pitchFamily="49" charset="-122"/>
              </a:rPr>
              <a:t>［</a:t>
            </a:r>
            <a:r>
              <a:rPr kumimoji="1" lang="zh-CN" altLang="en-US" sz="4800" b="1" dirty="0">
                <a:solidFill>
                  <a:srgbClr val="FF0000"/>
                </a:solidFill>
                <a:latin typeface="隶书" pitchFamily="49" charset="-122"/>
                <a:ea typeface="隶书" pitchFamily="49" charset="-122"/>
              </a:rPr>
              <a:t>思乡怀人</a:t>
            </a:r>
            <a:r>
              <a:rPr kumimoji="1" lang="zh-CN" altLang="en-US" sz="4800" b="1" dirty="0">
                <a:solidFill>
                  <a:srgbClr val="0000FF"/>
                </a:solidFill>
                <a:latin typeface="隶书" pitchFamily="49" charset="-122"/>
                <a:ea typeface="隶书" pitchFamily="49" charset="-122"/>
              </a:rPr>
              <a:t>诗鉴赏］</a:t>
            </a:r>
            <a:endParaRPr kumimoji="1" lang="zh-CN" altLang="en-US" sz="6600" b="1" dirty="0">
              <a:solidFill>
                <a:srgbClr val="0000FF"/>
              </a:solidFill>
              <a:latin typeface="隶书" pitchFamily="49" charset="-122"/>
              <a:ea typeface="隶书" pitchFamily="49" charset="-122"/>
            </a:endParaRPr>
          </a:p>
        </p:txBody>
      </p:sp>
      <p:sp>
        <p:nvSpPr>
          <p:cNvPr id="38918" name="Text Box 6"/>
          <p:cNvSpPr txBox="1">
            <a:spLocks noChangeArrowheads="1"/>
          </p:cNvSpPr>
          <p:nvPr/>
        </p:nvSpPr>
        <p:spPr bwMode="auto">
          <a:xfrm>
            <a:off x="107950" y="2495550"/>
            <a:ext cx="8784530" cy="3970318"/>
          </a:xfrm>
          <a:prstGeom prst="rect">
            <a:avLst/>
          </a:prstGeom>
          <a:noFill/>
          <a:ln w="9525">
            <a:noFill/>
            <a:miter lim="800000"/>
            <a:headEnd/>
            <a:tailEnd/>
          </a:ln>
          <a:effectLst/>
        </p:spPr>
        <p:txBody>
          <a:bodyPr wrap="square">
            <a:spAutoFit/>
          </a:bodyPr>
          <a:lstStyle/>
          <a:p>
            <a:pPr>
              <a:spcBef>
                <a:spcPct val="50000"/>
              </a:spcBef>
            </a:pP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古人或</a:t>
            </a:r>
            <a:r>
              <a:rPr kumimoji="1" lang="zh-CN" altLang="en-US" sz="2800" b="1" dirty="0">
                <a:solidFill>
                  <a:srgbClr val="FF0000"/>
                </a:solidFill>
                <a:latin typeface="楷体_GB2312" pitchFamily="49" charset="-122"/>
                <a:ea typeface="楷体_GB2312" pitchFamily="49" charset="-122"/>
              </a:rPr>
              <a:t>久宦在外</a:t>
            </a:r>
            <a:r>
              <a:rPr kumimoji="1" lang="zh-CN" altLang="en-US" sz="2800" b="1" dirty="0">
                <a:latin typeface="楷体_GB2312" pitchFamily="49" charset="-122"/>
                <a:ea typeface="楷体_GB2312" pitchFamily="49" charset="-122"/>
              </a:rPr>
              <a:t>，或</a:t>
            </a:r>
            <a:r>
              <a:rPr kumimoji="1" lang="zh-CN" altLang="en-US" sz="2800" b="1" dirty="0">
                <a:solidFill>
                  <a:srgbClr val="FF0000"/>
                </a:solidFill>
                <a:latin typeface="楷体_GB2312" pitchFamily="49" charset="-122"/>
                <a:ea typeface="楷体_GB2312" pitchFamily="49" charset="-122"/>
              </a:rPr>
              <a:t>长期流离漂泊</a:t>
            </a:r>
            <a:r>
              <a:rPr kumimoji="1" lang="zh-CN" altLang="en-US" sz="2800" b="1" dirty="0">
                <a:latin typeface="楷体_GB2312" pitchFamily="49" charset="-122"/>
                <a:ea typeface="楷体_GB2312" pitchFamily="49" charset="-122"/>
              </a:rPr>
              <a:t>，或</a:t>
            </a:r>
            <a:r>
              <a:rPr kumimoji="1" lang="zh-CN" altLang="en-US" sz="2800" b="1" dirty="0">
                <a:solidFill>
                  <a:srgbClr val="FF0000"/>
                </a:solidFill>
                <a:latin typeface="楷体_GB2312" pitchFamily="49" charset="-122"/>
                <a:ea typeface="楷体_GB2312" pitchFamily="49" charset="-122"/>
              </a:rPr>
              <a:t>久戍边关</a:t>
            </a:r>
            <a:r>
              <a:rPr kumimoji="1" lang="zh-CN" altLang="en-US" sz="2800" b="1" dirty="0">
                <a:latin typeface="楷体_GB2312" pitchFamily="49" charset="-122"/>
                <a:ea typeface="楷体_GB2312" pitchFamily="49" charset="-122"/>
              </a:rPr>
              <a:t>，总会引起浓浓的思乡怀人之情，所以这类诗文就特别多，它们</a:t>
            </a:r>
            <a:r>
              <a:rPr kumimoji="1" lang="zh-CN" altLang="en-US" sz="2800" b="1" dirty="0">
                <a:solidFill>
                  <a:srgbClr val="FF0000"/>
                </a:solidFill>
                <a:latin typeface="楷体_GB2312" pitchFamily="49" charset="-122"/>
                <a:ea typeface="楷体_GB2312" pitchFamily="49" charset="-122"/>
              </a:rPr>
              <a:t>或写羁旅之思，或写思念亲友，或写征人思乡，或写闺中怀人</a:t>
            </a:r>
            <a:r>
              <a:rPr kumimoji="1" lang="zh-CN" altLang="en-US" sz="2800" b="1" dirty="0">
                <a:latin typeface="楷体_GB2312" pitchFamily="49" charset="-122"/>
                <a:ea typeface="楷体_GB2312" pitchFamily="49" charset="-122"/>
              </a:rPr>
              <a:t>。写作上或</a:t>
            </a:r>
            <a:r>
              <a:rPr kumimoji="1" lang="zh-CN" altLang="en-US" sz="2800" b="1" dirty="0">
                <a:solidFill>
                  <a:srgbClr val="FF0000"/>
                </a:solidFill>
                <a:latin typeface="楷体_GB2312" pitchFamily="49" charset="-122"/>
                <a:ea typeface="楷体_GB2312" pitchFamily="49" charset="-122"/>
              </a:rPr>
              <a:t>触景伤情</a:t>
            </a:r>
            <a:r>
              <a:rPr kumimoji="1" lang="zh-CN" altLang="en-US" sz="2800" b="1" dirty="0">
                <a:latin typeface="楷体_GB2312" pitchFamily="49" charset="-122"/>
                <a:ea typeface="楷体_GB2312" pitchFamily="49" charset="-122"/>
              </a:rPr>
              <a:t>，或</a:t>
            </a:r>
            <a:r>
              <a:rPr kumimoji="1" lang="zh-CN" altLang="en-US" sz="2800" b="1" dirty="0">
                <a:solidFill>
                  <a:srgbClr val="FF0000"/>
                </a:solidFill>
                <a:latin typeface="楷体_GB2312" pitchFamily="49" charset="-122"/>
                <a:ea typeface="楷体_GB2312" pitchFamily="49" charset="-122"/>
              </a:rPr>
              <a:t>感时生情</a:t>
            </a:r>
            <a:r>
              <a:rPr kumimoji="1" lang="zh-CN" altLang="en-US" sz="2800" b="1" dirty="0">
                <a:latin typeface="楷体_GB2312" pitchFamily="49" charset="-122"/>
                <a:ea typeface="楷体_GB2312" pitchFamily="49" charset="-122"/>
              </a:rPr>
              <a:t>（中秋望月、重阳登高、伤春悲秋、日暮思归），或</a:t>
            </a:r>
            <a:r>
              <a:rPr kumimoji="1" lang="zh-CN" altLang="en-US" sz="2800" b="1" dirty="0">
                <a:solidFill>
                  <a:srgbClr val="FF0000"/>
                </a:solidFill>
                <a:latin typeface="楷体_GB2312" pitchFamily="49" charset="-122"/>
                <a:ea typeface="楷体_GB2312" pitchFamily="49" charset="-122"/>
              </a:rPr>
              <a:t>托物传情</a:t>
            </a:r>
            <a:r>
              <a:rPr kumimoji="1" lang="zh-CN" altLang="en-US" sz="2800" b="1" dirty="0">
                <a:latin typeface="楷体_GB2312" pitchFamily="49" charset="-122"/>
                <a:ea typeface="楷体_GB2312" pitchFamily="49" charset="-122"/>
              </a:rPr>
              <a:t>（月、雁、笛、柳），或</a:t>
            </a:r>
            <a:r>
              <a:rPr kumimoji="1" lang="zh-CN" altLang="en-US" sz="2800" b="1" dirty="0">
                <a:solidFill>
                  <a:srgbClr val="FF0000"/>
                </a:solidFill>
                <a:latin typeface="楷体_GB2312" pitchFamily="49" charset="-122"/>
                <a:ea typeface="楷体_GB2312" pitchFamily="49" charset="-122"/>
              </a:rPr>
              <a:t>因梦寄情</a:t>
            </a:r>
            <a:r>
              <a:rPr kumimoji="1" lang="zh-CN" altLang="en-US" sz="2800" b="1" dirty="0">
                <a:latin typeface="楷体_GB2312" pitchFamily="49" charset="-122"/>
                <a:ea typeface="楷体_GB2312" pitchFamily="49" charset="-122"/>
              </a:rPr>
              <a:t>，或</a:t>
            </a:r>
            <a:r>
              <a:rPr kumimoji="1" lang="zh-CN" altLang="en-US" sz="2800" b="1" dirty="0">
                <a:solidFill>
                  <a:srgbClr val="FF0000"/>
                </a:solidFill>
                <a:latin typeface="楷体_GB2312" pitchFamily="49" charset="-122"/>
                <a:ea typeface="楷体_GB2312" pitchFamily="49" charset="-122"/>
              </a:rPr>
              <a:t>妙喻传情</a:t>
            </a:r>
            <a:r>
              <a:rPr kumimoji="1" lang="zh-CN" altLang="en-US" sz="2800" b="1" dirty="0">
                <a:latin typeface="楷体_GB2312" pitchFamily="49" charset="-122"/>
                <a:ea typeface="楷体_GB2312" pitchFamily="49" charset="-122"/>
              </a:rPr>
              <a:t>。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鉴赏这类诗要在整体感知的基础上确定情感类别；抓住意象，构建图景；抓住关键词语，体味艺术特点。</a:t>
            </a:r>
            <a:r>
              <a:rPr kumimoji="1" lang="zh-CN" altLang="en-US" sz="2800" dirty="0">
                <a:latin typeface="楷体_GB2312" pitchFamily="49" charset="-122"/>
                <a:ea typeface="楷体_GB2312" pitchFamily="49" charset="-122"/>
              </a:rPr>
              <a:t> </a:t>
            </a:r>
          </a:p>
          <a:p>
            <a:endParaRPr lang="en-US" altLang="zh-CN" sz="2800"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8917"/>
                                        </p:tgtEl>
                                        <p:attrNameLst>
                                          <p:attrName>style.visibility</p:attrName>
                                        </p:attrNameLst>
                                      </p:cBhvr>
                                      <p:to>
                                        <p:strVal val="visible"/>
                                      </p:to>
                                    </p:set>
                                    <p:anim calcmode="lin" valueType="num">
                                      <p:cBhvr>
                                        <p:cTn id="7" dur="500" fill="hold"/>
                                        <p:tgtEl>
                                          <p:spTgt spid="38917"/>
                                        </p:tgtEl>
                                        <p:attrNameLst>
                                          <p:attrName>ppt_w</p:attrName>
                                        </p:attrNameLst>
                                      </p:cBhvr>
                                      <p:tavLst>
                                        <p:tav tm="0">
                                          <p:val>
                                            <p:fltVal val="0"/>
                                          </p:val>
                                        </p:tav>
                                        <p:tav tm="100000">
                                          <p:val>
                                            <p:strVal val="#ppt_w"/>
                                          </p:val>
                                        </p:tav>
                                      </p:tavLst>
                                    </p:anim>
                                    <p:anim calcmode="lin" valueType="num">
                                      <p:cBhvr>
                                        <p:cTn id="8" dur="500" fill="hold"/>
                                        <p:tgtEl>
                                          <p:spTgt spid="3891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8918"/>
                                        </p:tgtEl>
                                        <p:attrNameLst>
                                          <p:attrName>style.visibility</p:attrName>
                                        </p:attrNameLst>
                                      </p:cBhvr>
                                      <p:to>
                                        <p:strVal val="visible"/>
                                      </p:to>
                                    </p:set>
                                    <p:animEffect transition="in" filter="strips(downLeft)">
                                      <p:cBhvr>
                                        <p:cTn id="13" dur="500"/>
                                        <p:tgtEl>
                                          <p:spTgt spid="38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P spid="389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251520" y="1052736"/>
            <a:ext cx="8640960" cy="1938992"/>
          </a:xfrm>
          <a:prstGeom prst="rect">
            <a:avLst/>
          </a:prstGeom>
          <a:noFill/>
          <a:ln w="9525">
            <a:noFill/>
            <a:miter lim="800000"/>
            <a:headEnd/>
            <a:tailEnd/>
          </a:ln>
          <a:effectLst/>
        </p:spPr>
        <p:txBody>
          <a:bodyPr wrap="square">
            <a:spAutoFit/>
          </a:bodyPr>
          <a:lstStyle/>
          <a:p>
            <a:r>
              <a:rPr lang="en-US" altLang="zh-CN" sz="2400" b="1" dirty="0">
                <a:latin typeface="楷体_GB2312" pitchFamily="49" charset="-122"/>
                <a:ea typeface="楷体_GB2312" pitchFamily="49" charset="-122"/>
              </a:rPr>
              <a:t> ①</a:t>
            </a:r>
            <a:r>
              <a:rPr lang="zh-CN" altLang="en-US" sz="2400" b="1" dirty="0">
                <a:solidFill>
                  <a:srgbClr val="0000FF"/>
                </a:solidFill>
                <a:latin typeface="楷体_GB2312" pitchFamily="49" charset="-122"/>
                <a:ea typeface="楷体_GB2312" pitchFamily="49" charset="-122"/>
              </a:rPr>
              <a:t>了解常见思想情感。</a:t>
            </a:r>
          </a:p>
          <a:p>
            <a:r>
              <a:rPr lang="zh-CN" altLang="en-US" sz="2400" b="1" dirty="0">
                <a:solidFill>
                  <a:srgbClr val="FF0000"/>
                </a:solidFill>
                <a:latin typeface="楷体_GB2312" pitchFamily="49" charset="-122"/>
                <a:ea typeface="楷体_GB2312" pitchFamily="49" charset="-122"/>
              </a:rPr>
              <a:t>    羁旅愁思</a:t>
            </a:r>
            <a:r>
              <a:rPr lang="zh-CN" altLang="en-US" sz="2400" b="1" dirty="0">
                <a:latin typeface="楷体_GB2312" pitchFamily="49" charset="-122"/>
                <a:ea typeface="楷体_GB2312" pitchFamily="49" charset="-122"/>
              </a:rPr>
              <a:t>：孟浩然</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宿建德江</a:t>
            </a:r>
            <a:r>
              <a:rPr lang="en-US" altLang="zh-CN" sz="2400" b="1" dirty="0">
                <a:latin typeface="楷体_GB2312" pitchFamily="49" charset="-122"/>
                <a:ea typeface="楷体_GB2312" pitchFamily="49" charset="-122"/>
              </a:rPr>
              <a:t>》 </a:t>
            </a:r>
            <a:r>
              <a:rPr lang="en-US" altLang="zh-CN" sz="2400" b="1" dirty="0">
                <a:solidFill>
                  <a:srgbClr val="FF0000"/>
                </a:solidFill>
                <a:latin typeface="楷体_GB2312" pitchFamily="49" charset="-122"/>
                <a:ea typeface="楷体_GB2312" pitchFamily="49" charset="-122"/>
              </a:rPr>
              <a:t> </a:t>
            </a:r>
            <a:endParaRPr lang="en-US" altLang="zh-CN" sz="2400" b="1" dirty="0" smtClean="0">
              <a:solidFill>
                <a:srgbClr val="FF0000"/>
              </a:solidFill>
              <a:latin typeface="楷体_GB2312" pitchFamily="49" charset="-122"/>
              <a:ea typeface="楷体_GB2312" pitchFamily="49" charset="-122"/>
            </a:endParaRPr>
          </a:p>
          <a:p>
            <a:r>
              <a:rPr lang="en-US" altLang="zh-CN" sz="2400" b="1" dirty="0" smtClean="0">
                <a:solidFill>
                  <a:srgbClr val="FF0000"/>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思念</a:t>
            </a:r>
            <a:r>
              <a:rPr lang="zh-CN" altLang="en-US" sz="2400" b="1" dirty="0">
                <a:solidFill>
                  <a:srgbClr val="FF0000"/>
                </a:solidFill>
                <a:latin typeface="楷体_GB2312" pitchFamily="49" charset="-122"/>
                <a:ea typeface="楷体_GB2312" pitchFamily="49" charset="-122"/>
              </a:rPr>
              <a:t>亲友</a:t>
            </a:r>
            <a:r>
              <a:rPr lang="zh-CN" altLang="en-US" sz="2400" b="1" dirty="0">
                <a:latin typeface="楷体_GB2312" pitchFamily="49" charset="-122"/>
                <a:ea typeface="楷体_GB2312" pitchFamily="49" charset="-122"/>
              </a:rPr>
              <a:t>：王维</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九月九日忆山东兄弟</a:t>
            </a:r>
            <a:r>
              <a:rPr lang="en-US" altLang="zh-CN" sz="2400" b="1" dirty="0">
                <a:latin typeface="楷体_GB2312" pitchFamily="49" charset="-122"/>
                <a:ea typeface="楷体_GB2312" pitchFamily="49" charset="-122"/>
              </a:rPr>
              <a:t>》</a:t>
            </a:r>
          </a:p>
          <a:p>
            <a:r>
              <a:rPr lang="en-US" altLang="zh-CN" sz="2400" b="1" dirty="0">
                <a:latin typeface="楷体_GB2312" pitchFamily="49" charset="-122"/>
                <a:ea typeface="楷体_GB2312" pitchFamily="49" charset="-122"/>
              </a:rPr>
              <a:t>    </a:t>
            </a:r>
            <a:r>
              <a:rPr lang="zh-CN" altLang="en-US" sz="2400" b="1" dirty="0">
                <a:solidFill>
                  <a:srgbClr val="FF0000"/>
                </a:solidFill>
                <a:latin typeface="楷体_GB2312" pitchFamily="49" charset="-122"/>
                <a:ea typeface="楷体_GB2312" pitchFamily="49" charset="-122"/>
              </a:rPr>
              <a:t>征人思乡</a:t>
            </a:r>
            <a:r>
              <a:rPr lang="zh-CN" altLang="en-US" sz="2400" b="1" dirty="0">
                <a:latin typeface="楷体_GB2312" pitchFamily="49" charset="-122"/>
                <a:ea typeface="楷体_GB2312" pitchFamily="49" charset="-122"/>
              </a:rPr>
              <a:t>：李益</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夜上受降城闻笛</a:t>
            </a:r>
            <a:r>
              <a:rPr lang="en-US" altLang="zh-CN" sz="2400" b="1" dirty="0">
                <a:latin typeface="楷体_GB2312" pitchFamily="49" charset="-122"/>
                <a:ea typeface="楷体_GB2312" pitchFamily="49" charset="-122"/>
              </a:rPr>
              <a:t>》 </a:t>
            </a:r>
            <a:endParaRPr lang="en-US" altLang="zh-CN" sz="2400" b="1" dirty="0" smtClean="0">
              <a:latin typeface="楷体_GB2312" pitchFamily="49" charset="-122"/>
              <a:ea typeface="楷体_GB2312" pitchFamily="49" charset="-122"/>
            </a:endParaRPr>
          </a:p>
          <a:p>
            <a:r>
              <a:rPr lang="en-US" altLang="zh-CN"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闺</a:t>
            </a:r>
            <a:r>
              <a:rPr lang="zh-CN" altLang="en-US" sz="2400" b="1" dirty="0">
                <a:solidFill>
                  <a:srgbClr val="FF0000"/>
                </a:solidFill>
                <a:latin typeface="楷体_GB2312" pitchFamily="49" charset="-122"/>
                <a:ea typeface="楷体_GB2312" pitchFamily="49" charset="-122"/>
              </a:rPr>
              <a:t>中怀人</a:t>
            </a:r>
            <a:r>
              <a:rPr lang="zh-CN" altLang="en-US" sz="2400" b="1" dirty="0">
                <a:latin typeface="楷体_GB2312" pitchFamily="49" charset="-122"/>
                <a:ea typeface="楷体_GB2312" pitchFamily="49" charset="-122"/>
              </a:rPr>
              <a:t>：王昌龄</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闺怨</a:t>
            </a:r>
            <a:r>
              <a:rPr lang="en-US" altLang="zh-CN" sz="2400" b="1" dirty="0">
                <a:latin typeface="楷体_GB2312" pitchFamily="49" charset="-122"/>
                <a:ea typeface="楷体_GB2312" pitchFamily="49" charset="-122"/>
              </a:rPr>
              <a:t>》</a:t>
            </a:r>
          </a:p>
        </p:txBody>
      </p:sp>
      <p:sp>
        <p:nvSpPr>
          <p:cNvPr id="40965" name="Text Box 5"/>
          <p:cNvSpPr txBox="1">
            <a:spLocks noChangeArrowheads="1"/>
          </p:cNvSpPr>
          <p:nvPr/>
        </p:nvSpPr>
        <p:spPr bwMode="auto">
          <a:xfrm>
            <a:off x="251520" y="2996952"/>
            <a:ext cx="8301038" cy="1200329"/>
          </a:xfrm>
          <a:prstGeom prst="rect">
            <a:avLst/>
          </a:prstGeom>
          <a:noFill/>
          <a:ln w="9525">
            <a:noFill/>
            <a:miter lim="800000"/>
            <a:headEnd/>
            <a:tailEnd/>
          </a:ln>
          <a:effectLst/>
        </p:spPr>
        <p:txBody>
          <a:bodyPr>
            <a:spAutoFit/>
          </a:bodyPr>
          <a:lstStyle/>
          <a:p>
            <a:r>
              <a:rPr lang="en-US" altLang="zh-CN" sz="2400" b="1" dirty="0">
                <a:latin typeface="楷体_GB2312" pitchFamily="49" charset="-122"/>
                <a:ea typeface="楷体_GB2312" pitchFamily="49" charset="-122"/>
              </a:rPr>
              <a:t> ②</a:t>
            </a:r>
            <a:r>
              <a:rPr lang="zh-CN" altLang="en-US" sz="2400" b="1" dirty="0">
                <a:solidFill>
                  <a:srgbClr val="0000FF"/>
                </a:solidFill>
                <a:latin typeface="楷体_GB2312" pitchFamily="49" charset="-122"/>
                <a:ea typeface="楷体_GB2312" pitchFamily="49" charset="-122"/>
              </a:rPr>
              <a:t>分析人们思乡缘由</a:t>
            </a:r>
            <a:r>
              <a:rPr lang="zh-CN" altLang="en-US" sz="2400" b="1" dirty="0">
                <a:latin typeface="楷体_GB2312" pitchFamily="49" charset="-122"/>
                <a:ea typeface="楷体_GB2312" pitchFamily="49" charset="-122"/>
              </a:rPr>
              <a:t>。 </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战乱</a:t>
            </a:r>
            <a:r>
              <a:rPr lang="zh-CN" altLang="en-US" sz="2400" b="1" dirty="0">
                <a:solidFill>
                  <a:srgbClr val="FF0000"/>
                </a:solidFill>
                <a:latin typeface="楷体_GB2312" pitchFamily="49" charset="-122"/>
                <a:ea typeface="楷体_GB2312" pitchFamily="49" charset="-122"/>
              </a:rPr>
              <a:t>频仍；   山长水阔；  久戍边关；   宦游不归</a:t>
            </a:r>
            <a:r>
              <a:rPr lang="en-US" altLang="zh-CN" sz="2400" b="1" dirty="0">
                <a:solidFill>
                  <a:srgbClr val="FF0000"/>
                </a:solidFill>
                <a:latin typeface="楷体_GB2312" pitchFamily="49" charset="-122"/>
                <a:ea typeface="楷体_GB2312" pitchFamily="49" charset="-122"/>
              </a:rPr>
              <a:t>;</a:t>
            </a:r>
          </a:p>
          <a:p>
            <a:r>
              <a:rPr lang="zh-CN" altLang="en-US" sz="2400" b="1" dirty="0" smtClean="0">
                <a:solidFill>
                  <a:srgbClr val="FF0000"/>
                </a:solidFill>
                <a:latin typeface="楷体_GB2312" pitchFamily="49" charset="-122"/>
                <a:ea typeface="楷体_GB2312" pitchFamily="49" charset="-122"/>
              </a:rPr>
              <a:t>   漂泊</a:t>
            </a:r>
            <a:r>
              <a:rPr lang="zh-CN" altLang="en-US" sz="2400" b="1" dirty="0">
                <a:solidFill>
                  <a:srgbClr val="FF0000"/>
                </a:solidFill>
                <a:latin typeface="楷体_GB2312" pitchFamily="49" charset="-122"/>
                <a:ea typeface="楷体_GB2312" pitchFamily="49" charset="-122"/>
              </a:rPr>
              <a:t>在外</a:t>
            </a:r>
            <a:r>
              <a:rPr lang="en-US" altLang="zh-CN" sz="2400" b="1" dirty="0">
                <a:solidFill>
                  <a:srgbClr val="FF0000"/>
                </a:solidFill>
                <a:latin typeface="楷体_GB2312" pitchFamily="49" charset="-122"/>
                <a:ea typeface="楷体_GB2312" pitchFamily="49" charset="-122"/>
              </a:rPr>
              <a:t>;    </a:t>
            </a:r>
            <a:r>
              <a:rPr lang="zh-CN" altLang="en-US" sz="2400" b="1" dirty="0">
                <a:solidFill>
                  <a:srgbClr val="FF0000"/>
                </a:solidFill>
                <a:latin typeface="楷体_GB2312" pitchFamily="49" charset="-122"/>
                <a:ea typeface="楷体_GB2312" pitchFamily="49" charset="-122"/>
              </a:rPr>
              <a:t>贬官异地</a:t>
            </a:r>
            <a:r>
              <a:rPr lang="en-US" altLang="zh-CN" sz="2400" b="1" dirty="0">
                <a:solidFill>
                  <a:srgbClr val="FF0000"/>
                </a:solidFill>
                <a:latin typeface="楷体_GB2312" pitchFamily="49" charset="-122"/>
                <a:ea typeface="楷体_GB2312" pitchFamily="49" charset="-122"/>
              </a:rPr>
              <a:t>;   </a:t>
            </a:r>
            <a:r>
              <a:rPr lang="zh-CN" altLang="en-US" sz="2400" b="1" dirty="0">
                <a:solidFill>
                  <a:srgbClr val="FF0000"/>
                </a:solidFill>
                <a:latin typeface="楷体_GB2312" pitchFamily="49" charset="-122"/>
                <a:ea typeface="楷体_GB2312" pitchFamily="49" charset="-122"/>
              </a:rPr>
              <a:t>雁归故乡</a:t>
            </a:r>
            <a:r>
              <a:rPr lang="en-US" altLang="zh-CN" sz="2400" b="1" dirty="0">
                <a:solidFill>
                  <a:srgbClr val="FF0000"/>
                </a:solidFill>
                <a:latin typeface="楷体_GB2312" pitchFamily="49" charset="-122"/>
                <a:ea typeface="楷体_GB2312" pitchFamily="49" charset="-122"/>
              </a:rPr>
              <a:t>;    </a:t>
            </a:r>
            <a:r>
              <a:rPr lang="zh-CN" altLang="en-US" sz="2400" b="1" dirty="0">
                <a:solidFill>
                  <a:srgbClr val="FF0000"/>
                </a:solidFill>
                <a:latin typeface="楷体_GB2312" pitchFamily="49" charset="-122"/>
                <a:ea typeface="楷体_GB2312" pitchFamily="49" charset="-122"/>
              </a:rPr>
              <a:t>逢年过节</a:t>
            </a:r>
            <a:r>
              <a:rPr lang="zh-CN" altLang="en-US" sz="2400" dirty="0">
                <a:solidFill>
                  <a:srgbClr val="FF0000"/>
                </a:solidFill>
                <a:latin typeface="楷体_GB2312" pitchFamily="49" charset="-122"/>
                <a:ea typeface="楷体_GB2312" pitchFamily="49" charset="-122"/>
              </a:rPr>
              <a:t> </a:t>
            </a:r>
            <a:r>
              <a:rPr lang="zh-CN" altLang="en-US" sz="2400" dirty="0">
                <a:latin typeface="楷体_GB2312" pitchFamily="49" charset="-122"/>
                <a:ea typeface="楷体_GB2312" pitchFamily="49" charset="-122"/>
              </a:rPr>
              <a:t>。</a:t>
            </a:r>
          </a:p>
        </p:txBody>
      </p:sp>
      <p:sp>
        <p:nvSpPr>
          <p:cNvPr id="40966" name="Text Box 6"/>
          <p:cNvSpPr txBox="1">
            <a:spLocks noChangeArrowheads="1"/>
          </p:cNvSpPr>
          <p:nvPr/>
        </p:nvSpPr>
        <p:spPr bwMode="auto">
          <a:xfrm>
            <a:off x="251520" y="4293096"/>
            <a:ext cx="8445500" cy="2308324"/>
          </a:xfrm>
          <a:prstGeom prst="rect">
            <a:avLst/>
          </a:prstGeom>
          <a:noFill/>
          <a:ln w="9525">
            <a:noFill/>
            <a:miter lim="800000"/>
            <a:headEnd/>
            <a:tailEnd/>
          </a:ln>
          <a:effectLst/>
        </p:spPr>
        <p:txBody>
          <a:bodyPr>
            <a:spAutoFit/>
          </a:bodyPr>
          <a:lstStyle/>
          <a:p>
            <a:r>
              <a:rPr lang="en-US" altLang="zh-CN" sz="2400" b="1" dirty="0">
                <a:latin typeface="楷体_GB2312" pitchFamily="49" charset="-122"/>
                <a:ea typeface="楷体_GB2312" pitchFamily="49" charset="-122"/>
              </a:rPr>
              <a:t> ③</a:t>
            </a:r>
            <a:r>
              <a:rPr lang="zh-CN" altLang="en-US" sz="2400" b="1" dirty="0">
                <a:solidFill>
                  <a:srgbClr val="0000FF"/>
                </a:solidFill>
                <a:latin typeface="楷体_GB2312" pitchFamily="49" charset="-122"/>
                <a:ea typeface="楷体_GB2312" pitchFamily="49" charset="-122"/>
              </a:rPr>
              <a:t>人们在诗中如何表达思乡之情？ </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触</a:t>
            </a:r>
            <a:r>
              <a:rPr lang="zh-CN" altLang="en-US" sz="2400" b="1" dirty="0">
                <a:solidFill>
                  <a:srgbClr val="FF0000"/>
                </a:solidFill>
                <a:latin typeface="楷体_GB2312" pitchFamily="49" charset="-122"/>
                <a:ea typeface="楷体_GB2312" pitchFamily="49" charset="-122"/>
              </a:rPr>
              <a:t>景伤情</a:t>
            </a:r>
            <a:r>
              <a:rPr lang="zh-CN" altLang="en-US" sz="2400" b="1" dirty="0">
                <a:latin typeface="楷体_GB2312" pitchFamily="49" charset="-122"/>
                <a:ea typeface="楷体_GB2312" pitchFamily="49" charset="-122"/>
              </a:rPr>
              <a:t>；何事吟余忽惆怅，村桥原树似吾乡。</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感</a:t>
            </a:r>
            <a:r>
              <a:rPr lang="zh-CN" altLang="en-US" sz="2400" b="1" dirty="0">
                <a:solidFill>
                  <a:srgbClr val="FF0000"/>
                </a:solidFill>
                <a:latin typeface="楷体_GB2312" pitchFamily="49" charset="-122"/>
                <a:ea typeface="楷体_GB2312" pitchFamily="49" charset="-122"/>
              </a:rPr>
              <a:t>时生情</a:t>
            </a:r>
            <a:r>
              <a:rPr lang="zh-CN" altLang="en-US" sz="2400" b="1" dirty="0">
                <a:latin typeface="楷体_GB2312" pitchFamily="49" charset="-122"/>
                <a:ea typeface="楷体_GB2312" pitchFamily="49" charset="-122"/>
              </a:rPr>
              <a:t>；中秋望月；重阳登高；伤春悲秋；日暮思归。</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托</a:t>
            </a:r>
            <a:r>
              <a:rPr lang="zh-CN" altLang="en-US" sz="2400" b="1" dirty="0">
                <a:solidFill>
                  <a:srgbClr val="FF0000"/>
                </a:solidFill>
                <a:latin typeface="楷体_GB2312" pitchFamily="49" charset="-122"/>
                <a:ea typeface="楷体_GB2312" pitchFamily="49" charset="-122"/>
              </a:rPr>
              <a:t>物传情</a:t>
            </a:r>
            <a:r>
              <a:rPr lang="zh-CN" altLang="en-US" sz="2400" b="1" dirty="0">
                <a:latin typeface="楷体_GB2312" pitchFamily="49" charset="-122"/>
                <a:ea typeface="楷体_GB2312" pitchFamily="49" charset="-122"/>
              </a:rPr>
              <a:t>；月、雁、笛、柳。</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因</a:t>
            </a:r>
            <a:r>
              <a:rPr lang="zh-CN" altLang="en-US" sz="2400" b="1" dirty="0">
                <a:solidFill>
                  <a:srgbClr val="FF0000"/>
                </a:solidFill>
                <a:latin typeface="楷体_GB2312" pitchFamily="49" charset="-122"/>
                <a:ea typeface="楷体_GB2312" pitchFamily="49" charset="-122"/>
              </a:rPr>
              <a:t>梦寄情</a:t>
            </a:r>
            <a:r>
              <a:rPr lang="zh-CN" altLang="en-US" sz="2400" b="1" dirty="0">
                <a:latin typeface="楷体_GB2312" pitchFamily="49" charset="-122"/>
                <a:ea typeface="楷体_GB2312" pitchFamily="49" charset="-122"/>
              </a:rPr>
              <a:t>；夜来有梦登归路，不到桐庐已及明。</a:t>
            </a:r>
          </a:p>
          <a:p>
            <a:r>
              <a:rPr lang="zh-CN" altLang="en-US" sz="2400" b="1" dirty="0" smtClean="0">
                <a:solidFill>
                  <a:schemeClr val="accent2"/>
                </a:solidFill>
                <a:latin typeface="楷体_GB2312" pitchFamily="49" charset="-122"/>
                <a:ea typeface="楷体_GB2312" pitchFamily="49" charset="-122"/>
              </a:rPr>
              <a:t>  </a:t>
            </a:r>
            <a:r>
              <a:rPr lang="zh-CN" altLang="en-US" sz="2400" b="1" dirty="0" smtClean="0">
                <a:solidFill>
                  <a:srgbClr val="FF0000"/>
                </a:solidFill>
                <a:latin typeface="楷体_GB2312" pitchFamily="49" charset="-122"/>
                <a:ea typeface="楷体_GB2312" pitchFamily="49" charset="-122"/>
              </a:rPr>
              <a:t>妙</a:t>
            </a:r>
            <a:r>
              <a:rPr lang="zh-CN" altLang="en-US" sz="2400" b="1" dirty="0">
                <a:solidFill>
                  <a:srgbClr val="FF0000"/>
                </a:solidFill>
                <a:latin typeface="楷体_GB2312" pitchFamily="49" charset="-122"/>
                <a:ea typeface="楷体_GB2312" pitchFamily="49" charset="-122"/>
              </a:rPr>
              <a:t>喻传情</a:t>
            </a:r>
            <a:r>
              <a:rPr lang="zh-CN" altLang="en-US" sz="2400" b="1" dirty="0">
                <a:latin typeface="楷体_GB2312" pitchFamily="49" charset="-122"/>
                <a:ea typeface="楷体_GB2312" pitchFamily="49" charset="-122"/>
              </a:rPr>
              <a:t>：</a:t>
            </a:r>
            <a:endParaRPr lang="zh-CN" altLang="en-US" sz="2400" dirty="0">
              <a:latin typeface="楷体_GB2312" pitchFamily="49" charset="-122"/>
              <a:ea typeface="楷体_GB2312" pitchFamily="49" charset="-122"/>
            </a:endParaRPr>
          </a:p>
        </p:txBody>
      </p:sp>
      <p:sp>
        <p:nvSpPr>
          <p:cNvPr id="40968" name="Rectangle 8"/>
          <p:cNvSpPr>
            <a:spLocks noChangeArrowheads="1"/>
          </p:cNvSpPr>
          <p:nvPr/>
        </p:nvSpPr>
        <p:spPr bwMode="auto">
          <a:xfrm>
            <a:off x="1403648" y="188640"/>
            <a:ext cx="6336803" cy="830997"/>
          </a:xfrm>
          <a:prstGeom prst="rect">
            <a:avLst/>
          </a:prstGeom>
          <a:noFill/>
          <a:ln w="9525">
            <a:noFill/>
            <a:miter lim="800000"/>
            <a:headEnd/>
            <a:tailEnd/>
          </a:ln>
          <a:effectLst/>
        </p:spPr>
        <p:txBody>
          <a:bodyPr wrap="square">
            <a:spAutoFit/>
          </a:bodyPr>
          <a:lstStyle/>
          <a:p>
            <a:r>
              <a:rPr kumimoji="1" lang="zh-CN" altLang="en-US" sz="4800" b="1" dirty="0">
                <a:solidFill>
                  <a:srgbClr val="0000FF"/>
                </a:solidFill>
                <a:latin typeface="黑体" pitchFamily="2" charset="-122"/>
                <a:ea typeface="黑体" pitchFamily="2" charset="-122"/>
              </a:rPr>
              <a:t>思乡怀人诗鉴赏要点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checkerboard(across)">
                                      <p:cBhvr>
                                        <p:cTn id="7" dur="500"/>
                                        <p:tgtEl>
                                          <p:spTgt spid="4096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blinds(horizontal)">
                                      <p:cBhvr>
                                        <p:cTn id="12" dur="500"/>
                                        <p:tgtEl>
                                          <p:spTgt spid="4096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966"/>
                                        </p:tgtEl>
                                        <p:attrNameLst>
                                          <p:attrName>style.visibility</p:attrName>
                                        </p:attrNameLst>
                                      </p:cBhvr>
                                      <p:to>
                                        <p:strVal val="visible"/>
                                      </p:to>
                                    </p:set>
                                    <p:animEffect transition="in" filter="checkerboard(across)">
                                      <p:cBhvr>
                                        <p:cTn id="17" dur="500"/>
                                        <p:tgtEl>
                                          <p:spTgt spid="40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5" grpId="0"/>
      <p:bldP spid="4096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3200400" cy="1143000"/>
          </a:xfrm>
        </p:spPr>
        <p:txBody>
          <a:bodyPr/>
          <a:lstStyle/>
          <a:p>
            <a:r>
              <a:rPr lang="en-US" altLang="zh-CN" b="1"/>
              <a:t> </a:t>
            </a:r>
            <a:endParaRPr lang="en-US" altLang="zh-CN"/>
          </a:p>
        </p:txBody>
      </p:sp>
      <p:sp>
        <p:nvSpPr>
          <p:cNvPr id="44035" name="Rectangle 3"/>
          <p:cNvSpPr>
            <a:spLocks noGrp="1" noChangeArrowheads="1"/>
          </p:cNvSpPr>
          <p:nvPr>
            <p:ph type="body" idx="1"/>
          </p:nvPr>
        </p:nvSpPr>
        <p:spPr>
          <a:xfrm>
            <a:off x="827584" y="1772816"/>
            <a:ext cx="7848600" cy="3557587"/>
          </a:xfrm>
        </p:spPr>
        <p:txBody>
          <a:bodyPr/>
          <a:lstStyle/>
          <a:p>
            <a:pPr>
              <a:lnSpc>
                <a:spcPct val="150000"/>
              </a:lnSpc>
              <a:buFontTx/>
              <a:buNone/>
            </a:pPr>
            <a:r>
              <a:rPr lang="en-US" altLang="zh-CN" b="1" dirty="0">
                <a:solidFill>
                  <a:srgbClr val="FF0000"/>
                </a:solidFill>
                <a:latin typeface="楷体_GB2312" pitchFamily="49" charset="-122"/>
                <a:ea typeface="楷体_GB2312" pitchFamily="49" charset="-122"/>
              </a:rPr>
              <a:t>①</a:t>
            </a:r>
            <a:r>
              <a:rPr lang="zh-CN" altLang="en-US" b="1" dirty="0">
                <a:solidFill>
                  <a:srgbClr val="FF0000"/>
                </a:solidFill>
                <a:latin typeface="楷体_GB2312" pitchFamily="49" charset="-122"/>
                <a:ea typeface="楷体_GB2312" pitchFamily="49" charset="-122"/>
              </a:rPr>
              <a:t>初读全诗，整体感知，确定情感类别。</a:t>
            </a:r>
          </a:p>
          <a:p>
            <a:pPr>
              <a:lnSpc>
                <a:spcPct val="150000"/>
              </a:lnSpc>
              <a:buFontTx/>
              <a:buNone/>
            </a:pPr>
            <a:r>
              <a:rPr lang="zh-CN" altLang="en-US" b="1" dirty="0">
                <a:solidFill>
                  <a:srgbClr val="FF0000"/>
                </a:solidFill>
                <a:latin typeface="楷体_GB2312" pitchFamily="49" charset="-122"/>
                <a:ea typeface="楷体_GB2312" pitchFamily="49" charset="-122"/>
              </a:rPr>
              <a:t>②抓关键句，挖掘字词，初悟情感。</a:t>
            </a:r>
          </a:p>
          <a:p>
            <a:pPr>
              <a:lnSpc>
                <a:spcPct val="150000"/>
              </a:lnSpc>
              <a:buFontTx/>
              <a:buNone/>
            </a:pPr>
            <a:r>
              <a:rPr lang="zh-CN" altLang="en-US" b="1" dirty="0">
                <a:solidFill>
                  <a:srgbClr val="FF0000"/>
                </a:solidFill>
                <a:latin typeface="楷体_GB2312" pitchFamily="49" charset="-122"/>
                <a:ea typeface="楷体_GB2312" pitchFamily="49" charset="-122"/>
              </a:rPr>
              <a:t>③抓住意象，构建图景，再悟情感。</a:t>
            </a:r>
          </a:p>
          <a:p>
            <a:pPr>
              <a:lnSpc>
                <a:spcPct val="150000"/>
              </a:lnSpc>
              <a:buFontTx/>
              <a:buNone/>
            </a:pPr>
            <a:r>
              <a:rPr lang="zh-CN" altLang="en-US" b="1" dirty="0">
                <a:solidFill>
                  <a:srgbClr val="FF0000"/>
                </a:solidFill>
                <a:latin typeface="楷体_GB2312" pitchFamily="49" charset="-122"/>
                <a:ea typeface="楷体_GB2312" pitchFamily="49" charset="-122"/>
              </a:rPr>
              <a:t>④根据题目，组织语言，形成答案。</a:t>
            </a:r>
          </a:p>
        </p:txBody>
      </p:sp>
      <p:sp>
        <p:nvSpPr>
          <p:cNvPr id="44036" name="Rectangle 4"/>
          <p:cNvSpPr>
            <a:spLocks noChangeArrowheads="1"/>
          </p:cNvSpPr>
          <p:nvPr/>
        </p:nvSpPr>
        <p:spPr bwMode="auto">
          <a:xfrm>
            <a:off x="1763688" y="620688"/>
            <a:ext cx="6061275" cy="830997"/>
          </a:xfrm>
          <a:prstGeom prst="rect">
            <a:avLst/>
          </a:prstGeom>
          <a:noFill/>
          <a:ln w="9525">
            <a:noFill/>
            <a:miter lim="800000"/>
            <a:headEnd/>
            <a:tailEnd/>
          </a:ln>
          <a:effectLst/>
        </p:spPr>
        <p:txBody>
          <a:bodyPr wrap="none">
            <a:spAutoFit/>
          </a:bodyPr>
          <a:lstStyle/>
          <a:p>
            <a:r>
              <a:rPr kumimoji="1" lang="zh-CN" altLang="en-US" sz="4800" b="1" dirty="0">
                <a:solidFill>
                  <a:srgbClr val="0000FF"/>
                </a:solidFill>
                <a:latin typeface="黑体" pitchFamily="2" charset="-122"/>
                <a:ea typeface="黑体" pitchFamily="2" charset="-122"/>
              </a:rPr>
              <a:t>思乡怀人诗鉴赏</a:t>
            </a:r>
            <a:r>
              <a:rPr lang="zh-CN" altLang="en-US" sz="4800" b="1" dirty="0">
                <a:solidFill>
                  <a:srgbClr val="0000FF"/>
                </a:solidFill>
                <a:latin typeface="黑体" pitchFamily="2" charset="-122"/>
                <a:ea typeface="黑体" pitchFamily="2" charset="-122"/>
              </a:rPr>
              <a:t>方法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blinds(horizontal)">
                                      <p:cBhvr>
                                        <p:cTn id="7" dur="500"/>
                                        <p:tgtEl>
                                          <p:spTgt spid="4403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strips(downLeft)">
                                      <p:cBhvr>
                                        <p:cTn id="12" dur="500"/>
                                        <p:tgtEl>
                                          <p:spTgt spid="440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strips(downLeft)">
                                      <p:cBhvr>
                                        <p:cTn id="17" dur="500"/>
                                        <p:tgtEl>
                                          <p:spTgt spid="440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strips(downLeft)">
                                      <p:cBhvr>
                                        <p:cTn id="22" dur="500"/>
                                        <p:tgtEl>
                                          <p:spTgt spid="440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4035">
                                            <p:txEl>
                                              <p:pRg st="3" end="3"/>
                                            </p:txEl>
                                          </p:spTgt>
                                        </p:tgtEl>
                                        <p:attrNameLst>
                                          <p:attrName>style.visibility</p:attrName>
                                        </p:attrNameLst>
                                      </p:cBhvr>
                                      <p:to>
                                        <p:strVal val="visible"/>
                                      </p:to>
                                    </p:set>
                                    <p:animEffect transition="in" filter="strips(downLeft)">
                                      <p:cBhvr>
                                        <p:cTn id="27"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3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0" y="0"/>
            <a:ext cx="9144000" cy="6858000"/>
          </a:xfrm>
        </p:spPr>
        <p:txBody>
          <a:bodyPr/>
          <a:lstStyle/>
          <a:p>
            <a:pPr>
              <a:buFontTx/>
              <a:buNone/>
            </a:pPr>
            <a:r>
              <a:rPr lang="en-US" altLang="zh-CN" b="1" dirty="0"/>
              <a:t>                   </a:t>
            </a:r>
          </a:p>
        </p:txBody>
      </p:sp>
      <p:sp>
        <p:nvSpPr>
          <p:cNvPr id="45060" name="Text Box 4"/>
          <p:cNvSpPr txBox="1">
            <a:spLocks noChangeArrowheads="1"/>
          </p:cNvSpPr>
          <p:nvPr/>
        </p:nvSpPr>
        <p:spPr bwMode="auto">
          <a:xfrm>
            <a:off x="179512" y="549275"/>
            <a:ext cx="8784976" cy="5047536"/>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商</a:t>
            </a:r>
            <a:r>
              <a:rPr lang="zh-CN" altLang="en-US" sz="2800" b="1" dirty="0">
                <a:solidFill>
                  <a:srgbClr val="0000FF"/>
                </a:solidFill>
                <a:latin typeface="楷体_GB2312" pitchFamily="49" charset="-122"/>
                <a:ea typeface="楷体_GB2312" pitchFamily="49" charset="-122"/>
              </a:rPr>
              <a:t>山早行 　温庭筠 </a:t>
            </a:r>
          </a:p>
          <a:p>
            <a:r>
              <a:rPr lang="zh-CN" altLang="en-US" sz="2800" b="1" dirty="0" smtClean="0">
                <a:solidFill>
                  <a:srgbClr val="0000FF"/>
                </a:solidFill>
                <a:latin typeface="楷体_GB2312" pitchFamily="49" charset="-122"/>
                <a:ea typeface="楷体_GB2312" pitchFamily="49" charset="-122"/>
              </a:rPr>
              <a:t>晨</a:t>
            </a:r>
            <a:r>
              <a:rPr lang="zh-CN" altLang="en-US" sz="2800" b="1" dirty="0">
                <a:solidFill>
                  <a:srgbClr val="0000FF"/>
                </a:solidFill>
                <a:latin typeface="楷体_GB2312" pitchFamily="49" charset="-122"/>
                <a:ea typeface="楷体_GB2312" pitchFamily="49" charset="-122"/>
              </a:rPr>
              <a:t>起动征铎，客行悲故乡。鸡声茅店月，人迹板桥霜。  </a:t>
            </a:r>
            <a:r>
              <a:rPr lang="zh-CN" altLang="en-US" sz="2800" b="1" dirty="0" smtClean="0">
                <a:solidFill>
                  <a:srgbClr val="0000FF"/>
                </a:solidFill>
                <a:latin typeface="楷体_GB2312" pitchFamily="49" charset="-122"/>
                <a:ea typeface="楷体_GB2312" pitchFamily="49" charset="-122"/>
              </a:rPr>
              <a:t>         槲</a:t>
            </a:r>
            <a:r>
              <a:rPr lang="zh-CN" altLang="en-US" sz="2800" b="1" dirty="0">
                <a:solidFill>
                  <a:srgbClr val="0000FF"/>
                </a:solidFill>
                <a:latin typeface="楷体_GB2312" pitchFamily="49" charset="-122"/>
                <a:ea typeface="楷体_GB2312" pitchFamily="49" charset="-122"/>
              </a:rPr>
              <a:t>叶落山路，枳花明驿墙。因思杜陵梦，凫雁满回塘。</a:t>
            </a:r>
          </a:p>
          <a:p>
            <a:r>
              <a:rPr lang="zh-CN" altLang="en-US" sz="2800" dirty="0">
                <a:latin typeface="楷体_GB2312" pitchFamily="49" charset="-122"/>
                <a:ea typeface="楷体_GB2312" pitchFamily="49" charset="-122"/>
              </a:rPr>
              <a:t> 　</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注</a:t>
            </a:r>
            <a:r>
              <a:rPr lang="en-US" altLang="zh-CN" sz="2400" b="1" dirty="0">
                <a:latin typeface="楷体_GB2312" pitchFamily="49" charset="-122"/>
                <a:ea typeface="楷体_GB2312" pitchFamily="49" charset="-122"/>
              </a:rPr>
              <a:t>]  ①</a:t>
            </a:r>
            <a:r>
              <a:rPr lang="zh-CN" altLang="en-US" sz="2400" b="1" dirty="0">
                <a:latin typeface="楷体_GB2312" pitchFamily="49" charset="-122"/>
                <a:ea typeface="楷体_GB2312" pitchFamily="49" charset="-122"/>
              </a:rPr>
              <a:t>征铎：车行时发声的铃。 ②杜陵：在长安城南，是诗人的安家之地</a:t>
            </a:r>
            <a:r>
              <a:rPr lang="zh-CN" altLang="en-US" sz="2400" b="1" dirty="0" smtClean="0">
                <a:latin typeface="楷体_GB2312" pitchFamily="49" charset="-122"/>
                <a:ea typeface="楷体_GB2312" pitchFamily="49" charset="-122"/>
              </a:rPr>
              <a:t>。</a:t>
            </a:r>
            <a:r>
              <a:rPr lang="zh-CN" altLang="en-US" sz="2800" b="1" dirty="0" smtClean="0">
                <a:latin typeface="楷体_GB2312" pitchFamily="49" charset="-122"/>
                <a:ea typeface="楷体_GB2312" pitchFamily="49" charset="-122"/>
              </a:rPr>
              <a:t>槲</a:t>
            </a:r>
            <a:r>
              <a:rPr lang="en-US" altLang="zh-CN" sz="2800" dirty="0" err="1" smtClean="0"/>
              <a:t>hú</a:t>
            </a:r>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　⑴诗中除了“晨起”、“鸡声”表现了早行之外，还有什么词语也表现了早行？</a:t>
            </a:r>
          </a:p>
          <a:p>
            <a:r>
              <a:rPr lang="zh-CN" altLang="en-US" sz="2800" b="1" dirty="0">
                <a:latin typeface="楷体_GB2312" pitchFamily="49" charset="-122"/>
                <a:ea typeface="楷体_GB2312" pitchFamily="49" charset="-122"/>
              </a:rPr>
              <a:t>　</a:t>
            </a:r>
          </a:p>
          <a:p>
            <a:endParaRPr lang="zh-CN" altLang="en-US" sz="2800" b="1" dirty="0">
              <a:latin typeface="楷体_GB2312" pitchFamily="49" charset="-122"/>
              <a:ea typeface="楷体_GB2312" pitchFamily="49" charset="-122"/>
            </a:endParaRPr>
          </a:p>
          <a:p>
            <a:endParaRPr lang="en-US" altLang="zh-CN" sz="1400" b="1" dirty="0" smtClean="0">
              <a:latin typeface="楷体_GB2312" pitchFamily="49" charset="-122"/>
              <a:ea typeface="楷体_GB2312" pitchFamily="49" charset="-122"/>
            </a:endParaRPr>
          </a:p>
          <a:p>
            <a:r>
              <a:rPr lang="zh-CN" altLang="en-US" sz="2800" b="1" dirty="0" smtClean="0">
                <a:latin typeface="楷体_GB2312" pitchFamily="49" charset="-122"/>
                <a:ea typeface="楷体_GB2312" pitchFamily="49" charset="-122"/>
              </a:rPr>
              <a:t>⑵</a:t>
            </a:r>
            <a:r>
              <a:rPr lang="zh-CN" altLang="en-US" sz="2800" b="1" dirty="0">
                <a:latin typeface="楷体_GB2312" pitchFamily="49" charset="-122"/>
                <a:ea typeface="楷体_GB2312" pitchFamily="49" charset="-122"/>
              </a:rPr>
              <a:t>“凫雁满回塘”表现了怎样的意境？联系首联解说作者这样写的意图。</a:t>
            </a:r>
            <a:endParaRPr lang="zh-CN" altLang="en-US" sz="2800" dirty="0">
              <a:latin typeface="楷体_GB2312" pitchFamily="49" charset="-122"/>
              <a:ea typeface="楷体_GB2312" pitchFamily="49" charset="-122"/>
            </a:endParaRPr>
          </a:p>
        </p:txBody>
      </p:sp>
      <p:sp>
        <p:nvSpPr>
          <p:cNvPr id="45061" name="Text Box 5"/>
          <p:cNvSpPr txBox="1">
            <a:spLocks noChangeArrowheads="1"/>
          </p:cNvSpPr>
          <p:nvPr/>
        </p:nvSpPr>
        <p:spPr bwMode="auto">
          <a:xfrm>
            <a:off x="323528" y="5473005"/>
            <a:ext cx="8480425" cy="1384995"/>
          </a:xfrm>
          <a:prstGeom prst="rect">
            <a:avLst/>
          </a:prstGeom>
          <a:noFill/>
          <a:ln w="9525">
            <a:noFill/>
            <a:miter lim="800000"/>
            <a:headEnd/>
            <a:tailEnd/>
          </a:ln>
          <a:effectLst/>
        </p:spPr>
        <p:txBody>
          <a:bodyPr>
            <a:spAutoFit/>
          </a:bodyPr>
          <a:lstStyle/>
          <a:p>
            <a:r>
              <a:rPr lang="zh-CN" altLang="en-US"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凫雁满回塘”表现了春回故乡、野鸭满塘的温暖意境。通过这个温暖的乡梦反衬了漂泊在外的作者对家乡杜陵深切的思念。</a:t>
            </a:r>
            <a:r>
              <a:rPr lang="zh-CN" altLang="en-US" sz="2800" dirty="0">
                <a:solidFill>
                  <a:srgbClr val="FF0000"/>
                </a:solidFill>
                <a:latin typeface="楷体_GB2312" pitchFamily="49" charset="-122"/>
                <a:ea typeface="楷体_GB2312" pitchFamily="49" charset="-122"/>
              </a:rPr>
              <a:t> </a:t>
            </a:r>
          </a:p>
        </p:txBody>
      </p:sp>
      <p:sp>
        <p:nvSpPr>
          <p:cNvPr id="45063" name="Text Box 7"/>
          <p:cNvSpPr txBox="1">
            <a:spLocks noChangeArrowheads="1"/>
          </p:cNvSpPr>
          <p:nvPr/>
        </p:nvSpPr>
        <p:spPr bwMode="auto">
          <a:xfrm>
            <a:off x="323528" y="3573016"/>
            <a:ext cx="8568952" cy="954107"/>
          </a:xfrm>
          <a:prstGeom prst="rect">
            <a:avLst/>
          </a:prstGeom>
          <a:noFill/>
          <a:ln w="9525">
            <a:noFill/>
            <a:miter lim="800000"/>
            <a:headEnd/>
            <a:tailEnd/>
          </a:ln>
          <a:effectLst/>
        </p:spPr>
        <p:txBody>
          <a:bodyPr wrap="square">
            <a:spAutoFit/>
          </a:bodyPr>
          <a:lstStyle/>
          <a:p>
            <a:r>
              <a:rPr lang="zh-CN" altLang="en-US" sz="2800" b="1" dirty="0" smtClean="0">
                <a:solidFill>
                  <a:srgbClr val="FF0000"/>
                </a:solidFill>
                <a:latin typeface="楷体_GB2312" pitchFamily="49" charset="-122"/>
                <a:ea typeface="楷体_GB2312" pitchFamily="49" charset="-122"/>
              </a:rPr>
              <a:t>     还有</a:t>
            </a:r>
            <a:r>
              <a:rPr lang="zh-CN" altLang="en-US" sz="2800" b="1" dirty="0">
                <a:solidFill>
                  <a:srgbClr val="FF0000"/>
                </a:solidFill>
                <a:latin typeface="楷体_GB2312" pitchFamily="49" charset="-122"/>
                <a:ea typeface="楷体_GB2312" pitchFamily="49" charset="-122"/>
              </a:rPr>
              <a:t>“月”“板桥霜”，月尚未落，板桥结霜，可见其早。</a:t>
            </a:r>
          </a:p>
        </p:txBody>
      </p:sp>
      <p:sp>
        <p:nvSpPr>
          <p:cNvPr id="7"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strips(downLeft)">
                                      <p:cBhvr>
                                        <p:cTn id="12" dur="500"/>
                                        <p:tgtEl>
                                          <p:spTgt spid="45060"/>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45063"/>
                                        </p:tgtEl>
                                        <p:attrNameLst>
                                          <p:attrName>style.visibility</p:attrName>
                                        </p:attrNameLst>
                                      </p:cBhvr>
                                      <p:to>
                                        <p:strVal val="visible"/>
                                      </p:to>
                                    </p:set>
                                    <p:anim calcmode="discrete" valueType="clr">
                                      <p:cBhvr override="childStyle">
                                        <p:cTn id="17" dur="80"/>
                                        <p:tgtEl>
                                          <p:spTgt spid="45063"/>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5063"/>
                                        </p:tgtEl>
                                        <p:attrNameLst>
                                          <p:attrName>fillcolor</p:attrName>
                                        </p:attrNameLst>
                                      </p:cBhvr>
                                      <p:tavLst>
                                        <p:tav tm="0">
                                          <p:val>
                                            <p:clrVal>
                                              <a:schemeClr val="accent2"/>
                                            </p:clrVal>
                                          </p:val>
                                        </p:tav>
                                        <p:tav tm="50000">
                                          <p:val>
                                            <p:clrVal>
                                              <a:schemeClr val="hlink"/>
                                            </p:clrVal>
                                          </p:val>
                                        </p:tav>
                                      </p:tavLst>
                                    </p:anim>
                                    <p:set>
                                      <p:cBhvr>
                                        <p:cTn id="19" dur="80"/>
                                        <p:tgtEl>
                                          <p:spTgt spid="45063"/>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45061"/>
                                        </p:tgtEl>
                                        <p:attrNameLst>
                                          <p:attrName>style.visibility</p:attrName>
                                        </p:attrNameLst>
                                      </p:cBhvr>
                                      <p:to>
                                        <p:strVal val="visible"/>
                                      </p:to>
                                    </p:set>
                                    <p:anim calcmode="discrete" valueType="clr">
                                      <p:cBhvr override="childStyle">
                                        <p:cTn id="24" dur="80"/>
                                        <p:tgtEl>
                                          <p:spTgt spid="45061"/>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45061"/>
                                        </p:tgtEl>
                                        <p:attrNameLst>
                                          <p:attrName>fillcolor</p:attrName>
                                        </p:attrNameLst>
                                      </p:cBhvr>
                                      <p:tavLst>
                                        <p:tav tm="0">
                                          <p:val>
                                            <p:clrVal>
                                              <a:schemeClr val="accent2"/>
                                            </p:clrVal>
                                          </p:val>
                                        </p:tav>
                                        <p:tav tm="50000">
                                          <p:val>
                                            <p:clrVal>
                                              <a:schemeClr val="hlink"/>
                                            </p:clrVal>
                                          </p:val>
                                        </p:tav>
                                      </p:tavLst>
                                    </p:anim>
                                    <p:set>
                                      <p:cBhvr>
                                        <p:cTn id="26" dur="80"/>
                                        <p:tgtEl>
                                          <p:spTgt spid="4506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p:bldP spid="45063"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Text Box 5"/>
          <p:cNvSpPr txBox="1">
            <a:spLocks noChangeArrowheads="1"/>
          </p:cNvSpPr>
          <p:nvPr/>
        </p:nvSpPr>
        <p:spPr bwMode="auto">
          <a:xfrm>
            <a:off x="179512" y="980728"/>
            <a:ext cx="8569449" cy="2246769"/>
          </a:xfrm>
          <a:prstGeom prst="rect">
            <a:avLst/>
          </a:prstGeom>
          <a:noFill/>
          <a:ln w="9525">
            <a:noFill/>
            <a:miter lim="800000"/>
            <a:headEnd/>
            <a:tailEnd/>
          </a:ln>
          <a:effectLst/>
        </p:spPr>
        <p:txBody>
          <a:bodyPr wrap="square">
            <a:spAutoFit/>
          </a:bodyPr>
          <a:lstStyle/>
          <a:p>
            <a:r>
              <a:rPr lang="zh-CN" altLang="en-US" sz="2800" b="1" dirty="0">
                <a:solidFill>
                  <a:srgbClr val="0000FF"/>
                </a:solidFill>
                <a:latin typeface="楷体_GB2312" pitchFamily="49" charset="-122"/>
                <a:ea typeface="楷体_GB2312" pitchFamily="49" charset="-122"/>
              </a:rPr>
              <a:t>　　　　　　旅次寄湖南张</a:t>
            </a:r>
            <a:r>
              <a:rPr lang="zh-CN" altLang="en-US" sz="2800" b="1" dirty="0" smtClean="0">
                <a:solidFill>
                  <a:srgbClr val="0000FF"/>
                </a:solidFill>
                <a:latin typeface="楷体_GB2312" pitchFamily="49" charset="-122"/>
                <a:ea typeface="楷体_GB2312" pitchFamily="49" charset="-122"/>
              </a:rPr>
              <a:t>郎中   戎昱  </a:t>
            </a:r>
            <a:r>
              <a:rPr lang="zh-CN" altLang="en-US" sz="2800" b="1" dirty="0">
                <a:solidFill>
                  <a:srgbClr val="0000FF"/>
                </a:solidFill>
                <a:latin typeface="楷体_GB2312" pitchFamily="49" charset="-122"/>
                <a:ea typeface="楷体_GB2312" pitchFamily="49" charset="-122"/>
              </a:rPr>
              <a:t>　　　　　　　</a:t>
            </a:r>
          </a:p>
          <a:p>
            <a:r>
              <a:rPr lang="zh-CN" altLang="en-US" sz="2800" b="1" dirty="0">
                <a:solidFill>
                  <a:srgbClr val="0000FF"/>
                </a:solidFill>
                <a:latin typeface="楷体_GB2312" pitchFamily="49" charset="-122"/>
                <a:ea typeface="楷体_GB2312" pitchFamily="49" charset="-122"/>
              </a:rPr>
              <a:t>　　　寒江近户漫流声，竹影当窗乱月明。</a:t>
            </a:r>
          </a:p>
          <a:p>
            <a:r>
              <a:rPr lang="zh-CN" altLang="en-US" sz="2800" b="1" dirty="0">
                <a:solidFill>
                  <a:srgbClr val="0000FF"/>
                </a:solidFill>
                <a:latin typeface="楷体_GB2312" pitchFamily="49" charset="-122"/>
                <a:ea typeface="楷体_GB2312" pitchFamily="49" charset="-122"/>
              </a:rPr>
              <a:t>　　　归梦不知湖水阔，夜来还到洛阳城。</a:t>
            </a:r>
          </a:p>
          <a:p>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前人</a:t>
            </a:r>
            <a:r>
              <a:rPr lang="zh-CN" altLang="en-US" sz="2800" b="1" dirty="0">
                <a:latin typeface="楷体_GB2312" pitchFamily="49" charset="-122"/>
                <a:ea typeface="楷体_GB2312" pitchFamily="49" charset="-122"/>
              </a:rPr>
              <a:t>评说，</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归梦</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是这首诗的诗眼。诗中写</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归梦</a:t>
            </a:r>
            <a:r>
              <a:rPr lang="zh-CN" altLang="en-US" sz="2800" b="1" dirty="0">
                <a:latin typeface="Arial"/>
                <a:ea typeface="楷体_GB2312" pitchFamily="49" charset="-122"/>
              </a:rPr>
              <a:t>”</a:t>
            </a:r>
            <a:r>
              <a:rPr lang="zh-CN" altLang="en-US" sz="2800" b="1" dirty="0">
                <a:latin typeface="楷体_GB2312" pitchFamily="49" charset="-122"/>
                <a:ea typeface="楷体_GB2312" pitchFamily="49" charset="-122"/>
              </a:rPr>
              <a:t>突出了什么？你是否同意这种说法？为什么？</a:t>
            </a:r>
            <a:endParaRPr lang="zh-CN" altLang="en-US" sz="2800" dirty="0">
              <a:latin typeface="楷体_GB2312" pitchFamily="49" charset="-122"/>
              <a:ea typeface="楷体_GB2312" pitchFamily="49" charset="-122"/>
            </a:endParaRPr>
          </a:p>
        </p:txBody>
      </p:sp>
      <p:sp>
        <p:nvSpPr>
          <p:cNvPr id="47110" name="Text Box 6"/>
          <p:cNvSpPr txBox="1">
            <a:spLocks noChangeArrowheads="1"/>
          </p:cNvSpPr>
          <p:nvPr/>
        </p:nvSpPr>
        <p:spPr bwMode="auto">
          <a:xfrm>
            <a:off x="323528" y="3573016"/>
            <a:ext cx="8461448" cy="2936188"/>
          </a:xfrm>
          <a:prstGeom prst="rect">
            <a:avLst/>
          </a:prstGeom>
          <a:noFill/>
          <a:ln w="9525">
            <a:noFill/>
            <a:miter lim="800000"/>
            <a:headEnd/>
            <a:tailEnd/>
          </a:ln>
          <a:effectLst/>
        </p:spPr>
        <p:txBody>
          <a:bodyPr wrap="square">
            <a:spAutoFit/>
          </a:bodyPr>
          <a:lstStyle/>
          <a:p>
            <a:pPr>
              <a:lnSpc>
                <a:spcPct val="110000"/>
              </a:lnSpc>
            </a:pPr>
            <a:r>
              <a:rPr lang="zh-CN" altLang="en-US" sz="2800" b="1" dirty="0">
                <a:solidFill>
                  <a:srgbClr val="FF0000"/>
                </a:solidFill>
                <a:latin typeface="楷体_GB2312" pitchFamily="49" charset="-122"/>
                <a:ea typeface="楷体_GB2312" pitchFamily="49" charset="-122"/>
              </a:rPr>
              <a:t>　　①写梦中返乡是那么容易，突出了乡思之深，之切。</a:t>
            </a:r>
          </a:p>
          <a:p>
            <a:pPr>
              <a:lnSpc>
                <a:spcPct val="110000"/>
              </a:lnSpc>
            </a:pPr>
            <a:r>
              <a:rPr lang="zh-CN" altLang="en-US" sz="2800" b="1" dirty="0">
                <a:solidFill>
                  <a:srgbClr val="FF0000"/>
                </a:solidFill>
                <a:latin typeface="楷体_GB2312" pitchFamily="49" charset="-122"/>
                <a:ea typeface="楷体_GB2312" pitchFamily="49" charset="-122"/>
              </a:rPr>
              <a:t>　　②“归梦”因旅次见闻引发，前两句中江水漫流之声、月下竹影之形，是“归梦”之因；而“归梦”则是思乡之情的集中表现。所以可以说“归梦”是这首诗的诗眼。</a:t>
            </a:r>
            <a:endParaRPr lang="zh-CN" altLang="en-US" sz="2800" dirty="0">
              <a:solidFill>
                <a:srgbClr val="FF0000"/>
              </a:solidFill>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7109"/>
                                        </p:tgtEl>
                                        <p:attrNameLst>
                                          <p:attrName>style.visibility</p:attrName>
                                        </p:attrNameLst>
                                      </p:cBhvr>
                                      <p:to>
                                        <p:strVal val="visible"/>
                                      </p:to>
                                    </p:set>
                                    <p:animEffect transition="in" filter="strips(downLeft)">
                                      <p:cBhvr>
                                        <p:cTn id="12" dur="500"/>
                                        <p:tgtEl>
                                          <p:spTgt spid="47109"/>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47110"/>
                                        </p:tgtEl>
                                        <p:attrNameLst>
                                          <p:attrName>style.visibility</p:attrName>
                                        </p:attrNameLst>
                                      </p:cBhvr>
                                      <p:to>
                                        <p:strVal val="visible"/>
                                      </p:to>
                                    </p:set>
                                    <p:anim calcmode="discrete" valueType="clr">
                                      <p:cBhvr override="childStyle">
                                        <p:cTn id="17" dur="80"/>
                                        <p:tgtEl>
                                          <p:spTgt spid="47110"/>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7110"/>
                                        </p:tgtEl>
                                        <p:attrNameLst>
                                          <p:attrName>fillcolor</p:attrName>
                                        </p:attrNameLst>
                                      </p:cBhvr>
                                      <p:tavLst>
                                        <p:tav tm="0">
                                          <p:val>
                                            <p:clrVal>
                                              <a:schemeClr val="accent2"/>
                                            </p:clrVal>
                                          </p:val>
                                        </p:tav>
                                        <p:tav tm="50000">
                                          <p:val>
                                            <p:clrVal>
                                              <a:schemeClr val="hlink"/>
                                            </p:clrVal>
                                          </p:val>
                                        </p:tav>
                                      </p:tavLst>
                                    </p:anim>
                                    <p:set>
                                      <p:cBhvr>
                                        <p:cTn id="19" dur="80"/>
                                        <p:tgtEl>
                                          <p:spTgt spid="471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P spid="47110"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323528" y="332656"/>
            <a:ext cx="8570218" cy="3785652"/>
          </a:xfrm>
          <a:prstGeom prst="rect">
            <a:avLst/>
          </a:prstGeom>
          <a:noFill/>
          <a:ln w="9525">
            <a:noFill/>
            <a:miter lim="800000"/>
            <a:headEnd/>
            <a:tailEnd/>
          </a:ln>
          <a:effectLst/>
        </p:spPr>
        <p:txBody>
          <a:bodyPr wrap="square">
            <a:spAutoFit/>
          </a:bodyPr>
          <a:lstStyle/>
          <a:p>
            <a:r>
              <a:rPr lang="zh-CN" altLang="en-US" sz="2400" b="1" dirty="0">
                <a:solidFill>
                  <a:srgbClr val="0000FF"/>
                </a:solidFill>
                <a:latin typeface="楷体_GB2312" pitchFamily="49" charset="-122"/>
                <a:ea typeface="楷体_GB2312" pitchFamily="49" charset="-122"/>
              </a:rPr>
              <a:t>　　　</a:t>
            </a:r>
            <a:r>
              <a:rPr lang="zh-CN" altLang="en-US" sz="2400" dirty="0">
                <a:solidFill>
                  <a:srgbClr val="0000FF"/>
                </a:solidFill>
                <a:latin typeface="楷体_GB2312" pitchFamily="49" charset="-122"/>
                <a:ea typeface="楷体_GB2312" pitchFamily="49" charset="-122"/>
              </a:rPr>
              <a:t>        </a:t>
            </a:r>
            <a:r>
              <a:rPr lang="zh-CN" altLang="en-US" sz="2400" b="1" dirty="0" smtClean="0">
                <a:solidFill>
                  <a:srgbClr val="0000FF"/>
                </a:solidFill>
                <a:latin typeface="楷体_GB2312" pitchFamily="49" charset="-122"/>
                <a:ea typeface="楷体_GB2312" pitchFamily="49" charset="-122"/>
              </a:rPr>
              <a:t>鹧鸪天</a:t>
            </a:r>
            <a:r>
              <a:rPr lang="zh-CN" altLang="en-US" sz="2400" dirty="0">
                <a:solidFill>
                  <a:srgbClr val="0000FF"/>
                </a:solidFill>
                <a:latin typeface="楷体_GB2312" pitchFamily="49" charset="-122"/>
                <a:ea typeface="楷体_GB2312" pitchFamily="49" charset="-122"/>
              </a:rPr>
              <a:t> </a:t>
            </a:r>
            <a:r>
              <a:rPr lang="zh-CN" altLang="en-US" sz="2400" dirty="0" smtClean="0">
                <a:solidFill>
                  <a:srgbClr val="0000FF"/>
                </a:solidFill>
                <a:latin typeface="楷体_GB2312" pitchFamily="49" charset="-122"/>
                <a:ea typeface="楷体_GB2312" pitchFamily="49" charset="-122"/>
              </a:rPr>
              <a:t>  </a:t>
            </a:r>
            <a:endParaRPr lang="en-US" altLang="zh-CN" sz="2400" dirty="0" smtClean="0">
              <a:solidFill>
                <a:srgbClr val="0000FF"/>
              </a:solidFill>
              <a:latin typeface="楷体_GB2312" pitchFamily="49" charset="-122"/>
              <a:ea typeface="楷体_GB2312" pitchFamily="49" charset="-122"/>
            </a:endParaRPr>
          </a:p>
          <a:p>
            <a:r>
              <a:rPr lang="en-US" altLang="zh-CN" sz="2400" b="1" dirty="0" smtClean="0">
                <a:solidFill>
                  <a:srgbClr val="0000FF"/>
                </a:solidFill>
                <a:latin typeface="楷体_GB2312" pitchFamily="49" charset="-122"/>
                <a:ea typeface="楷体_GB2312" pitchFamily="49" charset="-122"/>
              </a:rPr>
              <a:t>          </a:t>
            </a:r>
            <a:r>
              <a:rPr lang="zh-CN" altLang="en-US" sz="2400" b="1" dirty="0" smtClean="0">
                <a:solidFill>
                  <a:srgbClr val="0000FF"/>
                </a:solidFill>
                <a:latin typeface="楷体_GB2312" pitchFamily="49" charset="-122"/>
                <a:ea typeface="楷体_GB2312" pitchFamily="49" charset="-122"/>
              </a:rPr>
              <a:t>室</a:t>
            </a:r>
            <a:r>
              <a:rPr lang="zh-CN" altLang="en-US" sz="2400" b="1" dirty="0">
                <a:solidFill>
                  <a:srgbClr val="0000FF"/>
                </a:solidFill>
                <a:latin typeface="楷体_GB2312" pitchFamily="49" charset="-122"/>
                <a:ea typeface="楷体_GB2312" pitchFamily="49" charset="-122"/>
              </a:rPr>
              <a:t>人降日，以此奉寄</a:t>
            </a:r>
            <a:r>
              <a:rPr lang="zh-CN" altLang="en-US" sz="2400" dirty="0">
                <a:solidFill>
                  <a:srgbClr val="0000FF"/>
                </a:solidFill>
                <a:latin typeface="楷体_GB2312" pitchFamily="49" charset="-122"/>
                <a:ea typeface="楷体_GB2312" pitchFamily="49" charset="-122"/>
              </a:rPr>
              <a:t>  </a:t>
            </a:r>
            <a:r>
              <a:rPr lang="en-US" altLang="zh-CN" sz="2400" b="1" dirty="0">
                <a:solidFill>
                  <a:srgbClr val="0000FF"/>
                </a:solidFill>
                <a:latin typeface="楷体_GB2312" pitchFamily="49" charset="-122"/>
                <a:ea typeface="楷体_GB2312" pitchFamily="49" charset="-122"/>
              </a:rPr>
              <a:t>[</a:t>
            </a:r>
            <a:r>
              <a:rPr lang="zh-CN" altLang="en-US" sz="2400" b="1" dirty="0">
                <a:solidFill>
                  <a:srgbClr val="0000FF"/>
                </a:solidFill>
                <a:latin typeface="楷体_GB2312" pitchFamily="49" charset="-122"/>
                <a:ea typeface="楷体_GB2312" pitchFamily="49" charset="-122"/>
              </a:rPr>
              <a:t>元</a:t>
            </a:r>
            <a:r>
              <a:rPr lang="en-US" altLang="zh-CN" sz="2400" b="1" dirty="0">
                <a:solidFill>
                  <a:srgbClr val="0000FF"/>
                </a:solidFill>
                <a:latin typeface="楷体_GB2312" pitchFamily="49" charset="-122"/>
                <a:ea typeface="楷体_GB2312" pitchFamily="49" charset="-122"/>
              </a:rPr>
              <a:t>]</a:t>
            </a:r>
            <a:r>
              <a:rPr lang="zh-CN" altLang="en-US" sz="2400" b="1" dirty="0">
                <a:solidFill>
                  <a:srgbClr val="0000FF"/>
                </a:solidFill>
                <a:latin typeface="楷体_GB2312" pitchFamily="49" charset="-122"/>
                <a:ea typeface="楷体_GB2312" pitchFamily="49" charset="-122"/>
              </a:rPr>
              <a:t>魏初</a:t>
            </a:r>
            <a:r>
              <a:rPr lang="zh-CN" altLang="en-US" sz="2400" dirty="0">
                <a:solidFill>
                  <a:srgbClr val="0000FF"/>
                </a:solidFill>
                <a:latin typeface="楷体_GB2312" pitchFamily="49" charset="-122"/>
                <a:ea typeface="楷体_GB2312" pitchFamily="49" charset="-122"/>
              </a:rPr>
              <a:t/>
            </a:r>
            <a:br>
              <a:rPr lang="zh-CN" altLang="en-US" sz="2400" dirty="0">
                <a:solidFill>
                  <a:srgbClr val="0000FF"/>
                </a:solidFill>
                <a:latin typeface="楷体_GB2312" pitchFamily="49" charset="-122"/>
                <a:ea typeface="楷体_GB2312" pitchFamily="49" charset="-122"/>
              </a:rPr>
            </a:br>
            <a:r>
              <a:rPr lang="zh-CN" altLang="en-US" sz="2400" dirty="0">
                <a:solidFill>
                  <a:srgbClr val="0000FF"/>
                </a:solidFill>
                <a:latin typeface="楷体_GB2312" pitchFamily="49" charset="-122"/>
                <a:ea typeface="楷体_GB2312" pitchFamily="49" charset="-122"/>
              </a:rPr>
              <a:t>　　</a:t>
            </a:r>
            <a:r>
              <a:rPr lang="zh-CN" altLang="en-US" sz="2400" b="1" dirty="0">
                <a:solidFill>
                  <a:srgbClr val="0000FF"/>
                </a:solidFill>
                <a:latin typeface="楷体_GB2312" pitchFamily="49" charset="-122"/>
                <a:ea typeface="楷体_GB2312" pitchFamily="49" charset="-122"/>
              </a:rPr>
              <a:t>去岁今辰却到家，今年相望又天涯。一春心事闲无处，两鬓秋霜细有华。</a:t>
            </a:r>
            <a:r>
              <a:rPr lang="zh-CN" altLang="en-US" sz="2400" dirty="0">
                <a:solidFill>
                  <a:srgbClr val="0000FF"/>
                </a:solidFill>
                <a:latin typeface="楷体_GB2312" pitchFamily="49" charset="-122"/>
                <a:ea typeface="楷体_GB2312" pitchFamily="49" charset="-122"/>
              </a:rPr>
              <a:t>　　</a:t>
            </a:r>
            <a:r>
              <a:rPr lang="zh-CN" altLang="en-US" sz="2400" b="1" dirty="0">
                <a:solidFill>
                  <a:srgbClr val="0000FF"/>
                </a:solidFill>
                <a:latin typeface="楷体_GB2312" pitchFamily="49" charset="-122"/>
                <a:ea typeface="楷体_GB2312" pitchFamily="49" charset="-122"/>
              </a:rPr>
              <a:t>山接水，水明霞，满林残照见归鸦。几时收拾田园了，儿女团圞夜煮茶。</a:t>
            </a:r>
            <a:r>
              <a:rPr lang="zh-CN" altLang="en-US" sz="2400" dirty="0">
                <a:solidFill>
                  <a:srgbClr val="0000FF"/>
                </a:solidFill>
                <a:latin typeface="楷体_GB2312" pitchFamily="49" charset="-122"/>
                <a:ea typeface="楷体_GB2312" pitchFamily="49" charset="-122"/>
              </a:rPr>
              <a:t/>
            </a:r>
            <a:br>
              <a:rPr lang="zh-CN" altLang="en-US" sz="2400" dirty="0">
                <a:solidFill>
                  <a:srgbClr val="0000FF"/>
                </a:solidFill>
                <a:latin typeface="楷体_GB2312" pitchFamily="49" charset="-122"/>
                <a:ea typeface="楷体_GB2312" pitchFamily="49" charset="-122"/>
              </a:rPr>
            </a:br>
            <a:r>
              <a:rPr lang="zh-CN" altLang="en-US" sz="2400" b="1" dirty="0" smtClean="0">
                <a:solidFill>
                  <a:srgbClr val="0000FF"/>
                </a:solidFill>
                <a:latin typeface="楷体_GB2312" pitchFamily="49" charset="-122"/>
                <a:ea typeface="楷体_GB2312" pitchFamily="49" charset="-122"/>
              </a:rPr>
              <a:t>注</a:t>
            </a:r>
            <a:r>
              <a:rPr lang="zh-CN" altLang="en-US" sz="2400" b="1" dirty="0">
                <a:solidFill>
                  <a:srgbClr val="0000FF"/>
                </a:solidFill>
                <a:latin typeface="楷体_GB2312" pitchFamily="49" charset="-122"/>
                <a:ea typeface="楷体_GB2312" pitchFamily="49" charset="-122"/>
              </a:rPr>
              <a:t>：室人降日：妻子生日</a:t>
            </a:r>
            <a:r>
              <a:rPr lang="zh-CN" altLang="en-US" sz="2400" b="1" dirty="0" smtClean="0">
                <a:solidFill>
                  <a:srgbClr val="0000FF"/>
                </a:solidFill>
                <a:latin typeface="楷体_GB2312" pitchFamily="49" charset="-122"/>
                <a:ea typeface="楷体_GB2312" pitchFamily="49" charset="-122"/>
              </a:rPr>
              <a:t>。团圞</a:t>
            </a:r>
            <a:r>
              <a:rPr lang="en-US" altLang="zh-CN" sz="2400" b="1" dirty="0" err="1" smtClean="0">
                <a:solidFill>
                  <a:srgbClr val="0000FF"/>
                </a:solidFill>
                <a:latin typeface="楷体_GB2312" pitchFamily="49" charset="-122"/>
                <a:ea typeface="楷体_GB2312" pitchFamily="49" charset="-122"/>
              </a:rPr>
              <a:t>luán</a:t>
            </a:r>
            <a:r>
              <a:rPr lang="zh-CN" altLang="en-US" sz="2400" b="1" dirty="0" smtClean="0">
                <a:solidFill>
                  <a:srgbClr val="0000FF"/>
                </a:solidFill>
                <a:latin typeface="楷体_GB2312" pitchFamily="49" charset="-122"/>
                <a:ea typeface="楷体_GB2312" pitchFamily="49" charset="-122"/>
              </a:rPr>
              <a:t>：团聚；团圆</a:t>
            </a:r>
            <a:r>
              <a:rPr lang="zh-CN" altLang="en-US" sz="2400" dirty="0">
                <a:solidFill>
                  <a:srgbClr val="0000FF"/>
                </a:solidFill>
                <a:latin typeface="楷体_GB2312" pitchFamily="49" charset="-122"/>
                <a:ea typeface="楷体_GB2312" pitchFamily="49" charset="-122"/>
              </a:rPr>
              <a:t/>
            </a:r>
            <a:br>
              <a:rPr lang="zh-CN" altLang="en-US" sz="2400" dirty="0">
                <a:solidFill>
                  <a:srgbClr val="0000FF"/>
                </a:solidFill>
                <a:latin typeface="楷体_GB2312" pitchFamily="49" charset="-122"/>
                <a:ea typeface="楷体_GB2312" pitchFamily="49" charset="-122"/>
              </a:rPr>
            </a:br>
            <a:r>
              <a:rPr lang="zh-CN" altLang="en-US" sz="2400" dirty="0">
                <a:solidFill>
                  <a:srgbClr val="0000FF"/>
                </a:solidFill>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⑴</a:t>
            </a:r>
            <a:r>
              <a:rPr lang="zh-CN" altLang="en-US" sz="2400" b="1" dirty="0">
                <a:latin typeface="楷体_GB2312" pitchFamily="49" charset="-122"/>
                <a:ea typeface="楷体_GB2312" pitchFamily="49" charset="-122"/>
              </a:rPr>
              <a:t>词的前两句表达了作者怎样的思想感情？第二句中的“又”字用得好，好在哪里？</a:t>
            </a:r>
            <a:r>
              <a:rPr lang="zh-CN" altLang="en-US" sz="2400"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⑵“满林残照见归鸦”一句，在表达技巧上有什么特点？请略加分析。</a:t>
            </a:r>
            <a:r>
              <a:rPr lang="zh-CN" altLang="en-US" sz="2400"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⑶有人认为词的最后两句写得极为感人，请谈谈你的看法。</a:t>
            </a:r>
          </a:p>
        </p:txBody>
      </p:sp>
      <p:sp>
        <p:nvSpPr>
          <p:cNvPr id="134147" name="Text Box 3"/>
          <p:cNvSpPr txBox="1">
            <a:spLocks noChangeArrowheads="1"/>
          </p:cNvSpPr>
          <p:nvPr/>
        </p:nvSpPr>
        <p:spPr bwMode="auto">
          <a:xfrm>
            <a:off x="0" y="4221088"/>
            <a:ext cx="8964488" cy="2677656"/>
          </a:xfrm>
          <a:prstGeom prst="rect">
            <a:avLst/>
          </a:prstGeom>
          <a:noFill/>
          <a:ln w="9525">
            <a:noFill/>
            <a:miter lim="800000"/>
            <a:headEnd/>
            <a:tailEnd/>
          </a:ln>
          <a:effectLst/>
        </p:spPr>
        <p:txBody>
          <a:bodyPr wrap="square">
            <a:spAutoFit/>
          </a:bodyPr>
          <a:lstStyle/>
          <a:p>
            <a:r>
              <a:rPr lang="zh-CN" altLang="en-US" sz="2800" b="1" dirty="0">
                <a:solidFill>
                  <a:srgbClr val="FF0000"/>
                </a:solidFill>
                <a:latin typeface="楷体_GB2312" pitchFamily="49" charset="-122"/>
                <a:ea typeface="楷体_GB2312" pitchFamily="49" charset="-122"/>
              </a:rPr>
              <a:t>　　⑴</a:t>
            </a:r>
            <a:r>
              <a:rPr lang="zh-CN" altLang="en-US" sz="2800" b="1" dirty="0">
                <a:latin typeface="楷体_GB2312" pitchFamily="49" charset="-122"/>
                <a:ea typeface="楷体_GB2312" pitchFamily="49" charset="-122"/>
              </a:rPr>
              <a:t>表达了作者</a:t>
            </a:r>
            <a:r>
              <a:rPr lang="zh-CN" altLang="en-US" sz="2800" b="1" dirty="0">
                <a:solidFill>
                  <a:srgbClr val="FF0000"/>
                </a:solidFill>
                <a:latin typeface="楷体_GB2312" pitchFamily="49" charset="-122"/>
                <a:ea typeface="楷体_GB2312" pitchFamily="49" charset="-122"/>
              </a:rPr>
              <a:t>漂泊中深切思念家中亲人之情</a:t>
            </a:r>
            <a:r>
              <a:rPr lang="zh-CN" altLang="en-US" sz="2800" b="1" dirty="0" smtClean="0">
                <a:solidFill>
                  <a:srgbClr val="FF0000"/>
                </a:solidFill>
                <a:latin typeface="楷体_GB2312" pitchFamily="49" charset="-122"/>
                <a:ea typeface="楷体_GB2312" pitchFamily="49" charset="-122"/>
              </a:rPr>
              <a:t>。</a:t>
            </a:r>
            <a:endParaRPr lang="en-US" altLang="zh-CN" sz="2800" b="1" dirty="0" smtClean="0">
              <a:solidFill>
                <a:srgbClr val="FF0000"/>
              </a:solidFill>
              <a:latin typeface="楷体_GB2312" pitchFamily="49" charset="-122"/>
              <a:ea typeface="楷体_GB2312" pitchFamily="49" charset="-122"/>
            </a:endParaRPr>
          </a:p>
          <a:p>
            <a:r>
              <a:rPr lang="zh-CN" altLang="en-US" sz="2800" b="1" dirty="0" smtClean="0">
                <a:latin typeface="楷体_GB2312" pitchFamily="49" charset="-122"/>
                <a:ea typeface="楷体_GB2312" pitchFamily="49" charset="-122"/>
              </a:rPr>
              <a:t>“又”</a:t>
            </a:r>
            <a:r>
              <a:rPr lang="zh-CN" altLang="en-US" sz="2800" b="1" dirty="0">
                <a:latin typeface="楷体_GB2312" pitchFamily="49" charset="-122"/>
                <a:ea typeface="楷体_GB2312" pitchFamily="49" charset="-122"/>
              </a:rPr>
              <a:t>字暗示作者</a:t>
            </a:r>
            <a:r>
              <a:rPr lang="zh-CN" altLang="en-US" sz="2800" b="1" dirty="0">
                <a:solidFill>
                  <a:srgbClr val="FF0000"/>
                </a:solidFill>
                <a:latin typeface="楷体_GB2312" pitchFamily="49" charset="-122"/>
                <a:ea typeface="楷体_GB2312" pitchFamily="49" charset="-122"/>
              </a:rPr>
              <a:t>不止一次浪迹天涯，饱含愁苦与无奈。</a:t>
            </a:r>
            <a:r>
              <a:rPr lang="zh-CN" altLang="en-US" sz="2800" dirty="0">
                <a:solidFill>
                  <a:srgbClr val="FF0000"/>
                </a:solidFill>
                <a:latin typeface="楷体_GB2312" pitchFamily="49" charset="-122"/>
                <a:ea typeface="楷体_GB2312" pitchFamily="49" charset="-122"/>
              </a:rPr>
              <a:t/>
            </a:r>
            <a:br>
              <a:rPr lang="zh-CN" altLang="en-US" sz="2800" dirty="0">
                <a:solidFill>
                  <a:srgbClr val="FF0000"/>
                </a:solidFill>
                <a:latin typeface="楷体_GB2312" pitchFamily="49" charset="-122"/>
                <a:ea typeface="楷体_GB2312" pitchFamily="49" charset="-122"/>
              </a:rPr>
            </a:br>
            <a:r>
              <a:rPr lang="zh-CN" altLang="en-US" sz="2800"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⑵</a:t>
            </a:r>
            <a:r>
              <a:rPr lang="zh-CN" altLang="en-US" sz="2800" b="1" dirty="0">
                <a:latin typeface="楷体_GB2312" pitchFamily="49" charset="-122"/>
                <a:ea typeface="楷体_GB2312" pitchFamily="49" charset="-122"/>
              </a:rPr>
              <a:t>这里</a:t>
            </a:r>
            <a:r>
              <a:rPr lang="zh-CN" altLang="en-US" sz="2800" b="1" dirty="0">
                <a:solidFill>
                  <a:srgbClr val="FF0000"/>
                </a:solidFill>
                <a:latin typeface="楷体_GB2312" pitchFamily="49" charset="-122"/>
                <a:ea typeface="楷体_GB2312" pitchFamily="49" charset="-122"/>
              </a:rPr>
              <a:t>以</a:t>
            </a:r>
            <a:r>
              <a:rPr lang="zh-CN" altLang="en-US" sz="2800" b="1" dirty="0">
                <a:latin typeface="楷体_GB2312" pitchFamily="49" charset="-122"/>
                <a:ea typeface="楷体_GB2312" pitchFamily="49" charset="-122"/>
              </a:rPr>
              <a:t>鸦归巢与人不能归家</a:t>
            </a:r>
            <a:r>
              <a:rPr lang="zh-CN" altLang="en-US" sz="2800" b="1" dirty="0">
                <a:solidFill>
                  <a:srgbClr val="FF0000"/>
                </a:solidFill>
                <a:latin typeface="楷体_GB2312" pitchFamily="49" charset="-122"/>
                <a:ea typeface="楷体_GB2312" pitchFamily="49" charset="-122"/>
              </a:rPr>
              <a:t>对比，</a:t>
            </a:r>
            <a:r>
              <a:rPr lang="zh-CN" altLang="en-US" sz="2800" b="1" dirty="0">
                <a:latin typeface="楷体_GB2312" pitchFamily="49" charset="-122"/>
                <a:ea typeface="楷体_GB2312" pitchFamily="49" charset="-122"/>
              </a:rPr>
              <a:t>运用的是</a:t>
            </a:r>
            <a:r>
              <a:rPr lang="zh-CN" altLang="en-US" sz="2800" b="1" dirty="0">
                <a:solidFill>
                  <a:srgbClr val="FF0000"/>
                </a:solidFill>
                <a:latin typeface="楷体_GB2312" pitchFamily="49" charset="-122"/>
                <a:ea typeface="楷体_GB2312" pitchFamily="49" charset="-122"/>
              </a:rPr>
              <a:t>反衬手法。</a:t>
            </a:r>
            <a:r>
              <a:rPr lang="zh-CN" altLang="en-US" sz="2800" dirty="0">
                <a:solidFill>
                  <a:srgbClr val="FF0000"/>
                </a:solidFill>
                <a:latin typeface="楷体_GB2312" pitchFamily="49" charset="-122"/>
                <a:ea typeface="楷体_GB2312" pitchFamily="49" charset="-122"/>
              </a:rPr>
              <a:t/>
            </a:r>
            <a:br>
              <a:rPr lang="zh-CN" altLang="en-US" sz="2800" dirty="0">
                <a:solidFill>
                  <a:srgbClr val="FF0000"/>
                </a:solidFill>
                <a:latin typeface="楷体_GB2312" pitchFamily="49" charset="-122"/>
                <a:ea typeface="楷体_GB2312" pitchFamily="49" charset="-122"/>
              </a:rPr>
            </a:br>
            <a:r>
              <a:rPr lang="zh-CN" altLang="en-US" sz="2800"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⑶作者企盼与家人一起自食其力，共享天伦之乐。</a:t>
            </a:r>
            <a:r>
              <a:rPr lang="zh-CN" altLang="en-US" sz="2800" b="1" dirty="0">
                <a:latin typeface="楷体_GB2312" pitchFamily="49" charset="-122"/>
                <a:ea typeface="楷体_GB2312" pitchFamily="49" charset="-122"/>
              </a:rPr>
              <a:t>语言朴素平实，亲切动人，能唤起读者强烈共鸣</a:t>
            </a:r>
            <a:r>
              <a:rPr lang="zh-CN" altLang="en-US" sz="2800" b="1" dirty="0">
                <a:solidFill>
                  <a:srgbClr val="FF0000"/>
                </a:solidFill>
                <a:latin typeface="楷体_GB2312" pitchFamily="49" charset="-122"/>
                <a:ea typeface="楷体_GB2312" pitchFamily="49" charset="-122"/>
              </a:rPr>
              <a:t>。</a:t>
            </a:r>
            <a:endParaRPr lang="zh-CN" altLang="en-US" sz="2800" dirty="0">
              <a:solidFill>
                <a:srgbClr val="FF0000"/>
              </a:solidFill>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4146"/>
                                        </p:tgtEl>
                                        <p:attrNameLst>
                                          <p:attrName>style.visibility</p:attrName>
                                        </p:attrNameLst>
                                      </p:cBhvr>
                                      <p:to>
                                        <p:strVal val="visible"/>
                                      </p:to>
                                    </p:set>
                                    <p:animEffect transition="in" filter="strips(downLeft)">
                                      <p:cBhvr>
                                        <p:cTn id="12" dur="500"/>
                                        <p:tgtEl>
                                          <p:spTgt spid="134146"/>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34147"/>
                                        </p:tgtEl>
                                        <p:attrNameLst>
                                          <p:attrName>style.visibility</p:attrName>
                                        </p:attrNameLst>
                                      </p:cBhvr>
                                      <p:to>
                                        <p:strVal val="visible"/>
                                      </p:to>
                                    </p:set>
                                    <p:anim calcmode="discrete" valueType="clr">
                                      <p:cBhvr override="childStyle">
                                        <p:cTn id="17" dur="80"/>
                                        <p:tgtEl>
                                          <p:spTgt spid="134147"/>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34147"/>
                                        </p:tgtEl>
                                        <p:attrNameLst>
                                          <p:attrName>fillcolor</p:attrName>
                                        </p:attrNameLst>
                                      </p:cBhvr>
                                      <p:tavLst>
                                        <p:tav tm="0">
                                          <p:val>
                                            <p:clrVal>
                                              <a:schemeClr val="accent2"/>
                                            </p:clrVal>
                                          </p:val>
                                        </p:tav>
                                        <p:tav tm="50000">
                                          <p:val>
                                            <p:clrVal>
                                              <a:schemeClr val="hlink"/>
                                            </p:clrVal>
                                          </p:val>
                                        </p:tav>
                                      </p:tavLst>
                                    </p:anim>
                                    <p:set>
                                      <p:cBhvr>
                                        <p:cTn id="19" dur="80"/>
                                        <p:tgtEl>
                                          <p:spTgt spid="13414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Text Box 5"/>
          <p:cNvSpPr txBox="1">
            <a:spLocks noChangeArrowheads="1"/>
          </p:cNvSpPr>
          <p:nvPr/>
        </p:nvSpPr>
        <p:spPr bwMode="auto">
          <a:xfrm>
            <a:off x="1115616" y="0"/>
            <a:ext cx="6624711" cy="1923604"/>
          </a:xfrm>
          <a:prstGeom prst="rect">
            <a:avLst/>
          </a:prstGeom>
          <a:noFill/>
          <a:ln w="9525">
            <a:noFill/>
            <a:miter lim="800000"/>
            <a:headEnd/>
            <a:tailEnd/>
          </a:ln>
          <a:effectLst/>
        </p:spPr>
        <p:txBody>
          <a:bodyPr wrap="square">
            <a:spAutoFit/>
          </a:bodyPr>
          <a:lstStyle/>
          <a:p>
            <a:pPr>
              <a:spcBef>
                <a:spcPts val="600"/>
              </a:spcBef>
            </a:pPr>
            <a:r>
              <a:rPr kumimoji="1" lang="zh-CN" altLang="en-US" sz="6600" b="1" dirty="0">
                <a:solidFill>
                  <a:srgbClr val="0000FF"/>
                </a:solidFill>
                <a:latin typeface="华文行楷" pitchFamily="2" charset="-122"/>
                <a:ea typeface="华文行楷" pitchFamily="2" charset="-122"/>
              </a:rPr>
              <a:t>古来征战几人回</a:t>
            </a:r>
          </a:p>
          <a:p>
            <a:pPr>
              <a:spcBef>
                <a:spcPts val="600"/>
              </a:spcBef>
            </a:pPr>
            <a:r>
              <a:rPr kumimoji="1" lang="zh-CN" altLang="en-US" sz="4800" b="1" dirty="0">
                <a:solidFill>
                  <a:srgbClr val="0000FF"/>
                </a:solidFill>
                <a:latin typeface="隶书" pitchFamily="49" charset="-122"/>
                <a:ea typeface="隶书" pitchFamily="49" charset="-122"/>
              </a:rPr>
              <a:t> ［</a:t>
            </a:r>
            <a:r>
              <a:rPr kumimoji="1" lang="zh-CN" altLang="en-US" sz="4800" b="1" dirty="0">
                <a:solidFill>
                  <a:srgbClr val="FF0000"/>
                </a:solidFill>
                <a:latin typeface="隶书" pitchFamily="49" charset="-122"/>
                <a:ea typeface="隶书" pitchFamily="49" charset="-122"/>
              </a:rPr>
              <a:t>边塞征战诗</a:t>
            </a:r>
            <a:r>
              <a:rPr kumimoji="1" lang="zh-CN" altLang="en-US" sz="4800" b="1" dirty="0">
                <a:solidFill>
                  <a:srgbClr val="0000FF"/>
                </a:solidFill>
                <a:latin typeface="隶书" pitchFamily="49" charset="-122"/>
                <a:ea typeface="隶书" pitchFamily="49" charset="-122"/>
              </a:rPr>
              <a:t>的鉴赏］</a:t>
            </a:r>
          </a:p>
        </p:txBody>
      </p:sp>
      <p:sp>
        <p:nvSpPr>
          <p:cNvPr id="49158" name="Rectangle 6"/>
          <p:cNvSpPr>
            <a:spLocks noChangeArrowheads="1"/>
          </p:cNvSpPr>
          <p:nvPr/>
        </p:nvSpPr>
        <p:spPr bwMode="auto">
          <a:xfrm>
            <a:off x="0" y="2025908"/>
            <a:ext cx="9144000" cy="4832092"/>
          </a:xfrm>
          <a:prstGeom prst="rect">
            <a:avLst/>
          </a:prstGeom>
          <a:noFill/>
          <a:ln w="9525">
            <a:noFill/>
            <a:miter lim="800000"/>
            <a:headEnd/>
            <a:tailEnd/>
          </a:ln>
          <a:effectLst/>
        </p:spPr>
        <p:txBody>
          <a:bodyPr wrap="square">
            <a:spAutoFit/>
          </a:bodyPr>
          <a:lstStyle/>
          <a:p>
            <a:pPr>
              <a:spcBef>
                <a:spcPct val="50000"/>
              </a:spcBef>
            </a:pP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从</a:t>
            </a:r>
            <a:r>
              <a:rPr kumimoji="1" lang="zh-CN" altLang="en-US" sz="2800" b="1" dirty="0">
                <a:solidFill>
                  <a:srgbClr val="FF0000"/>
                </a:solidFill>
                <a:latin typeface="楷体_GB2312" pitchFamily="49" charset="-122"/>
                <a:ea typeface="楷体_GB2312" pitchFamily="49" charset="-122"/>
              </a:rPr>
              <a:t>先秦</a:t>
            </a:r>
            <a:r>
              <a:rPr kumimoji="1" lang="zh-CN" altLang="en-US" sz="2800" b="1" dirty="0">
                <a:latin typeface="楷体_GB2312" pitchFamily="49" charset="-122"/>
                <a:ea typeface="楷体_GB2312" pitchFamily="49" charset="-122"/>
              </a:rPr>
              <a:t>就有了</a:t>
            </a:r>
            <a:r>
              <a:rPr kumimoji="1" lang="zh-CN" altLang="en-US" sz="2800" b="1" dirty="0">
                <a:solidFill>
                  <a:srgbClr val="FF0000"/>
                </a:solidFill>
                <a:latin typeface="楷体_GB2312" pitchFamily="49" charset="-122"/>
                <a:ea typeface="楷体_GB2312" pitchFamily="49" charset="-122"/>
              </a:rPr>
              <a:t>以边塞、战争为题材</a:t>
            </a:r>
            <a:r>
              <a:rPr kumimoji="1" lang="zh-CN" altLang="en-US" sz="2800" b="1" dirty="0">
                <a:latin typeface="楷体_GB2312" pitchFamily="49" charset="-122"/>
                <a:ea typeface="楷体_GB2312" pitchFamily="49" charset="-122"/>
              </a:rPr>
              <a:t>的诗，发展到唐代，由于战争频仍，统治者重武轻文，士人邀功边庭以博取功名比由科举进身容易得多，加之盛唐那种积极用世、昂扬奋进的时代气氛，于是奇情壮丽的边塞诗便大大发展起来了，形成一个新的诗歌流派，其代表人物是</a:t>
            </a:r>
            <a:r>
              <a:rPr kumimoji="1" lang="zh-CN" altLang="en-US" sz="2800" b="1" dirty="0">
                <a:solidFill>
                  <a:srgbClr val="FF0000"/>
                </a:solidFill>
                <a:latin typeface="楷体_GB2312" pitchFamily="49" charset="-122"/>
                <a:ea typeface="楷体_GB2312" pitchFamily="49" charset="-122"/>
              </a:rPr>
              <a:t>高适、岑参、王昌龄。 </a:t>
            </a:r>
            <a:r>
              <a:rPr kumimoji="1" lang="zh-CN" altLang="en-US" sz="2800" b="1" dirty="0" smtClean="0">
                <a:latin typeface="楷体_GB2312" pitchFamily="49" charset="-122"/>
                <a:ea typeface="楷体_GB2312" pitchFamily="49" charset="-122"/>
              </a:rPr>
              <a:t>边塞</a:t>
            </a:r>
            <a:r>
              <a:rPr kumimoji="1" lang="zh-CN" altLang="en-US" sz="2800" b="1" dirty="0">
                <a:latin typeface="楷体_GB2312" pitchFamily="49" charset="-122"/>
                <a:ea typeface="楷体_GB2312" pitchFamily="49" charset="-122"/>
              </a:rPr>
              <a:t>诗的内容大体有：</a:t>
            </a:r>
            <a:r>
              <a:rPr kumimoji="1" lang="zh-CN" altLang="en-US" sz="2800" b="1" dirty="0">
                <a:solidFill>
                  <a:srgbClr val="FF0000"/>
                </a:solidFill>
                <a:latin typeface="楷体_GB2312" pitchFamily="49" charset="-122"/>
                <a:ea typeface="楷体_GB2312" pitchFamily="49" charset="-122"/>
              </a:rPr>
              <a:t>建功立业的渴望和保家卫国的豪情；将士久戍的乡愁和闺中妻子的离恨；塞外生活的艰辛和连年征战的惨烈；报国无门的怨愤和归家无望的哀痛。 </a:t>
            </a:r>
            <a:r>
              <a:rPr kumimoji="1" lang="zh-CN" altLang="en-US" sz="2800" b="1" dirty="0" smtClean="0">
                <a:latin typeface="楷体_GB2312" pitchFamily="49" charset="-122"/>
                <a:ea typeface="楷体_GB2312" pitchFamily="49" charset="-122"/>
              </a:rPr>
              <a:t>鉴赏</a:t>
            </a:r>
            <a:r>
              <a:rPr kumimoji="1" lang="zh-CN" altLang="en-US" sz="2800" b="1" dirty="0">
                <a:latin typeface="楷体_GB2312" pitchFamily="49" charset="-122"/>
                <a:ea typeface="楷体_GB2312" pitchFamily="49" charset="-122"/>
              </a:rPr>
              <a:t>边塞诗要</a:t>
            </a:r>
            <a:r>
              <a:rPr kumimoji="1" lang="zh-CN" altLang="en-US" sz="2800" b="1" dirty="0">
                <a:solidFill>
                  <a:srgbClr val="FF0000"/>
                </a:solidFill>
                <a:latin typeface="楷体_GB2312" pitchFamily="49" charset="-122"/>
                <a:ea typeface="楷体_GB2312" pitchFamily="49" charset="-122"/>
              </a:rPr>
              <a:t>结合作者的生平思想和诗歌创作的具体时间，</a:t>
            </a:r>
            <a:r>
              <a:rPr kumimoji="1" lang="zh-CN" altLang="en-US" sz="2800" b="1" dirty="0">
                <a:latin typeface="楷体_GB2312" pitchFamily="49" charset="-122"/>
                <a:ea typeface="楷体_GB2312" pitchFamily="49" charset="-122"/>
              </a:rPr>
              <a:t>体味诗人在诗中写的是什么，抒发的哪一类型</a:t>
            </a:r>
            <a:r>
              <a:rPr kumimoji="1" lang="zh-CN" altLang="en-US" sz="2800" b="1" dirty="0">
                <a:latin typeface="Arial"/>
                <a:ea typeface="楷体_GB2312" pitchFamily="49" charset="-122"/>
              </a:rPr>
              <a:t> </a:t>
            </a:r>
            <a:r>
              <a:rPr kumimoji="1" lang="zh-CN" altLang="en-US" sz="2800" b="1" dirty="0">
                <a:latin typeface="楷体_GB2312" pitchFamily="49" charset="-122"/>
                <a:ea typeface="楷体_GB2312" pitchFamily="49" charset="-122"/>
              </a:rPr>
              <a:t>的情感。</a:t>
            </a:r>
            <a:r>
              <a:rPr kumimoji="1" lang="zh-CN" altLang="en-US" sz="2800" dirty="0">
                <a:latin typeface="楷体_GB2312" pitchFamily="49" charset="-122"/>
                <a:ea typeface="楷体_GB2312"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 calcmode="lin" valueType="num">
                                      <p:cBhvr>
                                        <p:cTn id="7" dur="500" fill="hold"/>
                                        <p:tgtEl>
                                          <p:spTgt spid="49157"/>
                                        </p:tgtEl>
                                        <p:attrNameLst>
                                          <p:attrName>ppt_w</p:attrName>
                                        </p:attrNameLst>
                                      </p:cBhvr>
                                      <p:tavLst>
                                        <p:tav tm="0">
                                          <p:val>
                                            <p:fltVal val="0"/>
                                          </p:val>
                                        </p:tav>
                                        <p:tav tm="100000">
                                          <p:val>
                                            <p:strVal val="#ppt_w"/>
                                          </p:val>
                                        </p:tav>
                                      </p:tavLst>
                                    </p:anim>
                                    <p:anim calcmode="lin" valueType="num">
                                      <p:cBhvr>
                                        <p:cTn id="8" dur="500" fill="hold"/>
                                        <p:tgtEl>
                                          <p:spTgt spid="4915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49158"/>
                                        </p:tgtEl>
                                        <p:attrNameLst>
                                          <p:attrName>style.visibility</p:attrName>
                                        </p:attrNameLst>
                                      </p:cBhvr>
                                      <p:to>
                                        <p:strVal val="visible"/>
                                      </p:to>
                                    </p:set>
                                    <p:animEffect transition="in" filter="strips(downLeft)">
                                      <p:cBhvr>
                                        <p:cTn id="13"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p:bldP spid="491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763713" y="333375"/>
            <a:ext cx="5292725" cy="1196975"/>
          </a:xfrm>
        </p:spPr>
        <p:txBody>
          <a:bodyPr>
            <a:normAutofit/>
          </a:bodyPr>
          <a:lstStyle/>
          <a:p>
            <a:pPr algn="l"/>
            <a:r>
              <a:rPr lang="zh-CN" altLang="en-US" sz="4800" b="1" dirty="0">
                <a:solidFill>
                  <a:srgbClr val="0000FF"/>
                </a:solidFill>
                <a:latin typeface="黑体" pitchFamily="2" charset="-122"/>
                <a:ea typeface="黑体" pitchFamily="2" charset="-122"/>
              </a:rPr>
              <a:t>边塞诗的主要</a:t>
            </a:r>
            <a:r>
              <a:rPr lang="zh-CN" altLang="en-US" sz="4800" b="1" dirty="0" smtClean="0">
                <a:solidFill>
                  <a:srgbClr val="0000FF"/>
                </a:solidFill>
                <a:latin typeface="黑体" pitchFamily="2" charset="-122"/>
                <a:ea typeface="黑体" pitchFamily="2" charset="-122"/>
              </a:rPr>
              <a:t>特点</a:t>
            </a:r>
            <a:endParaRPr lang="zh-CN" altLang="en-US" sz="4800" b="1" dirty="0">
              <a:solidFill>
                <a:srgbClr val="0000FF"/>
              </a:solidFill>
              <a:latin typeface="黑体" pitchFamily="2" charset="-122"/>
              <a:ea typeface="黑体" pitchFamily="2" charset="-122"/>
            </a:endParaRPr>
          </a:p>
        </p:txBody>
      </p:sp>
      <p:sp>
        <p:nvSpPr>
          <p:cNvPr id="56324" name="Text Box 4"/>
          <p:cNvSpPr txBox="1">
            <a:spLocks noChangeArrowheads="1"/>
          </p:cNvSpPr>
          <p:nvPr/>
        </p:nvSpPr>
        <p:spPr bwMode="auto">
          <a:xfrm>
            <a:off x="323528" y="1628800"/>
            <a:ext cx="8459788" cy="3410164"/>
          </a:xfrm>
          <a:prstGeom prst="rect">
            <a:avLst/>
          </a:prstGeom>
          <a:noFill/>
          <a:ln w="9525">
            <a:noFill/>
            <a:miter lim="800000"/>
            <a:headEnd/>
            <a:tailEnd/>
          </a:ln>
          <a:effectLst/>
        </p:spPr>
        <p:txBody>
          <a:bodyPr>
            <a:spAutoFit/>
          </a:bodyPr>
          <a:lstStyle/>
          <a:p>
            <a:pPr>
              <a:lnSpc>
                <a:spcPct val="110000"/>
              </a:lnSpc>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内容</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边塞风光（奇丽壮阔</a:t>
            </a:r>
            <a:r>
              <a:rPr lang="zh-CN" altLang="en-US" sz="2800" b="1" dirty="0" smtClean="0">
                <a:solidFill>
                  <a:srgbClr val="FF0000"/>
                </a:solidFill>
                <a:latin typeface="楷体_GB2312" pitchFamily="49" charset="-122"/>
                <a:ea typeface="楷体_GB2312" pitchFamily="49" charset="-122"/>
              </a:rPr>
              <a:t>）；统治者</a:t>
            </a:r>
            <a:r>
              <a:rPr lang="zh-CN" altLang="en-US" sz="2800" b="1" dirty="0">
                <a:solidFill>
                  <a:srgbClr val="FF0000"/>
                </a:solidFill>
                <a:latin typeface="楷体_GB2312" pitchFamily="49" charset="-122"/>
                <a:ea typeface="楷体_GB2312" pitchFamily="49" charset="-122"/>
              </a:rPr>
              <a:t> </a:t>
            </a:r>
            <a:r>
              <a:rPr lang="en-US" altLang="zh-CN" sz="2800" b="1"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穷兵黩武</a:t>
            </a:r>
            <a:r>
              <a:rPr lang="en-US" altLang="zh-CN" sz="2800" b="1" dirty="0" smtClean="0">
                <a:solidFill>
                  <a:srgbClr val="FF0000"/>
                </a:solidFill>
                <a:latin typeface="楷体_GB2312" pitchFamily="49" charset="-122"/>
                <a:ea typeface="楷体_GB2312" pitchFamily="49" charset="-122"/>
              </a:rPr>
              <a:t>)</a:t>
            </a:r>
            <a:r>
              <a:rPr lang="zh-CN" altLang="en-US" sz="2800" b="1" dirty="0" smtClean="0">
                <a:solidFill>
                  <a:srgbClr val="FF0000"/>
                </a:solidFill>
                <a:latin typeface="楷体_GB2312" pitchFamily="49" charset="-122"/>
                <a:ea typeface="楷体_GB2312" pitchFamily="49" charset="-122"/>
              </a:rPr>
              <a:t>；将士</a:t>
            </a:r>
            <a:r>
              <a:rPr lang="zh-CN" altLang="en-US" sz="2800" b="1" dirty="0">
                <a:solidFill>
                  <a:srgbClr val="FF0000"/>
                </a:solidFill>
                <a:latin typeface="楷体_GB2312" pitchFamily="49" charset="-122"/>
                <a:ea typeface="楷体_GB2312" pitchFamily="49" charset="-122"/>
              </a:rPr>
              <a:t> </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生活艰苦</a:t>
            </a:r>
            <a:r>
              <a:rPr lang="en-US" altLang="zh-CN" sz="2800" b="1" dirty="0">
                <a:solidFill>
                  <a:srgbClr val="FF0000"/>
                </a:solidFill>
                <a:latin typeface="楷体_GB2312" pitchFamily="49" charset="-122"/>
                <a:ea typeface="楷体_GB2312" pitchFamily="49" charset="-122"/>
              </a:rPr>
              <a:t>)</a:t>
            </a:r>
          </a:p>
          <a:p>
            <a:pPr>
              <a:lnSpc>
                <a:spcPct val="110000"/>
              </a:lnSpc>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情感：对家乡思乡念亲；对友人惜别感伤；报国豪情；壮别感奋。</a:t>
            </a:r>
            <a:r>
              <a:rPr lang="zh-CN" altLang="en-US" sz="2800" b="1" dirty="0">
                <a:latin typeface="楷体_GB2312" pitchFamily="49" charset="-122"/>
                <a:ea typeface="楷体_GB2312" pitchFamily="49" charset="-122"/>
              </a:rPr>
              <a:t> </a:t>
            </a:r>
          </a:p>
          <a:p>
            <a:pPr>
              <a:lnSpc>
                <a:spcPct val="110000"/>
              </a:lnSpc>
            </a:pP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5</a:t>
            </a:r>
            <a:r>
              <a:rPr lang="zh-CN" altLang="en-US" sz="2800" b="1" dirty="0">
                <a:latin typeface="楷体_GB2312" pitchFamily="49" charset="-122"/>
                <a:ea typeface="楷体_GB2312" pitchFamily="49" charset="-122"/>
              </a:rPr>
              <a:t>）常用词语：金鼓旌旗   烽火羽书   戈矛剑戟  </a:t>
            </a:r>
            <a:r>
              <a:rPr lang="zh-CN" altLang="en-US" sz="2800" b="1" dirty="0" smtClean="0">
                <a:latin typeface="楷体_GB2312" pitchFamily="49" charset="-122"/>
                <a:ea typeface="楷体_GB2312" pitchFamily="49" charset="-122"/>
              </a:rPr>
              <a:t>斧钺</a:t>
            </a:r>
            <a:r>
              <a:rPr lang="en-US" altLang="zh-CN" sz="2800" dirty="0" err="1" smtClean="0"/>
              <a:t>yuè</a:t>
            </a:r>
            <a:r>
              <a:rPr lang="zh-CN" altLang="en-US" sz="2800" b="1" dirty="0" smtClean="0">
                <a:latin typeface="楷体_GB2312" pitchFamily="49" charset="-122"/>
                <a:ea typeface="楷体_GB2312" pitchFamily="49" charset="-122"/>
              </a:rPr>
              <a:t>刀铩</a:t>
            </a:r>
            <a:r>
              <a:rPr lang="en-US" altLang="zh-CN" sz="2800" dirty="0" err="1" smtClean="0"/>
              <a:t>shā</a:t>
            </a:r>
            <a:r>
              <a:rPr lang="zh-CN" altLang="en-US" sz="2800" b="1" dirty="0" smtClean="0">
                <a:latin typeface="楷体_GB2312" pitchFamily="49" charset="-122"/>
                <a:ea typeface="楷体_GB2312" pitchFamily="49" charset="-122"/>
              </a:rPr>
              <a:t>  </a:t>
            </a:r>
            <a:r>
              <a:rPr lang="zh-CN" altLang="en-US" sz="2800" b="1" dirty="0">
                <a:latin typeface="楷体_GB2312" pitchFamily="49" charset="-122"/>
                <a:ea typeface="楷体_GB2312" pitchFamily="49" charset="-122"/>
              </a:rPr>
              <a:t>胡  　羌   </a:t>
            </a:r>
            <a:r>
              <a:rPr lang="zh-CN" altLang="en-US" sz="2800" b="1" dirty="0" smtClean="0">
                <a:latin typeface="楷体_GB2312" pitchFamily="49" charset="-122"/>
                <a:ea typeface="楷体_GB2312" pitchFamily="49" charset="-122"/>
              </a:rPr>
              <a:t>羯</a:t>
            </a:r>
            <a:r>
              <a:rPr lang="en-US" altLang="zh-CN" sz="2800" dirty="0" err="1" smtClean="0"/>
              <a:t>jié</a:t>
            </a:r>
            <a:r>
              <a:rPr lang="en-US" altLang="zh-CN" sz="2800" dirty="0" smtClean="0"/>
              <a:t> </a:t>
            </a:r>
            <a:r>
              <a:rPr lang="zh-CN" altLang="en-US" sz="2800" b="1" dirty="0">
                <a:latin typeface="楷体_GB2312" pitchFamily="49" charset="-122"/>
                <a:ea typeface="楷体_GB2312" pitchFamily="49" charset="-122"/>
              </a:rPr>
              <a:t>   夷 　 夜郎    长云秋月   雪山孤城    雁飞鹰扬   箭飞马走 </a:t>
            </a:r>
            <a:endParaRPr lang="zh-CN" altLang="en-US" sz="2800"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blinds(horizontal)">
                                      <p:cBhvr>
                                        <p:cTn id="7" dur="500"/>
                                        <p:tgtEl>
                                          <p:spTgt spid="563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324"/>
                                        </p:tgtEl>
                                        <p:attrNameLst>
                                          <p:attrName>style.visibility</p:attrName>
                                        </p:attrNameLst>
                                      </p:cBhvr>
                                      <p:to>
                                        <p:strVal val="visible"/>
                                      </p:to>
                                    </p:set>
                                    <p:animEffect transition="in" filter="blinds(horizontal)">
                                      <p:cBhvr>
                                        <p:cTn id="12" dur="5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1115616" y="0"/>
            <a:ext cx="6481688" cy="769441"/>
          </a:xfrm>
          <a:prstGeom prst="rect">
            <a:avLst/>
          </a:prstGeom>
          <a:noFill/>
          <a:ln w="9525">
            <a:noFill/>
            <a:miter lim="800000"/>
            <a:headEnd/>
            <a:tailEnd/>
          </a:ln>
          <a:effectLst/>
        </p:spPr>
        <p:txBody>
          <a:bodyPr wrap="square">
            <a:spAutoFit/>
          </a:bodyPr>
          <a:lstStyle/>
          <a:p>
            <a:r>
              <a:rPr lang="zh-CN" altLang="en-US" sz="4400" b="1" dirty="0">
                <a:solidFill>
                  <a:srgbClr val="0000FF"/>
                </a:solidFill>
                <a:latin typeface="黑体" pitchFamily="2" charset="-122"/>
                <a:ea typeface="黑体" pitchFamily="2" charset="-122"/>
              </a:rPr>
              <a:t>边塞征战诗的鉴赏方法</a:t>
            </a:r>
          </a:p>
        </p:txBody>
      </p:sp>
      <p:sp>
        <p:nvSpPr>
          <p:cNvPr id="51205" name="Text Box 5"/>
          <p:cNvSpPr txBox="1">
            <a:spLocks noChangeArrowheads="1"/>
          </p:cNvSpPr>
          <p:nvPr/>
        </p:nvSpPr>
        <p:spPr bwMode="auto">
          <a:xfrm>
            <a:off x="0" y="764704"/>
            <a:ext cx="9144000" cy="1631216"/>
          </a:xfrm>
          <a:prstGeom prst="rect">
            <a:avLst/>
          </a:prstGeom>
          <a:noFill/>
          <a:ln w="9525">
            <a:noFill/>
            <a:miter lim="800000"/>
            <a:headEnd/>
            <a:tailEnd/>
          </a:ln>
          <a:effectLst/>
        </p:spPr>
        <p:txBody>
          <a:bodyPr wrap="square">
            <a:spAutoFit/>
          </a:bodyPr>
          <a:lstStyle/>
          <a:p>
            <a:r>
              <a:rPr lang="zh-CN" altLang="en-US" sz="2800" b="1" dirty="0">
                <a:solidFill>
                  <a:schemeClr val="hlink"/>
                </a:solidFill>
                <a:ea typeface="楷体_GB2312" pitchFamily="49" charset="-122"/>
              </a:rPr>
              <a:t>　　</a:t>
            </a:r>
            <a:r>
              <a:rPr lang="zh-CN" altLang="en-US" sz="2800" b="1" dirty="0">
                <a:solidFill>
                  <a:srgbClr val="FF0000"/>
                </a:solidFill>
                <a:ea typeface="楷体_GB2312" pitchFamily="49" charset="-122"/>
              </a:rPr>
              <a:t>第一，了解诗歌创作的时代背景。</a:t>
            </a:r>
            <a:r>
              <a:rPr lang="zh-CN" altLang="en-US" sz="2400" b="1" dirty="0">
                <a:ea typeface="楷体_GB2312" pitchFamily="49" charset="-122"/>
              </a:rPr>
              <a:t>边塞诗是最能体现国运兴衰的作品，因此，我们在接触这类诗歌时，如果能对作者所处的时代有所了解，对体会作品的内容和作者的感情肯定是大有帮助的。</a:t>
            </a:r>
            <a:endParaRPr lang="zh-CN" altLang="en-US" sz="2800" b="1" dirty="0">
              <a:ea typeface="楷体_GB2312" pitchFamily="49" charset="-122"/>
            </a:endParaRPr>
          </a:p>
        </p:txBody>
      </p:sp>
      <p:sp>
        <p:nvSpPr>
          <p:cNvPr id="51207" name="Text Box 7"/>
          <p:cNvSpPr txBox="1">
            <a:spLocks noChangeArrowheads="1"/>
          </p:cNvSpPr>
          <p:nvPr/>
        </p:nvSpPr>
        <p:spPr bwMode="auto">
          <a:xfrm>
            <a:off x="0" y="2204864"/>
            <a:ext cx="9144000" cy="2677656"/>
          </a:xfrm>
          <a:prstGeom prst="rect">
            <a:avLst/>
          </a:prstGeom>
          <a:noFill/>
          <a:ln w="9525">
            <a:noFill/>
            <a:miter lim="800000"/>
            <a:headEnd/>
            <a:tailEnd/>
          </a:ln>
          <a:effectLst/>
        </p:spPr>
        <p:txBody>
          <a:bodyPr wrap="square">
            <a:spAutoFit/>
          </a:bodyPr>
          <a:lstStyle/>
          <a:p>
            <a:r>
              <a:rPr lang="zh-CN" altLang="en-US" sz="2800" b="1" dirty="0">
                <a:solidFill>
                  <a:schemeClr val="hlink"/>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第二 、注意区别各自的思想内容感情特点。</a:t>
            </a:r>
            <a:r>
              <a:rPr lang="zh-CN" altLang="en-US" sz="2800" b="1" dirty="0">
                <a:latin typeface="楷体_GB2312" pitchFamily="49" charset="-122"/>
                <a:ea typeface="楷体_GB2312" pitchFamily="49" charset="-122"/>
              </a:rPr>
              <a:t>有的写建功立业的渴望</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有的写出征士兵的乡愁和家中妻子的离恨，有的表现塞外生活的艰辛和连年征战的残酷，有的反映对帝王黩武开边的不满，有的陈述久戍边关对家乡和亲人的怀念，有的惊异于塞外绝域那种迥异于中原的风光</a:t>
            </a:r>
            <a:r>
              <a:rPr lang="en-US" altLang="zh-CN" sz="2800" b="1" dirty="0">
                <a:latin typeface="楷体_GB2312" pitchFamily="49" charset="-122"/>
                <a:ea typeface="楷体_GB2312" pitchFamily="49" charset="-122"/>
              </a:rPr>
              <a:t>…… </a:t>
            </a:r>
          </a:p>
        </p:txBody>
      </p:sp>
      <p:sp>
        <p:nvSpPr>
          <p:cNvPr id="51208" name="Text Box 8"/>
          <p:cNvSpPr txBox="1">
            <a:spLocks noChangeArrowheads="1"/>
          </p:cNvSpPr>
          <p:nvPr/>
        </p:nvSpPr>
        <p:spPr bwMode="auto">
          <a:xfrm>
            <a:off x="0" y="4797152"/>
            <a:ext cx="9143999" cy="1631216"/>
          </a:xfrm>
          <a:prstGeom prst="rect">
            <a:avLst/>
          </a:prstGeom>
          <a:noFill/>
          <a:ln w="9525">
            <a:noFill/>
            <a:miter lim="800000"/>
            <a:headEnd/>
            <a:tailEnd/>
          </a:ln>
          <a:effectLst/>
        </p:spPr>
        <p:txBody>
          <a:bodyPr wrap="square">
            <a:spAutoFit/>
          </a:bodyPr>
          <a:lstStyle/>
          <a:p>
            <a:r>
              <a:rPr lang="zh-CN" altLang="en-US" sz="2800" b="1" dirty="0">
                <a:solidFill>
                  <a:schemeClr val="hlink"/>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第三，分析边塞诗的不同艺术风格。</a:t>
            </a:r>
            <a:r>
              <a:rPr lang="zh-CN" altLang="en-US" sz="2400" b="1" dirty="0">
                <a:latin typeface="楷体_GB2312" pitchFamily="49" charset="-122"/>
                <a:ea typeface="楷体_GB2312" pitchFamily="49" charset="-122"/>
              </a:rPr>
              <a:t>在大量边塞征战诗中体现出来的艺术风格是很不相同的，有的豪放旷达，有的雄奇壮美，有的豪壮悲慨，有的委婉清丽，</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只有细细体会，才有可能准确领会到边塞征战诗这个大主题下异彩纷呈的不同艺术风格。 </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205"/>
                                        </p:tgtEl>
                                        <p:attrNameLst>
                                          <p:attrName>style.visibility</p:attrName>
                                        </p:attrNameLst>
                                      </p:cBhvr>
                                      <p:to>
                                        <p:strVal val="visible"/>
                                      </p:to>
                                    </p:set>
                                    <p:anim calcmode="discrete" valueType="clr">
                                      <p:cBhvr override="childStyle">
                                        <p:cTn id="7" dur="80"/>
                                        <p:tgtEl>
                                          <p:spTgt spid="5120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05"/>
                                        </p:tgtEl>
                                        <p:attrNameLst>
                                          <p:attrName>fillcolor</p:attrName>
                                        </p:attrNameLst>
                                      </p:cBhvr>
                                      <p:tavLst>
                                        <p:tav tm="0">
                                          <p:val>
                                            <p:clrVal>
                                              <a:schemeClr val="accent2"/>
                                            </p:clrVal>
                                          </p:val>
                                        </p:tav>
                                        <p:tav tm="50000">
                                          <p:val>
                                            <p:clrVal>
                                              <a:schemeClr val="hlink"/>
                                            </p:clrVal>
                                          </p:val>
                                        </p:tav>
                                      </p:tavLst>
                                    </p:anim>
                                    <p:set>
                                      <p:cBhvr>
                                        <p:cTn id="9" dur="80"/>
                                        <p:tgtEl>
                                          <p:spTgt spid="5120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1207"/>
                                        </p:tgtEl>
                                        <p:attrNameLst>
                                          <p:attrName>style.visibility</p:attrName>
                                        </p:attrNameLst>
                                      </p:cBhvr>
                                      <p:to>
                                        <p:strVal val="visible"/>
                                      </p:to>
                                    </p:set>
                                    <p:anim calcmode="discrete" valueType="clr">
                                      <p:cBhvr override="childStyle">
                                        <p:cTn id="14" dur="80"/>
                                        <p:tgtEl>
                                          <p:spTgt spid="5120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1207"/>
                                        </p:tgtEl>
                                        <p:attrNameLst>
                                          <p:attrName>fillcolor</p:attrName>
                                        </p:attrNameLst>
                                      </p:cBhvr>
                                      <p:tavLst>
                                        <p:tav tm="0">
                                          <p:val>
                                            <p:clrVal>
                                              <a:schemeClr val="accent2"/>
                                            </p:clrVal>
                                          </p:val>
                                        </p:tav>
                                        <p:tav tm="50000">
                                          <p:val>
                                            <p:clrVal>
                                              <a:schemeClr val="hlink"/>
                                            </p:clrVal>
                                          </p:val>
                                        </p:tav>
                                      </p:tavLst>
                                    </p:anim>
                                    <p:set>
                                      <p:cBhvr>
                                        <p:cTn id="16" dur="80"/>
                                        <p:tgtEl>
                                          <p:spTgt spid="5120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1208"/>
                                        </p:tgtEl>
                                        <p:attrNameLst>
                                          <p:attrName>style.visibility</p:attrName>
                                        </p:attrNameLst>
                                      </p:cBhvr>
                                      <p:to>
                                        <p:strVal val="visible"/>
                                      </p:to>
                                    </p:set>
                                    <p:anim calcmode="discrete" valueType="clr">
                                      <p:cBhvr override="childStyle">
                                        <p:cTn id="21" dur="80"/>
                                        <p:tgtEl>
                                          <p:spTgt spid="51208"/>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208"/>
                                        </p:tgtEl>
                                        <p:attrNameLst>
                                          <p:attrName>fillcolor</p:attrName>
                                        </p:attrNameLst>
                                      </p:cBhvr>
                                      <p:tavLst>
                                        <p:tav tm="0">
                                          <p:val>
                                            <p:clrVal>
                                              <a:schemeClr val="accent2"/>
                                            </p:clrVal>
                                          </p:val>
                                        </p:tav>
                                        <p:tav tm="50000">
                                          <p:val>
                                            <p:clrVal>
                                              <a:schemeClr val="hlink"/>
                                            </p:clrVal>
                                          </p:val>
                                        </p:tav>
                                      </p:tavLst>
                                    </p:anim>
                                    <p:set>
                                      <p:cBhvr>
                                        <p:cTn id="23" dur="80"/>
                                        <p:tgtEl>
                                          <p:spTgt spid="512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p:bldP spid="51207" grpId="0"/>
      <p:bldP spid="51208"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23850" y="0"/>
            <a:ext cx="8496300" cy="4292600"/>
          </a:xfrm>
        </p:spPr>
        <p:txBody>
          <a:bodyPr/>
          <a:lstStyle/>
          <a:p>
            <a:pPr>
              <a:lnSpc>
                <a:spcPct val="90000"/>
              </a:lnSpc>
            </a:pPr>
            <a:r>
              <a:rPr lang="en-US" altLang="zh-CN" sz="3200" b="1">
                <a:solidFill>
                  <a:schemeClr val="tx1"/>
                </a:solidFill>
                <a:latin typeface="黑体" pitchFamily="2" charset="-122"/>
                <a:ea typeface="黑体" pitchFamily="2" charset="-122"/>
              </a:rPr>
              <a:t>           </a:t>
            </a:r>
            <a:endParaRPr lang="en-US" altLang="zh-CN" sz="4000">
              <a:latin typeface="黑体" pitchFamily="2" charset="-122"/>
              <a:ea typeface="黑体" pitchFamily="2" charset="-122"/>
            </a:endParaRPr>
          </a:p>
        </p:txBody>
      </p:sp>
      <p:sp>
        <p:nvSpPr>
          <p:cNvPr id="60420" name="Text Box 4"/>
          <p:cNvSpPr txBox="1">
            <a:spLocks noChangeArrowheads="1"/>
          </p:cNvSpPr>
          <p:nvPr/>
        </p:nvSpPr>
        <p:spPr bwMode="auto">
          <a:xfrm>
            <a:off x="611560" y="836712"/>
            <a:ext cx="7653337" cy="2246769"/>
          </a:xfrm>
          <a:prstGeom prst="rect">
            <a:avLst/>
          </a:prstGeom>
          <a:noFill/>
          <a:ln w="9525">
            <a:noFill/>
            <a:miter lim="800000"/>
            <a:headEnd/>
            <a:tailEnd/>
          </a:ln>
          <a:effectLst/>
        </p:spPr>
        <p:txBody>
          <a:bodyPr>
            <a:spAutoFit/>
          </a:bodyPr>
          <a:lstStyle/>
          <a:p>
            <a:r>
              <a:rPr lang="zh-CN" altLang="en-US" sz="2800" b="1" dirty="0">
                <a:latin typeface="楷体_GB2312" pitchFamily="49" charset="-122"/>
                <a:ea typeface="楷体_GB2312" pitchFamily="49" charset="-122"/>
              </a:rPr>
              <a:t>　　　　　　　</a:t>
            </a:r>
            <a:r>
              <a:rPr lang="zh-CN" altLang="en-US" sz="2800" b="1" dirty="0">
                <a:solidFill>
                  <a:srgbClr val="0000FF"/>
                </a:solidFill>
                <a:latin typeface="楷体_GB2312" pitchFamily="49" charset="-122"/>
                <a:ea typeface="楷体_GB2312" pitchFamily="49" charset="-122"/>
              </a:rPr>
              <a:t>征人怨    柳中庸 </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岁岁金河复玉关， 朝朝马策与刀环 </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三春白雪归青冢， 万里黄河绕黑山 </a:t>
            </a:r>
            <a:r>
              <a:rPr lang="zh-CN" altLang="en-US" sz="2800" b="1" dirty="0">
                <a:latin typeface="楷体_GB2312" pitchFamily="49" charset="-122"/>
                <a:ea typeface="楷体_GB2312" pitchFamily="49" charset="-122"/>
              </a:rPr>
              <a:t/>
            </a:r>
            <a:br>
              <a:rPr lang="zh-CN" altLang="en-US" sz="2800" b="1" dirty="0">
                <a:latin typeface="楷体_GB2312" pitchFamily="49" charset="-122"/>
                <a:ea typeface="楷体_GB2312" pitchFamily="49" charset="-122"/>
              </a:rPr>
            </a:br>
            <a:r>
              <a:rPr lang="zh-CN" altLang="en-US" sz="2800" b="1" dirty="0">
                <a:latin typeface="楷体_GB2312" pitchFamily="49" charset="-122"/>
                <a:ea typeface="楷体_GB2312" pitchFamily="49" charset="-122"/>
              </a:rPr>
              <a:t>   </a:t>
            </a:r>
          </a:p>
          <a:p>
            <a:r>
              <a:rPr lang="zh-CN" altLang="en-US" sz="2800" b="1" dirty="0">
                <a:latin typeface="楷体_GB2312" pitchFamily="49" charset="-122"/>
                <a:ea typeface="楷体_GB2312" pitchFamily="49" charset="-122"/>
              </a:rPr>
              <a:t>为什么说这是一首边塞诗</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结合诗句具体说明。</a:t>
            </a:r>
          </a:p>
        </p:txBody>
      </p:sp>
      <p:sp>
        <p:nvSpPr>
          <p:cNvPr id="60424" name="Text Box 8"/>
          <p:cNvSpPr txBox="1">
            <a:spLocks noChangeArrowheads="1"/>
          </p:cNvSpPr>
          <p:nvPr/>
        </p:nvSpPr>
        <p:spPr bwMode="auto">
          <a:xfrm>
            <a:off x="467544" y="3645024"/>
            <a:ext cx="7940675" cy="1281889"/>
          </a:xfrm>
          <a:prstGeom prst="rect">
            <a:avLst/>
          </a:prstGeom>
          <a:noFill/>
          <a:ln w="9525">
            <a:noFill/>
            <a:miter lim="800000"/>
            <a:headEnd/>
            <a:tailEnd/>
          </a:ln>
          <a:effectLst/>
        </p:spPr>
        <p:txBody>
          <a:bodyPr>
            <a:spAutoFit/>
          </a:bodyPr>
          <a:lstStyle/>
          <a:p>
            <a:pPr>
              <a:lnSpc>
                <a:spcPct val="130000"/>
              </a:lnSpc>
            </a:pPr>
            <a:r>
              <a:rPr lang="zh-CN" altLang="en-US" sz="3200" b="1" dirty="0">
                <a:solidFill>
                  <a:srgbClr val="FF0000"/>
                </a:solidFill>
                <a:latin typeface="楷体_GB2312" pitchFamily="49" charset="-122"/>
                <a:ea typeface="楷体_GB2312" pitchFamily="49" charset="-122"/>
              </a:rPr>
              <a:t>　答：诗句中有金河、玉关、青冢、黄河、黑山等边塞地名，写了征人的戍边生活。</a:t>
            </a:r>
          </a:p>
        </p:txBody>
      </p:sp>
      <p:sp>
        <p:nvSpPr>
          <p:cNvPr id="6"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0420"/>
                                        </p:tgtEl>
                                        <p:attrNameLst>
                                          <p:attrName>style.visibility</p:attrName>
                                        </p:attrNameLst>
                                      </p:cBhvr>
                                      <p:to>
                                        <p:strVal val="visible"/>
                                      </p:to>
                                    </p:set>
                                    <p:animEffect transition="in" filter="strips(downLeft)">
                                      <p:cBhvr>
                                        <p:cTn id="12" dur="500"/>
                                        <p:tgtEl>
                                          <p:spTgt spid="60420"/>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60424"/>
                                        </p:tgtEl>
                                        <p:attrNameLst>
                                          <p:attrName>style.visibility</p:attrName>
                                        </p:attrNameLst>
                                      </p:cBhvr>
                                      <p:to>
                                        <p:strVal val="visible"/>
                                      </p:to>
                                    </p:set>
                                    <p:anim calcmode="discrete" valueType="clr">
                                      <p:cBhvr override="childStyle">
                                        <p:cTn id="17" dur="80"/>
                                        <p:tgtEl>
                                          <p:spTgt spid="60424"/>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60424"/>
                                        </p:tgtEl>
                                        <p:attrNameLst>
                                          <p:attrName>fillcolor</p:attrName>
                                        </p:attrNameLst>
                                      </p:cBhvr>
                                      <p:tavLst>
                                        <p:tav tm="0">
                                          <p:val>
                                            <p:clrVal>
                                              <a:schemeClr val="accent2"/>
                                            </p:clrVal>
                                          </p:val>
                                        </p:tav>
                                        <p:tav tm="50000">
                                          <p:val>
                                            <p:clrVal>
                                              <a:schemeClr val="hlink"/>
                                            </p:clrVal>
                                          </p:val>
                                        </p:tav>
                                      </p:tavLst>
                                    </p:anim>
                                    <p:set>
                                      <p:cBhvr>
                                        <p:cTn id="19" dur="80"/>
                                        <p:tgtEl>
                                          <p:spTgt spid="604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p:bldP spid="6042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61972" y="1052736"/>
            <a:ext cx="923330" cy="4319587"/>
          </a:xfrm>
          <a:prstGeom prst="rect">
            <a:avLst/>
          </a:prstGeom>
          <a:noFill/>
          <a:ln w="9525">
            <a:noFill/>
            <a:miter lim="800000"/>
            <a:headEnd/>
            <a:tailEnd/>
          </a:ln>
          <a:effectLst/>
        </p:spPr>
        <p:txBody>
          <a:bodyPr vert="eaVert">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①</a:t>
            </a:r>
            <a:r>
              <a:rPr lang="zh-CN" altLang="en-US" sz="4800" b="1" dirty="0">
                <a:solidFill>
                  <a:srgbClr val="0000FF"/>
                </a:solidFill>
                <a:latin typeface="楷体_GB2312" pitchFamily="49" charset="-122"/>
                <a:ea typeface="楷体_GB2312" pitchFamily="49" charset="-122"/>
              </a:rPr>
              <a:t>忧国伤时</a:t>
            </a:r>
          </a:p>
        </p:txBody>
      </p:sp>
      <p:sp>
        <p:nvSpPr>
          <p:cNvPr id="9220" name="Rectangle 4"/>
          <p:cNvSpPr>
            <a:spLocks noChangeArrowheads="1"/>
          </p:cNvSpPr>
          <p:nvPr/>
        </p:nvSpPr>
        <p:spPr bwMode="auto">
          <a:xfrm>
            <a:off x="1475656" y="1052736"/>
            <a:ext cx="6781800" cy="4311650"/>
          </a:xfrm>
          <a:prstGeom prst="rect">
            <a:avLst/>
          </a:prstGeom>
          <a:noFill/>
          <a:ln w="9525">
            <a:noFill/>
            <a:miter lim="800000"/>
            <a:headEnd/>
            <a:tailEnd/>
          </a:ln>
          <a:effectLst/>
        </p:spPr>
        <p:txBody>
          <a:bodyPr anchor="ctr">
            <a:spAutoFit/>
          </a:bodyPr>
          <a:lstStyle/>
          <a:p>
            <a:pPr>
              <a:lnSpc>
                <a:spcPct val="120000"/>
              </a:lnSpc>
            </a:pPr>
            <a:r>
              <a:rPr lang="en-US" altLang="zh-CN" sz="3600" b="1" dirty="0">
                <a:latin typeface="楷体_GB2312" pitchFamily="49" charset="-122"/>
                <a:ea typeface="楷体_GB2312" pitchFamily="49" charset="-122"/>
              </a:rPr>
              <a:t>1</a:t>
            </a:r>
            <a:r>
              <a:rPr lang="zh-CN" altLang="en-US" sz="3600" b="1" dirty="0">
                <a:latin typeface="楷体_GB2312" pitchFamily="49" charset="-122"/>
                <a:ea typeface="楷体_GB2312" pitchFamily="49" charset="-122"/>
              </a:rPr>
              <a:t>、</a:t>
            </a:r>
            <a:r>
              <a:rPr lang="zh-CN" altLang="en-US" sz="3600" b="1" dirty="0">
                <a:latin typeface="Arial"/>
                <a:ea typeface="楷体_GB2312" pitchFamily="49" charset="-122"/>
              </a:rPr>
              <a:t> </a:t>
            </a:r>
            <a:r>
              <a:rPr lang="zh-CN" altLang="en-US" sz="3600" b="1" dirty="0">
                <a:solidFill>
                  <a:srgbClr val="FF0000"/>
                </a:solidFill>
                <a:latin typeface="楷体_GB2312" pitchFamily="49" charset="-122"/>
                <a:ea typeface="楷体_GB2312" pitchFamily="49" charset="-122"/>
              </a:rPr>
              <a:t>揭露统治者的昏庸腐朽</a:t>
            </a:r>
            <a:r>
              <a:rPr lang="zh-CN" altLang="en-US" sz="3600" b="1" dirty="0">
                <a:solidFill>
                  <a:srgbClr val="FF0000"/>
                </a:solidFill>
                <a:latin typeface="Arial"/>
                <a:ea typeface="楷体_GB2312" pitchFamily="49" charset="-122"/>
              </a:rPr>
              <a:t> </a:t>
            </a:r>
            <a:endParaRPr lang="zh-CN" altLang="en-US" sz="3600" b="1" dirty="0">
              <a:solidFill>
                <a:srgbClr val="FF0000"/>
              </a:solidFill>
              <a:latin typeface="楷体_GB2312" pitchFamily="49" charset="-122"/>
              <a:ea typeface="楷体_GB2312" pitchFamily="49" charset="-122"/>
            </a:endParaRPr>
          </a:p>
          <a:p>
            <a:pPr>
              <a:lnSpc>
                <a:spcPct val="120000"/>
              </a:lnSpc>
            </a:pPr>
            <a:r>
              <a:rPr lang="zh-CN" altLang="en-US" sz="2800" b="1" dirty="0">
                <a:latin typeface="楷体_GB2312" pitchFamily="49" charset="-122"/>
                <a:ea typeface="楷体_GB2312" pitchFamily="49" charset="-122"/>
              </a:rPr>
              <a:t>              　如：杜牧</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过华清宫</a:t>
            </a:r>
            <a:r>
              <a:rPr lang="en-US" altLang="zh-CN" sz="2800" b="1" dirty="0">
                <a:latin typeface="楷体_GB2312" pitchFamily="49" charset="-122"/>
                <a:ea typeface="楷体_GB2312" pitchFamily="49" charset="-122"/>
              </a:rPr>
              <a:t>》</a:t>
            </a:r>
            <a:br>
              <a:rPr lang="en-US" altLang="zh-CN" sz="28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2</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反映离乱的痛苦</a:t>
            </a:r>
            <a:r>
              <a:rPr lang="zh-CN" altLang="en-US" sz="2800" b="1" dirty="0">
                <a:latin typeface="Arial"/>
                <a:ea typeface="楷体_GB2312" pitchFamily="49" charset="-122"/>
              </a:rPr>
              <a:t> </a:t>
            </a:r>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                  　如：杜甫</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春望</a:t>
            </a:r>
            <a:r>
              <a:rPr lang="en-US" altLang="zh-CN" sz="2800" b="1" dirty="0">
                <a:latin typeface="楷体_GB2312" pitchFamily="49" charset="-122"/>
                <a:ea typeface="楷体_GB2312" pitchFamily="49" charset="-122"/>
              </a:rPr>
              <a:t>》</a:t>
            </a:r>
          </a:p>
          <a:p>
            <a:r>
              <a:rPr lang="en-US" altLang="zh-CN" sz="3600" b="1" dirty="0">
                <a:latin typeface="楷体_GB2312" pitchFamily="49" charset="-122"/>
                <a:ea typeface="楷体_GB2312" pitchFamily="49" charset="-122"/>
              </a:rPr>
              <a:t>3</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同情人民的疾苦</a:t>
            </a:r>
            <a:r>
              <a:rPr lang="zh-CN" altLang="en-US" sz="2800" b="1" dirty="0">
                <a:latin typeface="Arial"/>
                <a:ea typeface="楷体_GB2312" pitchFamily="49" charset="-122"/>
              </a:rPr>
              <a:t> </a:t>
            </a:r>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                如：白居易</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卖炭翁</a:t>
            </a:r>
            <a:r>
              <a:rPr lang="en-US" altLang="zh-CN" sz="2800" b="1" dirty="0">
                <a:latin typeface="楷体_GB2312" pitchFamily="49" charset="-122"/>
                <a:ea typeface="楷体_GB2312" pitchFamily="49" charset="-122"/>
              </a:rPr>
              <a:t>》</a:t>
            </a:r>
            <a:br>
              <a:rPr lang="en-US" altLang="zh-CN" sz="28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4</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对国家民族前途命运的担忧</a:t>
            </a:r>
            <a:r>
              <a:rPr lang="zh-CN" altLang="en-US" sz="2800" b="1" dirty="0">
                <a:latin typeface="Arial"/>
                <a:ea typeface="楷体_GB2312" pitchFamily="49" charset="-122"/>
              </a:rPr>
              <a:t> </a:t>
            </a:r>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                如：杜甫</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登岳阳楼</a:t>
            </a:r>
            <a:r>
              <a:rPr lang="en-US" altLang="zh-CN" sz="2800" b="1" dirty="0">
                <a:latin typeface="楷体_GB2312" pitchFamily="49" charset="-122"/>
                <a:ea typeface="楷体_GB2312" pitchFamily="49" charset="-122"/>
              </a:rPr>
              <a:t>》     </a:t>
            </a:r>
            <a:endParaRPr lang="en-US" altLang="zh-CN" sz="2800"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arn(outHorizontal)">
                                      <p:cBhvr>
                                        <p:cTn id="7" dur="5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checkerboard(across)">
                                      <p:cBhvr>
                                        <p:cTn id="12"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20"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0" y="0"/>
            <a:ext cx="9144000" cy="6858000"/>
          </a:xfrm>
          <a:noFill/>
        </p:spPr>
        <p:txBody>
          <a:bodyPr/>
          <a:lstStyle/>
          <a:p>
            <a:pPr algn="just">
              <a:lnSpc>
                <a:spcPct val="90000"/>
              </a:lnSpc>
              <a:buFontTx/>
              <a:buNone/>
            </a:pPr>
            <a:r>
              <a:rPr lang="en-US" altLang="zh-CN" sz="3600" b="1" dirty="0">
                <a:solidFill>
                  <a:schemeClr val="accent2"/>
                </a:solidFill>
                <a:latin typeface="隶书" pitchFamily="49" charset="-122"/>
                <a:ea typeface="隶书" pitchFamily="49" charset="-122"/>
              </a:rPr>
              <a:t>  </a:t>
            </a:r>
          </a:p>
        </p:txBody>
      </p:sp>
      <p:sp>
        <p:nvSpPr>
          <p:cNvPr id="61443" name="Text Box 3"/>
          <p:cNvSpPr txBox="1">
            <a:spLocks noChangeArrowheads="1"/>
          </p:cNvSpPr>
          <p:nvPr/>
        </p:nvSpPr>
        <p:spPr bwMode="auto">
          <a:xfrm>
            <a:off x="323528" y="764704"/>
            <a:ext cx="8229600" cy="2246769"/>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塞上听吹笛   高适 </a:t>
            </a:r>
          </a:p>
          <a:p>
            <a:pPr lvl="1"/>
            <a:r>
              <a:rPr lang="zh-CN" altLang="en-US" sz="2800" b="1" dirty="0">
                <a:solidFill>
                  <a:srgbClr val="0000FF"/>
                </a:solidFill>
                <a:latin typeface="楷体_GB2312" pitchFamily="49" charset="-122"/>
                <a:ea typeface="楷体_GB2312" pitchFamily="49" charset="-122"/>
              </a:rPr>
              <a:t> 　 雪尽胡天牧马还，月明羌笛戍楼间。</a:t>
            </a:r>
          </a:p>
          <a:p>
            <a:pPr lvl="1"/>
            <a:r>
              <a:rPr lang="zh-CN" altLang="en-US" sz="2800" b="1" dirty="0">
                <a:solidFill>
                  <a:srgbClr val="0000FF"/>
                </a:solidFill>
                <a:latin typeface="楷体_GB2312" pitchFamily="49" charset="-122"/>
                <a:ea typeface="楷体_GB2312" pitchFamily="49" charset="-122"/>
              </a:rPr>
              <a:t>　　借问梅花何处落，风吹一夜满关山。</a:t>
            </a:r>
          </a:p>
          <a:p>
            <a:pPr lvl="1"/>
            <a:r>
              <a:rPr lang="zh-CN" altLang="en-US" sz="2800" b="1" dirty="0">
                <a:solidFill>
                  <a:srgbClr val="0000FF"/>
                </a:solidFill>
                <a:latin typeface="楷体_GB2312" pitchFamily="49" charset="-122"/>
                <a:ea typeface="楷体_GB2312" pitchFamily="49" charset="-122"/>
              </a:rPr>
              <a:t>   </a:t>
            </a:r>
            <a:r>
              <a:rPr lang="zh-CN" altLang="en-US" sz="2800" b="1" dirty="0">
                <a:ea typeface="楷体_GB2312" pitchFamily="49" charset="-122"/>
              </a:rPr>
              <a:t>高适的这首诗前后两联在写法上有什么不同？运用了什么表达方式？表现了怎样的感情？</a:t>
            </a:r>
            <a:endParaRPr lang="zh-CN" altLang="en-US" sz="2800" dirty="0">
              <a:latin typeface="楷体_GB2312" pitchFamily="49" charset="-122"/>
              <a:ea typeface="楷体_GB2312" pitchFamily="49" charset="-122"/>
            </a:endParaRPr>
          </a:p>
        </p:txBody>
      </p:sp>
      <p:sp>
        <p:nvSpPr>
          <p:cNvPr id="61444" name="Text Box 4"/>
          <p:cNvSpPr txBox="1">
            <a:spLocks noChangeArrowheads="1"/>
          </p:cNvSpPr>
          <p:nvPr/>
        </p:nvSpPr>
        <p:spPr bwMode="auto">
          <a:xfrm>
            <a:off x="0" y="3318570"/>
            <a:ext cx="9144000" cy="3539430"/>
          </a:xfrm>
          <a:prstGeom prst="rect">
            <a:avLst/>
          </a:prstGeom>
          <a:noFill/>
          <a:ln w="9525">
            <a:noFill/>
            <a:miter lim="800000"/>
            <a:headEnd/>
            <a:tailEnd/>
          </a:ln>
          <a:effectLst/>
        </p:spPr>
        <p:txBody>
          <a:bodyPr wrap="square">
            <a:spAutoFit/>
          </a:bodyPr>
          <a:lstStyle/>
          <a:p>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一、二句</a:t>
            </a:r>
            <a:r>
              <a:rPr lang="zh-CN" altLang="en-US" sz="2800" b="1" dirty="0">
                <a:solidFill>
                  <a:srgbClr val="FF0000"/>
                </a:solidFill>
                <a:latin typeface="楷体_GB2312" pitchFamily="49" charset="-122"/>
                <a:ea typeface="楷体_GB2312" pitchFamily="49" charset="-122"/>
              </a:rPr>
              <a:t>写实景</a:t>
            </a:r>
            <a:r>
              <a:rPr lang="zh-CN" altLang="en-US" sz="2800" b="1" dirty="0">
                <a:latin typeface="楷体_GB2312" pitchFamily="49" charset="-122"/>
                <a:ea typeface="楷体_GB2312" pitchFamily="49" charset="-122"/>
              </a:rPr>
              <a:t>，描写胡天北地，冰雪消融的牧马的季节。傍晚，战士赶着马群归来，天空洒下明月的清辉。在苍茫而又清澄的夜里，不知哪座戍楼里吹起了羌笛，那是熟悉的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梅花落</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曲调啊！　三、四句</a:t>
            </a:r>
            <a:r>
              <a:rPr lang="zh-CN" altLang="en-US" sz="2800" b="1" dirty="0">
                <a:solidFill>
                  <a:srgbClr val="FF0000"/>
                </a:solidFill>
                <a:latin typeface="楷体_GB2312" pitchFamily="49" charset="-122"/>
                <a:ea typeface="楷体_GB2312" pitchFamily="49" charset="-122"/>
              </a:rPr>
              <a:t>以实写虚</a:t>
            </a:r>
            <a:r>
              <a:rPr lang="zh-CN" altLang="en-US" sz="2800" b="1" dirty="0">
                <a:latin typeface="楷体_GB2312" pitchFamily="49" charset="-122"/>
                <a:ea typeface="楷体_GB2312" pitchFamily="49" charset="-122"/>
              </a:rPr>
              <a:t>，将“梅花落”拆用，仿佛风吹的不是笛声而是落梅的花片，它们四处飘散，一夜之</a:t>
            </a:r>
            <a:r>
              <a:rPr lang="zh-CN" altLang="en-US" sz="2800" b="1" dirty="0" smtClean="0">
                <a:latin typeface="楷体_GB2312" pitchFamily="49" charset="-122"/>
                <a:ea typeface="楷体_GB2312" pitchFamily="49" charset="-122"/>
              </a:rPr>
              <a:t>间色</a:t>
            </a:r>
            <a:r>
              <a:rPr lang="zh-CN" altLang="en-US" sz="2800" b="1" dirty="0">
                <a:latin typeface="楷体_GB2312" pitchFamily="49" charset="-122"/>
                <a:ea typeface="楷体_GB2312" pitchFamily="49" charset="-122"/>
              </a:rPr>
              <a:t>和香洒满天山。此诗抒写战士们由听曲而想到故乡的梅花（因为胡地没有梅花），想到梅花之落，</a:t>
            </a:r>
            <a:r>
              <a:rPr lang="zh-CN" altLang="en-US" sz="2800" b="1" dirty="0">
                <a:solidFill>
                  <a:srgbClr val="FF0000"/>
                </a:solidFill>
                <a:latin typeface="楷体_GB2312" pitchFamily="49" charset="-122"/>
                <a:ea typeface="楷体_GB2312" pitchFamily="49" charset="-122"/>
              </a:rPr>
              <a:t>虚实结合，写出了他们的浓浓的思乡情。</a:t>
            </a:r>
            <a:endParaRPr lang="zh-CN" altLang="en-US" sz="2800" dirty="0">
              <a:solidFill>
                <a:srgbClr val="FF0000"/>
              </a:solidFill>
              <a:latin typeface="楷体_GB2312" pitchFamily="49" charset="-122"/>
              <a:ea typeface="楷体_GB2312" pitchFamily="49" charset="-122"/>
            </a:endParaRPr>
          </a:p>
        </p:txBody>
      </p:sp>
      <p:sp>
        <p:nvSpPr>
          <p:cNvPr id="6"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443"/>
                                        </p:tgtEl>
                                        <p:attrNameLst>
                                          <p:attrName>style.visibility</p:attrName>
                                        </p:attrNameLst>
                                      </p:cBhvr>
                                      <p:to>
                                        <p:strVal val="visible"/>
                                      </p:to>
                                    </p:set>
                                    <p:animEffect transition="in" filter="strips(downLeft)">
                                      <p:cBhvr>
                                        <p:cTn id="12" dur="500"/>
                                        <p:tgtEl>
                                          <p:spTgt spid="6144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1444"/>
                                        </p:tgtEl>
                                        <p:attrNameLst>
                                          <p:attrName>style.visibility</p:attrName>
                                        </p:attrNameLst>
                                      </p:cBhvr>
                                      <p:to>
                                        <p:strVal val="visible"/>
                                      </p:to>
                                    </p:set>
                                    <p:animEffect transition="in" filter="strips(downLeft)">
                                      <p:cBhvr>
                                        <p:cTn id="17" dur="5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p:bldP spid="6144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ctrTitle"/>
          </p:nvPr>
        </p:nvSpPr>
        <p:spPr>
          <a:xfrm>
            <a:off x="1043608" y="0"/>
            <a:ext cx="7056065" cy="1800225"/>
          </a:xfrm>
          <a:noFill/>
        </p:spPr>
        <p:txBody>
          <a:bodyPr>
            <a:normAutofit fontScale="90000"/>
          </a:bodyPr>
          <a:lstStyle/>
          <a:p>
            <a:r>
              <a:rPr kumimoji="1" lang="zh-CN" altLang="en-US" sz="7300" b="1" dirty="0">
                <a:solidFill>
                  <a:srgbClr val="0000FF"/>
                </a:solidFill>
                <a:latin typeface="华文行楷" pitchFamily="2" charset="-122"/>
                <a:ea typeface="华文行楷" pitchFamily="2" charset="-122"/>
              </a:rPr>
              <a:t>古今多少兴亡事</a:t>
            </a:r>
            <a:br>
              <a:rPr kumimoji="1" lang="zh-CN" altLang="en-US" sz="7300" b="1" dirty="0">
                <a:solidFill>
                  <a:srgbClr val="0000FF"/>
                </a:solidFill>
                <a:latin typeface="华文行楷" pitchFamily="2" charset="-122"/>
                <a:ea typeface="华文行楷" pitchFamily="2" charset="-122"/>
              </a:rPr>
            </a:br>
            <a:r>
              <a:rPr lang="zh-CN" altLang="en-US" sz="4800" dirty="0">
                <a:solidFill>
                  <a:srgbClr val="0000FF"/>
                </a:solidFill>
                <a:ea typeface="隶书" pitchFamily="49" charset="-122"/>
              </a:rPr>
              <a:t>［</a:t>
            </a:r>
            <a:r>
              <a:rPr lang="zh-CN" altLang="en-US" sz="4800" dirty="0">
                <a:solidFill>
                  <a:srgbClr val="FF0000"/>
                </a:solidFill>
                <a:ea typeface="隶书" pitchFamily="49" charset="-122"/>
              </a:rPr>
              <a:t>咏史怀古</a:t>
            </a:r>
            <a:r>
              <a:rPr lang="zh-CN" altLang="en-US" sz="4800" dirty="0">
                <a:solidFill>
                  <a:srgbClr val="0000FF"/>
                </a:solidFill>
                <a:ea typeface="隶书" pitchFamily="49" charset="-122"/>
              </a:rPr>
              <a:t>诗鉴赏］</a:t>
            </a:r>
          </a:p>
        </p:txBody>
      </p:sp>
      <p:sp>
        <p:nvSpPr>
          <p:cNvPr id="63492" name="Rectangle 4"/>
          <p:cNvSpPr>
            <a:spLocks noChangeArrowheads="1"/>
          </p:cNvSpPr>
          <p:nvPr/>
        </p:nvSpPr>
        <p:spPr bwMode="auto">
          <a:xfrm>
            <a:off x="0" y="2025908"/>
            <a:ext cx="9144000" cy="4832092"/>
          </a:xfrm>
          <a:prstGeom prst="rect">
            <a:avLst/>
          </a:prstGeom>
          <a:noFill/>
          <a:ln w="9525">
            <a:noFill/>
            <a:miter lim="800000"/>
            <a:headEnd/>
            <a:tailEnd/>
          </a:ln>
          <a:effectLst/>
        </p:spPr>
        <p:txBody>
          <a:bodyPr wrap="square">
            <a:spAutoFit/>
          </a:bodyPr>
          <a:lstStyle/>
          <a:p>
            <a:pPr>
              <a:spcBef>
                <a:spcPct val="50000"/>
              </a:spcBef>
            </a:pP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怀古诗一般是</a:t>
            </a:r>
            <a:r>
              <a:rPr kumimoji="1" lang="zh-CN" altLang="en-US" sz="2800" b="1" dirty="0">
                <a:solidFill>
                  <a:srgbClr val="FF0000"/>
                </a:solidFill>
                <a:latin typeface="楷体_GB2312" pitchFamily="49" charset="-122"/>
                <a:ea typeface="楷体_GB2312" pitchFamily="49" charset="-122"/>
              </a:rPr>
              <a:t>怀念古代的人物和事迹</a:t>
            </a:r>
            <a:r>
              <a:rPr kumimoji="1" lang="zh-CN" altLang="en-US" sz="2800" b="1" dirty="0">
                <a:latin typeface="楷体_GB2312" pitchFamily="49" charset="-122"/>
                <a:ea typeface="楷体_GB2312" pitchFamily="49" charset="-122"/>
              </a:rPr>
              <a:t>。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咏史怀古诗往往将</a:t>
            </a:r>
            <a:r>
              <a:rPr kumimoji="1" lang="zh-CN" altLang="en-US" sz="2800" b="1" dirty="0">
                <a:solidFill>
                  <a:srgbClr val="FF0000"/>
                </a:solidFill>
                <a:latin typeface="楷体_GB2312" pitchFamily="49" charset="-122"/>
                <a:ea typeface="楷体_GB2312" pitchFamily="49" charset="-122"/>
              </a:rPr>
              <a:t>史实与现实</a:t>
            </a:r>
            <a:r>
              <a:rPr kumimoji="1" lang="zh-CN" altLang="en-US" sz="2800" b="1" dirty="0">
                <a:latin typeface="楷体_GB2312" pitchFamily="49" charset="-122"/>
                <a:ea typeface="楷体_GB2312" pitchFamily="49" charset="-122"/>
              </a:rPr>
              <a:t>扭结到一起，</a:t>
            </a:r>
            <a:r>
              <a:rPr kumimoji="1" lang="zh-CN" altLang="en-US" sz="2800" b="1" dirty="0">
                <a:solidFill>
                  <a:srgbClr val="FF0000"/>
                </a:solidFill>
                <a:latin typeface="楷体_GB2312" pitchFamily="49" charset="-122"/>
                <a:ea typeface="楷体_GB2312" pitchFamily="49" charset="-122"/>
              </a:rPr>
              <a:t>或感慨个人遭遇，或抨击社会现实</a:t>
            </a:r>
            <a:r>
              <a:rPr kumimoji="1" lang="zh-CN" altLang="en-US" sz="2800" b="1" dirty="0">
                <a:latin typeface="楷体_GB2312" pitchFamily="49" charset="-122"/>
                <a:ea typeface="楷体_GB2312" pitchFamily="49" charset="-122"/>
              </a:rPr>
              <a:t>。如苏轼</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念奴娇</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赤壁怀古</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，感慨个人</a:t>
            </a:r>
            <a:r>
              <a:rPr kumimoji="1" lang="zh-CN" altLang="en-US" sz="2800" b="1" dirty="0" smtClean="0">
                <a:latin typeface="楷体_GB2312" pitchFamily="49" charset="-122"/>
                <a:ea typeface="楷体_GB2312" pitchFamily="49" charset="-122"/>
              </a:rPr>
              <a:t>遭遇、理想</a:t>
            </a:r>
            <a:r>
              <a:rPr kumimoji="1" lang="zh-CN" altLang="en-US" sz="2800" b="1" dirty="0">
                <a:latin typeface="楷体_GB2312" pitchFamily="49" charset="-122"/>
                <a:ea typeface="楷体_GB2312" pitchFamily="49" charset="-122"/>
              </a:rPr>
              <a:t>和现实的矛盾，年过半百，功业无成。辛弃疾</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永遇乐</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京口北固亭怀古</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表达对朝廷苟且偷生的不满，抨击社会现实。也有的咏史怀古诗</a:t>
            </a:r>
            <a:r>
              <a:rPr kumimoji="1" lang="zh-CN" altLang="en-US" sz="2800" b="1" dirty="0">
                <a:solidFill>
                  <a:srgbClr val="FF0000"/>
                </a:solidFill>
                <a:latin typeface="楷体_GB2312" pitchFamily="49" charset="-122"/>
                <a:ea typeface="楷体_GB2312" pitchFamily="49" charset="-122"/>
              </a:rPr>
              <a:t>只是对历史作冷静的理性思考与评价，或仅是客观的叙述，</a:t>
            </a:r>
            <a:r>
              <a:rPr kumimoji="1" lang="zh-CN" altLang="en-US" sz="2800" b="1" dirty="0">
                <a:latin typeface="楷体_GB2312" pitchFamily="49" charset="-122"/>
                <a:ea typeface="楷体_GB2312" pitchFamily="49" charset="-122"/>
              </a:rPr>
              <a:t>诗人自身的遭遇不在其中，</a:t>
            </a:r>
            <a:r>
              <a:rPr kumimoji="1" lang="zh-CN" altLang="en-US" sz="2800" b="1" dirty="0">
                <a:solidFill>
                  <a:srgbClr val="FF0000"/>
                </a:solidFill>
                <a:latin typeface="楷体_GB2312" pitchFamily="49" charset="-122"/>
                <a:ea typeface="楷体_GB2312" pitchFamily="49" charset="-122"/>
              </a:rPr>
              <a:t>诗人的感慨只是画外之音</a:t>
            </a:r>
            <a:r>
              <a:rPr kumimoji="1" lang="zh-CN" altLang="en-US" sz="2800" b="1" dirty="0">
                <a:latin typeface="楷体_GB2312" pitchFamily="49" charset="-122"/>
                <a:ea typeface="楷体_GB2312" pitchFamily="49" charset="-122"/>
              </a:rPr>
              <a:t>而已。如刘禹锡的</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乌衣巷</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，今昔对比，表达了诗人的历史沧桑之感。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咏史怀古诗的鉴赏</a:t>
            </a:r>
            <a:r>
              <a:rPr kumimoji="1" lang="zh-CN" altLang="en-US" sz="2800" b="1" dirty="0">
                <a:solidFill>
                  <a:srgbClr val="FF0000"/>
                </a:solidFill>
                <a:latin typeface="楷体_GB2312" pitchFamily="49" charset="-122"/>
                <a:ea typeface="楷体_GB2312" pitchFamily="49" charset="-122"/>
              </a:rPr>
              <a:t>首先要弄清史实、典故</a:t>
            </a:r>
            <a:r>
              <a:rPr kumimoji="1" lang="zh-CN" altLang="en-US" sz="2800" b="1" dirty="0">
                <a:latin typeface="楷体_GB2312" pitchFamily="49" charset="-122"/>
                <a:ea typeface="楷体_GB2312" pitchFamily="49" charset="-122"/>
              </a:rPr>
              <a:t>，其次要</a:t>
            </a:r>
            <a:r>
              <a:rPr kumimoji="1" lang="zh-CN" altLang="en-US" sz="2800" b="1" dirty="0">
                <a:solidFill>
                  <a:srgbClr val="FF0000"/>
                </a:solidFill>
                <a:latin typeface="楷体_GB2312" pitchFamily="49" charset="-122"/>
                <a:ea typeface="楷体_GB2312" pitchFamily="49" charset="-122"/>
              </a:rPr>
              <a:t>体会意图、感情</a:t>
            </a:r>
            <a:r>
              <a:rPr kumimoji="1" lang="zh-CN" altLang="en-US" sz="2800" b="1" dirty="0">
                <a:latin typeface="楷体_GB2312" pitchFamily="49" charset="-122"/>
                <a:ea typeface="楷体_GB2312" pitchFamily="49" charset="-122"/>
              </a:rPr>
              <a:t>，再次</a:t>
            </a:r>
            <a:r>
              <a:rPr kumimoji="1" lang="zh-CN" altLang="en-US" sz="2800" b="1" dirty="0">
                <a:solidFill>
                  <a:srgbClr val="FF0000"/>
                </a:solidFill>
                <a:latin typeface="楷体_GB2312" pitchFamily="49" charset="-122"/>
                <a:ea typeface="楷体_GB2312" pitchFamily="49" charset="-122"/>
              </a:rPr>
              <a:t>要品味技巧手法</a:t>
            </a:r>
            <a:r>
              <a:rPr kumimoji="1" lang="zh-CN" altLang="en-US" sz="2800" b="1" dirty="0">
                <a:latin typeface="楷体_GB2312" pitchFamily="49" charset="-122"/>
                <a:ea typeface="楷体_GB2312" pitchFamily="49" charset="-122"/>
              </a:rPr>
              <a:t>。</a:t>
            </a:r>
            <a:r>
              <a:rPr kumimoji="1" lang="zh-CN" altLang="en-US" sz="2800" dirty="0">
                <a:latin typeface="楷体_GB2312" pitchFamily="49" charset="-122"/>
                <a:ea typeface="楷体_GB2312"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3491"/>
                                        </p:tgtEl>
                                        <p:attrNameLst>
                                          <p:attrName>style.visibility</p:attrName>
                                        </p:attrNameLst>
                                      </p:cBhvr>
                                      <p:to>
                                        <p:strVal val="visible"/>
                                      </p:to>
                                    </p:set>
                                    <p:anim calcmode="lin" valueType="num">
                                      <p:cBhvr>
                                        <p:cTn id="7" dur="500" fill="hold"/>
                                        <p:tgtEl>
                                          <p:spTgt spid="63491"/>
                                        </p:tgtEl>
                                        <p:attrNameLst>
                                          <p:attrName>ppt_w</p:attrName>
                                        </p:attrNameLst>
                                      </p:cBhvr>
                                      <p:tavLst>
                                        <p:tav tm="0">
                                          <p:val>
                                            <p:fltVal val="0"/>
                                          </p:val>
                                        </p:tav>
                                        <p:tav tm="100000">
                                          <p:val>
                                            <p:strVal val="#ppt_w"/>
                                          </p:val>
                                        </p:tav>
                                      </p:tavLst>
                                    </p:anim>
                                    <p:anim calcmode="lin" valueType="num">
                                      <p:cBhvr>
                                        <p:cTn id="8" dur="500" fill="hold"/>
                                        <p:tgtEl>
                                          <p:spTgt spid="6349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63492"/>
                                        </p:tgtEl>
                                        <p:attrNameLst>
                                          <p:attrName>style.visibility</p:attrName>
                                        </p:attrNameLst>
                                      </p:cBhvr>
                                      <p:to>
                                        <p:strVal val="visible"/>
                                      </p:to>
                                    </p:set>
                                    <p:animEffect transition="in" filter="strips(downLeft)">
                                      <p:cBhvr>
                                        <p:cTn id="13" dur="5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p:bldP spid="6349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zh-CN"/>
              <a:t> </a:t>
            </a:r>
            <a:endParaRPr lang="en-US" altLang="zh-CN" b="1"/>
          </a:p>
        </p:txBody>
      </p:sp>
      <p:sp>
        <p:nvSpPr>
          <p:cNvPr id="66564" name="Text Box 4"/>
          <p:cNvSpPr txBox="1">
            <a:spLocks noChangeArrowheads="1"/>
          </p:cNvSpPr>
          <p:nvPr/>
        </p:nvSpPr>
        <p:spPr bwMode="auto">
          <a:xfrm>
            <a:off x="179512" y="836712"/>
            <a:ext cx="8748464" cy="1261884"/>
          </a:xfrm>
          <a:prstGeom prst="rect">
            <a:avLst/>
          </a:prstGeom>
          <a:noFill/>
          <a:ln w="9525">
            <a:noFill/>
            <a:miter lim="800000"/>
            <a:headEnd/>
            <a:tailEnd/>
          </a:ln>
          <a:effectLst/>
        </p:spPr>
        <p:txBody>
          <a:bodyPr wrap="square">
            <a:spAutoFit/>
          </a:bodyPr>
          <a:lstStyle/>
          <a:p>
            <a:pPr>
              <a:spcBef>
                <a:spcPct val="20000"/>
              </a:spcBef>
            </a:pPr>
            <a:r>
              <a:rPr lang="en-US" altLang="zh-CN" sz="2800" b="1" dirty="0">
                <a:latin typeface="楷体_GB2312" pitchFamily="49" charset="-122"/>
                <a:ea typeface="楷体_GB2312" pitchFamily="49" charset="-122"/>
              </a:rPr>
              <a:t>   </a:t>
            </a:r>
            <a:r>
              <a:rPr lang="en-US" altLang="zh-CN" sz="2800" b="1" dirty="0" smtClean="0">
                <a:latin typeface="楷体_GB2312" pitchFamily="49" charset="-122"/>
                <a:ea typeface="楷体_GB2312" pitchFamily="49" charset="-122"/>
              </a:rPr>
              <a:t>①</a:t>
            </a:r>
            <a:r>
              <a:rPr lang="zh-CN" altLang="en-US" sz="2800" b="1" dirty="0">
                <a:solidFill>
                  <a:srgbClr val="FF0000"/>
                </a:solidFill>
                <a:latin typeface="楷体_GB2312" pitchFamily="49" charset="-122"/>
                <a:ea typeface="楷体_GB2312" pitchFamily="49" charset="-122"/>
              </a:rPr>
              <a:t>弄清史实</a:t>
            </a:r>
            <a:r>
              <a:rPr lang="zh-CN" altLang="en-US" sz="28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对于作品所涉及的史实和人物一定要有所了解，我们要积累一些历史知识。在阅读一首诗时，一定要读好注解。</a:t>
            </a:r>
            <a:endParaRPr lang="zh-CN" altLang="en-US" sz="2800" dirty="0">
              <a:latin typeface="楷体_GB2312" pitchFamily="49" charset="-122"/>
              <a:ea typeface="楷体_GB2312" pitchFamily="49" charset="-122"/>
            </a:endParaRPr>
          </a:p>
        </p:txBody>
      </p:sp>
      <p:sp>
        <p:nvSpPr>
          <p:cNvPr id="66565" name="Text Box 5"/>
          <p:cNvSpPr txBox="1">
            <a:spLocks noChangeArrowheads="1"/>
          </p:cNvSpPr>
          <p:nvPr/>
        </p:nvSpPr>
        <p:spPr bwMode="auto">
          <a:xfrm>
            <a:off x="179512" y="2132856"/>
            <a:ext cx="8712968" cy="1261884"/>
          </a:xfrm>
          <a:prstGeom prst="rect">
            <a:avLst/>
          </a:prstGeom>
          <a:noFill/>
          <a:ln w="9525">
            <a:noFill/>
            <a:miter lim="800000"/>
            <a:headEnd/>
            <a:tailEnd/>
          </a:ln>
          <a:effectLst/>
        </p:spPr>
        <p:txBody>
          <a:bodyPr wrap="square">
            <a:spAutoFit/>
          </a:bodyPr>
          <a:lstStyle/>
          <a:p>
            <a:pPr>
              <a:spcBef>
                <a:spcPct val="20000"/>
              </a:spcBef>
            </a:pPr>
            <a:r>
              <a:rPr lang="en-US" altLang="zh-CN" sz="2800" b="1" dirty="0">
                <a:latin typeface="楷体_GB2312" pitchFamily="49" charset="-122"/>
                <a:ea typeface="楷体_GB2312" pitchFamily="49" charset="-122"/>
              </a:rPr>
              <a:t>   ②</a:t>
            </a:r>
            <a:r>
              <a:rPr lang="zh-CN" altLang="en-US" sz="2800" b="1" dirty="0">
                <a:solidFill>
                  <a:srgbClr val="FF0000"/>
                </a:solidFill>
                <a:latin typeface="楷体_GB2312" pitchFamily="49" charset="-122"/>
                <a:ea typeface="楷体_GB2312" pitchFamily="49" charset="-122"/>
              </a:rPr>
              <a:t>要体会意图</a:t>
            </a:r>
            <a:r>
              <a:rPr lang="zh-CN" altLang="en-US" sz="2800" b="1"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后代作家对尘封的往事发思古之幽情，一定有现实的原因或触发感慨的媒介。如苏轼的</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念奴娇</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赤壁怀古</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，这赤鼻矶也可以说是触发诗人感想的媒介。</a:t>
            </a:r>
            <a:endParaRPr lang="zh-CN" altLang="en-US" sz="2800" dirty="0">
              <a:latin typeface="楷体_GB2312" pitchFamily="49" charset="-122"/>
              <a:ea typeface="楷体_GB2312" pitchFamily="49" charset="-122"/>
            </a:endParaRPr>
          </a:p>
        </p:txBody>
      </p:sp>
      <p:sp>
        <p:nvSpPr>
          <p:cNvPr id="66566" name="Text Box 6"/>
          <p:cNvSpPr txBox="1">
            <a:spLocks noChangeArrowheads="1"/>
          </p:cNvSpPr>
          <p:nvPr/>
        </p:nvSpPr>
        <p:spPr bwMode="auto">
          <a:xfrm>
            <a:off x="251520" y="3573016"/>
            <a:ext cx="8640960" cy="1631216"/>
          </a:xfrm>
          <a:prstGeom prst="rect">
            <a:avLst/>
          </a:prstGeom>
          <a:noFill/>
          <a:ln w="9525">
            <a:noFill/>
            <a:miter lim="800000"/>
            <a:headEnd/>
            <a:tailEnd/>
          </a:ln>
          <a:effectLst/>
        </p:spPr>
        <p:txBody>
          <a:bodyPr wrap="square">
            <a:spAutoFit/>
          </a:bodyPr>
          <a:lstStyle/>
          <a:p>
            <a:r>
              <a:rPr lang="en-US" altLang="zh-CN" sz="2400" b="1" dirty="0">
                <a:latin typeface="楷体_GB2312" pitchFamily="49" charset="-122"/>
                <a:ea typeface="楷体_GB2312" pitchFamily="49" charset="-122"/>
              </a:rPr>
              <a:t>   </a:t>
            </a:r>
            <a:r>
              <a:rPr lang="en-US" altLang="zh-CN" sz="2400" b="1" dirty="0" smtClean="0">
                <a:latin typeface="楷体_GB2312" pitchFamily="49" charset="-122"/>
                <a:ea typeface="楷体_GB2312" pitchFamily="49" charset="-122"/>
              </a:rPr>
              <a:t>③</a:t>
            </a:r>
            <a:r>
              <a:rPr lang="zh-CN" altLang="en-US" sz="2800" b="1" dirty="0">
                <a:solidFill>
                  <a:srgbClr val="FF0000"/>
                </a:solidFill>
                <a:latin typeface="楷体_GB2312" pitchFamily="49" charset="-122"/>
                <a:ea typeface="楷体_GB2312" pitchFamily="49" charset="-122"/>
              </a:rPr>
              <a:t>领悟感情。</a:t>
            </a:r>
            <a:r>
              <a:rPr lang="zh-CN" altLang="en-US" sz="2400" b="1" dirty="0">
                <a:latin typeface="楷体_GB2312" pitchFamily="49" charset="-122"/>
                <a:ea typeface="楷体_GB2312" pitchFamily="49" charset="-122"/>
              </a:rPr>
              <a:t>诗人怀古咏古，大致有这样几种情况：一种是对历史作冷静的理性思考。二种情况是把史实和现实扭和在一起，或是感慨个人遭遇，或是抨击社会现实。第三种情况是只抓住历史的影子，故意借题发挥。</a:t>
            </a:r>
            <a:endParaRPr lang="zh-CN" altLang="en-US" sz="2400" dirty="0">
              <a:latin typeface="楷体_GB2312" pitchFamily="49" charset="-122"/>
              <a:ea typeface="楷体_GB2312" pitchFamily="49" charset="-122"/>
            </a:endParaRPr>
          </a:p>
        </p:txBody>
      </p:sp>
      <p:sp>
        <p:nvSpPr>
          <p:cNvPr id="66567" name="Text Box 7"/>
          <p:cNvSpPr txBox="1">
            <a:spLocks noChangeArrowheads="1"/>
          </p:cNvSpPr>
          <p:nvPr/>
        </p:nvSpPr>
        <p:spPr bwMode="auto">
          <a:xfrm>
            <a:off x="251520" y="5301208"/>
            <a:ext cx="8640960" cy="1261884"/>
          </a:xfrm>
          <a:prstGeom prst="rect">
            <a:avLst/>
          </a:prstGeom>
          <a:noFill/>
          <a:ln w="9525">
            <a:noFill/>
            <a:miter lim="800000"/>
            <a:headEnd/>
            <a:tailEnd/>
          </a:ln>
          <a:effectLst/>
        </p:spPr>
        <p:txBody>
          <a:bodyPr wrap="square">
            <a:spAutoFit/>
          </a:bodyPr>
          <a:lstStyle/>
          <a:p>
            <a:pPr>
              <a:spcBef>
                <a:spcPct val="20000"/>
              </a:spcBef>
            </a:pPr>
            <a:r>
              <a:rPr lang="en-US" altLang="zh-CN" sz="2400" b="1" dirty="0">
                <a:latin typeface="楷体_GB2312" pitchFamily="49" charset="-122"/>
                <a:ea typeface="楷体_GB2312" pitchFamily="49" charset="-122"/>
              </a:rPr>
              <a:t>   ④</a:t>
            </a:r>
            <a:r>
              <a:rPr lang="zh-CN" altLang="en-US" sz="2800" b="1" dirty="0">
                <a:solidFill>
                  <a:srgbClr val="FF0000"/>
                </a:solidFill>
                <a:latin typeface="楷体_GB2312" pitchFamily="49" charset="-122"/>
                <a:ea typeface="楷体_GB2312" pitchFamily="49" charset="-122"/>
              </a:rPr>
              <a:t>分析写法</a:t>
            </a:r>
            <a:r>
              <a:rPr lang="zh-CN" altLang="en-US" sz="2400" b="1" dirty="0">
                <a:latin typeface="楷体_GB2312" pitchFamily="49" charset="-122"/>
                <a:ea typeface="楷体_GB2312" pitchFamily="49" charset="-122"/>
              </a:rPr>
              <a:t>。在构思上，怀古咏史诗可以说百花齐放，有以景衬情的</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有议论引发的</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在章法上，或作正反对比，或侧面烘托等。</a:t>
            </a:r>
            <a:endParaRPr lang="zh-CN" altLang="en-US" sz="2400" dirty="0">
              <a:latin typeface="楷体_GB2312" pitchFamily="49" charset="-122"/>
              <a:ea typeface="楷体_GB2312" pitchFamily="49" charset="-122"/>
            </a:endParaRPr>
          </a:p>
        </p:txBody>
      </p:sp>
      <p:sp>
        <p:nvSpPr>
          <p:cNvPr id="66568" name="Rectangle 8"/>
          <p:cNvSpPr>
            <a:spLocks noChangeArrowheads="1"/>
          </p:cNvSpPr>
          <p:nvPr/>
        </p:nvSpPr>
        <p:spPr bwMode="auto">
          <a:xfrm>
            <a:off x="1979712" y="0"/>
            <a:ext cx="5753498" cy="830997"/>
          </a:xfrm>
          <a:prstGeom prst="rect">
            <a:avLst/>
          </a:prstGeom>
          <a:noFill/>
          <a:ln w="9525">
            <a:noFill/>
            <a:miter lim="800000"/>
            <a:headEnd/>
            <a:tailEnd/>
          </a:ln>
          <a:effectLst/>
        </p:spPr>
        <p:txBody>
          <a:bodyPr wrap="none">
            <a:spAutoFit/>
          </a:bodyPr>
          <a:lstStyle/>
          <a:p>
            <a:r>
              <a:rPr lang="zh-CN" altLang="en-US" sz="4800" b="1" dirty="0">
                <a:solidFill>
                  <a:srgbClr val="0000FF"/>
                </a:solidFill>
                <a:latin typeface="黑体" pitchFamily="2" charset="-122"/>
                <a:ea typeface="黑体" pitchFamily="2" charset="-122"/>
              </a:rPr>
              <a:t>咏史怀古诗鉴赏要点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568"/>
                                        </p:tgtEl>
                                        <p:attrNameLst>
                                          <p:attrName>style.visibility</p:attrName>
                                        </p:attrNameLst>
                                      </p:cBhvr>
                                      <p:to>
                                        <p:strVal val="visible"/>
                                      </p:to>
                                    </p:set>
                                    <p:animEffect transition="in" filter="blinds(horizontal)">
                                      <p:cBhvr>
                                        <p:cTn id="7" dur="500"/>
                                        <p:tgtEl>
                                          <p:spTgt spid="6656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6564"/>
                                        </p:tgtEl>
                                        <p:attrNameLst>
                                          <p:attrName>style.visibility</p:attrName>
                                        </p:attrNameLst>
                                      </p:cBhvr>
                                      <p:to>
                                        <p:strVal val="visible"/>
                                      </p:to>
                                    </p:set>
                                    <p:animEffect transition="in" filter="diamond(in)">
                                      <p:cBhvr>
                                        <p:cTn id="12" dur="500"/>
                                        <p:tgtEl>
                                          <p:spTgt spid="6656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6565"/>
                                        </p:tgtEl>
                                        <p:attrNameLst>
                                          <p:attrName>style.visibility</p:attrName>
                                        </p:attrNameLst>
                                      </p:cBhvr>
                                      <p:to>
                                        <p:strVal val="visible"/>
                                      </p:to>
                                    </p:set>
                                    <p:animEffect transition="in" filter="box(in)">
                                      <p:cBhvr>
                                        <p:cTn id="17" dur="500"/>
                                        <p:tgtEl>
                                          <p:spTgt spid="6656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6566"/>
                                        </p:tgtEl>
                                        <p:attrNameLst>
                                          <p:attrName>style.visibility</p:attrName>
                                        </p:attrNameLst>
                                      </p:cBhvr>
                                      <p:to>
                                        <p:strVal val="visible"/>
                                      </p:to>
                                    </p:set>
                                    <p:animEffect transition="in" filter="blinds(horizontal)">
                                      <p:cBhvr>
                                        <p:cTn id="22" dur="500"/>
                                        <p:tgtEl>
                                          <p:spTgt spid="6656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6567"/>
                                        </p:tgtEl>
                                        <p:attrNameLst>
                                          <p:attrName>style.visibility</p:attrName>
                                        </p:attrNameLst>
                                      </p:cBhvr>
                                      <p:to>
                                        <p:strVal val="visible"/>
                                      </p:to>
                                    </p:set>
                                    <p:animEffect transition="in" filter="checkerboard(across)">
                                      <p:cBhvr>
                                        <p:cTn id="27" dur="500"/>
                                        <p:tgtEl>
                                          <p:spTgt spid="66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p:bldP spid="66565" grpId="0"/>
      <p:bldP spid="66566" grpId="0"/>
      <p:bldP spid="66567" grpId="0"/>
      <p:bldP spid="6656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468313" y="1052513"/>
            <a:ext cx="8137525" cy="1384995"/>
          </a:xfrm>
          <a:prstGeom prst="rect">
            <a:avLst/>
          </a:prstGeom>
          <a:noFill/>
          <a:ln w="9525">
            <a:noFill/>
            <a:miter lim="800000"/>
            <a:headEnd/>
            <a:tailEnd/>
          </a:ln>
          <a:effectLst/>
        </p:spPr>
        <p:txBody>
          <a:bodyPr>
            <a:spAutoFit/>
          </a:bodyPr>
          <a:lstStyle/>
          <a:p>
            <a:r>
              <a:rPr lang="en-US" altLang="zh-CN"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台城   唐</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韦庄</a:t>
            </a:r>
          </a:p>
          <a:p>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江</a:t>
            </a:r>
            <a:r>
              <a:rPr lang="zh-CN" altLang="en-US" sz="2800" b="1" dirty="0">
                <a:solidFill>
                  <a:srgbClr val="0000FF"/>
                </a:solidFill>
                <a:latin typeface="楷体_GB2312" pitchFamily="49" charset="-122"/>
                <a:ea typeface="楷体_GB2312" pitchFamily="49" charset="-122"/>
              </a:rPr>
              <a:t>雨霏霏江草齐，六朝如梦鸟空啼。</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无情最是台城柳，依旧烟笼十里堤。</a:t>
            </a:r>
          </a:p>
        </p:txBody>
      </p:sp>
      <p:sp>
        <p:nvSpPr>
          <p:cNvPr id="71684" name="Text Box 4"/>
          <p:cNvSpPr txBox="1">
            <a:spLocks noChangeArrowheads="1"/>
          </p:cNvSpPr>
          <p:nvPr/>
        </p:nvSpPr>
        <p:spPr bwMode="auto">
          <a:xfrm>
            <a:off x="395536" y="4149080"/>
            <a:ext cx="8424936" cy="1815882"/>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这首</a:t>
            </a:r>
            <a:r>
              <a:rPr lang="zh-CN" altLang="en-US" sz="2800" b="1" dirty="0">
                <a:solidFill>
                  <a:srgbClr val="FF0000"/>
                </a:solidFill>
                <a:latin typeface="楷体_GB2312" pitchFamily="49" charset="-122"/>
                <a:ea typeface="楷体_GB2312" pitchFamily="49" charset="-122"/>
              </a:rPr>
              <a:t>凭吊六朝古迹</a:t>
            </a:r>
            <a:r>
              <a:rPr lang="zh-CN" altLang="en-US" sz="2800" b="1" dirty="0">
                <a:latin typeface="楷体_GB2312" pitchFamily="49" charset="-122"/>
                <a:ea typeface="楷体_GB2312" pitchFamily="49" charset="-122"/>
              </a:rPr>
              <a:t>的诗</a:t>
            </a:r>
            <a:r>
              <a:rPr lang="zh-CN" altLang="en-US" sz="2800" b="1" dirty="0">
                <a:solidFill>
                  <a:srgbClr val="FF0000"/>
                </a:solidFill>
                <a:latin typeface="楷体_GB2312" pitchFamily="49" charset="-122"/>
                <a:ea typeface="楷体_GB2312" pitchFamily="49" charset="-122"/>
              </a:rPr>
              <a:t>首句写金陵雨景，渲染氛围；二句写六朝往事如梦，台城早已破败；三、四句写风景依旧，人世沧桑</a:t>
            </a:r>
            <a:r>
              <a:rPr lang="zh-CN" altLang="en-US"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触景生情，借景寄慨，暗寓伤今</a:t>
            </a:r>
            <a:r>
              <a:rPr lang="zh-CN" altLang="en-US" sz="2800" b="1" dirty="0">
                <a:latin typeface="楷体_GB2312" pitchFamily="49" charset="-122"/>
                <a:ea typeface="楷体_GB2312" pitchFamily="49" charset="-122"/>
              </a:rPr>
              <a:t>。语言含蓄蕴藉，情绪</a:t>
            </a:r>
            <a:r>
              <a:rPr lang="zh-CN" altLang="en-US" sz="2800" b="1" dirty="0">
                <a:solidFill>
                  <a:srgbClr val="FF0000"/>
                </a:solidFill>
                <a:latin typeface="楷体_GB2312" pitchFamily="49" charset="-122"/>
                <a:ea typeface="楷体_GB2312" pitchFamily="49" charset="-122"/>
              </a:rPr>
              <a:t>无限感伤</a:t>
            </a:r>
            <a:r>
              <a:rPr lang="zh-CN" altLang="en-US" sz="2800" b="1" dirty="0">
                <a:latin typeface="楷体_GB2312" pitchFamily="49" charset="-122"/>
                <a:ea typeface="楷体_GB2312" pitchFamily="49" charset="-122"/>
              </a:rPr>
              <a:t>。</a:t>
            </a:r>
            <a:endParaRPr lang="zh-CN" altLang="en-US" sz="2800" dirty="0">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TextBox 5"/>
          <p:cNvSpPr txBox="1"/>
          <p:nvPr/>
        </p:nvSpPr>
        <p:spPr>
          <a:xfrm>
            <a:off x="323528" y="3068960"/>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682"/>
                                        </p:tgtEl>
                                        <p:attrNameLst>
                                          <p:attrName>style.visibility</p:attrName>
                                        </p:attrNameLst>
                                      </p:cBhvr>
                                      <p:to>
                                        <p:strVal val="visible"/>
                                      </p:to>
                                    </p:set>
                                    <p:animEffect transition="in" filter="blinds(horizontal)">
                                      <p:cBhvr>
                                        <p:cTn id="12" dur="500"/>
                                        <p:tgtEl>
                                          <p:spTgt spid="7168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71684">
                                            <p:txEl>
                                              <p:pRg st="0" end="0"/>
                                            </p:txEl>
                                          </p:spTgt>
                                        </p:tgtEl>
                                        <p:attrNameLst>
                                          <p:attrName>style.visibility</p:attrName>
                                        </p:attrNameLst>
                                      </p:cBhvr>
                                      <p:to>
                                        <p:strVal val="visible"/>
                                      </p:to>
                                    </p:set>
                                    <p:anim calcmode="discrete" valueType="clr">
                                      <p:cBhvr override="childStyle">
                                        <p:cTn id="22" dur="80"/>
                                        <p:tgtEl>
                                          <p:spTgt spid="7168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71684">
                                            <p:txEl>
                                              <p:pRg st="0" end="0"/>
                                            </p:txEl>
                                          </p:spTgt>
                                        </p:tgtEl>
                                        <p:attrNameLst>
                                          <p:attrName>fillcolor</p:attrName>
                                        </p:attrNameLst>
                                      </p:cBhvr>
                                      <p:tavLst>
                                        <p:tav tm="0">
                                          <p:val>
                                            <p:clrVal>
                                              <a:schemeClr val="accent2"/>
                                            </p:clrVal>
                                          </p:val>
                                        </p:tav>
                                        <p:tav tm="50000">
                                          <p:val>
                                            <p:clrVal>
                                              <a:schemeClr val="hlink"/>
                                            </p:clrVal>
                                          </p:val>
                                        </p:tav>
                                      </p:tavLst>
                                    </p:anim>
                                    <p:set>
                                      <p:cBhvr>
                                        <p:cTn id="24" dur="80"/>
                                        <p:tgtEl>
                                          <p:spTgt spid="7168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5"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4294967295"/>
          </p:nvPr>
        </p:nvSpPr>
        <p:spPr>
          <a:xfrm>
            <a:off x="539552" y="980728"/>
            <a:ext cx="7488832" cy="1656184"/>
          </a:xfrm>
        </p:spPr>
        <p:txBody>
          <a:bodyPr>
            <a:normAutofit/>
          </a:bodyPr>
          <a:lstStyle/>
          <a:p>
            <a:pPr marL="0" indent="0" algn="ctr">
              <a:spcBef>
                <a:spcPts val="0"/>
              </a:spcBef>
              <a:buFontTx/>
              <a:buNone/>
            </a:pPr>
            <a:r>
              <a:rPr lang="en-US" altLang="zh-CN"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石头</a:t>
            </a:r>
            <a:r>
              <a:rPr lang="zh-CN" altLang="en-US" sz="2800" b="1" dirty="0">
                <a:solidFill>
                  <a:srgbClr val="0000FF"/>
                </a:solidFill>
                <a:latin typeface="楷体_GB2312" pitchFamily="49" charset="-122"/>
                <a:ea typeface="楷体_GB2312" pitchFamily="49" charset="-122"/>
              </a:rPr>
              <a:t>城    刘禹锡</a:t>
            </a:r>
          </a:p>
          <a:p>
            <a:pPr marL="0" indent="0" algn="ctr">
              <a:spcBef>
                <a:spcPts val="0"/>
              </a:spcBef>
              <a:buFontTx/>
              <a:buNone/>
            </a:pPr>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山</a:t>
            </a:r>
            <a:r>
              <a:rPr lang="zh-CN" altLang="en-US" sz="2800" b="1" dirty="0">
                <a:solidFill>
                  <a:srgbClr val="0000FF"/>
                </a:solidFill>
                <a:latin typeface="楷体_GB2312" pitchFamily="49" charset="-122"/>
                <a:ea typeface="楷体_GB2312" pitchFamily="49" charset="-122"/>
              </a:rPr>
              <a:t>围故国周遭在，潮打空城寂寞回。</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淮水东边旧时月，夜深还过女墙来</a:t>
            </a:r>
          </a:p>
          <a:p>
            <a:pPr marL="0" indent="0" algn="ctr">
              <a:spcBef>
                <a:spcPts val="0"/>
              </a:spcBef>
              <a:buFontTx/>
              <a:buNone/>
            </a:pPr>
            <a:endParaRPr lang="en-US" altLang="zh-CN" sz="2800" b="1" dirty="0">
              <a:solidFill>
                <a:srgbClr val="0000FF"/>
              </a:solidFill>
              <a:latin typeface="楷体_GB2312" pitchFamily="49" charset="-122"/>
              <a:ea typeface="楷体_GB2312" pitchFamily="49" charset="-122"/>
            </a:endParaRPr>
          </a:p>
        </p:txBody>
      </p:sp>
      <p:sp>
        <p:nvSpPr>
          <p:cNvPr id="72707" name="Text Box 3"/>
          <p:cNvSpPr txBox="1">
            <a:spLocks noChangeArrowheads="1"/>
          </p:cNvSpPr>
          <p:nvPr/>
        </p:nvSpPr>
        <p:spPr bwMode="auto">
          <a:xfrm>
            <a:off x="323528" y="3789040"/>
            <a:ext cx="8496944" cy="1877437"/>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 全</a:t>
            </a:r>
            <a:r>
              <a:rPr lang="zh-CN" altLang="en-US" sz="2800" b="1" dirty="0">
                <a:latin typeface="楷体_GB2312" pitchFamily="49" charset="-122"/>
                <a:ea typeface="楷体_GB2312" pitchFamily="49" charset="-122"/>
              </a:rPr>
              <a:t>诗通篇写景，群山仍在，潮水依旧，月光依然，所变者是“故国”、“空城”、“旧时月”，昔日繁华已化为乌有，</a:t>
            </a:r>
            <a:r>
              <a:rPr lang="zh-CN" altLang="en-US" sz="2800" b="1" dirty="0">
                <a:solidFill>
                  <a:srgbClr val="FF0000"/>
                </a:solidFill>
                <a:latin typeface="楷体_GB2312" pitchFamily="49" charset="-122"/>
                <a:ea typeface="楷体_GB2312" pitchFamily="49" charset="-122"/>
              </a:rPr>
              <a:t>全诗基调凄凉不堪，句句都融合着诗人的故国萧条之感，令人不胜伤感。 </a:t>
            </a:r>
            <a:endParaRPr lang="zh-CN" altLang="en-US" sz="2800" dirty="0">
              <a:solidFill>
                <a:srgbClr val="FF0000"/>
              </a:solidFill>
              <a:latin typeface="楷体_GB2312" pitchFamily="49" charset="-122"/>
              <a:ea typeface="楷体_GB2312" pitchFamily="49" charset="-122"/>
            </a:endParaRPr>
          </a:p>
        </p:txBody>
      </p:sp>
      <p:sp>
        <p:nvSpPr>
          <p:cNvPr id="5" name="Rectangle 7"/>
          <p:cNvSpPr>
            <a:spLocks noChangeArrowheads="1"/>
          </p:cNvSpPr>
          <p:nvPr/>
        </p:nvSpPr>
        <p:spPr bwMode="auto">
          <a:xfrm>
            <a:off x="179512"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TextBox 5"/>
          <p:cNvSpPr txBox="1"/>
          <p:nvPr/>
        </p:nvSpPr>
        <p:spPr>
          <a:xfrm>
            <a:off x="323528" y="2708920"/>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2706">
                                            <p:txEl>
                                              <p:pRg st="0" end="0"/>
                                            </p:txEl>
                                          </p:spTgt>
                                        </p:tgtEl>
                                        <p:attrNameLst>
                                          <p:attrName>style.visibility</p:attrName>
                                        </p:attrNameLst>
                                      </p:cBhvr>
                                      <p:to>
                                        <p:strVal val="visible"/>
                                      </p:to>
                                    </p:set>
                                    <p:animEffect transition="in" filter="strips(downLeft)">
                                      <p:cBhvr>
                                        <p:cTn id="12" dur="500"/>
                                        <p:tgtEl>
                                          <p:spTgt spid="7270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2706">
                                            <p:txEl>
                                              <p:pRg st="1" end="1"/>
                                            </p:txEl>
                                          </p:spTgt>
                                        </p:tgtEl>
                                        <p:attrNameLst>
                                          <p:attrName>style.visibility</p:attrName>
                                        </p:attrNameLst>
                                      </p:cBhvr>
                                      <p:to>
                                        <p:strVal val="visible"/>
                                      </p:to>
                                    </p:set>
                                    <p:animEffect transition="in" filter="strips(downLeft)">
                                      <p:cBhvr>
                                        <p:cTn id="17" dur="500"/>
                                        <p:tgtEl>
                                          <p:spTgt spid="7270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72707"/>
                                        </p:tgtEl>
                                        <p:attrNameLst>
                                          <p:attrName>style.visibility</p:attrName>
                                        </p:attrNameLst>
                                      </p:cBhvr>
                                      <p:to>
                                        <p:strVal val="visible"/>
                                      </p:to>
                                    </p:set>
                                    <p:animEffect transition="in" filter="strips(downLeft)">
                                      <p:cBhvr>
                                        <p:cTn id="27" dur="500"/>
                                        <p:tgtEl>
                                          <p:spTgt spid="72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p:bldP spid="72707" grpId="0"/>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4763"/>
            <a:ext cx="9142413" cy="6846887"/>
          </a:xfrm>
          <a:prstGeom prst="rect">
            <a:avLst/>
          </a:prstGeom>
          <a:noFill/>
          <a:ln w="9525">
            <a:noFill/>
            <a:miter lim="800000"/>
            <a:headEnd/>
            <a:tailEnd/>
          </a:ln>
        </p:spPr>
      </p:pic>
      <p:sp>
        <p:nvSpPr>
          <p:cNvPr id="73732" name="Rectangle 4"/>
          <p:cNvSpPr>
            <a:spLocks noChangeArrowheads="1"/>
          </p:cNvSpPr>
          <p:nvPr/>
        </p:nvSpPr>
        <p:spPr bwMode="auto">
          <a:xfrm>
            <a:off x="0" y="3861048"/>
            <a:ext cx="6300192" cy="2520057"/>
          </a:xfrm>
          <a:prstGeom prst="rect">
            <a:avLst/>
          </a:prstGeom>
          <a:noFill/>
          <a:ln w="9525">
            <a:noFill/>
            <a:miter lim="800000"/>
            <a:headEnd/>
            <a:tailEnd/>
          </a:ln>
          <a:effectLst/>
        </p:spPr>
        <p:txBody>
          <a:bodyPr lIns="92075" tIns="46038" rIns="92075" bIns="46038" anchor="ctr"/>
          <a:lstStyle/>
          <a:p>
            <a:pPr algn="ctr"/>
            <a:r>
              <a:rPr kumimoji="1" lang="zh-CN" altLang="en-US" sz="6600" b="1" dirty="0">
                <a:solidFill>
                  <a:srgbClr val="0000FF"/>
                </a:solidFill>
                <a:latin typeface="华文行楷" pitchFamily="2" charset="-122"/>
                <a:ea typeface="华文行楷" pitchFamily="2" charset="-122"/>
              </a:rPr>
              <a:t>念天地之悠悠</a:t>
            </a:r>
            <a:r>
              <a:rPr kumimoji="1" lang="zh-CN" altLang="en-US" sz="6600" dirty="0">
                <a:solidFill>
                  <a:srgbClr val="0000FF"/>
                </a:solidFill>
                <a:latin typeface="隶书" pitchFamily="49" charset="-122"/>
                <a:ea typeface="隶书" pitchFamily="49" charset="-122"/>
              </a:rPr>
              <a:t/>
            </a:r>
            <a:br>
              <a:rPr kumimoji="1" lang="zh-CN" altLang="en-US" sz="6600" dirty="0">
                <a:solidFill>
                  <a:srgbClr val="0000FF"/>
                </a:solidFill>
                <a:latin typeface="隶书" pitchFamily="49" charset="-122"/>
                <a:ea typeface="隶书" pitchFamily="49" charset="-122"/>
              </a:rPr>
            </a:br>
            <a:r>
              <a:rPr kumimoji="1" lang="zh-CN" altLang="en-US" sz="4800" dirty="0">
                <a:solidFill>
                  <a:srgbClr val="0000FF"/>
                </a:solidFill>
                <a:latin typeface="隶书" pitchFamily="49" charset="-122"/>
                <a:ea typeface="隶书" pitchFamily="49" charset="-122"/>
              </a:rPr>
              <a:t>［</a:t>
            </a:r>
            <a:r>
              <a:rPr kumimoji="1" lang="zh-CN" altLang="en-US" sz="4800" b="1" dirty="0">
                <a:solidFill>
                  <a:srgbClr val="FF0000"/>
                </a:solidFill>
                <a:latin typeface="隶书" pitchFamily="49" charset="-122"/>
                <a:ea typeface="隶书" pitchFamily="49" charset="-122"/>
              </a:rPr>
              <a:t>即事感怀</a:t>
            </a:r>
            <a:r>
              <a:rPr kumimoji="1" lang="zh-CN" altLang="en-US" sz="4800" b="1" dirty="0">
                <a:solidFill>
                  <a:srgbClr val="0000FF"/>
                </a:solidFill>
                <a:latin typeface="隶书" pitchFamily="49" charset="-122"/>
                <a:ea typeface="隶书" pitchFamily="49" charset="-122"/>
              </a:rPr>
              <a:t>诗鉴赏</a:t>
            </a:r>
            <a:r>
              <a:rPr kumimoji="1" lang="zh-CN" altLang="en-US" sz="4800" dirty="0">
                <a:solidFill>
                  <a:srgbClr val="0000FF"/>
                </a:solidFill>
                <a:latin typeface="隶书" pitchFamily="49" charset="-122"/>
                <a:ea typeface="隶书" pitchFamily="49" charset="-122"/>
              </a:rPr>
              <a:t>］ </a:t>
            </a:r>
            <a:endParaRPr kumimoji="1" lang="zh-CN" altLang="en-US" sz="6600" dirty="0">
              <a:solidFill>
                <a:srgbClr val="0000FF"/>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 calcmode="lin" valueType="num">
                                      <p:cBhvr>
                                        <p:cTn id="7" dur="500" fill="hold"/>
                                        <p:tgtEl>
                                          <p:spTgt spid="73732"/>
                                        </p:tgtEl>
                                        <p:attrNameLst>
                                          <p:attrName>ppt_w</p:attrName>
                                        </p:attrNameLst>
                                      </p:cBhvr>
                                      <p:tavLst>
                                        <p:tav tm="0">
                                          <p:val>
                                            <p:fltVal val="0"/>
                                          </p:val>
                                        </p:tav>
                                        <p:tav tm="100000">
                                          <p:val>
                                            <p:strVal val="#ppt_w"/>
                                          </p:val>
                                        </p:tav>
                                      </p:tavLst>
                                    </p:anim>
                                    <p:anim calcmode="lin" valueType="num">
                                      <p:cBhvr>
                                        <p:cTn id="8" dur="500" fill="hold"/>
                                        <p:tgtEl>
                                          <p:spTgt spid="737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p:cNvSpPr txBox="1">
            <a:spLocks noChangeArrowheads="1"/>
          </p:cNvSpPr>
          <p:nvPr/>
        </p:nvSpPr>
        <p:spPr bwMode="auto">
          <a:xfrm>
            <a:off x="251520" y="1196752"/>
            <a:ext cx="8712968" cy="1877437"/>
          </a:xfrm>
          <a:prstGeom prst="rect">
            <a:avLst/>
          </a:prstGeom>
          <a:noFill/>
          <a:ln w="9525">
            <a:noFill/>
            <a:miter lim="800000"/>
            <a:headEnd/>
            <a:tailEnd/>
          </a:ln>
          <a:effectLst/>
        </p:spPr>
        <p:txBody>
          <a:bodyPr wrap="square">
            <a:spAutoFit/>
          </a:bodyPr>
          <a:lstStyle/>
          <a:p>
            <a:pPr>
              <a:spcBef>
                <a:spcPct val="20000"/>
              </a:spcBef>
            </a:pPr>
            <a:r>
              <a:rPr lang="zh-CN" altLang="en-US" sz="2800" b="1" dirty="0">
                <a:ea typeface="楷体_GB2312" pitchFamily="49" charset="-122"/>
              </a:rPr>
              <a:t>　①</a:t>
            </a:r>
            <a:r>
              <a:rPr lang="zh-CN" altLang="en-US" sz="2800" b="1" dirty="0">
                <a:solidFill>
                  <a:srgbClr val="FF0000"/>
                </a:solidFill>
                <a:ea typeface="楷体_GB2312" pitchFamily="49" charset="-122"/>
              </a:rPr>
              <a:t>弄清诗人感慨的事由</a:t>
            </a:r>
            <a:r>
              <a:rPr lang="zh-CN" altLang="en-US" sz="2800" b="1" dirty="0">
                <a:ea typeface="楷体_GB2312" pitchFamily="49" charset="-122"/>
              </a:rPr>
              <a:t>。这类诗往往因一点事由而引发感慨，所以鉴赏这类作品，必须了解诗人感慨的事由。诗人抒发感慨的事由不一样，诗人抒发的感情和采用的笔法也不一样。</a:t>
            </a:r>
            <a:endParaRPr lang="zh-CN" altLang="en-US" sz="2800" dirty="0">
              <a:ea typeface="楷体_GB2312" pitchFamily="49" charset="-122"/>
            </a:endParaRPr>
          </a:p>
        </p:txBody>
      </p:sp>
      <p:sp>
        <p:nvSpPr>
          <p:cNvPr id="74757" name="Text Box 5"/>
          <p:cNvSpPr txBox="1">
            <a:spLocks noChangeArrowheads="1"/>
          </p:cNvSpPr>
          <p:nvPr/>
        </p:nvSpPr>
        <p:spPr bwMode="auto">
          <a:xfrm>
            <a:off x="251520" y="3356992"/>
            <a:ext cx="8892480" cy="1815882"/>
          </a:xfrm>
          <a:prstGeom prst="rect">
            <a:avLst/>
          </a:prstGeom>
          <a:noFill/>
          <a:ln w="9525">
            <a:noFill/>
            <a:miter lim="800000"/>
            <a:headEnd/>
            <a:tailEnd/>
          </a:ln>
          <a:effectLst/>
        </p:spPr>
        <p:txBody>
          <a:bodyPr wrap="square">
            <a:spAutoFit/>
          </a:bodyPr>
          <a:lstStyle/>
          <a:p>
            <a:r>
              <a:rPr lang="zh-CN" altLang="en-US" sz="2800" b="1" dirty="0">
                <a:ea typeface="楷体_GB2312" pitchFamily="49" charset="-122"/>
              </a:rPr>
              <a:t>　②</a:t>
            </a:r>
            <a:r>
              <a:rPr lang="zh-CN" altLang="en-US" sz="2800" b="1" dirty="0">
                <a:solidFill>
                  <a:srgbClr val="FF0000"/>
                </a:solidFill>
                <a:ea typeface="楷体_GB2312" pitchFamily="49" charset="-122"/>
              </a:rPr>
              <a:t>赏析“事”与“怀”的结合</a:t>
            </a:r>
            <a:r>
              <a:rPr lang="zh-CN" altLang="en-US" sz="2800" b="1" dirty="0">
                <a:ea typeface="楷体_GB2312" pitchFamily="49" charset="-122"/>
              </a:rPr>
              <a:t>。李白的</a:t>
            </a:r>
            <a:r>
              <a:rPr lang="en-US" altLang="zh-CN" sz="2800" b="1" dirty="0">
                <a:ea typeface="楷体_GB2312" pitchFamily="49" charset="-122"/>
              </a:rPr>
              <a:t>《</a:t>
            </a:r>
            <a:r>
              <a:rPr lang="zh-CN" altLang="en-US" sz="2800" b="1" dirty="0">
                <a:ea typeface="楷体_GB2312" pitchFamily="49" charset="-122"/>
              </a:rPr>
              <a:t>春夜洛城闻笛</a:t>
            </a:r>
            <a:r>
              <a:rPr lang="en-US" altLang="zh-CN" sz="2800" b="1" dirty="0">
                <a:ea typeface="楷体_GB2312" pitchFamily="49" charset="-122"/>
              </a:rPr>
              <a:t>》</a:t>
            </a:r>
            <a:r>
              <a:rPr lang="zh-CN" altLang="en-US" sz="2800" b="1" dirty="0">
                <a:ea typeface="楷体_GB2312" pitchFamily="49" charset="-122"/>
              </a:rPr>
              <a:t>：“谁家玉笛暗飞声？”诗人的故园情思是由一曲</a:t>
            </a:r>
            <a:r>
              <a:rPr lang="en-US" altLang="zh-CN" sz="2800" b="1" dirty="0">
                <a:ea typeface="楷体_GB2312" pitchFamily="49" charset="-122"/>
              </a:rPr>
              <a:t>《</a:t>
            </a:r>
            <a:r>
              <a:rPr lang="zh-CN" altLang="en-US" sz="2800" b="1" dirty="0">
                <a:ea typeface="楷体_GB2312" pitchFamily="49" charset="-122"/>
              </a:rPr>
              <a:t>折杨柳</a:t>
            </a:r>
            <a:r>
              <a:rPr lang="en-US" altLang="zh-CN" sz="2800" b="1" dirty="0">
                <a:ea typeface="楷体_GB2312" pitchFamily="49" charset="-122"/>
              </a:rPr>
              <a:t>》</a:t>
            </a:r>
            <a:r>
              <a:rPr lang="zh-CN" altLang="en-US" sz="2800" b="1" dirty="0">
                <a:ea typeface="楷体_GB2312" pitchFamily="49" charset="-122"/>
              </a:rPr>
              <a:t>引发的，先写笛声满城飞扬，再写故园之思深浓，“事”与“怀”结合紧密、自然熨帖。</a:t>
            </a:r>
            <a:endParaRPr lang="zh-CN" altLang="en-US" sz="2800" dirty="0">
              <a:ea typeface="楷体_GB2312" pitchFamily="49" charset="-122"/>
            </a:endParaRPr>
          </a:p>
        </p:txBody>
      </p:sp>
      <p:sp>
        <p:nvSpPr>
          <p:cNvPr id="74758" name="Text Box 6"/>
          <p:cNvSpPr txBox="1">
            <a:spLocks noChangeArrowheads="1"/>
          </p:cNvSpPr>
          <p:nvPr/>
        </p:nvSpPr>
        <p:spPr bwMode="auto">
          <a:xfrm>
            <a:off x="251520" y="5301208"/>
            <a:ext cx="8640960" cy="1384995"/>
          </a:xfrm>
          <a:prstGeom prst="rect">
            <a:avLst/>
          </a:prstGeom>
          <a:noFill/>
          <a:ln w="9525">
            <a:noFill/>
            <a:miter lim="800000"/>
            <a:headEnd/>
            <a:tailEnd/>
          </a:ln>
          <a:effectLst/>
        </p:spPr>
        <p:txBody>
          <a:bodyPr wrap="square">
            <a:spAutoFit/>
          </a:bodyPr>
          <a:lstStyle/>
          <a:p>
            <a:r>
              <a:rPr lang="zh-CN" altLang="en-US" sz="2800" b="1" dirty="0">
                <a:ea typeface="楷体_GB2312" pitchFamily="49" charset="-122"/>
              </a:rPr>
              <a:t>　③</a:t>
            </a:r>
            <a:r>
              <a:rPr lang="zh-CN" altLang="en-US" sz="2800" b="1" dirty="0">
                <a:solidFill>
                  <a:srgbClr val="FF0000"/>
                </a:solidFill>
                <a:ea typeface="楷体_GB2312" pitchFamily="49" charset="-122"/>
              </a:rPr>
              <a:t>体味诗人所抒之“怀”的深挚感人。</a:t>
            </a:r>
            <a:r>
              <a:rPr lang="zh-CN" altLang="en-US" sz="2800" b="1" dirty="0">
                <a:ea typeface="楷体_GB2312" pitchFamily="49" charset="-122"/>
              </a:rPr>
              <a:t>特别是思乡、念亲、怀友、离别之佳作，其情必感人至深，绝不矫情造作。</a:t>
            </a:r>
          </a:p>
        </p:txBody>
      </p:sp>
      <p:sp>
        <p:nvSpPr>
          <p:cNvPr id="74759" name="Rectangle 7"/>
          <p:cNvSpPr>
            <a:spLocks noChangeArrowheads="1"/>
          </p:cNvSpPr>
          <p:nvPr/>
        </p:nvSpPr>
        <p:spPr bwMode="auto">
          <a:xfrm>
            <a:off x="1547664" y="0"/>
            <a:ext cx="5753498" cy="830997"/>
          </a:xfrm>
          <a:prstGeom prst="rect">
            <a:avLst/>
          </a:prstGeom>
          <a:noFill/>
          <a:ln w="9525">
            <a:noFill/>
            <a:miter lim="800000"/>
            <a:headEnd/>
            <a:tailEnd/>
          </a:ln>
          <a:effectLst/>
        </p:spPr>
        <p:txBody>
          <a:bodyPr wrap="none">
            <a:spAutoFit/>
          </a:bodyPr>
          <a:lstStyle/>
          <a:p>
            <a:r>
              <a:rPr kumimoji="1" lang="zh-CN" altLang="en-US" sz="4800" b="1" dirty="0">
                <a:solidFill>
                  <a:srgbClr val="0000FF"/>
                </a:solidFill>
                <a:latin typeface="黑体" pitchFamily="2" charset="-122"/>
                <a:ea typeface="黑体" pitchFamily="2" charset="-122"/>
              </a:rPr>
              <a:t>即事感怀诗鉴赏要点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4756"/>
                                        </p:tgtEl>
                                        <p:attrNameLst>
                                          <p:attrName>style.visibility</p:attrName>
                                        </p:attrNameLst>
                                      </p:cBhvr>
                                      <p:to>
                                        <p:strVal val="visible"/>
                                      </p:to>
                                    </p:set>
                                    <p:anim calcmode="discrete" valueType="clr">
                                      <p:cBhvr override="childStyle">
                                        <p:cTn id="7" dur="80"/>
                                        <p:tgtEl>
                                          <p:spTgt spid="747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4756"/>
                                        </p:tgtEl>
                                        <p:attrNameLst>
                                          <p:attrName>fillcolor</p:attrName>
                                        </p:attrNameLst>
                                      </p:cBhvr>
                                      <p:tavLst>
                                        <p:tav tm="0">
                                          <p:val>
                                            <p:clrVal>
                                              <a:schemeClr val="accent2"/>
                                            </p:clrVal>
                                          </p:val>
                                        </p:tav>
                                        <p:tav tm="50000">
                                          <p:val>
                                            <p:clrVal>
                                              <a:schemeClr val="hlink"/>
                                            </p:clrVal>
                                          </p:val>
                                        </p:tav>
                                      </p:tavLst>
                                    </p:anim>
                                    <p:set>
                                      <p:cBhvr>
                                        <p:cTn id="9" dur="80"/>
                                        <p:tgtEl>
                                          <p:spTgt spid="7475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4757"/>
                                        </p:tgtEl>
                                        <p:attrNameLst>
                                          <p:attrName>style.visibility</p:attrName>
                                        </p:attrNameLst>
                                      </p:cBhvr>
                                      <p:to>
                                        <p:strVal val="visible"/>
                                      </p:to>
                                    </p:set>
                                    <p:anim calcmode="discrete" valueType="clr">
                                      <p:cBhvr override="childStyle">
                                        <p:cTn id="14" dur="80"/>
                                        <p:tgtEl>
                                          <p:spTgt spid="7475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4757"/>
                                        </p:tgtEl>
                                        <p:attrNameLst>
                                          <p:attrName>fillcolor</p:attrName>
                                        </p:attrNameLst>
                                      </p:cBhvr>
                                      <p:tavLst>
                                        <p:tav tm="0">
                                          <p:val>
                                            <p:clrVal>
                                              <a:schemeClr val="accent2"/>
                                            </p:clrVal>
                                          </p:val>
                                        </p:tav>
                                        <p:tav tm="50000">
                                          <p:val>
                                            <p:clrVal>
                                              <a:schemeClr val="hlink"/>
                                            </p:clrVal>
                                          </p:val>
                                        </p:tav>
                                      </p:tavLst>
                                    </p:anim>
                                    <p:set>
                                      <p:cBhvr>
                                        <p:cTn id="16" dur="80"/>
                                        <p:tgtEl>
                                          <p:spTgt spid="7475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74758"/>
                                        </p:tgtEl>
                                        <p:attrNameLst>
                                          <p:attrName>style.visibility</p:attrName>
                                        </p:attrNameLst>
                                      </p:cBhvr>
                                      <p:to>
                                        <p:strVal val="visible"/>
                                      </p:to>
                                    </p:set>
                                    <p:anim calcmode="discrete" valueType="clr">
                                      <p:cBhvr override="childStyle">
                                        <p:cTn id="21" dur="80"/>
                                        <p:tgtEl>
                                          <p:spTgt spid="74758"/>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74758"/>
                                        </p:tgtEl>
                                        <p:attrNameLst>
                                          <p:attrName>fillcolor</p:attrName>
                                        </p:attrNameLst>
                                      </p:cBhvr>
                                      <p:tavLst>
                                        <p:tav tm="0">
                                          <p:val>
                                            <p:clrVal>
                                              <a:schemeClr val="accent2"/>
                                            </p:clrVal>
                                          </p:val>
                                        </p:tav>
                                        <p:tav tm="50000">
                                          <p:val>
                                            <p:clrVal>
                                              <a:schemeClr val="hlink"/>
                                            </p:clrVal>
                                          </p:val>
                                        </p:tav>
                                      </p:tavLst>
                                    </p:anim>
                                    <p:set>
                                      <p:cBhvr>
                                        <p:cTn id="23" dur="80"/>
                                        <p:tgtEl>
                                          <p:spTgt spid="747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p:bldP spid="74757" grpId="0"/>
      <p:bldP spid="7475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1547813" y="692150"/>
            <a:ext cx="6643687" cy="1384995"/>
          </a:xfrm>
          <a:prstGeom prst="rect">
            <a:avLst/>
          </a:prstGeom>
          <a:noFill/>
          <a:ln w="9525">
            <a:noFill/>
            <a:miter lim="800000"/>
            <a:headEnd/>
            <a:tailEnd/>
          </a:ln>
          <a:effectLst/>
        </p:spPr>
        <p:txBody>
          <a:bodyPr>
            <a:spAutoFit/>
          </a:bodyPr>
          <a:lstStyle/>
          <a:p>
            <a:r>
              <a:rPr lang="zh-CN" altLang="en-US" sz="2800" b="1" dirty="0">
                <a:solidFill>
                  <a:srgbClr val="0000FF"/>
                </a:solidFill>
                <a:ea typeface="楷体_GB2312" pitchFamily="49" charset="-122"/>
              </a:rPr>
              <a:t>　　　</a:t>
            </a:r>
            <a:r>
              <a:rPr lang="zh-CN" altLang="en-US" sz="2800" b="1" dirty="0" smtClean="0">
                <a:solidFill>
                  <a:srgbClr val="0000FF"/>
                </a:solidFill>
                <a:ea typeface="楷体_GB2312" pitchFamily="49" charset="-122"/>
              </a:rPr>
              <a:t>江南</a:t>
            </a:r>
            <a:r>
              <a:rPr lang="zh-CN" altLang="en-US" sz="2800" b="1" dirty="0">
                <a:solidFill>
                  <a:srgbClr val="0000FF"/>
                </a:solidFill>
                <a:ea typeface="楷体_GB2312" pitchFamily="49" charset="-122"/>
              </a:rPr>
              <a:t>逢李龟年　</a:t>
            </a:r>
            <a:r>
              <a:rPr lang="zh-CN" altLang="en-US" sz="2800" b="1" dirty="0" smtClean="0">
                <a:solidFill>
                  <a:srgbClr val="0000FF"/>
                </a:solidFill>
                <a:ea typeface="楷体_GB2312" pitchFamily="49" charset="-122"/>
              </a:rPr>
              <a:t>杜甫</a:t>
            </a:r>
            <a:endParaRPr lang="zh-CN" altLang="en-US" sz="2800" b="1" dirty="0">
              <a:solidFill>
                <a:srgbClr val="0000FF"/>
              </a:solidFill>
              <a:ea typeface="楷体_GB2312" pitchFamily="49" charset="-122"/>
            </a:endParaRPr>
          </a:p>
          <a:p>
            <a:r>
              <a:rPr lang="zh-CN" altLang="en-US" sz="2800" b="1" dirty="0">
                <a:solidFill>
                  <a:srgbClr val="0000FF"/>
                </a:solidFill>
                <a:ea typeface="楷体_GB2312" pitchFamily="49" charset="-122"/>
              </a:rPr>
              <a:t>岐王宅里寻常见，崔九堂前几度闻。</a:t>
            </a:r>
          </a:p>
          <a:p>
            <a:r>
              <a:rPr lang="zh-CN" altLang="en-US" sz="2800" b="1" dirty="0">
                <a:solidFill>
                  <a:srgbClr val="0000FF"/>
                </a:solidFill>
                <a:ea typeface="楷体_GB2312" pitchFamily="49" charset="-122"/>
              </a:rPr>
              <a:t>正是江南好风景，落花时节又逢君。</a:t>
            </a:r>
          </a:p>
        </p:txBody>
      </p:sp>
      <p:sp>
        <p:nvSpPr>
          <p:cNvPr id="76806" name="Text Box 6"/>
          <p:cNvSpPr txBox="1">
            <a:spLocks noChangeArrowheads="1"/>
          </p:cNvSpPr>
          <p:nvPr/>
        </p:nvSpPr>
        <p:spPr bwMode="auto">
          <a:xfrm>
            <a:off x="251520" y="2887682"/>
            <a:ext cx="8712968" cy="3970318"/>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    这</a:t>
            </a:r>
            <a:r>
              <a:rPr lang="zh-CN" altLang="en-US" sz="2800" b="1" dirty="0">
                <a:latin typeface="楷体_GB2312" pitchFamily="49" charset="-122"/>
                <a:ea typeface="楷体_GB2312" pitchFamily="49" charset="-122"/>
              </a:rPr>
              <a:t>是一首</a:t>
            </a:r>
            <a:r>
              <a:rPr lang="zh-CN" altLang="en-US" sz="2800" b="1" dirty="0">
                <a:solidFill>
                  <a:srgbClr val="FF0000"/>
                </a:solidFill>
                <a:latin typeface="楷体_GB2312" pitchFamily="49" charset="-122"/>
                <a:ea typeface="楷体_GB2312" pitchFamily="49" charset="-122"/>
              </a:rPr>
              <a:t>在“安史之乱”后写的一首抒怀诗</a:t>
            </a:r>
            <a:r>
              <a:rPr lang="zh-CN" altLang="en-US" sz="2800" b="1" dirty="0">
                <a:latin typeface="楷体_GB2312" pitchFamily="49" charset="-122"/>
                <a:ea typeface="楷体_GB2312" pitchFamily="49" charset="-122"/>
              </a:rPr>
              <a:t>。表面看来，这首诗是写“他乡遇故知”，字里行间好似洋溢着一种“喜”情。然而</a:t>
            </a:r>
            <a:r>
              <a:rPr lang="zh-CN" altLang="en-US" sz="2800" b="1" dirty="0">
                <a:solidFill>
                  <a:srgbClr val="FF0000"/>
                </a:solidFill>
                <a:latin typeface="楷体_GB2312" pitchFamily="49" charset="-122"/>
                <a:ea typeface="楷体_GB2312" pitchFamily="49" charset="-122"/>
              </a:rPr>
              <a:t>诗人却在这“喜”的背后，蕴藏着深沉的“忧”</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一种感时伤世、忧国忧民之情。</a:t>
            </a:r>
            <a:r>
              <a:rPr lang="zh-CN" altLang="en-US" sz="2800" b="1" dirty="0">
                <a:latin typeface="楷体_GB2312" pitchFamily="49" charset="-122"/>
                <a:ea typeface="楷体_GB2312" pitchFamily="49" charset="-122"/>
              </a:rPr>
              <a:t>诗中从“闻”到“逢”之间，历尽数十年的世事沧桑、人生坎坷，未从正面涉及一字，但透过诗人的追忆感喟，联系当时的时代背景和诗人的身世，读者强烈地感受到世运之沉乱，年华之盛衰，彼此之凄凉，俱在其中。　</a:t>
            </a:r>
            <a:endParaRPr lang="zh-CN" altLang="en-US" sz="2800" dirty="0">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TextBox 5"/>
          <p:cNvSpPr txBox="1"/>
          <p:nvPr/>
        </p:nvSpPr>
        <p:spPr>
          <a:xfrm>
            <a:off x="251520" y="2276872"/>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6804"/>
                                        </p:tgtEl>
                                        <p:attrNameLst>
                                          <p:attrName>style.visibility</p:attrName>
                                        </p:attrNameLst>
                                      </p:cBhvr>
                                      <p:to>
                                        <p:strVal val="visible"/>
                                      </p:to>
                                    </p:set>
                                    <p:animEffect transition="in" filter="blinds(horizontal)">
                                      <p:cBhvr>
                                        <p:cTn id="12" dur="500"/>
                                        <p:tgtEl>
                                          <p:spTgt spid="7680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6806"/>
                                        </p:tgtEl>
                                        <p:attrNameLst>
                                          <p:attrName>style.visibility</p:attrName>
                                        </p:attrNameLst>
                                      </p:cBhvr>
                                      <p:to>
                                        <p:strVal val="visible"/>
                                      </p:to>
                                    </p:set>
                                    <p:animEffect transition="in" filter="checkerboard(across)">
                                      <p:cBhvr>
                                        <p:cTn id="22" dur="500"/>
                                        <p:tgtEl>
                                          <p:spTgt spid="7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P spid="76806"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Text Box 5"/>
          <p:cNvSpPr txBox="1">
            <a:spLocks noChangeArrowheads="1"/>
          </p:cNvSpPr>
          <p:nvPr/>
        </p:nvSpPr>
        <p:spPr bwMode="auto">
          <a:xfrm>
            <a:off x="1115616" y="188640"/>
            <a:ext cx="6696025" cy="1785104"/>
          </a:xfrm>
          <a:prstGeom prst="rect">
            <a:avLst/>
          </a:prstGeom>
          <a:noFill/>
          <a:ln w="9525">
            <a:noFill/>
            <a:miter lim="800000"/>
            <a:headEnd/>
            <a:tailEnd/>
          </a:ln>
          <a:effectLst/>
        </p:spPr>
        <p:txBody>
          <a:bodyPr wrap="square">
            <a:spAutoFit/>
          </a:bodyPr>
          <a:lstStyle/>
          <a:p>
            <a:r>
              <a:rPr kumimoji="1" lang="zh-CN" altLang="en-US" sz="6600" b="1" dirty="0">
                <a:solidFill>
                  <a:srgbClr val="0000FF"/>
                </a:solidFill>
                <a:latin typeface="华文行楷" pitchFamily="2" charset="-122"/>
                <a:ea typeface="华文行楷" pitchFamily="2" charset="-122"/>
              </a:rPr>
              <a:t>煮酒把盏话桑麻</a:t>
            </a:r>
          </a:p>
          <a:p>
            <a:r>
              <a:rPr kumimoji="1" lang="zh-CN" altLang="en-US" sz="4000" b="1" dirty="0">
                <a:solidFill>
                  <a:srgbClr val="0000FF"/>
                </a:solidFill>
                <a:latin typeface="华文新魏" pitchFamily="2" charset="-122"/>
                <a:ea typeface="隶书" pitchFamily="49" charset="-122"/>
              </a:rPr>
              <a:t>  </a:t>
            </a:r>
            <a:r>
              <a:rPr kumimoji="1" lang="zh-CN" altLang="en-US" sz="4400" b="1" dirty="0">
                <a:solidFill>
                  <a:srgbClr val="0000FF"/>
                </a:solidFill>
                <a:latin typeface="华文新魏" pitchFamily="2" charset="-122"/>
                <a:ea typeface="隶书" pitchFamily="49" charset="-122"/>
              </a:rPr>
              <a:t>［</a:t>
            </a:r>
            <a:r>
              <a:rPr kumimoji="1" lang="zh-CN" altLang="en-US" sz="4400" b="1" dirty="0">
                <a:solidFill>
                  <a:srgbClr val="FF0000"/>
                </a:solidFill>
                <a:latin typeface="华文新魏" pitchFamily="2" charset="-122"/>
                <a:ea typeface="隶书" pitchFamily="49" charset="-122"/>
              </a:rPr>
              <a:t>山水田园诗</a:t>
            </a:r>
            <a:r>
              <a:rPr kumimoji="1" lang="zh-CN" altLang="en-US" sz="4400" b="1" dirty="0">
                <a:solidFill>
                  <a:srgbClr val="0000FF"/>
                </a:solidFill>
                <a:latin typeface="华文新魏" pitchFamily="2" charset="-122"/>
                <a:ea typeface="隶书" pitchFamily="49" charset="-122"/>
              </a:rPr>
              <a:t>的鉴赏］</a:t>
            </a:r>
            <a:endParaRPr kumimoji="1" lang="zh-CN" altLang="en-US" sz="4000" b="1" dirty="0">
              <a:solidFill>
                <a:srgbClr val="0000FF"/>
              </a:solidFill>
              <a:latin typeface="Times New Roman" pitchFamily="18" charset="0"/>
              <a:ea typeface="隶书" pitchFamily="49" charset="-122"/>
            </a:endParaRPr>
          </a:p>
        </p:txBody>
      </p:sp>
      <p:sp>
        <p:nvSpPr>
          <p:cNvPr id="77833" name="Rectangle 9"/>
          <p:cNvSpPr>
            <a:spLocks noChangeArrowheads="1"/>
          </p:cNvSpPr>
          <p:nvPr/>
        </p:nvSpPr>
        <p:spPr bwMode="auto">
          <a:xfrm>
            <a:off x="179512" y="2456795"/>
            <a:ext cx="8712968" cy="4401205"/>
          </a:xfrm>
          <a:prstGeom prst="rect">
            <a:avLst/>
          </a:prstGeom>
          <a:noFill/>
          <a:ln w="9525">
            <a:noFill/>
            <a:miter lim="800000"/>
            <a:headEnd/>
            <a:tailEnd/>
          </a:ln>
          <a:effectLst/>
        </p:spPr>
        <p:txBody>
          <a:bodyPr wrap="square">
            <a:spAutoFit/>
          </a:bodyPr>
          <a:lstStyle/>
          <a:p>
            <a:pPr>
              <a:spcBef>
                <a:spcPct val="50000"/>
              </a:spcBef>
            </a:pP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南朝</a:t>
            </a:r>
            <a:r>
              <a:rPr kumimoji="1" lang="zh-CN" altLang="en-US" sz="2800" b="1" dirty="0">
                <a:solidFill>
                  <a:srgbClr val="FF0000"/>
                </a:solidFill>
                <a:latin typeface="楷体_GB2312" pitchFamily="49" charset="-122"/>
                <a:ea typeface="楷体_GB2312" pitchFamily="49" charset="-122"/>
              </a:rPr>
              <a:t>谢灵运</a:t>
            </a:r>
            <a:r>
              <a:rPr kumimoji="1" lang="zh-CN" altLang="en-US" sz="2800" b="1" dirty="0">
                <a:latin typeface="楷体_GB2312" pitchFamily="49" charset="-122"/>
                <a:ea typeface="楷体_GB2312" pitchFamily="49" charset="-122"/>
              </a:rPr>
              <a:t>开山水诗先河，东晋</a:t>
            </a:r>
            <a:r>
              <a:rPr kumimoji="1" lang="zh-CN" altLang="en-US" sz="2800" b="1" dirty="0">
                <a:solidFill>
                  <a:srgbClr val="FF0000"/>
                </a:solidFill>
                <a:latin typeface="楷体_GB2312" pitchFamily="49" charset="-122"/>
                <a:ea typeface="楷体_GB2312" pitchFamily="49" charset="-122"/>
              </a:rPr>
              <a:t>陶渊明</a:t>
            </a:r>
            <a:r>
              <a:rPr kumimoji="1" lang="zh-CN" altLang="en-US" sz="2800" b="1" dirty="0">
                <a:latin typeface="楷体_GB2312" pitchFamily="49" charset="-122"/>
                <a:ea typeface="楷体_GB2312" pitchFamily="49" charset="-122"/>
              </a:rPr>
              <a:t>开田园诗先河，发展到唐代，有山水田园诗派，代表人物是</a:t>
            </a:r>
            <a:r>
              <a:rPr kumimoji="1" lang="zh-CN" altLang="en-US" sz="2800" b="1" dirty="0">
                <a:solidFill>
                  <a:srgbClr val="FF0000"/>
                </a:solidFill>
                <a:latin typeface="楷体_GB2312" pitchFamily="49" charset="-122"/>
                <a:ea typeface="楷体_GB2312" pitchFamily="49" charset="-122"/>
              </a:rPr>
              <a:t>王维、孟浩然。 </a:t>
            </a:r>
            <a:r>
              <a:rPr kumimoji="1" lang="zh-CN" altLang="en-US" sz="2800" b="1" dirty="0">
                <a:latin typeface="楷体_GB2312" pitchFamily="49" charset="-122"/>
                <a:ea typeface="楷体_GB2312" pitchFamily="49" charset="-122"/>
              </a:rPr>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山水田园诗以</a:t>
            </a:r>
            <a:r>
              <a:rPr kumimoji="1" lang="zh-CN" altLang="en-US" sz="2800" b="1" dirty="0">
                <a:solidFill>
                  <a:srgbClr val="FF0000"/>
                </a:solidFill>
                <a:latin typeface="楷体_GB2312" pitchFamily="49" charset="-122"/>
                <a:ea typeface="楷体_GB2312" pitchFamily="49" charset="-122"/>
              </a:rPr>
              <a:t>描写自然风光、农村景物</a:t>
            </a:r>
            <a:r>
              <a:rPr kumimoji="1" lang="zh-CN" altLang="en-US" sz="2800" b="1" dirty="0">
                <a:latin typeface="楷体_GB2312" pitchFamily="49" charset="-122"/>
                <a:ea typeface="楷体_GB2312" pitchFamily="49" charset="-122"/>
              </a:rPr>
              <a:t>以及</a:t>
            </a:r>
            <a:r>
              <a:rPr kumimoji="1" lang="zh-CN" altLang="en-US" sz="2800" b="1" dirty="0">
                <a:solidFill>
                  <a:srgbClr val="FF0000"/>
                </a:solidFill>
                <a:latin typeface="楷体_GB2312" pitchFamily="49" charset="-122"/>
                <a:ea typeface="楷体_GB2312" pitchFamily="49" charset="-122"/>
              </a:rPr>
              <a:t>安逸恬淡的隐居生活</a:t>
            </a:r>
            <a:r>
              <a:rPr kumimoji="1" lang="zh-CN" altLang="en-US" sz="2800" b="1" dirty="0">
                <a:latin typeface="楷体_GB2312" pitchFamily="49" charset="-122"/>
                <a:ea typeface="楷体_GB2312" pitchFamily="49" charset="-122"/>
              </a:rPr>
              <a:t>见长，诗境隽永优美，</a:t>
            </a:r>
            <a:r>
              <a:rPr kumimoji="1" lang="zh-CN" altLang="en-US" sz="2800" b="1" dirty="0">
                <a:solidFill>
                  <a:srgbClr val="FF0000"/>
                </a:solidFill>
                <a:latin typeface="楷体_GB2312" pitchFamily="49" charset="-122"/>
                <a:ea typeface="楷体_GB2312" pitchFamily="49" charset="-122"/>
              </a:rPr>
              <a:t>风格恬静淡雅，语言清丽洗练。 </a:t>
            </a:r>
            <a:r>
              <a:rPr kumimoji="1" lang="zh-CN" altLang="en-US" sz="2800" b="1" dirty="0">
                <a:latin typeface="楷体_GB2312" pitchFamily="49" charset="-122"/>
                <a:ea typeface="楷体_GB2312" pitchFamily="49" charset="-122"/>
              </a:rPr>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这类诗抒情上常常是</a:t>
            </a:r>
            <a:r>
              <a:rPr kumimoji="1" lang="zh-CN" altLang="en-US" sz="2800" b="1" dirty="0">
                <a:solidFill>
                  <a:srgbClr val="FF0000"/>
                </a:solidFill>
                <a:latin typeface="楷体_GB2312" pitchFamily="49" charset="-122"/>
                <a:ea typeface="楷体_GB2312" pitchFamily="49" charset="-122"/>
              </a:rPr>
              <a:t>借景抒情、寄情于景</a:t>
            </a:r>
            <a:r>
              <a:rPr kumimoji="1" lang="zh-CN" altLang="en-US" sz="2800" b="1" dirty="0">
                <a:latin typeface="楷体_GB2312" pitchFamily="49" charset="-122"/>
                <a:ea typeface="楷体_GB2312" pitchFamily="49" charset="-122"/>
              </a:rPr>
              <a:t>，写法上常常是</a:t>
            </a:r>
            <a:r>
              <a:rPr kumimoji="1" lang="zh-CN" altLang="en-US" sz="2800" b="1" dirty="0">
                <a:solidFill>
                  <a:srgbClr val="FF0000"/>
                </a:solidFill>
                <a:latin typeface="楷体_GB2312" pitchFamily="49" charset="-122"/>
                <a:ea typeface="楷体_GB2312" pitchFamily="49" charset="-122"/>
              </a:rPr>
              <a:t>白描、衬托</a:t>
            </a:r>
            <a:r>
              <a:rPr kumimoji="1" lang="zh-CN" altLang="en-US" sz="2800" b="1" dirty="0">
                <a:latin typeface="楷体_GB2312" pitchFamily="49" charset="-122"/>
                <a:ea typeface="楷体_GB2312" pitchFamily="49" charset="-122"/>
              </a:rPr>
              <a:t>。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a:r>
            <a:br>
              <a:rPr kumimoji="1" lang="zh-CN" altLang="en-US" sz="2800" b="1" dirty="0">
                <a:latin typeface="楷体_GB2312" pitchFamily="49" charset="-122"/>
                <a:ea typeface="楷体_GB2312" pitchFamily="49" charset="-122"/>
              </a:rPr>
            </a:br>
            <a:endParaRPr kumimoji="1" lang="zh-CN" altLang="en-US" sz="28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7829"/>
                                        </p:tgtEl>
                                        <p:attrNameLst>
                                          <p:attrName>style.visibility</p:attrName>
                                        </p:attrNameLst>
                                      </p:cBhvr>
                                      <p:to>
                                        <p:strVal val="visible"/>
                                      </p:to>
                                    </p:set>
                                    <p:anim calcmode="lin" valueType="num">
                                      <p:cBhvr>
                                        <p:cTn id="7" dur="500" fill="hold"/>
                                        <p:tgtEl>
                                          <p:spTgt spid="77829"/>
                                        </p:tgtEl>
                                        <p:attrNameLst>
                                          <p:attrName>ppt_w</p:attrName>
                                        </p:attrNameLst>
                                      </p:cBhvr>
                                      <p:tavLst>
                                        <p:tav tm="0">
                                          <p:val>
                                            <p:fltVal val="0"/>
                                          </p:val>
                                        </p:tav>
                                        <p:tav tm="100000">
                                          <p:val>
                                            <p:strVal val="#ppt_w"/>
                                          </p:val>
                                        </p:tav>
                                      </p:tavLst>
                                    </p:anim>
                                    <p:anim calcmode="lin" valueType="num">
                                      <p:cBhvr>
                                        <p:cTn id="8" dur="500" fill="hold"/>
                                        <p:tgtEl>
                                          <p:spTgt spid="7782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77833"/>
                                        </p:tgtEl>
                                        <p:attrNameLst>
                                          <p:attrName>style.visibility</p:attrName>
                                        </p:attrNameLst>
                                      </p:cBhvr>
                                      <p:to>
                                        <p:strVal val="visible"/>
                                      </p:to>
                                    </p:set>
                                    <p:animEffect transition="in" filter="strips(downLeft)">
                                      <p:cBhvr>
                                        <p:cTn id="13" dur="500"/>
                                        <p:tgtEl>
                                          <p:spTgt spid="778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p:bldP spid="778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187624" y="1124744"/>
            <a:ext cx="7559675" cy="4955203"/>
          </a:xfrm>
          <a:prstGeom prst="rect">
            <a:avLst/>
          </a:prstGeom>
          <a:noFill/>
          <a:ln w="9525">
            <a:noFill/>
            <a:miter lim="800000"/>
            <a:headEnd/>
            <a:tailEnd/>
          </a:ln>
          <a:effectLst/>
        </p:spPr>
        <p:txBody>
          <a:bodyPr anchor="ctr">
            <a:spAutoFit/>
          </a:bodyPr>
          <a:lstStyle/>
          <a:p>
            <a:r>
              <a:rPr lang="en-US" altLang="zh-CN" sz="3600" b="1" dirty="0">
                <a:latin typeface="楷体_GB2312" pitchFamily="49" charset="-122"/>
                <a:ea typeface="楷体_GB2312" pitchFamily="49" charset="-122"/>
              </a:rPr>
              <a:t> 1</a:t>
            </a:r>
            <a:r>
              <a:rPr lang="zh-CN" altLang="en-US" sz="3600" b="1" dirty="0">
                <a:latin typeface="楷体_GB2312" pitchFamily="49" charset="-122"/>
                <a:ea typeface="楷体_GB2312" pitchFamily="49" charset="-122"/>
              </a:rPr>
              <a:t>、 </a:t>
            </a:r>
            <a:r>
              <a:rPr lang="zh-CN" altLang="en-US" sz="3600" b="1" dirty="0">
                <a:solidFill>
                  <a:srgbClr val="FF0000"/>
                </a:solidFill>
                <a:latin typeface="楷体_GB2312" pitchFamily="49" charset="-122"/>
                <a:ea typeface="楷体_GB2312" pitchFamily="49" charset="-122"/>
              </a:rPr>
              <a:t>建功立业的渴望</a:t>
            </a:r>
          </a:p>
          <a:p>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如：曹操</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龟虽寿</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、陆游</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书愤</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2</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保家卫国的决心 </a:t>
            </a:r>
          </a:p>
          <a:p>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如：王昌龄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从军行</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3</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报国无门的悲伤 </a:t>
            </a:r>
          </a:p>
          <a:p>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如：辛弃疾</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京口北固亭怀古</a:t>
            </a:r>
            <a:r>
              <a:rPr lang="en-US" altLang="zh-CN" sz="2800" b="1" dirty="0">
                <a:latin typeface="楷体_GB2312" pitchFamily="49" charset="-122"/>
                <a:ea typeface="楷体_GB2312" pitchFamily="49" charset="-122"/>
              </a:rPr>
              <a:t>》</a:t>
            </a:r>
          </a:p>
          <a:p>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丑奴儿</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少年不识愁滋味</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4</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山河沦丧的痛苦</a:t>
            </a:r>
          </a:p>
          <a:p>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如：陆游</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示儿</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文天祥</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过零丁洋</a:t>
            </a:r>
            <a:r>
              <a:rPr lang="en-US" altLang="zh-CN" sz="2800" b="1" dirty="0">
                <a:latin typeface="楷体_GB2312" pitchFamily="49" charset="-122"/>
                <a:ea typeface="楷体_GB2312" pitchFamily="49" charset="-122"/>
              </a:rPr>
              <a:t>》</a:t>
            </a:r>
            <a:endParaRPr lang="en-US" altLang="zh-CN" sz="3600" b="1" dirty="0">
              <a:latin typeface="楷体_GB2312" pitchFamily="49" charset="-122"/>
              <a:ea typeface="楷体_GB2312" pitchFamily="49" charset="-122"/>
            </a:endParaRPr>
          </a:p>
        </p:txBody>
      </p:sp>
      <p:sp>
        <p:nvSpPr>
          <p:cNvPr id="10243" name="Text Box 3"/>
          <p:cNvSpPr txBox="1">
            <a:spLocks noChangeArrowheads="1"/>
          </p:cNvSpPr>
          <p:nvPr/>
        </p:nvSpPr>
        <p:spPr bwMode="auto">
          <a:xfrm>
            <a:off x="191095" y="836613"/>
            <a:ext cx="923330" cy="4441825"/>
          </a:xfrm>
          <a:prstGeom prst="rect">
            <a:avLst/>
          </a:prstGeom>
          <a:noFill/>
          <a:ln w="9525">
            <a:noFill/>
            <a:miter lim="800000"/>
            <a:headEnd/>
            <a:tailEnd/>
          </a:ln>
          <a:effectLst/>
        </p:spPr>
        <p:txBody>
          <a:bodyPr vert="eaVert">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②</a:t>
            </a:r>
            <a:r>
              <a:rPr lang="zh-CN" altLang="en-US" sz="4800" b="1" dirty="0">
                <a:solidFill>
                  <a:srgbClr val="0000FF"/>
                </a:solidFill>
                <a:latin typeface="楷体_GB2312" pitchFamily="49" charset="-122"/>
                <a:ea typeface="楷体_GB2312" pitchFamily="49" charset="-122"/>
              </a:rPr>
              <a:t>建功报国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outHorizontal)">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diamond(in)">
                                      <p:cBhvr>
                                        <p:cTn id="12"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xfrm>
            <a:off x="611188" y="836613"/>
            <a:ext cx="8064500" cy="6021387"/>
          </a:xfrm>
        </p:spPr>
        <p:txBody>
          <a:bodyPr/>
          <a:lstStyle/>
          <a:p>
            <a:pPr>
              <a:buFontTx/>
              <a:buNone/>
            </a:pPr>
            <a:r>
              <a:rPr lang="en-US" altLang="zh-CN" sz="4000" b="1" dirty="0"/>
              <a:t/>
            </a:r>
            <a:br>
              <a:rPr lang="en-US" altLang="zh-CN" sz="4000" b="1" dirty="0"/>
            </a:br>
            <a:endParaRPr lang="en-US" altLang="zh-CN" sz="4000" b="1" dirty="0"/>
          </a:p>
        </p:txBody>
      </p:sp>
      <p:sp>
        <p:nvSpPr>
          <p:cNvPr id="79879" name="Text Box 7"/>
          <p:cNvSpPr txBox="1">
            <a:spLocks noChangeArrowheads="1"/>
          </p:cNvSpPr>
          <p:nvPr/>
        </p:nvSpPr>
        <p:spPr bwMode="auto">
          <a:xfrm>
            <a:off x="0" y="5157192"/>
            <a:ext cx="8964488" cy="1569660"/>
          </a:xfrm>
          <a:prstGeom prst="rect">
            <a:avLst/>
          </a:prstGeom>
          <a:noFill/>
          <a:ln w="9525">
            <a:noFill/>
            <a:miter lim="800000"/>
            <a:headEnd/>
            <a:tailEnd/>
          </a:ln>
          <a:effectLst/>
        </p:spPr>
        <p:txBody>
          <a:bodyPr wrap="square">
            <a:spAutoFit/>
          </a:bodyPr>
          <a:lstStyle/>
          <a:p>
            <a:r>
              <a:rPr lang="zh-CN" altLang="en-US" sz="2400" b="1" dirty="0">
                <a:latin typeface="楷体_GB2312" pitchFamily="49" charset="-122"/>
                <a:ea typeface="楷体_GB2312" pitchFamily="49" charset="-122"/>
              </a:rPr>
              <a:t>　鉴赏中常用到的术语： </a:t>
            </a:r>
            <a:br>
              <a:rPr lang="zh-CN" altLang="en-US" sz="2400" b="1" dirty="0">
                <a:latin typeface="楷体_GB2312" pitchFamily="49" charset="-122"/>
                <a:ea typeface="楷体_GB2312" pitchFamily="49" charset="-122"/>
              </a:rPr>
            </a:br>
            <a:r>
              <a:rPr lang="zh-CN" altLang="en-US" sz="2400" b="1" dirty="0">
                <a:latin typeface="楷体_GB2312" pitchFamily="49" charset="-122"/>
                <a:ea typeface="楷体_GB2312" pitchFamily="49" charset="-122"/>
              </a:rPr>
              <a:t>　①</a:t>
            </a:r>
            <a:r>
              <a:rPr lang="zh-CN" altLang="en-US" sz="2400" b="1" dirty="0">
                <a:solidFill>
                  <a:srgbClr val="FF0000"/>
                </a:solidFill>
                <a:latin typeface="楷体_GB2312" pitchFamily="49" charset="-122"/>
                <a:ea typeface="楷体_GB2312" pitchFamily="49" charset="-122"/>
              </a:rPr>
              <a:t>思想内容</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热爱自然  </a:t>
            </a:r>
            <a:r>
              <a:rPr lang="zh-CN" altLang="en-US" sz="2400" b="1" dirty="0" smtClean="0">
                <a:latin typeface="楷体_GB2312" pitchFamily="49" charset="-122"/>
                <a:ea typeface="楷体_GB2312" pitchFamily="49" charset="-122"/>
              </a:rPr>
              <a:t> 向往</a:t>
            </a:r>
            <a:r>
              <a:rPr lang="zh-CN" altLang="en-US" sz="2400" b="1" dirty="0">
                <a:latin typeface="楷体_GB2312" pitchFamily="49" charset="-122"/>
                <a:ea typeface="楷体_GB2312" pitchFamily="49" charset="-122"/>
              </a:rPr>
              <a:t>自由  </a:t>
            </a:r>
            <a:r>
              <a:rPr lang="zh-CN" altLang="en-US" sz="2400" b="1" dirty="0" smtClean="0">
                <a:latin typeface="楷体_GB2312" pitchFamily="49" charset="-122"/>
                <a:ea typeface="楷体_GB2312" pitchFamily="49" charset="-122"/>
              </a:rPr>
              <a:t>归隐</a:t>
            </a:r>
            <a:r>
              <a:rPr lang="zh-CN" altLang="en-US" sz="2400" b="1" dirty="0">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 闲适</a:t>
            </a:r>
            <a:r>
              <a:rPr lang="zh-CN" altLang="en-US" sz="2400" b="1" dirty="0">
                <a:latin typeface="楷体_GB2312" pitchFamily="49" charset="-122"/>
                <a:ea typeface="楷体_GB2312" pitchFamily="49" charset="-122"/>
              </a:rPr>
              <a:t>淡泊   </a:t>
            </a:r>
            <a:endParaRPr lang="en-US" altLang="zh-CN" sz="2400" b="1" dirty="0" smtClean="0">
              <a:latin typeface="楷体_GB2312" pitchFamily="49" charset="-122"/>
              <a:ea typeface="楷体_GB2312" pitchFamily="49" charset="-122"/>
            </a:endParaRPr>
          </a:p>
          <a:p>
            <a:r>
              <a:rPr lang="en-US" altLang="zh-CN" sz="2400" b="1" dirty="0" smtClean="0">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悠然自得</a:t>
            </a:r>
            <a:r>
              <a:rPr lang="zh-CN" altLang="en-US" sz="2400" b="1" dirty="0">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    ②</a:t>
            </a:r>
            <a:r>
              <a:rPr lang="zh-CN" altLang="en-US" sz="2400" b="1" dirty="0">
                <a:solidFill>
                  <a:srgbClr val="FF0000"/>
                </a:solidFill>
                <a:latin typeface="楷体_GB2312" pitchFamily="49" charset="-122"/>
                <a:ea typeface="楷体_GB2312" pitchFamily="49" charset="-122"/>
              </a:rPr>
              <a:t>表现手法</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借景抒情   白描 </a:t>
            </a:r>
            <a:br>
              <a:rPr lang="zh-CN" altLang="en-US" sz="2400" b="1" dirty="0">
                <a:latin typeface="楷体_GB2312" pitchFamily="49" charset="-122"/>
                <a:ea typeface="楷体_GB2312" pitchFamily="49" charset="-122"/>
              </a:rPr>
            </a:br>
            <a:r>
              <a:rPr lang="zh-CN" altLang="en-US" sz="2400" b="1" dirty="0">
                <a:latin typeface="楷体_GB2312" pitchFamily="49" charset="-122"/>
                <a:ea typeface="楷体_GB2312" pitchFamily="49" charset="-122"/>
              </a:rPr>
              <a:t>　③</a:t>
            </a:r>
            <a:r>
              <a:rPr lang="zh-CN" altLang="en-US" sz="2400" b="1" dirty="0">
                <a:solidFill>
                  <a:srgbClr val="FF0000"/>
                </a:solidFill>
                <a:latin typeface="楷体_GB2312" pitchFamily="49" charset="-122"/>
                <a:ea typeface="楷体_GB2312" pitchFamily="49" charset="-122"/>
              </a:rPr>
              <a:t>语言特点</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清新自然   质朴自然   清新洗练 </a:t>
            </a:r>
          </a:p>
        </p:txBody>
      </p:sp>
      <p:sp>
        <p:nvSpPr>
          <p:cNvPr id="5" name="Rectangle 7"/>
          <p:cNvSpPr>
            <a:spLocks noChangeArrowheads="1"/>
          </p:cNvSpPr>
          <p:nvPr/>
        </p:nvSpPr>
        <p:spPr bwMode="auto">
          <a:xfrm>
            <a:off x="1475656" y="0"/>
            <a:ext cx="5753498" cy="830997"/>
          </a:xfrm>
          <a:prstGeom prst="rect">
            <a:avLst/>
          </a:prstGeom>
          <a:noFill/>
          <a:ln w="9525">
            <a:noFill/>
            <a:miter lim="800000"/>
            <a:headEnd/>
            <a:tailEnd/>
          </a:ln>
          <a:effectLst/>
        </p:spPr>
        <p:txBody>
          <a:bodyPr wrap="none">
            <a:spAutoFit/>
          </a:bodyPr>
          <a:lstStyle/>
          <a:p>
            <a:r>
              <a:rPr kumimoji="1" lang="zh-CN" altLang="en-US" sz="4800" b="1" dirty="0" smtClean="0">
                <a:solidFill>
                  <a:srgbClr val="0000FF"/>
                </a:solidFill>
                <a:latin typeface="黑体" pitchFamily="2" charset="-122"/>
                <a:ea typeface="黑体" pitchFamily="2" charset="-122"/>
              </a:rPr>
              <a:t>山水田园诗</a:t>
            </a:r>
            <a:r>
              <a:rPr kumimoji="1" lang="zh-CN" altLang="en-US" sz="4800" b="1" dirty="0">
                <a:solidFill>
                  <a:srgbClr val="0000FF"/>
                </a:solidFill>
                <a:latin typeface="黑体" pitchFamily="2" charset="-122"/>
                <a:ea typeface="黑体" pitchFamily="2" charset="-122"/>
              </a:rPr>
              <a:t>鉴赏要点</a:t>
            </a:r>
          </a:p>
        </p:txBody>
      </p:sp>
      <p:sp>
        <p:nvSpPr>
          <p:cNvPr id="6" name="矩形 5"/>
          <p:cNvSpPr/>
          <p:nvPr/>
        </p:nvSpPr>
        <p:spPr>
          <a:xfrm>
            <a:off x="0" y="836712"/>
            <a:ext cx="9144000" cy="4339650"/>
          </a:xfrm>
          <a:prstGeom prst="rect">
            <a:avLst/>
          </a:prstGeom>
        </p:spPr>
        <p:txBody>
          <a:bodyPr wrap="square">
            <a:spAutoFit/>
          </a:bodyPr>
          <a:lstStyle/>
          <a:p>
            <a:r>
              <a:rPr lang="zh-CN" altLang="en-US" sz="2400" b="1" dirty="0" smtClean="0">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①把握形象的特征和寓意。②体味诗歌情景交融的意境。</a:t>
            </a:r>
            <a:endParaRPr lang="en-US" altLang="zh-CN" sz="2800" b="1" dirty="0" smtClean="0">
              <a:solidFill>
                <a:srgbClr val="FF0000"/>
              </a:solidFill>
              <a:latin typeface="楷体_GB2312" pitchFamily="49" charset="-122"/>
              <a:ea typeface="楷体_GB2312" pitchFamily="49" charset="-122"/>
            </a:endParaRPr>
          </a:p>
          <a:p>
            <a:r>
              <a:rPr lang="en-US" altLang="zh-CN" sz="2800" b="1" dirty="0" smtClean="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③领会诗人写景所表现的情感。（知人论世）④分析诗歌的写作技巧和语言特色。</a:t>
            </a:r>
            <a:r>
              <a:rPr lang="en-US" altLang="zh-CN" sz="2800" b="1" dirty="0" smtClean="0">
                <a:solidFill>
                  <a:srgbClr val="FF0000"/>
                </a:solidFill>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山水田园诗写景的方法很多，鉴赏时应主要注意写景的常见方法和技巧。</a:t>
            </a:r>
            <a:br>
              <a:rPr lang="zh-CN" altLang="en-US" sz="2400" b="1" dirty="0" smtClean="0">
                <a:latin typeface="楷体_GB2312" pitchFamily="49" charset="-122"/>
                <a:ea typeface="楷体_GB2312" pitchFamily="49" charset="-122"/>
              </a:rPr>
            </a:br>
            <a:r>
              <a:rPr lang="zh-CN" altLang="en-US" sz="2400" b="1" dirty="0" smtClean="0">
                <a:latin typeface="楷体_GB2312" pitchFamily="49" charset="-122"/>
                <a:ea typeface="楷体_GB2312" pitchFamily="49" charset="-122"/>
              </a:rPr>
              <a:t>　　</a:t>
            </a:r>
            <a:r>
              <a:rPr lang="en-US" altLang="zh-CN" sz="2400" b="1" dirty="0" smtClean="0">
                <a:latin typeface="楷体_GB2312" pitchFamily="49" charset="-122"/>
                <a:ea typeface="楷体_GB2312" pitchFamily="49" charset="-122"/>
              </a:rPr>
              <a:t>A</a:t>
            </a:r>
            <a:r>
              <a:rPr lang="zh-CN" altLang="en-US" sz="2400" b="1" dirty="0" smtClean="0">
                <a:latin typeface="楷体_GB2312" pitchFamily="49" charset="-122"/>
                <a:ea typeface="楷体_GB2312" pitchFamily="49" charset="-122"/>
              </a:rPr>
              <a:t>、留意作者观察景物的立足点和描写景物的角度，如高、低、俯、仰的变化。</a:t>
            </a:r>
            <a:br>
              <a:rPr lang="zh-CN" altLang="en-US" sz="2400" b="1" dirty="0" smtClean="0">
                <a:latin typeface="楷体_GB2312" pitchFamily="49" charset="-122"/>
                <a:ea typeface="楷体_GB2312" pitchFamily="49" charset="-122"/>
              </a:rPr>
            </a:br>
            <a:r>
              <a:rPr lang="zh-CN" altLang="en-US" sz="2400" b="1" dirty="0" smtClean="0">
                <a:latin typeface="楷体_GB2312" pitchFamily="49" charset="-122"/>
                <a:ea typeface="楷体_GB2312" pitchFamily="49" charset="-122"/>
              </a:rPr>
              <a:t>　　</a:t>
            </a:r>
            <a:r>
              <a:rPr lang="en-US" altLang="zh-CN" sz="2400" b="1" dirty="0" smtClean="0">
                <a:latin typeface="楷体_GB2312" pitchFamily="49" charset="-122"/>
                <a:ea typeface="楷体_GB2312" pitchFamily="49" charset="-122"/>
              </a:rPr>
              <a:t>B</a:t>
            </a:r>
            <a:r>
              <a:rPr lang="zh-CN" altLang="en-US" sz="2400" b="1" dirty="0" smtClean="0">
                <a:latin typeface="楷体_GB2312" pitchFamily="49" charset="-122"/>
                <a:ea typeface="楷体_GB2312" pitchFamily="49" charset="-122"/>
              </a:rPr>
              <a:t>、把握和分析作者描写景物的方法，如绘形、绘声、绘色。</a:t>
            </a:r>
            <a:br>
              <a:rPr lang="zh-CN" altLang="en-US" sz="2400" b="1" dirty="0" smtClean="0">
                <a:latin typeface="楷体_GB2312" pitchFamily="49" charset="-122"/>
                <a:ea typeface="楷体_GB2312" pitchFamily="49" charset="-122"/>
              </a:rPr>
            </a:br>
            <a:r>
              <a:rPr lang="zh-CN" altLang="en-US" sz="2400" b="1" dirty="0" smtClean="0">
                <a:latin typeface="楷体_GB2312" pitchFamily="49" charset="-122"/>
                <a:ea typeface="楷体_GB2312" pitchFamily="49" charset="-122"/>
              </a:rPr>
              <a:t>　　</a:t>
            </a:r>
            <a:r>
              <a:rPr lang="en-US" altLang="zh-CN" sz="2400" b="1" dirty="0" smtClean="0">
                <a:latin typeface="楷体_GB2312" pitchFamily="49" charset="-122"/>
                <a:ea typeface="楷体_GB2312" pitchFamily="49" charset="-122"/>
              </a:rPr>
              <a:t>C</a:t>
            </a:r>
            <a:r>
              <a:rPr lang="zh-CN" altLang="en-US" sz="2400" b="1" dirty="0" smtClean="0">
                <a:latin typeface="楷体_GB2312" pitchFamily="49" charset="-122"/>
                <a:ea typeface="楷体_GB2312" pitchFamily="49" charset="-122"/>
              </a:rPr>
              <a:t>、理解和说明描写景物的技巧，如虚实结合，以动衬静，明、暗对比，以小见大，粗笔勾勒和细部描绘相结合，比兴手法的运用。 语言运用方面，既要学会欣赏像盛唐诗人所描写的雄浑壮丽的景象，又要善于体会诗人细致入微的观察、捕捉和描摹。</a:t>
            </a:r>
            <a:endParaRPr lang="zh-CN" altLang="en-US" sz="24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9879"/>
                                        </p:tgtEl>
                                        <p:attrNameLst>
                                          <p:attrName>style.visibility</p:attrName>
                                        </p:attrNameLst>
                                      </p:cBhvr>
                                      <p:to>
                                        <p:strVal val="visible"/>
                                      </p:to>
                                    </p:set>
                                    <p:animEffect transition="in" filter="strips(downLeft)">
                                      <p:cBhvr>
                                        <p:cTn id="12" dur="500"/>
                                        <p:tgtEl>
                                          <p:spTgt spid="79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9"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body" idx="1"/>
          </p:nvPr>
        </p:nvSpPr>
        <p:spPr>
          <a:xfrm>
            <a:off x="1691680" y="908720"/>
            <a:ext cx="5256262" cy="2448272"/>
          </a:xfrm>
        </p:spPr>
        <p:txBody>
          <a:bodyPr>
            <a:normAutofit lnSpcReduction="10000"/>
          </a:bodyPr>
          <a:lstStyle/>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过故人庄  孟浩然</a:t>
            </a:r>
            <a:endParaRPr lang="en-US" altLang="zh-CN" sz="2800" b="1" dirty="0" smtClean="0">
              <a:solidFill>
                <a:srgbClr val="0000FF"/>
              </a:solidFill>
              <a:latin typeface="楷体_GB2312" pitchFamily="49" charset="-122"/>
              <a:ea typeface="楷体_GB2312" pitchFamily="49" charset="-122"/>
            </a:endParaRPr>
          </a:p>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故人</a:t>
            </a:r>
            <a:r>
              <a:rPr lang="zh-CN" altLang="en-US" sz="2800" b="1" dirty="0">
                <a:solidFill>
                  <a:srgbClr val="0000FF"/>
                </a:solidFill>
                <a:latin typeface="楷体_GB2312" pitchFamily="49" charset="-122"/>
                <a:ea typeface="楷体_GB2312" pitchFamily="49" charset="-122"/>
              </a:rPr>
              <a:t>具鸡黍，邀我至田家。</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绿树村边合，青山郭外斜。</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开轩面场圃，把酒话桑麻。</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待到重阳日，还来就菊花。</a:t>
            </a:r>
          </a:p>
          <a:p>
            <a:pPr marL="0" indent="0">
              <a:spcBef>
                <a:spcPts val="0"/>
              </a:spcBef>
              <a:buFontTx/>
              <a:buNone/>
            </a:pPr>
            <a:r>
              <a:rPr lang="en-US" altLang="zh-CN" sz="2800" b="1" dirty="0">
                <a:solidFill>
                  <a:srgbClr val="0000FF"/>
                </a:solidFill>
                <a:latin typeface="楷体_GB2312" pitchFamily="49" charset="-122"/>
                <a:ea typeface="楷体_GB2312" pitchFamily="49" charset="-122"/>
              </a:rPr>
              <a:t> </a:t>
            </a:r>
          </a:p>
        </p:txBody>
      </p:sp>
      <p:sp>
        <p:nvSpPr>
          <p:cNvPr id="4"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5" name="TextBox 4"/>
          <p:cNvSpPr txBox="1"/>
          <p:nvPr/>
        </p:nvSpPr>
        <p:spPr>
          <a:xfrm>
            <a:off x="323528" y="3284984"/>
            <a:ext cx="4493538" cy="523220"/>
          </a:xfrm>
          <a:prstGeom prst="rect">
            <a:avLst/>
          </a:prstGeom>
          <a:noFill/>
        </p:spPr>
        <p:txBody>
          <a:bodyPr wrap="none" rtlCol="0">
            <a:spAutoFit/>
          </a:bodyPr>
          <a:lstStyle/>
          <a:p>
            <a:r>
              <a:rPr lang="zh-CN" altLang="en-US" sz="2800" b="1" dirty="0" smtClean="0">
                <a:latin typeface="楷体_GB2312" pitchFamily="49" charset="-122"/>
                <a:ea typeface="楷体_GB2312" pitchFamily="49" charset="-122"/>
              </a:rPr>
              <a:t>请分析这首诗表达的情感。</a:t>
            </a:r>
            <a:endParaRPr lang="zh-CN" altLang="en-US" sz="2800" b="1" dirty="0">
              <a:latin typeface="楷体_GB2312" pitchFamily="49" charset="-122"/>
              <a:ea typeface="楷体_GB2312" pitchFamily="49" charset="-122"/>
            </a:endParaRPr>
          </a:p>
        </p:txBody>
      </p:sp>
      <p:sp>
        <p:nvSpPr>
          <p:cNvPr id="28673" name="Rectangle 1"/>
          <p:cNvSpPr>
            <a:spLocks noChangeArrowheads="1"/>
          </p:cNvSpPr>
          <p:nvPr/>
        </p:nvSpPr>
        <p:spPr bwMode="auto">
          <a:xfrm>
            <a:off x="467544" y="4293096"/>
            <a:ext cx="7128791" cy="861774"/>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lvl="0" fontAlgn="base">
              <a:spcBef>
                <a:spcPct val="0"/>
              </a:spcBef>
              <a:spcAft>
                <a:spcPct val="0"/>
              </a:spcAft>
            </a:pPr>
            <a:r>
              <a:rPr kumimoji="0" lang="en-US" altLang="zh-CN" sz="2800" b="1" i="0" u="none" strike="noStrike" cap="none" normalizeH="0" baseline="0" dirty="0" smtClean="0">
                <a:ln>
                  <a:noFill/>
                </a:ln>
                <a:solidFill>
                  <a:srgbClr val="FF0000"/>
                </a:solidFill>
                <a:effectLst/>
                <a:latin typeface="楷体_GB2312" pitchFamily="49" charset="-122"/>
                <a:ea typeface="楷体_GB2312" pitchFamily="49" charset="-122"/>
                <a:cs typeface="Arial" pitchFamily="34" charset="0"/>
              </a:rPr>
              <a:t>      </a:t>
            </a:r>
            <a:r>
              <a:rPr kumimoji="0" lang="zh-CN" sz="2800" b="1" i="0" u="none" strike="noStrike" cap="none" normalizeH="0" baseline="0" dirty="0" smtClean="0">
                <a:ln>
                  <a:noFill/>
                </a:ln>
                <a:solidFill>
                  <a:srgbClr val="FF0000"/>
                </a:solidFill>
                <a:effectLst/>
                <a:latin typeface="楷体_GB2312" pitchFamily="49" charset="-122"/>
                <a:ea typeface="楷体_GB2312" pitchFamily="49" charset="-122"/>
                <a:cs typeface="Arial" pitchFamily="34" charset="0"/>
              </a:rPr>
              <a:t>全诗描绘了美丽的山村风光和平静的田园生活</a:t>
            </a:r>
            <a:r>
              <a:rPr kumimoji="0" lang="zh-CN" altLang="en-US" sz="2800" b="1" i="0" u="none" strike="noStrike" cap="none" normalizeH="0" baseline="0" dirty="0" smtClean="0">
                <a:ln>
                  <a:noFill/>
                </a:ln>
                <a:solidFill>
                  <a:srgbClr val="FF0000"/>
                </a:solidFill>
                <a:effectLst/>
                <a:latin typeface="楷体_GB2312" pitchFamily="49" charset="-122"/>
                <a:ea typeface="楷体_GB2312" pitchFamily="49" charset="-122"/>
                <a:cs typeface="Arial" pitchFamily="34" charset="0"/>
              </a:rPr>
              <a:t>，</a:t>
            </a:r>
            <a:r>
              <a:rPr lang="zh-CN" altLang="en-US" sz="2800" b="1" dirty="0" smtClean="0">
                <a:solidFill>
                  <a:srgbClr val="FF0000"/>
                </a:solidFill>
                <a:latin typeface="楷体_GB2312" pitchFamily="49" charset="-122"/>
                <a:ea typeface="楷体_GB2312" pitchFamily="49" charset="-122"/>
              </a:rPr>
              <a:t>表达了诗人对田园生活的喜爱。</a:t>
            </a:r>
            <a:endParaRPr kumimoji="0" lang="zh-CN" sz="2800" b="1" i="0" u="none" strike="noStrike" cap="none" normalizeH="0" baseline="0" dirty="0" smtClean="0">
              <a:ln>
                <a:noFill/>
              </a:ln>
              <a:solidFill>
                <a:srgbClr val="FF0000"/>
              </a:solidFill>
              <a:effectLst/>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8850">
                                            <p:txEl>
                                              <p:pRg st="0" end="0"/>
                                            </p:txEl>
                                          </p:spTgt>
                                        </p:tgtEl>
                                        <p:attrNameLst>
                                          <p:attrName>style.visibility</p:attrName>
                                        </p:attrNameLst>
                                      </p:cBhvr>
                                      <p:to>
                                        <p:strVal val="visible"/>
                                      </p:to>
                                    </p:set>
                                    <p:animEffect transition="in" filter="strips(downLeft)">
                                      <p:cBhvr>
                                        <p:cTn id="12" dur="500"/>
                                        <p:tgtEl>
                                          <p:spTgt spid="7885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8850">
                                            <p:txEl>
                                              <p:pRg st="1" end="1"/>
                                            </p:txEl>
                                          </p:spTgt>
                                        </p:tgtEl>
                                        <p:attrNameLst>
                                          <p:attrName>style.visibility</p:attrName>
                                        </p:attrNameLst>
                                      </p:cBhvr>
                                      <p:to>
                                        <p:strVal val="visible"/>
                                      </p:to>
                                    </p:set>
                                    <p:animEffect transition="in" filter="strips(downLeft)">
                                      <p:cBhvr>
                                        <p:cTn id="17" dur="500"/>
                                        <p:tgtEl>
                                          <p:spTgt spid="7885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78850">
                                            <p:txEl>
                                              <p:pRg st="2" end="2"/>
                                            </p:txEl>
                                          </p:spTgt>
                                        </p:tgtEl>
                                        <p:attrNameLst>
                                          <p:attrName>style.visibility</p:attrName>
                                        </p:attrNameLst>
                                      </p:cBhvr>
                                      <p:to>
                                        <p:strVal val="visible"/>
                                      </p:to>
                                    </p:set>
                                    <p:animEffect transition="in" filter="strips(downLeft)">
                                      <p:cBhvr>
                                        <p:cTn id="22" dur="500"/>
                                        <p:tgtEl>
                                          <p:spTgt spid="7885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78850">
                                            <p:txEl>
                                              <p:pRg st="3" end="3"/>
                                            </p:txEl>
                                          </p:spTgt>
                                        </p:tgtEl>
                                        <p:attrNameLst>
                                          <p:attrName>style.visibility</p:attrName>
                                        </p:attrNameLst>
                                      </p:cBhvr>
                                      <p:to>
                                        <p:strVal val="visible"/>
                                      </p:to>
                                    </p:set>
                                    <p:animEffect transition="in" filter="strips(downLeft)">
                                      <p:cBhvr>
                                        <p:cTn id="27" dur="500"/>
                                        <p:tgtEl>
                                          <p:spTgt spid="7885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78850">
                                            <p:txEl>
                                              <p:pRg st="4" end="4"/>
                                            </p:txEl>
                                          </p:spTgt>
                                        </p:tgtEl>
                                        <p:attrNameLst>
                                          <p:attrName>style.visibility</p:attrName>
                                        </p:attrNameLst>
                                      </p:cBhvr>
                                      <p:to>
                                        <p:strVal val="visible"/>
                                      </p:to>
                                    </p:set>
                                    <p:animEffect transition="in" filter="strips(downLeft)">
                                      <p:cBhvr>
                                        <p:cTn id="32" dur="500"/>
                                        <p:tgtEl>
                                          <p:spTgt spid="7885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78850">
                                            <p:txEl>
                                              <p:pRg st="5" end="5"/>
                                            </p:txEl>
                                          </p:spTgt>
                                        </p:tgtEl>
                                        <p:attrNameLst>
                                          <p:attrName>style.visibility</p:attrName>
                                        </p:attrNameLst>
                                      </p:cBhvr>
                                      <p:to>
                                        <p:strVal val="visible"/>
                                      </p:to>
                                    </p:set>
                                    <p:animEffect transition="in" filter="strips(downLeft)">
                                      <p:cBhvr>
                                        <p:cTn id="37" dur="500"/>
                                        <p:tgtEl>
                                          <p:spTgt spid="7885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8673"/>
                                        </p:tgtEl>
                                        <p:attrNameLst>
                                          <p:attrName>style.visibility</p:attrName>
                                        </p:attrNameLst>
                                      </p:cBhvr>
                                      <p:to>
                                        <p:strVal val="visible"/>
                                      </p:to>
                                    </p:set>
                                    <p:anim calcmode="lin" valueType="num">
                                      <p:cBhvr additive="base">
                                        <p:cTn id="47" dur="500" fill="hold"/>
                                        <p:tgtEl>
                                          <p:spTgt spid="28673"/>
                                        </p:tgtEl>
                                        <p:attrNameLst>
                                          <p:attrName>ppt_x</p:attrName>
                                        </p:attrNameLst>
                                      </p:cBhvr>
                                      <p:tavLst>
                                        <p:tav tm="0">
                                          <p:val>
                                            <p:strVal val="#ppt_x"/>
                                          </p:val>
                                        </p:tav>
                                        <p:tav tm="100000">
                                          <p:val>
                                            <p:strVal val="#ppt_x"/>
                                          </p:val>
                                        </p:tav>
                                      </p:tavLst>
                                    </p:anim>
                                    <p:anim calcmode="lin" valueType="num">
                                      <p:cBhvr additive="base">
                                        <p:cTn id="48" dur="500" fill="hold"/>
                                        <p:tgtEl>
                                          <p:spTgt spid="286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build="p"/>
      <p:bldP spid="4" grpId="0"/>
      <p:bldP spid="5" grpId="0"/>
      <p:bldP spid="2867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ext Box 4"/>
          <p:cNvSpPr txBox="1">
            <a:spLocks noChangeArrowheads="1"/>
          </p:cNvSpPr>
          <p:nvPr/>
        </p:nvSpPr>
        <p:spPr bwMode="auto">
          <a:xfrm>
            <a:off x="1475656" y="0"/>
            <a:ext cx="6408712" cy="1785104"/>
          </a:xfrm>
          <a:prstGeom prst="rect">
            <a:avLst/>
          </a:prstGeom>
          <a:noFill/>
          <a:ln w="9525">
            <a:noFill/>
            <a:miter lim="800000"/>
            <a:headEnd/>
            <a:tailEnd/>
          </a:ln>
          <a:effectLst/>
        </p:spPr>
        <p:txBody>
          <a:bodyPr wrap="square">
            <a:spAutoFit/>
          </a:bodyPr>
          <a:lstStyle/>
          <a:p>
            <a:r>
              <a:rPr kumimoji="1" lang="zh-CN" altLang="en-US" sz="6600" b="1" dirty="0">
                <a:solidFill>
                  <a:srgbClr val="0000FF"/>
                </a:solidFill>
                <a:latin typeface="华文行楷" pitchFamily="2" charset="-122"/>
                <a:ea typeface="华文行楷" pitchFamily="2" charset="-122"/>
              </a:rPr>
              <a:t>欢聚离散皆是缘</a:t>
            </a:r>
          </a:p>
          <a:p>
            <a:r>
              <a:rPr kumimoji="1" lang="zh-CN" altLang="en-US" sz="4400" b="1" dirty="0">
                <a:solidFill>
                  <a:srgbClr val="FFFF00"/>
                </a:solidFill>
                <a:latin typeface="Times New Roman" pitchFamily="18" charset="0"/>
                <a:ea typeface="隶书" pitchFamily="49" charset="-122"/>
              </a:rPr>
              <a:t>   </a:t>
            </a:r>
            <a:r>
              <a:rPr kumimoji="1" lang="zh-CN" altLang="en-US" sz="4400" b="1" dirty="0">
                <a:solidFill>
                  <a:srgbClr val="0000FF"/>
                </a:solidFill>
                <a:latin typeface="Times New Roman" pitchFamily="18" charset="0"/>
                <a:ea typeface="隶书" pitchFamily="49" charset="-122"/>
              </a:rPr>
              <a:t>［</a:t>
            </a:r>
            <a:r>
              <a:rPr kumimoji="1" lang="zh-CN" altLang="en-US" sz="4400" b="1" dirty="0">
                <a:solidFill>
                  <a:srgbClr val="FF0000"/>
                </a:solidFill>
                <a:latin typeface="Times New Roman" pitchFamily="18" charset="0"/>
                <a:ea typeface="隶书" pitchFamily="49" charset="-122"/>
              </a:rPr>
              <a:t>送别诗</a:t>
            </a:r>
            <a:r>
              <a:rPr kumimoji="1" lang="zh-CN" altLang="en-US" sz="4400" b="1" dirty="0">
                <a:solidFill>
                  <a:srgbClr val="0000FF"/>
                </a:solidFill>
                <a:latin typeface="Times New Roman" pitchFamily="18" charset="0"/>
                <a:ea typeface="隶书" pitchFamily="49" charset="-122"/>
              </a:rPr>
              <a:t>的鉴赏］</a:t>
            </a:r>
          </a:p>
        </p:txBody>
      </p:sp>
      <p:sp>
        <p:nvSpPr>
          <p:cNvPr id="81926" name="Rectangle 6"/>
          <p:cNvSpPr>
            <a:spLocks noChangeArrowheads="1"/>
          </p:cNvSpPr>
          <p:nvPr/>
        </p:nvSpPr>
        <p:spPr bwMode="auto">
          <a:xfrm>
            <a:off x="179387" y="1700808"/>
            <a:ext cx="8964613" cy="4955203"/>
          </a:xfrm>
          <a:prstGeom prst="rect">
            <a:avLst/>
          </a:prstGeom>
          <a:noFill/>
          <a:ln w="9525">
            <a:noFill/>
            <a:miter lim="800000"/>
            <a:headEnd/>
            <a:tailEnd/>
          </a:ln>
          <a:effectLst/>
        </p:spPr>
        <p:txBody>
          <a:bodyPr wrap="square">
            <a:spAutoFit/>
          </a:bodyPr>
          <a:lstStyle/>
          <a:p>
            <a:pPr>
              <a:spcBef>
                <a:spcPct val="50000"/>
              </a:spcBef>
            </a:pPr>
            <a:r>
              <a:rPr kumimoji="1" lang="en-US" altLang="zh-CN" sz="2400" b="1" dirty="0">
                <a:latin typeface="楷体_GB2312" pitchFamily="49" charset="-122"/>
                <a:ea typeface="楷体_GB2312" pitchFamily="49" charset="-122"/>
              </a:rPr>
              <a:t>    </a:t>
            </a:r>
            <a:r>
              <a:rPr kumimoji="1" lang="zh-CN" altLang="en-US" sz="2400" b="1" dirty="0">
                <a:solidFill>
                  <a:srgbClr val="0000FF"/>
                </a:solidFill>
                <a:latin typeface="楷体_GB2312" pitchFamily="49" charset="-122"/>
                <a:ea typeface="楷体_GB2312" pitchFamily="49" charset="-122"/>
              </a:rPr>
              <a:t>古代由于交通不便，通讯极不发达，亲人朋友之间往往一别数载难以相见</a:t>
            </a:r>
            <a:r>
              <a:rPr kumimoji="1" lang="zh-CN" altLang="en-US" sz="2400" b="1" dirty="0">
                <a:solidFill>
                  <a:srgbClr val="0000FF"/>
                </a:solidFill>
                <a:latin typeface="Arial"/>
                <a:ea typeface="楷体_GB2312" pitchFamily="49" charset="-122"/>
              </a:rPr>
              <a:t>  </a:t>
            </a:r>
            <a:r>
              <a:rPr kumimoji="1" lang="zh-CN" altLang="en-US" sz="2400" b="1" dirty="0">
                <a:solidFill>
                  <a:srgbClr val="0000FF"/>
                </a:solidFill>
                <a:latin typeface="楷体_GB2312" pitchFamily="49" charset="-122"/>
                <a:ea typeface="楷体_GB2312" pitchFamily="49" charset="-122"/>
              </a:rPr>
              <a:t>，故古人特别看重离别</a:t>
            </a:r>
            <a:r>
              <a:rPr kumimoji="1" lang="zh-CN" altLang="en-US" sz="2400" b="1" dirty="0">
                <a:latin typeface="楷体_GB2312" pitchFamily="49" charset="-122"/>
                <a:ea typeface="楷体_GB2312" pitchFamily="49" charset="-122"/>
              </a:rPr>
              <a:t>。离别之际，人们往往设酒饯别，折柳相送，有时还要吟诗话别，因此离情别绪就成为古代文人一个永恒的主题。 </a:t>
            </a:r>
            <a:br>
              <a:rPr kumimoji="1" lang="zh-CN" altLang="en-US" sz="2400" b="1" dirty="0">
                <a:latin typeface="楷体_GB2312" pitchFamily="49" charset="-122"/>
                <a:ea typeface="楷体_GB2312" pitchFamily="49" charset="-122"/>
              </a:rPr>
            </a:br>
            <a:r>
              <a:rPr kumimoji="1" lang="zh-CN" altLang="en-US" sz="2400" b="1" dirty="0">
                <a:latin typeface="楷体_GB2312" pitchFamily="49" charset="-122"/>
                <a:ea typeface="楷体_GB2312" pitchFamily="49" charset="-122"/>
              </a:rPr>
              <a:t>    因各人的情况不同，故送别诗所写的具体内容及思想倾向往往有别。有的</a:t>
            </a:r>
            <a:r>
              <a:rPr kumimoji="1" lang="zh-CN" altLang="en-US" sz="2400" b="1" dirty="0">
                <a:solidFill>
                  <a:srgbClr val="FF0000"/>
                </a:solidFill>
                <a:latin typeface="楷体_GB2312" pitchFamily="49" charset="-122"/>
                <a:ea typeface="楷体_GB2312" pitchFamily="49" charset="-122"/>
              </a:rPr>
              <a:t>直接抒写离别之情</a:t>
            </a:r>
            <a:r>
              <a:rPr kumimoji="1" lang="zh-CN" altLang="en-US" sz="2400" b="1" dirty="0">
                <a:latin typeface="楷体_GB2312" pitchFamily="49" charset="-122"/>
                <a:ea typeface="楷体_GB2312" pitchFamily="49" charset="-122"/>
              </a:rPr>
              <a:t>，有的</a:t>
            </a:r>
            <a:r>
              <a:rPr kumimoji="1" lang="zh-CN" altLang="en-US" sz="2400" b="1" dirty="0">
                <a:solidFill>
                  <a:srgbClr val="FF0000"/>
                </a:solidFill>
                <a:latin typeface="楷体_GB2312" pitchFamily="49" charset="-122"/>
                <a:ea typeface="楷体_GB2312" pitchFamily="49" charset="-122"/>
              </a:rPr>
              <a:t>借以一吐胸中积愤或表明心志，</a:t>
            </a:r>
            <a:r>
              <a:rPr kumimoji="1" lang="zh-CN" altLang="en-US" sz="2400" b="1" dirty="0">
                <a:latin typeface="楷体_GB2312" pitchFamily="49" charset="-122"/>
                <a:ea typeface="楷体_GB2312" pitchFamily="49" charset="-122"/>
              </a:rPr>
              <a:t>有的</a:t>
            </a:r>
            <a:r>
              <a:rPr kumimoji="1" lang="zh-CN" altLang="en-US" sz="2400" b="1" dirty="0">
                <a:solidFill>
                  <a:srgbClr val="FF0000"/>
                </a:solidFill>
                <a:latin typeface="楷体_GB2312" pitchFamily="49" charset="-122"/>
                <a:ea typeface="楷体_GB2312" pitchFamily="49" charset="-122"/>
              </a:rPr>
              <a:t>重在写离愁别恨</a:t>
            </a:r>
            <a:r>
              <a:rPr kumimoji="1" lang="zh-CN" altLang="en-US" sz="2400" b="1" dirty="0">
                <a:latin typeface="楷体_GB2312" pitchFamily="49" charset="-122"/>
                <a:ea typeface="楷体_GB2312" pitchFamily="49" charset="-122"/>
              </a:rPr>
              <a:t>，有的</a:t>
            </a:r>
            <a:r>
              <a:rPr kumimoji="1" lang="zh-CN" altLang="en-US" sz="2400" b="1" dirty="0">
                <a:solidFill>
                  <a:srgbClr val="FF0000"/>
                </a:solidFill>
                <a:latin typeface="楷体_GB2312" pitchFamily="49" charset="-122"/>
                <a:ea typeface="楷体_GB2312" pitchFamily="49" charset="-122"/>
              </a:rPr>
              <a:t>重在劝勉、鼓励、安慰</a:t>
            </a:r>
            <a:r>
              <a:rPr kumimoji="1" lang="zh-CN" altLang="en-US" sz="2400" b="1" dirty="0">
                <a:latin typeface="楷体_GB2312" pitchFamily="49" charset="-122"/>
                <a:ea typeface="楷体_GB2312" pitchFamily="49" charset="-122"/>
              </a:rPr>
              <a:t>，有的兼而有之。 如李白</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赠汪伦</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直接书写离情别意；王昌龄的</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别刘胥</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身在江海上，云连京国深。行当务功业，策马何骎骎。</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），抒发自己</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天生贤才</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，却终未被用的激愤；高适的</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别董大</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莫愁前路无知己，天下谁人不识君</a:t>
            </a:r>
            <a:r>
              <a:rPr kumimoji="1" lang="zh-CN" altLang="en-US" sz="2400" b="1" dirty="0">
                <a:latin typeface="Arial"/>
                <a:ea typeface="楷体_GB2312" pitchFamily="49" charset="-122"/>
              </a:rPr>
              <a:t>”</a:t>
            </a:r>
            <a:r>
              <a:rPr kumimoji="1" lang="zh-CN" altLang="en-US" sz="2400" b="1" dirty="0">
                <a:latin typeface="楷体_GB2312" pitchFamily="49" charset="-122"/>
                <a:ea typeface="楷体_GB2312" pitchFamily="49" charset="-122"/>
              </a:rPr>
              <a:t>）则重在对友人的劝勉；而柳永的</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雨霖铃</a:t>
            </a:r>
            <a:r>
              <a:rPr kumimoji="1" lang="en-US" altLang="zh-CN" sz="2400" b="1" dirty="0">
                <a:latin typeface="楷体_GB2312" pitchFamily="49" charset="-122"/>
                <a:ea typeface="楷体_GB2312" pitchFamily="49" charset="-122"/>
              </a:rPr>
              <a:t>》</a:t>
            </a:r>
            <a:r>
              <a:rPr kumimoji="1" lang="zh-CN" altLang="en-US" sz="2400" b="1" dirty="0">
                <a:latin typeface="楷体_GB2312" pitchFamily="49" charset="-122"/>
                <a:ea typeface="楷体_GB2312" pitchFamily="49" charset="-122"/>
              </a:rPr>
              <a:t>则重在抒发离愁别恨。</a:t>
            </a:r>
            <a:br>
              <a:rPr kumimoji="1" lang="zh-CN" altLang="en-US" sz="2400" b="1" dirty="0">
                <a:latin typeface="楷体_GB2312" pitchFamily="49" charset="-122"/>
                <a:ea typeface="楷体_GB2312" pitchFamily="49" charset="-122"/>
              </a:rPr>
            </a:br>
            <a:r>
              <a:rPr kumimoji="1" lang="zh-CN" altLang="en-US" sz="2400" b="1" dirty="0">
                <a:latin typeface="楷体_GB2312" pitchFamily="49" charset="-122"/>
                <a:ea typeface="楷体_GB2312" pitchFamily="49" charset="-122"/>
              </a:rPr>
              <a:t>   </a:t>
            </a:r>
            <a:r>
              <a:rPr kumimoji="1" lang="zh-CN" altLang="en-US" sz="2800" b="1" dirty="0">
                <a:solidFill>
                  <a:srgbClr val="FF0000"/>
                </a:solidFill>
                <a:latin typeface="楷体_GB2312" pitchFamily="49" charset="-122"/>
                <a:ea typeface="楷体_GB2312" pitchFamily="49" charset="-122"/>
              </a:rPr>
              <a:t>送别诗中常用的意象：长亭、杨柳、夕阳、酒、秋</a:t>
            </a:r>
            <a:r>
              <a:rPr kumimoji="1" lang="zh-CN" altLang="en-US" sz="2400" b="1" dirty="0">
                <a:latin typeface="楷体_GB2312" pitchFamily="49" charset="-122"/>
                <a:ea typeface="楷体_GB2312" pitchFamily="49" charset="-122"/>
              </a:rPr>
              <a:t>等</a:t>
            </a:r>
            <a:r>
              <a:rPr kumimoji="1" lang="zh-CN" altLang="en-US" sz="2400" b="1" dirty="0">
                <a:latin typeface="Arial"/>
                <a:ea typeface="楷体_GB2312" pitchFamily="49" charset="-122"/>
              </a:rPr>
              <a:t> </a:t>
            </a:r>
            <a:r>
              <a:rPr kumimoji="1" lang="zh-CN" altLang="en-US" sz="2400" b="1" dirty="0">
                <a:latin typeface="楷体_GB2312" pitchFamily="49" charset="-122"/>
                <a:ea typeface="楷体_GB2312"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1924"/>
                                        </p:tgtEl>
                                        <p:attrNameLst>
                                          <p:attrName>style.visibility</p:attrName>
                                        </p:attrNameLst>
                                      </p:cBhvr>
                                      <p:to>
                                        <p:strVal val="visible"/>
                                      </p:to>
                                    </p:set>
                                    <p:anim calcmode="lin" valueType="num">
                                      <p:cBhvr>
                                        <p:cTn id="7" dur="500" fill="hold"/>
                                        <p:tgtEl>
                                          <p:spTgt spid="81924"/>
                                        </p:tgtEl>
                                        <p:attrNameLst>
                                          <p:attrName>ppt_w</p:attrName>
                                        </p:attrNameLst>
                                      </p:cBhvr>
                                      <p:tavLst>
                                        <p:tav tm="0">
                                          <p:val>
                                            <p:fltVal val="0"/>
                                          </p:val>
                                        </p:tav>
                                        <p:tav tm="100000">
                                          <p:val>
                                            <p:strVal val="#ppt_w"/>
                                          </p:val>
                                        </p:tav>
                                      </p:tavLst>
                                    </p:anim>
                                    <p:anim calcmode="lin" valueType="num">
                                      <p:cBhvr>
                                        <p:cTn id="8" dur="500" fill="hold"/>
                                        <p:tgtEl>
                                          <p:spTgt spid="8192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81926"/>
                                        </p:tgtEl>
                                        <p:attrNameLst>
                                          <p:attrName>style.visibility</p:attrName>
                                        </p:attrNameLst>
                                      </p:cBhvr>
                                      <p:to>
                                        <p:strVal val="visible"/>
                                      </p:to>
                                    </p:set>
                                    <p:animEffect transition="in" filter="strips(downLeft)">
                                      <p:cBhvr>
                                        <p:cTn id="13" dur="500"/>
                                        <p:tgtEl>
                                          <p:spTgt spid="81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P spid="8192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4"/>
          <p:cNvSpPr txBox="1">
            <a:spLocks noChangeArrowheads="1"/>
          </p:cNvSpPr>
          <p:nvPr/>
        </p:nvSpPr>
        <p:spPr bwMode="auto">
          <a:xfrm>
            <a:off x="467544" y="1772816"/>
            <a:ext cx="8351837" cy="3081337"/>
          </a:xfrm>
          <a:prstGeom prst="rect">
            <a:avLst/>
          </a:prstGeom>
          <a:noFill/>
          <a:ln w="9525">
            <a:noFill/>
            <a:miter lim="800000"/>
            <a:headEnd/>
            <a:tailEnd/>
          </a:ln>
          <a:effectLst/>
        </p:spPr>
        <p:txBody>
          <a:bodyPr>
            <a:spAutoFit/>
          </a:bodyPr>
          <a:lstStyle/>
          <a:p>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送别诗是古诗词中的一个大类。</a:t>
            </a:r>
            <a:r>
              <a:rPr lang="zh-CN" altLang="en-US" sz="2800" b="1" dirty="0">
                <a:solidFill>
                  <a:srgbClr val="FF0000"/>
                </a:solidFill>
                <a:latin typeface="楷体_GB2312" pitchFamily="49" charset="-122"/>
                <a:ea typeface="楷体_GB2312" pitchFamily="49" charset="-122"/>
              </a:rPr>
              <a:t>他们一般按时间、地点来描写景物、表达离愁别绪，从而体现作者的思想感情</a:t>
            </a:r>
            <a:r>
              <a:rPr lang="zh-CN" altLang="en-US" sz="2800" b="1" dirty="0">
                <a:latin typeface="楷体_GB2312" pitchFamily="49" charset="-122"/>
                <a:ea typeface="楷体_GB2312" pitchFamily="49" charset="-122"/>
              </a:rPr>
              <a:t>。这类诗歌大多缠绵凄切，充满感伤情调，如柳永的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雨霖铃</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。这类诗歌在艺术手法上大多是采用</a:t>
            </a:r>
            <a:r>
              <a:rPr lang="zh-CN" altLang="en-US" sz="2800" b="1" dirty="0">
                <a:solidFill>
                  <a:srgbClr val="FF0000"/>
                </a:solidFill>
                <a:latin typeface="楷体_GB2312" pitchFamily="49" charset="-122"/>
                <a:ea typeface="楷体_GB2312" pitchFamily="49" charset="-122"/>
              </a:rPr>
              <a:t>寓情于景，情景交融</a:t>
            </a:r>
            <a:r>
              <a:rPr lang="zh-CN" altLang="en-US" sz="2800" b="1" dirty="0">
                <a:latin typeface="楷体_GB2312" pitchFamily="49" charset="-122"/>
                <a:ea typeface="楷体_GB2312" pitchFamily="49" charset="-122"/>
              </a:rPr>
              <a:t>的抒情方式，也借助于</a:t>
            </a:r>
            <a:r>
              <a:rPr lang="zh-CN" altLang="en-US" sz="2800" b="1" dirty="0">
                <a:solidFill>
                  <a:srgbClr val="FF0000"/>
                </a:solidFill>
                <a:latin typeface="楷体_GB2312" pitchFamily="49" charset="-122"/>
                <a:ea typeface="楷体_GB2312" pitchFamily="49" charset="-122"/>
              </a:rPr>
              <a:t>想象、联想</a:t>
            </a:r>
            <a:r>
              <a:rPr lang="zh-CN" altLang="en-US" sz="2800" b="1" dirty="0">
                <a:latin typeface="楷体_GB2312" pitchFamily="49" charset="-122"/>
                <a:ea typeface="楷体_GB2312" pitchFamily="49" charset="-122"/>
              </a:rPr>
              <a:t>塑造形象。以婉约派词人、诗人写的较多。</a:t>
            </a:r>
            <a:endParaRPr lang="zh-CN" altLang="en-US" sz="2800" dirty="0">
              <a:latin typeface="楷体_GB2312" pitchFamily="49" charset="-122"/>
              <a:ea typeface="楷体_GB2312" pitchFamily="49" charset="-122"/>
            </a:endParaRPr>
          </a:p>
        </p:txBody>
      </p:sp>
      <p:sp>
        <p:nvSpPr>
          <p:cNvPr id="82949" name="Rectangle 5"/>
          <p:cNvSpPr>
            <a:spLocks noChangeArrowheads="1"/>
          </p:cNvSpPr>
          <p:nvPr/>
        </p:nvSpPr>
        <p:spPr bwMode="auto">
          <a:xfrm>
            <a:off x="1403648" y="620688"/>
            <a:ext cx="5544616" cy="769441"/>
          </a:xfrm>
          <a:prstGeom prst="rect">
            <a:avLst/>
          </a:prstGeom>
          <a:noFill/>
          <a:ln w="9525">
            <a:noFill/>
            <a:miter lim="800000"/>
            <a:headEnd/>
            <a:tailEnd/>
          </a:ln>
          <a:effectLst/>
        </p:spPr>
        <p:txBody>
          <a:bodyPr wrap="square">
            <a:spAutoFit/>
          </a:bodyPr>
          <a:lstStyle/>
          <a:p>
            <a:r>
              <a:rPr kumimoji="1" lang="zh-CN" altLang="en-US" sz="4400" b="1" dirty="0">
                <a:solidFill>
                  <a:srgbClr val="0000FF"/>
                </a:solidFill>
                <a:latin typeface="黑体" pitchFamily="2" charset="-122"/>
                <a:ea typeface="黑体" pitchFamily="2" charset="-122"/>
              </a:rPr>
              <a:t>送别诗的鉴赏要点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animEffect transition="in" filter="blinds(horizontal)">
                                      <p:cBhvr>
                                        <p:cTn id="7" dur="500"/>
                                        <p:tgtEl>
                                          <p:spTgt spid="8294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82948"/>
                                        </p:tgtEl>
                                        <p:attrNameLst>
                                          <p:attrName>style.visibility</p:attrName>
                                        </p:attrNameLst>
                                      </p:cBhvr>
                                      <p:to>
                                        <p:strVal val="visible"/>
                                      </p:to>
                                    </p:set>
                                    <p:animEffect transition="in" filter="strips(downLeft)">
                                      <p:cBhvr>
                                        <p:cTn id="12" dur="500"/>
                                        <p:tgtEl>
                                          <p:spTgt spid="82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p:bldP spid="8294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971600" y="404664"/>
            <a:ext cx="6551959" cy="926976"/>
          </a:xfrm>
        </p:spPr>
        <p:txBody>
          <a:bodyPr/>
          <a:lstStyle/>
          <a:p>
            <a:r>
              <a:rPr lang="zh-CN" altLang="en-US" b="1" dirty="0">
                <a:solidFill>
                  <a:srgbClr val="0000FF"/>
                </a:solidFill>
                <a:latin typeface="黑体" pitchFamily="2" charset="-122"/>
                <a:ea typeface="黑体" pitchFamily="2" charset="-122"/>
              </a:rPr>
              <a:t>送别诗的特征</a:t>
            </a:r>
          </a:p>
        </p:txBody>
      </p:sp>
      <p:sp>
        <p:nvSpPr>
          <p:cNvPr id="84995" name="Rectangle 3"/>
          <p:cNvSpPr>
            <a:spLocks noChangeArrowheads="1"/>
          </p:cNvSpPr>
          <p:nvPr/>
        </p:nvSpPr>
        <p:spPr bwMode="auto">
          <a:xfrm>
            <a:off x="0" y="3824288"/>
            <a:ext cx="9144000" cy="0"/>
          </a:xfrm>
          <a:prstGeom prst="rect">
            <a:avLst/>
          </a:prstGeom>
          <a:noFill/>
          <a:ln w="9525">
            <a:noFill/>
            <a:miter lim="800000"/>
            <a:headEnd/>
            <a:tailEnd/>
          </a:ln>
          <a:effectLst/>
        </p:spPr>
        <p:txBody>
          <a:bodyPr wrap="none" anchor="ctr">
            <a:spAutoFit/>
          </a:bodyPr>
          <a:lstStyle/>
          <a:p>
            <a:endParaRPr kumimoji="1" lang="zh-CN" altLang="zh-CN" sz="2400">
              <a:latin typeface="Times New Roman" pitchFamily="18" charset="0"/>
            </a:endParaRPr>
          </a:p>
        </p:txBody>
      </p:sp>
      <p:graphicFrame>
        <p:nvGraphicFramePr>
          <p:cNvPr id="85027" name="Group 35"/>
          <p:cNvGraphicFramePr>
            <a:graphicFrameLocks noGrp="1"/>
          </p:cNvGraphicFramePr>
          <p:nvPr>
            <p:ph idx="1"/>
          </p:nvPr>
        </p:nvGraphicFramePr>
        <p:xfrm>
          <a:off x="468313" y="1557338"/>
          <a:ext cx="8280400" cy="2808288"/>
        </p:xfrm>
        <a:graphic>
          <a:graphicData uri="http://schemas.openxmlformats.org/drawingml/2006/table">
            <a:tbl>
              <a:tblPr/>
              <a:tblGrid>
                <a:gridCol w="1366837"/>
                <a:gridCol w="1584325"/>
                <a:gridCol w="1657350"/>
                <a:gridCol w="1778000"/>
                <a:gridCol w="1893888"/>
              </a:tblGrid>
              <a:tr h="7683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chemeClr val="tx1"/>
                          </a:solidFill>
                          <a:effectLst/>
                          <a:latin typeface="宋体" pitchFamily="2" charset="-122"/>
                          <a:ea typeface="宋体" pitchFamily="2" charset="-122"/>
                        </a:rPr>
                        <a:t>　</a:t>
                      </a:r>
                      <a:endParaRPr kumimoji="0" lang="zh-CN" altLang="en-US" sz="2400" b="0" i="0" u="none" strike="noStrike" cap="none" normalizeH="0" baseline="0" dirty="0" smtClean="0">
                        <a:ln>
                          <a:noFill/>
                        </a:ln>
                        <a:solidFill>
                          <a:schemeClr val="tx1"/>
                        </a:solidFill>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rgbClr val="0000FF"/>
                          </a:solidFill>
                          <a:effectLst/>
                          <a:latin typeface="楷体_GB2312" pitchFamily="49" charset="-122"/>
                          <a:ea typeface="楷体_GB2312" pitchFamily="49" charset="-122"/>
                        </a:rPr>
                        <a:t>季节</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rgbClr val="0000FF"/>
                          </a:solidFill>
                          <a:effectLst/>
                          <a:latin typeface="楷体_GB2312" pitchFamily="49" charset="-122"/>
                          <a:ea typeface="楷体_GB2312" pitchFamily="49" charset="-122"/>
                        </a:rPr>
                        <a:t>时间</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rgbClr val="0000FF"/>
                          </a:solidFill>
                          <a:effectLst/>
                          <a:latin typeface="楷体_GB2312" pitchFamily="49" charset="-122"/>
                          <a:ea typeface="楷体_GB2312" pitchFamily="49" charset="-122"/>
                        </a:rPr>
                        <a:t>地点</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rgbClr val="0000FF"/>
                          </a:solidFill>
                          <a:effectLst/>
                          <a:latin typeface="楷体_GB2312" pitchFamily="49" charset="-122"/>
                          <a:ea typeface="楷体_GB2312" pitchFamily="49" charset="-122"/>
                        </a:rPr>
                        <a:t>景物</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99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altLang="zh-CN" sz="4000" b="1" i="0" u="none" strike="noStrike" cap="none" normalizeH="0" baseline="0" dirty="0" smtClean="0">
                        <a:ln>
                          <a:noFill/>
                        </a:ln>
                        <a:solidFill>
                          <a:srgbClr val="000099"/>
                        </a:solidFill>
                        <a:effectLst>
                          <a:outerShdw blurRad="38100" dist="38100" dir="2700000" algn="tl">
                            <a:srgbClr val="000000"/>
                          </a:outerShdw>
                        </a:effectLst>
                        <a:latin typeface="宋体" pitchFamily="2" charset="-122"/>
                        <a:ea typeface="宋体" pitchFamily="2" charset="-122"/>
                      </a:endParaRP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rgbClr val="0000FF"/>
                          </a:solidFill>
                          <a:effectLst/>
                          <a:latin typeface="楷体_GB2312" pitchFamily="49" charset="-122"/>
                          <a:ea typeface="楷体_GB2312" pitchFamily="49" charset="-122"/>
                        </a:rPr>
                        <a:t>送别</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altLang="zh-CN" sz="4000" b="1" i="0" u="none" strike="noStrike" cap="none" normalizeH="0" baseline="0" dirty="0" smtClean="0">
                        <a:ln>
                          <a:noFill/>
                        </a:ln>
                        <a:solidFill>
                          <a:srgbClr val="000099"/>
                        </a:solidFill>
                        <a:effectLst>
                          <a:outerShdw blurRad="38100" dist="38100" dir="2700000" algn="tl">
                            <a:srgbClr val="000000"/>
                          </a:outerShdw>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zh-CN" altLang="zh-CN" sz="2400" b="1" i="0" u="none" strike="noStrike" cap="none" normalizeH="0" baseline="0" dirty="0" smtClean="0">
                        <a:ln>
                          <a:noFill/>
                        </a:ln>
                        <a:solidFill>
                          <a:srgbClr val="FF3399"/>
                        </a:solidFill>
                        <a:effectLst>
                          <a:outerShdw blurRad="38100" dist="38100" dir="2700000" algn="tl">
                            <a:srgbClr val="000000"/>
                          </a:outerShdw>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zh-CN" altLang="zh-CN" sz="2400" b="0" i="0" u="none" strike="noStrike" cap="none" normalizeH="0" baseline="0" dirty="0" smtClean="0">
                        <a:ln>
                          <a:noFill/>
                        </a:ln>
                        <a:solidFill>
                          <a:schemeClr val="tx1"/>
                        </a:solidFill>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宋体" pitchFamily="2" charset="-122"/>
                          <a:ea typeface="宋体" pitchFamily="2" charset="-122"/>
                        </a:rPr>
                        <a:t>　</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宋体" pitchFamily="2" charset="-122"/>
                          <a:ea typeface="宋体" pitchFamily="2" charset="-122"/>
                        </a:rPr>
                        <a:t>　</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5016" name="Rectangle 24"/>
          <p:cNvSpPr>
            <a:spLocks noChangeArrowheads="1"/>
          </p:cNvSpPr>
          <p:nvPr/>
        </p:nvSpPr>
        <p:spPr bwMode="auto">
          <a:xfrm>
            <a:off x="1835150" y="2708275"/>
            <a:ext cx="2019300" cy="1190625"/>
          </a:xfrm>
          <a:prstGeom prst="rect">
            <a:avLst/>
          </a:prstGeom>
          <a:noFill/>
          <a:ln w="9525">
            <a:noFill/>
            <a:miter lim="800000"/>
            <a:headEnd/>
            <a:tailEnd/>
          </a:ln>
          <a:effectLst/>
        </p:spPr>
        <p:txBody>
          <a:bodyPr wrap="none">
            <a:spAutoFit/>
          </a:bodyPr>
          <a:lstStyle/>
          <a:p>
            <a:r>
              <a:rPr kumimoji="1" lang="zh-CN" altLang="en-US" sz="3600" b="1" dirty="0">
                <a:solidFill>
                  <a:srgbClr val="FF0000"/>
                </a:solidFill>
                <a:latin typeface="楷体_GB2312" pitchFamily="49" charset="-122"/>
                <a:ea typeface="楷体_GB2312" pitchFamily="49" charset="-122"/>
              </a:rPr>
              <a:t>秋季</a:t>
            </a:r>
          </a:p>
          <a:p>
            <a:r>
              <a:rPr kumimoji="1" lang="zh-CN" altLang="en-US" sz="3600" b="1" dirty="0">
                <a:solidFill>
                  <a:srgbClr val="FF0000"/>
                </a:solidFill>
                <a:latin typeface="楷体_GB2312" pitchFamily="49" charset="-122"/>
                <a:ea typeface="楷体_GB2312" pitchFamily="49" charset="-122"/>
              </a:rPr>
              <a:t>或春季</a:t>
            </a:r>
            <a:r>
              <a:rPr kumimoji="1" lang="zh-CN" altLang="en-US" sz="3600" b="1" dirty="0">
                <a:solidFill>
                  <a:srgbClr val="FF0066"/>
                </a:solidFill>
                <a:latin typeface="楷体_GB2312" pitchFamily="49" charset="-122"/>
                <a:ea typeface="楷体_GB2312" pitchFamily="49" charset="-122"/>
              </a:rPr>
              <a:t>　</a:t>
            </a:r>
          </a:p>
        </p:txBody>
      </p:sp>
      <p:sp>
        <p:nvSpPr>
          <p:cNvPr id="85017" name="Rectangle 25"/>
          <p:cNvSpPr>
            <a:spLocks noChangeArrowheads="1"/>
          </p:cNvSpPr>
          <p:nvPr/>
        </p:nvSpPr>
        <p:spPr bwMode="auto">
          <a:xfrm>
            <a:off x="3419475" y="2781300"/>
            <a:ext cx="2017713" cy="1190625"/>
          </a:xfrm>
          <a:prstGeom prst="rect">
            <a:avLst/>
          </a:prstGeom>
          <a:noFill/>
          <a:ln w="9525">
            <a:noFill/>
            <a:miter lim="800000"/>
            <a:headEnd/>
            <a:tailEnd/>
          </a:ln>
          <a:effectLst/>
        </p:spPr>
        <p:txBody>
          <a:bodyPr wrap="none">
            <a:spAutoFit/>
          </a:bodyPr>
          <a:lstStyle/>
          <a:p>
            <a:r>
              <a:rPr kumimoji="1" lang="zh-CN" altLang="en-US" sz="3600" b="1" dirty="0">
                <a:solidFill>
                  <a:srgbClr val="FF0000"/>
                </a:solidFill>
                <a:latin typeface="楷体_GB2312" pitchFamily="49" charset="-122"/>
                <a:ea typeface="楷体_GB2312" pitchFamily="49" charset="-122"/>
              </a:rPr>
              <a:t>清晨</a:t>
            </a:r>
          </a:p>
          <a:p>
            <a:r>
              <a:rPr kumimoji="1" lang="zh-CN" altLang="en-US" sz="3600" b="1" dirty="0">
                <a:solidFill>
                  <a:srgbClr val="FF0000"/>
                </a:solidFill>
                <a:latin typeface="楷体_GB2312" pitchFamily="49" charset="-122"/>
                <a:ea typeface="楷体_GB2312" pitchFamily="49" charset="-122"/>
              </a:rPr>
              <a:t>或傍晚</a:t>
            </a:r>
            <a:r>
              <a:rPr kumimoji="1" lang="zh-CN" altLang="en-US" sz="3600" dirty="0">
                <a:solidFill>
                  <a:srgbClr val="FF0066"/>
                </a:solidFill>
                <a:latin typeface="Times New Roman" pitchFamily="18" charset="0"/>
              </a:rPr>
              <a:t>　</a:t>
            </a:r>
          </a:p>
        </p:txBody>
      </p:sp>
      <p:sp>
        <p:nvSpPr>
          <p:cNvPr id="85018" name="Rectangle 26"/>
          <p:cNvSpPr>
            <a:spLocks noChangeArrowheads="1"/>
          </p:cNvSpPr>
          <p:nvPr/>
        </p:nvSpPr>
        <p:spPr bwMode="auto">
          <a:xfrm>
            <a:off x="5219700" y="2492375"/>
            <a:ext cx="1560513" cy="1739900"/>
          </a:xfrm>
          <a:prstGeom prst="rect">
            <a:avLst/>
          </a:prstGeom>
          <a:noFill/>
          <a:ln w="9525">
            <a:noFill/>
            <a:miter lim="800000"/>
            <a:headEnd/>
            <a:tailEnd/>
          </a:ln>
          <a:effectLst/>
        </p:spPr>
        <p:txBody>
          <a:bodyPr wrap="none">
            <a:spAutoFit/>
          </a:bodyPr>
          <a:lstStyle/>
          <a:p>
            <a:r>
              <a:rPr kumimoji="1" lang="zh-CN" altLang="en-US" sz="3600" b="1" dirty="0">
                <a:solidFill>
                  <a:srgbClr val="FF0000"/>
                </a:solidFill>
                <a:latin typeface="楷体_GB2312" pitchFamily="49" charset="-122"/>
                <a:ea typeface="楷体_GB2312" pitchFamily="49" charset="-122"/>
              </a:rPr>
              <a:t>路口、</a:t>
            </a:r>
          </a:p>
          <a:p>
            <a:r>
              <a:rPr kumimoji="1" lang="zh-CN" altLang="en-US" sz="3600" b="1" dirty="0">
                <a:solidFill>
                  <a:srgbClr val="FF0000"/>
                </a:solidFill>
                <a:latin typeface="楷体_GB2312" pitchFamily="49" charset="-122"/>
                <a:ea typeface="楷体_GB2312" pitchFamily="49" charset="-122"/>
              </a:rPr>
              <a:t>驿站、</a:t>
            </a:r>
          </a:p>
          <a:p>
            <a:r>
              <a:rPr kumimoji="1" lang="zh-CN" altLang="en-US" sz="3600" b="1" dirty="0">
                <a:solidFill>
                  <a:srgbClr val="FF0000"/>
                </a:solidFill>
                <a:latin typeface="楷体_GB2312" pitchFamily="49" charset="-122"/>
                <a:ea typeface="楷体_GB2312" pitchFamily="49" charset="-122"/>
              </a:rPr>
              <a:t>码头等</a:t>
            </a:r>
          </a:p>
        </p:txBody>
      </p:sp>
      <p:sp>
        <p:nvSpPr>
          <p:cNvPr id="85019" name="Rectangle 27"/>
          <p:cNvSpPr>
            <a:spLocks noChangeArrowheads="1"/>
          </p:cNvSpPr>
          <p:nvPr/>
        </p:nvSpPr>
        <p:spPr bwMode="auto">
          <a:xfrm>
            <a:off x="7092280" y="2564904"/>
            <a:ext cx="1574470" cy="1754326"/>
          </a:xfrm>
          <a:prstGeom prst="rect">
            <a:avLst/>
          </a:prstGeom>
          <a:noFill/>
          <a:ln w="9525">
            <a:noFill/>
            <a:miter lim="800000"/>
            <a:headEnd/>
            <a:tailEnd/>
          </a:ln>
          <a:effectLst/>
        </p:spPr>
        <p:txBody>
          <a:bodyPr wrap="none">
            <a:spAutoFit/>
          </a:bodyPr>
          <a:lstStyle/>
          <a:p>
            <a:r>
              <a:rPr kumimoji="1" lang="zh-CN" altLang="en-US" sz="3600" b="1" dirty="0">
                <a:solidFill>
                  <a:srgbClr val="FF0000"/>
                </a:solidFill>
                <a:latin typeface="楷体_GB2312" pitchFamily="49" charset="-122"/>
                <a:ea typeface="楷体_GB2312" pitchFamily="49" charset="-122"/>
              </a:rPr>
              <a:t>杨柳、</a:t>
            </a:r>
          </a:p>
          <a:p>
            <a:r>
              <a:rPr kumimoji="1" lang="zh-CN" altLang="en-US" sz="3600" b="1" dirty="0" smtClean="0">
                <a:solidFill>
                  <a:srgbClr val="FF0000"/>
                </a:solidFill>
                <a:latin typeface="楷体_GB2312" pitchFamily="49" charset="-122"/>
                <a:ea typeface="楷体_GB2312" pitchFamily="49" charset="-122"/>
              </a:rPr>
              <a:t>酒、</a:t>
            </a:r>
            <a:endParaRPr kumimoji="1" lang="en-US" altLang="zh-CN" sz="3600" b="1" dirty="0" smtClean="0">
              <a:solidFill>
                <a:srgbClr val="FF0000"/>
              </a:solidFill>
              <a:latin typeface="楷体_GB2312" pitchFamily="49" charset="-122"/>
              <a:ea typeface="楷体_GB2312" pitchFamily="49" charset="-122"/>
            </a:endParaRPr>
          </a:p>
          <a:p>
            <a:r>
              <a:rPr kumimoji="1" lang="zh-CN" altLang="en-US" sz="3600" b="1" dirty="0" smtClean="0">
                <a:solidFill>
                  <a:srgbClr val="FF0000"/>
                </a:solidFill>
                <a:latin typeface="楷体_GB2312" pitchFamily="49" charset="-122"/>
                <a:ea typeface="楷体_GB2312" pitchFamily="49" charset="-122"/>
              </a:rPr>
              <a:t>长亭等</a:t>
            </a:r>
            <a:endParaRPr kumimoji="1" lang="zh-CN" altLang="en-US" sz="3600" b="1" dirty="0">
              <a:solidFill>
                <a:srgbClr val="FF0000"/>
              </a:solidFill>
              <a:latin typeface="楷体_GB2312" pitchFamily="49" charset="-122"/>
              <a:ea typeface="楷体_GB2312" pitchFamily="49" charset="-122"/>
            </a:endParaRPr>
          </a:p>
        </p:txBody>
      </p:sp>
      <p:sp>
        <p:nvSpPr>
          <p:cNvPr id="85028" name="Text Box 36"/>
          <p:cNvSpPr txBox="1">
            <a:spLocks noChangeArrowheads="1"/>
          </p:cNvSpPr>
          <p:nvPr/>
        </p:nvSpPr>
        <p:spPr bwMode="auto">
          <a:xfrm>
            <a:off x="395288" y="4868863"/>
            <a:ext cx="8532812" cy="1066800"/>
          </a:xfrm>
          <a:prstGeom prst="rect">
            <a:avLst/>
          </a:prstGeom>
          <a:noFill/>
          <a:ln w="9525">
            <a:noFill/>
            <a:miter lim="800000"/>
            <a:headEnd/>
            <a:tailEnd/>
          </a:ln>
          <a:effectLst/>
        </p:spPr>
        <p:txBody>
          <a:bodyPr>
            <a:spAutoFit/>
          </a:bodyPr>
          <a:lstStyle/>
          <a:p>
            <a:r>
              <a:rPr lang="zh-CN" altLang="en-US" sz="3200" b="1" dirty="0">
                <a:solidFill>
                  <a:srgbClr val="FF0000"/>
                </a:solidFill>
                <a:latin typeface="楷体_GB2312" pitchFamily="49" charset="-122"/>
                <a:ea typeface="楷体_GB2312" pitchFamily="49" charset="-122"/>
              </a:rPr>
              <a:t>　</a:t>
            </a:r>
            <a:r>
              <a:rPr lang="zh-CN" altLang="en-US" sz="3200" b="1" dirty="0">
                <a:solidFill>
                  <a:srgbClr val="0000FF"/>
                </a:solidFill>
                <a:latin typeface="楷体_GB2312" pitchFamily="49" charset="-122"/>
                <a:ea typeface="楷体_GB2312" pitchFamily="49" charset="-122"/>
              </a:rPr>
              <a:t>古人送别的</a:t>
            </a:r>
            <a:r>
              <a:rPr lang="zh-CN" altLang="en-US" sz="3200" b="1" dirty="0" smtClean="0">
                <a:solidFill>
                  <a:srgbClr val="0000FF"/>
                </a:solidFill>
                <a:latin typeface="楷体_GB2312" pitchFamily="49" charset="-122"/>
                <a:ea typeface="楷体_GB2312" pitchFamily="49" charset="-122"/>
              </a:rPr>
              <a:t>习俗：</a:t>
            </a:r>
            <a:endParaRPr lang="en-US" altLang="zh-CN" sz="3200" b="1" dirty="0" smtClean="0">
              <a:solidFill>
                <a:srgbClr val="FF0000"/>
              </a:solidFill>
              <a:latin typeface="楷体_GB2312" pitchFamily="49" charset="-122"/>
              <a:ea typeface="楷体_GB2312" pitchFamily="49" charset="-122"/>
            </a:endParaRPr>
          </a:p>
          <a:p>
            <a:r>
              <a:rPr lang="en-US" altLang="zh-CN" sz="3200" b="1" dirty="0" smtClean="0">
                <a:solidFill>
                  <a:srgbClr val="FF0000"/>
                </a:solidFill>
                <a:latin typeface="楷体_GB2312" pitchFamily="49" charset="-122"/>
                <a:ea typeface="楷体_GB2312" pitchFamily="49" charset="-122"/>
              </a:rPr>
              <a:t>    </a:t>
            </a:r>
            <a:r>
              <a:rPr lang="zh-CN" altLang="en-US" sz="3200" b="1" dirty="0" smtClean="0">
                <a:solidFill>
                  <a:srgbClr val="FF0000"/>
                </a:solidFill>
                <a:latin typeface="楷体_GB2312" pitchFamily="49" charset="-122"/>
                <a:ea typeface="楷体_GB2312" pitchFamily="49" charset="-122"/>
              </a:rPr>
              <a:t>①</a:t>
            </a:r>
            <a:r>
              <a:rPr lang="zh-CN" altLang="en-US" sz="3200" b="1" dirty="0">
                <a:solidFill>
                  <a:srgbClr val="FF0000"/>
                </a:solidFill>
                <a:latin typeface="楷体_GB2312" pitchFamily="49" charset="-122"/>
                <a:ea typeface="楷体_GB2312" pitchFamily="49" charset="-122"/>
              </a:rPr>
              <a:t>折柳送别　②饮酒</a:t>
            </a:r>
            <a:r>
              <a:rPr lang="zh-CN" altLang="en-US" sz="3200" b="1" dirty="0" smtClean="0">
                <a:solidFill>
                  <a:srgbClr val="FF0000"/>
                </a:solidFill>
                <a:latin typeface="楷体_GB2312" pitchFamily="49" charset="-122"/>
                <a:ea typeface="楷体_GB2312" pitchFamily="49" charset="-122"/>
              </a:rPr>
              <a:t>饯别  ③</a:t>
            </a:r>
            <a:r>
              <a:rPr lang="zh-CN" altLang="en-US" sz="3200" b="1" dirty="0">
                <a:solidFill>
                  <a:srgbClr val="FF0000"/>
                </a:solidFill>
                <a:latin typeface="楷体_GB2312" pitchFamily="49" charset="-122"/>
                <a:ea typeface="楷体_GB2312" pitchFamily="49" charset="-122"/>
              </a:rPr>
              <a:t>唱歌送别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5016"/>
                                        </p:tgtEl>
                                        <p:attrNameLst>
                                          <p:attrName>style.visibility</p:attrName>
                                        </p:attrNameLst>
                                      </p:cBhvr>
                                      <p:to>
                                        <p:strVal val="visible"/>
                                      </p:to>
                                    </p:set>
                                    <p:anim calcmode="lin" valueType="num">
                                      <p:cBhvr additive="base">
                                        <p:cTn id="7" dur="500" fill="hold"/>
                                        <p:tgtEl>
                                          <p:spTgt spid="85016"/>
                                        </p:tgtEl>
                                        <p:attrNameLst>
                                          <p:attrName>ppt_x</p:attrName>
                                        </p:attrNameLst>
                                      </p:cBhvr>
                                      <p:tavLst>
                                        <p:tav tm="0">
                                          <p:val>
                                            <p:strVal val="0-#ppt_w/2"/>
                                          </p:val>
                                        </p:tav>
                                        <p:tav tm="100000">
                                          <p:val>
                                            <p:strVal val="#ppt_x"/>
                                          </p:val>
                                        </p:tav>
                                      </p:tavLst>
                                    </p:anim>
                                    <p:anim calcmode="lin" valueType="num">
                                      <p:cBhvr additive="base">
                                        <p:cTn id="8" dur="500" fill="hold"/>
                                        <p:tgtEl>
                                          <p:spTgt spid="8501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85017"/>
                                        </p:tgtEl>
                                        <p:attrNameLst>
                                          <p:attrName>style.visibility</p:attrName>
                                        </p:attrNameLst>
                                      </p:cBhvr>
                                      <p:to>
                                        <p:strVal val="visible"/>
                                      </p:to>
                                    </p:set>
                                    <p:animEffect transition="in" filter="wipe(down)">
                                      <p:cBhvr>
                                        <p:cTn id="13" dur="580">
                                          <p:stCondLst>
                                            <p:cond delay="0"/>
                                          </p:stCondLst>
                                        </p:cTn>
                                        <p:tgtEl>
                                          <p:spTgt spid="85017"/>
                                        </p:tgtEl>
                                      </p:cBhvr>
                                    </p:animEffect>
                                    <p:anim calcmode="lin" valueType="num">
                                      <p:cBhvr>
                                        <p:cTn id="14" dur="1822" tmFilter="0,0; 0.14,0.36; 0.43,0.73; 0.71,0.91; 1.0,1.0">
                                          <p:stCondLst>
                                            <p:cond delay="0"/>
                                          </p:stCondLst>
                                        </p:cTn>
                                        <p:tgtEl>
                                          <p:spTgt spid="85017"/>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85017"/>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85017"/>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85017"/>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85017"/>
                                        </p:tgtEl>
                                        <p:attrNameLst>
                                          <p:attrName>ppt_y</p:attrName>
                                        </p:attrNameLst>
                                      </p:cBhvr>
                                      <p:tavLst>
                                        <p:tav tm="0" fmla="#ppt_y-sin(pi*$)/81">
                                          <p:val>
                                            <p:fltVal val="0"/>
                                          </p:val>
                                        </p:tav>
                                        <p:tav tm="100000">
                                          <p:val>
                                            <p:fltVal val="1"/>
                                          </p:val>
                                        </p:tav>
                                      </p:tavLst>
                                    </p:anim>
                                    <p:animScale>
                                      <p:cBhvr>
                                        <p:cTn id="19" dur="26">
                                          <p:stCondLst>
                                            <p:cond delay="650"/>
                                          </p:stCondLst>
                                        </p:cTn>
                                        <p:tgtEl>
                                          <p:spTgt spid="85017"/>
                                        </p:tgtEl>
                                      </p:cBhvr>
                                      <p:to x="100000" y="60000"/>
                                    </p:animScale>
                                    <p:animScale>
                                      <p:cBhvr>
                                        <p:cTn id="20" dur="166" decel="50000">
                                          <p:stCondLst>
                                            <p:cond delay="676"/>
                                          </p:stCondLst>
                                        </p:cTn>
                                        <p:tgtEl>
                                          <p:spTgt spid="85017"/>
                                        </p:tgtEl>
                                      </p:cBhvr>
                                      <p:to x="100000" y="100000"/>
                                    </p:animScale>
                                    <p:animScale>
                                      <p:cBhvr>
                                        <p:cTn id="21" dur="26">
                                          <p:stCondLst>
                                            <p:cond delay="1312"/>
                                          </p:stCondLst>
                                        </p:cTn>
                                        <p:tgtEl>
                                          <p:spTgt spid="85017"/>
                                        </p:tgtEl>
                                      </p:cBhvr>
                                      <p:to x="100000" y="80000"/>
                                    </p:animScale>
                                    <p:animScale>
                                      <p:cBhvr>
                                        <p:cTn id="22" dur="166" decel="50000">
                                          <p:stCondLst>
                                            <p:cond delay="1338"/>
                                          </p:stCondLst>
                                        </p:cTn>
                                        <p:tgtEl>
                                          <p:spTgt spid="85017"/>
                                        </p:tgtEl>
                                      </p:cBhvr>
                                      <p:to x="100000" y="100000"/>
                                    </p:animScale>
                                    <p:animScale>
                                      <p:cBhvr>
                                        <p:cTn id="23" dur="26">
                                          <p:stCondLst>
                                            <p:cond delay="1642"/>
                                          </p:stCondLst>
                                        </p:cTn>
                                        <p:tgtEl>
                                          <p:spTgt spid="85017"/>
                                        </p:tgtEl>
                                      </p:cBhvr>
                                      <p:to x="100000" y="90000"/>
                                    </p:animScale>
                                    <p:animScale>
                                      <p:cBhvr>
                                        <p:cTn id="24" dur="166" decel="50000">
                                          <p:stCondLst>
                                            <p:cond delay="1668"/>
                                          </p:stCondLst>
                                        </p:cTn>
                                        <p:tgtEl>
                                          <p:spTgt spid="85017"/>
                                        </p:tgtEl>
                                      </p:cBhvr>
                                      <p:to x="100000" y="100000"/>
                                    </p:animScale>
                                    <p:animScale>
                                      <p:cBhvr>
                                        <p:cTn id="25" dur="26">
                                          <p:stCondLst>
                                            <p:cond delay="1808"/>
                                          </p:stCondLst>
                                        </p:cTn>
                                        <p:tgtEl>
                                          <p:spTgt spid="85017"/>
                                        </p:tgtEl>
                                      </p:cBhvr>
                                      <p:to x="100000" y="95000"/>
                                    </p:animScale>
                                    <p:animScale>
                                      <p:cBhvr>
                                        <p:cTn id="26" dur="166" decel="50000">
                                          <p:stCondLst>
                                            <p:cond delay="1834"/>
                                          </p:stCondLst>
                                        </p:cTn>
                                        <p:tgtEl>
                                          <p:spTgt spid="85017"/>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85018"/>
                                        </p:tgtEl>
                                        <p:attrNameLst>
                                          <p:attrName>style.visibility</p:attrName>
                                        </p:attrNameLst>
                                      </p:cBhvr>
                                      <p:to>
                                        <p:strVal val="visible"/>
                                      </p:to>
                                    </p:set>
                                    <p:animEffect transition="in" filter="checkerboard(across)">
                                      <p:cBhvr>
                                        <p:cTn id="31" dur="500"/>
                                        <p:tgtEl>
                                          <p:spTgt spid="85018"/>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1" fill="hold" grpId="0" nodeType="clickEffect">
                                  <p:stCondLst>
                                    <p:cond delay="0"/>
                                  </p:stCondLst>
                                  <p:childTnLst>
                                    <p:set>
                                      <p:cBhvr>
                                        <p:cTn id="35" dur="1" fill="hold">
                                          <p:stCondLst>
                                            <p:cond delay="0"/>
                                          </p:stCondLst>
                                        </p:cTn>
                                        <p:tgtEl>
                                          <p:spTgt spid="85019"/>
                                        </p:tgtEl>
                                        <p:attrNameLst>
                                          <p:attrName>style.visibility</p:attrName>
                                        </p:attrNameLst>
                                      </p:cBhvr>
                                      <p:to>
                                        <p:strVal val="visible"/>
                                      </p:to>
                                    </p:set>
                                    <p:animEffect transition="in" filter="slide(fromTop)">
                                      <p:cBhvr>
                                        <p:cTn id="36" dur="500"/>
                                        <p:tgtEl>
                                          <p:spTgt spid="85019"/>
                                        </p:tgtEl>
                                      </p:cBhvr>
                                    </p:animEffec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85028"/>
                                        </p:tgtEl>
                                        <p:attrNameLst>
                                          <p:attrName>style.visibility</p:attrName>
                                        </p:attrNameLst>
                                      </p:cBhvr>
                                      <p:to>
                                        <p:strVal val="visible"/>
                                      </p:to>
                                    </p:set>
                                    <p:anim calcmode="discrete" valueType="clr">
                                      <p:cBhvr override="childStyle">
                                        <p:cTn id="41" dur="80"/>
                                        <p:tgtEl>
                                          <p:spTgt spid="85028"/>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85028"/>
                                        </p:tgtEl>
                                        <p:attrNameLst>
                                          <p:attrName>fillcolor</p:attrName>
                                        </p:attrNameLst>
                                      </p:cBhvr>
                                      <p:tavLst>
                                        <p:tav tm="0">
                                          <p:val>
                                            <p:clrVal>
                                              <a:schemeClr val="accent2"/>
                                            </p:clrVal>
                                          </p:val>
                                        </p:tav>
                                        <p:tav tm="50000">
                                          <p:val>
                                            <p:clrVal>
                                              <a:schemeClr val="hlink"/>
                                            </p:clrVal>
                                          </p:val>
                                        </p:tav>
                                      </p:tavLst>
                                    </p:anim>
                                    <p:set>
                                      <p:cBhvr>
                                        <p:cTn id="43" dur="80"/>
                                        <p:tgtEl>
                                          <p:spTgt spid="850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16" grpId="0"/>
      <p:bldP spid="85017" grpId="0"/>
      <p:bldP spid="85018" grpId="0"/>
      <p:bldP spid="85019" grpId="0"/>
      <p:bldP spid="8502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251520" y="692696"/>
            <a:ext cx="8588375" cy="4401205"/>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闻王昌龄</a:t>
            </a:r>
            <a:r>
              <a:rPr lang="zh-CN" altLang="en-US" sz="2800" b="1" dirty="0">
                <a:solidFill>
                  <a:srgbClr val="0000FF"/>
                </a:solidFill>
                <a:latin typeface="楷体_GB2312" pitchFamily="49" charset="-122"/>
                <a:ea typeface="楷体_GB2312" pitchFamily="49" charset="-122"/>
              </a:rPr>
              <a:t>左迁龙</a:t>
            </a:r>
            <a:r>
              <a:rPr lang="zh-CN" altLang="en-US" sz="2800" b="1" dirty="0" smtClean="0">
                <a:solidFill>
                  <a:srgbClr val="0000FF"/>
                </a:solidFill>
                <a:latin typeface="楷体_GB2312" pitchFamily="49" charset="-122"/>
                <a:ea typeface="楷体_GB2312" pitchFamily="49" charset="-122"/>
              </a:rPr>
              <a:t>标遥</a:t>
            </a:r>
            <a:r>
              <a:rPr lang="zh-CN" altLang="en-US" sz="2800" b="1" dirty="0">
                <a:solidFill>
                  <a:srgbClr val="0000FF"/>
                </a:solidFill>
                <a:latin typeface="楷体_GB2312" pitchFamily="49" charset="-122"/>
                <a:ea typeface="楷体_GB2312" pitchFamily="49" charset="-122"/>
              </a:rPr>
              <a:t>有此寄  李白</a:t>
            </a:r>
          </a:p>
          <a:p>
            <a:r>
              <a:rPr lang="zh-CN" altLang="en-US" sz="2800" b="1" dirty="0">
                <a:solidFill>
                  <a:srgbClr val="0000FF"/>
                </a:solidFill>
                <a:latin typeface="楷体_GB2312" pitchFamily="49" charset="-122"/>
                <a:ea typeface="楷体_GB2312" pitchFamily="49" charset="-122"/>
              </a:rPr>
              <a:t>    　　杨花落尽子规啼，闻道龙标过五溪。</a:t>
            </a:r>
          </a:p>
          <a:p>
            <a:r>
              <a:rPr lang="zh-CN" altLang="en-US" sz="2800" b="1" dirty="0">
                <a:solidFill>
                  <a:srgbClr val="0000FF"/>
                </a:solidFill>
                <a:latin typeface="楷体_GB2312" pitchFamily="49" charset="-122"/>
                <a:ea typeface="楷体_GB2312" pitchFamily="49" charset="-122"/>
              </a:rPr>
              <a:t>    　　我寄愁心与明月，随君直到夜郎西。</a:t>
            </a:r>
          </a:p>
          <a:p>
            <a:r>
              <a:rPr lang="zh-CN" altLang="en-US" sz="2800" b="1" dirty="0">
                <a:solidFill>
                  <a:srgbClr val="0000FF"/>
                </a:solidFill>
                <a:latin typeface="楷体_GB2312" pitchFamily="49" charset="-122"/>
                <a:ea typeface="楷体_GB2312" pitchFamily="49" charset="-122"/>
              </a:rPr>
              <a:t>　 </a:t>
            </a:r>
          </a:p>
          <a:p>
            <a:r>
              <a:rPr lang="zh-CN" altLang="en-US" sz="2800" b="1" dirty="0">
                <a:solidFill>
                  <a:srgbClr val="0000FF"/>
                </a:solidFill>
                <a:latin typeface="楷体_GB2312" pitchFamily="49" charset="-122"/>
                <a:ea typeface="楷体_GB2312" pitchFamily="49" charset="-122"/>
              </a:rPr>
              <a:t>   </a:t>
            </a: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、第一句景物描写有何作用？</a:t>
            </a:r>
          </a:p>
          <a:p>
            <a:r>
              <a:rPr lang="zh-CN" altLang="en-US" sz="2800" b="1" dirty="0">
                <a:solidFill>
                  <a:srgbClr val="0000FF"/>
                </a:solidFill>
                <a:latin typeface="楷体_GB2312" pitchFamily="49" charset="-122"/>
                <a:ea typeface="楷体_GB2312" pitchFamily="49" charset="-122"/>
              </a:rPr>
              <a:t>   </a:t>
            </a:r>
          </a:p>
          <a:p>
            <a:endParaRPr lang="zh-CN" altLang="en-US" sz="2800" b="1" dirty="0">
              <a:solidFill>
                <a:srgbClr val="0000FF"/>
              </a:solidFill>
              <a:latin typeface="楷体_GB2312" pitchFamily="49" charset="-122"/>
              <a:ea typeface="楷体_GB2312" pitchFamily="49" charset="-122"/>
            </a:endParaRPr>
          </a:p>
          <a:p>
            <a:endParaRPr lang="zh-CN" altLang="en-US" sz="2800" b="1" dirty="0">
              <a:solidFill>
                <a:srgbClr val="0000FF"/>
              </a:solidFill>
              <a:latin typeface="楷体_GB2312" pitchFamily="49" charset="-122"/>
              <a:ea typeface="楷体_GB2312" pitchFamily="49" charset="-122"/>
            </a:endParaRPr>
          </a:p>
          <a:p>
            <a:r>
              <a:rPr lang="zh-CN" altLang="en-US" sz="2800" b="1" dirty="0">
                <a:solidFill>
                  <a:srgbClr val="0000FF"/>
                </a:solidFill>
                <a:latin typeface="楷体_GB2312" pitchFamily="49" charset="-122"/>
                <a:ea typeface="楷体_GB2312" pitchFamily="49" charset="-122"/>
              </a:rPr>
              <a:t>   </a:t>
            </a:r>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、三四句运用了什么修辞方法，表达了作者怎样的情感？</a:t>
            </a:r>
            <a:endParaRPr lang="zh-CN" altLang="en-US" sz="2800" dirty="0">
              <a:latin typeface="楷体_GB2312" pitchFamily="49" charset="-122"/>
              <a:ea typeface="楷体_GB2312" pitchFamily="49" charset="-122"/>
            </a:endParaRPr>
          </a:p>
        </p:txBody>
      </p:sp>
      <p:sp>
        <p:nvSpPr>
          <p:cNvPr id="89093" name="Text Box 5"/>
          <p:cNvSpPr txBox="1">
            <a:spLocks noChangeArrowheads="1"/>
          </p:cNvSpPr>
          <p:nvPr/>
        </p:nvSpPr>
        <p:spPr bwMode="auto">
          <a:xfrm>
            <a:off x="179512" y="5042118"/>
            <a:ext cx="8784976" cy="1384995"/>
          </a:xfrm>
          <a:prstGeom prst="rect">
            <a:avLst/>
          </a:prstGeom>
          <a:noFill/>
          <a:ln w="9525">
            <a:noFill/>
            <a:miter lim="800000"/>
            <a:headEnd/>
            <a:tailEnd/>
          </a:ln>
          <a:effectLst/>
        </p:spPr>
        <p:txBody>
          <a:bodyPr wrap="square">
            <a:spAutoFit/>
          </a:bodyPr>
          <a:lstStyle/>
          <a:p>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三四句运用了</a:t>
            </a:r>
            <a:r>
              <a:rPr lang="zh-CN" altLang="en-US" sz="2800" b="1" dirty="0">
                <a:solidFill>
                  <a:srgbClr val="FF0000"/>
                </a:solidFill>
                <a:latin typeface="楷体_GB2312" pitchFamily="49" charset="-122"/>
                <a:ea typeface="楷体_GB2312" pitchFamily="49" charset="-122"/>
              </a:rPr>
              <a:t>拟人修辞方法</a:t>
            </a:r>
            <a:r>
              <a:rPr lang="zh-CN" altLang="en-US" sz="2800" b="1" dirty="0">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将自己心中的愁思寄托给明月，满含深情的明月照耀友人，一直陪伴他到偏远的夜郎。</a:t>
            </a:r>
            <a:r>
              <a:rPr lang="zh-CN" altLang="en-US" sz="2800" b="1" dirty="0">
                <a:latin typeface="楷体_GB2312" pitchFamily="49" charset="-122"/>
                <a:ea typeface="楷体_GB2312" pitchFamily="49" charset="-122"/>
              </a:rPr>
              <a:t>这两句</a:t>
            </a:r>
            <a:r>
              <a:rPr lang="zh-CN" altLang="en-US" sz="2800" b="1" dirty="0">
                <a:solidFill>
                  <a:srgbClr val="FF0000"/>
                </a:solidFill>
                <a:latin typeface="楷体_GB2312" pitchFamily="49" charset="-122"/>
                <a:ea typeface="楷体_GB2312" pitchFamily="49" charset="-122"/>
              </a:rPr>
              <a:t>表达了作者对友人的关切和思念。</a:t>
            </a:r>
          </a:p>
        </p:txBody>
      </p:sp>
      <p:sp>
        <p:nvSpPr>
          <p:cNvPr id="89095" name="Text Box 7"/>
          <p:cNvSpPr txBox="1">
            <a:spLocks noChangeArrowheads="1"/>
          </p:cNvSpPr>
          <p:nvPr/>
        </p:nvSpPr>
        <p:spPr bwMode="auto">
          <a:xfrm>
            <a:off x="323528" y="2852936"/>
            <a:ext cx="8568630" cy="1384995"/>
          </a:xfrm>
          <a:prstGeom prst="rect">
            <a:avLst/>
          </a:prstGeom>
          <a:noFill/>
          <a:ln w="9525">
            <a:noFill/>
            <a:miter lim="800000"/>
            <a:headEnd/>
            <a:tailEnd/>
          </a:ln>
          <a:effectLst/>
        </p:spPr>
        <p:txBody>
          <a:bodyPr wrap="square">
            <a:spAutoFit/>
          </a:bodyPr>
          <a:lstStyle/>
          <a:p>
            <a:r>
              <a:rPr lang="en-US" altLang="zh-CN"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首</a:t>
            </a:r>
            <a:r>
              <a:rPr lang="zh-CN" altLang="en-US" sz="2800" b="1" dirty="0">
                <a:solidFill>
                  <a:srgbClr val="FF0000"/>
                </a:solidFill>
                <a:latin typeface="楷体_GB2312" pitchFamily="49" charset="-122"/>
                <a:ea typeface="楷体_GB2312" pitchFamily="49" charset="-122"/>
              </a:rPr>
              <a:t>句选取的景物是漂泊不定的杨花和叫声凄婉哀愁的子规，暗含了因友人王昌龄左迁偏远之地的忧伤之情。</a:t>
            </a:r>
          </a:p>
        </p:txBody>
      </p:sp>
      <p:sp>
        <p:nvSpPr>
          <p:cNvPr id="6"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Effect transition="in" filter="strips(downLeft)">
                                      <p:cBhvr>
                                        <p:cTn id="12" dur="500"/>
                                        <p:tgtEl>
                                          <p:spTgt spid="89092"/>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nodeType="clickEffect">
                                  <p:stCondLst>
                                    <p:cond delay="0"/>
                                  </p:stCondLst>
                                  <p:iterate type="lt">
                                    <p:tmPct val="50000"/>
                                  </p:iterate>
                                  <p:childTnLst>
                                    <p:set>
                                      <p:cBhvr>
                                        <p:cTn id="16" dur="1" fill="hold">
                                          <p:stCondLst>
                                            <p:cond delay="0"/>
                                          </p:stCondLst>
                                        </p:cTn>
                                        <p:tgtEl>
                                          <p:spTgt spid="89095">
                                            <p:txEl>
                                              <p:pRg st="0" end="0"/>
                                            </p:txEl>
                                          </p:spTgt>
                                        </p:tgtEl>
                                        <p:attrNameLst>
                                          <p:attrName>style.visibility</p:attrName>
                                        </p:attrNameLst>
                                      </p:cBhvr>
                                      <p:to>
                                        <p:strVal val="visible"/>
                                      </p:to>
                                    </p:set>
                                    <p:anim calcmode="discrete" valueType="clr">
                                      <p:cBhvr override="childStyle">
                                        <p:cTn id="17" dur="80"/>
                                        <p:tgtEl>
                                          <p:spTgt spid="890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89095">
                                            <p:txEl>
                                              <p:pRg st="0" end="0"/>
                                            </p:txEl>
                                          </p:spTgt>
                                        </p:tgtEl>
                                        <p:attrNameLst>
                                          <p:attrName>fillcolor</p:attrName>
                                        </p:attrNameLst>
                                      </p:cBhvr>
                                      <p:tavLst>
                                        <p:tav tm="0">
                                          <p:val>
                                            <p:clrVal>
                                              <a:schemeClr val="accent2"/>
                                            </p:clrVal>
                                          </p:val>
                                        </p:tav>
                                        <p:tav tm="50000">
                                          <p:val>
                                            <p:clrVal>
                                              <a:schemeClr val="hlink"/>
                                            </p:clrVal>
                                          </p:val>
                                        </p:tav>
                                      </p:tavLst>
                                    </p:anim>
                                    <p:set>
                                      <p:cBhvr>
                                        <p:cTn id="19" dur="80"/>
                                        <p:tgtEl>
                                          <p:spTgt spid="89095">
                                            <p:txEl>
                                              <p:pRg st="0" end="0"/>
                                            </p:txEl>
                                          </p:spTgt>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89093"/>
                                        </p:tgtEl>
                                        <p:attrNameLst>
                                          <p:attrName>style.visibility</p:attrName>
                                        </p:attrNameLst>
                                      </p:cBhvr>
                                      <p:to>
                                        <p:strVal val="visible"/>
                                      </p:to>
                                    </p:set>
                                    <p:anim calcmode="discrete" valueType="clr">
                                      <p:cBhvr override="childStyle">
                                        <p:cTn id="24" dur="80"/>
                                        <p:tgtEl>
                                          <p:spTgt spid="89093"/>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89093"/>
                                        </p:tgtEl>
                                        <p:attrNameLst>
                                          <p:attrName>fillcolor</p:attrName>
                                        </p:attrNameLst>
                                      </p:cBhvr>
                                      <p:tavLst>
                                        <p:tav tm="0">
                                          <p:val>
                                            <p:clrVal>
                                              <a:schemeClr val="accent2"/>
                                            </p:clrVal>
                                          </p:val>
                                        </p:tav>
                                        <p:tav tm="50000">
                                          <p:val>
                                            <p:clrVal>
                                              <a:schemeClr val="hlink"/>
                                            </p:clrVal>
                                          </p:val>
                                        </p:tav>
                                      </p:tavLst>
                                    </p:anim>
                                    <p:set>
                                      <p:cBhvr>
                                        <p:cTn id="26" dur="80"/>
                                        <p:tgtEl>
                                          <p:spTgt spid="8909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p:bldP spid="89093" grpId="0"/>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body" idx="1"/>
          </p:nvPr>
        </p:nvSpPr>
        <p:spPr>
          <a:xfrm>
            <a:off x="0" y="228600"/>
            <a:ext cx="8839200" cy="5181600"/>
          </a:xfrm>
        </p:spPr>
        <p:txBody>
          <a:bodyPr/>
          <a:lstStyle/>
          <a:p>
            <a:pPr algn="just">
              <a:buFontTx/>
              <a:buNone/>
            </a:pPr>
            <a:r>
              <a:rPr lang="en-US" altLang="zh-CN" sz="4400" b="1">
                <a:solidFill>
                  <a:schemeClr val="accent2"/>
                </a:solidFill>
              </a:rPr>
              <a:t>         </a:t>
            </a:r>
            <a:endParaRPr lang="en-US" altLang="zh-CN" sz="4400" b="1">
              <a:solidFill>
                <a:schemeClr val="tx2"/>
              </a:solidFill>
              <a:latin typeface="宋体" pitchFamily="2" charset="-122"/>
            </a:endParaRPr>
          </a:p>
        </p:txBody>
      </p:sp>
      <p:sp>
        <p:nvSpPr>
          <p:cNvPr id="104452" name="Text Box 4"/>
          <p:cNvSpPr txBox="1">
            <a:spLocks noChangeArrowheads="1"/>
          </p:cNvSpPr>
          <p:nvPr/>
        </p:nvSpPr>
        <p:spPr bwMode="auto">
          <a:xfrm>
            <a:off x="467544" y="980728"/>
            <a:ext cx="7940675" cy="3108543"/>
          </a:xfrm>
          <a:prstGeom prst="rect">
            <a:avLst/>
          </a:prstGeom>
          <a:noFill/>
          <a:ln w="9525">
            <a:noFill/>
            <a:miter lim="800000"/>
            <a:headEnd/>
            <a:tailEnd/>
          </a:ln>
          <a:effectLst/>
        </p:spPr>
        <p:txBody>
          <a:bodyPr>
            <a:spAutoFit/>
          </a:bodyPr>
          <a:lstStyle/>
          <a:p>
            <a:r>
              <a:rPr lang="en-US" altLang="zh-CN" sz="2800" b="1" dirty="0">
                <a:solidFill>
                  <a:srgbClr val="0000FF"/>
                </a:solidFill>
                <a:latin typeface="楷体_GB2312" pitchFamily="49" charset="-122"/>
                <a:ea typeface="楷体_GB2312" pitchFamily="49" charset="-122"/>
              </a:rPr>
              <a:t>            </a:t>
            </a:r>
            <a:r>
              <a:rPr lang="zh-CN" altLang="en-US" sz="2800" b="1" dirty="0">
                <a:solidFill>
                  <a:srgbClr val="0000FF"/>
                </a:solidFill>
                <a:latin typeface="楷体_GB2312" pitchFamily="49" charset="-122"/>
                <a:ea typeface="楷体_GB2312" pitchFamily="49" charset="-122"/>
              </a:rPr>
              <a:t>淮上与友人别 郑谷</a:t>
            </a:r>
          </a:p>
          <a:p>
            <a:r>
              <a:rPr lang="zh-CN" altLang="en-US" sz="2800" b="1" dirty="0">
                <a:solidFill>
                  <a:srgbClr val="0000FF"/>
                </a:solidFill>
                <a:latin typeface="楷体_GB2312" pitchFamily="49" charset="-122"/>
                <a:ea typeface="楷体_GB2312" pitchFamily="49" charset="-122"/>
              </a:rPr>
              <a:t>     扬子江头杨柳春，杨花愁杀渡江人。</a:t>
            </a:r>
          </a:p>
          <a:p>
            <a:r>
              <a:rPr lang="zh-CN" altLang="en-US" sz="2800" b="1" dirty="0">
                <a:solidFill>
                  <a:srgbClr val="0000FF"/>
                </a:solidFill>
                <a:latin typeface="楷体_GB2312" pitchFamily="49" charset="-122"/>
                <a:ea typeface="楷体_GB2312" pitchFamily="49" charset="-122"/>
              </a:rPr>
              <a:t>     数声风笛离亭晚，君向潇湘我向秦。</a:t>
            </a:r>
          </a:p>
          <a:p>
            <a:endParaRPr lang="zh-CN" altLang="en-US" sz="2800" b="1" dirty="0">
              <a:solidFill>
                <a:srgbClr val="0000FF"/>
              </a:solidFill>
              <a:latin typeface="楷体_GB2312" pitchFamily="49" charset="-122"/>
              <a:ea typeface="楷体_GB2312" pitchFamily="49" charset="-122"/>
            </a:endParaRPr>
          </a:p>
          <a:p>
            <a:r>
              <a:rPr lang="zh-CN" altLang="en-US" sz="2800" b="1" dirty="0">
                <a:solidFill>
                  <a:srgbClr val="0000FF"/>
                </a:solidFill>
                <a:latin typeface="楷体_GB2312" pitchFamily="49" charset="-122"/>
                <a:ea typeface="楷体_GB2312" pitchFamily="49" charset="-122"/>
              </a:rPr>
              <a:t>  </a:t>
            </a:r>
            <a:r>
              <a:rPr lang="zh-CN" altLang="en-US" sz="2800" b="1" dirty="0">
                <a:latin typeface="楷体_GB2312" pitchFamily="49" charset="-122"/>
                <a:ea typeface="楷体_GB2312" pitchFamily="49" charset="-122"/>
              </a:rPr>
              <a:t>问题：这首诗作者所要表达的基本情感是什么？请结合具体诗句谈谈作者是如何表达这一情感的。</a:t>
            </a:r>
          </a:p>
          <a:p>
            <a:endParaRPr lang="en-US" altLang="zh-CN" sz="2800" dirty="0">
              <a:solidFill>
                <a:srgbClr val="0000FF"/>
              </a:solidFill>
              <a:latin typeface="楷体_GB2312" pitchFamily="49" charset="-122"/>
              <a:ea typeface="楷体_GB2312" pitchFamily="49" charset="-122"/>
            </a:endParaRPr>
          </a:p>
        </p:txBody>
      </p:sp>
      <p:sp>
        <p:nvSpPr>
          <p:cNvPr id="104453" name="Text Box 5"/>
          <p:cNvSpPr txBox="1">
            <a:spLocks noChangeArrowheads="1"/>
          </p:cNvSpPr>
          <p:nvPr/>
        </p:nvSpPr>
        <p:spPr bwMode="auto">
          <a:xfrm>
            <a:off x="467544" y="4077072"/>
            <a:ext cx="8280920" cy="1815882"/>
          </a:xfrm>
          <a:prstGeom prst="rect">
            <a:avLst/>
          </a:prstGeom>
          <a:noFill/>
          <a:ln w="9525">
            <a:noFill/>
            <a:miter lim="800000"/>
            <a:headEnd/>
            <a:tailEnd/>
          </a:ln>
          <a:effectLst/>
        </p:spPr>
        <p:txBody>
          <a:bodyPr wrap="square">
            <a:spAutoFit/>
          </a:bodyPr>
          <a:lstStyle/>
          <a:p>
            <a:pPr algn="just">
              <a:buClr>
                <a:srgbClr val="996633"/>
              </a:buClr>
              <a:buSzPct val="70000"/>
              <a:buFont typeface="Wingdings" pitchFamily="2" charset="2"/>
              <a:buNone/>
            </a:pPr>
            <a:r>
              <a:rPr kumimoji="1" lang="en-US" altLang="zh-CN" sz="2800" b="1" dirty="0">
                <a:solidFill>
                  <a:srgbClr val="FF0000"/>
                </a:solidFill>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离愁</a:t>
            </a:r>
            <a:r>
              <a:rPr kumimoji="1" lang="zh-CN" altLang="en-US" sz="2800" b="1" dirty="0">
                <a:solidFill>
                  <a:srgbClr val="FF0000"/>
                </a:solidFill>
                <a:latin typeface="楷体_GB2312" pitchFamily="49" charset="-122"/>
                <a:ea typeface="楷体_GB2312" pitchFamily="49" charset="-122"/>
              </a:rPr>
              <a:t>。</a:t>
            </a:r>
            <a:r>
              <a:rPr kumimoji="1" lang="zh-CN" altLang="en-US" sz="2800" b="1" dirty="0">
                <a:solidFill>
                  <a:srgbClr val="0000FF"/>
                </a:solidFill>
                <a:latin typeface="楷体_GB2312" pitchFamily="49" charset="-122"/>
                <a:ea typeface="楷体_GB2312" pitchFamily="49" charset="-122"/>
              </a:rPr>
              <a:t>首先，作者选取了大量象征离愁的景物：“杨柳”、“杨花”、“风笛”、“离亭” 。</a:t>
            </a:r>
            <a:r>
              <a:rPr kumimoji="1" lang="zh-CN" altLang="en-US" sz="2800" b="1" dirty="0">
                <a:solidFill>
                  <a:srgbClr val="FF0000"/>
                </a:solidFill>
                <a:latin typeface="楷体_GB2312" pitchFamily="49" charset="-122"/>
                <a:ea typeface="楷体_GB2312" pitchFamily="49" charset="-122"/>
              </a:rPr>
              <a:t>末句直接表达了各向天涯的无限愁绪和南北异途的深长思念。</a:t>
            </a:r>
            <a:endParaRPr lang="zh-CN" altLang="en-US" sz="2800" dirty="0">
              <a:solidFill>
                <a:srgbClr val="FF0000"/>
              </a:solidFill>
              <a:latin typeface="楷体_GB2312" pitchFamily="49" charset="-122"/>
              <a:ea typeface="楷体_GB2312" pitchFamily="49" charset="-122"/>
            </a:endParaRPr>
          </a:p>
        </p:txBody>
      </p:sp>
      <p:sp>
        <p:nvSpPr>
          <p:cNvPr id="6"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4452"/>
                                        </p:tgtEl>
                                        <p:attrNameLst>
                                          <p:attrName>style.visibility</p:attrName>
                                        </p:attrNameLst>
                                      </p:cBhvr>
                                      <p:to>
                                        <p:strVal val="visible"/>
                                      </p:to>
                                    </p:set>
                                    <p:animEffect transition="in" filter="strips(downLeft)">
                                      <p:cBhvr>
                                        <p:cTn id="12" dur="500"/>
                                        <p:tgtEl>
                                          <p:spTgt spid="104452"/>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04453"/>
                                        </p:tgtEl>
                                        <p:attrNameLst>
                                          <p:attrName>style.visibility</p:attrName>
                                        </p:attrNameLst>
                                      </p:cBhvr>
                                      <p:to>
                                        <p:strVal val="visible"/>
                                      </p:to>
                                    </p:set>
                                    <p:anim calcmode="discrete" valueType="clr">
                                      <p:cBhvr override="childStyle">
                                        <p:cTn id="17" dur="80"/>
                                        <p:tgtEl>
                                          <p:spTgt spid="104453"/>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04453"/>
                                        </p:tgtEl>
                                        <p:attrNameLst>
                                          <p:attrName>fillcolor</p:attrName>
                                        </p:attrNameLst>
                                      </p:cBhvr>
                                      <p:tavLst>
                                        <p:tav tm="0">
                                          <p:val>
                                            <p:clrVal>
                                              <a:schemeClr val="accent2"/>
                                            </p:clrVal>
                                          </p:val>
                                        </p:tav>
                                        <p:tav tm="50000">
                                          <p:val>
                                            <p:clrVal>
                                              <a:schemeClr val="hlink"/>
                                            </p:clrVal>
                                          </p:val>
                                        </p:tav>
                                      </p:tavLst>
                                    </p:anim>
                                    <p:set>
                                      <p:cBhvr>
                                        <p:cTn id="19" dur="80"/>
                                        <p:tgtEl>
                                          <p:spTgt spid="1044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p:bldP spid="104453"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827088" y="908050"/>
            <a:ext cx="7940675" cy="2654300"/>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重送裴郎中贬吉州  刘长卿</a:t>
            </a:r>
          </a:p>
          <a:p>
            <a:r>
              <a:rPr lang="zh-CN" altLang="en-US" sz="2800" b="1" dirty="0">
                <a:solidFill>
                  <a:srgbClr val="0000FF"/>
                </a:solidFill>
                <a:latin typeface="楷体_GB2312" pitchFamily="49" charset="-122"/>
                <a:ea typeface="楷体_GB2312" pitchFamily="49" charset="-122"/>
              </a:rPr>
              <a:t>  </a:t>
            </a:r>
          </a:p>
          <a:p>
            <a:r>
              <a:rPr lang="zh-CN" altLang="en-US" sz="2800" b="1" dirty="0">
                <a:solidFill>
                  <a:srgbClr val="0000FF"/>
                </a:solidFill>
                <a:latin typeface="楷体_GB2312" pitchFamily="49" charset="-122"/>
                <a:ea typeface="楷体_GB2312" pitchFamily="49" charset="-122"/>
              </a:rPr>
              <a:t>　猿啼客散暮江头，人自伤心水自流。</a:t>
            </a:r>
          </a:p>
          <a:p>
            <a:r>
              <a:rPr lang="zh-CN" altLang="en-US" sz="2800" b="1" dirty="0">
                <a:solidFill>
                  <a:srgbClr val="0000FF"/>
                </a:solidFill>
                <a:latin typeface="楷体_GB2312" pitchFamily="49" charset="-122"/>
                <a:ea typeface="楷体_GB2312" pitchFamily="49" charset="-122"/>
              </a:rPr>
              <a:t>  同作逐臣君更远，青山万里一孤舟。</a:t>
            </a:r>
          </a:p>
          <a:p>
            <a:endParaRPr lang="zh-CN" altLang="en-US" sz="2800" b="1" dirty="0">
              <a:solidFill>
                <a:srgbClr val="0000FF"/>
              </a:solidFill>
              <a:latin typeface="楷体_GB2312" pitchFamily="49" charset="-122"/>
              <a:ea typeface="楷体_GB2312" pitchFamily="49" charset="-122"/>
            </a:endParaRPr>
          </a:p>
          <a:p>
            <a:r>
              <a:rPr lang="zh-CN" altLang="en-US" sz="2800" b="1" dirty="0">
                <a:solidFill>
                  <a:srgbClr val="0000FF"/>
                </a:solidFill>
                <a:ea typeface="楷体_GB2312" pitchFamily="49" charset="-122"/>
              </a:rPr>
              <a:t>　</a:t>
            </a:r>
            <a:r>
              <a:rPr lang="zh-CN" altLang="en-US" sz="2800" b="1" dirty="0">
                <a:ea typeface="楷体_GB2312" pitchFamily="49" charset="-122"/>
              </a:rPr>
              <a:t>作者如何表达惜别哀伤之情的？</a:t>
            </a:r>
            <a:endParaRPr lang="zh-CN" altLang="en-US" sz="2800" dirty="0">
              <a:latin typeface="楷体_GB2312" pitchFamily="49" charset="-122"/>
              <a:ea typeface="楷体_GB2312" pitchFamily="49" charset="-122"/>
            </a:endParaRPr>
          </a:p>
        </p:txBody>
      </p:sp>
      <p:sp>
        <p:nvSpPr>
          <p:cNvPr id="106500" name="Text Box 4"/>
          <p:cNvSpPr txBox="1">
            <a:spLocks noChangeArrowheads="1"/>
          </p:cNvSpPr>
          <p:nvPr/>
        </p:nvSpPr>
        <p:spPr bwMode="auto">
          <a:xfrm>
            <a:off x="323528" y="3749457"/>
            <a:ext cx="8568952" cy="2246769"/>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借景抒情。</a:t>
            </a:r>
            <a:endParaRPr lang="en-US" altLang="zh-CN" sz="2800" b="1" dirty="0" smtClean="0">
              <a:solidFill>
                <a:srgbClr val="FF0000"/>
              </a:solidFill>
              <a:latin typeface="楷体_GB2312" pitchFamily="49" charset="-122"/>
              <a:ea typeface="楷体_GB2312" pitchFamily="49" charset="-122"/>
            </a:endParaRPr>
          </a:p>
          <a:p>
            <a:r>
              <a:rPr lang="en-US" altLang="zh-CN" sz="2800" b="1" dirty="0" smtClean="0">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景物：“猿啼” 、“暮江”、 “孤舟” 。</a:t>
            </a:r>
          </a:p>
          <a:p>
            <a:r>
              <a:rPr lang="zh-CN" altLang="en-US" sz="2800" b="1" dirty="0" smtClean="0">
                <a:solidFill>
                  <a:srgbClr val="0000FF"/>
                </a:solidFill>
                <a:latin typeface="楷体_GB2312" pitchFamily="49" charset="-122"/>
                <a:ea typeface="楷体_GB2312" pitchFamily="49" charset="-122"/>
              </a:rPr>
              <a:t>       情： “客散”、 “伤心” 、“逐臣更远”</a:t>
            </a:r>
            <a:r>
              <a:rPr lang="zh-CN" altLang="en-US" sz="2800" b="1" dirty="0" smtClean="0">
                <a:latin typeface="楷体_GB2312" pitchFamily="49" charset="-122"/>
                <a:ea typeface="楷体_GB2312" pitchFamily="49" charset="-122"/>
              </a:rPr>
              <a:t>。</a:t>
            </a:r>
          </a:p>
          <a:p>
            <a:r>
              <a:rPr lang="zh-CN" altLang="en-US" sz="2800" b="1" dirty="0">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反衬</a:t>
            </a:r>
            <a:r>
              <a:rPr lang="zh-CN" altLang="en-US" sz="2800" b="1" dirty="0">
                <a:solidFill>
                  <a:srgbClr val="FF0000"/>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“人自伤心水自流”，以流水的无情反衬</a:t>
            </a:r>
            <a:r>
              <a:rPr lang="zh-CN" altLang="en-US" sz="2800" b="1" dirty="0" smtClean="0">
                <a:solidFill>
                  <a:srgbClr val="0000FF"/>
                </a:solidFill>
                <a:latin typeface="楷体_GB2312" pitchFamily="49" charset="-122"/>
                <a:ea typeface="楷体_GB2312" pitchFamily="49" charset="-122"/>
              </a:rPr>
              <a:t>人   的</a:t>
            </a:r>
            <a:r>
              <a:rPr lang="zh-CN" altLang="en-US" sz="2800" b="1" dirty="0">
                <a:solidFill>
                  <a:srgbClr val="0000FF"/>
                </a:solidFill>
                <a:latin typeface="楷体_GB2312" pitchFamily="49" charset="-122"/>
                <a:ea typeface="楷体_GB2312" pitchFamily="49" charset="-122"/>
              </a:rPr>
              <a:t>伤心；“青山万里一孤舟”，以青山万里反衬孤舟。</a:t>
            </a: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499"/>
                                        </p:tgtEl>
                                        <p:attrNameLst>
                                          <p:attrName>style.visibility</p:attrName>
                                        </p:attrNameLst>
                                      </p:cBhvr>
                                      <p:to>
                                        <p:strVal val="visible"/>
                                      </p:to>
                                    </p:set>
                                    <p:animEffect transition="in" filter="strips(downLeft)">
                                      <p:cBhvr>
                                        <p:cTn id="12" dur="500"/>
                                        <p:tgtEl>
                                          <p:spTgt spid="10649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6500"/>
                                        </p:tgtEl>
                                        <p:attrNameLst>
                                          <p:attrName>style.visibility</p:attrName>
                                        </p:attrNameLst>
                                      </p:cBhvr>
                                      <p:to>
                                        <p:strVal val="visible"/>
                                      </p:to>
                                    </p:set>
                                    <p:animEffect transition="in" filter="checkerboard(across)">
                                      <p:cBhvr>
                                        <p:cTn id="17"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4763"/>
            <a:ext cx="9142413" cy="6846887"/>
          </a:xfrm>
          <a:prstGeom prst="rect">
            <a:avLst/>
          </a:prstGeom>
          <a:noFill/>
          <a:ln w="9525">
            <a:noFill/>
            <a:miter lim="800000"/>
            <a:headEnd/>
            <a:tailEnd/>
          </a:ln>
        </p:spPr>
      </p:pic>
      <p:sp>
        <p:nvSpPr>
          <p:cNvPr id="108549" name="Text Box 5"/>
          <p:cNvSpPr txBox="1">
            <a:spLocks noChangeArrowheads="1"/>
          </p:cNvSpPr>
          <p:nvPr/>
        </p:nvSpPr>
        <p:spPr bwMode="auto">
          <a:xfrm>
            <a:off x="251520" y="4581128"/>
            <a:ext cx="6408712" cy="1785104"/>
          </a:xfrm>
          <a:prstGeom prst="rect">
            <a:avLst/>
          </a:prstGeom>
          <a:noFill/>
          <a:ln w="9525">
            <a:noFill/>
            <a:miter lim="800000"/>
            <a:headEnd/>
            <a:tailEnd/>
          </a:ln>
          <a:effectLst/>
        </p:spPr>
        <p:txBody>
          <a:bodyPr wrap="square">
            <a:spAutoFit/>
          </a:bodyPr>
          <a:lstStyle/>
          <a:p>
            <a:r>
              <a:rPr kumimoji="1" lang="zh-CN" altLang="en-US" sz="6600" b="1" dirty="0">
                <a:solidFill>
                  <a:srgbClr val="0000FF"/>
                </a:solidFill>
                <a:latin typeface="华文行楷" pitchFamily="2" charset="-122"/>
                <a:ea typeface="华文行楷" pitchFamily="2" charset="-122"/>
              </a:rPr>
              <a:t>无限风光在险峰</a:t>
            </a:r>
            <a:endParaRPr kumimoji="1" lang="zh-CN" altLang="en-US" sz="6000" b="1" dirty="0">
              <a:solidFill>
                <a:srgbClr val="0000FF"/>
              </a:solidFill>
              <a:latin typeface="华文行楷" pitchFamily="2" charset="-122"/>
              <a:ea typeface="华文行楷" pitchFamily="2" charset="-122"/>
            </a:endParaRPr>
          </a:p>
          <a:p>
            <a:r>
              <a:rPr kumimoji="1" lang="zh-CN" altLang="en-US" sz="4400" b="1" dirty="0">
                <a:solidFill>
                  <a:srgbClr val="66FF33"/>
                </a:solidFill>
                <a:latin typeface="Times New Roman" pitchFamily="18" charset="0"/>
                <a:ea typeface="隶书" pitchFamily="49" charset="-122"/>
              </a:rPr>
              <a:t>   </a:t>
            </a:r>
            <a:r>
              <a:rPr kumimoji="1" lang="zh-CN" altLang="en-US" sz="4400" b="1" dirty="0">
                <a:solidFill>
                  <a:srgbClr val="0000FF"/>
                </a:solidFill>
                <a:latin typeface="Times New Roman" pitchFamily="18" charset="0"/>
                <a:ea typeface="隶书" pitchFamily="49" charset="-122"/>
              </a:rPr>
              <a:t>［</a:t>
            </a:r>
            <a:r>
              <a:rPr kumimoji="1" lang="zh-CN" altLang="en-US" sz="4400" b="1" dirty="0">
                <a:solidFill>
                  <a:srgbClr val="FF3300"/>
                </a:solidFill>
                <a:latin typeface="Times New Roman" pitchFamily="18" charset="0"/>
                <a:ea typeface="隶书" pitchFamily="49" charset="-122"/>
              </a:rPr>
              <a:t>哲理诗</a:t>
            </a:r>
            <a:r>
              <a:rPr kumimoji="1" lang="zh-CN" altLang="en-US" sz="4400" b="1" dirty="0">
                <a:solidFill>
                  <a:srgbClr val="0000FF"/>
                </a:solidFill>
                <a:latin typeface="Times New Roman" pitchFamily="18" charset="0"/>
                <a:ea typeface="隶书" pitchFamily="49" charset="-122"/>
              </a:rPr>
              <a:t>的鉴赏］</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Text Box 3"/>
          <p:cNvSpPr txBox="1">
            <a:spLocks noChangeArrowheads="1"/>
          </p:cNvSpPr>
          <p:nvPr/>
        </p:nvSpPr>
        <p:spPr bwMode="auto">
          <a:xfrm>
            <a:off x="323528" y="404664"/>
            <a:ext cx="8568952" cy="5732462"/>
          </a:xfrm>
          <a:prstGeom prst="rect">
            <a:avLst/>
          </a:prstGeom>
          <a:noFill/>
          <a:ln w="9525">
            <a:noFill/>
            <a:miter lim="800000"/>
            <a:headEnd/>
            <a:tailEnd/>
          </a:ln>
          <a:effectLst/>
        </p:spPr>
        <p:txBody>
          <a:bodyPr wrap="square">
            <a:spAutoFit/>
          </a:bodyPr>
          <a:lstStyle/>
          <a:p>
            <a:pPr>
              <a:lnSpc>
                <a:spcPct val="120000"/>
              </a:lnSpc>
            </a:pPr>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古代哲理诗，意境深远，启迪心扉，为人们所传诵、称引。</a:t>
            </a:r>
          </a:p>
          <a:p>
            <a:pPr>
              <a:lnSpc>
                <a:spcPct val="120000"/>
              </a:lnSpc>
            </a:pPr>
            <a:r>
              <a:rPr lang="zh-CN" altLang="en-US" sz="2800" b="1" dirty="0">
                <a:solidFill>
                  <a:srgbClr val="0000FF"/>
                </a:solidFill>
                <a:latin typeface="楷体_GB2312" pitchFamily="49" charset="-122"/>
                <a:ea typeface="楷体_GB2312" pitchFamily="49" charset="-122"/>
              </a:rPr>
              <a:t>       这类诗有两种情况</a:t>
            </a:r>
            <a:r>
              <a:rPr lang="zh-CN" altLang="en-US" sz="2800" b="1" dirty="0">
                <a:latin typeface="楷体_GB2312" pitchFamily="49" charset="-122"/>
                <a:ea typeface="楷体_GB2312" pitchFamily="49" charset="-122"/>
              </a:rPr>
              <a:t>：一是</a:t>
            </a:r>
            <a:r>
              <a:rPr lang="zh-CN" altLang="en-US" sz="2800" b="1" dirty="0">
                <a:solidFill>
                  <a:srgbClr val="FF0000"/>
                </a:solidFill>
                <a:latin typeface="楷体_GB2312" pitchFamily="49" charset="-122"/>
                <a:ea typeface="楷体_GB2312" pitchFamily="49" charset="-122"/>
              </a:rPr>
              <a:t>诗人在创作时，便赋予了哲理的内涵。</a:t>
            </a:r>
            <a:r>
              <a:rPr lang="zh-CN" altLang="en-US" sz="2800" b="1" dirty="0">
                <a:latin typeface="楷体_GB2312" pitchFamily="49" charset="-122"/>
                <a:ea typeface="楷体_GB2312" pitchFamily="49" charset="-122"/>
              </a:rPr>
              <a:t>如朱熹</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观书有感</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：“半亩方塘一鉴开，天光云影共徘徊，问渠哪得清如许，为有源头活水来。”</a:t>
            </a:r>
            <a:r>
              <a:rPr lang="zh-CN" altLang="en-US" sz="2800" b="1" dirty="0">
                <a:solidFill>
                  <a:srgbClr val="0000FF"/>
                </a:solidFill>
                <a:latin typeface="楷体_GB2312" pitchFamily="49" charset="-122"/>
                <a:ea typeface="楷体_GB2312" pitchFamily="49" charset="-122"/>
              </a:rPr>
              <a:t>作者以水为喻，意在说明知识能使人心澄如镜，心胸开阔，充满力量的道理</a:t>
            </a:r>
            <a:r>
              <a:rPr lang="zh-CN" altLang="en-US" sz="2800" b="1" dirty="0">
                <a:latin typeface="楷体_GB2312" pitchFamily="49" charset="-122"/>
                <a:ea typeface="楷体_GB2312" pitchFamily="49" charset="-122"/>
              </a:rPr>
              <a:t>。二是</a:t>
            </a:r>
            <a:r>
              <a:rPr lang="zh-CN" altLang="en-US" sz="2800" b="1" dirty="0">
                <a:solidFill>
                  <a:srgbClr val="FF0000"/>
                </a:solidFill>
                <a:latin typeface="楷体_GB2312" pitchFamily="49" charset="-122"/>
                <a:ea typeface="楷体_GB2312" pitchFamily="49" charset="-122"/>
              </a:rPr>
              <a:t>有不少诗，其哲理内涵是读者赋予的，是人们在欣赏诗歌过程中领悟到的</a:t>
            </a:r>
            <a:r>
              <a:rPr lang="zh-CN" altLang="en-US" sz="2800" b="1" dirty="0">
                <a:latin typeface="楷体_GB2312" pitchFamily="49" charset="-122"/>
                <a:ea typeface="楷体_GB2312" pitchFamily="49" charset="-122"/>
              </a:rPr>
              <a:t>。如杨万里的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小池</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，原意只写春末夏初的池塘小景，而现在人们常借“小荷才露尖尖角”来说明青少年的才华初露。</a:t>
            </a:r>
            <a:endParaRPr lang="zh-CN" altLang="en-US" sz="2800" dirty="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331913" y="1273053"/>
            <a:ext cx="7561262" cy="4483343"/>
          </a:xfrm>
          <a:prstGeom prst="rect">
            <a:avLst/>
          </a:prstGeom>
          <a:noFill/>
          <a:ln w="28575">
            <a:noFill/>
            <a:miter lim="800000"/>
            <a:headEnd/>
            <a:tailEnd/>
          </a:ln>
          <a:effectLst/>
        </p:spPr>
        <p:txBody>
          <a:bodyPr anchor="ctr">
            <a:spAutoFit/>
          </a:bodyPr>
          <a:lstStyle/>
          <a:p>
            <a:pPr>
              <a:lnSpc>
                <a:spcPct val="140000"/>
              </a:lnSpc>
            </a:pPr>
            <a:r>
              <a:rPr lang="en-US" altLang="zh-CN" sz="3600" b="1" dirty="0">
                <a:latin typeface="楷体_GB2312" pitchFamily="49" charset="-122"/>
                <a:ea typeface="楷体_GB2312" pitchFamily="49" charset="-122"/>
              </a:rPr>
              <a:t> 5</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年华消逝，壮志难酬的悲叹</a:t>
            </a:r>
          </a:p>
          <a:p>
            <a:pPr>
              <a:lnSpc>
                <a:spcPct val="140000"/>
              </a:lnSpc>
            </a:pP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如：苏轼</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念奴娇</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赤壁怀古</a:t>
            </a:r>
            <a:r>
              <a:rPr lang="en-US" altLang="zh-CN" sz="2800" b="1" dirty="0">
                <a:latin typeface="楷体_GB2312" pitchFamily="49" charset="-122"/>
                <a:ea typeface="楷体_GB2312" pitchFamily="49" charset="-122"/>
              </a:rPr>
              <a:t>》</a:t>
            </a:r>
            <a:br>
              <a:rPr lang="en-US" altLang="zh-CN" sz="28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6</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揭露统治者穷兵黩武 </a:t>
            </a:r>
          </a:p>
          <a:p>
            <a:pPr>
              <a:lnSpc>
                <a:spcPct val="140000"/>
              </a:lnSpc>
            </a:pP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如：杜甫</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兵车行</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7</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理想不为人知的愁苦心情</a:t>
            </a:r>
          </a:p>
          <a:p>
            <a:pPr>
              <a:lnSpc>
                <a:spcPct val="140000"/>
              </a:lnSpc>
            </a:pPr>
            <a:r>
              <a:rPr lang="zh-CN" altLang="en-US" sz="2800" b="1" dirty="0">
                <a:latin typeface="楷体_GB2312" pitchFamily="49" charset="-122"/>
                <a:ea typeface="楷体_GB2312" pitchFamily="49" charset="-122"/>
              </a:rPr>
              <a:t>        如：屈原</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涉江</a:t>
            </a:r>
            <a:r>
              <a:rPr lang="en-US" altLang="zh-CN" sz="2800" b="1" dirty="0">
                <a:latin typeface="楷体_GB2312" pitchFamily="49" charset="-122"/>
                <a:ea typeface="楷体_GB2312" pitchFamily="49" charset="-122"/>
              </a:rPr>
              <a:t>》</a:t>
            </a:r>
          </a:p>
        </p:txBody>
      </p:sp>
      <p:sp>
        <p:nvSpPr>
          <p:cNvPr id="11268" name="Text Box 4"/>
          <p:cNvSpPr txBox="1">
            <a:spLocks noChangeArrowheads="1"/>
          </p:cNvSpPr>
          <p:nvPr/>
        </p:nvSpPr>
        <p:spPr bwMode="auto">
          <a:xfrm>
            <a:off x="264120" y="1125538"/>
            <a:ext cx="923330" cy="4752975"/>
          </a:xfrm>
          <a:prstGeom prst="rect">
            <a:avLst/>
          </a:prstGeom>
          <a:noFill/>
          <a:ln w="9525">
            <a:noFill/>
            <a:miter lim="800000"/>
            <a:headEnd/>
            <a:tailEnd/>
          </a:ln>
          <a:effectLst/>
        </p:spPr>
        <p:txBody>
          <a:bodyPr vert="eaVert">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②</a:t>
            </a:r>
            <a:r>
              <a:rPr lang="zh-CN" altLang="en-US" sz="4800" b="1" dirty="0">
                <a:solidFill>
                  <a:srgbClr val="0000FF"/>
                </a:solidFill>
                <a:latin typeface="楷体_GB2312" pitchFamily="49" charset="-122"/>
                <a:ea typeface="楷体_GB2312" pitchFamily="49" charset="-122"/>
              </a:rPr>
              <a:t>建功报国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arn(outHorizontal)">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blinds(horizontal)">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1907704" y="188640"/>
            <a:ext cx="4267200" cy="762000"/>
          </a:xfrm>
          <a:prstGeom prst="rect">
            <a:avLst/>
          </a:prstGeom>
          <a:noFill/>
          <a:ln w="12700" cap="sq">
            <a:noFill/>
            <a:miter lim="800000"/>
            <a:headEnd type="none" w="sm" len="sm"/>
            <a:tailEnd type="none" w="sm" len="sm"/>
          </a:ln>
          <a:effectLst/>
        </p:spPr>
        <p:txBody>
          <a:bodyPr>
            <a:spAutoFit/>
          </a:bodyPr>
          <a:lstStyle/>
          <a:p>
            <a:pPr>
              <a:spcBef>
                <a:spcPct val="50000"/>
              </a:spcBef>
            </a:pPr>
            <a:r>
              <a:rPr kumimoji="1" lang="zh-CN" altLang="en-US" sz="4400" b="1" dirty="0">
                <a:solidFill>
                  <a:srgbClr val="0000FF"/>
                </a:solidFill>
                <a:latin typeface="黑体" pitchFamily="2" charset="-122"/>
                <a:ea typeface="黑体" pitchFamily="2" charset="-122"/>
              </a:rPr>
              <a:t>哲理诗鉴赏要点</a:t>
            </a:r>
          </a:p>
        </p:txBody>
      </p:sp>
      <p:sp>
        <p:nvSpPr>
          <p:cNvPr id="113667" name="Text Box 3"/>
          <p:cNvSpPr txBox="1">
            <a:spLocks noChangeArrowheads="1"/>
          </p:cNvSpPr>
          <p:nvPr/>
        </p:nvSpPr>
        <p:spPr bwMode="auto">
          <a:xfrm>
            <a:off x="179512" y="1052736"/>
            <a:ext cx="8640960" cy="2349500"/>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kumimoji="1" lang="en-US" altLang="zh-CN" sz="2400" dirty="0">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第一、要</a:t>
            </a:r>
            <a:r>
              <a:rPr kumimoji="1" lang="zh-CN" altLang="en-US" sz="2800" b="1" dirty="0">
                <a:solidFill>
                  <a:srgbClr val="FF0000"/>
                </a:solidFill>
                <a:latin typeface="楷体_GB2312" pitchFamily="49" charset="-122"/>
                <a:ea typeface="楷体_GB2312" pitchFamily="49" charset="-122"/>
              </a:rPr>
              <a:t>注意形与神。</a:t>
            </a:r>
            <a:r>
              <a:rPr kumimoji="1" lang="zh-CN" altLang="en-US" sz="2800" b="1" dirty="0">
                <a:latin typeface="楷体_GB2312" pitchFamily="49" charset="-122"/>
                <a:ea typeface="楷体_GB2312" pitchFamily="49" charset="-122"/>
              </a:rPr>
              <a:t>哲理诗中形与神的关系，就是艺术形象与哲理的关系。哲理是艺术形象的灵魂，而艺术形象则是哲理的躯壳。哲理总是因形而生，借形以寓，因此，我们</a:t>
            </a:r>
            <a:r>
              <a:rPr kumimoji="1" lang="zh-CN" altLang="en-US" sz="2800" b="1" dirty="0">
                <a:solidFill>
                  <a:srgbClr val="FF0000"/>
                </a:solidFill>
                <a:latin typeface="楷体_GB2312" pitchFamily="49" charset="-122"/>
                <a:ea typeface="楷体_GB2312" pitchFamily="49" charset="-122"/>
              </a:rPr>
              <a:t>应由形悟神</a:t>
            </a:r>
            <a:r>
              <a:rPr kumimoji="1" lang="zh-CN" altLang="en-US" sz="2800" b="1" dirty="0">
                <a:latin typeface="楷体_GB2312" pitchFamily="49" charset="-122"/>
                <a:ea typeface="楷体_GB2312" pitchFamily="49" charset="-122"/>
              </a:rPr>
              <a:t>，探求诗中的意蕴，理解诗的哲理美。</a:t>
            </a:r>
            <a:r>
              <a:rPr kumimoji="1" lang="zh-CN" altLang="en-US" sz="3600" dirty="0">
                <a:latin typeface="楷体_GB2312" pitchFamily="49" charset="-122"/>
                <a:ea typeface="楷体_GB2312" pitchFamily="49" charset="-122"/>
              </a:rPr>
              <a:t> </a:t>
            </a:r>
          </a:p>
        </p:txBody>
      </p:sp>
      <p:sp>
        <p:nvSpPr>
          <p:cNvPr id="113668" name="Text Box 4"/>
          <p:cNvSpPr txBox="1">
            <a:spLocks noChangeArrowheads="1"/>
          </p:cNvSpPr>
          <p:nvPr/>
        </p:nvSpPr>
        <p:spPr bwMode="auto">
          <a:xfrm>
            <a:off x="971600" y="3645024"/>
            <a:ext cx="6337399" cy="1384995"/>
          </a:xfrm>
          <a:prstGeom prst="rect">
            <a:avLst/>
          </a:prstGeom>
          <a:noFill/>
          <a:ln w="12700" cap="sq">
            <a:noFill/>
            <a:miter lim="800000"/>
            <a:headEnd type="none" w="sm" len="sm"/>
            <a:tailEnd type="none" w="sm" len="sm"/>
          </a:ln>
          <a:effectLst/>
        </p:spPr>
        <p:txBody>
          <a:bodyPr wrap="square">
            <a:spAutoFit/>
          </a:bodyPr>
          <a:lstStyle/>
          <a:p>
            <a:r>
              <a:rPr kumimoji="1" lang="zh-CN" altLang="en-US" sz="2800" b="1" dirty="0" smtClean="0">
                <a:solidFill>
                  <a:srgbClr val="0000FF"/>
                </a:solidFill>
                <a:latin typeface="楷体_GB2312" pitchFamily="49" charset="-122"/>
                <a:ea typeface="楷体_GB2312" pitchFamily="49" charset="-122"/>
              </a:rPr>
              <a:t>         登鹳鹊楼   王之涣</a:t>
            </a:r>
            <a:endParaRPr lang="zh-CN" altLang="en-US" sz="2800" dirty="0" smtClean="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      白日</a:t>
            </a:r>
            <a:r>
              <a:rPr kumimoji="1" lang="zh-CN" altLang="en-US" sz="2800" b="1" dirty="0">
                <a:solidFill>
                  <a:srgbClr val="0000FF"/>
                </a:solidFill>
                <a:latin typeface="楷体_GB2312" pitchFamily="49" charset="-122"/>
                <a:ea typeface="楷体_GB2312" pitchFamily="49" charset="-122"/>
              </a:rPr>
              <a:t>依山尽，黄河入海流</a:t>
            </a:r>
            <a:r>
              <a:rPr kumimoji="1" lang="zh-CN" altLang="en-US" sz="2800" b="1" dirty="0" smtClean="0">
                <a:solidFill>
                  <a:srgbClr val="0000FF"/>
                </a:solidFill>
                <a:latin typeface="楷体_GB2312" pitchFamily="49" charset="-122"/>
                <a:ea typeface="楷体_GB2312" pitchFamily="49" charset="-122"/>
              </a:rPr>
              <a:t>。</a:t>
            </a:r>
            <a:endParaRPr kumimoji="1" lang="en-US" altLang="zh-CN" sz="2800" b="1" dirty="0" smtClean="0">
              <a:solidFill>
                <a:srgbClr val="0000FF"/>
              </a:solidFill>
              <a:latin typeface="楷体_GB2312" pitchFamily="49" charset="-122"/>
              <a:ea typeface="楷体_GB2312" pitchFamily="49" charset="-122"/>
            </a:endParaRPr>
          </a:p>
          <a:p>
            <a:r>
              <a:rPr kumimoji="1" lang="en-US" altLang="zh-CN" sz="2800" b="1" dirty="0" smtClean="0">
                <a:solidFill>
                  <a:srgbClr val="0000FF"/>
                </a:solidFill>
                <a:latin typeface="楷体_GB2312" pitchFamily="49" charset="-122"/>
                <a:ea typeface="楷体_GB2312" pitchFamily="49" charset="-122"/>
              </a:rPr>
              <a:t>      </a:t>
            </a:r>
            <a:r>
              <a:rPr kumimoji="1" lang="zh-CN" altLang="en-US" sz="2800" b="1" dirty="0" smtClean="0">
                <a:solidFill>
                  <a:srgbClr val="0000FF"/>
                </a:solidFill>
                <a:latin typeface="楷体_GB2312" pitchFamily="49" charset="-122"/>
                <a:ea typeface="楷体_GB2312" pitchFamily="49" charset="-122"/>
              </a:rPr>
              <a:t>欲穷千里目</a:t>
            </a:r>
            <a:r>
              <a:rPr kumimoji="1" lang="zh-CN" altLang="en-US" sz="2800" b="1" dirty="0">
                <a:solidFill>
                  <a:srgbClr val="0000FF"/>
                </a:solidFill>
                <a:latin typeface="楷体_GB2312" pitchFamily="49" charset="-122"/>
                <a:ea typeface="楷体_GB2312" pitchFamily="49" charset="-122"/>
              </a:rPr>
              <a:t>，更上一层楼</a:t>
            </a:r>
            <a:r>
              <a:rPr kumimoji="1" lang="zh-CN" altLang="en-US" sz="2800" b="1" dirty="0" smtClean="0">
                <a:solidFill>
                  <a:srgbClr val="0000FF"/>
                </a:solidFill>
                <a:latin typeface="楷体_GB2312" pitchFamily="49" charset="-122"/>
                <a:ea typeface="楷体_GB2312" pitchFamily="49" charset="-122"/>
              </a:rPr>
              <a:t>。</a:t>
            </a:r>
            <a:endParaRPr kumimoji="1" lang="zh-CN" altLang="en-US" sz="2800" b="1" dirty="0">
              <a:solidFill>
                <a:srgbClr val="0000FF"/>
              </a:solidFill>
              <a:latin typeface="楷体_GB2312" pitchFamily="49" charset="-122"/>
              <a:ea typeface="楷体_GB2312" pitchFamily="49" charset="-122"/>
            </a:endParaRPr>
          </a:p>
        </p:txBody>
      </p:sp>
      <p:sp>
        <p:nvSpPr>
          <p:cNvPr id="113669" name="Text Box 5"/>
          <p:cNvSpPr txBox="1">
            <a:spLocks noChangeArrowheads="1"/>
          </p:cNvSpPr>
          <p:nvPr/>
        </p:nvSpPr>
        <p:spPr bwMode="auto">
          <a:xfrm>
            <a:off x="323528" y="5301208"/>
            <a:ext cx="8458200" cy="954107"/>
          </a:xfrm>
          <a:prstGeom prst="rect">
            <a:avLst/>
          </a:prstGeom>
          <a:noFill/>
          <a:ln w="12700" cap="sq">
            <a:noFill/>
            <a:miter lim="800000"/>
            <a:headEnd type="none" w="sm" len="sm"/>
            <a:tailEnd type="none" w="sm" len="sm"/>
          </a:ln>
          <a:effectLst/>
        </p:spPr>
        <p:txBody>
          <a:bodyPr>
            <a:spAutoFit/>
          </a:bodyPr>
          <a:lstStyle/>
          <a:p>
            <a:pPr>
              <a:spcBef>
                <a:spcPct val="50000"/>
              </a:spcBef>
            </a:pPr>
            <a:r>
              <a:rPr kumimoji="1" lang="en-US" altLang="zh-CN" sz="2800" b="1" dirty="0">
                <a:solidFill>
                  <a:srgbClr val="FF0000"/>
                </a:solidFill>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在描绘祖国</a:t>
            </a:r>
            <a:r>
              <a:rPr kumimoji="1" lang="zh-CN" altLang="en-US" sz="2800" b="1" dirty="0">
                <a:solidFill>
                  <a:srgbClr val="FF0000"/>
                </a:solidFill>
                <a:latin typeface="楷体_GB2312" pitchFamily="49" charset="-122"/>
                <a:ea typeface="楷体_GB2312" pitchFamily="49" charset="-122"/>
              </a:rPr>
              <a:t>万里河山的壮丽景色同时，</a:t>
            </a:r>
            <a:r>
              <a:rPr kumimoji="1" lang="zh-CN" altLang="en-US" sz="2800" b="1" dirty="0" smtClean="0">
                <a:solidFill>
                  <a:srgbClr val="FF0000"/>
                </a:solidFill>
                <a:latin typeface="楷体_GB2312" pitchFamily="49" charset="-122"/>
                <a:ea typeface="楷体_GB2312" pitchFamily="49" charset="-122"/>
              </a:rPr>
              <a:t>又蕴含</a:t>
            </a:r>
            <a:r>
              <a:rPr kumimoji="1" lang="zh-CN" altLang="en-US" sz="2800" b="1" dirty="0">
                <a:solidFill>
                  <a:srgbClr val="FF0000"/>
                </a:solidFill>
                <a:latin typeface="楷体_GB2312" pitchFamily="49" charset="-122"/>
                <a:ea typeface="楷体_GB2312" pitchFamily="49" charset="-122"/>
              </a:rPr>
              <a:t>着</a:t>
            </a:r>
            <a:r>
              <a:rPr kumimoji="1" lang="zh-CN" altLang="en-US" sz="2800" b="1" dirty="0" smtClean="0">
                <a:solidFill>
                  <a:srgbClr val="FF0000"/>
                </a:solidFill>
                <a:latin typeface="楷体_GB2312" pitchFamily="49" charset="-122"/>
                <a:ea typeface="楷体_GB2312" pitchFamily="49" charset="-122"/>
              </a:rPr>
              <a:t>深刻的哲理：</a:t>
            </a:r>
            <a:r>
              <a:rPr lang="zh-CN" altLang="en-US" sz="2800" b="1" u="sng" dirty="0" smtClean="0">
                <a:solidFill>
                  <a:srgbClr val="FF0000"/>
                </a:solidFill>
                <a:latin typeface="楷体_GB2312" pitchFamily="49" charset="-122"/>
                <a:ea typeface="楷体_GB2312" pitchFamily="49" charset="-122"/>
              </a:rPr>
              <a:t>要站得高才看得远。</a:t>
            </a:r>
            <a:endParaRPr kumimoji="1" lang="zh-CN" altLang="en-US" sz="2800" b="1" u="sng" dirty="0">
              <a:solidFill>
                <a:srgbClr val="FF0000"/>
              </a:solidFill>
              <a:latin typeface="楷体_GB2312" pitchFamily="49" charset="-122"/>
              <a:ea typeface="楷体_GB2312" pitchFamily="49" charset="-122"/>
            </a:endParaRPr>
          </a:p>
        </p:txBody>
      </p:sp>
      <p:sp>
        <p:nvSpPr>
          <p:cNvPr id="8" name="Rectangle 7"/>
          <p:cNvSpPr>
            <a:spLocks noChangeArrowheads="1"/>
          </p:cNvSpPr>
          <p:nvPr/>
        </p:nvSpPr>
        <p:spPr bwMode="auto">
          <a:xfrm>
            <a:off x="6588224" y="2924944"/>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3667"/>
                                        </p:tgtEl>
                                        <p:attrNameLst>
                                          <p:attrName>style.visibility</p:attrName>
                                        </p:attrNameLst>
                                      </p:cBhvr>
                                      <p:to>
                                        <p:strVal val="visible"/>
                                      </p:to>
                                    </p:set>
                                    <p:animEffect transition="in" filter="checkerboard(across)">
                                      <p:cBhvr>
                                        <p:cTn id="7" dur="500"/>
                                        <p:tgtEl>
                                          <p:spTgt spid="11366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13668"/>
                                        </p:tgtEl>
                                        <p:attrNameLst>
                                          <p:attrName>style.visibility</p:attrName>
                                        </p:attrNameLst>
                                      </p:cBhvr>
                                      <p:to>
                                        <p:strVal val="visible"/>
                                      </p:to>
                                    </p:set>
                                    <p:anim calcmode="discrete" valueType="clr">
                                      <p:cBhvr override="childStyle">
                                        <p:cTn id="17" dur="80"/>
                                        <p:tgtEl>
                                          <p:spTgt spid="113668"/>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13668"/>
                                        </p:tgtEl>
                                        <p:attrNameLst>
                                          <p:attrName>fillcolor</p:attrName>
                                        </p:attrNameLst>
                                      </p:cBhvr>
                                      <p:tavLst>
                                        <p:tav tm="0">
                                          <p:val>
                                            <p:clrVal>
                                              <a:schemeClr val="accent2"/>
                                            </p:clrVal>
                                          </p:val>
                                        </p:tav>
                                        <p:tav tm="50000">
                                          <p:val>
                                            <p:clrVal>
                                              <a:schemeClr val="hlink"/>
                                            </p:clrVal>
                                          </p:val>
                                        </p:tav>
                                      </p:tavLst>
                                    </p:anim>
                                    <p:set>
                                      <p:cBhvr>
                                        <p:cTn id="19" dur="80"/>
                                        <p:tgtEl>
                                          <p:spTgt spid="113668"/>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113669"/>
                                        </p:tgtEl>
                                        <p:attrNameLst>
                                          <p:attrName>style.visibility</p:attrName>
                                        </p:attrNameLst>
                                      </p:cBhvr>
                                      <p:to>
                                        <p:strVal val="visible"/>
                                      </p:to>
                                    </p:set>
                                    <p:anim calcmode="discrete" valueType="clr">
                                      <p:cBhvr override="childStyle">
                                        <p:cTn id="24" dur="80"/>
                                        <p:tgtEl>
                                          <p:spTgt spid="113669"/>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13669"/>
                                        </p:tgtEl>
                                        <p:attrNameLst>
                                          <p:attrName>fillcolor</p:attrName>
                                        </p:attrNameLst>
                                      </p:cBhvr>
                                      <p:tavLst>
                                        <p:tav tm="0">
                                          <p:val>
                                            <p:clrVal>
                                              <a:schemeClr val="accent2"/>
                                            </p:clrVal>
                                          </p:val>
                                        </p:tav>
                                        <p:tav tm="50000">
                                          <p:val>
                                            <p:clrVal>
                                              <a:schemeClr val="hlink"/>
                                            </p:clrVal>
                                          </p:val>
                                        </p:tav>
                                      </p:tavLst>
                                    </p:anim>
                                    <p:set>
                                      <p:cBhvr>
                                        <p:cTn id="26" dur="80"/>
                                        <p:tgtEl>
                                          <p:spTgt spid="11366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p:bldP spid="113668" grpId="0"/>
      <p:bldP spid="113669"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Text Box 3"/>
          <p:cNvSpPr txBox="1">
            <a:spLocks noChangeArrowheads="1"/>
          </p:cNvSpPr>
          <p:nvPr/>
        </p:nvSpPr>
        <p:spPr bwMode="auto">
          <a:xfrm>
            <a:off x="323528" y="260648"/>
            <a:ext cx="8610600" cy="1384995"/>
          </a:xfrm>
          <a:prstGeom prst="rect">
            <a:avLst/>
          </a:prstGeom>
          <a:noFill/>
          <a:ln w="12700" cap="sq">
            <a:noFill/>
            <a:miter lim="800000"/>
            <a:headEnd type="none" w="sm" len="sm"/>
            <a:tailEnd type="none" w="sm" len="sm"/>
          </a:ln>
          <a:effectLst/>
        </p:spPr>
        <p:txBody>
          <a:bodyPr>
            <a:spAutoFit/>
          </a:bodyPr>
          <a:lstStyle/>
          <a:p>
            <a:pPr>
              <a:spcBef>
                <a:spcPct val="50000"/>
              </a:spcBef>
            </a:pPr>
            <a:r>
              <a:rPr kumimoji="1" lang="en-US" altLang="zh-CN" sz="2800" b="1" dirty="0">
                <a:solidFill>
                  <a:srgbClr val="FF0000"/>
                </a:solidFill>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第二、要</a:t>
            </a:r>
            <a:r>
              <a:rPr kumimoji="1" lang="zh-CN" altLang="en-US" sz="2800" b="1" dirty="0">
                <a:solidFill>
                  <a:srgbClr val="FF0000"/>
                </a:solidFill>
                <a:latin typeface="楷体_GB2312" pitchFamily="49" charset="-122"/>
                <a:ea typeface="楷体_GB2312" pitchFamily="49" charset="-122"/>
              </a:rPr>
              <a:t>注意情与理。</a:t>
            </a:r>
            <a:r>
              <a:rPr kumimoji="1" lang="zh-CN" altLang="en-US" sz="2800" b="1" dirty="0">
                <a:latin typeface="楷体_GB2312" pitchFamily="49" charset="-122"/>
                <a:ea typeface="楷体_GB2312" pitchFamily="49" charset="-122"/>
              </a:rPr>
              <a:t>哲理诗中的“情”与“理”，是诗人的情感与理性观念的对立统一关系。不少古诗往往通过抒情而言志，情中有理，理中含情。 </a:t>
            </a:r>
          </a:p>
        </p:txBody>
      </p:sp>
      <p:sp>
        <p:nvSpPr>
          <p:cNvPr id="114692" name="Text Box 4"/>
          <p:cNvSpPr txBox="1">
            <a:spLocks noChangeArrowheads="1"/>
          </p:cNvSpPr>
          <p:nvPr/>
        </p:nvSpPr>
        <p:spPr bwMode="auto">
          <a:xfrm>
            <a:off x="1979712" y="2420888"/>
            <a:ext cx="5472608" cy="1384995"/>
          </a:xfrm>
          <a:prstGeom prst="rect">
            <a:avLst/>
          </a:prstGeom>
          <a:noFill/>
          <a:ln w="12700" cap="sq">
            <a:noFill/>
            <a:miter lim="800000"/>
            <a:headEnd type="none" w="sm" len="sm"/>
            <a:tailEnd type="none" w="sm" len="sm"/>
          </a:ln>
          <a:effectLst/>
        </p:spPr>
        <p:txBody>
          <a:bodyPr wrap="square">
            <a:spAutoFit/>
          </a:bodyPr>
          <a:lstStyle/>
          <a:p>
            <a:r>
              <a:rPr kumimoji="1" lang="zh-CN" altLang="en-US" sz="2800" b="1" dirty="0" smtClean="0">
                <a:solidFill>
                  <a:srgbClr val="0000FF"/>
                </a:solidFill>
                <a:latin typeface="楷体_GB2312" pitchFamily="49" charset="-122"/>
                <a:ea typeface="楷体_GB2312" pitchFamily="49" charset="-122"/>
              </a:rPr>
              <a:t>       锄禾    李绅</a:t>
            </a:r>
            <a:endParaRPr kumimoji="1" lang="en-US" altLang="zh-CN" sz="2800" b="1" dirty="0" smtClean="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锄</a:t>
            </a:r>
            <a:r>
              <a:rPr kumimoji="1" lang="zh-CN" altLang="en-US" sz="2800" b="1" dirty="0">
                <a:solidFill>
                  <a:srgbClr val="0000FF"/>
                </a:solidFill>
                <a:latin typeface="楷体_GB2312" pitchFamily="49" charset="-122"/>
                <a:ea typeface="楷体_GB2312" pitchFamily="49" charset="-122"/>
              </a:rPr>
              <a:t>禾日当午</a:t>
            </a:r>
            <a:r>
              <a:rPr kumimoji="1" lang="zh-CN" altLang="en-US" sz="2800" b="1" dirty="0" smtClean="0">
                <a:solidFill>
                  <a:srgbClr val="0000FF"/>
                </a:solidFill>
                <a:latin typeface="楷体_GB2312" pitchFamily="49" charset="-122"/>
                <a:ea typeface="楷体_GB2312" pitchFamily="49" charset="-122"/>
              </a:rPr>
              <a:t>， 汗滴</a:t>
            </a:r>
            <a:r>
              <a:rPr kumimoji="1" lang="zh-CN" altLang="en-US" sz="2800" b="1" dirty="0">
                <a:solidFill>
                  <a:srgbClr val="0000FF"/>
                </a:solidFill>
                <a:latin typeface="楷体_GB2312" pitchFamily="49" charset="-122"/>
                <a:ea typeface="楷体_GB2312" pitchFamily="49" charset="-122"/>
              </a:rPr>
              <a:t>禾下土</a:t>
            </a:r>
            <a:r>
              <a:rPr kumimoji="1" lang="zh-CN" altLang="en-US" sz="2800" b="1" dirty="0" smtClean="0">
                <a:solidFill>
                  <a:srgbClr val="0000FF"/>
                </a:solidFill>
                <a:latin typeface="楷体_GB2312" pitchFamily="49" charset="-122"/>
                <a:ea typeface="楷体_GB2312" pitchFamily="49" charset="-122"/>
              </a:rPr>
              <a:t>。</a:t>
            </a:r>
            <a:endParaRPr kumimoji="1" lang="en-US" altLang="zh-CN" sz="2800" b="1" dirty="0" smtClean="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谁知</a:t>
            </a:r>
            <a:r>
              <a:rPr kumimoji="1" lang="zh-CN" altLang="en-US" sz="2800" b="1" dirty="0">
                <a:solidFill>
                  <a:srgbClr val="0000FF"/>
                </a:solidFill>
                <a:latin typeface="楷体_GB2312" pitchFamily="49" charset="-122"/>
                <a:ea typeface="楷体_GB2312" pitchFamily="49" charset="-122"/>
              </a:rPr>
              <a:t>盘</a:t>
            </a:r>
            <a:r>
              <a:rPr kumimoji="1" lang="zh-CN" altLang="en-US" sz="2800" b="1" dirty="0" smtClean="0">
                <a:solidFill>
                  <a:srgbClr val="0000FF"/>
                </a:solidFill>
                <a:latin typeface="楷体_GB2312" pitchFamily="49" charset="-122"/>
                <a:ea typeface="楷体_GB2312" pitchFamily="49" charset="-122"/>
              </a:rPr>
              <a:t>中餐， 粒粒</a:t>
            </a:r>
            <a:r>
              <a:rPr kumimoji="1" lang="zh-CN" altLang="en-US" sz="2800" b="1" dirty="0">
                <a:solidFill>
                  <a:srgbClr val="0000FF"/>
                </a:solidFill>
                <a:latin typeface="楷体_GB2312" pitchFamily="49" charset="-122"/>
                <a:ea typeface="楷体_GB2312" pitchFamily="49" charset="-122"/>
              </a:rPr>
              <a:t>皆辛苦。 </a:t>
            </a:r>
            <a:endParaRPr kumimoji="1" lang="zh-CN" altLang="en-US" sz="2400" b="1" dirty="0">
              <a:solidFill>
                <a:srgbClr val="0000FF"/>
              </a:solidFill>
              <a:latin typeface="楷体_GB2312" pitchFamily="49" charset="-122"/>
              <a:ea typeface="楷体_GB2312" pitchFamily="49" charset="-122"/>
            </a:endParaRPr>
          </a:p>
        </p:txBody>
      </p:sp>
      <p:sp>
        <p:nvSpPr>
          <p:cNvPr id="114693" name="Text Box 5"/>
          <p:cNvSpPr txBox="1">
            <a:spLocks noChangeArrowheads="1"/>
          </p:cNvSpPr>
          <p:nvPr/>
        </p:nvSpPr>
        <p:spPr bwMode="auto">
          <a:xfrm>
            <a:off x="755576" y="4149080"/>
            <a:ext cx="7632848" cy="1815882"/>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kumimoji="1" lang="en-US" altLang="zh-CN" sz="2800" b="1" dirty="0">
                <a:solidFill>
                  <a:srgbClr val="FF0000"/>
                </a:solidFill>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不仅</a:t>
            </a:r>
            <a:r>
              <a:rPr kumimoji="1" lang="zh-CN" altLang="en-US" sz="2800" b="1" dirty="0">
                <a:solidFill>
                  <a:srgbClr val="FF0000"/>
                </a:solidFill>
                <a:latin typeface="楷体_GB2312" pitchFamily="49" charset="-122"/>
                <a:ea typeface="楷体_GB2312" pitchFamily="49" charset="-122"/>
              </a:rPr>
              <a:t>抒发了诗人无限的愤慨和同情劳动人民的真挚情感，而且道出了一个</a:t>
            </a:r>
            <a:r>
              <a:rPr kumimoji="1" lang="zh-CN" altLang="en-US" sz="2800" b="1" dirty="0" smtClean="0">
                <a:solidFill>
                  <a:srgbClr val="FF0000"/>
                </a:solidFill>
                <a:latin typeface="楷体_GB2312" pitchFamily="49" charset="-122"/>
                <a:ea typeface="楷体_GB2312" pitchFamily="49" charset="-122"/>
              </a:rPr>
              <a:t>不可改变的</a:t>
            </a:r>
            <a:r>
              <a:rPr kumimoji="1" lang="zh-CN" altLang="en-US" sz="2800" b="1" dirty="0">
                <a:solidFill>
                  <a:srgbClr val="FF0000"/>
                </a:solidFill>
                <a:latin typeface="楷体_GB2312" pitchFamily="49" charset="-122"/>
                <a:ea typeface="楷体_GB2312" pitchFamily="49" charset="-122"/>
              </a:rPr>
              <a:t>真理 ：</a:t>
            </a:r>
            <a:r>
              <a:rPr kumimoji="1" lang="zh-CN" altLang="en-US" sz="2800" b="1" u="sng" dirty="0">
                <a:solidFill>
                  <a:srgbClr val="FF0000"/>
                </a:solidFill>
                <a:latin typeface="楷体_GB2312" pitchFamily="49" charset="-122"/>
                <a:ea typeface="楷体_GB2312" pitchFamily="49" charset="-122"/>
              </a:rPr>
              <a:t>人类社会的物质财富，都是劳动人民辛勤劳动而创造的。 </a:t>
            </a:r>
          </a:p>
        </p:txBody>
      </p:sp>
      <p:sp>
        <p:nvSpPr>
          <p:cNvPr id="6" name="Rectangle 7"/>
          <p:cNvSpPr>
            <a:spLocks noChangeArrowheads="1"/>
          </p:cNvSpPr>
          <p:nvPr/>
        </p:nvSpPr>
        <p:spPr bwMode="auto">
          <a:xfrm>
            <a:off x="251520" y="1700808"/>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691"/>
                                        </p:tgtEl>
                                        <p:attrNameLst>
                                          <p:attrName>style.visibility</p:attrName>
                                        </p:attrNameLst>
                                      </p:cBhvr>
                                      <p:to>
                                        <p:strVal val="visible"/>
                                      </p:to>
                                    </p:set>
                                    <p:animEffect transition="in" filter="blinds(horizontal)">
                                      <p:cBhvr>
                                        <p:cTn id="7" dur="500"/>
                                        <p:tgtEl>
                                          <p:spTgt spid="11469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14692"/>
                                        </p:tgtEl>
                                        <p:attrNameLst>
                                          <p:attrName>style.visibility</p:attrName>
                                        </p:attrNameLst>
                                      </p:cBhvr>
                                      <p:to>
                                        <p:strVal val="visible"/>
                                      </p:to>
                                    </p:set>
                                    <p:anim calcmode="discrete" valueType="clr">
                                      <p:cBhvr override="childStyle">
                                        <p:cTn id="17" dur="80"/>
                                        <p:tgtEl>
                                          <p:spTgt spid="114692"/>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14692"/>
                                        </p:tgtEl>
                                        <p:attrNameLst>
                                          <p:attrName>fillcolor</p:attrName>
                                        </p:attrNameLst>
                                      </p:cBhvr>
                                      <p:tavLst>
                                        <p:tav tm="0">
                                          <p:val>
                                            <p:clrVal>
                                              <a:schemeClr val="accent2"/>
                                            </p:clrVal>
                                          </p:val>
                                        </p:tav>
                                        <p:tav tm="50000">
                                          <p:val>
                                            <p:clrVal>
                                              <a:schemeClr val="hlink"/>
                                            </p:clrVal>
                                          </p:val>
                                        </p:tav>
                                      </p:tavLst>
                                    </p:anim>
                                    <p:set>
                                      <p:cBhvr>
                                        <p:cTn id="19" dur="80"/>
                                        <p:tgtEl>
                                          <p:spTgt spid="114692"/>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14693"/>
                                        </p:tgtEl>
                                        <p:attrNameLst>
                                          <p:attrName>style.visibility</p:attrName>
                                        </p:attrNameLst>
                                      </p:cBhvr>
                                      <p:to>
                                        <p:strVal val="visible"/>
                                      </p:to>
                                    </p:set>
                                    <p:animEffect transition="in" filter="checkerboard(across)">
                                      <p:cBhvr>
                                        <p:cTn id="24" dur="500"/>
                                        <p:tgtEl>
                                          <p:spTgt spid="114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p:bldP spid="114692" grpId="0"/>
      <p:bldP spid="114693"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Text Box 3"/>
          <p:cNvSpPr txBox="1">
            <a:spLocks noChangeArrowheads="1"/>
          </p:cNvSpPr>
          <p:nvPr/>
        </p:nvSpPr>
        <p:spPr bwMode="auto">
          <a:xfrm>
            <a:off x="179512" y="0"/>
            <a:ext cx="8964488" cy="2246769"/>
          </a:xfrm>
          <a:prstGeom prst="rect">
            <a:avLst/>
          </a:prstGeom>
          <a:noFill/>
          <a:ln w="12700" cap="sq">
            <a:noFill/>
            <a:miter lim="800000"/>
            <a:headEnd type="none" w="sm" len="sm"/>
            <a:tailEnd type="none" w="sm" len="sm"/>
          </a:ln>
          <a:effectLst/>
        </p:spPr>
        <p:txBody>
          <a:bodyPr wrap="square">
            <a:spAutoFit/>
          </a:bodyPr>
          <a:lstStyle/>
          <a:p>
            <a:r>
              <a:rPr kumimoji="1" lang="en-US" altLang="zh-CN" sz="2800" b="1" dirty="0">
                <a:solidFill>
                  <a:srgbClr val="FF0000"/>
                </a:solidFill>
                <a:latin typeface="楷体_GB2312" pitchFamily="49" charset="-122"/>
                <a:ea typeface="楷体_GB2312" pitchFamily="49" charset="-122"/>
              </a:rPr>
              <a:t>     </a:t>
            </a:r>
            <a:r>
              <a:rPr kumimoji="1" lang="zh-CN" altLang="en-US" sz="2800" b="1" dirty="0" smtClean="0">
                <a:solidFill>
                  <a:srgbClr val="FF0000"/>
                </a:solidFill>
                <a:latin typeface="楷体_GB2312" pitchFamily="49" charset="-122"/>
                <a:ea typeface="楷体_GB2312" pitchFamily="49" charset="-122"/>
              </a:rPr>
              <a:t>第三、要</a:t>
            </a:r>
            <a:r>
              <a:rPr kumimoji="1" lang="zh-CN" altLang="en-US" sz="2800" b="1" dirty="0">
                <a:solidFill>
                  <a:srgbClr val="FF0000"/>
                </a:solidFill>
                <a:latin typeface="楷体_GB2312" pitchFamily="49" charset="-122"/>
                <a:ea typeface="楷体_GB2312" pitchFamily="49" charset="-122"/>
              </a:rPr>
              <a:t>注意理与趣。</a:t>
            </a:r>
            <a:r>
              <a:rPr kumimoji="1" lang="zh-CN" altLang="en-US" sz="2800" b="1" dirty="0">
                <a:latin typeface="楷体_GB2312" pitchFamily="49" charset="-122"/>
                <a:ea typeface="楷体_GB2312" pitchFamily="49" charset="-122"/>
              </a:rPr>
              <a:t>理与趣的关系，是诗中的理性内容与审美特征关系的一种特殊表现。优秀的哲理诗都具有“理趣”，既富于哲理性，又富于艺术趣味性。因此，我们应在生动形象、理趣盎然的艺术趣味中理解古诗的哲理美。 </a:t>
            </a:r>
          </a:p>
        </p:txBody>
      </p:sp>
      <p:sp>
        <p:nvSpPr>
          <p:cNvPr id="115716" name="Text Box 4"/>
          <p:cNvSpPr txBox="1">
            <a:spLocks noChangeArrowheads="1"/>
          </p:cNvSpPr>
          <p:nvPr/>
        </p:nvSpPr>
        <p:spPr bwMode="auto">
          <a:xfrm>
            <a:off x="827584" y="1844824"/>
            <a:ext cx="6754267" cy="2246769"/>
          </a:xfrm>
          <a:prstGeom prst="rect">
            <a:avLst/>
          </a:prstGeom>
          <a:noFill/>
          <a:ln w="9525">
            <a:noFill/>
            <a:miter lim="800000"/>
            <a:headEnd/>
            <a:tailEnd/>
          </a:ln>
          <a:effectLst/>
        </p:spPr>
        <p:txBody>
          <a:bodyPr wrap="square">
            <a:spAutoFit/>
          </a:bodyPr>
          <a:lstStyle/>
          <a:p>
            <a:r>
              <a:rPr kumimoji="1" lang="en-US" altLang="zh-CN" sz="2800" b="1" dirty="0">
                <a:solidFill>
                  <a:srgbClr val="0000FF"/>
                </a:solidFill>
                <a:latin typeface="楷体_GB2312" pitchFamily="49" charset="-122"/>
                <a:ea typeface="楷体_GB2312" pitchFamily="49" charset="-122"/>
              </a:rPr>
              <a:t>                                                       </a:t>
            </a:r>
            <a:r>
              <a:rPr kumimoji="1" lang="en-US" altLang="zh-CN" sz="2800" b="1" dirty="0" smtClean="0">
                <a:solidFill>
                  <a:srgbClr val="0000FF"/>
                </a:solidFill>
                <a:latin typeface="楷体_GB2312" pitchFamily="49" charset="-122"/>
                <a:ea typeface="楷体_GB2312" pitchFamily="49" charset="-122"/>
              </a:rPr>
              <a:t>           </a:t>
            </a:r>
            <a:endParaRPr kumimoji="1" lang="zh-CN" altLang="en-US" sz="2800" b="1" dirty="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            琴诗    苏轼</a:t>
            </a:r>
            <a:endParaRPr kumimoji="1" lang="en-US" altLang="zh-CN" sz="2800" b="1" dirty="0" smtClean="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若</a:t>
            </a:r>
            <a:r>
              <a:rPr kumimoji="1" lang="zh-CN" altLang="en-US" sz="2800" b="1" dirty="0">
                <a:solidFill>
                  <a:srgbClr val="0000FF"/>
                </a:solidFill>
                <a:latin typeface="楷体_GB2312" pitchFamily="49" charset="-122"/>
                <a:ea typeface="楷体_GB2312" pitchFamily="49" charset="-122"/>
              </a:rPr>
              <a:t>言琴上有琴声，放在匣中何不鸣？ </a:t>
            </a:r>
            <a:endParaRPr kumimoji="1" lang="en-US" altLang="zh-CN" sz="2800" b="1" dirty="0" smtClean="0">
              <a:solidFill>
                <a:srgbClr val="0000FF"/>
              </a:solidFill>
              <a:latin typeface="楷体_GB2312" pitchFamily="49" charset="-122"/>
              <a:ea typeface="楷体_GB2312" pitchFamily="49" charset="-122"/>
            </a:endParaRPr>
          </a:p>
          <a:p>
            <a:r>
              <a:rPr kumimoji="1" lang="zh-CN" altLang="en-US" sz="2800" b="1" dirty="0" smtClean="0">
                <a:solidFill>
                  <a:srgbClr val="0000FF"/>
                </a:solidFill>
                <a:latin typeface="楷体_GB2312" pitchFamily="49" charset="-122"/>
                <a:ea typeface="楷体_GB2312" pitchFamily="49" charset="-122"/>
              </a:rPr>
              <a:t>若</a:t>
            </a:r>
            <a:r>
              <a:rPr kumimoji="1" lang="zh-CN" altLang="en-US" sz="2800" b="1" dirty="0">
                <a:solidFill>
                  <a:srgbClr val="0000FF"/>
                </a:solidFill>
                <a:latin typeface="楷体_GB2312" pitchFamily="49" charset="-122"/>
                <a:ea typeface="楷体_GB2312" pitchFamily="49" charset="-122"/>
              </a:rPr>
              <a:t>言声在手指上，何不于君手上听？ </a:t>
            </a:r>
            <a:br>
              <a:rPr kumimoji="1" lang="zh-CN" altLang="en-US" sz="2800" b="1" dirty="0">
                <a:solidFill>
                  <a:srgbClr val="0000FF"/>
                </a:solidFill>
                <a:latin typeface="楷体_GB2312" pitchFamily="49" charset="-122"/>
                <a:ea typeface="楷体_GB2312" pitchFamily="49" charset="-122"/>
              </a:rPr>
            </a:br>
            <a:r>
              <a:rPr kumimoji="1" lang="zh-CN" altLang="en-US" sz="2800" b="1" dirty="0">
                <a:solidFill>
                  <a:srgbClr val="0000FF"/>
                </a:solidFill>
                <a:latin typeface="楷体_GB2312" pitchFamily="49" charset="-122"/>
                <a:ea typeface="楷体_GB2312" pitchFamily="49" charset="-122"/>
              </a:rPr>
              <a:t>　　</a:t>
            </a:r>
          </a:p>
        </p:txBody>
      </p:sp>
      <p:sp>
        <p:nvSpPr>
          <p:cNvPr id="115717" name="Text Box 5"/>
          <p:cNvSpPr txBox="1">
            <a:spLocks noChangeArrowheads="1"/>
          </p:cNvSpPr>
          <p:nvPr/>
        </p:nvSpPr>
        <p:spPr bwMode="auto">
          <a:xfrm>
            <a:off x="0" y="3716338"/>
            <a:ext cx="9144000" cy="3539430"/>
          </a:xfrm>
          <a:prstGeom prst="rect">
            <a:avLst/>
          </a:prstGeom>
          <a:noFill/>
          <a:ln w="9525">
            <a:noFill/>
            <a:miter lim="800000"/>
            <a:headEnd/>
            <a:tailEnd/>
          </a:ln>
          <a:effectLst/>
        </p:spPr>
        <p:txBody>
          <a:bodyPr wrap="square">
            <a:spAutoFit/>
          </a:bodyPr>
          <a:lstStyle/>
          <a:p>
            <a:pPr>
              <a:spcBef>
                <a:spcPct val="50000"/>
              </a:spcBef>
            </a:pPr>
            <a:r>
              <a:rPr kumimoji="1" lang="en-US" altLang="zh-CN" sz="2800" b="1" dirty="0">
                <a:latin typeface="楷体_GB2312" pitchFamily="49" charset="-122"/>
                <a:ea typeface="楷体_GB2312" pitchFamily="49" charset="-122"/>
              </a:rPr>
              <a:t>     </a:t>
            </a:r>
            <a:r>
              <a:rPr kumimoji="1" lang="zh-CN" altLang="en-US" sz="2800" b="1" dirty="0" smtClean="0">
                <a:latin typeface="楷体_GB2312" pitchFamily="49" charset="-122"/>
                <a:ea typeface="楷体_GB2312" pitchFamily="49" charset="-122"/>
              </a:rPr>
              <a:t>千变万化</a:t>
            </a:r>
            <a:r>
              <a:rPr kumimoji="1" lang="zh-CN" altLang="en-US" sz="2800" b="1" dirty="0">
                <a:latin typeface="楷体_GB2312" pitchFamily="49" charset="-122"/>
                <a:ea typeface="楷体_GB2312" pitchFamily="49" charset="-122"/>
              </a:rPr>
              <a:t>的琴声引起了苏轼的深思：琴声究竟从哪里来？是来自手指的拔弄，抑或是来自琴弦本身？诗人没有提供答案，但疑问中蕴含着深刻的理趣。 </a:t>
            </a:r>
            <a:br>
              <a:rPr kumimoji="1" lang="zh-CN" altLang="en-US" sz="2800" b="1" dirty="0">
                <a:latin typeface="楷体_GB2312" pitchFamily="49" charset="-122"/>
                <a:ea typeface="楷体_GB2312" pitchFamily="49" charset="-122"/>
              </a:rPr>
            </a:br>
            <a:r>
              <a:rPr kumimoji="1" lang="zh-CN" altLang="en-US" sz="2800" b="1" dirty="0">
                <a:latin typeface="楷体_GB2312" pitchFamily="49" charset="-122"/>
                <a:ea typeface="楷体_GB2312" pitchFamily="49" charset="-122"/>
              </a:rPr>
              <a:t>　　琴声离不开琴，但有琴未必有声，琴弦不会自己振动，只有手指拨弄，给予能量，才会发声。手指富有能量，但却缺乏音频振动的条件，不能发出声音。</a:t>
            </a:r>
            <a:r>
              <a:rPr kumimoji="1" lang="zh-CN" altLang="en-US" sz="2800" b="1" dirty="0">
                <a:solidFill>
                  <a:srgbClr val="FF0000"/>
                </a:solidFill>
                <a:latin typeface="楷体_GB2312" pitchFamily="49" charset="-122"/>
                <a:ea typeface="楷体_GB2312" pitchFamily="49" charset="-122"/>
              </a:rPr>
              <a:t>美到底是主观的还是客观的？</a:t>
            </a:r>
            <a:r>
              <a:rPr kumimoji="1" lang="zh-CN" altLang="en-US" sz="2800" b="1" dirty="0">
                <a:latin typeface="楷体_GB2312" pitchFamily="49" charset="-122"/>
                <a:ea typeface="楷体_GB2312" pitchFamily="49" charset="-122"/>
              </a:rPr>
              <a:t/>
            </a:r>
            <a:br>
              <a:rPr kumimoji="1" lang="zh-CN" altLang="en-US" sz="2800" b="1" dirty="0">
                <a:latin typeface="楷体_GB2312" pitchFamily="49" charset="-122"/>
                <a:ea typeface="楷体_GB2312" pitchFamily="49" charset="-122"/>
              </a:rPr>
            </a:br>
            <a:endParaRPr kumimoji="1" lang="zh-CN" altLang="en-US" sz="2800" b="1" dirty="0">
              <a:latin typeface="楷体_GB2312" pitchFamily="49" charset="-122"/>
              <a:ea typeface="楷体_GB2312" pitchFamily="49" charset="-122"/>
            </a:endParaRPr>
          </a:p>
        </p:txBody>
      </p:sp>
      <p:sp>
        <p:nvSpPr>
          <p:cNvPr id="6" name="Rectangle 7"/>
          <p:cNvSpPr>
            <a:spLocks noChangeArrowheads="1"/>
          </p:cNvSpPr>
          <p:nvPr/>
        </p:nvSpPr>
        <p:spPr bwMode="auto">
          <a:xfrm>
            <a:off x="6516216" y="1916832"/>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animEffect transition="in" filter="blinds(horizontal)">
                                      <p:cBhvr>
                                        <p:cTn id="7" dur="500"/>
                                        <p:tgtEl>
                                          <p:spTgt spid="1157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5716"/>
                                        </p:tgtEl>
                                        <p:attrNameLst>
                                          <p:attrName>style.visibility</p:attrName>
                                        </p:attrNameLst>
                                      </p:cBhvr>
                                      <p:to>
                                        <p:strVal val="visible"/>
                                      </p:to>
                                    </p:set>
                                    <p:animEffect transition="in" filter="checkerboard(across)">
                                      <p:cBhvr>
                                        <p:cTn id="17" dur="500"/>
                                        <p:tgtEl>
                                          <p:spTgt spid="11571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5717"/>
                                        </p:tgtEl>
                                        <p:attrNameLst>
                                          <p:attrName>style.visibility</p:attrName>
                                        </p:attrNameLst>
                                      </p:cBhvr>
                                      <p:to>
                                        <p:strVal val="visible"/>
                                      </p:to>
                                    </p:set>
                                    <p:animEffect transition="in" filter="diamond(in)">
                                      <p:cBhvr>
                                        <p:cTn id="22" dur="500"/>
                                        <p:tgtEl>
                                          <p:spTgt spid="115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p:bldP spid="115716" grpId="0"/>
      <p:bldP spid="115717"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611560" y="0"/>
            <a:ext cx="7992367" cy="707886"/>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kumimoji="1" lang="zh-CN" altLang="en-US" sz="4000" b="1" dirty="0">
                <a:solidFill>
                  <a:srgbClr val="0000FF"/>
                </a:solidFill>
                <a:latin typeface="黑体" pitchFamily="2" charset="-122"/>
                <a:ea typeface="黑体" pitchFamily="2" charset="-122"/>
              </a:rPr>
              <a:t>理解下面每首诗各自所蕴含的哲理 </a:t>
            </a:r>
          </a:p>
        </p:txBody>
      </p:sp>
      <p:sp>
        <p:nvSpPr>
          <p:cNvPr id="118787" name="Text Box 3"/>
          <p:cNvSpPr txBox="1">
            <a:spLocks noChangeArrowheads="1"/>
          </p:cNvSpPr>
          <p:nvPr/>
        </p:nvSpPr>
        <p:spPr bwMode="auto">
          <a:xfrm>
            <a:off x="611188" y="838200"/>
            <a:ext cx="8228012" cy="579438"/>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pPr>
            <a:r>
              <a:rPr kumimoji="1" lang="en-US" altLang="zh-CN" sz="3200" b="1">
                <a:solidFill>
                  <a:schemeClr val="tx2"/>
                </a:solidFill>
                <a:latin typeface="楷体_GB2312" pitchFamily="49" charset="-122"/>
                <a:ea typeface="楷体_GB2312" pitchFamily="49" charset="-122"/>
                <a:cs typeface="Arial" pitchFamily="34" charset="0"/>
              </a:rPr>
              <a:t>    </a:t>
            </a:r>
            <a:endParaRPr kumimoji="1" lang="en-US" altLang="zh-CN" sz="2400" b="1">
              <a:solidFill>
                <a:schemeClr val="tx2"/>
              </a:solidFill>
              <a:latin typeface="楷体_GB2312" pitchFamily="49" charset="-122"/>
              <a:ea typeface="楷体_GB2312" pitchFamily="49" charset="-122"/>
              <a:cs typeface="Arial" pitchFamily="34" charset="0"/>
            </a:endParaRPr>
          </a:p>
        </p:txBody>
      </p:sp>
      <p:sp>
        <p:nvSpPr>
          <p:cNvPr id="118788" name="Text Box 4"/>
          <p:cNvSpPr txBox="1">
            <a:spLocks noChangeArrowheads="1"/>
          </p:cNvSpPr>
          <p:nvPr/>
        </p:nvSpPr>
        <p:spPr bwMode="auto">
          <a:xfrm>
            <a:off x="251520" y="2132856"/>
            <a:ext cx="8892480" cy="1384995"/>
          </a:xfrm>
          <a:prstGeom prst="rect">
            <a:avLst/>
          </a:prstGeom>
          <a:noFill/>
          <a:ln w="28575" cap="sq">
            <a:noFill/>
            <a:miter lim="800000"/>
            <a:headEnd type="none" w="sm" len="sm"/>
            <a:tailEnd type="none" w="sm" len="sm"/>
          </a:ln>
          <a:effectLst/>
        </p:spPr>
        <p:txBody>
          <a:bodyPr wrap="square">
            <a:spAutoFit/>
          </a:bodyPr>
          <a:lstStyle/>
          <a:p>
            <a:pPr>
              <a:spcBef>
                <a:spcPct val="50000"/>
              </a:spcBef>
            </a:pPr>
            <a:r>
              <a:rPr kumimoji="1" lang="en-US" altLang="zh-CN" sz="2800" dirty="0">
                <a:solidFill>
                  <a:srgbClr val="FF0000"/>
                </a:solidFill>
                <a:latin typeface="楷体_GB2312" pitchFamily="49" charset="-122"/>
                <a:ea typeface="楷体_GB2312" pitchFamily="49" charset="-122"/>
              </a:rPr>
              <a:t>  </a:t>
            </a:r>
            <a:r>
              <a:rPr kumimoji="1" lang="zh-CN" altLang="en-US" sz="2800" b="1" dirty="0" smtClean="0">
                <a:solidFill>
                  <a:srgbClr val="0000FF"/>
                </a:solidFill>
                <a:latin typeface="楷体_GB2312" pitchFamily="49" charset="-122"/>
                <a:ea typeface="楷体_GB2312" pitchFamily="49" charset="-122"/>
              </a:rPr>
              <a:t>本</a:t>
            </a:r>
            <a:r>
              <a:rPr kumimoji="1" lang="zh-CN" altLang="en-US" sz="2800" b="1" dirty="0">
                <a:solidFill>
                  <a:srgbClr val="0000FF"/>
                </a:solidFill>
                <a:latin typeface="楷体_GB2312" pitchFamily="49" charset="-122"/>
                <a:ea typeface="楷体_GB2312" pitchFamily="49" charset="-122"/>
              </a:rPr>
              <a:t>诗借欣赏庐山感受告诉我们，</a:t>
            </a:r>
            <a:r>
              <a:rPr kumimoji="1" lang="zh-CN" altLang="en-US" sz="2800" b="1" dirty="0">
                <a:solidFill>
                  <a:srgbClr val="FF0000"/>
                </a:solidFill>
                <a:latin typeface="楷体_GB2312" pitchFamily="49" charset="-122"/>
                <a:ea typeface="楷体_GB2312" pitchFamily="49" charset="-122"/>
              </a:rPr>
              <a:t>无论看待人、事或生活、社会，都应多角度、多侧面甚至换一个角色去观察、去体会，这样才会得出一个比较客观公正的评价。</a:t>
            </a:r>
          </a:p>
        </p:txBody>
      </p:sp>
      <p:sp>
        <p:nvSpPr>
          <p:cNvPr id="118789" name="Text Box 5"/>
          <p:cNvSpPr txBox="1">
            <a:spLocks noChangeArrowheads="1"/>
          </p:cNvSpPr>
          <p:nvPr/>
        </p:nvSpPr>
        <p:spPr bwMode="auto">
          <a:xfrm>
            <a:off x="179388" y="4941888"/>
            <a:ext cx="8785225" cy="1401762"/>
          </a:xfrm>
          <a:prstGeom prst="rect">
            <a:avLst/>
          </a:prstGeom>
          <a:noFill/>
          <a:ln w="28575" cap="sq">
            <a:noFill/>
            <a:miter lim="800000"/>
            <a:headEnd type="none" w="sm" len="sm"/>
            <a:tailEnd type="none" w="sm" len="sm"/>
          </a:ln>
          <a:effectLst/>
        </p:spPr>
        <p:txBody>
          <a:bodyPr>
            <a:spAutoFit/>
          </a:bodyPr>
          <a:lstStyle/>
          <a:p>
            <a:pPr>
              <a:spcBef>
                <a:spcPct val="50000"/>
              </a:spcBef>
            </a:pPr>
            <a:r>
              <a:rPr kumimoji="1" lang="en-US" altLang="zh-CN" sz="2800" dirty="0">
                <a:solidFill>
                  <a:srgbClr val="FF0000"/>
                </a:solidFill>
                <a:latin typeface="楷体_GB2312" pitchFamily="49" charset="-122"/>
                <a:ea typeface="楷体_GB2312" pitchFamily="49" charset="-122"/>
              </a:rPr>
              <a:t>    </a:t>
            </a:r>
            <a:r>
              <a:rPr kumimoji="1" lang="zh-CN" altLang="en-US" sz="2800" b="1" dirty="0" smtClean="0">
                <a:solidFill>
                  <a:srgbClr val="0000FF"/>
                </a:solidFill>
                <a:latin typeface="楷体_GB2312" pitchFamily="49" charset="-122"/>
                <a:ea typeface="楷体_GB2312" pitchFamily="49" charset="-122"/>
              </a:rPr>
              <a:t>这</a:t>
            </a:r>
            <a:r>
              <a:rPr kumimoji="1" lang="zh-CN" altLang="en-US" sz="2800" b="1" dirty="0">
                <a:solidFill>
                  <a:srgbClr val="0000FF"/>
                </a:solidFill>
                <a:latin typeface="楷体_GB2312" pitchFamily="49" charset="-122"/>
                <a:ea typeface="楷体_GB2312" pitchFamily="49" charset="-122"/>
              </a:rPr>
              <a:t>首诗借游春的愉悦启示人们：</a:t>
            </a:r>
            <a:r>
              <a:rPr kumimoji="1" lang="zh-CN" altLang="en-US" sz="2800" b="1" dirty="0">
                <a:solidFill>
                  <a:srgbClr val="FF0000"/>
                </a:solidFill>
                <a:latin typeface="楷体_GB2312" pitchFamily="49" charset="-122"/>
                <a:ea typeface="楷体_GB2312" pitchFamily="49" charset="-122"/>
              </a:rPr>
              <a:t>生活是美好的，只是你没有留心而已，只要你关注生活，只要你有好的情致，何愁没有明媚的春光？</a:t>
            </a:r>
          </a:p>
        </p:txBody>
      </p:sp>
      <p:sp>
        <p:nvSpPr>
          <p:cNvPr id="118790" name="Text Box 6"/>
          <p:cNvSpPr txBox="1">
            <a:spLocks noChangeArrowheads="1"/>
          </p:cNvSpPr>
          <p:nvPr/>
        </p:nvSpPr>
        <p:spPr bwMode="auto">
          <a:xfrm>
            <a:off x="179512" y="3717032"/>
            <a:ext cx="8589962" cy="946150"/>
          </a:xfrm>
          <a:prstGeom prst="rect">
            <a:avLst/>
          </a:prstGeom>
          <a:noFill/>
          <a:ln w="9525">
            <a:noFill/>
            <a:miter lim="800000"/>
            <a:headEnd/>
            <a:tailEnd/>
          </a:ln>
          <a:effectLst/>
        </p:spPr>
        <p:txBody>
          <a:bodyPr>
            <a:spAutoFit/>
          </a:bodyPr>
          <a:lstStyle/>
          <a:p>
            <a:pPr>
              <a:spcBef>
                <a:spcPct val="50000"/>
              </a:spcBef>
            </a:pPr>
            <a:r>
              <a:rPr kumimoji="1" lang="en-US" altLang="zh-CN" sz="2800" b="1" dirty="0">
                <a:latin typeface="楷体_GB2312" pitchFamily="49" charset="-122"/>
                <a:ea typeface="楷体_GB2312" pitchFamily="49" charset="-122"/>
              </a:rPr>
              <a:t>   2</a:t>
            </a:r>
            <a:r>
              <a:rPr kumimoji="1" lang="zh-CN" altLang="en-US" sz="2800" b="1" dirty="0">
                <a:latin typeface="楷体_GB2312" pitchFamily="49" charset="-122"/>
                <a:ea typeface="楷体_GB2312" pitchFamily="49" charset="-122"/>
              </a:rPr>
              <a:t>、胜日寻芳泗水滨</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无边光景一时新。等闲识得东风面</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万紫千红总是春。（</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春日</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朱熹）</a:t>
            </a:r>
            <a:endParaRPr lang="zh-CN" altLang="en-US" sz="2800" dirty="0">
              <a:latin typeface="楷体_GB2312" pitchFamily="49" charset="-122"/>
              <a:ea typeface="楷体_GB2312" pitchFamily="49" charset="-122"/>
            </a:endParaRPr>
          </a:p>
        </p:txBody>
      </p:sp>
      <p:sp>
        <p:nvSpPr>
          <p:cNvPr id="118791" name="Text Box 7"/>
          <p:cNvSpPr txBox="1">
            <a:spLocks noChangeArrowheads="1"/>
          </p:cNvSpPr>
          <p:nvPr/>
        </p:nvSpPr>
        <p:spPr bwMode="auto">
          <a:xfrm>
            <a:off x="323528" y="908720"/>
            <a:ext cx="8589962" cy="946150"/>
          </a:xfrm>
          <a:prstGeom prst="rect">
            <a:avLst/>
          </a:prstGeom>
          <a:noFill/>
          <a:ln w="9525">
            <a:noFill/>
            <a:miter lim="800000"/>
            <a:headEnd/>
            <a:tailEnd/>
          </a:ln>
          <a:effectLst/>
        </p:spPr>
        <p:txBody>
          <a:bodyPr>
            <a:spAutoFit/>
          </a:bodyPr>
          <a:lstStyle/>
          <a:p>
            <a:pPr>
              <a:spcBef>
                <a:spcPct val="50000"/>
              </a:spcBef>
            </a:pPr>
            <a:r>
              <a:rPr kumimoji="1" lang="en-US" altLang="zh-CN" sz="2800" b="1" dirty="0">
                <a:latin typeface="楷体_GB2312" pitchFamily="49" charset="-122"/>
                <a:ea typeface="楷体_GB2312" pitchFamily="49" charset="-122"/>
              </a:rPr>
              <a:t>  1</a:t>
            </a:r>
            <a:r>
              <a:rPr kumimoji="1" lang="zh-CN" altLang="en-US" sz="2800" b="1" dirty="0">
                <a:latin typeface="楷体_GB2312" pitchFamily="49" charset="-122"/>
                <a:ea typeface="楷体_GB2312" pitchFamily="49" charset="-122"/>
              </a:rPr>
              <a:t>、横看成岭侧成峰</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远近高低各不同。不识庐山真面目</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只缘身在此山中。（</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题西林壁</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苏轼）</a:t>
            </a:r>
            <a:endParaRPr lang="zh-CN" altLang="en-US" sz="2800" dirty="0">
              <a:latin typeface="楷体_GB2312" pitchFamily="49" charset="-122"/>
              <a:ea typeface="楷体_GB2312"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8791"/>
                                        </p:tgtEl>
                                        <p:attrNameLst>
                                          <p:attrName>style.visibility</p:attrName>
                                        </p:attrNameLst>
                                      </p:cBhvr>
                                      <p:to>
                                        <p:strVal val="visible"/>
                                      </p:to>
                                    </p:set>
                                    <p:anim calcmode="discrete" valueType="clr">
                                      <p:cBhvr override="childStyle">
                                        <p:cTn id="7" dur="80"/>
                                        <p:tgtEl>
                                          <p:spTgt spid="11879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8791"/>
                                        </p:tgtEl>
                                        <p:attrNameLst>
                                          <p:attrName>fillcolor</p:attrName>
                                        </p:attrNameLst>
                                      </p:cBhvr>
                                      <p:tavLst>
                                        <p:tav tm="0">
                                          <p:val>
                                            <p:clrVal>
                                              <a:schemeClr val="accent2"/>
                                            </p:clrVal>
                                          </p:val>
                                        </p:tav>
                                        <p:tav tm="50000">
                                          <p:val>
                                            <p:clrVal>
                                              <a:schemeClr val="hlink"/>
                                            </p:clrVal>
                                          </p:val>
                                        </p:tav>
                                      </p:tavLst>
                                    </p:anim>
                                    <p:set>
                                      <p:cBhvr>
                                        <p:cTn id="9" dur="80"/>
                                        <p:tgtEl>
                                          <p:spTgt spid="11879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18788"/>
                                        </p:tgtEl>
                                        <p:attrNameLst>
                                          <p:attrName>style.visibility</p:attrName>
                                        </p:attrNameLst>
                                      </p:cBhvr>
                                      <p:to>
                                        <p:strVal val="visible"/>
                                      </p:to>
                                    </p:set>
                                    <p:animEffect transition="in" filter="diamond(in)">
                                      <p:cBhvr>
                                        <p:cTn id="14" dur="500"/>
                                        <p:tgtEl>
                                          <p:spTgt spid="11878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18790"/>
                                        </p:tgtEl>
                                        <p:attrNameLst>
                                          <p:attrName>style.visibility</p:attrName>
                                        </p:attrNameLst>
                                      </p:cBhvr>
                                      <p:to>
                                        <p:strVal val="visible"/>
                                      </p:to>
                                    </p:set>
                                    <p:anim calcmode="discrete" valueType="clr">
                                      <p:cBhvr override="childStyle">
                                        <p:cTn id="19" dur="80"/>
                                        <p:tgtEl>
                                          <p:spTgt spid="118790"/>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18790"/>
                                        </p:tgtEl>
                                        <p:attrNameLst>
                                          <p:attrName>fillcolor</p:attrName>
                                        </p:attrNameLst>
                                      </p:cBhvr>
                                      <p:tavLst>
                                        <p:tav tm="0">
                                          <p:val>
                                            <p:clrVal>
                                              <a:schemeClr val="accent2"/>
                                            </p:clrVal>
                                          </p:val>
                                        </p:tav>
                                        <p:tav tm="50000">
                                          <p:val>
                                            <p:clrVal>
                                              <a:schemeClr val="hlink"/>
                                            </p:clrVal>
                                          </p:val>
                                        </p:tav>
                                      </p:tavLst>
                                    </p:anim>
                                    <p:set>
                                      <p:cBhvr>
                                        <p:cTn id="21" dur="80"/>
                                        <p:tgtEl>
                                          <p:spTgt spid="118790"/>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118789"/>
                                        </p:tgtEl>
                                        <p:attrNameLst>
                                          <p:attrName>style.visibility</p:attrName>
                                        </p:attrNameLst>
                                      </p:cBhvr>
                                      <p:to>
                                        <p:strVal val="visible"/>
                                      </p:to>
                                    </p:set>
                                    <p:animEffect transition="in" filter="barn(outVertical)">
                                      <p:cBhvr>
                                        <p:cTn id="26" dur="500"/>
                                        <p:tgtEl>
                                          <p:spTgt spid="118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0"/>
      <p:bldP spid="118789" grpId="0"/>
      <p:bldP spid="118790" grpId="0"/>
      <p:bldP spid="11879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Text Box 3"/>
          <p:cNvSpPr txBox="1">
            <a:spLocks noChangeArrowheads="1"/>
          </p:cNvSpPr>
          <p:nvPr/>
        </p:nvSpPr>
        <p:spPr bwMode="auto">
          <a:xfrm>
            <a:off x="467544" y="1412776"/>
            <a:ext cx="8351837" cy="1401762"/>
          </a:xfrm>
          <a:prstGeom prst="rect">
            <a:avLst/>
          </a:prstGeom>
          <a:noFill/>
          <a:ln w="28575" cap="sq">
            <a:noFill/>
            <a:miter lim="800000"/>
            <a:headEnd type="none" w="sm" len="sm"/>
            <a:tailEnd type="none" w="sm" len="sm"/>
          </a:ln>
          <a:effectLst/>
        </p:spPr>
        <p:txBody>
          <a:bodyPr>
            <a:spAutoFit/>
          </a:bodyPr>
          <a:lstStyle/>
          <a:p>
            <a:pPr>
              <a:spcBef>
                <a:spcPct val="50000"/>
              </a:spcBef>
            </a:pPr>
            <a:r>
              <a:rPr kumimoji="1" lang="en-US" altLang="zh-CN" sz="2800" dirty="0">
                <a:solidFill>
                  <a:srgbClr val="FF0000"/>
                </a:solidFill>
                <a:latin typeface="楷体_GB2312" pitchFamily="49" charset="-122"/>
                <a:ea typeface="楷体_GB2312" pitchFamily="49" charset="-122"/>
              </a:rPr>
              <a:t>       </a:t>
            </a:r>
            <a:r>
              <a:rPr kumimoji="1" lang="zh-CN" altLang="en-US" sz="2800" b="1" dirty="0">
                <a:solidFill>
                  <a:srgbClr val="FF0000"/>
                </a:solidFill>
                <a:latin typeface="楷体_GB2312" pitchFamily="49" charset="-122"/>
                <a:ea typeface="楷体_GB2312" pitchFamily="49" charset="-122"/>
              </a:rPr>
              <a:t>本诗揭示了大自然中万物之间亲密和谐的关系，以及新生事物刚一露头，就会引起人们的特别关注这一生活哲理。</a:t>
            </a:r>
          </a:p>
        </p:txBody>
      </p:sp>
      <p:sp>
        <p:nvSpPr>
          <p:cNvPr id="119812" name="Text Box 4"/>
          <p:cNvSpPr txBox="1">
            <a:spLocks noChangeArrowheads="1"/>
          </p:cNvSpPr>
          <p:nvPr/>
        </p:nvSpPr>
        <p:spPr bwMode="auto">
          <a:xfrm>
            <a:off x="323528" y="4437112"/>
            <a:ext cx="8424862" cy="1828800"/>
          </a:xfrm>
          <a:prstGeom prst="rect">
            <a:avLst/>
          </a:prstGeom>
          <a:noFill/>
          <a:ln w="28575" cap="sq">
            <a:noFill/>
            <a:miter lim="800000"/>
            <a:headEnd type="none" w="sm" len="sm"/>
            <a:tailEnd type="none" w="sm" len="sm"/>
          </a:ln>
          <a:effectLst/>
        </p:spPr>
        <p:txBody>
          <a:bodyPr>
            <a:spAutoFit/>
          </a:bodyPr>
          <a:lstStyle/>
          <a:p>
            <a:pPr>
              <a:spcBef>
                <a:spcPct val="50000"/>
              </a:spcBef>
            </a:pPr>
            <a:r>
              <a:rPr kumimoji="1" lang="en-US" altLang="zh-CN" sz="2800" b="1" dirty="0">
                <a:solidFill>
                  <a:srgbClr val="FF0000"/>
                </a:solidFill>
                <a:latin typeface="楷体_GB2312" pitchFamily="49" charset="-122"/>
                <a:ea typeface="楷体_GB2312" pitchFamily="49" charset="-122"/>
              </a:rPr>
              <a:t>      </a:t>
            </a:r>
            <a:r>
              <a:rPr kumimoji="1" lang="zh-CN" altLang="en-US" sz="2800" b="1" dirty="0">
                <a:solidFill>
                  <a:srgbClr val="FF0000"/>
                </a:solidFill>
                <a:latin typeface="楷体_GB2312" pitchFamily="49" charset="-122"/>
                <a:ea typeface="楷体_GB2312" pitchFamily="49" charset="-122"/>
              </a:rPr>
              <a:t>本诗蕴含着这样的哲理：“春色”是关锁不住的，“红杏”必然要“出墙来”宣告春天的来临。同样，一切新生的美好的事物也是封锁不住、禁锢不了的，它必能冲破任何束缚，蓬勃发展。</a:t>
            </a:r>
          </a:p>
        </p:txBody>
      </p:sp>
      <p:sp>
        <p:nvSpPr>
          <p:cNvPr id="119813" name="Text Box 5"/>
          <p:cNvSpPr txBox="1">
            <a:spLocks noChangeArrowheads="1"/>
          </p:cNvSpPr>
          <p:nvPr/>
        </p:nvSpPr>
        <p:spPr bwMode="auto">
          <a:xfrm>
            <a:off x="395536" y="260648"/>
            <a:ext cx="8351837" cy="946150"/>
          </a:xfrm>
          <a:prstGeom prst="rect">
            <a:avLst/>
          </a:prstGeom>
          <a:noFill/>
          <a:ln w="9525">
            <a:noFill/>
            <a:miter lim="800000"/>
            <a:headEnd/>
            <a:tailEnd/>
          </a:ln>
          <a:effectLst/>
        </p:spPr>
        <p:txBody>
          <a:bodyPr>
            <a:spAutoFit/>
          </a:bodyPr>
          <a:lstStyle/>
          <a:p>
            <a:r>
              <a:rPr kumimoji="1" lang="en-US" altLang="zh-CN" sz="2800" b="1" dirty="0">
                <a:latin typeface="楷体_GB2312" pitchFamily="49" charset="-122"/>
                <a:ea typeface="楷体_GB2312" pitchFamily="49" charset="-122"/>
              </a:rPr>
              <a:t>   3</a:t>
            </a:r>
            <a:r>
              <a:rPr kumimoji="1" lang="zh-CN" altLang="en-US" sz="2800" b="1" dirty="0">
                <a:latin typeface="楷体_GB2312" pitchFamily="49" charset="-122"/>
                <a:ea typeface="楷体_GB2312" pitchFamily="49" charset="-122"/>
              </a:rPr>
              <a:t>、泉眼无声惜细流</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树阴照水爱晴柔。 小荷才露尖尖角</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早有蜻蜓立上头。 （</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小池 </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杨万里 ） </a:t>
            </a:r>
            <a:endParaRPr lang="zh-CN" altLang="en-US" sz="2800" dirty="0">
              <a:latin typeface="楷体_GB2312" pitchFamily="49" charset="-122"/>
              <a:ea typeface="楷体_GB2312" pitchFamily="49" charset="-122"/>
            </a:endParaRPr>
          </a:p>
        </p:txBody>
      </p:sp>
      <p:sp>
        <p:nvSpPr>
          <p:cNvPr id="119814" name="Text Box 6"/>
          <p:cNvSpPr txBox="1">
            <a:spLocks noChangeArrowheads="1"/>
          </p:cNvSpPr>
          <p:nvPr/>
        </p:nvSpPr>
        <p:spPr bwMode="auto">
          <a:xfrm>
            <a:off x="323528" y="3068960"/>
            <a:ext cx="8640960" cy="954107"/>
          </a:xfrm>
          <a:prstGeom prst="rect">
            <a:avLst/>
          </a:prstGeom>
          <a:noFill/>
          <a:ln w="9525">
            <a:noFill/>
            <a:miter lim="800000"/>
            <a:headEnd/>
            <a:tailEnd/>
          </a:ln>
          <a:effectLst/>
        </p:spPr>
        <p:txBody>
          <a:bodyPr wrap="square">
            <a:spAutoFit/>
          </a:bodyPr>
          <a:lstStyle/>
          <a:p>
            <a:r>
              <a:rPr kumimoji="1" lang="en-US" altLang="zh-CN" sz="2800" b="1" dirty="0">
                <a:latin typeface="楷体_GB2312" pitchFamily="49" charset="-122"/>
                <a:ea typeface="楷体_GB2312" pitchFamily="49" charset="-122"/>
              </a:rPr>
              <a:t>  4</a:t>
            </a:r>
            <a:r>
              <a:rPr kumimoji="1" lang="zh-CN" altLang="en-US" sz="2800" b="1" dirty="0">
                <a:latin typeface="楷体_GB2312" pitchFamily="49" charset="-122"/>
                <a:ea typeface="楷体_GB2312" pitchFamily="49" charset="-122"/>
              </a:rPr>
              <a:t>、应怜屐齿印苍苔</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小扣柴扉久不开。 春色满园关不住</a:t>
            </a:r>
            <a:r>
              <a:rPr kumimoji="1" lang="en-US" altLang="zh-CN" sz="2800" b="1" dirty="0">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一枝红杏出墙来。（</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游园不值 </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叶绍翁 ） </a:t>
            </a:r>
            <a:endParaRPr lang="zh-CN" altLang="en-US" sz="2800" dirty="0">
              <a:latin typeface="楷体_GB2312" pitchFamily="49" charset="-122"/>
              <a:ea typeface="楷体_GB2312"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9813"/>
                                        </p:tgtEl>
                                        <p:attrNameLst>
                                          <p:attrName>style.visibility</p:attrName>
                                        </p:attrNameLst>
                                      </p:cBhvr>
                                      <p:to>
                                        <p:strVal val="visible"/>
                                      </p:to>
                                    </p:set>
                                    <p:anim calcmode="discrete" valueType="clr">
                                      <p:cBhvr override="childStyle">
                                        <p:cTn id="7" dur="80"/>
                                        <p:tgtEl>
                                          <p:spTgt spid="11981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9813"/>
                                        </p:tgtEl>
                                        <p:attrNameLst>
                                          <p:attrName>fillcolor</p:attrName>
                                        </p:attrNameLst>
                                      </p:cBhvr>
                                      <p:tavLst>
                                        <p:tav tm="0">
                                          <p:val>
                                            <p:clrVal>
                                              <a:schemeClr val="accent2"/>
                                            </p:clrVal>
                                          </p:val>
                                        </p:tav>
                                        <p:tav tm="50000">
                                          <p:val>
                                            <p:clrVal>
                                              <a:schemeClr val="hlink"/>
                                            </p:clrVal>
                                          </p:val>
                                        </p:tav>
                                      </p:tavLst>
                                    </p:anim>
                                    <p:set>
                                      <p:cBhvr>
                                        <p:cTn id="9" dur="80"/>
                                        <p:tgtEl>
                                          <p:spTgt spid="11981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119811"/>
                                        </p:tgtEl>
                                        <p:attrNameLst>
                                          <p:attrName>style.visibility</p:attrName>
                                        </p:attrNameLst>
                                      </p:cBhvr>
                                      <p:to>
                                        <p:strVal val="visible"/>
                                      </p:to>
                                    </p:set>
                                    <p:animEffect transition="in" filter="barn(outVertical)">
                                      <p:cBhvr>
                                        <p:cTn id="14" dur="500"/>
                                        <p:tgtEl>
                                          <p:spTgt spid="119811"/>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19814"/>
                                        </p:tgtEl>
                                        <p:attrNameLst>
                                          <p:attrName>style.visibility</p:attrName>
                                        </p:attrNameLst>
                                      </p:cBhvr>
                                      <p:to>
                                        <p:strVal val="visible"/>
                                      </p:to>
                                    </p:set>
                                    <p:anim calcmode="discrete" valueType="clr">
                                      <p:cBhvr override="childStyle">
                                        <p:cTn id="19" dur="80"/>
                                        <p:tgtEl>
                                          <p:spTgt spid="119814"/>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19814"/>
                                        </p:tgtEl>
                                        <p:attrNameLst>
                                          <p:attrName>fillcolor</p:attrName>
                                        </p:attrNameLst>
                                      </p:cBhvr>
                                      <p:tavLst>
                                        <p:tav tm="0">
                                          <p:val>
                                            <p:clrVal>
                                              <a:schemeClr val="accent2"/>
                                            </p:clrVal>
                                          </p:val>
                                        </p:tav>
                                        <p:tav tm="50000">
                                          <p:val>
                                            <p:clrVal>
                                              <a:schemeClr val="hlink"/>
                                            </p:clrVal>
                                          </p:val>
                                        </p:tav>
                                      </p:tavLst>
                                    </p:anim>
                                    <p:set>
                                      <p:cBhvr>
                                        <p:cTn id="21" dur="80"/>
                                        <p:tgtEl>
                                          <p:spTgt spid="119814"/>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119812"/>
                                        </p:tgtEl>
                                        <p:attrNameLst>
                                          <p:attrName>style.visibility</p:attrName>
                                        </p:attrNameLst>
                                      </p:cBhvr>
                                      <p:to>
                                        <p:strVal val="visible"/>
                                      </p:to>
                                    </p:set>
                                    <p:animEffect transition="in" filter="barn(outVertical)">
                                      <p:cBhvr>
                                        <p:cTn id="26" dur="500"/>
                                        <p:tgtEl>
                                          <p:spTgt spid="119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p:bldP spid="119812" grpId="0"/>
      <p:bldP spid="119813" grpId="0"/>
      <p:bldP spid="11981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4763"/>
            <a:ext cx="9142413" cy="6846887"/>
          </a:xfrm>
          <a:prstGeom prst="rect">
            <a:avLst/>
          </a:prstGeom>
          <a:noFill/>
          <a:ln w="9525">
            <a:noFill/>
            <a:miter lim="800000"/>
            <a:headEnd/>
            <a:tailEnd/>
          </a:ln>
        </p:spPr>
      </p:pic>
      <p:sp>
        <p:nvSpPr>
          <p:cNvPr id="120837" name="Text Box 5"/>
          <p:cNvSpPr txBox="1">
            <a:spLocks noChangeArrowheads="1"/>
          </p:cNvSpPr>
          <p:nvPr/>
        </p:nvSpPr>
        <p:spPr bwMode="auto">
          <a:xfrm>
            <a:off x="0" y="4725144"/>
            <a:ext cx="7056784" cy="1785104"/>
          </a:xfrm>
          <a:prstGeom prst="rect">
            <a:avLst/>
          </a:prstGeom>
          <a:noFill/>
          <a:ln w="9525">
            <a:noFill/>
            <a:miter lim="800000"/>
            <a:headEnd/>
            <a:tailEnd/>
          </a:ln>
          <a:effectLst/>
        </p:spPr>
        <p:txBody>
          <a:bodyPr wrap="square">
            <a:spAutoFit/>
          </a:bodyPr>
          <a:lstStyle/>
          <a:p>
            <a:r>
              <a:rPr kumimoji="1" lang="en-US" altLang="zh-CN" sz="6000" dirty="0">
                <a:solidFill>
                  <a:srgbClr val="0000FF"/>
                </a:solidFill>
                <a:latin typeface="华文行楷" pitchFamily="2" charset="-122"/>
                <a:ea typeface="华文行楷" pitchFamily="2" charset="-122"/>
              </a:rPr>
              <a:t>  </a:t>
            </a:r>
            <a:r>
              <a:rPr kumimoji="1" lang="zh-CN" altLang="en-US" sz="6600" b="1" dirty="0">
                <a:solidFill>
                  <a:srgbClr val="0000FF"/>
                </a:solidFill>
                <a:latin typeface="华文行楷" pitchFamily="2" charset="-122"/>
                <a:ea typeface="华文行楷" pitchFamily="2" charset="-122"/>
              </a:rPr>
              <a:t>悔教夫婿觅封侯</a:t>
            </a:r>
            <a:endParaRPr kumimoji="1" lang="zh-CN" altLang="en-US" sz="6000" b="1" dirty="0">
              <a:solidFill>
                <a:srgbClr val="0000FF"/>
              </a:solidFill>
              <a:latin typeface="华文行楷" pitchFamily="2" charset="-122"/>
              <a:ea typeface="华文行楷" pitchFamily="2" charset="-122"/>
            </a:endParaRPr>
          </a:p>
          <a:p>
            <a:r>
              <a:rPr kumimoji="1" lang="zh-CN" altLang="en-US" sz="4400" b="1" dirty="0">
                <a:solidFill>
                  <a:srgbClr val="0000FF"/>
                </a:solidFill>
                <a:latin typeface="Times New Roman" pitchFamily="18" charset="0"/>
                <a:ea typeface="隶书" pitchFamily="49" charset="-122"/>
              </a:rPr>
              <a:t>    ［</a:t>
            </a:r>
            <a:r>
              <a:rPr kumimoji="1" lang="zh-CN" altLang="en-US" sz="4400" b="1" dirty="0">
                <a:solidFill>
                  <a:srgbClr val="FF0000"/>
                </a:solidFill>
                <a:latin typeface="Times New Roman" pitchFamily="18" charset="0"/>
                <a:ea typeface="隶书" pitchFamily="49" charset="-122"/>
              </a:rPr>
              <a:t>闺怨诗</a:t>
            </a:r>
            <a:r>
              <a:rPr kumimoji="1" lang="zh-CN" altLang="en-US" sz="4400" b="1" dirty="0">
                <a:solidFill>
                  <a:srgbClr val="0000FF"/>
                </a:solidFill>
                <a:latin typeface="Times New Roman" pitchFamily="18" charset="0"/>
                <a:ea typeface="隶书" pitchFamily="49" charset="-122"/>
              </a:rPr>
              <a:t>的鉴赏］</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body" idx="1"/>
          </p:nvPr>
        </p:nvSpPr>
        <p:spPr>
          <a:xfrm>
            <a:off x="611560" y="1988840"/>
            <a:ext cx="7772400" cy="3024188"/>
          </a:xfrm>
        </p:spPr>
        <p:txBody>
          <a:bodyPr/>
          <a:lstStyle/>
          <a:p>
            <a:pPr>
              <a:lnSpc>
                <a:spcPct val="120000"/>
              </a:lnSpc>
              <a:buFontTx/>
              <a:buNone/>
            </a:pPr>
            <a:r>
              <a:rPr lang="zh-CN" altLang="en-US" sz="3600" b="1" dirty="0">
                <a:ea typeface="楷体_GB2312" pitchFamily="49" charset="-122"/>
              </a:rPr>
              <a:t>　　　闺怨诗有两类，一类</a:t>
            </a:r>
            <a:r>
              <a:rPr lang="zh-CN" altLang="en-US" sz="3600" b="1" dirty="0">
                <a:solidFill>
                  <a:srgbClr val="FF0000"/>
                </a:solidFill>
                <a:ea typeface="楷体_GB2312" pitchFamily="49" charset="-122"/>
              </a:rPr>
              <a:t>是妇女对丈夫的思念</a:t>
            </a:r>
            <a:r>
              <a:rPr lang="zh-CN" altLang="en-US" sz="3600" b="1" dirty="0" smtClean="0">
                <a:solidFill>
                  <a:srgbClr val="FF0000"/>
                </a:solidFill>
                <a:ea typeface="楷体_GB2312" pitchFamily="49" charset="-122"/>
              </a:rPr>
              <a:t>，征人对家</a:t>
            </a:r>
            <a:r>
              <a:rPr lang="zh-CN" altLang="en-US" sz="3600" b="1" dirty="0">
                <a:solidFill>
                  <a:srgbClr val="FF0000"/>
                </a:solidFill>
                <a:ea typeface="楷体_GB2312" pitchFamily="49" charset="-122"/>
              </a:rPr>
              <a:t>乡亲人的思念。</a:t>
            </a:r>
            <a:r>
              <a:rPr lang="zh-CN" altLang="en-US" sz="3600" b="1" dirty="0">
                <a:ea typeface="楷体_GB2312" pitchFamily="49" charset="-122"/>
              </a:rPr>
              <a:t>一类是</a:t>
            </a:r>
            <a:r>
              <a:rPr lang="zh-CN" altLang="en-US" sz="3600" b="1" dirty="0">
                <a:solidFill>
                  <a:srgbClr val="FF0000"/>
                </a:solidFill>
                <a:ea typeface="楷体_GB2312" pitchFamily="49" charset="-122"/>
              </a:rPr>
              <a:t>对易逝青春的哀怨，对</a:t>
            </a:r>
            <a:r>
              <a:rPr lang="zh-CN" altLang="en-US" sz="3600" b="1" dirty="0" smtClean="0">
                <a:solidFill>
                  <a:srgbClr val="FF0000"/>
                </a:solidFill>
                <a:ea typeface="楷体_GB2312" pitchFamily="49" charset="-122"/>
              </a:rPr>
              <a:t>自由自在幸福</a:t>
            </a:r>
            <a:r>
              <a:rPr lang="zh-CN" altLang="en-US" sz="3600" b="1" dirty="0">
                <a:solidFill>
                  <a:srgbClr val="FF0000"/>
                </a:solidFill>
                <a:ea typeface="楷体_GB2312" pitchFamily="49" charset="-122"/>
              </a:rPr>
              <a:t>生活的向往</a:t>
            </a:r>
            <a:r>
              <a:rPr lang="zh-CN" altLang="en-US" sz="3600" b="1" dirty="0">
                <a:ea typeface="楷体_GB2312" pitchFamily="49" charset="-122"/>
              </a:rPr>
              <a:t>。</a:t>
            </a:r>
          </a:p>
        </p:txBody>
      </p:sp>
      <p:sp>
        <p:nvSpPr>
          <p:cNvPr id="121859" name="Rectangle 3"/>
          <p:cNvSpPr>
            <a:spLocks noChangeArrowheads="1"/>
          </p:cNvSpPr>
          <p:nvPr/>
        </p:nvSpPr>
        <p:spPr bwMode="auto">
          <a:xfrm>
            <a:off x="2123728" y="764704"/>
            <a:ext cx="4711546" cy="769441"/>
          </a:xfrm>
          <a:prstGeom prst="rect">
            <a:avLst/>
          </a:prstGeom>
          <a:noFill/>
          <a:ln w="9525">
            <a:noFill/>
            <a:miter lim="800000"/>
            <a:headEnd/>
            <a:tailEnd/>
          </a:ln>
          <a:effectLst/>
        </p:spPr>
        <p:txBody>
          <a:bodyPr wrap="none">
            <a:spAutoFit/>
          </a:bodyPr>
          <a:lstStyle/>
          <a:p>
            <a:r>
              <a:rPr kumimoji="1" lang="zh-CN" altLang="en-US" sz="4400" b="1" dirty="0">
                <a:solidFill>
                  <a:srgbClr val="0000FF"/>
                </a:solidFill>
                <a:latin typeface="黑体" pitchFamily="2" charset="-122"/>
                <a:ea typeface="黑体" pitchFamily="2" charset="-122"/>
              </a:rPr>
              <a:t>闺怨诗的鉴赏要点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1858">
                                            <p:txEl>
                                              <p:pRg st="0" end="0"/>
                                            </p:txEl>
                                          </p:spTgt>
                                        </p:tgtEl>
                                        <p:attrNameLst>
                                          <p:attrName>style.visibility</p:attrName>
                                        </p:attrNameLst>
                                      </p:cBhvr>
                                      <p:to>
                                        <p:strVal val="visible"/>
                                      </p:to>
                                    </p:set>
                                    <p:anim calcmode="discrete" valueType="clr">
                                      <p:cBhvr override="childStyle">
                                        <p:cTn id="7" dur="80"/>
                                        <p:tgtEl>
                                          <p:spTgt spid="12185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185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21858">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Text Box 3"/>
          <p:cNvSpPr txBox="1">
            <a:spLocks noChangeArrowheads="1"/>
          </p:cNvSpPr>
          <p:nvPr/>
        </p:nvSpPr>
        <p:spPr bwMode="auto">
          <a:xfrm>
            <a:off x="0" y="2996952"/>
            <a:ext cx="9144000" cy="4401205"/>
          </a:xfrm>
          <a:prstGeom prst="rect">
            <a:avLst/>
          </a:prstGeom>
          <a:noFill/>
          <a:ln w="9525">
            <a:noFill/>
            <a:miter lim="800000"/>
            <a:headEnd/>
            <a:tailEnd/>
          </a:ln>
          <a:effectLst/>
        </p:spPr>
        <p:txBody>
          <a:bodyPr wrap="square">
            <a:spAutoFit/>
          </a:bodyPr>
          <a:lstStyle/>
          <a:p>
            <a:r>
              <a:rPr lang="zh-CN" altLang="en-US" sz="2800" b="1" dirty="0">
                <a:latin typeface="楷体_GB2312" pitchFamily="49" charset="-122"/>
                <a:ea typeface="楷体_GB2312" pitchFamily="49" charset="-122"/>
              </a:rPr>
              <a:t>　　</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解析</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这首诗的大意是</a:t>
            </a:r>
            <a:r>
              <a:rPr lang="zh-CN" altLang="en-US" sz="2800" b="1" dirty="0" smtClean="0">
                <a:latin typeface="楷体_GB2312" pitchFamily="49" charset="-122"/>
                <a:ea typeface="楷体_GB2312" pitchFamily="49" charset="-122"/>
              </a:rPr>
              <a:t>：在春寒料峭的天气里独自登上小楼，早上的天阴着好象是在深秋。屋内画屏上轻烟淡淡，流水潺潺。天上自由自在飘飞的花瓣轻得好象夜里的美梦，天空中飘洒的雨丝细得好象心中的忧愁。走回室内，随意用小银钩把帘子挂起。</a:t>
            </a:r>
            <a:endParaRPr lang="en-US" altLang="zh-CN" sz="2800" b="1" dirty="0" smtClean="0">
              <a:latin typeface="楷体_GB2312" pitchFamily="49" charset="-122"/>
              <a:ea typeface="楷体_GB2312" pitchFamily="49" charset="-122"/>
            </a:endParaRPr>
          </a:p>
          <a:p>
            <a:r>
              <a:rPr lang="en-US" altLang="zh-CN" sz="2800" b="1" dirty="0" smtClean="0">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这首词以轻浅的色调、幽渺的意境，描绘</a:t>
            </a:r>
            <a:r>
              <a:rPr lang="zh-CN" altLang="en-US" sz="2800" b="1" dirty="0" smtClean="0">
                <a:solidFill>
                  <a:srgbClr val="FF0000"/>
                </a:solidFill>
                <a:latin typeface="楷体_GB2312" pitchFamily="49" charset="-122"/>
                <a:ea typeface="楷体_GB2312" pitchFamily="49" charset="-122"/>
              </a:rPr>
              <a:t>一个女子在春阴的怀抱里所生发的淡淡哀愁和轻轻寂寞</a:t>
            </a:r>
            <a:r>
              <a:rPr lang="zh-CN" altLang="en-US" sz="2800" b="1" dirty="0" smtClean="0">
                <a:latin typeface="楷体_GB2312" pitchFamily="49" charset="-122"/>
                <a:ea typeface="楷体_GB2312" pitchFamily="49" charset="-122"/>
              </a:rPr>
              <a:t>。全词意境怅静悠闲，含蓄有味，令人回味无穷，一咏三叹。</a:t>
            </a:r>
          </a:p>
          <a:p>
            <a:endParaRPr lang="zh-CN" altLang="en-US" sz="2800" b="1" dirty="0" smtClean="0">
              <a:latin typeface="楷体_GB2312" pitchFamily="49" charset="-122"/>
              <a:ea typeface="楷体_GB2312" pitchFamily="49" charset="-122"/>
            </a:endParaRPr>
          </a:p>
          <a:p>
            <a:endParaRPr lang="zh-CN" altLang="en-US" sz="2800" dirty="0">
              <a:latin typeface="楷体_GB2312" pitchFamily="49" charset="-122"/>
              <a:ea typeface="楷体_GB2312" pitchFamily="49" charset="-122"/>
            </a:endParaRPr>
          </a:p>
        </p:txBody>
      </p:sp>
      <p:sp>
        <p:nvSpPr>
          <p:cNvPr id="122884" name="Text Box 4"/>
          <p:cNvSpPr txBox="1">
            <a:spLocks noChangeArrowheads="1"/>
          </p:cNvSpPr>
          <p:nvPr/>
        </p:nvSpPr>
        <p:spPr bwMode="auto">
          <a:xfrm>
            <a:off x="323528" y="692696"/>
            <a:ext cx="8353425" cy="2246769"/>
          </a:xfrm>
          <a:prstGeom prst="rect">
            <a:avLst/>
          </a:prstGeom>
          <a:noFill/>
          <a:ln w="9525">
            <a:noFill/>
            <a:miter lim="800000"/>
            <a:headEnd/>
            <a:tailEnd/>
          </a:ln>
          <a:effectLst/>
        </p:spPr>
        <p:txBody>
          <a:bodyPr>
            <a:spAutoFit/>
          </a:bodyPr>
          <a:lstStyle/>
          <a:p>
            <a:r>
              <a:rPr lang="zh-CN" altLang="en-US" sz="2800" b="1" dirty="0">
                <a:solidFill>
                  <a:srgbClr val="0000FF"/>
                </a:solidFill>
                <a:latin typeface="楷体_GB2312" pitchFamily="49" charset="-122"/>
                <a:ea typeface="楷体_GB2312" pitchFamily="49" charset="-122"/>
              </a:rPr>
              <a:t>　　　　　　浣溪沙    秦观</a:t>
            </a:r>
          </a:p>
          <a:p>
            <a:r>
              <a:rPr lang="zh-CN" altLang="en-US" sz="2800" b="1" dirty="0">
                <a:solidFill>
                  <a:srgbClr val="0000FF"/>
                </a:solidFill>
                <a:latin typeface="楷体_GB2312" pitchFamily="49" charset="-122"/>
                <a:ea typeface="楷体_GB2312" pitchFamily="49" charset="-122"/>
              </a:rPr>
              <a:t>    漠漠轻寒上小楼，晓阴无赖似穷秋。淡烟流水画屏幽</a:t>
            </a:r>
            <a:r>
              <a:rPr lang="zh-CN" altLang="en-US" sz="2800" b="1" dirty="0" smtClean="0">
                <a:solidFill>
                  <a:srgbClr val="0000FF"/>
                </a:solidFill>
                <a:latin typeface="楷体_GB2312" pitchFamily="49" charset="-122"/>
                <a:ea typeface="楷体_GB2312" pitchFamily="49" charset="-122"/>
              </a:rPr>
              <a:t>。</a:t>
            </a:r>
            <a:endParaRPr lang="en-US" altLang="zh-CN" sz="2800" b="1" dirty="0" smtClean="0">
              <a:solidFill>
                <a:srgbClr val="0000FF"/>
              </a:solidFill>
              <a:latin typeface="楷体_GB2312" pitchFamily="49" charset="-122"/>
              <a:ea typeface="楷体_GB2312" pitchFamily="49" charset="-122"/>
            </a:endParaRPr>
          </a:p>
          <a:p>
            <a:r>
              <a:rPr lang="en-US" altLang="zh-CN" sz="2800" b="1"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自在</a:t>
            </a:r>
            <a:r>
              <a:rPr lang="zh-CN" altLang="en-US" sz="2800" b="1" dirty="0">
                <a:solidFill>
                  <a:srgbClr val="0000FF"/>
                </a:solidFill>
                <a:latin typeface="楷体_GB2312" pitchFamily="49" charset="-122"/>
                <a:ea typeface="楷体_GB2312" pitchFamily="49" charset="-122"/>
              </a:rPr>
              <a:t>飞花轻似梦，无边丝雨细如愁。宝帘闲挂小银钩。</a:t>
            </a:r>
            <a:endParaRPr lang="zh-CN" altLang="en-US" sz="2800" dirty="0">
              <a:solidFill>
                <a:srgbClr val="0000FF"/>
              </a:solidFill>
              <a:latin typeface="楷体_GB2312" pitchFamily="49" charset="-122"/>
              <a:ea typeface="楷体_GB2312" pitchFamily="49" charset="-122"/>
            </a:endParaRPr>
          </a:p>
        </p:txBody>
      </p:sp>
      <p:sp>
        <p:nvSpPr>
          <p:cNvPr id="4"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2884"/>
                                        </p:tgtEl>
                                        <p:attrNameLst>
                                          <p:attrName>style.visibility</p:attrName>
                                        </p:attrNameLst>
                                      </p:cBhvr>
                                      <p:to>
                                        <p:strVal val="visible"/>
                                      </p:to>
                                    </p:set>
                                    <p:animEffect transition="in" filter="strips(downLeft)">
                                      <p:cBhvr>
                                        <p:cTn id="12" dur="500"/>
                                        <p:tgtEl>
                                          <p:spTgt spid="12288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22883"/>
                                        </p:tgtEl>
                                        <p:attrNameLst>
                                          <p:attrName>style.visibility</p:attrName>
                                        </p:attrNameLst>
                                      </p:cBhvr>
                                      <p:to>
                                        <p:strVal val="visible"/>
                                      </p:to>
                                    </p:set>
                                    <p:animEffect transition="in" filter="strips(downLeft)">
                                      <p:cBhvr>
                                        <p:cTn id="17" dur="500"/>
                                        <p:tgtEl>
                                          <p:spTgt spid="122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p:bldP spid="122884" grpId="0"/>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1115616" y="404664"/>
            <a:ext cx="6696744" cy="1584176"/>
          </a:xfrm>
        </p:spPr>
        <p:txBody>
          <a:bodyPr>
            <a:normAutofit/>
          </a:bodyPr>
          <a:lstStyle/>
          <a:p>
            <a:pPr marL="0" indent="0">
              <a:spcBef>
                <a:spcPts val="0"/>
              </a:spcBef>
              <a:buFontTx/>
              <a:buNone/>
            </a:pPr>
            <a:r>
              <a:rPr lang="zh-CN" altLang="en-US" sz="2800" b="1" dirty="0" smtClean="0">
                <a:solidFill>
                  <a:srgbClr val="0000FF"/>
                </a:solidFill>
                <a:latin typeface="楷体_GB2312" pitchFamily="49" charset="-122"/>
                <a:ea typeface="楷体_GB2312" pitchFamily="49" charset="-122"/>
              </a:rPr>
              <a:t>       和乐天</a:t>
            </a:r>
            <a:r>
              <a:rPr lang="en-US" altLang="zh-CN" sz="2800" b="1" dirty="0" smtClean="0">
                <a:solidFill>
                  <a:srgbClr val="0000FF"/>
                </a:solidFill>
                <a:latin typeface="楷体_GB2312" pitchFamily="49" charset="-122"/>
                <a:ea typeface="楷体_GB2312" pitchFamily="49" charset="-122"/>
              </a:rPr>
              <a:t>《</a:t>
            </a:r>
            <a:r>
              <a:rPr lang="zh-CN" altLang="en-US" sz="2800" b="1" dirty="0" smtClean="0">
                <a:solidFill>
                  <a:srgbClr val="0000FF"/>
                </a:solidFill>
                <a:latin typeface="楷体_GB2312" pitchFamily="49" charset="-122"/>
                <a:ea typeface="楷体_GB2312" pitchFamily="49" charset="-122"/>
              </a:rPr>
              <a:t>春词</a:t>
            </a:r>
            <a:r>
              <a:rPr lang="en-US" altLang="zh-CN" sz="2800" b="1"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刘</a:t>
            </a:r>
            <a:r>
              <a:rPr lang="zh-CN" altLang="en-US" sz="2800" b="1" dirty="0">
                <a:solidFill>
                  <a:srgbClr val="0000FF"/>
                </a:solidFill>
                <a:latin typeface="楷体_GB2312" pitchFamily="49" charset="-122"/>
                <a:ea typeface="楷体_GB2312" pitchFamily="49" charset="-122"/>
              </a:rPr>
              <a:t>禹锡</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新妆宜面下朱楼，深锁春光一院愁。</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行到中庭数花朵，蜻蜓飞上玉搔头。</a:t>
            </a:r>
          </a:p>
        </p:txBody>
      </p:sp>
      <p:sp>
        <p:nvSpPr>
          <p:cNvPr id="136198" name="Text Box 6"/>
          <p:cNvSpPr txBox="1">
            <a:spLocks noChangeArrowheads="1"/>
          </p:cNvSpPr>
          <p:nvPr/>
        </p:nvSpPr>
        <p:spPr bwMode="auto">
          <a:xfrm>
            <a:off x="179512" y="3501008"/>
            <a:ext cx="8640960" cy="3108543"/>
          </a:xfrm>
          <a:prstGeom prst="rect">
            <a:avLst/>
          </a:prstGeom>
          <a:noFill/>
          <a:ln w="9525">
            <a:noFill/>
            <a:miter lim="800000"/>
            <a:headEnd/>
            <a:tailEnd/>
          </a:ln>
          <a:effectLst/>
        </p:spPr>
        <p:txBody>
          <a:bodyPr wrap="square">
            <a:spAutoFit/>
          </a:bodyPr>
          <a:lstStyle/>
          <a:p>
            <a:r>
              <a:rPr lang="zh-CN" altLang="en-US" sz="2800" b="1" dirty="0" smtClean="0">
                <a:solidFill>
                  <a:srgbClr val="FF0000"/>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白诗描绘一个斜倚栏干、背向鹦鹉、眉目含愁的形象，接着以“思量何事不回头”的问句，轻轻一拨，引而不发。</a:t>
            </a:r>
          </a:p>
          <a:p>
            <a:endParaRPr lang="en-US" altLang="zh-CN" sz="2800" b="1" dirty="0" smtClean="0">
              <a:solidFill>
                <a:srgbClr val="FF0000"/>
              </a:solidFill>
              <a:latin typeface="楷体_GB2312" pitchFamily="49" charset="-122"/>
              <a:ea typeface="楷体_GB2312" pitchFamily="49" charset="-122"/>
            </a:endParaRPr>
          </a:p>
          <a:p>
            <a:r>
              <a:rPr lang="zh-CN" altLang="en-US" sz="2800" b="1" dirty="0" smtClean="0">
                <a:solidFill>
                  <a:srgbClr val="FF0000"/>
                </a:solidFill>
                <a:latin typeface="楷体_GB2312" pitchFamily="49" charset="-122"/>
                <a:ea typeface="楷体_GB2312" pitchFamily="49" charset="-122"/>
              </a:rPr>
              <a:t>     刘诗</a:t>
            </a:r>
            <a:r>
              <a:rPr lang="zh-CN" altLang="en-US" sz="2800" b="1" dirty="0">
                <a:solidFill>
                  <a:srgbClr val="FF0000"/>
                </a:solidFill>
                <a:latin typeface="楷体_GB2312" pitchFamily="49" charset="-122"/>
                <a:ea typeface="楷体_GB2312" pitchFamily="49" charset="-122"/>
              </a:rPr>
              <a:t>写春日宫女的愁闷。前两句写宫女妆成下楼，希望得到宠幸，但无人赏识，独自愁苦。后两句写宫女极端寂寞无聊的心绪。</a:t>
            </a: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
        <p:nvSpPr>
          <p:cNvPr id="6" name="矩形 5"/>
          <p:cNvSpPr/>
          <p:nvPr/>
        </p:nvSpPr>
        <p:spPr>
          <a:xfrm>
            <a:off x="1331640" y="1988840"/>
            <a:ext cx="5400600" cy="1200329"/>
          </a:xfrm>
          <a:prstGeom prst="rect">
            <a:avLst/>
          </a:prstGeom>
        </p:spPr>
        <p:txBody>
          <a:bodyPr wrap="square">
            <a:spAutoFit/>
          </a:bodyPr>
          <a:lstStyle/>
          <a:p>
            <a:r>
              <a:rPr lang="zh-CN" altLang="en-US" sz="2400" b="1" dirty="0" smtClean="0">
                <a:latin typeface="楷体_GB2312" pitchFamily="49" charset="-122"/>
                <a:ea typeface="楷体_GB2312" pitchFamily="49" charset="-122"/>
              </a:rPr>
              <a:t>         春词     白居易</a:t>
            </a:r>
            <a:endParaRPr lang="en-US" altLang="zh-CN" sz="2400" b="1" dirty="0" smtClean="0">
              <a:latin typeface="楷体_GB2312" pitchFamily="49" charset="-122"/>
              <a:ea typeface="楷体_GB2312" pitchFamily="49" charset="-122"/>
            </a:endParaRPr>
          </a:p>
          <a:p>
            <a:r>
              <a:rPr lang="zh-CN" altLang="en-US" sz="2400" b="1" dirty="0" smtClean="0">
                <a:latin typeface="楷体_GB2312" pitchFamily="49" charset="-122"/>
                <a:ea typeface="楷体_GB2312" pitchFamily="49" charset="-122"/>
              </a:rPr>
              <a:t>低花树映小妆楼，春入眉心两点愁。</a:t>
            </a:r>
            <a:endParaRPr lang="en-US" altLang="zh-CN" sz="2400" b="1" dirty="0" smtClean="0">
              <a:latin typeface="楷体_GB2312" pitchFamily="49" charset="-122"/>
              <a:ea typeface="楷体_GB2312" pitchFamily="49" charset="-122"/>
            </a:endParaRPr>
          </a:p>
          <a:p>
            <a:r>
              <a:rPr lang="zh-CN" altLang="en-US" sz="2400" b="1" dirty="0" smtClean="0">
                <a:latin typeface="楷体_GB2312" pitchFamily="49" charset="-122"/>
                <a:ea typeface="楷体_GB2312" pitchFamily="49" charset="-122"/>
              </a:rPr>
              <a:t>斜倚栏干背鹦鹉，思量何事不回头？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Effect transition="in" filter="blinds(horizontal)">
                                      <p:cBhvr>
                                        <p:cTn id="12" dur="500"/>
                                        <p:tgtEl>
                                          <p:spTgt spid="136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6195">
                                            <p:txEl>
                                              <p:pRg st="1" end="1"/>
                                            </p:txEl>
                                          </p:spTgt>
                                        </p:tgtEl>
                                        <p:attrNameLst>
                                          <p:attrName>style.visibility</p:attrName>
                                        </p:attrNameLst>
                                      </p:cBhvr>
                                      <p:to>
                                        <p:strVal val="visible"/>
                                      </p:to>
                                    </p:set>
                                    <p:animEffect transition="in" filter="blinds(horizontal)">
                                      <p:cBhvr>
                                        <p:cTn id="17" dur="500"/>
                                        <p:tgtEl>
                                          <p:spTgt spid="136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6195">
                                            <p:txEl>
                                              <p:pRg st="2" end="2"/>
                                            </p:txEl>
                                          </p:spTgt>
                                        </p:tgtEl>
                                        <p:attrNameLst>
                                          <p:attrName>style.visibility</p:attrName>
                                        </p:attrNameLst>
                                      </p:cBhvr>
                                      <p:to>
                                        <p:strVal val="visible"/>
                                      </p:to>
                                    </p:set>
                                    <p:animEffect transition="in" filter="blinds(horizontal)">
                                      <p:cBhvr>
                                        <p:cTn id="22" dur="500"/>
                                        <p:tgtEl>
                                          <p:spTgt spid="136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trips(down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36198"/>
                                        </p:tgtEl>
                                        <p:attrNameLst>
                                          <p:attrName>style.visibility</p:attrName>
                                        </p:attrNameLst>
                                      </p:cBhvr>
                                      <p:to>
                                        <p:strVal val="visible"/>
                                      </p:to>
                                    </p:set>
                                    <p:animEffect transition="in" filter="strips(downLeft)">
                                      <p:cBhvr>
                                        <p:cTn id="32" dur="500"/>
                                        <p:tgtEl>
                                          <p:spTgt spid="136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P spid="136198" grpId="0"/>
      <p:bldP spid="5" grpId="0"/>
      <p:bldP spid="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 Box 2"/>
          <p:cNvSpPr txBox="1">
            <a:spLocks noChangeArrowheads="1"/>
          </p:cNvSpPr>
          <p:nvPr/>
        </p:nvSpPr>
        <p:spPr bwMode="auto">
          <a:xfrm>
            <a:off x="1547664" y="260648"/>
            <a:ext cx="5976193" cy="769441"/>
          </a:xfrm>
          <a:prstGeom prst="rect">
            <a:avLst/>
          </a:prstGeom>
          <a:noFill/>
          <a:ln w="9525">
            <a:noFill/>
            <a:miter lim="800000"/>
            <a:headEnd/>
            <a:tailEnd/>
          </a:ln>
          <a:effectLst/>
        </p:spPr>
        <p:txBody>
          <a:bodyPr wrap="square">
            <a:spAutoFit/>
          </a:bodyPr>
          <a:lstStyle/>
          <a:p>
            <a:r>
              <a:rPr kumimoji="1" lang="zh-CN" altLang="en-US" sz="4400" b="1" dirty="0">
                <a:solidFill>
                  <a:srgbClr val="0000FF"/>
                </a:solidFill>
                <a:latin typeface="黑体" pitchFamily="2" charset="-122"/>
                <a:ea typeface="黑体" pitchFamily="2" charset="-122"/>
              </a:rPr>
              <a:t>评价思想内容应全面</a:t>
            </a:r>
          </a:p>
        </p:txBody>
      </p:sp>
      <p:sp>
        <p:nvSpPr>
          <p:cNvPr id="123907" name="Text Box 3"/>
          <p:cNvSpPr txBox="1">
            <a:spLocks noChangeArrowheads="1"/>
          </p:cNvSpPr>
          <p:nvPr/>
        </p:nvSpPr>
        <p:spPr bwMode="auto">
          <a:xfrm>
            <a:off x="395536" y="1268760"/>
            <a:ext cx="8280920" cy="954107"/>
          </a:xfrm>
          <a:prstGeom prst="rect">
            <a:avLst/>
          </a:prstGeom>
          <a:noFill/>
          <a:ln w="9525">
            <a:noFill/>
            <a:miter lim="800000"/>
            <a:headEnd/>
            <a:tailEnd/>
          </a:ln>
          <a:effectLst/>
        </p:spPr>
        <p:txBody>
          <a:bodyPr wrap="square">
            <a:spAutoFit/>
          </a:bodyPr>
          <a:lstStyle/>
          <a:p>
            <a:r>
              <a:rPr kumimoji="1" lang="en-US" altLang="zh-CN" sz="2800" b="1" dirty="0">
                <a:latin typeface="楷体_GB2312" pitchFamily="49" charset="-122"/>
                <a:ea typeface="楷体_GB2312" pitchFamily="49" charset="-122"/>
              </a:rPr>
              <a:t>  </a:t>
            </a:r>
            <a:r>
              <a:rPr kumimoji="1" lang="en-US" altLang="zh-CN" sz="2800" b="1" dirty="0" smtClean="0">
                <a:latin typeface="楷体_GB2312" pitchFamily="49" charset="-122"/>
                <a:ea typeface="楷体_GB2312" pitchFamily="49" charset="-122"/>
              </a:rPr>
              <a:t>1</a:t>
            </a:r>
            <a:r>
              <a:rPr kumimoji="1" lang="zh-CN" altLang="en-US" sz="2800" b="1" dirty="0">
                <a:latin typeface="楷体_GB2312" pitchFamily="49" charset="-122"/>
                <a:ea typeface="楷体_GB2312" pitchFamily="49" charset="-122"/>
              </a:rPr>
              <a:t>、</a:t>
            </a:r>
            <a:r>
              <a:rPr kumimoji="1" lang="zh-CN" altLang="en-US" sz="2800" b="1" dirty="0">
                <a:solidFill>
                  <a:srgbClr val="FF0000"/>
                </a:solidFill>
                <a:latin typeface="楷体_GB2312" pitchFamily="49" charset="-122"/>
                <a:ea typeface="楷体_GB2312" pitchFamily="49" charset="-122"/>
              </a:rPr>
              <a:t>了解作家的生平、思想、创作风格</a:t>
            </a:r>
            <a:r>
              <a:rPr kumimoji="1" lang="zh-CN" altLang="en-US" sz="2800" b="1" dirty="0">
                <a:latin typeface="楷体_GB2312" pitchFamily="49" charset="-122"/>
                <a:ea typeface="楷体_GB2312" pitchFamily="49" charset="-122"/>
              </a:rPr>
              <a:t>，有助于对其作品内容的理解和把握。</a:t>
            </a:r>
            <a:endParaRPr kumimoji="1" lang="zh-CN" altLang="en-US" sz="2800" dirty="0">
              <a:latin typeface="楷体_GB2312" pitchFamily="49" charset="-122"/>
              <a:ea typeface="楷体_GB2312" pitchFamily="49" charset="-122"/>
            </a:endParaRPr>
          </a:p>
        </p:txBody>
      </p:sp>
      <p:sp>
        <p:nvSpPr>
          <p:cNvPr id="123908" name="Text Box 4"/>
          <p:cNvSpPr txBox="1">
            <a:spLocks noChangeArrowheads="1"/>
          </p:cNvSpPr>
          <p:nvPr/>
        </p:nvSpPr>
        <p:spPr bwMode="auto">
          <a:xfrm>
            <a:off x="250825" y="2204864"/>
            <a:ext cx="8893175" cy="1508105"/>
          </a:xfrm>
          <a:prstGeom prst="rect">
            <a:avLst/>
          </a:prstGeom>
          <a:noFill/>
          <a:ln w="9525">
            <a:noFill/>
            <a:miter lim="800000"/>
            <a:headEnd/>
            <a:tailEnd/>
          </a:ln>
          <a:effectLst/>
        </p:spPr>
        <p:txBody>
          <a:bodyPr>
            <a:spAutoFit/>
          </a:bodyPr>
          <a:lstStyle/>
          <a:p>
            <a:r>
              <a:rPr kumimoji="1" lang="zh-CN" altLang="en-US" sz="3600" b="1" dirty="0">
                <a:latin typeface="楷体_GB2312" pitchFamily="49" charset="-122"/>
                <a:ea typeface="楷体_GB2312" pitchFamily="49" charset="-122"/>
              </a:rPr>
              <a:t>　</a:t>
            </a:r>
            <a:r>
              <a:rPr kumimoji="1" lang="en-US" altLang="zh-CN" sz="2800" b="1" dirty="0">
                <a:latin typeface="楷体_GB2312" pitchFamily="49" charset="-122"/>
                <a:ea typeface="楷体_GB2312" pitchFamily="49" charset="-122"/>
              </a:rPr>
              <a:t>2</a:t>
            </a:r>
            <a:r>
              <a:rPr kumimoji="1" lang="zh-CN" altLang="en-US" sz="2800" b="1" dirty="0">
                <a:latin typeface="楷体_GB2312" pitchFamily="49" charset="-122"/>
                <a:ea typeface="楷体_GB2312" pitchFamily="49" charset="-122"/>
              </a:rPr>
              <a:t>、一个时代有一个时代的特点，一个时代有一个时代的文学，</a:t>
            </a:r>
            <a:r>
              <a:rPr kumimoji="1" lang="zh-CN" altLang="en-US" sz="2800" b="1" dirty="0">
                <a:solidFill>
                  <a:srgbClr val="FF0000"/>
                </a:solidFill>
                <a:latin typeface="楷体_GB2312" pitchFamily="49" charset="-122"/>
                <a:ea typeface="楷体_GB2312" pitchFamily="49" charset="-122"/>
              </a:rPr>
              <a:t>适当了解某个时代的风貌</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同样有助于准确把握这个时代的文学作品。</a:t>
            </a:r>
          </a:p>
        </p:txBody>
      </p:sp>
      <p:sp>
        <p:nvSpPr>
          <p:cNvPr id="123909" name="Text Box 5"/>
          <p:cNvSpPr txBox="1">
            <a:spLocks noChangeArrowheads="1"/>
          </p:cNvSpPr>
          <p:nvPr/>
        </p:nvSpPr>
        <p:spPr bwMode="auto">
          <a:xfrm>
            <a:off x="323528" y="3933056"/>
            <a:ext cx="8568952" cy="2677656"/>
          </a:xfrm>
          <a:prstGeom prst="rect">
            <a:avLst/>
          </a:prstGeom>
          <a:noFill/>
          <a:ln w="9525">
            <a:noFill/>
            <a:miter lim="800000"/>
            <a:headEnd/>
            <a:tailEnd/>
          </a:ln>
          <a:effectLst/>
        </p:spPr>
        <p:txBody>
          <a:bodyPr wrap="square">
            <a:spAutoFit/>
          </a:bodyPr>
          <a:lstStyle/>
          <a:p>
            <a:r>
              <a:rPr kumimoji="1" lang="en-US" altLang="zh-CN" sz="2800" b="1" dirty="0">
                <a:ea typeface="楷体_GB2312" pitchFamily="49" charset="-122"/>
              </a:rPr>
              <a:t>    </a:t>
            </a:r>
            <a:r>
              <a:rPr kumimoji="1" lang="en-US" altLang="zh-CN" sz="2800" b="1" dirty="0" smtClean="0">
                <a:ea typeface="楷体_GB2312" pitchFamily="49" charset="-122"/>
              </a:rPr>
              <a:t>  </a:t>
            </a:r>
            <a:r>
              <a:rPr kumimoji="1" lang="en-US" altLang="zh-CN" sz="2800" b="1" dirty="0" smtClean="0">
                <a:latin typeface="楷体_GB2312" pitchFamily="49" charset="-122"/>
                <a:ea typeface="楷体_GB2312" pitchFamily="49" charset="-122"/>
              </a:rPr>
              <a:t>3 </a:t>
            </a:r>
            <a:r>
              <a:rPr kumimoji="1" lang="zh-CN" altLang="en-US" sz="2800" b="1" dirty="0">
                <a:latin typeface="楷体_GB2312" pitchFamily="49" charset="-122"/>
                <a:ea typeface="楷体_GB2312" pitchFamily="49" charset="-122"/>
              </a:rPr>
              <a:t>、</a:t>
            </a:r>
            <a:r>
              <a:rPr kumimoji="1" lang="zh-CN" altLang="en-US" sz="2800" b="1" dirty="0">
                <a:solidFill>
                  <a:srgbClr val="FF0000"/>
                </a:solidFill>
                <a:latin typeface="楷体_GB2312" pitchFamily="49" charset="-122"/>
                <a:ea typeface="楷体_GB2312" pitchFamily="49" charset="-122"/>
              </a:rPr>
              <a:t>多数作品的思想感情不是单一的，</a:t>
            </a:r>
            <a:r>
              <a:rPr kumimoji="1" lang="zh-CN" altLang="en-US" sz="2800" b="1" dirty="0" smtClean="0">
                <a:solidFill>
                  <a:srgbClr val="FF0000"/>
                </a:solidFill>
                <a:latin typeface="楷体_GB2312" pitchFamily="49" charset="-122"/>
                <a:ea typeface="楷体_GB2312" pitchFamily="49" charset="-122"/>
              </a:rPr>
              <a:t>其中可能</a:t>
            </a:r>
            <a:r>
              <a:rPr kumimoji="1" lang="zh-CN" altLang="en-US" sz="2800" b="1" dirty="0">
                <a:solidFill>
                  <a:srgbClr val="FF0000"/>
                </a:solidFill>
                <a:latin typeface="楷体_GB2312" pitchFamily="49" charset="-122"/>
                <a:ea typeface="楷体_GB2312" pitchFamily="49" charset="-122"/>
              </a:rPr>
              <a:t>交织着非常复杂的情感，</a:t>
            </a:r>
            <a:r>
              <a:rPr kumimoji="1" lang="zh-CN" altLang="en-US" sz="2800" b="1" dirty="0">
                <a:latin typeface="楷体_GB2312" pitchFamily="49" charset="-122"/>
                <a:ea typeface="楷体_GB2312" pitchFamily="49" charset="-122"/>
              </a:rPr>
              <a:t>这一点要特别注意</a:t>
            </a:r>
            <a:r>
              <a:rPr kumimoji="1" lang="zh-CN" altLang="en-US" sz="2800" b="1" dirty="0" smtClean="0">
                <a:latin typeface="楷体_GB2312" pitchFamily="49" charset="-122"/>
                <a:ea typeface="楷体_GB2312" pitchFamily="49" charset="-122"/>
              </a:rPr>
              <a:t>。另外</a:t>
            </a:r>
            <a:r>
              <a:rPr kumimoji="1" lang="zh-CN" altLang="en-US" sz="2800" b="1" dirty="0">
                <a:latin typeface="楷体_GB2312" pitchFamily="49" charset="-122"/>
                <a:ea typeface="楷体_GB2312" pitchFamily="49" charset="-122"/>
              </a:rPr>
              <a:t>，一个作家的整体创作趋向和风格一般是</a:t>
            </a:r>
            <a:r>
              <a:rPr kumimoji="1" lang="zh-CN" altLang="en-US" sz="2800" b="1" dirty="0" smtClean="0">
                <a:latin typeface="楷体_GB2312" pitchFamily="49" charset="-122"/>
                <a:ea typeface="楷体_GB2312" pitchFamily="49" charset="-122"/>
              </a:rPr>
              <a:t>固定</a:t>
            </a:r>
            <a:r>
              <a:rPr kumimoji="1" lang="zh-CN" altLang="en-US" sz="2800" b="1" dirty="0">
                <a:latin typeface="楷体_GB2312" pitchFamily="49" charset="-122"/>
                <a:ea typeface="楷体_GB2312" pitchFamily="49" charset="-122"/>
              </a:rPr>
              <a:t>的，但也不排除个别作品的个别存在。如：</a:t>
            </a:r>
            <a:r>
              <a:rPr kumimoji="1" lang="zh-CN" altLang="en-US" sz="2800" b="1" dirty="0" smtClean="0">
                <a:latin typeface="楷体_GB2312" pitchFamily="49" charset="-122"/>
                <a:ea typeface="楷体_GB2312" pitchFamily="49" charset="-122"/>
              </a:rPr>
              <a:t>李清</a:t>
            </a:r>
            <a:r>
              <a:rPr kumimoji="1" lang="zh-CN" altLang="en-US" sz="2800" b="1" dirty="0">
                <a:latin typeface="楷体_GB2312" pitchFamily="49" charset="-122"/>
                <a:ea typeface="楷体_GB2312" pitchFamily="49" charset="-122"/>
              </a:rPr>
              <a:t>照、辛弃疾等，都有其固有风格之外的创作。</a:t>
            </a:r>
            <a:endParaRPr lang="zh-CN" altLang="en-US" sz="2800" dirty="0">
              <a:latin typeface="楷体_GB2312" pitchFamily="49" charset="-122"/>
              <a:ea typeface="楷体_GB2312" pitchFamily="49" charset="-122"/>
            </a:endParaRPr>
          </a:p>
          <a:p>
            <a:endParaRPr lang="en-US" altLang="zh-CN" sz="2800"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blinds(horizontal)">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3907"/>
                                        </p:tgtEl>
                                        <p:attrNameLst>
                                          <p:attrName>style.visibility</p:attrName>
                                        </p:attrNameLst>
                                      </p:cBhvr>
                                      <p:to>
                                        <p:strVal val="visible"/>
                                      </p:to>
                                    </p:set>
                                    <p:animEffect transition="in" filter="strips(downLeft)">
                                      <p:cBhvr>
                                        <p:cTn id="12" dur="500"/>
                                        <p:tgtEl>
                                          <p:spTgt spid="123907"/>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23908"/>
                                        </p:tgtEl>
                                        <p:attrNameLst>
                                          <p:attrName>style.visibility</p:attrName>
                                        </p:attrNameLst>
                                      </p:cBhvr>
                                      <p:to>
                                        <p:strVal val="visible"/>
                                      </p:to>
                                    </p:set>
                                    <p:animEffect transition="in" filter="strips(downLeft)">
                                      <p:cBhvr>
                                        <p:cTn id="15" dur="500"/>
                                        <p:tgtEl>
                                          <p:spTgt spid="123908"/>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123909"/>
                                        </p:tgtEl>
                                        <p:attrNameLst>
                                          <p:attrName>style.visibility</p:attrName>
                                        </p:attrNameLst>
                                      </p:cBhvr>
                                      <p:to>
                                        <p:strVal val="visible"/>
                                      </p:to>
                                    </p:set>
                                    <p:animEffect transition="in" filter="strips(downLeft)">
                                      <p:cBhvr>
                                        <p:cTn id="18" dur="500"/>
                                        <p:tgtEl>
                                          <p:spTgt spid="123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P spid="123907" grpId="0"/>
      <p:bldP spid="123908" grpId="0"/>
      <p:bldP spid="12390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187624" y="476672"/>
            <a:ext cx="7956376" cy="5816977"/>
          </a:xfrm>
          <a:prstGeom prst="rect">
            <a:avLst/>
          </a:prstGeom>
          <a:noFill/>
          <a:ln w="9525">
            <a:noFill/>
            <a:miter lim="800000"/>
            <a:headEnd/>
            <a:tailEnd/>
          </a:ln>
          <a:effectLst/>
        </p:spPr>
        <p:txBody>
          <a:bodyPr wrap="square" anchor="ctr">
            <a:spAutoFit/>
          </a:bodyPr>
          <a:lstStyle/>
          <a:p>
            <a:r>
              <a:rPr lang="en-US" altLang="zh-CN" sz="3600" b="1" dirty="0">
                <a:latin typeface="楷体_GB2312" pitchFamily="49" charset="-122"/>
                <a:ea typeface="楷体_GB2312" pitchFamily="49" charset="-122"/>
              </a:rPr>
              <a:t>1</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羁旅</a:t>
            </a:r>
            <a:r>
              <a:rPr lang="zh-CN" altLang="en-US" sz="3600" b="1" dirty="0" smtClean="0">
                <a:solidFill>
                  <a:srgbClr val="FF0000"/>
                </a:solidFill>
                <a:latin typeface="楷体_GB2312" pitchFamily="49" charset="-122"/>
                <a:ea typeface="楷体_GB2312" pitchFamily="49" charset="-122"/>
              </a:rPr>
              <a:t>愁思</a:t>
            </a:r>
            <a:endParaRPr lang="en-US" altLang="zh-CN" sz="3600" b="1" dirty="0" smtClean="0">
              <a:solidFill>
                <a:srgbClr val="FF0000"/>
              </a:solidFill>
              <a:latin typeface="楷体_GB2312" pitchFamily="49" charset="-122"/>
              <a:ea typeface="楷体_GB2312" pitchFamily="49" charset="-122"/>
            </a:endParaRPr>
          </a:p>
          <a:p>
            <a:r>
              <a:rPr lang="en-US" altLang="zh-CN" sz="3600" b="1" dirty="0">
                <a:solidFill>
                  <a:srgbClr val="FF0000"/>
                </a:solidFill>
                <a:latin typeface="楷体_GB2312" pitchFamily="49" charset="-122"/>
                <a:ea typeface="楷体_GB2312" pitchFamily="49" charset="-122"/>
              </a:rPr>
              <a:t> </a:t>
            </a:r>
            <a:r>
              <a:rPr lang="en-US" altLang="zh-CN" sz="3600" b="1" dirty="0" smtClean="0">
                <a:solidFill>
                  <a:srgbClr val="FF0000"/>
                </a:solidFill>
                <a:latin typeface="楷体_GB2312" pitchFamily="49" charset="-122"/>
                <a:ea typeface="楷体_GB2312" pitchFamily="49" charset="-122"/>
              </a:rPr>
              <a:t> </a:t>
            </a:r>
            <a:r>
              <a:rPr lang="zh-CN" altLang="en-US" sz="2800" b="1" dirty="0" smtClean="0">
                <a:latin typeface="宋体" pitchFamily="2" charset="-122"/>
                <a:ea typeface="楷体_GB2312" pitchFamily="49" charset="-122"/>
              </a:rPr>
              <a:t>如</a:t>
            </a:r>
            <a:r>
              <a:rPr lang="zh-CN" altLang="en-US" sz="2800" b="1" dirty="0">
                <a:latin typeface="宋体" pitchFamily="2" charset="-122"/>
                <a:ea typeface="楷体_GB2312" pitchFamily="49" charset="-122"/>
              </a:rPr>
              <a:t>：孟浩然</a:t>
            </a:r>
            <a:r>
              <a:rPr lang="en-US" altLang="zh-CN" sz="2800" b="1" dirty="0">
                <a:latin typeface="宋体" pitchFamily="2" charset="-122"/>
                <a:ea typeface="楷体_GB2312" pitchFamily="49" charset="-122"/>
              </a:rPr>
              <a:t>《</a:t>
            </a:r>
            <a:r>
              <a:rPr lang="zh-CN" altLang="en-US" sz="2800" b="1" dirty="0">
                <a:latin typeface="宋体" pitchFamily="2" charset="-122"/>
                <a:ea typeface="楷体_GB2312" pitchFamily="49" charset="-122"/>
              </a:rPr>
              <a:t>宿建德江</a:t>
            </a:r>
            <a:r>
              <a:rPr lang="en-US" altLang="zh-CN" sz="2800" b="1" dirty="0">
                <a:latin typeface="宋体" pitchFamily="2" charset="-122"/>
                <a:ea typeface="楷体_GB2312" pitchFamily="49" charset="-122"/>
              </a:rPr>
              <a:t>》</a:t>
            </a:r>
            <a:r>
              <a:rPr lang="zh-CN" altLang="en-US" sz="2800" b="1" dirty="0">
                <a:latin typeface="宋体" pitchFamily="2" charset="-122"/>
                <a:ea typeface="楷体_GB2312" pitchFamily="49" charset="-122"/>
              </a:rPr>
              <a:t>温庭筠</a:t>
            </a:r>
            <a:r>
              <a:rPr lang="en-US" altLang="zh-CN" sz="2800" b="1" dirty="0">
                <a:latin typeface="宋体" pitchFamily="2" charset="-122"/>
                <a:ea typeface="楷体_GB2312" pitchFamily="49" charset="-122"/>
              </a:rPr>
              <a:t>《</a:t>
            </a:r>
            <a:r>
              <a:rPr lang="zh-CN" altLang="en-US" sz="2800" b="1" dirty="0">
                <a:latin typeface="宋体" pitchFamily="2" charset="-122"/>
                <a:ea typeface="楷体_GB2312" pitchFamily="49" charset="-122"/>
              </a:rPr>
              <a:t>商山早行</a:t>
            </a:r>
            <a:r>
              <a:rPr lang="en-US" altLang="zh-CN" sz="2800" b="1" dirty="0">
                <a:latin typeface="宋体" pitchFamily="2"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2</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思亲念友</a:t>
            </a:r>
          </a:p>
          <a:p>
            <a:r>
              <a:rPr lang="zh-CN" altLang="en-US" sz="3600" b="1" dirty="0">
                <a:latin typeface="楷体_GB2312" pitchFamily="49" charset="-122"/>
                <a:ea typeface="楷体_GB2312" pitchFamily="49" charset="-122"/>
              </a:rPr>
              <a:t>　</a:t>
            </a:r>
            <a:r>
              <a:rPr lang="zh-CN" altLang="en-US" sz="3600" b="1" dirty="0">
                <a:latin typeface="Arial"/>
                <a:ea typeface="楷体_GB2312" pitchFamily="49" charset="-122"/>
              </a:rPr>
              <a:t> </a:t>
            </a: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如：王维</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九月九日忆山东兄弟</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、苏轼</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江城子</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十年生死两茫茫</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3</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边关思乡</a:t>
            </a:r>
          </a:p>
          <a:p>
            <a:r>
              <a:rPr lang="zh-CN" altLang="en-US" sz="3600" b="1" dirty="0">
                <a:latin typeface="Arial"/>
                <a:ea typeface="楷体_GB2312" pitchFamily="49" charset="-122"/>
              </a:rPr>
              <a:t> </a:t>
            </a: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如：范仲淹</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渔家傲</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塞下秋来风景异</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4</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闺中怀人</a:t>
            </a:r>
            <a:r>
              <a:rPr lang="zh-CN" altLang="en-US" sz="3600" b="1" dirty="0">
                <a:solidFill>
                  <a:srgbClr val="FF0000"/>
                </a:solidFill>
                <a:latin typeface="Arial"/>
                <a:ea typeface="楷体_GB2312" pitchFamily="49" charset="-122"/>
              </a:rPr>
              <a:t> </a:t>
            </a:r>
            <a:endParaRPr lang="zh-CN" altLang="en-US" sz="3600" b="1" dirty="0">
              <a:solidFill>
                <a:srgbClr val="FF0000"/>
              </a:solidFill>
              <a:latin typeface="楷体_GB2312" pitchFamily="49" charset="-122"/>
              <a:ea typeface="楷体_GB2312" pitchFamily="49" charset="-122"/>
            </a:endParaRPr>
          </a:p>
          <a:p>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如：王昌龄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闺怨</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、欧阳修</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踏莎行</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候馆梅残，溪桥柳细</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、李白</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乐府</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长安一片月，万户捣衣声</a:t>
            </a:r>
            <a:r>
              <a:rPr lang="en-US" altLang="zh-CN" sz="2800" b="1" dirty="0">
                <a:latin typeface="楷体_GB2312" pitchFamily="49" charset="-122"/>
                <a:ea typeface="楷体_GB2312" pitchFamily="49" charset="-122"/>
              </a:rPr>
              <a:t>) </a:t>
            </a:r>
            <a:endParaRPr lang="en-US" altLang="zh-CN" sz="3600" b="1" dirty="0">
              <a:latin typeface="楷体_GB2312" pitchFamily="49" charset="-122"/>
              <a:ea typeface="楷体_GB2312" pitchFamily="49" charset="-122"/>
            </a:endParaRPr>
          </a:p>
        </p:txBody>
      </p:sp>
      <p:sp>
        <p:nvSpPr>
          <p:cNvPr id="12292" name="Text Box 4"/>
          <p:cNvSpPr txBox="1">
            <a:spLocks noChangeArrowheads="1"/>
          </p:cNvSpPr>
          <p:nvPr/>
        </p:nvSpPr>
        <p:spPr bwMode="auto">
          <a:xfrm>
            <a:off x="252651" y="1268413"/>
            <a:ext cx="861774" cy="4233862"/>
          </a:xfrm>
          <a:prstGeom prst="rect">
            <a:avLst/>
          </a:prstGeom>
          <a:noFill/>
          <a:ln w="9525">
            <a:noFill/>
            <a:miter lim="800000"/>
            <a:headEnd/>
            <a:tailEnd/>
          </a:ln>
          <a:effectLst/>
        </p:spPr>
        <p:txBody>
          <a:bodyPr vert="eaVert">
            <a:spAutoFit/>
          </a:bodyPr>
          <a:lstStyle/>
          <a:p>
            <a:pPr algn="ctr">
              <a:spcBef>
                <a:spcPct val="50000"/>
              </a:spcBef>
            </a:pPr>
            <a:r>
              <a:rPr lang="en-US" altLang="zh-CN" sz="4400" b="1" dirty="0">
                <a:solidFill>
                  <a:srgbClr val="0000FF"/>
                </a:solidFill>
                <a:ea typeface="华文中宋" pitchFamily="2" charset="-122"/>
              </a:rPr>
              <a:t>③</a:t>
            </a:r>
            <a:r>
              <a:rPr lang="zh-CN" altLang="en-US" sz="4400" b="1" dirty="0">
                <a:solidFill>
                  <a:srgbClr val="0000FF"/>
                </a:solidFill>
                <a:ea typeface="华文中宋" pitchFamily="2" charset="-122"/>
              </a:rPr>
              <a:t>思乡怀人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arn(outHorizontal)">
                                      <p:cBhvr>
                                        <p:cTn id="7" dur="500"/>
                                        <p:tgtEl>
                                          <p:spTgt spid="1229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box(in)">
                                      <p:cBhvr>
                                        <p:cTn id="12"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23528" y="980728"/>
            <a:ext cx="8353425" cy="1143000"/>
          </a:xfrm>
        </p:spPr>
        <p:txBody>
          <a:bodyPr>
            <a:normAutofit/>
          </a:bodyPr>
          <a:lstStyle/>
          <a:p>
            <a:pPr algn="l"/>
            <a:r>
              <a:rPr lang="en-US" altLang="zh-CN" sz="2800" b="1" dirty="0">
                <a:latin typeface="楷体_GB2312" pitchFamily="49" charset="-122"/>
                <a:ea typeface="楷体_GB2312" pitchFamily="49" charset="-122"/>
              </a:rPr>
              <a:t>      </a:t>
            </a:r>
            <a:r>
              <a:rPr lang="zh-CN" altLang="en-US" sz="2800" b="1" dirty="0" smtClean="0">
                <a:latin typeface="楷体_GB2312" pitchFamily="49" charset="-122"/>
                <a:ea typeface="楷体_GB2312" pitchFamily="49" charset="-122"/>
              </a:rPr>
              <a:t>下列</a:t>
            </a:r>
            <a:r>
              <a:rPr lang="zh-CN" altLang="en-US" sz="2800" b="1" dirty="0">
                <a:latin typeface="楷体_GB2312" pitchFamily="49" charset="-122"/>
                <a:ea typeface="楷体_GB2312" pitchFamily="49" charset="-122"/>
              </a:rPr>
              <a:t>诗词中均有“愁”，请分析每一首诗中“愁”的具体内容。</a:t>
            </a:r>
            <a:r>
              <a:rPr lang="zh-CN" altLang="en-US" sz="2800" dirty="0">
                <a:latin typeface="楷体_GB2312" pitchFamily="49" charset="-122"/>
                <a:ea typeface="楷体_GB2312" pitchFamily="49" charset="-122"/>
              </a:rPr>
              <a:t> </a:t>
            </a:r>
          </a:p>
        </p:txBody>
      </p:sp>
      <p:sp>
        <p:nvSpPr>
          <p:cNvPr id="126979" name="Rectangle 3"/>
          <p:cNvSpPr>
            <a:spLocks noGrp="1" noChangeArrowheads="1"/>
          </p:cNvSpPr>
          <p:nvPr>
            <p:ph type="body" idx="1"/>
          </p:nvPr>
        </p:nvSpPr>
        <p:spPr>
          <a:xfrm>
            <a:off x="0" y="2060575"/>
            <a:ext cx="8820150" cy="3529013"/>
          </a:xfrm>
        </p:spPr>
        <p:txBody>
          <a:bodyPr/>
          <a:lstStyle/>
          <a:p>
            <a:pPr>
              <a:buFontTx/>
              <a:buNone/>
            </a:pPr>
            <a:r>
              <a:rPr lang="en-US" altLang="zh-CN" sz="4000" b="1"/>
              <a:t> </a:t>
            </a:r>
            <a:endParaRPr lang="en-US" altLang="zh-CN" sz="4000" b="1">
              <a:solidFill>
                <a:schemeClr val="accent2"/>
              </a:solidFill>
              <a:latin typeface="隶书" pitchFamily="49" charset="-122"/>
              <a:ea typeface="隶书" pitchFamily="49" charset="-122"/>
            </a:endParaRPr>
          </a:p>
        </p:txBody>
      </p:sp>
      <p:sp>
        <p:nvSpPr>
          <p:cNvPr id="126980" name="Text Box 4"/>
          <p:cNvSpPr txBox="1">
            <a:spLocks noChangeArrowheads="1"/>
          </p:cNvSpPr>
          <p:nvPr/>
        </p:nvSpPr>
        <p:spPr bwMode="auto">
          <a:xfrm>
            <a:off x="395536" y="2420888"/>
            <a:ext cx="8424862" cy="3081338"/>
          </a:xfrm>
          <a:prstGeom prst="rect">
            <a:avLst/>
          </a:prstGeom>
          <a:noFill/>
          <a:ln w="9525">
            <a:noFill/>
            <a:miter lim="800000"/>
            <a:headEnd/>
            <a:tailEnd/>
          </a:ln>
          <a:effectLst/>
        </p:spPr>
        <p:txBody>
          <a:bodyPr>
            <a:spAutoFit/>
          </a:bodyPr>
          <a:lstStyle/>
          <a:p>
            <a:r>
              <a:rPr lang="en-US" altLang="zh-CN" sz="2800" b="1" dirty="0">
                <a:solidFill>
                  <a:srgbClr val="0000FF"/>
                </a:solidFill>
                <a:latin typeface="楷体_GB2312" pitchFamily="49" charset="-122"/>
                <a:ea typeface="楷体_GB2312" pitchFamily="49" charset="-122"/>
              </a:rPr>
              <a:t> 1</a:t>
            </a:r>
            <a:r>
              <a:rPr lang="zh-CN" altLang="en-US" sz="2800" b="1" dirty="0">
                <a:solidFill>
                  <a:srgbClr val="0000FF"/>
                </a:solidFill>
                <a:latin typeface="楷体_GB2312" pitchFamily="49" charset="-122"/>
                <a:ea typeface="楷体_GB2312" pitchFamily="49" charset="-122"/>
              </a:rPr>
              <a:t>、思悠悠，恨悠悠，恨到归时方始休，月明人倚楼。</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白居易</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长相思</a:t>
            </a:r>
            <a:r>
              <a:rPr lang="en-US" altLang="zh-CN" sz="2800" b="1" dirty="0">
                <a:solidFill>
                  <a:srgbClr val="0000FF"/>
                </a:solidFill>
                <a:latin typeface="楷体_GB2312" pitchFamily="49" charset="-122"/>
                <a:ea typeface="楷体_GB2312" pitchFamily="49" charset="-122"/>
              </a:rPr>
              <a:t>》)</a:t>
            </a:r>
          </a:p>
          <a:p>
            <a:endParaRPr lang="en-US" altLang="zh-CN" sz="2800" b="1" dirty="0">
              <a:solidFill>
                <a:srgbClr val="0000FF"/>
              </a:solidFill>
              <a:latin typeface="楷体_GB2312" pitchFamily="49" charset="-122"/>
              <a:ea typeface="楷体_GB2312" pitchFamily="49" charset="-122"/>
            </a:endParaRPr>
          </a:p>
          <a:p>
            <a:endParaRPr lang="en-US" altLang="zh-CN" sz="2800" b="1" dirty="0">
              <a:solidFill>
                <a:srgbClr val="0000FF"/>
              </a:solidFill>
              <a:latin typeface="楷体_GB2312" pitchFamily="49" charset="-122"/>
              <a:ea typeface="楷体_GB2312" pitchFamily="49" charset="-122"/>
            </a:endParaRPr>
          </a:p>
          <a:p>
            <a:r>
              <a:rPr lang="en-US" altLang="zh-CN" sz="2800" b="1" dirty="0">
                <a:solidFill>
                  <a:srgbClr val="0000FF"/>
                </a:solidFill>
                <a:latin typeface="楷体_GB2312" pitchFamily="49" charset="-122"/>
                <a:ea typeface="楷体_GB2312" pitchFamily="49" charset="-122"/>
              </a:rPr>
              <a:t>2</a:t>
            </a:r>
            <a:r>
              <a:rPr lang="zh-CN" altLang="en-US" sz="2800" b="1" dirty="0">
                <a:solidFill>
                  <a:srgbClr val="0000FF"/>
                </a:solidFill>
                <a:latin typeface="楷体_GB2312" pitchFamily="49" charset="-122"/>
                <a:ea typeface="楷体_GB2312" pitchFamily="49" charset="-122"/>
              </a:rPr>
              <a:t>、郁孤台下清江水，中间多少行人泪。西北望长安，可怜无数山。</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辛弃疾</a:t>
            </a:r>
            <a:r>
              <a:rPr lang="en-US" altLang="zh-CN" sz="2800" b="1" dirty="0">
                <a:solidFill>
                  <a:srgbClr val="0000FF"/>
                </a:solidFill>
                <a:latin typeface="楷体_GB2312" pitchFamily="49" charset="-122"/>
                <a:ea typeface="楷体_GB2312" pitchFamily="49" charset="-122"/>
              </a:rPr>
              <a:t>)</a:t>
            </a:r>
          </a:p>
          <a:p>
            <a:endParaRPr lang="en-US" altLang="zh-CN" sz="2800" b="1" dirty="0">
              <a:solidFill>
                <a:srgbClr val="0000FF"/>
              </a:solidFill>
              <a:latin typeface="楷体_GB2312" pitchFamily="49" charset="-122"/>
              <a:ea typeface="楷体_GB2312" pitchFamily="49" charset="-122"/>
            </a:endParaRPr>
          </a:p>
        </p:txBody>
      </p:sp>
      <p:sp>
        <p:nvSpPr>
          <p:cNvPr id="126981" name="Text Box 5"/>
          <p:cNvSpPr txBox="1">
            <a:spLocks noChangeArrowheads="1"/>
          </p:cNvSpPr>
          <p:nvPr/>
        </p:nvSpPr>
        <p:spPr bwMode="auto">
          <a:xfrm>
            <a:off x="1331641" y="3501008"/>
            <a:ext cx="3960440" cy="523220"/>
          </a:xfrm>
          <a:prstGeom prst="rect">
            <a:avLst/>
          </a:prstGeom>
          <a:noFill/>
          <a:ln w="9525">
            <a:noFill/>
            <a:miter lim="800000"/>
            <a:headEnd/>
            <a:tailEnd/>
          </a:ln>
          <a:effectLst/>
        </p:spPr>
        <p:txBody>
          <a:bodyPr wrap="square">
            <a:spAutoFit/>
          </a:bodyPr>
          <a:lstStyle/>
          <a:p>
            <a:r>
              <a:rPr lang="zh-CN" altLang="en-US" sz="2800" b="1" dirty="0" smtClean="0">
                <a:solidFill>
                  <a:srgbClr val="FF0000"/>
                </a:solidFill>
                <a:latin typeface="楷体_GB2312" pitchFamily="49" charset="-122"/>
                <a:ea typeface="楷体_GB2312" pitchFamily="49" charset="-122"/>
              </a:rPr>
              <a:t>闺</a:t>
            </a:r>
            <a:r>
              <a:rPr lang="zh-CN" altLang="en-US" sz="2800" b="1" dirty="0">
                <a:solidFill>
                  <a:srgbClr val="FF0000"/>
                </a:solidFill>
                <a:latin typeface="楷体_GB2312" pitchFamily="49" charset="-122"/>
                <a:ea typeface="楷体_GB2312" pitchFamily="49" charset="-122"/>
              </a:rPr>
              <a:t>中怀人之</a:t>
            </a:r>
            <a:r>
              <a:rPr lang="zh-CN" altLang="en-US" sz="2800" b="1" dirty="0" smtClean="0">
                <a:solidFill>
                  <a:srgbClr val="FF0000"/>
                </a:solidFill>
                <a:latin typeface="楷体_GB2312" pitchFamily="49" charset="-122"/>
                <a:ea typeface="楷体_GB2312" pitchFamily="49" charset="-122"/>
              </a:rPr>
              <a:t>愁</a:t>
            </a:r>
            <a:endParaRPr lang="zh-CN" altLang="en-US" sz="2800" dirty="0">
              <a:solidFill>
                <a:srgbClr val="FF0000"/>
              </a:solidFill>
              <a:latin typeface="楷体_GB2312" pitchFamily="49" charset="-122"/>
              <a:ea typeface="楷体_GB2312" pitchFamily="49" charset="-122"/>
            </a:endParaRPr>
          </a:p>
        </p:txBody>
      </p:sp>
      <p:sp>
        <p:nvSpPr>
          <p:cNvPr id="126982" name="Text Box 6"/>
          <p:cNvSpPr txBox="1">
            <a:spLocks noChangeArrowheads="1"/>
          </p:cNvSpPr>
          <p:nvPr/>
        </p:nvSpPr>
        <p:spPr bwMode="auto">
          <a:xfrm>
            <a:off x="1259632" y="5301208"/>
            <a:ext cx="5544616" cy="523220"/>
          </a:xfrm>
          <a:prstGeom prst="rect">
            <a:avLst/>
          </a:prstGeom>
          <a:noFill/>
          <a:ln w="9525">
            <a:noFill/>
            <a:miter lim="800000"/>
            <a:headEnd/>
            <a:tailEnd/>
          </a:ln>
          <a:effectLst/>
        </p:spPr>
        <p:txBody>
          <a:bodyPr wrap="square">
            <a:spAutoFit/>
          </a:bodyPr>
          <a:lstStyle/>
          <a:p>
            <a:pPr>
              <a:spcBef>
                <a:spcPct val="50000"/>
              </a:spcBef>
            </a:pPr>
            <a:r>
              <a:rPr lang="zh-CN" altLang="en-US" sz="2800" b="1" dirty="0" smtClean="0">
                <a:solidFill>
                  <a:srgbClr val="FF0000"/>
                </a:solidFill>
                <a:latin typeface="楷体_GB2312" pitchFamily="49" charset="-122"/>
                <a:ea typeface="楷体_GB2312" pitchFamily="49" charset="-122"/>
              </a:rPr>
              <a:t>国破家亡</a:t>
            </a:r>
            <a:r>
              <a:rPr lang="zh-CN" altLang="en-US" sz="2800" b="1" dirty="0">
                <a:solidFill>
                  <a:srgbClr val="FF0000"/>
                </a:solidFill>
                <a:latin typeface="楷体_GB2312" pitchFamily="49" charset="-122"/>
                <a:ea typeface="楷体_GB2312" pitchFamily="49" charset="-122"/>
              </a:rPr>
              <a:t>之愁、报国无门之</a:t>
            </a:r>
            <a:r>
              <a:rPr lang="zh-CN" altLang="en-US" sz="2800" b="1" dirty="0" smtClean="0">
                <a:solidFill>
                  <a:srgbClr val="FF0000"/>
                </a:solidFill>
                <a:latin typeface="楷体_GB2312" pitchFamily="49" charset="-122"/>
                <a:ea typeface="楷体_GB2312" pitchFamily="49" charset="-122"/>
              </a:rPr>
              <a:t>愁</a:t>
            </a:r>
            <a:endParaRPr lang="zh-CN" altLang="en-US" sz="2800" b="1" dirty="0">
              <a:solidFill>
                <a:srgbClr val="FF0000"/>
              </a:solidFill>
              <a:latin typeface="楷体_GB2312" pitchFamily="49" charset="-122"/>
              <a:ea typeface="楷体_GB2312" pitchFamily="49" charset="-122"/>
            </a:endParaRPr>
          </a:p>
        </p:txBody>
      </p:sp>
      <p:sp>
        <p:nvSpPr>
          <p:cNvPr id="8"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6978"/>
                                        </p:tgtEl>
                                        <p:attrNameLst>
                                          <p:attrName>style.visibility</p:attrName>
                                        </p:attrNameLst>
                                      </p:cBhvr>
                                      <p:to>
                                        <p:strVal val="visible"/>
                                      </p:to>
                                    </p:set>
                                    <p:animEffect transition="in" filter="blinds(horizontal)">
                                      <p:cBhvr>
                                        <p:cTn id="12" dur="500"/>
                                        <p:tgtEl>
                                          <p:spTgt spid="12697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26980"/>
                                        </p:tgtEl>
                                        <p:attrNameLst>
                                          <p:attrName>style.visibility</p:attrName>
                                        </p:attrNameLst>
                                      </p:cBhvr>
                                      <p:to>
                                        <p:strVal val="visible"/>
                                      </p:to>
                                    </p:set>
                                    <p:animEffect transition="in" filter="strips(downLeft)">
                                      <p:cBhvr>
                                        <p:cTn id="17" dur="500"/>
                                        <p:tgtEl>
                                          <p:spTgt spid="12698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6981"/>
                                        </p:tgtEl>
                                        <p:attrNameLst>
                                          <p:attrName>style.visibility</p:attrName>
                                        </p:attrNameLst>
                                      </p:cBhvr>
                                      <p:to>
                                        <p:strVal val="visible"/>
                                      </p:to>
                                    </p:set>
                                    <p:animEffect transition="in" filter="blinds(horizontal)">
                                      <p:cBhvr>
                                        <p:cTn id="22" dur="500"/>
                                        <p:tgtEl>
                                          <p:spTgt spid="12698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6982"/>
                                        </p:tgtEl>
                                        <p:attrNameLst>
                                          <p:attrName>style.visibility</p:attrName>
                                        </p:attrNameLst>
                                      </p:cBhvr>
                                      <p:to>
                                        <p:strVal val="visible"/>
                                      </p:to>
                                    </p:set>
                                    <p:animEffect transition="in" filter="blinds(horizontal)">
                                      <p:cBhvr>
                                        <p:cTn id="27" dur="500"/>
                                        <p:tgtEl>
                                          <p:spTgt spid="126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p:bldP spid="126980" grpId="0"/>
      <p:bldP spid="126981" grpId="0"/>
      <p:bldP spid="126982" grpId="0"/>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251520" y="0"/>
            <a:ext cx="8892480" cy="6858000"/>
          </a:xfrm>
        </p:spPr>
        <p:txBody>
          <a:bodyPr>
            <a:noAutofit/>
          </a:bodyPr>
          <a:lstStyle/>
          <a:p>
            <a:pPr>
              <a:buFontTx/>
              <a:buNone/>
            </a:pPr>
            <a:r>
              <a:rPr lang="en-US" altLang="zh-CN" sz="2800" b="1" dirty="0" smtClean="0">
                <a:solidFill>
                  <a:srgbClr val="0000FF"/>
                </a:solidFill>
                <a:latin typeface="楷体_GB2312" pitchFamily="49" charset="-122"/>
                <a:ea typeface="楷体_GB2312" pitchFamily="49" charset="-122"/>
              </a:rPr>
              <a:t>3</a:t>
            </a:r>
            <a:r>
              <a:rPr lang="zh-CN" altLang="en-US" sz="2800" b="1" dirty="0">
                <a:solidFill>
                  <a:srgbClr val="0000FF"/>
                </a:solidFill>
                <a:latin typeface="楷体_GB2312" pitchFamily="49" charset="-122"/>
                <a:ea typeface="楷体_GB2312" pitchFamily="49" charset="-122"/>
              </a:rPr>
              <a:t>、杨花落尽子规啼，闻道龙标过五溪。我寄愁心与明月，随风直到夜郎西。</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李白</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闻王昌龄左迁龙标遥有此寄</a:t>
            </a:r>
            <a:r>
              <a:rPr lang="en-US" altLang="zh-CN" sz="2800" b="1" dirty="0">
                <a:solidFill>
                  <a:srgbClr val="0000FF"/>
                </a:solidFill>
                <a:latin typeface="楷体_GB2312" pitchFamily="49" charset="-122"/>
                <a:ea typeface="楷体_GB2312" pitchFamily="49" charset="-122"/>
              </a:rPr>
              <a:t>》)</a:t>
            </a:r>
          </a:p>
          <a:p>
            <a:pPr>
              <a:buFontTx/>
              <a:buNone/>
            </a:pPr>
            <a:r>
              <a:rPr lang="zh-CN" altLang="en-US" sz="2800" b="1" dirty="0">
                <a:solidFill>
                  <a:srgbClr val="0000FF"/>
                </a:solidFill>
                <a:latin typeface="楷体_GB2312" pitchFamily="49" charset="-122"/>
                <a:ea typeface="楷体_GB2312" pitchFamily="49" charset="-122"/>
              </a:rPr>
              <a:t>　　</a:t>
            </a:r>
            <a:endParaRPr lang="en-US" altLang="zh-CN" sz="2800" b="1" dirty="0" smtClean="0">
              <a:solidFill>
                <a:srgbClr val="0000FF"/>
              </a:solidFill>
              <a:latin typeface="楷体_GB2312" pitchFamily="49" charset="-122"/>
              <a:ea typeface="楷体_GB2312" pitchFamily="49" charset="-122"/>
            </a:endParaRPr>
          </a:p>
          <a:p>
            <a:pPr>
              <a:buFontTx/>
              <a:buNone/>
            </a:pPr>
            <a:r>
              <a:rPr lang="en-US" altLang="zh-CN" sz="2800" b="1" dirty="0" smtClean="0">
                <a:solidFill>
                  <a:srgbClr val="0000FF"/>
                </a:solidFill>
                <a:latin typeface="楷体_GB2312" pitchFamily="49" charset="-122"/>
                <a:ea typeface="楷体_GB2312" pitchFamily="49" charset="-122"/>
              </a:rPr>
              <a:t>4</a:t>
            </a:r>
            <a:r>
              <a:rPr lang="zh-CN" altLang="en-US" sz="2800" b="1" dirty="0">
                <a:solidFill>
                  <a:srgbClr val="0000FF"/>
                </a:solidFill>
                <a:latin typeface="楷体_GB2312" pitchFamily="49" charset="-122"/>
                <a:ea typeface="楷体_GB2312" pitchFamily="49" charset="-122"/>
              </a:rPr>
              <a:t>、风住尘香花已尽，日晚倦梳头。物是人非事事休，欲语泪先流</a:t>
            </a:r>
            <a:r>
              <a:rPr lang="zh-CN" altLang="en-US" sz="2800" b="1" dirty="0" smtClean="0">
                <a:solidFill>
                  <a:srgbClr val="0000FF"/>
                </a:solidFill>
                <a:latin typeface="楷体_GB2312" pitchFamily="49" charset="-122"/>
                <a:ea typeface="楷体_GB2312" pitchFamily="49" charset="-122"/>
              </a:rPr>
              <a:t>。   闻</a:t>
            </a:r>
            <a:r>
              <a:rPr lang="zh-CN" altLang="en-US" sz="2800" b="1" dirty="0">
                <a:solidFill>
                  <a:srgbClr val="0000FF"/>
                </a:solidFill>
                <a:latin typeface="楷体_GB2312" pitchFamily="49" charset="-122"/>
                <a:ea typeface="楷体_GB2312" pitchFamily="49" charset="-122"/>
              </a:rPr>
              <a:t>说双溪春尚好，也拟泛轻舟。只恐双溪舴艋舟，载不动、许多愁。</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李清照</a:t>
            </a:r>
            <a:r>
              <a:rPr lang="en-US" altLang="zh-CN" sz="2800" b="1" dirty="0">
                <a:solidFill>
                  <a:srgbClr val="0000FF"/>
                </a:solidFill>
                <a:latin typeface="楷体_GB2312" pitchFamily="49" charset="-122"/>
                <a:ea typeface="楷体_GB2312" pitchFamily="49" charset="-122"/>
              </a:rPr>
              <a:t>)</a:t>
            </a:r>
          </a:p>
          <a:p>
            <a:pPr>
              <a:buFontTx/>
              <a:buNone/>
            </a:pPr>
            <a:r>
              <a:rPr lang="zh-CN" altLang="en-US" sz="2800" b="1" dirty="0">
                <a:solidFill>
                  <a:srgbClr val="0000FF"/>
                </a:solidFill>
                <a:latin typeface="楷体_GB2312" pitchFamily="49" charset="-122"/>
                <a:ea typeface="楷体_GB2312" pitchFamily="49" charset="-122"/>
              </a:rPr>
              <a:t>　　</a:t>
            </a:r>
          </a:p>
          <a:p>
            <a:pPr>
              <a:buFontTx/>
              <a:buNone/>
            </a:pPr>
            <a:r>
              <a:rPr lang="zh-CN" altLang="en-US" sz="2800" b="1" dirty="0">
                <a:solidFill>
                  <a:srgbClr val="0000FF"/>
                </a:solidFill>
                <a:latin typeface="楷体_GB2312" pitchFamily="49" charset="-122"/>
                <a:ea typeface="楷体_GB2312" pitchFamily="49" charset="-122"/>
              </a:rPr>
              <a:t>　　</a:t>
            </a:r>
            <a:endParaRPr lang="en-US" altLang="zh-CN" sz="2800" b="1" dirty="0" smtClean="0">
              <a:solidFill>
                <a:srgbClr val="0000FF"/>
              </a:solidFill>
              <a:latin typeface="楷体_GB2312" pitchFamily="49" charset="-122"/>
              <a:ea typeface="楷体_GB2312" pitchFamily="49" charset="-122"/>
            </a:endParaRPr>
          </a:p>
          <a:p>
            <a:pPr>
              <a:buFontTx/>
              <a:buNone/>
            </a:pPr>
            <a:r>
              <a:rPr lang="en-US" altLang="zh-CN" sz="2800" b="1" dirty="0" smtClean="0">
                <a:solidFill>
                  <a:srgbClr val="0000FF"/>
                </a:solidFill>
                <a:latin typeface="楷体_GB2312" pitchFamily="49" charset="-122"/>
                <a:ea typeface="楷体_GB2312" pitchFamily="49" charset="-122"/>
              </a:rPr>
              <a:t>5</a:t>
            </a:r>
            <a:r>
              <a:rPr lang="zh-CN" altLang="en-US" sz="2800" b="1" dirty="0" smtClean="0">
                <a:solidFill>
                  <a:srgbClr val="0000FF"/>
                </a:solidFill>
                <a:latin typeface="楷体_GB2312" pitchFamily="49" charset="-122"/>
                <a:ea typeface="楷体_GB2312" pitchFamily="49" charset="-122"/>
              </a:rPr>
              <a:t>、自古帝王州，郁郁葱葱佳气浮。</a:t>
            </a:r>
            <a:r>
              <a:rPr lang="zh-CN" altLang="en-US" sz="2800"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四百年来成一梦，堪愁，晋代衣冠成古丘。</a:t>
            </a:r>
            <a:r>
              <a:rPr lang="zh-CN" altLang="en-US" sz="2800"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绕水恣行游，上尽层楼更上楼。往事悠悠君莫问，回头，槛外长江空自流。</a:t>
            </a:r>
            <a:r>
              <a:rPr lang="en-US" altLang="zh-CN" sz="2800" b="1" dirty="0" smtClean="0">
                <a:solidFill>
                  <a:srgbClr val="0000FF"/>
                </a:solidFill>
                <a:latin typeface="楷体_GB2312" pitchFamily="49" charset="-122"/>
                <a:ea typeface="楷体_GB2312" pitchFamily="49" charset="-122"/>
              </a:rPr>
              <a:t>(</a:t>
            </a:r>
            <a:r>
              <a:rPr lang="zh-CN" altLang="en-US" sz="2800" b="1" dirty="0" smtClean="0">
                <a:solidFill>
                  <a:srgbClr val="0000FF"/>
                </a:solidFill>
                <a:latin typeface="楷体_GB2312" pitchFamily="49" charset="-122"/>
                <a:ea typeface="楷体_GB2312" pitchFamily="49" charset="-122"/>
              </a:rPr>
              <a:t>王安石</a:t>
            </a:r>
            <a:r>
              <a:rPr lang="en-US" altLang="zh-CN" sz="2800" b="1" dirty="0" smtClean="0">
                <a:solidFill>
                  <a:srgbClr val="0000FF"/>
                </a:solidFill>
                <a:latin typeface="楷体_GB2312" pitchFamily="49" charset="-122"/>
                <a:ea typeface="楷体_GB2312" pitchFamily="49" charset="-122"/>
              </a:rPr>
              <a:t>《</a:t>
            </a:r>
            <a:r>
              <a:rPr lang="zh-CN" altLang="en-US" sz="2800" b="1" dirty="0" smtClean="0">
                <a:solidFill>
                  <a:srgbClr val="0000FF"/>
                </a:solidFill>
                <a:latin typeface="楷体_GB2312" pitchFamily="49" charset="-122"/>
                <a:ea typeface="楷体_GB2312" pitchFamily="49" charset="-122"/>
              </a:rPr>
              <a:t>南乡子</a:t>
            </a:r>
            <a:r>
              <a:rPr lang="en-US" altLang="zh-CN" sz="2800" b="1" dirty="0" smtClean="0">
                <a:solidFill>
                  <a:srgbClr val="0000FF"/>
                </a:solidFill>
                <a:latin typeface="楷体_GB2312" pitchFamily="49" charset="-122"/>
                <a:ea typeface="楷体_GB2312" pitchFamily="49" charset="-122"/>
              </a:rPr>
              <a:t>》) </a:t>
            </a:r>
            <a:endParaRPr lang="en-US" altLang="zh-CN" sz="2800" b="1" dirty="0">
              <a:solidFill>
                <a:srgbClr val="0000FF"/>
              </a:solidFill>
              <a:latin typeface="楷体_GB2312" pitchFamily="49" charset="-122"/>
              <a:ea typeface="楷体_GB2312" pitchFamily="49" charset="-122"/>
            </a:endParaRPr>
          </a:p>
          <a:p>
            <a:pPr>
              <a:buFontTx/>
              <a:buNone/>
            </a:pPr>
            <a:r>
              <a:rPr lang="zh-CN" altLang="en-US" sz="2800" b="1" dirty="0">
                <a:solidFill>
                  <a:srgbClr val="0000FF"/>
                </a:solidFill>
                <a:latin typeface="楷体_GB2312" pitchFamily="49" charset="-122"/>
                <a:ea typeface="楷体_GB2312" pitchFamily="49" charset="-122"/>
              </a:rPr>
              <a:t>　</a:t>
            </a:r>
          </a:p>
        </p:txBody>
      </p:sp>
      <p:sp>
        <p:nvSpPr>
          <p:cNvPr id="3" name="矩形 2"/>
          <p:cNvSpPr/>
          <p:nvPr/>
        </p:nvSpPr>
        <p:spPr>
          <a:xfrm>
            <a:off x="2339752" y="1340768"/>
            <a:ext cx="3430747"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思友之愁、失意之愁</a:t>
            </a:r>
            <a:endParaRPr lang="zh-CN" altLang="en-US" sz="2800" dirty="0">
              <a:solidFill>
                <a:srgbClr val="FF0000"/>
              </a:solidFill>
            </a:endParaRPr>
          </a:p>
        </p:txBody>
      </p:sp>
      <p:sp>
        <p:nvSpPr>
          <p:cNvPr id="4" name="矩形 3"/>
          <p:cNvSpPr/>
          <p:nvPr/>
        </p:nvSpPr>
        <p:spPr>
          <a:xfrm>
            <a:off x="1331640" y="3429000"/>
            <a:ext cx="3430747"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伤春之愁、家国之愁</a:t>
            </a:r>
            <a:endParaRPr lang="zh-CN" altLang="en-US" sz="2800" dirty="0">
              <a:solidFill>
                <a:srgbClr val="FF0000"/>
              </a:solidFill>
            </a:endParaRPr>
          </a:p>
        </p:txBody>
      </p:sp>
      <p:sp>
        <p:nvSpPr>
          <p:cNvPr id="5" name="矩形 4"/>
          <p:cNvSpPr/>
          <p:nvPr/>
        </p:nvSpPr>
        <p:spPr>
          <a:xfrm>
            <a:off x="4139952" y="5949280"/>
            <a:ext cx="2709396"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　昔胜今衰之愁</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iterate type="wd">
                                    <p:tmPct val="10000"/>
                                  </p:iterate>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fade">
                                      <p:cBhvr>
                                        <p:cTn id="7" dur="500"/>
                                        <p:tgtEl>
                                          <p:spTgt spid="128003">
                                            <p:txEl>
                                              <p:pRg st="0" end="0"/>
                                            </p:txEl>
                                          </p:spTgt>
                                        </p:tgtEl>
                                      </p:cBhvr>
                                    </p:animEffect>
                                    <p:anim calcmode="lin" valueType="num">
                                      <p:cBhvr>
                                        <p:cTn id="8" dur="500" fill="hold"/>
                                        <p:tgtEl>
                                          <p:spTgt spid="128003">
                                            <p:txEl>
                                              <p:pRg st="0" end="0"/>
                                            </p:txEl>
                                          </p:spTgt>
                                        </p:tgtEl>
                                        <p:attrNameLst>
                                          <p:attrName>style.rotation</p:attrName>
                                        </p:attrNameLst>
                                      </p:cBhvr>
                                      <p:tavLst>
                                        <p:tav tm="0">
                                          <p:val>
                                            <p:fltVal val="720"/>
                                          </p:val>
                                        </p:tav>
                                        <p:tav tm="100000">
                                          <p:val>
                                            <p:fltVal val="0"/>
                                          </p:val>
                                        </p:tav>
                                      </p:tavLst>
                                    </p:anim>
                                    <p:anim calcmode="lin" valueType="num">
                                      <p:cBhvr>
                                        <p:cTn id="9" dur="500" fill="hold"/>
                                        <p:tgtEl>
                                          <p:spTgt spid="128003">
                                            <p:txEl>
                                              <p:pRg st="0" end="0"/>
                                            </p:txEl>
                                          </p:spTgt>
                                        </p:tgtEl>
                                        <p:attrNameLst>
                                          <p:attrName>ppt_h</p:attrName>
                                        </p:attrNameLst>
                                      </p:cBhvr>
                                      <p:tavLst>
                                        <p:tav tm="0">
                                          <p:val>
                                            <p:fltVal val="0"/>
                                          </p:val>
                                        </p:tav>
                                        <p:tav tm="100000">
                                          <p:val>
                                            <p:strVal val="#ppt_h"/>
                                          </p:val>
                                        </p:tav>
                                      </p:tavLst>
                                    </p:anim>
                                    <p:anim calcmode="lin" valueType="num">
                                      <p:cBhvr>
                                        <p:cTn id="10" dur="500" fill="hold"/>
                                        <p:tgtEl>
                                          <p:spTgt spid="12800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iterate type="wd">
                                    <p:tmPct val="10000"/>
                                  </p:iterate>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fade">
                                      <p:cBhvr>
                                        <p:cTn id="15" dur="500"/>
                                        <p:tgtEl>
                                          <p:spTgt spid="128003">
                                            <p:txEl>
                                              <p:pRg st="1" end="1"/>
                                            </p:txEl>
                                          </p:spTgt>
                                        </p:tgtEl>
                                      </p:cBhvr>
                                    </p:animEffect>
                                    <p:anim calcmode="lin" valueType="num">
                                      <p:cBhvr>
                                        <p:cTn id="16" dur="500" fill="hold"/>
                                        <p:tgtEl>
                                          <p:spTgt spid="128003">
                                            <p:txEl>
                                              <p:pRg st="1" end="1"/>
                                            </p:txEl>
                                          </p:spTgt>
                                        </p:tgtEl>
                                        <p:attrNameLst>
                                          <p:attrName>style.rotation</p:attrName>
                                        </p:attrNameLst>
                                      </p:cBhvr>
                                      <p:tavLst>
                                        <p:tav tm="0">
                                          <p:val>
                                            <p:fltVal val="720"/>
                                          </p:val>
                                        </p:tav>
                                        <p:tav tm="100000">
                                          <p:val>
                                            <p:fltVal val="0"/>
                                          </p:val>
                                        </p:tav>
                                      </p:tavLst>
                                    </p:anim>
                                    <p:anim calcmode="lin" valueType="num">
                                      <p:cBhvr>
                                        <p:cTn id="17" dur="500" fill="hold"/>
                                        <p:tgtEl>
                                          <p:spTgt spid="128003">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12800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iterate type="wd">
                                    <p:tmPct val="10000"/>
                                  </p:iterate>
                                  <p:childTnLst>
                                    <p:set>
                                      <p:cBhvr>
                                        <p:cTn id="22" dur="1" fill="hold">
                                          <p:stCondLst>
                                            <p:cond delay="0"/>
                                          </p:stCondLst>
                                        </p:cTn>
                                        <p:tgtEl>
                                          <p:spTgt spid="128003">
                                            <p:txEl>
                                              <p:pRg st="2" end="2"/>
                                            </p:txEl>
                                          </p:spTgt>
                                        </p:tgtEl>
                                        <p:attrNameLst>
                                          <p:attrName>style.visibility</p:attrName>
                                        </p:attrNameLst>
                                      </p:cBhvr>
                                      <p:to>
                                        <p:strVal val="visible"/>
                                      </p:to>
                                    </p:set>
                                    <p:animEffect transition="in" filter="fade">
                                      <p:cBhvr>
                                        <p:cTn id="23" dur="500"/>
                                        <p:tgtEl>
                                          <p:spTgt spid="128003">
                                            <p:txEl>
                                              <p:pRg st="2" end="2"/>
                                            </p:txEl>
                                          </p:spTgt>
                                        </p:tgtEl>
                                      </p:cBhvr>
                                    </p:animEffect>
                                    <p:anim calcmode="lin" valueType="num">
                                      <p:cBhvr>
                                        <p:cTn id="24" dur="500" fill="hold"/>
                                        <p:tgtEl>
                                          <p:spTgt spid="128003">
                                            <p:txEl>
                                              <p:pRg st="2" end="2"/>
                                            </p:txEl>
                                          </p:spTgt>
                                        </p:tgtEl>
                                        <p:attrNameLst>
                                          <p:attrName>style.rotation</p:attrName>
                                        </p:attrNameLst>
                                      </p:cBhvr>
                                      <p:tavLst>
                                        <p:tav tm="0">
                                          <p:val>
                                            <p:fltVal val="720"/>
                                          </p:val>
                                        </p:tav>
                                        <p:tav tm="100000">
                                          <p:val>
                                            <p:fltVal val="0"/>
                                          </p:val>
                                        </p:tav>
                                      </p:tavLst>
                                    </p:anim>
                                    <p:anim calcmode="lin" valueType="num">
                                      <p:cBhvr>
                                        <p:cTn id="25" dur="500" fill="hold"/>
                                        <p:tgtEl>
                                          <p:spTgt spid="128003">
                                            <p:txEl>
                                              <p:pRg st="2" end="2"/>
                                            </p:txEl>
                                          </p:spTgt>
                                        </p:tgtEl>
                                        <p:attrNameLst>
                                          <p:attrName>ppt_h</p:attrName>
                                        </p:attrNameLst>
                                      </p:cBhvr>
                                      <p:tavLst>
                                        <p:tav tm="0">
                                          <p:val>
                                            <p:fltVal val="0"/>
                                          </p:val>
                                        </p:tav>
                                        <p:tav tm="100000">
                                          <p:val>
                                            <p:strVal val="#ppt_h"/>
                                          </p:val>
                                        </p:tav>
                                      </p:tavLst>
                                    </p:anim>
                                    <p:anim calcmode="lin" valueType="num">
                                      <p:cBhvr>
                                        <p:cTn id="26" dur="500" fill="hold"/>
                                        <p:tgtEl>
                                          <p:spTgt spid="12800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iterate type="wd">
                                    <p:tmPct val="10000"/>
                                  </p:iterate>
                                  <p:childTnLst>
                                    <p:set>
                                      <p:cBhvr>
                                        <p:cTn id="30" dur="1" fill="hold">
                                          <p:stCondLst>
                                            <p:cond delay="0"/>
                                          </p:stCondLst>
                                        </p:cTn>
                                        <p:tgtEl>
                                          <p:spTgt spid="128003">
                                            <p:txEl>
                                              <p:pRg st="3" end="3"/>
                                            </p:txEl>
                                          </p:spTgt>
                                        </p:tgtEl>
                                        <p:attrNameLst>
                                          <p:attrName>style.visibility</p:attrName>
                                        </p:attrNameLst>
                                      </p:cBhvr>
                                      <p:to>
                                        <p:strVal val="visible"/>
                                      </p:to>
                                    </p:set>
                                    <p:animEffect transition="in" filter="fade">
                                      <p:cBhvr>
                                        <p:cTn id="31" dur="500"/>
                                        <p:tgtEl>
                                          <p:spTgt spid="128003">
                                            <p:txEl>
                                              <p:pRg st="3" end="3"/>
                                            </p:txEl>
                                          </p:spTgt>
                                        </p:tgtEl>
                                      </p:cBhvr>
                                    </p:animEffect>
                                    <p:anim calcmode="lin" valueType="num">
                                      <p:cBhvr>
                                        <p:cTn id="32" dur="500" fill="hold"/>
                                        <p:tgtEl>
                                          <p:spTgt spid="128003">
                                            <p:txEl>
                                              <p:pRg st="3" end="3"/>
                                            </p:txEl>
                                          </p:spTgt>
                                        </p:tgtEl>
                                        <p:attrNameLst>
                                          <p:attrName>style.rotation</p:attrName>
                                        </p:attrNameLst>
                                      </p:cBhvr>
                                      <p:tavLst>
                                        <p:tav tm="0">
                                          <p:val>
                                            <p:fltVal val="720"/>
                                          </p:val>
                                        </p:tav>
                                        <p:tav tm="100000">
                                          <p:val>
                                            <p:fltVal val="0"/>
                                          </p:val>
                                        </p:tav>
                                      </p:tavLst>
                                    </p:anim>
                                    <p:anim calcmode="lin" valueType="num">
                                      <p:cBhvr>
                                        <p:cTn id="33" dur="500" fill="hold"/>
                                        <p:tgtEl>
                                          <p:spTgt spid="128003">
                                            <p:txEl>
                                              <p:pRg st="3" end="3"/>
                                            </p:txEl>
                                          </p:spTgt>
                                        </p:tgtEl>
                                        <p:attrNameLst>
                                          <p:attrName>ppt_h</p:attrName>
                                        </p:attrNameLst>
                                      </p:cBhvr>
                                      <p:tavLst>
                                        <p:tav tm="0">
                                          <p:val>
                                            <p:fltVal val="0"/>
                                          </p:val>
                                        </p:tav>
                                        <p:tav tm="100000">
                                          <p:val>
                                            <p:strVal val="#ppt_h"/>
                                          </p:val>
                                        </p:tav>
                                      </p:tavLst>
                                    </p:anim>
                                    <p:anim calcmode="lin" valueType="num">
                                      <p:cBhvr>
                                        <p:cTn id="34" dur="500" fill="hold"/>
                                        <p:tgtEl>
                                          <p:spTgt spid="12800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iterate type="wd">
                                    <p:tmPct val="10000"/>
                                  </p:iterate>
                                  <p:childTnLst>
                                    <p:set>
                                      <p:cBhvr>
                                        <p:cTn id="38" dur="1" fill="hold">
                                          <p:stCondLst>
                                            <p:cond delay="0"/>
                                          </p:stCondLst>
                                        </p:cTn>
                                        <p:tgtEl>
                                          <p:spTgt spid="128003">
                                            <p:txEl>
                                              <p:pRg st="4" end="4"/>
                                            </p:txEl>
                                          </p:spTgt>
                                        </p:tgtEl>
                                        <p:attrNameLst>
                                          <p:attrName>style.visibility</p:attrName>
                                        </p:attrNameLst>
                                      </p:cBhvr>
                                      <p:to>
                                        <p:strVal val="visible"/>
                                      </p:to>
                                    </p:set>
                                    <p:animEffect transition="in" filter="fade">
                                      <p:cBhvr>
                                        <p:cTn id="39" dur="500"/>
                                        <p:tgtEl>
                                          <p:spTgt spid="128003">
                                            <p:txEl>
                                              <p:pRg st="4" end="4"/>
                                            </p:txEl>
                                          </p:spTgt>
                                        </p:tgtEl>
                                      </p:cBhvr>
                                    </p:animEffect>
                                    <p:anim calcmode="lin" valueType="num">
                                      <p:cBhvr>
                                        <p:cTn id="40" dur="500" fill="hold"/>
                                        <p:tgtEl>
                                          <p:spTgt spid="128003">
                                            <p:txEl>
                                              <p:pRg st="4" end="4"/>
                                            </p:txEl>
                                          </p:spTgt>
                                        </p:tgtEl>
                                        <p:attrNameLst>
                                          <p:attrName>style.rotation</p:attrName>
                                        </p:attrNameLst>
                                      </p:cBhvr>
                                      <p:tavLst>
                                        <p:tav tm="0">
                                          <p:val>
                                            <p:fltVal val="720"/>
                                          </p:val>
                                        </p:tav>
                                        <p:tav tm="100000">
                                          <p:val>
                                            <p:fltVal val="0"/>
                                          </p:val>
                                        </p:tav>
                                      </p:tavLst>
                                    </p:anim>
                                    <p:anim calcmode="lin" valueType="num">
                                      <p:cBhvr>
                                        <p:cTn id="41" dur="500" fill="hold"/>
                                        <p:tgtEl>
                                          <p:spTgt spid="128003">
                                            <p:txEl>
                                              <p:pRg st="4" end="4"/>
                                            </p:txEl>
                                          </p:spTgt>
                                        </p:tgtEl>
                                        <p:attrNameLst>
                                          <p:attrName>ppt_h</p:attrName>
                                        </p:attrNameLst>
                                      </p:cBhvr>
                                      <p:tavLst>
                                        <p:tav tm="0">
                                          <p:val>
                                            <p:fltVal val="0"/>
                                          </p:val>
                                        </p:tav>
                                        <p:tav tm="100000">
                                          <p:val>
                                            <p:strVal val="#ppt_h"/>
                                          </p:val>
                                        </p:tav>
                                      </p:tavLst>
                                    </p:anim>
                                    <p:anim calcmode="lin" valueType="num">
                                      <p:cBhvr>
                                        <p:cTn id="42" dur="500" fill="hold"/>
                                        <p:tgtEl>
                                          <p:spTgt spid="12800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iterate type="wd">
                                    <p:tmPct val="10000"/>
                                  </p:iterate>
                                  <p:childTnLst>
                                    <p:set>
                                      <p:cBhvr>
                                        <p:cTn id="46" dur="1" fill="hold">
                                          <p:stCondLst>
                                            <p:cond delay="0"/>
                                          </p:stCondLst>
                                        </p:cTn>
                                        <p:tgtEl>
                                          <p:spTgt spid="128003">
                                            <p:txEl>
                                              <p:pRg st="5" end="5"/>
                                            </p:txEl>
                                          </p:spTgt>
                                        </p:tgtEl>
                                        <p:attrNameLst>
                                          <p:attrName>style.visibility</p:attrName>
                                        </p:attrNameLst>
                                      </p:cBhvr>
                                      <p:to>
                                        <p:strVal val="visible"/>
                                      </p:to>
                                    </p:set>
                                    <p:animEffect transition="in" filter="fade">
                                      <p:cBhvr>
                                        <p:cTn id="47" dur="500"/>
                                        <p:tgtEl>
                                          <p:spTgt spid="128003">
                                            <p:txEl>
                                              <p:pRg st="5" end="5"/>
                                            </p:txEl>
                                          </p:spTgt>
                                        </p:tgtEl>
                                      </p:cBhvr>
                                    </p:animEffect>
                                    <p:anim calcmode="lin" valueType="num">
                                      <p:cBhvr>
                                        <p:cTn id="48" dur="500" fill="hold"/>
                                        <p:tgtEl>
                                          <p:spTgt spid="128003">
                                            <p:txEl>
                                              <p:pRg st="5" end="5"/>
                                            </p:txEl>
                                          </p:spTgt>
                                        </p:tgtEl>
                                        <p:attrNameLst>
                                          <p:attrName>style.rotation</p:attrName>
                                        </p:attrNameLst>
                                      </p:cBhvr>
                                      <p:tavLst>
                                        <p:tav tm="0">
                                          <p:val>
                                            <p:fltVal val="720"/>
                                          </p:val>
                                        </p:tav>
                                        <p:tav tm="100000">
                                          <p:val>
                                            <p:fltVal val="0"/>
                                          </p:val>
                                        </p:tav>
                                      </p:tavLst>
                                    </p:anim>
                                    <p:anim calcmode="lin" valueType="num">
                                      <p:cBhvr>
                                        <p:cTn id="49" dur="500" fill="hold"/>
                                        <p:tgtEl>
                                          <p:spTgt spid="128003">
                                            <p:txEl>
                                              <p:pRg st="5" end="5"/>
                                            </p:txEl>
                                          </p:spTgt>
                                        </p:tgtEl>
                                        <p:attrNameLst>
                                          <p:attrName>ppt_h</p:attrName>
                                        </p:attrNameLst>
                                      </p:cBhvr>
                                      <p:tavLst>
                                        <p:tav tm="0">
                                          <p:val>
                                            <p:fltVal val="0"/>
                                          </p:val>
                                        </p:tav>
                                        <p:tav tm="100000">
                                          <p:val>
                                            <p:strVal val="#ppt_h"/>
                                          </p:val>
                                        </p:tav>
                                      </p:tavLst>
                                    </p:anim>
                                    <p:anim calcmode="lin" valueType="num">
                                      <p:cBhvr>
                                        <p:cTn id="50" dur="500" fill="hold"/>
                                        <p:tgtEl>
                                          <p:spTgt spid="128003">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1" fill="hold">
                      <p:stCondLst>
                        <p:cond delay="indefinite"/>
                      </p:stCondLst>
                      <p:childTnLst>
                        <p:par>
                          <p:cTn id="52" fill="hold">
                            <p:stCondLst>
                              <p:cond delay="0"/>
                            </p:stCondLst>
                            <p:childTnLst>
                              <p:par>
                                <p:cTn id="53" presetID="35" presetClass="entr" presetSubtype="0" fill="hold" grpId="0" nodeType="clickEffect">
                                  <p:stCondLst>
                                    <p:cond delay="0"/>
                                  </p:stCondLst>
                                  <p:iterate type="wd">
                                    <p:tmPct val="10000"/>
                                  </p:iterate>
                                  <p:childTnLst>
                                    <p:set>
                                      <p:cBhvr>
                                        <p:cTn id="54" dur="1" fill="hold">
                                          <p:stCondLst>
                                            <p:cond delay="0"/>
                                          </p:stCondLst>
                                        </p:cTn>
                                        <p:tgtEl>
                                          <p:spTgt spid="128003">
                                            <p:txEl>
                                              <p:pRg st="6" end="6"/>
                                            </p:txEl>
                                          </p:spTgt>
                                        </p:tgtEl>
                                        <p:attrNameLst>
                                          <p:attrName>style.visibility</p:attrName>
                                        </p:attrNameLst>
                                      </p:cBhvr>
                                      <p:to>
                                        <p:strVal val="visible"/>
                                      </p:to>
                                    </p:set>
                                    <p:animEffect transition="in" filter="fade">
                                      <p:cBhvr>
                                        <p:cTn id="55" dur="500"/>
                                        <p:tgtEl>
                                          <p:spTgt spid="128003">
                                            <p:txEl>
                                              <p:pRg st="6" end="6"/>
                                            </p:txEl>
                                          </p:spTgt>
                                        </p:tgtEl>
                                      </p:cBhvr>
                                    </p:animEffect>
                                    <p:anim calcmode="lin" valueType="num">
                                      <p:cBhvr>
                                        <p:cTn id="56" dur="500" fill="hold"/>
                                        <p:tgtEl>
                                          <p:spTgt spid="128003">
                                            <p:txEl>
                                              <p:pRg st="6" end="6"/>
                                            </p:txEl>
                                          </p:spTgt>
                                        </p:tgtEl>
                                        <p:attrNameLst>
                                          <p:attrName>style.rotation</p:attrName>
                                        </p:attrNameLst>
                                      </p:cBhvr>
                                      <p:tavLst>
                                        <p:tav tm="0">
                                          <p:val>
                                            <p:fltVal val="720"/>
                                          </p:val>
                                        </p:tav>
                                        <p:tav tm="100000">
                                          <p:val>
                                            <p:fltVal val="0"/>
                                          </p:val>
                                        </p:tav>
                                      </p:tavLst>
                                    </p:anim>
                                    <p:anim calcmode="lin" valueType="num">
                                      <p:cBhvr>
                                        <p:cTn id="57" dur="500" fill="hold"/>
                                        <p:tgtEl>
                                          <p:spTgt spid="128003">
                                            <p:txEl>
                                              <p:pRg st="6" end="6"/>
                                            </p:txEl>
                                          </p:spTgt>
                                        </p:tgtEl>
                                        <p:attrNameLst>
                                          <p:attrName>ppt_h</p:attrName>
                                        </p:attrNameLst>
                                      </p:cBhvr>
                                      <p:tavLst>
                                        <p:tav tm="0">
                                          <p:val>
                                            <p:fltVal val="0"/>
                                          </p:val>
                                        </p:tav>
                                        <p:tav tm="100000">
                                          <p:val>
                                            <p:strVal val="#ppt_h"/>
                                          </p:val>
                                        </p:tav>
                                      </p:tavLst>
                                    </p:anim>
                                    <p:anim calcmode="lin" valueType="num">
                                      <p:cBhvr>
                                        <p:cTn id="58" dur="500" fill="hold"/>
                                        <p:tgtEl>
                                          <p:spTgt spid="12800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blinds(horizontal)">
                                      <p:cBhvr>
                                        <p:cTn id="63" dur="500"/>
                                        <p:tgtEl>
                                          <p:spTgt spid="3"/>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4"/>
                                        </p:tgtEl>
                                        <p:attrNameLst>
                                          <p:attrName>style.visibility</p:attrName>
                                        </p:attrNameLst>
                                      </p:cBhvr>
                                      <p:to>
                                        <p:strVal val="visible"/>
                                      </p:to>
                                    </p:set>
                                    <p:animEffect transition="in" filter="blinds(horizontal)">
                                      <p:cBhvr>
                                        <p:cTn id="68" dur="500"/>
                                        <p:tgtEl>
                                          <p:spTgt spid="4"/>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blinds(horizontal)">
                                      <p:cBhvr>
                                        <p:cTn id="7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P spid="3" grpId="0"/>
      <p:bldP spid="4" grpId="0"/>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a:xfrm>
            <a:off x="179512" y="188640"/>
            <a:ext cx="8712968" cy="5472112"/>
          </a:xfrm>
        </p:spPr>
        <p:txBody>
          <a:bodyPr>
            <a:normAutofit/>
          </a:bodyPr>
          <a:lstStyle/>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6</a:t>
            </a:r>
            <a:r>
              <a:rPr lang="zh-CN" altLang="en-US" sz="2800" b="1" dirty="0">
                <a:solidFill>
                  <a:srgbClr val="0000FF"/>
                </a:solidFill>
                <a:latin typeface="楷体_GB2312" pitchFamily="49" charset="-122"/>
                <a:ea typeface="楷体_GB2312" pitchFamily="49" charset="-122"/>
              </a:rPr>
              <a:t>、伫倚危楼风细细，望极春愁，黯黯生天际。草色烟光残照里，无言谁会凭栏意。</a:t>
            </a:r>
            <a:br>
              <a:rPr lang="zh-CN" altLang="en-US" sz="2800" b="1" dirty="0">
                <a:solidFill>
                  <a:srgbClr val="0000FF"/>
                </a:solidFill>
                <a:latin typeface="楷体_GB2312" pitchFamily="49" charset="-122"/>
                <a:ea typeface="楷体_GB2312" pitchFamily="49" charset="-122"/>
              </a:rPr>
            </a:br>
            <a:r>
              <a:rPr lang="zh-CN" altLang="en-US" sz="2800" b="1" dirty="0">
                <a:solidFill>
                  <a:srgbClr val="0000FF"/>
                </a:solidFill>
                <a:latin typeface="楷体_GB2312" pitchFamily="49" charset="-122"/>
                <a:ea typeface="楷体_GB2312" pitchFamily="49" charset="-122"/>
              </a:rPr>
              <a:t>   拟把疏狂图一醉，对酒当歌，强乐还无味。衣带渐宽终不悔，为伊消得人憔悴。</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柳永</a:t>
            </a:r>
            <a:r>
              <a:rPr lang="en-US" altLang="zh-CN" sz="2800" b="1" dirty="0">
                <a:solidFill>
                  <a:srgbClr val="0000FF"/>
                </a:solidFill>
                <a:latin typeface="楷体_GB2312" pitchFamily="49" charset="-122"/>
                <a:ea typeface="楷体_GB2312" pitchFamily="49" charset="-122"/>
              </a:rPr>
              <a:t>)</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endParaRPr lang="en-US" altLang="zh-CN" sz="2800" b="1" dirty="0" smtClean="0">
              <a:solidFill>
                <a:srgbClr val="0000FF"/>
              </a:solidFill>
              <a:latin typeface="楷体_GB2312" pitchFamily="49" charset="-122"/>
              <a:ea typeface="楷体_GB2312" pitchFamily="49" charset="-122"/>
            </a:endParaRPr>
          </a:p>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7</a:t>
            </a:r>
            <a:r>
              <a:rPr lang="zh-CN" altLang="en-US" sz="2800" b="1" dirty="0">
                <a:solidFill>
                  <a:srgbClr val="0000FF"/>
                </a:solidFill>
                <a:latin typeface="楷体_GB2312" pitchFamily="49" charset="-122"/>
                <a:ea typeface="楷体_GB2312" pitchFamily="49" charset="-122"/>
              </a:rPr>
              <a:t>、移舟泊烟渚，日暮客愁新。野旷天低树，江清月近人。</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孟浩然</a:t>
            </a:r>
            <a:r>
              <a:rPr lang="en-US" altLang="zh-CN" sz="2800" b="1" dirty="0">
                <a:solidFill>
                  <a:srgbClr val="0000FF"/>
                </a:solidFill>
                <a:latin typeface="楷体_GB2312" pitchFamily="49" charset="-122"/>
                <a:ea typeface="楷体_GB2312" pitchFamily="49" charset="-122"/>
              </a:rPr>
              <a:t>)</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endParaRPr lang="en-US" altLang="zh-CN" sz="2800" b="1" dirty="0" smtClean="0">
              <a:solidFill>
                <a:srgbClr val="0000FF"/>
              </a:solidFill>
              <a:latin typeface="楷体_GB2312" pitchFamily="49" charset="-122"/>
              <a:ea typeface="楷体_GB2312" pitchFamily="49" charset="-122"/>
            </a:endParaRPr>
          </a:p>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8</a:t>
            </a:r>
            <a:r>
              <a:rPr lang="zh-CN" altLang="en-US" sz="2800" b="1" dirty="0">
                <a:solidFill>
                  <a:srgbClr val="0000FF"/>
                </a:solidFill>
                <a:latin typeface="楷体_GB2312" pitchFamily="49" charset="-122"/>
                <a:ea typeface="楷体_GB2312" pitchFamily="49" charset="-122"/>
              </a:rPr>
              <a:t>、问君能有几多愁，恰是一江春水向东流。</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李煜</a:t>
            </a:r>
            <a:r>
              <a:rPr lang="en-US" altLang="zh-CN" sz="2800" b="1" dirty="0">
                <a:solidFill>
                  <a:srgbClr val="0000FF"/>
                </a:solidFill>
                <a:latin typeface="楷体_GB2312" pitchFamily="49" charset="-122"/>
                <a:ea typeface="楷体_GB2312" pitchFamily="49" charset="-122"/>
              </a:rPr>
              <a:t>)</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p>
        </p:txBody>
      </p:sp>
      <p:sp>
        <p:nvSpPr>
          <p:cNvPr id="3" name="矩形 2"/>
          <p:cNvSpPr/>
          <p:nvPr/>
        </p:nvSpPr>
        <p:spPr>
          <a:xfrm>
            <a:off x="1835696" y="2060848"/>
            <a:ext cx="3791423"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　思念情人的孤独之愁</a:t>
            </a:r>
            <a:endParaRPr lang="zh-CN" altLang="en-US" sz="2800" dirty="0">
              <a:solidFill>
                <a:srgbClr val="FF0000"/>
              </a:solidFill>
            </a:endParaRPr>
          </a:p>
        </p:txBody>
      </p:sp>
      <p:sp>
        <p:nvSpPr>
          <p:cNvPr id="4" name="矩形 3"/>
          <p:cNvSpPr/>
          <p:nvPr/>
        </p:nvSpPr>
        <p:spPr>
          <a:xfrm>
            <a:off x="2339752" y="3789040"/>
            <a:ext cx="1988045"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羁旅之客愁</a:t>
            </a:r>
            <a:endParaRPr lang="zh-CN" altLang="en-US" sz="2800" dirty="0">
              <a:solidFill>
                <a:srgbClr val="FF0000"/>
              </a:solidFill>
            </a:endParaRPr>
          </a:p>
        </p:txBody>
      </p:sp>
      <p:sp>
        <p:nvSpPr>
          <p:cNvPr id="5" name="矩形 4"/>
          <p:cNvSpPr/>
          <p:nvPr/>
        </p:nvSpPr>
        <p:spPr>
          <a:xfrm>
            <a:off x="2339752" y="5373216"/>
            <a:ext cx="1627369"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亡国之愁</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iterate type="wd">
                                    <p:tmPct val="10000"/>
                                  </p:iterate>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fade">
                                      <p:cBhvr>
                                        <p:cTn id="7" dur="500"/>
                                        <p:tgtEl>
                                          <p:spTgt spid="129027">
                                            <p:txEl>
                                              <p:pRg st="0" end="0"/>
                                            </p:txEl>
                                          </p:spTgt>
                                        </p:tgtEl>
                                      </p:cBhvr>
                                    </p:animEffect>
                                    <p:anim calcmode="lin" valueType="num">
                                      <p:cBhvr>
                                        <p:cTn id="8" dur="500" fill="hold"/>
                                        <p:tgtEl>
                                          <p:spTgt spid="129027">
                                            <p:txEl>
                                              <p:pRg st="0" end="0"/>
                                            </p:txEl>
                                          </p:spTgt>
                                        </p:tgtEl>
                                        <p:attrNameLst>
                                          <p:attrName>style.rotation</p:attrName>
                                        </p:attrNameLst>
                                      </p:cBhvr>
                                      <p:tavLst>
                                        <p:tav tm="0">
                                          <p:val>
                                            <p:fltVal val="720"/>
                                          </p:val>
                                        </p:tav>
                                        <p:tav tm="100000">
                                          <p:val>
                                            <p:fltVal val="0"/>
                                          </p:val>
                                        </p:tav>
                                      </p:tavLst>
                                    </p:anim>
                                    <p:anim calcmode="lin" valueType="num">
                                      <p:cBhvr>
                                        <p:cTn id="9" dur="500" fill="hold"/>
                                        <p:tgtEl>
                                          <p:spTgt spid="129027">
                                            <p:txEl>
                                              <p:pRg st="0" end="0"/>
                                            </p:txEl>
                                          </p:spTgt>
                                        </p:tgtEl>
                                        <p:attrNameLst>
                                          <p:attrName>ppt_h</p:attrName>
                                        </p:attrNameLst>
                                      </p:cBhvr>
                                      <p:tavLst>
                                        <p:tav tm="0">
                                          <p:val>
                                            <p:fltVal val="0"/>
                                          </p:val>
                                        </p:tav>
                                        <p:tav tm="100000">
                                          <p:val>
                                            <p:strVal val="#ppt_h"/>
                                          </p:val>
                                        </p:tav>
                                      </p:tavLst>
                                    </p:anim>
                                    <p:anim calcmode="lin" valueType="num">
                                      <p:cBhvr>
                                        <p:cTn id="10" dur="500" fill="hold"/>
                                        <p:tgtEl>
                                          <p:spTgt spid="129027">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iterate type="wd">
                                    <p:tmPct val="10000"/>
                                  </p:iterate>
                                  <p:childTnLst>
                                    <p:set>
                                      <p:cBhvr>
                                        <p:cTn id="14" dur="1" fill="hold">
                                          <p:stCondLst>
                                            <p:cond delay="0"/>
                                          </p:stCondLst>
                                        </p:cTn>
                                        <p:tgtEl>
                                          <p:spTgt spid="129027">
                                            <p:txEl>
                                              <p:pRg st="1" end="1"/>
                                            </p:txEl>
                                          </p:spTgt>
                                        </p:tgtEl>
                                        <p:attrNameLst>
                                          <p:attrName>style.visibility</p:attrName>
                                        </p:attrNameLst>
                                      </p:cBhvr>
                                      <p:to>
                                        <p:strVal val="visible"/>
                                      </p:to>
                                    </p:set>
                                    <p:animEffect transition="in" filter="fade">
                                      <p:cBhvr>
                                        <p:cTn id="15" dur="500"/>
                                        <p:tgtEl>
                                          <p:spTgt spid="129027">
                                            <p:txEl>
                                              <p:pRg st="1" end="1"/>
                                            </p:txEl>
                                          </p:spTgt>
                                        </p:tgtEl>
                                      </p:cBhvr>
                                    </p:animEffect>
                                    <p:anim calcmode="lin" valueType="num">
                                      <p:cBhvr>
                                        <p:cTn id="16" dur="500" fill="hold"/>
                                        <p:tgtEl>
                                          <p:spTgt spid="129027">
                                            <p:txEl>
                                              <p:pRg st="1" end="1"/>
                                            </p:txEl>
                                          </p:spTgt>
                                        </p:tgtEl>
                                        <p:attrNameLst>
                                          <p:attrName>style.rotation</p:attrName>
                                        </p:attrNameLst>
                                      </p:cBhvr>
                                      <p:tavLst>
                                        <p:tav tm="0">
                                          <p:val>
                                            <p:fltVal val="720"/>
                                          </p:val>
                                        </p:tav>
                                        <p:tav tm="100000">
                                          <p:val>
                                            <p:fltVal val="0"/>
                                          </p:val>
                                        </p:tav>
                                      </p:tavLst>
                                    </p:anim>
                                    <p:anim calcmode="lin" valueType="num">
                                      <p:cBhvr>
                                        <p:cTn id="17" dur="500" fill="hold"/>
                                        <p:tgtEl>
                                          <p:spTgt spid="129027">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129027">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iterate type="wd">
                                    <p:tmPct val="10000"/>
                                  </p:iterate>
                                  <p:childTnLst>
                                    <p:set>
                                      <p:cBhvr>
                                        <p:cTn id="22" dur="1" fill="hold">
                                          <p:stCondLst>
                                            <p:cond delay="0"/>
                                          </p:stCondLst>
                                        </p:cTn>
                                        <p:tgtEl>
                                          <p:spTgt spid="129027">
                                            <p:txEl>
                                              <p:pRg st="2" end="2"/>
                                            </p:txEl>
                                          </p:spTgt>
                                        </p:tgtEl>
                                        <p:attrNameLst>
                                          <p:attrName>style.visibility</p:attrName>
                                        </p:attrNameLst>
                                      </p:cBhvr>
                                      <p:to>
                                        <p:strVal val="visible"/>
                                      </p:to>
                                    </p:set>
                                    <p:animEffect transition="in" filter="fade">
                                      <p:cBhvr>
                                        <p:cTn id="23" dur="500"/>
                                        <p:tgtEl>
                                          <p:spTgt spid="129027">
                                            <p:txEl>
                                              <p:pRg st="2" end="2"/>
                                            </p:txEl>
                                          </p:spTgt>
                                        </p:tgtEl>
                                      </p:cBhvr>
                                    </p:animEffect>
                                    <p:anim calcmode="lin" valueType="num">
                                      <p:cBhvr>
                                        <p:cTn id="24" dur="500" fill="hold"/>
                                        <p:tgtEl>
                                          <p:spTgt spid="129027">
                                            <p:txEl>
                                              <p:pRg st="2" end="2"/>
                                            </p:txEl>
                                          </p:spTgt>
                                        </p:tgtEl>
                                        <p:attrNameLst>
                                          <p:attrName>style.rotation</p:attrName>
                                        </p:attrNameLst>
                                      </p:cBhvr>
                                      <p:tavLst>
                                        <p:tav tm="0">
                                          <p:val>
                                            <p:fltVal val="720"/>
                                          </p:val>
                                        </p:tav>
                                        <p:tav tm="100000">
                                          <p:val>
                                            <p:fltVal val="0"/>
                                          </p:val>
                                        </p:tav>
                                      </p:tavLst>
                                    </p:anim>
                                    <p:anim calcmode="lin" valueType="num">
                                      <p:cBhvr>
                                        <p:cTn id="25" dur="500" fill="hold"/>
                                        <p:tgtEl>
                                          <p:spTgt spid="129027">
                                            <p:txEl>
                                              <p:pRg st="2" end="2"/>
                                            </p:txEl>
                                          </p:spTgt>
                                        </p:tgtEl>
                                        <p:attrNameLst>
                                          <p:attrName>ppt_h</p:attrName>
                                        </p:attrNameLst>
                                      </p:cBhvr>
                                      <p:tavLst>
                                        <p:tav tm="0">
                                          <p:val>
                                            <p:fltVal val="0"/>
                                          </p:val>
                                        </p:tav>
                                        <p:tav tm="100000">
                                          <p:val>
                                            <p:strVal val="#ppt_h"/>
                                          </p:val>
                                        </p:tav>
                                      </p:tavLst>
                                    </p:anim>
                                    <p:anim calcmode="lin" valueType="num">
                                      <p:cBhvr>
                                        <p:cTn id="26" dur="500" fill="hold"/>
                                        <p:tgtEl>
                                          <p:spTgt spid="129027">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iterate type="wd">
                                    <p:tmPct val="10000"/>
                                  </p:iterate>
                                  <p:childTnLst>
                                    <p:set>
                                      <p:cBhvr>
                                        <p:cTn id="30" dur="1" fill="hold">
                                          <p:stCondLst>
                                            <p:cond delay="0"/>
                                          </p:stCondLst>
                                        </p:cTn>
                                        <p:tgtEl>
                                          <p:spTgt spid="129027">
                                            <p:txEl>
                                              <p:pRg st="3" end="3"/>
                                            </p:txEl>
                                          </p:spTgt>
                                        </p:tgtEl>
                                        <p:attrNameLst>
                                          <p:attrName>style.visibility</p:attrName>
                                        </p:attrNameLst>
                                      </p:cBhvr>
                                      <p:to>
                                        <p:strVal val="visible"/>
                                      </p:to>
                                    </p:set>
                                    <p:animEffect transition="in" filter="fade">
                                      <p:cBhvr>
                                        <p:cTn id="31" dur="500"/>
                                        <p:tgtEl>
                                          <p:spTgt spid="129027">
                                            <p:txEl>
                                              <p:pRg st="3" end="3"/>
                                            </p:txEl>
                                          </p:spTgt>
                                        </p:tgtEl>
                                      </p:cBhvr>
                                    </p:animEffect>
                                    <p:anim calcmode="lin" valueType="num">
                                      <p:cBhvr>
                                        <p:cTn id="32" dur="500" fill="hold"/>
                                        <p:tgtEl>
                                          <p:spTgt spid="129027">
                                            <p:txEl>
                                              <p:pRg st="3" end="3"/>
                                            </p:txEl>
                                          </p:spTgt>
                                        </p:tgtEl>
                                        <p:attrNameLst>
                                          <p:attrName>style.rotation</p:attrName>
                                        </p:attrNameLst>
                                      </p:cBhvr>
                                      <p:tavLst>
                                        <p:tav tm="0">
                                          <p:val>
                                            <p:fltVal val="720"/>
                                          </p:val>
                                        </p:tav>
                                        <p:tav tm="100000">
                                          <p:val>
                                            <p:fltVal val="0"/>
                                          </p:val>
                                        </p:tav>
                                      </p:tavLst>
                                    </p:anim>
                                    <p:anim calcmode="lin" valueType="num">
                                      <p:cBhvr>
                                        <p:cTn id="33" dur="500" fill="hold"/>
                                        <p:tgtEl>
                                          <p:spTgt spid="129027">
                                            <p:txEl>
                                              <p:pRg st="3" end="3"/>
                                            </p:txEl>
                                          </p:spTgt>
                                        </p:tgtEl>
                                        <p:attrNameLst>
                                          <p:attrName>ppt_h</p:attrName>
                                        </p:attrNameLst>
                                      </p:cBhvr>
                                      <p:tavLst>
                                        <p:tav tm="0">
                                          <p:val>
                                            <p:fltVal val="0"/>
                                          </p:val>
                                        </p:tav>
                                        <p:tav tm="100000">
                                          <p:val>
                                            <p:strVal val="#ppt_h"/>
                                          </p:val>
                                        </p:tav>
                                      </p:tavLst>
                                    </p:anim>
                                    <p:anim calcmode="lin" valueType="num">
                                      <p:cBhvr>
                                        <p:cTn id="34" dur="500" fill="hold"/>
                                        <p:tgtEl>
                                          <p:spTgt spid="129027">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iterate type="wd">
                                    <p:tmPct val="10000"/>
                                  </p:iterate>
                                  <p:childTnLst>
                                    <p:set>
                                      <p:cBhvr>
                                        <p:cTn id="38" dur="1" fill="hold">
                                          <p:stCondLst>
                                            <p:cond delay="0"/>
                                          </p:stCondLst>
                                        </p:cTn>
                                        <p:tgtEl>
                                          <p:spTgt spid="129027">
                                            <p:txEl>
                                              <p:pRg st="4" end="4"/>
                                            </p:txEl>
                                          </p:spTgt>
                                        </p:tgtEl>
                                        <p:attrNameLst>
                                          <p:attrName>style.visibility</p:attrName>
                                        </p:attrNameLst>
                                      </p:cBhvr>
                                      <p:to>
                                        <p:strVal val="visible"/>
                                      </p:to>
                                    </p:set>
                                    <p:animEffect transition="in" filter="fade">
                                      <p:cBhvr>
                                        <p:cTn id="39" dur="500"/>
                                        <p:tgtEl>
                                          <p:spTgt spid="129027">
                                            <p:txEl>
                                              <p:pRg st="4" end="4"/>
                                            </p:txEl>
                                          </p:spTgt>
                                        </p:tgtEl>
                                      </p:cBhvr>
                                    </p:animEffect>
                                    <p:anim calcmode="lin" valueType="num">
                                      <p:cBhvr>
                                        <p:cTn id="40" dur="500" fill="hold"/>
                                        <p:tgtEl>
                                          <p:spTgt spid="129027">
                                            <p:txEl>
                                              <p:pRg st="4" end="4"/>
                                            </p:txEl>
                                          </p:spTgt>
                                        </p:tgtEl>
                                        <p:attrNameLst>
                                          <p:attrName>style.rotation</p:attrName>
                                        </p:attrNameLst>
                                      </p:cBhvr>
                                      <p:tavLst>
                                        <p:tav tm="0">
                                          <p:val>
                                            <p:fltVal val="720"/>
                                          </p:val>
                                        </p:tav>
                                        <p:tav tm="100000">
                                          <p:val>
                                            <p:fltVal val="0"/>
                                          </p:val>
                                        </p:tav>
                                      </p:tavLst>
                                    </p:anim>
                                    <p:anim calcmode="lin" valueType="num">
                                      <p:cBhvr>
                                        <p:cTn id="41" dur="500" fill="hold"/>
                                        <p:tgtEl>
                                          <p:spTgt spid="129027">
                                            <p:txEl>
                                              <p:pRg st="4" end="4"/>
                                            </p:txEl>
                                          </p:spTgt>
                                        </p:tgtEl>
                                        <p:attrNameLst>
                                          <p:attrName>ppt_h</p:attrName>
                                        </p:attrNameLst>
                                      </p:cBhvr>
                                      <p:tavLst>
                                        <p:tav tm="0">
                                          <p:val>
                                            <p:fltVal val="0"/>
                                          </p:val>
                                        </p:tav>
                                        <p:tav tm="100000">
                                          <p:val>
                                            <p:strVal val="#ppt_h"/>
                                          </p:val>
                                        </p:tav>
                                      </p:tavLst>
                                    </p:anim>
                                    <p:anim calcmode="lin" valueType="num">
                                      <p:cBhvr>
                                        <p:cTn id="42" dur="500" fill="hold"/>
                                        <p:tgtEl>
                                          <p:spTgt spid="129027">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iterate type="wd">
                                    <p:tmPct val="10000"/>
                                  </p:iterate>
                                  <p:childTnLst>
                                    <p:set>
                                      <p:cBhvr>
                                        <p:cTn id="46" dur="1" fill="hold">
                                          <p:stCondLst>
                                            <p:cond delay="0"/>
                                          </p:stCondLst>
                                        </p:cTn>
                                        <p:tgtEl>
                                          <p:spTgt spid="129027">
                                            <p:txEl>
                                              <p:pRg st="5" end="5"/>
                                            </p:txEl>
                                          </p:spTgt>
                                        </p:tgtEl>
                                        <p:attrNameLst>
                                          <p:attrName>style.visibility</p:attrName>
                                        </p:attrNameLst>
                                      </p:cBhvr>
                                      <p:to>
                                        <p:strVal val="visible"/>
                                      </p:to>
                                    </p:set>
                                    <p:animEffect transition="in" filter="fade">
                                      <p:cBhvr>
                                        <p:cTn id="47" dur="500"/>
                                        <p:tgtEl>
                                          <p:spTgt spid="129027">
                                            <p:txEl>
                                              <p:pRg st="5" end="5"/>
                                            </p:txEl>
                                          </p:spTgt>
                                        </p:tgtEl>
                                      </p:cBhvr>
                                    </p:animEffect>
                                    <p:anim calcmode="lin" valueType="num">
                                      <p:cBhvr>
                                        <p:cTn id="48" dur="500" fill="hold"/>
                                        <p:tgtEl>
                                          <p:spTgt spid="129027">
                                            <p:txEl>
                                              <p:pRg st="5" end="5"/>
                                            </p:txEl>
                                          </p:spTgt>
                                        </p:tgtEl>
                                        <p:attrNameLst>
                                          <p:attrName>style.rotation</p:attrName>
                                        </p:attrNameLst>
                                      </p:cBhvr>
                                      <p:tavLst>
                                        <p:tav tm="0">
                                          <p:val>
                                            <p:fltVal val="720"/>
                                          </p:val>
                                        </p:tav>
                                        <p:tav tm="100000">
                                          <p:val>
                                            <p:fltVal val="0"/>
                                          </p:val>
                                        </p:tav>
                                      </p:tavLst>
                                    </p:anim>
                                    <p:anim calcmode="lin" valueType="num">
                                      <p:cBhvr>
                                        <p:cTn id="49" dur="500" fill="hold"/>
                                        <p:tgtEl>
                                          <p:spTgt spid="129027">
                                            <p:txEl>
                                              <p:pRg st="5" end="5"/>
                                            </p:txEl>
                                          </p:spTgt>
                                        </p:tgtEl>
                                        <p:attrNameLst>
                                          <p:attrName>ppt_h</p:attrName>
                                        </p:attrNameLst>
                                      </p:cBhvr>
                                      <p:tavLst>
                                        <p:tav tm="0">
                                          <p:val>
                                            <p:fltVal val="0"/>
                                          </p:val>
                                        </p:tav>
                                        <p:tav tm="100000">
                                          <p:val>
                                            <p:strVal val="#ppt_h"/>
                                          </p:val>
                                        </p:tav>
                                      </p:tavLst>
                                    </p:anim>
                                    <p:anim calcmode="lin" valueType="num">
                                      <p:cBhvr>
                                        <p:cTn id="50" dur="500" fill="hold"/>
                                        <p:tgtEl>
                                          <p:spTgt spid="129027">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1" fill="hold">
                      <p:stCondLst>
                        <p:cond delay="indefinite"/>
                      </p:stCondLst>
                      <p:childTnLst>
                        <p:par>
                          <p:cTn id="52" fill="hold">
                            <p:stCondLst>
                              <p:cond delay="0"/>
                            </p:stCondLst>
                            <p:childTnLst>
                              <p:par>
                                <p:cTn id="53" presetID="35" presetClass="entr" presetSubtype="0" fill="hold" grpId="0" nodeType="clickEffect">
                                  <p:stCondLst>
                                    <p:cond delay="0"/>
                                  </p:stCondLst>
                                  <p:iterate type="wd">
                                    <p:tmPct val="10000"/>
                                  </p:iterate>
                                  <p:childTnLst>
                                    <p:set>
                                      <p:cBhvr>
                                        <p:cTn id="54" dur="1" fill="hold">
                                          <p:stCondLst>
                                            <p:cond delay="0"/>
                                          </p:stCondLst>
                                        </p:cTn>
                                        <p:tgtEl>
                                          <p:spTgt spid="129027">
                                            <p:txEl>
                                              <p:pRg st="6" end="6"/>
                                            </p:txEl>
                                          </p:spTgt>
                                        </p:tgtEl>
                                        <p:attrNameLst>
                                          <p:attrName>style.visibility</p:attrName>
                                        </p:attrNameLst>
                                      </p:cBhvr>
                                      <p:to>
                                        <p:strVal val="visible"/>
                                      </p:to>
                                    </p:set>
                                    <p:animEffect transition="in" filter="fade">
                                      <p:cBhvr>
                                        <p:cTn id="55" dur="500"/>
                                        <p:tgtEl>
                                          <p:spTgt spid="129027">
                                            <p:txEl>
                                              <p:pRg st="6" end="6"/>
                                            </p:txEl>
                                          </p:spTgt>
                                        </p:tgtEl>
                                      </p:cBhvr>
                                    </p:animEffect>
                                    <p:anim calcmode="lin" valueType="num">
                                      <p:cBhvr>
                                        <p:cTn id="56" dur="500" fill="hold"/>
                                        <p:tgtEl>
                                          <p:spTgt spid="129027">
                                            <p:txEl>
                                              <p:pRg st="6" end="6"/>
                                            </p:txEl>
                                          </p:spTgt>
                                        </p:tgtEl>
                                        <p:attrNameLst>
                                          <p:attrName>style.rotation</p:attrName>
                                        </p:attrNameLst>
                                      </p:cBhvr>
                                      <p:tavLst>
                                        <p:tav tm="0">
                                          <p:val>
                                            <p:fltVal val="720"/>
                                          </p:val>
                                        </p:tav>
                                        <p:tav tm="100000">
                                          <p:val>
                                            <p:fltVal val="0"/>
                                          </p:val>
                                        </p:tav>
                                      </p:tavLst>
                                    </p:anim>
                                    <p:anim calcmode="lin" valueType="num">
                                      <p:cBhvr>
                                        <p:cTn id="57" dur="500" fill="hold"/>
                                        <p:tgtEl>
                                          <p:spTgt spid="129027">
                                            <p:txEl>
                                              <p:pRg st="6" end="6"/>
                                            </p:txEl>
                                          </p:spTgt>
                                        </p:tgtEl>
                                        <p:attrNameLst>
                                          <p:attrName>ppt_h</p:attrName>
                                        </p:attrNameLst>
                                      </p:cBhvr>
                                      <p:tavLst>
                                        <p:tav tm="0">
                                          <p:val>
                                            <p:fltVal val="0"/>
                                          </p:val>
                                        </p:tav>
                                        <p:tav tm="100000">
                                          <p:val>
                                            <p:strVal val="#ppt_h"/>
                                          </p:val>
                                        </p:tav>
                                      </p:tavLst>
                                    </p:anim>
                                    <p:anim calcmode="lin" valueType="num">
                                      <p:cBhvr>
                                        <p:cTn id="58" dur="500" fill="hold"/>
                                        <p:tgtEl>
                                          <p:spTgt spid="129027">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59" fill="hold">
                      <p:stCondLst>
                        <p:cond delay="indefinite"/>
                      </p:stCondLst>
                      <p:childTnLst>
                        <p:par>
                          <p:cTn id="60" fill="hold">
                            <p:stCondLst>
                              <p:cond delay="0"/>
                            </p:stCondLst>
                            <p:childTnLst>
                              <p:par>
                                <p:cTn id="61" presetID="35" presetClass="entr" presetSubtype="0" fill="hold" grpId="0" nodeType="clickEffect">
                                  <p:stCondLst>
                                    <p:cond delay="0"/>
                                  </p:stCondLst>
                                  <p:iterate type="wd">
                                    <p:tmPct val="10000"/>
                                  </p:iterate>
                                  <p:childTnLst>
                                    <p:set>
                                      <p:cBhvr>
                                        <p:cTn id="62" dur="1" fill="hold">
                                          <p:stCondLst>
                                            <p:cond delay="0"/>
                                          </p:stCondLst>
                                        </p:cTn>
                                        <p:tgtEl>
                                          <p:spTgt spid="129027">
                                            <p:txEl>
                                              <p:pRg st="7" end="7"/>
                                            </p:txEl>
                                          </p:spTgt>
                                        </p:tgtEl>
                                        <p:attrNameLst>
                                          <p:attrName>style.visibility</p:attrName>
                                        </p:attrNameLst>
                                      </p:cBhvr>
                                      <p:to>
                                        <p:strVal val="visible"/>
                                      </p:to>
                                    </p:set>
                                    <p:animEffect transition="in" filter="fade">
                                      <p:cBhvr>
                                        <p:cTn id="63" dur="500"/>
                                        <p:tgtEl>
                                          <p:spTgt spid="129027">
                                            <p:txEl>
                                              <p:pRg st="7" end="7"/>
                                            </p:txEl>
                                          </p:spTgt>
                                        </p:tgtEl>
                                      </p:cBhvr>
                                    </p:animEffect>
                                    <p:anim calcmode="lin" valueType="num">
                                      <p:cBhvr>
                                        <p:cTn id="64" dur="500" fill="hold"/>
                                        <p:tgtEl>
                                          <p:spTgt spid="129027">
                                            <p:txEl>
                                              <p:pRg st="7" end="7"/>
                                            </p:txEl>
                                          </p:spTgt>
                                        </p:tgtEl>
                                        <p:attrNameLst>
                                          <p:attrName>style.rotation</p:attrName>
                                        </p:attrNameLst>
                                      </p:cBhvr>
                                      <p:tavLst>
                                        <p:tav tm="0">
                                          <p:val>
                                            <p:fltVal val="720"/>
                                          </p:val>
                                        </p:tav>
                                        <p:tav tm="100000">
                                          <p:val>
                                            <p:fltVal val="0"/>
                                          </p:val>
                                        </p:tav>
                                      </p:tavLst>
                                    </p:anim>
                                    <p:anim calcmode="lin" valueType="num">
                                      <p:cBhvr>
                                        <p:cTn id="65" dur="500" fill="hold"/>
                                        <p:tgtEl>
                                          <p:spTgt spid="129027">
                                            <p:txEl>
                                              <p:pRg st="7" end="7"/>
                                            </p:txEl>
                                          </p:spTgt>
                                        </p:tgtEl>
                                        <p:attrNameLst>
                                          <p:attrName>ppt_h</p:attrName>
                                        </p:attrNameLst>
                                      </p:cBhvr>
                                      <p:tavLst>
                                        <p:tav tm="0">
                                          <p:val>
                                            <p:fltVal val="0"/>
                                          </p:val>
                                        </p:tav>
                                        <p:tav tm="100000">
                                          <p:val>
                                            <p:strVal val="#ppt_h"/>
                                          </p:val>
                                        </p:tav>
                                      </p:tavLst>
                                    </p:anim>
                                    <p:anim calcmode="lin" valueType="num">
                                      <p:cBhvr>
                                        <p:cTn id="66" dur="500" fill="hold"/>
                                        <p:tgtEl>
                                          <p:spTgt spid="129027">
                                            <p:txEl>
                                              <p:pRg st="7" end="7"/>
                                            </p:txEl>
                                          </p:spTgt>
                                        </p:tgtEl>
                                        <p:attrNameLst>
                                          <p:attrName>ppt_w</p:attrName>
                                        </p:attrNameLst>
                                      </p:cBhvr>
                                      <p:tavLst>
                                        <p:tav tm="0">
                                          <p:val>
                                            <p:fltVal val="0"/>
                                          </p:val>
                                        </p:tav>
                                        <p:tav tm="100000">
                                          <p:val>
                                            <p:strVal val="#ppt_w"/>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Effect transition="in" filter="blinds(horizontal)">
                                      <p:cBhvr>
                                        <p:cTn id="71" dur="500"/>
                                        <p:tgtEl>
                                          <p:spTgt spid="3"/>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12" fill="hold" grpId="0" nodeType="clickEffect">
                                  <p:stCondLst>
                                    <p:cond delay="0"/>
                                  </p:stCondLst>
                                  <p:childTnLst>
                                    <p:set>
                                      <p:cBhvr>
                                        <p:cTn id="75" dur="1" fill="hold">
                                          <p:stCondLst>
                                            <p:cond delay="0"/>
                                          </p:stCondLst>
                                        </p:cTn>
                                        <p:tgtEl>
                                          <p:spTgt spid="4"/>
                                        </p:tgtEl>
                                        <p:attrNameLst>
                                          <p:attrName>style.visibility</p:attrName>
                                        </p:attrNameLst>
                                      </p:cBhvr>
                                      <p:to>
                                        <p:strVal val="visible"/>
                                      </p:to>
                                    </p:set>
                                    <p:animEffect transition="in" filter="strips(downLeft)">
                                      <p:cBhvr>
                                        <p:cTn id="76" dur="500"/>
                                        <p:tgtEl>
                                          <p:spTgt spid="4"/>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blinds(horizontal)">
                                      <p:cBhvr>
                                        <p:cTn id="8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P spid="3" grpId="0"/>
      <p:bldP spid="4" grpId="0"/>
      <p:bldP spid="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323528" y="476672"/>
            <a:ext cx="8569325" cy="5616575"/>
          </a:xfrm>
        </p:spPr>
        <p:txBody>
          <a:bodyPr>
            <a:normAutofit/>
          </a:bodyPr>
          <a:lstStyle/>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r>
              <a:rPr lang="en-US" altLang="zh-CN" sz="2800" b="1" dirty="0">
                <a:solidFill>
                  <a:srgbClr val="0000FF"/>
                </a:solidFill>
                <a:latin typeface="楷体_GB2312" pitchFamily="49" charset="-122"/>
                <a:ea typeface="楷体_GB2312" pitchFamily="49" charset="-122"/>
              </a:rPr>
              <a:t>9</a:t>
            </a:r>
            <a:r>
              <a:rPr lang="zh-CN" altLang="en-US" sz="2800" b="1" dirty="0">
                <a:solidFill>
                  <a:srgbClr val="0000FF"/>
                </a:solidFill>
                <a:latin typeface="楷体_GB2312" pitchFamily="49" charset="-122"/>
                <a:ea typeface="楷体_GB2312" pitchFamily="49" charset="-122"/>
              </a:rPr>
              <a:t>、弃我去者，昨日之日不可留；乱我心者，今日之日多烦忧。长风万里送秋雁，对此可以酣高楼。蓬莱文章建安骨，中间小谢又清发。俱怀逸兴壮思飞，欲上青天览明月。抽刀断水水更流，举杯销愁愁更愁。人生在世不称意，明朝散发弄扁舟。</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李白</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宣州谢眺楼饯别校书叔云</a:t>
            </a:r>
            <a:r>
              <a:rPr lang="en-US" altLang="zh-CN" sz="2800" b="1" dirty="0">
                <a:solidFill>
                  <a:srgbClr val="0000FF"/>
                </a:solidFill>
                <a:latin typeface="楷体_GB2312" pitchFamily="49" charset="-122"/>
                <a:ea typeface="楷体_GB2312" pitchFamily="49" charset="-122"/>
              </a:rPr>
              <a:t>》)</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endParaRPr lang="en-US" altLang="zh-CN" sz="2800" b="1" dirty="0" smtClean="0">
              <a:solidFill>
                <a:srgbClr val="0000FF"/>
              </a:solidFill>
              <a:latin typeface="楷体_GB2312" pitchFamily="49" charset="-122"/>
              <a:ea typeface="楷体_GB2312" pitchFamily="49" charset="-122"/>
            </a:endParaRPr>
          </a:p>
          <a:p>
            <a:pPr marL="0" indent="0">
              <a:spcBef>
                <a:spcPts val="0"/>
              </a:spcBef>
              <a:buFontTx/>
              <a:buNone/>
            </a:pPr>
            <a:r>
              <a:rPr lang="en-US" altLang="zh-CN" sz="2800" b="1" dirty="0" smtClean="0">
                <a:solidFill>
                  <a:srgbClr val="0000FF"/>
                </a:solidFill>
                <a:latin typeface="楷体_GB2312" pitchFamily="49" charset="-122"/>
                <a:ea typeface="楷体_GB2312" pitchFamily="49" charset="-122"/>
              </a:rPr>
              <a:t>10</a:t>
            </a:r>
            <a:r>
              <a:rPr lang="zh-CN" altLang="en-US" sz="2800" b="1" dirty="0">
                <a:solidFill>
                  <a:srgbClr val="0000FF"/>
                </a:solidFill>
                <a:latin typeface="楷体_GB2312" pitchFamily="49" charset="-122"/>
                <a:ea typeface="楷体_GB2312" pitchFamily="49" charset="-122"/>
              </a:rPr>
              <a:t>、战哭多新鬼，愁吟独老翁。乱云低薄暮，急雪舞回风。飘弃樽无绿，炉存火似红。数州消息断，愁坐正书空。</a:t>
            </a:r>
            <a:r>
              <a:rPr lang="en-US" altLang="zh-CN" sz="2800" b="1" dirty="0">
                <a:solidFill>
                  <a:srgbClr val="0000FF"/>
                </a:solidFill>
                <a:latin typeface="楷体_GB2312" pitchFamily="49" charset="-122"/>
                <a:ea typeface="楷体_GB2312" pitchFamily="49" charset="-122"/>
              </a:rPr>
              <a:t>(</a:t>
            </a:r>
            <a:r>
              <a:rPr lang="zh-CN" altLang="en-US" sz="2800" b="1" dirty="0">
                <a:solidFill>
                  <a:srgbClr val="0000FF"/>
                </a:solidFill>
                <a:latin typeface="楷体_GB2312" pitchFamily="49" charset="-122"/>
                <a:ea typeface="楷体_GB2312" pitchFamily="49" charset="-122"/>
              </a:rPr>
              <a:t>杜甫</a:t>
            </a:r>
            <a:r>
              <a:rPr lang="en-US" altLang="zh-CN" sz="2800" b="1" dirty="0">
                <a:solidFill>
                  <a:srgbClr val="0000FF"/>
                </a:solidFill>
                <a:latin typeface="楷体_GB2312" pitchFamily="49" charset="-122"/>
                <a:ea typeface="楷体_GB2312" pitchFamily="49" charset="-122"/>
              </a:rPr>
              <a:t>)</a:t>
            </a:r>
          </a:p>
          <a:p>
            <a:pPr marL="0" indent="0">
              <a:spcBef>
                <a:spcPts val="0"/>
              </a:spcBef>
              <a:buFontTx/>
              <a:buNone/>
            </a:pPr>
            <a:r>
              <a:rPr lang="zh-CN" altLang="en-US" sz="2800" b="1" dirty="0">
                <a:solidFill>
                  <a:srgbClr val="0000FF"/>
                </a:solidFill>
                <a:latin typeface="楷体_GB2312" pitchFamily="49" charset="-122"/>
                <a:ea typeface="楷体_GB2312" pitchFamily="49" charset="-122"/>
              </a:rPr>
              <a:t>　</a:t>
            </a:r>
            <a:endParaRPr lang="zh-CN" altLang="en-US" sz="2800" dirty="0">
              <a:solidFill>
                <a:srgbClr val="0000FF"/>
              </a:solidFill>
              <a:latin typeface="楷体_GB2312" pitchFamily="49" charset="-122"/>
              <a:ea typeface="楷体_GB2312" pitchFamily="49" charset="-122"/>
            </a:endParaRPr>
          </a:p>
        </p:txBody>
      </p:sp>
      <p:sp>
        <p:nvSpPr>
          <p:cNvPr id="3" name="矩形 2"/>
          <p:cNvSpPr/>
          <p:nvPr/>
        </p:nvSpPr>
        <p:spPr>
          <a:xfrm>
            <a:off x="2771800" y="3212976"/>
            <a:ext cx="2348720"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人生失意之愁</a:t>
            </a:r>
            <a:endParaRPr lang="zh-CN" altLang="en-US" sz="2800" dirty="0">
              <a:solidFill>
                <a:srgbClr val="FF0000"/>
              </a:solidFill>
            </a:endParaRPr>
          </a:p>
        </p:txBody>
      </p:sp>
      <p:sp>
        <p:nvSpPr>
          <p:cNvPr id="4" name="矩形 3"/>
          <p:cNvSpPr/>
          <p:nvPr/>
        </p:nvSpPr>
        <p:spPr>
          <a:xfrm>
            <a:off x="1331640" y="5589240"/>
            <a:ext cx="6316153" cy="523220"/>
          </a:xfrm>
          <a:prstGeom prst="rect">
            <a:avLst/>
          </a:prstGeom>
        </p:spPr>
        <p:txBody>
          <a:bodyPr wrap="none">
            <a:spAutoFit/>
          </a:bodyPr>
          <a:lstStyle/>
          <a:p>
            <a:r>
              <a:rPr lang="zh-CN" altLang="en-US" sz="2800" b="1" dirty="0" smtClean="0">
                <a:solidFill>
                  <a:srgbClr val="FF0000"/>
                </a:solidFill>
                <a:latin typeface="楷体_GB2312" pitchFamily="49" charset="-122"/>
                <a:ea typeface="楷体_GB2312" pitchFamily="49" charset="-122"/>
              </a:rPr>
              <a:t>　战乱频仍、山河破碎、民不聊生之愁</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iterate type="wd">
                                    <p:tmPct val="10000"/>
                                  </p:iterate>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fade">
                                      <p:cBhvr>
                                        <p:cTn id="7" dur="500"/>
                                        <p:tgtEl>
                                          <p:spTgt spid="130051">
                                            <p:txEl>
                                              <p:pRg st="0" end="0"/>
                                            </p:txEl>
                                          </p:spTgt>
                                        </p:tgtEl>
                                      </p:cBhvr>
                                    </p:animEffect>
                                    <p:anim calcmode="lin" valueType="num">
                                      <p:cBhvr>
                                        <p:cTn id="8" dur="500" fill="hold"/>
                                        <p:tgtEl>
                                          <p:spTgt spid="130051">
                                            <p:txEl>
                                              <p:pRg st="0" end="0"/>
                                            </p:txEl>
                                          </p:spTgt>
                                        </p:tgtEl>
                                        <p:attrNameLst>
                                          <p:attrName>style.rotation</p:attrName>
                                        </p:attrNameLst>
                                      </p:cBhvr>
                                      <p:tavLst>
                                        <p:tav tm="0">
                                          <p:val>
                                            <p:fltVal val="720"/>
                                          </p:val>
                                        </p:tav>
                                        <p:tav tm="100000">
                                          <p:val>
                                            <p:fltVal val="0"/>
                                          </p:val>
                                        </p:tav>
                                      </p:tavLst>
                                    </p:anim>
                                    <p:anim calcmode="lin" valueType="num">
                                      <p:cBhvr>
                                        <p:cTn id="9" dur="500" fill="hold"/>
                                        <p:tgtEl>
                                          <p:spTgt spid="130051">
                                            <p:txEl>
                                              <p:pRg st="0" end="0"/>
                                            </p:txEl>
                                          </p:spTgt>
                                        </p:tgtEl>
                                        <p:attrNameLst>
                                          <p:attrName>ppt_h</p:attrName>
                                        </p:attrNameLst>
                                      </p:cBhvr>
                                      <p:tavLst>
                                        <p:tav tm="0">
                                          <p:val>
                                            <p:fltVal val="0"/>
                                          </p:val>
                                        </p:tav>
                                        <p:tav tm="100000">
                                          <p:val>
                                            <p:strVal val="#ppt_h"/>
                                          </p:val>
                                        </p:tav>
                                      </p:tavLst>
                                    </p:anim>
                                    <p:anim calcmode="lin" valueType="num">
                                      <p:cBhvr>
                                        <p:cTn id="10" dur="500" fill="hold"/>
                                        <p:tgtEl>
                                          <p:spTgt spid="130051">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iterate type="wd">
                                    <p:tmPct val="10000"/>
                                  </p:iterate>
                                  <p:childTnLst>
                                    <p:set>
                                      <p:cBhvr>
                                        <p:cTn id="14" dur="1" fill="hold">
                                          <p:stCondLst>
                                            <p:cond delay="0"/>
                                          </p:stCondLst>
                                        </p:cTn>
                                        <p:tgtEl>
                                          <p:spTgt spid="130051">
                                            <p:txEl>
                                              <p:pRg st="1" end="1"/>
                                            </p:txEl>
                                          </p:spTgt>
                                        </p:tgtEl>
                                        <p:attrNameLst>
                                          <p:attrName>style.visibility</p:attrName>
                                        </p:attrNameLst>
                                      </p:cBhvr>
                                      <p:to>
                                        <p:strVal val="visible"/>
                                      </p:to>
                                    </p:set>
                                    <p:animEffect transition="in" filter="fade">
                                      <p:cBhvr>
                                        <p:cTn id="15" dur="500"/>
                                        <p:tgtEl>
                                          <p:spTgt spid="130051">
                                            <p:txEl>
                                              <p:pRg st="1" end="1"/>
                                            </p:txEl>
                                          </p:spTgt>
                                        </p:tgtEl>
                                      </p:cBhvr>
                                    </p:animEffect>
                                    <p:anim calcmode="lin" valueType="num">
                                      <p:cBhvr>
                                        <p:cTn id="16" dur="500" fill="hold"/>
                                        <p:tgtEl>
                                          <p:spTgt spid="130051">
                                            <p:txEl>
                                              <p:pRg st="1" end="1"/>
                                            </p:txEl>
                                          </p:spTgt>
                                        </p:tgtEl>
                                        <p:attrNameLst>
                                          <p:attrName>style.rotation</p:attrName>
                                        </p:attrNameLst>
                                      </p:cBhvr>
                                      <p:tavLst>
                                        <p:tav tm="0">
                                          <p:val>
                                            <p:fltVal val="720"/>
                                          </p:val>
                                        </p:tav>
                                        <p:tav tm="100000">
                                          <p:val>
                                            <p:fltVal val="0"/>
                                          </p:val>
                                        </p:tav>
                                      </p:tavLst>
                                    </p:anim>
                                    <p:anim calcmode="lin" valueType="num">
                                      <p:cBhvr>
                                        <p:cTn id="17" dur="500" fill="hold"/>
                                        <p:tgtEl>
                                          <p:spTgt spid="130051">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130051">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iterate type="wd">
                                    <p:tmPct val="10000"/>
                                  </p:iterate>
                                  <p:childTnLst>
                                    <p:set>
                                      <p:cBhvr>
                                        <p:cTn id="22" dur="1" fill="hold">
                                          <p:stCondLst>
                                            <p:cond delay="0"/>
                                          </p:stCondLst>
                                        </p:cTn>
                                        <p:tgtEl>
                                          <p:spTgt spid="130051">
                                            <p:txEl>
                                              <p:pRg st="2" end="2"/>
                                            </p:txEl>
                                          </p:spTgt>
                                        </p:tgtEl>
                                        <p:attrNameLst>
                                          <p:attrName>style.visibility</p:attrName>
                                        </p:attrNameLst>
                                      </p:cBhvr>
                                      <p:to>
                                        <p:strVal val="visible"/>
                                      </p:to>
                                    </p:set>
                                    <p:animEffect transition="in" filter="fade">
                                      <p:cBhvr>
                                        <p:cTn id="23" dur="500"/>
                                        <p:tgtEl>
                                          <p:spTgt spid="130051">
                                            <p:txEl>
                                              <p:pRg st="2" end="2"/>
                                            </p:txEl>
                                          </p:spTgt>
                                        </p:tgtEl>
                                      </p:cBhvr>
                                    </p:animEffect>
                                    <p:anim calcmode="lin" valueType="num">
                                      <p:cBhvr>
                                        <p:cTn id="24" dur="500" fill="hold"/>
                                        <p:tgtEl>
                                          <p:spTgt spid="130051">
                                            <p:txEl>
                                              <p:pRg st="2" end="2"/>
                                            </p:txEl>
                                          </p:spTgt>
                                        </p:tgtEl>
                                        <p:attrNameLst>
                                          <p:attrName>style.rotation</p:attrName>
                                        </p:attrNameLst>
                                      </p:cBhvr>
                                      <p:tavLst>
                                        <p:tav tm="0">
                                          <p:val>
                                            <p:fltVal val="720"/>
                                          </p:val>
                                        </p:tav>
                                        <p:tav tm="100000">
                                          <p:val>
                                            <p:fltVal val="0"/>
                                          </p:val>
                                        </p:tav>
                                      </p:tavLst>
                                    </p:anim>
                                    <p:anim calcmode="lin" valueType="num">
                                      <p:cBhvr>
                                        <p:cTn id="25" dur="500" fill="hold"/>
                                        <p:tgtEl>
                                          <p:spTgt spid="130051">
                                            <p:txEl>
                                              <p:pRg st="2" end="2"/>
                                            </p:txEl>
                                          </p:spTgt>
                                        </p:tgtEl>
                                        <p:attrNameLst>
                                          <p:attrName>ppt_h</p:attrName>
                                        </p:attrNameLst>
                                      </p:cBhvr>
                                      <p:tavLst>
                                        <p:tav tm="0">
                                          <p:val>
                                            <p:fltVal val="0"/>
                                          </p:val>
                                        </p:tav>
                                        <p:tav tm="100000">
                                          <p:val>
                                            <p:strVal val="#ppt_h"/>
                                          </p:val>
                                        </p:tav>
                                      </p:tavLst>
                                    </p:anim>
                                    <p:anim calcmode="lin" valueType="num">
                                      <p:cBhvr>
                                        <p:cTn id="26" dur="500" fill="hold"/>
                                        <p:tgtEl>
                                          <p:spTgt spid="130051">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iterate type="wd">
                                    <p:tmPct val="10000"/>
                                  </p:iterate>
                                  <p:childTnLst>
                                    <p:set>
                                      <p:cBhvr>
                                        <p:cTn id="30" dur="1" fill="hold">
                                          <p:stCondLst>
                                            <p:cond delay="0"/>
                                          </p:stCondLst>
                                        </p:cTn>
                                        <p:tgtEl>
                                          <p:spTgt spid="130051">
                                            <p:txEl>
                                              <p:pRg st="3" end="3"/>
                                            </p:txEl>
                                          </p:spTgt>
                                        </p:tgtEl>
                                        <p:attrNameLst>
                                          <p:attrName>style.visibility</p:attrName>
                                        </p:attrNameLst>
                                      </p:cBhvr>
                                      <p:to>
                                        <p:strVal val="visible"/>
                                      </p:to>
                                    </p:set>
                                    <p:animEffect transition="in" filter="fade">
                                      <p:cBhvr>
                                        <p:cTn id="31" dur="500"/>
                                        <p:tgtEl>
                                          <p:spTgt spid="130051">
                                            <p:txEl>
                                              <p:pRg st="3" end="3"/>
                                            </p:txEl>
                                          </p:spTgt>
                                        </p:tgtEl>
                                      </p:cBhvr>
                                    </p:animEffect>
                                    <p:anim calcmode="lin" valueType="num">
                                      <p:cBhvr>
                                        <p:cTn id="32" dur="500" fill="hold"/>
                                        <p:tgtEl>
                                          <p:spTgt spid="130051">
                                            <p:txEl>
                                              <p:pRg st="3" end="3"/>
                                            </p:txEl>
                                          </p:spTgt>
                                        </p:tgtEl>
                                        <p:attrNameLst>
                                          <p:attrName>style.rotation</p:attrName>
                                        </p:attrNameLst>
                                      </p:cBhvr>
                                      <p:tavLst>
                                        <p:tav tm="0">
                                          <p:val>
                                            <p:fltVal val="720"/>
                                          </p:val>
                                        </p:tav>
                                        <p:tav tm="100000">
                                          <p:val>
                                            <p:fltVal val="0"/>
                                          </p:val>
                                        </p:tav>
                                      </p:tavLst>
                                    </p:anim>
                                    <p:anim calcmode="lin" valueType="num">
                                      <p:cBhvr>
                                        <p:cTn id="33" dur="500" fill="hold"/>
                                        <p:tgtEl>
                                          <p:spTgt spid="130051">
                                            <p:txEl>
                                              <p:pRg st="3" end="3"/>
                                            </p:txEl>
                                          </p:spTgt>
                                        </p:tgtEl>
                                        <p:attrNameLst>
                                          <p:attrName>ppt_h</p:attrName>
                                        </p:attrNameLst>
                                      </p:cBhvr>
                                      <p:tavLst>
                                        <p:tav tm="0">
                                          <p:val>
                                            <p:fltVal val="0"/>
                                          </p:val>
                                        </p:tav>
                                        <p:tav tm="100000">
                                          <p:val>
                                            <p:strVal val="#ppt_h"/>
                                          </p:val>
                                        </p:tav>
                                      </p:tavLst>
                                    </p:anim>
                                    <p:anim calcmode="lin" valueType="num">
                                      <p:cBhvr>
                                        <p:cTn id="34" dur="500" fill="hold"/>
                                        <p:tgtEl>
                                          <p:spTgt spid="130051">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iterate type="wd">
                                    <p:tmPct val="10000"/>
                                  </p:iterate>
                                  <p:childTnLst>
                                    <p:set>
                                      <p:cBhvr>
                                        <p:cTn id="38" dur="1" fill="hold">
                                          <p:stCondLst>
                                            <p:cond delay="0"/>
                                          </p:stCondLst>
                                        </p:cTn>
                                        <p:tgtEl>
                                          <p:spTgt spid="130051">
                                            <p:txEl>
                                              <p:pRg st="4" end="4"/>
                                            </p:txEl>
                                          </p:spTgt>
                                        </p:tgtEl>
                                        <p:attrNameLst>
                                          <p:attrName>style.visibility</p:attrName>
                                        </p:attrNameLst>
                                      </p:cBhvr>
                                      <p:to>
                                        <p:strVal val="visible"/>
                                      </p:to>
                                    </p:set>
                                    <p:animEffect transition="in" filter="fade">
                                      <p:cBhvr>
                                        <p:cTn id="39" dur="500"/>
                                        <p:tgtEl>
                                          <p:spTgt spid="130051">
                                            <p:txEl>
                                              <p:pRg st="4" end="4"/>
                                            </p:txEl>
                                          </p:spTgt>
                                        </p:tgtEl>
                                      </p:cBhvr>
                                    </p:animEffect>
                                    <p:anim calcmode="lin" valueType="num">
                                      <p:cBhvr>
                                        <p:cTn id="40" dur="500" fill="hold"/>
                                        <p:tgtEl>
                                          <p:spTgt spid="130051">
                                            <p:txEl>
                                              <p:pRg st="4" end="4"/>
                                            </p:txEl>
                                          </p:spTgt>
                                        </p:tgtEl>
                                        <p:attrNameLst>
                                          <p:attrName>style.rotation</p:attrName>
                                        </p:attrNameLst>
                                      </p:cBhvr>
                                      <p:tavLst>
                                        <p:tav tm="0">
                                          <p:val>
                                            <p:fltVal val="720"/>
                                          </p:val>
                                        </p:tav>
                                        <p:tav tm="100000">
                                          <p:val>
                                            <p:fltVal val="0"/>
                                          </p:val>
                                        </p:tav>
                                      </p:tavLst>
                                    </p:anim>
                                    <p:anim calcmode="lin" valueType="num">
                                      <p:cBhvr>
                                        <p:cTn id="41" dur="500" fill="hold"/>
                                        <p:tgtEl>
                                          <p:spTgt spid="130051">
                                            <p:txEl>
                                              <p:pRg st="4" end="4"/>
                                            </p:txEl>
                                          </p:spTgt>
                                        </p:tgtEl>
                                        <p:attrNameLst>
                                          <p:attrName>ppt_h</p:attrName>
                                        </p:attrNameLst>
                                      </p:cBhvr>
                                      <p:tavLst>
                                        <p:tav tm="0">
                                          <p:val>
                                            <p:fltVal val="0"/>
                                          </p:val>
                                        </p:tav>
                                        <p:tav tm="100000">
                                          <p:val>
                                            <p:strVal val="#ppt_h"/>
                                          </p:val>
                                        </p:tav>
                                      </p:tavLst>
                                    </p:anim>
                                    <p:anim calcmode="lin" valueType="num">
                                      <p:cBhvr>
                                        <p:cTn id="42" dur="500" fill="hold"/>
                                        <p:tgtEl>
                                          <p:spTgt spid="130051">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blinds(horizontal)">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linds(horizontal)">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P spid="3" grpId="0"/>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587" y="0"/>
            <a:ext cx="9142413" cy="6846887"/>
          </a:xfrm>
          <a:prstGeom prst="rect">
            <a:avLst/>
          </a:prstGeom>
          <a:noFill/>
          <a:ln w="9525">
            <a:noFill/>
            <a:miter lim="800000"/>
            <a:headEnd/>
            <a:tailEnd/>
          </a:ln>
        </p:spPr>
      </p:pic>
      <p:sp>
        <p:nvSpPr>
          <p:cNvPr id="26626" name="Rectangle 2"/>
          <p:cNvSpPr>
            <a:spLocks noGrp="1" noRot="1" noChangeArrowheads="1"/>
          </p:cNvSpPr>
          <p:nvPr>
            <p:ph type="ctrTitle"/>
          </p:nvPr>
        </p:nvSpPr>
        <p:spPr>
          <a:xfrm>
            <a:off x="827584" y="4149080"/>
            <a:ext cx="3456384" cy="1800200"/>
          </a:xfrm>
        </p:spPr>
        <p:txBody>
          <a:bodyPr>
            <a:noAutofit/>
          </a:bodyPr>
          <a:lstStyle/>
          <a:p>
            <a:r>
              <a:rPr lang="zh-CN" altLang="en-US" b="1" dirty="0">
                <a:solidFill>
                  <a:srgbClr val="0000FF"/>
                </a:solidFill>
                <a:latin typeface="黑体" pitchFamily="2" charset="-122"/>
                <a:ea typeface="黑体" pitchFamily="2" charset="-122"/>
              </a:rPr>
              <a:t>评价作品</a:t>
            </a:r>
            <a:r>
              <a:rPr lang="zh-CN" altLang="en-US" b="1" dirty="0" smtClean="0">
                <a:solidFill>
                  <a:srgbClr val="0000FF"/>
                </a:solidFill>
                <a:latin typeface="黑体" pitchFamily="2" charset="-122"/>
                <a:ea typeface="黑体" pitchFamily="2" charset="-122"/>
              </a:rPr>
              <a:t>思想内容总结</a:t>
            </a:r>
            <a:endParaRPr lang="zh-CN" altLang="en-US" b="1" dirty="0">
              <a:solidFill>
                <a:srgbClr val="0000FF"/>
              </a:solidFill>
              <a:latin typeface="黑体" pitchFamily="2" charset="-122"/>
              <a:ea typeface="黑体" pitchFamily="2"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1403648" y="1772816"/>
            <a:ext cx="7488832" cy="3847207"/>
          </a:xfrm>
          <a:prstGeom prst="rect">
            <a:avLst/>
          </a:prstGeom>
          <a:noFill/>
          <a:ln w="9525">
            <a:noFill/>
            <a:miter lim="800000"/>
            <a:headEnd/>
            <a:tailEnd/>
          </a:ln>
          <a:effectLst/>
        </p:spPr>
        <p:txBody>
          <a:bodyPr wrap="square">
            <a:spAutoFit/>
          </a:bodyPr>
          <a:lstStyle/>
          <a:p>
            <a:pPr>
              <a:spcBef>
                <a:spcPts val="600"/>
              </a:spcBef>
            </a:pPr>
            <a:r>
              <a:rPr lang="en-US" altLang="zh-CN" sz="2800" b="1" dirty="0">
                <a:solidFill>
                  <a:srgbClr val="FF0000"/>
                </a:solidFill>
                <a:latin typeface="楷体_GB2312" pitchFamily="49" charset="-122"/>
                <a:ea typeface="楷体_GB2312" pitchFamily="49" charset="-122"/>
              </a:rPr>
              <a:t>1</a:t>
            </a:r>
            <a:r>
              <a:rPr lang="zh-CN" altLang="en-US" sz="2800" b="1" dirty="0">
                <a:solidFill>
                  <a:srgbClr val="FF0000"/>
                </a:solidFill>
                <a:latin typeface="楷体_GB2312" pitchFamily="49" charset="-122"/>
                <a:ea typeface="楷体_GB2312" pitchFamily="49" charset="-122"/>
              </a:rPr>
              <a:t>、了解诗歌题材分类，便于把握主旨；</a:t>
            </a:r>
          </a:p>
          <a:p>
            <a:pPr>
              <a:spcBef>
                <a:spcPts val="600"/>
              </a:spcBef>
            </a:pPr>
            <a:r>
              <a:rPr lang="en-US" altLang="zh-CN" sz="2800" b="1" dirty="0">
                <a:solidFill>
                  <a:srgbClr val="FF0000"/>
                </a:solidFill>
                <a:latin typeface="楷体_GB2312" pitchFamily="49" charset="-122"/>
                <a:ea typeface="楷体_GB2312" pitchFamily="49" charset="-122"/>
              </a:rPr>
              <a:t>2</a:t>
            </a:r>
            <a:r>
              <a:rPr lang="zh-CN" altLang="en-US" sz="2800" b="1" dirty="0">
                <a:solidFill>
                  <a:srgbClr val="FF0000"/>
                </a:solidFill>
                <a:latin typeface="楷体_GB2312" pitchFamily="49" charset="-122"/>
                <a:ea typeface="楷体_GB2312" pitchFamily="49" charset="-122"/>
              </a:rPr>
              <a:t>、利用试题所给信息，寻找有效切入点：题目、题干、作者、背景、注释等；</a:t>
            </a:r>
          </a:p>
          <a:p>
            <a:pPr>
              <a:spcBef>
                <a:spcPts val="600"/>
              </a:spcBef>
            </a:pPr>
            <a:r>
              <a:rPr lang="en-US" altLang="zh-CN" sz="2800" b="1" dirty="0">
                <a:solidFill>
                  <a:srgbClr val="FF0000"/>
                </a:solidFill>
                <a:latin typeface="楷体_GB2312" pitchFamily="49" charset="-122"/>
                <a:ea typeface="楷体_GB2312" pitchFamily="49" charset="-122"/>
              </a:rPr>
              <a:t>3</a:t>
            </a:r>
            <a:r>
              <a:rPr lang="zh-CN" altLang="en-US" sz="2800" b="1" dirty="0">
                <a:solidFill>
                  <a:srgbClr val="FF0000"/>
                </a:solidFill>
                <a:latin typeface="楷体_GB2312" pitchFamily="49" charset="-122"/>
                <a:ea typeface="楷体_GB2312" pitchFamily="49" charset="-122"/>
              </a:rPr>
              <a:t>、诗句中表达情感的词；</a:t>
            </a:r>
          </a:p>
          <a:p>
            <a:pPr>
              <a:spcBef>
                <a:spcPts val="600"/>
              </a:spcBef>
            </a:pPr>
            <a:r>
              <a:rPr lang="en-US" altLang="zh-CN" sz="2800" b="1" dirty="0">
                <a:solidFill>
                  <a:srgbClr val="FF0000"/>
                </a:solidFill>
                <a:latin typeface="楷体_GB2312" pitchFamily="49" charset="-122"/>
                <a:ea typeface="楷体_GB2312" pitchFamily="49" charset="-122"/>
              </a:rPr>
              <a:t>4</a:t>
            </a:r>
            <a:r>
              <a:rPr lang="zh-CN" altLang="en-US" sz="2800" b="1" dirty="0">
                <a:solidFill>
                  <a:srgbClr val="FF0000"/>
                </a:solidFill>
                <a:latin typeface="楷体_GB2312" pitchFamily="49" charset="-122"/>
                <a:ea typeface="楷体_GB2312" pitchFamily="49" charset="-122"/>
              </a:rPr>
              <a:t>、抓住语言，借助意象的分析，挖掘思想感情；</a:t>
            </a:r>
          </a:p>
          <a:p>
            <a:pPr>
              <a:spcBef>
                <a:spcPts val="600"/>
              </a:spcBef>
            </a:pPr>
            <a:r>
              <a:rPr lang="zh-CN" altLang="en-US" sz="2800" b="1" dirty="0">
                <a:solidFill>
                  <a:srgbClr val="FF0000"/>
                </a:solidFill>
                <a:latin typeface="楷体_GB2312" pitchFamily="49" charset="-122"/>
                <a:ea typeface="楷体_GB2312" pitchFamily="49" charset="-122"/>
              </a:rPr>
              <a:t>５、学会审题</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注意答题的规范</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怎么问，答什么</a:t>
            </a:r>
            <a:r>
              <a:rPr lang="zh-CN" altLang="en-US" sz="2800"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a:t>
            </a:r>
          </a:p>
        </p:txBody>
      </p:sp>
      <p:sp>
        <p:nvSpPr>
          <p:cNvPr id="24581" name="Text Box 5"/>
          <p:cNvSpPr txBox="1">
            <a:spLocks noChangeArrowheads="1"/>
          </p:cNvSpPr>
          <p:nvPr/>
        </p:nvSpPr>
        <p:spPr bwMode="auto">
          <a:xfrm>
            <a:off x="611560" y="260648"/>
            <a:ext cx="8208912" cy="769441"/>
          </a:xfrm>
          <a:prstGeom prst="rect">
            <a:avLst/>
          </a:prstGeom>
          <a:noFill/>
          <a:ln w="57150" cmpd="thinThick" algn="ctr">
            <a:noFill/>
            <a:miter lim="800000"/>
            <a:headEnd/>
            <a:tailEnd/>
          </a:ln>
          <a:effectLst/>
        </p:spPr>
        <p:txBody>
          <a:bodyPr wrap="square">
            <a:spAutoFit/>
          </a:bodyPr>
          <a:lstStyle/>
          <a:p>
            <a:pPr algn="ctr"/>
            <a:r>
              <a:rPr lang="zh-CN" altLang="en-US" sz="4400" b="1">
                <a:solidFill>
                  <a:srgbClr val="0000FF"/>
                </a:solidFill>
                <a:ea typeface="黑体" pitchFamily="2" charset="-122"/>
              </a:rPr>
              <a:t>古代诗歌内容情感主旨题的解答</a:t>
            </a:r>
          </a:p>
        </p:txBody>
      </p:sp>
      <p:sp>
        <p:nvSpPr>
          <p:cNvPr id="24582" name="Text Box 6"/>
          <p:cNvSpPr txBox="1">
            <a:spLocks noChangeArrowheads="1"/>
          </p:cNvSpPr>
          <p:nvPr/>
        </p:nvSpPr>
        <p:spPr bwMode="auto">
          <a:xfrm>
            <a:off x="-5154" y="2060848"/>
            <a:ext cx="1107996" cy="3671888"/>
          </a:xfrm>
          <a:prstGeom prst="rect">
            <a:avLst/>
          </a:prstGeom>
          <a:noFill/>
          <a:ln w="57150" cmpd="thinThick" algn="ctr">
            <a:noFill/>
            <a:miter lim="800000"/>
            <a:headEnd/>
            <a:tailEnd/>
          </a:ln>
          <a:effectLst/>
        </p:spPr>
        <p:txBody>
          <a:bodyPr vert="eaVert">
            <a:spAutoFit/>
          </a:bodyPr>
          <a:lstStyle/>
          <a:p>
            <a:pPr algn="ctr">
              <a:spcBef>
                <a:spcPct val="50000"/>
              </a:spcBef>
            </a:pPr>
            <a:r>
              <a:rPr lang="zh-CN" altLang="en-US" sz="6000" b="1" dirty="0">
                <a:solidFill>
                  <a:srgbClr val="0000FF"/>
                </a:solidFill>
                <a:latin typeface="楷体_GB2312" pitchFamily="49" charset="-122"/>
                <a:ea typeface="楷体_GB2312" pitchFamily="49" charset="-122"/>
              </a:rPr>
              <a:t>读解诗歌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blinds(horizontal)">
                                      <p:cBhvr>
                                        <p:cTn id="7" dur="500"/>
                                        <p:tgtEl>
                                          <p:spTgt spid="2458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580">
                                            <p:txEl>
                                              <p:pRg st="0" end="0"/>
                                            </p:txEl>
                                          </p:spTgt>
                                        </p:tgtEl>
                                        <p:attrNameLst>
                                          <p:attrName>style.visibility</p:attrName>
                                        </p:attrNameLst>
                                      </p:cBhvr>
                                      <p:to>
                                        <p:strVal val="visible"/>
                                      </p:to>
                                    </p:set>
                                    <p:anim calcmode="lin" valueType="num">
                                      <p:cBhvr additive="base">
                                        <p:cTn id="12"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24580">
                                            <p:txEl>
                                              <p:pRg st="1" end="1"/>
                                            </p:txEl>
                                          </p:spTgt>
                                        </p:tgtEl>
                                        <p:attrNameLst>
                                          <p:attrName>style.visibility</p:attrName>
                                        </p:attrNameLst>
                                      </p:cBhvr>
                                      <p:to>
                                        <p:strVal val="visible"/>
                                      </p:to>
                                    </p:set>
                                    <p:animEffect transition="in" filter="wedge">
                                      <p:cBhvr>
                                        <p:cTn id="18" dur="2000"/>
                                        <p:tgtEl>
                                          <p:spTgt spid="24580">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4580">
                                            <p:txEl>
                                              <p:pRg st="2" end="2"/>
                                            </p:txEl>
                                          </p:spTgt>
                                        </p:tgtEl>
                                        <p:attrNameLst>
                                          <p:attrName>style.visibility</p:attrName>
                                        </p:attrNameLst>
                                      </p:cBhvr>
                                      <p:to>
                                        <p:strVal val="visible"/>
                                      </p:to>
                                    </p:set>
                                    <p:anim calcmode="lin" valueType="num">
                                      <p:cBhvr additive="base">
                                        <p:cTn id="23" dur="500" fill="hold"/>
                                        <p:tgtEl>
                                          <p:spTgt spid="24580">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58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24580">
                                            <p:txEl>
                                              <p:pRg st="3" end="3"/>
                                            </p:txEl>
                                          </p:spTgt>
                                        </p:tgtEl>
                                        <p:attrNameLst>
                                          <p:attrName>style.visibility</p:attrName>
                                        </p:attrNameLst>
                                      </p:cBhvr>
                                      <p:to>
                                        <p:strVal val="visible"/>
                                      </p:to>
                                    </p:set>
                                    <p:animEffect transition="in" filter="box(in)">
                                      <p:cBhvr>
                                        <p:cTn id="29" dur="500"/>
                                        <p:tgtEl>
                                          <p:spTgt spid="24580">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24580">
                                            <p:txEl>
                                              <p:pRg st="4" end="4"/>
                                            </p:txEl>
                                          </p:spTgt>
                                        </p:tgtEl>
                                        <p:attrNameLst>
                                          <p:attrName>style.visibility</p:attrName>
                                        </p:attrNameLst>
                                      </p:cBhvr>
                                      <p:to>
                                        <p:strVal val="visible"/>
                                      </p:to>
                                    </p:set>
                                    <p:animEffect transition="in" filter="box(in)">
                                      <p:cBhvr>
                                        <p:cTn id="34" dur="500"/>
                                        <p:tgtEl>
                                          <p:spTgt spid="245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Text Box 6"/>
          <p:cNvSpPr txBox="1">
            <a:spLocks noChangeArrowheads="1"/>
          </p:cNvSpPr>
          <p:nvPr/>
        </p:nvSpPr>
        <p:spPr bwMode="auto">
          <a:xfrm>
            <a:off x="271845" y="1628800"/>
            <a:ext cx="1107996" cy="4176464"/>
          </a:xfrm>
          <a:prstGeom prst="rect">
            <a:avLst/>
          </a:prstGeom>
          <a:noFill/>
          <a:ln w="9525">
            <a:noFill/>
            <a:miter lim="800000"/>
            <a:headEnd/>
            <a:tailEnd/>
          </a:ln>
          <a:effectLst/>
        </p:spPr>
        <p:txBody>
          <a:bodyPr vert="eaVert" wrap="square">
            <a:spAutoFit/>
          </a:bodyPr>
          <a:lstStyle/>
          <a:p>
            <a:pPr algn="ctr">
              <a:spcBef>
                <a:spcPct val="50000"/>
              </a:spcBef>
            </a:pPr>
            <a:r>
              <a:rPr lang="zh-CN" altLang="en-US" sz="6000" b="1" dirty="0">
                <a:solidFill>
                  <a:srgbClr val="0000FF"/>
                </a:solidFill>
                <a:latin typeface="楷体_GB2312" pitchFamily="49" charset="-122"/>
                <a:ea typeface="楷体_GB2312" pitchFamily="49" charset="-122"/>
              </a:rPr>
              <a:t>题目类型 </a:t>
            </a:r>
          </a:p>
        </p:txBody>
      </p:sp>
      <p:sp>
        <p:nvSpPr>
          <p:cNvPr id="43015" name="Text Box 7"/>
          <p:cNvSpPr txBox="1">
            <a:spLocks noChangeArrowheads="1"/>
          </p:cNvSpPr>
          <p:nvPr/>
        </p:nvSpPr>
        <p:spPr bwMode="auto">
          <a:xfrm>
            <a:off x="1979712" y="1340768"/>
            <a:ext cx="6408737" cy="3754874"/>
          </a:xfrm>
          <a:prstGeom prst="rect">
            <a:avLst/>
          </a:prstGeom>
          <a:noFill/>
          <a:ln w="9525">
            <a:noFill/>
            <a:miter lim="800000"/>
            <a:headEnd/>
            <a:tailEnd/>
          </a:ln>
          <a:effectLst/>
        </p:spPr>
        <p:txBody>
          <a:bodyPr>
            <a:spAutoFit/>
          </a:bodyPr>
          <a:lstStyle/>
          <a:p>
            <a:pPr>
              <a:spcBef>
                <a:spcPct val="50000"/>
              </a:spcBef>
            </a:pPr>
            <a:r>
              <a:rPr lang="en-US" altLang="zh-CN" sz="2800" b="1" dirty="0" smtClean="0">
                <a:latin typeface="楷体_GB2312" pitchFamily="49" charset="-122"/>
                <a:ea typeface="楷体_GB2312" pitchFamily="49" charset="-122"/>
              </a:rPr>
              <a:t>A</a:t>
            </a:r>
            <a:r>
              <a:rPr lang="zh-CN" altLang="en-US" sz="2800" b="1" dirty="0" smtClean="0">
                <a:latin typeface="楷体_GB2312" pitchFamily="49" charset="-122"/>
                <a:ea typeface="楷体_GB2312" pitchFamily="49" charset="-122"/>
              </a:rPr>
              <a:t>、表达</a:t>
            </a:r>
            <a:r>
              <a:rPr lang="zh-CN" altLang="en-US" sz="2800" b="1" dirty="0">
                <a:latin typeface="楷体_GB2312" pitchFamily="49" charset="-122"/>
                <a:ea typeface="楷体_GB2312" pitchFamily="49" charset="-122"/>
              </a:rPr>
              <a:t>了怎样的</a:t>
            </a:r>
            <a:r>
              <a:rPr lang="zh-CN" altLang="en-US" sz="2800" b="1" dirty="0" smtClean="0">
                <a:solidFill>
                  <a:srgbClr val="FF0000"/>
                </a:solidFill>
                <a:latin typeface="楷体_GB2312" pitchFamily="49" charset="-122"/>
                <a:ea typeface="楷体_GB2312" pitchFamily="49" charset="-122"/>
              </a:rPr>
              <a:t>思想感情</a:t>
            </a:r>
            <a:endParaRPr lang="zh-CN" altLang="en-US" sz="2800" b="1" dirty="0">
              <a:latin typeface="楷体_GB2312" pitchFamily="49" charset="-122"/>
              <a:ea typeface="楷体_GB2312" pitchFamily="49" charset="-122"/>
            </a:endParaRPr>
          </a:p>
          <a:p>
            <a:pPr>
              <a:spcBef>
                <a:spcPct val="50000"/>
              </a:spcBef>
            </a:pPr>
            <a:r>
              <a:rPr lang="en-US" altLang="zh-CN" sz="2800" b="1" dirty="0" smtClean="0">
                <a:latin typeface="楷体_GB2312" pitchFamily="49" charset="-122"/>
                <a:ea typeface="楷体_GB2312" pitchFamily="49" charset="-122"/>
              </a:rPr>
              <a:t>B</a:t>
            </a:r>
            <a:r>
              <a:rPr lang="zh-CN" altLang="en-US" sz="2800" b="1" dirty="0" smtClean="0">
                <a:latin typeface="楷体_GB2312" pitchFamily="49" charset="-122"/>
                <a:ea typeface="楷体_GB2312" pitchFamily="49" charset="-122"/>
              </a:rPr>
              <a:t>、反映</a:t>
            </a:r>
            <a:r>
              <a:rPr lang="zh-CN" altLang="en-US" sz="2800" b="1" dirty="0">
                <a:latin typeface="楷体_GB2312" pitchFamily="49" charset="-122"/>
                <a:ea typeface="楷体_GB2312" pitchFamily="49" charset="-122"/>
              </a:rPr>
              <a:t>了怎样的</a:t>
            </a:r>
            <a:r>
              <a:rPr lang="zh-CN" altLang="en-US" sz="2800" b="1" dirty="0">
                <a:solidFill>
                  <a:srgbClr val="FF0000"/>
                </a:solidFill>
                <a:latin typeface="楷体_GB2312" pitchFamily="49" charset="-122"/>
                <a:ea typeface="楷体_GB2312" pitchFamily="49" charset="-122"/>
              </a:rPr>
              <a:t>社会</a:t>
            </a:r>
            <a:r>
              <a:rPr lang="zh-CN" altLang="en-US" sz="2800" b="1" dirty="0" smtClean="0">
                <a:solidFill>
                  <a:srgbClr val="FF0000"/>
                </a:solidFill>
                <a:latin typeface="楷体_GB2312" pitchFamily="49" charset="-122"/>
                <a:ea typeface="楷体_GB2312" pitchFamily="49" charset="-122"/>
              </a:rPr>
              <a:t>现实</a:t>
            </a:r>
            <a:endParaRPr lang="zh-CN" altLang="en-US" sz="2800" b="1" dirty="0">
              <a:latin typeface="楷体_GB2312" pitchFamily="49" charset="-122"/>
              <a:ea typeface="楷体_GB2312" pitchFamily="49" charset="-122"/>
            </a:endParaRPr>
          </a:p>
          <a:p>
            <a:pPr>
              <a:spcBef>
                <a:spcPct val="50000"/>
              </a:spcBef>
            </a:pPr>
            <a:r>
              <a:rPr lang="en-US" altLang="zh-CN" sz="2800" b="1" dirty="0" smtClean="0">
                <a:latin typeface="楷体_GB2312" pitchFamily="49" charset="-122"/>
                <a:ea typeface="楷体_GB2312" pitchFamily="49" charset="-122"/>
              </a:rPr>
              <a:t>C</a:t>
            </a:r>
            <a:r>
              <a:rPr lang="zh-CN" altLang="en-US" sz="2800" b="1" dirty="0" smtClean="0">
                <a:latin typeface="楷体_GB2312" pitchFamily="49" charset="-122"/>
                <a:ea typeface="楷体_GB2312" pitchFamily="49" charset="-122"/>
              </a:rPr>
              <a:t>、表现</a:t>
            </a:r>
            <a:r>
              <a:rPr lang="zh-CN" altLang="en-US" sz="2800" b="1" dirty="0">
                <a:latin typeface="楷体_GB2312" pitchFamily="49" charset="-122"/>
                <a:ea typeface="楷体_GB2312" pitchFamily="49" charset="-122"/>
              </a:rPr>
              <a:t>了怎样的</a:t>
            </a:r>
            <a:r>
              <a:rPr lang="zh-CN" altLang="en-US" sz="2800" b="1" dirty="0" smtClean="0">
                <a:solidFill>
                  <a:srgbClr val="FF0000"/>
                </a:solidFill>
                <a:latin typeface="楷体_GB2312" pitchFamily="49" charset="-122"/>
                <a:ea typeface="楷体_GB2312" pitchFamily="49" charset="-122"/>
              </a:rPr>
              <a:t>情趣</a:t>
            </a:r>
            <a:endParaRPr lang="zh-CN" altLang="en-US" sz="2800" b="1" dirty="0">
              <a:latin typeface="楷体_GB2312" pitchFamily="49" charset="-122"/>
              <a:ea typeface="楷体_GB2312" pitchFamily="49" charset="-122"/>
            </a:endParaRPr>
          </a:p>
          <a:p>
            <a:pPr>
              <a:spcBef>
                <a:spcPct val="50000"/>
              </a:spcBef>
            </a:pPr>
            <a:r>
              <a:rPr lang="en-US" altLang="zh-CN" sz="2800" b="1" dirty="0" smtClean="0">
                <a:latin typeface="楷体_GB2312" pitchFamily="49" charset="-122"/>
                <a:ea typeface="楷体_GB2312" pitchFamily="49" charset="-122"/>
              </a:rPr>
              <a:t>D</a:t>
            </a:r>
            <a:r>
              <a:rPr lang="zh-CN" altLang="en-US" sz="2800" b="1" dirty="0" smtClean="0">
                <a:latin typeface="楷体_GB2312" pitchFamily="49" charset="-122"/>
                <a:ea typeface="楷体_GB2312" pitchFamily="49" charset="-122"/>
              </a:rPr>
              <a:t>、</a:t>
            </a:r>
            <a:r>
              <a:rPr lang="zh-CN" altLang="en-US" sz="2800" b="1" dirty="0" smtClean="0">
                <a:solidFill>
                  <a:srgbClr val="FF0000"/>
                </a:solidFill>
                <a:latin typeface="楷体_GB2312" pitchFamily="49" charset="-122"/>
                <a:ea typeface="楷体_GB2312" pitchFamily="49" charset="-122"/>
              </a:rPr>
              <a:t>主旨</a:t>
            </a:r>
            <a:r>
              <a:rPr lang="zh-CN" altLang="en-US" sz="2800" b="1" dirty="0">
                <a:latin typeface="楷体_GB2312" pitchFamily="49" charset="-122"/>
                <a:ea typeface="楷体_GB2312" pitchFamily="49" charset="-122"/>
              </a:rPr>
              <a:t>是</a:t>
            </a:r>
            <a:r>
              <a:rPr lang="zh-CN" altLang="en-US" sz="2800" b="1" dirty="0" smtClean="0">
                <a:latin typeface="楷体_GB2312" pitchFamily="49" charset="-122"/>
                <a:ea typeface="楷体_GB2312" pitchFamily="49" charset="-122"/>
              </a:rPr>
              <a:t>什么</a:t>
            </a:r>
            <a:endParaRPr lang="zh-CN" altLang="en-US" sz="2800" b="1" dirty="0">
              <a:latin typeface="楷体_GB2312" pitchFamily="49" charset="-122"/>
              <a:ea typeface="楷体_GB2312" pitchFamily="49" charset="-122"/>
            </a:endParaRPr>
          </a:p>
          <a:p>
            <a:pPr>
              <a:spcBef>
                <a:spcPct val="50000"/>
              </a:spcBef>
            </a:pPr>
            <a:r>
              <a:rPr lang="en-US" altLang="zh-CN" sz="2800" b="1" dirty="0" smtClean="0">
                <a:latin typeface="楷体_GB2312" pitchFamily="49" charset="-122"/>
                <a:ea typeface="楷体_GB2312" pitchFamily="49" charset="-122"/>
              </a:rPr>
              <a:t>E</a:t>
            </a:r>
            <a:r>
              <a:rPr lang="zh-CN" altLang="en-US" sz="2800" b="1" dirty="0" smtClean="0">
                <a:latin typeface="楷体_GB2312" pitchFamily="49" charset="-122"/>
                <a:ea typeface="楷体_GB2312" pitchFamily="49" charset="-122"/>
              </a:rPr>
              <a:t>、</a:t>
            </a:r>
            <a:r>
              <a:rPr lang="zh-CN" altLang="en-US" sz="2800" b="1" dirty="0" smtClean="0">
                <a:solidFill>
                  <a:srgbClr val="FF0000"/>
                </a:solidFill>
                <a:latin typeface="楷体_GB2312" pitchFamily="49" charset="-122"/>
                <a:ea typeface="楷体_GB2312" pitchFamily="49" charset="-122"/>
              </a:rPr>
              <a:t>结合</a:t>
            </a:r>
            <a:r>
              <a:rPr lang="zh-CN" altLang="en-US" sz="2800" b="1" dirty="0">
                <a:solidFill>
                  <a:srgbClr val="FF0000"/>
                </a:solidFill>
                <a:latin typeface="楷体_GB2312" pitchFamily="49" charset="-122"/>
                <a:ea typeface="楷体_GB2312" pitchFamily="49" charset="-122"/>
              </a:rPr>
              <a:t>意境</a:t>
            </a:r>
            <a:r>
              <a:rPr lang="zh-CN" altLang="en-US" sz="2800" b="1" dirty="0">
                <a:latin typeface="楷体_GB2312" pitchFamily="49" charset="-122"/>
                <a:ea typeface="楷体_GB2312" pitchFamily="49" charset="-122"/>
              </a:rPr>
              <a:t>提问，</a:t>
            </a:r>
          </a:p>
          <a:p>
            <a:pPr>
              <a:spcBef>
                <a:spcPct val="50000"/>
              </a:spcBef>
            </a:pPr>
            <a:r>
              <a:rPr lang="en-US" altLang="zh-CN" sz="2800" b="1" dirty="0" smtClean="0">
                <a:latin typeface="楷体_GB2312" pitchFamily="49" charset="-122"/>
                <a:ea typeface="楷体_GB2312" pitchFamily="49" charset="-122"/>
              </a:rPr>
              <a:t>F</a:t>
            </a:r>
            <a:r>
              <a:rPr lang="zh-CN" altLang="en-US" sz="2800" b="1" dirty="0" smtClean="0">
                <a:latin typeface="楷体_GB2312" pitchFamily="49" charset="-122"/>
                <a:ea typeface="楷体_GB2312" pitchFamily="49" charset="-122"/>
              </a:rPr>
              <a:t>、就</a:t>
            </a:r>
            <a:r>
              <a:rPr lang="zh-CN" altLang="en-US" sz="2800" b="1" dirty="0">
                <a:solidFill>
                  <a:srgbClr val="FF0000"/>
                </a:solidFill>
                <a:latin typeface="楷体_GB2312" pitchFamily="49" charset="-122"/>
                <a:ea typeface="楷体_GB2312" pitchFamily="49" charset="-122"/>
              </a:rPr>
              <a:t>某句某联</a:t>
            </a:r>
            <a:r>
              <a:rPr lang="zh-CN" altLang="en-US" sz="2800" b="1" dirty="0">
                <a:latin typeface="楷体_GB2312" pitchFamily="49" charset="-122"/>
                <a:ea typeface="楷体_GB2312" pitchFamily="49" charset="-122"/>
              </a:rPr>
              <a:t>发问 </a:t>
            </a:r>
          </a:p>
        </p:txBody>
      </p:sp>
      <p:pic>
        <p:nvPicPr>
          <p:cNvPr id="8" name="Picture 5" descr="a0210100037"/>
          <p:cNvPicPr>
            <a:picLocks noChangeAspect="1" noChangeArrowheads="1"/>
          </p:cNvPicPr>
          <p:nvPr/>
        </p:nvPicPr>
        <p:blipFill>
          <a:blip r:embed="rId2" cstate="print"/>
          <a:srcRect/>
          <a:stretch>
            <a:fillRect/>
          </a:stretch>
        </p:blipFill>
        <p:spPr bwMode="auto">
          <a:xfrm>
            <a:off x="6688229" y="5013176"/>
            <a:ext cx="2455771" cy="18448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015">
                                            <p:txEl>
                                              <p:pRg st="0" end="0"/>
                                            </p:txEl>
                                          </p:spTgt>
                                        </p:tgtEl>
                                        <p:attrNameLst>
                                          <p:attrName>style.visibility</p:attrName>
                                        </p:attrNameLst>
                                      </p:cBhvr>
                                      <p:to>
                                        <p:strVal val="visible"/>
                                      </p:to>
                                    </p:set>
                                    <p:animEffect transition="in" filter="blinds(horizontal)">
                                      <p:cBhvr>
                                        <p:cTn id="7" dur="500"/>
                                        <p:tgtEl>
                                          <p:spTgt spid="430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3015">
                                            <p:txEl>
                                              <p:pRg st="1" end="1"/>
                                            </p:txEl>
                                          </p:spTgt>
                                        </p:tgtEl>
                                        <p:attrNameLst>
                                          <p:attrName>style.visibility</p:attrName>
                                        </p:attrNameLst>
                                      </p:cBhvr>
                                      <p:to>
                                        <p:strVal val="visible"/>
                                      </p:to>
                                    </p:set>
                                    <p:animEffect transition="in" filter="blinds(horizontal)">
                                      <p:cBhvr>
                                        <p:cTn id="12" dur="500"/>
                                        <p:tgtEl>
                                          <p:spTgt spid="430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iterate type="lt">
                                    <p:tmPct val="10000"/>
                                  </p:iterate>
                                  <p:childTnLst>
                                    <p:set>
                                      <p:cBhvr>
                                        <p:cTn id="16" dur="1" fill="hold">
                                          <p:stCondLst>
                                            <p:cond delay="0"/>
                                          </p:stCondLst>
                                        </p:cTn>
                                        <p:tgtEl>
                                          <p:spTgt spid="43015">
                                            <p:txEl>
                                              <p:pRg st="2" end="2"/>
                                            </p:txEl>
                                          </p:spTgt>
                                        </p:tgtEl>
                                        <p:attrNameLst>
                                          <p:attrName>style.visibility</p:attrName>
                                        </p:attrNameLst>
                                      </p:cBhvr>
                                      <p:to>
                                        <p:strVal val="visible"/>
                                      </p:to>
                                    </p:set>
                                    <p:animEffect transition="in" filter="fade">
                                      <p:cBhvr>
                                        <p:cTn id="17" dur="500"/>
                                        <p:tgtEl>
                                          <p:spTgt spid="43015">
                                            <p:txEl>
                                              <p:pRg st="2" end="2"/>
                                            </p:txEl>
                                          </p:spTgt>
                                        </p:tgtEl>
                                      </p:cBhvr>
                                    </p:animEffect>
                                    <p:anim calcmode="lin" valueType="num">
                                      <p:cBhvr>
                                        <p:cTn id="18" dur="500" fill="hold"/>
                                        <p:tgtEl>
                                          <p:spTgt spid="43015">
                                            <p:txEl>
                                              <p:pRg st="2" end="2"/>
                                            </p:txEl>
                                          </p:spTgt>
                                        </p:tgtEl>
                                        <p:attrNameLst>
                                          <p:attrName>ppt_w</p:attrName>
                                        </p:attrNameLst>
                                      </p:cBhvr>
                                      <p:tavLst>
                                        <p:tav tm="0" fmla="#ppt_w*sin(2.5*pi*$)">
                                          <p:val>
                                            <p:fltVal val="0"/>
                                          </p:val>
                                        </p:tav>
                                        <p:tav tm="100000">
                                          <p:val>
                                            <p:fltVal val="1"/>
                                          </p:val>
                                        </p:tav>
                                      </p:tavLst>
                                    </p:anim>
                                    <p:anim calcmode="lin" valueType="num">
                                      <p:cBhvr>
                                        <p:cTn id="19" dur="500" fill="hold"/>
                                        <p:tgtEl>
                                          <p:spTgt spid="430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nodeType="clickEffect">
                                  <p:stCondLst>
                                    <p:cond delay="0"/>
                                  </p:stCondLst>
                                  <p:iterate type="lt">
                                    <p:tmPct val="10000"/>
                                  </p:iterate>
                                  <p:childTnLst>
                                    <p:set>
                                      <p:cBhvr>
                                        <p:cTn id="23" dur="1" fill="hold">
                                          <p:stCondLst>
                                            <p:cond delay="0"/>
                                          </p:stCondLst>
                                        </p:cTn>
                                        <p:tgtEl>
                                          <p:spTgt spid="43015">
                                            <p:txEl>
                                              <p:pRg st="3" end="3"/>
                                            </p:txEl>
                                          </p:spTgt>
                                        </p:tgtEl>
                                        <p:attrNameLst>
                                          <p:attrName>style.visibility</p:attrName>
                                        </p:attrNameLst>
                                      </p:cBhvr>
                                      <p:to>
                                        <p:strVal val="visible"/>
                                      </p:to>
                                    </p:set>
                                    <p:animEffect transition="in" filter="fade">
                                      <p:cBhvr>
                                        <p:cTn id="24" dur="500"/>
                                        <p:tgtEl>
                                          <p:spTgt spid="43015">
                                            <p:txEl>
                                              <p:pRg st="3" end="3"/>
                                            </p:txEl>
                                          </p:spTgt>
                                        </p:tgtEl>
                                      </p:cBhvr>
                                    </p:animEffect>
                                    <p:anim calcmode="lin" valueType="num">
                                      <p:cBhvr>
                                        <p:cTn id="25" dur="500" fill="hold"/>
                                        <p:tgtEl>
                                          <p:spTgt spid="43015">
                                            <p:txEl>
                                              <p:pRg st="3" end="3"/>
                                            </p:txEl>
                                          </p:spTgt>
                                        </p:tgtEl>
                                        <p:attrNameLst>
                                          <p:attrName>ppt_w</p:attrName>
                                        </p:attrNameLst>
                                      </p:cBhvr>
                                      <p:tavLst>
                                        <p:tav tm="0" fmla="#ppt_w*sin(2.5*pi*$)">
                                          <p:val>
                                            <p:fltVal val="0"/>
                                          </p:val>
                                        </p:tav>
                                        <p:tav tm="100000">
                                          <p:val>
                                            <p:fltVal val="1"/>
                                          </p:val>
                                        </p:tav>
                                      </p:tavLst>
                                    </p:anim>
                                    <p:anim calcmode="lin" valueType="num">
                                      <p:cBhvr>
                                        <p:cTn id="26" dur="500" fill="hold"/>
                                        <p:tgtEl>
                                          <p:spTgt spid="4301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iterate type="lt">
                                    <p:tmPct val="10000"/>
                                  </p:iterate>
                                  <p:childTnLst>
                                    <p:set>
                                      <p:cBhvr>
                                        <p:cTn id="30" dur="1" fill="hold">
                                          <p:stCondLst>
                                            <p:cond delay="0"/>
                                          </p:stCondLst>
                                        </p:cTn>
                                        <p:tgtEl>
                                          <p:spTgt spid="43015">
                                            <p:txEl>
                                              <p:pRg st="4" end="4"/>
                                            </p:txEl>
                                          </p:spTgt>
                                        </p:tgtEl>
                                        <p:attrNameLst>
                                          <p:attrName>style.visibility</p:attrName>
                                        </p:attrNameLst>
                                      </p:cBhvr>
                                      <p:to>
                                        <p:strVal val="visible"/>
                                      </p:to>
                                    </p:set>
                                    <p:animEffect transition="in" filter="fade">
                                      <p:cBhvr>
                                        <p:cTn id="31" dur="500"/>
                                        <p:tgtEl>
                                          <p:spTgt spid="43015">
                                            <p:txEl>
                                              <p:pRg st="4" end="4"/>
                                            </p:txEl>
                                          </p:spTgt>
                                        </p:tgtEl>
                                      </p:cBhvr>
                                    </p:animEffect>
                                    <p:anim calcmode="lin" valueType="num">
                                      <p:cBhvr>
                                        <p:cTn id="32" dur="500" fill="hold"/>
                                        <p:tgtEl>
                                          <p:spTgt spid="43015">
                                            <p:txEl>
                                              <p:pRg st="4" end="4"/>
                                            </p:txEl>
                                          </p:spTgt>
                                        </p:tgtEl>
                                        <p:attrNameLst>
                                          <p:attrName>ppt_w</p:attrName>
                                        </p:attrNameLst>
                                      </p:cBhvr>
                                      <p:tavLst>
                                        <p:tav tm="0" fmla="#ppt_w*sin(2.5*pi*$)">
                                          <p:val>
                                            <p:fltVal val="0"/>
                                          </p:val>
                                        </p:tav>
                                        <p:tav tm="100000">
                                          <p:val>
                                            <p:fltVal val="1"/>
                                          </p:val>
                                        </p:tav>
                                      </p:tavLst>
                                    </p:anim>
                                    <p:anim calcmode="lin" valueType="num">
                                      <p:cBhvr>
                                        <p:cTn id="33" dur="500" fill="hold"/>
                                        <p:tgtEl>
                                          <p:spTgt spid="4301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nodeType="clickEffect">
                                  <p:stCondLst>
                                    <p:cond delay="0"/>
                                  </p:stCondLst>
                                  <p:iterate type="lt">
                                    <p:tmPct val="10000"/>
                                  </p:iterate>
                                  <p:childTnLst>
                                    <p:set>
                                      <p:cBhvr>
                                        <p:cTn id="37" dur="1" fill="hold">
                                          <p:stCondLst>
                                            <p:cond delay="0"/>
                                          </p:stCondLst>
                                        </p:cTn>
                                        <p:tgtEl>
                                          <p:spTgt spid="43015">
                                            <p:txEl>
                                              <p:pRg st="5" end="5"/>
                                            </p:txEl>
                                          </p:spTgt>
                                        </p:tgtEl>
                                        <p:attrNameLst>
                                          <p:attrName>style.visibility</p:attrName>
                                        </p:attrNameLst>
                                      </p:cBhvr>
                                      <p:to>
                                        <p:strVal val="visible"/>
                                      </p:to>
                                    </p:set>
                                    <p:animEffect transition="in" filter="fade">
                                      <p:cBhvr>
                                        <p:cTn id="38" dur="500"/>
                                        <p:tgtEl>
                                          <p:spTgt spid="43015">
                                            <p:txEl>
                                              <p:pRg st="5" end="5"/>
                                            </p:txEl>
                                          </p:spTgt>
                                        </p:tgtEl>
                                      </p:cBhvr>
                                    </p:animEffect>
                                    <p:anim calcmode="lin" valueType="num">
                                      <p:cBhvr>
                                        <p:cTn id="39" dur="500" fill="hold"/>
                                        <p:tgtEl>
                                          <p:spTgt spid="43015">
                                            <p:txEl>
                                              <p:pRg st="5" end="5"/>
                                            </p:txEl>
                                          </p:spTgt>
                                        </p:tgtEl>
                                        <p:attrNameLst>
                                          <p:attrName>ppt_w</p:attrName>
                                        </p:attrNameLst>
                                      </p:cBhvr>
                                      <p:tavLst>
                                        <p:tav tm="0" fmla="#ppt_w*sin(2.5*pi*$)">
                                          <p:val>
                                            <p:fltVal val="0"/>
                                          </p:val>
                                        </p:tav>
                                        <p:tav tm="100000">
                                          <p:val>
                                            <p:fltVal val="1"/>
                                          </p:val>
                                        </p:tav>
                                      </p:tavLst>
                                    </p:anim>
                                    <p:anim calcmode="lin" valueType="num">
                                      <p:cBhvr>
                                        <p:cTn id="40" dur="500" fill="hold"/>
                                        <p:tgtEl>
                                          <p:spTgt spid="43015">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5" name="Picture 5" descr="a0210100037"/>
          <p:cNvPicPr>
            <a:picLocks noChangeAspect="1" noChangeArrowheads="1"/>
          </p:cNvPicPr>
          <p:nvPr/>
        </p:nvPicPr>
        <p:blipFill>
          <a:blip r:embed="rId2" cstate="print"/>
          <a:srcRect/>
          <a:stretch>
            <a:fillRect/>
          </a:stretch>
        </p:blipFill>
        <p:spPr bwMode="auto">
          <a:xfrm>
            <a:off x="0" y="5476875"/>
            <a:ext cx="2032000" cy="1381125"/>
          </a:xfrm>
          <a:prstGeom prst="rect">
            <a:avLst/>
          </a:prstGeom>
          <a:noFill/>
        </p:spPr>
      </p:pic>
      <p:sp>
        <p:nvSpPr>
          <p:cNvPr id="46086" name="Text Box 6"/>
          <p:cNvSpPr txBox="1">
            <a:spLocks noChangeArrowheads="1"/>
          </p:cNvSpPr>
          <p:nvPr/>
        </p:nvSpPr>
        <p:spPr bwMode="auto">
          <a:xfrm>
            <a:off x="395536" y="1196752"/>
            <a:ext cx="1107996" cy="3888531"/>
          </a:xfrm>
          <a:prstGeom prst="rect">
            <a:avLst/>
          </a:prstGeom>
          <a:noFill/>
          <a:ln w="9525">
            <a:noFill/>
            <a:miter lim="800000"/>
            <a:headEnd/>
            <a:tailEnd/>
          </a:ln>
          <a:effectLst/>
        </p:spPr>
        <p:txBody>
          <a:bodyPr vert="eaVert" wrap="square">
            <a:spAutoFit/>
          </a:bodyPr>
          <a:lstStyle/>
          <a:p>
            <a:pPr>
              <a:spcBef>
                <a:spcPct val="50000"/>
              </a:spcBef>
            </a:pPr>
            <a:r>
              <a:rPr lang="zh-CN" altLang="en-US" sz="6000" b="1" dirty="0">
                <a:solidFill>
                  <a:srgbClr val="0000FF"/>
                </a:solidFill>
                <a:latin typeface="楷体_GB2312" pitchFamily="49" charset="-122"/>
                <a:ea typeface="楷体_GB2312" pitchFamily="49" charset="-122"/>
              </a:rPr>
              <a:t>解题格式</a:t>
            </a:r>
          </a:p>
        </p:txBody>
      </p:sp>
      <p:sp>
        <p:nvSpPr>
          <p:cNvPr id="46087" name="Text Box 7"/>
          <p:cNvSpPr txBox="1">
            <a:spLocks noChangeArrowheads="1"/>
          </p:cNvSpPr>
          <p:nvPr/>
        </p:nvSpPr>
        <p:spPr bwMode="auto">
          <a:xfrm>
            <a:off x="2123728" y="1196752"/>
            <a:ext cx="6696744" cy="4093428"/>
          </a:xfrm>
          <a:prstGeom prst="rect">
            <a:avLst/>
          </a:prstGeom>
          <a:noFill/>
          <a:ln w="9525">
            <a:noFill/>
            <a:miter lim="800000"/>
            <a:headEnd/>
            <a:tailEnd/>
          </a:ln>
          <a:effectLst/>
        </p:spPr>
        <p:txBody>
          <a:bodyPr wrap="square">
            <a:spAutoFit/>
          </a:bodyPr>
          <a:lstStyle/>
          <a:p>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、所抒感情：</a:t>
            </a:r>
          </a:p>
          <a:p>
            <a:r>
              <a:rPr lang="zh-CN" altLang="en-US" sz="2800" b="1" dirty="0">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通过什么内容</a:t>
            </a:r>
            <a:r>
              <a:rPr lang="en-US" altLang="zh-CN" sz="4000" b="1" dirty="0">
                <a:solidFill>
                  <a:srgbClr val="0000FF"/>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抒发</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寄寓</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揭露</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什么感情</a:t>
            </a:r>
          </a:p>
          <a:p>
            <a:endParaRPr lang="zh-CN" altLang="en-US" sz="2800" b="1" dirty="0">
              <a:solidFill>
                <a:srgbClr val="6600FF"/>
              </a:solidFill>
              <a:latin typeface="楷体_GB2312" pitchFamily="49" charset="-122"/>
              <a:ea typeface="楷体_GB2312" pitchFamily="49" charset="-122"/>
            </a:endParaRPr>
          </a:p>
          <a:p>
            <a:r>
              <a:rPr lang="en-US" altLang="zh-CN" sz="2800" b="1" dirty="0">
                <a:latin typeface="楷体_GB2312" pitchFamily="49" charset="-122"/>
                <a:ea typeface="楷体_GB2312" pitchFamily="49" charset="-122"/>
              </a:rPr>
              <a:t>2</a:t>
            </a:r>
            <a:r>
              <a:rPr lang="zh-CN" altLang="en-US" sz="2800" b="1" dirty="0">
                <a:latin typeface="楷体_GB2312" pitchFamily="49" charset="-122"/>
                <a:ea typeface="楷体_GB2312" pitchFamily="49" charset="-122"/>
              </a:rPr>
              <a:t>、概括诗歌主旨：</a:t>
            </a:r>
          </a:p>
          <a:p>
            <a:r>
              <a:rPr lang="zh-CN" altLang="en-US" sz="2800" b="1" dirty="0">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这是一首什么样的诗</a:t>
            </a:r>
            <a:r>
              <a:rPr lang="en-US" altLang="zh-CN" sz="4000" b="1" dirty="0">
                <a:solidFill>
                  <a:srgbClr val="0000FF"/>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诗歌各句分别写了什么</a:t>
            </a:r>
            <a:r>
              <a:rPr lang="en-US" altLang="zh-CN" sz="4000" b="1" dirty="0">
                <a:solidFill>
                  <a:srgbClr val="0000FF"/>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通过什么手法</a:t>
            </a:r>
            <a:r>
              <a:rPr lang="en-US" altLang="zh-CN" sz="4000" b="1" dirty="0">
                <a:solidFill>
                  <a:srgbClr val="0000FF"/>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抒发什么情感</a:t>
            </a:r>
            <a:r>
              <a:rPr lang="en-US" altLang="zh-CN" sz="4000" b="1" dirty="0">
                <a:solidFill>
                  <a:srgbClr val="0000FF"/>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评价</a:t>
            </a:r>
            <a:r>
              <a:rPr lang="en-US" altLang="zh-CN" sz="2800" b="1" dirty="0">
                <a:solidFill>
                  <a:srgbClr val="FF0000"/>
                </a:solidFill>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总分总式</a:t>
            </a:r>
            <a:r>
              <a:rPr lang="en-US" altLang="zh-CN" sz="2800" b="1" dirty="0">
                <a:solidFill>
                  <a:srgbClr val="FF0000"/>
                </a:solidFill>
                <a:latin typeface="楷体_GB2312" pitchFamily="49" charset="-122"/>
                <a:ea typeface="楷体_GB2312"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6087">
                                            <p:txEl>
                                              <p:pRg st="1" end="1"/>
                                            </p:txEl>
                                          </p:spTgt>
                                        </p:tgtEl>
                                        <p:attrNameLst>
                                          <p:attrName>style.visibility</p:attrName>
                                        </p:attrNameLst>
                                      </p:cBhvr>
                                      <p:to>
                                        <p:strVal val="visible"/>
                                      </p:to>
                                    </p:set>
                                    <p:animEffect transition="in" filter="checkerboard(across)">
                                      <p:cBhvr>
                                        <p:cTn id="7" dur="500"/>
                                        <p:tgtEl>
                                          <p:spTgt spid="460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iterate type="lt">
                                    <p:tmPct val="10000"/>
                                  </p:iterate>
                                  <p:childTnLst>
                                    <p:set>
                                      <p:cBhvr>
                                        <p:cTn id="11" dur="1" fill="hold">
                                          <p:stCondLst>
                                            <p:cond delay="0"/>
                                          </p:stCondLst>
                                        </p:cTn>
                                        <p:tgtEl>
                                          <p:spTgt spid="46087">
                                            <p:txEl>
                                              <p:pRg st="4" end="4"/>
                                            </p:txEl>
                                          </p:spTgt>
                                        </p:tgtEl>
                                        <p:attrNameLst>
                                          <p:attrName>style.visibility</p:attrName>
                                        </p:attrNameLst>
                                      </p:cBhvr>
                                      <p:to>
                                        <p:strVal val="visible"/>
                                      </p:to>
                                    </p:set>
                                    <p:animEffect transition="in" filter="fade">
                                      <p:cBhvr>
                                        <p:cTn id="12" dur="500"/>
                                        <p:tgtEl>
                                          <p:spTgt spid="46087">
                                            <p:txEl>
                                              <p:pRg st="4" end="4"/>
                                            </p:txEl>
                                          </p:spTgt>
                                        </p:tgtEl>
                                      </p:cBhvr>
                                    </p:animEffect>
                                    <p:anim calcmode="lin" valueType="num">
                                      <p:cBhvr>
                                        <p:cTn id="13" dur="500" fill="hold"/>
                                        <p:tgtEl>
                                          <p:spTgt spid="46087">
                                            <p:txEl>
                                              <p:pRg st="4" end="4"/>
                                            </p:txEl>
                                          </p:spTgt>
                                        </p:tgtEl>
                                        <p:attrNameLst>
                                          <p:attrName>ppt_w</p:attrName>
                                        </p:attrNameLst>
                                      </p:cBhvr>
                                      <p:tavLst>
                                        <p:tav tm="0" fmla="#ppt_w*sin(2.5*pi*$)">
                                          <p:val>
                                            <p:fltVal val="0"/>
                                          </p:val>
                                        </p:tav>
                                        <p:tav tm="100000">
                                          <p:val>
                                            <p:fltVal val="1"/>
                                          </p:val>
                                        </p:tav>
                                      </p:tavLst>
                                    </p:anim>
                                    <p:anim calcmode="lin" valueType="num">
                                      <p:cBhvr>
                                        <p:cTn id="14" dur="500" fill="hold"/>
                                        <p:tgtEl>
                                          <p:spTgt spid="46087">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611560" y="188640"/>
            <a:ext cx="8136904" cy="769441"/>
          </a:xfrm>
          <a:prstGeom prst="rect">
            <a:avLst/>
          </a:prstGeom>
          <a:noFill/>
          <a:ln w="57150" cmpd="thinThick" algn="ctr">
            <a:noFill/>
            <a:miter lim="800000"/>
            <a:headEnd/>
            <a:tailEnd/>
          </a:ln>
          <a:effectLst/>
        </p:spPr>
        <p:txBody>
          <a:bodyPr wrap="square">
            <a:spAutoFit/>
          </a:bodyPr>
          <a:lstStyle/>
          <a:p>
            <a:pPr algn="ctr"/>
            <a:r>
              <a:rPr lang="zh-CN" altLang="en-US" sz="4400" b="1" dirty="0">
                <a:solidFill>
                  <a:srgbClr val="0000FF"/>
                </a:solidFill>
                <a:latin typeface="黑体" pitchFamily="2" charset="-122"/>
                <a:ea typeface="黑体" pitchFamily="2" charset="-122"/>
              </a:rPr>
              <a:t>古代诗歌内容情感主旨题的解答</a:t>
            </a:r>
          </a:p>
        </p:txBody>
      </p:sp>
      <p:sp>
        <p:nvSpPr>
          <p:cNvPr id="23557" name="Text Box 5"/>
          <p:cNvSpPr txBox="1">
            <a:spLocks noChangeArrowheads="1"/>
          </p:cNvSpPr>
          <p:nvPr/>
        </p:nvSpPr>
        <p:spPr bwMode="auto">
          <a:xfrm>
            <a:off x="0" y="2132856"/>
            <a:ext cx="1107996" cy="3671888"/>
          </a:xfrm>
          <a:prstGeom prst="rect">
            <a:avLst/>
          </a:prstGeom>
          <a:noFill/>
          <a:ln w="57150" cmpd="thinThick" algn="ctr">
            <a:noFill/>
            <a:miter lim="800000"/>
            <a:headEnd/>
            <a:tailEnd/>
          </a:ln>
          <a:effectLst/>
        </p:spPr>
        <p:txBody>
          <a:bodyPr vert="eaVert">
            <a:spAutoFit/>
          </a:bodyPr>
          <a:lstStyle/>
          <a:p>
            <a:pPr algn="ctr">
              <a:spcBef>
                <a:spcPct val="50000"/>
              </a:spcBef>
            </a:pPr>
            <a:r>
              <a:rPr lang="zh-CN" altLang="en-US" sz="6000" b="1" dirty="0">
                <a:solidFill>
                  <a:srgbClr val="0000FF"/>
                </a:solidFill>
                <a:latin typeface="楷体_GB2312" pitchFamily="49" charset="-122"/>
                <a:ea typeface="楷体_GB2312" pitchFamily="49" charset="-122"/>
              </a:rPr>
              <a:t>解题实践</a:t>
            </a:r>
          </a:p>
        </p:txBody>
      </p:sp>
      <p:sp>
        <p:nvSpPr>
          <p:cNvPr id="23558" name="Text Box 6"/>
          <p:cNvSpPr txBox="1">
            <a:spLocks noChangeArrowheads="1"/>
          </p:cNvSpPr>
          <p:nvPr/>
        </p:nvSpPr>
        <p:spPr bwMode="auto">
          <a:xfrm>
            <a:off x="1403648" y="1268760"/>
            <a:ext cx="7488832" cy="2677656"/>
          </a:xfrm>
          <a:prstGeom prst="rect">
            <a:avLst/>
          </a:prstGeom>
          <a:noFill/>
          <a:ln w="9525">
            <a:noFill/>
            <a:miter lim="800000"/>
            <a:headEnd/>
            <a:tailEnd/>
          </a:ln>
          <a:effectLst/>
        </p:spPr>
        <p:txBody>
          <a:bodyPr wrap="square">
            <a:spAutoFit/>
          </a:bodyPr>
          <a:lstStyle/>
          <a:p>
            <a:r>
              <a:rPr lang="zh-CN" altLang="en-US" sz="2800" b="1" dirty="0" smtClean="0">
                <a:latin typeface="楷体_GB2312" pitchFamily="49" charset="-122"/>
                <a:ea typeface="楷体_GB2312" pitchFamily="49" charset="-122"/>
              </a:rPr>
              <a:t>   阅读</a:t>
            </a:r>
            <a:r>
              <a:rPr lang="zh-CN" altLang="en-US" sz="2800" b="1" dirty="0">
                <a:latin typeface="楷体_GB2312" pitchFamily="49" charset="-122"/>
                <a:ea typeface="楷体_GB2312" pitchFamily="49" charset="-122"/>
              </a:rPr>
              <a:t>欧阳修</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采桑子</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，分析这首诗的内容</a:t>
            </a:r>
            <a:r>
              <a:rPr lang="zh-CN" altLang="en-US" sz="2800" b="1" dirty="0">
                <a:solidFill>
                  <a:srgbClr val="FF0000"/>
                </a:solidFill>
                <a:latin typeface="楷体_GB2312" pitchFamily="49" charset="-122"/>
                <a:ea typeface="楷体_GB2312" pitchFamily="49" charset="-122"/>
              </a:rPr>
              <a:t>主旨</a:t>
            </a:r>
            <a:r>
              <a:rPr lang="zh-CN" altLang="en-US" sz="2800" b="1" dirty="0">
                <a:latin typeface="楷体_GB2312" pitchFamily="49" charset="-122"/>
                <a:ea typeface="楷体_GB2312" pitchFamily="49" charset="-122"/>
              </a:rPr>
              <a:t>。</a:t>
            </a:r>
          </a:p>
          <a:p>
            <a:r>
              <a:rPr lang="zh-CN" altLang="en-US" sz="2800" b="1" dirty="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   天</a:t>
            </a:r>
            <a:r>
              <a:rPr lang="zh-CN" altLang="en-US" sz="2800" b="1" dirty="0">
                <a:solidFill>
                  <a:srgbClr val="0000FF"/>
                </a:solidFill>
                <a:latin typeface="楷体_GB2312" pitchFamily="49" charset="-122"/>
                <a:ea typeface="楷体_GB2312" pitchFamily="49" charset="-122"/>
              </a:rPr>
              <a:t>容水色西湖好，云物俱鲜。鸥鹭闲眠，应惯寻常听管弦。     </a:t>
            </a:r>
            <a:endParaRPr lang="en-US" altLang="zh-CN" sz="2800" b="1" dirty="0" smtClean="0">
              <a:solidFill>
                <a:srgbClr val="0000FF"/>
              </a:solidFill>
              <a:latin typeface="楷体_GB2312" pitchFamily="49" charset="-122"/>
              <a:ea typeface="楷体_GB2312" pitchFamily="49" charset="-122"/>
            </a:endParaRPr>
          </a:p>
          <a:p>
            <a:r>
              <a:rPr lang="en-US" altLang="zh-CN" sz="2800" b="1" dirty="0" smtClean="0">
                <a:solidFill>
                  <a:srgbClr val="0000FF"/>
                </a:solidFill>
                <a:latin typeface="楷体_GB2312" pitchFamily="49" charset="-122"/>
                <a:ea typeface="楷体_GB2312" pitchFamily="49" charset="-122"/>
              </a:rPr>
              <a:t>       </a:t>
            </a:r>
            <a:r>
              <a:rPr lang="zh-CN" altLang="en-US" sz="2800" b="1" dirty="0" smtClean="0">
                <a:solidFill>
                  <a:srgbClr val="0000FF"/>
                </a:solidFill>
                <a:latin typeface="楷体_GB2312" pitchFamily="49" charset="-122"/>
                <a:ea typeface="楷体_GB2312" pitchFamily="49" charset="-122"/>
              </a:rPr>
              <a:t>风</a:t>
            </a:r>
            <a:r>
              <a:rPr lang="zh-CN" altLang="en-US" sz="2800" b="1" dirty="0">
                <a:solidFill>
                  <a:srgbClr val="0000FF"/>
                </a:solidFill>
                <a:latin typeface="楷体_GB2312" pitchFamily="49" charset="-122"/>
                <a:ea typeface="楷体_GB2312" pitchFamily="49" charset="-122"/>
              </a:rPr>
              <a:t>清月白偏宜夜，一片琼田。谁羡</a:t>
            </a:r>
            <a:r>
              <a:rPr lang="zh-CN" altLang="en-US" sz="2800" b="1" dirty="0" smtClean="0">
                <a:solidFill>
                  <a:srgbClr val="0000FF"/>
                </a:solidFill>
                <a:latin typeface="楷体_GB2312" pitchFamily="49" charset="-122"/>
                <a:ea typeface="楷体_GB2312" pitchFamily="49" charset="-122"/>
              </a:rPr>
              <a:t>骖</a:t>
            </a:r>
            <a:r>
              <a:rPr lang="en-US" altLang="zh-CN" sz="2800" dirty="0" err="1" smtClean="0"/>
              <a:t>cān</a:t>
            </a:r>
            <a:r>
              <a:rPr lang="zh-CN" altLang="en-US" sz="2800" b="1" dirty="0" smtClean="0">
                <a:solidFill>
                  <a:srgbClr val="0000FF"/>
                </a:solidFill>
                <a:latin typeface="楷体_GB2312" pitchFamily="49" charset="-122"/>
                <a:ea typeface="楷体_GB2312" pitchFamily="49" charset="-122"/>
              </a:rPr>
              <a:t>鸾</a:t>
            </a:r>
            <a:r>
              <a:rPr lang="zh-CN" altLang="en-US" sz="2800" b="1" dirty="0">
                <a:solidFill>
                  <a:srgbClr val="0000FF"/>
                </a:solidFill>
                <a:latin typeface="楷体_GB2312" pitchFamily="49" charset="-122"/>
                <a:ea typeface="楷体_GB2312" pitchFamily="49" charset="-122"/>
              </a:rPr>
              <a:t>，人在舟中便是仙。</a:t>
            </a:r>
          </a:p>
        </p:txBody>
      </p:sp>
      <p:sp>
        <p:nvSpPr>
          <p:cNvPr id="23559" name="Text Box 7"/>
          <p:cNvSpPr txBox="1">
            <a:spLocks noChangeArrowheads="1"/>
          </p:cNvSpPr>
          <p:nvPr/>
        </p:nvSpPr>
        <p:spPr bwMode="auto">
          <a:xfrm>
            <a:off x="1475656" y="4149080"/>
            <a:ext cx="7272808" cy="2246769"/>
          </a:xfrm>
          <a:prstGeom prst="rect">
            <a:avLst/>
          </a:prstGeom>
          <a:noFill/>
          <a:ln w="9525">
            <a:noFill/>
            <a:miter lim="800000"/>
            <a:headEnd/>
            <a:tailEnd/>
          </a:ln>
          <a:effectLst/>
        </p:spPr>
        <p:txBody>
          <a:bodyPr wrap="square">
            <a:spAutoFit/>
          </a:bodyPr>
          <a:lstStyle/>
          <a:p>
            <a:r>
              <a:rPr lang="en-US" altLang="zh-CN" sz="2800" b="1" dirty="0">
                <a:effectLst>
                  <a:outerShdw blurRad="38100" dist="38100" dir="2700000" algn="tl">
                    <a:srgbClr val="FFFFFF"/>
                  </a:outerShdw>
                </a:effectLst>
                <a:latin typeface="楷体_GB2312" pitchFamily="49" charset="-122"/>
                <a:ea typeface="楷体_GB2312" pitchFamily="49" charset="-122"/>
              </a:rPr>
              <a:t>【</a:t>
            </a:r>
            <a:r>
              <a:rPr lang="zh-CN" altLang="en-US" sz="2800" b="1" dirty="0">
                <a:effectLst>
                  <a:outerShdw blurRad="38100" dist="38100" dir="2700000" algn="tl">
                    <a:srgbClr val="FFFFFF"/>
                  </a:outerShdw>
                </a:effectLst>
                <a:latin typeface="楷体_GB2312" pitchFamily="49" charset="-122"/>
                <a:ea typeface="楷体_GB2312" pitchFamily="49" charset="-122"/>
              </a:rPr>
              <a:t>参考答案</a:t>
            </a:r>
            <a:r>
              <a:rPr lang="en-US" altLang="zh-CN" sz="2800" b="1" dirty="0">
                <a:effectLst>
                  <a:outerShdw blurRad="38100" dist="38100" dir="2700000" algn="tl">
                    <a:srgbClr val="FFFFFF"/>
                  </a:outerShdw>
                </a:effectLst>
                <a:latin typeface="楷体_GB2312" pitchFamily="49" charset="-122"/>
                <a:ea typeface="楷体_GB2312" pitchFamily="49" charset="-122"/>
              </a:rPr>
              <a:t>】</a:t>
            </a:r>
          </a:p>
          <a:p>
            <a:r>
              <a:rPr lang="en-US" altLang="zh-CN" sz="28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这首诗</a:t>
            </a:r>
            <a:r>
              <a:rPr lang="zh-CN" altLang="en-US" sz="2800" b="1" dirty="0">
                <a:solidFill>
                  <a:srgbClr val="FF0000"/>
                </a:solidFill>
                <a:latin typeface="楷体_GB2312" pitchFamily="49" charset="-122"/>
                <a:ea typeface="楷体_GB2312" pitchFamily="49" charset="-122"/>
              </a:rPr>
              <a:t>描写了西湖月夜，湖水天光相映，柔风习习，夜鸟闲眠，一片宁静、美好，好似人间仙境。抒发了诗人爱恋西湖风光和现实生活的美好情怀。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linds(horizontal)">
                                      <p:cBhvr>
                                        <p:cTn id="7" dur="500"/>
                                        <p:tgtEl>
                                          <p:spTgt spid="2355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blinds(horizontal)">
                                      <p:cBhvr>
                                        <p:cTn id="12" dur="500"/>
                                        <p:tgtEl>
                                          <p:spTgt spid="2355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3558"/>
                                        </p:tgtEl>
                                        <p:attrNameLst>
                                          <p:attrName>style.visibility</p:attrName>
                                        </p:attrNameLst>
                                      </p:cBhvr>
                                      <p:to>
                                        <p:strVal val="visible"/>
                                      </p:to>
                                    </p:set>
                                    <p:animEffect transition="in" filter="strips(downLeft)">
                                      <p:cBhvr>
                                        <p:cTn id="17" dur="500"/>
                                        <p:tgtEl>
                                          <p:spTgt spid="2355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3559"/>
                                        </p:tgtEl>
                                        <p:attrNameLst>
                                          <p:attrName>style.visibility</p:attrName>
                                        </p:attrNameLst>
                                      </p:cBhvr>
                                      <p:to>
                                        <p:strVal val="visible"/>
                                      </p:to>
                                    </p:set>
                                    <p:animEffect transition="in" filter="strips(downLeft)">
                                      <p:cBhvr>
                                        <p:cTn id="22"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7" grpId="0"/>
      <p:bldP spid="23558" grpId="0"/>
      <p:bldP spid="23559"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115616" y="0"/>
            <a:ext cx="7010400" cy="830997"/>
          </a:xfrm>
          <a:prstGeom prst="rect">
            <a:avLst/>
          </a:prstGeom>
          <a:noFill/>
          <a:ln w="57150" cmpd="thickThin">
            <a:noFill/>
            <a:prstDash val="sysDot"/>
            <a:miter lim="800000"/>
            <a:headEnd/>
            <a:tailEnd/>
          </a:ln>
          <a:effectLst/>
        </p:spPr>
        <p:txBody>
          <a:bodyPr>
            <a:spAutoFit/>
          </a:bodyPr>
          <a:lstStyle/>
          <a:p>
            <a:pPr algn="ctr">
              <a:lnSpc>
                <a:spcPct val="120000"/>
              </a:lnSpc>
            </a:pPr>
            <a:r>
              <a:rPr kumimoji="1" lang="en-US" altLang="zh-CN" sz="4000" b="1" dirty="0" smtClean="0">
                <a:solidFill>
                  <a:srgbClr val="0000FF"/>
                </a:solidFill>
                <a:latin typeface="黑体" pitchFamily="2" charset="-122"/>
                <a:ea typeface="黑体" pitchFamily="2" charset="-122"/>
              </a:rPr>
              <a:t>(</a:t>
            </a:r>
            <a:r>
              <a:rPr kumimoji="1" lang="zh-CN" altLang="en-US" sz="4000" b="1" dirty="0">
                <a:solidFill>
                  <a:srgbClr val="0000FF"/>
                </a:solidFill>
                <a:latin typeface="黑体" pitchFamily="2" charset="-122"/>
                <a:ea typeface="黑体" pitchFamily="2" charset="-122"/>
              </a:rPr>
              <a:t>问什么答什么</a:t>
            </a:r>
            <a:r>
              <a:rPr kumimoji="1" lang="en-US" altLang="zh-CN" sz="4000" b="1" dirty="0">
                <a:solidFill>
                  <a:srgbClr val="0000FF"/>
                </a:solidFill>
                <a:latin typeface="黑体" pitchFamily="2" charset="-122"/>
                <a:ea typeface="黑体" pitchFamily="2" charset="-122"/>
              </a:rPr>
              <a:t>)</a:t>
            </a:r>
          </a:p>
        </p:txBody>
      </p:sp>
      <p:sp>
        <p:nvSpPr>
          <p:cNvPr id="52227" name="Text Box 3"/>
          <p:cNvSpPr txBox="1">
            <a:spLocks noChangeArrowheads="1"/>
          </p:cNvSpPr>
          <p:nvPr/>
        </p:nvSpPr>
        <p:spPr bwMode="auto">
          <a:xfrm>
            <a:off x="251520" y="908720"/>
            <a:ext cx="8610600" cy="2423484"/>
          </a:xfrm>
          <a:prstGeom prst="rect">
            <a:avLst/>
          </a:prstGeom>
          <a:noFill/>
          <a:ln w="57150" cmpd="thickThin">
            <a:noFill/>
            <a:prstDash val="sysDot"/>
            <a:miter lim="800000"/>
            <a:headEnd/>
            <a:tailEnd/>
          </a:ln>
          <a:effectLst/>
        </p:spPr>
        <p:txBody>
          <a:bodyPr>
            <a:spAutoFit/>
          </a:bodyPr>
          <a:lstStyle/>
          <a:p>
            <a:pPr algn="just">
              <a:lnSpc>
                <a:spcPct val="110000"/>
              </a:lnSpc>
            </a:pPr>
            <a:r>
              <a:rPr kumimoji="1" lang="en-US" altLang="zh-CN" sz="2800" b="1" dirty="0">
                <a:latin typeface="楷体_GB2312" pitchFamily="49" charset="-122"/>
                <a:ea typeface="楷体_GB2312" pitchFamily="49" charset="-122"/>
              </a:rPr>
              <a:t>     </a:t>
            </a:r>
            <a:r>
              <a:rPr kumimoji="1" lang="zh-CN" altLang="en-US" sz="2800" b="1" dirty="0" smtClean="0">
                <a:latin typeface="楷体_GB2312" pitchFamily="49" charset="-122"/>
                <a:ea typeface="楷体_GB2312" pitchFamily="49" charset="-122"/>
              </a:rPr>
              <a:t>杜甫</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江畔独步寻花</a:t>
            </a:r>
            <a:r>
              <a:rPr kumimoji="1" lang="en-US" altLang="zh-CN" sz="2800" b="1" dirty="0">
                <a:latin typeface="楷体_GB2312" pitchFamily="49" charset="-122"/>
                <a:ea typeface="楷体_GB2312" pitchFamily="49" charset="-122"/>
              </a:rPr>
              <a:t>》</a:t>
            </a:r>
            <a:r>
              <a:rPr kumimoji="1" lang="zh-CN" altLang="en-US" sz="2800" b="1" dirty="0">
                <a:latin typeface="楷体_GB2312" pitchFamily="49" charset="-122"/>
                <a:ea typeface="楷体_GB2312" pitchFamily="49" charset="-122"/>
              </a:rPr>
              <a:t>诗中运用了什么</a:t>
            </a:r>
            <a:r>
              <a:rPr kumimoji="1" lang="zh-CN" altLang="en-US" sz="2800" b="1" dirty="0">
                <a:solidFill>
                  <a:srgbClr val="FF0000"/>
                </a:solidFill>
                <a:latin typeface="楷体_GB2312" pitchFamily="49" charset="-122"/>
                <a:ea typeface="楷体_GB2312" pitchFamily="49" charset="-122"/>
              </a:rPr>
              <a:t>手法</a:t>
            </a:r>
            <a:r>
              <a:rPr kumimoji="1" lang="zh-CN" altLang="en-US" sz="2800" b="1" dirty="0">
                <a:latin typeface="楷体_GB2312" pitchFamily="49" charset="-122"/>
                <a:ea typeface="楷体_GB2312" pitchFamily="49" charset="-122"/>
              </a:rPr>
              <a:t>？描写了什么</a:t>
            </a:r>
            <a:r>
              <a:rPr kumimoji="1" lang="zh-CN" altLang="en-US" sz="2800" b="1" dirty="0">
                <a:solidFill>
                  <a:srgbClr val="FF0000"/>
                </a:solidFill>
                <a:latin typeface="楷体_GB2312" pitchFamily="49" charset="-122"/>
                <a:ea typeface="楷体_GB2312" pitchFamily="49" charset="-122"/>
              </a:rPr>
              <a:t>景色</a:t>
            </a:r>
            <a:r>
              <a:rPr kumimoji="1" lang="zh-CN" altLang="en-US" sz="2800" b="1" dirty="0">
                <a:latin typeface="楷体_GB2312" pitchFamily="49" charset="-122"/>
                <a:ea typeface="楷体_GB2312" pitchFamily="49" charset="-122"/>
              </a:rPr>
              <a:t>？抒发了什么</a:t>
            </a:r>
            <a:r>
              <a:rPr kumimoji="1" lang="zh-CN" altLang="en-US" sz="2800" b="1" dirty="0">
                <a:solidFill>
                  <a:srgbClr val="FF0000"/>
                </a:solidFill>
                <a:latin typeface="楷体_GB2312" pitchFamily="49" charset="-122"/>
                <a:ea typeface="楷体_GB2312" pitchFamily="49" charset="-122"/>
              </a:rPr>
              <a:t>感情</a:t>
            </a:r>
            <a:r>
              <a:rPr kumimoji="1" lang="zh-CN" altLang="en-US" sz="2800" b="1" dirty="0">
                <a:latin typeface="楷体_GB2312" pitchFamily="49" charset="-122"/>
                <a:ea typeface="楷体_GB2312" pitchFamily="49" charset="-122"/>
              </a:rPr>
              <a:t>？</a:t>
            </a:r>
            <a:endParaRPr kumimoji="1" lang="zh-CN" altLang="en-US" sz="2800" b="1" dirty="0">
              <a:latin typeface="楷体_GB2312" pitchFamily="49" charset="-122"/>
              <a:ea typeface="楷体_GB2312" pitchFamily="49" charset="-122"/>
              <a:cs typeface="Times New Roman" pitchFamily="18" charset="0"/>
            </a:endParaRPr>
          </a:p>
          <a:p>
            <a:pPr algn="ctr">
              <a:lnSpc>
                <a:spcPct val="110000"/>
              </a:lnSpc>
            </a:pPr>
            <a:r>
              <a:rPr kumimoji="1" lang="zh-CN" altLang="en-US" sz="2800" b="1" dirty="0">
                <a:solidFill>
                  <a:srgbClr val="0000FF"/>
                </a:solidFill>
                <a:latin typeface="楷体_GB2312" pitchFamily="49" charset="-122"/>
                <a:ea typeface="楷体_GB2312" pitchFamily="49" charset="-122"/>
              </a:rPr>
              <a:t>江畔独步寻花  杜甫</a:t>
            </a:r>
          </a:p>
          <a:p>
            <a:pPr algn="ctr">
              <a:lnSpc>
                <a:spcPct val="110000"/>
              </a:lnSpc>
            </a:pPr>
            <a:r>
              <a:rPr kumimoji="1" lang="zh-CN" altLang="en-US" sz="2800" b="1" dirty="0">
                <a:solidFill>
                  <a:srgbClr val="0000FF"/>
                </a:solidFill>
                <a:latin typeface="楷体_GB2312" pitchFamily="49" charset="-122"/>
                <a:ea typeface="楷体_GB2312" pitchFamily="49" charset="-122"/>
              </a:rPr>
              <a:t>黄四娘家花满蹊，千朵万朵压枝低。</a:t>
            </a:r>
          </a:p>
          <a:p>
            <a:pPr algn="ctr">
              <a:lnSpc>
                <a:spcPct val="110000"/>
              </a:lnSpc>
            </a:pPr>
            <a:r>
              <a:rPr kumimoji="1" lang="zh-CN" altLang="en-US" sz="2800" b="1" dirty="0">
                <a:solidFill>
                  <a:srgbClr val="0000FF"/>
                </a:solidFill>
                <a:latin typeface="楷体_GB2312" pitchFamily="49" charset="-122"/>
                <a:ea typeface="楷体_GB2312" pitchFamily="49" charset="-122"/>
              </a:rPr>
              <a:t>留连戏蝶时时舞，自在娇莺恰恰啼。</a:t>
            </a:r>
          </a:p>
        </p:txBody>
      </p:sp>
      <p:sp>
        <p:nvSpPr>
          <p:cNvPr id="52228" name="Text Box 4"/>
          <p:cNvSpPr txBox="1">
            <a:spLocks noChangeArrowheads="1"/>
          </p:cNvSpPr>
          <p:nvPr/>
        </p:nvSpPr>
        <p:spPr bwMode="auto">
          <a:xfrm>
            <a:off x="304800" y="3861048"/>
            <a:ext cx="8227640" cy="2160591"/>
          </a:xfrm>
          <a:prstGeom prst="rect">
            <a:avLst/>
          </a:prstGeom>
          <a:noFill/>
          <a:ln w="57150" cmpd="thickThin">
            <a:noFill/>
            <a:prstDash val="sysDot"/>
            <a:miter lim="800000"/>
            <a:headEnd/>
            <a:tailEnd/>
          </a:ln>
          <a:effectLst/>
        </p:spPr>
        <p:txBody>
          <a:bodyPr wrap="square">
            <a:spAutoFit/>
          </a:bodyPr>
          <a:lstStyle/>
          <a:p>
            <a:pPr algn="just">
              <a:lnSpc>
                <a:spcPct val="120000"/>
              </a:lnSpc>
            </a:pPr>
            <a:r>
              <a:rPr kumimoji="1" lang="zh-CN" altLang="en-US" sz="2800" b="1" dirty="0">
                <a:latin typeface="宋体" charset="-122"/>
                <a:ea typeface="楷体_GB2312" pitchFamily="49" charset="-122"/>
              </a:rPr>
              <a:t>参考答案：全诗运用</a:t>
            </a:r>
            <a:r>
              <a:rPr kumimoji="1" lang="zh-CN" altLang="en-US" sz="2800" b="1" dirty="0">
                <a:solidFill>
                  <a:srgbClr val="FF0000"/>
                </a:solidFill>
                <a:latin typeface="宋体" charset="-122"/>
                <a:ea typeface="楷体_GB2312" pitchFamily="49" charset="-122"/>
              </a:rPr>
              <a:t>动静结合、视觉听觉</a:t>
            </a:r>
            <a:r>
              <a:rPr kumimoji="1" lang="zh-CN" altLang="en-US" sz="2800" b="1" dirty="0">
                <a:latin typeface="宋体" charset="-122"/>
                <a:ea typeface="楷体_GB2312" pitchFamily="49" charset="-122"/>
              </a:rPr>
              <a:t>结合的手法，通过选取</a:t>
            </a:r>
            <a:r>
              <a:rPr kumimoji="1" lang="zh-CN" altLang="en-US" sz="2800" b="1" dirty="0">
                <a:solidFill>
                  <a:srgbClr val="FF0000"/>
                </a:solidFill>
                <a:latin typeface="宋体" charset="-122"/>
                <a:ea typeface="楷体_GB2312" pitchFamily="49" charset="-122"/>
              </a:rPr>
              <a:t>繁花、粉蝶、黄莺</a:t>
            </a:r>
            <a:r>
              <a:rPr kumimoji="1" lang="zh-CN" altLang="en-US" sz="2800" b="1" dirty="0">
                <a:latin typeface="宋体" charset="-122"/>
                <a:ea typeface="楷体_GB2312" pitchFamily="49" charset="-122"/>
              </a:rPr>
              <a:t>等典型形象，描写了春暖花开、花香鸟语的美好景象，</a:t>
            </a:r>
            <a:r>
              <a:rPr kumimoji="1" lang="zh-CN" altLang="en-US" sz="2800" b="1" dirty="0">
                <a:solidFill>
                  <a:srgbClr val="FF0000"/>
                </a:solidFill>
                <a:latin typeface="宋体" charset="-122"/>
                <a:ea typeface="楷体_GB2312" pitchFamily="49" charset="-122"/>
              </a:rPr>
              <a:t>抒发了诗人欣喜之情。</a:t>
            </a:r>
            <a:r>
              <a:rPr kumimoji="1" lang="zh-CN" altLang="en-US" sz="2800" b="1" dirty="0">
                <a:solidFill>
                  <a:srgbClr val="FF0000"/>
                </a:solidFill>
                <a:latin typeface="宋体" charset="-122"/>
              </a:rPr>
              <a:t>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linds(horizontal)">
                                      <p:cBhvr>
                                        <p:cTn id="7" dur="500"/>
                                        <p:tgtEl>
                                          <p:spTgt spid="522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strips(downLeft)">
                                      <p:cBhvr>
                                        <p:cTn id="12" dur="500"/>
                                        <p:tgtEl>
                                          <p:spTgt spid="52227"/>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528" fill="hold" grpId="0" nodeType="clickEffect">
                                  <p:stCondLst>
                                    <p:cond delay="0"/>
                                  </p:stCondLst>
                                  <p:childTnLst>
                                    <p:set>
                                      <p:cBhvr>
                                        <p:cTn id="16" dur="1" fill="hold">
                                          <p:stCondLst>
                                            <p:cond delay="0"/>
                                          </p:stCondLst>
                                        </p:cTn>
                                        <p:tgtEl>
                                          <p:spTgt spid="52228"/>
                                        </p:tgtEl>
                                        <p:attrNameLst>
                                          <p:attrName>style.visibility</p:attrName>
                                        </p:attrNameLst>
                                      </p:cBhvr>
                                      <p:to>
                                        <p:strVal val="visible"/>
                                      </p:to>
                                    </p:set>
                                    <p:anim calcmode="lin" valueType="num">
                                      <p:cBhvr>
                                        <p:cTn id="17" dur="500" fill="hold"/>
                                        <p:tgtEl>
                                          <p:spTgt spid="52228"/>
                                        </p:tgtEl>
                                        <p:attrNameLst>
                                          <p:attrName>ppt_w</p:attrName>
                                        </p:attrNameLst>
                                      </p:cBhvr>
                                      <p:tavLst>
                                        <p:tav tm="0">
                                          <p:val>
                                            <p:fltVal val="0"/>
                                          </p:val>
                                        </p:tav>
                                        <p:tav tm="100000">
                                          <p:val>
                                            <p:strVal val="#ppt_w"/>
                                          </p:val>
                                        </p:tav>
                                      </p:tavLst>
                                    </p:anim>
                                    <p:anim calcmode="lin" valueType="num">
                                      <p:cBhvr>
                                        <p:cTn id="18" dur="500" fill="hold"/>
                                        <p:tgtEl>
                                          <p:spTgt spid="52228"/>
                                        </p:tgtEl>
                                        <p:attrNameLst>
                                          <p:attrName>ppt_h</p:attrName>
                                        </p:attrNameLst>
                                      </p:cBhvr>
                                      <p:tavLst>
                                        <p:tav tm="0">
                                          <p:val>
                                            <p:fltVal val="0"/>
                                          </p:val>
                                        </p:tav>
                                        <p:tav tm="100000">
                                          <p:val>
                                            <p:strVal val="#ppt_h"/>
                                          </p:val>
                                        </p:tav>
                                      </p:tavLst>
                                    </p:anim>
                                    <p:anim calcmode="lin" valueType="num">
                                      <p:cBhvr>
                                        <p:cTn id="19" dur="500" fill="hold"/>
                                        <p:tgtEl>
                                          <p:spTgt spid="52228"/>
                                        </p:tgtEl>
                                        <p:attrNameLst>
                                          <p:attrName>ppt_x</p:attrName>
                                        </p:attrNameLst>
                                      </p:cBhvr>
                                      <p:tavLst>
                                        <p:tav tm="0">
                                          <p:val>
                                            <p:fltVal val="0.5"/>
                                          </p:val>
                                        </p:tav>
                                        <p:tav tm="100000">
                                          <p:val>
                                            <p:strVal val="#ppt_x"/>
                                          </p:val>
                                        </p:tav>
                                      </p:tavLst>
                                    </p:anim>
                                    <p:anim calcmode="lin" valueType="num">
                                      <p:cBhvr>
                                        <p:cTn id="20" dur="500" fill="hold"/>
                                        <p:tgtEl>
                                          <p:spTgt spid="5222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331640" y="1412776"/>
            <a:ext cx="7632700" cy="4031873"/>
          </a:xfrm>
          <a:prstGeom prst="rect">
            <a:avLst/>
          </a:prstGeom>
          <a:noFill/>
          <a:ln w="9525">
            <a:noFill/>
            <a:miter lim="800000"/>
            <a:headEnd/>
            <a:tailEnd/>
          </a:ln>
          <a:effectLst/>
        </p:spPr>
        <p:txBody>
          <a:bodyPr>
            <a:spAutoFit/>
          </a:bodyPr>
          <a:lstStyle/>
          <a:p>
            <a:pPr>
              <a:spcBef>
                <a:spcPts val="1200"/>
              </a:spcBef>
            </a:pPr>
            <a:r>
              <a:rPr lang="en-US" altLang="zh-CN" sz="3600" b="1" dirty="0">
                <a:latin typeface="楷体_GB2312" pitchFamily="49" charset="-122"/>
                <a:ea typeface="楷体_GB2312" pitchFamily="49" charset="-122"/>
              </a:rPr>
              <a:t> 1</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寄情山水、田园的悠闲 </a:t>
            </a:r>
          </a:p>
          <a:p>
            <a:pPr>
              <a:spcBef>
                <a:spcPts val="1200"/>
              </a:spcBef>
            </a:pP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如：王维</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山居秋暝</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孟浩然</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过故人庄</a:t>
            </a:r>
            <a:r>
              <a:rPr lang="en-US" altLang="zh-CN" sz="2800" b="1" dirty="0">
                <a:latin typeface="楷体_GB2312" pitchFamily="49" charset="-122"/>
                <a:ea typeface="楷体_GB2312" pitchFamily="49" charset="-122"/>
              </a:rPr>
              <a:t>》</a:t>
            </a:r>
            <a:endParaRPr lang="en-US" altLang="zh-CN" sz="3600" b="1" dirty="0">
              <a:latin typeface="楷体_GB2312" pitchFamily="49" charset="-122"/>
              <a:ea typeface="楷体_GB2312" pitchFamily="49" charset="-122"/>
            </a:endParaRPr>
          </a:p>
          <a:p>
            <a:pPr>
              <a:spcBef>
                <a:spcPts val="1200"/>
              </a:spcBef>
            </a:pPr>
            <a:r>
              <a:rPr lang="en-US" altLang="zh-CN" sz="3600" b="1" dirty="0">
                <a:latin typeface="楷体_GB2312" pitchFamily="49" charset="-122"/>
                <a:ea typeface="楷体_GB2312" pitchFamily="49" charset="-122"/>
              </a:rPr>
              <a:t> 2</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昔盛今衰的感慨 </a:t>
            </a:r>
          </a:p>
          <a:p>
            <a:pPr>
              <a:spcBef>
                <a:spcPts val="1200"/>
              </a:spcBef>
            </a:pP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如：姜夔</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扬州慢</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、刘禹锡</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乌衣巷</a:t>
            </a:r>
            <a:r>
              <a:rPr lang="en-US" altLang="zh-CN" sz="2800" b="1" dirty="0">
                <a:latin typeface="楷体_GB2312" pitchFamily="49" charset="-122"/>
                <a:ea typeface="楷体_GB2312" pitchFamily="49" charset="-122"/>
              </a:rPr>
              <a:t>》</a:t>
            </a:r>
            <a:r>
              <a:rPr lang="en-US" altLang="zh-CN" sz="3600" b="1" dirty="0">
                <a:latin typeface="楷体_GB2312" pitchFamily="49" charset="-122"/>
                <a:ea typeface="楷体_GB2312" pitchFamily="49" charset="-122"/>
              </a:rPr>
              <a:t/>
            </a:r>
            <a:br>
              <a:rPr lang="en-US" altLang="zh-CN" sz="3600" b="1" dirty="0">
                <a:latin typeface="楷体_GB2312" pitchFamily="49" charset="-122"/>
                <a:ea typeface="楷体_GB2312" pitchFamily="49" charset="-122"/>
              </a:rPr>
            </a:br>
            <a:r>
              <a:rPr lang="en-US" altLang="zh-CN" sz="3600" b="1" dirty="0">
                <a:latin typeface="楷体_GB2312" pitchFamily="49" charset="-122"/>
                <a:ea typeface="楷体_GB2312" pitchFamily="49" charset="-122"/>
              </a:rPr>
              <a:t> 3</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借古讽今的情怀 </a:t>
            </a:r>
          </a:p>
          <a:p>
            <a:pPr>
              <a:spcBef>
                <a:spcPts val="1200"/>
              </a:spcBef>
            </a:pPr>
            <a:r>
              <a:rPr lang="zh-CN" altLang="en-US" sz="36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如：辛弃疾</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京口北固亭怀古</a:t>
            </a:r>
            <a:r>
              <a:rPr lang="en-US" altLang="zh-CN" sz="2800" b="1" dirty="0">
                <a:latin typeface="楷体_GB2312" pitchFamily="49" charset="-122"/>
                <a:ea typeface="楷体_GB2312" pitchFamily="49" charset="-122"/>
              </a:rPr>
              <a:t>》</a:t>
            </a:r>
          </a:p>
        </p:txBody>
      </p:sp>
      <p:sp>
        <p:nvSpPr>
          <p:cNvPr id="13315" name="Text Box 3"/>
          <p:cNvSpPr txBox="1">
            <a:spLocks noChangeArrowheads="1"/>
          </p:cNvSpPr>
          <p:nvPr/>
        </p:nvSpPr>
        <p:spPr bwMode="auto">
          <a:xfrm>
            <a:off x="191095" y="908050"/>
            <a:ext cx="923330" cy="4897214"/>
          </a:xfrm>
          <a:prstGeom prst="rect">
            <a:avLst/>
          </a:prstGeom>
          <a:noFill/>
          <a:ln w="9525">
            <a:noFill/>
            <a:miter lim="800000"/>
            <a:headEnd/>
            <a:tailEnd/>
          </a:ln>
          <a:effectLst/>
        </p:spPr>
        <p:txBody>
          <a:bodyPr vert="eaVert" wrap="square">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④</a:t>
            </a:r>
            <a:r>
              <a:rPr lang="zh-CN" altLang="en-US" sz="4800" b="1" dirty="0">
                <a:solidFill>
                  <a:srgbClr val="0000FF"/>
                </a:solidFill>
                <a:latin typeface="楷体_GB2312" pitchFamily="49" charset="-122"/>
                <a:ea typeface="楷体_GB2312" pitchFamily="49" charset="-122"/>
              </a:rPr>
              <a:t>生活杂感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arn(inHorizontal)">
                                      <p:cBhvr>
                                        <p:cTn id="7" dur="500"/>
                                        <p:tgtEl>
                                          <p:spTgt spid="133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checkerboard(across)">
                                      <p:cBhvr>
                                        <p:cTn id="12"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Box 3"/>
          <p:cNvSpPr txBox="1">
            <a:spLocks noChangeArrowheads="1"/>
          </p:cNvSpPr>
          <p:nvPr/>
        </p:nvSpPr>
        <p:spPr bwMode="auto">
          <a:xfrm>
            <a:off x="0" y="0"/>
            <a:ext cx="8892480" cy="3754874"/>
          </a:xfrm>
          <a:prstGeom prst="rect">
            <a:avLst/>
          </a:prstGeom>
          <a:noFill/>
          <a:ln w="57150" cmpd="thickThin">
            <a:noFill/>
            <a:prstDash val="sysDot"/>
            <a:miter lim="800000"/>
            <a:headEnd/>
            <a:tailEnd/>
          </a:ln>
          <a:effectLst/>
        </p:spPr>
        <p:txBody>
          <a:bodyPr wrap="square">
            <a:spAutoFit/>
          </a:bodyPr>
          <a:lstStyle/>
          <a:p>
            <a:pPr algn="just">
              <a:lnSpc>
                <a:spcPct val="110000"/>
              </a:lnSpc>
            </a:pPr>
            <a:r>
              <a:rPr kumimoji="1" lang="zh-CN" altLang="en-US" sz="2800" b="1" dirty="0" smtClean="0">
                <a:latin typeface="楷体_GB2312" pitchFamily="49" charset="-122"/>
                <a:ea typeface="楷体_GB2312" pitchFamily="49" charset="-122"/>
              </a:rPr>
              <a:t>    结合</a:t>
            </a:r>
            <a:r>
              <a:rPr kumimoji="1" lang="zh-CN" altLang="en-US" sz="2800" b="1" dirty="0">
                <a:latin typeface="楷体_GB2312" pitchFamily="49" charset="-122"/>
                <a:ea typeface="楷体_GB2312" pitchFamily="49" charset="-122"/>
              </a:rPr>
              <a:t>注释，阅读下面这首诗，谈谈你对这首诗</a:t>
            </a:r>
            <a:r>
              <a:rPr kumimoji="1" lang="zh-CN" altLang="en-US" sz="2800" b="1" dirty="0">
                <a:solidFill>
                  <a:srgbClr val="FF0000"/>
                </a:solidFill>
                <a:latin typeface="楷体_GB2312" pitchFamily="49" charset="-122"/>
                <a:ea typeface="楷体_GB2312" pitchFamily="49" charset="-122"/>
              </a:rPr>
              <a:t>意境</a:t>
            </a:r>
            <a:r>
              <a:rPr kumimoji="1" lang="zh-CN" altLang="en-US" sz="2800" b="1" dirty="0">
                <a:latin typeface="楷体_GB2312" pitchFamily="49" charset="-122"/>
                <a:ea typeface="楷体_GB2312" pitchFamily="49" charset="-122"/>
              </a:rPr>
              <a:t>的理解。</a:t>
            </a:r>
            <a:endParaRPr kumimoji="1" lang="zh-CN" altLang="en-US" sz="2800" b="1" dirty="0">
              <a:latin typeface="楷体_GB2312" pitchFamily="49" charset="-122"/>
              <a:ea typeface="楷体_GB2312" pitchFamily="49" charset="-122"/>
              <a:cs typeface="Times New Roman" pitchFamily="18" charset="0"/>
            </a:endParaRPr>
          </a:p>
          <a:p>
            <a:pPr algn="ctr">
              <a:lnSpc>
                <a:spcPct val="110000"/>
              </a:lnSpc>
            </a:pPr>
            <a:r>
              <a:rPr kumimoji="1" lang="zh-CN" altLang="en-US" sz="2800" b="1" dirty="0">
                <a:solidFill>
                  <a:srgbClr val="0000FF"/>
                </a:solidFill>
                <a:latin typeface="楷体_GB2312" pitchFamily="49" charset="-122"/>
                <a:ea typeface="楷体_GB2312" pitchFamily="49" charset="-122"/>
              </a:rPr>
              <a:t>听张立本女吟</a:t>
            </a:r>
            <a:r>
              <a:rPr kumimoji="1" lang="zh-CN" altLang="en-US" sz="2800" b="1" dirty="0">
                <a:solidFill>
                  <a:srgbClr val="0000FF"/>
                </a:solidFill>
                <a:latin typeface="楷体_GB2312" pitchFamily="49" charset="-122"/>
                <a:ea typeface="楷体_GB2312" pitchFamily="49" charset="-122"/>
                <a:cs typeface="Times New Roman" pitchFamily="18" charset="0"/>
              </a:rPr>
              <a:t>   </a:t>
            </a:r>
            <a:r>
              <a:rPr kumimoji="1" lang="zh-CN" altLang="en-US" sz="2800" b="1" dirty="0">
                <a:solidFill>
                  <a:srgbClr val="0000FF"/>
                </a:solidFill>
                <a:latin typeface="楷体_GB2312" pitchFamily="49" charset="-122"/>
                <a:ea typeface="楷体_GB2312" pitchFamily="49" charset="-122"/>
              </a:rPr>
              <a:t>高适</a:t>
            </a:r>
            <a:endParaRPr kumimoji="1" lang="zh-CN" altLang="en-US" sz="2800" b="1" dirty="0">
              <a:solidFill>
                <a:srgbClr val="0000FF"/>
              </a:solidFill>
              <a:latin typeface="楷体_GB2312" pitchFamily="49" charset="-122"/>
              <a:ea typeface="楷体_GB2312" pitchFamily="49" charset="-122"/>
              <a:cs typeface="Times New Roman" pitchFamily="18" charset="0"/>
            </a:endParaRPr>
          </a:p>
          <a:p>
            <a:pPr algn="ctr">
              <a:lnSpc>
                <a:spcPct val="110000"/>
              </a:lnSpc>
            </a:pPr>
            <a:r>
              <a:rPr kumimoji="1" lang="zh-CN" altLang="en-US" sz="2800" b="1" dirty="0">
                <a:solidFill>
                  <a:srgbClr val="0000FF"/>
                </a:solidFill>
                <a:latin typeface="楷体_GB2312" pitchFamily="49" charset="-122"/>
                <a:ea typeface="楷体_GB2312" pitchFamily="49" charset="-122"/>
              </a:rPr>
              <a:t>危冠广袖楚宫妆①，独步闲庭逐夜凉。</a:t>
            </a:r>
            <a:endParaRPr kumimoji="1" lang="zh-CN" altLang="en-US" sz="2800" b="1" dirty="0">
              <a:solidFill>
                <a:srgbClr val="0000FF"/>
              </a:solidFill>
              <a:latin typeface="楷体_GB2312" pitchFamily="49" charset="-122"/>
              <a:ea typeface="楷体_GB2312" pitchFamily="49" charset="-122"/>
              <a:cs typeface="Times New Roman" pitchFamily="18" charset="0"/>
            </a:endParaRPr>
          </a:p>
          <a:p>
            <a:pPr algn="ctr">
              <a:lnSpc>
                <a:spcPct val="110000"/>
              </a:lnSpc>
            </a:pPr>
            <a:r>
              <a:rPr kumimoji="1" lang="zh-CN" altLang="en-US" sz="2800" b="1" dirty="0">
                <a:solidFill>
                  <a:srgbClr val="0000FF"/>
                </a:solidFill>
                <a:latin typeface="楷体_GB2312" pitchFamily="49" charset="-122"/>
                <a:ea typeface="楷体_GB2312" pitchFamily="49" charset="-122"/>
              </a:rPr>
              <a:t>自把玉钗敲砌竹②，清歌一曲③月如霜。</a:t>
            </a:r>
          </a:p>
          <a:p>
            <a:r>
              <a:rPr kumimoji="1" lang="zh-CN" altLang="en-US" sz="2800" b="1" dirty="0">
                <a:solidFill>
                  <a:srgbClr val="0000FF"/>
                </a:solidFill>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注：①“危冠广袖”是一种高冠宽袖窄腰的南方的贵族女装。②砌竹，阶沿下的修竹，以钗击节是唐宋人歌吟的习惯。③清歌一曲，即吟歌一首。</a:t>
            </a:r>
          </a:p>
        </p:txBody>
      </p:sp>
      <p:sp>
        <p:nvSpPr>
          <p:cNvPr id="53252" name="Text Box 4"/>
          <p:cNvSpPr txBox="1">
            <a:spLocks noChangeArrowheads="1"/>
          </p:cNvSpPr>
          <p:nvPr/>
        </p:nvSpPr>
        <p:spPr bwMode="auto">
          <a:xfrm>
            <a:off x="0" y="4051078"/>
            <a:ext cx="8892480" cy="2806922"/>
          </a:xfrm>
          <a:prstGeom prst="rect">
            <a:avLst/>
          </a:prstGeom>
          <a:noFill/>
          <a:ln w="57150" cmpd="thickThin">
            <a:noFill/>
            <a:prstDash val="sysDot"/>
            <a:miter lim="800000"/>
            <a:headEnd/>
            <a:tailEnd/>
          </a:ln>
          <a:effectLst/>
        </p:spPr>
        <p:txBody>
          <a:bodyPr wrap="square">
            <a:spAutoFit/>
          </a:bodyPr>
          <a:lstStyle/>
          <a:p>
            <a:pPr algn="just">
              <a:lnSpc>
                <a:spcPct val="90000"/>
              </a:lnSpc>
            </a:pPr>
            <a:r>
              <a:rPr kumimoji="1" lang="en-US" altLang="zh-CN" sz="2800" b="1" dirty="0">
                <a:solidFill>
                  <a:srgbClr val="0000FF"/>
                </a:solidFill>
                <a:latin typeface="楷体_GB2312" pitchFamily="49" charset="-122"/>
                <a:ea typeface="楷体_GB2312" pitchFamily="49" charset="-122"/>
              </a:rPr>
              <a:t>    </a:t>
            </a:r>
            <a:r>
              <a:rPr kumimoji="1" lang="zh-CN" altLang="en-US" sz="2800" b="1" dirty="0">
                <a:latin typeface="楷体_GB2312" pitchFamily="49" charset="-122"/>
                <a:ea typeface="楷体_GB2312" pitchFamily="49" charset="-122"/>
              </a:rPr>
              <a:t>参考答案：</a:t>
            </a:r>
            <a:r>
              <a:rPr kumimoji="1" lang="zh-CN" altLang="en-US" sz="2800" b="1" dirty="0">
                <a:solidFill>
                  <a:srgbClr val="FF0000"/>
                </a:solidFill>
                <a:latin typeface="楷体_GB2312" pitchFamily="49" charset="-122"/>
                <a:ea typeface="楷体_GB2312" pitchFamily="49" charset="-122"/>
              </a:rPr>
              <a:t>这首诗创造了一种清雅幽静的意境。</a:t>
            </a:r>
            <a:r>
              <a:rPr kumimoji="1" lang="zh-CN" altLang="en-US" sz="2800" b="1" dirty="0">
                <a:latin typeface="楷体_GB2312" pitchFamily="49" charset="-122"/>
                <a:ea typeface="楷体_GB2312" pitchFamily="49" charset="-122"/>
              </a:rPr>
              <a:t>暗蓝色的天幕上一轮秋月高悬，凉爽的闲庭中女诗人依阶低吟。清冷的吟诗声和着玉钗敲竹的节拍飘荡在寂静的夜空，冰冷如霜的月光勾勒出一个蛾冠广袖的少女徘徊的身影。</a:t>
            </a:r>
            <a:r>
              <a:rPr kumimoji="1" lang="zh-CN" altLang="en-US" sz="2800" b="1" dirty="0">
                <a:solidFill>
                  <a:srgbClr val="0000FF"/>
                </a:solidFill>
                <a:latin typeface="楷体_GB2312" pitchFamily="49" charset="-122"/>
                <a:ea typeface="楷体_GB2312" pitchFamily="49" charset="-122"/>
              </a:rPr>
              <a:t>结尾“月如霜”三字，以满目如霜的月色来</a:t>
            </a:r>
            <a:r>
              <a:rPr kumimoji="1" lang="zh-CN" altLang="en-US" sz="2800" b="1" dirty="0">
                <a:solidFill>
                  <a:srgbClr val="FF3300"/>
                </a:solidFill>
                <a:latin typeface="楷体_GB2312" pitchFamily="49" charset="-122"/>
                <a:ea typeface="楷体_GB2312" pitchFamily="49" charset="-122"/>
              </a:rPr>
              <a:t>烘托</a:t>
            </a:r>
            <a:r>
              <a:rPr kumimoji="1" lang="zh-CN" altLang="en-US" sz="2800" b="1" dirty="0">
                <a:solidFill>
                  <a:srgbClr val="0000FF"/>
                </a:solidFill>
                <a:latin typeface="楷体_GB2312" pitchFamily="49" charset="-122"/>
                <a:ea typeface="楷体_GB2312" pitchFamily="49" charset="-122"/>
              </a:rPr>
              <a:t>四周的沉寂，透露出少女吟罢之后</a:t>
            </a:r>
            <a:r>
              <a:rPr kumimoji="1" lang="zh-CN" altLang="en-US" sz="2800" b="1" dirty="0">
                <a:solidFill>
                  <a:srgbClr val="FF3300"/>
                </a:solidFill>
                <a:latin typeface="楷体_GB2312" pitchFamily="49" charset="-122"/>
                <a:ea typeface="楷体_GB2312" pitchFamily="49" charset="-122"/>
              </a:rPr>
              <a:t>心境的清冷</a:t>
            </a:r>
            <a:r>
              <a:rPr kumimoji="1" lang="zh-CN" altLang="en-US" sz="2800" b="1" dirty="0">
                <a:solidFill>
                  <a:srgbClr val="0000FF"/>
                </a:solidFill>
                <a:latin typeface="楷体_GB2312" pitchFamily="49" charset="-122"/>
                <a:ea typeface="楷体_GB2312" pitchFamily="49" charset="-122"/>
              </a:rPr>
              <a:t>和吟声给听者带来的</a:t>
            </a:r>
            <a:r>
              <a:rPr kumimoji="1" lang="zh-CN" altLang="en-US" sz="2800" b="1" dirty="0">
                <a:solidFill>
                  <a:srgbClr val="FF3300"/>
                </a:solidFill>
                <a:latin typeface="楷体_GB2312" pitchFamily="49" charset="-122"/>
                <a:ea typeface="楷体_GB2312" pitchFamily="49" charset="-122"/>
              </a:rPr>
              <a:t>莫名的惆怅</a:t>
            </a:r>
            <a:r>
              <a:rPr kumimoji="1" lang="zh-CN" altLang="en-US" sz="2800" b="1" dirty="0">
                <a:solidFill>
                  <a:srgbClr val="0000FF"/>
                </a:solidFill>
                <a:latin typeface="楷体_GB2312" pitchFamily="49" charset="-122"/>
                <a:ea typeface="楷体_GB2312" pitchFamily="49" charset="-122"/>
              </a:rPr>
              <a:t>，从而留下了无穷的韵味。</a:t>
            </a:r>
            <a:r>
              <a:rPr kumimoji="1" lang="zh-CN" altLang="en-US" sz="2800" b="1" dirty="0">
                <a:solidFill>
                  <a:srgbClr val="660066"/>
                </a:solidFill>
                <a:latin typeface="楷体_GB2312" pitchFamily="49" charset="-122"/>
                <a:ea typeface="楷体_GB2312" pitchFamily="49" charset="-122"/>
              </a:rPr>
              <a:t>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strips(downLeft)">
                                      <p:cBhvr>
                                        <p:cTn id="7" dur="500"/>
                                        <p:tgtEl>
                                          <p:spTgt spid="5325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53252"/>
                                        </p:tgtEl>
                                        <p:attrNameLst>
                                          <p:attrName>style.visibility</p:attrName>
                                        </p:attrNameLst>
                                      </p:cBhvr>
                                      <p:to>
                                        <p:strVal val="visible"/>
                                      </p:to>
                                    </p:set>
                                    <p:anim calcmode="lin" valueType="num">
                                      <p:cBhvr>
                                        <p:cTn id="12" dur="500" fill="hold"/>
                                        <p:tgtEl>
                                          <p:spTgt spid="53252"/>
                                        </p:tgtEl>
                                        <p:attrNameLst>
                                          <p:attrName>ppt_w</p:attrName>
                                        </p:attrNameLst>
                                      </p:cBhvr>
                                      <p:tavLst>
                                        <p:tav tm="0">
                                          <p:val>
                                            <p:fltVal val="0"/>
                                          </p:val>
                                        </p:tav>
                                        <p:tav tm="100000">
                                          <p:val>
                                            <p:strVal val="#ppt_w"/>
                                          </p:val>
                                        </p:tav>
                                      </p:tavLst>
                                    </p:anim>
                                    <p:anim calcmode="lin" valueType="num">
                                      <p:cBhvr>
                                        <p:cTn id="13" dur="500" fill="hold"/>
                                        <p:tgtEl>
                                          <p:spTgt spid="53252"/>
                                        </p:tgtEl>
                                        <p:attrNameLst>
                                          <p:attrName>ppt_h</p:attrName>
                                        </p:attrNameLst>
                                      </p:cBhvr>
                                      <p:tavLst>
                                        <p:tav tm="0">
                                          <p:val>
                                            <p:fltVal val="0"/>
                                          </p:val>
                                        </p:tav>
                                        <p:tav tm="100000">
                                          <p:val>
                                            <p:strVal val="#ppt_h"/>
                                          </p:val>
                                        </p:tav>
                                      </p:tavLst>
                                    </p:anim>
                                    <p:anim calcmode="lin" valueType="num">
                                      <p:cBhvr>
                                        <p:cTn id="14" dur="500" fill="hold"/>
                                        <p:tgtEl>
                                          <p:spTgt spid="53252"/>
                                        </p:tgtEl>
                                        <p:attrNameLst>
                                          <p:attrName>ppt_x</p:attrName>
                                        </p:attrNameLst>
                                      </p:cBhvr>
                                      <p:tavLst>
                                        <p:tav tm="0">
                                          <p:val>
                                            <p:fltVal val="0.5"/>
                                          </p:val>
                                        </p:tav>
                                        <p:tav tm="100000">
                                          <p:val>
                                            <p:strVal val="#ppt_x"/>
                                          </p:val>
                                        </p:tav>
                                      </p:tavLst>
                                    </p:anim>
                                    <p:anim calcmode="lin" valueType="num">
                                      <p:cBhvr>
                                        <p:cTn id="15" dur="500" fill="hold"/>
                                        <p:tgtEl>
                                          <p:spTgt spid="5325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p:bldP spid="5325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ChangeArrowheads="1"/>
          </p:cNvSpPr>
          <p:nvPr/>
        </p:nvSpPr>
        <p:spPr bwMode="auto">
          <a:xfrm>
            <a:off x="0" y="908720"/>
            <a:ext cx="9144000" cy="4949047"/>
          </a:xfrm>
          <a:prstGeom prst="rect">
            <a:avLst/>
          </a:prstGeom>
          <a:noFill/>
          <a:ln w="9525">
            <a:noFill/>
            <a:miter lim="800000"/>
            <a:headEnd/>
            <a:tailEnd/>
          </a:ln>
          <a:effectLst/>
        </p:spPr>
        <p:txBody>
          <a:bodyPr wrap="square">
            <a:spAutoFit/>
          </a:bodyPr>
          <a:lstStyle/>
          <a:p>
            <a:pPr algn="ctr" eaLnBrk="0" hangingPunct="0">
              <a:lnSpc>
                <a:spcPct val="120000"/>
              </a:lnSpc>
            </a:pPr>
            <a:r>
              <a:rPr kumimoji="1" lang="en-US" altLang="zh-CN" sz="2800" b="1" dirty="0" smtClean="0">
                <a:latin typeface="楷体_GB2312" pitchFamily="49" charset="-122"/>
                <a:ea typeface="楷体_GB2312" pitchFamily="49" charset="-122"/>
              </a:rPr>
              <a:t> </a:t>
            </a:r>
            <a:r>
              <a:rPr kumimoji="1" lang="zh-CN" altLang="en-US" sz="2800" b="1" dirty="0" smtClean="0">
                <a:solidFill>
                  <a:srgbClr val="0000FF"/>
                </a:solidFill>
                <a:effectLst>
                  <a:outerShdw blurRad="38100" dist="38100" dir="2700000" algn="tl">
                    <a:srgbClr val="808080"/>
                  </a:outerShdw>
                </a:effectLst>
                <a:latin typeface="楷体_GB2312" pitchFamily="49" charset="-122"/>
                <a:ea typeface="楷体_GB2312" pitchFamily="49" charset="-122"/>
              </a:rPr>
              <a:t>登科后    </a:t>
            </a:r>
            <a:r>
              <a:rPr kumimoji="1" lang="zh-CN" altLang="en-US" sz="2800" b="1" dirty="0">
                <a:solidFill>
                  <a:srgbClr val="0000FF"/>
                </a:solidFill>
                <a:effectLst>
                  <a:outerShdw blurRad="38100" dist="38100" dir="2700000" algn="tl">
                    <a:srgbClr val="808080"/>
                  </a:outerShdw>
                </a:effectLst>
                <a:latin typeface="楷体_GB2312" pitchFamily="49" charset="-122"/>
                <a:ea typeface="楷体_GB2312" pitchFamily="49" charset="-122"/>
              </a:rPr>
              <a:t>孟  郊</a:t>
            </a:r>
          </a:p>
          <a:p>
            <a:pPr algn="ctr" eaLnBrk="0" hangingPunct="0">
              <a:lnSpc>
                <a:spcPct val="120000"/>
              </a:lnSpc>
            </a:pPr>
            <a:r>
              <a:rPr kumimoji="1" lang="zh-CN" altLang="en-US" sz="2800" b="1" dirty="0">
                <a:solidFill>
                  <a:srgbClr val="0000FF"/>
                </a:solidFill>
                <a:effectLst>
                  <a:outerShdw blurRad="38100" dist="38100" dir="2700000" algn="tl">
                    <a:srgbClr val="FFFFFF"/>
                  </a:outerShdw>
                </a:effectLst>
                <a:latin typeface="楷体_GB2312" pitchFamily="49" charset="-122"/>
                <a:ea typeface="楷体_GB2312" pitchFamily="49" charset="-122"/>
              </a:rPr>
              <a:t>昔日龌龊不足夸，今朝放荡思无涯。</a:t>
            </a:r>
          </a:p>
          <a:p>
            <a:pPr algn="ctr" eaLnBrk="0" hangingPunct="0">
              <a:lnSpc>
                <a:spcPct val="120000"/>
              </a:lnSpc>
            </a:pPr>
            <a:r>
              <a:rPr kumimoji="1" lang="zh-CN" altLang="en-US" sz="2800" b="1" dirty="0">
                <a:solidFill>
                  <a:srgbClr val="0000FF"/>
                </a:solidFill>
                <a:effectLst>
                  <a:outerShdw blurRad="38100" dist="38100" dir="2700000" algn="tl">
                    <a:srgbClr val="FFFFFF"/>
                  </a:outerShdw>
                </a:effectLst>
                <a:latin typeface="楷体_GB2312" pitchFamily="49" charset="-122"/>
                <a:ea typeface="楷体_GB2312" pitchFamily="49" charset="-122"/>
              </a:rPr>
              <a:t>春风得意马蹄疾，一日看尽长安花。</a:t>
            </a:r>
          </a:p>
          <a:p>
            <a:pPr algn="just" eaLnBrk="0" hangingPunct="0">
              <a:lnSpc>
                <a:spcPct val="120000"/>
              </a:lnSpc>
            </a:pPr>
            <a:endParaRPr kumimoji="1" lang="zh-CN" altLang="en-US" sz="2800" b="1" dirty="0">
              <a:latin typeface="楷体_GB2312" pitchFamily="49" charset="-122"/>
              <a:ea typeface="楷体_GB2312" pitchFamily="49" charset="-122"/>
            </a:endParaRPr>
          </a:p>
          <a:p>
            <a:pPr algn="just" eaLnBrk="0" hangingPunct="0">
              <a:lnSpc>
                <a:spcPct val="120000"/>
              </a:lnSpc>
            </a:pPr>
            <a:endParaRPr kumimoji="1" lang="zh-CN" altLang="en-US" sz="2800" b="1" dirty="0">
              <a:latin typeface="楷体_GB2312" pitchFamily="49" charset="-122"/>
              <a:ea typeface="楷体_GB2312" pitchFamily="49" charset="-122"/>
            </a:endParaRPr>
          </a:p>
          <a:p>
            <a:pPr algn="just" eaLnBrk="0" hangingPunct="0">
              <a:spcBef>
                <a:spcPts val="1200"/>
              </a:spcBef>
            </a:pPr>
            <a:r>
              <a:rPr kumimoji="1" lang="zh-CN" altLang="en-US" sz="2800" b="1" dirty="0">
                <a:latin typeface="楷体_GB2312" pitchFamily="49" charset="-122"/>
                <a:ea typeface="楷体_GB2312" pitchFamily="49" charset="-122"/>
              </a:rPr>
              <a:t>    开头两句采用</a:t>
            </a:r>
            <a:r>
              <a:rPr kumimoji="1" lang="zh-CN" altLang="en-US" sz="2800" b="1" dirty="0" smtClean="0">
                <a:latin typeface="楷体_GB2312" pitchFamily="49" charset="-122"/>
                <a:ea typeface="楷体_GB2312" pitchFamily="49" charset="-122"/>
              </a:rPr>
              <a:t>了</a:t>
            </a:r>
            <a:r>
              <a:rPr kumimoji="1" lang="en-US" altLang="zh-CN" sz="2800" b="1" u="sng" dirty="0" smtClean="0">
                <a:latin typeface="楷体_GB2312" pitchFamily="49" charset="-122"/>
                <a:ea typeface="楷体_GB2312" pitchFamily="49" charset="-122"/>
              </a:rPr>
              <a:t>                 </a:t>
            </a:r>
            <a:r>
              <a:rPr kumimoji="1" lang="zh-CN" altLang="en-US" sz="2800" b="1" dirty="0" smtClean="0">
                <a:latin typeface="楷体_GB2312" pitchFamily="49" charset="-122"/>
                <a:ea typeface="楷体_GB2312" pitchFamily="49" charset="-122"/>
              </a:rPr>
              <a:t>抒情</a:t>
            </a:r>
            <a:r>
              <a:rPr kumimoji="1" lang="zh-CN" altLang="en-US" sz="2800" b="1" dirty="0">
                <a:latin typeface="楷体_GB2312" pitchFamily="49" charset="-122"/>
                <a:ea typeface="楷体_GB2312" pitchFamily="49" charset="-122"/>
              </a:rPr>
              <a:t>方式</a:t>
            </a:r>
            <a:r>
              <a:rPr kumimoji="1" lang="zh-CN" altLang="en-US" sz="2800" b="1" dirty="0" smtClean="0">
                <a:latin typeface="楷体_GB2312" pitchFamily="49" charset="-122"/>
                <a:ea typeface="楷体_GB2312" pitchFamily="49" charset="-122"/>
              </a:rPr>
              <a:t>，</a:t>
            </a:r>
            <a:endParaRPr kumimoji="1" lang="en-US" altLang="zh-CN" sz="2800" b="1" dirty="0" smtClean="0">
              <a:latin typeface="楷体_GB2312" pitchFamily="49" charset="-122"/>
              <a:ea typeface="楷体_GB2312" pitchFamily="49" charset="-122"/>
            </a:endParaRPr>
          </a:p>
          <a:p>
            <a:pPr algn="just" eaLnBrk="0" hangingPunct="0">
              <a:spcBef>
                <a:spcPts val="1200"/>
              </a:spcBef>
            </a:pPr>
            <a:endParaRPr kumimoji="1" lang="en-US" altLang="zh-CN" sz="2800" b="1" dirty="0" smtClean="0">
              <a:latin typeface="楷体_GB2312" pitchFamily="49" charset="-122"/>
              <a:ea typeface="楷体_GB2312" pitchFamily="49" charset="-122"/>
            </a:endParaRPr>
          </a:p>
          <a:p>
            <a:pPr algn="just" eaLnBrk="0" hangingPunct="0">
              <a:spcBef>
                <a:spcPts val="1200"/>
              </a:spcBef>
            </a:pPr>
            <a:r>
              <a:rPr kumimoji="1" lang="zh-CN" altLang="en-US" sz="2800" b="1" dirty="0" smtClean="0">
                <a:latin typeface="楷体_GB2312" pitchFamily="49" charset="-122"/>
                <a:ea typeface="楷体_GB2312" pitchFamily="49" charset="-122"/>
              </a:rPr>
              <a:t>表达作者</a:t>
            </a:r>
            <a:r>
              <a:rPr kumimoji="1" lang="en-US" altLang="zh-CN" sz="2800" b="1" u="sng" dirty="0" smtClean="0">
                <a:latin typeface="楷体_GB2312" pitchFamily="49" charset="-122"/>
                <a:ea typeface="楷体_GB2312" pitchFamily="49" charset="-122"/>
              </a:rPr>
              <a:t>                           </a:t>
            </a:r>
            <a:r>
              <a:rPr kumimoji="1" lang="zh-CN" altLang="en-US" sz="2800" b="1" dirty="0" smtClean="0">
                <a:latin typeface="楷体_GB2312" pitchFamily="49" charset="-122"/>
                <a:ea typeface="楷体_GB2312" pitchFamily="49" charset="-122"/>
              </a:rPr>
              <a:t>的</a:t>
            </a:r>
            <a:r>
              <a:rPr kumimoji="1" lang="zh-CN" altLang="en-US" sz="2800" b="1" dirty="0">
                <a:latin typeface="楷体_GB2312" pitchFamily="49" charset="-122"/>
                <a:ea typeface="楷体_GB2312" pitchFamily="49" charset="-122"/>
              </a:rPr>
              <a:t>思想感情。</a:t>
            </a:r>
          </a:p>
          <a:p>
            <a:pPr eaLnBrk="0" hangingPunct="0">
              <a:lnSpc>
                <a:spcPct val="120000"/>
              </a:lnSpc>
            </a:pPr>
            <a:endParaRPr kumimoji="1" lang="en-US" altLang="zh-CN" sz="2800" b="1" dirty="0">
              <a:latin typeface="楷体_GB2312" pitchFamily="49" charset="-122"/>
              <a:ea typeface="楷体_GB2312" pitchFamily="49" charset="-122"/>
            </a:endParaRPr>
          </a:p>
        </p:txBody>
      </p:sp>
      <p:sp>
        <p:nvSpPr>
          <p:cNvPr id="26630" name="Text Box 6"/>
          <p:cNvSpPr txBox="1">
            <a:spLocks noChangeArrowheads="1"/>
          </p:cNvSpPr>
          <p:nvPr/>
        </p:nvSpPr>
        <p:spPr bwMode="auto">
          <a:xfrm flipH="1" flipV="1">
            <a:off x="1547664" y="4581128"/>
            <a:ext cx="5688013" cy="523220"/>
          </a:xfrm>
          <a:prstGeom prst="rect">
            <a:avLst/>
          </a:prstGeom>
          <a:noFill/>
          <a:ln w="9525">
            <a:noFill/>
            <a:miter lim="800000"/>
            <a:headEnd/>
            <a:tailEnd/>
          </a:ln>
          <a:effectLst/>
        </p:spPr>
        <p:txBody>
          <a:bodyPr rot="10800000">
            <a:spAutoFit/>
          </a:bodyPr>
          <a:lstStyle/>
          <a:p>
            <a:r>
              <a:rPr kumimoji="1" lang="zh-CN" altLang="en-US" sz="2800" b="1" dirty="0">
                <a:solidFill>
                  <a:srgbClr val="FF0000"/>
                </a:solidFill>
                <a:latin typeface="楷体_GB2312" pitchFamily="49" charset="-122"/>
                <a:ea typeface="楷体_GB2312" pitchFamily="49" charset="-122"/>
              </a:rPr>
              <a:t>考中科举进士后的兴奋和得意</a:t>
            </a:r>
          </a:p>
        </p:txBody>
      </p:sp>
      <p:sp>
        <p:nvSpPr>
          <p:cNvPr id="26631" name="Rectangle 7"/>
          <p:cNvSpPr>
            <a:spLocks noChangeArrowheads="1"/>
          </p:cNvSpPr>
          <p:nvPr/>
        </p:nvSpPr>
        <p:spPr bwMode="auto">
          <a:xfrm>
            <a:off x="3419872" y="3429000"/>
            <a:ext cx="3070071" cy="523220"/>
          </a:xfrm>
          <a:prstGeom prst="rect">
            <a:avLst/>
          </a:prstGeom>
          <a:noFill/>
          <a:ln w="9525">
            <a:noFill/>
            <a:miter lim="800000"/>
            <a:headEnd/>
            <a:tailEnd/>
          </a:ln>
          <a:effectLst/>
        </p:spPr>
        <p:txBody>
          <a:bodyPr wrap="none">
            <a:spAutoFit/>
          </a:bodyPr>
          <a:lstStyle/>
          <a:p>
            <a:r>
              <a:rPr kumimoji="1" lang="zh-CN" altLang="en-US" sz="2800" b="1" dirty="0">
                <a:solidFill>
                  <a:srgbClr val="FF0000"/>
                </a:solidFill>
                <a:latin typeface="楷体_GB2312" pitchFamily="49" charset="-122"/>
                <a:ea typeface="楷体_GB2312" pitchFamily="49" charset="-122"/>
              </a:rPr>
              <a:t>今昔对比直抒胸臆</a:t>
            </a:r>
          </a:p>
        </p:txBody>
      </p:sp>
      <p:sp>
        <p:nvSpPr>
          <p:cNvPr id="6"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box(in)">
                                      <p:cBhvr>
                                        <p:cTn id="12" dur="500"/>
                                        <p:tgtEl>
                                          <p:spTgt spid="2662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6631"/>
                                        </p:tgtEl>
                                        <p:attrNameLst>
                                          <p:attrName>style.visibility</p:attrName>
                                        </p:attrNameLst>
                                      </p:cBhvr>
                                      <p:to>
                                        <p:strVal val="visible"/>
                                      </p:to>
                                    </p:set>
                                    <p:animEffect transition="in" filter="barn(inHorizontal)">
                                      <p:cBhvr>
                                        <p:cTn id="17" dur="500"/>
                                        <p:tgtEl>
                                          <p:spTgt spid="26631"/>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26630"/>
                                        </p:tgtEl>
                                        <p:attrNameLst>
                                          <p:attrName>style.visibility</p:attrName>
                                        </p:attrNameLst>
                                      </p:cBhvr>
                                      <p:to>
                                        <p:strVal val="visible"/>
                                      </p:to>
                                    </p:set>
                                    <p:anim calcmode="lin" valueType="num">
                                      <p:cBhvr>
                                        <p:cTn id="22" dur="500" fill="hold"/>
                                        <p:tgtEl>
                                          <p:spTgt spid="26630"/>
                                        </p:tgtEl>
                                        <p:attrNameLst>
                                          <p:attrName>ppt_w</p:attrName>
                                        </p:attrNameLst>
                                      </p:cBhvr>
                                      <p:tavLst>
                                        <p:tav tm="0">
                                          <p:val>
                                            <p:fltVal val="0"/>
                                          </p:val>
                                        </p:tav>
                                        <p:tav tm="100000">
                                          <p:val>
                                            <p:strVal val="#ppt_w"/>
                                          </p:val>
                                        </p:tav>
                                      </p:tavLst>
                                    </p:anim>
                                    <p:anim calcmode="lin" valueType="num">
                                      <p:cBhvr>
                                        <p:cTn id="23" dur="500" fill="hold"/>
                                        <p:tgtEl>
                                          <p:spTgt spid="2663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autoUpdateAnimBg="0"/>
      <p:bldP spid="26630" grpId="0" autoUpdateAnimBg="0"/>
      <p:bldP spid="26631"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179512" y="404664"/>
            <a:ext cx="8964488" cy="3108543"/>
          </a:xfrm>
          <a:prstGeom prst="rect">
            <a:avLst/>
          </a:prstGeom>
          <a:noFill/>
          <a:ln w="9525">
            <a:noFill/>
            <a:miter lim="800000"/>
            <a:headEnd/>
            <a:tailEnd/>
          </a:ln>
          <a:effectLst/>
        </p:spPr>
        <p:txBody>
          <a:bodyPr wrap="square">
            <a:spAutoFit/>
          </a:bodyPr>
          <a:lstStyle/>
          <a:p>
            <a:r>
              <a:rPr kumimoji="1" lang="en-US" altLang="zh-CN" sz="2800" b="1" dirty="0">
                <a:latin typeface="楷体_GB2312" pitchFamily="49" charset="-122"/>
                <a:ea typeface="楷体_GB2312" pitchFamily="49" charset="-122"/>
              </a:rPr>
              <a:t>                  </a:t>
            </a:r>
            <a:r>
              <a:rPr kumimoji="1" lang="zh-CN" altLang="en-US" sz="2800" b="1" dirty="0" smtClean="0">
                <a:latin typeface="楷体_GB2312" pitchFamily="49" charset="-122"/>
                <a:ea typeface="楷体_GB2312" pitchFamily="49" charset="-122"/>
              </a:rPr>
              <a:t>塞</a:t>
            </a:r>
            <a:r>
              <a:rPr kumimoji="1" lang="zh-CN" altLang="en-US" sz="2800" b="1" dirty="0">
                <a:latin typeface="楷体_GB2312" pitchFamily="49" charset="-122"/>
                <a:ea typeface="楷体_GB2312" pitchFamily="49" charset="-122"/>
              </a:rPr>
              <a:t>下曲  王昌龄 </a:t>
            </a:r>
          </a:p>
          <a:p>
            <a:r>
              <a:rPr lang="zh-CN" altLang="en-US" sz="2800" b="1" dirty="0">
                <a:solidFill>
                  <a:srgbClr val="0000FF"/>
                </a:solidFill>
                <a:latin typeface="楷体_GB2312" pitchFamily="49" charset="-122"/>
                <a:ea typeface="楷体_GB2312" pitchFamily="49" charset="-122"/>
              </a:rPr>
              <a:t>蝉鸣空桑林，八月萧关道①。出塞入塞寒，处处黄芦草。 </a:t>
            </a:r>
          </a:p>
          <a:p>
            <a:r>
              <a:rPr lang="zh-CN" altLang="en-US" sz="2800" b="1" dirty="0">
                <a:solidFill>
                  <a:srgbClr val="0000FF"/>
                </a:solidFill>
                <a:latin typeface="楷体_GB2312" pitchFamily="49" charset="-122"/>
                <a:ea typeface="楷体_GB2312" pitchFamily="49" charset="-122"/>
              </a:rPr>
              <a:t>从来幽并客②，皆共尘沙老。莫学游侠儿，矜夸紫骝好。</a:t>
            </a:r>
            <a:r>
              <a:rPr lang="zh-CN" altLang="en-US" sz="2800" b="1" dirty="0">
                <a:latin typeface="楷体_GB2312" pitchFamily="49" charset="-122"/>
                <a:ea typeface="楷体_GB2312" pitchFamily="49" charset="-122"/>
              </a:rPr>
              <a:t> </a:t>
            </a:r>
          </a:p>
          <a:p>
            <a:r>
              <a:rPr lang="zh-CN" altLang="en-US" sz="2800" b="1" dirty="0">
                <a:latin typeface="楷体_GB2312" pitchFamily="49" charset="-122"/>
                <a:ea typeface="楷体_GB2312" pitchFamily="49" charset="-122"/>
              </a:rPr>
              <a:t>注：①萧关：古关塞名，故址在宁夏固原县。②幽并客：指幽州、并州武勇之人。</a:t>
            </a:r>
          </a:p>
          <a:p>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．前四句写边塞景物，其中“空”、“寒”二字有什么含义</a:t>
            </a:r>
            <a:r>
              <a:rPr lang="en-US" altLang="zh-CN" sz="2800" b="1" dirty="0">
                <a:latin typeface="楷体_GB2312" pitchFamily="49" charset="-122"/>
                <a:ea typeface="楷体_GB2312" pitchFamily="49" charset="-122"/>
              </a:rPr>
              <a:t>?</a:t>
            </a:r>
            <a:endParaRPr kumimoji="1" lang="en-US" altLang="zh-CN" sz="2800" b="1" dirty="0">
              <a:latin typeface="楷体_GB2312" pitchFamily="49" charset="-122"/>
              <a:ea typeface="楷体_GB2312" pitchFamily="49" charset="-122"/>
            </a:endParaRPr>
          </a:p>
        </p:txBody>
      </p:sp>
      <p:sp>
        <p:nvSpPr>
          <p:cNvPr id="29702" name="AutoShape 6"/>
          <p:cNvSpPr>
            <a:spLocks noChangeArrowheads="1"/>
          </p:cNvSpPr>
          <p:nvPr/>
        </p:nvSpPr>
        <p:spPr bwMode="auto">
          <a:xfrm>
            <a:off x="2843808" y="3933056"/>
            <a:ext cx="2735262" cy="720725"/>
          </a:xfrm>
          <a:prstGeom prst="wedgeRoundRectCallout">
            <a:avLst>
              <a:gd name="adj1" fmla="val 113782"/>
              <a:gd name="adj2" fmla="val 76870"/>
              <a:gd name="adj3" fmla="val 16667"/>
            </a:avLst>
          </a:prstGeom>
          <a:solidFill>
            <a:srgbClr val="99CCFF"/>
          </a:solidFill>
          <a:ln w="9525" algn="ctr">
            <a:solidFill>
              <a:schemeClr val="tx1"/>
            </a:solidFill>
            <a:miter lim="800000"/>
            <a:headEnd/>
            <a:tailEnd/>
          </a:ln>
          <a:effectLst/>
        </p:spPr>
        <p:txBody>
          <a:bodyPr/>
          <a:lstStyle/>
          <a:p>
            <a:r>
              <a:rPr kumimoji="1" lang="zh-CN" altLang="en-US" sz="3200" b="1">
                <a:solidFill>
                  <a:srgbClr val="FF0000"/>
                </a:solidFill>
                <a:effectLst>
                  <a:outerShdw blurRad="38100" dist="38100" dir="2700000" algn="tl">
                    <a:srgbClr val="000000"/>
                  </a:outerShdw>
                </a:effectLst>
                <a:latin typeface="Times New Roman" pitchFamily="18" charset="0"/>
                <a:ea typeface="华文中宋" pitchFamily="2" charset="-122"/>
              </a:rPr>
              <a:t>边塞的艰苦</a:t>
            </a:r>
          </a:p>
        </p:txBody>
      </p:sp>
      <p:sp>
        <p:nvSpPr>
          <p:cNvPr id="29703" name="Text Box 7"/>
          <p:cNvSpPr txBox="1">
            <a:spLocks noChangeArrowheads="1"/>
          </p:cNvSpPr>
          <p:nvPr/>
        </p:nvSpPr>
        <p:spPr bwMode="auto">
          <a:xfrm>
            <a:off x="0" y="3716338"/>
            <a:ext cx="9144000" cy="2441575"/>
          </a:xfrm>
          <a:prstGeom prst="rect">
            <a:avLst/>
          </a:prstGeom>
          <a:noFill/>
          <a:ln w="9525">
            <a:noFill/>
            <a:miter lim="800000"/>
            <a:headEnd/>
            <a:tailEnd/>
          </a:ln>
          <a:effectLst/>
        </p:spPr>
        <p:txBody>
          <a:bodyPr>
            <a:spAutoFit/>
          </a:bodyPr>
          <a:lstStyle/>
          <a:p>
            <a:pPr>
              <a:spcBef>
                <a:spcPct val="50000"/>
              </a:spcBef>
            </a:pPr>
            <a:r>
              <a:rPr kumimoji="1" lang="en-US" altLang="zh-CN" sz="2800" b="1" dirty="0">
                <a:solidFill>
                  <a:srgbClr val="FFFF00"/>
                </a:solidFill>
                <a:effectLst>
                  <a:outerShdw blurRad="38100" dist="38100" dir="2700000" algn="tl">
                    <a:srgbClr val="FFFFFF"/>
                  </a:outerShdw>
                </a:effectLst>
                <a:latin typeface="黑体" pitchFamily="2" charset="-122"/>
                <a:ea typeface="黑体" pitchFamily="2" charset="-122"/>
              </a:rPr>
              <a:t>2</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皆共尘沙老</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描写怎样的生活</a:t>
            </a:r>
            <a:r>
              <a:rPr kumimoji="1" lang="en-US" altLang="zh-CN" sz="2800" b="1" dirty="0">
                <a:solidFill>
                  <a:srgbClr val="FFFF00"/>
                </a:solidFill>
                <a:effectLst>
                  <a:outerShdw blurRad="38100" dist="38100" dir="2700000" algn="tl">
                    <a:srgbClr val="FFFFFF"/>
                  </a:outerShdw>
                </a:effectLst>
                <a:latin typeface="黑体" pitchFamily="2" charset="-122"/>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作者对</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幽并客</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表现什么态度</a:t>
            </a:r>
            <a:r>
              <a:rPr kumimoji="1" lang="en-US" altLang="zh-CN" sz="2800" b="1" dirty="0">
                <a:solidFill>
                  <a:srgbClr val="FFFF00"/>
                </a:solidFill>
                <a:effectLst>
                  <a:outerShdw blurRad="38100" dist="38100" dir="2700000" algn="tl">
                    <a:srgbClr val="FFFFFF"/>
                  </a:outerShdw>
                </a:effectLst>
                <a:latin typeface="黑体" pitchFamily="2" charset="-122"/>
                <a:ea typeface="黑体" pitchFamily="2" charset="-122"/>
              </a:rPr>
              <a:t>? </a:t>
            </a:r>
          </a:p>
          <a:p>
            <a:pPr>
              <a:spcBef>
                <a:spcPct val="50000"/>
              </a:spcBef>
            </a:pPr>
            <a:r>
              <a:rPr kumimoji="1" lang="en-US" altLang="zh-CN" sz="2800" b="1" dirty="0">
                <a:solidFill>
                  <a:srgbClr val="FFFF00"/>
                </a:solidFill>
                <a:effectLst>
                  <a:outerShdw blurRad="38100" dist="38100" dir="2700000" algn="tl">
                    <a:srgbClr val="FFFFFF"/>
                  </a:outerShdw>
                </a:effectLst>
                <a:latin typeface="黑体" pitchFamily="2" charset="-122"/>
                <a:ea typeface="黑体" pitchFamily="2" charset="-122"/>
              </a:rPr>
              <a:t>3</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．这首诗中作者写了两种人，分别表示</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褒</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与</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贬</a:t>
            </a:r>
            <a:r>
              <a:rPr kumimoji="1" lang="zh-CN" altLang="en-US" sz="2800" b="1" dirty="0">
                <a:solidFill>
                  <a:srgbClr val="FFFF00"/>
                </a:solidFill>
                <a:effectLst>
                  <a:outerShdw blurRad="38100" dist="38100" dir="2700000" algn="tl">
                    <a:srgbClr val="FFFFFF"/>
                  </a:outerShdw>
                </a:effectLst>
                <a:latin typeface="Times New Roman"/>
                <a:ea typeface="黑体" pitchFamily="2" charset="-122"/>
              </a:rPr>
              <a:t>”</a:t>
            </a:r>
            <a:r>
              <a:rPr kumimoji="1" lang="zh-CN" altLang="en-US" sz="2800" b="1" dirty="0">
                <a:solidFill>
                  <a:srgbClr val="FFFF00"/>
                </a:solidFill>
                <a:effectLst>
                  <a:outerShdw blurRad="38100" dist="38100" dir="2700000" algn="tl">
                    <a:srgbClr val="FFFFFF"/>
                  </a:outerShdw>
                </a:effectLst>
                <a:latin typeface="黑体" pitchFamily="2" charset="-122"/>
                <a:ea typeface="黑体" pitchFamily="2" charset="-122"/>
              </a:rPr>
              <a:t>的不同态度。从诗中找出这两种人，并说说作者赞扬什么，反对什么。 </a:t>
            </a:r>
          </a:p>
        </p:txBody>
      </p:sp>
      <p:sp>
        <p:nvSpPr>
          <p:cNvPr id="29704" name="Text Box 8"/>
          <p:cNvSpPr txBox="1">
            <a:spLocks noChangeArrowheads="1"/>
          </p:cNvSpPr>
          <p:nvPr/>
        </p:nvSpPr>
        <p:spPr bwMode="auto">
          <a:xfrm>
            <a:off x="0" y="3356992"/>
            <a:ext cx="9144000" cy="1104900"/>
          </a:xfrm>
          <a:prstGeom prst="rect">
            <a:avLst/>
          </a:prstGeom>
          <a:solidFill>
            <a:srgbClr val="FFFF99"/>
          </a:solidFill>
          <a:ln w="38100">
            <a:solidFill>
              <a:srgbClr val="FF00FF"/>
            </a:solidFill>
            <a:miter lim="800000"/>
            <a:headEnd/>
            <a:tailEnd/>
          </a:ln>
          <a:effectLst/>
        </p:spPr>
        <p:txBody>
          <a:bodyPr>
            <a:spAutoFit/>
          </a:bodyPr>
          <a:lstStyle/>
          <a:p>
            <a:pPr>
              <a:spcBef>
                <a:spcPct val="50000"/>
              </a:spcBef>
            </a:pPr>
            <a:r>
              <a:rPr kumimoji="1" lang="en-US" altLang="zh-CN" sz="2800" b="1" dirty="0">
                <a:solidFill>
                  <a:srgbClr val="FFFF00"/>
                </a:solidFill>
                <a:latin typeface="黑体" pitchFamily="2" charset="-122"/>
                <a:ea typeface="黑体" pitchFamily="2" charset="-122"/>
              </a:rPr>
              <a:t>     </a:t>
            </a:r>
            <a:r>
              <a:rPr kumimoji="1" lang="zh-CN" altLang="en-US" sz="3200" b="1" dirty="0">
                <a:solidFill>
                  <a:schemeClr val="accent2"/>
                </a:solidFill>
                <a:effectLst>
                  <a:outerShdw blurRad="38100" dist="38100" dir="2700000" algn="tl">
                    <a:srgbClr val="000000"/>
                  </a:outerShdw>
                </a:effectLst>
                <a:latin typeface="华文新魏" pitchFamily="2" charset="-122"/>
                <a:ea typeface="华文新魏" pitchFamily="2" charset="-122"/>
              </a:rPr>
              <a:t>献身于保卫祖国的征战生活。赞扬他们的慷慨豪迈精神。</a:t>
            </a:r>
            <a:r>
              <a:rPr kumimoji="1" lang="zh-CN" altLang="en-US" sz="2800" b="1" dirty="0">
                <a:solidFill>
                  <a:srgbClr val="FFFF00"/>
                </a:solidFill>
                <a:latin typeface="黑体" pitchFamily="2" charset="-122"/>
                <a:ea typeface="黑体" pitchFamily="2" charset="-122"/>
              </a:rPr>
              <a:t> </a:t>
            </a:r>
          </a:p>
        </p:txBody>
      </p:sp>
      <p:sp>
        <p:nvSpPr>
          <p:cNvPr id="29705" name="Text Box 9"/>
          <p:cNvSpPr txBox="1">
            <a:spLocks noChangeArrowheads="1"/>
          </p:cNvSpPr>
          <p:nvPr/>
        </p:nvSpPr>
        <p:spPr bwMode="auto">
          <a:xfrm>
            <a:off x="0" y="3429000"/>
            <a:ext cx="9144000" cy="1815882"/>
          </a:xfrm>
          <a:prstGeom prst="rect">
            <a:avLst/>
          </a:prstGeom>
          <a:noFill/>
          <a:ln w="38100">
            <a:solidFill>
              <a:srgbClr val="FF00FF"/>
            </a:solidFill>
            <a:miter lim="800000"/>
            <a:headEnd/>
            <a:tailEnd/>
          </a:ln>
          <a:effectLst/>
        </p:spPr>
        <p:txBody>
          <a:bodyPr>
            <a:spAutoFit/>
          </a:bodyPr>
          <a:lstStyle/>
          <a:p>
            <a:r>
              <a:rPr kumimoji="1" lang="en-US" altLang="zh-CN" sz="2800" b="1" dirty="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   “</a:t>
            </a:r>
            <a:r>
              <a:rPr kumimoji="1" lang="zh-CN" altLang="en-US" sz="2800" b="1" dirty="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幽并客”和“游侠儿”。  赞扬戍边战士慷慨豪迈，保卫祖国的精神。批评那些骄矜恣纵、自夸勇武的人，他们徒有从武的外表，却只停留在向人夸耀骏马，而并没有捐躯赴难、为国牺牲的豪侠实质。 </a:t>
            </a:r>
          </a:p>
        </p:txBody>
      </p:sp>
      <p:sp>
        <p:nvSpPr>
          <p:cNvPr id="8"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9702"/>
                                        </p:tgtEl>
                                        <p:attrNameLst>
                                          <p:attrName>style.visibility</p:attrName>
                                        </p:attrNameLst>
                                      </p:cBhvr>
                                      <p:to>
                                        <p:strVal val="visible"/>
                                      </p:to>
                                    </p:set>
                                    <p:animEffect transition="in" filter="diamond(in)">
                                      <p:cBhvr>
                                        <p:cTn id="7" dur="2000"/>
                                        <p:tgtEl>
                                          <p:spTgt spid="2970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29702"/>
                                        </p:tgtEl>
                                      </p:cBhvr>
                                    </p:animEffect>
                                    <p:set>
                                      <p:cBhvr>
                                        <p:cTn id="12" dur="1" fill="hold">
                                          <p:stCondLst>
                                            <p:cond delay="1999"/>
                                          </p:stCondLst>
                                        </p:cTn>
                                        <p:tgtEl>
                                          <p:spTgt spid="2970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9704"/>
                                        </p:tgtEl>
                                        <p:attrNameLst>
                                          <p:attrName>style.visibility</p:attrName>
                                        </p:attrNameLst>
                                      </p:cBhvr>
                                      <p:to>
                                        <p:strVal val="visible"/>
                                      </p:to>
                                    </p:set>
                                    <p:anim calcmode="lin" valueType="num">
                                      <p:cBhvr additive="base">
                                        <p:cTn id="17" dur="500" fill="hold"/>
                                        <p:tgtEl>
                                          <p:spTgt spid="29704"/>
                                        </p:tgtEl>
                                        <p:attrNameLst>
                                          <p:attrName>ppt_x</p:attrName>
                                        </p:attrNameLst>
                                      </p:cBhvr>
                                      <p:tavLst>
                                        <p:tav tm="0">
                                          <p:val>
                                            <p:strVal val="0-#ppt_w/2"/>
                                          </p:val>
                                        </p:tav>
                                        <p:tav tm="100000">
                                          <p:val>
                                            <p:strVal val="#ppt_x"/>
                                          </p:val>
                                        </p:tav>
                                      </p:tavLst>
                                    </p:anim>
                                    <p:anim calcmode="lin" valueType="num">
                                      <p:cBhvr additive="base">
                                        <p:cTn id="18" dur="500" fill="hold"/>
                                        <p:tgtEl>
                                          <p:spTgt spid="2970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9705"/>
                                        </p:tgtEl>
                                        <p:attrNameLst>
                                          <p:attrName>style.visibility</p:attrName>
                                        </p:attrNameLst>
                                      </p:cBhvr>
                                      <p:to>
                                        <p:strVal val="visible"/>
                                      </p:to>
                                    </p:set>
                                    <p:anim calcmode="lin" valueType="num">
                                      <p:cBhvr additive="base">
                                        <p:cTn id="23" dur="500" fill="hold"/>
                                        <p:tgtEl>
                                          <p:spTgt spid="29705"/>
                                        </p:tgtEl>
                                        <p:attrNameLst>
                                          <p:attrName>ppt_x</p:attrName>
                                        </p:attrNameLst>
                                      </p:cBhvr>
                                      <p:tavLst>
                                        <p:tav tm="0">
                                          <p:val>
                                            <p:strVal val="0-#ppt_w/2"/>
                                          </p:val>
                                        </p:tav>
                                        <p:tav tm="100000">
                                          <p:val>
                                            <p:strVal val="#ppt_x"/>
                                          </p:val>
                                        </p:tav>
                                      </p:tavLst>
                                    </p:anim>
                                    <p:anim calcmode="lin" valueType="num">
                                      <p:cBhvr additive="base">
                                        <p:cTn id="24" dur="500" fill="hold"/>
                                        <p:tgtEl>
                                          <p:spTgt spid="2970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p:bldP spid="29702" grpId="1" animBg="1"/>
      <p:bldP spid="29704" grpId="0" animBg="1" autoUpdateAnimBg="0"/>
      <p:bldP spid="29705" grpId="0" animBg="1" autoUpdateAnimBg="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5" name="Text Box 3"/>
          <p:cNvSpPr txBox="1">
            <a:spLocks noChangeArrowheads="1"/>
          </p:cNvSpPr>
          <p:nvPr/>
        </p:nvSpPr>
        <p:spPr bwMode="auto">
          <a:xfrm>
            <a:off x="0" y="1052513"/>
            <a:ext cx="8208963" cy="2227262"/>
          </a:xfrm>
          <a:prstGeom prst="rect">
            <a:avLst/>
          </a:prstGeom>
          <a:noFill/>
          <a:ln w="9525">
            <a:noFill/>
            <a:miter lim="800000"/>
            <a:headEnd/>
            <a:tailEnd/>
          </a:ln>
          <a:effectLst/>
        </p:spPr>
        <p:txBody>
          <a:bodyPr>
            <a:spAutoFit/>
          </a:bodyPr>
          <a:lstStyle/>
          <a:p>
            <a:pPr algn="ctr"/>
            <a:r>
              <a:rPr lang="zh-CN" altLang="en-US" sz="2800" b="1" dirty="0">
                <a:solidFill>
                  <a:srgbClr val="0000FF"/>
                </a:solidFill>
                <a:ea typeface="楷体_GB2312" pitchFamily="49" charset="-122"/>
              </a:rPr>
              <a:t>送杜十四之江南　孟浩然</a:t>
            </a:r>
          </a:p>
          <a:p>
            <a:pPr algn="ctr"/>
            <a:r>
              <a:rPr lang="zh-CN" altLang="en-US" sz="2800" b="1" dirty="0">
                <a:solidFill>
                  <a:srgbClr val="0000FF"/>
                </a:solidFill>
                <a:ea typeface="楷体_GB2312" pitchFamily="49" charset="-122"/>
              </a:rPr>
              <a:t>荆吴相接水为乡，君去春江正渺茫。</a:t>
            </a:r>
          </a:p>
          <a:p>
            <a:pPr algn="ctr"/>
            <a:r>
              <a:rPr lang="zh-CN" altLang="en-US" sz="2800" b="1" dirty="0">
                <a:solidFill>
                  <a:srgbClr val="0000FF"/>
                </a:solidFill>
                <a:ea typeface="楷体_GB2312" pitchFamily="49" charset="-122"/>
              </a:rPr>
              <a:t>日暮征帆何处泊？天涯一望断人肠。</a:t>
            </a:r>
          </a:p>
          <a:p>
            <a:pPr algn="ctr"/>
            <a:endParaRPr lang="zh-CN" altLang="en-US" sz="2800" b="1" dirty="0">
              <a:solidFill>
                <a:srgbClr val="0000FF"/>
              </a:solidFill>
              <a:ea typeface="楷体_GB2312" pitchFamily="49" charset="-122"/>
            </a:endParaRPr>
          </a:p>
          <a:p>
            <a:r>
              <a:rPr lang="zh-CN" altLang="en-US" sz="2800" b="1" dirty="0">
                <a:solidFill>
                  <a:srgbClr val="0000FF"/>
                </a:solidFill>
                <a:ea typeface="楷体_GB2312" pitchFamily="49" charset="-122"/>
              </a:rPr>
              <a:t>　　　</a:t>
            </a:r>
            <a:r>
              <a:rPr lang="zh-CN" altLang="en-US" sz="2800" b="1" dirty="0">
                <a:ea typeface="楷体_GB2312" pitchFamily="49" charset="-122"/>
              </a:rPr>
              <a:t>作者如何表达惜别哀伤之情的？</a:t>
            </a:r>
          </a:p>
        </p:txBody>
      </p:sp>
      <p:sp>
        <p:nvSpPr>
          <p:cNvPr id="105477" name="Text Box 5"/>
          <p:cNvSpPr txBox="1">
            <a:spLocks noChangeArrowheads="1"/>
          </p:cNvSpPr>
          <p:nvPr/>
        </p:nvSpPr>
        <p:spPr bwMode="auto">
          <a:xfrm>
            <a:off x="611188" y="3500438"/>
            <a:ext cx="7940675" cy="2677656"/>
          </a:xfrm>
          <a:prstGeom prst="rect">
            <a:avLst/>
          </a:prstGeom>
          <a:noFill/>
          <a:ln w="9525">
            <a:noFill/>
            <a:miter lim="800000"/>
            <a:headEnd/>
            <a:tailEnd/>
          </a:ln>
          <a:effectLst/>
        </p:spPr>
        <p:txBody>
          <a:bodyPr>
            <a:spAutoFit/>
          </a:bodyPr>
          <a:lstStyle/>
          <a:p>
            <a:pPr>
              <a:lnSpc>
                <a:spcPct val="120000"/>
              </a:lnSpc>
            </a:pPr>
            <a:r>
              <a:rPr lang="en-US" altLang="zh-CN"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借景抒情。</a:t>
            </a:r>
            <a:endParaRPr lang="en-US" altLang="zh-CN" sz="2800" b="1" dirty="0" smtClean="0">
              <a:solidFill>
                <a:srgbClr val="FF0000"/>
              </a:solidFill>
              <a:latin typeface="楷体_GB2312" pitchFamily="49" charset="-122"/>
              <a:ea typeface="楷体_GB2312" pitchFamily="49" charset="-122"/>
            </a:endParaRPr>
          </a:p>
          <a:p>
            <a:pPr>
              <a:lnSpc>
                <a:spcPct val="120000"/>
              </a:lnSpc>
            </a:pPr>
            <a:r>
              <a:rPr lang="zh-CN" altLang="en-US" sz="2800" b="1" dirty="0" smtClean="0">
                <a:solidFill>
                  <a:srgbClr val="FF0000"/>
                </a:solidFill>
                <a:latin typeface="楷体_GB2312" pitchFamily="49" charset="-122"/>
                <a:ea typeface="楷体_GB2312" pitchFamily="49" charset="-122"/>
              </a:rPr>
              <a:t>  景物</a:t>
            </a:r>
            <a:r>
              <a:rPr lang="zh-CN" altLang="en-US" sz="2800" b="1" dirty="0">
                <a:solidFill>
                  <a:srgbClr val="FF0000"/>
                </a:solidFill>
                <a:latin typeface="楷体_GB2312" pitchFamily="49" charset="-122"/>
                <a:ea typeface="楷体_GB2312" pitchFamily="49" charset="-122"/>
              </a:rPr>
              <a:t>：“春江渺茫”“日暮” 。</a:t>
            </a:r>
          </a:p>
          <a:p>
            <a:pPr>
              <a:lnSpc>
                <a:spcPct val="120000"/>
              </a:lnSpc>
            </a:pPr>
            <a:r>
              <a:rPr lang="zh-CN" altLang="en-US" sz="2800" b="1" dirty="0">
                <a:solidFill>
                  <a:srgbClr val="FF0000"/>
                </a:solidFill>
                <a:latin typeface="楷体_GB2312" pitchFamily="49" charset="-122"/>
                <a:ea typeface="楷体_GB2312" pitchFamily="49" charset="-122"/>
              </a:rPr>
              <a:t>  </a:t>
            </a:r>
            <a:r>
              <a:rPr lang="zh-CN" altLang="en-US" sz="2800" b="1" dirty="0" smtClean="0">
                <a:solidFill>
                  <a:srgbClr val="FF0000"/>
                </a:solidFill>
                <a:latin typeface="楷体_GB2312" pitchFamily="49" charset="-122"/>
                <a:ea typeface="楷体_GB2312" pitchFamily="49" charset="-122"/>
              </a:rPr>
              <a:t>三四</a:t>
            </a:r>
            <a:r>
              <a:rPr lang="zh-CN" altLang="en-US" sz="2800" b="1" dirty="0">
                <a:solidFill>
                  <a:srgbClr val="FF0000"/>
                </a:solidFill>
                <a:latin typeface="楷体_GB2312" pitchFamily="49" charset="-122"/>
                <a:ea typeface="楷体_GB2312" pitchFamily="49" charset="-122"/>
              </a:rPr>
              <a:t>句替远去的友人设想：日暮之时会停泊在哪里呢？到那时，人生地疏，天涯一孤客是多么的令人哀伤啊！</a:t>
            </a:r>
            <a:endParaRPr lang="zh-CN" altLang="en-US" sz="2800" dirty="0">
              <a:solidFill>
                <a:srgbClr val="FF0000"/>
              </a:solidFill>
              <a:latin typeface="楷体_GB2312" pitchFamily="49" charset="-122"/>
              <a:ea typeface="楷体_GB2312" pitchFamily="49" charset="-122"/>
            </a:endParaRPr>
          </a:p>
        </p:txBody>
      </p:sp>
      <p:sp>
        <p:nvSpPr>
          <p:cNvPr id="5" name="Rectangle 7"/>
          <p:cNvSpPr>
            <a:spLocks noChangeArrowheads="1"/>
          </p:cNvSpPr>
          <p:nvPr/>
        </p:nvSpPr>
        <p:spPr bwMode="auto">
          <a:xfrm>
            <a:off x="0" y="0"/>
            <a:ext cx="2267744" cy="764704"/>
          </a:xfrm>
          <a:prstGeom prst="rect">
            <a:avLst/>
          </a:prstGeom>
          <a:noFill/>
          <a:ln w="9525">
            <a:noFill/>
            <a:miter lim="800000"/>
            <a:headEnd/>
            <a:tailEnd/>
          </a:ln>
          <a:effectLst/>
        </p:spPr>
        <p:txBody>
          <a:bodyPr wrap="none" anchor="ctr"/>
          <a:lstStyle/>
          <a:p>
            <a:pPr algn="ctr"/>
            <a:r>
              <a:rPr lang="zh-CN" altLang="en-US" sz="4400" b="1" dirty="0">
                <a:solidFill>
                  <a:srgbClr val="FF33CC"/>
                </a:solidFill>
                <a:ea typeface="华文行楷" pitchFamily="2" charset="-122"/>
              </a:rPr>
              <a:t>课堂示例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5475"/>
                                        </p:tgtEl>
                                        <p:attrNameLst>
                                          <p:attrName>style.visibility</p:attrName>
                                        </p:attrNameLst>
                                      </p:cBhvr>
                                      <p:to>
                                        <p:strVal val="visible"/>
                                      </p:to>
                                    </p:set>
                                    <p:animEffect transition="in" filter="strips(downLeft)">
                                      <p:cBhvr>
                                        <p:cTn id="12" dur="500"/>
                                        <p:tgtEl>
                                          <p:spTgt spid="10547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5477"/>
                                        </p:tgtEl>
                                        <p:attrNameLst>
                                          <p:attrName>style.visibility</p:attrName>
                                        </p:attrNameLst>
                                      </p:cBhvr>
                                      <p:to>
                                        <p:strVal val="visible"/>
                                      </p:to>
                                    </p:set>
                                    <p:animEffect transition="in" filter="checkerboard(across)">
                                      <p:cBhvr>
                                        <p:cTn id="17" dur="500"/>
                                        <p:tgtEl>
                                          <p:spTgt spid="105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105477"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403648" y="620688"/>
            <a:ext cx="7272338" cy="5022850"/>
          </a:xfrm>
          <a:prstGeom prst="rect">
            <a:avLst/>
          </a:prstGeom>
          <a:noFill/>
          <a:ln w="9525">
            <a:noFill/>
            <a:miter lim="800000"/>
            <a:headEnd/>
            <a:tailEnd/>
          </a:ln>
          <a:effectLst/>
        </p:spPr>
        <p:txBody>
          <a:bodyPr>
            <a:spAutoFit/>
          </a:bodyPr>
          <a:lstStyle/>
          <a:p>
            <a:pPr>
              <a:lnSpc>
                <a:spcPct val="130000"/>
              </a:lnSpc>
            </a:pPr>
            <a:r>
              <a:rPr lang="en-US" altLang="zh-CN" sz="3600" b="1" dirty="0">
                <a:latin typeface="楷体_GB2312" pitchFamily="49" charset="-122"/>
                <a:ea typeface="楷体_GB2312" pitchFamily="49" charset="-122"/>
              </a:rPr>
              <a:t>4</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青春易逝的伤感</a:t>
            </a:r>
            <a:r>
              <a:rPr lang="zh-CN" altLang="en-US" sz="2800" b="1" dirty="0">
                <a:solidFill>
                  <a:srgbClr val="FF0000"/>
                </a:solidFill>
                <a:latin typeface="Arial"/>
                <a:ea typeface="楷体_GB2312" pitchFamily="49" charset="-122"/>
              </a:rPr>
              <a:t> </a:t>
            </a:r>
            <a:endParaRPr lang="zh-CN" altLang="en-US" sz="2800" b="1" dirty="0">
              <a:solidFill>
                <a:srgbClr val="FF0000"/>
              </a:solidFill>
              <a:latin typeface="楷体_GB2312" pitchFamily="49" charset="-122"/>
              <a:ea typeface="楷体_GB2312" pitchFamily="49" charset="-122"/>
            </a:endParaRPr>
          </a:p>
          <a:p>
            <a:pPr>
              <a:lnSpc>
                <a:spcPct val="130000"/>
              </a:lnSpc>
            </a:pPr>
            <a:r>
              <a:rPr lang="zh-CN" altLang="en-US" sz="2800" b="1" dirty="0">
                <a:latin typeface="楷体_GB2312" pitchFamily="49" charset="-122"/>
                <a:ea typeface="楷体_GB2312" pitchFamily="49" charset="-122"/>
              </a:rPr>
              <a:t>　　如：李清照</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如梦令</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昨夜雨疏风骤</a:t>
            </a:r>
            <a:r>
              <a:rPr lang="en-US" altLang="zh-CN" sz="2800" b="1" dirty="0">
                <a:latin typeface="楷体_GB2312" pitchFamily="49" charset="-122"/>
                <a:ea typeface="楷体_GB2312" pitchFamily="49" charset="-122"/>
              </a:rPr>
              <a:t>》</a:t>
            </a:r>
          </a:p>
          <a:p>
            <a:pPr>
              <a:lnSpc>
                <a:spcPct val="130000"/>
              </a:lnSpc>
            </a:pPr>
            <a:r>
              <a:rPr lang="en-US" altLang="zh-CN" sz="2800" b="1" dirty="0">
                <a:latin typeface="Arial"/>
                <a:ea typeface="楷体_GB2312" pitchFamily="49" charset="-122"/>
              </a:rPr>
              <a:t> </a:t>
            </a:r>
            <a:r>
              <a:rPr lang="en-US" altLang="zh-CN" sz="3600" b="1" dirty="0">
                <a:latin typeface="楷体_GB2312" pitchFamily="49" charset="-122"/>
                <a:ea typeface="楷体_GB2312" pitchFamily="49" charset="-122"/>
              </a:rPr>
              <a:t>5</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仕途失意的苦闷</a:t>
            </a:r>
            <a:r>
              <a:rPr lang="zh-CN" altLang="en-US" sz="2800" b="1" dirty="0">
                <a:latin typeface="Arial"/>
                <a:ea typeface="楷体_GB2312" pitchFamily="49" charset="-122"/>
              </a:rPr>
              <a:t> </a:t>
            </a:r>
            <a:endParaRPr lang="zh-CN" altLang="en-US" sz="2800" b="1" dirty="0">
              <a:latin typeface="楷体_GB2312" pitchFamily="49" charset="-122"/>
              <a:ea typeface="楷体_GB2312" pitchFamily="49" charset="-122"/>
            </a:endParaRPr>
          </a:p>
          <a:p>
            <a:pPr>
              <a:lnSpc>
                <a:spcPct val="130000"/>
              </a:lnSpc>
            </a:pPr>
            <a:r>
              <a:rPr lang="zh-CN" altLang="en-US" sz="2800" b="1" dirty="0">
                <a:latin typeface="楷体_GB2312" pitchFamily="49" charset="-122"/>
                <a:ea typeface="楷体_GB2312" pitchFamily="49" charset="-122"/>
              </a:rPr>
              <a:t>　　如：白居易</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琵琶行</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苏轼</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水调歌　头</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明月几时有</a:t>
            </a:r>
            <a:r>
              <a:rPr lang="en-US" altLang="zh-CN" sz="2800" b="1" dirty="0">
                <a:latin typeface="楷体_GB2312" pitchFamily="49" charset="-122"/>
                <a:ea typeface="楷体_GB2312" pitchFamily="49" charset="-122"/>
              </a:rPr>
              <a:t>》</a:t>
            </a:r>
            <a:br>
              <a:rPr lang="en-US" altLang="zh-CN" sz="2800" b="1" dirty="0">
                <a:latin typeface="楷体_GB2312" pitchFamily="49" charset="-122"/>
                <a:ea typeface="楷体_GB2312" pitchFamily="49" charset="-122"/>
              </a:rPr>
            </a:br>
            <a:r>
              <a:rPr lang="en-US" altLang="zh-CN" sz="2800" b="1" dirty="0">
                <a:latin typeface="Arial"/>
                <a:ea typeface="楷体_GB2312" pitchFamily="49" charset="-122"/>
              </a:rPr>
              <a:t> </a:t>
            </a:r>
            <a:r>
              <a:rPr lang="en-US" altLang="zh-CN" sz="3600" b="1" dirty="0">
                <a:latin typeface="楷体_GB2312" pitchFamily="49" charset="-122"/>
                <a:ea typeface="楷体_GB2312" pitchFamily="49" charset="-122"/>
              </a:rPr>
              <a:t>6</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告慰平生的喜悦</a:t>
            </a:r>
            <a:r>
              <a:rPr lang="zh-CN" altLang="en-US" sz="2800" b="1" dirty="0">
                <a:solidFill>
                  <a:srgbClr val="FF0000"/>
                </a:solidFill>
                <a:latin typeface="Arial"/>
                <a:ea typeface="楷体_GB2312" pitchFamily="49" charset="-122"/>
              </a:rPr>
              <a:t> </a:t>
            </a:r>
            <a:endParaRPr lang="zh-CN" altLang="en-US" sz="2800" b="1" dirty="0">
              <a:solidFill>
                <a:srgbClr val="FF0000"/>
              </a:solidFill>
              <a:latin typeface="楷体_GB2312" pitchFamily="49" charset="-122"/>
              <a:ea typeface="楷体_GB2312" pitchFamily="49" charset="-122"/>
            </a:endParaRPr>
          </a:p>
          <a:p>
            <a:pPr>
              <a:lnSpc>
                <a:spcPct val="130000"/>
              </a:lnSpc>
            </a:pPr>
            <a:r>
              <a:rPr lang="zh-CN" altLang="en-US" sz="2800" b="1" dirty="0">
                <a:latin typeface="楷体_GB2312" pitchFamily="49" charset="-122"/>
                <a:ea typeface="楷体_GB2312" pitchFamily="49" charset="-122"/>
              </a:rPr>
              <a:t>　　如：杜甫</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春夜喜雨</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闻官军收河南河北</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辛弃疾</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西江月</a:t>
            </a:r>
            <a:r>
              <a:rPr lang="en-US" altLang="zh-CN" sz="2800" b="1" dirty="0">
                <a:latin typeface="Arial"/>
                <a:ea typeface="楷体_GB2312" pitchFamily="49" charset="-122"/>
              </a:rPr>
              <a:t>·</a:t>
            </a:r>
            <a:r>
              <a:rPr lang="zh-CN" altLang="en-US" sz="2800" b="1" dirty="0">
                <a:latin typeface="楷体_GB2312" pitchFamily="49" charset="-122"/>
                <a:ea typeface="楷体_GB2312" pitchFamily="49" charset="-122"/>
              </a:rPr>
              <a:t>明月别枝惊鹊</a:t>
            </a:r>
            <a:r>
              <a:rPr lang="en-US" altLang="zh-CN" sz="2800" b="1" dirty="0">
                <a:latin typeface="楷体_GB2312" pitchFamily="49" charset="-122"/>
                <a:ea typeface="楷体_GB2312" pitchFamily="49" charset="-122"/>
              </a:rPr>
              <a:t>》</a:t>
            </a:r>
          </a:p>
        </p:txBody>
      </p:sp>
      <p:sp>
        <p:nvSpPr>
          <p:cNvPr id="14340" name="Text Box 4"/>
          <p:cNvSpPr txBox="1">
            <a:spLocks noChangeArrowheads="1"/>
          </p:cNvSpPr>
          <p:nvPr/>
        </p:nvSpPr>
        <p:spPr bwMode="auto">
          <a:xfrm>
            <a:off x="335558" y="981075"/>
            <a:ext cx="923330" cy="4392613"/>
          </a:xfrm>
          <a:prstGeom prst="rect">
            <a:avLst/>
          </a:prstGeom>
          <a:noFill/>
          <a:ln w="9525">
            <a:noFill/>
            <a:miter lim="800000"/>
            <a:headEnd/>
            <a:tailEnd/>
          </a:ln>
          <a:effectLst/>
        </p:spPr>
        <p:txBody>
          <a:bodyPr vert="eaVert">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④</a:t>
            </a:r>
            <a:r>
              <a:rPr lang="zh-CN" altLang="en-US" sz="4800" b="1" dirty="0">
                <a:solidFill>
                  <a:srgbClr val="0000FF"/>
                </a:solidFill>
                <a:latin typeface="楷体_GB2312" pitchFamily="49" charset="-122"/>
                <a:ea typeface="楷体_GB2312" pitchFamily="49" charset="-122"/>
              </a:rPr>
              <a:t>生活杂感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barn(outHorizontal)">
                                      <p:cBhvr>
                                        <p:cTn id="7" dur="500"/>
                                        <p:tgtEl>
                                          <p:spTgt spid="1434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4338"/>
                                        </p:tgtEl>
                                        <p:attrNameLst>
                                          <p:attrName>style.visibility</p:attrName>
                                        </p:attrNameLst>
                                      </p:cBhvr>
                                      <p:to>
                                        <p:strVal val="visible"/>
                                      </p:to>
                                    </p:set>
                                    <p:animEffect transition="in" filter="diamond(in)">
                                      <p:cBhvr>
                                        <p:cTn id="12"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35806" y="980728"/>
            <a:ext cx="923330" cy="4321175"/>
          </a:xfrm>
          <a:prstGeom prst="rect">
            <a:avLst/>
          </a:prstGeom>
          <a:noFill/>
          <a:ln w="9525">
            <a:noFill/>
            <a:miter lim="800000"/>
            <a:headEnd/>
            <a:tailEnd/>
          </a:ln>
          <a:effectLst/>
        </p:spPr>
        <p:txBody>
          <a:bodyPr vert="eaVert">
            <a:spAutoFit/>
          </a:bodyPr>
          <a:lstStyle/>
          <a:p>
            <a:pPr algn="ctr">
              <a:spcBef>
                <a:spcPct val="50000"/>
              </a:spcBef>
            </a:pPr>
            <a:r>
              <a:rPr lang="en-US" altLang="zh-CN" sz="4800" b="1" dirty="0">
                <a:solidFill>
                  <a:srgbClr val="0000FF"/>
                </a:solidFill>
                <a:latin typeface="楷体_GB2312" pitchFamily="49" charset="-122"/>
                <a:ea typeface="楷体_GB2312" pitchFamily="49" charset="-122"/>
              </a:rPr>
              <a:t>⑤</a:t>
            </a:r>
            <a:r>
              <a:rPr lang="zh-CN" altLang="en-US" sz="4800" b="1" dirty="0">
                <a:solidFill>
                  <a:srgbClr val="0000FF"/>
                </a:solidFill>
                <a:latin typeface="楷体_GB2312" pitchFamily="49" charset="-122"/>
                <a:ea typeface="楷体_GB2312" pitchFamily="49" charset="-122"/>
              </a:rPr>
              <a:t>长亭送别</a:t>
            </a:r>
          </a:p>
        </p:txBody>
      </p:sp>
      <p:sp>
        <p:nvSpPr>
          <p:cNvPr id="15364" name="Rectangle 4"/>
          <p:cNvSpPr>
            <a:spLocks noChangeArrowheads="1"/>
          </p:cNvSpPr>
          <p:nvPr/>
        </p:nvSpPr>
        <p:spPr bwMode="auto">
          <a:xfrm>
            <a:off x="1547664" y="620688"/>
            <a:ext cx="7056438" cy="5138738"/>
          </a:xfrm>
          <a:prstGeom prst="rect">
            <a:avLst/>
          </a:prstGeom>
          <a:noFill/>
          <a:ln w="9525">
            <a:noFill/>
            <a:miter lim="800000"/>
            <a:headEnd/>
            <a:tailEnd/>
          </a:ln>
          <a:effectLst/>
        </p:spPr>
        <p:txBody>
          <a:bodyPr anchor="ctr">
            <a:spAutoFit/>
          </a:bodyPr>
          <a:lstStyle/>
          <a:p>
            <a:pPr>
              <a:lnSpc>
                <a:spcPct val="150000"/>
              </a:lnSpc>
            </a:pPr>
            <a:r>
              <a:rPr lang="en-US" altLang="zh-CN" sz="2800" b="1" dirty="0"/>
              <a:t> </a:t>
            </a:r>
            <a:r>
              <a:rPr lang="en-US" altLang="zh-CN" sz="3600" b="1" dirty="0">
                <a:latin typeface="楷体_GB2312" pitchFamily="49" charset="-122"/>
                <a:ea typeface="楷体_GB2312" pitchFamily="49" charset="-122"/>
              </a:rPr>
              <a:t>1</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依依不舍的留念</a:t>
            </a:r>
          </a:p>
          <a:p>
            <a:pPr>
              <a:lnSpc>
                <a:spcPct val="150000"/>
              </a:lnSpc>
            </a:pPr>
            <a:r>
              <a:rPr lang="zh-CN" altLang="en-US" sz="2800" b="1" dirty="0">
                <a:latin typeface="Arial"/>
                <a:ea typeface="楷体_GB2312" pitchFamily="49" charset="-122"/>
              </a:rPr>
              <a:t> </a:t>
            </a:r>
            <a:r>
              <a:rPr lang="zh-CN" altLang="en-US" sz="2800" b="1" dirty="0">
                <a:latin typeface="楷体_GB2312" pitchFamily="49" charset="-122"/>
                <a:ea typeface="楷体_GB2312" pitchFamily="49" charset="-122"/>
              </a:rPr>
              <a:t>　　如：柳永</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雨霖铃</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、王维</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渭城曲</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、李白</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金陵酒肆留别</a:t>
            </a:r>
            <a:r>
              <a:rPr lang="en-US" altLang="zh-CN" sz="2800" b="1" dirty="0">
                <a:latin typeface="楷体_GB2312" pitchFamily="49" charset="-122"/>
                <a:ea typeface="楷体_GB2312" pitchFamily="49" charset="-122"/>
              </a:rPr>
              <a:t>》</a:t>
            </a:r>
            <a:br>
              <a:rPr lang="en-US" altLang="zh-CN" sz="2800" b="1" dirty="0">
                <a:latin typeface="楷体_GB2312" pitchFamily="49" charset="-122"/>
                <a:ea typeface="楷体_GB2312" pitchFamily="49" charset="-122"/>
              </a:rPr>
            </a:br>
            <a:r>
              <a:rPr lang="en-US" altLang="zh-CN" sz="2800" b="1" dirty="0">
                <a:latin typeface="Arial"/>
                <a:ea typeface="楷体_GB2312" pitchFamily="49" charset="-122"/>
              </a:rPr>
              <a:t> </a:t>
            </a:r>
            <a:r>
              <a:rPr lang="en-US" altLang="zh-CN" sz="3600" b="1" dirty="0">
                <a:latin typeface="楷体_GB2312" pitchFamily="49" charset="-122"/>
                <a:ea typeface="楷体_GB2312" pitchFamily="49" charset="-122"/>
              </a:rPr>
              <a:t>2</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情深意长的勉励</a:t>
            </a:r>
            <a:r>
              <a:rPr lang="zh-CN" altLang="en-US" sz="2800" b="1" dirty="0">
                <a:solidFill>
                  <a:srgbClr val="FF0000"/>
                </a:solidFill>
                <a:latin typeface="Arial"/>
                <a:ea typeface="楷体_GB2312" pitchFamily="49" charset="-122"/>
              </a:rPr>
              <a:t> </a:t>
            </a:r>
            <a:endParaRPr lang="zh-CN" altLang="en-US" sz="2800" b="1" dirty="0">
              <a:solidFill>
                <a:srgbClr val="FF0000"/>
              </a:solidFill>
              <a:latin typeface="楷体_GB2312" pitchFamily="49" charset="-122"/>
              <a:ea typeface="楷体_GB2312" pitchFamily="49" charset="-122"/>
            </a:endParaRPr>
          </a:p>
          <a:p>
            <a:pPr>
              <a:lnSpc>
                <a:spcPct val="150000"/>
              </a:lnSpc>
            </a:pPr>
            <a:r>
              <a:rPr lang="zh-CN" altLang="en-US" sz="2800" b="1" dirty="0">
                <a:latin typeface="楷体_GB2312" pitchFamily="49" charset="-122"/>
                <a:ea typeface="楷体_GB2312" pitchFamily="49" charset="-122"/>
              </a:rPr>
              <a:t>　　如：王勃</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送杜少府之任蜀川</a:t>
            </a:r>
            <a:r>
              <a:rPr lang="en-US" altLang="zh-CN" sz="2800" b="1" dirty="0">
                <a:latin typeface="楷体_GB2312" pitchFamily="49" charset="-122"/>
                <a:ea typeface="楷体_GB2312" pitchFamily="49" charset="-122"/>
              </a:rPr>
              <a:t>》</a:t>
            </a:r>
          </a:p>
          <a:p>
            <a:pPr>
              <a:lnSpc>
                <a:spcPct val="150000"/>
              </a:lnSpc>
            </a:pPr>
            <a:r>
              <a:rPr lang="en-US" altLang="zh-CN" sz="2800" b="1" dirty="0">
                <a:latin typeface="Arial"/>
                <a:ea typeface="楷体_GB2312" pitchFamily="49" charset="-122"/>
              </a:rPr>
              <a:t> </a:t>
            </a:r>
            <a:r>
              <a:rPr lang="en-US" altLang="zh-CN" sz="3600" b="1" dirty="0">
                <a:latin typeface="楷体_GB2312" pitchFamily="49" charset="-122"/>
                <a:ea typeface="楷体_GB2312" pitchFamily="49" charset="-122"/>
              </a:rPr>
              <a:t>3</a:t>
            </a:r>
            <a:r>
              <a:rPr lang="zh-CN" altLang="en-US" sz="3600" b="1" dirty="0">
                <a:latin typeface="楷体_GB2312" pitchFamily="49" charset="-122"/>
                <a:ea typeface="楷体_GB2312" pitchFamily="49" charset="-122"/>
              </a:rPr>
              <a:t>、</a:t>
            </a:r>
            <a:r>
              <a:rPr lang="zh-CN" altLang="en-US" sz="3600" b="1" dirty="0">
                <a:solidFill>
                  <a:srgbClr val="FF0000"/>
                </a:solidFill>
                <a:latin typeface="楷体_GB2312" pitchFamily="49" charset="-122"/>
                <a:ea typeface="楷体_GB2312" pitchFamily="49" charset="-122"/>
              </a:rPr>
              <a:t>坦陈心志的告白</a:t>
            </a:r>
            <a:r>
              <a:rPr lang="zh-CN" altLang="en-US" sz="2800" b="1" dirty="0">
                <a:solidFill>
                  <a:srgbClr val="FF0000"/>
                </a:solidFill>
                <a:latin typeface="Arial"/>
                <a:ea typeface="楷体_GB2312" pitchFamily="49" charset="-122"/>
              </a:rPr>
              <a:t> </a:t>
            </a:r>
            <a:endParaRPr lang="zh-CN" altLang="en-US" sz="2800" b="1" dirty="0">
              <a:solidFill>
                <a:srgbClr val="FF0000"/>
              </a:solidFill>
              <a:latin typeface="楷体_GB2312" pitchFamily="49" charset="-122"/>
              <a:ea typeface="楷体_GB2312" pitchFamily="49" charset="-122"/>
            </a:endParaRPr>
          </a:p>
          <a:p>
            <a:pPr>
              <a:lnSpc>
                <a:spcPct val="150000"/>
              </a:lnSpc>
            </a:pPr>
            <a:r>
              <a:rPr lang="zh-CN" altLang="en-US" sz="2800" b="1" dirty="0">
                <a:latin typeface="楷体_GB2312" pitchFamily="49" charset="-122"/>
                <a:ea typeface="楷体_GB2312" pitchFamily="49" charset="-122"/>
              </a:rPr>
              <a:t>　　如：王昌龄</a:t>
            </a:r>
            <a:r>
              <a:rPr lang="en-US" altLang="zh-CN" sz="2800" b="1"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芙蓉楼送辛渐</a:t>
            </a:r>
            <a:r>
              <a:rPr lang="en-US" altLang="zh-CN" sz="2800" b="1" dirty="0">
                <a:latin typeface="楷体_GB2312" pitchFamily="49" charset="-122"/>
                <a:ea typeface="楷体_GB2312"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arn(outHorizontal)">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checkerboard(across)">
                                      <p:cBhvr>
                                        <p:cTn id="12"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TotalTime>
  <Words>4124</Words>
  <Application>Microsoft Office PowerPoint</Application>
  <PresentationFormat>全屏显示(4:3)</PresentationFormat>
  <Paragraphs>460</Paragraphs>
  <Slides>74</Slides>
  <Notes>1</Notes>
  <HiddenSlides>0</HiddenSlides>
  <MMClips>0</MMClips>
  <ScaleCrop>false</ScaleCrop>
  <HeadingPairs>
    <vt:vector size="4" baseType="variant">
      <vt:variant>
        <vt:lpstr>主题</vt:lpstr>
      </vt:variant>
      <vt:variant>
        <vt:i4>1</vt:i4>
      </vt:variant>
      <vt:variant>
        <vt:lpstr>幻灯片标题</vt:lpstr>
      </vt:variant>
      <vt:variant>
        <vt:i4>74</vt:i4>
      </vt:variant>
    </vt:vector>
  </HeadingPairs>
  <TitlesOfParts>
    <vt:vector size="75" baseType="lpstr">
      <vt:lpstr>Office 主题</vt:lpstr>
      <vt:lpstr>幻灯片 1</vt:lpstr>
      <vt:lpstr>古诗中常见的思想感情</vt:lpstr>
      <vt:lpstr>幻灯片 3</vt:lpstr>
      <vt:lpstr>幻灯片 4</vt:lpstr>
      <vt:lpstr>幻灯片 5</vt:lpstr>
      <vt:lpstr>幻灯片 6</vt:lpstr>
      <vt:lpstr>幻灯片 7</vt:lpstr>
      <vt:lpstr>幻灯片 8</vt:lpstr>
      <vt:lpstr>幻灯片 9</vt:lpstr>
      <vt:lpstr>古代诗歌中常见题材</vt:lpstr>
      <vt:lpstr>幻灯片 11</vt:lpstr>
      <vt:lpstr>幻灯片 12</vt:lpstr>
      <vt:lpstr>幻灯片 13</vt:lpstr>
      <vt:lpstr>幻灯片 14</vt:lpstr>
      <vt:lpstr>幻灯片 15</vt:lpstr>
      <vt:lpstr>幻灯片 16</vt:lpstr>
      <vt:lpstr> </vt:lpstr>
      <vt:lpstr>                </vt:lpstr>
      <vt:lpstr>幻灯片 19</vt:lpstr>
      <vt:lpstr>幻灯片 20</vt:lpstr>
      <vt:lpstr>幻灯片 21</vt:lpstr>
      <vt:lpstr> </vt:lpstr>
      <vt:lpstr>幻灯片 23</vt:lpstr>
      <vt:lpstr>幻灯片 24</vt:lpstr>
      <vt:lpstr>幻灯片 25</vt:lpstr>
      <vt:lpstr>幻灯片 26</vt:lpstr>
      <vt:lpstr>边塞诗的主要特点</vt:lpstr>
      <vt:lpstr>幻灯片 28</vt:lpstr>
      <vt:lpstr>           </vt:lpstr>
      <vt:lpstr>幻灯片 30</vt:lpstr>
      <vt:lpstr>古今多少兴亡事 ［咏史怀古诗鉴赏］</vt:lpstr>
      <vt:lpstr> </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送别诗的特征</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      下列诗词中均有“愁”，请分析每一首诗中“愁”的具体内容。 </vt:lpstr>
      <vt:lpstr>幻灯片 61</vt:lpstr>
      <vt:lpstr>幻灯片 62</vt:lpstr>
      <vt:lpstr>幻灯片 63</vt:lpstr>
      <vt:lpstr>评价作品思想内容总结</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asus</dc:creator>
  <cp:lastModifiedBy>asus</cp:lastModifiedBy>
  <cp:revision>84</cp:revision>
  <dcterms:created xsi:type="dcterms:W3CDTF">2010-09-16T11:19:42Z</dcterms:created>
  <dcterms:modified xsi:type="dcterms:W3CDTF">2010-09-29T00:46:14Z</dcterms:modified>
</cp:coreProperties>
</file>