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90" r:id="rId4"/>
    <p:sldId id="427" r:id="rId5"/>
    <p:sldId id="426" r:id="rId6"/>
    <p:sldId id="461" r:id="rId7"/>
    <p:sldId id="489" r:id="rId8"/>
    <p:sldId id="493" r:id="rId9"/>
    <p:sldId id="499" r:id="rId10"/>
    <p:sldId id="490" r:id="rId11"/>
    <p:sldId id="492" r:id="rId12"/>
    <p:sldId id="498" r:id="rId13"/>
    <p:sldId id="494" r:id="rId14"/>
    <p:sldId id="491" r:id="rId15"/>
    <p:sldId id="523" r:id="rId16"/>
    <p:sldId id="462" r:id="rId17"/>
    <p:sldId id="463" r:id="rId18"/>
    <p:sldId id="456" r:id="rId19"/>
    <p:sldId id="505" r:id="rId20"/>
    <p:sldId id="464" r:id="rId21"/>
    <p:sldId id="521" r:id="rId22"/>
    <p:sldId id="467" r:id="rId23"/>
    <p:sldId id="524" r:id="rId24"/>
    <p:sldId id="432" r:id="rId25"/>
    <p:sldId id="434" r:id="rId26"/>
    <p:sldId id="433" r:id="rId27"/>
    <p:sldId id="436" r:id="rId28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">
          <p15:clr>
            <a:srgbClr val="A4A3A4"/>
          </p15:clr>
        </p15:guide>
        <p15:guide id="2" pos="2880">
          <p15:clr>
            <a:srgbClr val="A4A3A4"/>
          </p15:clr>
        </p15:guide>
        <p15:guide id="3" pos="263">
          <p15:clr>
            <a:srgbClr val="A4A3A4"/>
          </p15:clr>
        </p15:guide>
        <p15:guide id="4" pos="5482">
          <p15:clr>
            <a:srgbClr val="A4A3A4"/>
          </p15:clr>
        </p15:guide>
        <p15:guide id="5" orient="horz" pos="1660">
          <p15:clr>
            <a:srgbClr val="A4A3A4"/>
          </p15:clr>
        </p15:guide>
        <p15:guide id="6" orient="horz" pos="3165">
          <p15:clr>
            <a:srgbClr val="A4A3A4"/>
          </p15:clr>
        </p15:guide>
        <p15:guide id="7" orient="horz" pos="1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702" y="78"/>
      </p:cViewPr>
      <p:guideLst>
        <p:guide orient="horz" pos="2"/>
        <p:guide pos="2880"/>
        <p:guide pos="263"/>
        <p:guide pos="5482"/>
        <p:guide orient="horz" pos="1660"/>
        <p:guide orient="horz" pos="3165"/>
        <p:guide orient="horz" pos="1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3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D1D13-AC73-4BCB-83AD-12AC70F23839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EC614-4E97-4FDA-A107-3894E93664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26" tIns="45712" rIns="91426" bIns="4571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p14:dur="10"/>
    </mc:Choice>
    <mc:Fallback>
      <p:transition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4.png" /><Relationship Id="rId4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png" /><Relationship Id="rId4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4.png" /><Relationship Id="rId4" Type="http://schemas.openxmlformats.org/officeDocument/2006/relationships/image" Target="../media/image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4.png" /><Relationship Id="rId4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4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Relationship Id="rId4" Type="http://schemas.openxmlformats.org/officeDocument/2006/relationships/tags" Target="../tags/tag1.xml" /><Relationship Id="rId5" Type="http://schemas.openxmlformats.org/officeDocument/2006/relationships/image" Target="../media/image5.png" /><Relationship Id="rId6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825115" y="501015"/>
            <a:ext cx="515556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>
                <a:solidFill>
                  <a:srgbClr val="7EC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风景不是无情物</a:t>
            </a: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395730" y="1465580"/>
            <a:ext cx="7519035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7EC23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作文中如何</a:t>
            </a:r>
            <a:r>
              <a:rPr lang="en-US" altLang="zh-CN" sz="3600" b="1">
                <a:solidFill>
                  <a:srgbClr val="7EC23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7EC23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借景抒情</a:t>
            </a:r>
            <a:r>
              <a:rPr lang="en-US" altLang="zh-CN" sz="3600" b="1">
                <a:solidFill>
                  <a:srgbClr val="7EC23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7EC23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38" name="文本框 180"/>
          <p:cNvSpPr txBox="1">
            <a:spLocks noChangeArrowheads="1"/>
          </p:cNvSpPr>
          <p:nvPr/>
        </p:nvSpPr>
        <p:spPr bwMode="auto">
          <a:xfrm>
            <a:off x="311785" y="3010535"/>
            <a:ext cx="8656955" cy="237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作用：暗示母亲做出决定的原因，推动情节的发展。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占位符 31746"/>
          <p:cNvSpPr>
            <a:spLocks noGrp="1"/>
          </p:cNvSpPr>
          <p:nvPr>
            <p:ph idx="1"/>
          </p:nvPr>
        </p:nvSpPr>
        <p:spPr>
          <a:xfrm>
            <a:off x="311150" y="158750"/>
            <a:ext cx="8314690" cy="3157220"/>
          </a:xfrm>
        </p:spPr>
        <p:txBody>
          <a:bodyPr anchor="t"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4000" b="1">
                <a:solidFill>
                  <a:srgbClr val="003366"/>
                </a:solidFill>
              </a:rPr>
              <a:t>	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精彩回放：</a:t>
            </a:r>
            <a:endParaRPr lang="zh-CN" altLang="en-US" sz="4000" b="1">
              <a:solidFill>
                <a:srgbClr val="003366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4000" b="1">
                <a:solidFill>
                  <a:srgbClr val="003366"/>
                </a:solidFill>
              </a:rPr>
              <a:t>	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她的眼随小路望去：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那里有金色的菜花，两行整齐的桑树，尽头一口水波粼粼的鱼塘。</a:t>
            </a:r>
            <a:r>
              <a:rPr lang="zh-CN" altLang="en-US" sz="4000" b="1">
                <a:solidFill>
                  <a:schemeClr val="accent6"/>
                </a:solidFill>
              </a:rPr>
              <a:t>   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                  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《散步》</a:t>
            </a:r>
            <a:endParaRPr lang="zh-CN" altLang="en-US" b="1">
              <a:solidFill>
                <a:srgbClr val="003366"/>
              </a:solidFill>
            </a:endParaRPr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665" y="1548765"/>
            <a:ext cx="1113155" cy="347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19462" name="文本框 19461"/>
          <p:cNvSpPr txBox="1"/>
          <p:nvPr/>
        </p:nvSpPr>
        <p:spPr>
          <a:xfrm>
            <a:off x="1338263" y="315913"/>
            <a:ext cx="7561262" cy="3155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精彩回放：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战斗刚刚结束，一小队德国兵进了村庄。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大道两旁全是黑色的碎瓦。空旷的花园里，烧焦的树垂头丧气地弯着腰。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                                              </a:t>
            </a: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chemeClr val="accent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《夜莺的歌声》</a:t>
            </a:r>
            <a:endParaRPr lang="en-US" altLang="zh-CN" sz="2800" b="1">
              <a:solidFill>
                <a:schemeClr val="accent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1417638" y="3389948"/>
            <a:ext cx="71278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作用：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交代故事的时代背景——德国法西斯入侵苏联，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渲染气氛。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90" y="2792095"/>
            <a:ext cx="1032510" cy="235140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0" y="52070"/>
            <a:ext cx="4850765" cy="769620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重难点分层运用</a:t>
            </a:r>
          </a:p>
        </p:txBody>
      </p:sp>
      <p:sp>
        <p:nvSpPr>
          <p:cNvPr id="8193" name="文本框 1"/>
          <p:cNvSpPr txBox="1"/>
          <p:nvPr/>
        </p:nvSpPr>
        <p:spPr>
          <a:xfrm>
            <a:off x="0" y="821690"/>
            <a:ext cx="9144000" cy="4350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一、第二段添加了哪些景物，使用了哪些修辞手法？</a:t>
            </a:r>
          </a:p>
          <a:p>
            <a:pPr>
              <a:lnSpc>
                <a:spcPct val="110000"/>
              </a:lnSpc>
            </a:pPr>
            <a:endParaRPr lang="zh-CN" altLang="en-US" sz="28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第一段：我走在家乡的小路上心情格外舒畅。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第二段：晴空万里，云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漫不经心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地挪动着，为秋日增添几分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活泼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，我的心情正如这活泼的秋日，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愉悦而又晴朗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。走在家乡的小路上，感受着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温暖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的阳光，心情格外地舒畅。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332740" y="4222115"/>
            <a:ext cx="7392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晴空、云、阳光       拟人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90" y="2792095"/>
            <a:ext cx="1032510" cy="235140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0" y="52070"/>
            <a:ext cx="4850765" cy="769620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重难点分层运用</a:t>
            </a:r>
          </a:p>
        </p:txBody>
      </p:sp>
      <p:sp>
        <p:nvSpPr>
          <p:cNvPr id="8193" name="文本框 1"/>
          <p:cNvSpPr txBox="1"/>
          <p:nvPr/>
        </p:nvSpPr>
        <p:spPr>
          <a:xfrm>
            <a:off x="0" y="793115"/>
            <a:ext cx="8972550" cy="4866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二、第二段添加了哪些景物，使用了哪些修辞手法？</a:t>
            </a:r>
          </a:p>
          <a:p>
            <a:pPr>
              <a:lnSpc>
                <a:spcPct val="110000"/>
              </a:lnSpc>
            </a:pPr>
            <a:endParaRPr lang="zh-CN" altLang="en-US" sz="28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第一段：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我迈着沉重的脚步行走着，我的心苦闷极了。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第二段：我迈着沉重的脚步行走在风雨中，秋雨淅淅沥沥地下着，丝丝的细雨顺着屋顶滑落下来，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砸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在我的心里，给我本就有点苦闷的心增添了几分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冷清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332740" y="4222115"/>
            <a:ext cx="7392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风、秋雨      夸张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08305" y="81280"/>
            <a:ext cx="3082925" cy="882650"/>
            <a:chOff x="6428745" y="1195294"/>
            <a:chExt cx="2381016" cy="1241449"/>
          </a:xfrm>
          <a:solidFill>
            <a:schemeClr val="accent6"/>
          </a:solidFill>
        </p:grpSpPr>
        <p:sp>
          <p:nvSpPr>
            <p:cNvPr id="19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38" name="文本框 180"/>
          <p:cNvSpPr txBox="1">
            <a:spLocks noChangeArrowheads="1"/>
          </p:cNvSpPr>
          <p:nvPr/>
        </p:nvSpPr>
        <p:spPr bwMode="auto">
          <a:xfrm>
            <a:off x="3949065" y="81280"/>
            <a:ext cx="4130040" cy="126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</a:rPr>
              <a:t>月若有情月长吟  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</a:rPr>
              <a:t>              （例文第一篇）</a:t>
            </a: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272415" y="109855"/>
            <a:ext cx="297751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三、例文引路</a:t>
            </a:r>
          </a:p>
        </p:txBody>
      </p:sp>
      <p:sp>
        <p:nvSpPr>
          <p:cNvPr id="4" name="TextBox 21"/>
          <p:cNvSpPr txBox="1"/>
          <p:nvPr/>
        </p:nvSpPr>
        <p:spPr>
          <a:xfrm>
            <a:off x="1076960" y="1348740"/>
            <a:ext cx="7317740" cy="17716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太阳最终吝啬地收起了它最后的一线亮光。月亮还没有出来，留下的只是满天的云霞，轻轻地亲吻着宁静的山村。</a:t>
            </a:r>
            <a:endParaRPr lang="en-US" altLang="zh-CN" sz="90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180"/>
          <p:cNvSpPr txBox="1">
            <a:spLocks noChangeArrowheads="1"/>
          </p:cNvSpPr>
          <p:nvPr/>
        </p:nvSpPr>
        <p:spPr bwMode="auto">
          <a:xfrm>
            <a:off x="408305" y="3683635"/>
            <a:ext cx="8333740" cy="1052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ea typeface="黑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9F03B9"/>
                </a:solidFill>
                <a:ea typeface="黑体" panose="02010609060101010101" charset="-122"/>
                <a:sym typeface="+mn-ea"/>
              </a:rPr>
              <a:t>文章开头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ea typeface="黑体" panose="02010609060101010101" charset="-122"/>
                <a:sym typeface="+mn-ea"/>
              </a:rPr>
              <a:t>：交代时间、地点，反衬“心急如焚”的心情)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3540" y="970253"/>
            <a:ext cx="7917180" cy="6642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⑦</a:t>
            </a:r>
            <a:r>
              <a:rPr lang="zh-CN" altLang="en-US" sz="36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月儿已经爬上了树梢，有了些许凉气</a:t>
            </a:r>
            <a:r>
              <a:rPr lang="zh-CN" altLang="en-US" sz="90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。</a:t>
            </a:r>
            <a:endParaRPr lang="en-US" sz="90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768350" y="2249170"/>
            <a:ext cx="7772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(</a:t>
            </a:r>
            <a:r>
              <a:rPr lang="zh-CN" altLang="en-US" sz="3600" b="1">
                <a:solidFill>
                  <a:srgbClr val="9F03B9"/>
                </a:solidFill>
                <a:latin typeface="Arial" panose="020b0604020202020204" pitchFamily="34" charset="0"/>
                <a:ea typeface="黑体" panose="02010609060101010101" charset="-122"/>
              </a:rPr>
              <a:t>文章中间</a:t>
            </a: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：表明时间的推移，推动情节发展。</a:t>
            </a: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)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675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4210" y="2651760"/>
            <a:ext cx="859790" cy="2492375"/>
          </a:xfrm>
          <a:prstGeom prst="rect">
            <a:avLst/>
          </a:prstGeom>
        </p:spPr>
      </p:pic>
      <p:sp>
        <p:nvSpPr>
          <p:cNvPr id="39" name="文本框 180"/>
          <p:cNvSpPr txBox="1">
            <a:spLocks noChangeArrowheads="1"/>
          </p:cNvSpPr>
          <p:nvPr/>
        </p:nvSpPr>
        <p:spPr bwMode="auto">
          <a:xfrm>
            <a:off x="945515" y="207010"/>
            <a:ext cx="7023735" cy="256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3600" b="1">
                <a:solidFill>
                  <a:schemeClr val="accent6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36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⑩</a:t>
            </a:r>
            <a:r>
              <a:rPr lang="zh-CN" altLang="en-US" sz="3600" b="1">
                <a:solidFill>
                  <a:schemeClr val="accent6"/>
                </a:solidFill>
                <a:latin typeface="宋体" panose="02010600030101010101" pitchFamily="2" charset="-122"/>
                <a:sym typeface="+mn-ea"/>
              </a:rPr>
              <a:t>温柔的月光如流水般倾泻而下，仿佛是滑过了一曲悦耳的琴声。哦！月若有情月长吟！</a:t>
            </a:r>
          </a:p>
        </p:txBody>
      </p:sp>
      <p:sp>
        <p:nvSpPr>
          <p:cNvPr id="67588" name="文本框 67587"/>
          <p:cNvSpPr txBox="1"/>
          <p:nvPr/>
        </p:nvSpPr>
        <p:spPr>
          <a:xfrm>
            <a:off x="266700" y="2921000"/>
            <a:ext cx="8382000" cy="18630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（</a:t>
            </a:r>
            <a:r>
              <a:rPr lang="zh-CN" altLang="en-US" sz="3200" b="1">
                <a:solidFill>
                  <a:srgbClr val="9F03B9"/>
                </a:solidFill>
                <a:latin typeface="Arial" panose="020b0604020202020204" pitchFamily="34" charset="0"/>
                <a:ea typeface="黑体" panose="02010609060101010101" charset="-122"/>
              </a:rPr>
              <a:t>文章结尾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rPr>
              <a:t>：再次点明时间，借月景抒情，月光倾泻就像人间真情，彼此传递，深化主题，升华情感 。）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665" y="1548765"/>
            <a:ext cx="1113155" cy="347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9217" name="文本框 1"/>
          <p:cNvSpPr txBox="1"/>
          <p:nvPr/>
        </p:nvSpPr>
        <p:spPr>
          <a:xfrm>
            <a:off x="0" y="4445"/>
            <a:ext cx="91440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方法小结   </a:t>
            </a:r>
            <a:r>
              <a:rPr lang="zh-CN" altLang="en-US" sz="4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借景抒情 情景交融</a:t>
            </a:r>
            <a:endParaRPr lang="zh-CN" altLang="en-US" sz="44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有情：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✸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选取和自己心情协调一致的景物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有法：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✸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借助修辞，抓住特征进行描写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✸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在景物前加上暗示人物感情的修饰语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35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665" y="1548765"/>
            <a:ext cx="1113155" cy="347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23557" name="Text Box 5"/>
          <p:cNvSpPr txBox="1"/>
          <p:nvPr/>
        </p:nvSpPr>
        <p:spPr>
          <a:xfrm>
            <a:off x="1645920" y="52070"/>
            <a:ext cx="734631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FontTx/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在文中的横线上，加上突出风雪肆虐的景物描写，以此衬托伟大的母爱。（不少于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50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字）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56515" y="1204595"/>
            <a:ext cx="9030335" cy="381190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一个风雪之夜，我发了高烧。妈妈焦急地给在单位值班的爸爸打电话，可怎么也打不通。她想找街坊帮忙，可到了门口又回来了，她怕打扰人家休息。昏迷中，我看见妈妈在屋里转了一会儿，就毅然的背起我，奔向医院，</a:t>
            </a:r>
            <a:r>
              <a:rPr lang="en-US" altLang="zh-CN" sz="2400" b="1">
                <a:latin typeface="Arial" panose="020b0604020202020204" pitchFamily="34" charset="0"/>
                <a:sym typeface="+mn-ea"/>
              </a:rPr>
              <a:t>_________________________________________________________________________________________________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匆忙中，妈妈滑倒了，我和妈妈一起摔倒在地上。妈妈脱下她的大衣，裹在我身上，又费力地将我背起，在刺骨的寒风中，她只穿着一件单薄的毛衣，背着我，艰难地跑向医院。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" name="椭圆 4"/>
          <p:cNvSpPr/>
          <p:nvPr/>
        </p:nvSpPr>
        <p:spPr>
          <a:xfrm>
            <a:off x="0" y="52070"/>
            <a:ext cx="1645920" cy="115252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课堂练笔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665" y="1548765"/>
            <a:ext cx="1113155" cy="347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25607" name="文本框 25606"/>
          <p:cNvSpPr txBox="1"/>
          <p:nvPr/>
        </p:nvSpPr>
        <p:spPr>
          <a:xfrm>
            <a:off x="113030" y="33020"/>
            <a:ext cx="8938895" cy="46462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       </a:t>
            </a:r>
            <a:r>
              <a:rPr lang="zh-CN" altLang="en-US" sz="2800">
                <a:latin typeface="Arial" panose="020b0604020202020204" pitchFamily="34" charset="0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一个风雪之夜，我感冒发了高烧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昏迷中，我看见妈妈在屋里转了一会儿，就毅然的背起我，奔向医院，</a:t>
            </a: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狂风卷着雪片，像一头发怒的雄狮，竭力嘶吼，张牙舞爪地向妈妈扑来，不停地用它那尖利冷酷的利爪，撕扯着妈妈的头巾和衣服，抓挠妈妈的脸。</a:t>
            </a:r>
          </a:p>
          <a:p>
            <a:endParaRPr lang="zh-CN" altLang="en-US" sz="2800" b="1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匆忙中，妈妈滑倒了，我和妈妈一起倒在地上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她只穿着一件单薄的毛衣，背着我，艰难地跑向医院。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7395" y="1276350"/>
            <a:ext cx="5655945" cy="8248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619750" y="193040"/>
            <a:ext cx="285051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3287395" y="1295400"/>
            <a:ext cx="457644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理解</a:t>
            </a:r>
            <a:r>
              <a:rPr lang="en-US" altLang="zh-CN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借景抒情</a:t>
            </a:r>
            <a:r>
              <a:rPr lang="en-US" altLang="zh-CN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”</a:t>
            </a: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的含义</a:t>
            </a:r>
          </a:p>
        </p:txBody>
      </p:sp>
      <p:sp>
        <p:nvSpPr>
          <p:cNvPr id="7" name="矩形 6"/>
          <p:cNvSpPr/>
          <p:nvPr/>
        </p:nvSpPr>
        <p:spPr>
          <a:xfrm>
            <a:off x="2273300" y="1257300"/>
            <a:ext cx="685800" cy="7969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Steelfish" pitchFamily="2" charset="0"/>
              </a:rPr>
              <a:t>1</a:t>
            </a:r>
          </a:p>
        </p:txBody>
      </p:sp>
      <p:sp>
        <p:nvSpPr>
          <p:cNvPr id="8" name="矩形 7"/>
          <p:cNvSpPr/>
          <p:nvPr/>
        </p:nvSpPr>
        <p:spPr>
          <a:xfrm>
            <a:off x="3286760" y="2303145"/>
            <a:ext cx="5635625" cy="7740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3368675" y="2302510"/>
            <a:ext cx="5574665" cy="65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  <a:sym typeface="+mn-ea"/>
              </a:rPr>
              <a:t>明确景物描写的作用</a:t>
            </a:r>
            <a:r>
              <a:rPr lang="zh-CN" altLang="en-US" sz="3200">
                <a:solidFill>
                  <a:srgbClr val="FF0000"/>
                </a:solidFill>
                <a:latin typeface="Modern No. 20" pitchFamily="18" charset="0"/>
                <a:ea typeface="微软雅黑" panose="020b0503020204020204" pitchFamily="34" charset="-122"/>
                <a:sym typeface="+mn-ea"/>
              </a:rPr>
              <a:t>（重点）</a:t>
            </a:r>
          </a:p>
        </p:txBody>
      </p:sp>
      <p:sp>
        <p:nvSpPr>
          <p:cNvPr id="10" name="矩形 9"/>
          <p:cNvSpPr/>
          <p:nvPr/>
        </p:nvSpPr>
        <p:spPr>
          <a:xfrm>
            <a:off x="2273300" y="2302510"/>
            <a:ext cx="686435" cy="774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Steelfish" pitchFamily="2" charset="0"/>
              </a:rPr>
              <a:t>2</a:t>
            </a:r>
          </a:p>
        </p:txBody>
      </p:sp>
      <p:sp>
        <p:nvSpPr>
          <p:cNvPr id="11" name="矩形 10"/>
          <p:cNvSpPr/>
          <p:nvPr/>
        </p:nvSpPr>
        <p:spPr>
          <a:xfrm>
            <a:off x="3287395" y="3305810"/>
            <a:ext cx="5634990" cy="14287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3084830" y="3248025"/>
            <a:ext cx="5289550" cy="154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掌握</a:t>
            </a:r>
            <a:r>
              <a:rPr lang="en-US" altLang="zh-CN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借景抒情</a:t>
            </a:r>
            <a:r>
              <a:rPr lang="en-US" altLang="zh-CN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”</a:t>
            </a:r>
            <a:r>
              <a:rPr lang="zh-CN" altLang="en-US" sz="3200">
                <a:solidFill>
                  <a:schemeClr val="bg1"/>
                </a:solidFill>
                <a:latin typeface="Modern No. 20" pitchFamily="18" charset="0"/>
                <a:ea typeface="微软雅黑" panose="020b0503020204020204" pitchFamily="34" charset="-122"/>
              </a:rPr>
              <a:t>具体方法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  <a:latin typeface="Modern No. 20" pitchFamily="18" charset="0"/>
                <a:ea typeface="微软雅黑" panose="020b0503020204020204" pitchFamily="34" charset="-122"/>
              </a:rPr>
              <a:t>（重难点）</a:t>
            </a:r>
          </a:p>
        </p:txBody>
      </p:sp>
      <p:sp>
        <p:nvSpPr>
          <p:cNvPr id="13" name="矩形 12"/>
          <p:cNvSpPr/>
          <p:nvPr/>
        </p:nvSpPr>
        <p:spPr>
          <a:xfrm>
            <a:off x="2273300" y="3306445"/>
            <a:ext cx="684530" cy="7423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Steelfish" pitchFamily="2" charset="0"/>
              </a:rPr>
              <a:t>3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90" y="2792095"/>
            <a:ext cx="1032510" cy="235140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0" y="52070"/>
            <a:ext cx="2867025" cy="115252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作业布置</a:t>
            </a:r>
          </a:p>
        </p:txBody>
      </p:sp>
      <p:sp>
        <p:nvSpPr>
          <p:cNvPr id="18433" name="文本框 1"/>
          <p:cNvSpPr txBox="1"/>
          <p:nvPr/>
        </p:nvSpPr>
        <p:spPr>
          <a:xfrm>
            <a:off x="317500" y="1372235"/>
            <a:ext cx="77939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题目</a:t>
            </a:r>
            <a:r>
              <a:rPr lang="en-US" altLang="zh-CN" sz="32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这也是一道美丽的风景线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 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要求：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、根据本节课所学，在记叙文中运用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适当的景物描写，为主题服务。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、字迹工整，卷面整洁。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不少于</a:t>
            </a:r>
            <a:r>
              <a:rPr lang="en-US" altLang="zh-CN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8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00字。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3207224" y="1460810"/>
            <a:ext cx="5213468" cy="76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>
                <a:solidFill>
                  <a:srgbClr val="7EC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 天天向上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652800" cy="26045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5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80"/>
          <p:cNvSpPr txBox="1">
            <a:spLocks noChangeArrowheads="1"/>
          </p:cNvSpPr>
          <p:nvPr/>
        </p:nvSpPr>
        <p:spPr bwMode="auto">
          <a:xfrm>
            <a:off x="806450" y="1343660"/>
            <a:ext cx="7531100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en-US" altLang="zh-CN" sz="2800" b="1">
                <a:solidFill>
                  <a:schemeClr val="accent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秋天悄悄地来了，来到了田野上，来到了小溪边，来到了小山上，也来到了我们的校园里。</a:t>
            </a:r>
          </a:p>
        </p:txBody>
      </p:sp>
      <p:sp>
        <p:nvSpPr>
          <p:cNvPr id="14" name="文本框 180"/>
          <p:cNvSpPr txBox="1">
            <a:spLocks noChangeArrowheads="1"/>
          </p:cNvSpPr>
          <p:nvPr/>
        </p:nvSpPr>
        <p:spPr bwMode="auto">
          <a:xfrm>
            <a:off x="806450" y="3401060"/>
            <a:ext cx="742696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【巧用修辞】运用拟人和排比的修辞，生动形象地写出了秋的来临。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08305" y="81280"/>
            <a:ext cx="2110105" cy="882650"/>
            <a:chOff x="6428745" y="1195294"/>
            <a:chExt cx="2381016" cy="1241449"/>
          </a:xfrm>
          <a:solidFill>
            <a:schemeClr val="accent6"/>
          </a:solidFill>
        </p:grpSpPr>
        <p:sp>
          <p:nvSpPr>
            <p:cNvPr id="19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59"/>
          <p:cNvSpPr txBox="1">
            <a:spLocks noChangeArrowheads="1"/>
          </p:cNvSpPr>
          <p:nvPr/>
        </p:nvSpPr>
        <p:spPr bwMode="auto">
          <a:xfrm>
            <a:off x="2791871" y="475759"/>
            <a:ext cx="2762424" cy="71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校园之秋</a:t>
            </a: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319405" y="0"/>
            <a:ext cx="2063750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例文引路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18" name="文本框 180"/>
          <p:cNvSpPr txBox="1">
            <a:spLocks noChangeArrowheads="1"/>
          </p:cNvSpPr>
          <p:nvPr/>
        </p:nvSpPr>
        <p:spPr bwMode="auto">
          <a:xfrm>
            <a:off x="247015" y="212090"/>
            <a:ext cx="8522335" cy="265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校园的秋到了，是从校园大门旁边的那棵柿子树开始的。柿子树的叶子如同青色的岩石一般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那黄中带红的柿子像小灯笼一般挂在树上，像小装饰品，又像小星星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使校园里充满了秋天成熟的气息。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7015" y="3211195"/>
            <a:ext cx="804164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【选取典型】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_GB2312" charset="0"/>
              </a:rPr>
              <a:t>选取最能代表校园秋景的柿子树作详细的描写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_GB2312" charset="0"/>
              </a:rPr>
              <a:t>展现了成熟的秋景。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仿宋_GB231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60000" flipH="1">
            <a:off x="1042670" y="922020"/>
            <a:ext cx="4277360" cy="2604770"/>
          </a:xfrm>
          <a:prstGeom prst="rect">
            <a:avLst/>
          </a:prstGeom>
        </p:spPr>
      </p:pic>
      <p:sp>
        <p:nvSpPr>
          <p:cNvPr id="17" name="文本框 180"/>
          <p:cNvSpPr txBox="1">
            <a:spLocks noChangeArrowheads="1"/>
          </p:cNvSpPr>
          <p:nvPr/>
        </p:nvSpPr>
        <p:spPr bwMode="auto">
          <a:xfrm>
            <a:off x="273685" y="172085"/>
            <a:ext cx="850646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早晨，小草上透明的露水闪耀着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校园中满是一片秋天的明丽。</a:t>
            </a:r>
          </a:p>
          <a:p>
            <a:pPr algn="just"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中午，校园披上金甲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整个学校充满了秋天热烈的气息。</a:t>
            </a:r>
          </a:p>
          <a:p>
            <a:pPr algn="just"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下午，太阳还没有落下，校园里早起了一层青色的雾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使校园暗了起来，如同一座城堡。</a:t>
            </a:r>
          </a:p>
          <a:p>
            <a:pPr algn="just"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⑥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夜，终于来了。走廊上的灯接连亮起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把校园照亮……</a:t>
            </a:r>
          </a:p>
        </p:txBody>
      </p:sp>
      <p:sp>
        <p:nvSpPr>
          <p:cNvPr id="10" name="文本框 180"/>
          <p:cNvSpPr txBox="1">
            <a:spLocks noChangeArrowheads="1"/>
          </p:cNvSpPr>
          <p:nvPr/>
        </p:nvSpPr>
        <p:spPr bwMode="auto">
          <a:xfrm>
            <a:off x="454660" y="3667125"/>
            <a:ext cx="8575675" cy="135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【时间顺序】选取一天中不同时间的景色表现秋的不同魅力，脉络清晰，生动形象。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,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" y="674748"/>
            <a:ext cx="1564390" cy="4250826"/>
          </a:xfrm>
          <a:prstGeom prst="rect">
            <a:avLst/>
          </a:prstGeom>
        </p:spPr>
      </p:pic>
      <p:sp>
        <p:nvSpPr>
          <p:cNvPr id="14" name="TextBox 59"/>
          <p:cNvSpPr txBox="1">
            <a:spLocks noChangeArrowheads="1"/>
          </p:cNvSpPr>
          <p:nvPr/>
        </p:nvSpPr>
        <p:spPr bwMode="auto">
          <a:xfrm>
            <a:off x="2351405" y="853440"/>
            <a:ext cx="5618480" cy="135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⑧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</a:rPr>
              <a:t>原来校园的秋色是如此的迷人，我怎么才感觉到呢！</a:t>
            </a:r>
          </a:p>
        </p:txBody>
      </p:sp>
      <p:sp>
        <p:nvSpPr>
          <p:cNvPr id="40" name="文本框 180"/>
          <p:cNvSpPr txBox="1">
            <a:spLocks noChangeArrowheads="1"/>
          </p:cNvSpPr>
          <p:nvPr/>
        </p:nvSpPr>
        <p:spPr bwMode="auto">
          <a:xfrm>
            <a:off x="2212975" y="3237865"/>
            <a:ext cx="6239510" cy="135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【结尾点题】以简洁的语言点明对校园之秋的喜爱之情。</a:t>
            </a:r>
          </a:p>
        </p:txBody>
      </p:sp>
      <p:pic>
        <p:nvPicPr>
          <p:cNvPr id="42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0833100" y="10934700"/>
            <a:ext cx="317500" cy="330200"/>
          </a:xfrm>
          <a:prstGeom prst="cube">
            <a:avLst/>
          </a:prstGeom>
        </p:spPr>
      </p:pic>
      <p:pic>
        <p:nvPicPr>
          <p:cNvPr id="43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836400" y="120396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16390" name="文本框 16389"/>
          <p:cNvSpPr txBox="1"/>
          <p:nvPr/>
        </p:nvSpPr>
        <p:spPr>
          <a:xfrm>
            <a:off x="1647825" y="1512888"/>
            <a:ext cx="7308850" cy="3476625"/>
          </a:xfrm>
          <a:prstGeom prst="rect">
            <a:avLst/>
          </a:prstGeom>
          <a:solidFill>
            <a:schemeClr val="accent6">
              <a:lumMod val="20000"/>
              <a:lumOff val="80000"/>
              <a:alpha val="74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景物描写指对景色及周围陈设的描写。包括两种形式：</a:t>
            </a: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一是全篇景物描写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二是在写人、记事、议论中插入景物描写。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3627438" y="244475"/>
            <a:ext cx="53292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什么是景物描写？</a:t>
            </a:r>
          </a:p>
        </p:txBody>
      </p:sp>
      <p:sp>
        <p:nvSpPr>
          <p:cNvPr id="5" name="椭圆 4"/>
          <p:cNvSpPr/>
          <p:nvPr/>
        </p:nvSpPr>
        <p:spPr>
          <a:xfrm>
            <a:off x="0" y="52070"/>
            <a:ext cx="2867025" cy="115252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基础知识检测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89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16389" name="文本框 16388"/>
          <p:cNvSpPr txBox="1"/>
          <p:nvPr/>
        </p:nvSpPr>
        <p:spPr>
          <a:xfrm>
            <a:off x="2637473" y="424180"/>
            <a:ext cx="53292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什么是</a:t>
            </a:r>
            <a:r>
              <a:rPr lang="en-US" altLang="zh-CN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借景抒情</a:t>
            </a:r>
            <a:r>
              <a:rPr lang="en-US" altLang="zh-CN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1647825" y="1477963"/>
            <a:ext cx="7308850" cy="2799715"/>
          </a:xfrm>
          <a:prstGeom prst="rect">
            <a:avLst/>
          </a:prstGeom>
          <a:solidFill>
            <a:schemeClr val="accent6">
              <a:lumMod val="20000"/>
              <a:lumOff val="80000"/>
              <a:alpha val="74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kern="180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所谓借景抒情，就是写作者把自己内心要表达的某种情感蕴含在对景物的描写当中，借景物来抒发感情的一种方式。</a:t>
            </a:r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60020"/>
            <a:ext cx="1478280" cy="48234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665" y="1548765"/>
            <a:ext cx="1113155" cy="347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0" y="52070"/>
            <a:ext cx="2867025" cy="115252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重难点知识精讲</a:t>
            </a:r>
          </a:p>
        </p:txBody>
      </p:sp>
      <p:sp>
        <p:nvSpPr>
          <p:cNvPr id="40" name="文本框 180"/>
          <p:cNvSpPr txBox="1">
            <a:spLocks noChangeArrowheads="1"/>
          </p:cNvSpPr>
          <p:nvPr/>
        </p:nvSpPr>
        <p:spPr bwMode="auto">
          <a:xfrm>
            <a:off x="1865630" y="1707515"/>
            <a:ext cx="6198235" cy="172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一、比较阅读</a:t>
            </a:r>
            <a:r>
              <a:rPr lang="en-US" altLang="zh-CN" sz="36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《</a:t>
            </a:r>
            <a:r>
              <a:rPr lang="zh-CN" altLang="en-US" sz="36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记一次救灾活动</a:t>
            </a:r>
            <a:r>
              <a:rPr lang="en-US" altLang="zh-CN" sz="36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》</a:t>
            </a:r>
            <a:r>
              <a:rPr lang="zh-CN" altLang="en-US" sz="3600" b="1">
                <a:solidFill>
                  <a:schemeClr val="accent6"/>
                </a:solidFill>
                <a:latin typeface="Times New Roman" panose="02020603050405020304" pitchFamily="18" charset="0"/>
                <a:sym typeface="+mn-ea"/>
              </a:rPr>
              <a:t>中的景物描写，你有什么发现呢？</a:t>
            </a:r>
            <a:endParaRPr lang="zh-CN" altLang="en-US" sz="3600" b="1">
              <a:solidFill>
                <a:schemeClr val="accent6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4210" y="2651760"/>
            <a:ext cx="859790" cy="2492375"/>
          </a:xfrm>
          <a:prstGeom prst="rect">
            <a:avLst/>
          </a:prstGeom>
        </p:spPr>
      </p:pic>
      <p:sp>
        <p:nvSpPr>
          <p:cNvPr id="65538" name="文本框 65537"/>
          <p:cNvSpPr txBox="1"/>
          <p:nvPr/>
        </p:nvSpPr>
        <p:spPr>
          <a:xfrm>
            <a:off x="-317" y="-317"/>
            <a:ext cx="4356100" cy="3969385"/>
          </a:xfrm>
          <a:prstGeom prst="rect">
            <a:avLst/>
          </a:prstGeom>
          <a:noFill/>
          <a:ln w="57150" cap="flat" cmpd="thinThick">
            <a:solidFill>
              <a:srgbClr val="7EC23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    1 .</a:t>
            </a:r>
            <a:r>
              <a:rPr lang="zh-CN" altLang="en-US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星期天的清早，太阳还没有露出来，过了一会儿，东方出现了一片红色，后来越来越大，照的大地全亮了。到了中午云层变厚，天气变得闷热，到了下午，就下起了大雨。大约下了三个多小时，雨停了，天气也凉快了许多。</a:t>
            </a:r>
            <a:endParaRPr lang="zh-CN" altLang="en-US" sz="2400" b="1" noProof="1">
              <a:solidFill>
                <a:srgbClr val="000C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   广播里传来紧急通告：三里湾堤坝决口，滚滚洪水</a:t>
            </a:r>
            <a:r>
              <a:rPr lang="en-US" altLang="zh-CN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······</a:t>
            </a:r>
            <a:endParaRPr lang="en-US" altLang="zh-CN" sz="2400" b="1" noProof="1">
              <a:solidFill>
                <a:srgbClr val="000C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4668838" y="-317"/>
            <a:ext cx="4284663" cy="3230245"/>
          </a:xfrm>
          <a:prstGeom prst="rect">
            <a:avLst/>
          </a:prstGeom>
          <a:noFill/>
          <a:ln w="57150" cap="flat" cmpd="thinThick">
            <a:solidFill>
              <a:srgbClr val="7EC23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    2.</a:t>
            </a:r>
            <a:r>
              <a:rPr lang="zh-CN" altLang="en-US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暴雨一连下了两个多星期，鬼天气，到了中午云层又逐渐变厚，天气变得更闷热。到了下午，突然雷声隆隆，天空不时划出一道道闪电，大雨倾盆而下，河水暴涨。</a:t>
            </a:r>
            <a:endParaRPr lang="zh-CN" altLang="en-US" sz="2400" b="1" noProof="1">
              <a:solidFill>
                <a:srgbClr val="000C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    广播里传来紧急通告：三里湾堤坝决口，滚滚洪水</a:t>
            </a:r>
            <a:r>
              <a:rPr lang="en-US" altLang="zh-CN" sz="2400" b="1" noProof="1">
                <a:solidFill>
                  <a:srgbClr val="000C0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······</a:t>
            </a:r>
            <a:endParaRPr lang="en-US" altLang="zh-CN" sz="2400" b="1" noProof="1">
              <a:solidFill>
                <a:srgbClr val="000C0C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542" name="文本框 65541"/>
          <p:cNvSpPr txBox="1"/>
          <p:nvPr/>
        </p:nvSpPr>
        <p:spPr>
          <a:xfrm>
            <a:off x="652145" y="3651885"/>
            <a:ext cx="7839710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发现：文中的景物描写不只是单纯写景，景物的描写要有明确的作用，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直接或间接为文章主题服务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1" grpId="0"/>
      <p:bldP spid="655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99055" cy="494220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028950" y="1156335"/>
            <a:ext cx="5734685" cy="585470"/>
          </a:xfrm>
          <a:prstGeom prst="ellipse">
            <a:avLst/>
          </a:prstGeom>
          <a:solidFill>
            <a:schemeClr val="accent6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衬托人物心情</a:t>
            </a:r>
          </a:p>
        </p:txBody>
      </p:sp>
      <p:sp>
        <p:nvSpPr>
          <p:cNvPr id="5" name="椭圆 4"/>
          <p:cNvSpPr/>
          <p:nvPr/>
        </p:nvSpPr>
        <p:spPr>
          <a:xfrm>
            <a:off x="3076575" y="1741805"/>
            <a:ext cx="5687060" cy="585470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渲染气氛</a:t>
            </a:r>
          </a:p>
        </p:txBody>
      </p:sp>
      <p:sp>
        <p:nvSpPr>
          <p:cNvPr id="6" name="椭圆 5"/>
          <p:cNvSpPr/>
          <p:nvPr/>
        </p:nvSpPr>
        <p:spPr>
          <a:xfrm>
            <a:off x="2984500" y="2327275"/>
            <a:ext cx="5871845" cy="632460"/>
          </a:xfrm>
          <a:prstGeom prst="ellipse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推动故事情节的发展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656715"/>
            <a:ext cx="1837055" cy="348678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006725" y="2959735"/>
            <a:ext cx="5687060" cy="585470"/>
          </a:xfrm>
          <a:prstGeom prst="ellipse">
            <a:avLst/>
          </a:prstGeom>
          <a:solidFill>
            <a:schemeClr val="accent6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交代故事的时代背景</a:t>
            </a:r>
          </a:p>
        </p:txBody>
      </p:sp>
      <p:sp>
        <p:nvSpPr>
          <p:cNvPr id="8" name="椭圆 7"/>
          <p:cNvSpPr/>
          <p:nvPr/>
        </p:nvSpPr>
        <p:spPr>
          <a:xfrm>
            <a:off x="3006725" y="3545205"/>
            <a:ext cx="5734685" cy="585470"/>
          </a:xfrm>
          <a:prstGeom prst="ellipse">
            <a:avLst/>
          </a:prstGeom>
          <a:solidFill>
            <a:schemeClr val="accent6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衬托人物性格</a:t>
            </a:r>
          </a:p>
        </p:txBody>
      </p:sp>
      <p:sp>
        <p:nvSpPr>
          <p:cNvPr id="9" name="椭圆 8"/>
          <p:cNvSpPr/>
          <p:nvPr/>
        </p:nvSpPr>
        <p:spPr>
          <a:xfrm>
            <a:off x="3006725" y="4130675"/>
            <a:ext cx="5734685" cy="632460"/>
          </a:xfrm>
          <a:prstGeom prst="ellipse">
            <a:avLst/>
          </a:prstGeom>
          <a:solidFill>
            <a:schemeClr val="accent6">
              <a:alpha val="3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>
                <a:solidFill>
                  <a:srgbClr val="660033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突出主题升华感情</a:t>
            </a:r>
          </a:p>
        </p:txBody>
      </p:sp>
      <p:sp>
        <p:nvSpPr>
          <p:cNvPr id="38" name="文本框 180"/>
          <p:cNvSpPr txBox="1">
            <a:spLocks noChangeArrowheads="1"/>
          </p:cNvSpPr>
          <p:nvPr/>
        </p:nvSpPr>
        <p:spPr bwMode="auto">
          <a:xfrm>
            <a:off x="67945" y="135255"/>
            <a:ext cx="4342130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36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二、景物描写的作用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90" y="2792095"/>
            <a:ext cx="1032510" cy="2351405"/>
          </a:xfrm>
          <a:prstGeom prst="rect">
            <a:avLst/>
          </a:prstGeom>
        </p:spPr>
      </p:pic>
      <p:sp>
        <p:nvSpPr>
          <p:cNvPr id="20487" name="Text Box 7"/>
          <p:cNvSpPr txBox="1"/>
          <p:nvPr/>
        </p:nvSpPr>
        <p:spPr>
          <a:xfrm>
            <a:off x="808990" y="156845"/>
            <a:ext cx="7416800" cy="457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　</a:t>
            </a:r>
            <a:r>
              <a:rPr lang="zh-CN" altLang="en-US" sz="2800" b="1">
                <a:latin typeface="Arial" panose="020b0604020202020204" pitchFamily="34" charset="0"/>
              </a:rPr>
              <a:t>精彩回放：</a:t>
            </a:r>
          </a:p>
          <a:p>
            <a:endParaRPr lang="zh-CN" altLang="en-US" b="1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latin typeface="Arial" panose="020b0604020202020204" pitchFamily="34" charset="0"/>
              </a:rPr>
              <a:t>　　 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时间一分一秒地过去，</a:t>
            </a:r>
            <a:r>
              <a:rPr lang="zh-CN" altLang="en-US" sz="2800" b="1" u="sng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暮色开始四合，周围一片寂静，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我伏在岩石上，恐惧和疲乏使我全身麻木，不能动弹。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——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《走一步，再走一步》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　　　　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470" y="3377565"/>
            <a:ext cx="7894320" cy="17716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作用：推动情节发展，烘托了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当时恐惧的心情。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4210" y="2651760"/>
            <a:ext cx="859790" cy="2492375"/>
          </a:xfrm>
          <a:prstGeom prst="rect">
            <a:avLst/>
          </a:prstGeom>
        </p:spPr>
      </p:pic>
      <p:sp>
        <p:nvSpPr>
          <p:cNvPr id="21510" name="Text Box 6"/>
          <p:cNvSpPr txBox="1"/>
          <p:nvPr/>
        </p:nvSpPr>
        <p:spPr>
          <a:xfrm>
            <a:off x="417830" y="255270"/>
            <a:ext cx="7866380" cy="4479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　精彩回放：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　　</a:t>
            </a:r>
            <a:r>
              <a:rPr lang="zh-CN" altLang="en-US" sz="2800" b="1">
                <a:solidFill>
                  <a:schemeClr val="accent6"/>
                </a:solidFill>
                <a:latin typeface="Arial" panose="020b0604020202020204" pitchFamily="34" charset="0"/>
                <a:ea typeface="黑体" panose="02010609060101010101" charset="-122"/>
              </a:rPr>
              <a:t>这南方初春的田野！大块小块的新绿随意地铺着，有的浓，有的淡；树上的嫩芽儿也密了；田里的冬水咕咕地起着水泡</a:t>
            </a:r>
            <a:r>
              <a:rPr lang="en-US" altLang="zh-CN" sz="2800" b="1">
                <a:solidFill>
                  <a:schemeClr val="accent6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这一切都使人想着一样东西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生命。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　　　　　　　　　　　　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散步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　　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9915" y="3703955"/>
            <a:ext cx="7522210" cy="1181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作用：交代了人物活动的时间、地点。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>
                                            <p:txEl>
                                              <p:charRg st="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>
                                            <p:txEl>
                                              <p:charRg st="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0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0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101.7023622047245,&quot;width&quot;:8902.0472440944886}"/>
</p:tagLst>
</file>

<file path=ppt/tags/tag2.xml><?xml version="1.0" encoding="utf-8"?>
<p:tagLst xmlns:p="http://schemas.openxmlformats.org/presentationml/2006/main">
  <p:tag name="KSO_WM_UNIT_PLACING_PICTURE_USER_VIEWPORT" val="{&quot;height&quot;:7596,&quot;width&quot;:2328}"/>
</p:tagLst>
</file>

<file path=ppt/tags/tag3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RESENTATION_TITLE" val="清新淡雅荷叶荷花盛开PP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Arial"/>
      </a:majorFont>
      <a:minorFont>
        <a:latin typeface="微软雅黑 Light"/>
        <a:ea typeface="微软雅黑 Light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100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9">
      <vt:lpstr>Arial</vt:lpstr>
      <vt:lpstr>方正兰亭黑_GBK</vt:lpstr>
      <vt:lpstr>微软雅黑 Light</vt:lpstr>
      <vt:lpstr>Calibri</vt:lpstr>
      <vt:lpstr>Calibri Light</vt:lpstr>
      <vt:lpstr>方正宋刻本秀楷简体</vt:lpstr>
      <vt:lpstr>微软雅黑</vt:lpstr>
      <vt:lpstr>宋体</vt:lpstr>
      <vt:lpstr>Modern No. 20</vt:lpstr>
      <vt:lpstr>Steelfish</vt:lpstr>
      <vt:lpstr>Times New Roman</vt:lpstr>
      <vt:lpstr>黑体</vt:lpstr>
      <vt:lpstr>仿宋_GB2312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2021-01-20T08:40:49.980</cp:lastPrinted>
  <dcterms:created xsi:type="dcterms:W3CDTF">2021-01-20T08:40:49Z</dcterms:created>
  <dcterms:modified xsi:type="dcterms:W3CDTF">2021-01-20T00:41:11Z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