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4"/>
  </p:handoutMasterIdLst>
  <p:sldIdLst>
    <p:sldId id="413" r:id="rId3"/>
    <p:sldId id="516" r:id="rId5"/>
    <p:sldId id="517" r:id="rId6"/>
    <p:sldId id="518" r:id="rId7"/>
    <p:sldId id="519" r:id="rId8"/>
    <p:sldId id="520" r:id="rId9"/>
    <p:sldId id="521" r:id="rId10"/>
    <p:sldId id="473" r:id="rId11"/>
    <p:sldId id="480" r:id="rId12"/>
    <p:sldId id="474" r:id="rId13"/>
    <p:sldId id="434" r:id="rId14"/>
    <p:sldId id="482" r:id="rId15"/>
    <p:sldId id="477" r:id="rId16"/>
    <p:sldId id="492" r:id="rId17"/>
    <p:sldId id="476" r:id="rId18"/>
    <p:sldId id="439" r:id="rId19"/>
    <p:sldId id="433" r:id="rId20"/>
    <p:sldId id="487" r:id="rId21"/>
    <p:sldId id="465" r:id="rId22"/>
    <p:sldId id="489" r:id="rId23"/>
    <p:sldId id="497" r:id="rId24"/>
    <p:sldId id="490" r:id="rId25"/>
    <p:sldId id="444" r:id="rId26"/>
    <p:sldId id="426" r:id="rId27"/>
    <p:sldId id="442" r:id="rId28"/>
    <p:sldId id="447" r:id="rId29"/>
    <p:sldId id="448" r:id="rId30"/>
    <p:sldId id="425" r:id="rId31"/>
    <p:sldId id="498" r:id="rId32"/>
    <p:sldId id="449" r:id="rId33"/>
    <p:sldId id="450" r:id="rId34"/>
    <p:sldId id="468" r:id="rId35"/>
    <p:sldId id="522" r:id="rId36"/>
    <p:sldId id="524" r:id="rId37"/>
    <p:sldId id="471" r:id="rId38"/>
    <p:sldId id="526" r:id="rId39"/>
    <p:sldId id="472" r:id="rId40"/>
    <p:sldId id="470" r:id="rId41"/>
    <p:sldId id="525" r:id="rId42"/>
    <p:sldId id="41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10EE"/>
    <a:srgbClr val="0000FF"/>
    <a:srgbClr val="02E2FC"/>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p>
            <a:pPr lvl="0" algn="r" eaLnBrk="0" hangingPunct="0">
              <a:buNone/>
            </a:pPr>
            <a:fld id="{9A0DB2DC-4C9A-4742-B13C-FB6460FD3503}" type="slidenum">
              <a:rPr lang="zh-CN" altLang="en-US" sz="1200" dirty="0">
                <a:latin typeface="Calibri" panose="020F0502020204030204" pitchFamily="34" charset="0"/>
                <a:ea typeface="幼圆" pitchFamily="49" charset="-122"/>
              </a:rPr>
            </a:fld>
            <a:endParaRPr lang="zh-CN" altLang="en-US" sz="1200" dirty="0">
              <a:latin typeface="Calibri" panose="020F0502020204030204" pitchFamily="34" charset="0"/>
              <a:ea typeface="幼圆" pitchFamily="49" charset="-122"/>
            </a:endParaRPr>
          </a:p>
        </p:txBody>
      </p:sp>
      <p:sp>
        <p:nvSpPr>
          <p:cNvPr id="2" name="灯片编号占位符 1"/>
          <p:cNvSpPr/>
          <p:nvPr>
            <p:ph type="sldNum" sz="quarter" idx="1"/>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72.xml"/><Relationship Id="rId2" Type="http://schemas.openxmlformats.org/officeDocument/2006/relationships/image" Target="../media/image5.jpe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73.xml"/><Relationship Id="rId2" Type="http://schemas.openxmlformats.org/officeDocument/2006/relationships/image" Target="../media/image5.jpe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9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9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5.xml"/><Relationship Id="rId2" Type="http://schemas.openxmlformats.org/officeDocument/2006/relationships/image" Target="../media/image3.pn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176" b="17778"/>
          <a:stretch>
            <a:fillRect/>
          </a:stretch>
        </p:blipFill>
        <p:spPr>
          <a:xfrm>
            <a:off x="2477135" y="2357755"/>
            <a:ext cx="7237095" cy="4455160"/>
          </a:xfrm>
          <a:prstGeom prst="rect">
            <a:avLst/>
          </a:prstGeom>
        </p:spPr>
      </p:pic>
      <p:sp>
        <p:nvSpPr>
          <p:cNvPr id="6" name="日期占位符 5"/>
          <p:cNvSpPr>
            <a:spLocks noGrp="1"/>
          </p:cNvSpPr>
          <p:nvPr>
            <p:ph type="dt" sz="half" idx="10"/>
          </p:nvPr>
        </p:nvSpPr>
        <p:spPr>
          <a:xfrm>
            <a:off x="9615805" y="6061710"/>
            <a:ext cx="3248660" cy="796290"/>
          </a:xfrm>
        </p:spPr>
        <p:txBody>
          <a:bodyPr/>
          <a:p>
            <a:pPr lvl="0">
              <a:buClrTx/>
            </a:pPr>
            <a:fld id="{BB962C8B-B14F-4D97-AF65-F5344CB8AC3E}" type="datetime1">
              <a:rPr lang="zh-CN" altLang="en-US" sz="4000" b="1">
                <a:ln w="12700" cmpd="sng">
                  <a:solidFill>
                    <a:schemeClr val="accent4"/>
                  </a:solidFill>
                  <a:prstDash val="solid"/>
                </a:ln>
                <a:solidFill>
                  <a:srgbClr val="7030A0"/>
                </a:solidFill>
                <a:effectLst/>
                <a:uFillTx/>
                <a:ea typeface="黑体" panose="02010609060101010101" pitchFamily="2" charset="-122"/>
              </a:rPr>
            </a:fld>
            <a:endParaRPr lang="zh-CN" altLang="en-US" sz="4000" b="1">
              <a:ln w="12700" cmpd="sng">
                <a:solidFill>
                  <a:schemeClr val="accent4"/>
                </a:solidFill>
                <a:prstDash val="solid"/>
              </a:ln>
              <a:solidFill>
                <a:srgbClr val="7030A0"/>
              </a:solidFill>
              <a:effectLst/>
              <a:uFillTx/>
              <a:ea typeface="黑体" panose="02010609060101010101" pitchFamily="2" charset="-122"/>
            </a:endParaRPr>
          </a:p>
        </p:txBody>
      </p:sp>
      <p:sp>
        <p:nvSpPr>
          <p:cNvPr id="3" name="文本框 2"/>
          <p:cNvSpPr txBox="1"/>
          <p:nvPr/>
        </p:nvSpPr>
        <p:spPr>
          <a:xfrm>
            <a:off x="5035550" y="2225040"/>
            <a:ext cx="2348230" cy="922020"/>
          </a:xfrm>
          <a:prstGeom prst="rect">
            <a:avLst/>
          </a:prstGeom>
          <a:noFill/>
        </p:spPr>
        <p:txBody>
          <a:bodyPr wrap="square" rtlCol="0">
            <a:spAutoFit/>
          </a:bodyPr>
          <a:p>
            <a:r>
              <a:rPr lang="zh-CN" altLang="en-US" sz="5400" b="1">
                <a:solidFill>
                  <a:srgbClr val="0000FF"/>
                </a:solidFill>
                <a:uFillTx/>
                <a:ea typeface="黑体" panose="02010609060101010101" pitchFamily="2" charset="-122"/>
              </a:rPr>
              <a:t>贾平凹</a:t>
            </a:r>
            <a:endParaRPr lang="zh-CN" altLang="en-US" sz="5400" b="1">
              <a:solidFill>
                <a:srgbClr val="0000FF"/>
              </a:solidFill>
              <a:uFillTx/>
              <a:ea typeface="黑体" panose="02010609060101010101" pitchFamily="2" charset="-122"/>
            </a:endParaRPr>
          </a:p>
        </p:txBody>
      </p:sp>
      <p:sp>
        <p:nvSpPr>
          <p:cNvPr id="8" name="矩形 7"/>
          <p:cNvSpPr/>
          <p:nvPr/>
        </p:nvSpPr>
        <p:spPr>
          <a:xfrm>
            <a:off x="958850" y="334010"/>
            <a:ext cx="10018395" cy="1568450"/>
          </a:xfrm>
          <a:prstGeom prst="rect">
            <a:avLst/>
          </a:prstGeom>
          <a:noFill/>
          <a:ln>
            <a:noFill/>
          </a:ln>
        </p:spPr>
        <p:txBody>
          <a:bodyPr wrap="square" rtlCol="0" anchor="t">
            <a:spAutoFit/>
          </a:bodyPr>
          <a:p>
            <a:pPr algn="ctr"/>
            <a:r>
              <a:rPr lang="zh-CN" altLang="en-US" sz="9600" b="1">
                <a:ln w="25400">
                  <a:solidFill>
                    <a:srgbClr val="861E1D">
                      <a:alpha val="94000"/>
                    </a:srgbClr>
                  </a:solidFill>
                  <a:prstDash val="solid"/>
                </a:ln>
                <a:solidFill>
                  <a:srgbClr val="02E2FC"/>
                </a:solidFill>
                <a:effectLst>
                  <a:outerShdw blurRad="177800" dist="12700" dir="10200000" sx="102000" sy="102000" algn="bl" rotWithShape="0">
                    <a:srgbClr val="480F08"/>
                  </a:outerShdw>
                </a:effectLst>
                <a:uFillTx/>
                <a:ea typeface="黑体" panose="02010609060101010101" pitchFamily="2" charset="-122"/>
              </a:rPr>
              <a:t> 一棵小桃树</a:t>
            </a:r>
            <a:endParaRPr lang="zh-CN" altLang="en-US" sz="9600" b="1">
              <a:ln w="25400">
                <a:solidFill>
                  <a:srgbClr val="861E1D">
                    <a:alpha val="94000"/>
                  </a:srgbClr>
                </a:solidFill>
                <a:prstDash val="solid"/>
              </a:ln>
              <a:solidFill>
                <a:srgbClr val="02E2FC"/>
              </a:solidFill>
              <a:effectLst>
                <a:outerShdw blurRad="177800" dist="12700" dir="10200000" sx="102000" sy="102000" algn="bl" rotWithShape="0">
                  <a:srgbClr val="480F08"/>
                </a:outerShdw>
              </a:effectLst>
              <a:uFillTx/>
              <a:ea typeface="黑体" panose="02010609060101010101" pitchFamily="2" charset="-122"/>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92020" y="117094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结合</a:t>
            </a:r>
            <a:r>
              <a:rPr sz="3600" b="1" dirty="0">
                <a:solidFill>
                  <a:srgbClr val="0000FF"/>
                </a:solidFill>
                <a:latin typeface="黑体" panose="02010609060101010101" pitchFamily="2" charset="-122"/>
                <a:ea typeface="黑体" panose="02010609060101010101" pitchFamily="2" charset="-122"/>
              </a:rPr>
              <a:t>小桃树的生长过程，</a:t>
            </a:r>
            <a:r>
              <a:rPr lang="zh-CN" sz="3600" b="1" dirty="0">
                <a:solidFill>
                  <a:srgbClr val="0000FF"/>
                </a:solidFill>
                <a:latin typeface="黑体" panose="02010609060101010101" pitchFamily="2" charset="-122"/>
                <a:ea typeface="黑体" panose="02010609060101010101" pitchFamily="2" charset="-122"/>
              </a:rPr>
              <a:t>概括</a:t>
            </a:r>
            <a:r>
              <a:rPr lang="zh-CN" sz="3600" b="1" dirty="0">
                <a:solidFill>
                  <a:srgbClr val="0000FF"/>
                </a:solidFill>
                <a:latin typeface="黑体" panose="02010609060101010101" pitchFamily="2" charset="-122"/>
                <a:ea typeface="黑体" panose="02010609060101010101" pitchFamily="2" charset="-122"/>
              </a:rPr>
              <a:t>说说</a:t>
            </a:r>
            <a:r>
              <a:rPr sz="3600" b="1" dirty="0">
                <a:solidFill>
                  <a:srgbClr val="0000FF"/>
                </a:solidFill>
                <a:latin typeface="黑体" panose="02010609060101010101" pitchFamily="2" charset="-122"/>
                <a:ea typeface="黑体" panose="02010609060101010101" pitchFamily="2" charset="-122"/>
              </a:rPr>
              <a:t>这是一棵什么样的小桃树</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591435" y="3106421"/>
            <a:ext cx="829818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被摧残的弱小者、经受风雨依然坚强</a:t>
            </a:r>
            <a:r>
              <a:rPr lang="zh-CN" sz="3600" b="1" dirty="0">
                <a:solidFill>
                  <a:srgbClr val="FF0000"/>
                </a:solidFill>
                <a:latin typeface="黑体" panose="02010609060101010101" pitchFamily="2" charset="-122"/>
                <a:ea typeface="黑体" panose="02010609060101010101" pitchFamily="2" charset="-122"/>
              </a:rPr>
              <a:t>。</a:t>
            </a:r>
            <a:endParaRPr lang="zh-CN" sz="3600" b="1" dirty="0">
              <a:solidFill>
                <a:srgbClr val="FF0000"/>
              </a:solidFill>
              <a:latin typeface="黑体" panose="02010609060101010101" pitchFamily="2" charset="-122"/>
              <a:ea typeface="黑体" panose="02010609060101010101" pitchFamily="2" charset="-122"/>
            </a:endParaRPr>
          </a:p>
        </p:txBody>
      </p:sp>
      <p:sp>
        <p:nvSpPr>
          <p:cNvPr id="6" name="文本框 5"/>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23110" y="781685"/>
            <a:ext cx="862838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“我”为什么情系小桃树，我和小桃树有什么</a:t>
            </a:r>
            <a:r>
              <a:rPr lang="zh-CN" sz="3600" b="1" dirty="0">
                <a:solidFill>
                  <a:srgbClr val="0000FF"/>
                </a:solidFill>
                <a:latin typeface="黑体" panose="02010609060101010101" pitchFamily="2" charset="-122"/>
                <a:ea typeface="黑体" panose="02010609060101010101" pitchFamily="2" charset="-122"/>
              </a:rPr>
              <a:t>相似之处</a:t>
            </a:r>
            <a:r>
              <a:rPr sz="3600" b="1" dirty="0">
                <a:solidFill>
                  <a:srgbClr val="0000FF"/>
                </a:solidFill>
                <a:latin typeface="黑体" panose="02010609060101010101" pitchFamily="2" charset="-122"/>
                <a:ea typeface="黑体" panose="02010609060101010101" pitchFamily="2" charset="-122"/>
              </a:rPr>
              <a:t>？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55190" y="2385060"/>
            <a:ext cx="8902700"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1</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小桃树长在院子角落里，就像“我”生长在偏僻的小山村。</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2</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小桃树长得很委屈。得不到优越的生长条件，不能茁壮成长。这就好像“我”从小生活在小山村的环境里，直到进城上学，才知道山外天地广阔一样。</a:t>
            </a:r>
            <a:endParaRPr sz="3600" b="1" dirty="0">
              <a:solidFill>
                <a:srgbClr val="FF0000"/>
              </a:solidFill>
              <a:latin typeface="黑体" panose="02010609060101010101" pitchFamily="2" charset="-122"/>
              <a:ea typeface="黑体" panose="02010609060101010101" pitchFamily="2" charset="-122"/>
            </a:endParaRPr>
          </a:p>
        </p:txBody>
      </p:sp>
      <p:pic>
        <p:nvPicPr>
          <p:cNvPr id="4" name="图片 3"/>
          <p:cNvPicPr/>
          <p:nvPr/>
        </p:nvPicPr>
        <p:blipFill>
          <a:blip r:embed="rId1"/>
          <a:stretch>
            <a:fillRect/>
          </a:stretch>
        </p:blipFill>
        <p:spPr>
          <a:xfrm>
            <a:off x="322580" y="6015990"/>
            <a:ext cx="19050" cy="19050"/>
          </a:xfrm>
          <a:prstGeom prst="rect">
            <a:avLst/>
          </a:prstGeom>
          <a:noFill/>
          <a:ln w="9525">
            <a:noFill/>
          </a:ln>
        </p:spPr>
      </p:pic>
      <p:pic>
        <p:nvPicPr>
          <p:cNvPr id="5" name="图片 4"/>
          <p:cNvPicPr/>
          <p:nvPr/>
        </p:nvPicPr>
        <p:blipFill>
          <a:blip r:embed="rId2"/>
          <a:stretch>
            <a:fillRect/>
          </a:stretch>
        </p:blipFill>
        <p:spPr>
          <a:xfrm>
            <a:off x="322580" y="6610985"/>
            <a:ext cx="19050" cy="28575"/>
          </a:xfrm>
          <a:prstGeom prst="rect">
            <a:avLst/>
          </a:prstGeom>
          <a:noFill/>
          <a:ln w="9525">
            <a:noFill/>
          </a:ln>
        </p:spPr>
      </p:pic>
      <p:sp>
        <p:nvSpPr>
          <p:cNvPr id="6" name="文本框 5"/>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867535" y="672465"/>
            <a:ext cx="8653145"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3</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小桃树长得瘦小，不能健康茁壮成长，此时“我”也感到自己渺小，未能成为大材。</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4</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小桃树受风雨摧残。“我”在生活道路上经受风风雨雨，有过种种遭遇。想“轰轰烈烈干一番事业”；但“慢慢发现我的幼稚、天真”读不懂“人世的大书”。</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5</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小桃树没有屈服，勇敢地与风雨斗争，保留一个欲绽的花苞。此时“我”像小桃树一样，心里“到底还有一朵呢”，对理想对幸福的追求更加坚定了。</a:t>
            </a:r>
            <a:endParaRPr sz="3600" b="1" dirty="0">
              <a:solidFill>
                <a:srgbClr val="FF0000"/>
              </a:solidFill>
              <a:latin typeface="黑体" panose="02010609060101010101" pitchFamily="2" charset="-122"/>
              <a:ea typeface="黑体" panose="02010609060101010101" pitchFamily="2" charset="-122"/>
            </a:endParaRPr>
          </a:p>
        </p:txBody>
      </p:sp>
      <p:pic>
        <p:nvPicPr>
          <p:cNvPr id="4" name="图片 3"/>
          <p:cNvPicPr/>
          <p:nvPr/>
        </p:nvPicPr>
        <p:blipFill>
          <a:blip r:embed="rId1"/>
          <a:stretch>
            <a:fillRect/>
          </a:stretch>
        </p:blipFill>
        <p:spPr>
          <a:xfrm>
            <a:off x="322580" y="6015990"/>
            <a:ext cx="19050" cy="19050"/>
          </a:xfrm>
          <a:prstGeom prst="rect">
            <a:avLst/>
          </a:prstGeom>
          <a:noFill/>
          <a:ln w="9525">
            <a:noFill/>
          </a:ln>
        </p:spPr>
      </p:pic>
      <p:pic>
        <p:nvPicPr>
          <p:cNvPr id="5" name="图片 4"/>
          <p:cNvPicPr/>
          <p:nvPr/>
        </p:nvPicPr>
        <p:blipFill>
          <a:blip r:embed="rId2"/>
          <a:stretch>
            <a:fillRect/>
          </a:stretch>
        </p:blipFill>
        <p:spPr>
          <a:xfrm>
            <a:off x="322580" y="6610985"/>
            <a:ext cx="19050" cy="28575"/>
          </a:xfrm>
          <a:prstGeom prst="rect">
            <a:avLst/>
          </a:prstGeom>
          <a:noFill/>
          <a:ln w="9525">
            <a:noFill/>
          </a:ln>
        </p:spPr>
      </p:pic>
      <p:sp>
        <p:nvSpPr>
          <p:cNvPr id="6" name="文本框 5"/>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
                                        <p:tgtEl>
                                          <p:spTgt spid="2">
                                            <p:txEl>
                                              <p:pRg st="1" end="1"/>
                                            </p:txEl>
                                          </p:spTgt>
                                        </p:tgtEl>
                                      </p:cBhvr>
                                    </p:animEffect>
                                    <p:anim calcmode="lin" valueType="num">
                                      <p:cBhvr>
                                        <p:cTn id="8"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100"/>
                                        <p:tgtEl>
                                          <p:spTgt spid="2">
                                            <p:txEl>
                                              <p:pRg st="2" end="2"/>
                                            </p:txEl>
                                          </p:spTgt>
                                        </p:tgtEl>
                                      </p:cBhvr>
                                    </p:animEffect>
                                    <p:anim calcmode="lin" valueType="num">
                                      <p:cBhvr>
                                        <p:cTn id="17"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40280" y="121697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课文表达作者怎样的感情？</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21890" y="2681606"/>
            <a:ext cx="8298180"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表达了作者对过去历尽磨难的心酸以及对未来美好愿望的追求与憧憬。</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530475" y="987743"/>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本文线索是什么</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54860" y="2084070"/>
            <a:ext cx="8522335" cy="396938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明线是小桃树的成长经历</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暗线是“我”的人生经历。</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在逆境中成长的小桃树，历经风雨仍顽强生存。这就和作者的经历相似。小桃树是他从儿时便怀有的、向往幸福生活的“梦”的化身</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“我的小桃树”就是另一个“我”。一明一暗，明暗交织。</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41855" y="859473"/>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划分结构，并概括每部分的意思。</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41855" y="2156143"/>
            <a:ext cx="884174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本文可分为</a:t>
            </a:r>
            <a:r>
              <a:rPr lang="zh-CN" sz="3600" b="1" dirty="0">
                <a:solidFill>
                  <a:srgbClr val="FF0000"/>
                </a:solidFill>
                <a:latin typeface="黑体" panose="02010609060101010101" pitchFamily="2" charset="-122"/>
                <a:ea typeface="黑体" panose="02010609060101010101" pitchFamily="2" charset="-122"/>
              </a:rPr>
              <a:t>三</a:t>
            </a:r>
            <a:r>
              <a:rPr sz="3600" b="1" dirty="0">
                <a:solidFill>
                  <a:srgbClr val="FF0000"/>
                </a:solidFill>
                <a:latin typeface="黑体" panose="02010609060101010101" pitchFamily="2" charset="-122"/>
                <a:ea typeface="黑体" panose="02010609060101010101" pitchFamily="2" charset="-122"/>
              </a:rPr>
              <a:t>部分。</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第一部分(1</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2)</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眼前小桃树的情景。</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第二部分(3</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8)</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回忆对桃树的回忆。</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第三部分(9</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14)</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现实由小桃树生出的感想。</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00"/>
                                        <p:tgtEl>
                                          <p:spTgt spid="2">
                                            <p:txEl>
                                              <p:pRg st="3" end="3"/>
                                            </p:txEl>
                                          </p:spTgt>
                                        </p:tgtEl>
                                      </p:cBhvr>
                                    </p:animEffect>
                                    <p:anim calcmode="lin" valueType="num">
                                      <p:cBhvr>
                                        <p:cTn id="35"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35480" y="722313"/>
            <a:ext cx="8479790" cy="234823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文章第</a:t>
            </a:r>
            <a:r>
              <a:rPr lang="en-US" sz="3600" b="1" dirty="0">
                <a:solidFill>
                  <a:srgbClr val="0000FF"/>
                </a:solidFill>
                <a:latin typeface="黑体" panose="02010609060101010101" pitchFamily="2" charset="-122"/>
                <a:ea typeface="黑体" panose="02010609060101010101" pitchFamily="2" charset="-122"/>
              </a:rPr>
              <a:t>1</a:t>
            </a:r>
            <a:r>
              <a:rPr sz="3600" b="1" dirty="0">
                <a:solidFill>
                  <a:srgbClr val="0000FF"/>
                </a:solidFill>
                <a:latin typeface="黑体" panose="02010609060101010101" pitchFamily="2" charset="-122"/>
                <a:ea typeface="黑体" panose="02010609060101010101" pitchFamily="2" charset="-122"/>
              </a:rPr>
              <a:t>自然段中“我常常想要给我的小桃树写点文章</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但却终没有写就一个字来……‘我是该给它写点什么了呢。’”这段话有什么作用</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94890" y="3432810"/>
            <a:ext cx="8446135"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暗示“我的小桃树”有特殊的经历、特殊的含义</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以点明写作这篇文章的缘由。</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4370" y="552450"/>
            <a:ext cx="8479790"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作者写“奶奶让我们含桃核”以及“奶奶护着桃树”是为了表达自己怎样的思想感情？</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26615" y="2630805"/>
            <a:ext cx="8436610"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奶奶对我们的祝愿</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也催发了“我”对人生幸福、理想的追求</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“奶奶护着小桃树”实则是对“我”梦想的呵护。文中写“奶奶让我们含桃核”以及“奶奶护着桃树”表达了“我”对奶奶的感激和怀念之情。</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39950" y="130460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“我”为什么要把桃核埋起来？</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21560" y="2829560"/>
            <a:ext cx="8525510"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因为“我”希望桃核儿在墙角发芽、成长、开花、结果，孕育“我”的梦想。</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530475" y="1028065"/>
            <a:ext cx="86969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作者写雨下得大，有何用意？</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62835" y="2446020"/>
            <a:ext cx="7962265"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为下文写小桃树的</a:t>
            </a:r>
            <a:r>
              <a:rPr lang="zh-CN" sz="3600" b="1" dirty="0">
                <a:solidFill>
                  <a:srgbClr val="FF0000"/>
                </a:solidFill>
                <a:latin typeface="黑体" panose="02010609060101010101" pitchFamily="2" charset="-122"/>
                <a:ea typeface="黑体" panose="02010609060101010101" pitchFamily="2" charset="-122"/>
              </a:rPr>
              <a:t>不幸</a:t>
            </a:r>
            <a:r>
              <a:rPr sz="3600" b="1" dirty="0">
                <a:solidFill>
                  <a:srgbClr val="FF0000"/>
                </a:solidFill>
                <a:latin typeface="黑体" panose="02010609060101010101" pitchFamily="2" charset="-122"/>
                <a:ea typeface="黑体" panose="02010609060101010101" pitchFamily="2" charset="-122"/>
              </a:rPr>
              <a:t>遭遇做铺垫</a:t>
            </a:r>
            <a:r>
              <a:rPr lang="zh-CN" sz="3600" b="1" dirty="0">
                <a:solidFill>
                  <a:srgbClr val="FF0000"/>
                </a:solidFill>
                <a:latin typeface="黑体" panose="02010609060101010101" pitchFamily="2" charset="-122"/>
                <a:ea typeface="黑体" panose="02010609060101010101" pitchFamily="2" charset="-122"/>
              </a:rPr>
              <a:t>，反衬小桃树顽强抗争的精神</a:t>
            </a:r>
            <a:r>
              <a:rPr sz="3600" b="1" dirty="0">
                <a:solidFill>
                  <a:srgbClr val="FF0000"/>
                </a:solidFill>
                <a:latin typeface="黑体" panose="02010609060101010101" pitchFamily="2" charset="-122"/>
                <a:ea typeface="黑体" panose="02010609060101010101" pitchFamily="2" charset="-122"/>
              </a:rPr>
              <a:t>。</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687830" y="722630"/>
            <a:ext cx="9190990" cy="56311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lang="zh-CN" altLang="en-US" sz="3600" b="1" dirty="0">
                <a:solidFill>
                  <a:srgbClr val="0000FF"/>
                </a:solidFill>
                <a:uFillTx/>
                <a:latin typeface="黑体" panose="02010609060101010101" pitchFamily="2" charset="-122"/>
                <a:ea typeface="黑体" panose="02010609060101010101" pitchFamily="2" charset="-122"/>
              </a:rPr>
              <a:t>桃花在古诗文中有着丰富的意蕴，</a:t>
            </a:r>
            <a:r>
              <a:rPr 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桃花春色暖先开，明媚谁人不看来</a:t>
            </a:r>
            <a:r>
              <a:rPr lang="en-US" sz="3600" b="1" dirty="0">
                <a:solidFill>
                  <a:srgbClr val="0000FF"/>
                </a:solidFill>
                <a:uFillTx/>
                <a:latin typeface="黑体" panose="02010609060101010101" pitchFamily="2" charset="-122"/>
                <a:ea typeface="黑体" panose="02010609060101010101" pitchFamily="2" charset="-122"/>
              </a:rPr>
              <a:t>”</a:t>
            </a:r>
            <a:r>
              <a:rPr lang="zh-CN" sz="3600" b="1" dirty="0">
                <a:solidFill>
                  <a:srgbClr val="0000FF"/>
                </a:solidFill>
                <a:uFillTx/>
                <a:latin typeface="黑体" panose="02010609060101010101" pitchFamily="2" charset="-122"/>
                <a:ea typeface="黑体" panose="02010609060101010101" pitchFamily="2" charset="-122"/>
              </a:rPr>
              <a:t>，周朴把桃花作为</a:t>
            </a:r>
            <a:r>
              <a:rPr sz="3600" b="1" dirty="0">
                <a:solidFill>
                  <a:srgbClr val="0000FF"/>
                </a:solidFill>
                <a:uFillTx/>
                <a:latin typeface="黑体" panose="02010609060101010101" pitchFamily="2" charset="-122"/>
                <a:ea typeface="黑体" panose="02010609060101010101" pitchFamily="2" charset="-122"/>
              </a:rPr>
              <a:t>春天来到的象征</a:t>
            </a:r>
            <a:r>
              <a:rPr lang="zh-CN" sz="3600" b="1" dirty="0">
                <a:solidFill>
                  <a:srgbClr val="0000FF"/>
                </a:solidFill>
                <a:uFillTx/>
                <a:latin typeface="黑体" panose="02010609060101010101" pitchFamily="2" charset="-122"/>
                <a:ea typeface="黑体" panose="02010609060101010101" pitchFamily="2" charset="-122"/>
              </a:rPr>
              <a:t>；</a:t>
            </a:r>
            <a:r>
              <a:rPr lang="en-US"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去年三月此门中，</a:t>
            </a:r>
            <a:r>
              <a:rPr sz="3600" b="1" dirty="0">
                <a:solidFill>
                  <a:srgbClr val="0000FF"/>
                </a:solidFill>
                <a:uFillTx/>
                <a:latin typeface="黑体" panose="02010609060101010101" pitchFamily="2" charset="-122"/>
                <a:ea typeface="黑体" panose="02010609060101010101" pitchFamily="2" charset="-122"/>
              </a:rPr>
              <a:t>人面桃花相映红</a:t>
            </a:r>
            <a:r>
              <a:rPr lang="en-US"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，崔护</a:t>
            </a:r>
            <a:r>
              <a:rPr sz="3600" b="1" dirty="0">
                <a:solidFill>
                  <a:srgbClr val="0000FF"/>
                </a:solidFill>
                <a:uFillTx/>
                <a:latin typeface="黑体" panose="02010609060101010101" pitchFamily="2" charset="-122"/>
                <a:ea typeface="黑体" panose="02010609060101010101" pitchFamily="2" charset="-122"/>
              </a:rPr>
              <a:t>借绯红的桃花衬托少女的羞容</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陶渊明在《桃花源记》</a:t>
            </a:r>
            <a:r>
              <a:rPr lang="zh-CN" sz="3600" b="1" dirty="0">
                <a:solidFill>
                  <a:srgbClr val="0000FF"/>
                </a:solidFill>
                <a:uFillTx/>
                <a:latin typeface="黑体" panose="02010609060101010101" pitchFamily="2" charset="-122"/>
                <a:ea typeface="黑体" panose="02010609060101010101" pitchFamily="2" charset="-122"/>
              </a:rPr>
              <a:t>中更是用</a:t>
            </a:r>
            <a:r>
              <a:rPr sz="3600" b="1" dirty="0">
                <a:solidFill>
                  <a:srgbClr val="0000FF"/>
                </a:solidFill>
                <a:uFillTx/>
                <a:latin typeface="黑体" panose="02010609060101010101" pitchFamily="2" charset="-122"/>
                <a:ea typeface="黑体" panose="02010609060101010101" pitchFamily="2" charset="-122"/>
              </a:rPr>
              <a:t>缤纷的桃花中构建</a:t>
            </a:r>
            <a:r>
              <a:rPr lang="zh-CN" sz="3600" b="1" dirty="0">
                <a:solidFill>
                  <a:srgbClr val="0000FF"/>
                </a:solidFill>
                <a:uFillTx/>
                <a:latin typeface="黑体" panose="02010609060101010101" pitchFamily="2" charset="-122"/>
                <a:ea typeface="黑体" panose="02010609060101010101" pitchFamily="2" charset="-122"/>
              </a:rPr>
              <a:t>了人人向往的</a:t>
            </a:r>
            <a:r>
              <a:rPr sz="3600" b="1" dirty="0">
                <a:solidFill>
                  <a:srgbClr val="0000FF"/>
                </a:solidFill>
                <a:uFillTx/>
                <a:latin typeface="黑体" panose="02010609060101010101" pitchFamily="2" charset="-122"/>
                <a:ea typeface="黑体" panose="02010609060101010101" pitchFamily="2" charset="-122"/>
              </a:rPr>
              <a:t>世外仙境</a:t>
            </a:r>
            <a:r>
              <a:rPr lang="en-US" sz="3600" b="1" dirty="0">
                <a:solidFill>
                  <a:srgbClr val="0000FF"/>
                </a:solidFill>
                <a:uFillTx/>
                <a:latin typeface="黑体" panose="02010609060101010101" pitchFamily="2" charset="-122"/>
                <a:ea typeface="黑体" panose="02010609060101010101" pitchFamily="2" charset="-122"/>
              </a:rPr>
              <a:t>……</a:t>
            </a:r>
            <a:endParaRPr lang="en-US"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今天，让我们一起走进贾平凹先生的散文《一棵小桃树》，</a:t>
            </a:r>
            <a:r>
              <a:rPr lang="zh-CN" altLang="en-US" sz="3600" b="1" dirty="0">
                <a:solidFill>
                  <a:srgbClr val="0000FF"/>
                </a:solidFill>
                <a:uFillTx/>
                <a:latin typeface="黑体" panose="02010609060101010101" pitchFamily="2" charset="-122"/>
                <a:ea typeface="黑体" panose="02010609060101010101" pitchFamily="2" charset="-122"/>
              </a:rPr>
              <a:t>看看作者借桃花表达什么意趣。</a:t>
            </a:r>
            <a:endParaRPr lang="zh-CN" altLang="en-US"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导入新课</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26615" y="111125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文章写爷爷的花事对写小桃树有什么作用？</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77440" y="2908301"/>
            <a:ext cx="8298180"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  爷爷曾经精心呵护的花，早已荡然无存，反衬了小桃树顽强的生命力。</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83435" y="722630"/>
            <a:ext cx="8746490"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作者写小桃树在大雨中拼命“挣扎”，树的高处还“保留着一个欲绽的花苞”有何用意？</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07590" y="2719706"/>
            <a:ext cx="829818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作者采用了先抑后扬的写法，再次显示小桃树“要开花”“要结果”的执着追求和美好理想，也暗示着作者经历挫折、磨难后，仍有百折不挠地追求着人生的幸福和美好的理想。</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73300" y="72231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作者仅仅是在描写小桃树吗？</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67560" y="1681480"/>
            <a:ext cx="8891270"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小桃树寄托着“我”的幸福和希望；小桃树的坎坷经历又和我的相似；小桃树和奶奶有着密切的联系，写小桃树也包含了对奶奶的思念；小桃树有着顽强的生命力，在艰难的环境中勇敢生长并开花，让“我”受到感动和鼓舞，给了我战胜挫折与苦难的勇气，让作者明白了不屈不挠地奋斗，定会战胜磨难，创造出美好的未来。</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945005" y="839788"/>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这是一种什么写法？  </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26615" y="1641475"/>
            <a:ext cx="8426450"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托物言志</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通过对某种事物的描写和叙述，表达自己的情感和志向。</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本文借写一棵小桃树在逆境中诞生，在风雨中顽强生长的故事。赞颂了小桃树顽强同命运抗争的精神，表达了作者战胜挫折与苦难的勇气，寄托了作者对幸福对理想的执著追求。也揭示一个生活的哲理：不屈不挠的奋斗，定会战胜磨难，创造出美好的未来。</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32330" y="1096963"/>
            <a:ext cx="847979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你从小桃树的身上得到什么启示</a:t>
            </a:r>
            <a:r>
              <a:rPr lang="zh-CN" sz="3600" b="1" dirty="0">
                <a:solidFill>
                  <a:srgbClr val="0000FF"/>
                </a:solidFill>
                <a:latin typeface="黑体" panose="02010609060101010101" pitchFamily="2" charset="-122"/>
                <a:ea typeface="黑体" panose="02010609060101010101" pitchFamily="2" charset="-122"/>
              </a:rPr>
              <a:t>？</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13610" y="2404110"/>
            <a:ext cx="7764145"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敢于克服困难，在逆境中顽强拼搏，作主宰自己命运的主人等。</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11070" y="580391"/>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结合全文，说说</a:t>
            </a:r>
            <a:r>
              <a:rPr sz="3600" b="1" dirty="0">
                <a:solidFill>
                  <a:srgbClr val="0000FF"/>
                </a:solidFill>
                <a:latin typeface="黑体" panose="02010609060101010101" pitchFamily="2" charset="-122"/>
                <a:ea typeface="黑体" panose="02010609060101010101" pitchFamily="2" charset="-122"/>
              </a:rPr>
              <a:t>作者对</a:t>
            </a:r>
            <a:r>
              <a:rPr lang="zh-CN" sz="3600" b="1" dirty="0">
                <a:solidFill>
                  <a:srgbClr val="0000FF"/>
                </a:solidFill>
                <a:latin typeface="黑体" panose="02010609060101010101" pitchFamily="2" charset="-122"/>
                <a:ea typeface="黑体" panose="02010609060101010101" pitchFamily="2" charset="-122"/>
              </a:rPr>
              <a:t>小桃树</a:t>
            </a:r>
            <a:r>
              <a:rPr sz="3600" b="1" dirty="0">
                <a:solidFill>
                  <a:srgbClr val="0000FF"/>
                </a:solidFill>
                <a:latin typeface="黑体" panose="02010609060101010101" pitchFamily="2" charset="-122"/>
                <a:ea typeface="黑体" panose="02010609060101010101" pitchFamily="2" charset="-122"/>
              </a:rPr>
              <a:t>怀着怎样的感情？</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11070" y="2007870"/>
            <a:ext cx="8703945" cy="452310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文章开头就饱含着对小桃树的深情；当初是怀着它能给</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我</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带来幸福的深情，让它蓄着</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我</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的梦种下了它，所以偏爱它；见到它长得孱弱，开得惨淡，又为自己漂泊异乡忘却了它而难过。看到小桃树在风雨中挣扎，痛苦而又无可奈何。最后看见小桃树勇敢地与风雨搏斗，保留一朵欲绽的花朵，</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我</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受到感动和鼓舞。</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
        <p:nvSpPr>
          <p:cNvPr id="2" name="TextBox 8"/>
          <p:cNvSpPr txBox="1"/>
          <p:nvPr/>
        </p:nvSpPr>
        <p:spPr>
          <a:xfrm>
            <a:off x="5393055" y="1287780"/>
            <a:ext cx="2908935" cy="645160"/>
          </a:xfrm>
          <a:prstGeom prst="rect">
            <a:avLst/>
          </a:prstGeom>
          <a:noFill/>
          <a:ln w="9525">
            <a:noFill/>
          </a:ln>
        </p:spPr>
        <p:txBody>
          <a:bodyPr wrap="square" anchor="ctr">
            <a:spAutoFit/>
          </a:bodyPr>
          <a:p>
            <a:pPr indent="0" fontAlgn="auto" latinLnBrk="1">
              <a:lnSpc>
                <a:spcPct val="100000"/>
              </a:lnSpc>
              <a:buClr>
                <a:srgbClr val="0000FF"/>
              </a:buClr>
              <a:buFont typeface="Wingdings" panose="05000000000000000000" charset="0"/>
              <a:buNone/>
            </a:pPr>
            <a:r>
              <a:rPr lang="zh-CN" sz="3600" b="1" dirty="0">
                <a:solidFill>
                  <a:srgbClr val="0000FF"/>
                </a:solidFill>
                <a:latin typeface="黑体" panose="02010609060101010101" pitchFamily="2" charset="-122"/>
                <a:ea typeface="黑体" panose="02010609060101010101" pitchFamily="2" charset="-122"/>
              </a:rPr>
              <a:t>主 旨</a:t>
            </a:r>
            <a:endParaRPr lang="zh-CN" sz="3600" b="1" dirty="0">
              <a:solidFill>
                <a:srgbClr val="0000FF"/>
              </a:solidFill>
              <a:latin typeface="黑体" panose="02010609060101010101" pitchFamily="2" charset="-122"/>
              <a:ea typeface="黑体" panose="02010609060101010101" pitchFamily="2" charset="-122"/>
            </a:endParaRPr>
          </a:p>
        </p:txBody>
      </p:sp>
      <p:sp>
        <p:nvSpPr>
          <p:cNvPr id="3" name="TextBox 8"/>
          <p:cNvSpPr txBox="1"/>
          <p:nvPr/>
        </p:nvSpPr>
        <p:spPr>
          <a:xfrm>
            <a:off x="2098040" y="2325370"/>
            <a:ext cx="828421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本文通过描述一棵小桃树曲折艰难的生长过程，赞颂了与命运抗争的顽强精神，并借小桃树抒写自己的情志、理想：面对生活的困苦和磨难，要顽强地斗争，不懈地追求。</a:t>
            </a:r>
            <a:endParaRPr sz="3600" b="1" dirty="0">
              <a:solidFill>
                <a:srgbClr val="FF0000"/>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3270" y="868680"/>
            <a:ext cx="8541385"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他们曾嫌它长得不是地方，又不好看，想砍掉它，奶奶却不同意，常常护着给它浇水。</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530475" y="3012440"/>
            <a:ext cx="7747000" cy="17532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这一句写家人对它的态度，可以看出因为弱小，除了奶奶，其他人都不喜欢它、不欣赏它。</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12010" y="1004570"/>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人世原来有人世的大书，我却连第一行文字还读不懂呢。</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54580" y="2838768"/>
            <a:ext cx="829818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比喻，生动形象地写出了自己对人世的认识还非常肤浅，“我”没有做好承受人生风雨洗礼的准备；将自己与小桃树的命运联系起来。</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43430" y="384175"/>
            <a:ext cx="9003665" cy="2143125"/>
          </a:xfrm>
          <a:prstGeom prst="rect">
            <a:avLst/>
          </a:prstGeom>
          <a:noFill/>
          <a:ln w="9525">
            <a:noFill/>
          </a:ln>
        </p:spPr>
        <p:txBody>
          <a:bodyPr wrap="square" anchor="ctr">
            <a:spAutoFit/>
          </a:bodyPr>
          <a:p>
            <a:pPr marL="571500" indent="-571500" fontAlgn="auto" latinLnBrk="1">
              <a:lnSpc>
                <a:spcPts val="40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雨还在下着，我的小桃树千百次地俯下身去，又千百次地挣扎起来，一树的桃花，一片，一片，湿得深重，像一只天鹅，羽毛剥脱，变得赤裸的了。</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16175" y="2437130"/>
            <a:ext cx="8436610" cy="4420870"/>
          </a:xfrm>
          <a:prstGeom prst="rect">
            <a:avLst/>
          </a:prstGeom>
          <a:noFill/>
          <a:ln w="9525">
            <a:noFill/>
          </a:ln>
        </p:spPr>
        <p:txBody>
          <a:bodyPr wrap="square" anchor="ctr">
            <a:spAutoFit/>
          </a:bodyPr>
          <a:p>
            <a:pPr fontAlgn="auto" latinLnBrk="1">
              <a:lnSpc>
                <a:spcPts val="422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“俯”“挣扎”运用动作、神态描写，“千百次”运用反复手法，写出了小桃树在风雨中坚强勇敢的斗争情景，表现了它面对逆境顽强搏斗的精神。</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“一片，一片”的反复修辞和“天鹅”的比喻，生动形象地写出小桃树被风雨摧残的情景。</a:t>
            </a:r>
            <a:endParaRPr sz="3600" b="1" dirty="0">
              <a:solidFill>
                <a:srgbClr val="FF0000"/>
              </a:solidFill>
              <a:latin typeface="黑体" panose="02010609060101010101" pitchFamily="2" charset="-122"/>
              <a:ea typeface="黑体" panose="02010609060101010101" pitchFamily="2" charset="-122"/>
            </a:endParaRPr>
          </a:p>
          <a:p>
            <a:pPr fontAlgn="auto" latinLnBrk="1">
              <a:lnSpc>
                <a:spcPts val="422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表达了作者对它的赞美和怜爱之情。</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92020" y="1057910"/>
            <a:ext cx="8423275" cy="50774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1</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了解作者贾平凹及其作品。</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2</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有感情地朗读课文，理清思路，了解一棵小桃树的成长过程以及作者的情感变化的过程。</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3</a:t>
            </a:r>
            <a:r>
              <a:rPr lang="zh-CN" altLang="en-US" sz="3600" b="1" dirty="0">
                <a:solidFill>
                  <a:srgbClr val="0000FF"/>
                </a:solidFill>
                <a:uFillTx/>
                <a:latin typeface="黑体" panose="02010609060101010101" pitchFamily="2" charset="-122"/>
                <a:ea typeface="黑体" panose="02010609060101010101" pitchFamily="2" charset="-122"/>
              </a:rPr>
              <a:t>、掌握托物言志的写法和作者抒发的情感。</a:t>
            </a:r>
            <a:endParaRPr lang="zh-CN" altLang="en-US" sz="3600" b="1" dirty="0">
              <a:solidFill>
                <a:srgbClr val="0000FF"/>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4、理解课文赞美小桃树顽强生命力寄寓的深刻含义，了解作者追求人生美好理想的愿望和信心。</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学习目标</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033270" y="923290"/>
            <a:ext cx="854202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小桃树啊！我该怎么感激你？你到底还有一朵花呢，明日一早，你会开吗？</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94865" y="2499360"/>
            <a:ext cx="8420735"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“我”从小桃树的身上又找回了昔日战胜困难的勇气，找回了原来的自我，找回了曾经拥有的理想；又领悟到人和不是一帆风顺的，应当迎能而上，顽强地抗争。</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语言赏析</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511935" y="871855"/>
            <a:ext cx="9779635" cy="56311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（1）双线并行的结构。</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本文有明暗两条线索。明线是小桃树的经历：桃核埋在角落里—萌芽（嫩绿）—长到二尺来高（瘦，黄，没人理会）—有院墙高了（被猪拱折，讨人嫌，被遗忘，奶奶照顾）—开花（弱小，遭大雨，花零落，挣扎）—高高的一枝儿上保留着一个欲绽的花苞。暗线：“我”出生在偏僻落后的山村小院，土生土长，生活贫苦。天地狭小，孤陋寡闻—离家出山，进城读书，感到自己渺小，但想干一番事业—</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写作特色</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8"/>
          <p:cNvSpPr txBox="1"/>
          <p:nvPr/>
        </p:nvSpPr>
        <p:spPr>
          <a:xfrm>
            <a:off x="1630045" y="672465"/>
            <a:ext cx="953389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长大成人后，方知人世复杂，社会复杂，感到自己太幼稚、太天真了，遭受种种不幸—但像小桃树一样，“我”心里“到底还有一朵花呢”，对理想、对幸福的追求更加坚定了。</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（2）运用托物言志手法。</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本文是一篇托物言志的散文，借一棵小桃树的顽强生长，抒写自己的理想和情志。作者笔下的小桃树瘦弱而顽强，却寄寓着深刻的含义。作者明写小桃树，实际上暗写自己。作者对小桃树顽强生命力的赞美，反映了自己对美好未来、对人生理想的执着追求。</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写作特色</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
                                        <p:tgtEl>
                                          <p:spTgt spid="2">
                                            <p:txEl>
                                              <p:pRg st="1" end="1"/>
                                            </p:txEl>
                                          </p:spTgt>
                                        </p:tgtEl>
                                      </p:cBhvr>
                                    </p:animEffect>
                                    <p:anim calcmode="lin" valueType="num">
                                      <p:cBhvr>
                                        <p:cTn id="8"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100"/>
                                        <p:tgtEl>
                                          <p:spTgt spid="2">
                                            <p:txEl>
                                              <p:pRg st="2" end="2"/>
                                            </p:txEl>
                                          </p:spTgt>
                                        </p:tgtEl>
                                      </p:cBhvr>
                                    </p:animEffect>
                                    <p:anim calcmode="lin" valueType="num">
                                      <p:cBhvr>
                                        <p:cTn id="17"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566545" y="560070"/>
            <a:ext cx="9820275" cy="6297930"/>
          </a:xfrm>
          <a:prstGeom prst="rect">
            <a:avLst/>
          </a:prstGeom>
          <a:noFill/>
          <a:ln w="9525">
            <a:noFill/>
          </a:ln>
        </p:spPr>
        <p:txBody>
          <a:bodyPr wrap="square" anchor="ctr">
            <a:spAutoFit/>
          </a:bodyPr>
          <a:p>
            <a:pPr fontAlgn="auto" latinLnBrk="1">
              <a:lnSpc>
                <a:spcPts val="44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本文描写了一棵在逆境中诞生，在逆境中成长的小桃树，历经风雨仍顽强生存。赞颂了小桃树顽强同命运抗争的精神。明写的是一棵小桃树，暗写的是小桃树的生存环境，却很自然地让读者联想到作者及其同代人所面临的那个疯狂虐杀一切的年代。让读者从中品味到小桃树的成长经历与贾平凹成长经历的相似之处。同时揭示了一个生活的哲理：不屈不挠的奋斗，定会战胜磨难，创造出美好的未来。希望每个人都像小桃树和作者那样，面对磨难，顽强奋斗，砥砺前行，创造</a:t>
            </a:r>
            <a:r>
              <a:rPr lang="zh-CN" sz="3600" b="1" dirty="0">
                <a:solidFill>
                  <a:srgbClr val="0000FF"/>
                </a:solidFill>
                <a:latin typeface="黑体" panose="02010609060101010101" pitchFamily="2" charset="-122"/>
                <a:ea typeface="黑体" panose="02010609060101010101" pitchFamily="2" charset="-122"/>
              </a:rPr>
              <a:t>属于</a:t>
            </a:r>
            <a:r>
              <a:rPr lang="zh-CN" sz="3600" b="1" dirty="0">
                <a:solidFill>
                  <a:srgbClr val="0000FF"/>
                </a:solidFill>
                <a:latin typeface="黑体" panose="02010609060101010101" pitchFamily="2" charset="-122"/>
                <a:ea typeface="黑体" panose="02010609060101010101" pitchFamily="2" charset="-122"/>
              </a:rPr>
              <a:t>自己的辉煌！</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课堂小结</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8"/>
          <p:cNvSpPr txBox="1"/>
          <p:nvPr/>
        </p:nvSpPr>
        <p:spPr>
          <a:xfrm>
            <a:off x="1203960" y="785813"/>
            <a:ext cx="10155555" cy="5046345"/>
          </a:xfrm>
          <a:prstGeom prst="rect">
            <a:avLst/>
          </a:prstGeom>
          <a:noFill/>
          <a:ln w="9525">
            <a:noFill/>
          </a:ln>
        </p:spPr>
        <p:txBody>
          <a:bodyPr wrap="square" anchor="ctr">
            <a:spAutoFit/>
          </a:bodyPr>
          <a:p>
            <a:pPr fontAlgn="auto" latinLnBrk="1">
              <a:lnSpc>
                <a:spcPts val="552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我的小桃树</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小桃树：（明）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角落里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饱受风雨  险遭砍伐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不屈不挠 顽强生长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托物言志</a:t>
            </a:r>
            <a:endParaRPr sz="3600" b="1" dirty="0">
              <a:solidFill>
                <a:srgbClr val="0000FF"/>
              </a:solidFill>
              <a:latin typeface="黑体" panose="02010609060101010101" pitchFamily="2" charset="-122"/>
              <a:ea typeface="黑体" panose="02010609060101010101" pitchFamily="2" charset="-122"/>
            </a:endParaRPr>
          </a:p>
        </p:txBody>
      </p:sp>
      <p:sp>
        <p:nvSpPr>
          <p:cNvPr id="330759" name="TextBox 8"/>
          <p:cNvSpPr txBox="1"/>
          <p:nvPr/>
        </p:nvSpPr>
        <p:spPr>
          <a:xfrm>
            <a:off x="5951220" y="2135505"/>
            <a:ext cx="7021830" cy="2922905"/>
          </a:xfrm>
          <a:prstGeom prst="rect">
            <a:avLst/>
          </a:prstGeom>
          <a:noFill/>
          <a:ln w="9525">
            <a:noFill/>
          </a:ln>
        </p:spPr>
        <p:txBody>
          <a:bodyPr wrap="square" anchor="ctr">
            <a:spAutoFit/>
          </a:bodyPr>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我：（暗）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偏僻小山村</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进城感到渺小  长大发现幼稚</a:t>
            </a: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5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历经磨难 深受启发</a:t>
            </a:r>
            <a:endParaRPr sz="3600" b="1" dirty="0">
              <a:solidFill>
                <a:srgbClr val="0000FF"/>
              </a:solidFill>
              <a:latin typeface="黑体" panose="02010609060101010101" pitchFamily="2" charset="-122"/>
              <a:ea typeface="黑体" panose="02010609060101010101" pitchFamily="2" charset="-122"/>
            </a:endParaRPr>
          </a:p>
        </p:txBody>
      </p:sp>
      <p:sp>
        <p:nvSpPr>
          <p:cNvPr id="2" name="文本框 1"/>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板书设计</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99970" y="532448"/>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下面这首《石灰吟》言什么志向？</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359660" y="4154806"/>
            <a:ext cx="8219440" cy="230695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    作者托物言志，</a:t>
            </a:r>
            <a:r>
              <a:rPr sz="3600" b="1" dirty="0">
                <a:solidFill>
                  <a:srgbClr val="FF0000"/>
                </a:solidFill>
                <a:latin typeface="黑体" panose="02010609060101010101" pitchFamily="2" charset="-122"/>
                <a:ea typeface="黑体" panose="02010609060101010101" pitchFamily="2" charset="-122"/>
              </a:rPr>
              <a:t>借吟石灰的锻炼过程，表现了</a:t>
            </a:r>
            <a:r>
              <a:rPr lang="zh-CN" sz="3600" b="1" dirty="0">
                <a:solidFill>
                  <a:srgbClr val="FF0000"/>
                </a:solidFill>
                <a:latin typeface="黑体" panose="02010609060101010101" pitchFamily="2" charset="-122"/>
                <a:ea typeface="黑体" panose="02010609060101010101" pitchFamily="2" charset="-122"/>
              </a:rPr>
              <a:t>自己</a:t>
            </a:r>
            <a:r>
              <a:rPr sz="3600" b="1" dirty="0">
                <a:solidFill>
                  <a:srgbClr val="FF0000"/>
                </a:solidFill>
                <a:latin typeface="黑体" panose="02010609060101010101" pitchFamily="2" charset="-122"/>
                <a:ea typeface="黑体" panose="02010609060101010101" pitchFamily="2" charset="-122"/>
              </a:rPr>
              <a:t>不避千难万险，勇于自我牺牲，以保持忠诚清白品格的可贵精神。</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34620" y="-62230"/>
            <a:ext cx="2225040" cy="891540"/>
          </a:xfrm>
          <a:prstGeom prst="rect">
            <a:avLst/>
          </a:prstGeom>
          <a:noFill/>
        </p:spPr>
        <p:txBody>
          <a:bodyPr wrap="none" rtlCol="0">
            <a:spAutoFit/>
          </a:bodyPr>
          <a:p>
            <a:pPr>
              <a:lnSpc>
                <a:spcPct val="130000"/>
              </a:lnSpc>
            </a:pPr>
            <a:r>
              <a:rPr lang="zh-CN" altLang="en-US" sz="4000" b="1" dirty="0" smtClean="0">
                <a:solidFill>
                  <a:srgbClr val="7030A0"/>
                </a:solidFill>
                <a:uFillTx/>
                <a:latin typeface="Arial" panose="020B0604020202020204" pitchFamily="34" charset="0"/>
                <a:ea typeface="黑体" panose="02010609060101010101" pitchFamily="2" charset="-122"/>
              </a:rPr>
              <a:t>拓展延伸</a:t>
            </a:r>
            <a:endParaRPr lang="zh-CN" altLang="en-US" sz="4000" b="1" dirty="0" smtClean="0">
              <a:solidFill>
                <a:srgbClr val="7030A0"/>
              </a:solidFill>
              <a:uFillTx/>
              <a:latin typeface="Arial" panose="020B0604020202020204" pitchFamily="34" charset="0"/>
              <a:ea typeface="黑体" panose="02010609060101010101" pitchFamily="2" charset="-122"/>
            </a:endParaRPr>
          </a:p>
        </p:txBody>
      </p:sp>
      <p:sp>
        <p:nvSpPr>
          <p:cNvPr id="5" name="文本框 4"/>
          <p:cNvSpPr txBox="1"/>
          <p:nvPr/>
        </p:nvSpPr>
        <p:spPr>
          <a:xfrm>
            <a:off x="2533015" y="1385570"/>
            <a:ext cx="8489315" cy="2306955"/>
          </a:xfrm>
          <a:prstGeom prst="rect">
            <a:avLst/>
          </a:prstGeom>
          <a:noFill/>
        </p:spPr>
        <p:txBody>
          <a:bodyPr wrap="square" rtlCol="0" anchor="t">
            <a:spAutoFit/>
          </a:bodyPr>
          <a:p>
            <a:r>
              <a:rPr lang="en-US" sz="3600" b="1" dirty="0">
                <a:solidFill>
                  <a:srgbClr val="0000FF"/>
                </a:solidFill>
                <a:uFillTx/>
                <a:latin typeface="黑体" panose="02010609060101010101" pitchFamily="2" charset="-122"/>
                <a:ea typeface="黑体" panose="02010609060101010101" pitchFamily="2" charset="-122"/>
                <a:sym typeface="+mn-ea"/>
              </a:rPr>
              <a:t>            </a:t>
            </a:r>
            <a:r>
              <a:rPr sz="3600" b="1" dirty="0">
                <a:solidFill>
                  <a:srgbClr val="0000FF"/>
                </a:solidFill>
                <a:uFillTx/>
                <a:latin typeface="黑体" panose="02010609060101010101" pitchFamily="2" charset="-122"/>
                <a:ea typeface="黑体" panose="02010609060101010101" pitchFamily="2" charset="-122"/>
                <a:sym typeface="+mn-ea"/>
              </a:rPr>
              <a:t>石灰吟  </a:t>
            </a:r>
            <a:endParaRPr sz="3600" b="1" dirty="0">
              <a:solidFill>
                <a:srgbClr val="0000FF"/>
              </a:solidFill>
              <a:uFillTx/>
              <a:latin typeface="黑体" panose="02010609060101010101" pitchFamily="2" charset="-122"/>
              <a:ea typeface="黑体" panose="02010609060101010101" pitchFamily="2" charset="-122"/>
              <a:sym typeface="+mn-ea"/>
            </a:endParaRPr>
          </a:p>
          <a:p>
            <a:r>
              <a:rPr sz="3600" b="1" dirty="0">
                <a:solidFill>
                  <a:srgbClr val="0000FF"/>
                </a:solidFill>
                <a:uFillTx/>
                <a:latin typeface="黑体" panose="02010609060101010101" pitchFamily="2" charset="-122"/>
                <a:ea typeface="黑体" panose="02010609060101010101" pitchFamily="2" charset="-122"/>
                <a:sym typeface="+mn-ea"/>
              </a:rPr>
              <a:t>             于谦</a:t>
            </a:r>
            <a:endParaRPr sz="3600" b="1" dirty="0">
              <a:solidFill>
                <a:srgbClr val="0000FF"/>
              </a:solidFill>
              <a:uFillTx/>
              <a:latin typeface="黑体" panose="02010609060101010101" pitchFamily="2" charset="-122"/>
              <a:ea typeface="黑体" panose="02010609060101010101" pitchFamily="2" charset="-122"/>
              <a:sym typeface="+mn-ea"/>
            </a:endParaRPr>
          </a:p>
          <a:p>
            <a:r>
              <a:rPr sz="3600" b="1" dirty="0">
                <a:solidFill>
                  <a:srgbClr val="0000FF"/>
                </a:solidFill>
                <a:uFillTx/>
                <a:latin typeface="黑体" panose="02010609060101010101" pitchFamily="2" charset="-122"/>
                <a:ea typeface="黑体" panose="02010609060101010101" pitchFamily="2" charset="-122"/>
                <a:sym typeface="+mn-ea"/>
              </a:rPr>
              <a:t>千锤万凿出深山，烈火焚烧若等闲。</a:t>
            </a:r>
            <a:endParaRPr sz="3600" b="1" dirty="0">
              <a:solidFill>
                <a:srgbClr val="0000FF"/>
              </a:solidFill>
              <a:uFillTx/>
              <a:latin typeface="黑体" panose="02010609060101010101" pitchFamily="2" charset="-122"/>
              <a:ea typeface="黑体" panose="02010609060101010101" pitchFamily="2" charset="-122"/>
              <a:sym typeface="+mn-ea"/>
            </a:endParaRPr>
          </a:p>
          <a:p>
            <a:r>
              <a:rPr sz="3600" b="1" dirty="0">
                <a:solidFill>
                  <a:srgbClr val="0000FF"/>
                </a:solidFill>
                <a:uFillTx/>
                <a:latin typeface="黑体" panose="02010609060101010101" pitchFamily="2" charset="-122"/>
                <a:ea typeface="黑体" panose="02010609060101010101" pitchFamily="2" charset="-122"/>
                <a:sym typeface="+mn-ea"/>
              </a:rPr>
              <a:t>粉骨碎身浑不怕，要留清白在人间。</a:t>
            </a:r>
            <a:endParaRPr sz="3600" b="1" dirty="0">
              <a:solidFill>
                <a:srgbClr val="0000FF"/>
              </a:solidFill>
              <a:uFillTx/>
              <a:latin typeface="黑体" panose="02010609060101010101" pitchFamily="2" charset="-122"/>
              <a:ea typeface="黑体" panose="02010609060101010101" pitchFamily="2" charset="-122"/>
              <a:sym typeface="+mn-ea"/>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586990" y="354013"/>
            <a:ext cx="8125460" cy="655320"/>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关于梦想的名言。</a:t>
            </a:r>
            <a:endParaRPr lang="zh-CN"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072640" y="1226820"/>
            <a:ext cx="9293225" cy="56311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1</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不要怀有渺小的梦想，它们无法打动</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人心。                   </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sym typeface="+mn-ea"/>
              </a:rPr>
              <a:t>歌德</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a:t>
            </a:r>
            <a:r>
              <a:rPr lang="en-US" sz="3600" b="1" dirty="0">
                <a:solidFill>
                  <a:srgbClr val="FF0000"/>
                </a:solidFill>
                <a:latin typeface="黑体" panose="02010609060101010101" pitchFamily="2" charset="-122"/>
                <a:ea typeface="黑体" panose="02010609060101010101" pitchFamily="2" charset="-122"/>
              </a:rPr>
              <a:t>2</a:t>
            </a:r>
            <a:r>
              <a:rPr sz="3600" b="1" dirty="0">
                <a:solidFill>
                  <a:srgbClr val="FF0000"/>
                </a:solidFill>
                <a:latin typeface="黑体" panose="02010609060101010101" pitchFamily="2" charset="-122"/>
                <a:ea typeface="黑体" panose="02010609060101010101" pitchFamily="2" charset="-122"/>
              </a:rPr>
              <a:t>）人的理想志向往往和他的能力成正比。</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约翰逊</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3</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一个人的理想越崇高，生活越纯洁。</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                         </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伏尼契</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4</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rPr>
              <a:t>世界上最快乐的事，莫过于为理想而</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奋斗。                   </a:t>
            </a:r>
            <a:r>
              <a:rPr lang="en-US"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苏格拉底</a:t>
            </a:r>
            <a:endParaRPr lang="zh-CN" sz="3600" b="1" dirty="0">
              <a:solidFill>
                <a:srgbClr val="FF0000"/>
              </a:solidFill>
              <a:latin typeface="黑体" panose="02010609060101010101" pitchFamily="2" charset="-122"/>
              <a:ea typeface="黑体" panose="02010609060101010101" pitchFamily="2" charset="-122"/>
              <a:sym typeface="+mn-ea"/>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a:t>
            </a:r>
            <a:r>
              <a:rPr lang="en-US" altLang="zh-CN" sz="3600" b="1" dirty="0">
                <a:solidFill>
                  <a:srgbClr val="FF0000"/>
                </a:solidFill>
                <a:latin typeface="黑体" panose="02010609060101010101" pitchFamily="2" charset="-122"/>
                <a:ea typeface="黑体" panose="02010609060101010101" pitchFamily="2" charset="-122"/>
                <a:sym typeface="+mn-ea"/>
              </a:rPr>
              <a:t>5</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梦想只要能持久，就能成为现实。</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sym typeface="+mn-ea"/>
              </a:rPr>
              <a:t>                         </a:t>
            </a:r>
            <a:r>
              <a:rPr lang="zh-CN" sz="3600" b="1" dirty="0">
                <a:solidFill>
                  <a:srgbClr val="FF0000"/>
                </a:solidFill>
                <a:latin typeface="黑体" panose="02010609060101010101" pitchFamily="2" charset="-122"/>
                <a:ea typeface="黑体" panose="02010609060101010101" pitchFamily="2" charset="-122"/>
                <a:sym typeface="+mn-ea"/>
              </a:rPr>
              <a:t>——</a:t>
            </a:r>
            <a:r>
              <a:rPr sz="3600" b="1" dirty="0">
                <a:solidFill>
                  <a:srgbClr val="FF0000"/>
                </a:solidFill>
                <a:latin typeface="黑体" panose="02010609060101010101" pitchFamily="2" charset="-122"/>
                <a:ea typeface="黑体" panose="02010609060101010101" pitchFamily="2" charset="-122"/>
                <a:sym typeface="+mn-ea"/>
              </a:rPr>
              <a:t>丁尼生</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34620" y="-62230"/>
            <a:ext cx="2225040" cy="891540"/>
          </a:xfrm>
          <a:prstGeom prst="rect">
            <a:avLst/>
          </a:prstGeom>
          <a:noFill/>
        </p:spPr>
        <p:txBody>
          <a:bodyPr wrap="none" rtlCol="0">
            <a:spAutoFit/>
          </a:bodyPr>
          <a:p>
            <a:pPr>
              <a:lnSpc>
                <a:spcPct val="130000"/>
              </a:lnSpc>
            </a:pPr>
            <a:r>
              <a:rPr lang="zh-CN" altLang="en-US" sz="4000" b="1" dirty="0" smtClean="0">
                <a:solidFill>
                  <a:srgbClr val="7030A0"/>
                </a:solidFill>
                <a:uFillTx/>
                <a:latin typeface="Arial" panose="020B0604020202020204" pitchFamily="34" charset="0"/>
                <a:ea typeface="黑体" panose="02010609060101010101" pitchFamily="2" charset="-122"/>
              </a:rPr>
              <a:t>拓展延伸</a:t>
            </a:r>
            <a:endParaRPr lang="zh-CN" altLang="en-US" sz="4000" b="1" dirty="0" smtClean="0">
              <a:solidFill>
                <a:srgbClr val="7030A0"/>
              </a:solidFill>
              <a:uFillTx/>
              <a:latin typeface="Arial" panose="020B0604020202020204" pitchFamily="34" charset="0"/>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052830" y="722630"/>
            <a:ext cx="10726420" cy="6185535"/>
          </a:xfrm>
          <a:prstGeom prst="rect">
            <a:avLst/>
          </a:prstGeom>
          <a:noFill/>
          <a:ln w="9525">
            <a:noFill/>
          </a:ln>
        </p:spPr>
        <p:txBody>
          <a:bodyPr wrap="square" anchor="ctr">
            <a:spAutoFit/>
          </a:bodyPr>
          <a:p>
            <a:pPr indent="0" fontAlgn="auto" latinLnBrk="1">
              <a:lnSpc>
                <a:spcPct val="100000"/>
              </a:lnSpc>
              <a:buClr>
                <a:srgbClr val="0000FF"/>
              </a:buClr>
              <a:buFont typeface="Wingdings" panose="05000000000000000000" charset="0"/>
              <a:buNone/>
            </a:pPr>
            <a:r>
              <a:rPr lang="en-US" sz="3600" b="1" dirty="0">
                <a:solidFill>
                  <a:srgbClr val="0000FF"/>
                </a:solidFill>
                <a:uFillTx/>
                <a:latin typeface="黑体" panose="02010609060101010101" pitchFamily="2" charset="-122"/>
                <a:ea typeface="黑体" panose="02010609060101010101" pitchFamily="2" charset="-122"/>
              </a:rPr>
              <a:t>1</a:t>
            </a:r>
            <a:r>
              <a:rPr lang="zh-CN" altLang="en-US" sz="3600" b="1" dirty="0">
                <a:solidFill>
                  <a:srgbClr val="0000FF"/>
                </a:solidFill>
                <a:uFillTx/>
                <a:latin typeface="黑体" panose="02010609060101010101" pitchFamily="2" charset="-122"/>
                <a:ea typeface="黑体" panose="02010609060101010101" pitchFamily="2" charset="-122"/>
              </a:rPr>
              <a:t>、下列句子中，标点符号使用不正确的一项是(  )</a:t>
            </a:r>
            <a:endParaRPr lang="zh-CN" altLang="en-US"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endParaRPr lang="zh-CN" altLang="en-US"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lang="zh-CN" altLang="en-US" sz="3600" b="1" dirty="0">
                <a:solidFill>
                  <a:srgbClr val="0000FF"/>
                </a:solidFill>
                <a:uFillTx/>
                <a:latin typeface="黑体" panose="02010609060101010101" pitchFamily="2" charset="-122"/>
                <a:ea typeface="黑体" panose="02010609060101010101" pitchFamily="2" charset="-122"/>
              </a:rPr>
              <a:t>A.是我太爱怜它吗，是我爱怜得无所谓了吗？我也不知道是什么怪缘故，只是常常自个儿忏悔，自个儿安慰。</a:t>
            </a:r>
            <a:endParaRPr lang="zh-CN" altLang="en-US"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lang="zh-CN" altLang="en-US" sz="3600" b="1" dirty="0">
                <a:solidFill>
                  <a:srgbClr val="0000FF"/>
                </a:solidFill>
                <a:uFillTx/>
                <a:latin typeface="黑体" panose="02010609060101010101" pitchFamily="2" charset="-122"/>
                <a:ea typeface="黑体" panose="02010609060101010101" pitchFamily="2" charset="-122"/>
              </a:rPr>
              <a:t>B.桃花一片一片地落了，大半陷在泥里，三点两点地在黄水里打着旋儿。</a:t>
            </a:r>
            <a:endParaRPr lang="zh-CN" altLang="en-US"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lang="zh-CN" altLang="en-US" sz="3600" b="1" dirty="0">
                <a:solidFill>
                  <a:srgbClr val="0000FF"/>
                </a:solidFill>
                <a:uFillTx/>
                <a:latin typeface="黑体" panose="02010609060101010101" pitchFamily="2" charset="-122"/>
                <a:ea typeface="黑体" panose="02010609060101010101" pitchFamily="2" charset="-122"/>
              </a:rPr>
              <a:t>C.她说：“都吃下去吧，这是‘仙桃’；含着桃核做一个梦，谁梦见桃花开了，就会幸福一生呢。”</a:t>
            </a:r>
            <a:endParaRPr lang="zh-CN" altLang="en-US"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lang="zh-CN" altLang="en-US" sz="3600" b="1" dirty="0">
                <a:solidFill>
                  <a:srgbClr val="0000FF"/>
                </a:solidFill>
                <a:uFillTx/>
                <a:latin typeface="黑体" panose="02010609060101010101" pitchFamily="2" charset="-122"/>
                <a:ea typeface="黑体" panose="02010609060101010101" pitchFamily="2" charset="-122"/>
              </a:rPr>
              <a:t>D.我不禁有些颤抖了：这花儿莫不就是我当年要做的梦的精灵吗？   </a:t>
            </a:r>
            <a:endParaRPr lang="zh-CN" altLang="en-US"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
        <p:nvSpPr>
          <p:cNvPr id="3" name="TextBox 8"/>
          <p:cNvSpPr txBox="1"/>
          <p:nvPr/>
        </p:nvSpPr>
        <p:spPr>
          <a:xfrm>
            <a:off x="10777220" y="722630"/>
            <a:ext cx="1102360" cy="64516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uFillTx/>
                <a:latin typeface="黑体" panose="02010609060101010101" pitchFamily="2" charset="-122"/>
                <a:ea typeface="黑体" panose="02010609060101010101" pitchFamily="2" charset="-122"/>
              </a:rPr>
              <a:t>A</a:t>
            </a:r>
            <a:endParaRPr lang="en-US" sz="3600" b="1" dirty="0">
              <a:solidFill>
                <a:srgbClr val="FF0000"/>
              </a:solidFill>
              <a:uFillTx/>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421890" y="1334453"/>
            <a:ext cx="8479790" cy="655320"/>
          </a:xfrm>
          <a:prstGeom prst="rect">
            <a:avLst/>
          </a:prstGeom>
          <a:noFill/>
          <a:ln w="9525">
            <a:noFill/>
          </a:ln>
        </p:spPr>
        <p:txBody>
          <a:bodyPr wrap="square" anchor="ctr">
            <a:spAutoFit/>
          </a:bodyPr>
          <a:p>
            <a:pPr indent="0" fontAlgn="auto" latinLnBrk="1">
              <a:lnSpc>
                <a:spcPts val="44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文章为何多次写小桃树长得弱小？</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421890" y="2829561"/>
            <a:ext cx="8298180" cy="119888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因为生长环境太差，不能长得“火灼灼的”，暗示自己难成大器。</a:t>
            </a:r>
            <a:endParaRPr sz="3600" b="1"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162175" y="722630"/>
            <a:ext cx="8422005" cy="2348230"/>
          </a:xfrm>
          <a:prstGeom prst="rect">
            <a:avLst/>
          </a:prstGeom>
          <a:noFill/>
          <a:ln w="9525">
            <a:noFill/>
          </a:ln>
        </p:spPr>
        <p:txBody>
          <a:bodyPr wrap="square" anchor="ctr">
            <a:spAutoFit/>
          </a:bodyPr>
          <a:p>
            <a:pPr indent="0" fontAlgn="auto" latinLnBrk="1">
              <a:lnSpc>
                <a:spcPts val="4400"/>
              </a:lnSpc>
              <a:buClr>
                <a:srgbClr val="0000FF"/>
              </a:buClr>
              <a:buFont typeface="Wingdings" panose="05000000000000000000" charset="0"/>
              <a:buNone/>
            </a:pPr>
            <a:r>
              <a:rPr lang="en-US" sz="3600" b="1" dirty="0">
                <a:solidFill>
                  <a:srgbClr val="0000FF"/>
                </a:solidFill>
                <a:latin typeface="黑体" panose="02010609060101010101" pitchFamily="2" charset="-122"/>
                <a:ea typeface="黑体" panose="02010609060101010101" pitchFamily="2" charset="-122"/>
              </a:rPr>
              <a:t>3</a:t>
            </a:r>
            <a:r>
              <a:rPr lang="zh-CN" altLang="en-US" sz="3600" b="1" dirty="0">
                <a:solidFill>
                  <a:srgbClr val="0000FF"/>
                </a:solidFill>
                <a:latin typeface="黑体" panose="02010609060101010101" pitchFamily="2" charset="-122"/>
                <a:ea typeface="黑体" panose="02010609060101010101" pitchFamily="2" charset="-122"/>
              </a:rPr>
              <a:t>、</a:t>
            </a:r>
            <a:r>
              <a:rPr lang="zh-CN" sz="3600" b="1" dirty="0">
                <a:solidFill>
                  <a:srgbClr val="0000FF"/>
                </a:solidFill>
                <a:latin typeface="黑体" panose="02010609060101010101" pitchFamily="2" charset="-122"/>
                <a:ea typeface="黑体" panose="02010609060101010101" pitchFamily="2" charset="-122"/>
              </a:rPr>
              <a:t>结尾说</a:t>
            </a:r>
            <a:r>
              <a:rPr sz="3600" b="1" dirty="0">
                <a:solidFill>
                  <a:srgbClr val="0000FF"/>
                </a:solidFill>
                <a:latin typeface="黑体" panose="02010609060101010101" pitchFamily="2" charset="-122"/>
                <a:ea typeface="黑体" panose="02010609060101010101" pitchFamily="2" charset="-122"/>
              </a:rPr>
              <a:t>：“我心里稍稍有些安慰了。啊，小桃树啊！我该怎么感激你，你到底还有一朵花呢”，作者产生安慰之情、感激之情的根本原因是什么？</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162175" y="3361691"/>
            <a:ext cx="8298180" cy="286131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是在风雨摧残中还依然保留着一个欲绽的花苞的小桃树让作者看到了希望和光明</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给了他创造美好的未来的信心和勇气。因此根本原因是来自小桃树的顽强。</a:t>
            </a:r>
            <a:endParaRPr sz="3600" b="1"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课堂检测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4109085" y="474663"/>
            <a:ext cx="779653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贾平凹</a:t>
            </a:r>
            <a:r>
              <a:rPr lang="en-US" sz="3600" b="1" dirty="0">
                <a:solidFill>
                  <a:srgbClr val="0000FF"/>
                </a:solidFill>
                <a:latin typeface="黑体" panose="02010609060101010101" pitchFamily="2" charset="-122"/>
                <a:ea typeface="黑体" panose="02010609060101010101" pitchFamily="2" charset="-122"/>
                <a:sym typeface="+mn-ea"/>
              </a:rPr>
              <a:t>（wā）</a:t>
            </a:r>
            <a:r>
              <a:rPr sz="3600" b="1" dirty="0">
                <a:solidFill>
                  <a:srgbClr val="0000FF"/>
                </a:solidFill>
                <a:latin typeface="黑体" panose="02010609060101010101" pitchFamily="2" charset="-122"/>
                <a:ea typeface="黑体" panose="02010609060101010101" pitchFamily="2" charset="-122"/>
              </a:rPr>
              <a:t>，原名贾平娃，生于1952年，陕西丹凤人，是我国当代文坛屈指可数的文学奇才，被誉为“鬼才”。1975年毕业于西北大学中文系。后任中国作家协会理事，作协陕西分会主席，西安市文联主席、《美文》大散文月刊的主编等。2008年凭借《秦腔》，获得第七届茅盾文学奖。2011年凭借《古炉》，获得施耐庵文学奖。2012年，获得朱自清散文奖 。</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作者简介</a:t>
            </a:r>
            <a:endPar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endParaRPr>
          </a:p>
        </p:txBody>
      </p:sp>
      <p:pic>
        <p:nvPicPr>
          <p:cNvPr id="2" name="图片 1"/>
          <p:cNvPicPr/>
          <p:nvPr/>
        </p:nvPicPr>
        <p:blipFill>
          <a:blip r:embed="rId1"/>
          <a:stretch>
            <a:fillRect/>
          </a:stretch>
        </p:blipFill>
        <p:spPr>
          <a:xfrm>
            <a:off x="3931920" y="6386195"/>
            <a:ext cx="19050" cy="19050"/>
          </a:xfrm>
          <a:prstGeom prst="rect">
            <a:avLst/>
          </a:prstGeom>
          <a:noFill/>
          <a:ln w="9525">
            <a:noFill/>
          </a:ln>
        </p:spPr>
      </p:pic>
      <p:pic>
        <p:nvPicPr>
          <p:cNvPr id="5" name="图片 4"/>
          <p:cNvPicPr>
            <a:picLocks noChangeAspect="1"/>
          </p:cNvPicPr>
          <p:nvPr/>
        </p:nvPicPr>
        <p:blipFill>
          <a:blip r:embed="rId2"/>
          <a:srcRect t="9051" r="2481"/>
          <a:stretch>
            <a:fillRect/>
          </a:stretch>
        </p:blipFill>
        <p:spPr>
          <a:xfrm>
            <a:off x="308610" y="1337945"/>
            <a:ext cx="3315335" cy="4300855"/>
          </a:xfrm>
          <a:prstGeom prst="rect">
            <a:avLst/>
          </a:prstGeom>
        </p:spPr>
      </p:pic>
    </p:spTree>
    <p:custDataLst>
      <p:tags r:id="rId3"/>
    </p:custDataLst>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t="8091" r="-23" b="8373"/>
          <a:stretch>
            <a:fillRect/>
          </a:stretch>
        </p:blipFill>
        <p:spPr>
          <a:xfrm>
            <a:off x="0" y="-19050"/>
            <a:ext cx="12230735" cy="6887210"/>
          </a:xfrm>
          <a:prstGeom prst="rect">
            <a:avLst/>
          </a:prstGeom>
        </p:spPr>
      </p:pic>
      <p:sp>
        <p:nvSpPr>
          <p:cNvPr id="38915" name="WordArt 3"/>
          <p:cNvSpPr/>
          <p:nvPr/>
        </p:nvSpPr>
        <p:spPr>
          <a:xfrm>
            <a:off x="2527935" y="1693545"/>
            <a:ext cx="6690360" cy="2474595"/>
          </a:xfrm>
          <a:prstGeom prst="rect">
            <a:avLst/>
          </a:prstGeom>
        </p:spPr>
        <p:txBody>
          <a:bodyPr wrap="none" fromWordArt="1">
            <a:prstTxWarp prst="textPlain">
              <a:avLst>
                <a:gd name="adj" fmla="val 50000"/>
              </a:avLst>
            </a:prstTxWarp>
            <a:normAutofit/>
          </a:bodyPr>
          <a:p>
            <a:pPr algn="ctr" fontAlgn="auto"/>
            <a:r>
              <a:rPr lang="zh-CN" altLang="en-US" sz="2700" b="1">
                <a:solidFill>
                  <a:srgbClr val="02E2FC"/>
                </a:solidFill>
                <a:effectLst>
                  <a:outerShdw dist="35921" dir="2699999" algn="ctr" rotWithShape="0">
                    <a:srgbClr val="C0C0C0"/>
                  </a:outerShdw>
                </a:effectLst>
                <a:uFillTx/>
                <a:latin typeface="宋体" panose="02010600030101010101" pitchFamily="2" charset="-122"/>
                <a:ea typeface="宋体" panose="02010600030101010101" pitchFamily="2" charset="-122"/>
              </a:rPr>
              <a:t>再 见</a:t>
            </a:r>
            <a:endParaRPr lang="zh-CN" altLang="en-US" sz="2700" b="1">
              <a:solidFill>
                <a:srgbClr val="02E2FC"/>
              </a:solidFill>
              <a:effectLst>
                <a:outerShdw dist="35921" dir="2699999" algn="ctr" rotWithShape="0">
                  <a:srgbClr val="C0C0C0"/>
                </a:outerShdw>
              </a:effectLst>
              <a:uFillTx/>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5" nodeType="withEffect">
                                  <p:stCondLst>
                                    <p:cond delay="0"/>
                                  </p:stCondLst>
                                  <p:childTnLst>
                                    <p:set>
                                      <p:cBhvr>
                                        <p:cTn id="6" dur="3000" fill="hold">
                                          <p:stCondLst>
                                            <p:cond delay="0"/>
                                          </p:stCondLst>
                                        </p:cTn>
                                        <p:tgtEl>
                                          <p:spTgt spid="38915"/>
                                        </p:tgtEl>
                                        <p:attrNameLst>
                                          <p:attrName>style.visibility</p:attrName>
                                        </p:attrNameLst>
                                      </p:cBhvr>
                                      <p:to>
                                        <p:strVal val="visible"/>
                                      </p:to>
                                    </p:set>
                                    <p:anim calcmode="lin" valueType="num">
                                      <p:cBhvr>
                                        <p:cTn id="7" dur="3000" fill="hold"/>
                                        <p:tgtEl>
                                          <p:spTgt spid="38915"/>
                                        </p:tgtEl>
                                        <p:attrNameLst>
                                          <p:attrName>ppt_w</p:attrName>
                                        </p:attrNameLst>
                                      </p:cBhvr>
                                      <p:tavLst>
                                        <p:tav tm="0">
                                          <p:val>
                                            <p:fltVal val="0"/>
                                          </p:val>
                                        </p:tav>
                                        <p:tav tm="100000">
                                          <p:val>
                                            <p:strVal val="#ppt_w"/>
                                          </p:val>
                                        </p:tav>
                                      </p:tavLst>
                                    </p:anim>
                                    <p:anim calcmode="lin" valueType="num">
                                      <p:cBhvr>
                                        <p:cTn id="8" dur="3000" fill="hold"/>
                                        <p:tgtEl>
                                          <p:spTgt spid="389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787525" y="613410"/>
            <a:ext cx="933831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1976年，为期十年的文化大革命终于结束，在这十年期间，无数被时代耽误年华和奋斗机会的青年人开始反思，开始追求。作家贾平凹在这个大的时代背景下，以</a:t>
            </a:r>
            <a:r>
              <a:rPr 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小桃树</a:t>
            </a:r>
            <a:r>
              <a:rPr 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的形象来象征文革中成长起来的青年一代。通过它坎坷的出生、成长到迷茫和看到希望的描述，反映了青年一代在迷茫和探索正成长的真实历程。文章最后小桃树所孕育所保留的那一个花蕾，岂止是</a:t>
            </a:r>
            <a:r>
              <a:rPr 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风浪里航道上远远的灯塔</a:t>
            </a:r>
            <a:r>
              <a:rPr 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，它更是青年一代胸怀大志、奋起直追、报效祖国的象征。</a:t>
            </a:r>
            <a:endParaRPr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背景链接</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2195195" y="1129030"/>
            <a:ext cx="9660255" cy="4246245"/>
          </a:xfrm>
          <a:prstGeom prst="rect">
            <a:avLst/>
          </a:prstGeom>
          <a:noFill/>
          <a:ln w="9525">
            <a:noFill/>
          </a:ln>
        </p:spPr>
        <p:txBody>
          <a:bodyPr wrap="square" anchor="ctr">
            <a:spAutoFit/>
          </a:bodyPr>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伫(zhù)     孱(càn)    懊</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丧</a:t>
            </a:r>
            <a:r>
              <a:rPr sz="3600" b="1" dirty="0">
                <a:solidFill>
                  <a:srgbClr val="0000FF"/>
                </a:solidFill>
                <a:latin typeface="黑体" panose="02010609060101010101" pitchFamily="2" charset="-122"/>
                <a:ea typeface="黑体" panose="02010609060101010101" pitchFamily="2" charset="-122"/>
              </a:rPr>
              <a:t>(sàng)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执</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着</a:t>
            </a:r>
            <a:r>
              <a:rPr sz="3600" b="1" dirty="0">
                <a:solidFill>
                  <a:srgbClr val="0000FF"/>
                </a:solidFill>
                <a:latin typeface="黑体" panose="02010609060101010101" pitchFamily="2" charset="-122"/>
                <a:ea typeface="黑体" panose="02010609060101010101" pitchFamily="2" charset="-122"/>
              </a:rPr>
              <a:t>(zhuó)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矜</a:t>
            </a:r>
            <a:r>
              <a:rPr sz="3600" b="1" dirty="0">
                <a:solidFill>
                  <a:srgbClr val="0000FF"/>
                </a:solidFill>
                <a:latin typeface="黑体" panose="02010609060101010101" pitchFamily="2" charset="-122"/>
                <a:ea typeface="黑体" panose="02010609060101010101" pitchFamily="2" charset="-122"/>
              </a:rPr>
              <a:t>持(jīn)  </a:t>
            </a:r>
            <a:r>
              <a:rPr sz="3600" b="1" u="heavy" dirty="0">
                <a:solidFill>
                  <a:srgbClr val="0000FF"/>
                </a:solidFill>
                <a:uFill>
                  <a:solidFill>
                    <a:srgbClr val="FF0000"/>
                  </a:solidFill>
                </a:uFill>
                <a:latin typeface="黑体" panose="02010609060101010101" pitchFamily="2" charset="-122"/>
                <a:ea typeface="黑体" panose="02010609060101010101" pitchFamily="2" charset="-122"/>
                <a:sym typeface="+mn-ea"/>
              </a:rPr>
              <a:t>恍</a:t>
            </a:r>
            <a:r>
              <a:rPr sz="3600" b="1" dirty="0">
                <a:solidFill>
                  <a:srgbClr val="0000FF"/>
                </a:solidFill>
                <a:latin typeface="黑体" panose="02010609060101010101" pitchFamily="2" charset="-122"/>
                <a:ea typeface="黑体" panose="02010609060101010101" pitchFamily="2" charset="-122"/>
                <a:sym typeface="+mn-ea"/>
              </a:rPr>
              <a:t>惚(huǎng)</a:t>
            </a:r>
            <a:endParaRPr sz="3600" b="1" dirty="0">
              <a:solidFill>
                <a:srgbClr val="0000FF"/>
              </a:solidFill>
              <a:latin typeface="黑体" panose="02010609060101010101" pitchFamily="2" charset="-122"/>
              <a:ea typeface="黑体" panose="02010609060101010101" pitchFamily="2" charset="-122"/>
              <a:sym typeface="+mn-ea"/>
            </a:endParaRPr>
          </a:p>
          <a:p>
            <a:pPr fontAlgn="auto" latinLnBrk="1">
              <a:lnSpc>
                <a:spcPct val="15000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忏</a:t>
            </a:r>
            <a:r>
              <a:rPr sz="3600" b="1" dirty="0">
                <a:solidFill>
                  <a:srgbClr val="0000FF"/>
                </a:solidFill>
                <a:latin typeface="黑体" panose="02010609060101010101" pitchFamily="2" charset="-122"/>
                <a:ea typeface="黑体" panose="02010609060101010101" pitchFamily="2" charset="-122"/>
              </a:rPr>
              <a:t>悔(chàn)  赤</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裸</a:t>
            </a:r>
            <a:r>
              <a:rPr sz="3600" b="1" dirty="0">
                <a:solidFill>
                  <a:srgbClr val="0000FF"/>
                </a:solidFill>
                <a:latin typeface="黑体" panose="02010609060101010101" pitchFamily="2" charset="-122"/>
                <a:ea typeface="黑体" panose="02010609060101010101" pitchFamily="2" charset="-122"/>
              </a:rPr>
              <a:t>(luǒ)  </a:t>
            </a:r>
            <a:r>
              <a:rPr sz="3600" b="1" dirty="0">
                <a:solidFill>
                  <a:srgbClr val="0000FF"/>
                </a:solidFill>
                <a:latin typeface="黑体" panose="02010609060101010101" pitchFamily="2" charset="-122"/>
                <a:ea typeface="黑体" panose="02010609060101010101" pitchFamily="2" charset="-122"/>
                <a:sym typeface="+mn-ea"/>
              </a:rPr>
              <a:t>摞(luò)</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sym typeface="+mn-ea"/>
              </a:rPr>
              <a:t>嵬(wéi)   </a:t>
            </a:r>
            <a:r>
              <a:rPr sz="3600" b="1" dirty="0">
                <a:solidFill>
                  <a:srgbClr val="0000FF"/>
                </a:solidFill>
                <a:latin typeface="黑体" panose="02010609060101010101" pitchFamily="2" charset="-122"/>
                <a:ea typeface="黑体" panose="02010609060101010101" pitchFamily="2" charset="-122"/>
              </a:rPr>
              <a:t>  </a:t>
            </a:r>
            <a:r>
              <a:rPr sz="3600" b="1" u="heavy" dirty="0">
                <a:solidFill>
                  <a:srgbClr val="0000FF"/>
                </a:solidFill>
                <a:uFill>
                  <a:solidFill>
                    <a:srgbClr val="FF0000"/>
                  </a:solidFill>
                </a:uFill>
                <a:latin typeface="黑体" panose="02010609060101010101" pitchFamily="2" charset="-122"/>
                <a:ea typeface="黑体" panose="02010609060101010101" pitchFamily="2" charset="-122"/>
                <a:sym typeface="+mn-ea"/>
              </a:rPr>
              <a:t>褪</a:t>
            </a:r>
            <a:r>
              <a:rPr sz="3600" b="1" dirty="0">
                <a:solidFill>
                  <a:srgbClr val="0000FF"/>
                </a:solidFill>
                <a:latin typeface="黑体" panose="02010609060101010101" pitchFamily="2" charset="-122"/>
                <a:ea typeface="黑体" panose="02010609060101010101" pitchFamily="2" charset="-122"/>
                <a:sym typeface="+mn-ea"/>
              </a:rPr>
              <a:t>尽</a:t>
            </a:r>
            <a:r>
              <a:rPr lang="en-US"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sym typeface="+mn-ea"/>
              </a:rPr>
              <a:t>tuì</a:t>
            </a:r>
            <a:r>
              <a:rPr lang="en-US"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猥琐</a:t>
            </a:r>
            <a:r>
              <a:rPr sz="3600" b="1" dirty="0">
                <a:solidFill>
                  <a:srgbClr val="0000FF"/>
                </a:solidFill>
                <a:latin typeface="黑体" panose="02010609060101010101" pitchFamily="2" charset="-122"/>
                <a:ea typeface="黑体" panose="02010609060101010101" pitchFamily="2" charset="-122"/>
              </a:rPr>
              <a:t>(wěi suǒ) </a:t>
            </a:r>
            <a:endParaRPr sz="3600" b="1" dirty="0">
              <a:solidFill>
                <a:srgbClr val="0000FF"/>
              </a:solidFill>
              <a:latin typeface="黑体" panose="02010609060101010101" pitchFamily="2" charset="-122"/>
              <a:ea typeface="黑体" panose="02010609060101010101" pitchFamily="2" charset="-122"/>
            </a:endParaRPr>
          </a:p>
          <a:p>
            <a:pPr fontAlgn="auto" latinLnBrk="1">
              <a:lnSpc>
                <a:spcPct val="15000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颤</a:t>
            </a:r>
            <a:r>
              <a:rPr sz="3600" b="1" dirty="0">
                <a:solidFill>
                  <a:srgbClr val="0000FF"/>
                </a:solidFill>
                <a:latin typeface="黑体" panose="02010609060101010101" pitchFamily="2" charset="-122"/>
                <a:ea typeface="黑体" panose="02010609060101010101" pitchFamily="2" charset="-122"/>
              </a:rPr>
              <a:t>抖(chàn)  幼</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稚</a:t>
            </a:r>
            <a:r>
              <a:rPr sz="3600" b="1" dirty="0">
                <a:solidFill>
                  <a:srgbClr val="0000FF"/>
                </a:solidFill>
                <a:latin typeface="黑体" panose="02010609060101010101" pitchFamily="2" charset="-122"/>
                <a:ea typeface="黑体" panose="02010609060101010101" pitchFamily="2" charset="-122"/>
              </a:rPr>
              <a:t>(zhì)  灼(zhuó)</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字音字形</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TextBox 8"/>
          <p:cNvSpPr txBox="1"/>
          <p:nvPr/>
        </p:nvSpPr>
        <p:spPr>
          <a:xfrm>
            <a:off x="1927225" y="722630"/>
            <a:ext cx="10057130" cy="6185535"/>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忏悔：</a:t>
            </a:r>
            <a:r>
              <a:rPr sz="3600" b="1" dirty="0">
                <a:solidFill>
                  <a:srgbClr val="FF0000"/>
                </a:solidFill>
                <a:uFillTx/>
                <a:latin typeface="黑体" panose="02010609060101010101" pitchFamily="2" charset="-122"/>
                <a:ea typeface="黑体" panose="02010609060101010101" pitchFamily="2" charset="-122"/>
              </a:rPr>
              <a:t>认识了过去的错误或罪过而感觉痛心。</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淅淅沥沥：</a:t>
            </a:r>
            <a:r>
              <a:rPr sz="3600" b="1" dirty="0">
                <a:solidFill>
                  <a:srgbClr val="FF0000"/>
                </a:solidFill>
                <a:uFillTx/>
                <a:latin typeface="黑体" panose="02010609060101010101" pitchFamily="2" charset="-122"/>
                <a:ea typeface="黑体" panose="02010609060101010101" pitchFamily="2" charset="-122"/>
              </a:rPr>
              <a:t>形容轻微的细雨声。</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楚楚：</a:t>
            </a:r>
            <a:r>
              <a:rPr sz="3600" b="1" dirty="0">
                <a:solidFill>
                  <a:srgbClr val="FF0000"/>
                </a:solidFill>
                <a:uFillTx/>
                <a:latin typeface="黑体" panose="02010609060101010101" pitchFamily="2" charset="-122"/>
                <a:ea typeface="黑体" panose="02010609060101010101" pitchFamily="2" charset="-122"/>
              </a:rPr>
              <a:t>（姿态）娇柔；纤弱；秀美。</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矜持：</a:t>
            </a:r>
            <a:r>
              <a:rPr sz="3600" b="1" dirty="0">
                <a:solidFill>
                  <a:srgbClr val="FF0000"/>
                </a:solidFill>
                <a:uFillTx/>
                <a:latin typeface="黑体" panose="02010609060101010101" pitchFamily="2" charset="-122"/>
                <a:ea typeface="黑体" panose="02010609060101010101" pitchFamily="2" charset="-122"/>
              </a:rPr>
              <a:t>庄重；严肃。</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孱头：</a:t>
            </a:r>
            <a:r>
              <a:rPr sz="3600" b="1" dirty="0">
                <a:solidFill>
                  <a:srgbClr val="FF0000"/>
                </a:solidFill>
                <a:uFillTx/>
                <a:latin typeface="黑体" panose="02010609060101010101" pitchFamily="2" charset="-122"/>
                <a:ea typeface="黑体" panose="02010609060101010101" pitchFamily="2" charset="-122"/>
              </a:rPr>
              <a:t>软弱无能的人。</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恍然：</a:t>
            </a:r>
            <a:r>
              <a:rPr sz="3600" b="1" dirty="0">
                <a:solidFill>
                  <a:srgbClr val="FF0000"/>
                </a:solidFill>
                <a:uFillTx/>
                <a:latin typeface="黑体" panose="02010609060101010101" pitchFamily="2" charset="-122"/>
                <a:ea typeface="黑体" panose="02010609060101010101" pitchFamily="2" charset="-122"/>
              </a:rPr>
              <a:t>形容忽然醒悟。</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猥琐：</a:t>
            </a:r>
            <a:r>
              <a:rPr sz="3600" b="1" dirty="0">
                <a:solidFill>
                  <a:srgbClr val="FF0000"/>
                </a:solidFill>
                <a:uFillTx/>
                <a:latin typeface="黑体" panose="02010609060101010101" pitchFamily="2" charset="-122"/>
                <a:ea typeface="黑体" panose="02010609060101010101" pitchFamily="2" charset="-122"/>
              </a:rPr>
              <a:t>（容貌、举动）庸俗不大方。</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血气方刚：</a:t>
            </a:r>
            <a:r>
              <a:rPr sz="3600" b="1" dirty="0">
                <a:solidFill>
                  <a:srgbClr val="FF0000"/>
                </a:solidFill>
                <a:uFillTx/>
                <a:latin typeface="黑体" panose="02010609060101010101" pitchFamily="2" charset="-122"/>
                <a:ea typeface="黑体" panose="02010609060101010101" pitchFamily="2" charset="-122"/>
              </a:rPr>
              <a:t>（年轻人）精力正旺盛，冲劲儿大。</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灼灼：</a:t>
            </a:r>
            <a:r>
              <a:rPr sz="3600" b="1" dirty="0">
                <a:solidFill>
                  <a:srgbClr val="FF0000"/>
                </a:solidFill>
                <a:uFillTx/>
                <a:latin typeface="黑体" panose="02010609060101010101" pitchFamily="2" charset="-122"/>
                <a:ea typeface="黑体" panose="02010609060101010101" pitchFamily="2" charset="-122"/>
              </a:rPr>
              <a:t>形容明亮的样子。文中用来形容桃花繁</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盛明丽的样子。《诗经·桃夭》里有“桃之夭</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夭，灼灼其华”的句子。</a:t>
            </a:r>
            <a:endParaRPr sz="36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4605" y="1587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字音字形</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1894840" y="712470"/>
            <a:ext cx="8125460" cy="178371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文中多次写</a:t>
            </a:r>
            <a:r>
              <a:rPr sz="3600" b="1" dirty="0">
                <a:solidFill>
                  <a:srgbClr val="0000FF"/>
                </a:solidFill>
                <a:latin typeface="黑体" panose="02010609060101010101" pitchFamily="2" charset="-122"/>
                <a:ea typeface="黑体" panose="02010609060101010101" pitchFamily="2" charset="-122"/>
              </a:rPr>
              <a:t>小桃树</a:t>
            </a:r>
            <a:r>
              <a:rPr lang="zh-CN" sz="3600" b="1" dirty="0">
                <a:solidFill>
                  <a:srgbClr val="0000FF"/>
                </a:solidFill>
                <a:latin typeface="黑体" panose="02010609060101010101" pitchFamily="2" charset="-122"/>
                <a:ea typeface="黑体" panose="02010609060101010101" pitchFamily="2" charset="-122"/>
              </a:rPr>
              <a:t>可怜，</a:t>
            </a:r>
            <a:r>
              <a:rPr sz="3600" b="1" dirty="0">
                <a:solidFill>
                  <a:srgbClr val="0000FF"/>
                </a:solidFill>
                <a:latin typeface="黑体" panose="02010609060101010101" pitchFamily="2" charset="-122"/>
                <a:ea typeface="黑体" panose="02010609060101010101" pitchFamily="2" charset="-122"/>
              </a:rPr>
              <a:t>作者认为小桃树的“可怜”表现在哪几方面</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请结合全文简要分析。</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40915" y="2567940"/>
            <a:ext cx="8447405"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写小桃树长得很委屈</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样子很委琐</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花儿单薄等来表现它的可怜；</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写小桃树被</a:t>
            </a:r>
            <a:r>
              <a:rPr lang="zh-CN" sz="3600" b="1" dirty="0">
                <a:solidFill>
                  <a:srgbClr val="FF0000"/>
                </a:solidFill>
                <a:latin typeface="黑体" panose="02010609060101010101" pitchFamily="2" charset="-122"/>
                <a:ea typeface="黑体" panose="02010609060101010101" pitchFamily="2" charset="-122"/>
              </a:rPr>
              <a:t>鄙视、被忽略</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孤独寂寞来表现它的可怜；</a:t>
            </a: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写小桃树遭受风雨等的摧残来表现它的可怜。</a:t>
            </a:r>
            <a:endParaRPr sz="3600" b="1" u="sng" dirty="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TextBox 8"/>
          <p:cNvSpPr txBox="1"/>
          <p:nvPr/>
        </p:nvSpPr>
        <p:spPr>
          <a:xfrm>
            <a:off x="2231390" y="829945"/>
            <a:ext cx="8479790" cy="1219835"/>
          </a:xfrm>
          <a:prstGeom prst="rect">
            <a:avLst/>
          </a:prstGeom>
          <a:noFill/>
          <a:ln w="9525">
            <a:noFill/>
          </a:ln>
        </p:spPr>
        <p:txBody>
          <a:bodyPr wrap="square" anchor="ctr">
            <a:spAutoFit/>
          </a:bodyPr>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作者认为小桃树</a:t>
            </a:r>
            <a:r>
              <a:rPr sz="3600" b="1" dirty="0">
                <a:solidFill>
                  <a:srgbClr val="0000FF"/>
                </a:solidFill>
                <a:latin typeface="黑体" panose="02010609060101010101" pitchFamily="2" charset="-122"/>
                <a:ea typeface="黑体" panose="02010609060101010101" pitchFamily="2" charset="-122"/>
              </a:rPr>
              <a:t>最终能孕育出桃么？为什么？</a:t>
            </a:r>
            <a:endParaRPr sz="3600" b="1" dirty="0">
              <a:solidFill>
                <a:srgbClr val="0000FF"/>
              </a:solidFill>
              <a:latin typeface="黑体" panose="02010609060101010101" pitchFamily="2" charset="-122"/>
              <a:ea typeface="黑体" panose="02010609060101010101" pitchFamily="2" charset="-122"/>
            </a:endParaRPr>
          </a:p>
        </p:txBody>
      </p:sp>
      <p:sp>
        <p:nvSpPr>
          <p:cNvPr id="2" name="TextBox 8"/>
          <p:cNvSpPr txBox="1"/>
          <p:nvPr/>
        </p:nvSpPr>
        <p:spPr>
          <a:xfrm>
            <a:off x="2231390" y="2166620"/>
            <a:ext cx="8338185" cy="3415030"/>
          </a:xfrm>
          <a:prstGeom prst="rect">
            <a:avLst/>
          </a:prstGeom>
          <a:noFill/>
          <a:ln w="9525">
            <a:noFill/>
          </a:ln>
        </p:spPr>
        <p:txBody>
          <a:bodyPr wrap="square" anchor="ctr">
            <a:spAutoFit/>
          </a:bodyPr>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能。</a:t>
            </a:r>
            <a:endParaRPr lang="en-US"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虽然</a:t>
            </a:r>
            <a:r>
              <a:rPr sz="3600" b="1" dirty="0">
                <a:solidFill>
                  <a:srgbClr val="FF0000"/>
                </a:solidFill>
                <a:latin typeface="黑体" panose="02010609060101010101" pitchFamily="2" charset="-122"/>
                <a:ea typeface="黑体" panose="02010609060101010101" pitchFamily="2" charset="-122"/>
              </a:rPr>
              <a:t>它第一次开花就遭到风雨的摧残。但是，它一直顽强地生长，</a:t>
            </a:r>
            <a:r>
              <a:rPr lang="zh-CN" sz="3600" b="1" dirty="0">
                <a:solidFill>
                  <a:srgbClr val="FF0000"/>
                </a:solidFill>
                <a:latin typeface="黑体" panose="02010609060101010101" pitchFamily="2" charset="-122"/>
                <a:ea typeface="黑体" panose="02010609060101010101" pitchFamily="2" charset="-122"/>
              </a:rPr>
              <a:t>不怕</a:t>
            </a:r>
            <a:r>
              <a:rPr sz="3600" b="1" dirty="0">
                <a:solidFill>
                  <a:srgbClr val="FF0000"/>
                </a:solidFill>
                <a:latin typeface="黑体" panose="02010609060101010101" pitchFamily="2" charset="-122"/>
                <a:ea typeface="黑体" panose="02010609060101010101" pitchFamily="2" charset="-122"/>
              </a:rPr>
              <a:t>困难，不屈不挠</a:t>
            </a:r>
            <a:r>
              <a:rPr lang="zh-CN"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勇敢地与风雨搏斗，</a:t>
            </a:r>
            <a:r>
              <a:rPr lang="en-US" sz="3600" b="1" dirty="0">
                <a:solidFill>
                  <a:srgbClr val="FF0000"/>
                </a:solidFill>
                <a:latin typeface="黑体" panose="02010609060101010101" pitchFamily="2" charset="-122"/>
                <a:ea typeface="黑体" panose="02010609060101010101" pitchFamily="2" charset="-122"/>
              </a:rPr>
              <a:t>“</a:t>
            </a:r>
            <a:r>
              <a:rPr lang="zh-CN" sz="3600" b="1" dirty="0">
                <a:solidFill>
                  <a:srgbClr val="FF0000"/>
                </a:solidFill>
                <a:latin typeface="黑体" panose="02010609060101010101" pitchFamily="2" charset="-122"/>
                <a:ea typeface="黑体" panose="02010609060101010101" pitchFamily="2" charset="-122"/>
              </a:rPr>
              <a:t>还保留着一个欲绽的花苞</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会孕育出一个桃儿来的</a:t>
            </a:r>
            <a:r>
              <a:rPr lang="en-US" altLang="zh-CN" sz="3600" b="1" dirty="0">
                <a:solidFill>
                  <a:srgbClr val="FF0000"/>
                </a:solidFill>
                <a:latin typeface="黑体" panose="02010609060101010101" pitchFamily="2" charset="-122"/>
                <a:ea typeface="黑体" panose="02010609060101010101" pitchFamily="2" charset="-122"/>
              </a:rPr>
              <a:t>”</a:t>
            </a:r>
            <a:r>
              <a:rPr lang="zh-CN" sz="3600" b="1" dirty="0">
                <a:solidFill>
                  <a:srgbClr val="FF0000"/>
                </a:solidFill>
                <a:latin typeface="黑体" panose="02010609060101010101" pitchFamily="2" charset="-122"/>
                <a:ea typeface="黑体" panose="02010609060101010101" pitchFamily="2" charset="-122"/>
              </a:rPr>
              <a:t>。</a:t>
            </a:r>
            <a:endParaRPr sz="3600" b="1" dirty="0">
              <a:solidFill>
                <a:srgbClr val="FF0000"/>
              </a:solidFill>
              <a:latin typeface="黑体" panose="02010609060101010101" pitchFamily="2" charset="-122"/>
              <a:ea typeface="黑体" panose="02010609060101010101" pitchFamily="2" charset="-122"/>
            </a:endParaRPr>
          </a:p>
        </p:txBody>
      </p:sp>
      <p:sp>
        <p:nvSpPr>
          <p:cNvPr id="6" name="文本框 5"/>
          <p:cNvSpPr txBox="1"/>
          <p:nvPr/>
        </p:nvSpPr>
        <p:spPr>
          <a:xfrm>
            <a:off x="-14605" y="5715"/>
            <a:ext cx="2545080" cy="706755"/>
          </a:xfrm>
          <a:prstGeom prst="rect">
            <a:avLst/>
          </a:prstGeom>
          <a:noFill/>
          <a:ln w="9525">
            <a:noFill/>
          </a:ln>
        </p:spPr>
        <p:txBody>
          <a:bodyPr wrap="square">
            <a:spAutoFit/>
          </a:bodyPr>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endPar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5.xml><?xml version="1.0" encoding="utf-8"?>
<p:tagLst xmlns:p="http://schemas.openxmlformats.org/presentationml/2006/main">
  <p:tag name="KSO_WM_BEAUTIFY_FLAG" val="#wm#"/>
  <p:tag name="KSO_WM_TEMPLATE_CATEGORY" val="custom"/>
  <p:tag name="KSO_WM_TEMPLATE_INDEX" val="215"/>
</p:tagLst>
</file>

<file path=ppt/tags/tag66.xml><?xml version="1.0" encoding="utf-8"?>
<p:tagLst xmlns:p="http://schemas.openxmlformats.org/presentationml/2006/main">
  <p:tag name="KSO_WM_BEAUTIFY_FLAG" val="#wm#"/>
  <p:tag name="KSO_WM_TEMPLATE_CATEGORY" val="custom"/>
  <p:tag name="KSO_WM_TEMPLATE_INDEX" val="215"/>
</p:tagLst>
</file>

<file path=ppt/tags/tag67.xml><?xml version="1.0" encoding="utf-8"?>
<p:tagLst xmlns:p="http://schemas.openxmlformats.org/presentationml/2006/main">
  <p:tag name="KSO_WM_BEAUTIFY_FLAG" val="#wm#"/>
  <p:tag name="KSO_WM_TEMPLATE_CATEGORY" val="custom"/>
  <p:tag name="KSO_WM_TEMPLATE_INDEX" val="215"/>
</p:tagLst>
</file>

<file path=ppt/tags/tag68.xml><?xml version="1.0" encoding="utf-8"?>
<p:tagLst xmlns:p="http://schemas.openxmlformats.org/presentationml/2006/main">
  <p:tag name="KSO_WM_BEAUTIFY_FLAG" val="#wm#"/>
  <p:tag name="KSO_WM_TEMPLATE_CATEGORY" val="custom"/>
  <p:tag name="KSO_WM_TEMPLATE_INDEX" val="215"/>
</p:tagLst>
</file>

<file path=ppt/tags/tag6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5.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1.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2.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3.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4.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5.xml><?xml version="1.0" encoding="utf-8"?>
<p:tagLst xmlns:p="http://schemas.openxmlformats.org/presentationml/2006/main">
  <p:tag name="KSO_WM_BEAUTIFY_FLAG" val="#wm#"/>
  <p:tag name="KSO_WM_TEMPLATE_CATEGORY" val="custom"/>
  <p:tag name="KSO_WM_TEMPLATE_INDEX" val="215"/>
</p:tagLst>
</file>

<file path=ppt/tags/tag96.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7.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8.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9.xml><?xml version="1.0" encoding="utf-8"?>
<p:tagLst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5126</Words>
  <Application>WPS 演示</Application>
  <PresentationFormat>宽屏</PresentationFormat>
  <Paragraphs>278</Paragraphs>
  <Slides>40</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Arial</vt:lpstr>
      <vt:lpstr>宋体</vt:lpstr>
      <vt:lpstr>Wingdings</vt:lpstr>
      <vt:lpstr>微软雅黑</vt:lpstr>
      <vt:lpstr>黑体</vt:lpstr>
      <vt:lpstr>Calibri</vt:lpstr>
      <vt:lpstr>幼圆</vt:lpstr>
      <vt:lpstr>Wingdings</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132</cp:revision>
  <dcterms:created xsi:type="dcterms:W3CDTF">2019-06-19T02:08:00Z</dcterms:created>
  <dcterms:modified xsi:type="dcterms:W3CDTF">2020-03-09T06:19:23Z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