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sldIdLst>
    <p:sldId id="256" r:id="rId3"/>
    <p:sldId id="297" r:id="rId4"/>
    <p:sldId id="264" r:id="rId5"/>
    <p:sldId id="277" r:id="rId6"/>
    <p:sldId id="276" r:id="rId7"/>
    <p:sldId id="298" r:id="rId8"/>
    <p:sldId id="299" r:id="rId9"/>
    <p:sldId id="275" r:id="rId10"/>
    <p:sldId id="340" r:id="rId11"/>
    <p:sldId id="272" r:id="rId12"/>
    <p:sldId id="271" r:id="rId13"/>
    <p:sldId id="270" r:id="rId14"/>
    <p:sldId id="269" r:id="rId15"/>
    <p:sldId id="268" r:id="rId16"/>
    <p:sldId id="380" r:id="rId17"/>
    <p:sldId id="382" r:id="rId18"/>
    <p:sldId id="384" r:id="rId19"/>
    <p:sldId id="344" r:id="rId20"/>
    <p:sldId id="379" r:id="rId21"/>
    <p:sldId id="381" r:id="rId22"/>
    <p:sldId id="383" r:id="rId23"/>
    <p:sldId id="385" r:id="rId24"/>
    <p:sldId id="343" r:id="rId25"/>
    <p:sldId id="261" r:id="rId26"/>
    <p:sldId id="346" r:id="rId27"/>
    <p:sldId id="257" r:id="rId28"/>
    <p:sldId id="258" r:id="rId29"/>
    <p:sldId id="259" r:id="rId30"/>
    <p:sldId id="341" r:id="rId31"/>
    <p:sldId id="342" r:id="rId32"/>
    <p:sldId id="321" r:id="rId33"/>
    <p:sldId id="323" r:id="rId34"/>
    <p:sldId id="324" r:id="rId35"/>
    <p:sldId id="325" r:id="rId36"/>
    <p:sldId id="326" r:id="rId37"/>
    <p:sldId id="327" r:id="rId38"/>
    <p:sldId id="322" r:id="rId39"/>
    <p:sldId id="330" r:id="rId40"/>
    <p:sldId id="329" r:id="rId41"/>
    <p:sldId id="332" r:id="rId42"/>
    <p:sldId id="331" r:id="rId43"/>
    <p:sldId id="328" r:id="rId44"/>
    <p:sldId id="333" r:id="rId45"/>
    <p:sldId id="334" r:id="rId46"/>
    <p:sldId id="335" r:id="rId47"/>
    <p:sldId id="336" r:id="rId48"/>
    <p:sldId id="337" r:id="rId49"/>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tags" Target="tags/tag26.xml" /><Relationship Id="rId51" Type="http://schemas.openxmlformats.org/officeDocument/2006/relationships/presProps" Target="presProps.xml" /><Relationship Id="rId52" Type="http://schemas.openxmlformats.org/officeDocument/2006/relationships/viewProps" Target="viewProps.xml" /><Relationship Id="rId53" Type="http://schemas.openxmlformats.org/officeDocument/2006/relationships/theme" Target="theme/theme1.xml" /><Relationship Id="rId54"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slide" Target="slide23.xml" TargetMode="Internal" /><Relationship Id="rId4" Type="http://schemas.openxmlformats.org/officeDocument/2006/relationships/slide" Target="slide1.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 Id="rId3" Type="http://schemas.openxmlformats.org/officeDocument/2006/relationships/slide" Target="slide24.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 Id="rId3" Type="http://schemas.openxmlformats.org/officeDocument/2006/relationships/tags" Target="../tags/tag2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image" Target="../media/image1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tags" Target="../tags/tag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tags" Target="../tags/tag11.xml" /><Relationship Id="rId13" Type="http://schemas.openxmlformats.org/officeDocument/2006/relationships/tags" Target="../tags/tag12.xml" /><Relationship Id="rId2" Type="http://schemas.openxmlformats.org/officeDocument/2006/relationships/image" Target="../media/image4.jpeg"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xml" /><Relationship Id="rId11" Type="http://schemas.openxmlformats.org/officeDocument/2006/relationships/tags" Target="../tags/tag21.xml" /><Relationship Id="rId12" Type="http://schemas.openxmlformats.org/officeDocument/2006/relationships/tags" Target="../tags/tag22.xml" /><Relationship Id="rId13" Type="http://schemas.openxmlformats.org/officeDocument/2006/relationships/tags" Target="../tags/tag23.xml" /><Relationship Id="rId2" Type="http://schemas.openxmlformats.org/officeDocument/2006/relationships/image" Target="../media/image4.jpeg"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tags" Target="../tags/tag17.xml" /><Relationship Id="rId8" Type="http://schemas.openxmlformats.org/officeDocument/2006/relationships/tags" Target="../tags/tag18.xml" /><Relationship Id="rId9" Type="http://schemas.openxmlformats.org/officeDocument/2006/relationships/tags" Target="../tags/tag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tags" Target="../tags/tag2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descr="bfae8c683c60e98d"/>
          <p:cNvPicPr>
            <a:picLocks noChangeAspect="1"/>
          </p:cNvPicPr>
          <p:nvPr/>
        </p:nvPicPr>
        <p:blipFill>
          <a:blip r:embed="rId2"/>
          <a:stretch>
            <a:fillRect/>
          </a:stretch>
        </p:blipFill>
        <p:spPr>
          <a:xfrm>
            <a:off x="635" y="5715"/>
            <a:ext cx="12190730" cy="6816725"/>
          </a:xfrm>
          <a:prstGeom prst="rect">
            <a:avLst/>
          </a:prstGeom>
        </p:spPr>
      </p:pic>
      <p:sp>
        <p:nvSpPr>
          <p:cNvPr id="5" name="文本框 4"/>
          <p:cNvSpPr txBox="1"/>
          <p:nvPr/>
        </p:nvSpPr>
        <p:spPr>
          <a:xfrm>
            <a:off x="390525" y="1169035"/>
            <a:ext cx="11138535" cy="1938020"/>
          </a:xfrm>
          <a:prstGeom prst="rect">
            <a:avLst/>
          </a:prstGeom>
          <a:noFill/>
        </p:spPr>
        <p:txBody>
          <a:bodyPr wrap="square" rtlCol="0">
            <a:spAutoFit/>
          </a:bodyPr>
          <a:lstStyle/>
          <a:p>
            <a:r>
              <a:rPr lang="zh-CN" altLang="en-US" sz="4000">
                <a:solidFill>
                  <a:srgbClr val="FF0000"/>
                </a:solidFill>
              </a:rPr>
              <a:t>魔幻现实主义创作方法，看来新鲜，其实学生并不陌生----《西游记》就是代表。今天大家一起走进加西亚 马尔克斯的代表作《百年孤独》。</a:t>
            </a:r>
          </a:p>
        </p:txBody>
      </p:sp>
    </p:spTree>
  </p:cSld>
  <p:clrMapOvr>
    <a:masterClrMapping/>
  </p:clrMapOvr>
  <p:transition advTm="3000"/>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ac8a1656a0a3bc4c7eab8b7ad4a91750"/>
          <p:cNvPicPr>
            <a:picLocks noChangeAspect="1"/>
          </p:cNvPicPr>
          <p:nvPr/>
        </p:nvPicPr>
        <p:blipFill>
          <a:blip r:embed="rId2"/>
          <a:stretch>
            <a:fillRect/>
          </a:stretch>
        </p:blipFill>
        <p:spPr>
          <a:xfrm>
            <a:off x="1010920" y="749300"/>
            <a:ext cx="7620000" cy="5153025"/>
          </a:xfrm>
          <a:prstGeom prst="rect">
            <a:avLst/>
          </a:prstGeom>
        </p:spPr>
      </p:pic>
      <p:sp>
        <p:nvSpPr>
          <p:cNvPr id="3" name="矩形 2"/>
          <p:cNvSpPr/>
          <p:nvPr/>
        </p:nvSpPr>
        <p:spPr>
          <a:xfrm>
            <a:off x="9304655" y="1276350"/>
            <a:ext cx="1759585" cy="4523105"/>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solidFill>
                  <a:schemeClr val="accent4"/>
                </a:solidFill>
                <a:effectLst/>
              </a:rPr>
              <a:t>分析课文 </a:t>
            </a:r>
          </a:p>
        </p:txBody>
      </p:sp>
    </p:spTree>
  </p:cSld>
  <p:clrMapOvr>
    <a:masterClrMapping/>
  </p:clrMapOvr>
  <p:transition advTm="3000"/>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855"/>
          <p:cNvPicPr>
            <a:picLocks noChangeAspect="1"/>
          </p:cNvPicPr>
          <p:nvPr/>
        </p:nvPicPr>
        <p:blipFill>
          <a:blip r:embed="rId2"/>
          <a:stretch>
            <a:fillRect/>
          </a:stretch>
        </p:blipFill>
        <p:spPr>
          <a:xfrm>
            <a:off x="0" y="0"/>
            <a:ext cx="10342880" cy="6791325"/>
          </a:xfrm>
          <a:prstGeom prst="rect">
            <a:avLst/>
          </a:prstGeom>
        </p:spPr>
      </p:pic>
      <p:sp>
        <p:nvSpPr>
          <p:cNvPr id="3" name="文本框 2"/>
          <p:cNvSpPr txBox="1"/>
          <p:nvPr/>
        </p:nvSpPr>
        <p:spPr>
          <a:xfrm>
            <a:off x="10857865" y="482600"/>
            <a:ext cx="733425" cy="5077460"/>
          </a:xfrm>
          <a:prstGeom prst="rect">
            <a:avLst/>
          </a:prstGeom>
          <a:noFill/>
        </p:spPr>
        <p:txBody>
          <a:bodyPr wrap="square" rtlCol="0">
            <a:spAutoFit/>
          </a:bodyPr>
          <a:lstStyle/>
          <a:p>
            <a:r>
              <a:rPr lang="zh-CN" altLang="en-US" sz="3600"/>
              <a:t>读课文，划分文章结构</a:t>
            </a:r>
            <a:r>
              <a:rPr lang="zh-CN" altLang="en-US"/>
              <a:t>。</a:t>
            </a:r>
          </a:p>
        </p:txBody>
      </p:sp>
    </p:spTree>
  </p:cSld>
  <p:clrMapOvr>
    <a:masterClrMapping/>
  </p:clrMapOvr>
  <p:transition advTm="3000"/>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24180" y="1186815"/>
            <a:ext cx="11591290" cy="3169285"/>
          </a:xfrm>
          <a:prstGeom prst="rect">
            <a:avLst/>
          </a:prstGeom>
          <a:noFill/>
        </p:spPr>
        <p:txBody>
          <a:bodyPr wrap="square" rtlCol="0">
            <a:spAutoFit/>
          </a:bodyPr>
          <a:lstStyle/>
          <a:p>
            <a:r>
              <a:rPr lang="zh-CN" altLang="en-US" sz="4000">
                <a:solidFill>
                  <a:srgbClr val="1407B9"/>
                </a:solidFill>
              </a:rPr>
              <a:t>文章结构</a:t>
            </a:r>
          </a:p>
          <a:p>
            <a:r>
              <a:rPr lang="zh-CN" altLang="en-US" sz="4000">
                <a:solidFill>
                  <a:srgbClr val="1407B9"/>
                </a:solidFill>
              </a:rPr>
              <a:t>第一层：（1、2）原本封闭的马孔多与外界沟通后变了样。</a:t>
            </a:r>
          </a:p>
          <a:p>
            <a:r>
              <a:rPr lang="zh-CN" altLang="en-US" sz="4000">
                <a:solidFill>
                  <a:srgbClr val="1407B9"/>
                </a:solidFill>
              </a:rPr>
              <a:t>第二层：（3-14）丽贝卡的吃土症和失眠症的表现以及给马孔多带来的影响。</a:t>
            </a:r>
          </a:p>
        </p:txBody>
      </p:sp>
    </p:spTree>
  </p:cSld>
  <p:clrMapOvr>
    <a:masterClrMapping/>
  </p:clrMapOvr>
  <p:transition advTm="3000"/>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015b3557c6b3550000018c1b103f04_jpg@1280w_1l_2o_100sh"/>
          <p:cNvPicPr>
            <a:picLocks noChangeAspect="1"/>
          </p:cNvPicPr>
          <p:nvPr/>
        </p:nvPicPr>
        <p:blipFill>
          <a:blip r:embed="rId2"/>
          <a:stretch>
            <a:fillRect/>
          </a:stretch>
        </p:blipFill>
        <p:spPr>
          <a:xfrm>
            <a:off x="831850" y="0"/>
            <a:ext cx="10058400" cy="6883400"/>
          </a:xfrm>
          <a:prstGeom prst="rect">
            <a:avLst/>
          </a:prstGeom>
        </p:spPr>
      </p:pic>
      <p:sp>
        <p:nvSpPr>
          <p:cNvPr id="3" name="文本框 2"/>
          <p:cNvSpPr txBox="1"/>
          <p:nvPr/>
        </p:nvSpPr>
        <p:spPr>
          <a:xfrm>
            <a:off x="10890250" y="233045"/>
            <a:ext cx="798195" cy="6417945"/>
          </a:xfrm>
          <a:prstGeom prst="rect">
            <a:avLst/>
          </a:prstGeom>
          <a:noFill/>
        </p:spPr>
        <p:txBody>
          <a:bodyPr vert="eaVert" wrap="square" rtlCol="0">
            <a:spAutoFit/>
          </a:bodyPr>
          <a:lstStyle/>
          <a:p>
            <a:r>
              <a:rPr lang="zh-CN" altLang="en-US" sz="4000"/>
              <a:t>小说的开头有什么特点？</a:t>
            </a:r>
          </a:p>
        </p:txBody>
      </p:sp>
    </p:spTree>
  </p:cSld>
  <p:clrMapOvr>
    <a:masterClrMapping/>
  </p:clrMapOvr>
  <p:transition advTm="3000"/>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04470" y="189865"/>
            <a:ext cx="11899265" cy="6739255"/>
          </a:xfrm>
          <a:prstGeom prst="rect">
            <a:avLst/>
          </a:prstGeom>
          <a:noFill/>
        </p:spPr>
        <p:txBody>
          <a:bodyPr wrap="square" rtlCol="0">
            <a:spAutoFit/>
          </a:bodyPr>
          <a:lstStyle/>
          <a:p>
            <a:r>
              <a:rPr lang="zh-CN" altLang="en-US" sz="3600">
                <a:solidFill>
                  <a:srgbClr val="1407B9"/>
                </a:solidFill>
              </a:rPr>
              <a:t>小说的开头特点：</a:t>
            </a:r>
          </a:p>
          <a:p>
            <a:r>
              <a:rPr lang="zh-CN" altLang="en-US" sz="3600">
                <a:solidFill>
                  <a:srgbClr val="1407B9"/>
                </a:solidFill>
              </a:rPr>
              <a:t>        小说的开头，是作家独创的从</a:t>
            </a:r>
            <a:r>
              <a:rPr lang="zh-CN" altLang="en-US" sz="3600">
                <a:gradFill>
                  <a:gsLst>
                    <a:gs pos="21000">
                      <a:srgbClr val="53575C"/>
                    </a:gs>
                    <a:gs pos="88000">
                      <a:srgbClr val="C5C7CA"/>
                    </a:gs>
                  </a:gsLst>
                  <a:lin ang="5400000"/>
                </a:gradFill>
                <a:effectLst/>
              </a:rPr>
              <a:t>未来的角度回忆过去</a:t>
            </a:r>
            <a:r>
              <a:rPr lang="zh-CN" altLang="en-US" sz="3600">
                <a:solidFill>
                  <a:srgbClr val="1407B9"/>
                </a:solidFill>
              </a:rPr>
              <a:t>的新颖的</a:t>
            </a:r>
            <a:r>
              <a:rPr lang="zh-CN" altLang="en-US" sz="3600">
                <a:ln w="22225">
                  <a:solidFill>
                    <a:schemeClr val="accent2"/>
                  </a:solidFill>
                  <a:prstDash val="solid"/>
                </a:ln>
                <a:solidFill>
                  <a:schemeClr val="accent2">
                    <a:lumMod val="40000"/>
                    <a:lumOff val="60000"/>
                  </a:schemeClr>
                </a:solidFill>
                <a:effectLst/>
              </a:rPr>
              <a:t>倒叙</a:t>
            </a:r>
            <a:r>
              <a:rPr lang="zh-CN" altLang="en-US" sz="3600">
                <a:solidFill>
                  <a:srgbClr val="1407B9"/>
                </a:solidFill>
              </a:rPr>
              <a:t>手法。</a:t>
            </a:r>
          </a:p>
          <a:p>
            <a:r>
              <a:rPr lang="zh-CN" altLang="en-US" sz="3600">
                <a:solidFill>
                  <a:srgbClr val="1407B9"/>
                </a:solidFill>
              </a:rPr>
              <a:t>        短短的一句话，实际上容纳了未来、过去和现在三个时间层面，而作家显然隐匿在“现在”的叙事角度。紧接着，作家笔锋一转，把读者引回到马贡多的初创时期。这样的时间结构，在小说中一再重复出现，一环接一环，环环相扣，不断地给读者造成新的</a:t>
            </a:r>
            <a:r>
              <a:rPr lang="zh-CN" altLang="en-US" sz="3600">
                <a:solidFill>
                  <a:schemeClr val="accent1"/>
                </a:solidFill>
                <a:effectLst>
                  <a:outerShdw blurRad="38100" dist="25400" dir="5400000" algn="ctr" rotWithShape="0">
                    <a:srgbClr val="6E747A">
                      <a:alpha val="43000"/>
                    </a:srgbClr>
                  </a:outerShdw>
                </a:effectLst>
              </a:rPr>
              <a:t>悬念</a:t>
            </a:r>
            <a:r>
              <a:rPr lang="zh-CN" altLang="en-US" sz="3600">
                <a:solidFill>
                  <a:srgbClr val="1407B9"/>
                </a:solidFill>
              </a:rPr>
              <a:t>。</a:t>
            </a:r>
          </a:p>
          <a:p>
            <a:r>
              <a:rPr lang="zh-CN" altLang="en-US" sz="3600">
                <a:solidFill>
                  <a:srgbClr val="1407B9"/>
                </a:solidFill>
              </a:rPr>
              <a:t>         在我们读过的所有作品的开局中，这个开场白真可以算得上精巧神奇了，在这不动声色的叙述中隐藏着一种深沉的悲凉和无可奈何的宿命感，却又凭借着巧妙的时空交错形成了巨大的</a:t>
            </a:r>
            <a:r>
              <a:rPr lang="zh-CN" altLang="en-US" sz="3600">
                <a:solidFill>
                  <a:schemeClr val="tx1"/>
                </a:solidFill>
                <a:effectLst>
                  <a:outerShdw blurRad="38100" dist="19050" dir="2700000" algn="tl" rotWithShape="0">
                    <a:schemeClr val="dk1">
                      <a:alpha val="40000"/>
                    </a:schemeClr>
                  </a:outerShdw>
                </a:effectLst>
              </a:rPr>
              <a:t>悬疑</a:t>
            </a:r>
            <a:r>
              <a:rPr lang="zh-CN" altLang="en-US" sz="3600">
                <a:solidFill>
                  <a:srgbClr val="1407B9"/>
                </a:solidFill>
              </a:rPr>
              <a:t>。</a:t>
            </a:r>
          </a:p>
        </p:txBody>
      </p:sp>
    </p:spTree>
  </p:cSld>
  <p:clrMapOvr>
    <a:masterClrMapping/>
  </p:clrMapOvr>
  <p:transition advTm="3000"/>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u=4290555861,3863079459&amp;fm=26&amp;gp=0"/>
          <p:cNvPicPr>
            <a:picLocks noChangeAspect="1"/>
          </p:cNvPicPr>
          <p:nvPr/>
        </p:nvPicPr>
        <p:blipFill>
          <a:blip r:embed="rId2"/>
          <a:stretch>
            <a:fillRect/>
          </a:stretch>
        </p:blipFill>
        <p:spPr>
          <a:xfrm>
            <a:off x="-43180" y="0"/>
            <a:ext cx="12235180" cy="5771515"/>
          </a:xfrm>
          <a:prstGeom prst="rect">
            <a:avLst/>
          </a:prstGeom>
        </p:spPr>
      </p:pic>
      <p:sp>
        <p:nvSpPr>
          <p:cNvPr id="6" name="文本框 5"/>
          <p:cNvSpPr txBox="1"/>
          <p:nvPr/>
        </p:nvSpPr>
        <p:spPr>
          <a:xfrm>
            <a:off x="1209675" y="5771515"/>
            <a:ext cx="8665210" cy="768350"/>
          </a:xfrm>
          <a:prstGeom prst="rect">
            <a:avLst/>
          </a:prstGeom>
          <a:noFill/>
        </p:spPr>
        <p:txBody>
          <a:bodyPr wrap="square" rtlCol="0" anchor="t">
            <a:spAutoFit/>
          </a:bodyPr>
          <a:lstStyle/>
          <a:p>
            <a:r>
              <a:rPr lang="zh-CN" altLang="en-US" sz="4400">
                <a:solidFill>
                  <a:srgbClr val="1407B9"/>
                </a:solidFill>
                <a:sym typeface="+mn-ea"/>
              </a:rPr>
              <a:t>作者塑造</a:t>
            </a:r>
            <a:r>
              <a:rPr lang="zh-CN" altLang="en-US" sz="4400">
                <a:solidFill>
                  <a:srgbClr val="1407B9"/>
                </a:solidFill>
                <a:sym typeface="+mn-ea"/>
                <a:hlinkClick r:id="rId3" action="ppaction://hlinksldjump"/>
              </a:rPr>
              <a:t>两个</a:t>
            </a:r>
            <a:r>
              <a:rPr lang="zh-CN" altLang="en-US" sz="4400">
                <a:solidFill>
                  <a:srgbClr val="1407B9"/>
                </a:solidFill>
                <a:sym typeface="+mn-ea"/>
              </a:rPr>
              <a:t>什么样的人物</a:t>
            </a:r>
            <a:r>
              <a:rPr lang="zh-CN" altLang="en-US" sz="4400">
                <a:solidFill>
                  <a:srgbClr val="1407B9"/>
                </a:solidFill>
                <a:sym typeface="+mn-ea"/>
                <a:hlinkClick r:id="rId4" action="ppaction://hlinksldjump"/>
              </a:rPr>
              <a:t>形象</a:t>
            </a:r>
            <a:r>
              <a:rPr lang="zh-CN" altLang="en-US" sz="4400">
                <a:solidFill>
                  <a:srgbClr val="1407B9"/>
                </a:solidFill>
                <a:sym typeface="+mn-ea"/>
              </a:rPr>
              <a:t>？</a:t>
            </a:r>
            <a:endParaRPr lang="zh-CN" altLang="en-US" sz="440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28575"/>
            <a:ext cx="12045315" cy="5077460"/>
          </a:xfrm>
          <a:prstGeom prst="rect">
            <a:avLst/>
          </a:prstGeom>
          <a:noFill/>
        </p:spPr>
        <p:txBody>
          <a:bodyPr wrap="square" rtlCol="0">
            <a:spAutoFit/>
          </a:bodyPr>
          <a:lstStyle/>
          <a:p>
            <a:r>
              <a:rPr lang="zh-CN" altLang="en-US" sz="3600">
                <a:solidFill>
                  <a:srgbClr val="1407B9"/>
                </a:solidFill>
              </a:rPr>
              <a:t>霍塞·阿卡迪奥·布恩地亚：</a:t>
            </a:r>
          </a:p>
          <a:p>
            <a:r>
              <a:rPr lang="zh-CN" altLang="en-US" sz="3600">
                <a:solidFill>
                  <a:srgbClr val="1407B9"/>
                </a:solidFill>
              </a:rPr>
              <a:t>他</a:t>
            </a:r>
            <a:r>
              <a:rPr lang="zh-CN" altLang="en-US" sz="3600">
                <a:ln w="22225">
                  <a:solidFill>
                    <a:schemeClr val="accent2"/>
                  </a:solidFill>
                  <a:prstDash val="solid"/>
                </a:ln>
                <a:solidFill>
                  <a:schemeClr val="accent2">
                    <a:lumMod val="40000"/>
                    <a:lumOff val="60000"/>
                  </a:schemeClr>
                </a:solidFill>
                <a:effectLst/>
              </a:rPr>
              <a:t>富于幻想，敢于实践，具有惊人的毅力和智慧</a:t>
            </a:r>
            <a:r>
              <a:rPr lang="zh-CN" altLang="en-US" sz="3600">
                <a:solidFill>
                  <a:srgbClr val="1407B9"/>
                </a:solidFill>
              </a:rPr>
              <a:t>。他带领人们创建了马贡多镇，建立了幸福的生活。</a:t>
            </a:r>
          </a:p>
          <a:p>
            <a:r>
              <a:rPr lang="zh-CN" altLang="en-US" sz="3600">
                <a:solidFill>
                  <a:srgbClr val="1407B9"/>
                </a:solidFill>
              </a:rPr>
              <a:t>他</a:t>
            </a:r>
            <a:r>
              <a:rPr lang="zh-CN" altLang="en-US" sz="3600">
                <a:solidFill>
                  <a:schemeClr val="tx1"/>
                </a:solidFill>
              </a:rPr>
              <a:t>向往外来的科学与文明</a:t>
            </a:r>
            <a:r>
              <a:rPr lang="zh-CN" altLang="en-US" sz="3600">
                <a:solidFill>
                  <a:srgbClr val="1407B9"/>
                </a:solidFill>
              </a:rPr>
              <a:t>，痴迷于各种科学实验，即使失败或受伤，也从不气馁，终于靠观象仪证实了“地球是圆的，像一个橘子一样”的科学真理。</a:t>
            </a:r>
          </a:p>
          <a:p>
            <a:r>
              <a:rPr lang="zh-CN" altLang="en-US" sz="3600">
                <a:solidFill>
                  <a:srgbClr val="1407B9"/>
                </a:solidFill>
              </a:rPr>
              <a:t>在闭塞落后的马贡多，布恩地亚代表着马贡多人对科学与文明的向往，代表着一种积极进取的精神。</a:t>
            </a:r>
          </a:p>
          <a:p>
            <a:r>
              <a:rPr lang="zh-CN" altLang="en-US" sz="3600">
                <a:solidFill>
                  <a:srgbClr val="1407B9"/>
                </a:solidFill>
              </a:rPr>
              <a:t>只是这种向往和进取随着布恩地亚后来的发疯而夭折。</a:t>
            </a:r>
          </a:p>
        </p:txBody>
      </p:sp>
    </p:spTree>
  </p:cSld>
  <p:clrMapOvr>
    <a:masterClrMapping/>
  </p:clrMapOvr>
  <p:transition advTm="3000"/>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0" y="43180"/>
            <a:ext cx="12132945" cy="5077460"/>
          </a:xfrm>
          <a:prstGeom prst="rect">
            <a:avLst/>
          </a:prstGeom>
          <a:noFill/>
        </p:spPr>
        <p:txBody>
          <a:bodyPr wrap="square" rtlCol="0">
            <a:spAutoFit/>
          </a:bodyPr>
          <a:lstStyle/>
          <a:p>
            <a:r>
              <a:rPr lang="zh-CN" altLang="en-US" sz="3600">
                <a:solidFill>
                  <a:srgbClr val="FF0000"/>
                </a:solidFill>
              </a:rPr>
              <a:t>乌苏拉：</a:t>
            </a:r>
          </a:p>
          <a:p>
            <a:r>
              <a:rPr lang="zh-CN" altLang="en-US" sz="3600">
                <a:solidFill>
                  <a:srgbClr val="FF0000"/>
                </a:solidFill>
              </a:rPr>
              <a:t>她是一个</a:t>
            </a:r>
            <a:r>
              <a:rPr lang="zh-CN" altLang="en-US" sz="3600">
                <a:ln w="22225">
                  <a:solidFill>
                    <a:schemeClr val="accent2"/>
                  </a:solidFill>
                  <a:prstDash val="solid"/>
                </a:ln>
                <a:solidFill>
                  <a:schemeClr val="accent2">
                    <a:lumMod val="40000"/>
                    <a:lumOff val="60000"/>
                  </a:schemeClr>
                </a:solidFill>
                <a:effectLst/>
              </a:rPr>
              <a:t>勤俭能干、善良宽厚的拉丁美洲劳动妇女形象</a:t>
            </a:r>
            <a:r>
              <a:rPr lang="zh-CN" altLang="en-US" sz="3600">
                <a:solidFill>
                  <a:srgbClr val="FF0000"/>
                </a:solidFill>
              </a:rPr>
              <a:t>。</a:t>
            </a:r>
          </a:p>
          <a:p>
            <a:r>
              <a:rPr lang="zh-CN" altLang="en-US" sz="3600">
                <a:solidFill>
                  <a:srgbClr val="FF0000"/>
                </a:solidFill>
              </a:rPr>
              <a:t>她是马贡多的创建者，也是马贡多</a:t>
            </a:r>
            <a:r>
              <a:rPr lang="zh-CN" altLang="en-US" sz="3600">
                <a:solidFill>
                  <a:schemeClr val="tx1"/>
                </a:solidFill>
              </a:rPr>
              <a:t>理性</a:t>
            </a:r>
            <a:r>
              <a:rPr lang="zh-CN" altLang="en-US" sz="3600">
                <a:solidFill>
                  <a:srgbClr val="FF0000"/>
                </a:solidFill>
              </a:rPr>
              <a:t>秩序的中流砥柱和维护者。</a:t>
            </a:r>
          </a:p>
          <a:p>
            <a:r>
              <a:rPr lang="zh-CN" altLang="en-US" sz="3600">
                <a:solidFill>
                  <a:srgbClr val="FF0000"/>
                </a:solidFill>
              </a:rPr>
              <a:t>她终日操劳，</a:t>
            </a:r>
            <a:r>
              <a:rPr lang="zh-CN" altLang="en-US" sz="3600">
                <a:solidFill>
                  <a:schemeClr val="tx1"/>
                </a:solidFill>
              </a:rPr>
              <a:t>任劳任怨</a:t>
            </a:r>
            <a:r>
              <a:rPr lang="zh-CN" altLang="en-US" sz="3600">
                <a:solidFill>
                  <a:srgbClr val="FF0000"/>
                </a:solidFill>
              </a:rPr>
              <a:t>。她</a:t>
            </a:r>
            <a:r>
              <a:rPr lang="zh-CN" altLang="en-US" sz="3600">
                <a:solidFill>
                  <a:schemeClr val="tx1"/>
                </a:solidFill>
              </a:rPr>
              <a:t>意志坚定，疾恶如仇</a:t>
            </a:r>
            <a:r>
              <a:rPr lang="zh-CN" altLang="en-US" sz="3600">
                <a:solidFill>
                  <a:srgbClr val="FF0000"/>
                </a:solidFill>
              </a:rPr>
              <a:t>，不仅阻止了布恩地亚的搬迁计划，而且扭转着一切使布恩地亚家族混乱的倾向，是家族的守护者。</a:t>
            </a:r>
          </a:p>
          <a:p>
            <a:r>
              <a:rPr lang="zh-CN" altLang="en-US" sz="3600">
                <a:solidFill>
                  <a:srgbClr val="FF0000"/>
                </a:solidFill>
              </a:rPr>
              <a:t>因此，她去世后，布恩地亚家族也迅速地走向了衰落。乌苏拉是作者心目中的理想女性。</a:t>
            </a:r>
          </a:p>
        </p:txBody>
      </p:sp>
    </p:spTree>
  </p:cSld>
  <p:clrMapOvr>
    <a:masterClrMapping/>
  </p:clrMapOvr>
  <p:transition advTm="3000"/>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u=2551377513,881494812&amp;fm=26&amp;gp=0"/>
          <p:cNvPicPr>
            <a:picLocks noChangeAspect="1"/>
          </p:cNvPicPr>
          <p:nvPr/>
        </p:nvPicPr>
        <p:blipFill>
          <a:blip r:embed="rId2"/>
          <a:stretch>
            <a:fillRect/>
          </a:stretch>
        </p:blipFill>
        <p:spPr>
          <a:xfrm>
            <a:off x="99060" y="107315"/>
            <a:ext cx="10645140" cy="6642735"/>
          </a:xfrm>
          <a:prstGeom prst="rect">
            <a:avLst/>
          </a:prstGeom>
        </p:spPr>
      </p:pic>
      <p:sp>
        <p:nvSpPr>
          <p:cNvPr id="3" name="矩形 2"/>
          <p:cNvSpPr/>
          <p:nvPr/>
        </p:nvSpPr>
        <p:spPr>
          <a:xfrm>
            <a:off x="10859770" y="107315"/>
            <a:ext cx="1331595" cy="4523105"/>
          </a:xfrm>
          <a:prstGeom prst="rect">
            <a:avLst/>
          </a:prstGeom>
          <a:gradFill>
            <a:gsLst>
              <a:gs pos="0">
                <a:srgbClr val="FECF40"/>
              </a:gs>
              <a:gs pos="100000">
                <a:srgbClr val="846C21"/>
              </a:gs>
            </a:gsLst>
            <a:lin scaled="0"/>
          </a:gradFill>
          <a:ln>
            <a:noFill/>
          </a:ln>
        </p:spPr>
        <p:txBody>
          <a:bodyPr wrap="square" rtlCol="0" anchor="t">
            <a:spAutoFit/>
          </a:bodyPr>
          <a:lstStyle/>
          <a:p>
            <a:pPr algn="ctr"/>
            <a:r>
              <a:rPr lang="zh-CN" alt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第二课时</a:t>
            </a:r>
            <a:endParaRPr lang="zh-CN" altLang="en-US"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descr="de9f6663c5144e288fe63bc7c8cd187f"/>
          <p:cNvPicPr>
            <a:picLocks noChangeAspect="1"/>
          </p:cNvPicPr>
          <p:nvPr/>
        </p:nvPicPr>
        <p:blipFill>
          <a:blip r:embed="rId2"/>
          <a:stretch>
            <a:fillRect/>
          </a:stretch>
        </p:blipFill>
        <p:spPr>
          <a:xfrm>
            <a:off x="0" y="0"/>
            <a:ext cx="12192000" cy="5828665"/>
          </a:xfrm>
          <a:prstGeom prst="rect">
            <a:avLst/>
          </a:prstGeom>
        </p:spPr>
      </p:pic>
      <p:sp>
        <p:nvSpPr>
          <p:cNvPr id="4" name="文本框 3"/>
          <p:cNvSpPr txBox="1"/>
          <p:nvPr/>
        </p:nvSpPr>
        <p:spPr>
          <a:xfrm>
            <a:off x="702945" y="6124575"/>
            <a:ext cx="10785475" cy="645160"/>
          </a:xfrm>
          <a:prstGeom prst="rect">
            <a:avLst/>
          </a:prstGeom>
          <a:noFill/>
        </p:spPr>
        <p:txBody>
          <a:bodyPr wrap="square" rtlCol="0">
            <a:spAutoFit/>
          </a:bodyPr>
          <a:lstStyle/>
          <a:p>
            <a:r>
              <a:rPr lang="zh-CN" altLang="en-US" sz="3600">
                <a:solidFill>
                  <a:srgbClr val="1407B9"/>
                </a:solidFill>
                <a:sym typeface="+mn-ea"/>
              </a:rPr>
              <a:t>课内探究</a:t>
            </a:r>
            <a:r>
              <a:rPr lang="en-US" altLang="zh-CN" sz="3600">
                <a:solidFill>
                  <a:srgbClr val="1407B9"/>
                </a:solidFill>
                <a:sym typeface="+mn-ea"/>
              </a:rPr>
              <a:t>:</a:t>
            </a:r>
            <a:r>
              <a:rPr lang="zh-CN" altLang="en-US" sz="3600">
                <a:solidFill>
                  <a:srgbClr val="1407B9"/>
                </a:solidFill>
              </a:rPr>
              <a:t>《百年孤独》看</a:t>
            </a:r>
            <a:r>
              <a:rPr lang="zh-CN" altLang="en-US" sz="3600">
                <a:ln w="22225">
                  <a:solidFill>
                    <a:schemeClr val="accent2"/>
                  </a:solidFill>
                  <a:prstDash val="solid"/>
                </a:ln>
                <a:solidFill>
                  <a:schemeClr val="accent2">
                    <a:lumMod val="40000"/>
                    <a:lumOff val="60000"/>
                  </a:schemeClr>
                </a:solidFill>
                <a:effectLst/>
              </a:rPr>
              <a:t>孤独</a:t>
            </a:r>
            <a:r>
              <a:rPr lang="zh-CN" altLang="en-US" sz="3600">
                <a:solidFill>
                  <a:srgbClr val="1407B9"/>
                </a:solidFill>
              </a:rPr>
              <a:t>体现在哪里？</a:t>
            </a:r>
          </a:p>
        </p:txBody>
      </p:sp>
    </p:spTree>
  </p:cSld>
  <p:clrMapOvr>
    <a:masterClrMapping/>
  </p:clrMapOvr>
  <p:transition advTm="3000"/>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descr="0aed4a80-f9d8-48df-a35d-c1b89abe215b"/>
          <p:cNvPicPr>
            <a:picLocks noChangeAspect="1"/>
          </p:cNvPicPr>
          <p:nvPr/>
        </p:nvPicPr>
        <p:blipFill>
          <a:blip r:embed="rId2"/>
          <a:stretch>
            <a:fillRect/>
          </a:stretch>
        </p:blipFill>
        <p:spPr>
          <a:xfrm>
            <a:off x="372745" y="211455"/>
            <a:ext cx="5876925" cy="5876925"/>
          </a:xfrm>
          <a:prstGeom prst="rect">
            <a:avLst/>
          </a:prstGeom>
        </p:spPr>
      </p:pic>
      <p:sp>
        <p:nvSpPr>
          <p:cNvPr id="4" name="文本框 3"/>
          <p:cNvSpPr txBox="1"/>
          <p:nvPr/>
        </p:nvSpPr>
        <p:spPr>
          <a:xfrm>
            <a:off x="6452870" y="351155"/>
            <a:ext cx="5474970" cy="4523105"/>
          </a:xfrm>
          <a:prstGeom prst="rect">
            <a:avLst/>
          </a:prstGeom>
          <a:noFill/>
        </p:spPr>
        <p:txBody>
          <a:bodyPr wrap="square" rtlCol="0">
            <a:spAutoFit/>
          </a:bodyPr>
          <a:lstStyle/>
          <a:p>
            <a:r>
              <a:rPr lang="zh-CN" altLang="en-US" sz="3200">
                <a:solidFill>
                  <a:srgbClr val="FF0000"/>
                </a:solidFill>
              </a:rPr>
              <a:t>[学习目标]：  </a:t>
            </a:r>
          </a:p>
          <a:p>
            <a:r>
              <a:rPr lang="zh-CN" altLang="en-US" sz="3200">
                <a:solidFill>
                  <a:srgbClr val="FF0000"/>
                </a:solidFill>
              </a:rPr>
              <a:t>    （1）、结合作品故事情节理解主要人物形象。 </a:t>
            </a:r>
          </a:p>
          <a:p>
            <a:r>
              <a:rPr lang="zh-CN" altLang="en-US" sz="3200">
                <a:solidFill>
                  <a:srgbClr val="FF0000"/>
                </a:solidFill>
              </a:rPr>
              <a:t>（2）、认识《百年孤独》魔幻现实主义“变现实于幻想而不失其真”的基本特征。     </a:t>
            </a:r>
          </a:p>
          <a:p>
            <a:r>
              <a:rPr lang="zh-CN" altLang="en-US" sz="3200">
                <a:solidFill>
                  <a:srgbClr val="FF0000"/>
                </a:solidFill>
              </a:rPr>
              <a:t>（3）、理解小说题目的含义，探讨造成马贡多百年孤独的原因，探求拉丁美洲孤独的原因。 </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82880" y="321945"/>
            <a:ext cx="11825605" cy="5015865"/>
          </a:xfrm>
          <a:prstGeom prst="rect">
            <a:avLst/>
          </a:prstGeom>
          <a:noFill/>
        </p:spPr>
        <p:txBody>
          <a:bodyPr wrap="square" rtlCol="0">
            <a:spAutoFit/>
          </a:bodyPr>
          <a:lstStyle/>
          <a:p>
            <a:r>
              <a:rPr lang="zh-CN" altLang="en-US" sz="4000">
                <a:solidFill>
                  <a:srgbClr val="1407B9"/>
                </a:solidFill>
              </a:rPr>
              <a:t>二、《百年孤独》看孤独体现：</a:t>
            </a:r>
          </a:p>
          <a:p>
            <a:r>
              <a:rPr lang="zh-CN" altLang="en-US" sz="4000">
                <a:solidFill>
                  <a:srgbClr val="1407B9"/>
                </a:solidFill>
              </a:rPr>
              <a:t>观点一：马孔多是孤独的。它位置偏僻，难于外界沟通。</a:t>
            </a:r>
          </a:p>
          <a:p>
            <a:r>
              <a:rPr lang="zh-CN" altLang="en-US" sz="4000">
                <a:solidFill>
                  <a:srgbClr val="1407B9"/>
                </a:solidFill>
              </a:rPr>
              <a:t>观点二：马孔多的居民是孤独的。他们有挥之不去的自闭意识。</a:t>
            </a:r>
          </a:p>
          <a:p>
            <a:r>
              <a:rPr lang="zh-CN" altLang="en-US" sz="4000">
                <a:solidFill>
                  <a:srgbClr val="1407B9"/>
                </a:solidFill>
              </a:rPr>
              <a:t>观点三：布恩迪亚家族是孤独的。布恩迪亚家族里一代又一代的人都反复使用几个相同的名字。家庭成员缺少沟通。</a:t>
            </a:r>
          </a:p>
        </p:txBody>
      </p:sp>
    </p:spTree>
  </p:cSld>
  <p:clrMapOvr>
    <a:masterClrMapping/>
  </p:clrMapOvr>
  <p:transition advTm="3000"/>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48920" y="233680"/>
            <a:ext cx="11751945" cy="1938020"/>
          </a:xfrm>
          <a:prstGeom prst="rect">
            <a:avLst/>
          </a:prstGeom>
          <a:noFill/>
        </p:spPr>
        <p:txBody>
          <a:bodyPr wrap="square" rtlCol="0">
            <a:spAutoFit/>
          </a:bodyPr>
          <a:lstStyle/>
          <a:p>
            <a:r>
              <a:rPr lang="zh-CN" altLang="en-US"/>
              <a:t> </a:t>
            </a:r>
            <a:r>
              <a:rPr lang="zh-CN" altLang="en-US" sz="4000">
                <a:solidFill>
                  <a:srgbClr val="1407B9"/>
                </a:solidFill>
              </a:rPr>
              <a:t>课内探究：“百年”和“孤独”在作品中的寓意是什么？</a:t>
            </a:r>
          </a:p>
          <a:p>
            <a:endParaRPr lang="zh-CN" altLang="en-US" sz="4000">
              <a:solidFill>
                <a:srgbClr val="1407B9"/>
              </a:solidFill>
            </a:endParaRPr>
          </a:p>
        </p:txBody>
      </p:sp>
      <p:pic>
        <p:nvPicPr>
          <p:cNvPr id="3" name="图片 2" descr="U5474P622DT20120621004824"/>
          <p:cNvPicPr>
            <a:picLocks noChangeAspect="1"/>
          </p:cNvPicPr>
          <p:nvPr/>
        </p:nvPicPr>
        <p:blipFill>
          <a:blip r:embed="rId2"/>
          <a:stretch>
            <a:fillRect/>
          </a:stretch>
        </p:blipFill>
        <p:spPr>
          <a:xfrm>
            <a:off x="1790065" y="1134110"/>
            <a:ext cx="9121775" cy="5606415"/>
          </a:xfrm>
          <a:prstGeom prst="rect">
            <a:avLst/>
          </a:prstGeom>
        </p:spPr>
      </p:pic>
    </p:spTree>
  </p:cSld>
  <p:clrMapOvr>
    <a:masterClrMapping/>
  </p:clrMapOvr>
  <p:transition advTm="3000"/>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3180" y="86995"/>
            <a:ext cx="12133580" cy="6000750"/>
          </a:xfrm>
          <a:prstGeom prst="rect">
            <a:avLst/>
          </a:prstGeom>
          <a:noFill/>
        </p:spPr>
        <p:txBody>
          <a:bodyPr wrap="square" rtlCol="0">
            <a:spAutoFit/>
          </a:bodyPr>
          <a:lstStyle/>
          <a:p>
            <a:r>
              <a:rPr lang="zh-CN" altLang="en-US" sz="3200">
                <a:solidFill>
                  <a:srgbClr val="1407B9"/>
                </a:solidFill>
              </a:rPr>
              <a:t>“百年”和“孤独”在作品中的寓意是什么？</a:t>
            </a:r>
          </a:p>
          <a:p>
            <a:r>
              <a:rPr lang="zh-CN" altLang="en-US" sz="3200">
                <a:solidFill>
                  <a:srgbClr val="1407B9"/>
                </a:solidFill>
              </a:rPr>
              <a:t>明确：作家运用魔幻现实主义手法，再现拉丁美洲历史社会图景。“百年”也是“</a:t>
            </a:r>
            <a:r>
              <a:rPr lang="zh-CN" altLang="en-US" sz="3200">
                <a:ln w="22225">
                  <a:solidFill>
                    <a:schemeClr val="accent2"/>
                  </a:solidFill>
                  <a:prstDash val="solid"/>
                </a:ln>
                <a:solidFill>
                  <a:schemeClr val="accent2">
                    <a:lumMod val="40000"/>
                    <a:lumOff val="60000"/>
                  </a:schemeClr>
                </a:solidFill>
                <a:effectLst/>
              </a:rPr>
              <a:t>漫长</a:t>
            </a:r>
            <a:r>
              <a:rPr lang="zh-CN" altLang="en-US" sz="3200">
                <a:solidFill>
                  <a:srgbClr val="1407B9"/>
                </a:solidFill>
              </a:rPr>
              <a:t>”的意思。</a:t>
            </a:r>
          </a:p>
          <a:p>
            <a:r>
              <a:rPr lang="zh-CN" altLang="en-US" sz="3200">
                <a:solidFill>
                  <a:srgbClr val="1407B9"/>
                </a:solidFill>
              </a:rPr>
              <a:t>作家以生动的笔触刻画了虚伪的政客、残忍的统治者、盲从愚昧的民众等性格鲜明的众多人物，描绘了布恩地亚家族的孤独精神。在这个家族人与人之间没有感情沟通，缺乏信任和了解。这种孤独弥漫在布恩地亚家族和马贡多镇，并渗入了狭隘思想，成为阻碍民族向上、国家进步的一大包袱。希望拉美民众团结起来，共同努力摆脱孤独。《百年孤独》的主要内涵是对整个苦难的拉丁美洲被排斥在现代文明世界的进程之外的愤懑和抗议，是作家在对拉丁美洲近百年历史及这块大陆上人民独特的生命力、生存状态、想像力进行独特的研究后形成的倔强的自信。 </a:t>
            </a:r>
          </a:p>
        </p:txBody>
      </p:sp>
    </p:spTree>
  </p:cSld>
  <p:clrMapOvr>
    <a:masterClrMapping/>
  </p:clrMapOvr>
  <p:transition advTm="3000"/>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48920" y="233680"/>
            <a:ext cx="11751945" cy="1938020"/>
          </a:xfrm>
          <a:prstGeom prst="rect">
            <a:avLst/>
          </a:prstGeom>
          <a:noFill/>
        </p:spPr>
        <p:txBody>
          <a:bodyPr wrap="square" rtlCol="0">
            <a:spAutoFit/>
          </a:bodyPr>
          <a:lstStyle/>
          <a:p>
            <a:r>
              <a:rPr lang="zh-CN" altLang="en-US"/>
              <a:t> </a:t>
            </a:r>
            <a:r>
              <a:rPr lang="zh-CN" altLang="en-US" sz="4000">
                <a:solidFill>
                  <a:srgbClr val="1407B9"/>
                </a:solidFill>
              </a:rPr>
              <a:t>课内探究：吉卜赛人在作品中的用意是什么？</a:t>
            </a:r>
          </a:p>
          <a:p>
            <a:endParaRPr lang="zh-CN" altLang="en-US" sz="4000">
              <a:solidFill>
                <a:srgbClr val="1407B9"/>
              </a:solidFill>
            </a:endParaRPr>
          </a:p>
          <a:p>
            <a:endParaRPr lang="zh-CN" altLang="en-US" sz="4000">
              <a:solidFill>
                <a:srgbClr val="1407B9"/>
              </a:solidFill>
            </a:endParaRPr>
          </a:p>
        </p:txBody>
      </p:sp>
      <p:pic>
        <p:nvPicPr>
          <p:cNvPr id="3" name="图片 2" descr="untitled"/>
          <p:cNvPicPr>
            <a:picLocks noChangeAspect="1"/>
          </p:cNvPicPr>
          <p:nvPr/>
        </p:nvPicPr>
        <p:blipFill>
          <a:blip r:embed="rId2"/>
          <a:stretch>
            <a:fillRect/>
          </a:stretch>
        </p:blipFill>
        <p:spPr>
          <a:xfrm>
            <a:off x="1136650" y="971550"/>
            <a:ext cx="9134475" cy="5772785"/>
          </a:xfrm>
          <a:prstGeom prst="rect">
            <a:avLst/>
          </a:prstGeom>
        </p:spPr>
      </p:pic>
    </p:spTree>
  </p:cSld>
  <p:clrMapOvr>
    <a:masterClrMapping/>
  </p:clrMapOvr>
  <p:transition advTm="3000"/>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25780" y="103505"/>
            <a:ext cx="11943080" cy="5631180"/>
          </a:xfrm>
          <a:prstGeom prst="rect">
            <a:avLst/>
          </a:prstGeom>
          <a:noFill/>
        </p:spPr>
        <p:txBody>
          <a:bodyPr wrap="square" rtlCol="0">
            <a:spAutoFit/>
          </a:bodyPr>
          <a:lstStyle/>
          <a:p>
            <a:r>
              <a:rPr lang="zh-CN" altLang="en-US" sz="3600">
                <a:solidFill>
                  <a:srgbClr val="1407B9"/>
                </a:solidFill>
              </a:rPr>
              <a:t>吉卜赛人在作品中的用意：</a:t>
            </a:r>
          </a:p>
          <a:p>
            <a:r>
              <a:rPr lang="zh-CN" altLang="en-US" sz="3600">
                <a:ln w="22225">
                  <a:solidFill>
                    <a:schemeClr val="accent2"/>
                  </a:solidFill>
                  <a:prstDash val="solid"/>
                </a:ln>
                <a:solidFill>
                  <a:schemeClr val="accent2">
                    <a:lumMod val="40000"/>
                    <a:lumOff val="60000"/>
                  </a:schemeClr>
                </a:solidFill>
                <a:effectLst/>
              </a:rPr>
              <a:t>吉卜赛人在小说中是作为外来科学与文明（尽管这种科学</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与文明还带有巫术的色彩）的使者而出现的。</a:t>
            </a:r>
            <a:endParaRPr lang="zh-CN" altLang="en-US" sz="3600">
              <a:ln w="22225">
                <a:solidFill>
                  <a:schemeClr val="accent2"/>
                </a:solidFill>
                <a:prstDash val="solid"/>
              </a:ln>
              <a:solidFill>
                <a:schemeClr val="accent2">
                  <a:lumMod val="40000"/>
                  <a:lumOff val="60000"/>
                </a:schemeClr>
              </a:solidFill>
              <a:effectLst/>
            </a:endParaRPr>
          </a:p>
          <a:p>
            <a:r>
              <a:rPr lang="zh-CN" altLang="en-US" sz="3600">
                <a:solidFill>
                  <a:srgbClr val="1407B9"/>
                </a:solidFill>
              </a:rPr>
              <a:t>他们每一次带来的新鲜玩艺儿，如磁铁、望远镜、地图、航海仪器以及炼金实验室等，都深深地吸引着还处于原始、停滞的自然形态中的马贡多人，尤其令富于幻想和进取心的布恩地亚着迷。布恩地亚痴迷的不仅是这些物件，更是这些物件所代表的科学与文明。</a:t>
            </a:r>
          </a:p>
          <a:p>
            <a:r>
              <a:rPr lang="zh-CN" altLang="en-US" sz="3600">
                <a:solidFill>
                  <a:srgbClr val="1407B9"/>
                </a:solidFill>
              </a:rPr>
              <a:t>正是受了这些物件的影响，他才要率领马贡多的人们开辟一条通向外界文明的道路。</a:t>
            </a:r>
          </a:p>
        </p:txBody>
      </p:sp>
    </p:spTree>
  </p:cSld>
  <p:clrMapOvr>
    <a:masterClrMapping/>
  </p:clrMapOvr>
  <p:transition advTm="3000"/>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4" name="图片 3" descr="u=106991917,3948467984&amp;fm=26&amp;gp=0"/>
          <p:cNvPicPr>
            <a:picLocks noChangeAspect="1"/>
          </p:cNvPicPr>
          <p:nvPr/>
        </p:nvPicPr>
        <p:blipFill>
          <a:blip r:embed="rId2"/>
          <a:stretch>
            <a:fillRect/>
          </a:stretch>
        </p:blipFill>
        <p:spPr>
          <a:xfrm>
            <a:off x="144780" y="-52070"/>
            <a:ext cx="11478260" cy="6910070"/>
          </a:xfrm>
          <a:prstGeom prst="rect">
            <a:avLst/>
          </a:prstGeom>
        </p:spPr>
      </p:pic>
      <p:sp>
        <p:nvSpPr>
          <p:cNvPr id="9" name="文本框 8"/>
          <p:cNvSpPr txBox="1"/>
          <p:nvPr/>
        </p:nvSpPr>
        <p:spPr>
          <a:xfrm>
            <a:off x="144780" y="5375275"/>
            <a:ext cx="11832590" cy="1198880"/>
          </a:xfrm>
          <a:prstGeom prst="rect">
            <a:avLst/>
          </a:prstGeom>
          <a:noFill/>
        </p:spPr>
        <p:txBody>
          <a:bodyPr wrap="square" rtlCol="0" anchor="t">
            <a:spAutoFit/>
          </a:bodyPr>
          <a:lstStyle/>
          <a:p>
            <a:r>
              <a:rPr lang="zh-CN" altLang="en-US" sz="3600">
                <a:solidFill>
                  <a:srgbClr val="1407B9"/>
                </a:solidFill>
                <a:sym typeface="+mn-ea"/>
              </a:rPr>
              <a:t>课内探究：赏析作品的</a:t>
            </a:r>
            <a:r>
              <a:rPr lang="zh-CN" altLang="en-US" sz="3600">
                <a:solidFill>
                  <a:srgbClr val="1407B9"/>
                </a:solidFill>
                <a:sym typeface="+mn-ea"/>
                <a:hlinkClick r:id="rId3" action="ppaction://hlinksldjump"/>
              </a:rPr>
              <a:t>艺术风采</a:t>
            </a:r>
            <a:r>
              <a:rPr lang="zh-CN" altLang="en-US" sz="3600">
                <a:solidFill>
                  <a:srgbClr val="1407B9"/>
                </a:solidFill>
                <a:sym typeface="+mn-ea"/>
              </a:rPr>
              <a:t>，阅读作品后给你印象最为深刻的是什么？</a:t>
            </a:r>
            <a:endParaRPr lang="zh-CN" altLang="en-US" sz="3600"/>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0" y="130810"/>
            <a:ext cx="12045315" cy="6985635"/>
          </a:xfrm>
          <a:prstGeom prst="rect">
            <a:avLst/>
          </a:prstGeom>
          <a:noFill/>
        </p:spPr>
        <p:txBody>
          <a:bodyPr wrap="square" rtlCol="0">
            <a:spAutoFit/>
          </a:bodyPr>
          <a:lstStyle/>
          <a:p>
            <a:r>
              <a:rPr lang="zh-CN" altLang="en-US" sz="3200">
                <a:gradFill>
                  <a:gsLst>
                    <a:gs pos="0">
                      <a:srgbClr val="7B32B2"/>
                    </a:gs>
                    <a:gs pos="100000">
                      <a:srgbClr val="401A5D"/>
                    </a:gs>
                  </a:gsLst>
                  <a:lin scaled="0"/>
                </a:gradFill>
              </a:rPr>
              <a:t>（1）</a:t>
            </a:r>
            <a:r>
              <a:rPr lang="zh-CN" altLang="en-US" sz="3200">
                <a:ln w="22225">
                  <a:solidFill>
                    <a:schemeClr val="accent2"/>
                  </a:solidFill>
                  <a:prstDash val="solid"/>
                </a:ln>
                <a:solidFill>
                  <a:schemeClr val="accent2">
                    <a:lumMod val="40000"/>
                    <a:lumOff val="60000"/>
                  </a:schemeClr>
                </a:solidFill>
                <a:effectLst/>
              </a:rPr>
              <a:t>奇幻与现实相交织的魔幻现实主义色彩</a:t>
            </a:r>
            <a:r>
              <a:rPr lang="zh-CN" altLang="en-US" sz="3200">
                <a:gradFill>
                  <a:gsLst>
                    <a:gs pos="0">
                      <a:srgbClr val="7B32B2"/>
                    </a:gs>
                    <a:gs pos="100000">
                      <a:srgbClr val="401A5D"/>
                    </a:gs>
                  </a:gsLst>
                  <a:lin scaled="0"/>
                </a:gradFill>
              </a:rPr>
              <a:t>。</a:t>
            </a:r>
            <a:endParaRPr lang="zh-CN" altLang="en-US" sz="3200">
              <a:gradFill>
                <a:gsLst>
                  <a:gs pos="0">
                    <a:srgbClr val="7B32B2"/>
                  </a:gs>
                  <a:gs pos="100000">
                    <a:srgbClr val="401A5D"/>
                  </a:gs>
                </a:gsLst>
                <a:lin scaled="0"/>
              </a:gradFill>
            </a:endParaRPr>
          </a:p>
          <a:p>
            <a:r>
              <a:rPr lang="zh-CN" altLang="en-US" sz="3200">
                <a:gradFill>
                  <a:gsLst>
                    <a:gs pos="0">
                      <a:srgbClr val="7B32B2"/>
                    </a:gs>
                    <a:gs pos="100000">
                      <a:srgbClr val="401A5D"/>
                    </a:gs>
                  </a:gsLst>
                  <a:lin scaled="0"/>
                </a:gradFill>
              </a:rPr>
              <a:t>“变现实为幻想而不失其真”是它的基本特征。为了写出马贡多人的迷信和落后，作品中大量借用印第安人的信仰。老布恩地亚与邻人口角，把人刺死，从此那人的鬼魂便时常出现，乌苏拉几次发现他在用芦苇堵刀口。那鬼魂追踪到马贡多，冤家变成朋友，经常通宵达旦聊天。在作品中，鬼魂、预言、征兆等等神秘因素层出不穷，充分衬托出拉丁美洲这片土地的神秘色彩。神话传说是构成这部小说魔幻特征的最重要的根源。作家把古代神话和印第安神话互相结合。神话作为一种文化积淀，引发了读者的文化认同感，使作品中的历史反思、现实描写都具有纵深感，使表现更富有艺术感染力。这些奇幻的因素与真实的描写水乳交融在一起，使作品呈现出一个似真似幻、亦真亦幻的魔幻世界，增添了许多神秘气氛和拉丁美洲的地域色彩。</a:t>
            </a:r>
            <a:endParaRPr lang="zh-CN" altLang="en-US" sz="3200">
              <a:gradFill>
                <a:gsLst>
                  <a:gs pos="0">
                    <a:srgbClr val="7B32B2"/>
                  </a:gs>
                  <a:gs pos="100000">
                    <a:srgbClr val="401A5D"/>
                  </a:gs>
                </a:gsLst>
                <a:lin scaled="0"/>
              </a:gradFill>
            </a:endParaRPr>
          </a:p>
          <a:p>
            <a:endParaRPr lang="zh-CN" altLang="en-US" sz="3200">
              <a:gradFill>
                <a:gsLst>
                  <a:gs pos="0">
                    <a:srgbClr val="7B32B2"/>
                  </a:gs>
                  <a:gs pos="100000">
                    <a:srgbClr val="401A5D"/>
                  </a:gs>
                </a:gsLst>
                <a:lin scaled="0"/>
              </a:gradFill>
            </a:endParaRPr>
          </a:p>
        </p:txBody>
      </p:sp>
    </p:spTree>
  </p:cSld>
  <p:clrMapOvr>
    <a:masterClrMapping/>
  </p:clrMapOvr>
  <p:transition advTm="3000"/>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8420" y="102235"/>
            <a:ext cx="12045315" cy="6185535"/>
          </a:xfrm>
          <a:prstGeom prst="rect">
            <a:avLst/>
          </a:prstGeom>
          <a:noFill/>
        </p:spPr>
        <p:txBody>
          <a:bodyPr wrap="square" rtlCol="0">
            <a:spAutoFit/>
          </a:bodyPr>
          <a:lstStyle/>
          <a:p>
            <a:r>
              <a:rPr lang="zh-CN" altLang="en-US" sz="3600">
                <a:gradFill>
                  <a:gsLst>
                    <a:gs pos="0">
                      <a:srgbClr val="007BD3"/>
                    </a:gs>
                    <a:gs pos="100000">
                      <a:srgbClr val="034373"/>
                    </a:gs>
                  </a:gsLst>
                  <a:lin scaled="0"/>
                </a:gradFill>
                <a:sym typeface="+mn-ea"/>
              </a:rPr>
              <a:t>（2）、</a:t>
            </a:r>
            <a:r>
              <a:rPr lang="zh-CN" altLang="en-US" sz="3600">
                <a:gradFill>
                  <a:gsLst>
                    <a:gs pos="21000">
                      <a:srgbClr val="53575C"/>
                    </a:gs>
                    <a:gs pos="88000">
                      <a:srgbClr val="C5C7CA"/>
                    </a:gs>
                  </a:gsLst>
                  <a:lin ang="5400000"/>
                </a:gradFill>
                <a:effectLst/>
                <a:sym typeface="+mn-ea"/>
              </a:rPr>
              <a:t>象征手法的独创</a:t>
            </a:r>
            <a:r>
              <a:rPr lang="zh-CN" altLang="en-US" sz="3600">
                <a:gradFill>
                  <a:gsLst>
                    <a:gs pos="0">
                      <a:srgbClr val="007BD3"/>
                    </a:gs>
                    <a:gs pos="100000">
                      <a:srgbClr val="034373"/>
                    </a:gs>
                  </a:gsLst>
                  <a:lin scaled="0"/>
                </a:gradFill>
                <a:sym typeface="+mn-ea"/>
              </a:rPr>
              <a:t>。譬如，黄色是一种不祥的象征。老布恩地亚临死时，天上下起了黄花雨；老人假牙的缝隙中生出黄花，不久就死去；当布恩地亚家的水泥裂缝中长出黄花时，这一家族就开始衰败；马贡多通火车时，第一辆进村的列车的车头是黄色的；当黄色的水果——香蕉在马贡多普遍生长的时候，大罢工、大屠杀的灾祸就随之降临。黄色实际上暗示黄金。作家用象征手法来说明金钱的祸害。马贡多人害集体健忘症的情节也是一种象征的手法，作家用这种手法讽刺马贡多人的愚昧，他们生活在浑浑噩噩之中，不知总结历史的教训，图谋国家民族的新生。</a:t>
            </a:r>
            <a:endParaRPr lang="zh-CN" altLang="en-US" sz="3600">
              <a:gradFill>
                <a:gsLst>
                  <a:gs pos="0">
                    <a:srgbClr val="007BD3"/>
                  </a:gs>
                  <a:gs pos="100000">
                    <a:srgbClr val="034373"/>
                  </a:gs>
                </a:gsLst>
                <a:lin scaled="0"/>
              </a:gradFill>
            </a:endParaRPr>
          </a:p>
          <a:p>
            <a:endParaRPr lang="zh-CN" altLang="en-US" sz="3600">
              <a:gradFill>
                <a:gsLst>
                  <a:gs pos="0">
                    <a:srgbClr val="007BD3"/>
                  </a:gs>
                  <a:gs pos="100000">
                    <a:srgbClr val="034373"/>
                  </a:gs>
                </a:gsLst>
                <a:lin scaled="0"/>
              </a:gradFill>
            </a:endParaRPr>
          </a:p>
        </p:txBody>
      </p:sp>
    </p:spTree>
  </p:cSld>
  <p:clrMapOvr>
    <a:masterClrMapping/>
  </p:clrMapOvr>
  <p:transition advTm="3000"/>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3025" y="86995"/>
            <a:ext cx="12118975" cy="3661410"/>
          </a:xfrm>
          <a:prstGeom prst="rect">
            <a:avLst/>
          </a:prstGeom>
          <a:noFill/>
        </p:spPr>
        <p:txBody>
          <a:bodyPr wrap="square" rtlCol="0">
            <a:spAutoFit/>
          </a:bodyPr>
          <a:lstStyle/>
          <a:p>
            <a:r>
              <a:rPr lang="zh-CN" altLang="en-US" sz="3200">
                <a:gradFill>
                  <a:gsLst>
                    <a:gs pos="0">
                      <a:srgbClr val="FE4444"/>
                    </a:gs>
                    <a:gs pos="100000">
                      <a:srgbClr val="832B2B"/>
                    </a:gs>
                  </a:gsLst>
                  <a:lin scaled="0"/>
                </a:gradFill>
                <a:sym typeface="+mn-ea"/>
              </a:rPr>
              <a:t>（3）、</a:t>
            </a:r>
            <a:r>
              <a:rPr lang="zh-CN" altLang="en-US" sz="3200">
                <a:solidFill>
                  <a:schemeClr val="accent1"/>
                </a:solidFill>
                <a:effectLst>
                  <a:outerShdw blurRad="38100" dist="25400" dir="5400000" algn="ctr" rotWithShape="0">
                    <a:srgbClr val="6E747A">
                      <a:alpha val="43000"/>
                    </a:srgbClr>
                  </a:outerShdw>
                </a:effectLst>
                <a:sym typeface="+mn-ea"/>
              </a:rPr>
              <a:t>侧重在塑造人物，描写人物心灵，刻画人物群体中的不同个性以及他们的总体特征——孤独</a:t>
            </a:r>
            <a:r>
              <a:rPr lang="zh-CN" altLang="en-US" sz="3200">
                <a:gradFill>
                  <a:gsLst>
                    <a:gs pos="0">
                      <a:srgbClr val="FE4444"/>
                    </a:gs>
                    <a:gs pos="100000">
                      <a:srgbClr val="832B2B"/>
                    </a:gs>
                  </a:gsLst>
                  <a:lin scaled="0"/>
                </a:gradFill>
                <a:sym typeface="+mn-ea"/>
              </a:rPr>
              <a:t>。作家以简练的笔法，直接刻画人物的多种意识层面和心理活动，甚至有意忽视外形的描写，舍弃那些对表现人物心理无关的细节。因此，那些人物，就其外形和经历来讲，往往是模糊不清的，而就其心理和性格特征来讲，却是极其鲜明而突出的。从这个意义上讲</a:t>
            </a:r>
            <a:r>
              <a:rPr lang="zh-CN" altLang="en-US" sz="4000">
                <a:gradFill>
                  <a:gsLst>
                    <a:gs pos="0">
                      <a:srgbClr val="FE4444"/>
                    </a:gs>
                    <a:gs pos="100000">
                      <a:srgbClr val="832B2B"/>
                    </a:gs>
                  </a:gsLst>
                  <a:lin scaled="0"/>
                </a:gradFill>
                <a:sym typeface="+mn-ea"/>
              </a:rPr>
              <a:t>，</a:t>
            </a:r>
            <a:r>
              <a:rPr lang="zh-CN" altLang="en-US" sz="3200">
                <a:gradFill>
                  <a:gsLst>
                    <a:gs pos="0">
                      <a:srgbClr val="FE4444"/>
                    </a:gs>
                    <a:gs pos="100000">
                      <a:srgbClr val="832B2B"/>
                    </a:gs>
                  </a:gsLst>
                  <a:lin scaled="0"/>
                </a:gradFill>
                <a:sym typeface="+mn-ea"/>
              </a:rPr>
              <a:t>《百年孤独》是一部描写拉丁美洲人的心灵历史的小说。</a:t>
            </a:r>
            <a:endParaRPr lang="zh-CN" altLang="en-US" sz="3200">
              <a:gradFill>
                <a:gsLst>
                  <a:gs pos="0">
                    <a:srgbClr val="FE4444"/>
                  </a:gs>
                  <a:gs pos="100000">
                    <a:srgbClr val="832B2B"/>
                  </a:gs>
                </a:gsLst>
                <a:lin scaled="0"/>
              </a:gradFill>
              <a:sym typeface="+mn-ea"/>
            </a:endParaRPr>
          </a:p>
        </p:txBody>
      </p:sp>
      <p:pic>
        <p:nvPicPr>
          <p:cNvPr id="3" name="图片 2" descr="b0e3c21e29dc419db5e20bae49b49cfb"/>
          <p:cNvPicPr>
            <a:picLocks noChangeAspect="1"/>
          </p:cNvPicPr>
          <p:nvPr/>
        </p:nvPicPr>
        <p:blipFill>
          <a:blip r:embed="rId2"/>
          <a:stretch>
            <a:fillRect/>
          </a:stretch>
        </p:blipFill>
        <p:spPr>
          <a:xfrm>
            <a:off x="73025" y="3749040"/>
            <a:ext cx="12118975" cy="3200400"/>
          </a:xfrm>
          <a:prstGeom prst="rect">
            <a:avLst/>
          </a:prstGeom>
        </p:spPr>
      </p:pic>
    </p:spTree>
  </p:cSld>
  <p:clrMapOvr>
    <a:masterClrMapping/>
  </p:clrMapOvr>
  <p:transition advTm="3000"/>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8575" y="28575"/>
            <a:ext cx="12133580" cy="6739255"/>
          </a:xfrm>
          <a:prstGeom prst="rect">
            <a:avLst/>
          </a:prstGeom>
          <a:noFill/>
        </p:spPr>
        <p:txBody>
          <a:bodyPr wrap="square" rtlCol="0">
            <a:spAutoFit/>
          </a:bodyPr>
          <a:lstStyle/>
          <a:p>
            <a:r>
              <a:rPr lang="zh-CN" altLang="en-US" sz="3600">
                <a:solidFill>
                  <a:srgbClr val="1407B9"/>
                </a:solidFill>
              </a:rPr>
              <a:t>【经典语录】</a:t>
            </a:r>
          </a:p>
          <a:p>
            <a:r>
              <a:rPr lang="zh-CN" altLang="en-US" sz="3600">
                <a:solidFill>
                  <a:srgbClr val="1407B9"/>
                </a:solidFill>
              </a:rPr>
              <a:t>1、 生命中曾经有过的所有灿烂，原来终究，都需要用寂寞来偿还。 ——马尔克斯 《百年孤独》</a:t>
            </a:r>
          </a:p>
          <a:p>
            <a:r>
              <a:rPr lang="zh-CN" altLang="en-US" sz="3600">
                <a:solidFill>
                  <a:srgbClr val="1407B9"/>
                </a:solidFill>
              </a:rPr>
              <a:t>2、 无论走到哪里，都应该记住，过去都是假的，回忆是一条没有尽头的路，一切以往的春天都不复存在，就连那最坚韧而又狂乱的爱情归根结底也不过是一种转瞬即逝的现实。 ——马尔克斯 《百年孤独》</a:t>
            </a:r>
          </a:p>
          <a:p>
            <a:r>
              <a:rPr lang="zh-CN" altLang="en-US" sz="3600">
                <a:solidFill>
                  <a:srgbClr val="1407B9"/>
                </a:solidFill>
              </a:rPr>
              <a:t>3、 生命中真正重要的不是你遭遇了什么，而是你记住了哪些事，又是如何铭记的。 ——马尔克斯 《百年孤独》</a:t>
            </a:r>
          </a:p>
          <a:p>
            <a:r>
              <a:rPr lang="zh-CN" altLang="en-US" sz="3600">
                <a:solidFill>
                  <a:srgbClr val="1407B9"/>
                </a:solidFill>
              </a:rPr>
              <a:t>4、 平庸将你的心灵烘干到没有一丝水分，然后荣光才会拨动你心灵最深处的弦。 ——马尔克斯 《百年孤独》</a:t>
            </a:r>
          </a:p>
          <a:p>
            <a:endParaRPr lang="zh-CN" altLang="en-US" sz="3600">
              <a:solidFill>
                <a:srgbClr val="1407B9"/>
              </a:solidFill>
            </a:endParaRPr>
          </a:p>
        </p:txBody>
      </p:sp>
    </p:spTree>
  </p:cSld>
  <p:clrMapOvr>
    <a:masterClrMapping/>
  </p:clrMapOvr>
  <p:transition advTm="3000"/>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08585" y="143510"/>
            <a:ext cx="11940540" cy="6185535"/>
          </a:xfrm>
          <a:prstGeom prst="rect">
            <a:avLst/>
          </a:prstGeom>
          <a:noFill/>
        </p:spPr>
        <p:txBody>
          <a:bodyPr wrap="square" rtlCol="0">
            <a:spAutoFit/>
          </a:bodyPr>
          <a:lstStyle/>
          <a:p>
            <a:r>
              <a:rPr lang="zh-CN" altLang="en-US" sz="3600">
                <a:solidFill>
                  <a:srgbClr val="1407B9"/>
                </a:solidFill>
              </a:rPr>
              <a:t>【魔幻现实主义】</a:t>
            </a:r>
          </a:p>
          <a:p>
            <a:r>
              <a:rPr lang="zh-CN" altLang="en-US" sz="3600">
                <a:solidFill>
                  <a:srgbClr val="1407B9"/>
                </a:solidFill>
              </a:rPr>
              <a:t>20世纪20年代末期诞生于拉美的一种文学流派。代表作家有加西亚·马尔克斯等。魔幻现实主义在描写现实、叙述故事时，总是插入许多离奇怪诞的情节和各种超自然的现象，将现实与幻象、常人与鬼魂交织一体，使作品带有浓厚的神话色彩和象征意味。在技巧方面，大量使用象征、比喻、借代、暗示、渲染等手法，常常使作品显得玄奥诡秘，变幻莫测，甚至隐晦艰涩，结构上多采取“戏中戏”手法，大故事中套小故事，具有多层次特点；有时也突破时间顺序，采用意识流手法，便情节颠倒、跳跃，具有随意性和偶然性。</a:t>
            </a:r>
          </a:p>
        </p:txBody>
      </p:sp>
    </p:spTree>
  </p:cSld>
  <p:clrMapOvr>
    <a:masterClrMapping/>
  </p:clrMapOvr>
  <p:transition advTm="3000"/>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8575" y="72390"/>
            <a:ext cx="12148185" cy="5631180"/>
          </a:xfrm>
          <a:prstGeom prst="rect">
            <a:avLst/>
          </a:prstGeom>
          <a:noFill/>
        </p:spPr>
        <p:txBody>
          <a:bodyPr wrap="square" rtlCol="0">
            <a:spAutoFit/>
          </a:bodyPr>
          <a:lstStyle/>
          <a:p>
            <a:r>
              <a:rPr lang="zh-CN" altLang="en-US" sz="3600">
                <a:solidFill>
                  <a:srgbClr val="1407B9"/>
                </a:solidFill>
                <a:sym typeface="+mn-ea"/>
              </a:rPr>
              <a:t>5、 很多人选择了向虚拟现实的魅力屈服，寄情于自我幻想，这纵然不切实际却更能与人安慰。 ——马尔克斯 《百年孤独》</a:t>
            </a:r>
            <a:endParaRPr lang="zh-CN" altLang="en-US" sz="3600">
              <a:solidFill>
                <a:srgbClr val="1407B9"/>
              </a:solidFill>
            </a:endParaRPr>
          </a:p>
          <a:p>
            <a:r>
              <a:rPr lang="zh-CN" altLang="en-US" sz="3600">
                <a:solidFill>
                  <a:srgbClr val="1407B9"/>
                </a:solidFill>
                <a:sym typeface="+mn-ea"/>
              </a:rPr>
              <a:t>6、 我们趋行在人生这个亘古的旅途，在坎坷中奔跑，在挫折里涅盘，忧愁缠满全身，痛苦飘洒一地。我们累，却无从止歇；我们苦，却无法回避。 ——马尔克斯 《百年孤独》</a:t>
            </a:r>
            <a:endParaRPr lang="zh-CN" altLang="en-US" sz="3600">
              <a:solidFill>
                <a:srgbClr val="1407B9"/>
              </a:solidFill>
            </a:endParaRPr>
          </a:p>
          <a:p>
            <a:r>
              <a:rPr lang="zh-CN" altLang="en-US" sz="3600">
                <a:solidFill>
                  <a:srgbClr val="1407B9"/>
                </a:solidFill>
                <a:sym typeface="+mn-ea"/>
              </a:rPr>
              <a:t>7、 所有人都显得很寂寞，用自己的方式想尽办法排遣寂寞，事实上仍是延续自己的寂寞。寂寞是造化对群居者的诅咒，孤独才是寂寞的唯一出口。 ——马尔克斯 《百年孤独》</a:t>
            </a:r>
            <a:endParaRPr lang="zh-CN" altLang="en-US" sz="3600">
              <a:solidFill>
                <a:srgbClr val="1407B9"/>
              </a:solidFill>
            </a:endParaRPr>
          </a:p>
          <a:p>
            <a:endParaRPr lang="zh-CN" altLang="en-US" sz="3600"/>
          </a:p>
        </p:txBody>
      </p:sp>
    </p:spTree>
  </p:cSld>
  <p:clrMapOvr>
    <a:masterClrMapping/>
  </p:clrMapOvr>
  <p:transition advTm="3000"/>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de9f6663c5144e288fe63bc7c8cd187f"/>
          <p:cNvPicPr>
            <a:picLocks noChangeAspect="1"/>
          </p:cNvPicPr>
          <p:nvPr>
            <p:custDataLst>
              <p:tags r:id="rId3"/>
            </p:custDataLst>
          </p:nvPr>
        </p:nvPicPr>
        <p:blipFill>
          <a:blip r:embed="rId2"/>
          <a:stretch>
            <a:fillRect/>
          </a:stretch>
        </p:blipFill>
        <p:spPr>
          <a:xfrm>
            <a:off x="-12700" y="0"/>
            <a:ext cx="12204700" cy="5835015"/>
          </a:xfrm>
          <a:prstGeom prst="rect">
            <a:avLst/>
          </a:prstGeom>
        </p:spPr>
      </p:pic>
      <p:sp>
        <p:nvSpPr>
          <p:cNvPr id="4" name="矩形 3"/>
          <p:cNvSpPr/>
          <p:nvPr/>
        </p:nvSpPr>
        <p:spPr>
          <a:xfrm>
            <a:off x="728980" y="5659120"/>
            <a:ext cx="9942195" cy="1198880"/>
          </a:xfrm>
          <a:prstGeom prst="rect">
            <a:avLst/>
          </a:prstGeom>
          <a:noFill/>
          <a:ln>
            <a:noFill/>
          </a:ln>
        </p:spPr>
        <p:txBody>
          <a:bodyPr wrap="square" rtlCol="0" anchor="t">
            <a:spAutoFit/>
          </a:bodyPr>
          <a:lstStyle/>
          <a:p>
            <a:pPr algn="ctr"/>
            <a:r>
              <a:rPr lang="zh-CN" altLang="en-US" sz="7200" b="1">
                <a:ln w="22225">
                  <a:solidFill>
                    <a:schemeClr val="accent2"/>
                  </a:solidFill>
                  <a:prstDash val="solid"/>
                </a:ln>
                <a:solidFill>
                  <a:schemeClr val="accent2">
                    <a:lumMod val="40000"/>
                    <a:lumOff val="60000"/>
                  </a:schemeClr>
                </a:solidFill>
                <a:effectLst/>
              </a:rPr>
              <a:t>《百年孤独》内容介绍</a:t>
            </a:r>
            <a:endParaRPr lang="zh-CN" altLang="en-US" sz="7200" b="1">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0" y="369570"/>
            <a:ext cx="12118340" cy="5262245"/>
          </a:xfrm>
          <a:prstGeom prst="rect">
            <a:avLst/>
          </a:prstGeom>
          <a:noFill/>
        </p:spPr>
        <p:txBody>
          <a:bodyPr wrap="square" rtlCol="0">
            <a:spAutoFit/>
          </a:bodyPr>
          <a:lstStyle/>
          <a:p>
            <a:r>
              <a:rPr lang="zh-CN" altLang="en-US" sz="4000">
                <a:solidFill>
                  <a:srgbClr val="C00000"/>
                </a:solidFill>
                <a:uFillTx/>
              </a:rPr>
              <a:t>家族第一代</a:t>
            </a:r>
          </a:p>
          <a:p>
            <a:r>
              <a:rPr lang="zh-CN" altLang="en-US" sz="4000">
                <a:solidFill>
                  <a:srgbClr val="C00000"/>
                </a:solidFill>
                <a:uFillTx/>
              </a:rPr>
              <a:t>何塞·阿尔卡蒂奥·布恩迪亚是西班牙人的后裔，住在远离海滨的一个印第安人的村庄。</a:t>
            </a:r>
          </a:p>
          <a:p>
            <a:r>
              <a:rPr lang="zh-CN" altLang="en-US" sz="4000">
                <a:solidFill>
                  <a:srgbClr val="C00000"/>
                </a:solidFill>
                <a:uFillTx/>
              </a:rPr>
              <a:t>他与乌尔苏拉新婚时，由于害怕像姨母与叔父结婚那样生出长尾巴的孩子，乌尔苏拉每夜都穿上特制的紧身衣，拒绝与丈夫同房，因此他遭到村民的耻笑。</a:t>
            </a:r>
          </a:p>
          <a:p>
            <a:endParaRPr lang="zh-CN" altLang="en-US" sz="3200">
              <a:solidFill>
                <a:srgbClr val="C00000"/>
              </a:solidFill>
            </a:endParaRPr>
          </a:p>
          <a:p>
            <a:endParaRPr lang="zh-CN" altLang="en-US" sz="3200">
              <a:solidFill>
                <a:srgbClr val="C00000"/>
              </a:solidFill>
            </a:endParaRPr>
          </a:p>
          <a:p>
            <a:endParaRPr lang="zh-CN" altLang="en-US" sz="3200">
              <a:solidFill>
                <a:srgbClr val="C00000"/>
              </a:solidFill>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3025" y="87630"/>
            <a:ext cx="12059920" cy="6739255"/>
          </a:xfrm>
          <a:prstGeom prst="rect">
            <a:avLst/>
          </a:prstGeom>
          <a:noFill/>
        </p:spPr>
        <p:txBody>
          <a:bodyPr wrap="square" rtlCol="0">
            <a:spAutoFit/>
          </a:bodyPr>
          <a:lstStyle/>
          <a:p>
            <a:r>
              <a:rPr lang="zh-CN" altLang="en-US" sz="3600">
                <a:solidFill>
                  <a:srgbClr val="C00000"/>
                </a:solidFill>
                <a:uFillTx/>
                <a:sym typeface="+mn-ea"/>
              </a:rPr>
              <a:t>何塞·阿尔卡蒂奥·布恩迪亚在一次斗鸡比赛胜利后杀死了讥笑他的普鲁邓希奥·阿基拉尔。从此，死者的鬼魂经常出现在他眼前。鬼魂那痛苦而凄凉的眼神，使他日夜不得安宁。于是何塞·阿尔卡蒂奥·布恩迪亚一家带着朋友及其家人离开村子，外出寻找安身之所，经过了两年多的跋涉，来到一片滩地上，由于受到梦的启示决定定居下来，建立村镇，这就是马孔多。布恩迪亚家族在马孔多的历史由此开始。</a:t>
            </a:r>
            <a:r>
              <a:rPr lang="zh-CN" altLang="en-US" sz="3600">
                <a:solidFill>
                  <a:srgbClr val="C00000"/>
                </a:solidFill>
                <a:sym typeface="+mn-ea"/>
              </a:rPr>
              <a:t>何塞·阿尔卡蒂奥·布恩迪亚是个极富创造性的人。他从吉卜赛人那里看到磁铁，便想用它来开采金子；看到放大镜可以聚焦太阳光，便试图研制出一种威力无比的武器；从吉卜赛人那里得到航海用的观像仪和六分仪，通过实验认识到“地球是圆的，像橙子”。</a:t>
            </a:r>
            <a:endParaRPr lang="zh-CN" altLang="en-US" sz="3600">
              <a:solidFill>
                <a:srgbClr val="C00000"/>
              </a:solidFill>
              <a:uFillTx/>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43815"/>
            <a:ext cx="12045315" cy="6000750"/>
          </a:xfrm>
          <a:prstGeom prst="rect">
            <a:avLst/>
          </a:prstGeom>
          <a:noFill/>
        </p:spPr>
        <p:txBody>
          <a:bodyPr wrap="square" rtlCol="0">
            <a:spAutoFit/>
          </a:bodyPr>
          <a:lstStyle/>
          <a:p>
            <a:r>
              <a:rPr lang="zh-CN" altLang="en-US" sz="3200">
                <a:solidFill>
                  <a:srgbClr val="C00000"/>
                </a:solidFill>
                <a:sym typeface="+mn-ea"/>
              </a:rPr>
              <a:t>他不满于自己所过的落后的生活。他向妻子抱怨说：“世界上正在发生不可思议的事情，咱们旁边，就在河流对岸，已有许多各式各样神奇的机器，可咱们仍在这儿像蠢驴一样过日子”。因为马孔多隐没在宽广的沼泽地中，与世隔绝。他决心要开辟出一条道路，把马孔多与外界的伟大发明连接起来。他带一帮人披荆斩棘干了两个多星期，却以失败告终。他痛苦地说：“咱们再也去不了任何地方啦，咱们会在这儿活活地烂掉，享受不到科学的好处了”。后来他又沉迷于炼金术，整天把自己关在实验室里。由于他的精神世界与马孔多狭隘、落后、保守的现实格格不入，他陷入孤独之中不能自拔，以至于精神失常，被家人绑在一棵大树上，几十年后才在那棵树上死去。乌尔苏拉成为家里的顶梁柱，去世时的年龄在115至122岁之间。</a:t>
            </a:r>
            <a:endParaRPr lang="zh-CN" altLang="en-US" sz="3200"/>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16840" y="131445"/>
            <a:ext cx="11972290" cy="4523105"/>
          </a:xfrm>
          <a:prstGeom prst="rect">
            <a:avLst/>
          </a:prstGeom>
          <a:noFill/>
        </p:spPr>
        <p:txBody>
          <a:bodyPr wrap="square" rtlCol="0">
            <a:spAutoFit/>
          </a:bodyPr>
          <a:lstStyle/>
          <a:p>
            <a:r>
              <a:rPr lang="zh-CN" altLang="en-US" sz="3600"/>
              <a:t>家族第二代</a:t>
            </a:r>
          </a:p>
          <a:p>
            <a:r>
              <a:rPr lang="zh-CN" altLang="en-US" sz="3600"/>
              <a:t>布恩迪亚家族的第二代有两男一女：老大何塞·阿尔卡蒂奥是在来马孔多的路上出生的，他在路上长大，像他父亲一样固执，但没有他父亲那样的想象力；他和一个叫庇拉尔·特尔内拉的女人私通，有了孩子，但在一次吉普赛人来马孔多表演时又与一名吉普赛女郎相爱，于是他选择了出走；后来他回来了，但是性情捉摸不定。最后不顾家人的反对，与丽贝卡结婚，但被赶出家门，最后在家中被枪杀。</a:t>
            </a: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28575" y="102235"/>
            <a:ext cx="12104370" cy="6492875"/>
          </a:xfrm>
          <a:prstGeom prst="rect">
            <a:avLst/>
          </a:prstGeom>
          <a:noFill/>
        </p:spPr>
        <p:txBody>
          <a:bodyPr wrap="square" rtlCol="0">
            <a:spAutoFit/>
          </a:bodyPr>
          <a:lstStyle/>
          <a:p>
            <a:r>
              <a:rPr lang="zh-CN" altLang="en-US" sz="3200"/>
              <a:t>老二奥雷里亚诺生于马孔多，在娘肚里就会哭，睁着眼睛出世，从小就赋有预见事物的本领，少年时就像父亲一样沉默寡言，整天埋头在父亲的实验室里做小金鱼。长大后爱上马孔多里正千金年幼的蕾梅黛丝，在此之前，他与哥哥的情人生有一子，名叫奥雷里亚诺·何塞。他美丽的怀有双胞胎的妻子因被阿玛兰妲误杀死去。后来他参加了内战，当上上校。他一生遭遇过14次暗杀，73次埋伏和一次枪决，均幸免于难，当他认识到这场战争是毫无意义的时候，便与政府签订和约，停止战争，然后对准心窝开枪自杀，可他却奇迹般地活了下来。 与17个外地女子姘居，生下17个男孩。这些男孩以后不约而同回马孔多寻根，却被追杀，一星期后，只有老大活下来。奥雷里亚诺年老归家，每日炼金子作小金鱼，每天做两条，达到25条时便放到坩埚里熔化，重新再做。他像父亲一样过着与世隔绝、孤独的日子，一直到死。</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160655"/>
            <a:ext cx="12074525" cy="5631180"/>
          </a:xfrm>
          <a:prstGeom prst="rect">
            <a:avLst/>
          </a:prstGeom>
          <a:noFill/>
        </p:spPr>
        <p:txBody>
          <a:bodyPr wrap="square" rtlCol="0">
            <a:spAutoFit/>
          </a:bodyPr>
          <a:lstStyle/>
          <a:p>
            <a:r>
              <a:rPr lang="zh-CN" altLang="en-US" sz="4000"/>
              <a:t>老三是女儿阿玛兰妲，爱上了意大利钢琴技师皮埃特罗，在情敌丽贝卡放弃意大利人与何塞·阿尔卡蒂奥结婚后与意大利人交往，却又拒绝与意大利人结婚，意大利人为此自杀。由于悔恨，她故意烧伤一只手，终生用黑色绷带缠起来，决心永不嫁人。但她内心感到异常孤独、苦闷，甚至和刚刚成年的侄儿厮混，想用此作为“治疗病的临时药剂”。然而她始终无法摆脱内心的孤独，她把自己终日关在房中缝制殓衣，缝了拆，拆了缝，直至生命的最后一刻。</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46050" y="160655"/>
            <a:ext cx="11928475" cy="6862445"/>
          </a:xfrm>
          <a:prstGeom prst="rect">
            <a:avLst/>
          </a:prstGeom>
          <a:noFill/>
        </p:spPr>
        <p:txBody>
          <a:bodyPr wrap="square" rtlCol="0">
            <a:spAutoFit/>
          </a:bodyPr>
          <a:lstStyle/>
          <a:p>
            <a:r>
              <a:rPr lang="zh-CN" altLang="en-US" sz="4000">
                <a:solidFill>
                  <a:schemeClr val="tx2"/>
                </a:solidFill>
              </a:rPr>
              <a:t>家族第三代</a:t>
            </a:r>
          </a:p>
          <a:p>
            <a:r>
              <a:rPr lang="zh-CN" altLang="en-US" sz="4000">
                <a:solidFill>
                  <a:schemeClr val="tx2"/>
                </a:solidFill>
              </a:rPr>
              <a:t>第三代人只有何塞·阿尔卡蒂奥的儿子阿尔卡蒂奥和奥雷里亚诺的儿子奥雷里亚诺·何塞。前者不知生母为谁，竟狂热地爱上自己的生母，几乎酿成大错。但又因生母的引见，爱上了桑塔索菲亚·德拉·彼达，后来成为马孔多的从未有过的暴君，贪赃枉法，最后被保守派军队枪毙。后者过早成熟，热恋着自己的姑母阿玛兰妲，因无法得到满足而陷入孤独之中，于是参军。进入军队之后仍然无法排遣对姑母的恋情，便去找妓女寻求安慰，借以摆脱孤独，最终也死于乱军之中。</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160655"/>
            <a:ext cx="11986895" cy="6123940"/>
          </a:xfrm>
          <a:prstGeom prst="rect">
            <a:avLst/>
          </a:prstGeom>
          <a:noFill/>
        </p:spPr>
        <p:txBody>
          <a:bodyPr wrap="square" rtlCol="0">
            <a:spAutoFit/>
          </a:bodyPr>
          <a:lstStyle/>
          <a:p>
            <a:r>
              <a:rPr lang="zh-CN" altLang="en-US" sz="4000">
                <a:gradFill>
                  <a:gsLst>
                    <a:gs pos="0">
                      <a:srgbClr val="14CD68"/>
                    </a:gs>
                    <a:gs pos="100000">
                      <a:srgbClr val="0B6E38"/>
                    </a:gs>
                  </a:gsLst>
                  <a:lin scaled="0"/>
                </a:gradFill>
              </a:rPr>
              <a:t>家族第四代</a:t>
            </a:r>
            <a:endParaRPr lang="zh-CN" altLang="en-US" sz="4000">
              <a:gradFill>
                <a:gsLst>
                  <a:gs pos="0">
                    <a:srgbClr val="14CD68"/>
                  </a:gs>
                  <a:gs pos="100000">
                    <a:srgbClr val="0B6E38"/>
                  </a:gs>
                </a:gsLst>
                <a:lin scaled="0"/>
              </a:gradFill>
            </a:endParaRPr>
          </a:p>
          <a:p>
            <a:r>
              <a:rPr lang="zh-CN" altLang="en-US" sz="4000">
                <a:gradFill>
                  <a:gsLst>
                    <a:gs pos="0">
                      <a:srgbClr val="14CD68"/>
                    </a:gs>
                    <a:gs pos="100000">
                      <a:srgbClr val="0B6E38"/>
                    </a:gs>
                  </a:gsLst>
                  <a:lin scaled="0"/>
                </a:gradFill>
              </a:rPr>
              <a:t>第四代即是阿尔卡蒂奥与妻子桑塔索菲亚·德拉·彼达生下的一女两男。女儿美人儿蕾梅黛丝楚楚动人，散发着引人不安的气味，这种气味曾将几个男人置于死地。她全身不穿衣服，套着一个布袋，只是不想把时间浪费在穿衣服上。这个独特的姑娘世事洞明，超然于外，最后神奇地抓着一个雪白的床单乘风而去，永远消失在空中。</a:t>
            </a:r>
            <a:endParaRPr lang="zh-CN" altLang="en-US" sz="4000">
              <a:gradFill>
                <a:gsLst>
                  <a:gs pos="0">
                    <a:srgbClr val="14CD68"/>
                  </a:gs>
                  <a:gs pos="100000">
                    <a:srgbClr val="0B6E38"/>
                  </a:gs>
                </a:gsLst>
                <a:lin scaled="0"/>
              </a:gradFill>
            </a:endParaRPr>
          </a:p>
          <a:p>
            <a:endParaRPr lang="zh-CN" altLang="en-US" sz="3600">
              <a:gradFill>
                <a:gsLst>
                  <a:gs pos="0">
                    <a:srgbClr val="14CD68"/>
                  </a:gs>
                  <a:gs pos="100000">
                    <a:srgbClr val="0B6E38"/>
                  </a:gs>
                </a:gsLst>
                <a:lin scaled="0"/>
              </a:gradFill>
            </a:endParaRPr>
          </a:p>
          <a:p>
            <a:endParaRPr lang="zh-CN" altLang="en-US" sz="3600">
              <a:gradFill>
                <a:gsLst>
                  <a:gs pos="0">
                    <a:srgbClr val="14CD68"/>
                  </a:gs>
                  <a:gs pos="100000">
                    <a:srgbClr val="0B6E38"/>
                  </a:gs>
                </a:gsLst>
                <a:lin scaled="0"/>
              </a:gra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25730" y="65405"/>
            <a:ext cx="11925300" cy="6492875"/>
          </a:xfrm>
          <a:prstGeom prst="rect">
            <a:avLst/>
          </a:prstGeom>
          <a:noFill/>
        </p:spPr>
        <p:txBody>
          <a:bodyPr wrap="square" rtlCol="0">
            <a:spAutoFit/>
          </a:bodyPr>
          <a:lstStyle/>
          <a:p>
            <a:r>
              <a:rPr lang="zh-CN" altLang="en-US" sz="3200">
                <a:solidFill>
                  <a:srgbClr val="FF0000"/>
                </a:solidFill>
              </a:rPr>
              <a:t>【背景】</a:t>
            </a:r>
          </a:p>
          <a:p>
            <a:r>
              <a:rPr lang="zh-CN" altLang="en-US" sz="3200">
                <a:solidFill>
                  <a:srgbClr val="FF0000"/>
                </a:solidFill>
              </a:rPr>
              <a:t>魔幻现实主义之所以在拉丁美洲形成，与其深厚而复杂的民族文化传统有着密切联系。</a:t>
            </a:r>
          </a:p>
          <a:p>
            <a:r>
              <a:rPr lang="zh-CN" altLang="en-US" sz="3200">
                <a:solidFill>
                  <a:srgbClr val="FF0000"/>
                </a:solidFill>
              </a:rPr>
              <a:t>拉丁美洲人民曾以他们的勤劳勇敢和聪明智慧创造过辉煌灿烂的古代印第安文化。拉丁美洲杂居着土著印第安人、欧洲移民、印欧混血人以及被贩运来的非洲黑人，这些跨度极大、差异迥然的生活形态又非常和谐地混合成一体，构成了拉丁美洲的“神奇”现实。几乎所有的魔幻现实主义都带有印第安神话传说和土著传统观念的奇异、神秘、怪诞的色彩。</a:t>
            </a:r>
          </a:p>
          <a:p>
            <a:r>
              <a:rPr lang="zh-CN" altLang="en-US" sz="3200">
                <a:solidFill>
                  <a:srgbClr val="FF0000"/>
                </a:solidFill>
              </a:rPr>
              <a:t>另外，魔幻现实主义又是在欧洲文学、尤其是西方现代主义文学众多流派的共同影响下产生的。魔幻现实主义作家们清醒地认识到，应该把超现实主义以及其他现代主义流派的艺术形式当成一种方法和手段，用来表现拉丁美洲的现实生活。</a:t>
            </a:r>
          </a:p>
        </p:txBody>
      </p:sp>
    </p:spTree>
  </p:cSld>
  <p:clrMapOvr>
    <a:masterClrMapping/>
  </p:clrMapOvr>
  <p:transition advTm="3000"/>
  <p:timing/>
</p:sld>
</file>

<file path=ppt/slides/slide4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73025" y="87630"/>
            <a:ext cx="11986895" cy="6862445"/>
          </a:xfrm>
          <a:prstGeom prst="rect">
            <a:avLst/>
          </a:prstGeom>
          <a:noFill/>
        </p:spPr>
        <p:txBody>
          <a:bodyPr wrap="square" rtlCol="0">
            <a:spAutoFit/>
          </a:bodyPr>
          <a:lstStyle/>
          <a:p>
            <a:r>
              <a:rPr lang="zh-CN" altLang="en-US" sz="4000">
                <a:gradFill>
                  <a:gsLst>
                    <a:gs pos="0">
                      <a:srgbClr val="14CD68"/>
                    </a:gs>
                    <a:gs pos="100000">
                      <a:srgbClr val="0B6E38"/>
                    </a:gs>
                  </a:gsLst>
                  <a:lin scaled="0"/>
                </a:gradFill>
                <a:sym typeface="+mn-ea"/>
              </a:rPr>
              <a:t>她的两个弟弟阿尔卡蒂奥第二和奥雷里亚诺第二是孪生子。阿尔卡蒂奥第二在美国人开办的香蕉公司里当监工，鼓动工人罢工，成为劳工领袖。后来，他带领三千多工人罢工，遭到军警的镇压，三千多人只他一人幸免。他目击政府用火车把工人们的尸体运往海边丢到大海，又通过电台宣布工人们暂时调到别处工作。阿尔卡蒂奥四处诉说他亲历的这场大屠杀揭露真相，反被认为神智不清。他无比恐惧失望，把自己关在房子里潜心研究吉卜赛人留下的羊皮手稿，一直到死他都呆在这个房间里。</a:t>
            </a:r>
            <a:endParaRPr lang="zh-CN" altLang="en-US" sz="4000">
              <a:gradFill>
                <a:gsLst>
                  <a:gs pos="0">
                    <a:srgbClr val="14CD68"/>
                  </a:gs>
                  <a:gs pos="100000">
                    <a:srgbClr val="0B6E38"/>
                  </a:gs>
                </a:gsLst>
                <a:lin scaled="0"/>
              </a:gradFill>
            </a:endParaRPr>
          </a:p>
          <a:p>
            <a:endParaRPr lang="zh-CN" altLang="en-US" sz="4000"/>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02235" y="160655"/>
            <a:ext cx="11972290" cy="4399915"/>
          </a:xfrm>
          <a:prstGeom prst="rect">
            <a:avLst/>
          </a:prstGeom>
          <a:noFill/>
        </p:spPr>
        <p:txBody>
          <a:bodyPr wrap="square" rtlCol="0">
            <a:spAutoFit/>
          </a:bodyPr>
          <a:lstStyle/>
          <a:p>
            <a:r>
              <a:rPr lang="zh-CN" altLang="en-US" sz="4000">
                <a:gradFill>
                  <a:gsLst>
                    <a:gs pos="0">
                      <a:srgbClr val="14CD68"/>
                    </a:gs>
                    <a:gs pos="100000">
                      <a:srgbClr val="0B6E38"/>
                    </a:gs>
                  </a:gsLst>
                  <a:lin scaled="0"/>
                </a:gradFill>
                <a:sym typeface="+mn-ea"/>
              </a:rPr>
              <a:t>奥雷里亚诺第二没有正当的职业，终日纵情酒色，弃妻子费尔南达于不顾，在情妇佩特拉家中厮混。奇怪的是每当他与情妇同居时，他家的牲畜迅速地繁殖，给他带来了财富，一旦回到妻子身边，便家业破败。他与妻子生有二女一男，最后在病痛中与阿尔卡蒂奥第二同时死去，从生到死，人们一直没有认清他们兄弟俩儿谁是谁。</a:t>
            </a:r>
            <a:endParaRPr lang="zh-CN" altLang="en-US" sz="4000"/>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43180" y="102235"/>
            <a:ext cx="12031345" cy="6862445"/>
          </a:xfrm>
          <a:prstGeom prst="rect">
            <a:avLst/>
          </a:prstGeom>
          <a:noFill/>
        </p:spPr>
        <p:txBody>
          <a:bodyPr wrap="square" rtlCol="0">
            <a:spAutoFit/>
          </a:bodyPr>
          <a:lstStyle/>
          <a:p>
            <a:r>
              <a:rPr lang="zh-CN" altLang="en-US" sz="4000">
                <a:gradFill>
                  <a:gsLst>
                    <a:gs pos="0">
                      <a:srgbClr val="012D86"/>
                    </a:gs>
                    <a:gs pos="100000">
                      <a:srgbClr val="0E2557"/>
                    </a:gs>
                  </a:gsLst>
                  <a:lin scaled="0"/>
                </a:gradFill>
              </a:rPr>
              <a:t>家族第五代</a:t>
            </a:r>
            <a:endParaRPr lang="zh-CN" altLang="en-US" sz="4000">
              <a:gradFill>
                <a:gsLst>
                  <a:gs pos="0">
                    <a:srgbClr val="012D86"/>
                  </a:gs>
                  <a:gs pos="100000">
                    <a:srgbClr val="0E2557"/>
                  </a:gs>
                </a:gsLst>
                <a:lin scaled="0"/>
              </a:gradFill>
            </a:endParaRPr>
          </a:p>
          <a:p>
            <a:endParaRPr lang="zh-CN" altLang="en-US" sz="4000">
              <a:gradFill>
                <a:gsLst>
                  <a:gs pos="0">
                    <a:srgbClr val="012D86"/>
                  </a:gs>
                  <a:gs pos="100000">
                    <a:srgbClr val="0E2557"/>
                  </a:gs>
                </a:gsLst>
                <a:lin scaled="0"/>
              </a:gradFill>
            </a:endParaRPr>
          </a:p>
          <a:p>
            <a:r>
              <a:rPr lang="zh-CN" altLang="en-US" sz="4000">
                <a:gradFill>
                  <a:gsLst>
                    <a:gs pos="0">
                      <a:srgbClr val="012D86"/>
                    </a:gs>
                    <a:gs pos="100000">
                      <a:srgbClr val="0E2557"/>
                    </a:gs>
                  </a:gsLst>
                  <a:lin scaled="0"/>
                </a:gradFill>
              </a:rPr>
              <a:t>布恩迪亚家族的第五代是奥雷里亚诺第二的二女一男，长子何赛·阿尔卡蒂奥儿时便被送往罗马神学院去学习，母亲希望他日后能当主教，但他对此毫无兴趣，只是为了那假想中的遗产，才欺骗母亲说他在神学院学习。母亲死后，他回家靠变卖家业为生。后发现乌尔苏拉藏在地窖里的7000多个金币，从此过着更加放荡的生活，不久便被抢劫金币的歹徒杀死。</a:t>
            </a:r>
            <a:endParaRPr lang="zh-CN" altLang="en-US" sz="4000">
              <a:gradFill>
                <a:gsLst>
                  <a:gs pos="0">
                    <a:srgbClr val="012D86"/>
                  </a:gs>
                  <a:gs pos="100000">
                    <a:srgbClr val="0E2557"/>
                  </a:gs>
                </a:gsLst>
                <a:lin scaled="0"/>
              </a:gradFill>
            </a:endParaRPr>
          </a:p>
          <a:p>
            <a:endParaRPr lang="zh-CN" altLang="en-US" sz="4000">
              <a:gradFill>
                <a:gsLst>
                  <a:gs pos="0">
                    <a:srgbClr val="012D86"/>
                  </a:gs>
                  <a:gs pos="100000">
                    <a:srgbClr val="0E2557"/>
                  </a:gs>
                </a:gsLst>
                <a:lin scaled="0"/>
              </a:gradFill>
            </a:endParaRPr>
          </a:p>
          <a:p>
            <a:endParaRPr lang="zh-CN" altLang="en-US" sz="4000">
              <a:gradFill>
                <a:gsLst>
                  <a:gs pos="0">
                    <a:srgbClr val="012D86"/>
                  </a:gs>
                  <a:gs pos="100000">
                    <a:srgbClr val="0E2557"/>
                  </a:gs>
                </a:gsLst>
                <a:lin scaled="0"/>
              </a:gradFill>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116840"/>
            <a:ext cx="12016105" cy="5631180"/>
          </a:xfrm>
          <a:prstGeom prst="rect">
            <a:avLst/>
          </a:prstGeom>
          <a:noFill/>
        </p:spPr>
        <p:txBody>
          <a:bodyPr wrap="square" rtlCol="0">
            <a:spAutoFit/>
          </a:bodyPr>
          <a:lstStyle/>
          <a:p>
            <a:r>
              <a:rPr lang="zh-CN" altLang="en-US" sz="4000">
                <a:gradFill>
                  <a:gsLst>
                    <a:gs pos="0">
                      <a:srgbClr val="012D86"/>
                    </a:gs>
                    <a:gs pos="100000">
                      <a:srgbClr val="0E2557"/>
                    </a:gs>
                  </a:gsLst>
                  <a:lin scaled="0"/>
                </a:gradFill>
                <a:sym typeface="+mn-ea"/>
              </a:rPr>
              <a:t>大女儿雷纳塔·蕾梅黛丝（梅梅）爱上了香蕉公司汽车库的机修工马乌里肖·巴比伦，母亲禁止他们来往，他们只好暗中在浴室相会，母亲发现后禁止女儿外出，并请了保镖守在家里。 马乌里肖·巴比伦爬上梅梅家的屋顶，结果被保镖打中背部，终日卧病在床，被人当成偷鸡贼，孤独中老死。梅梅万念俱灰。她母亲认为家丑不外扬，将怀着身孕的她送往修道院，终生一言未发。</a:t>
            </a:r>
            <a:endParaRPr lang="zh-CN" altLang="en-US" sz="4000">
              <a:gradFill>
                <a:gsLst>
                  <a:gs pos="0">
                    <a:srgbClr val="012D86"/>
                  </a:gs>
                  <a:gs pos="100000">
                    <a:srgbClr val="0E2557"/>
                  </a:gs>
                </a:gsLst>
                <a:lin scaled="0"/>
              </a:gradFill>
            </a:endParaRPr>
          </a:p>
          <a:p>
            <a:endParaRPr lang="zh-CN" altLang="en-US" sz="4000"/>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58420" y="86995"/>
            <a:ext cx="12059920" cy="4399915"/>
          </a:xfrm>
          <a:prstGeom prst="rect">
            <a:avLst/>
          </a:prstGeom>
          <a:noFill/>
        </p:spPr>
        <p:txBody>
          <a:bodyPr wrap="square" rtlCol="0">
            <a:spAutoFit/>
          </a:bodyPr>
          <a:lstStyle/>
          <a:p>
            <a:r>
              <a:rPr lang="zh-CN" altLang="en-US" sz="4000">
                <a:gradFill>
                  <a:gsLst>
                    <a:gs pos="0">
                      <a:srgbClr val="012D86"/>
                    </a:gs>
                    <a:gs pos="100000">
                      <a:srgbClr val="0E2557"/>
                    </a:gs>
                  </a:gsLst>
                  <a:lin scaled="0"/>
                </a:gradFill>
                <a:sym typeface="+mn-ea"/>
              </a:rPr>
              <a:t>小女儿阿玛兰妲·乌尔苏拉早年在布鲁塞尔上学，在那里与飞行员加斯通交往，交往后二人回到马孔多，见到一片凋敝，决心重整家园。她朝气蓬勃，充满活力，仅在三个月就使家园焕然一新。她的到来，使马孔多出现了一个最特别的人，她的情绪比这家族的人都好，她想把一切陈规陋习打入十八层地狱。她决定定居下来，拯救这个灾难深重的村镇。</a:t>
            </a:r>
            <a:endParaRPr lang="zh-CN" altLang="en-US" sz="4000"/>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87630" y="72390"/>
            <a:ext cx="12074525" cy="6862445"/>
          </a:xfrm>
          <a:prstGeom prst="rect">
            <a:avLst/>
          </a:prstGeom>
          <a:noFill/>
        </p:spPr>
        <p:txBody>
          <a:bodyPr wrap="square" rtlCol="0">
            <a:spAutoFit/>
          </a:bodyPr>
          <a:lstStyle/>
          <a:p>
            <a:r>
              <a:rPr lang="zh-CN" altLang="en-US" sz="4000">
                <a:gradFill>
                  <a:gsLst>
                    <a:gs pos="0">
                      <a:srgbClr val="7B32B2"/>
                    </a:gs>
                    <a:gs pos="100000">
                      <a:srgbClr val="401A5D"/>
                    </a:gs>
                  </a:gsLst>
                  <a:lin scaled="0"/>
                </a:gradFill>
              </a:rPr>
              <a:t>家族第六代</a:t>
            </a:r>
            <a:endParaRPr lang="zh-CN" altLang="en-US" sz="4000">
              <a:gradFill>
                <a:gsLst>
                  <a:gs pos="0">
                    <a:srgbClr val="7B32B2"/>
                  </a:gs>
                  <a:gs pos="100000">
                    <a:srgbClr val="401A5D"/>
                  </a:gs>
                </a:gsLst>
                <a:lin scaled="0"/>
              </a:gradFill>
            </a:endParaRPr>
          </a:p>
          <a:p>
            <a:r>
              <a:rPr lang="zh-CN" altLang="en-US" sz="4000">
                <a:gradFill>
                  <a:gsLst>
                    <a:gs pos="0">
                      <a:srgbClr val="7B32B2"/>
                    </a:gs>
                    <a:gs pos="100000">
                      <a:srgbClr val="401A5D"/>
                    </a:gs>
                  </a:gsLst>
                  <a:lin scaled="0"/>
                </a:gradFill>
              </a:rPr>
              <a:t>布恩迪亚家的第六代是梅梅送回的私生子奥雷里亚诺·布恩迪亚。他出生后一直在孤独中长大。他唯一的嗜好是躲在吉卜赛梅尔基亚德斯的房间里研究各种神秘的书籍和手稿。他能与死去多年的老吉卜赛人梅尔基亚德斯对话，并受到指示学习梵文。他一直对周围的世界漠不关心，但对中世纪的学问却了如指掌。他和何赛·阿尔卡蒂奥拒绝收留奥雷里亚诺17个儿子中唯一幸存的老大，导致其被追杀的人用枪打死。</a:t>
            </a:r>
            <a:endParaRPr lang="zh-CN" altLang="en-US" sz="4000">
              <a:gradFill>
                <a:gsLst>
                  <a:gs pos="0">
                    <a:srgbClr val="7B32B2"/>
                  </a:gs>
                  <a:gs pos="100000">
                    <a:srgbClr val="401A5D"/>
                  </a:gs>
                </a:gsLst>
                <a:lin scaled="0"/>
              </a:gradFill>
            </a:endParaRPr>
          </a:p>
          <a:p>
            <a:endParaRPr lang="zh-CN" altLang="en-US" sz="4000">
              <a:gradFill>
                <a:gsLst>
                  <a:gs pos="0">
                    <a:srgbClr val="7B32B2"/>
                  </a:gs>
                  <a:gs pos="100000">
                    <a:srgbClr val="401A5D"/>
                  </a:gs>
                </a:gsLst>
                <a:lin scaled="0"/>
              </a:gradFill>
            </a:endParaRPr>
          </a:p>
          <a:p>
            <a:endParaRPr lang="zh-CN" altLang="en-US" sz="4000">
              <a:gradFill>
                <a:gsLst>
                  <a:gs pos="0">
                    <a:srgbClr val="7B32B2"/>
                  </a:gs>
                  <a:gs pos="100000">
                    <a:srgbClr val="401A5D"/>
                  </a:gs>
                </a:gsLst>
                <a:lin scaled="0"/>
              </a:gradFill>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31445" y="131445"/>
            <a:ext cx="11972290" cy="4399915"/>
          </a:xfrm>
          <a:prstGeom prst="rect">
            <a:avLst/>
          </a:prstGeom>
          <a:noFill/>
        </p:spPr>
        <p:txBody>
          <a:bodyPr wrap="square" rtlCol="0">
            <a:spAutoFit/>
          </a:bodyPr>
          <a:lstStyle/>
          <a:p>
            <a:r>
              <a:rPr lang="zh-CN" altLang="en-US" sz="4000">
                <a:gradFill>
                  <a:gsLst>
                    <a:gs pos="0">
                      <a:srgbClr val="7B32B2"/>
                    </a:gs>
                    <a:gs pos="100000">
                      <a:srgbClr val="401A5D"/>
                    </a:gs>
                  </a:gsLst>
                  <a:lin scaled="0"/>
                </a:gradFill>
                <a:sym typeface="+mn-ea"/>
              </a:rPr>
              <a:t>他不知不觉地爱上了姨母阿玛兰妲·乌尔苏拉，并发生了乱伦关系，尽管他们受到了孤独与爱情的折磨，但他们认为他们毕竟是人世间唯一最幸福的人。后来阿玛兰妲·乌尔苏拉生下了一个男孩：“他是百年里诞生的布恩迪亚当中唯一由于爱情而受胎的婴儿”，然而，他身上竟长着一条猪尾巴。阿玛兰妲·乌尔苏拉也因产后大出血而死。</a:t>
            </a:r>
            <a:endParaRPr lang="zh-CN" altLang="en-US" sz="4000"/>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框 1"/>
          <p:cNvSpPr txBox="1"/>
          <p:nvPr/>
        </p:nvSpPr>
        <p:spPr>
          <a:xfrm>
            <a:off x="116840" y="160655"/>
            <a:ext cx="11957685" cy="5631180"/>
          </a:xfrm>
          <a:prstGeom prst="rect">
            <a:avLst/>
          </a:prstGeom>
          <a:noFill/>
        </p:spPr>
        <p:txBody>
          <a:bodyPr wrap="square" rtlCol="0">
            <a:spAutoFit/>
          </a:bodyPr>
          <a:lstStyle/>
          <a:p>
            <a:r>
              <a:rPr lang="zh-CN" altLang="en-US" sz="4000">
                <a:gradFill>
                  <a:gsLst>
                    <a:gs pos="0">
                      <a:srgbClr val="E30000"/>
                    </a:gs>
                    <a:gs pos="100000">
                      <a:srgbClr val="760303"/>
                    </a:gs>
                  </a:gsLst>
                  <a:lin scaled="0"/>
                </a:gradFill>
                <a:sym typeface="+mn-ea"/>
              </a:rPr>
              <a:t>那个长猪尾巴的男孩就是布恩迪亚家族的第七代继承人。他刚出生就被一群蚂蚁吃掉。当奥雷里亚诺·布恩迪亚看到被蚂蚁吃的只剩下一小块皮的儿子时，他终于破译出了梅尔基亚德斯的手稿。手稿卷首的题辞是：“家族中的第一个人将被绑在树上，家族中的最后一个人正被蚂蚁吃掉。”原来，这手稿记载的正是布恩迪亚家族的历史。在他译完最后一章的瞬间，一场突如其来的飓风把整个儿马孔多镇从地球上刮走，从此这个村镇就永远地消失了。</a:t>
            </a:r>
            <a:endParaRPr lang="zh-CN" altLang="en-US" sz="4000">
              <a:gradFill>
                <a:gsLst>
                  <a:gs pos="0">
                    <a:srgbClr val="E30000"/>
                  </a:gs>
                  <a:gs pos="100000">
                    <a:srgbClr val="760303"/>
                  </a:gs>
                </a:gsLst>
                <a:lin scaled="0"/>
              </a:gradFill>
              <a:sym typeface="+mn-ea"/>
            </a:endParaRPr>
          </a:p>
        </p:txBody>
      </p:sp>
      <p:pic>
        <p:nvPicPr>
          <p:cNvPr id="3" name="New picture" hidden="1"/>
          <p:cNvPicPr/>
          <p:nvPr/>
        </p:nvPicPr>
        <p:blipFill>
          <a:blip r:embed="rId2"/>
          <a:stretch>
            <a:fillRect/>
          </a:stretch>
        </p:blipFill>
        <p:spPr>
          <a:xfrm>
            <a:off x="10198100" y="12039600"/>
            <a:ext cx="431800" cy="279400"/>
          </a:xfrm>
          <a:prstGeom prst="cube">
            <a:avLst/>
          </a:prstGeom>
        </p:spPr>
      </p:pic>
      <p:pic>
        <p:nvPicPr>
          <p:cNvPr id="4" name="New picture"/>
          <p:cNvPicPr/>
          <p:nvPr/>
        </p:nvPicPr>
        <p:blipFill>
          <a:blip r:embed="rId3"/>
          <a:stretch>
            <a:fillRect/>
          </a:stretch>
        </p:blipFill>
        <p:spPr>
          <a:xfrm>
            <a:off x="10617200" y="12065000"/>
            <a:ext cx="355600" cy="2667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1993687260042181848"/>
          <p:cNvPicPr>
            <a:picLocks noChangeAspect="1"/>
          </p:cNvPicPr>
          <p:nvPr>
            <p:custDataLst>
              <p:tags r:id="rId3"/>
            </p:custDataLst>
          </p:nvPr>
        </p:nvPicPr>
        <p:blipFill>
          <a:blip r:embed="rId2"/>
          <a:stretch>
            <a:fillRect/>
          </a:stretch>
        </p:blipFill>
        <p:spPr>
          <a:xfrm>
            <a:off x="0" y="0"/>
            <a:ext cx="4838700" cy="6823710"/>
          </a:xfrm>
          <a:prstGeom prst="rect">
            <a:avLst/>
          </a:prstGeom>
        </p:spPr>
      </p:pic>
      <p:sp>
        <p:nvSpPr>
          <p:cNvPr id="3" name="文本框 2"/>
          <p:cNvSpPr txBox="1"/>
          <p:nvPr/>
        </p:nvSpPr>
        <p:spPr>
          <a:xfrm>
            <a:off x="4702810" y="-4445"/>
            <a:ext cx="7576820" cy="6985635"/>
          </a:xfrm>
          <a:prstGeom prst="rect">
            <a:avLst/>
          </a:prstGeom>
          <a:noFill/>
        </p:spPr>
        <p:txBody>
          <a:bodyPr wrap="square" rtlCol="0">
            <a:spAutoFit/>
          </a:bodyPr>
          <a:lstStyle/>
          <a:p>
            <a:r>
              <a:rPr lang="zh-CN" altLang="en-US" sz="3200">
                <a:solidFill>
                  <a:srgbClr val="FF0000"/>
                </a:solidFill>
              </a:rPr>
              <a:t>加夫列尔·加西亚·马尔克斯是20世纪拉丁美洲魔幻现实主义文学的杰出代表。生于一个医生家庭。18岁入大学攻读法律，后辍学从事新闻工作和文学创作。1955年发表了系列中短篇小说，如《伊莎白尔在马贡多的观雨独白》(1955)、《枯枝败叶》(1955)、《周末后的一天》(1962)等。1967年作家发表了其代表作——长篇小说《百年孤独》，达到了他的创作的辉煌时期，而且也奠定了他在拉美文学界的重要地位，1982年获诺贝尔文学奖。作品还有《家长的没落》、《霍乱时期的爱情》等。他的作品主要特色是幻想与现实的巧妙结合，反映社会现实生活。</a:t>
            </a:r>
          </a:p>
        </p:txBody>
      </p:sp>
    </p:spTree>
  </p:cSld>
  <p:clrMapOvr>
    <a:masterClrMapping/>
  </p:clrMapOvr>
  <p:transition advTm="3000"/>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8" name="图片 1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4"/>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scene3d>
              <a:camera prst="orthographicFront"/>
              <a:lightRig rig="threePt" dir="t"/>
            </a:scene3d>
          </a:bodyPr>
          <a:lstStyle/>
          <a:p>
            <a:pPr algn="ctr"/>
            <a:endParaRPr lang="en-US">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a:sym typeface="Arial" panose="020b0604020202020204" pitchFamily="34" charset="0"/>
            </a:endParaRPr>
          </a:p>
        </p:txBody>
      </p:sp>
      <p:sp>
        <p:nvSpPr>
          <p:cNvPr id="9" name="Freeform 51"/>
          <p:cNvSpPr/>
          <p:nvPr>
            <p:custDataLst>
              <p:tags r:id="rId5"/>
            </p:custDataLst>
          </p:nvPr>
        </p:nvSpPr>
        <p:spPr bwMode="auto">
          <a:xfrm>
            <a:off x="0" y="5005316"/>
            <a:ext cx="1871663" cy="1852683"/>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lang="en-US">
              <a:solidFill>
                <a:sysClr val="window" lastClr="FFFEFF"/>
              </a:solidFill>
              <a:latin typeface="Arial" panose="020b0604020202020204" pitchFamily="34" charset="0"/>
              <a:ea typeface="微软雅黑"/>
              <a:sym typeface="Arial" panose="020b0604020202020204" pitchFamily="34" charset="0"/>
            </a:endParaRPr>
          </a:p>
        </p:txBody>
      </p:sp>
      <p:sp>
        <p:nvSpPr>
          <p:cNvPr id="10" name="Freeform 51"/>
          <p:cNvSpPr/>
          <p:nvPr>
            <p:custDataLst>
              <p:tags r:id="rId6"/>
            </p:custDataLst>
          </p:nvPr>
        </p:nvSpPr>
        <p:spPr bwMode="auto">
          <a:xfrm rot="10800000">
            <a:off x="10715624" y="0"/>
            <a:ext cx="1476374" cy="1461402"/>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lang="en-US">
              <a:solidFill>
                <a:sysClr val="window" lastClr="FFFEFF"/>
              </a:solidFill>
              <a:latin typeface="Arial" panose="020b0604020202020204" pitchFamily="34" charset="0"/>
              <a:ea typeface="微软雅黑"/>
              <a:sym typeface="Arial" panose="020b0604020202020204" pitchFamily="34" charset="0"/>
            </a:endParaRPr>
          </a:p>
        </p:txBody>
      </p:sp>
      <p:sp>
        <p:nvSpPr>
          <p:cNvPr id="5" name="文本框 4"/>
          <p:cNvSpPr txBox="1"/>
          <p:nvPr>
            <p:custDataLst>
              <p:tags r:id="rId7"/>
            </p:custDataLst>
          </p:nvPr>
        </p:nvSpPr>
        <p:spPr>
          <a:xfrm>
            <a:off x="149225" y="1202690"/>
            <a:ext cx="11718925" cy="1950720"/>
          </a:xfrm>
          <a:prstGeom prst="rect">
            <a:avLst/>
          </a:prstGeom>
          <a:noFill/>
        </p:spPr>
        <p:txBody>
          <a:bodyPr wrap="square" rtlCol="0">
            <a:normAutofit fontScale="25000"/>
          </a:bodyPr>
          <a:lstStyle/>
          <a:p>
            <a:pPr algn="ctr">
              <a:lnSpc>
                <a:spcPct val="120000"/>
              </a:lnSpc>
            </a:pPr>
            <a:r>
              <a:rPr kumimoji="1" lang="zh-CN" altLang="en-US" sz="12800" b="1" spc="300">
                <a:solidFill>
                  <a:sysClr val="window" lastClr="FFFEFF"/>
                </a:solidFill>
                <a:latin typeface="Arial" panose="020b0604020202020204" pitchFamily="34" charset="0"/>
                <a:ea typeface="微软雅黑"/>
                <a:sym typeface="Arial" panose="020b0604020202020204" pitchFamily="34" charset="0"/>
              </a:rPr>
              <a:t>《百年孤独》中最具魔幻色彩的当属其独特的时空设置。作者时常打破时空界限，采用循环往复式的环形叙事法，从而使作品在结构上产生螺旋环绕的特殊效果。这种打破时空的叙事结构营造了一种充满悬念与神秘的气氛，同时给予我们充分的想象空间，把断续破碎的片段拼凑重现成一个完整的故事。在书中，神奇事件比比皆是。马尔克斯立足于拉丁美洲的现实，在写实的基础上，巧妙地融合进了印第安传说和《圣经》故事等来增添作品的神秘气氛，加强魔幻现实主义的表现力。</a:t>
            </a:r>
          </a:p>
        </p:txBody>
      </p:sp>
      <p:sp>
        <p:nvSpPr>
          <p:cNvPr id="6" name="文本框 5"/>
          <p:cNvSpPr txBox="1"/>
          <p:nvPr>
            <p:custDataLst>
              <p:tags r:id="rId8"/>
            </p:custDataLst>
          </p:nvPr>
        </p:nvSpPr>
        <p:spPr>
          <a:xfrm>
            <a:off x="4303008" y="5454571"/>
            <a:ext cx="1261884" cy="307777"/>
          </a:xfrm>
          <a:prstGeom prst="rect">
            <a:avLst/>
          </a:prstGeom>
          <a:noFill/>
        </p:spPr>
        <p:txBody>
          <a:bodyPr wrap="square" rtlCol="0">
            <a:normAutofit fontScale="60000"/>
          </a:bodyPr>
          <a:lstStyle/>
          <a:p>
            <a:pPr algn="ctr"/>
            <a:r>
              <a:rPr kumimoji="1" lang="en-US" altLang="zh-CN" sz="2000">
                <a:solidFill>
                  <a:sysClr val="window" lastClr="FFFEFF"/>
                </a:solidFill>
                <a:latin typeface="Arial" panose="020b0604020202020204" pitchFamily="34" charset="0"/>
                <a:ea typeface="微软雅黑"/>
                <a:sym typeface="Arial" panose="020b0604020202020204" pitchFamily="34" charset="0"/>
              </a:rPr>
              <a:t>----</a:t>
            </a:r>
            <a:r>
              <a:rPr kumimoji="1" lang="zh-CN" altLang="en-US" sz="2000">
                <a:solidFill>
                  <a:sysClr val="window" lastClr="FFFEFF"/>
                </a:solidFill>
                <a:latin typeface="Arial" panose="020b0604020202020204" pitchFamily="34" charset="0"/>
                <a:ea typeface="微软雅黑"/>
                <a:sym typeface="Arial" panose="020b0604020202020204" pitchFamily="34" charset="0"/>
              </a:rPr>
              <a:t>《百年孤独</a:t>
            </a:r>
            <a:r>
              <a:rPr kumimoji="1" lang="zh-CN" altLang="en-US" sz="1400">
                <a:solidFill>
                  <a:sysClr val="window" lastClr="FFFEFF"/>
                </a:solidFill>
                <a:latin typeface="Arial" panose="020b0604020202020204" pitchFamily="34" charset="0"/>
                <a:ea typeface="微软雅黑"/>
                <a:sym typeface="Arial" panose="020b0604020202020204" pitchFamily="34" charset="0"/>
              </a:rPr>
              <a:t>》</a:t>
            </a:r>
          </a:p>
        </p:txBody>
      </p:sp>
      <p:sp>
        <p:nvSpPr>
          <p:cNvPr id="7" name="椭圆 6"/>
          <p:cNvSpPr/>
          <p:nvPr>
            <p:custDataLst>
              <p:tags r:id="rId9"/>
            </p:custDataLst>
          </p:nvPr>
        </p:nvSpPr>
        <p:spPr>
          <a:xfrm>
            <a:off x="10456542" y="57988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sp>
        <p:nvSpPr>
          <p:cNvPr id="12" name="椭圆 11"/>
          <p:cNvSpPr/>
          <p:nvPr>
            <p:custDataLst>
              <p:tags r:id="rId10"/>
            </p:custDataLst>
          </p:nvPr>
        </p:nvSpPr>
        <p:spPr>
          <a:xfrm>
            <a:off x="1986135" y="5762625"/>
            <a:ext cx="590550" cy="59055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cxnSp>
        <p:nvCxnSpPr>
          <p:cNvPr id="14" name="直线连接符 13"/>
          <p:cNvCxnSpPr/>
          <p:nvPr>
            <p:custDataLst>
              <p:tags r:id="rId11"/>
            </p:custDataLst>
          </p:nvPr>
        </p:nvCxnSpPr>
        <p:spPr>
          <a:xfrm>
            <a:off x="709531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cxnSp>
        <p:nvCxnSpPr>
          <p:cNvPr id="17" name="直线连接符 16"/>
          <p:cNvCxnSpPr/>
          <p:nvPr>
            <p:custDataLst>
              <p:tags r:id="rId12"/>
            </p:custDataLst>
          </p:nvPr>
        </p:nvCxnSpPr>
        <p:spPr>
          <a:xfrm>
            <a:off x="257668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sp>
        <p:nvSpPr>
          <p:cNvPr id="2" name="矩形 1"/>
          <p:cNvSpPr/>
          <p:nvPr/>
        </p:nvSpPr>
        <p:spPr>
          <a:xfrm>
            <a:off x="789305" y="377190"/>
            <a:ext cx="3765550" cy="706755"/>
          </a:xfrm>
          <a:prstGeom prst="rect">
            <a:avLst/>
          </a:prstGeom>
          <a:noFill/>
          <a:ln>
            <a:noFill/>
          </a:ln>
        </p:spPr>
        <p:txBody>
          <a:bodyPr wrap="none" rtlCol="0" anchor="t">
            <a:spAutoFit/>
          </a:bodyPr>
          <a:lstStyle/>
          <a:p>
            <a:pPr algn="ctr"/>
            <a:r>
              <a:rPr lang="zh-CN" altLang="en-US" sz="4000" b="1">
                <a:solidFill>
                  <a:srgbClr val="FF0000"/>
                </a:solidFill>
                <a:effectLst/>
              </a:rPr>
              <a:t>艺   术    手    法</a:t>
            </a: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8" name="图片 1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Rectangle 7"/>
          <p:cNvSpPr/>
          <p:nvPr>
            <p:custDataLst>
              <p:tags r:id="rId4"/>
            </p:custDataLst>
          </p:nvPr>
        </p:nvSpPr>
        <p:spPr>
          <a:xfrm>
            <a:off x="0" y="0"/>
            <a:ext cx="12192000" cy="6858000"/>
          </a:xfrm>
          <a:prstGeom prst="rect">
            <a:avLst/>
          </a:prstGeom>
          <a:solidFill>
            <a:srgbClr val="2196F3">
              <a:lumMod val="50000"/>
              <a:alpha val="80000"/>
            </a:srgbClr>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lang="en-US">
              <a:latin typeface="Arial" panose="020b0604020202020204" pitchFamily="34" charset="0"/>
              <a:ea typeface="微软雅黑"/>
              <a:sym typeface="Arial" panose="020b0604020202020204" pitchFamily="34" charset="0"/>
            </a:endParaRPr>
          </a:p>
        </p:txBody>
      </p:sp>
      <p:sp>
        <p:nvSpPr>
          <p:cNvPr id="9" name="Freeform 51"/>
          <p:cNvSpPr/>
          <p:nvPr>
            <p:custDataLst>
              <p:tags r:id="rId5"/>
            </p:custDataLst>
          </p:nvPr>
        </p:nvSpPr>
        <p:spPr bwMode="auto">
          <a:xfrm>
            <a:off x="0" y="5005316"/>
            <a:ext cx="1871663" cy="1852683"/>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lang="en-US">
              <a:solidFill>
                <a:sysClr val="window" lastClr="FFFEFF"/>
              </a:solidFill>
              <a:latin typeface="Arial" panose="020b0604020202020204" pitchFamily="34" charset="0"/>
              <a:ea typeface="微软雅黑"/>
              <a:sym typeface="Arial" panose="020b0604020202020204" pitchFamily="34" charset="0"/>
            </a:endParaRPr>
          </a:p>
        </p:txBody>
      </p:sp>
      <p:sp>
        <p:nvSpPr>
          <p:cNvPr id="10" name="Freeform 51"/>
          <p:cNvSpPr/>
          <p:nvPr>
            <p:custDataLst>
              <p:tags r:id="rId6"/>
            </p:custDataLst>
          </p:nvPr>
        </p:nvSpPr>
        <p:spPr bwMode="auto">
          <a:xfrm rot="10800000">
            <a:off x="10715624" y="0"/>
            <a:ext cx="1476374" cy="1461402"/>
          </a:xfrm>
          <a:custGeom>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rgbClr val="2196F3"/>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lang="en-US">
              <a:solidFill>
                <a:sysClr val="window" lastClr="FFFEFF"/>
              </a:solidFill>
              <a:latin typeface="Arial" panose="020b0604020202020204" pitchFamily="34" charset="0"/>
              <a:ea typeface="微软雅黑"/>
              <a:sym typeface="Arial" panose="020b0604020202020204" pitchFamily="34" charset="0"/>
            </a:endParaRPr>
          </a:p>
        </p:txBody>
      </p:sp>
      <p:sp>
        <p:nvSpPr>
          <p:cNvPr id="5" name="文本框 4"/>
          <p:cNvSpPr txBox="1"/>
          <p:nvPr>
            <p:custDataLst>
              <p:tags r:id="rId7"/>
            </p:custDataLst>
          </p:nvPr>
        </p:nvSpPr>
        <p:spPr>
          <a:xfrm>
            <a:off x="702945" y="450215"/>
            <a:ext cx="11250930" cy="1950720"/>
          </a:xfrm>
          <a:prstGeom prst="rect">
            <a:avLst/>
          </a:prstGeom>
          <a:noFill/>
        </p:spPr>
        <p:txBody>
          <a:bodyPr wrap="square" rtlCol="0">
            <a:normAutofit fontScale="25000"/>
          </a:bodyPr>
          <a:lstStyle/>
          <a:p>
            <a:pPr algn="l">
              <a:lnSpc>
                <a:spcPct val="120000"/>
              </a:lnSpc>
            </a:pPr>
            <a:r>
              <a:rPr kumimoji="1" lang="zh-CN" altLang="en-US" sz="12800" b="1" spc="300">
                <a:solidFill>
                  <a:sysClr val="window" lastClr="FFFEFF"/>
                </a:solidFill>
                <a:latin typeface="Arial" panose="020b0604020202020204" pitchFamily="34" charset="0"/>
                <a:ea typeface="微软雅黑"/>
                <a:sym typeface="Arial" panose="020b0604020202020204" pitchFamily="34" charset="0"/>
              </a:rPr>
              <a:t>在《百年孤独》中，马尔克斯在.现实生活基础上借助想象，将神奇怪异与日常所见事物有意地结为一体，抓住事物的某些特点加以强调夸张，甚至达到荒诞离奇,令人难以置信的地步,从而得到超越现实的魔幻。描写看似荒谬，实际.上却让我们在一幅幅虚实交错的变形的画面中，看到社会现实中存在的一切都是荒谬的。</a:t>
            </a:r>
          </a:p>
          <a:p>
            <a:pPr algn="l">
              <a:lnSpc>
                <a:spcPct val="120000"/>
              </a:lnSpc>
            </a:pPr>
            <a:r>
              <a:rPr kumimoji="1" lang="zh-CN" altLang="en-US" sz="12800" b="1" spc="300">
                <a:solidFill>
                  <a:sysClr val="window" lastClr="FFFEFF"/>
                </a:solidFill>
                <a:latin typeface="Arial" panose="020b0604020202020204" pitchFamily="34" charset="0"/>
                <a:ea typeface="微软雅黑"/>
                <a:sym typeface="Arial" panose="020b0604020202020204" pitchFamily="34" charset="0"/>
              </a:rPr>
              <a:t>在《百年孤独》中，透过魔幻的外衣可以看到哥伦比亚乃至整个拉美大陆的历史演变和社会现实。</a:t>
            </a:r>
          </a:p>
          <a:p>
            <a:pPr algn="ctr">
              <a:lnSpc>
                <a:spcPct val="120000"/>
              </a:lnSpc>
            </a:pPr>
            <a:endParaRPr kumimoji="1" lang="zh-CN" altLang="en-US" sz="7200" b="1" spc="300">
              <a:solidFill>
                <a:sysClr val="window" lastClr="FFFEFF"/>
              </a:solidFill>
              <a:latin typeface="Arial" panose="020b0604020202020204" pitchFamily="34" charset="0"/>
              <a:ea typeface="微软雅黑"/>
              <a:sym typeface="Arial" panose="020b0604020202020204" pitchFamily="34" charset="0"/>
            </a:endParaRPr>
          </a:p>
          <a:p>
            <a:pPr algn="ctr">
              <a:lnSpc>
                <a:spcPct val="120000"/>
              </a:lnSpc>
            </a:pPr>
            <a:endParaRPr kumimoji="1" lang="zh-CN" altLang="en-US" sz="7200" b="1" spc="300">
              <a:solidFill>
                <a:sysClr val="window" lastClr="FFFEFF"/>
              </a:solidFill>
              <a:latin typeface="Arial" panose="020b0604020202020204" pitchFamily="34" charset="0"/>
              <a:ea typeface="微软雅黑"/>
              <a:sym typeface="Arial" panose="020b0604020202020204" pitchFamily="34" charset="0"/>
            </a:endParaRPr>
          </a:p>
          <a:p>
            <a:pPr algn="ctr">
              <a:lnSpc>
                <a:spcPct val="120000"/>
              </a:lnSpc>
            </a:pPr>
            <a:endParaRPr kumimoji="1" lang="zh-CN" altLang="en-US" sz="7200" b="1" spc="300">
              <a:solidFill>
                <a:sysClr val="window" lastClr="FFFEFF"/>
              </a:solidFill>
              <a:latin typeface="Arial" panose="020b0604020202020204" pitchFamily="34" charset="0"/>
              <a:ea typeface="微软雅黑"/>
              <a:sym typeface="Arial" panose="020b0604020202020204" pitchFamily="34" charset="0"/>
            </a:endParaRPr>
          </a:p>
        </p:txBody>
      </p:sp>
      <p:sp>
        <p:nvSpPr>
          <p:cNvPr id="6" name="文本框 5"/>
          <p:cNvSpPr txBox="1"/>
          <p:nvPr>
            <p:custDataLst>
              <p:tags r:id="rId8"/>
            </p:custDataLst>
          </p:nvPr>
        </p:nvSpPr>
        <p:spPr>
          <a:xfrm>
            <a:off x="4245858" y="5292646"/>
            <a:ext cx="1261884" cy="307777"/>
          </a:xfrm>
          <a:prstGeom prst="rect">
            <a:avLst/>
          </a:prstGeom>
          <a:noFill/>
        </p:spPr>
        <p:txBody>
          <a:bodyPr wrap="square" rtlCol="0">
            <a:normAutofit fontScale="90000"/>
          </a:bodyPr>
          <a:lstStyle/>
          <a:p>
            <a:pPr algn="ctr"/>
            <a:r>
              <a:rPr kumimoji="1" lang="zh-CN" altLang="en-US" sz="1400">
                <a:solidFill>
                  <a:sysClr val="window" lastClr="FFFEFF"/>
                </a:solidFill>
                <a:latin typeface="Arial" panose="020b0604020202020204" pitchFamily="34" charset="0"/>
                <a:ea typeface="微软雅黑"/>
                <a:sym typeface="Arial" panose="020b0604020202020204" pitchFamily="34" charset="0"/>
              </a:rPr>
              <a:t>《百年孤独》</a:t>
            </a:r>
          </a:p>
        </p:txBody>
      </p:sp>
      <p:sp>
        <p:nvSpPr>
          <p:cNvPr id="7" name="椭圆 6"/>
          <p:cNvSpPr/>
          <p:nvPr>
            <p:custDataLst>
              <p:tags r:id="rId9"/>
            </p:custDataLst>
          </p:nvPr>
        </p:nvSpPr>
        <p:spPr>
          <a:xfrm>
            <a:off x="10456542" y="579888"/>
            <a:ext cx="518160" cy="51816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sp>
        <p:nvSpPr>
          <p:cNvPr id="12" name="椭圆 11"/>
          <p:cNvSpPr/>
          <p:nvPr>
            <p:custDataLst>
              <p:tags r:id="rId10"/>
            </p:custDataLst>
          </p:nvPr>
        </p:nvSpPr>
        <p:spPr>
          <a:xfrm>
            <a:off x="1986135" y="5762625"/>
            <a:ext cx="590550" cy="590550"/>
          </a:xfrm>
          <a:prstGeom prst="ellipse">
            <a:avLst/>
          </a:prstGeom>
          <a:solidFill>
            <a:srgbClr val="67CE75"/>
          </a:solidFill>
          <a:ln>
            <a:noFill/>
          </a:ln>
        </p:spPr>
        <p:style>
          <a:lnRef idx="2">
            <a:srgbClr val="2196F3">
              <a:shade val="50000"/>
            </a:srgbClr>
          </a:lnRef>
          <a:fillRef idx="1">
            <a:srgbClr val="2196F3"/>
          </a:fillRef>
          <a:effectRef idx="0">
            <a:srgbClr val="2196F3"/>
          </a:effectRef>
          <a:fontRef idx="minor">
            <a:sysClr val="window" lastClr="FFFEFF"/>
          </a:fontRef>
        </p:style>
        <p:txBody>
          <a:bodyPr rtlCol="0" anchor="ctr"/>
          <a:lstStyle/>
          <a:p>
            <a:pPr algn="ctr"/>
            <a:endParaRPr kumimoji="1" lang="zh-CN" altLang="en-US">
              <a:latin typeface="Arial" panose="020b0604020202020204" pitchFamily="34" charset="0"/>
              <a:ea typeface="微软雅黑"/>
              <a:sym typeface="Arial" panose="020b0604020202020204" pitchFamily="34" charset="0"/>
            </a:endParaRPr>
          </a:p>
        </p:txBody>
      </p:sp>
      <p:cxnSp>
        <p:nvCxnSpPr>
          <p:cNvPr id="14" name="直线连接符 13"/>
          <p:cNvCxnSpPr/>
          <p:nvPr>
            <p:custDataLst>
              <p:tags r:id="rId11"/>
            </p:custDataLst>
          </p:nvPr>
        </p:nvCxnSpPr>
        <p:spPr>
          <a:xfrm>
            <a:off x="709531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cxnSp>
        <p:nvCxnSpPr>
          <p:cNvPr id="17" name="直线连接符 16"/>
          <p:cNvCxnSpPr/>
          <p:nvPr>
            <p:custDataLst>
              <p:tags r:id="rId12"/>
            </p:custDataLst>
          </p:nvPr>
        </p:nvCxnSpPr>
        <p:spPr>
          <a:xfrm>
            <a:off x="2576685" y="4564519"/>
            <a:ext cx="2520000" cy="0"/>
          </a:xfrm>
          <a:prstGeom prst="line">
            <a:avLst/>
          </a:prstGeom>
          <a:ln w="12700">
            <a:solidFill>
              <a:srgbClr val="2196F3"/>
            </a:solidFill>
          </a:ln>
        </p:spPr>
        <p:style>
          <a:lnRef idx="1">
            <a:srgbClr val="2196F3"/>
          </a:lnRef>
          <a:fillRef idx="0">
            <a:srgbClr val="2196F3"/>
          </a:fillRef>
          <a:effectRef idx="0">
            <a:srgbClr val="2196F3"/>
          </a:effectRef>
          <a:fontRef idx="minor">
            <a:sysClr val="windowText" lastClr="000000"/>
          </a:fontRef>
        </p:style>
      </p:cxnSp>
    </p:spTree>
    <p:custDataLst>
      <p:tags r:id="rId1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03fef97652ef4029b2a3b14e243798a4"/>
          <p:cNvPicPr>
            <a:picLocks noChangeAspect="1"/>
          </p:cNvPicPr>
          <p:nvPr>
            <p:custDataLst>
              <p:tags r:id="rId3"/>
            </p:custDataLst>
          </p:nvPr>
        </p:nvPicPr>
        <p:blipFill>
          <a:blip r:embed="rId2"/>
          <a:stretch>
            <a:fillRect/>
          </a:stretch>
        </p:blipFill>
        <p:spPr>
          <a:xfrm>
            <a:off x="0" y="-27305"/>
            <a:ext cx="12191365" cy="6913245"/>
          </a:xfrm>
          <a:prstGeom prst="rect">
            <a:avLst/>
          </a:prstGeom>
        </p:spPr>
      </p:pic>
      <p:sp>
        <p:nvSpPr>
          <p:cNvPr id="3" name="文本框 2"/>
          <p:cNvSpPr txBox="1"/>
          <p:nvPr/>
        </p:nvSpPr>
        <p:spPr>
          <a:xfrm>
            <a:off x="266065" y="374015"/>
            <a:ext cx="11742420" cy="6123940"/>
          </a:xfrm>
          <a:prstGeom prst="rect">
            <a:avLst/>
          </a:prstGeom>
          <a:solidFill>
            <a:schemeClr val="accent4">
              <a:lumMod val="60000"/>
              <a:lumOff val="40000"/>
            </a:schemeClr>
          </a:solidFill>
        </p:spPr>
        <p:txBody>
          <a:bodyPr wrap="square" rtlCol="0">
            <a:spAutoFit/>
          </a:bodyPr>
          <a:lstStyle/>
          <a:p>
            <a:r>
              <a:rPr lang="zh-CN" altLang="en-US" sz="2800">
                <a:solidFill>
                  <a:srgbClr val="1407B9"/>
                </a:solidFill>
              </a:rPr>
              <a:t>【内容简介】</a:t>
            </a:r>
          </a:p>
          <a:p>
            <a:r>
              <a:rPr lang="zh-CN" altLang="en-US" sz="2800">
                <a:solidFill>
                  <a:srgbClr val="1407B9"/>
                </a:solidFill>
              </a:rPr>
              <a:t>《百年孤独》是魔幻现实主义文学的代表作，20世纪最重要的经典文学巨著之一，描写了布恩迪亚家族七代人的传奇故事，以及加勒比海沿岸小镇马孔多的百年兴衰，反映了拉丁美洲一个世纪的风云变幻史。</a:t>
            </a:r>
          </a:p>
          <a:p>
            <a:r>
              <a:rPr lang="zh-CN" altLang="en-US" sz="2800">
                <a:solidFill>
                  <a:srgbClr val="1407B9"/>
                </a:solidFill>
              </a:rPr>
              <a:t>故事发生在马贡多(这是作家多次写过的地方)，描写了布恩地亚家族七代人的发展、动乱、衰亡的历史，反映了哥伦比亚乃至整个拉丁美洲大陆的历史演变和社会生活。第一代霍塞·阿卡迪奥与他的表妹乌苏拉私自结婚，离家出走，来到了马贡多，带着一批人垦荒耕种，过着安居乐业的日子。后来，大批外来移民迁来，外国资本侵入，政府派来镇长，布恩地亚家族和马贡多人便灾难不绝。他们的第七代生下了一个长猪尾巴的婴儿，全世界的蚂蚁一起出动，把它拖进了蚁穴。马贡多也被一阵飓风刮得无影无踪。小说人物众多，内容复杂。运用了神奇魔幻的传说故事、极度夸张的手法以及象征性形象表现了印第安人的传统意识和信仰，描绘出色彩斑斓的拉美现实生活的巨幅画卷。</a:t>
            </a:r>
          </a:p>
        </p:txBody>
      </p:sp>
    </p:spTree>
  </p:cSld>
  <p:clrMapOvr>
    <a:masterClrMapping/>
  </p:clrMapOvr>
  <p:transition advTm="3000">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xit" presetSubtype="16" fill="hold" nodeType="clickEffect">
                                  <p:stCondLst>
                                    <p:cond delay="0"/>
                                  </p:stCondLst>
                                  <p:childTnLst>
                                    <p:animEffect transition="out" filter="diamond(in)">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par>
                                <p:cTn id="8" presetID="8" presetClass="exit" presetSubtype="16" fill="hold" nodeType="withEffect">
                                  <p:stCondLst>
                                    <p:cond delay="0"/>
                                  </p:stCondLst>
                                  <p:childTnLst>
                                    <p:animEffect transition="out" filter="diamond(in)">
                                      <p:cBhvr>
                                        <p:cTn id="9" dur="2000"/>
                                        <p:tgtEl>
                                          <p:spTgt spid="3">
                                            <p:txEl>
                                              <p:pRg st="1" end="1"/>
                                            </p:txEl>
                                          </p:spTgt>
                                        </p:tgtEl>
                                      </p:cBhvr>
                                    </p:animEffect>
                                    <p:set>
                                      <p:cBhvr>
                                        <p:cTn id="10" dur="1" fill="hold">
                                          <p:stCondLst>
                                            <p:cond delay="1999"/>
                                          </p:stCondLst>
                                        </p:cTn>
                                        <p:tgtEl>
                                          <p:spTgt spid="3">
                                            <p:txEl>
                                              <p:pRg st="1" end="1"/>
                                            </p:txEl>
                                          </p:spTgt>
                                        </p:tgtEl>
                                        <p:attrNameLst>
                                          <p:attrName>style.visibility</p:attrName>
                                        </p:attrNameLst>
                                      </p:cBhvr>
                                      <p:to>
                                        <p:strVal val="hidden"/>
                                      </p:to>
                                    </p:set>
                                  </p:childTnLst>
                                </p:cTn>
                              </p:par>
                              <p:par>
                                <p:cTn id="11" presetID="8" presetClass="exit" presetSubtype="16" fill="hold" nodeType="withEffect">
                                  <p:stCondLst>
                                    <p:cond delay="0"/>
                                  </p:stCondLst>
                                  <p:childTnLst>
                                    <p:animEffect transition="out" filter="diamond(in)">
                                      <p:cBhvr>
                                        <p:cTn id="12" dur="2000"/>
                                        <p:tgtEl>
                                          <p:spTgt spid="3">
                                            <p:txEl>
                                              <p:pRg st="2" end="2"/>
                                            </p:txEl>
                                          </p:spTgt>
                                        </p:tgtEl>
                                      </p:cBhvr>
                                    </p:animEffect>
                                    <p:set>
                                      <p:cBhvr>
                                        <p:cTn id="13" dur="1" fill="hold">
                                          <p:stCondLst>
                                            <p:cond delay="19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ac8a1656a0a3bc4c7eab8b7ad4a91750"/>
          <p:cNvPicPr>
            <a:picLocks noChangeAspect="1"/>
          </p:cNvPicPr>
          <p:nvPr/>
        </p:nvPicPr>
        <p:blipFill>
          <a:blip r:embed="rId2"/>
          <a:stretch>
            <a:fillRect/>
          </a:stretch>
        </p:blipFill>
        <p:spPr>
          <a:xfrm>
            <a:off x="0" y="0"/>
            <a:ext cx="10043795" cy="6791960"/>
          </a:xfrm>
          <a:prstGeom prst="rect">
            <a:avLst/>
          </a:prstGeom>
        </p:spPr>
      </p:pic>
      <p:sp>
        <p:nvSpPr>
          <p:cNvPr id="3" name="矩形 2"/>
          <p:cNvSpPr/>
          <p:nvPr/>
        </p:nvSpPr>
        <p:spPr>
          <a:xfrm>
            <a:off x="10240645" y="118745"/>
            <a:ext cx="1213485" cy="6739255"/>
          </a:xfrm>
          <a:prstGeom prst="rect">
            <a:avLst/>
          </a:prstGeom>
          <a:noFill/>
          <a:ln>
            <a:noFill/>
          </a:ln>
        </p:spPr>
        <p:txBody>
          <a:bodyPr wrap="square" rtlCol="0" anchor="t">
            <a:spAutoFit/>
          </a:bodyPr>
          <a:lstStyle/>
          <a:p>
            <a:pPr algn="ctr"/>
            <a:r>
              <a:rPr lang="zh-CN" altLang="en-US" sz="72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了解小说情节</a:t>
            </a:r>
          </a:p>
        </p:txBody>
      </p:sp>
      <p:sp>
        <p:nvSpPr>
          <p:cNvPr id="4" name="文本框 3"/>
          <p:cNvSpPr txBox="1"/>
          <p:nvPr/>
        </p:nvSpPr>
        <p:spPr>
          <a:xfrm>
            <a:off x="11729085" y="923925"/>
            <a:ext cx="252095" cy="1476375"/>
          </a:xfrm>
          <a:prstGeom prst="rect">
            <a:avLst/>
          </a:prstGeom>
          <a:noFill/>
        </p:spPr>
        <p:txBody>
          <a:bodyPr wrap="square" rtlCol="0">
            <a:spAutoFit/>
          </a:bodyPr>
          <a:lstStyle/>
          <a:p>
            <a:r>
              <a:rPr lang="zh-CN" altLang="en-US"/>
              <a:t>观看小视频</a:t>
            </a:r>
          </a:p>
        </p:txBody>
      </p:sp>
    </p:spTree>
  </p:cSld>
  <p:clrMapOvr>
    <a:masterClrMapping/>
  </p:clrMapOvr>
  <p:transition/>
  <p:timing/>
</p:sld>
</file>

<file path=ppt/tags/tag1.xml><?xml version="1.0" encoding="utf-8"?>
<p:tagLst xmlns:p="http://schemas.openxmlformats.org/presentationml/2006/main">
  <p:tag name="KSO_WM_UNIT_PLACING_PICTURE_USER_VIEWPORT" val="{&quot;height&quot;:8122,&quot;width&quot;:5760}"/>
</p:tagLst>
</file>

<file path=ppt/tags/tag10.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1"/>
  <p:tag name="KSO_WM_UNIT_INDEX" val="1_1"/>
  <p:tag name="KSO_WM_UNIT_LAYERLEVEL" val="1_1"/>
  <p:tag name="KSO_WM_UNIT_TYPE" val="h_i"/>
</p:tagLst>
</file>

<file path=ppt/tags/tag11.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2"/>
  <p:tag name="KSO_WM_UNIT_INDEX" val="1_2"/>
  <p:tag name="KSO_WM_UNIT_LAYERLEVEL" val="1_1"/>
  <p:tag name="KSO_WM_UNIT_TYPE" val="h_i"/>
</p:tagLst>
</file>

<file path=ppt/tags/tag12.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13.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14.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3"/>
  <p:tag name="KSO_WM_UNIT_INDEX" val="3"/>
  <p:tag name="KSO_WM_UNIT_LAYERLEVEL" val="1"/>
  <p:tag name="KSO_WM_UNIT_TYPE" val="i"/>
</p:tagLst>
</file>

<file path=ppt/tags/tag16.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17.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18.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g*1_1"/>
  <p:tag name="KSO_WM_UNIT_INDEX" val="1_1"/>
  <p:tag name="KSO_WM_UNIT_LAYERLEVEL" val="1_1"/>
  <p:tag name="KSO_WM_UNIT_NOCLEAR" val="0"/>
  <p:tag name="KSO_WM_UNIT_PRESET_TEXT" val="来自《未生》"/>
  <p:tag name="KSO_WM_UNIT_TYPE" val="h_g"/>
  <p:tag name="KSO_WM_UNIT_VALUE" val="6"/>
</p:tagLst>
</file>

<file path=ppt/tags/tag19.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2.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1"/>
  <p:tag name="KSO_WM_UNIT_INDEX" val="1"/>
  <p:tag name="KSO_WM_UNIT_LAYERLEVEL" val="1"/>
  <p:tag name="KSO_WM_UNIT_TYPE" val="i"/>
</p:tagLst>
</file>

<file path=ppt/tags/tag20.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6"/>
  <p:tag name="KSO_WM_UNIT_INDEX" val="6"/>
  <p:tag name="KSO_WM_UNIT_LAYERLEVEL" val="1"/>
  <p:tag name="KSO_WM_UNIT_TYPE" val="i"/>
</p:tagLst>
</file>

<file path=ppt/tags/tag21.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1"/>
  <p:tag name="KSO_WM_UNIT_INDEX" val="1_1"/>
  <p:tag name="KSO_WM_UNIT_LAYERLEVEL" val="1_1"/>
  <p:tag name="KSO_WM_UNIT_TYPE" val="h_i"/>
</p:tagLst>
</file>

<file path=ppt/tags/tag22.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i*1_2"/>
  <p:tag name="KSO_WM_UNIT_INDEX" val="1_2"/>
  <p:tag name="KSO_WM_UNIT_LAYERLEVEL" val="1_1"/>
  <p:tag name="KSO_WM_UNIT_TYPE" val="h_i"/>
</p:tagLst>
</file>

<file path=ppt/tags/tag23.xml><?xml version="1.0" encoding="utf-8"?>
<p:tagLst xmlns:p="http://schemas.openxmlformats.org/presentationml/2006/main">
  <p:tag name="KSO_WM_BEAUTIFY_FLAG" val="#wm#"/>
  <p:tag name="KSO_WM_SLIDE_ID" val="diagram20201372_1"/>
  <p:tag name="KSO_WM_SLIDE_INDEX" val="1"/>
  <p:tag name="KSO_WM_SLIDE_ITEM_CNT" val="0"/>
  <p:tag name="KSO_WM_SLIDE_LAYOUT" val="h"/>
  <p:tag name="KSO_WM_SLIDE_LAYOUT_CNT" val="1"/>
  <p:tag name="KSO_WM_SLIDE_POSITION" val="164.533*180.927"/>
  <p:tag name="KSO_WM_SLIDE_SIZE" val="630.935*190.601"/>
  <p:tag name="KSO_WM_SLIDE_SUBTYPE" val="picTxt"/>
  <p:tag name="KSO_WM_SLIDE_TYPE" val="text"/>
  <p:tag name="KSO_WM_TAG_VERSION" val="1.0"/>
  <p:tag name="KSO_WM_TEMPLATE_CATEGORY" val="diagram"/>
  <p:tag name="KSO_WM_TEMPLATE_COLOR_TYPE" val="1"/>
  <p:tag name="KSO_WM_TEMPLATE_INDEX" val="20201372"/>
  <p:tag name="KSO_WM_TEMPLATE_MASTER_TYPE" val="0"/>
  <p:tag name="KSO_WM_TEMPLATE_SUBCATEGORY" val="0"/>
</p:tagLst>
</file>

<file path=ppt/tags/tag24.xml><?xml version="1.0" encoding="utf-8"?>
<p:tagLst xmlns:p="http://schemas.openxmlformats.org/presentationml/2006/main">
  <p:tag name="KSO_WM_UNIT_PLACING_PICTURE_USER_VIEWPORT" val="{&quot;height&quot;:10887,&quot;width&quot;:15840}"/>
</p:tagLst>
</file>

<file path=ppt/tags/tag25.xml><?xml version="1.0" encoding="utf-8"?>
<p:tagLst xmlns:p="http://schemas.openxmlformats.org/presentationml/2006/main">
  <p:tag name="KSO_WM_UNIT_PLACING_PICTURE_USER_VIEWPORT" val="{&quot;height&quot;:7573,&quot;width&quot;:15840}"/>
</p:tagLst>
</file>

<file path=ppt/tags/tag26.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3.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2"/>
  <p:tag name="KSO_WM_UNIT_INDEX" val="2"/>
  <p:tag name="KSO_WM_UNIT_LAYERLEVEL" val="1"/>
  <p:tag name="KSO_WM_UNIT_TYPE" val="i"/>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3"/>
  <p:tag name="KSO_WM_UNIT_INDEX" val="3"/>
  <p:tag name="KSO_WM_UNIT_LAYERLEVEL" val="1"/>
  <p:tag name="KSO_WM_UNIT_TYPE" val="i"/>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4"/>
  <p:tag name="KSO_WM_UNIT_INDEX" val="4"/>
  <p:tag name="KSO_WM_UNIT_LAYERLEVEL" val="1"/>
  <p:tag name="KSO_WM_UNIT_TYPE" val="i"/>
</p:tagLst>
</file>

<file path=ppt/tags/tag6.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f*1_1"/>
  <p:tag name="KSO_WM_UNIT_INDEX" val="1_1"/>
  <p:tag name="KSO_WM_UNIT_LAYERLEVEL" val="1_1"/>
  <p:tag name="KSO_WM_UNIT_NOCLEAR" val="0"/>
  <p:tag name="KSO_WM_UNIT_PRESET_TEXT" val="无论我多早迎接这清晨，在路上，都会有人在。我以为别人还在梦乡，但无论什么时候，这个世界都比我快一步"/>
  <p:tag name="KSO_WM_UNIT_SUBTYPE" val="a"/>
  <p:tag name="KSO_WM_UNIT_TYPE" val="h_f"/>
  <p:tag name="KSO_WM_UNIT_VALUE" val="57"/>
</p:tagLst>
</file>

<file path=ppt/tags/tag7.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h_g*1_1"/>
  <p:tag name="KSO_WM_UNIT_INDEX" val="1_1"/>
  <p:tag name="KSO_WM_UNIT_LAYERLEVEL" val="1_1"/>
  <p:tag name="KSO_WM_UNIT_NOCLEAR" val="0"/>
  <p:tag name="KSO_WM_UNIT_PRESET_TEXT" val="来自《未生》"/>
  <p:tag name="KSO_WM_UNIT_TYPE" val="h_g"/>
  <p:tag name="KSO_WM_UNIT_VALUE" val="6"/>
</p:tagLst>
</file>

<file path=ppt/tags/tag8.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5"/>
  <p:tag name="KSO_WM_UNIT_INDEX" val="5"/>
  <p:tag name="KSO_WM_UNIT_LAYERLEVEL" val="1"/>
  <p:tag name="KSO_WM_UNIT_TYPE" val="i"/>
</p:tagLst>
</file>

<file path=ppt/tags/tag9.xml><?xml version="1.0" encoding="utf-8"?>
<p:tagLst xmlns:p="http://schemas.openxmlformats.org/presentationml/2006/main">
  <p:tag name="KSO_WM_BEAUTIFY_FLAG" val="#wm#"/>
  <p:tag name="KSO_WM_TAG_VERSION" val="1.0"/>
  <p:tag name="KSO_WM_TEMPLATE_CATEGORY" val="diagram"/>
  <p:tag name="KSO_WM_TEMPLATE_INDEX" val="20201372"/>
  <p:tag name="KSO_WM_UNIT_COMPATIBLE" val="0"/>
  <p:tag name="KSO_WM_UNIT_DIAGRAM_ISNUMVISUAL" val="0"/>
  <p:tag name="KSO_WM_UNIT_DIAGRAM_ISREFERUNIT" val="0"/>
  <p:tag name="KSO_WM_UNIT_HIGHLIGHT" val="0"/>
  <p:tag name="KSO_WM_UNIT_ID" val="diagram20201372_1*i*6"/>
  <p:tag name="KSO_WM_UNIT_INDEX" val="6"/>
  <p:tag name="KSO_WM_UNIT_LAYERLEVEL" val="1"/>
  <p:tag name="KSO_WM_UNIT_TYPE" val="i"/>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97</Paragraphs>
  <Slides>47</Slides>
  <Notes>0</Notes>
  <TotalTime>0</TotalTime>
  <HiddenSlides>0</HiddenSlides>
  <MMClips>0</MMClips>
  <ScaleCrop>0</ScaleCrop>
  <HeadingPairs>
    <vt:vector baseType="variant" size="4">
      <vt:variant>
        <vt:lpstr>Theme</vt:lpstr>
      </vt:variant>
      <vt:variant>
        <vt:i4>1</vt:i4>
      </vt:variant>
      <vt:variant>
        <vt:lpstr>Slide Titles</vt:lpstr>
      </vt:variant>
      <vt:variant>
        <vt:i4>47</vt:i4>
      </vt:variant>
    </vt:vector>
  </HeadingPairs>
  <TitlesOfParts>
    <vt:vector baseType="lpstr" size="48">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2020-12-07T18:33:02.270</cp:lastPrinted>
  <dcterms:created xsi:type="dcterms:W3CDTF">2020-12-07T18:33:02Z</dcterms:created>
  <dcterms:modified xsi:type="dcterms:W3CDTF">2020-12-07T10:33:06Z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