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2"/>
  </p:handoutMasterIdLst>
  <p:sldIdLst>
    <p:sldId id="644" r:id="rId3"/>
    <p:sldId id="854" r:id="rId5"/>
    <p:sldId id="855" r:id="rId6"/>
    <p:sldId id="670" r:id="rId7"/>
    <p:sldId id="645" r:id="rId8"/>
    <p:sldId id="323" r:id="rId9"/>
    <p:sldId id="615" r:id="rId10"/>
    <p:sldId id="613" r:id="rId11"/>
    <p:sldId id="616" r:id="rId12"/>
    <p:sldId id="617" r:id="rId13"/>
    <p:sldId id="647" r:id="rId14"/>
    <p:sldId id="618" r:id="rId15"/>
    <p:sldId id="632" r:id="rId16"/>
    <p:sldId id="633" r:id="rId17"/>
    <p:sldId id="634" r:id="rId18"/>
    <p:sldId id="667" r:id="rId19"/>
    <p:sldId id="668" r:id="rId20"/>
    <p:sldId id="410" r:id="rId21"/>
    <p:sldId id="671" r:id="rId22"/>
    <p:sldId id="672" r:id="rId23"/>
    <p:sldId id="714" r:id="rId24"/>
    <p:sldId id="715" r:id="rId25"/>
    <p:sldId id="675" r:id="rId26"/>
    <p:sldId id="717" r:id="rId27"/>
    <p:sldId id="718" r:id="rId28"/>
    <p:sldId id="676" r:id="rId29"/>
    <p:sldId id="741" r:id="rId30"/>
    <p:sldId id="746" r:id="rId31"/>
    <p:sldId id="749" r:id="rId32"/>
    <p:sldId id="751" r:id="rId33"/>
    <p:sldId id="785" r:id="rId34"/>
    <p:sldId id="753" r:id="rId35"/>
    <p:sldId id="755" r:id="rId36"/>
    <p:sldId id="792" r:id="rId37"/>
    <p:sldId id="793" r:id="rId38"/>
    <p:sldId id="757" r:id="rId39"/>
    <p:sldId id="787" r:id="rId40"/>
    <p:sldId id="673" r:id="rId41"/>
    <p:sldId id="674" r:id="rId42"/>
    <p:sldId id="798" r:id="rId43"/>
    <p:sldId id="815" r:id="rId44"/>
    <p:sldId id="816" r:id="rId45"/>
    <p:sldId id="817" r:id="rId46"/>
    <p:sldId id="818" r:id="rId47"/>
    <p:sldId id="819" r:id="rId48"/>
    <p:sldId id="689" r:id="rId49"/>
    <p:sldId id="832" r:id="rId50"/>
    <p:sldId id="826" r:id="rId51"/>
    <p:sldId id="835" r:id="rId52"/>
    <p:sldId id="915" r:id="rId53"/>
    <p:sldId id="858" r:id="rId54"/>
    <p:sldId id="839" r:id="rId55"/>
    <p:sldId id="841" r:id="rId56"/>
    <p:sldId id="845" r:id="rId57"/>
    <p:sldId id="694" r:id="rId58"/>
    <p:sldId id="695" r:id="rId59"/>
    <p:sldId id="696" r:id="rId60"/>
    <p:sldId id="697" r:id="rId61"/>
  </p:sldIdLst>
  <p:sldSz cx="12192000" cy="6858000"/>
  <p:notesSz cx="7103745" cy="10234295"/>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 id="0" name="贾静" initials="贾静" lastIdx="1" clrIdx="0"/>
  <p:cmAuthor id="2" name="作者" initials="A" lastIdx="0" clrIdx="1"/>
  <p:cmAuthor id="3" name="dell" initials="d"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3300"/>
    <a:srgbClr val="112CD3"/>
    <a:srgbClr val="009999"/>
    <a:srgbClr val="007370"/>
    <a:srgbClr val="FBE5D6"/>
    <a:srgbClr val="4F855D"/>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66" d="100"/>
          <a:sy n="66" d="100"/>
        </p:scale>
        <p:origin x="-108" y="-522"/>
      </p:cViewPr>
      <p:guideLst>
        <p:guide orient="horz" pos="2053"/>
        <p:guide pos="3727"/>
      </p:guideLst>
    </p:cSldViewPr>
  </p:slideViewPr>
  <p:notesTextViewPr>
    <p:cViewPr>
      <p:scale>
        <a:sx n="3" d="2"/>
        <a:sy n="3" d="2"/>
      </p:scale>
      <p:origin x="0" y="0"/>
    </p:cViewPr>
  </p:notesTextViewPr>
  <p:sorterViewPr>
    <p:cViewPr>
      <p:scale>
        <a:sx n="100" d="100"/>
        <a:sy n="100" d="100"/>
      </p:scale>
      <p:origin x="0" y="14502"/>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62.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8.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9.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60.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768970" y="2396510"/>
            <a:ext cx="5023059"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22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寓言四则</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文本框 8"/>
          <p:cNvSpPr txBox="1"/>
          <p:nvPr/>
        </p:nvSpPr>
        <p:spPr>
          <a:xfrm>
            <a:off x="499745" y="192405"/>
            <a:ext cx="11192510" cy="1420495"/>
          </a:xfrm>
          <a:prstGeom prst="rect">
            <a:avLst/>
          </a:prstGeom>
          <a:noFill/>
        </p:spPr>
        <p:txBody>
          <a:bodyPr wrap="square" rtlCol="0" anchor="t">
            <a:spAutoFit/>
          </a:bodyPr>
          <a:p>
            <a:pPr>
              <a:lnSpc>
                <a:spcPct val="90000"/>
              </a:lnSpc>
            </a:pP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2.</a:t>
            </a:r>
            <a:r>
              <a:rPr lang="zh-CN" sz="3200" b="1" dirty="0">
                <a:latin typeface="宋体" panose="02010600030101010101" pitchFamily="2" charset="-122"/>
                <a:ea typeface="宋体" panose="02010600030101010101" pitchFamily="2" charset="-122"/>
                <a:cs typeface="宋体" panose="02010600030101010101" pitchFamily="2" charset="-122"/>
                <a:sym typeface="+mn-ea"/>
              </a:rPr>
              <a:t>添词读赫尔墨斯的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问</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uFillTx/>
                <a:ea typeface="SimSun-ExtB" panose="02010609060101010101" pitchFamily="49" charset="-122"/>
                <a:cs typeface="+mj-cs"/>
                <a:sym typeface="宋体" panose="02010600030101010101" pitchFamily="2" charset="-122"/>
              </a:rPr>
              <a:t>。</a:t>
            </a:r>
            <a:endParaRPr lang="zh-CN" altLang="en-US" sz="3200" b="1">
              <a:uFillTx/>
              <a:ea typeface="SimSun-ExtB" panose="02010609060101010101" pitchFamily="49" charset="-122"/>
              <a:cs typeface="+mj-cs"/>
              <a:sym typeface="宋体" panose="02010600030101010101" pitchFamily="2" charset="-122"/>
            </a:endParaRPr>
          </a:p>
          <a:p>
            <a:pPr>
              <a:lnSpc>
                <a:spcPct val="90000"/>
              </a:lnSpc>
            </a:pPr>
            <a:r>
              <a:rPr lang="zh-CN" sz="3200" b="1" dirty="0">
                <a:latin typeface="宋体" panose="02010600030101010101" pitchFamily="2" charset="-122"/>
                <a:ea typeface="宋体" panose="02010600030101010101" pitchFamily="2" charset="-122"/>
                <a:cs typeface="宋体" panose="02010600030101010101" pitchFamily="2" charset="-122"/>
                <a:sym typeface="+mn-ea"/>
              </a:rPr>
              <a:t>赫尔墨斯由满怀希望到</a:t>
            </a:r>
            <a:r>
              <a:rPr lang="zh-CN" altLang="en-US" sz="3200" b="1">
                <a:solidFill>
                  <a:schemeClr val="tx1"/>
                </a:solidFill>
                <a:latin typeface="宋体" panose="02010600030101010101" pitchFamily="2" charset="-122"/>
                <a:ea typeface="宋体" panose="02010600030101010101" pitchFamily="2" charset="-122"/>
                <a:sym typeface="+mn-ea"/>
              </a:rPr>
              <a:t>大失所望经历了</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三问</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。请大家给这三个问句加上形容词</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试着</a:t>
            </a:r>
            <a:r>
              <a:rPr lang="zh-CN" altLang="en-US" sz="3200" b="1">
                <a:uFillTx/>
                <a:ea typeface="SimSun-ExtB" panose="02010609060101010101" pitchFamily="49" charset="-122"/>
                <a:cs typeface="+mj-cs"/>
                <a:sym typeface="宋体" panose="02010600030101010101" pitchFamily="2" charset="-122"/>
              </a:rPr>
              <a:t>揣摩他的心理</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284675" name="矩形 96258"/>
          <p:cNvSpPr>
            <a:spLocks noChangeArrowheads="1"/>
          </p:cNvSpPr>
          <p:nvPr/>
        </p:nvSpPr>
        <p:spPr bwMode="auto">
          <a:xfrm>
            <a:off x="499745" y="1519555"/>
            <a:ext cx="11130280" cy="3969385"/>
          </a:xfrm>
          <a:prstGeom prst="rect">
            <a:avLst/>
          </a:prstGeom>
          <a:noFill/>
          <a:ln w="9525">
            <a:noFill/>
            <a:miter lim="800000"/>
          </a:ln>
        </p:spPr>
        <p:txBody>
          <a:bodyPr wrap="square">
            <a:spAutoFit/>
          </a:bodyPr>
          <a:p>
            <a:pPr eaLnBrk="1" latinLnBrk="0" hangingPunct="1">
              <a:lnSpc>
                <a:spcPct val="100000"/>
              </a:lnSpc>
              <a:buFont typeface="Arial" panose="020B0604020202020204" pitchFamily="34" charset="0"/>
              <a:buNone/>
            </a:pPr>
            <a:r>
              <a:rPr sz="3000"/>
              <a:t>①</a:t>
            </a:r>
            <a:r>
              <a:rPr lang="zh-CN" altLang="en-US" sz="3000" b="1">
                <a:latin typeface="宋体" panose="02010600030101010101" pitchFamily="2" charset="-122"/>
                <a:ea typeface="宋体" panose="02010600030101010101" pitchFamily="2" charset="-122"/>
                <a:cs typeface="宋体" panose="02010600030101010101" pitchFamily="2" charset="-122"/>
              </a:rPr>
              <a:t>他看见宙斯的雕像</a:t>
            </a:r>
            <a:r>
              <a:rPr lang="zh-CN" altLang="en-US" sz="3000" b="1">
                <a:uFillTx/>
                <a:latin typeface="Arial" panose="020B0604020202020204" pitchFamily="34" charset="0"/>
                <a:ea typeface="SimSun-ExtB" panose="02010609060101010101" pitchFamily="49" charset="-122"/>
                <a:cs typeface="+mj-cs"/>
                <a:sym typeface="宋体" panose="02010600030101010101" pitchFamily="2" charset="-122"/>
              </a:rPr>
              <a:t>,</a:t>
            </a:r>
            <a:r>
              <a:rPr lang="en-US" altLang="zh-CN" sz="3000">
                <a:latin typeface="方正楷体_GBK" charset="0"/>
                <a:ea typeface="微软雅黑" panose="020B0503020204020204" charset="-122"/>
                <a:sym typeface="微软雅黑" panose="020B0503020204020204"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 </a:t>
            </a:r>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问道</a:t>
            </a:r>
            <a:r>
              <a:rPr lang="zh-CN" altLang="en-US" sz="3000" b="1">
                <a:solidFill>
                  <a:srgbClr val="112CD3"/>
                </a:solidFill>
                <a:sym typeface="微软雅黑" panose="020B0503020204020204" charset="-122"/>
              </a:rPr>
              <a:t>:</a:t>
            </a:r>
            <a:r>
              <a:rPr lang="zh-CN" altLang="en-US" sz="3000" b="1">
                <a:solidFill>
                  <a:schemeClr val="tx1"/>
                </a:solidFill>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r>
              <a:rPr lang="zh-CN" altLang="en-US" sz="3000" b="1">
                <a:solidFill>
                  <a:schemeClr val="tx1"/>
                </a:solidFill>
                <a:uFillTx/>
                <a:latin typeface="Arial" panose="020B0604020202020204" pitchFamily="34" charset="0"/>
                <a:ea typeface="SimSun-ExtB" panose="02010609060101010101" pitchFamily="49" charset="-122"/>
                <a:cs typeface="Arial" panose="020B0604020202020204" pitchFamily="34" charset="0"/>
              </a:rPr>
              <a:t>值多少钱？</a:t>
            </a:r>
            <a:r>
              <a:rPr lang="en-US" altLang="zh-CN" sz="3000" b="1">
                <a:solidFill>
                  <a:schemeClr val="tx1"/>
                </a:solidFill>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r>
              <a:rPr lang="en-US" altLang="zh-CN" sz="3000" b="1">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endParaRPr lang="en-US" altLang="zh-CN" sz="3000" b="1">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eaLnBrk="1" latinLnBrk="0" hangingPunct="1">
              <a:lnSpc>
                <a:spcPct val="100000"/>
              </a:lnSpc>
              <a:buFont typeface="Arial" panose="020B0604020202020204" pitchFamily="34" charset="0"/>
              <a:buNone/>
            </a:pPr>
            <a:endParaRPr sz="3600">
              <a:sym typeface="微软雅黑" panose="020B0503020204020204" charset="-122"/>
            </a:endParaRPr>
          </a:p>
          <a:p>
            <a:pPr eaLnBrk="1" latinLnBrk="0" hangingPunct="1">
              <a:lnSpc>
                <a:spcPct val="100000"/>
              </a:lnSpc>
              <a:buFont typeface="Arial" panose="020B0604020202020204" pitchFamily="34" charset="0"/>
              <a:buNone/>
            </a:pPr>
            <a:r>
              <a:rPr sz="3000">
                <a:sym typeface="微软雅黑" panose="020B0503020204020204" charset="-122"/>
              </a:rPr>
              <a:t>②</a:t>
            </a:r>
            <a:r>
              <a:rPr lang="zh-CN" altLang="en-US" sz="3000" b="1">
                <a:latin typeface="宋体" panose="02010600030101010101" pitchFamily="2" charset="-122"/>
                <a:ea typeface="宋体" panose="02010600030101010101" pitchFamily="2" charset="-122"/>
                <a:cs typeface="宋体" panose="02010600030101010101" pitchFamily="2" charset="-122"/>
              </a:rPr>
              <a:t>赫耳墨斯又笑着</a:t>
            </a:r>
            <a:r>
              <a:rPr lang="en-US" altLang="zh-CN" sz="3000">
                <a:latin typeface="方正楷体_GBK" charset="0"/>
                <a:ea typeface="微软雅黑" panose="020B0503020204020204" charset="-122"/>
                <a:sym typeface="微软雅黑" panose="020B0503020204020204" charset="-122"/>
              </a:rPr>
              <a:t>(      </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问道</a:t>
            </a:r>
            <a:r>
              <a:rPr lang="zh-CN" altLang="en-US" sz="3000" b="1">
                <a:solidFill>
                  <a:srgbClr val="112CD3"/>
                </a:solidFill>
                <a:sym typeface="微软雅黑" panose="020B0503020204020204" charset="-122"/>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赫拉的雕像值多少钱？</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endParaRPr lang="en-US" altLang="zh-CN" sz="3000" b="1">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eaLnBrk="1" latinLnBrk="0" hangingPunct="1">
              <a:lnSpc>
                <a:spcPct val="100000"/>
              </a:lnSpc>
              <a:buFont typeface="Arial" panose="020B0604020202020204" pitchFamily="34" charset="0"/>
              <a:buNone/>
            </a:pPr>
            <a:endParaRPr lang="en-US" altLang="zh-CN" sz="3600">
              <a:latin typeface="方正楷体_GBK" charset="0"/>
              <a:ea typeface="微软雅黑" panose="020B0503020204020204" charset="-122"/>
              <a:sym typeface="微软雅黑" panose="020B0503020204020204" charset="-122"/>
            </a:endParaRPr>
          </a:p>
          <a:p>
            <a:pPr eaLnBrk="1" latinLnBrk="0" hangingPunct="1">
              <a:lnSpc>
                <a:spcPct val="100000"/>
              </a:lnSpc>
              <a:buFont typeface="Arial" panose="020B0604020202020204" pitchFamily="34" charset="0"/>
              <a:buNone/>
            </a:pPr>
            <a:endParaRPr lang="en-US" altLang="zh-CN" sz="3000">
              <a:latin typeface="方正楷体_GBK" charset="0"/>
              <a:ea typeface="微软雅黑" panose="020B0503020204020204" charset="-122"/>
              <a:sym typeface="微软雅黑" panose="020B0503020204020204" charset="-122"/>
            </a:endParaRPr>
          </a:p>
          <a:p>
            <a:pPr eaLnBrk="1" latinLnBrk="0" hangingPunct="1">
              <a:lnSpc>
                <a:spcPct val="100000"/>
              </a:lnSpc>
              <a:buFont typeface="Arial" panose="020B0604020202020204" pitchFamily="34" charset="0"/>
              <a:buNone/>
            </a:pPr>
            <a:endParaRPr lang="en-US" altLang="zh-CN" sz="3000">
              <a:latin typeface="方正楷体_GBK" charset="0"/>
              <a:ea typeface="微软雅黑" panose="020B0503020204020204" charset="-122"/>
              <a:sym typeface="微软雅黑" panose="020B0503020204020204" charset="-122"/>
            </a:endParaRPr>
          </a:p>
          <a:p>
            <a:pPr eaLnBrk="1" latinLnBrk="0" hangingPunct="1">
              <a:lnSpc>
                <a:spcPct val="100000"/>
              </a:lnSpc>
              <a:buFont typeface="Arial" panose="020B0604020202020204" pitchFamily="34" charset="0"/>
              <a:buNone/>
            </a:pPr>
            <a:endParaRPr lang="en-US" altLang="zh-CN" sz="3000">
              <a:latin typeface="方正楷体_GBK" charset="0"/>
              <a:ea typeface="微软雅黑" panose="020B0503020204020204" charset="-122"/>
              <a:sym typeface="微软雅黑" panose="020B0503020204020204" charset="-122"/>
            </a:endParaRPr>
          </a:p>
          <a:p>
            <a:pPr eaLnBrk="1" latinLnBrk="0" hangingPunct="1">
              <a:lnSpc>
                <a:spcPct val="100000"/>
              </a:lnSpc>
              <a:buFont typeface="Arial" panose="020B0604020202020204" pitchFamily="34" charset="0"/>
              <a:buNone/>
            </a:pPr>
            <a:endParaRPr lang="zh-CN" altLang="en-US" sz="3000" b="1">
              <a:sym typeface="微软雅黑" panose="020B0503020204020204" charset="-122"/>
            </a:endParaRPr>
          </a:p>
        </p:txBody>
      </p:sp>
      <p:sp>
        <p:nvSpPr>
          <p:cNvPr id="4" name="文本框 3"/>
          <p:cNvSpPr txBox="1">
            <a:spLocks noChangeArrowheads="1"/>
          </p:cNvSpPr>
          <p:nvPr/>
        </p:nvSpPr>
        <p:spPr bwMode="auto">
          <a:xfrm>
            <a:off x="901700" y="2026285"/>
            <a:ext cx="4463415" cy="55308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r>
              <a:rPr lang="zh-CN" altLang="en-US" sz="3000" b="1">
                <a:solidFill>
                  <a:srgbClr val="0000FF"/>
                </a:solidFill>
                <a:latin typeface="宋体" panose="02010600030101010101" pitchFamily="2" charset="-122"/>
                <a:ea typeface="宋体" panose="02010600030101010101" pitchFamily="2" charset="-122"/>
                <a:sym typeface="+mn-ea"/>
              </a:rPr>
              <a:t>好奇地、疑惑地、</a:t>
            </a:r>
            <a:r>
              <a:rPr lang="zh-CN" altLang="en-US" sz="3000" b="1">
                <a:solidFill>
                  <a:srgbClr val="0000FF"/>
                </a:solidFill>
                <a:latin typeface="宋体" panose="02010600030101010101" pitchFamily="2" charset="-122"/>
                <a:ea typeface="宋体" panose="02010600030101010101" pitchFamily="2" charset="-122"/>
                <a:sym typeface="+mn-ea"/>
              </a:rPr>
              <a:t>试探地</a:t>
            </a:r>
            <a:r>
              <a:rPr lang="en-US" altLang="zh-CN" sz="3000" b="1">
                <a:solidFill>
                  <a:srgbClr val="0000FF"/>
                </a:solidFill>
                <a:latin typeface="宋体" panose="02010600030101010101" pitchFamily="2" charset="-122"/>
                <a:ea typeface="宋体" panose="02010600030101010101" pitchFamily="2" charset="-122"/>
                <a:sym typeface="+mn-ea"/>
              </a:rPr>
              <a:t>  </a:t>
            </a:r>
            <a:endParaRPr lang="zh-CN" altLang="en-US" sz="3000" b="1">
              <a:solidFill>
                <a:srgbClr val="0000FF"/>
              </a:solidFill>
              <a:latin typeface="宋体" panose="02010600030101010101" pitchFamily="2" charset="-122"/>
              <a:ea typeface="宋体" panose="02010600030101010101" pitchFamily="2" charset="-122"/>
              <a:sym typeface="+mn-ea"/>
            </a:endParaRPr>
          </a:p>
        </p:txBody>
      </p:sp>
      <p:sp>
        <p:nvSpPr>
          <p:cNvPr id="6" name="文本框 5"/>
          <p:cNvSpPr txBox="1">
            <a:spLocks noChangeArrowheads="1"/>
          </p:cNvSpPr>
          <p:nvPr/>
        </p:nvSpPr>
        <p:spPr bwMode="auto">
          <a:xfrm>
            <a:off x="820420" y="3086100"/>
            <a:ext cx="4544695" cy="55308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r>
              <a:rPr lang="zh-CN"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得意地、</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骄傲地、</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轻蔑地</a:t>
            </a:r>
            <a:endPar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5471795" y="2014855"/>
            <a:ext cx="6720840" cy="553085"/>
          </a:xfrm>
          <a:prstGeom prst="rect">
            <a:avLst/>
          </a:prstGeom>
          <a:noFill/>
        </p:spPr>
        <p:txBody>
          <a:bodyPr wrap="square" rtlCol="0" anchor="t">
            <a:spAutoFit/>
          </a:bodyPr>
          <a:p>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sym typeface="+mn-ea"/>
              </a:rPr>
              <a:t>读时语速要慢一点</a:t>
            </a:r>
            <a:r>
              <a:rPr lang="en-US" altLang="zh-CN" sz="3000" b="1">
                <a:uFillTx/>
                <a:ea typeface="SimSun-ExtB" panose="02010609060101010101" pitchFamily="49" charset="-122"/>
                <a:cs typeface="+mj-cs"/>
                <a:sym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读出试探的语气</a:t>
            </a:r>
            <a:r>
              <a:rPr lang="en-US" altLang="zh-CN" sz="3000">
                <a:latin typeface="方正楷体_GBK" charset="0"/>
                <a:ea typeface="微软雅黑" panose="020B0503020204020204" charset="-122"/>
                <a:sym typeface="微软雅黑" panose="020B0503020204020204" charset="-122"/>
              </a:rPr>
              <a:t>)</a:t>
            </a:r>
            <a:endParaRPr lang="zh-CN" altLang="en-US" sz="30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2" name="文本框 1"/>
          <p:cNvSpPr txBox="1"/>
          <p:nvPr/>
        </p:nvSpPr>
        <p:spPr>
          <a:xfrm>
            <a:off x="5471795" y="3086100"/>
            <a:ext cx="6720840" cy="553085"/>
          </a:xfrm>
          <a:prstGeom prst="rect">
            <a:avLst/>
          </a:prstGeom>
          <a:noFill/>
        </p:spPr>
        <p:txBody>
          <a:bodyPr wrap="square" rtlCol="0" anchor="t">
            <a:spAutoFit/>
          </a:bodyPr>
          <a:p>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sym typeface="+mn-ea"/>
              </a:rPr>
              <a:t>读时语速要稍快</a:t>
            </a:r>
            <a:r>
              <a:rPr lang="en-US" altLang="zh-CN" sz="3000" b="1">
                <a:uFillTx/>
                <a:ea typeface="SimSun-ExtB" panose="02010609060101010101" pitchFamily="49" charset="-122"/>
                <a:cs typeface="+mj-cs"/>
                <a:sym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读出他得意的语气</a:t>
            </a:r>
            <a:r>
              <a:rPr lang="en-US" altLang="zh-CN" sz="3000">
                <a:latin typeface="方正楷体_GBK" charset="0"/>
                <a:ea typeface="微软雅黑" panose="020B0503020204020204" charset="-122"/>
                <a:sym typeface="微软雅黑" panose="020B0503020204020204" charset="-122"/>
              </a:rPr>
              <a:t>)</a:t>
            </a:r>
            <a:endParaRPr lang="zh-CN" altLang="en-US" sz="30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3" name="文本框 2"/>
          <p:cNvSpPr txBox="1"/>
          <p:nvPr/>
        </p:nvSpPr>
        <p:spPr>
          <a:xfrm>
            <a:off x="746760" y="3719830"/>
            <a:ext cx="9045575" cy="534035"/>
          </a:xfrm>
          <a:prstGeom prst="rect">
            <a:avLst/>
          </a:prstGeom>
          <a:noFill/>
        </p:spPr>
        <p:txBody>
          <a:bodyPr wrap="square" rtlCol="0" anchor="t">
            <a:spAutoFit/>
          </a:bodyPr>
          <a:p>
            <a:pPr>
              <a:lnSpc>
                <a:spcPct val="90000"/>
              </a:lnSpc>
            </a:pPr>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sz="3200" b="1" dirty="0">
                <a:latin typeface="宋体" panose="02010600030101010101" pitchFamily="2" charset="-122"/>
                <a:ea typeface="宋体" panose="02010600030101010101" pitchFamily="2" charset="-122"/>
                <a:cs typeface="宋体" panose="02010600030101010101" pitchFamily="2" charset="-122"/>
                <a:sym typeface="+mn-ea"/>
              </a:rPr>
              <a:t>这里</a:t>
            </a:r>
            <a:r>
              <a:rPr lang="zh-CN" sz="3200" b="1" dirty="0">
                <a:latin typeface="宋体" panose="02010600030101010101" pitchFamily="2" charset="-122"/>
                <a:ea typeface="宋体" panose="02010600030101010101" pitchFamily="2" charset="-122"/>
                <a:cs typeface="宋体" panose="02010600030101010101" pitchFamily="2" charset="-122"/>
                <a:sym typeface="+mn-ea"/>
              </a:rPr>
              <a:t>赫尔墨斯的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笑</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sz="3200" b="1" dirty="0">
                <a:latin typeface="Arial" panose="020B0604020202020204" pitchFamily="34" charset="0"/>
                <a:ea typeface="宋体" panose="02010600030101010101" pitchFamily="2" charset="-122"/>
                <a:cs typeface="Arial" panose="020B0604020202020204" pitchFamily="34" charset="0"/>
                <a:sym typeface="+mn-ea"/>
              </a:rPr>
              <a:t>耐人寻味。为何而笑？</a:t>
            </a:r>
            <a:endParaRPr lang="zh-CN"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8" name="文本框 7"/>
          <p:cNvSpPr txBox="1"/>
          <p:nvPr/>
        </p:nvSpPr>
        <p:spPr>
          <a:xfrm>
            <a:off x="746760" y="4253865"/>
            <a:ext cx="10901045" cy="922020"/>
          </a:xfrm>
          <a:prstGeom prst="rect">
            <a:avLst/>
          </a:prstGeom>
          <a:noFill/>
        </p:spPr>
        <p:txBody>
          <a:bodyPr wrap="square" rtlCol="0" anchor="t">
            <a:spAutoFit/>
          </a:bodyPr>
          <a:p>
            <a:pPr>
              <a:lnSpc>
                <a:spcPct val="90000"/>
              </a:lnSpc>
            </a:pPr>
            <a:r>
              <a:rPr lang="en-US" altLang="zh-CN" sz="3000" b="1">
                <a:solidFill>
                  <a:srgbClr val="0000FF"/>
                </a:solidFill>
                <a:latin typeface="宋体" panose="02010600030101010101" pitchFamily="2" charset="-122"/>
                <a:ea typeface="宋体" panose="02010600030101010101" pitchFamily="2" charset="-122"/>
              </a:rPr>
              <a:t>    </a:t>
            </a:r>
            <a:r>
              <a:rPr lang="zh-CN" altLang="en-US" sz="3000" b="1">
                <a:solidFill>
                  <a:srgbClr val="0000FF"/>
                </a:solidFill>
                <a:latin typeface="宋体" panose="02010600030101010101" pitchFamily="2" charset="-122"/>
                <a:ea typeface="宋体" panose="02010600030101010101" pitchFamily="2" charset="-122"/>
              </a:rPr>
              <a:t>当他知道宙斯只值</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rPr>
              <a:t>一个银元</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rPr>
              <a:t>”</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rPr>
              <a:t>时</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altLang="en-US" sz="3000" b="1">
                <a:solidFill>
                  <a:srgbClr val="0000FF"/>
                </a:solidFill>
                <a:uFillTx/>
                <a:ea typeface="SimSun-ExtB" panose="02010609060101010101" pitchFamily="49" charset="-122"/>
                <a:cs typeface="+mj-cs"/>
                <a:sym typeface="宋体" panose="02010600030101010101" pitchFamily="2" charset="-122"/>
              </a:rPr>
              <a:t>就放心了</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altLang="en-US" sz="3000" b="1">
                <a:solidFill>
                  <a:srgbClr val="0000FF"/>
                </a:solidFill>
                <a:uFillTx/>
                <a:ea typeface="SimSun-ExtB" panose="02010609060101010101" pitchFamily="49" charset="-122"/>
                <a:cs typeface="+mj-cs"/>
                <a:sym typeface="宋体" panose="02010600030101010101" pitchFamily="2" charset="-122"/>
              </a:rPr>
              <a:t>想着</a:t>
            </a:r>
            <a:r>
              <a:rPr lang="zh-CN" altLang="en-US" sz="3000" b="1">
                <a:solidFill>
                  <a:srgbClr val="0000FF"/>
                </a:solidFill>
                <a:latin typeface="宋体" panose="02010600030101010101" pitchFamily="2" charset="-122"/>
                <a:ea typeface="宋体" panose="02010600030101010101" pitchFamily="2" charset="-122"/>
              </a:rPr>
              <a:t>赫拉的雕像也不会太高</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sz="3000" b="1">
                <a:solidFill>
                  <a:srgbClr val="0000FF"/>
                </a:solidFill>
                <a:latin typeface="宋体" panose="02010600030101010101" pitchFamily="2" charset="-122"/>
                <a:ea typeface="宋体" panose="02010600030101010101" pitchFamily="2" charset="-122"/>
              </a:rPr>
              <a:t>而自己应该比他们更值钱</a:t>
            </a:r>
            <a:r>
              <a:rPr lang="zh-CN" altLang="en-US" sz="3000" b="1">
                <a:solidFill>
                  <a:srgbClr val="0000FF"/>
                </a:solidFill>
                <a:latin typeface="宋体" panose="02010600030101010101" pitchFamily="2" charset="-122"/>
                <a:ea typeface="宋体" panose="02010600030101010101" pitchFamily="2" charset="-122"/>
              </a:rPr>
              <a:t>。</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10" name="文本框 9"/>
          <p:cNvSpPr txBox="1"/>
          <p:nvPr/>
        </p:nvSpPr>
        <p:spPr>
          <a:xfrm>
            <a:off x="746760" y="5175885"/>
            <a:ext cx="10882630" cy="1476375"/>
          </a:xfrm>
          <a:prstGeom prst="rect">
            <a:avLst/>
          </a:prstGeom>
          <a:noFill/>
        </p:spPr>
        <p:txBody>
          <a:bodyPr wrap="square" rtlCol="0" anchor="t">
            <a:spAutoFit/>
          </a:bodyPr>
          <a:p>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    </a:t>
            </a:r>
            <a:r>
              <a:rPr lang="zh-CN" sz="3000" b="1" dirty="0">
                <a:latin typeface="宋体" panose="02010600030101010101" pitchFamily="2" charset="-122"/>
                <a:ea typeface="宋体" panose="02010600030101010101" pitchFamily="2" charset="-122"/>
                <a:cs typeface="宋体" panose="02010600030101010101" pitchFamily="2" charset="-122"/>
                <a:sym typeface="+mn-ea"/>
              </a:rPr>
              <a:t>由试探到</a:t>
            </a:r>
            <a:r>
              <a:rPr lang="zh-CN" altLang="en-US" sz="3000" b="1" dirty="0">
                <a:latin typeface="Arial" panose="020B0604020202020204" pitchFamily="34" charset="0"/>
                <a:ea typeface="宋体" panose="02010600030101010101" pitchFamily="2" charset="-122"/>
                <a:cs typeface="Arial" panose="020B0604020202020204" pitchFamily="34" charset="0"/>
                <a:sym typeface="+mn-ea"/>
              </a:rPr>
              <a:t>笑</a:t>
            </a:r>
            <a:r>
              <a:rPr lang="en-US" altLang="zh-CN" sz="3000" b="1">
                <a:uFillTx/>
                <a:ea typeface="SimSun-ExtB" panose="02010609060101010101" pitchFamily="49" charset="-122"/>
                <a:cs typeface="+mj-cs"/>
                <a:sym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可以看出他心理的变化。</a:t>
            </a:r>
            <a:r>
              <a:rPr lang="zh-CN" sz="3000" b="1" dirty="0">
                <a:latin typeface="宋体" panose="02010600030101010101" pitchFamily="2" charset="-122"/>
                <a:ea typeface="宋体" panose="02010600030101010101" pitchFamily="2" charset="-122"/>
                <a:cs typeface="宋体" panose="02010600030101010101" pitchFamily="2" charset="-122"/>
                <a:sym typeface="+mn-ea"/>
              </a:rPr>
              <a:t>这个</a:t>
            </a:r>
            <a:r>
              <a:rPr lang="en-US" altLang="zh-CN" sz="30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latin typeface="Arial" panose="020B0604020202020204" pitchFamily="34" charset="0"/>
                <a:ea typeface="宋体" panose="02010600030101010101" pitchFamily="2" charset="-122"/>
                <a:cs typeface="Arial" panose="020B0604020202020204" pitchFamily="34" charset="0"/>
                <a:sym typeface="+mn-ea"/>
              </a:rPr>
              <a:t>笑</a:t>
            </a:r>
            <a:r>
              <a:rPr lang="en-US" altLang="zh-CN" sz="30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latin typeface="Arial" panose="020B0604020202020204" pitchFamily="34" charset="0"/>
                <a:ea typeface="宋体" panose="02010600030101010101" pitchFamily="2" charset="-122"/>
                <a:cs typeface="Arial" panose="020B0604020202020204" pitchFamily="34" charset="0"/>
                <a:sym typeface="+mn-ea"/>
              </a:rPr>
              <a:t>字</a:t>
            </a:r>
            <a:r>
              <a:rPr lang="en-US" altLang="zh-CN" sz="3000" b="1">
                <a:uFillTx/>
                <a:ea typeface="SimSun-ExtB" panose="02010609060101010101" pitchFamily="49" charset="-122"/>
                <a:cs typeface="+mj-cs"/>
                <a:sym typeface="宋体" panose="02010600030101010101" pitchFamily="2" charset="-122"/>
              </a:rPr>
              <a:t>,</a:t>
            </a:r>
            <a:r>
              <a:rPr lang="zh-CN" sz="3000" b="1" dirty="0">
                <a:latin typeface="Arial" panose="020B0604020202020204" pitchFamily="34" charset="0"/>
                <a:ea typeface="宋体" panose="02010600030101010101" pitchFamily="2" charset="-122"/>
                <a:cs typeface="Arial" panose="020B0604020202020204" pitchFamily="34" charset="0"/>
                <a:sym typeface="+mn-ea"/>
              </a:rPr>
              <a:t>有</a:t>
            </a:r>
            <a:r>
              <a:rPr 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嘲讽</a:t>
            </a:r>
            <a:r>
              <a:rPr lang="zh-CN" sz="3000" b="1" dirty="0">
                <a:latin typeface="Arial" panose="020B0604020202020204" pitchFamily="34" charset="0"/>
                <a:ea typeface="宋体" panose="02010600030101010101" pitchFamily="2" charset="-122"/>
                <a:cs typeface="Arial" panose="020B0604020202020204" pitchFamily="34" charset="0"/>
                <a:sym typeface="+mn-ea"/>
              </a:rPr>
              <a:t>的味道。赫耳墨斯是商人的神使,当他听到宙斯仅卖一个银元时,理应是担忧的</a:t>
            </a:r>
            <a:r>
              <a:rPr lang="en-US" altLang="zh-CN" sz="3000" b="1">
                <a:uFillTx/>
                <a:ea typeface="SimSun-ExtB" panose="02010609060101010101" pitchFamily="49" charset="-122"/>
                <a:cs typeface="+mj-cs"/>
                <a:sym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但他却笑了</a:t>
            </a:r>
            <a:r>
              <a:rPr lang="zh-CN" sz="3000" b="1" dirty="0">
                <a:latin typeface="Arial" panose="020B0604020202020204" pitchFamily="34" charset="0"/>
                <a:ea typeface="宋体" panose="02010600030101010101" pitchFamily="2" charset="-122"/>
                <a:cs typeface="Arial" panose="020B0604020202020204" pitchFamily="34" charset="0"/>
                <a:sym typeface="+mn-ea"/>
              </a:rPr>
              <a:t>,表明他并</a:t>
            </a:r>
            <a:r>
              <a:rPr 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没有尽到庇护的职责</a:t>
            </a:r>
            <a:r>
              <a:rPr lang="zh-CN" sz="3000" b="1" dirty="0">
                <a:latin typeface="Arial" panose="020B0604020202020204" pitchFamily="34" charset="0"/>
                <a:ea typeface="宋体" panose="02010600030101010101" pitchFamily="2" charset="-122"/>
                <a:cs typeface="Arial" panose="020B0604020202020204" pitchFamily="34" charset="0"/>
                <a:sym typeface="+mn-ea"/>
              </a:rPr>
              <a:t>。</a:t>
            </a:r>
            <a:endParaRPr lang="zh-CN" sz="3000" b="1" dirty="0">
              <a:latin typeface="Arial" panose="020B0604020202020204" pitchFamily="34" charset="0"/>
              <a:ea typeface="宋体" panose="02010600030101010101" pitchFamily="2"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2"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文本框 8"/>
          <p:cNvSpPr txBox="1"/>
          <p:nvPr/>
        </p:nvSpPr>
        <p:spPr>
          <a:xfrm>
            <a:off x="322580" y="354330"/>
            <a:ext cx="8018780"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2.</a:t>
            </a:r>
            <a:r>
              <a:rPr lang="zh-CN" sz="3200" b="1" dirty="0">
                <a:latin typeface="宋体" panose="02010600030101010101" pitchFamily="2" charset="-122"/>
                <a:ea typeface="宋体" panose="02010600030101010101" pitchFamily="2" charset="-122"/>
                <a:cs typeface="宋体" panose="02010600030101010101" pitchFamily="2" charset="-122"/>
                <a:sym typeface="+mn-ea"/>
              </a:rPr>
              <a:t>添词读赫尔墨斯的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问</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284675" name="矩形 96258"/>
          <p:cNvSpPr>
            <a:spLocks noChangeArrowheads="1"/>
          </p:cNvSpPr>
          <p:nvPr/>
        </p:nvSpPr>
        <p:spPr bwMode="auto">
          <a:xfrm>
            <a:off x="530860" y="866775"/>
            <a:ext cx="11130280" cy="1076325"/>
          </a:xfrm>
          <a:prstGeom prst="rect">
            <a:avLst/>
          </a:prstGeom>
          <a:noFill/>
          <a:ln w="9525">
            <a:noFill/>
            <a:miter lim="800000"/>
          </a:ln>
        </p:spPr>
        <p:txBody>
          <a:bodyPr wrap="square">
            <a:spAutoFit/>
          </a:bodyPr>
          <a:p>
            <a:pPr eaLnBrk="1" latinLnBrk="0" hangingPunct="1">
              <a:lnSpc>
                <a:spcPct val="100000"/>
              </a:lnSpc>
              <a:buFont typeface="Arial" panose="020B0604020202020204" pitchFamily="34" charset="0"/>
              <a:buNone/>
            </a:pPr>
            <a:r>
              <a:rPr lang="en-US" altLang="zh-CN" sz="3000">
                <a:latin typeface="方正楷体_GBK" charset="0"/>
                <a:ea typeface="微软雅黑" panose="020B0503020204020204" charset="-122"/>
                <a:sym typeface="微软雅黑" panose="020B0503020204020204" charset="-122"/>
              </a:rPr>
              <a:t>③</a:t>
            </a:r>
            <a:r>
              <a:rPr lang="zh-CN" altLang="en-US" sz="3000" b="1">
                <a:latin typeface="宋体" panose="02010600030101010101" pitchFamily="2" charset="-122"/>
                <a:ea typeface="宋体" panose="02010600030101010101" pitchFamily="2" charset="-122"/>
                <a:cs typeface="宋体" panose="02010600030101010101" pitchFamily="2" charset="-122"/>
              </a:rPr>
              <a:t>赫耳墨斯</a:t>
            </a:r>
            <a:r>
              <a:rPr lang="en-US" altLang="zh-CN" sz="3000" b="1">
                <a:latin typeface="宋体" panose="02010600030101010101" pitchFamily="2" charset="-122"/>
                <a:ea typeface="宋体" panose="02010600030101010101" pitchFamily="2" charset="-122"/>
                <a:cs typeface="宋体" panose="02010600030101010101" pitchFamily="2" charset="-122"/>
              </a:rPr>
              <a:t>看见自己的雕像</a:t>
            </a:r>
            <a:r>
              <a:rPr lang="zh-CN" altLang="en-US" sz="3000" b="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心想他身为神使</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又是商人的</a:t>
            </a:r>
            <a:endParaRPr lang="zh-CN" altLang="en-US" sz="3200" b="1">
              <a:latin typeface="宋体" panose="02010600030101010101" pitchFamily="2" charset="-122"/>
              <a:ea typeface="宋体" panose="02010600030101010101" pitchFamily="2" charset="-122"/>
              <a:sym typeface="+mn-ea"/>
            </a:endParaRPr>
          </a:p>
          <a:p>
            <a:pPr eaLnBrk="1" latinLnBrk="0" hangingPunct="1">
              <a:lnSpc>
                <a:spcPct val="10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庇护神</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人们会对他更尊重些</a:t>
            </a:r>
            <a:r>
              <a:rPr lang="zh-CN" altLang="en-US" sz="3000" b="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于是</a:t>
            </a:r>
            <a:r>
              <a:rPr lang="en-US" altLang="zh-CN" sz="3000">
                <a:latin typeface="方正楷体_GBK" charset="0"/>
                <a:ea typeface="微软雅黑" panose="020B0503020204020204" charset="-122"/>
                <a:sym typeface="微软雅黑" panose="020B0503020204020204" charset="-122"/>
              </a:rPr>
              <a:t>(      </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问道</a:t>
            </a:r>
            <a:r>
              <a:rPr lang="zh-CN" altLang="en-US" sz="3000" b="1">
                <a:solidFill>
                  <a:schemeClr val="tx1"/>
                </a:solidFill>
                <a:sym typeface="微软雅黑" panose="020B0503020204020204" charset="-122"/>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这个值多少钱？</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微软雅黑" panose="020B0503020204020204" charset="-122"/>
              </a:rPr>
              <a:t>”</a:t>
            </a:r>
            <a:endParaRPr lang="zh-CN" altLang="en-US" sz="3000" b="1">
              <a:sym typeface="微软雅黑" panose="020B0503020204020204" charset="-122"/>
            </a:endParaRPr>
          </a:p>
        </p:txBody>
      </p:sp>
      <p:sp>
        <p:nvSpPr>
          <p:cNvPr id="7" name="文本框 6"/>
          <p:cNvSpPr txBox="1">
            <a:spLocks noChangeArrowheads="1"/>
          </p:cNvSpPr>
          <p:nvPr/>
        </p:nvSpPr>
        <p:spPr bwMode="auto">
          <a:xfrm>
            <a:off x="850900" y="1943100"/>
            <a:ext cx="2950210" cy="55308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r>
              <a:rPr lang="zh-CN" sz="30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狂妄地、</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期待地</a:t>
            </a:r>
            <a:endPar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10" name="文本框 9"/>
          <p:cNvSpPr txBox="1"/>
          <p:nvPr/>
        </p:nvSpPr>
        <p:spPr>
          <a:xfrm>
            <a:off x="322580" y="2795905"/>
            <a:ext cx="10315575"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3.</a:t>
            </a:r>
            <a:r>
              <a:rPr lang="zh-CN" sz="3200" b="1" dirty="0">
                <a:latin typeface="宋体" panose="02010600030101010101" pitchFamily="2" charset="-122"/>
                <a:ea typeface="宋体" panose="02010600030101010101" pitchFamily="2" charset="-122"/>
                <a:cs typeface="宋体" panose="02010600030101010101" pitchFamily="2" charset="-122"/>
                <a:sym typeface="+mn-ea"/>
              </a:rPr>
              <a:t>最后</a:t>
            </a:r>
            <a:r>
              <a:rPr lang="en-US" altLang="zh-CN" sz="3200" b="1">
                <a:uFillTx/>
                <a:ea typeface="SimSun-ExtB" panose="02010609060101010101" pitchFamily="49" charset="-122"/>
                <a:cs typeface="+mj-cs"/>
                <a:sym typeface="宋体" panose="02010600030101010101" pitchFamily="2" charset="-122"/>
              </a:rPr>
              <a:t>,</a:t>
            </a:r>
            <a:r>
              <a:rPr lang="zh-CN" sz="3200" b="1" dirty="0">
                <a:latin typeface="宋体" panose="02010600030101010101" pitchFamily="2" charset="-122"/>
                <a:ea typeface="宋体" panose="02010600030101010101" pitchFamily="2" charset="-122"/>
                <a:cs typeface="宋体" panose="02010600030101010101" pitchFamily="2" charset="-122"/>
                <a:sym typeface="+mn-ea"/>
              </a:rPr>
              <a:t>赫尔墨斯听到的</a:t>
            </a:r>
            <a:r>
              <a:rPr lang="zh-CN" sz="3200" b="1" dirty="0">
                <a:latin typeface="Arial" panose="020B0604020202020204" pitchFamily="34" charset="0"/>
                <a:ea typeface="宋体" panose="02010600030101010101" pitchFamily="2" charset="-122"/>
                <a:cs typeface="Arial" panose="020B0604020202020204" pitchFamily="34" charset="0"/>
                <a:sym typeface="+mn-ea"/>
              </a:rPr>
              <a:t>回答是无论如何也想不到的</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7" name="文本框 16"/>
          <p:cNvSpPr txBox="1"/>
          <p:nvPr/>
        </p:nvSpPr>
        <p:spPr>
          <a:xfrm>
            <a:off x="850900" y="4667885"/>
            <a:ext cx="9281160" cy="583565"/>
          </a:xfrm>
          <a:prstGeom prst="rect">
            <a:avLst/>
          </a:prstGeom>
          <a:noFill/>
        </p:spPr>
        <p:txBody>
          <a:bodyPr wrap="square" rtlCol="0" anchor="t">
            <a:spAutoFit/>
          </a:bodyPr>
          <a:p>
            <a:r>
              <a:rPr lang="zh-CN" sz="3200" b="1">
                <a:solidFill>
                  <a:srgbClr val="FF0000"/>
                </a:solidFill>
                <a:latin typeface="黑体" panose="02010609060101010101" charset="-122"/>
                <a:ea typeface="黑体" panose="02010609060101010101" charset="-122"/>
              </a:rPr>
              <a:t>表达效果</a:t>
            </a:r>
            <a:r>
              <a:rPr lang="zh-CN" altLang="en-US" sz="3200" b="1">
                <a:sym typeface="+mn-ea"/>
              </a:rPr>
              <a:t>：</a:t>
            </a:r>
            <a:r>
              <a:rPr lang="zh-CN" sz="3200" b="1">
                <a:solidFill>
                  <a:srgbClr val="FF0000"/>
                </a:solidFill>
                <a:latin typeface="黑体" panose="02010609060101010101" charset="-122"/>
                <a:ea typeface="黑体" panose="02010609060101010101" charset="-122"/>
                <a:cs typeface="宋体" panose="02010600030101010101" pitchFamily="2" charset="-122"/>
                <a:sym typeface="微软雅黑" panose="020B0503020204020204" charset="-122"/>
              </a:rPr>
              <a:t>蓄势造起伏</a:t>
            </a:r>
            <a:r>
              <a:rPr lang="en-US" altLang="zh-CN" sz="3200" b="1">
                <a:uFillTx/>
                <a:ea typeface="SimSun-ExtB" panose="02010609060101010101" pitchFamily="49" charset="-122"/>
                <a:cs typeface="+mj-cs"/>
                <a:sym typeface="宋体" panose="02010600030101010101" pitchFamily="2" charset="-122"/>
              </a:rPr>
              <a:t>,</a:t>
            </a:r>
            <a:r>
              <a:rPr lang="zh-CN" sz="3200" b="1">
                <a:solidFill>
                  <a:srgbClr val="FF0000"/>
                </a:solidFill>
                <a:latin typeface="黑体" panose="02010609060101010101" charset="-122"/>
                <a:ea typeface="黑体" panose="02010609060101010101" charset="-122"/>
                <a:cs typeface="宋体" panose="02010600030101010101" pitchFamily="2" charset="-122"/>
                <a:sym typeface="微软雅黑" panose="020B0503020204020204" charset="-122"/>
              </a:rPr>
              <a:t>反差增揶揄</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a:solidFill>
                  <a:srgbClr val="FF0000"/>
                </a:solidFill>
                <a:latin typeface="宋体" panose="02010600030101010101" pitchFamily="2" charset="-122"/>
                <a:ea typeface="宋体" panose="02010600030101010101" pitchFamily="2" charset="-122"/>
                <a:sym typeface="微软雅黑" panose="020B0503020204020204" charset="-122"/>
              </a:rPr>
              <a:t>嘲笑；讥讽</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a:uFillTx/>
                <a:ea typeface="SimSun-ExtB" panose="02010609060101010101" pitchFamily="49" charset="-122"/>
                <a:cs typeface="+mj-cs"/>
                <a:sym typeface="宋体" panose="02010600030101010101" pitchFamily="2" charset="-122"/>
              </a:rPr>
              <a:t>。</a:t>
            </a:r>
            <a:endParaRPr lang="zh-CN" sz="3200" b="1">
              <a:solidFill>
                <a:srgbClr val="FF0000"/>
              </a:solidFill>
              <a:latin typeface="黑体" panose="02010609060101010101" charset="-122"/>
              <a:ea typeface="黑体" panose="02010609060101010101" charset="-122"/>
              <a:cs typeface="宋体" panose="02010600030101010101" pitchFamily="2" charset="-122"/>
              <a:sym typeface="微软雅黑" panose="020B0503020204020204" charset="-122"/>
            </a:endParaRPr>
          </a:p>
        </p:txBody>
      </p:sp>
      <p:sp>
        <p:nvSpPr>
          <p:cNvPr id="2" name="文本框 1"/>
          <p:cNvSpPr txBox="1"/>
          <p:nvPr/>
        </p:nvSpPr>
        <p:spPr>
          <a:xfrm>
            <a:off x="4031615" y="1943100"/>
            <a:ext cx="6720840" cy="553085"/>
          </a:xfrm>
          <a:prstGeom prst="rect">
            <a:avLst/>
          </a:prstGeom>
          <a:noFill/>
        </p:spPr>
        <p:txBody>
          <a:bodyPr wrap="square" rtlCol="0" anchor="t">
            <a:spAutoFit/>
          </a:bodyPr>
          <a:p>
            <a:r>
              <a:rPr lang="en-US" altLang="zh-CN" sz="3000">
                <a:latin typeface="方正楷体_GBK" charset="0"/>
                <a:ea typeface="微软雅黑" panose="020B0503020204020204" charset="-122"/>
                <a:sym typeface="微软雅黑" panose="020B0503020204020204" charset="-122"/>
              </a:rPr>
              <a:t>(</a:t>
            </a:r>
            <a:r>
              <a:rPr lang="zh-CN" altLang="en-US" sz="3000" b="1">
                <a:uFillTx/>
                <a:ea typeface="SimSun-ExtB" panose="02010609060101010101" pitchFamily="49" charset="-122"/>
                <a:cs typeface="+mj-cs"/>
                <a:sym typeface="宋体" panose="02010600030101010101" pitchFamily="2" charset="-122"/>
              </a:rPr>
              <a:t>读出狂妄</a:t>
            </a:r>
            <a:r>
              <a:rPr lang="en-US" altLang="zh-CN" sz="3000" b="1">
                <a:uFillTx/>
                <a:ea typeface="SimSun-ExtB" panose="02010609060101010101" pitchFamily="49" charset="-122"/>
                <a:cs typeface="+mj-cs"/>
                <a:sym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读出期待</a:t>
            </a:r>
            <a:r>
              <a:rPr lang="en-US" altLang="zh-CN" sz="3000">
                <a:latin typeface="方正楷体_GBK" charset="0"/>
                <a:ea typeface="微软雅黑" panose="020B0503020204020204" charset="-122"/>
                <a:sym typeface="微软雅黑" panose="020B0503020204020204" charset="-122"/>
              </a:rPr>
              <a:t>)</a:t>
            </a:r>
            <a:endParaRPr lang="zh-CN" altLang="en-US" sz="30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3" name="Rectangle 3"/>
          <p:cNvSpPr>
            <a:spLocks noGrp="1"/>
          </p:cNvSpPr>
          <p:nvPr/>
        </p:nvSpPr>
        <p:spPr>
          <a:xfrm>
            <a:off x="730250" y="3379470"/>
            <a:ext cx="10931525" cy="474980"/>
          </a:xfrm>
          <a:prstGeom prst="rect">
            <a:avLst/>
          </a:prstGeom>
          <a:noFill/>
          <a:ln w="9525">
            <a:noFill/>
          </a:ln>
        </p:spPr>
        <p:txBody>
          <a:bodyPr anchor="t"/>
          <a:p>
            <a:pPr marL="342900" indent="-342900" fontAlgn="base">
              <a:lnSpc>
                <a:spcPct val="100000"/>
              </a:lnSpc>
              <a:spcBef>
                <a:spcPct val="20000"/>
              </a:spcBef>
            </a:pPr>
            <a:r>
              <a:rPr lang="zh-CN" sz="3200" b="1" strike="noStrike" noProof="1">
                <a:solidFill>
                  <a:schemeClr val="tx1"/>
                </a:solidFill>
                <a:uFillTx/>
                <a:latin typeface="宋体" panose="02010600030101010101" pitchFamily="2" charset="-122"/>
                <a:cs typeface="+mj-cs"/>
                <a:sym typeface="宋体" panose="02010600030101010101" pitchFamily="2" charset="-122"/>
              </a:rPr>
              <a:t>[</a:t>
            </a:r>
            <a:r>
              <a:rPr lang="zh-CN" sz="3200" b="1" strike="noStrike" noProof="1">
                <a:solidFill>
                  <a:schemeClr val="tx1"/>
                </a:solidFill>
                <a:uFillTx/>
                <a:latin typeface="宋体" panose="02010600030101010101" pitchFamily="2" charset="-122"/>
                <a:ea typeface="宋体" panose="02010600030101010101" pitchFamily="2" charset="-122"/>
                <a:cs typeface="+mj-cs"/>
                <a:sym typeface="宋体" panose="02010600030101010101" pitchFamily="2" charset="-122"/>
              </a:rPr>
              <a:t>写法小结</a:t>
            </a:r>
            <a:r>
              <a:rPr lang="zh-CN" sz="3200" b="1">
                <a:uFillTx/>
                <a:latin typeface="宋体" panose="02010600030101010101" pitchFamily="2" charset="-122"/>
                <a:cs typeface="+mj-cs"/>
                <a:sym typeface="宋体" panose="02010600030101010101" pitchFamily="2" charset="-122"/>
              </a:rPr>
              <a:t>]</a:t>
            </a:r>
            <a:r>
              <a:rPr lang="zh-CN" sz="3200" b="1" strike="noStrike" noProof="1">
                <a:solidFill>
                  <a:schemeClr val="tx1"/>
                </a:solidFill>
                <a:uFillTx/>
                <a:latin typeface="宋体" panose="02010600030101010101" pitchFamily="2" charset="-122"/>
                <a:ea typeface="宋体" panose="02010600030101010101" pitchFamily="2" charset="-122"/>
                <a:cs typeface="+mj-cs"/>
                <a:sym typeface="宋体" panose="02010600030101010101" pitchFamily="2" charset="-122"/>
              </a:rPr>
              <a:t>这个回答让故事情节发生了巨大的转折</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故事戛然而止</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余味悠长</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这种表现手法叫</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rgbClr val="FF0000"/>
                </a:solidFill>
                <a:uFillTx/>
                <a:latin typeface="黑体" panose="02010609060101010101" charset="-122"/>
                <a:ea typeface="黑体" panose="02010609060101010101" charset="-122"/>
                <a:cs typeface="+mj-cs"/>
                <a:sym typeface="宋体" panose="02010600030101010101" pitchFamily="2" charset="-122"/>
              </a:rPr>
              <a:t>反差</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a:t>
            </a:r>
            <a:endParaRPr lang="zh-CN" altLang="en-US" sz="3200" b="1" strike="noStrike" noProof="1">
              <a:solidFill>
                <a:schemeClr val="tx1"/>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7"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9"/>
          <p:cNvSpPr txBox="1"/>
          <p:nvPr/>
        </p:nvSpPr>
        <p:spPr>
          <a:xfrm>
            <a:off x="656590" y="708660"/>
            <a:ext cx="10822305" cy="1076325"/>
          </a:xfrm>
          <a:prstGeom prst="rect">
            <a:avLst/>
          </a:prstGeom>
          <a:noFill/>
        </p:spPr>
        <p:txBody>
          <a:bodyPr wrap="square" rtlCol="0" anchor="t">
            <a:spAutoFit/>
          </a:bodyPr>
          <a:p>
            <a:pPr>
              <a:lnSpc>
                <a:spcPct val="100000"/>
              </a:lnSpc>
            </a:pPr>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altLang="en-US" sz="3200" b="1">
                <a:latin typeface="宋体" panose="02010600030101010101" pitchFamily="2" charset="-122"/>
                <a:ea typeface="宋体" panose="02010600030101010101" pitchFamily="2" charset="-122"/>
                <a:sym typeface="+mn-ea"/>
              </a:rPr>
              <a:t>其实</a:t>
            </a:r>
            <a:r>
              <a:rPr lang="zh-CN" sz="3200" b="1" dirty="0">
                <a:latin typeface="宋体" panose="02010600030101010101" pitchFamily="2" charset="-122"/>
                <a:ea typeface="宋体" panose="02010600030101010101" pitchFamily="2" charset="-122"/>
                <a:cs typeface="宋体" panose="02010600030101010101" pitchFamily="2" charset="-122"/>
                <a:sym typeface="+mn-ea"/>
              </a:rPr>
              <a:t>寓言的</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揶揄嘲讽</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并不只在结尾处。对比下面两组句子</a:t>
            </a:r>
            <a:r>
              <a:rPr lang="en-US" altLang="zh-CN" sz="3200" b="1">
                <a:uFillTx/>
                <a:ea typeface="SimSun-ExtB" panose="02010609060101010101" pitchFamily="49" charset="-122"/>
                <a:cs typeface="+mj-cs"/>
                <a:sym typeface="宋体" panose="02010600030101010101" pitchFamily="2" charset="-122"/>
              </a:rPr>
              <a:t>,</a:t>
            </a:r>
            <a:r>
              <a:rPr lang="zh-CN" sz="3200" b="1" dirty="0">
                <a:latin typeface="宋体" panose="02010600030101010101" pitchFamily="2" charset="-122"/>
                <a:ea typeface="宋体" panose="02010600030101010101" pitchFamily="2" charset="-122"/>
                <a:cs typeface="宋体" panose="02010600030101010101" pitchFamily="2" charset="-122"/>
                <a:sym typeface="+mn-ea"/>
              </a:rPr>
              <a:t>找不同</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6" name="文本框 5"/>
          <p:cNvSpPr txBox="1"/>
          <p:nvPr/>
        </p:nvSpPr>
        <p:spPr>
          <a:xfrm>
            <a:off x="656590" y="1784985"/>
            <a:ext cx="10822940" cy="3046095"/>
          </a:xfrm>
          <a:prstGeom prst="rect">
            <a:avLst/>
          </a:prstGeom>
          <a:noFill/>
        </p:spPr>
        <p:txBody>
          <a:bodyPr wrap="square" rtlCol="0" anchor="t">
            <a:spAutoFit/>
          </a:bodyPr>
          <a:p>
            <a:pPr eaLnBrk="1" latinLnBrk="0" hangingPunct="1">
              <a:lnSpc>
                <a:spcPct val="100000"/>
              </a:lnSpc>
              <a:buFont typeface="Arial" panose="020B0604020202020204" pitchFamily="34" charset="0"/>
              <a:buNone/>
            </a:pPr>
            <a:r>
              <a:rPr lang="zh-CN" altLang="en-US" sz="3200" b="1">
                <a:uFillTx/>
                <a:ea typeface="SimSun-ExtB" panose="02010609060101010101" pitchFamily="49" charset="-122"/>
                <a:cs typeface="+mj-cs"/>
                <a:sym typeface="宋体" panose="02010600030101010101" pitchFamily="2" charset="-122"/>
              </a:rPr>
              <a:t>原文</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：赫耳墨斯想知道他在人间受到多大的尊重</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……他看见宙斯的雕像……</a:t>
            </a:r>
            <a:r>
              <a:rPr lang="zh-CN" altLang="en-US" sz="3200" b="1">
                <a:latin typeface="宋体" panose="02010600030101010101" pitchFamily="2" charset="-122"/>
                <a:ea typeface="宋体" panose="02010600030101010101" pitchFamily="2" charset="-122"/>
                <a:sym typeface="+mn-ea"/>
              </a:rPr>
              <a:t>心想他身为神使</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sym typeface="+mn-ea"/>
              </a:rPr>
              <a:t>人们会对他更尊重些</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endParaRPr lang="zh-CN" altLang="en-US" sz="3200" b="1" dirty="0">
              <a:latin typeface="Arial" panose="020B0604020202020204" pitchFamily="34" charset="0"/>
              <a:ea typeface="宋体" panose="02010600030101010101" pitchFamily="2" charset="-122"/>
              <a:cs typeface="Arial" panose="020B0604020202020204" pitchFamily="34" charset="0"/>
              <a:sym typeface="+mn-ea"/>
            </a:endParaRPr>
          </a:p>
          <a:p>
            <a:pPr>
              <a:lnSpc>
                <a:spcPct val="100000"/>
              </a:lnSpc>
              <a:spcBef>
                <a:spcPts val="0"/>
              </a:spcBef>
              <a:spcAft>
                <a:spcPts val="0"/>
              </a:spcAft>
            </a:pPr>
            <a:r>
              <a:rPr lang="zh-CN" altLang="en-US" sz="3200" b="1">
                <a:uFillTx/>
                <a:ea typeface="SimSun-ExtB" panose="02010609060101010101" pitchFamily="49" charset="-122"/>
                <a:cs typeface="+mj-cs"/>
                <a:sym typeface="宋体" panose="02010600030101010101" pitchFamily="2" charset="-122"/>
              </a:rPr>
              <a:t>改文</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：赫耳墨斯想知道赫耳墨斯在人间受到多大的尊重</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看见宙斯的雕像……</a:t>
            </a:r>
            <a:r>
              <a:rPr lang="zh-CN" altLang="en-US" sz="3200" b="1">
                <a:latin typeface="宋体" panose="02010600030101010101" pitchFamily="2" charset="-122"/>
                <a:ea typeface="宋体" panose="02010600030101010101" pitchFamily="2" charset="-122"/>
                <a:sym typeface="+mn-ea"/>
              </a:rPr>
              <a:t>心想</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a:t>
            </a:r>
            <a:r>
              <a:rPr lang="zh-CN" altLang="en-US" sz="3200" b="1">
                <a:latin typeface="宋体" panose="02010600030101010101" pitchFamily="2" charset="-122"/>
                <a:ea typeface="宋体" panose="02010600030101010101" pitchFamily="2" charset="-122"/>
                <a:sym typeface="+mn-ea"/>
              </a:rPr>
              <a:t>身为神使</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sym typeface="+mn-ea"/>
              </a:rPr>
              <a:t>人们会对</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a:t>
            </a:r>
            <a:r>
              <a:rPr lang="zh-CN" altLang="en-US" sz="3200" b="1">
                <a:latin typeface="宋体" panose="02010600030101010101" pitchFamily="2" charset="-122"/>
                <a:ea typeface="宋体" panose="02010600030101010101" pitchFamily="2" charset="-122"/>
                <a:sym typeface="+mn-ea"/>
              </a:rPr>
              <a:t>更尊重些</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2" name="文本框 1"/>
          <p:cNvSpPr txBox="1"/>
          <p:nvPr/>
        </p:nvSpPr>
        <p:spPr>
          <a:xfrm>
            <a:off x="718185" y="4906645"/>
            <a:ext cx="10821670" cy="583565"/>
          </a:xfrm>
          <a:prstGeom prst="rect">
            <a:avLst/>
          </a:prstGeom>
          <a:noFill/>
        </p:spPr>
        <p:txBody>
          <a:bodyPr wrap="square" rtlCol="0" anchor="t">
            <a:spAutoFit/>
          </a:bodyPr>
          <a:p>
            <a:r>
              <a:rPr lang="zh-CN" altLang="en-US" sz="3200" b="1">
                <a:solidFill>
                  <a:srgbClr val="0000FF"/>
                </a:solidFill>
                <a:uFillTx/>
                <a:ea typeface="SimSun-ExtB" panose="02010609060101010101" pitchFamily="49" charset="-122"/>
                <a:cs typeface="+mj-cs"/>
                <a:sym typeface="宋体" panose="02010600030101010101" pitchFamily="2" charset="-122"/>
              </a:rPr>
              <a:t>原文用</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人称代词</a:t>
            </a:r>
            <a:r>
              <a:rPr lang="en-US" altLang="zh-CN" sz="3200" b="1">
                <a:solidFill>
                  <a:srgbClr val="0000FF"/>
                </a:solidFill>
                <a:latin typeface="Arial" panose="020B0604020202020204" pitchFamily="34" charset="0"/>
                <a:ea typeface="宋体" panose="02010600030101010101" pitchFamily="2" charset="-122"/>
                <a:cs typeface="Arial" panose="020B0604020202020204" pitchFamily="34" charset="0"/>
                <a:sym typeface="微软雅黑" panose="020B0503020204020204" charset="-122"/>
              </a:rPr>
              <a:t>“</a:t>
            </a:r>
            <a:r>
              <a:rPr lang="zh-CN" altLang="en-US" sz="3200" b="1">
                <a:solidFill>
                  <a:srgbClr val="0000FF"/>
                </a:solidFill>
                <a:latin typeface="Arial" panose="020B0604020202020204" pitchFamily="34" charset="0"/>
                <a:ea typeface="宋体" panose="02010600030101010101" pitchFamily="2" charset="-122"/>
                <a:cs typeface="Arial" panose="020B0604020202020204" pitchFamily="34" charset="0"/>
                <a:sym typeface="微软雅黑" panose="020B0503020204020204" charset="-122"/>
              </a:rPr>
              <a:t>他</a:t>
            </a:r>
            <a:r>
              <a:rPr lang="en-US" altLang="zh-CN" sz="3200" b="1">
                <a:solidFill>
                  <a:srgbClr val="0000FF"/>
                </a:solidFill>
                <a:latin typeface="Arial" panose="020B0604020202020204" pitchFamily="34" charset="0"/>
                <a:ea typeface="宋体" panose="02010600030101010101" pitchFamily="2" charset="-122"/>
                <a:cs typeface="Arial" panose="020B0604020202020204" pitchFamily="34" charset="0"/>
                <a:sym typeface="微软雅黑" panose="020B0503020204020204" charset="-122"/>
              </a:rPr>
              <a:t>”</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FF0000"/>
                </a:solidFill>
                <a:uFillTx/>
                <a:ea typeface="SimSun-ExtB" panose="02010609060101010101" pitchFamily="49" charset="-122"/>
                <a:cs typeface="+mj-cs"/>
                <a:sym typeface="宋体" panose="02010600030101010101" pitchFamily="2" charset="-122"/>
              </a:rPr>
              <a:t>有</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距离感</a:t>
            </a:r>
            <a:r>
              <a:rPr lang="zh-CN" sz="32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3200" b="1">
                <a:solidFill>
                  <a:srgbClr val="0000FF"/>
                </a:solidFill>
                <a:uFillTx/>
                <a:ea typeface="SimSun-ExtB" panose="02010609060101010101" pitchFamily="49" charset="-122"/>
                <a:cs typeface="+mj-cs"/>
                <a:sym typeface="宋体" panose="02010600030101010101" pitchFamily="2" charset="-122"/>
              </a:rPr>
              <a:t>改文用</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名字</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uFillTx/>
                <a:ea typeface="SimSun-ExtB" panose="02010609060101010101" pitchFamily="49" charset="-122"/>
                <a:cs typeface="+mj-cs"/>
                <a:sym typeface="宋体" panose="02010600030101010101" pitchFamily="2" charset="-122"/>
              </a:rPr>
              <a:t>有</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尊重</a:t>
            </a:r>
            <a:r>
              <a:rPr lang="zh-CN" sz="32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的意思。</a:t>
            </a:r>
            <a:endPar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明寓意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 name="文本框 10"/>
          <p:cNvSpPr txBox="1"/>
          <p:nvPr/>
        </p:nvSpPr>
        <p:spPr>
          <a:xfrm>
            <a:off x="1983740" y="4027805"/>
            <a:ext cx="871791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要想获得别人的尊重先要学会尊重别人</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2" name="文本框 11"/>
          <p:cNvSpPr txBox="1"/>
          <p:nvPr/>
        </p:nvSpPr>
        <p:spPr>
          <a:xfrm>
            <a:off x="899160" y="5668010"/>
            <a:ext cx="136207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寓意</a:t>
            </a:r>
            <a:r>
              <a:rPr lang="zh-CN" altLang="en-US" sz="3200" b="1"/>
              <a:t>：</a:t>
            </a:r>
            <a:endParaRPr lang="zh-CN" altLang="en-US" sz="3200" b="1"/>
          </a:p>
        </p:txBody>
      </p:sp>
      <p:sp>
        <p:nvSpPr>
          <p:cNvPr id="5" name="文本框 4"/>
          <p:cNvSpPr txBox="1"/>
          <p:nvPr/>
        </p:nvSpPr>
        <p:spPr>
          <a:xfrm>
            <a:off x="808355" y="3514090"/>
            <a:ext cx="9808210" cy="583565"/>
          </a:xfrm>
          <a:prstGeom prst="rect">
            <a:avLst/>
          </a:prstGeom>
          <a:noFill/>
        </p:spPr>
        <p:txBody>
          <a:bodyPr wrap="square" rtlCol="0" anchor="t">
            <a:spAutoFit/>
          </a:bodyPr>
          <a:p>
            <a:r>
              <a:rPr lang="zh-CN" sz="3200" b="1" dirty="0">
                <a:latin typeface="宋体" panose="02010600030101010101" pitchFamily="2" charset="-122"/>
                <a:ea typeface="宋体" panose="02010600030101010101" pitchFamily="2" charset="-122"/>
                <a:cs typeface="宋体" panose="02010600030101010101" pitchFamily="2" charset="-122"/>
                <a:sym typeface="+mn-ea"/>
              </a:rPr>
              <a:t>寓言的寓意常读新</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你读</a:t>
            </a:r>
            <a:r>
              <a:rPr lang="zh-CN" sz="3200" b="1">
                <a:uFillTx/>
                <a:ea typeface="SimSun-ExtB" panose="02010609060101010101" pitchFamily="49" charset="-122"/>
                <a:cs typeface="+mj-cs"/>
                <a:sym typeface="宋体" panose="02010600030101010101" pitchFamily="2" charset="-122"/>
              </a:rPr>
              <a:t>出了什么启发和感悟呢？</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0" name="文本框 9"/>
          <p:cNvSpPr txBox="1"/>
          <p:nvPr/>
        </p:nvSpPr>
        <p:spPr>
          <a:xfrm>
            <a:off x="1431925" y="1390015"/>
            <a:ext cx="9116695" cy="2042160"/>
          </a:xfrm>
          <a:prstGeom prst="rect">
            <a:avLst/>
          </a:prstGeom>
        </p:spPr>
        <p:style>
          <a:lnRef idx="2">
            <a:schemeClr val="dk1"/>
          </a:lnRef>
          <a:fillRef idx="1">
            <a:schemeClr val="lt1"/>
          </a:fillRef>
          <a:effectRef idx="0">
            <a:schemeClr val="dk1"/>
          </a:effectRef>
          <a:fontRef idx="minor">
            <a:schemeClr val="dk1"/>
          </a:fontRef>
        </p:style>
        <p:txBody>
          <a:bodyPr wrap="square" rtlCol="0" anchor="t">
            <a:noAutofit/>
          </a:bodyPr>
          <a:p>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《伊索寓言》的译者白山先生在序言中说：</a:t>
            </a:r>
            <a:r>
              <a:rPr lang="en-US" altLang="zh-CN"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有些寓言后面的</a:t>
            </a: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‘教训’</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现在看来则显得牵强</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我们在阅读中不妨只从寓言故事出发</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而不必用这些</a:t>
            </a: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‘教训’来理解故事。</a:t>
            </a:r>
            <a:r>
              <a:rPr lang="en-US" altLang="zh-CN"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 </a:t>
            </a:r>
            <a:r>
              <a:rPr lang="en-US" sz="3200" b="1" dirty="0">
                <a:solidFill>
                  <a:schemeClr val="tx1"/>
                </a:solidFill>
                <a:latin typeface="宋体" panose="02010600030101010101" pitchFamily="2" charset="-122"/>
                <a:ea typeface="宋体" panose="02010600030101010101" pitchFamily="2" charset="-122"/>
                <a:sym typeface="+mn-ea"/>
              </a:rPr>
              <a:t>——</a:t>
            </a:r>
            <a:r>
              <a:rPr lang="zh-CN" altLang="en-US" sz="3200" b="1" dirty="0">
                <a:solidFill>
                  <a:schemeClr val="tx1"/>
                </a:solidFill>
                <a:latin typeface="宋体" panose="02010600030101010101" pitchFamily="2" charset="-122"/>
                <a:ea typeface="宋体" panose="02010600030101010101" pitchFamily="2" charset="-122"/>
                <a:sym typeface="+mn-ea"/>
              </a:rPr>
              <a:t>《伊索寓言》译者白山</a:t>
            </a:r>
            <a:endParaRPr lang="en-US" sz="3200" b="1" dirty="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1983740" y="5668010"/>
            <a:ext cx="7724775"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做人既要有自知自明更要有知人之明。</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1983740" y="4591050"/>
            <a:ext cx="871791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做人不能爱慕虚荣</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4" name="文本框 3"/>
          <p:cNvSpPr txBox="1"/>
          <p:nvPr/>
        </p:nvSpPr>
        <p:spPr>
          <a:xfrm>
            <a:off x="1983740" y="5084445"/>
            <a:ext cx="871791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要忠于职守</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7" name="文本框 6"/>
          <p:cNvSpPr txBox="1"/>
          <p:nvPr/>
        </p:nvSpPr>
        <p:spPr>
          <a:xfrm>
            <a:off x="808990" y="4027805"/>
            <a:ext cx="136207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感悟</a:t>
            </a:r>
            <a:r>
              <a:rPr lang="zh-CN" altLang="en-US" sz="3200" b="1"/>
              <a:t>：</a:t>
            </a:r>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明故事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 name="文本框 10"/>
          <p:cNvSpPr txBox="1"/>
          <p:nvPr/>
        </p:nvSpPr>
        <p:spPr>
          <a:xfrm>
            <a:off x="1670685" y="1903730"/>
            <a:ext cx="8717915" cy="583565"/>
          </a:xfrm>
          <a:prstGeom prst="rect">
            <a:avLst/>
          </a:prstGeom>
          <a:noFill/>
        </p:spPr>
        <p:txBody>
          <a:bodyPr wrap="square" rtlCol="0" anchor="t">
            <a:spAutoFit/>
          </a:bodyPr>
          <a:p>
            <a:r>
              <a:rPr lang="zh-CN" sz="3200" b="1" dirty="0">
                <a:latin typeface="宋体" panose="02010600030101010101" pitchFamily="2" charset="-122"/>
                <a:ea typeface="宋体" panose="02010600030101010101" pitchFamily="2" charset="-122"/>
                <a:cs typeface="宋体" panose="02010600030101010101" pitchFamily="2" charset="-122"/>
                <a:sym typeface="+mn-ea"/>
              </a:rPr>
              <a:t>用一句话来概括故事的情节</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2" name="文本框 11"/>
          <p:cNvSpPr txBox="1"/>
          <p:nvPr/>
        </p:nvSpPr>
        <p:spPr>
          <a:xfrm>
            <a:off x="1670685" y="2623185"/>
            <a:ext cx="136207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提示</a:t>
            </a:r>
            <a:r>
              <a:rPr lang="zh-CN" altLang="en-US" sz="3200" b="1"/>
              <a:t>：</a:t>
            </a:r>
            <a:endParaRPr lang="zh-CN" altLang="en-US" sz="3200" b="1"/>
          </a:p>
        </p:txBody>
      </p:sp>
      <p:sp>
        <p:nvSpPr>
          <p:cNvPr id="14" name="文本框 13"/>
          <p:cNvSpPr txBox="1"/>
          <p:nvPr/>
        </p:nvSpPr>
        <p:spPr>
          <a:xfrm>
            <a:off x="2899410" y="2623185"/>
            <a:ext cx="2080895"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人物</a:t>
            </a:r>
            <a:r>
              <a:rPr lang="en-US"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事件</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670685" y="3342640"/>
            <a:ext cx="9027160" cy="107632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一只蚊子战胜了强大的狮子</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却被蜘蛛网粘住</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最后命丧蛛口。</a:t>
            </a:r>
            <a:endParaRPr lang="zh-CN" altLang="en-US"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 name="文本框 6"/>
          <p:cNvSpPr txBox="1"/>
          <p:nvPr/>
        </p:nvSpPr>
        <p:spPr>
          <a:xfrm>
            <a:off x="778510" y="1145540"/>
            <a:ext cx="10193655"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在这则寓言里</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蚊子两战一胜一败</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一生一死。</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2" name="文本框 11"/>
          <p:cNvSpPr txBox="1"/>
          <p:nvPr/>
        </p:nvSpPr>
        <p:spPr>
          <a:xfrm>
            <a:off x="778510" y="1729105"/>
            <a:ext cx="638810" cy="156845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p>
            <a:pPr>
              <a:lnSpc>
                <a:spcPct val="100000"/>
              </a:lnSpc>
            </a:pPr>
            <a:r>
              <a:rPr lang="zh-CN" altLang="en-US" sz="3200" b="1">
                <a:latin typeface="宋体" panose="02010600030101010101" pitchFamily="2" charset="-122"/>
                <a:ea typeface="宋体" panose="02010600030101010101" pitchFamily="2" charset="-122"/>
              </a:rPr>
              <a:t>第一战</a:t>
            </a:r>
            <a:endParaRPr lang="zh-CN" altLang="en-US" sz="3200" b="1"/>
          </a:p>
        </p:txBody>
      </p:sp>
      <p:grpSp>
        <p:nvGrpSpPr>
          <p:cNvPr id="13" name="组合 12"/>
          <p:cNvGrpSpPr/>
          <p:nvPr/>
        </p:nvGrpSpPr>
        <p:grpSpPr>
          <a:xfrm>
            <a:off x="499745" y="371475"/>
            <a:ext cx="1973350" cy="713740"/>
            <a:chOff x="2356" y="640"/>
            <a:chExt cx="2522" cy="1124"/>
          </a:xfrm>
        </p:grpSpPr>
        <p:sp>
          <p:nvSpPr>
            <p:cNvPr id="1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明主人公</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1577975" y="1729105"/>
            <a:ext cx="9735820" cy="1076325"/>
          </a:xfrm>
          <a:prstGeom prst="rect">
            <a:avLst/>
          </a:prstGeom>
          <a:noFill/>
        </p:spPr>
        <p:txBody>
          <a:bodyPr wrap="square" rtlCol="0" anchor="t">
            <a:spAutoFit/>
          </a:bodyPr>
          <a:p>
            <a:r>
              <a:rPr lang="zh-CN" altLang="en-US" sz="3200" b="1">
                <a:uFillTx/>
                <a:latin typeface="宋体" panose="02010600030101010101" pitchFamily="2" charset="-122"/>
                <a:ea typeface="宋体" panose="02010600030101010101" pitchFamily="2" charset="-122"/>
                <a:cs typeface="宋体" panose="02010600030101010101" pitchFamily="2" charset="-122"/>
                <a:sym typeface="+mn-ea"/>
              </a:rPr>
              <a:t>蚊子吹着喇叭冲过去</a:t>
            </a:r>
            <a:r>
              <a:rPr lang="zh-CN" altLang="en-US" sz="3200" b="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a:uFillTx/>
                <a:latin typeface="宋体" panose="02010600030101010101" pitchFamily="2" charset="-122"/>
                <a:ea typeface="宋体" panose="02010600030101010101" pitchFamily="2" charset="-122"/>
                <a:cs typeface="宋体" panose="02010600030101010101" pitchFamily="2" charset="-122"/>
                <a:sym typeface="+mn-ea"/>
              </a:rPr>
              <a:t>专咬狮子鼻子周围没有毛的地方。狮子气得用爪子把自己的脸都抓破了。</a:t>
            </a:r>
            <a:endParaRPr lang="zh-CN" altLang="en-US" sz="3200" b="1">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1578610" y="2713990"/>
            <a:ext cx="1061402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这场力量悬殊的战争</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蚊子因何胜？你从哪里读出来</a:t>
            </a:r>
            <a:r>
              <a:rPr lang="zh-CN" sz="3200" b="1">
                <a:uFillTx/>
                <a:ea typeface="SimSun-ExtB" panose="02010609060101010101" pitchFamily="49" charset="-122"/>
                <a:cs typeface="+mj-cs"/>
                <a:sym typeface="宋体" panose="02010600030101010101" pitchFamily="2" charset="-122"/>
              </a:rPr>
              <a:t>？</a:t>
            </a:r>
            <a:endParaRPr lang="zh-CN"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6" name="文本框 5"/>
          <p:cNvSpPr txBox="1"/>
          <p:nvPr/>
        </p:nvSpPr>
        <p:spPr>
          <a:xfrm>
            <a:off x="1272540" y="3398520"/>
            <a:ext cx="10191115" cy="1014730"/>
          </a:xfrm>
          <a:prstGeom prst="rect">
            <a:avLst/>
          </a:prstGeom>
          <a:noFill/>
        </p:spPr>
        <p:txBody>
          <a:bodyPr wrap="square" rtlCol="0" anchor="t">
            <a:spAutoFit/>
          </a:bodyPr>
          <a:p>
            <a:r>
              <a:rPr lang="en-US" altLang="zh-CN" sz="3000" b="1">
                <a:solidFill>
                  <a:srgbClr val="0000FF"/>
                </a:solidFill>
                <a:latin typeface="宋体" panose="02010600030101010101" pitchFamily="2" charset="-122"/>
                <a:ea typeface="宋体" panose="02010600030101010101" pitchFamily="2" charset="-122"/>
              </a:rPr>
              <a:t>①</a:t>
            </a:r>
            <a:r>
              <a:rPr lang="zh-CN" altLang="en-US" sz="3000" b="1">
                <a:solidFill>
                  <a:srgbClr val="0000FF"/>
                </a:solidFill>
                <a:latin typeface="宋体" panose="02010600030101010101" pitchFamily="2" charset="-122"/>
                <a:ea typeface="宋体" panose="02010600030101010101" pitchFamily="2" charset="-122"/>
              </a:rPr>
              <a:t>蚊子很</a:t>
            </a:r>
            <a:r>
              <a:rPr lang="zh-CN" altLang="en-US" sz="3000" b="1">
                <a:solidFill>
                  <a:srgbClr val="FF0000"/>
                </a:solidFill>
                <a:latin typeface="宋体" panose="02010600030101010101" pitchFamily="2" charset="-122"/>
                <a:ea typeface="宋体" panose="02010600030101010101" pitchFamily="2" charset="-122"/>
              </a:rPr>
              <a:t>自信</a:t>
            </a:r>
            <a:r>
              <a:rPr lang="zh-CN" altLang="en-US" sz="3000" b="1">
                <a:solidFill>
                  <a:srgbClr val="0000FF"/>
                </a:solidFill>
                <a:latin typeface="宋体" panose="02010600030101010101" pitchFamily="2" charset="-122"/>
                <a:ea typeface="宋体" panose="02010600030101010101" pitchFamily="2" charset="-122"/>
              </a:rPr>
              <a:t>。从</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rPr>
              <a:t>“蚊子吹着喇叭冲过去”</a:t>
            </a:r>
            <a:r>
              <a:rPr lang="zh-CN" altLang="en-US" sz="3000" b="1">
                <a:solidFill>
                  <a:srgbClr val="0000FF"/>
                </a:solidFill>
                <a:latin typeface="宋体" panose="02010600030101010101" pitchFamily="2" charset="-122"/>
                <a:ea typeface="宋体" panose="02010600030101010101" pitchFamily="2" charset="-122"/>
              </a:rPr>
              <a:t>可以看出来</a:t>
            </a:r>
            <a:r>
              <a:rPr lang="zh-CN" altLang="en-US" sz="3000" b="1">
                <a:solidFill>
                  <a:srgbClr val="0000FF"/>
                </a:solidFill>
                <a:uFillTx/>
                <a:ea typeface="SimSun-ExtB" panose="02010609060101010101" pitchFamily="49" charset="-122"/>
                <a:cs typeface="+mj-cs"/>
                <a:sym typeface="宋体" panose="02010600030101010101" pitchFamily="2" charset="-122"/>
              </a:rPr>
              <a:t>。</a:t>
            </a:r>
            <a:endParaRPr lang="en-US" altLang="zh-CN" sz="3000" b="1">
              <a:solidFill>
                <a:srgbClr val="0000FF"/>
              </a:solidFill>
              <a:uFillTx/>
              <a:ea typeface="SimSun-ExtB" panose="02010609060101010101" pitchFamily="49" charset="-122"/>
              <a:cs typeface="+mj-cs"/>
              <a:sym typeface="宋体" panose="02010600030101010101" pitchFamily="2" charset="-122"/>
            </a:endParaRPr>
          </a:p>
          <a:p>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“吹着喇叭”</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表明它气势很足</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“冲”</a:t>
            </a:r>
            <a:r>
              <a:rPr lang="zh-CN" sz="3000" b="1">
                <a:solidFill>
                  <a:srgbClr val="0000FF"/>
                </a:solidFill>
                <a:latin typeface="宋体" panose="02010600030101010101" pitchFamily="2" charset="-122"/>
                <a:ea typeface="宋体" panose="02010600030101010101" pitchFamily="2" charset="-122"/>
              </a:rPr>
              <a:t>表现它的战斗力强、</a:t>
            </a:r>
            <a:r>
              <a:rPr lang="zh-CN" altLang="en-US" sz="3000" b="1">
                <a:solidFill>
                  <a:srgbClr val="FF0000"/>
                </a:solidFill>
                <a:latin typeface="楷体" panose="02010609060101010101" pitchFamily="49" charset="-122"/>
                <a:ea typeface="楷体" panose="02010609060101010101" pitchFamily="49" charset="-122"/>
                <a:sym typeface="+mn-ea"/>
              </a:rPr>
              <a:t>勇猛</a:t>
            </a:r>
            <a:r>
              <a:rPr lang="zh-CN" altLang="en-US" sz="3000" b="1">
                <a:solidFill>
                  <a:srgbClr val="0000FF"/>
                </a:solidFill>
                <a:latin typeface="宋体" panose="02010600030101010101" pitchFamily="2" charset="-122"/>
                <a:ea typeface="宋体" panose="02010600030101010101" pitchFamily="2" charset="-122"/>
              </a:rPr>
              <a:t>。</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9" name="文本框 8"/>
          <p:cNvSpPr txBox="1"/>
          <p:nvPr/>
        </p:nvSpPr>
        <p:spPr>
          <a:xfrm>
            <a:off x="1272540" y="4413250"/>
            <a:ext cx="10040620" cy="1014730"/>
          </a:xfrm>
          <a:prstGeom prst="rect">
            <a:avLst/>
          </a:prstGeom>
          <a:noFill/>
        </p:spPr>
        <p:txBody>
          <a:bodyPr wrap="square" rtlCol="0" anchor="t">
            <a:spAutoFit/>
          </a:bodyPr>
          <a:p>
            <a:r>
              <a:rPr lang="zh-CN" altLang="en-US" sz="3000" b="1">
                <a:solidFill>
                  <a:srgbClr val="0000FF"/>
                </a:solidFill>
                <a:latin typeface="宋体" panose="02010600030101010101" pitchFamily="2" charset="-122"/>
                <a:ea typeface="宋体" panose="02010600030101010101" pitchFamily="2" charset="-122"/>
              </a:rPr>
              <a:t>②蚊子获胜是因为</a:t>
            </a:r>
            <a:r>
              <a:rPr lang="zh-CN" altLang="en-US" sz="3000" b="1">
                <a:solidFill>
                  <a:srgbClr val="FF0000"/>
                </a:solidFill>
                <a:latin typeface="宋体" panose="02010600030101010101" pitchFamily="2" charset="-122"/>
                <a:ea typeface="宋体" panose="02010600030101010101" pitchFamily="2" charset="-122"/>
              </a:rPr>
              <a:t>知道对方的缺点</a:t>
            </a:r>
            <a:r>
              <a:rPr lang="zh-CN" altLang="en-US" sz="3000" b="1">
                <a:solidFill>
                  <a:srgbClr val="0000FF"/>
                </a:solidFill>
                <a:latin typeface="宋体" panose="02010600030101010101" pitchFamily="2" charset="-122"/>
                <a:ea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sym typeface="+mn-ea"/>
              </a:rPr>
              <a:t>从</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“专咬狮子鼻子周围没有毛的地方”</a:t>
            </a:r>
            <a:r>
              <a:rPr lang="zh-CN" altLang="en-US" sz="3000" b="1">
                <a:solidFill>
                  <a:srgbClr val="0000FF"/>
                </a:solidFill>
                <a:latin typeface="宋体" panose="02010600030101010101" pitchFamily="2" charset="-122"/>
                <a:ea typeface="宋体" panose="02010600030101010101" pitchFamily="2" charset="-122"/>
                <a:sym typeface="+mn-ea"/>
              </a:rPr>
              <a:t>看出</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“专咬”</a:t>
            </a:r>
            <a:r>
              <a:rPr lang="zh-CN" sz="3000" b="1">
                <a:solidFill>
                  <a:srgbClr val="0000FF"/>
                </a:solidFill>
                <a:latin typeface="宋体" panose="02010600030101010101" pitchFamily="2" charset="-122"/>
                <a:ea typeface="宋体" panose="02010600030101010101" pitchFamily="2" charset="-122"/>
                <a:sym typeface="+mn-ea"/>
              </a:rPr>
              <a:t>表现它的目的性强</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楷体" panose="02010609060101010101" pitchFamily="49" charset="-122"/>
                <a:ea typeface="楷体" panose="02010609060101010101" pitchFamily="49" charset="-122"/>
                <a:sym typeface="+mn-ea"/>
              </a:rPr>
              <a:t>勇猛、智慧</a:t>
            </a:r>
            <a:r>
              <a:rPr lang="zh-CN" altLang="en-US" sz="3000" b="1">
                <a:solidFill>
                  <a:srgbClr val="0000FF"/>
                </a:solidFill>
                <a:latin typeface="宋体" panose="02010600030101010101" pitchFamily="2" charset="-122"/>
                <a:ea typeface="宋体" panose="02010600030101010101" pitchFamily="2" charset="-122"/>
                <a:sym typeface="+mn-ea"/>
              </a:rPr>
              <a:t>。</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11" name="文本框 10"/>
          <p:cNvSpPr txBox="1"/>
          <p:nvPr/>
        </p:nvSpPr>
        <p:spPr>
          <a:xfrm>
            <a:off x="4530725" y="5336540"/>
            <a:ext cx="2080260" cy="583565"/>
          </a:xfrm>
          <a:prstGeom prst="rect">
            <a:avLst/>
          </a:prstGeom>
          <a:noFill/>
        </p:spPr>
        <p:txBody>
          <a:bodyPr wrap="square" rtlCol="0" anchor="t">
            <a:spAutoFit/>
          </a:bodyPr>
          <a:p>
            <a:pPr algn="ctr"/>
            <a:r>
              <a:rPr lang="zh-CN" sz="3200" b="1">
                <a:solidFill>
                  <a:srgbClr val="FF0000"/>
                </a:solidFill>
                <a:latin typeface="宋体" panose="02010600030101010101" pitchFamily="2" charset="-122"/>
                <a:ea typeface="宋体" panose="02010600030101010101" pitchFamily="2" charset="-122"/>
              </a:rPr>
              <a:t>激将法</a:t>
            </a:r>
            <a:endParaRPr lang="zh-CN" sz="3200" b="1">
              <a:solidFill>
                <a:srgbClr val="FF0000"/>
              </a:solidFill>
              <a:latin typeface="宋体" panose="02010600030101010101" pitchFamily="2" charset="-122"/>
              <a:ea typeface="宋体" panose="02010600030101010101" pitchFamily="2" charset="-122"/>
            </a:endParaRPr>
          </a:p>
        </p:txBody>
      </p:sp>
      <p:sp>
        <p:nvSpPr>
          <p:cNvPr id="17" name="Rectangle 16"/>
          <p:cNvSpPr>
            <a:spLocks noChangeArrowheads="1"/>
          </p:cNvSpPr>
          <p:nvPr/>
        </p:nvSpPr>
        <p:spPr bwMode="auto">
          <a:xfrm>
            <a:off x="2132965" y="5804535"/>
            <a:ext cx="8971280" cy="583565"/>
          </a:xfrm>
          <a:prstGeom prst="rect">
            <a:avLst/>
          </a:prstGeom>
          <a:noFill/>
          <a:ln w="9525">
            <a:noFill/>
            <a:miter lim="800000"/>
          </a:ln>
        </p:spPr>
        <p:txBody>
          <a:bodyPr wrap="square">
            <a:spAutoFit/>
          </a:bodyPr>
          <a:p>
            <a:r>
              <a:rPr lang="zh-CN" altLang="en-US" sz="3200" b="1">
                <a:solidFill>
                  <a:srgbClr val="FF0000"/>
                </a:solidFill>
                <a:latin typeface="黑体" panose="02010609060101010101" charset="-122"/>
                <a:ea typeface="黑体" panose="02010609060101010101" charset="-122"/>
                <a:sym typeface="+mn-ea"/>
              </a:rPr>
              <a:t>智者</a:t>
            </a:r>
            <a:r>
              <a:rPr lang="zh-CN" altLang="en-US" sz="3200" b="1">
                <a:solidFill>
                  <a:srgbClr val="FF0000"/>
                </a:solidFill>
                <a:sym typeface="+mn-ea"/>
              </a:rPr>
              <a:t>：</a:t>
            </a:r>
            <a:r>
              <a:rPr lang="zh-CN" altLang="en-US" sz="3200" b="1">
                <a:solidFill>
                  <a:srgbClr val="FF0000"/>
                </a:solidFill>
                <a:latin typeface="黑体" panose="02010609060101010101" charset="-122"/>
                <a:ea typeface="黑体" panose="02010609060101010101" charset="-122"/>
                <a:sym typeface="+mn-ea"/>
              </a:rPr>
              <a:t>以己之长攻彼之短</a:t>
            </a:r>
            <a:r>
              <a:rPr lang="zh-CN" altLang="zh-CN" sz="3200" b="1">
                <a:solidFill>
                  <a:srgbClr val="FF0000"/>
                </a:solidFill>
                <a:sym typeface="宋体" panose="02010600030101010101" pitchFamily="2" charset="-122"/>
              </a:rPr>
              <a:t>,</a:t>
            </a:r>
            <a:r>
              <a:rPr lang="zh-CN" sz="3200" b="1" dirty="0">
                <a:solidFill>
                  <a:srgbClr val="FF3300"/>
                </a:solidFill>
                <a:latin typeface="黑体" panose="02010609060101010101" charset="-122"/>
                <a:ea typeface="黑体" panose="02010609060101010101" charset="-122"/>
                <a:sym typeface="+mn-ea"/>
              </a:rPr>
              <a:t>知己知彼百战不殆</a:t>
            </a:r>
            <a:r>
              <a:rPr lang="zh-CN" altLang="en-US" sz="3200" b="1">
                <a:solidFill>
                  <a:srgbClr val="FF0000"/>
                </a:solidFill>
                <a:latin typeface="+mj-ea"/>
                <a:ea typeface="+mj-ea"/>
                <a:sym typeface="+mn-ea"/>
              </a:rPr>
              <a:t>。</a:t>
            </a:r>
            <a:endParaRPr lang="zh-CN" altLang="en-US" sz="3200" b="1">
              <a:solidFill>
                <a:srgbClr val="FF0000"/>
              </a:solidFill>
              <a:latin typeface="+mj-ea"/>
              <a:ea typeface="+mj-ea"/>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P spid="11" grpId="0"/>
      <p:bldP spid="1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 name="文本框 11"/>
          <p:cNvSpPr txBox="1"/>
          <p:nvPr/>
        </p:nvSpPr>
        <p:spPr>
          <a:xfrm>
            <a:off x="1166495" y="1236980"/>
            <a:ext cx="638810" cy="156845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p>
            <a:pPr>
              <a:lnSpc>
                <a:spcPct val="100000"/>
              </a:lnSpc>
            </a:pPr>
            <a:r>
              <a:rPr lang="zh-CN" altLang="en-US" sz="3200" b="1">
                <a:latin typeface="宋体" panose="02010600030101010101" pitchFamily="2" charset="-122"/>
                <a:ea typeface="宋体" panose="02010600030101010101" pitchFamily="2" charset="-122"/>
              </a:rPr>
              <a:t>第二战</a:t>
            </a:r>
            <a:endParaRPr lang="zh-CN" altLang="en-US" sz="3200" b="1"/>
          </a:p>
        </p:txBody>
      </p:sp>
      <p:sp>
        <p:nvSpPr>
          <p:cNvPr id="2" name="文本框 1"/>
          <p:cNvSpPr txBox="1"/>
          <p:nvPr/>
        </p:nvSpPr>
        <p:spPr>
          <a:xfrm>
            <a:off x="1936115" y="1236980"/>
            <a:ext cx="9067800" cy="1076325"/>
          </a:xfrm>
          <a:prstGeom prst="rect">
            <a:avLst/>
          </a:prstGeom>
          <a:noFill/>
        </p:spPr>
        <p:txBody>
          <a:bodyPr wrap="square" rtlCol="0" anchor="t">
            <a:spAutoFit/>
          </a:bodyPr>
          <a:p>
            <a:r>
              <a:rPr lang="zh-CN" altLang="en-US" sz="3200" b="1">
                <a:uFillTx/>
                <a:latin typeface="宋体" panose="02010600030101010101" pitchFamily="2" charset="-122"/>
                <a:ea typeface="宋体" panose="02010600030101010101" pitchFamily="2" charset="-122"/>
              </a:rPr>
              <a:t>蚊子战胜了狮子</a:t>
            </a:r>
            <a:r>
              <a:rPr lang="zh-CN" altLang="en-US" sz="3200" b="1">
                <a:uFillTx/>
              </a:rPr>
              <a:t>,</a:t>
            </a:r>
            <a:r>
              <a:rPr lang="zh-CN" altLang="en-US" sz="3200" b="1">
                <a:uFillTx/>
                <a:latin typeface="宋体" panose="02010600030101010101" pitchFamily="2" charset="-122"/>
                <a:ea typeface="宋体" panose="02010600030101010101" pitchFamily="2" charset="-122"/>
              </a:rPr>
              <a:t>又吹起喇叭</a:t>
            </a:r>
            <a:r>
              <a:rPr lang="zh-CN" altLang="en-US" sz="3200" b="1">
                <a:uFillTx/>
              </a:rPr>
              <a:t>,</a:t>
            </a:r>
            <a:r>
              <a:rPr lang="zh-CN" altLang="en-US" sz="3200" b="1">
                <a:uFillTx/>
                <a:latin typeface="宋体" panose="02010600030101010101" pitchFamily="2" charset="-122"/>
                <a:ea typeface="宋体" panose="02010600030101010101" pitchFamily="2" charset="-122"/>
              </a:rPr>
              <a:t>唱着凯歌飞走</a:t>
            </a:r>
            <a:r>
              <a:rPr lang="zh-CN" altLang="en-US" sz="3200" b="1">
                <a:uFillTx/>
              </a:rPr>
              <a:t>,</a:t>
            </a:r>
            <a:r>
              <a:rPr lang="zh-CN" altLang="en-US" sz="3200" b="1">
                <a:uFillTx/>
                <a:latin typeface="宋体" panose="02010600030101010101" pitchFamily="2" charset="-122"/>
                <a:ea typeface="宋体" panose="02010600030101010101" pitchFamily="2" charset="-122"/>
              </a:rPr>
              <a:t>却被蜘蛛网粘住了</a:t>
            </a:r>
            <a:r>
              <a:rPr lang="zh-CN" altLang="en-US" sz="3200" b="1">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1998345" y="2221865"/>
            <a:ext cx="839724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sz="3200" b="1" dirty="0">
                <a:latin typeface="宋体" panose="02010600030101010101" pitchFamily="2" charset="-122"/>
                <a:ea typeface="宋体" panose="02010600030101010101" pitchFamily="2" charset="-122"/>
                <a:cs typeface="宋体" panose="02010600030101010101" pitchFamily="2" charset="-122"/>
                <a:sym typeface="+mn-ea"/>
              </a:rPr>
              <a:t>第二战</a:t>
            </a:r>
            <a:r>
              <a:rPr lang="zh-CN" altLang="en-US" sz="3200" b="1">
                <a:uFillTx/>
                <a:ea typeface="SimSun-ExtB" panose="02010609060101010101" pitchFamily="49" charset="-122"/>
                <a:cs typeface="+mj-cs"/>
                <a:sym typeface="宋体" panose="02010600030101010101" pitchFamily="2" charset="-122"/>
              </a:rPr>
              <a:t>蚊子因何败</a:t>
            </a:r>
            <a:r>
              <a:rPr 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你从哪里读出来</a:t>
            </a:r>
            <a:r>
              <a:rPr lang="zh-CN" sz="3200" b="1">
                <a:uFillTx/>
                <a:ea typeface="SimSun-ExtB" panose="02010609060101010101" pitchFamily="49" charset="-122"/>
                <a:cs typeface="+mj-cs"/>
                <a:sym typeface="宋体" panose="02010600030101010101" pitchFamily="2" charset="-122"/>
              </a:rPr>
              <a:t>？</a:t>
            </a:r>
            <a:endParaRPr lang="zh-CN"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6" name="文本框 5"/>
          <p:cNvSpPr txBox="1"/>
          <p:nvPr/>
        </p:nvSpPr>
        <p:spPr>
          <a:xfrm>
            <a:off x="1166495" y="2865120"/>
            <a:ext cx="9583420" cy="1014730"/>
          </a:xfrm>
          <a:prstGeom prst="rect">
            <a:avLst/>
          </a:prstGeom>
          <a:noFill/>
        </p:spPr>
        <p:txBody>
          <a:bodyPr wrap="square" rtlCol="0" anchor="t">
            <a:spAutoFit/>
          </a:bodyPr>
          <a:p>
            <a:r>
              <a:rPr lang="en-US" altLang="zh-CN" sz="3000" b="1">
                <a:solidFill>
                  <a:srgbClr val="0000FF"/>
                </a:solidFill>
                <a:latin typeface="宋体" panose="02010600030101010101" pitchFamily="2" charset="-122"/>
                <a:ea typeface="宋体" panose="02010600030101010101" pitchFamily="2" charset="-122"/>
              </a:rPr>
              <a:t>①</a:t>
            </a:r>
            <a:r>
              <a:rPr lang="zh-CN" altLang="en-US" sz="3000" b="1">
                <a:solidFill>
                  <a:srgbClr val="0000FF"/>
                </a:solidFill>
                <a:latin typeface="宋体" panose="02010600030101010101" pitchFamily="2" charset="-122"/>
                <a:ea typeface="宋体" panose="02010600030101010101" pitchFamily="2" charset="-122"/>
              </a:rPr>
              <a:t>蚊子因为</a:t>
            </a:r>
            <a:r>
              <a:rPr lang="zh-CN" altLang="en-US" sz="3000" b="1">
                <a:solidFill>
                  <a:srgbClr val="FF0000"/>
                </a:solidFill>
                <a:latin typeface="宋体" panose="02010600030101010101" pitchFamily="2" charset="-122"/>
                <a:ea typeface="宋体" panose="02010600030101010101" pitchFamily="2" charset="-122"/>
              </a:rPr>
              <a:t>骄傲失败</a:t>
            </a:r>
            <a:r>
              <a:rPr lang="zh-CN" altLang="en-US" sz="3000" b="1">
                <a:solidFill>
                  <a:srgbClr val="0000FF"/>
                </a:solidFill>
                <a:latin typeface="宋体" panose="02010600030101010101" pitchFamily="2" charset="-122"/>
                <a:ea typeface="宋体" panose="02010600030101010101" pitchFamily="2" charset="-122"/>
              </a:rPr>
              <a:t>。从</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rPr>
              <a:t>“吹起喇叭,唱着凯歌”</a:t>
            </a:r>
            <a:r>
              <a:rPr lang="zh-CN" altLang="en-US" sz="3000" b="1">
                <a:solidFill>
                  <a:srgbClr val="0000FF"/>
                </a:solidFill>
                <a:latin typeface="宋体" panose="02010600030101010101" pitchFamily="2" charset="-122"/>
                <a:ea typeface="宋体" panose="02010600030101010101" pitchFamily="2" charset="-122"/>
              </a:rPr>
              <a:t>可以看出</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sym typeface="+mn-ea"/>
              </a:rPr>
              <a:t>蚊子骄傲了</a:t>
            </a:r>
            <a:r>
              <a:rPr lang="zh-CN" altLang="en-US" sz="3000" b="1">
                <a:solidFill>
                  <a:srgbClr val="0000FF"/>
                </a:solidFill>
                <a:latin typeface="宋体" panose="02010600030101010101" pitchFamily="2" charset="-122"/>
                <a:ea typeface="宋体" panose="02010600030101010101" pitchFamily="2" charset="-122"/>
              </a:rPr>
              <a:t>。</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9" name="文本框 8"/>
          <p:cNvSpPr txBox="1"/>
          <p:nvPr/>
        </p:nvSpPr>
        <p:spPr>
          <a:xfrm>
            <a:off x="1166495" y="3797935"/>
            <a:ext cx="9837420" cy="1014730"/>
          </a:xfrm>
          <a:prstGeom prst="rect">
            <a:avLst/>
          </a:prstGeom>
          <a:noFill/>
        </p:spPr>
        <p:txBody>
          <a:bodyPr wrap="square" rtlCol="0" anchor="t">
            <a:spAutoFit/>
          </a:bodyPr>
          <a:p>
            <a:r>
              <a:rPr lang="zh-CN" altLang="en-US" sz="3000" b="1">
                <a:solidFill>
                  <a:srgbClr val="0000FF"/>
                </a:solidFill>
                <a:latin typeface="宋体" panose="02010600030101010101" pitchFamily="2" charset="-122"/>
                <a:ea typeface="宋体" panose="02010600030101010101" pitchFamily="2" charset="-122"/>
              </a:rPr>
              <a:t>②蚊子因</a:t>
            </a:r>
            <a:r>
              <a:rPr lang="zh-CN" altLang="en-US" sz="3000" b="1">
                <a:solidFill>
                  <a:srgbClr val="FF0000"/>
                </a:solidFill>
                <a:latin typeface="宋体" panose="02010600030101010101" pitchFamily="2" charset="-122"/>
                <a:ea typeface="宋体" panose="02010600030101010101" pitchFamily="2" charset="-122"/>
                <a:sym typeface="+mn-ea"/>
              </a:rPr>
              <a:t>轻敌</a:t>
            </a:r>
            <a:r>
              <a:rPr lang="zh-CN" altLang="en-US" sz="3000" b="1">
                <a:solidFill>
                  <a:srgbClr val="FF0000"/>
                </a:solidFill>
                <a:latin typeface="宋体" panose="02010600030101010101" pitchFamily="2" charset="-122"/>
                <a:ea typeface="宋体" panose="02010600030101010101" pitchFamily="2" charset="-122"/>
                <a:sym typeface="+mn-ea"/>
              </a:rPr>
              <a:t>而</a:t>
            </a:r>
            <a:r>
              <a:rPr lang="zh-CN" altLang="en-US" sz="3000" b="1">
                <a:solidFill>
                  <a:srgbClr val="FF0000"/>
                </a:solidFill>
                <a:latin typeface="宋体" panose="02010600030101010101" pitchFamily="2" charset="-122"/>
                <a:ea typeface="宋体" panose="02010600030101010101" pitchFamily="2" charset="-122"/>
                <a:sym typeface="+mn-ea"/>
              </a:rPr>
              <a:t>失败</a:t>
            </a:r>
            <a:r>
              <a:rPr lang="zh-CN" altLang="en-US" sz="3000" b="1">
                <a:solidFill>
                  <a:srgbClr val="0000FF"/>
                </a:solidFill>
                <a:latin typeface="宋体" panose="02010600030101010101" pitchFamily="2" charset="-122"/>
                <a:ea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sym typeface="+mn-ea"/>
              </a:rPr>
              <a:t>从后面</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一只小小的蜘蛛</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sym typeface="+mn-ea"/>
              </a:rPr>
              <a:t>可以看出</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sym typeface="+mn-ea"/>
              </a:rPr>
              <a:t>蚊子没把蜘蛛放在眼里</a:t>
            </a:r>
            <a:r>
              <a:rPr lang="en-US" altLang="zh-CN" sz="3000" b="1">
                <a:solidFill>
                  <a:srgbClr val="0000FF"/>
                </a:solidFill>
                <a:uFillTx/>
                <a:ea typeface="SimSun-ExtB" panose="02010609060101010101" pitchFamily="49" charset="-122"/>
                <a:cs typeface="+mj-cs"/>
                <a:sym typeface="宋体" panose="02010600030101010101" pitchFamily="2" charset="-122"/>
              </a:rPr>
              <a:t>,</a:t>
            </a:r>
            <a:r>
              <a:rPr 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丧失了警惕</a:t>
            </a:r>
            <a:r>
              <a:rPr lang="zh-CN" altLang="en-US" sz="3000" b="1">
                <a:solidFill>
                  <a:srgbClr val="0000FF"/>
                </a:solidFill>
                <a:latin typeface="宋体" panose="02010600030101010101" pitchFamily="2" charset="-122"/>
                <a:ea typeface="宋体" panose="02010600030101010101" pitchFamily="2" charset="-122"/>
                <a:sym typeface="+mn-ea"/>
              </a:rPr>
              <a:t>。</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17" name="Rectangle 16"/>
          <p:cNvSpPr>
            <a:spLocks noChangeArrowheads="1"/>
          </p:cNvSpPr>
          <p:nvPr/>
        </p:nvSpPr>
        <p:spPr bwMode="auto">
          <a:xfrm>
            <a:off x="2802255" y="4901565"/>
            <a:ext cx="7876540" cy="583565"/>
          </a:xfrm>
          <a:prstGeom prst="rect">
            <a:avLst/>
          </a:prstGeom>
          <a:noFill/>
          <a:ln w="9525">
            <a:noFill/>
            <a:miter lim="800000"/>
          </a:ln>
        </p:spPr>
        <p:txBody>
          <a:bodyPr wrap="square">
            <a:spAutoFit/>
          </a:bodyPr>
          <a:p>
            <a:r>
              <a:rPr lang="zh-CN" altLang="en-US" sz="3200" b="1">
                <a:solidFill>
                  <a:srgbClr val="FF0000"/>
                </a:solidFill>
                <a:latin typeface="黑体" panose="02010609060101010101" charset="-122"/>
                <a:ea typeface="黑体" panose="02010609060101010101" charset="-122"/>
                <a:sym typeface="+mn-ea"/>
              </a:rPr>
              <a:t>骄者败</a:t>
            </a:r>
            <a:r>
              <a:rPr lang="zh-CN" altLang="en-US" sz="3200" b="1">
                <a:solidFill>
                  <a:srgbClr val="FF0000"/>
                </a:solidFill>
                <a:sym typeface="+mn-ea"/>
              </a:rPr>
              <a:t>：</a:t>
            </a:r>
            <a:r>
              <a:rPr lang="zh-CN" altLang="en-US" sz="3200" b="1">
                <a:solidFill>
                  <a:srgbClr val="FF0000"/>
                </a:solidFill>
                <a:latin typeface="黑体" panose="02010609060101010101" charset="-122"/>
                <a:ea typeface="黑体" panose="02010609060101010101" charset="-122"/>
                <a:sym typeface="+mn-ea"/>
              </a:rPr>
              <a:t>骄傲自大、目空一切</a:t>
            </a:r>
            <a:r>
              <a:rPr lang="zh-CN" altLang="en-US" sz="3200" b="1">
                <a:solidFill>
                  <a:srgbClr val="FF0000"/>
                </a:solidFill>
                <a:latin typeface="黑体" panose="02010609060101010101" charset="-122"/>
                <a:ea typeface="黑体" panose="02010609060101010101" charset="-122"/>
                <a:sym typeface="+mn-ea"/>
              </a:rPr>
              <a:t>、得意忘形</a:t>
            </a:r>
            <a:r>
              <a:rPr lang="zh-CN" altLang="en-US" sz="3200" b="1">
                <a:solidFill>
                  <a:srgbClr val="FF0000"/>
                </a:solidFill>
                <a:latin typeface="+mj-ea"/>
                <a:ea typeface="+mj-ea"/>
                <a:sym typeface="+mn-ea"/>
              </a:rPr>
              <a:t>。</a:t>
            </a:r>
            <a:endParaRPr lang="zh-CN" altLang="en-US" sz="3200" b="1">
              <a:solidFill>
                <a:srgbClr val="FF0000"/>
              </a:solidFill>
              <a:latin typeface="+mj-ea"/>
              <a:ea typeface="+mj-ea"/>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明寓意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 name="文本框 10"/>
          <p:cNvSpPr txBox="1"/>
          <p:nvPr/>
        </p:nvSpPr>
        <p:spPr>
          <a:xfrm>
            <a:off x="1297305" y="2872740"/>
            <a:ext cx="591883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②</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和强敌较量要找准他的弱点</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2" name="文本框 11"/>
          <p:cNvSpPr txBox="1"/>
          <p:nvPr/>
        </p:nvSpPr>
        <p:spPr>
          <a:xfrm>
            <a:off x="1297305" y="5020945"/>
            <a:ext cx="136207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寓意</a:t>
            </a:r>
            <a:r>
              <a:rPr lang="zh-CN" altLang="en-US" sz="3200" b="1"/>
              <a:t>：</a:t>
            </a:r>
            <a:endParaRPr lang="zh-CN" altLang="en-US" sz="3200" b="1"/>
          </a:p>
        </p:txBody>
      </p:sp>
      <p:sp>
        <p:nvSpPr>
          <p:cNvPr id="5" name="文本框 4"/>
          <p:cNvSpPr txBox="1"/>
          <p:nvPr/>
        </p:nvSpPr>
        <p:spPr>
          <a:xfrm>
            <a:off x="1191895" y="1361440"/>
            <a:ext cx="9808210" cy="1076325"/>
          </a:xfrm>
          <a:prstGeom prst="rect">
            <a:avLst/>
          </a:prstGeom>
          <a:noFill/>
        </p:spPr>
        <p:txBody>
          <a:bodyPr wrap="square" rtlCol="0" anchor="t">
            <a:spAutoFit/>
          </a:bodyPr>
          <a:p>
            <a:r>
              <a:rPr lang="zh-CN" altLang="en-US" sz="3200" b="1">
                <a:uFillTx/>
                <a:ea typeface="SimSun-ExtB" panose="02010609060101010101" pitchFamily="49" charset="-122"/>
                <a:cs typeface="+mj-cs"/>
                <a:sym typeface="宋体" panose="02010600030101010101" pitchFamily="2" charset="-122"/>
              </a:rPr>
              <a:t>你读</a:t>
            </a:r>
            <a:r>
              <a:rPr lang="zh-CN" sz="3200" b="1">
                <a:uFillTx/>
                <a:ea typeface="SimSun-ExtB" panose="02010609060101010101" pitchFamily="49" charset="-122"/>
                <a:cs typeface="+mj-cs"/>
                <a:sym typeface="宋体" panose="02010600030101010101" pitchFamily="2" charset="-122"/>
              </a:rPr>
              <a:t>出了什么寓意？建议站在不同的角度来说。比如</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蚊子角度、狮子角度、蜘蛛角度等。</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3" name="文本框 12"/>
          <p:cNvSpPr txBox="1"/>
          <p:nvPr/>
        </p:nvSpPr>
        <p:spPr>
          <a:xfrm>
            <a:off x="1297305" y="3365500"/>
            <a:ext cx="373951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④</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做人要扬长避短</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endPar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3065145" y="2399665"/>
            <a:ext cx="6851650"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①</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做人不能骄傲</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uFillTx/>
                <a:ea typeface="SimSun-ExtB" panose="02010609060101010101" pitchFamily="49" charset="-122"/>
                <a:cs typeface="+mj-cs"/>
                <a:sym typeface="宋体" panose="02010600030101010101" pitchFamily="2" charset="-122"/>
              </a:rPr>
              <a:t>人外有人</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uFillTx/>
                <a:ea typeface="SimSun-ExtB" panose="02010609060101010101" pitchFamily="49" charset="-122"/>
                <a:cs typeface="+mj-cs"/>
                <a:sym typeface="宋体" panose="02010600030101010101" pitchFamily="2" charset="-122"/>
              </a:rPr>
              <a:t>天外有天</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4" name="文本框 3"/>
          <p:cNvSpPr txBox="1"/>
          <p:nvPr/>
        </p:nvSpPr>
        <p:spPr>
          <a:xfrm>
            <a:off x="7014845" y="2872740"/>
            <a:ext cx="3895725" cy="583565"/>
          </a:xfrm>
          <a:prstGeom prst="rect">
            <a:avLst/>
          </a:prstGeom>
          <a:noFill/>
        </p:spPr>
        <p:txBody>
          <a:bodyPr wrap="square" rtlCol="0" anchor="t">
            <a:spAutoFit/>
          </a:bodyPr>
          <a:p>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③</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要智取不能武斗</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9" name="文本框 8"/>
          <p:cNvSpPr txBox="1"/>
          <p:nvPr/>
        </p:nvSpPr>
        <p:spPr>
          <a:xfrm>
            <a:off x="1191895" y="2491105"/>
            <a:ext cx="9808210" cy="2553335"/>
          </a:xfrm>
          <a:prstGeom prst="rect">
            <a:avLst/>
          </a:prstGeom>
          <a:noFill/>
        </p:spPr>
        <p:txBody>
          <a:bodyPr wrap="square" rtlCol="0" anchor="t">
            <a:spAutoFit/>
          </a:bodyPr>
          <a:p>
            <a:r>
              <a:rPr lang="zh-CN" altLang="en-US" sz="3200" b="1">
                <a:uFillTx/>
                <a:ea typeface="SimSun-ExtB" panose="02010609060101010101" pitchFamily="49" charset="-122"/>
                <a:cs typeface="+mj-cs"/>
                <a:sym typeface="宋体" panose="02010600030101010101" pitchFamily="2" charset="-122"/>
              </a:rPr>
              <a:t>蚊子角度：</a:t>
            </a:r>
            <a:endParaRPr lang="zh-CN" altLang="en-US" sz="3200" b="1">
              <a:uFillTx/>
              <a:ea typeface="SimSun-ExtB" panose="02010609060101010101" pitchFamily="49" charset="-122"/>
              <a:cs typeface="+mj-cs"/>
              <a:sym typeface="宋体" panose="02010600030101010101" pitchFamily="2" charset="-122"/>
            </a:endParaRPr>
          </a:p>
          <a:p>
            <a:endParaRPr lang="zh-CN" altLang="en-US" sz="3200" b="1">
              <a:uFillTx/>
              <a:ea typeface="SimSun-ExtB" panose="02010609060101010101" pitchFamily="49" charset="-122"/>
              <a:cs typeface="+mj-cs"/>
              <a:sym typeface="宋体" panose="02010600030101010101" pitchFamily="2" charset="-122"/>
            </a:endParaRPr>
          </a:p>
          <a:p>
            <a:endParaRPr lang="zh-CN" altLang="en-US" sz="3200" b="1">
              <a:uFillTx/>
              <a:ea typeface="SimSun-ExtB" panose="02010609060101010101" pitchFamily="49" charset="-122"/>
              <a:cs typeface="+mj-cs"/>
              <a:sym typeface="宋体" panose="02010600030101010101" pitchFamily="2" charset="-122"/>
            </a:endParaRPr>
          </a:p>
          <a:p>
            <a:r>
              <a:rPr lang="zh-CN" altLang="en-US" sz="3200" b="1">
                <a:uFillTx/>
                <a:ea typeface="SimSun-ExtB" panose="02010609060101010101" pitchFamily="49" charset="-122"/>
                <a:cs typeface="+mj-cs"/>
                <a:sym typeface="宋体" panose="02010600030101010101" pitchFamily="2" charset="-122"/>
              </a:rPr>
              <a:t>狮子角度：</a:t>
            </a:r>
            <a:endParaRPr lang="zh-CN" altLang="en-US" sz="3200" b="1">
              <a:uFillTx/>
              <a:ea typeface="SimSun-ExtB" panose="02010609060101010101" pitchFamily="49" charset="-122"/>
              <a:cs typeface="+mj-cs"/>
              <a:sym typeface="宋体" panose="02010600030101010101" pitchFamily="2" charset="-122"/>
            </a:endParaRPr>
          </a:p>
          <a:p>
            <a:r>
              <a:rPr lang="zh-CN" altLang="en-US" sz="3200" b="1">
                <a:uFillTx/>
                <a:ea typeface="SimSun-ExtB" panose="02010609060101010101" pitchFamily="49" charset="-122"/>
                <a:cs typeface="+mj-cs"/>
                <a:sym typeface="宋体" panose="02010600030101010101" pitchFamily="2" charset="-122"/>
              </a:rPr>
              <a:t>蜘蛛角度：</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4" name="文本框 13"/>
          <p:cNvSpPr txBox="1"/>
          <p:nvPr/>
        </p:nvSpPr>
        <p:spPr>
          <a:xfrm>
            <a:off x="3065145" y="3949065"/>
            <a:ext cx="7724775"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要保护自己的弱点</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uFillTx/>
                <a:ea typeface="SimSun-ExtB" panose="02010609060101010101" pitchFamily="49" charset="-122"/>
                <a:cs typeface="+mj-cs"/>
                <a:sym typeface="宋体" panose="02010600030101010101" pitchFamily="2" charset="-122"/>
              </a:rPr>
              <a:t>不给对手留机会。</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p:cNvSpPr txBox="1"/>
          <p:nvPr/>
        </p:nvSpPr>
        <p:spPr>
          <a:xfrm>
            <a:off x="2486025" y="5044440"/>
            <a:ext cx="7724775"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做人既要有自知自明也要有知人之明。</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文本框 15"/>
          <p:cNvSpPr txBox="1"/>
          <p:nvPr/>
        </p:nvSpPr>
        <p:spPr>
          <a:xfrm>
            <a:off x="3065145" y="4457700"/>
            <a:ext cx="7724775" cy="583565"/>
          </a:xfrm>
          <a:prstGeom prst="rect">
            <a:avLst/>
          </a:prstGeom>
          <a:noFill/>
        </p:spPr>
        <p:txBody>
          <a:bodyPr wrap="square" rtlCol="0" anchor="t">
            <a:spAutoFit/>
          </a:bodyPr>
          <a:p>
            <a:r>
              <a:rPr sz="3200" b="1">
                <a:solidFill>
                  <a:srgbClr val="FF0000"/>
                </a:solidFill>
                <a:latin typeface="宋体" panose="02010600030101010101" pitchFamily="2" charset="-122"/>
                <a:ea typeface="宋体" panose="02010600030101010101" pitchFamily="2" charset="-122"/>
              </a:rPr>
              <a:t>机会</a:t>
            </a:r>
            <a:r>
              <a:rPr lang="zh-CN" sz="3200" b="1">
                <a:solidFill>
                  <a:srgbClr val="FF0000"/>
                </a:solidFill>
                <a:latin typeface="宋体" panose="02010600030101010101" pitchFamily="2" charset="-122"/>
                <a:ea typeface="宋体" panose="02010600030101010101" pitchFamily="2" charset="-122"/>
              </a:rPr>
              <a:t>总</a:t>
            </a:r>
            <a:r>
              <a:rPr lang="zh-CN" altLang="en-US" sz="3200" b="1">
                <a:solidFill>
                  <a:srgbClr val="FF0000"/>
                </a:solidFill>
                <a:uFillTx/>
                <a:latin typeface="宋体" panose="02010600030101010101" pitchFamily="2" charset="-122"/>
                <a:ea typeface="宋体" panose="02010600030101010101" pitchFamily="2" charset="-122"/>
                <a:cs typeface="+mj-cs"/>
                <a:sym typeface="宋体" panose="02010600030101010101" pitchFamily="2" charset="-122"/>
              </a:rPr>
              <a:t>留给有准备的人</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1297305" y="5631180"/>
            <a:ext cx="7392670" cy="1106170"/>
          </a:xfrm>
          <a:prstGeom prst="rect">
            <a:avLst/>
          </a:prstGeom>
        </p:spPr>
        <p:style>
          <a:lnRef idx="2">
            <a:schemeClr val="dk1"/>
          </a:lnRef>
          <a:fillRef idx="1">
            <a:schemeClr val="lt1"/>
          </a:fillRef>
          <a:effectRef idx="0">
            <a:schemeClr val="dk1"/>
          </a:effectRef>
          <a:fontRef idx="minor">
            <a:schemeClr val="dk1"/>
          </a:fontRef>
        </p:style>
        <p:txBody>
          <a:bodyPr wrap="square" rtlCol="0" anchor="t">
            <a:noAutofit/>
          </a:bodyPr>
          <a:p>
            <a:pPr algn="l"/>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相同的</a:t>
            </a:r>
            <a:r>
              <a:rPr lang="zh-CN" altLang="en-US"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寓言可以读出不同的寓意</a:t>
            </a:r>
            <a:r>
              <a:rPr lang="en-US" altLang="zh-CN" sz="3200" b="1">
                <a:uFillTx/>
                <a:ea typeface="SimSun-ExtB" panose="02010609060101010101" pitchFamily="49" charset="-122"/>
                <a:cs typeface="+mj-cs"/>
                <a:sym typeface="宋体" panose="02010600030101010101" pitchFamily="2" charset="-122"/>
              </a:rPr>
              <a:t>,</a:t>
            </a:r>
            <a:endParaRPr lang="en-US" altLang="zh-CN" sz="3200" b="1">
              <a:uFillTx/>
              <a:ea typeface="SimSun-ExtB" panose="02010609060101010101" pitchFamily="49" charset="-122"/>
              <a:cs typeface="+mj-cs"/>
              <a:sym typeface="宋体" panose="02010600030101010101" pitchFamily="2" charset="-122"/>
            </a:endParaRPr>
          </a:p>
          <a:p>
            <a:pPr algn="ctr"/>
            <a:r>
              <a:rPr lang="en-US" altLang="zh-CN" sz="3200" b="1">
                <a:uFillTx/>
                <a:ea typeface="SimSun-ExtB" panose="02010609060101010101" pitchFamily="49" charset="-122"/>
                <a:cs typeface="+mj-cs"/>
                <a:sym typeface="宋体" panose="02010600030101010101" pitchFamily="2" charset="-122"/>
              </a:rPr>
              <a:t> </a:t>
            </a:r>
            <a:r>
              <a:rPr lang="zh-CN" sz="3200" b="1">
                <a:uFillTx/>
                <a:ea typeface="SimSun-ExtB" panose="02010609060101010101" pitchFamily="49" charset="-122"/>
                <a:cs typeface="+mj-cs"/>
                <a:sym typeface="宋体" panose="02010600030101010101" pitchFamily="2" charset="-122"/>
              </a:rPr>
              <a:t>不同的</a:t>
            </a:r>
            <a:r>
              <a:rPr lang="zh-CN" altLang="en-US" sz="3200" b="1" dirty="0">
                <a:solidFill>
                  <a:schemeClr val="tx1"/>
                </a:solidFill>
                <a:latin typeface="宋体" panose="02010600030101010101" pitchFamily="2" charset="-122"/>
                <a:ea typeface="宋体" panose="02010600030101010101" pitchFamily="2" charset="-122"/>
                <a:sym typeface="+mn-ea"/>
              </a:rPr>
              <a:t>寓言又能读出相同的寓意。</a:t>
            </a:r>
            <a:endParaRPr lang="en-US" sz="3200" b="1" dirty="0">
              <a:solidFill>
                <a:schemeClr val="tx1"/>
              </a:solidFill>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4" grpId="0"/>
      <p:bldP spid="15" grpId="0"/>
      <p:bldP spid="16"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125" name="Text Box 5" descr="中国教育出版网"/>
          <p:cNvSpPr txBox="1">
            <a:spLocks noChangeArrowheads="1"/>
          </p:cNvSpPr>
          <p:nvPr/>
        </p:nvSpPr>
        <p:spPr bwMode="auto">
          <a:xfrm>
            <a:off x="1710268" y="1609726"/>
            <a:ext cx="8257116"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宋体" panose="02010600030101010101" pitchFamily="2" charset="-122"/>
              </a:rPr>
              <a:t>想</a:t>
            </a:r>
            <a:r>
              <a:rPr lang="en-US" altLang="zh-CN" sz="3200" b="1" dirty="0">
                <a:latin typeface="宋体" panose="02010600030101010101" pitchFamily="2" charset="-122"/>
              </a:rPr>
              <a:t>——</a:t>
            </a:r>
            <a:r>
              <a:rPr lang="zh-CN" altLang="en-US" sz="3200" b="1" dirty="0">
                <a:latin typeface="宋体" panose="02010600030101010101" pitchFamily="2" charset="-122"/>
              </a:rPr>
              <a:t>问</a:t>
            </a:r>
            <a:r>
              <a:rPr lang="en-US" altLang="zh-CN" sz="3200" b="1" dirty="0">
                <a:latin typeface="宋体" panose="02010600030101010101" pitchFamily="2" charset="-122"/>
              </a:rPr>
              <a:t>——</a:t>
            </a:r>
            <a:r>
              <a:rPr lang="zh-CN" altLang="en-US" sz="3200" b="1" dirty="0">
                <a:latin typeface="宋体" panose="02010600030101010101" pitchFamily="2" charset="-122"/>
              </a:rPr>
              <a:t>笑问</a:t>
            </a:r>
            <a:r>
              <a:rPr lang="en-US" altLang="zh-CN" sz="3200" b="1" dirty="0">
                <a:latin typeface="宋体" panose="02010600030101010101" pitchFamily="2" charset="-122"/>
              </a:rPr>
              <a:t>——</a:t>
            </a:r>
            <a:r>
              <a:rPr lang="zh-CN" altLang="en-US" sz="3200" b="1" dirty="0">
                <a:latin typeface="宋体" panose="02010600030101010101" pitchFamily="2" charset="-122"/>
              </a:rPr>
              <a:t>想</a:t>
            </a:r>
            <a:r>
              <a:rPr lang="en-US" altLang="zh-CN" sz="3200" b="1" dirty="0">
                <a:latin typeface="宋体" panose="02010600030101010101" pitchFamily="2" charset="-122"/>
              </a:rPr>
              <a:t>——</a:t>
            </a:r>
            <a:r>
              <a:rPr lang="zh-CN" altLang="en-US" sz="3200" b="1" dirty="0">
                <a:latin typeface="宋体" panose="02010600030101010101" pitchFamily="2" charset="-122"/>
              </a:rPr>
              <a:t>问</a:t>
            </a:r>
            <a:r>
              <a:rPr lang="en-US" altLang="zh-CN" sz="3200" b="1" dirty="0">
                <a:latin typeface="宋体" panose="02010600030101010101" pitchFamily="2" charset="-122"/>
              </a:rPr>
              <a:t>——</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
        <p:nvSpPr>
          <p:cNvPr id="5128" name="Text Box 8" descr="中国教育出版网"/>
          <p:cNvSpPr txBox="1">
            <a:spLocks noChangeArrowheads="1"/>
          </p:cNvSpPr>
          <p:nvPr/>
        </p:nvSpPr>
        <p:spPr bwMode="auto">
          <a:xfrm>
            <a:off x="3523675" y="3111575"/>
            <a:ext cx="417929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smtClean="0">
                <a:solidFill>
                  <a:srgbClr val="0000FF"/>
                </a:solidFill>
                <a:latin typeface="宋体" panose="02010600030101010101" pitchFamily="2" charset="-122"/>
              </a:rPr>
              <a:t>爱慕</a:t>
            </a:r>
            <a:r>
              <a:rPr lang="zh-CN" altLang="en-US" sz="2800" b="1" dirty="0">
                <a:solidFill>
                  <a:srgbClr val="0000FF"/>
                </a:solidFill>
                <a:latin typeface="宋体" panose="02010600030101010101" pitchFamily="2" charset="-122"/>
              </a:rPr>
              <a:t>虚荣反而不被人重视</a:t>
            </a:r>
            <a:endParaRPr lang="zh-CN" altLang="en-US" sz="2800" b="1" dirty="0">
              <a:solidFill>
                <a:srgbClr val="0000FF"/>
              </a:solidFill>
              <a:latin typeface="宋体" panose="02010600030101010101" pitchFamily="2" charset="-122"/>
            </a:endParaRPr>
          </a:p>
        </p:txBody>
      </p:sp>
      <p:sp>
        <p:nvSpPr>
          <p:cNvPr id="5133" name="Line 13" descr="中国教育出版网"/>
          <p:cNvSpPr>
            <a:spLocks noChangeShapeType="1"/>
          </p:cNvSpPr>
          <p:nvPr/>
        </p:nvSpPr>
        <p:spPr bwMode="auto">
          <a:xfrm>
            <a:off x="5839037" y="2192973"/>
            <a:ext cx="0" cy="1008062"/>
          </a:xfrm>
          <a:prstGeom prst="line">
            <a:avLst/>
          </a:prstGeom>
          <a:noFill/>
          <a:ln w="5715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135" name="Text Box 15" descr="中国教育出版网"/>
          <p:cNvSpPr txBox="1">
            <a:spLocks noChangeArrowheads="1"/>
          </p:cNvSpPr>
          <p:nvPr/>
        </p:nvSpPr>
        <p:spPr bwMode="auto">
          <a:xfrm>
            <a:off x="1816100" y="2193290"/>
            <a:ext cx="3251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3300"/>
                </a:solidFill>
                <a:latin typeface="宋体" panose="02010600030101010101" pitchFamily="2" charset="-122"/>
              </a:rPr>
              <a:t>心理描写</a:t>
            </a:r>
            <a:endParaRPr lang="zh-CN" altLang="en-US" sz="2800" b="1">
              <a:solidFill>
                <a:srgbClr val="FF3300"/>
              </a:solidFill>
              <a:latin typeface="宋体" panose="02010600030101010101" pitchFamily="2" charset="-122"/>
            </a:endParaRPr>
          </a:p>
        </p:txBody>
      </p:sp>
      <p:sp>
        <p:nvSpPr>
          <p:cNvPr id="5136" name="Text Box 16" descr="中国教育出版网"/>
          <p:cNvSpPr txBox="1">
            <a:spLocks noChangeArrowheads="1"/>
          </p:cNvSpPr>
          <p:nvPr/>
        </p:nvSpPr>
        <p:spPr bwMode="auto">
          <a:xfrm>
            <a:off x="6002655" y="2225675"/>
            <a:ext cx="5384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语言、神态描写</a:t>
            </a:r>
            <a:endParaRPr lang="zh-CN" altLang="en-US" sz="2800" b="1" dirty="0">
              <a:solidFill>
                <a:srgbClr val="FF0000"/>
              </a:solidFill>
              <a:latin typeface="宋体" panose="02010600030101010101" pitchFamily="2" charset="-122"/>
            </a:endParaRPr>
          </a:p>
        </p:txBody>
      </p:sp>
      <p:sp>
        <p:nvSpPr>
          <p:cNvPr id="5137" name="Text Box 17" descr="中国教育出版网"/>
          <p:cNvSpPr txBox="1">
            <a:spLocks noChangeArrowheads="1"/>
          </p:cNvSpPr>
          <p:nvPr/>
        </p:nvSpPr>
        <p:spPr bwMode="auto">
          <a:xfrm>
            <a:off x="5281930" y="2220595"/>
            <a:ext cx="49085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反衬</a:t>
            </a:r>
            <a:endParaRPr lang="zh-CN" altLang="en-US" sz="2800" b="1" dirty="0">
              <a:solidFill>
                <a:srgbClr val="FF0000"/>
              </a:solidFill>
              <a:latin typeface="宋体" panose="02010600030101010101" pitchFamily="2" charset="-122"/>
            </a:endParaRPr>
          </a:p>
        </p:txBody>
      </p:sp>
      <p:grpSp>
        <p:nvGrpSpPr>
          <p:cNvPr id="10" name="组合 9"/>
          <p:cNvGrpSpPr/>
          <p:nvPr/>
        </p:nvGrpSpPr>
        <p:grpSpPr>
          <a:xfrm>
            <a:off x="1033201" y="746443"/>
            <a:ext cx="2715899" cy="713740"/>
            <a:chOff x="2356" y="640"/>
            <a:chExt cx="3471" cy="1124"/>
          </a:xfrm>
        </p:grpSpPr>
        <p:sp>
          <p:nvSpPr>
            <p:cNvPr id="11"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2" name="TextBox 11"/>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情节梳理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Text Box 5" descr="中国教育出版网"/>
          <p:cNvSpPr txBox="1">
            <a:spLocks noChangeArrowheads="1"/>
          </p:cNvSpPr>
          <p:nvPr/>
        </p:nvSpPr>
        <p:spPr bwMode="auto">
          <a:xfrm>
            <a:off x="817880" y="4822190"/>
            <a:ext cx="22631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3200" b="1" dirty="0">
                <a:latin typeface="宋体" panose="02010600030101010101" pitchFamily="2" charset="-122"/>
              </a:rPr>
              <a:t>蚊子和狮子</a:t>
            </a:r>
            <a:endParaRPr lang="zh-CN" sz="3200" b="1" dirty="0">
              <a:latin typeface="宋体" panose="02010600030101010101" pitchFamily="2" charset="-122"/>
            </a:endParaRPr>
          </a:p>
        </p:txBody>
      </p:sp>
      <p:sp>
        <p:nvSpPr>
          <p:cNvPr id="37896" name="AutoShape 8" descr="中国教育出版网"/>
          <p:cNvSpPr/>
          <p:nvPr/>
        </p:nvSpPr>
        <p:spPr bwMode="auto">
          <a:xfrm>
            <a:off x="3008630" y="4516755"/>
            <a:ext cx="179705" cy="1339215"/>
          </a:xfrm>
          <a:prstGeom prst="leftBrace">
            <a:avLst>
              <a:gd name="adj1" fmla="val 56827"/>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b="1">
              <a:latin typeface="宋体" panose="02010600030101010101" pitchFamily="2" charset="-122"/>
            </a:endParaRPr>
          </a:p>
        </p:txBody>
      </p:sp>
      <p:sp>
        <p:nvSpPr>
          <p:cNvPr id="3" name="文本框 2"/>
          <p:cNvSpPr txBox="1"/>
          <p:nvPr/>
        </p:nvSpPr>
        <p:spPr>
          <a:xfrm>
            <a:off x="3081020" y="5463540"/>
            <a:ext cx="4683760" cy="583565"/>
          </a:xfrm>
          <a:prstGeom prst="rect">
            <a:avLst/>
          </a:prstGeom>
          <a:noFill/>
        </p:spPr>
        <p:txBody>
          <a:bodyPr wrap="none" rtlCol="0" anchor="t">
            <a:spAutoFit/>
          </a:bodyPr>
          <a:lstStyle/>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误撞蛛网</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死亡</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081020" y="4440555"/>
            <a:ext cx="5224145" cy="583565"/>
          </a:xfrm>
          <a:prstGeom prst="rect">
            <a:avLst/>
          </a:prstGeom>
          <a:noFill/>
        </p:spPr>
        <p:txBody>
          <a:bodyPr wrap="square" rtlCol="0" anchor="t">
            <a:spAutoFit/>
          </a:bodyPr>
          <a:lstStyle/>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挑战狮子</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胜利</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167" name="AutoShape 23" descr="中国教育出版网"/>
          <p:cNvSpPr>
            <a:spLocks noChangeArrowheads="1"/>
          </p:cNvSpPr>
          <p:nvPr/>
        </p:nvSpPr>
        <p:spPr bwMode="auto">
          <a:xfrm>
            <a:off x="4957657" y="4656138"/>
            <a:ext cx="1930400" cy="152400"/>
          </a:xfrm>
          <a:prstGeom prst="rightArrow">
            <a:avLst>
              <a:gd name="adj1" fmla="val 50000"/>
              <a:gd name="adj2" fmla="val 237500"/>
            </a:avLst>
          </a:prstGeom>
          <a:solidFill>
            <a:schemeClr val="accent1"/>
          </a:solidFill>
          <a:ln w="3175" cmpd="sng">
            <a:solidFill>
              <a:schemeClr val="accent1">
                <a:shade val="50000"/>
              </a:schemeClr>
            </a:solidFill>
            <a:prstDash val="solid"/>
            <a:miter lim="800000"/>
          </a:ln>
        </p:spPr>
        <p:txBody>
          <a:bodyPr wrap="none" anchor="ctr"/>
          <a:lstStyle/>
          <a:p>
            <a:endParaRPr lang="zh-CN" altLang="en-US" b="1">
              <a:latin typeface="宋体" panose="02010600030101010101" pitchFamily="2" charset="-122"/>
            </a:endParaRPr>
          </a:p>
        </p:txBody>
      </p:sp>
      <p:sp>
        <p:nvSpPr>
          <p:cNvPr id="5" name="AutoShape 8" descr="中国教育出版网"/>
          <p:cNvSpPr/>
          <p:nvPr/>
        </p:nvSpPr>
        <p:spPr bwMode="auto">
          <a:xfrm flipH="1">
            <a:off x="7753985" y="4588510"/>
            <a:ext cx="144145" cy="1195070"/>
          </a:xfrm>
          <a:prstGeom prst="leftBrace">
            <a:avLst>
              <a:gd name="adj1" fmla="val 56827"/>
              <a:gd name="adj2" fmla="val 49149"/>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b="1">
              <a:latin typeface="宋体" panose="02010600030101010101" pitchFamily="2" charset="-122"/>
            </a:endParaRPr>
          </a:p>
        </p:txBody>
      </p:sp>
      <p:sp>
        <p:nvSpPr>
          <p:cNvPr id="6" name="AutoShape 23" descr="中国教育出版网"/>
          <p:cNvSpPr>
            <a:spLocks noChangeArrowheads="1"/>
          </p:cNvSpPr>
          <p:nvPr/>
        </p:nvSpPr>
        <p:spPr bwMode="auto">
          <a:xfrm>
            <a:off x="4873837" y="5711508"/>
            <a:ext cx="1930400" cy="152400"/>
          </a:xfrm>
          <a:prstGeom prst="rightArrow">
            <a:avLst>
              <a:gd name="adj1" fmla="val 50000"/>
              <a:gd name="adj2" fmla="val 237500"/>
            </a:avLst>
          </a:prstGeom>
          <a:solidFill>
            <a:schemeClr val="accent1"/>
          </a:solidFill>
          <a:ln w="3175" cmpd="sng">
            <a:solidFill>
              <a:schemeClr val="accent1">
                <a:shade val="50000"/>
              </a:schemeClr>
            </a:solidFill>
            <a:prstDash val="solid"/>
            <a:miter lim="800000"/>
          </a:ln>
        </p:spPr>
        <p:txBody>
          <a:bodyPr wrap="none" anchor="ctr"/>
          <a:lstStyle/>
          <a:p>
            <a:endParaRPr lang="zh-CN" altLang="en-US" b="1">
              <a:latin typeface="宋体" panose="02010600030101010101" pitchFamily="2" charset="-122"/>
            </a:endParaRPr>
          </a:p>
        </p:txBody>
      </p:sp>
      <p:sp>
        <p:nvSpPr>
          <p:cNvPr id="6153" name="Text Box 9" descr="中国教育出版网"/>
          <p:cNvSpPr txBox="1">
            <a:spLocks noChangeArrowheads="1"/>
          </p:cNvSpPr>
          <p:nvPr/>
        </p:nvSpPr>
        <p:spPr bwMode="auto">
          <a:xfrm>
            <a:off x="4957233" y="4210369"/>
            <a:ext cx="1612900" cy="103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0"/>
              </a:spcBef>
              <a:spcAft>
                <a:spcPts val="0"/>
              </a:spcAft>
            </a:pPr>
            <a:r>
              <a:rPr lang="zh-CN" altLang="en-US" sz="2800" b="1" dirty="0">
                <a:solidFill>
                  <a:srgbClr val="FF0000"/>
                </a:solidFill>
                <a:latin typeface="宋体" panose="02010600030101010101" pitchFamily="2" charset="-122"/>
              </a:rPr>
              <a:t>知己知彼</a:t>
            </a:r>
            <a:endParaRPr lang="zh-CN" altLang="en-US" sz="2800" b="1" dirty="0">
              <a:solidFill>
                <a:srgbClr val="FF0000"/>
              </a:solidFill>
              <a:latin typeface="宋体" panose="02010600030101010101" pitchFamily="2" charset="-122"/>
            </a:endParaRPr>
          </a:p>
          <a:p>
            <a:pPr eaLnBrk="1" hangingPunct="1">
              <a:lnSpc>
                <a:spcPct val="110000"/>
              </a:lnSpc>
              <a:spcBef>
                <a:spcPts val="0"/>
              </a:spcBef>
              <a:spcAft>
                <a:spcPts val="0"/>
              </a:spcAft>
            </a:pPr>
            <a:r>
              <a:rPr lang="zh-CN" altLang="en-US" sz="2800" b="1" dirty="0">
                <a:solidFill>
                  <a:srgbClr val="FF0000"/>
                </a:solidFill>
                <a:latin typeface="宋体" panose="02010600030101010101" pitchFamily="2" charset="-122"/>
              </a:rPr>
              <a:t>扬长避短</a:t>
            </a:r>
            <a:endParaRPr lang="zh-CN" altLang="en-US" sz="2800" b="1" dirty="0">
              <a:solidFill>
                <a:srgbClr val="FF0000"/>
              </a:solidFill>
              <a:latin typeface="宋体" panose="02010600030101010101" pitchFamily="2" charset="-122"/>
            </a:endParaRPr>
          </a:p>
        </p:txBody>
      </p:sp>
      <p:sp>
        <p:nvSpPr>
          <p:cNvPr id="6159" name="Text Box 15" descr="中国教育出版网"/>
          <p:cNvSpPr txBox="1">
            <a:spLocks noChangeArrowheads="1"/>
          </p:cNvSpPr>
          <p:nvPr/>
        </p:nvSpPr>
        <p:spPr bwMode="auto">
          <a:xfrm>
            <a:off x="4886960" y="5249546"/>
            <a:ext cx="16129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0"/>
              </a:spcBef>
              <a:spcAft>
                <a:spcPts val="0"/>
              </a:spcAft>
            </a:pPr>
            <a:r>
              <a:rPr lang="zh-CN" altLang="en-US" sz="2800" b="1" dirty="0">
                <a:solidFill>
                  <a:srgbClr val="FF0000"/>
                </a:solidFill>
                <a:latin typeface="宋体" panose="02010600030101010101" pitchFamily="2" charset="-122"/>
              </a:rPr>
              <a:t>得意忘形</a:t>
            </a:r>
            <a:endParaRPr lang="zh-CN" altLang="en-US" sz="2800" b="1" dirty="0">
              <a:solidFill>
                <a:srgbClr val="FF0000"/>
              </a:solidFill>
              <a:latin typeface="宋体" panose="02010600030101010101" pitchFamily="2" charset="-122"/>
            </a:endParaRPr>
          </a:p>
        </p:txBody>
      </p:sp>
      <p:sp>
        <p:nvSpPr>
          <p:cNvPr id="7" name="Rectangle 3" descr="中国教育出版网"/>
          <p:cNvSpPr>
            <a:spLocks noChangeArrowheads="1"/>
          </p:cNvSpPr>
          <p:nvPr/>
        </p:nvSpPr>
        <p:spPr bwMode="auto">
          <a:xfrm>
            <a:off x="7898130" y="4516755"/>
            <a:ext cx="3839845"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pPr>
            <a:r>
              <a:rPr lang="zh-CN" altLang="en-US" sz="2800" b="1" dirty="0">
                <a:solidFill>
                  <a:srgbClr val="0000FF"/>
                </a:solidFill>
                <a:latin typeface="宋体" panose="02010600030101010101" pitchFamily="2" charset="-122"/>
                <a:ea typeface="宋体" panose="02010600030101010101" pitchFamily="2" charset="-122"/>
                <a:sym typeface="+mn-ea"/>
              </a:rPr>
              <a:t>取得成绩就得意忘形而忽视了自己短处的人会被小人物打败</a:t>
            </a:r>
            <a:r>
              <a:rPr lang="zh-CN" altLang="en-US" sz="2800" b="1" dirty="0">
                <a:solidFill>
                  <a:srgbClr val="0000FF"/>
                </a:solidFill>
                <a:latin typeface="楷体" panose="02010609060101010101" pitchFamily="49" charset="-122"/>
                <a:ea typeface="楷体" panose="02010609060101010101" pitchFamily="49" charset="-122"/>
                <a:sym typeface="+mn-ea"/>
              </a:rPr>
              <a:t>(</a:t>
            </a:r>
            <a:r>
              <a:rPr lang="zh-CN" sz="2800" b="1" dirty="0">
                <a:solidFill>
                  <a:srgbClr val="FF3300"/>
                </a:solidFill>
                <a:latin typeface="新宋体" panose="02010609030101010101" pitchFamily="49" charset="-122"/>
                <a:ea typeface="新宋体" panose="02010609030101010101" pitchFamily="49" charset="-122"/>
                <a:sym typeface="+mn-ea"/>
              </a:rPr>
              <a:t>骄兵必败</a:t>
            </a:r>
            <a:r>
              <a:rPr lang="zh-CN" altLang="en-US" sz="2800" b="1" dirty="0">
                <a:solidFill>
                  <a:srgbClr val="0000FF"/>
                </a:solidFill>
                <a:latin typeface="楷体" panose="02010609060101010101" pitchFamily="49" charset="-122"/>
                <a:ea typeface="楷体" panose="02010609060101010101" pitchFamily="49" charset="-122"/>
                <a:sym typeface="+mn-ea"/>
              </a:rPr>
              <a:t>)</a:t>
            </a:r>
            <a:endParaRPr lang="zh-CN" altLang="en-US" sz="2800" b="1" dirty="0">
              <a:solidFill>
                <a:srgbClr val="FF3300"/>
              </a:solidFill>
              <a:latin typeface="新宋体" panose="02010609030101010101" pitchFamily="49" charset="-122"/>
              <a:ea typeface="新宋体" panose="02010609030101010101" pitchFamily="49" charset="-122"/>
            </a:endParaRPr>
          </a:p>
        </p:txBody>
      </p:sp>
      <p:sp>
        <p:nvSpPr>
          <p:cNvPr id="54278" name="文本框 2"/>
          <p:cNvSpPr txBox="1"/>
          <p:nvPr/>
        </p:nvSpPr>
        <p:spPr>
          <a:xfrm>
            <a:off x="3510280" y="3631565"/>
            <a:ext cx="4254500" cy="583565"/>
          </a:xfrm>
          <a:prstGeom prst="rect">
            <a:avLst/>
          </a:prstGeom>
          <a:noFill/>
          <a:ln w="9525">
            <a:noFill/>
          </a:ln>
        </p:spPr>
        <p:txBody>
          <a:bodyPr wrap="square" anchor="t">
            <a:spAutoFit/>
          </a:bodyPr>
          <a:p>
            <a:pPr>
              <a:lnSpc>
                <a:spcPct val="100000"/>
              </a:lnSpc>
            </a:pPr>
            <a:r>
              <a:rPr lang="zh-CN" altLang="en-US" sz="3200" b="1">
                <a:solidFill>
                  <a:srgbClr val="FF0000"/>
                </a:solidFill>
                <a:latin typeface="Arial" panose="020B0604020202020204" pitchFamily="34" charset="0"/>
                <a:ea typeface="宋体" panose="02010600030101010101" pitchFamily="2" charset="-122"/>
              </a:rPr>
              <a:t>结构</a:t>
            </a:r>
            <a:r>
              <a:rPr lang="zh-CN" altLang="en-US" sz="3200" b="1">
                <a:solidFill>
                  <a:srgbClr val="FF3300"/>
                </a:solidFill>
                <a:sym typeface="微软雅黑" panose="020B0503020204020204" charset="-122"/>
              </a:rPr>
              <a:t>:</a:t>
            </a:r>
            <a:r>
              <a:rPr lang="zh-CN" altLang="en-US" sz="3200" b="1">
                <a:solidFill>
                  <a:srgbClr val="FF0000"/>
                </a:solidFill>
                <a:latin typeface="Arial" panose="020B0604020202020204" pitchFamily="34" charset="0"/>
                <a:ea typeface="宋体" panose="02010600030101010101" pitchFamily="2" charset="-122"/>
              </a:rPr>
              <a:t>故事</a:t>
            </a:r>
            <a:r>
              <a:rPr lang="en-US" altLang="zh-CN" sz="3200">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寓意</a:t>
            </a:r>
            <a:r>
              <a:rPr lang="zh-CN" altLang="en-US" sz="3200" b="1" dirty="0">
                <a:solidFill>
                  <a:srgbClr val="0000FF"/>
                </a:solidFill>
                <a:latin typeface="楷体" panose="02010609060101010101" pitchFamily="49" charset="-122"/>
                <a:ea typeface="楷体" panose="02010609060101010101" pitchFamily="49" charset="-122"/>
                <a:sym typeface="+mn-ea"/>
              </a:rPr>
              <a:t>(</a:t>
            </a:r>
            <a:r>
              <a:rPr lang="zh-CN" sz="3200" b="1" dirty="0">
                <a:solidFill>
                  <a:srgbClr val="FF3300"/>
                </a:solidFill>
                <a:latin typeface="新宋体" panose="02010609030101010101" pitchFamily="49" charset="-122"/>
                <a:ea typeface="新宋体" panose="02010609030101010101" pitchFamily="49" charset="-122"/>
                <a:sym typeface="+mn-ea"/>
              </a:rPr>
              <a:t>议论</a:t>
            </a:r>
            <a:r>
              <a:rPr lang="zh-CN" altLang="en-US" sz="3200" b="1" dirty="0">
                <a:solidFill>
                  <a:srgbClr val="0000FF"/>
                </a:solidFill>
                <a:latin typeface="楷体" panose="02010609060101010101" pitchFamily="49" charset="-122"/>
                <a:ea typeface="楷体" panose="02010609060101010101" pitchFamily="49" charset="-122"/>
                <a:sym typeface="+mn-ea"/>
              </a:rPr>
              <a:t>)</a:t>
            </a:r>
            <a:endParaRPr lang="zh-CN" altLang="en-US" sz="3200" b="1">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4362739" y="2213900"/>
            <a:ext cx="3262433" cy="1015663"/>
          </a:xfrm>
          <a:prstGeom prst="rect">
            <a:avLst/>
          </a:prstGeom>
        </p:spPr>
        <p:txBody>
          <a:bodyPr wrap="none">
            <a:spAutoFit/>
          </a:bodyPr>
          <a:lstStyle/>
          <a:p>
            <a:pPr algn="ctr"/>
            <a:r>
              <a:rPr lang="zh-CN" altLang="en-US" sz="6000" b="1" dirty="0">
                <a:latin typeface="黑体" panose="02010609060101010101" charset="-122"/>
                <a:ea typeface="黑体" panose="02010609060101010101" charset="-122"/>
              </a:rPr>
              <a:t>第二课时</a:t>
            </a:r>
            <a:endParaRPr lang="zh-CN" altLang="en-US" sz="6000" b="1" dirty="0">
              <a:latin typeface="黑体" panose="02010609060101010101" charset="-122"/>
              <a:ea typeface="黑体" panose="02010609060101010101" charset="-122"/>
            </a:endParaRPr>
          </a:p>
        </p:txBody>
      </p:sp>
      <p:sp>
        <p:nvSpPr>
          <p:cNvPr id="6" name="文本框 5"/>
          <p:cNvSpPr txBox="1"/>
          <p:nvPr/>
        </p:nvSpPr>
        <p:spPr>
          <a:xfrm>
            <a:off x="2886710" y="3432175"/>
            <a:ext cx="657479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《穿井得一人》</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5063" name="Rectangle 7" descr="中国教育出版网"/>
          <p:cNvSpPr>
            <a:spLocks noChangeArrowheads="1"/>
          </p:cNvSpPr>
          <p:nvPr/>
        </p:nvSpPr>
        <p:spPr bwMode="auto">
          <a:xfrm>
            <a:off x="725170" y="1316355"/>
            <a:ext cx="1091311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algn="ctr">
              <a:lnSpc>
                <a:spcPct val="125000"/>
              </a:lnSpc>
              <a:spcBef>
                <a:spcPts val="0"/>
              </a:spcBef>
              <a:spcAft>
                <a:spcPts val="0"/>
              </a:spcAft>
            </a:pPr>
            <a:r>
              <a:rPr lang="zh-CN" altLang="en-US" sz="2800" b="1" dirty="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寓言</a:t>
            </a:r>
            <a:endParaRPr lang="zh-CN" altLang="en-US" sz="3000" b="1" dirty="0" smtClean="0">
              <a:latin typeface="宋体" panose="02010600030101010101" pitchFamily="2" charset="-122"/>
              <a:ea typeface="宋体" panose="02010600030101010101" pitchFamily="2" charset="-122"/>
            </a:endParaRPr>
          </a:p>
          <a:p>
            <a:pPr>
              <a:lnSpc>
                <a:spcPct val="125000"/>
              </a:lnSpc>
              <a:spcBef>
                <a:spcPts val="0"/>
              </a:spcBef>
              <a:spcAft>
                <a:spcPts val="0"/>
              </a:spcAft>
            </a:pPr>
            <a:r>
              <a:rPr lang="en-US" altLang="zh-CN" sz="3200" b="1" dirty="0" smtClean="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用</a:t>
            </a:r>
            <a:r>
              <a:rPr lang="zh-CN" altLang="en-US" sz="3200" b="1" dirty="0" smtClean="0">
                <a:solidFill>
                  <a:srgbClr val="FF0000"/>
                </a:solidFill>
                <a:latin typeface="宋体" panose="02010600030101010101" pitchFamily="2" charset="-122"/>
                <a:ea typeface="宋体" panose="02010600030101010101" pitchFamily="2" charset="-122"/>
              </a:rPr>
              <a:t>比喻性</a:t>
            </a:r>
            <a:r>
              <a:rPr lang="zh-CN" altLang="en-US" sz="3200" b="1" dirty="0">
                <a:latin typeface="宋体" panose="02010600030101010101" pitchFamily="2" charset="-122"/>
                <a:ea typeface="宋体" panose="02010600030101010101" pitchFamily="2" charset="-122"/>
                <a:sym typeface="+mn-ea"/>
              </a:rPr>
              <a:t>的故事寄寓</a:t>
            </a:r>
            <a:r>
              <a:rPr lang="zh-CN" altLang="en-US" sz="3200" b="1" dirty="0">
                <a:solidFill>
                  <a:srgbClr val="FF0000"/>
                </a:solidFill>
                <a:latin typeface="宋体" panose="02010600030101010101" pitchFamily="2" charset="-122"/>
                <a:ea typeface="宋体" panose="02010600030101010101" pitchFamily="2" charset="-122"/>
                <a:sym typeface="+mn-ea"/>
              </a:rPr>
              <a:t>意味深长的道理</a:t>
            </a:r>
            <a:r>
              <a:rPr lang="zh-CN" altLang="en-US" sz="3200" b="1" dirty="0">
                <a:latin typeface="宋体" panose="02010600030101010101" pitchFamily="2" charset="-122"/>
                <a:ea typeface="宋体" panose="02010600030101010101" pitchFamily="2" charset="-122"/>
                <a:sym typeface="+mn-ea"/>
              </a:rPr>
              <a:t>的</a:t>
            </a:r>
            <a:r>
              <a:rPr lang="zh-CN" altLang="en-US" sz="3200" b="1" dirty="0">
                <a:latin typeface="宋体" panose="02010600030101010101" pitchFamily="2" charset="-122"/>
                <a:ea typeface="宋体" panose="02010600030101010101" pitchFamily="2" charset="-122"/>
              </a:rPr>
              <a:t>文学作品</a:t>
            </a:r>
            <a:r>
              <a:rPr lang="en-US" altLang="zh-CN" sz="3200" b="1">
                <a:uFillTx/>
                <a:ea typeface="SimSun-ExtB" panose="02010609060101010101" pitchFamily="49"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mn-ea"/>
              </a:rPr>
              <a:t>带有</a:t>
            </a:r>
            <a:r>
              <a:rPr lang="zh-CN" altLang="en-US" sz="3200" b="1" dirty="0" smtClean="0">
                <a:solidFill>
                  <a:srgbClr val="FF0000"/>
                </a:solidFill>
                <a:latin typeface="宋体" panose="02010600030101010101" pitchFamily="2" charset="-122"/>
                <a:ea typeface="宋体" panose="02010600030101010101" pitchFamily="2" charset="-122"/>
                <a:sym typeface="+mn-ea"/>
              </a:rPr>
              <a:t>讽刺或劝诫</a:t>
            </a:r>
            <a:r>
              <a:rPr lang="zh-CN" altLang="en-US" sz="3200" b="1" dirty="0" smtClean="0">
                <a:latin typeface="宋体" panose="02010600030101010101" pitchFamily="2" charset="-122"/>
                <a:ea typeface="宋体" panose="02010600030101010101" pitchFamily="2" charset="-122"/>
                <a:sym typeface="+mn-ea"/>
              </a:rPr>
              <a:t>的性质</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a:p>
            <a:pPr>
              <a:lnSpc>
                <a:spcPct val="125000"/>
              </a:lnSpc>
              <a:spcBef>
                <a:spcPts val="0"/>
              </a:spcBef>
              <a:spcAft>
                <a:spcPts val="0"/>
              </a:spcAft>
            </a:pPr>
            <a:r>
              <a:rPr lang="en-US" altLang="zh-CN" sz="3200" b="1"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篇幅</a:t>
            </a:r>
            <a:r>
              <a:rPr lang="zh-CN" altLang="en-US" sz="3200" b="1" dirty="0">
                <a:solidFill>
                  <a:srgbClr val="FF0000"/>
                </a:solidFill>
                <a:latin typeface="宋体" panose="02010600030101010101" pitchFamily="2" charset="-122"/>
                <a:ea typeface="宋体" panose="02010600030101010101" pitchFamily="2" charset="-122"/>
              </a:rPr>
              <a:t>短小</a:t>
            </a:r>
            <a:r>
              <a:rPr lang="en-US" altLang="zh-CN" sz="3200" b="1">
                <a:solidFill>
                  <a:schemeClr val="tx1"/>
                </a:solidFill>
                <a:uFillTx/>
                <a:ea typeface="SimSun-ExtB" panose="02010609060101010101" pitchFamily="49" charset="-122"/>
                <a:cs typeface="+mj-cs"/>
                <a:sym typeface="宋体" panose="02010600030101010101" pitchFamily="2" charset="-122"/>
              </a:rPr>
              <a:t>,</a:t>
            </a:r>
            <a:r>
              <a:rPr lang="zh-CN" altLang="en-US" sz="3200" b="1">
                <a:solidFill>
                  <a:schemeClr val="tx1"/>
                </a:solidFill>
                <a:uFillTx/>
                <a:ea typeface="SimSun-ExtB" panose="02010609060101010101" pitchFamily="49" charset="-122"/>
                <a:cs typeface="+mj-cs"/>
                <a:sym typeface="宋体" panose="02010600030101010101" pitchFamily="2" charset="-122"/>
              </a:rPr>
              <a:t>故事中包含着深刻的道理</a:t>
            </a:r>
            <a:r>
              <a:rPr lang="en-US" altLang="zh-CN" sz="3200" b="1">
                <a:solidFill>
                  <a:schemeClr val="tx1"/>
                </a:solidFill>
                <a:uFillTx/>
                <a:ea typeface="SimSun-ExtB" panose="02010609060101010101" pitchFamily="49" charset="-122"/>
                <a:cs typeface="+mj-cs"/>
                <a:sym typeface="宋体" panose="02010600030101010101" pitchFamily="2" charset="-122"/>
              </a:rPr>
              <a:t>,</a:t>
            </a:r>
            <a:r>
              <a:rPr lang="zh-CN" altLang="en-US" sz="3200" b="1">
                <a:solidFill>
                  <a:schemeClr val="tx1"/>
                </a:solidFill>
                <a:uFillTx/>
                <a:ea typeface="SimSun-ExtB" panose="02010609060101010101" pitchFamily="49" charset="-122"/>
                <a:cs typeface="+mj-cs"/>
                <a:sym typeface="宋体" panose="02010600030101010101" pitchFamily="2" charset="-122"/>
              </a:rPr>
              <a:t>对人有教育作用。</a:t>
            </a:r>
            <a:r>
              <a:rPr lang="en-US" altLang="zh-CN" sz="3200" b="1">
                <a:uFillTx/>
                <a:ea typeface="SimSun-ExtB" panose="02010609060101010101" pitchFamily="49" charset="-122"/>
                <a:cs typeface="+mj-cs"/>
                <a:sym typeface="宋体" panose="02010600030101010101" pitchFamily="2" charset="-122"/>
              </a:rPr>
              <a:t>     </a:t>
            </a:r>
            <a:endParaRPr lang="en-US" altLang="zh-CN" sz="3200" b="1">
              <a:uFillTx/>
              <a:ea typeface="SimSun-ExtB" panose="02010609060101010101" pitchFamily="49" charset="-122"/>
              <a:cs typeface="+mj-cs"/>
              <a:sym typeface="宋体" panose="02010600030101010101" pitchFamily="2" charset="-122"/>
            </a:endParaRPr>
          </a:p>
          <a:p>
            <a:pPr>
              <a:lnSpc>
                <a:spcPct val="125000"/>
              </a:lnSpc>
              <a:spcBef>
                <a:spcPts val="0"/>
              </a:spcBef>
              <a:spcAft>
                <a:spcPts val="0"/>
              </a:spcAft>
            </a:pPr>
            <a:r>
              <a:rPr lang="en-US" altLang="zh-CN" sz="3200" b="1">
                <a:uFillTx/>
                <a:ea typeface="SimSun-ExtB" panose="02010609060101010101" pitchFamily="49" charset="-122"/>
                <a:cs typeface="+mj-cs"/>
                <a:sym typeface="宋体" panose="02010600030101010101" pitchFamily="2" charset="-122"/>
              </a:rPr>
              <a:t>       </a:t>
            </a:r>
            <a:r>
              <a:rPr lang="zh-CN" altLang="en-US" sz="3200" b="1">
                <a:uFillTx/>
                <a:ea typeface="SimSun-ExtB" panose="02010609060101010101" pitchFamily="49" charset="-122"/>
                <a:cs typeface="+mj-cs"/>
                <a:sym typeface="宋体" panose="02010600030101010101" pitchFamily="2" charset="-122"/>
              </a:rPr>
              <a:t>寓言的</a:t>
            </a:r>
            <a:r>
              <a:rPr lang="zh-CN" altLang="en-US" sz="3200" b="1" dirty="0">
                <a:latin typeface="宋体" panose="02010600030101010101" pitchFamily="2" charset="-122"/>
                <a:ea typeface="宋体" panose="02010600030101010101" pitchFamily="2" charset="-122"/>
                <a:sym typeface="+mn-ea"/>
              </a:rPr>
              <a:t>主人公可以是</a:t>
            </a:r>
            <a:r>
              <a:rPr lang="zh-CN" altLang="en-US" sz="3200" b="1" dirty="0" smtClean="0">
                <a:solidFill>
                  <a:srgbClr val="FF0000"/>
                </a:solidFill>
                <a:latin typeface="宋体" panose="02010600030101010101" pitchFamily="2" charset="-122"/>
                <a:ea typeface="宋体" panose="02010600030101010101" pitchFamily="2" charset="-122"/>
                <a:sym typeface="+mn-ea"/>
              </a:rPr>
              <a:t>人</a:t>
            </a:r>
            <a:r>
              <a:rPr lang="en-US" altLang="zh-CN" sz="3200" b="1">
                <a:uFillTx/>
                <a:ea typeface="SimSun-ExtB" panose="02010609060101010101" pitchFamily="49"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mn-ea"/>
              </a:rPr>
              <a:t>也可以是</a:t>
            </a:r>
            <a:r>
              <a:rPr lang="zh-CN" altLang="en-US" sz="3200" b="1" dirty="0">
                <a:solidFill>
                  <a:srgbClr val="FF0000"/>
                </a:solidFill>
                <a:latin typeface="宋体" panose="02010600030101010101" pitchFamily="2" charset="-122"/>
                <a:ea typeface="宋体" panose="02010600030101010101" pitchFamily="2" charset="-122"/>
                <a:sym typeface="+mn-ea"/>
              </a:rPr>
              <a:t>拟人化</a:t>
            </a:r>
            <a:r>
              <a:rPr lang="zh-CN" altLang="en-US" sz="3200" b="1" dirty="0">
                <a:latin typeface="宋体" panose="02010600030101010101" pitchFamily="2" charset="-122"/>
                <a:ea typeface="宋体" panose="02010600030101010101" pitchFamily="2" charset="-122"/>
                <a:sym typeface="+mn-ea"/>
              </a:rPr>
              <a:t>的动、植物。</a:t>
            </a:r>
            <a:r>
              <a:rPr lang="en-US" altLang="zh-CN" sz="3200" b="1" dirty="0">
                <a:latin typeface="宋体" panose="02010600030101010101" pitchFamily="2" charset="-122"/>
                <a:ea typeface="宋体" panose="02010600030101010101" pitchFamily="2" charset="-122"/>
                <a:sym typeface="+mn-ea"/>
              </a:rPr>
              <a:t> </a:t>
            </a:r>
            <a:r>
              <a:rPr lang="zh-CN" altLang="en-US" sz="3200" b="1" dirty="0">
                <a:latin typeface="宋体" panose="02010600030101010101" pitchFamily="2" charset="-122"/>
                <a:ea typeface="宋体" panose="02010600030101010101" pitchFamily="2" charset="-122"/>
                <a:sym typeface="+mn-ea"/>
              </a:rPr>
              <a:t>常用</a:t>
            </a:r>
            <a:r>
              <a:rPr lang="zh-CN" altLang="en-US" sz="3200" b="1" dirty="0">
                <a:solidFill>
                  <a:srgbClr val="FF0000"/>
                </a:solidFill>
                <a:latin typeface="宋体" panose="02010600030101010101" pitchFamily="2" charset="-122"/>
                <a:ea typeface="宋体" panose="02010600030101010101" pitchFamily="2" charset="-122"/>
                <a:sym typeface="+mn-ea"/>
              </a:rPr>
              <a:t>夸张、拟人</a:t>
            </a:r>
            <a:r>
              <a:rPr lang="zh-CN" altLang="en-US" sz="3200" b="1" dirty="0">
                <a:solidFill>
                  <a:schemeClr val="tx1"/>
                </a:solidFill>
                <a:latin typeface="宋体" panose="02010600030101010101" pitchFamily="2" charset="-122"/>
                <a:ea typeface="宋体" panose="02010600030101010101" pitchFamily="2" charset="-122"/>
                <a:sym typeface="+mn-ea"/>
              </a:rPr>
              <a:t>等表现手法</a:t>
            </a:r>
            <a:r>
              <a:rPr lang="zh-CN" altLang="en-US" sz="3200" b="1" dirty="0" smtClean="0">
                <a:solidFill>
                  <a:schemeClr val="tx1"/>
                </a:solidFill>
                <a:latin typeface="宋体" panose="02010600030101010101" pitchFamily="2" charset="-122"/>
                <a:ea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p:txBody>
      </p:sp>
      <p:grpSp>
        <p:nvGrpSpPr>
          <p:cNvPr id="6" name="组合 5"/>
          <p:cNvGrpSpPr/>
          <p:nvPr/>
        </p:nvGrpSpPr>
        <p:grpSpPr>
          <a:xfrm>
            <a:off x="745490" y="594360"/>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文体知识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3">
                                            <p:txEl>
                                              <p:pRg st="1" end="1"/>
                                            </p:txEl>
                                          </p:spTgt>
                                        </p:tgtEl>
                                        <p:attrNameLst>
                                          <p:attrName>style.visibility</p:attrName>
                                        </p:attrNameLst>
                                      </p:cBhvr>
                                      <p:to>
                                        <p:strVal val="visible"/>
                                      </p:to>
                                    </p:set>
                                    <p:anim calcmode="lin" valueType="num">
                                      <p:cBhvr additive="base">
                                        <p:cTn id="7" dur="500" fill="hold"/>
                                        <p:tgtEl>
                                          <p:spTgt spid="4506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63">
                                            <p:txEl>
                                              <p:pRg st="2" end="2"/>
                                            </p:txEl>
                                          </p:spTgt>
                                        </p:tgtEl>
                                        <p:attrNameLst>
                                          <p:attrName>style.visibility</p:attrName>
                                        </p:attrNameLst>
                                      </p:cBhvr>
                                      <p:to>
                                        <p:strVal val="visible"/>
                                      </p:to>
                                    </p:set>
                                    <p:anim calcmode="lin" valueType="num">
                                      <p:cBhvr additive="base">
                                        <p:cTn id="13" dur="500" fill="hold"/>
                                        <p:tgtEl>
                                          <p:spTgt spid="4506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063">
                                            <p:txEl>
                                              <p:pRg st="3" end="3"/>
                                            </p:txEl>
                                          </p:spTgt>
                                        </p:tgtEl>
                                        <p:attrNameLst>
                                          <p:attrName>style.visibility</p:attrName>
                                        </p:attrNameLst>
                                      </p:cBhvr>
                                      <p:to>
                                        <p:strVal val="visible"/>
                                      </p:to>
                                    </p:set>
                                    <p:anim calcmode="lin" valueType="num">
                                      <p:cBhvr additive="base">
                                        <p:cTn id="19" dur="500" fill="hold"/>
                                        <p:tgtEl>
                                          <p:spTgt spid="4506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6" name="文本框 105" descr="中国教育出版网"/>
          <p:cNvSpPr txBox="1">
            <a:spLocks noChangeArrowheads="1"/>
          </p:cNvSpPr>
          <p:nvPr/>
        </p:nvSpPr>
        <p:spPr bwMode="auto">
          <a:xfrm>
            <a:off x="1503680" y="1875790"/>
            <a:ext cx="8890635"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00000"/>
              </a:lnSpc>
              <a:spcBef>
                <a:spcPts val="0"/>
              </a:spcBef>
              <a:spcAft>
                <a:spcPts val="0"/>
              </a:spcAft>
            </a:pPr>
            <a:r>
              <a:rPr lang="zh-CN" altLang="en-US" sz="3200" b="1" dirty="0">
                <a:latin typeface="宋体" panose="02010600030101010101" pitchFamily="2" charset="-122"/>
                <a:ea typeface="宋体" panose="02010600030101010101" pitchFamily="2" charset="-122"/>
              </a:rPr>
              <a:t>1.疏通文意</a:t>
            </a:r>
            <a:r>
              <a:rPr lang="en-US" altLang="zh-CN" sz="3200" b="1">
                <a:uFillTx/>
                <a:ea typeface="SimSun-ExtB" panose="02010609060101010101" pitchFamily="49"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把握寓言故事情节。</a:t>
            </a:r>
            <a:endParaRPr lang="zh-CN" altLang="en-US" sz="3200" b="1" dirty="0">
              <a:latin typeface="宋体" panose="02010600030101010101" pitchFamily="2" charset="-122"/>
              <a:ea typeface="宋体" panose="02010600030101010101" pitchFamily="2" charset="-122"/>
            </a:endParaRPr>
          </a:p>
          <a:p>
            <a:pPr>
              <a:lnSpc>
                <a:spcPct val="100000"/>
              </a:lnSpc>
              <a:spcBef>
                <a:spcPts val="0"/>
              </a:spcBef>
              <a:spcAft>
                <a:spcPts val="0"/>
              </a:spcAft>
            </a:pPr>
            <a:r>
              <a:rPr lang="zh-CN" altLang="en-US" sz="3200" b="1" dirty="0">
                <a:latin typeface="宋体" panose="02010600030101010101" pitchFamily="2" charset="-122"/>
                <a:ea typeface="宋体" panose="02010600030101010101" pitchFamily="2" charset="-122"/>
              </a:rPr>
              <a:t>2.分析故事情节</a:t>
            </a:r>
            <a:r>
              <a:rPr lang="en-US" altLang="zh-CN" sz="3200" b="1">
                <a:uFillTx/>
                <a:ea typeface="SimSun-ExtB" panose="02010609060101010101" pitchFamily="49"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探究把握寓言的含义。</a:t>
            </a:r>
            <a:endParaRPr lang="zh-CN" altLang="en-US" sz="3200" b="1" dirty="0">
              <a:latin typeface="宋体" panose="02010600030101010101" pitchFamily="2" charset="-122"/>
              <a:ea typeface="宋体" panose="02010600030101010101" pitchFamily="2" charset="-122"/>
            </a:endParaRPr>
          </a:p>
          <a:p>
            <a:pPr>
              <a:lnSpc>
                <a:spcPct val="100000"/>
              </a:lnSpc>
              <a:spcBef>
                <a:spcPts val="0"/>
              </a:spcBef>
              <a:spcAft>
                <a:spcPts val="0"/>
              </a:spcAft>
            </a:pPr>
            <a:r>
              <a:rPr lang="zh-CN" altLang="en-US" sz="3200" b="1" dirty="0">
                <a:latin typeface="宋体" panose="02010600030101010101" pitchFamily="2" charset="-122"/>
                <a:ea typeface="宋体" panose="02010600030101010101" pitchFamily="2" charset="-122"/>
              </a:rPr>
              <a:t>3.联系现实生活</a:t>
            </a:r>
            <a:r>
              <a:rPr lang="en-US" altLang="zh-CN" sz="3200" b="1">
                <a:uFillTx/>
                <a:ea typeface="SimSun-ExtB" panose="02010609060101010101" pitchFamily="49"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理性看待现今社会各种消息以及言论</a:t>
            </a:r>
            <a:r>
              <a:rPr lang="en-US" altLang="zh-CN" sz="3200" b="1">
                <a:uFillTx/>
                <a:ea typeface="SimSun-ExtB" panose="02010609060101010101" pitchFamily="49" charset="-122"/>
                <a:cs typeface="+mj-cs"/>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能正确对待传闻。</a:t>
            </a:r>
            <a:endParaRPr lang="zh-CN" altLang="en-US" sz="3200" b="1" dirty="0">
              <a:latin typeface="宋体" panose="02010600030101010101" pitchFamily="2" charset="-122"/>
              <a:ea typeface="宋体" panose="02010600030101010101" pitchFamily="2" charset="-122"/>
            </a:endParaRPr>
          </a:p>
        </p:txBody>
      </p:sp>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682625" y="3937000"/>
            <a:ext cx="786003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【重点</a:t>
            </a:r>
            <a:r>
              <a:rPr lang="zh-CN" altLang="en-US" sz="3200" b="1">
                <a:latin typeface="宋体" panose="02010600030101010101" pitchFamily="2" charset="-122"/>
                <a:ea typeface="宋体" panose="02010600030101010101" pitchFamily="2" charset="-122"/>
              </a:rPr>
              <a:t>】掌握阅读寓言故事的方法。</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682625" y="4520565"/>
            <a:ext cx="1091247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【难点】联系现实生活</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理性看待现今社会各种消息以及言论。</a:t>
            </a:r>
            <a:endParaRPr lang="zh-CN" altLang="en-US" sz="32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文学常识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1770380" y="2152650"/>
            <a:ext cx="8600440" cy="2453640"/>
          </a:xfrm>
          <a:prstGeom prst="rect">
            <a:avLst/>
          </a:prstGeom>
          <a:noFill/>
        </p:spPr>
        <p:txBody>
          <a:bodyPr wrap="square" rtlCol="0" anchor="t">
            <a:spAutoFit/>
          </a:bodyPr>
          <a:p>
            <a:pPr>
              <a:lnSpc>
                <a:spcPct val="12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《吕氏春秋》</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又称</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《吕览》</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先秦</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杂家</a:t>
            </a:r>
            <a:r>
              <a:rPr lang="zh-CN" altLang="en-US" sz="3200" b="1">
                <a:latin typeface="宋体" panose="02010600030101010101" pitchFamily="2" charset="-122"/>
                <a:ea typeface="宋体" panose="02010600030101010101" pitchFamily="2" charset="-122"/>
                <a:cs typeface="宋体" panose="02010600030101010101" pitchFamily="2" charset="-122"/>
              </a:rPr>
              <a:t>代表著作。</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战国末</a:t>
            </a:r>
            <a:r>
              <a:rPr lang="zh-CN" altLang="en-US" sz="3200" b="1">
                <a:latin typeface="宋体" panose="02010600030101010101" pitchFamily="2" charset="-122"/>
                <a:ea typeface="宋体" panose="02010600030101010101" pitchFamily="2" charset="-122"/>
                <a:cs typeface="宋体" panose="02010600030101010101" pitchFamily="2" charset="-122"/>
              </a:rPr>
              <a:t>秦相</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吕不韦</a:t>
            </a:r>
            <a:r>
              <a:rPr lang="en-US" altLang="zh-CN" sz="3200">
                <a:solidFill>
                  <a:schemeClr val="tx1"/>
                </a:solidFill>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？—前235</a:t>
            </a:r>
            <a:r>
              <a:rPr lang="en-US" altLang="zh-CN" sz="3200">
                <a:solidFill>
                  <a:schemeClr val="tx1"/>
                </a:solidFill>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集合门客共同</a:t>
            </a:r>
            <a:r>
              <a:rPr lang="zh-CN" altLang="en-US" sz="3200" b="1" u="sng">
                <a:latin typeface="宋体" panose="02010600030101010101" pitchFamily="2" charset="-122"/>
                <a:ea typeface="宋体" panose="02010600030101010101" pitchFamily="2" charset="-122"/>
                <a:cs typeface="宋体" panose="02010600030101010101" pitchFamily="2" charset="-122"/>
              </a:rPr>
              <a:t>编写</a:t>
            </a:r>
            <a:r>
              <a:rPr lang="zh-CN" altLang="en-US" sz="3200" b="1">
                <a:latin typeface="宋体" panose="02010600030101010101" pitchFamily="2" charset="-122"/>
                <a:ea typeface="宋体" panose="02010600030101010101" pitchFamily="2" charset="-122"/>
                <a:cs typeface="宋体" panose="02010600030101010101" pitchFamily="2" charset="-122"/>
              </a:rPr>
              <a:t>而成。全书</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二十六卷</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分为十二纪、八览、六论</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共</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一百六十篇</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课文诵读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1348740" y="1790065"/>
            <a:ext cx="97663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自由朗读课文</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在读的过程中关注课下注释中的拼音。</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475740" y="2373630"/>
            <a:ext cx="9452610" cy="243014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宋之丁氏，家无井而出</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溉汲</a:t>
            </a:r>
            <a:r>
              <a:rPr lang="zh-CN" altLang="en-US" sz="3000" b="1">
                <a:latin typeface="宋体" panose="02010600030101010101" pitchFamily="2" charset="-122"/>
                <a:ea typeface="宋体" panose="02010600030101010101" pitchFamily="2" charset="-122"/>
                <a:cs typeface="宋体" panose="02010600030101010101" pitchFamily="2" charset="-122"/>
              </a:rPr>
              <a:t>，常一人居外。及其家穿井，告人曰：“吾穿井得一人。”有闻而传之者曰：“丁氏穿井得一人。”国人道之，闻之于宋君。宋君令人问之于丁氏。丁氏对曰：“得一人之使，非得一人于井中也。”求闻之若此，不若无闻也。</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1750060" y="4803775"/>
            <a:ext cx="720725" cy="1476375"/>
          </a:xfrm>
          <a:prstGeom prst="rect">
            <a:avLst/>
          </a:prstGeom>
          <a:noFill/>
        </p:spPr>
        <p:txBody>
          <a:bodyPr wrap="square" rtlCol="0" anchor="t">
            <a:spAutoFit/>
          </a:bodyPr>
          <a:p>
            <a:pPr>
              <a:lnSpc>
                <a:spcPct val="125000"/>
              </a:lnSpc>
              <a:spcBef>
                <a:spcPts val="0"/>
              </a:spcBef>
              <a:spcAft>
                <a:spcPts val="0"/>
              </a:spcAft>
            </a:pP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溉汲</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2322195" y="4803775"/>
            <a:ext cx="893445" cy="645160"/>
          </a:xfrm>
          <a:prstGeom prst="rect">
            <a:avLst/>
          </a:prstGeom>
          <a:noFill/>
        </p:spPr>
        <p:txBody>
          <a:bodyPr wrap="square" rtlCol="0" anchor="t">
            <a:spAutoFit/>
          </a:bodyPr>
          <a:p>
            <a:r>
              <a:rPr lang="en-US" sz="3600">
                <a:solidFill>
                  <a:srgbClr val="FF0000"/>
                </a:solidFill>
                <a:cs typeface="Arial" panose="020B0604020202020204" pitchFamily="34" charset="0"/>
                <a:sym typeface="+mn-ea"/>
              </a:rPr>
              <a:t>g</a:t>
            </a:r>
            <a:r>
              <a:rPr sz="36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sz="3600">
                <a:solidFill>
                  <a:srgbClr val="FF0000"/>
                </a:solidFill>
                <a:cs typeface="Arial" panose="020B0604020202020204" pitchFamily="34" charset="0"/>
                <a:sym typeface="+mn-ea"/>
              </a:rPr>
              <a:t>i</a:t>
            </a:r>
            <a:endParaRPr lang="en-US" altLang="en-US" sz="3600">
              <a:solidFill>
                <a:srgbClr val="FF0000"/>
              </a:solidFill>
              <a:cs typeface="Arial" panose="020B0604020202020204" pitchFamily="34" charset="0"/>
              <a:sym typeface="+mn-ea"/>
            </a:endParaRPr>
          </a:p>
        </p:txBody>
      </p:sp>
      <p:sp>
        <p:nvSpPr>
          <p:cNvPr id="12" name="文本框 11"/>
          <p:cNvSpPr txBox="1"/>
          <p:nvPr/>
        </p:nvSpPr>
        <p:spPr>
          <a:xfrm>
            <a:off x="2404745" y="5567680"/>
            <a:ext cx="467360" cy="645160"/>
          </a:xfrm>
          <a:prstGeom prst="rect">
            <a:avLst/>
          </a:prstGeom>
          <a:noFill/>
        </p:spPr>
        <p:txBody>
          <a:bodyPr wrap="square" rtlCol="0" anchor="t">
            <a:spAutoFit/>
          </a:bodyPr>
          <a:p>
            <a:r>
              <a:rPr lang="en-US" sz="3600">
                <a:solidFill>
                  <a:srgbClr val="FF0000"/>
                </a:solidFill>
                <a:cs typeface="Arial" panose="020B0604020202020204" pitchFamily="34" charset="0"/>
                <a:sym typeface="+mn-ea"/>
              </a:rPr>
              <a:t>jí</a:t>
            </a:r>
            <a:endParaRPr lang="en-US" altLang="en-US" sz="3600">
              <a:solidFill>
                <a:srgbClr val="FF0000"/>
              </a:solidFill>
              <a:cs typeface="Arial" panose="020B0604020202020204" pitchFamily="34" charset="0"/>
              <a:sym typeface="+mn-ea"/>
            </a:endParaRPr>
          </a:p>
        </p:txBody>
      </p:sp>
      <p:sp>
        <p:nvSpPr>
          <p:cNvPr id="13" name="文本框 12"/>
          <p:cNvSpPr txBox="1"/>
          <p:nvPr/>
        </p:nvSpPr>
        <p:spPr>
          <a:xfrm>
            <a:off x="3980815" y="4954270"/>
            <a:ext cx="6235065" cy="107632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altLang="en-US" sz="3200" b="1">
                <a:solidFill>
                  <a:schemeClr val="tx1"/>
                </a:solidFill>
                <a:uFillTx/>
                <a:latin typeface="宋体" panose="02010600030101010101" pitchFamily="2" charset="-122"/>
                <a:ea typeface="宋体" panose="02010600030101010101" pitchFamily="2" charset="-122"/>
              </a:rPr>
              <a:t>诵读评价</a:t>
            </a:r>
            <a:endParaRPr lang="zh-CN" altLang="en-US" sz="3200" b="1" dirty="0">
              <a:latin typeface="宋体" panose="02010600030101010101" pitchFamily="2" charset="-122"/>
              <a:ea typeface="宋体" panose="02010600030101010101" pitchFamily="2" charset="-122"/>
              <a:sym typeface="+mn-ea"/>
            </a:endParaRPr>
          </a:p>
          <a:p>
            <a:pPr algn="ctr"/>
            <a:r>
              <a:rPr lang="zh-CN" altLang="en-US" sz="3200" b="1">
                <a:solidFill>
                  <a:schemeClr val="tx1"/>
                </a:solidFill>
                <a:uFillTx/>
                <a:latin typeface="宋体" panose="02010600030101010101" pitchFamily="2" charset="-122"/>
                <a:ea typeface="宋体" panose="02010600030101010101" pitchFamily="2" charset="-122"/>
              </a:rPr>
              <a:t>字正腔圆</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rPr>
              <a:t>没有错读、漏读、回读</a:t>
            </a:r>
            <a:endParaRPr lang="zh-CN" altLang="en-US" sz="3200" b="1">
              <a:solidFill>
                <a:schemeClr val="tx1"/>
              </a:solidFill>
              <a:uFillTx/>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8434" name="副标题 5122" descr="中国教育出版网"/>
          <p:cNvSpPr>
            <a:spLocks noGrp="1" noChangeArrowheads="1"/>
          </p:cNvSpPr>
          <p:nvPr/>
        </p:nvSpPr>
        <p:spPr bwMode="auto">
          <a:xfrm>
            <a:off x="565785" y="2372360"/>
            <a:ext cx="10705465"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fontAlgn="auto">
              <a:lnSpc>
                <a:spcPct val="125000"/>
              </a:lnSpc>
              <a:spcBef>
                <a:spcPts val="0"/>
              </a:spcBef>
              <a:spcAft>
                <a:spcPts val="0"/>
              </a:spcAft>
              <a:buClr>
                <a:schemeClr val="accent1"/>
              </a:buClr>
              <a:buSzPct val="65000"/>
            </a:pPr>
            <a:r>
              <a:rPr lang="en-US" altLang="zh-CN" sz="32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3200" b="1" dirty="0" smtClean="0">
                <a:solidFill>
                  <a:schemeClr val="tx1"/>
                </a:solidFill>
                <a:effectLst/>
                <a:latin typeface="宋体" panose="02010600030101010101" pitchFamily="2" charset="-122"/>
                <a:ea typeface="宋体" panose="02010600030101010101" pitchFamily="2" charset="-122"/>
              </a:rPr>
              <a:t>宋</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之丁氏，家</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无井</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而出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溉汲，常</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一人居外。及</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其家穿井，告人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曰</a:t>
            </a:r>
            <a:r>
              <a:rPr lang="zh-CN" altLang="en-US" sz="3200" b="1">
                <a:solidFill>
                  <a:schemeClr val="tx1"/>
                </a:solidFill>
                <a:sym typeface="微软雅黑" panose="020B0503020204020204"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rPr>
              <a:t>“吾</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rPr>
              <a:t>穿井</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rPr>
              <a:t>得一人。”</a:t>
            </a:r>
            <a:r>
              <a:rPr lang="zh-CN" altLang="en-US" sz="3200" b="1" dirty="0" smtClean="0">
                <a:solidFill>
                  <a:schemeClr val="tx1"/>
                </a:solidFill>
                <a:effectLst/>
                <a:latin typeface="宋体" panose="02010600030101010101" pitchFamily="2" charset="-122"/>
                <a:ea typeface="宋体" panose="02010600030101010101" pitchFamily="2" charset="-122"/>
              </a:rPr>
              <a:t>有闻</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而传之者</a:t>
            </a:r>
            <a:r>
              <a:rPr lang="zh-CN" altLang="en-US" sz="3200" b="1">
                <a:solidFill>
                  <a:schemeClr val="tx1"/>
                </a:solidFill>
                <a:sym typeface="微软雅黑" panose="020B0503020204020204"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solidFill>
                  <a:schemeClr val="tx1"/>
                </a:solidFill>
                <a:effectLst/>
                <a:latin typeface="宋体" panose="02010600030101010101" pitchFamily="2" charset="-122"/>
                <a:ea typeface="宋体" panose="02010600030101010101" pitchFamily="2" charset="-122"/>
              </a:rPr>
              <a:t>丁氏</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穿井</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得一人。</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solidFill>
                  <a:schemeClr val="tx1"/>
                </a:solidFill>
                <a:effectLst/>
                <a:latin typeface="宋体" panose="02010600030101010101" pitchFamily="2" charset="-122"/>
                <a:ea typeface="宋体" panose="02010600030101010101" pitchFamily="2" charset="-122"/>
              </a:rPr>
              <a:t>国人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道之，闻之于</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smtClean="0">
                <a:solidFill>
                  <a:schemeClr val="tx1"/>
                </a:solidFill>
                <a:effectLst/>
                <a:latin typeface="宋体" panose="02010600030101010101" pitchFamily="2" charset="-122"/>
                <a:ea typeface="宋体" panose="02010600030101010101" pitchFamily="2" charset="-122"/>
              </a:rPr>
              <a:t>宋君</a:t>
            </a:r>
            <a:r>
              <a:rPr lang="zh-CN" altLang="en-US" sz="2800" b="1" dirty="0">
                <a:solidFill>
                  <a:schemeClr val="tx1"/>
                </a:solidFill>
                <a:effectLst/>
                <a:latin typeface="宋体" panose="02010600030101010101" pitchFamily="2" charset="-122"/>
                <a:ea typeface="宋体" panose="02010600030101010101" pitchFamily="2" charset="-122"/>
              </a:rPr>
              <a:t>。</a:t>
            </a:r>
            <a:r>
              <a:rPr lang="zh-CN" altLang="en-US" sz="3200" b="1" dirty="0">
                <a:solidFill>
                  <a:schemeClr val="tx1"/>
                </a:solidFill>
                <a:effectLst/>
                <a:latin typeface="宋体" panose="02010600030101010101" pitchFamily="2" charset="-122"/>
                <a:ea typeface="宋体" panose="02010600030101010101" pitchFamily="2" charset="-122"/>
              </a:rPr>
              <a:t>宋君</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令人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问之于</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丁氏，丁氏</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对曰</a:t>
            </a:r>
            <a:r>
              <a:rPr lang="zh-CN" altLang="en-US" sz="3200" b="1">
                <a:solidFill>
                  <a:schemeClr val="tx1"/>
                </a:solidFill>
                <a:sym typeface="微软雅黑" panose="020B0503020204020204"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solidFill>
                  <a:schemeClr val="tx1"/>
                </a:solidFill>
                <a:effectLst/>
                <a:latin typeface="宋体" panose="02010600030101010101" pitchFamily="2" charset="-122"/>
                <a:ea typeface="宋体" panose="02010600030101010101" pitchFamily="2" charset="-122"/>
              </a:rPr>
              <a:t>得</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一人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之使，非得一人</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于井中也。</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solidFill>
                  <a:schemeClr val="tx1"/>
                </a:solidFill>
                <a:effectLst/>
                <a:latin typeface="宋体" panose="02010600030101010101" pitchFamily="2" charset="-122"/>
                <a:ea typeface="宋体" panose="02010600030101010101" pitchFamily="2" charset="-122"/>
              </a:rPr>
              <a:t>求闻</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之若此，不若</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dirty="0">
                <a:solidFill>
                  <a:schemeClr val="tx1"/>
                </a:solidFill>
                <a:effectLst/>
                <a:latin typeface="宋体" panose="02010600030101010101" pitchFamily="2" charset="-122"/>
                <a:ea typeface="宋体" panose="02010600030101010101" pitchFamily="2" charset="-122"/>
              </a:rPr>
              <a:t>无闻也。</a:t>
            </a:r>
            <a:br>
              <a:rPr lang="zh-CN" altLang="en-US" sz="28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br>
            <a:r>
              <a:rPr lang="zh-CN" altLang="en-US" sz="28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endParaRPr lang="zh-CN" altLang="en-US" sz="2800" b="1" dirty="0">
              <a:solidFill>
                <a:srgbClr val="FF0000"/>
              </a:solidFill>
              <a:latin typeface="新宋体" panose="02010609030101010101" pitchFamily="49" charset="-122"/>
              <a:ea typeface="新宋体" panose="02010609030101010101" pitchFamily="49" charset="-122"/>
            </a:endParaRPr>
          </a:p>
          <a:p>
            <a:pPr>
              <a:spcBef>
                <a:spcPct val="20000"/>
              </a:spcBef>
              <a:buClr>
                <a:schemeClr val="accent1"/>
              </a:buClr>
              <a:buSzPct val="65000"/>
              <a:buFont typeface="Wingdings" panose="05000000000000000000" pitchFamily="2" charset="2"/>
              <a:buNone/>
            </a:pPr>
            <a:endParaRPr lang="zh-CN" altLang="en-US" sz="3200" b="1" dirty="0">
              <a:latin typeface="宋体" panose="02010600030101010101" pitchFamily="2" charset="-122"/>
              <a:ea typeface="宋体" panose="02010600030101010101" pitchFamily="2" charset="-122"/>
            </a:endParaRPr>
          </a:p>
        </p:txBody>
      </p:sp>
      <p:grpSp>
        <p:nvGrpSpPr>
          <p:cNvPr id="6" name="组合 5"/>
          <p:cNvGrpSpPr/>
          <p:nvPr/>
        </p:nvGrpSpPr>
        <p:grpSpPr>
          <a:xfrm>
            <a:off x="349885" y="959485"/>
            <a:ext cx="1973350" cy="713740"/>
            <a:chOff x="2356" y="640"/>
            <a:chExt cx="2522" cy="1124"/>
          </a:xfrm>
        </p:grpSpPr>
        <p:sp>
          <p:nvSpPr>
            <p:cNvPr id="5"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课文听读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 name="文本框 10"/>
          <p:cNvSpPr txBox="1"/>
          <p:nvPr/>
        </p:nvSpPr>
        <p:spPr>
          <a:xfrm>
            <a:off x="1403985" y="1788795"/>
            <a:ext cx="97663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听范读</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在文中划出停顿</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8434" name="副标题 5122" descr="中国教育出版网"/>
          <p:cNvSpPr>
            <a:spLocks noGrp="1" noChangeArrowheads="1"/>
          </p:cNvSpPr>
          <p:nvPr/>
        </p:nvSpPr>
        <p:spPr bwMode="auto">
          <a:xfrm>
            <a:off x="610641" y="1479283"/>
            <a:ext cx="10969629" cy="4482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200000"/>
              </a:lnSpc>
              <a:spcBef>
                <a:spcPct val="20000"/>
              </a:spcBef>
              <a:buClr>
                <a:schemeClr val="accent1"/>
              </a:buClr>
              <a:buSzPct val="65000"/>
            </a:pPr>
            <a:r>
              <a:rPr lang="en-US" altLang="zh-CN" sz="32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3200" b="1" dirty="0" smtClean="0">
                <a:effectLst/>
                <a:latin typeface="宋体" panose="02010600030101010101" pitchFamily="2" charset="-122"/>
                <a:ea typeface="宋体" panose="02010600030101010101" pitchFamily="2" charset="-122"/>
              </a:rPr>
              <a:t>宋</a:t>
            </a:r>
            <a:r>
              <a:rPr lang="zh-CN" altLang="en-US" sz="3200" b="1" dirty="0" smtClean="0">
                <a:solidFill>
                  <a:srgbClr val="FF0000"/>
                </a:solidFill>
                <a:effectLst/>
                <a:latin typeface="宋体" panose="02010600030101010101" pitchFamily="2" charset="-122"/>
                <a:ea typeface="宋体" panose="02010600030101010101" pitchFamily="2" charset="-122"/>
              </a:rPr>
              <a:t>之</a:t>
            </a:r>
            <a:r>
              <a:rPr lang="zh-CN" altLang="en-US" sz="3200" b="1" dirty="0" smtClean="0">
                <a:effectLst/>
                <a:latin typeface="宋体" panose="02010600030101010101" pitchFamily="2" charset="-122"/>
                <a:ea typeface="宋体" panose="02010600030101010101" pitchFamily="2" charset="-122"/>
              </a:rPr>
              <a:t>丁</a:t>
            </a:r>
            <a:r>
              <a:rPr lang="zh-CN" altLang="en-US" sz="3200" b="1" dirty="0" smtClean="0">
                <a:solidFill>
                  <a:srgbClr val="FF0000"/>
                </a:solidFill>
                <a:effectLst/>
                <a:latin typeface="宋体" panose="02010600030101010101" pitchFamily="2" charset="-122"/>
                <a:ea typeface="宋体" panose="02010600030101010101" pitchFamily="2" charset="-122"/>
              </a:rPr>
              <a:t>氏</a:t>
            </a:r>
            <a:r>
              <a:rPr lang="zh-CN" altLang="en-US" sz="3200" b="1" dirty="0" smtClean="0">
                <a:effectLst/>
                <a:latin typeface="宋体" panose="02010600030101010101" pitchFamily="2" charset="-122"/>
                <a:ea typeface="宋体" panose="02010600030101010101" pitchFamily="2" charset="-122"/>
              </a:rPr>
              <a:t>，家无井</a:t>
            </a:r>
            <a:r>
              <a:rPr lang="zh-CN" altLang="en-US" sz="3200" b="1" dirty="0" smtClean="0">
                <a:solidFill>
                  <a:srgbClr val="0000FF"/>
                </a:solidFill>
                <a:effectLst/>
                <a:latin typeface="宋体" panose="02010600030101010101" pitchFamily="2" charset="-122"/>
                <a:ea typeface="宋体" panose="02010600030101010101" pitchFamily="2" charset="-122"/>
              </a:rPr>
              <a:t>而</a:t>
            </a:r>
            <a:r>
              <a:rPr lang="zh-CN" altLang="en-US" sz="3200" b="1" dirty="0" smtClean="0">
                <a:effectLst/>
                <a:latin typeface="宋体" panose="02010600030101010101" pitchFamily="2" charset="-122"/>
                <a:ea typeface="宋体" panose="02010600030101010101" pitchFamily="2" charset="-122"/>
              </a:rPr>
              <a:t>出</a:t>
            </a:r>
            <a:r>
              <a:rPr lang="zh-CN" altLang="en-US" sz="3200" b="1" dirty="0" smtClean="0">
                <a:solidFill>
                  <a:srgbClr val="FF0000"/>
                </a:solidFill>
                <a:effectLst/>
                <a:latin typeface="宋体" panose="02010600030101010101" pitchFamily="2" charset="-122"/>
                <a:ea typeface="宋体" panose="02010600030101010101" pitchFamily="2" charset="-122"/>
              </a:rPr>
              <a:t>溉</a:t>
            </a:r>
            <a:r>
              <a:rPr lang="zh-CN" altLang="en-US" sz="3200" b="1" dirty="0" smtClean="0">
                <a:solidFill>
                  <a:srgbClr val="0000FF"/>
                </a:solidFill>
                <a:effectLst/>
                <a:latin typeface="宋体" panose="02010600030101010101" pitchFamily="2" charset="-122"/>
                <a:ea typeface="宋体" panose="02010600030101010101" pitchFamily="2" charset="-122"/>
              </a:rPr>
              <a:t>汲</a:t>
            </a:r>
            <a:r>
              <a:rPr lang="zh-CN" altLang="en-US" sz="3200" b="1" dirty="0" smtClean="0">
                <a:effectLst/>
                <a:latin typeface="宋体" panose="02010600030101010101" pitchFamily="2" charset="-122"/>
                <a:ea typeface="宋体" panose="02010600030101010101" pitchFamily="2" charset="-122"/>
              </a:rPr>
              <a:t>，常一人</a:t>
            </a:r>
            <a:r>
              <a:rPr lang="zh-CN" altLang="en-US" sz="3200" b="1" dirty="0" smtClean="0">
                <a:solidFill>
                  <a:srgbClr val="FF0000"/>
                </a:solidFill>
                <a:effectLst/>
                <a:latin typeface="宋体" panose="02010600030101010101" pitchFamily="2" charset="-122"/>
                <a:ea typeface="宋体" panose="02010600030101010101" pitchFamily="2" charset="-122"/>
              </a:rPr>
              <a:t>居</a:t>
            </a:r>
            <a:r>
              <a:rPr lang="zh-CN" altLang="en-US" sz="3200" b="1" dirty="0" smtClean="0">
                <a:effectLst/>
                <a:latin typeface="宋体" panose="02010600030101010101" pitchFamily="2" charset="-122"/>
                <a:ea typeface="宋体" panose="02010600030101010101" pitchFamily="2" charset="-122"/>
              </a:rPr>
              <a:t>外。</a:t>
            </a:r>
            <a:r>
              <a:rPr lang="zh-CN" altLang="en-US" sz="3200" b="1" dirty="0" smtClean="0">
                <a:solidFill>
                  <a:srgbClr val="FF0000"/>
                </a:solidFill>
                <a:effectLst/>
                <a:latin typeface="宋体" panose="02010600030101010101" pitchFamily="2" charset="-122"/>
                <a:ea typeface="宋体" panose="02010600030101010101" pitchFamily="2" charset="-122"/>
              </a:rPr>
              <a:t>及</a:t>
            </a:r>
            <a:r>
              <a:rPr lang="zh-CN" altLang="en-US" sz="3200" b="1" dirty="0" smtClean="0">
                <a:effectLst/>
                <a:latin typeface="宋体" panose="02010600030101010101" pitchFamily="2" charset="-122"/>
                <a:ea typeface="宋体" panose="02010600030101010101" pitchFamily="2" charset="-122"/>
              </a:rPr>
              <a:t>其家穿井，告人曰</a:t>
            </a:r>
            <a:r>
              <a:rPr lang="zh-CN" altLang="en-US" sz="3200" b="1">
                <a:solidFill>
                  <a:schemeClr val="tx1"/>
                </a:solidFill>
                <a:sym typeface="微软雅黑" panose="020B0503020204020204" charset="-122"/>
              </a:rPr>
              <a:t>:</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rPr>
              <a:t>“吾</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rPr>
              <a:t>穿井</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rPr>
              <a:t>得一人。”</a:t>
            </a:r>
            <a:r>
              <a:rPr lang="zh-CN" altLang="en-US" sz="3200" b="1" dirty="0" smtClean="0">
                <a:effectLst/>
                <a:latin typeface="宋体" panose="02010600030101010101" pitchFamily="2" charset="-122"/>
                <a:ea typeface="宋体" panose="02010600030101010101" pitchFamily="2" charset="-122"/>
              </a:rPr>
              <a:t>有</a:t>
            </a:r>
            <a:r>
              <a:rPr lang="zh-CN" altLang="en-US" sz="3200" b="1" dirty="0" smtClean="0">
                <a:solidFill>
                  <a:srgbClr val="FF0000"/>
                </a:solidFill>
                <a:effectLst/>
                <a:latin typeface="宋体" panose="02010600030101010101" pitchFamily="2" charset="-122"/>
                <a:ea typeface="宋体" panose="02010600030101010101" pitchFamily="2" charset="-122"/>
              </a:rPr>
              <a:t>闻</a:t>
            </a:r>
            <a:r>
              <a:rPr lang="zh-CN" altLang="en-US" sz="3200" b="1" dirty="0" smtClean="0">
                <a:solidFill>
                  <a:srgbClr val="0000FF"/>
                </a:solidFill>
                <a:effectLst/>
                <a:latin typeface="宋体" panose="02010600030101010101" pitchFamily="2" charset="-122"/>
                <a:ea typeface="宋体" panose="02010600030101010101" pitchFamily="2" charset="-122"/>
              </a:rPr>
              <a:t>而</a:t>
            </a:r>
            <a:r>
              <a:rPr lang="en-US" altLang="zh-CN" sz="3200" b="1" dirty="0" smtClean="0">
                <a:solidFill>
                  <a:srgbClr val="0000FF"/>
                </a:solidFill>
                <a:effectLst/>
                <a:latin typeface="宋体" panose="02010600030101010101" pitchFamily="2" charset="-122"/>
                <a:ea typeface="宋体" panose="02010600030101010101" pitchFamily="2" charset="-122"/>
              </a:rPr>
              <a:t>     </a:t>
            </a:r>
            <a:r>
              <a:rPr lang="zh-CN" altLang="en-US" sz="3200" b="1" dirty="0" smtClean="0">
                <a:solidFill>
                  <a:srgbClr val="FF0000"/>
                </a:solidFill>
                <a:effectLst/>
                <a:latin typeface="宋体" panose="02010600030101010101" pitchFamily="2" charset="-122"/>
                <a:ea typeface="宋体" panose="02010600030101010101" pitchFamily="2" charset="-122"/>
              </a:rPr>
              <a:t>传</a:t>
            </a:r>
            <a:r>
              <a:rPr lang="zh-CN" altLang="en-US" sz="3200" b="1" dirty="0" smtClean="0">
                <a:solidFill>
                  <a:srgbClr val="0000FF"/>
                </a:solidFill>
                <a:effectLst/>
                <a:latin typeface="宋体" panose="02010600030101010101" pitchFamily="2" charset="-122"/>
                <a:ea typeface="宋体" panose="02010600030101010101" pitchFamily="2" charset="-122"/>
              </a:rPr>
              <a:t>之</a:t>
            </a:r>
            <a:r>
              <a:rPr lang="zh-CN" altLang="en-US" sz="3200" b="1" dirty="0" smtClean="0">
                <a:solidFill>
                  <a:srgbClr val="FF0000"/>
                </a:solidFill>
                <a:effectLst/>
                <a:latin typeface="宋体" panose="02010600030101010101" pitchFamily="2" charset="-122"/>
                <a:ea typeface="宋体" panose="02010600030101010101" pitchFamily="2" charset="-122"/>
              </a:rPr>
              <a:t>者</a:t>
            </a:r>
            <a:r>
              <a:rPr lang="zh-CN" altLang="en-US" sz="3200" b="1">
                <a:solidFill>
                  <a:schemeClr val="tx1"/>
                </a:solidFill>
                <a:sym typeface="微软雅黑" panose="020B0503020204020204" charset="-122"/>
              </a:rPr>
              <a:t>:</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effectLst/>
                <a:latin typeface="宋体" panose="02010600030101010101" pitchFamily="2" charset="-122"/>
                <a:ea typeface="宋体" panose="02010600030101010101" pitchFamily="2" charset="-122"/>
              </a:rPr>
              <a:t>丁氏穿井得一人。</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solidFill>
                  <a:srgbClr val="FF0000"/>
                </a:solidFill>
                <a:effectLst/>
                <a:latin typeface="宋体" panose="02010600030101010101" pitchFamily="2" charset="-122"/>
                <a:ea typeface="宋体" panose="02010600030101010101" pitchFamily="2" charset="-122"/>
              </a:rPr>
              <a:t>国</a:t>
            </a:r>
            <a:r>
              <a:rPr lang="zh-CN" altLang="en-US" sz="3200" b="1" dirty="0" smtClean="0">
                <a:effectLst/>
                <a:latin typeface="宋体" panose="02010600030101010101" pitchFamily="2" charset="-122"/>
                <a:ea typeface="宋体" panose="02010600030101010101" pitchFamily="2" charset="-122"/>
              </a:rPr>
              <a:t>人</a:t>
            </a:r>
            <a:r>
              <a:rPr lang="zh-CN" altLang="en-US" sz="3200" b="1" dirty="0" smtClean="0">
                <a:solidFill>
                  <a:srgbClr val="FF0000"/>
                </a:solidFill>
                <a:effectLst/>
                <a:latin typeface="宋体" panose="02010600030101010101" pitchFamily="2" charset="-122"/>
                <a:ea typeface="宋体" panose="02010600030101010101" pitchFamily="2" charset="-122"/>
              </a:rPr>
              <a:t>道</a:t>
            </a:r>
            <a:r>
              <a:rPr lang="zh-CN" altLang="en-US" sz="3200" b="1" dirty="0" smtClean="0">
                <a:solidFill>
                  <a:srgbClr val="0000FF"/>
                </a:solidFill>
                <a:effectLst/>
                <a:latin typeface="宋体" panose="02010600030101010101" pitchFamily="2" charset="-122"/>
                <a:ea typeface="宋体" panose="02010600030101010101" pitchFamily="2" charset="-122"/>
              </a:rPr>
              <a:t>之</a:t>
            </a:r>
            <a:r>
              <a:rPr lang="zh-CN" altLang="en-US" sz="3200" b="1" dirty="0" smtClean="0">
                <a:effectLst/>
                <a:latin typeface="宋体" panose="02010600030101010101" pitchFamily="2" charset="-122"/>
                <a:ea typeface="宋体" panose="02010600030101010101" pitchFamily="2" charset="-122"/>
              </a:rPr>
              <a:t>，</a:t>
            </a:r>
            <a:r>
              <a:rPr lang="zh-CN" altLang="en-US" sz="3200" b="1" dirty="0" smtClean="0">
                <a:solidFill>
                  <a:srgbClr val="FF0000"/>
                </a:solidFill>
                <a:effectLst/>
                <a:latin typeface="宋体" panose="02010600030101010101" pitchFamily="2" charset="-122"/>
                <a:ea typeface="宋体" panose="02010600030101010101" pitchFamily="2" charset="-122"/>
              </a:rPr>
              <a:t>闻</a:t>
            </a:r>
            <a:r>
              <a:rPr lang="zh-CN" altLang="en-US" sz="3200" b="1" dirty="0" smtClean="0">
                <a:solidFill>
                  <a:srgbClr val="0000FF"/>
                </a:solidFill>
                <a:effectLst/>
                <a:latin typeface="宋体" panose="02010600030101010101" pitchFamily="2" charset="-122"/>
                <a:ea typeface="宋体" panose="02010600030101010101" pitchFamily="2" charset="-122"/>
              </a:rPr>
              <a:t>之</a:t>
            </a:r>
            <a:r>
              <a:rPr lang="zh-CN" altLang="en-US" sz="3200" b="1" dirty="0" smtClean="0">
                <a:solidFill>
                  <a:srgbClr val="FF0000"/>
                </a:solidFill>
                <a:effectLst/>
                <a:latin typeface="宋体" panose="02010600030101010101" pitchFamily="2" charset="-122"/>
                <a:ea typeface="宋体" panose="02010600030101010101" pitchFamily="2" charset="-122"/>
              </a:rPr>
              <a:t>于</a:t>
            </a:r>
            <a:r>
              <a:rPr lang="zh-CN" altLang="en-US" sz="3200" b="1" dirty="0" smtClean="0">
                <a:effectLst/>
                <a:latin typeface="宋体" panose="02010600030101010101" pitchFamily="2" charset="-122"/>
                <a:ea typeface="宋体" panose="02010600030101010101" pitchFamily="2" charset="-122"/>
              </a:rPr>
              <a:t>宋君</a:t>
            </a:r>
            <a:r>
              <a:rPr lang="zh-CN" altLang="en-US" sz="2800" b="1" dirty="0">
                <a:effectLst/>
                <a:latin typeface="宋体" panose="02010600030101010101" pitchFamily="2" charset="-122"/>
                <a:ea typeface="宋体" panose="02010600030101010101" pitchFamily="2" charset="-122"/>
              </a:rPr>
              <a:t>。</a:t>
            </a:r>
            <a:r>
              <a:rPr lang="zh-CN" altLang="en-US" sz="3200" b="1" dirty="0">
                <a:effectLst/>
                <a:latin typeface="宋体" panose="02010600030101010101" pitchFamily="2" charset="-122"/>
                <a:ea typeface="宋体" panose="02010600030101010101" pitchFamily="2" charset="-122"/>
              </a:rPr>
              <a:t>宋君</a:t>
            </a:r>
            <a:r>
              <a:rPr lang="zh-CN" altLang="en-US" sz="3200" b="1" dirty="0">
                <a:solidFill>
                  <a:srgbClr val="FF0000"/>
                </a:solidFill>
                <a:effectLst/>
                <a:latin typeface="宋体" panose="02010600030101010101" pitchFamily="2" charset="-122"/>
                <a:ea typeface="宋体" panose="02010600030101010101" pitchFamily="2" charset="-122"/>
              </a:rPr>
              <a:t>令</a:t>
            </a:r>
            <a:r>
              <a:rPr lang="zh-CN" altLang="en-US" sz="3200" b="1" dirty="0">
                <a:effectLst/>
                <a:latin typeface="宋体" panose="02010600030101010101" pitchFamily="2" charset="-122"/>
                <a:ea typeface="宋体" panose="02010600030101010101" pitchFamily="2" charset="-122"/>
              </a:rPr>
              <a:t>人问</a:t>
            </a:r>
            <a:r>
              <a:rPr lang="zh-CN" altLang="en-US" sz="3200" b="1" dirty="0">
                <a:solidFill>
                  <a:srgbClr val="0000FF"/>
                </a:solidFill>
                <a:effectLst/>
                <a:latin typeface="宋体" panose="02010600030101010101" pitchFamily="2" charset="-122"/>
                <a:ea typeface="宋体" panose="02010600030101010101" pitchFamily="2" charset="-122"/>
              </a:rPr>
              <a:t>之</a:t>
            </a:r>
            <a:r>
              <a:rPr lang="zh-CN" altLang="en-US" sz="3200" b="1" dirty="0">
                <a:solidFill>
                  <a:srgbClr val="FF0000"/>
                </a:solidFill>
                <a:effectLst/>
                <a:latin typeface="宋体" panose="02010600030101010101" pitchFamily="2" charset="-122"/>
                <a:ea typeface="宋体" panose="02010600030101010101" pitchFamily="2" charset="-122"/>
              </a:rPr>
              <a:t>于</a:t>
            </a:r>
            <a:r>
              <a:rPr lang="zh-CN" altLang="en-US" sz="3200" b="1" dirty="0">
                <a:effectLst/>
                <a:latin typeface="宋体" panose="02010600030101010101" pitchFamily="2" charset="-122"/>
                <a:ea typeface="宋体" panose="02010600030101010101" pitchFamily="2" charset="-122"/>
              </a:rPr>
              <a:t>丁氏，丁氏</a:t>
            </a:r>
            <a:r>
              <a:rPr lang="zh-CN" altLang="en-US" sz="3200" b="1" dirty="0">
                <a:solidFill>
                  <a:srgbClr val="FF0000"/>
                </a:solidFill>
                <a:effectLst/>
                <a:latin typeface="宋体" panose="02010600030101010101" pitchFamily="2" charset="-122"/>
                <a:ea typeface="宋体" panose="02010600030101010101" pitchFamily="2" charset="-122"/>
              </a:rPr>
              <a:t>对</a:t>
            </a:r>
            <a:r>
              <a:rPr lang="zh-CN" altLang="en-US" sz="3200" b="1" dirty="0">
                <a:effectLst/>
                <a:latin typeface="宋体" panose="02010600030101010101" pitchFamily="2" charset="-122"/>
                <a:ea typeface="宋体" panose="02010600030101010101" pitchFamily="2" charset="-122"/>
              </a:rPr>
              <a:t>曰</a:t>
            </a:r>
            <a:r>
              <a:rPr lang="zh-CN" altLang="en-US" sz="3200" b="1">
                <a:solidFill>
                  <a:schemeClr val="tx1"/>
                </a:solidFill>
                <a:sym typeface="微软雅黑" panose="020B0503020204020204" charset="-122"/>
              </a:rPr>
              <a:t>:</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rPr>
              <a:t>得一人</a:t>
            </a:r>
            <a:r>
              <a:rPr lang="zh-CN" altLang="en-US" sz="3200" b="1" dirty="0">
                <a:solidFill>
                  <a:srgbClr val="FF3300"/>
                </a:solidFill>
                <a:effectLst/>
                <a:latin typeface="宋体" panose="02010600030101010101" pitchFamily="2" charset="-122"/>
                <a:ea typeface="宋体" panose="02010600030101010101" pitchFamily="2" charset="-122"/>
              </a:rPr>
              <a:t>之</a:t>
            </a:r>
            <a:r>
              <a:rPr lang="zh-CN" altLang="en-US" sz="3200" b="1" dirty="0">
                <a:solidFill>
                  <a:srgbClr val="0000FF"/>
                </a:solidFill>
                <a:effectLst/>
                <a:latin typeface="宋体" panose="02010600030101010101" pitchFamily="2" charset="-122"/>
                <a:ea typeface="宋体" panose="02010600030101010101" pitchFamily="2" charset="-122"/>
              </a:rPr>
              <a:t>使</a:t>
            </a:r>
            <a:r>
              <a:rPr lang="zh-CN" altLang="en-US" sz="3200" b="1" dirty="0">
                <a:effectLst/>
                <a:latin typeface="宋体" panose="02010600030101010101" pitchFamily="2" charset="-122"/>
                <a:ea typeface="宋体" panose="02010600030101010101" pitchFamily="2" charset="-122"/>
              </a:rPr>
              <a:t>，非得一人</a:t>
            </a:r>
            <a:r>
              <a:rPr lang="zh-CN" altLang="en-US" sz="3200" b="1" dirty="0">
                <a:solidFill>
                  <a:srgbClr val="FF0000"/>
                </a:solidFill>
                <a:effectLst/>
                <a:latin typeface="宋体" panose="02010600030101010101" pitchFamily="2" charset="-122"/>
                <a:ea typeface="宋体" panose="02010600030101010101" pitchFamily="2" charset="-122"/>
              </a:rPr>
              <a:t>于</a:t>
            </a:r>
            <a:r>
              <a:rPr lang="zh-CN" altLang="en-US" sz="3200" b="1" dirty="0">
                <a:effectLst/>
                <a:latin typeface="宋体" panose="02010600030101010101" pitchFamily="2" charset="-122"/>
                <a:ea typeface="宋体" panose="02010600030101010101" pitchFamily="2" charset="-122"/>
              </a:rPr>
              <a:t>井中也。</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solidFill>
                  <a:srgbClr val="0000FF"/>
                </a:solidFill>
                <a:effectLst/>
                <a:latin typeface="宋体" panose="02010600030101010101" pitchFamily="2" charset="-122"/>
                <a:ea typeface="宋体" panose="02010600030101010101" pitchFamily="2" charset="-122"/>
              </a:rPr>
              <a:t>求</a:t>
            </a:r>
            <a:r>
              <a:rPr lang="en-US" altLang="zh-CN" sz="3200" b="1" dirty="0">
                <a:solidFill>
                  <a:srgbClr val="0000FF"/>
                </a:solidFill>
                <a:effectLst/>
                <a:latin typeface="宋体" panose="02010600030101010101" pitchFamily="2" charset="-122"/>
                <a:ea typeface="宋体" panose="02010600030101010101" pitchFamily="2" charset="-122"/>
              </a:rPr>
              <a:t>  </a:t>
            </a:r>
            <a:r>
              <a:rPr lang="zh-CN" altLang="en-US" sz="3200" b="1" dirty="0">
                <a:solidFill>
                  <a:srgbClr val="FF0000"/>
                </a:solidFill>
                <a:effectLst/>
                <a:latin typeface="宋体" panose="02010600030101010101" pitchFamily="2" charset="-122"/>
                <a:ea typeface="宋体" panose="02010600030101010101" pitchFamily="2" charset="-122"/>
              </a:rPr>
              <a:t>闻</a:t>
            </a:r>
            <a:r>
              <a:rPr lang="en-US" altLang="zh-CN" sz="3200" b="1" dirty="0">
                <a:solidFill>
                  <a:srgbClr val="FF0000"/>
                </a:solidFill>
                <a:effectLst/>
                <a:latin typeface="宋体" panose="02010600030101010101" pitchFamily="2" charset="-122"/>
                <a:ea typeface="宋体" panose="02010600030101010101" pitchFamily="2" charset="-122"/>
              </a:rPr>
              <a:t>  </a:t>
            </a:r>
            <a:r>
              <a:rPr lang="zh-CN" altLang="en-US" sz="3200" b="1" dirty="0">
                <a:solidFill>
                  <a:srgbClr val="FF0000"/>
                </a:solidFill>
                <a:effectLst/>
                <a:latin typeface="宋体" panose="02010600030101010101" pitchFamily="2" charset="-122"/>
                <a:ea typeface="宋体" panose="02010600030101010101" pitchFamily="2" charset="-122"/>
              </a:rPr>
              <a:t>之</a:t>
            </a:r>
            <a:r>
              <a:rPr lang="en-US" altLang="zh-CN" sz="3200" b="1" dirty="0">
                <a:solidFill>
                  <a:srgbClr val="0000FF"/>
                </a:solidFill>
                <a:effectLst/>
                <a:latin typeface="宋体" panose="02010600030101010101" pitchFamily="2" charset="-122"/>
                <a:ea typeface="宋体" panose="02010600030101010101" pitchFamily="2" charset="-122"/>
              </a:rPr>
              <a:t>  </a:t>
            </a:r>
            <a:r>
              <a:rPr lang="zh-CN" altLang="en-US" sz="3200" b="1" dirty="0">
                <a:solidFill>
                  <a:srgbClr val="0000FF"/>
                </a:solidFill>
                <a:effectLst/>
                <a:latin typeface="宋体" panose="02010600030101010101" pitchFamily="2" charset="-122"/>
                <a:ea typeface="宋体" panose="02010600030101010101" pitchFamily="2" charset="-122"/>
              </a:rPr>
              <a:t>若</a:t>
            </a:r>
            <a:r>
              <a:rPr lang="zh-CN" altLang="en-US" sz="3200" b="1" dirty="0">
                <a:effectLst/>
                <a:latin typeface="宋体" panose="02010600030101010101" pitchFamily="2" charset="-122"/>
                <a:ea typeface="宋体" panose="02010600030101010101" pitchFamily="2" charset="-122"/>
              </a:rPr>
              <a:t>此，不</a:t>
            </a:r>
            <a:r>
              <a:rPr lang="zh-CN" altLang="en-US" sz="3200" b="1" dirty="0">
                <a:solidFill>
                  <a:srgbClr val="FF0000"/>
                </a:solidFill>
                <a:effectLst/>
                <a:latin typeface="宋体" panose="02010600030101010101" pitchFamily="2" charset="-122"/>
                <a:ea typeface="宋体" panose="02010600030101010101" pitchFamily="2" charset="-122"/>
              </a:rPr>
              <a:t>若</a:t>
            </a:r>
            <a:r>
              <a:rPr lang="zh-CN" altLang="en-US" sz="3200" b="1" dirty="0">
                <a:effectLst/>
                <a:latin typeface="宋体" panose="02010600030101010101" pitchFamily="2" charset="-122"/>
                <a:ea typeface="宋体" panose="02010600030101010101" pitchFamily="2" charset="-122"/>
              </a:rPr>
              <a:t>无</a:t>
            </a:r>
            <a:r>
              <a:rPr lang="zh-CN" altLang="en-US" sz="3200" b="1" dirty="0">
                <a:solidFill>
                  <a:srgbClr val="FF0000"/>
                </a:solidFill>
                <a:effectLst/>
                <a:latin typeface="宋体" panose="02010600030101010101" pitchFamily="2" charset="-122"/>
                <a:ea typeface="宋体" panose="02010600030101010101" pitchFamily="2" charset="-122"/>
              </a:rPr>
              <a:t>闻</a:t>
            </a:r>
            <a:r>
              <a:rPr lang="zh-CN" altLang="en-US" sz="3200" b="1" dirty="0">
                <a:effectLst/>
                <a:latin typeface="宋体" panose="02010600030101010101" pitchFamily="2" charset="-122"/>
                <a:ea typeface="宋体" panose="02010600030101010101" pitchFamily="2" charset="-122"/>
              </a:rPr>
              <a:t>也。</a:t>
            </a:r>
            <a:endParaRPr lang="zh-CN" altLang="en-US" sz="2800" b="1" dirty="0">
              <a:effectLst/>
              <a:latin typeface="宋体" panose="02010600030101010101" pitchFamily="2" charset="-122"/>
              <a:ea typeface="宋体" panose="02010600030101010101" pitchFamily="2" charset="-122"/>
            </a:endParaRPr>
          </a:p>
          <a:p>
            <a:pPr>
              <a:lnSpc>
                <a:spcPct val="200000"/>
              </a:lnSpc>
              <a:spcBef>
                <a:spcPct val="20000"/>
              </a:spcBef>
              <a:buClr>
                <a:schemeClr val="accent1"/>
              </a:buClr>
              <a:buSzPct val="65000"/>
            </a:pPr>
            <a:endParaRPr lang="zh-CN" altLang="en-US" sz="2800" b="1" dirty="0">
              <a:solidFill>
                <a:srgbClr val="FF0000"/>
              </a:solidFill>
              <a:latin typeface="新宋体" panose="02010609030101010101" pitchFamily="49" charset="-122"/>
              <a:ea typeface="新宋体" panose="02010609030101010101" pitchFamily="49" charset="-122"/>
            </a:endParaRPr>
          </a:p>
          <a:p>
            <a:pPr>
              <a:spcBef>
                <a:spcPct val="50000"/>
              </a:spcBef>
            </a:pPr>
            <a:br>
              <a:rPr lang="zh-CN" altLang="en-US" sz="28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br>
            <a:r>
              <a:rPr lang="zh-CN" altLang="en-US" sz="28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endParaRPr lang="zh-CN" altLang="en-US" sz="2800" b="1" dirty="0">
              <a:solidFill>
                <a:srgbClr val="FF0000"/>
              </a:solidFill>
              <a:latin typeface="新宋体" panose="02010609030101010101" pitchFamily="49" charset="-122"/>
              <a:ea typeface="新宋体" panose="02010609030101010101" pitchFamily="49" charset="-122"/>
            </a:endParaRPr>
          </a:p>
          <a:p>
            <a:pPr>
              <a:spcBef>
                <a:spcPct val="20000"/>
              </a:spcBef>
              <a:buClr>
                <a:schemeClr val="accent1"/>
              </a:buClr>
              <a:buSzPct val="65000"/>
              <a:buFont typeface="Wingdings" panose="05000000000000000000" pitchFamily="2" charset="2"/>
              <a:buNone/>
            </a:pPr>
            <a:endParaRPr lang="zh-CN" altLang="en-US" sz="3200" b="1" dirty="0">
              <a:latin typeface="宋体" panose="02010600030101010101" pitchFamily="2" charset="-122"/>
              <a:ea typeface="宋体" panose="02010600030101010101" pitchFamily="2" charset="-122"/>
            </a:endParaRPr>
          </a:p>
        </p:txBody>
      </p:sp>
      <p:sp>
        <p:nvSpPr>
          <p:cNvPr id="5125" name="文本框 5124" descr="中国教育出版网"/>
          <p:cNvSpPr txBox="1">
            <a:spLocks noChangeArrowheads="1"/>
          </p:cNvSpPr>
          <p:nvPr/>
        </p:nvSpPr>
        <p:spPr bwMode="auto">
          <a:xfrm>
            <a:off x="3825240" y="1512570"/>
            <a:ext cx="22815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浇灌、灌溉</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5126" name="文本框 5125" descr="中国教育出版网"/>
          <p:cNvSpPr txBox="1">
            <a:spLocks noChangeArrowheads="1"/>
          </p:cNvSpPr>
          <p:nvPr/>
        </p:nvSpPr>
        <p:spPr bwMode="auto">
          <a:xfrm>
            <a:off x="8979535" y="1528445"/>
            <a:ext cx="14992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uFillTx/>
                <a:ea typeface="SimSun-ExtB" panose="02010609060101010101" pitchFamily="49" charset="-122"/>
                <a:cs typeface="+mj-cs"/>
                <a:sym typeface="宋体" panose="02010600030101010101" pitchFamily="2" charset="-122"/>
              </a:rPr>
              <a:t>待,</a:t>
            </a:r>
            <a:r>
              <a:rPr lang="zh-CN" altLang="en-US" sz="2800" b="1" dirty="0">
                <a:solidFill>
                  <a:srgbClr val="FF0000"/>
                </a:solidFill>
                <a:latin typeface="新宋体" panose="02010609030101010101" pitchFamily="49" charset="-122"/>
                <a:ea typeface="新宋体" panose="02010609030101010101" pitchFamily="49" charset="-122"/>
              </a:rPr>
              <a:t>等到</a:t>
            </a:r>
            <a:r>
              <a:rPr lang="zh-CN" altLang="en-US" sz="2800" b="1" dirty="0">
                <a:solidFill>
                  <a:srgbClr val="0000FF"/>
                </a:solidFill>
                <a:latin typeface="Times New Roman" panose="02020603050405020304" pitchFamily="18" charset="0"/>
              </a:rPr>
              <a:t> </a:t>
            </a:r>
            <a:endParaRPr lang="zh-CN" altLang="en-US" sz="2800" b="1" dirty="0">
              <a:solidFill>
                <a:srgbClr val="0000FF"/>
              </a:solidFill>
              <a:latin typeface="Times New Roman" panose="02020603050405020304" pitchFamily="18" charset="0"/>
            </a:endParaRPr>
          </a:p>
        </p:txBody>
      </p:sp>
      <p:sp>
        <p:nvSpPr>
          <p:cNvPr id="5128" name="文本框 5127" descr="中国教育出版网"/>
          <p:cNvSpPr txBox="1">
            <a:spLocks noChangeArrowheads="1"/>
          </p:cNvSpPr>
          <p:nvPr/>
        </p:nvSpPr>
        <p:spPr bwMode="auto">
          <a:xfrm>
            <a:off x="5231765" y="584835"/>
            <a:ext cx="20161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挖掘、开凿</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2" name="矩形 1"/>
          <p:cNvSpPr/>
          <p:nvPr/>
        </p:nvSpPr>
        <p:spPr>
          <a:xfrm>
            <a:off x="5384461" y="3325543"/>
            <a:ext cx="897890"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听说</a:t>
            </a:r>
            <a:endParaRPr lang="zh-CN" altLang="en-US" sz="2800" dirty="0"/>
          </a:p>
        </p:txBody>
      </p:sp>
      <p:sp>
        <p:nvSpPr>
          <p:cNvPr id="3" name="矩形 2"/>
          <p:cNvSpPr/>
          <p:nvPr/>
        </p:nvSpPr>
        <p:spPr>
          <a:xfrm>
            <a:off x="2588940" y="4281256"/>
            <a:ext cx="897890" cy="521970"/>
          </a:xfrm>
          <a:prstGeom prst="rect">
            <a:avLst/>
          </a:prstGeom>
        </p:spPr>
        <p:txBody>
          <a:bodyPr wrap="none">
            <a:spAutoFit/>
          </a:bodyPr>
          <a:lstStyle/>
          <a:p>
            <a:pPr>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讲述</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4" name="矩形 3"/>
          <p:cNvSpPr/>
          <p:nvPr/>
        </p:nvSpPr>
        <p:spPr>
          <a:xfrm>
            <a:off x="3713422" y="3492606"/>
            <a:ext cx="1255395" cy="521970"/>
          </a:xfrm>
          <a:prstGeom prst="rect">
            <a:avLst/>
          </a:prstGeom>
        </p:spPr>
        <p:txBody>
          <a:bodyPr wrap="none">
            <a:spAutoFit/>
          </a:bodyPr>
          <a:lstStyle/>
          <a:p>
            <a:pPr>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使听到</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5" name="矩形 4"/>
          <p:cNvSpPr/>
          <p:nvPr/>
        </p:nvSpPr>
        <p:spPr>
          <a:xfrm>
            <a:off x="4907911" y="4281145"/>
            <a:ext cx="540385" cy="521970"/>
          </a:xfrm>
          <a:prstGeom prst="rect">
            <a:avLst/>
          </a:prstGeom>
        </p:spPr>
        <p:txBody>
          <a:bodyPr wrap="none">
            <a:spAutoFit/>
          </a:bodyPr>
          <a:lstStyle/>
          <a:p>
            <a:pPr algn="r"/>
            <a:r>
              <a:rPr lang="zh-CN" altLang="en-US" sz="2800" b="1" dirty="0">
                <a:solidFill>
                  <a:srgbClr val="FF0000"/>
                </a:solidFill>
                <a:latin typeface="新宋体" panose="02010609030101010101" pitchFamily="49" charset="-122"/>
                <a:ea typeface="新宋体" panose="02010609030101010101" pitchFamily="49" charset="-122"/>
              </a:rPr>
              <a:t>被</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0" name="文本框 7172" descr="中国教育出版网"/>
          <p:cNvSpPr txBox="1">
            <a:spLocks noChangeArrowheads="1"/>
          </p:cNvSpPr>
          <p:nvPr/>
        </p:nvSpPr>
        <p:spPr bwMode="auto">
          <a:xfrm>
            <a:off x="7256145" y="4281170"/>
            <a:ext cx="5740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Times New Roman" panose="02020603050405020304" pitchFamily="18" charset="0"/>
              </a:rPr>
              <a:t>派</a:t>
            </a:r>
            <a:endParaRPr lang="zh-CN" altLang="en-US" sz="2800" b="1" dirty="0">
              <a:solidFill>
                <a:srgbClr val="FF0000"/>
              </a:solidFill>
              <a:latin typeface="Times New Roman" panose="02020603050405020304" pitchFamily="18" charset="0"/>
            </a:endParaRPr>
          </a:p>
        </p:txBody>
      </p:sp>
      <p:sp>
        <p:nvSpPr>
          <p:cNvPr id="31" name="文本框 7174" descr="中国教育出版网"/>
          <p:cNvSpPr txBox="1">
            <a:spLocks noChangeArrowheads="1"/>
          </p:cNvSpPr>
          <p:nvPr/>
        </p:nvSpPr>
        <p:spPr bwMode="auto">
          <a:xfrm>
            <a:off x="8891905" y="4281170"/>
            <a:ext cx="673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rPr>
              <a:t>向</a:t>
            </a:r>
            <a:endParaRPr lang="zh-CN" altLang="en-US" sz="2800" b="1" dirty="0">
              <a:solidFill>
                <a:srgbClr val="FF0000"/>
              </a:solidFill>
              <a:latin typeface="Times New Roman" panose="02020603050405020304" pitchFamily="18" charset="0"/>
            </a:endParaRPr>
          </a:p>
        </p:txBody>
      </p:sp>
      <p:sp>
        <p:nvSpPr>
          <p:cNvPr id="32" name="文本框 7177" descr="中国教育出版网"/>
          <p:cNvSpPr txBox="1">
            <a:spLocks noChangeArrowheads="1"/>
          </p:cNvSpPr>
          <p:nvPr/>
        </p:nvSpPr>
        <p:spPr bwMode="auto">
          <a:xfrm>
            <a:off x="222250" y="4431665"/>
            <a:ext cx="17703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rPr>
              <a:t>应答</a:t>
            </a:r>
            <a:r>
              <a:rPr lang="zh-CN" altLang="en-US" sz="2800" b="1">
                <a:solidFill>
                  <a:srgbClr val="FF0000"/>
                </a:solidFill>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Times New Roman" panose="02020603050405020304" pitchFamily="18" charset="0"/>
              </a:rPr>
              <a:t>回答</a:t>
            </a:r>
            <a:r>
              <a:rPr lang="zh-CN" altLang="en-US" b="1" dirty="0">
                <a:solidFill>
                  <a:srgbClr val="0000FF"/>
                </a:solidFill>
                <a:latin typeface="Times New Roman" panose="02020603050405020304" pitchFamily="18" charset="0"/>
              </a:rPr>
              <a:t> </a:t>
            </a:r>
            <a:endParaRPr lang="zh-CN" altLang="en-US" b="1" dirty="0">
              <a:solidFill>
                <a:srgbClr val="0000FF"/>
              </a:solidFill>
              <a:latin typeface="Times New Roman" panose="02020603050405020304" pitchFamily="18" charset="0"/>
            </a:endParaRPr>
          </a:p>
        </p:txBody>
      </p:sp>
      <p:sp>
        <p:nvSpPr>
          <p:cNvPr id="33" name="文本框 7180" descr="中国教育出版网"/>
          <p:cNvSpPr txBox="1">
            <a:spLocks noChangeArrowheads="1"/>
          </p:cNvSpPr>
          <p:nvPr/>
        </p:nvSpPr>
        <p:spPr bwMode="auto">
          <a:xfrm>
            <a:off x="3486785" y="5243195"/>
            <a:ext cx="963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smtClean="0">
                <a:solidFill>
                  <a:srgbClr val="FF0000"/>
                </a:solidFill>
                <a:latin typeface="Times New Roman" panose="02020603050405020304" pitchFamily="18" charset="0"/>
              </a:rPr>
              <a:t>劳力</a:t>
            </a:r>
            <a:endParaRPr lang="zh-CN" altLang="en-US" sz="2800" b="1" dirty="0">
              <a:solidFill>
                <a:srgbClr val="FF0000"/>
              </a:solidFill>
              <a:latin typeface="Times New Roman" panose="02020603050405020304" pitchFamily="18" charset="0"/>
            </a:endParaRPr>
          </a:p>
        </p:txBody>
      </p:sp>
      <p:sp>
        <p:nvSpPr>
          <p:cNvPr id="34" name="文本框 7181" descr="中国教育出版网"/>
          <p:cNvSpPr txBox="1">
            <a:spLocks noChangeArrowheads="1"/>
          </p:cNvSpPr>
          <p:nvPr/>
        </p:nvSpPr>
        <p:spPr bwMode="auto">
          <a:xfrm>
            <a:off x="5781675" y="5243195"/>
            <a:ext cx="6286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Times New Roman" panose="02020603050405020304" pitchFamily="18" charset="0"/>
              </a:rPr>
              <a:t>在</a:t>
            </a:r>
            <a:endParaRPr lang="zh-CN" altLang="en-US" sz="2800" b="1" dirty="0">
              <a:solidFill>
                <a:srgbClr val="FF0000"/>
              </a:solidFill>
              <a:latin typeface="Times New Roman" panose="02020603050405020304" pitchFamily="18" charset="0"/>
            </a:endParaRPr>
          </a:p>
        </p:txBody>
      </p:sp>
      <p:sp>
        <p:nvSpPr>
          <p:cNvPr id="6" name="文本框 5" descr="中国教育出版网"/>
          <p:cNvSpPr txBox="1">
            <a:spLocks noChangeArrowheads="1"/>
          </p:cNvSpPr>
          <p:nvPr/>
        </p:nvSpPr>
        <p:spPr bwMode="auto">
          <a:xfrm>
            <a:off x="2743200" y="2510790"/>
            <a:ext cx="589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姓</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10" name="文本框 9" descr="中国教育出版网"/>
          <p:cNvSpPr txBox="1">
            <a:spLocks noChangeArrowheads="1"/>
          </p:cNvSpPr>
          <p:nvPr/>
        </p:nvSpPr>
        <p:spPr bwMode="auto">
          <a:xfrm>
            <a:off x="5937885" y="1536700"/>
            <a:ext cx="19996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从井里取水</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11" name="矩形 10"/>
          <p:cNvSpPr/>
          <p:nvPr/>
        </p:nvSpPr>
        <p:spPr>
          <a:xfrm>
            <a:off x="6932591" y="2488613"/>
            <a:ext cx="897890"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传播</a:t>
            </a:r>
            <a:endParaRPr lang="zh-CN" altLang="en-US" sz="2800" dirty="0"/>
          </a:p>
        </p:txBody>
      </p:sp>
      <p:sp>
        <p:nvSpPr>
          <p:cNvPr id="12" name="矩形 11"/>
          <p:cNvSpPr/>
          <p:nvPr/>
        </p:nvSpPr>
        <p:spPr>
          <a:xfrm>
            <a:off x="7830185" y="5243195"/>
            <a:ext cx="925830" cy="521970"/>
          </a:xfrm>
          <a:prstGeom prst="rect">
            <a:avLst/>
          </a:prstGeom>
        </p:spPr>
        <p:txBody>
          <a:bodyPr wrap="square">
            <a:spAutoFit/>
          </a:bodyPr>
          <a:lstStyle/>
          <a:p>
            <a:pPr algn="l"/>
            <a:r>
              <a:rPr lang="zh-CN" altLang="en-US" sz="2800" b="1">
                <a:solidFill>
                  <a:srgbClr val="FF3300"/>
                </a:solidFill>
                <a:uFillTx/>
                <a:ea typeface="SimSun-ExtB" panose="02010609060101010101" pitchFamily="49" charset="-122"/>
                <a:cs typeface="Arial" panose="020B0604020202020204" pitchFamily="34" charset="0"/>
                <a:sym typeface="宋体" panose="02010600030101010101" pitchFamily="2" charset="-122"/>
              </a:rPr>
              <a:t>寻找</a:t>
            </a:r>
            <a:endParaRPr lang="zh-CN" altLang="en-US" sz="2800" b="1" dirty="0">
              <a:solidFill>
                <a:srgbClr val="FF3300"/>
              </a:solidFill>
              <a:uFillTx/>
              <a:ea typeface="SimSun-ExtB" panose="02010609060101010101" pitchFamily="49" charset="-122"/>
              <a:cs typeface="Arial" panose="020B0604020202020204" pitchFamily="34" charset="0"/>
              <a:sym typeface="宋体" panose="02010600030101010101" pitchFamily="2" charset="-122"/>
            </a:endParaRPr>
          </a:p>
        </p:txBody>
      </p:sp>
      <p:sp>
        <p:nvSpPr>
          <p:cNvPr id="13" name="矩形 12"/>
          <p:cNvSpPr/>
          <p:nvPr/>
        </p:nvSpPr>
        <p:spPr>
          <a:xfrm>
            <a:off x="10479066" y="4431713"/>
            <a:ext cx="540385"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像</a:t>
            </a:r>
            <a:endParaRPr lang="zh-CN" altLang="en-US" sz="2800" dirty="0"/>
          </a:p>
        </p:txBody>
      </p:sp>
      <p:sp>
        <p:nvSpPr>
          <p:cNvPr id="14" name="矩形 13"/>
          <p:cNvSpPr/>
          <p:nvPr/>
        </p:nvSpPr>
        <p:spPr>
          <a:xfrm>
            <a:off x="1691301" y="3492548"/>
            <a:ext cx="897890"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国都</a:t>
            </a:r>
            <a:endParaRPr lang="zh-CN" altLang="en-US" sz="2800" dirty="0"/>
          </a:p>
        </p:txBody>
      </p:sp>
      <p:sp>
        <p:nvSpPr>
          <p:cNvPr id="15" name="矩形 14"/>
          <p:cNvSpPr/>
          <p:nvPr/>
        </p:nvSpPr>
        <p:spPr>
          <a:xfrm>
            <a:off x="1806517" y="5436976"/>
            <a:ext cx="897890" cy="521970"/>
          </a:xfrm>
          <a:prstGeom prst="rect">
            <a:avLst/>
          </a:prstGeom>
        </p:spPr>
        <p:txBody>
          <a:bodyPr wrap="none">
            <a:spAutoFit/>
          </a:bodyPr>
          <a:lstStyle/>
          <a:p>
            <a:pPr>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听到</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6" name="文本框 15"/>
          <p:cNvSpPr txBox="1"/>
          <p:nvPr/>
        </p:nvSpPr>
        <p:spPr>
          <a:xfrm>
            <a:off x="5509260" y="964565"/>
            <a:ext cx="2224405" cy="583565"/>
          </a:xfrm>
          <a:prstGeom prst="rect">
            <a:avLst/>
          </a:prstGeom>
          <a:noFill/>
        </p:spPr>
        <p:txBody>
          <a:bodyPr wrap="none" rtlCol="0" anchor="t">
            <a:spAutoFit/>
          </a:bodyPr>
          <a:lstStyle/>
          <a:p>
            <a:r>
              <a:rPr lang="zh-CN" altLang="en-US" sz="3200" b="1" dirty="0" smtClean="0">
                <a:solidFill>
                  <a:srgbClr val="FF0000"/>
                </a:solidFill>
                <a:effectLst/>
                <a:latin typeface="Arial" panose="020B0604020202020204" pitchFamily="34" charset="0"/>
                <a:ea typeface="SimSun-ExtB" panose="02010609060101010101" pitchFamily="49" charset="-122"/>
                <a:cs typeface="Arial" panose="020B0604020202020204" pitchFamily="34" charset="0"/>
                <a:sym typeface="+mn-ea"/>
              </a:rPr>
              <a:t>穿</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井得一人</a:t>
            </a:r>
            <a:endParaRPr lang="zh-CN" altLang="en-US" sz="3200"/>
          </a:p>
        </p:txBody>
      </p:sp>
      <p:sp>
        <p:nvSpPr>
          <p:cNvPr id="17" name="文本框 16" descr="中国教育出版网"/>
          <p:cNvSpPr txBox="1">
            <a:spLocks noChangeArrowheads="1"/>
          </p:cNvSpPr>
          <p:nvPr/>
        </p:nvSpPr>
        <p:spPr bwMode="auto">
          <a:xfrm>
            <a:off x="1072515" y="1548130"/>
            <a:ext cx="21342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结构助词</a:t>
            </a:r>
            <a:r>
              <a:rPr lang="zh-CN" altLang="en-US" sz="2800" b="1">
                <a:solidFill>
                  <a:srgbClr val="FF0000"/>
                </a:solidFill>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的</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18" name="文本框 17" descr="中国教育出版网"/>
          <p:cNvSpPr txBox="1">
            <a:spLocks noChangeArrowheads="1"/>
          </p:cNvSpPr>
          <p:nvPr/>
        </p:nvSpPr>
        <p:spPr bwMode="auto">
          <a:xfrm>
            <a:off x="2897505" y="5243195"/>
            <a:ext cx="589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的</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19" name="文本框 18" descr="中国教育出版网"/>
          <p:cNvSpPr txBox="1">
            <a:spLocks noChangeArrowheads="1"/>
          </p:cNvSpPr>
          <p:nvPr/>
        </p:nvSpPr>
        <p:spPr bwMode="auto">
          <a:xfrm>
            <a:off x="7902575" y="2521585"/>
            <a:ext cx="23507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代听到的事情</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20" name="文本框 19" descr="中国教育出版网"/>
          <p:cNvSpPr txBox="1">
            <a:spLocks noChangeArrowheads="1"/>
          </p:cNvSpPr>
          <p:nvPr/>
        </p:nvSpPr>
        <p:spPr bwMode="auto">
          <a:xfrm>
            <a:off x="4483735" y="2369820"/>
            <a:ext cx="9645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因而</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21" name="文本框 20" descr="中国教育出版网"/>
          <p:cNvSpPr txBox="1">
            <a:spLocks noChangeArrowheads="1"/>
          </p:cNvSpPr>
          <p:nvPr/>
        </p:nvSpPr>
        <p:spPr bwMode="auto">
          <a:xfrm>
            <a:off x="8061960" y="1512570"/>
            <a:ext cx="589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在</a:t>
            </a:r>
            <a:endParaRPr lang="zh-CN" altLang="en-US" b="1" dirty="0">
              <a:solidFill>
                <a:srgbClr val="FF0000"/>
              </a:solidFill>
              <a:latin typeface="Times New Roman" panose="02020603050405020304" pitchFamily="18" charset="0"/>
            </a:endParaRPr>
          </a:p>
        </p:txBody>
      </p:sp>
      <p:grpSp>
        <p:nvGrpSpPr>
          <p:cNvPr id="22" name="组合 21"/>
          <p:cNvGrpSpPr/>
          <p:nvPr/>
        </p:nvGrpSpPr>
        <p:grpSpPr>
          <a:xfrm>
            <a:off x="222250" y="393065"/>
            <a:ext cx="1973350" cy="713740"/>
            <a:chOff x="2356" y="640"/>
            <a:chExt cx="2522" cy="1124"/>
          </a:xfrm>
        </p:grpSpPr>
        <p:sp>
          <p:nvSpPr>
            <p:cNvPr id="2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4"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疏通文意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descr="中国教育出版网"/>
          <p:cNvSpPr txBox="1">
            <a:spLocks noChangeArrowheads="1"/>
          </p:cNvSpPr>
          <p:nvPr/>
        </p:nvSpPr>
        <p:spPr bwMode="auto">
          <a:xfrm>
            <a:off x="6243320" y="3325495"/>
            <a:ext cx="21342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顺接连词</a:t>
            </a:r>
            <a:r>
              <a:rPr lang="zh-CN" altLang="en-US" sz="2800" b="1">
                <a:solidFill>
                  <a:srgbClr val="FF0000"/>
                </a:solidFill>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就</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8" name="文本框 7" descr="中国教育出版网"/>
          <p:cNvSpPr txBox="1">
            <a:spLocks noChangeArrowheads="1"/>
          </p:cNvSpPr>
          <p:nvPr/>
        </p:nvSpPr>
        <p:spPr bwMode="auto">
          <a:xfrm>
            <a:off x="8377555" y="3337560"/>
            <a:ext cx="1727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FF0000"/>
                </a:solidFill>
                <a:latin typeface="新宋体" panose="02010609030101010101" pitchFamily="49" charset="-122"/>
                <a:ea typeface="新宋体" panose="02010609030101010101" pitchFamily="49" charset="-122"/>
              </a:rPr>
              <a:t>……</a:t>
            </a:r>
            <a:r>
              <a:rPr lang="zh-CN" altLang="en-US" sz="2800" b="1" dirty="0">
                <a:solidFill>
                  <a:srgbClr val="FF0000"/>
                </a:solidFill>
                <a:latin typeface="新宋体" panose="02010609030101010101" pitchFamily="49" charset="-122"/>
                <a:ea typeface="新宋体" panose="02010609030101010101" pitchFamily="49" charset="-122"/>
              </a:rPr>
              <a:t>的人</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
        <p:nvSpPr>
          <p:cNvPr id="9" name="矩形 8"/>
          <p:cNvSpPr/>
          <p:nvPr/>
        </p:nvSpPr>
        <p:spPr>
          <a:xfrm>
            <a:off x="1072811" y="5370878"/>
            <a:ext cx="540385" cy="521970"/>
          </a:xfrm>
          <a:prstGeom prst="rect">
            <a:avLst/>
          </a:prstGeom>
        </p:spPr>
        <p:txBody>
          <a:bodyPr wrap="none">
            <a:spAutoFit/>
          </a:bodyPr>
          <a:p>
            <a:pPr algn="l"/>
            <a:r>
              <a:rPr lang="zh-CN" altLang="en-US" sz="2800" b="1" dirty="0">
                <a:solidFill>
                  <a:srgbClr val="FF0000"/>
                </a:solidFill>
                <a:latin typeface="新宋体" panose="02010609030101010101" pitchFamily="49" charset="-122"/>
                <a:ea typeface="新宋体" panose="02010609030101010101" pitchFamily="49" charset="-122"/>
              </a:rPr>
              <a:t>如</a:t>
            </a:r>
            <a:endParaRPr lang="zh-CN" altLang="en-US" sz="2800" dirty="0"/>
          </a:p>
        </p:txBody>
      </p:sp>
      <p:sp>
        <p:nvSpPr>
          <p:cNvPr id="25" name="矩形 24"/>
          <p:cNvSpPr/>
          <p:nvPr/>
        </p:nvSpPr>
        <p:spPr>
          <a:xfrm>
            <a:off x="8834120" y="5242560"/>
            <a:ext cx="925830" cy="521970"/>
          </a:xfrm>
          <a:prstGeom prst="rect">
            <a:avLst/>
          </a:prstGeom>
        </p:spPr>
        <p:txBody>
          <a:bodyPr wrap="square">
            <a:spAutoFit/>
          </a:bodyPr>
          <a:p>
            <a:pPr algn="l"/>
            <a:r>
              <a:rPr lang="zh-CN" altLang="en-US" sz="2800" b="1">
                <a:solidFill>
                  <a:srgbClr val="FF3300"/>
                </a:solidFill>
                <a:uFillTx/>
                <a:ea typeface="SimSun-ExtB" panose="02010609060101010101" pitchFamily="49" charset="-122"/>
                <a:cs typeface="Arial" panose="020B0604020202020204" pitchFamily="34" charset="0"/>
                <a:sym typeface="宋体" panose="02010600030101010101" pitchFamily="2" charset="-122"/>
              </a:rPr>
              <a:t>消息</a:t>
            </a:r>
            <a:endParaRPr lang="zh-CN" altLang="en-US" sz="2800" b="1" dirty="0">
              <a:solidFill>
                <a:srgbClr val="FF3300"/>
              </a:solidFill>
              <a:uFillTx/>
              <a:ea typeface="SimSun-ExtB" panose="02010609060101010101" pitchFamily="49" charset="-122"/>
              <a:cs typeface="Arial" panose="020B0604020202020204" pitchFamily="34" charset="0"/>
              <a:sym typeface="宋体" panose="02010600030101010101" pitchFamily="2" charset="-122"/>
            </a:endParaRPr>
          </a:p>
        </p:txBody>
      </p:sp>
      <p:sp>
        <p:nvSpPr>
          <p:cNvPr id="26" name="文本框 25" descr="中国教育出版网"/>
          <p:cNvSpPr txBox="1">
            <a:spLocks noChangeArrowheads="1"/>
          </p:cNvSpPr>
          <p:nvPr/>
        </p:nvSpPr>
        <p:spPr bwMode="auto">
          <a:xfrm>
            <a:off x="9787255" y="5243195"/>
            <a:ext cx="18783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助词</a:t>
            </a:r>
            <a:r>
              <a:rPr lang="zh-CN" altLang="en-US" sz="2800" b="1">
                <a:solidFill>
                  <a:srgbClr val="FF0000"/>
                </a:solidFill>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取独</a:t>
            </a:r>
            <a:r>
              <a:rPr lang="zh-CN" altLang="en-US" b="1" dirty="0">
                <a:solidFill>
                  <a:srgbClr val="FF0000"/>
                </a:solidFill>
                <a:latin typeface="Times New Roman" panose="02020603050405020304" pitchFamily="18" charset="0"/>
              </a:rPr>
              <a:t> </a:t>
            </a:r>
            <a:endParaRPr lang="zh-CN" altLang="en-US" b="1" dirty="0">
              <a:solidFill>
                <a:srgbClr val="FF0000"/>
              </a:solidFill>
              <a:latin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80">
                                          <p:stCondLst>
                                            <p:cond delay="0"/>
                                          </p:stCondLst>
                                        </p:cTn>
                                        <p:tgtEl>
                                          <p:spTgt spid="11"/>
                                        </p:tgtEl>
                                      </p:cBhvr>
                                    </p:animEffect>
                                    <p:anim calcmode="lin" valueType="num">
                                      <p:cBhvr>
                                        <p:cTn id="5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5" dur="26">
                                          <p:stCondLst>
                                            <p:cond delay="650"/>
                                          </p:stCondLst>
                                        </p:cTn>
                                        <p:tgtEl>
                                          <p:spTgt spid="11"/>
                                        </p:tgtEl>
                                      </p:cBhvr>
                                      <p:to x="100000" y="60000"/>
                                    </p:animScale>
                                    <p:animScale>
                                      <p:cBhvr>
                                        <p:cTn id="56" dur="166" decel="50000">
                                          <p:stCondLst>
                                            <p:cond delay="676"/>
                                          </p:stCondLst>
                                        </p:cTn>
                                        <p:tgtEl>
                                          <p:spTgt spid="11"/>
                                        </p:tgtEl>
                                      </p:cBhvr>
                                      <p:to x="100000" y="100000"/>
                                    </p:animScale>
                                    <p:animScale>
                                      <p:cBhvr>
                                        <p:cTn id="57" dur="26">
                                          <p:stCondLst>
                                            <p:cond delay="1312"/>
                                          </p:stCondLst>
                                        </p:cTn>
                                        <p:tgtEl>
                                          <p:spTgt spid="11"/>
                                        </p:tgtEl>
                                      </p:cBhvr>
                                      <p:to x="100000" y="80000"/>
                                    </p:animScale>
                                    <p:animScale>
                                      <p:cBhvr>
                                        <p:cTn id="58" dur="166" decel="50000">
                                          <p:stCondLst>
                                            <p:cond delay="1338"/>
                                          </p:stCondLst>
                                        </p:cTn>
                                        <p:tgtEl>
                                          <p:spTgt spid="11"/>
                                        </p:tgtEl>
                                      </p:cBhvr>
                                      <p:to x="100000" y="100000"/>
                                    </p:animScale>
                                    <p:animScale>
                                      <p:cBhvr>
                                        <p:cTn id="59" dur="26">
                                          <p:stCondLst>
                                            <p:cond delay="1642"/>
                                          </p:stCondLst>
                                        </p:cTn>
                                        <p:tgtEl>
                                          <p:spTgt spid="11"/>
                                        </p:tgtEl>
                                      </p:cBhvr>
                                      <p:to x="100000" y="90000"/>
                                    </p:animScale>
                                    <p:animScale>
                                      <p:cBhvr>
                                        <p:cTn id="60" dur="166" decel="50000">
                                          <p:stCondLst>
                                            <p:cond delay="1668"/>
                                          </p:stCondLst>
                                        </p:cTn>
                                        <p:tgtEl>
                                          <p:spTgt spid="11"/>
                                        </p:tgtEl>
                                      </p:cBhvr>
                                      <p:to x="100000" y="100000"/>
                                    </p:animScale>
                                    <p:animScale>
                                      <p:cBhvr>
                                        <p:cTn id="61" dur="26">
                                          <p:stCondLst>
                                            <p:cond delay="1808"/>
                                          </p:stCondLst>
                                        </p:cTn>
                                        <p:tgtEl>
                                          <p:spTgt spid="11"/>
                                        </p:tgtEl>
                                      </p:cBhvr>
                                      <p:to x="100000" y="95000"/>
                                    </p:animScale>
                                    <p:animScale>
                                      <p:cBhvr>
                                        <p:cTn id="62" dur="166" decel="50000">
                                          <p:stCondLst>
                                            <p:cond delay="1834"/>
                                          </p:stCondLst>
                                        </p:cTn>
                                        <p:tgtEl>
                                          <p:spTgt spid="11"/>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down)">
                                      <p:cBhvr>
                                        <p:cTn id="75" dur="580">
                                          <p:stCondLst>
                                            <p:cond delay="0"/>
                                          </p:stCondLst>
                                        </p:cTn>
                                        <p:tgtEl>
                                          <p:spTgt spid="14"/>
                                        </p:tgtEl>
                                      </p:cBhvr>
                                    </p:animEffect>
                                    <p:anim calcmode="lin" valueType="num">
                                      <p:cBhvr>
                                        <p:cTn id="7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1" dur="26">
                                          <p:stCondLst>
                                            <p:cond delay="650"/>
                                          </p:stCondLst>
                                        </p:cTn>
                                        <p:tgtEl>
                                          <p:spTgt spid="14"/>
                                        </p:tgtEl>
                                      </p:cBhvr>
                                      <p:to x="100000" y="60000"/>
                                    </p:animScale>
                                    <p:animScale>
                                      <p:cBhvr>
                                        <p:cTn id="82" dur="166" decel="50000">
                                          <p:stCondLst>
                                            <p:cond delay="676"/>
                                          </p:stCondLst>
                                        </p:cTn>
                                        <p:tgtEl>
                                          <p:spTgt spid="14"/>
                                        </p:tgtEl>
                                      </p:cBhvr>
                                      <p:to x="100000" y="100000"/>
                                    </p:animScale>
                                    <p:animScale>
                                      <p:cBhvr>
                                        <p:cTn id="83" dur="26">
                                          <p:stCondLst>
                                            <p:cond delay="1312"/>
                                          </p:stCondLst>
                                        </p:cTn>
                                        <p:tgtEl>
                                          <p:spTgt spid="14"/>
                                        </p:tgtEl>
                                      </p:cBhvr>
                                      <p:to x="100000" y="80000"/>
                                    </p:animScale>
                                    <p:animScale>
                                      <p:cBhvr>
                                        <p:cTn id="84" dur="166" decel="50000">
                                          <p:stCondLst>
                                            <p:cond delay="1338"/>
                                          </p:stCondLst>
                                        </p:cTn>
                                        <p:tgtEl>
                                          <p:spTgt spid="14"/>
                                        </p:tgtEl>
                                      </p:cBhvr>
                                      <p:to x="100000" y="100000"/>
                                    </p:animScale>
                                    <p:animScale>
                                      <p:cBhvr>
                                        <p:cTn id="85" dur="26">
                                          <p:stCondLst>
                                            <p:cond delay="1642"/>
                                          </p:stCondLst>
                                        </p:cTn>
                                        <p:tgtEl>
                                          <p:spTgt spid="14"/>
                                        </p:tgtEl>
                                      </p:cBhvr>
                                      <p:to x="100000" y="90000"/>
                                    </p:animScale>
                                    <p:animScale>
                                      <p:cBhvr>
                                        <p:cTn id="86" dur="166" decel="50000">
                                          <p:stCondLst>
                                            <p:cond delay="1668"/>
                                          </p:stCondLst>
                                        </p:cTn>
                                        <p:tgtEl>
                                          <p:spTgt spid="14"/>
                                        </p:tgtEl>
                                      </p:cBhvr>
                                      <p:to x="100000" y="100000"/>
                                    </p:animScale>
                                    <p:animScale>
                                      <p:cBhvr>
                                        <p:cTn id="87" dur="26">
                                          <p:stCondLst>
                                            <p:cond delay="1808"/>
                                          </p:stCondLst>
                                        </p:cTn>
                                        <p:tgtEl>
                                          <p:spTgt spid="14"/>
                                        </p:tgtEl>
                                      </p:cBhvr>
                                      <p:to x="100000" y="95000"/>
                                    </p:animScale>
                                    <p:animScale>
                                      <p:cBhvr>
                                        <p:cTn id="88" dur="166" decel="50000">
                                          <p:stCondLst>
                                            <p:cond delay="1834"/>
                                          </p:stCondLst>
                                        </p:cTn>
                                        <p:tgtEl>
                                          <p:spTgt spid="14"/>
                                        </p:tgtEl>
                                      </p:cBhvr>
                                      <p:to x="100000" y="100000"/>
                                    </p:animScale>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3"/>
                                        </p:tgtEl>
                                        <p:attrNameLst>
                                          <p:attrName>style.visibility</p:attrName>
                                        </p:attrNameLst>
                                      </p:cBhvr>
                                      <p:to>
                                        <p:strVal val="visible"/>
                                      </p:to>
                                    </p:set>
                                    <p:anim calcmode="lin" valueType="num">
                                      <p:cBhvr additive="base">
                                        <p:cTn id="93" dur="500" fill="hold"/>
                                        <p:tgtEl>
                                          <p:spTgt spid="3"/>
                                        </p:tgtEl>
                                        <p:attrNameLst>
                                          <p:attrName>ppt_x</p:attrName>
                                        </p:attrNameLst>
                                      </p:cBhvr>
                                      <p:tavLst>
                                        <p:tav tm="0">
                                          <p:val>
                                            <p:strVal val="#ppt_x"/>
                                          </p:val>
                                        </p:tav>
                                        <p:tav tm="100000">
                                          <p:val>
                                            <p:strVal val="#ppt_x"/>
                                          </p:val>
                                        </p:tav>
                                      </p:tavLst>
                                    </p:anim>
                                    <p:anim calcmode="lin" valueType="num">
                                      <p:cBhvr additive="base">
                                        <p:cTn id="9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6" presetClass="entr" presetSubtype="0" fill="hold" grpId="0"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wipe(down)">
                                      <p:cBhvr>
                                        <p:cTn id="99" dur="580">
                                          <p:stCondLst>
                                            <p:cond delay="0"/>
                                          </p:stCondLst>
                                        </p:cTn>
                                        <p:tgtEl>
                                          <p:spTgt spid="4"/>
                                        </p:tgtEl>
                                      </p:cBhvr>
                                    </p:animEffect>
                                    <p:anim calcmode="lin" valueType="num">
                                      <p:cBhvr>
                                        <p:cTn id="10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05" dur="26">
                                          <p:stCondLst>
                                            <p:cond delay="650"/>
                                          </p:stCondLst>
                                        </p:cTn>
                                        <p:tgtEl>
                                          <p:spTgt spid="4"/>
                                        </p:tgtEl>
                                      </p:cBhvr>
                                      <p:to x="100000" y="60000"/>
                                    </p:animScale>
                                    <p:animScale>
                                      <p:cBhvr>
                                        <p:cTn id="106" dur="166" decel="50000">
                                          <p:stCondLst>
                                            <p:cond delay="676"/>
                                          </p:stCondLst>
                                        </p:cTn>
                                        <p:tgtEl>
                                          <p:spTgt spid="4"/>
                                        </p:tgtEl>
                                      </p:cBhvr>
                                      <p:to x="100000" y="100000"/>
                                    </p:animScale>
                                    <p:animScale>
                                      <p:cBhvr>
                                        <p:cTn id="107" dur="26">
                                          <p:stCondLst>
                                            <p:cond delay="1312"/>
                                          </p:stCondLst>
                                        </p:cTn>
                                        <p:tgtEl>
                                          <p:spTgt spid="4"/>
                                        </p:tgtEl>
                                      </p:cBhvr>
                                      <p:to x="100000" y="80000"/>
                                    </p:animScale>
                                    <p:animScale>
                                      <p:cBhvr>
                                        <p:cTn id="108" dur="166" decel="50000">
                                          <p:stCondLst>
                                            <p:cond delay="1338"/>
                                          </p:stCondLst>
                                        </p:cTn>
                                        <p:tgtEl>
                                          <p:spTgt spid="4"/>
                                        </p:tgtEl>
                                      </p:cBhvr>
                                      <p:to x="100000" y="100000"/>
                                    </p:animScale>
                                    <p:animScale>
                                      <p:cBhvr>
                                        <p:cTn id="109" dur="26">
                                          <p:stCondLst>
                                            <p:cond delay="1642"/>
                                          </p:stCondLst>
                                        </p:cTn>
                                        <p:tgtEl>
                                          <p:spTgt spid="4"/>
                                        </p:tgtEl>
                                      </p:cBhvr>
                                      <p:to x="100000" y="90000"/>
                                    </p:animScale>
                                    <p:animScale>
                                      <p:cBhvr>
                                        <p:cTn id="110" dur="166" decel="50000">
                                          <p:stCondLst>
                                            <p:cond delay="1668"/>
                                          </p:stCondLst>
                                        </p:cTn>
                                        <p:tgtEl>
                                          <p:spTgt spid="4"/>
                                        </p:tgtEl>
                                      </p:cBhvr>
                                      <p:to x="100000" y="100000"/>
                                    </p:animScale>
                                    <p:animScale>
                                      <p:cBhvr>
                                        <p:cTn id="111" dur="26">
                                          <p:stCondLst>
                                            <p:cond delay="1808"/>
                                          </p:stCondLst>
                                        </p:cTn>
                                        <p:tgtEl>
                                          <p:spTgt spid="4"/>
                                        </p:tgtEl>
                                      </p:cBhvr>
                                      <p:to x="100000" y="95000"/>
                                    </p:animScale>
                                    <p:animScale>
                                      <p:cBhvr>
                                        <p:cTn id="112" dur="166" decel="50000">
                                          <p:stCondLst>
                                            <p:cond delay="1834"/>
                                          </p:stCondLst>
                                        </p:cTn>
                                        <p:tgtEl>
                                          <p:spTgt spid="4"/>
                                        </p:tgtEl>
                                      </p:cBhvr>
                                      <p:to x="100000" y="100000"/>
                                    </p:animScale>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5"/>
                                        </p:tgtEl>
                                        <p:attrNameLst>
                                          <p:attrName>style.visibility</p:attrName>
                                        </p:attrNameLst>
                                      </p:cBhvr>
                                      <p:to>
                                        <p:strVal val="visible"/>
                                      </p:to>
                                    </p:set>
                                    <p:animEffect transition="in" filter="wipe(down)">
                                      <p:cBhvr>
                                        <p:cTn id="117" dur="580">
                                          <p:stCondLst>
                                            <p:cond delay="0"/>
                                          </p:stCondLst>
                                        </p:cTn>
                                        <p:tgtEl>
                                          <p:spTgt spid="5"/>
                                        </p:tgtEl>
                                      </p:cBhvr>
                                    </p:animEffect>
                                    <p:anim calcmode="lin" valueType="num">
                                      <p:cBhvr>
                                        <p:cTn id="11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23" dur="26">
                                          <p:stCondLst>
                                            <p:cond delay="650"/>
                                          </p:stCondLst>
                                        </p:cTn>
                                        <p:tgtEl>
                                          <p:spTgt spid="5"/>
                                        </p:tgtEl>
                                      </p:cBhvr>
                                      <p:to x="100000" y="60000"/>
                                    </p:animScale>
                                    <p:animScale>
                                      <p:cBhvr>
                                        <p:cTn id="124" dur="166" decel="50000">
                                          <p:stCondLst>
                                            <p:cond delay="676"/>
                                          </p:stCondLst>
                                        </p:cTn>
                                        <p:tgtEl>
                                          <p:spTgt spid="5"/>
                                        </p:tgtEl>
                                      </p:cBhvr>
                                      <p:to x="100000" y="100000"/>
                                    </p:animScale>
                                    <p:animScale>
                                      <p:cBhvr>
                                        <p:cTn id="125" dur="26">
                                          <p:stCondLst>
                                            <p:cond delay="1312"/>
                                          </p:stCondLst>
                                        </p:cTn>
                                        <p:tgtEl>
                                          <p:spTgt spid="5"/>
                                        </p:tgtEl>
                                      </p:cBhvr>
                                      <p:to x="100000" y="80000"/>
                                    </p:animScale>
                                    <p:animScale>
                                      <p:cBhvr>
                                        <p:cTn id="126" dur="166" decel="50000">
                                          <p:stCondLst>
                                            <p:cond delay="1338"/>
                                          </p:stCondLst>
                                        </p:cTn>
                                        <p:tgtEl>
                                          <p:spTgt spid="5"/>
                                        </p:tgtEl>
                                      </p:cBhvr>
                                      <p:to x="100000" y="100000"/>
                                    </p:animScale>
                                    <p:animScale>
                                      <p:cBhvr>
                                        <p:cTn id="127" dur="26">
                                          <p:stCondLst>
                                            <p:cond delay="1642"/>
                                          </p:stCondLst>
                                        </p:cTn>
                                        <p:tgtEl>
                                          <p:spTgt spid="5"/>
                                        </p:tgtEl>
                                      </p:cBhvr>
                                      <p:to x="100000" y="90000"/>
                                    </p:animScale>
                                    <p:animScale>
                                      <p:cBhvr>
                                        <p:cTn id="128" dur="166" decel="50000">
                                          <p:stCondLst>
                                            <p:cond delay="1668"/>
                                          </p:stCondLst>
                                        </p:cTn>
                                        <p:tgtEl>
                                          <p:spTgt spid="5"/>
                                        </p:tgtEl>
                                      </p:cBhvr>
                                      <p:to x="100000" y="100000"/>
                                    </p:animScale>
                                    <p:animScale>
                                      <p:cBhvr>
                                        <p:cTn id="129" dur="26">
                                          <p:stCondLst>
                                            <p:cond delay="1808"/>
                                          </p:stCondLst>
                                        </p:cTn>
                                        <p:tgtEl>
                                          <p:spTgt spid="5"/>
                                        </p:tgtEl>
                                      </p:cBhvr>
                                      <p:to x="100000" y="95000"/>
                                    </p:animScale>
                                    <p:animScale>
                                      <p:cBhvr>
                                        <p:cTn id="130" dur="166" decel="50000">
                                          <p:stCondLst>
                                            <p:cond delay="1834"/>
                                          </p:stCondLst>
                                        </p:cTn>
                                        <p:tgtEl>
                                          <p:spTgt spid="5"/>
                                        </p:tgtEl>
                                      </p:cBhvr>
                                      <p:to x="100000" y="100000"/>
                                    </p:animScale>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30"/>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31"/>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32"/>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18"/>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33"/>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34"/>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2"/>
                                        </p:tgtEl>
                                        <p:attrNameLst>
                                          <p:attrName>style.visibility</p:attrName>
                                        </p:attrNameLst>
                                      </p:cBhvr>
                                      <p:to>
                                        <p:strVal val="visible"/>
                                      </p:to>
                                    </p:set>
                                    <p:animEffect transition="in" filter="wipe(down)">
                                      <p:cBhvr>
                                        <p:cTn id="159" dur="580">
                                          <p:stCondLst>
                                            <p:cond delay="0"/>
                                          </p:stCondLst>
                                        </p:cTn>
                                        <p:tgtEl>
                                          <p:spTgt spid="12"/>
                                        </p:tgtEl>
                                      </p:cBhvr>
                                    </p:animEffect>
                                    <p:anim calcmode="lin" valueType="num">
                                      <p:cBhvr>
                                        <p:cTn id="16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65" dur="26">
                                          <p:stCondLst>
                                            <p:cond delay="650"/>
                                          </p:stCondLst>
                                        </p:cTn>
                                        <p:tgtEl>
                                          <p:spTgt spid="12"/>
                                        </p:tgtEl>
                                      </p:cBhvr>
                                      <p:to x="100000" y="60000"/>
                                    </p:animScale>
                                    <p:animScale>
                                      <p:cBhvr>
                                        <p:cTn id="166" dur="166" decel="50000">
                                          <p:stCondLst>
                                            <p:cond delay="676"/>
                                          </p:stCondLst>
                                        </p:cTn>
                                        <p:tgtEl>
                                          <p:spTgt spid="12"/>
                                        </p:tgtEl>
                                      </p:cBhvr>
                                      <p:to x="100000" y="100000"/>
                                    </p:animScale>
                                    <p:animScale>
                                      <p:cBhvr>
                                        <p:cTn id="167" dur="26">
                                          <p:stCondLst>
                                            <p:cond delay="1312"/>
                                          </p:stCondLst>
                                        </p:cTn>
                                        <p:tgtEl>
                                          <p:spTgt spid="12"/>
                                        </p:tgtEl>
                                      </p:cBhvr>
                                      <p:to x="100000" y="80000"/>
                                    </p:animScale>
                                    <p:animScale>
                                      <p:cBhvr>
                                        <p:cTn id="168" dur="166" decel="50000">
                                          <p:stCondLst>
                                            <p:cond delay="1338"/>
                                          </p:stCondLst>
                                        </p:cTn>
                                        <p:tgtEl>
                                          <p:spTgt spid="12"/>
                                        </p:tgtEl>
                                      </p:cBhvr>
                                      <p:to x="100000" y="100000"/>
                                    </p:animScale>
                                    <p:animScale>
                                      <p:cBhvr>
                                        <p:cTn id="169" dur="26">
                                          <p:stCondLst>
                                            <p:cond delay="1642"/>
                                          </p:stCondLst>
                                        </p:cTn>
                                        <p:tgtEl>
                                          <p:spTgt spid="12"/>
                                        </p:tgtEl>
                                      </p:cBhvr>
                                      <p:to x="100000" y="90000"/>
                                    </p:animScale>
                                    <p:animScale>
                                      <p:cBhvr>
                                        <p:cTn id="170" dur="166" decel="50000">
                                          <p:stCondLst>
                                            <p:cond delay="1668"/>
                                          </p:stCondLst>
                                        </p:cTn>
                                        <p:tgtEl>
                                          <p:spTgt spid="12"/>
                                        </p:tgtEl>
                                      </p:cBhvr>
                                      <p:to x="100000" y="100000"/>
                                    </p:animScale>
                                    <p:animScale>
                                      <p:cBhvr>
                                        <p:cTn id="171" dur="26">
                                          <p:stCondLst>
                                            <p:cond delay="1808"/>
                                          </p:stCondLst>
                                        </p:cTn>
                                        <p:tgtEl>
                                          <p:spTgt spid="12"/>
                                        </p:tgtEl>
                                      </p:cBhvr>
                                      <p:to x="100000" y="95000"/>
                                    </p:animScale>
                                    <p:animScale>
                                      <p:cBhvr>
                                        <p:cTn id="172" dur="166" decel="50000">
                                          <p:stCondLst>
                                            <p:cond delay="1834"/>
                                          </p:stCondLst>
                                        </p:cTn>
                                        <p:tgtEl>
                                          <p:spTgt spid="12"/>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26" presetClass="entr" presetSubtype="0" fill="hold" grpId="0" nodeType="clickEffect">
                                  <p:stCondLst>
                                    <p:cond delay="0"/>
                                  </p:stCondLst>
                                  <p:childTnLst>
                                    <p:set>
                                      <p:cBhvr>
                                        <p:cTn id="176" dur="1" fill="hold">
                                          <p:stCondLst>
                                            <p:cond delay="0"/>
                                          </p:stCondLst>
                                        </p:cTn>
                                        <p:tgtEl>
                                          <p:spTgt spid="25"/>
                                        </p:tgtEl>
                                        <p:attrNameLst>
                                          <p:attrName>style.visibility</p:attrName>
                                        </p:attrNameLst>
                                      </p:cBhvr>
                                      <p:to>
                                        <p:strVal val="visible"/>
                                      </p:to>
                                    </p:set>
                                    <p:animEffect transition="in" filter="wipe(down)">
                                      <p:cBhvr>
                                        <p:cTn id="177" dur="580">
                                          <p:stCondLst>
                                            <p:cond delay="0"/>
                                          </p:stCondLst>
                                        </p:cTn>
                                        <p:tgtEl>
                                          <p:spTgt spid="25"/>
                                        </p:tgtEl>
                                      </p:cBhvr>
                                    </p:animEffect>
                                    <p:anim calcmode="lin" valueType="num">
                                      <p:cBhvr>
                                        <p:cTn id="17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7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8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8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8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83" dur="26">
                                          <p:stCondLst>
                                            <p:cond delay="650"/>
                                          </p:stCondLst>
                                        </p:cTn>
                                        <p:tgtEl>
                                          <p:spTgt spid="25"/>
                                        </p:tgtEl>
                                      </p:cBhvr>
                                      <p:to x="100000" y="60000"/>
                                    </p:animScale>
                                    <p:animScale>
                                      <p:cBhvr>
                                        <p:cTn id="184" dur="166" decel="50000">
                                          <p:stCondLst>
                                            <p:cond delay="676"/>
                                          </p:stCondLst>
                                        </p:cTn>
                                        <p:tgtEl>
                                          <p:spTgt spid="25"/>
                                        </p:tgtEl>
                                      </p:cBhvr>
                                      <p:to x="100000" y="100000"/>
                                    </p:animScale>
                                    <p:animScale>
                                      <p:cBhvr>
                                        <p:cTn id="185" dur="26">
                                          <p:stCondLst>
                                            <p:cond delay="1312"/>
                                          </p:stCondLst>
                                        </p:cTn>
                                        <p:tgtEl>
                                          <p:spTgt spid="25"/>
                                        </p:tgtEl>
                                      </p:cBhvr>
                                      <p:to x="100000" y="80000"/>
                                    </p:animScale>
                                    <p:animScale>
                                      <p:cBhvr>
                                        <p:cTn id="186" dur="166" decel="50000">
                                          <p:stCondLst>
                                            <p:cond delay="1338"/>
                                          </p:stCondLst>
                                        </p:cTn>
                                        <p:tgtEl>
                                          <p:spTgt spid="25"/>
                                        </p:tgtEl>
                                      </p:cBhvr>
                                      <p:to x="100000" y="100000"/>
                                    </p:animScale>
                                    <p:animScale>
                                      <p:cBhvr>
                                        <p:cTn id="187" dur="26">
                                          <p:stCondLst>
                                            <p:cond delay="1642"/>
                                          </p:stCondLst>
                                        </p:cTn>
                                        <p:tgtEl>
                                          <p:spTgt spid="25"/>
                                        </p:tgtEl>
                                      </p:cBhvr>
                                      <p:to x="100000" y="90000"/>
                                    </p:animScale>
                                    <p:animScale>
                                      <p:cBhvr>
                                        <p:cTn id="188" dur="166" decel="50000">
                                          <p:stCondLst>
                                            <p:cond delay="1668"/>
                                          </p:stCondLst>
                                        </p:cTn>
                                        <p:tgtEl>
                                          <p:spTgt spid="25"/>
                                        </p:tgtEl>
                                      </p:cBhvr>
                                      <p:to x="100000" y="100000"/>
                                    </p:animScale>
                                    <p:animScale>
                                      <p:cBhvr>
                                        <p:cTn id="189" dur="26">
                                          <p:stCondLst>
                                            <p:cond delay="1808"/>
                                          </p:stCondLst>
                                        </p:cTn>
                                        <p:tgtEl>
                                          <p:spTgt spid="25"/>
                                        </p:tgtEl>
                                      </p:cBhvr>
                                      <p:to x="100000" y="95000"/>
                                    </p:animScale>
                                    <p:animScale>
                                      <p:cBhvr>
                                        <p:cTn id="190" dur="166" decel="50000">
                                          <p:stCondLst>
                                            <p:cond delay="1834"/>
                                          </p:stCondLst>
                                        </p:cTn>
                                        <p:tgtEl>
                                          <p:spTgt spid="25"/>
                                        </p:tgtEl>
                                      </p:cBhvr>
                                      <p:to x="100000" y="100000"/>
                                    </p:animScale>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26"/>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26" presetClass="entr" presetSubtype="0" fill="hold" grpId="0" nodeType="clickEffect">
                                  <p:stCondLst>
                                    <p:cond delay="0"/>
                                  </p:stCondLst>
                                  <p:childTnLst>
                                    <p:set>
                                      <p:cBhvr>
                                        <p:cTn id="198" dur="1" fill="hold">
                                          <p:stCondLst>
                                            <p:cond delay="0"/>
                                          </p:stCondLst>
                                        </p:cTn>
                                        <p:tgtEl>
                                          <p:spTgt spid="13"/>
                                        </p:tgtEl>
                                        <p:attrNameLst>
                                          <p:attrName>style.visibility</p:attrName>
                                        </p:attrNameLst>
                                      </p:cBhvr>
                                      <p:to>
                                        <p:strVal val="visible"/>
                                      </p:to>
                                    </p:set>
                                    <p:animEffect transition="in" filter="wipe(down)">
                                      <p:cBhvr>
                                        <p:cTn id="199" dur="580">
                                          <p:stCondLst>
                                            <p:cond delay="0"/>
                                          </p:stCondLst>
                                        </p:cTn>
                                        <p:tgtEl>
                                          <p:spTgt spid="13"/>
                                        </p:tgtEl>
                                      </p:cBhvr>
                                    </p:animEffect>
                                    <p:anim calcmode="lin" valueType="num">
                                      <p:cBhvr>
                                        <p:cTn id="20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05" dur="26">
                                          <p:stCondLst>
                                            <p:cond delay="650"/>
                                          </p:stCondLst>
                                        </p:cTn>
                                        <p:tgtEl>
                                          <p:spTgt spid="13"/>
                                        </p:tgtEl>
                                      </p:cBhvr>
                                      <p:to x="100000" y="60000"/>
                                    </p:animScale>
                                    <p:animScale>
                                      <p:cBhvr>
                                        <p:cTn id="206" dur="166" decel="50000">
                                          <p:stCondLst>
                                            <p:cond delay="676"/>
                                          </p:stCondLst>
                                        </p:cTn>
                                        <p:tgtEl>
                                          <p:spTgt spid="13"/>
                                        </p:tgtEl>
                                      </p:cBhvr>
                                      <p:to x="100000" y="100000"/>
                                    </p:animScale>
                                    <p:animScale>
                                      <p:cBhvr>
                                        <p:cTn id="207" dur="26">
                                          <p:stCondLst>
                                            <p:cond delay="1312"/>
                                          </p:stCondLst>
                                        </p:cTn>
                                        <p:tgtEl>
                                          <p:spTgt spid="13"/>
                                        </p:tgtEl>
                                      </p:cBhvr>
                                      <p:to x="100000" y="80000"/>
                                    </p:animScale>
                                    <p:animScale>
                                      <p:cBhvr>
                                        <p:cTn id="208" dur="166" decel="50000">
                                          <p:stCondLst>
                                            <p:cond delay="1338"/>
                                          </p:stCondLst>
                                        </p:cTn>
                                        <p:tgtEl>
                                          <p:spTgt spid="13"/>
                                        </p:tgtEl>
                                      </p:cBhvr>
                                      <p:to x="100000" y="100000"/>
                                    </p:animScale>
                                    <p:animScale>
                                      <p:cBhvr>
                                        <p:cTn id="209" dur="26">
                                          <p:stCondLst>
                                            <p:cond delay="1642"/>
                                          </p:stCondLst>
                                        </p:cTn>
                                        <p:tgtEl>
                                          <p:spTgt spid="13"/>
                                        </p:tgtEl>
                                      </p:cBhvr>
                                      <p:to x="100000" y="90000"/>
                                    </p:animScale>
                                    <p:animScale>
                                      <p:cBhvr>
                                        <p:cTn id="210" dur="166" decel="50000">
                                          <p:stCondLst>
                                            <p:cond delay="1668"/>
                                          </p:stCondLst>
                                        </p:cTn>
                                        <p:tgtEl>
                                          <p:spTgt spid="13"/>
                                        </p:tgtEl>
                                      </p:cBhvr>
                                      <p:to x="100000" y="100000"/>
                                    </p:animScale>
                                    <p:animScale>
                                      <p:cBhvr>
                                        <p:cTn id="211" dur="26">
                                          <p:stCondLst>
                                            <p:cond delay="1808"/>
                                          </p:stCondLst>
                                        </p:cTn>
                                        <p:tgtEl>
                                          <p:spTgt spid="13"/>
                                        </p:tgtEl>
                                      </p:cBhvr>
                                      <p:to x="100000" y="95000"/>
                                    </p:animScale>
                                    <p:animScale>
                                      <p:cBhvr>
                                        <p:cTn id="212" dur="166" decel="50000">
                                          <p:stCondLst>
                                            <p:cond delay="1834"/>
                                          </p:stCondLst>
                                        </p:cTn>
                                        <p:tgtEl>
                                          <p:spTgt spid="13"/>
                                        </p:tgtEl>
                                      </p:cBhvr>
                                      <p:to x="100000" y="100000"/>
                                    </p:animScale>
                                  </p:childTnLst>
                                </p:cTn>
                              </p:par>
                            </p:childTnLst>
                          </p:cTn>
                        </p:par>
                      </p:childTnLst>
                    </p:cTn>
                  </p:par>
                  <p:par>
                    <p:cTn id="213" fill="hold">
                      <p:stCondLst>
                        <p:cond delay="indefinite"/>
                      </p:stCondLst>
                      <p:childTnLst>
                        <p:par>
                          <p:cTn id="214" fill="hold">
                            <p:stCondLst>
                              <p:cond delay="0"/>
                            </p:stCondLst>
                            <p:childTnLst>
                              <p:par>
                                <p:cTn id="215" presetID="26" presetClass="entr" presetSubtype="0" fill="hold" grpId="0" nodeType="clickEffect">
                                  <p:stCondLst>
                                    <p:cond delay="0"/>
                                  </p:stCondLst>
                                  <p:childTnLst>
                                    <p:set>
                                      <p:cBhvr>
                                        <p:cTn id="216" dur="1" fill="hold">
                                          <p:stCondLst>
                                            <p:cond delay="0"/>
                                          </p:stCondLst>
                                        </p:cTn>
                                        <p:tgtEl>
                                          <p:spTgt spid="9"/>
                                        </p:tgtEl>
                                        <p:attrNameLst>
                                          <p:attrName>style.visibility</p:attrName>
                                        </p:attrNameLst>
                                      </p:cBhvr>
                                      <p:to>
                                        <p:strVal val="visible"/>
                                      </p:to>
                                    </p:set>
                                    <p:animEffect transition="in" filter="wipe(down)">
                                      <p:cBhvr>
                                        <p:cTn id="217" dur="580">
                                          <p:stCondLst>
                                            <p:cond delay="0"/>
                                          </p:stCondLst>
                                        </p:cTn>
                                        <p:tgtEl>
                                          <p:spTgt spid="9"/>
                                        </p:tgtEl>
                                      </p:cBhvr>
                                    </p:animEffect>
                                    <p:anim calcmode="lin" valueType="num">
                                      <p:cBhvr>
                                        <p:cTn id="21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1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2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2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2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3" dur="26">
                                          <p:stCondLst>
                                            <p:cond delay="650"/>
                                          </p:stCondLst>
                                        </p:cTn>
                                        <p:tgtEl>
                                          <p:spTgt spid="9"/>
                                        </p:tgtEl>
                                      </p:cBhvr>
                                      <p:to x="100000" y="60000"/>
                                    </p:animScale>
                                    <p:animScale>
                                      <p:cBhvr>
                                        <p:cTn id="224" dur="166" decel="50000">
                                          <p:stCondLst>
                                            <p:cond delay="676"/>
                                          </p:stCondLst>
                                        </p:cTn>
                                        <p:tgtEl>
                                          <p:spTgt spid="9"/>
                                        </p:tgtEl>
                                      </p:cBhvr>
                                      <p:to x="100000" y="100000"/>
                                    </p:animScale>
                                    <p:animScale>
                                      <p:cBhvr>
                                        <p:cTn id="225" dur="26">
                                          <p:stCondLst>
                                            <p:cond delay="1312"/>
                                          </p:stCondLst>
                                        </p:cTn>
                                        <p:tgtEl>
                                          <p:spTgt spid="9"/>
                                        </p:tgtEl>
                                      </p:cBhvr>
                                      <p:to x="100000" y="80000"/>
                                    </p:animScale>
                                    <p:animScale>
                                      <p:cBhvr>
                                        <p:cTn id="226" dur="166" decel="50000">
                                          <p:stCondLst>
                                            <p:cond delay="1338"/>
                                          </p:stCondLst>
                                        </p:cTn>
                                        <p:tgtEl>
                                          <p:spTgt spid="9"/>
                                        </p:tgtEl>
                                      </p:cBhvr>
                                      <p:to x="100000" y="100000"/>
                                    </p:animScale>
                                    <p:animScale>
                                      <p:cBhvr>
                                        <p:cTn id="227" dur="26">
                                          <p:stCondLst>
                                            <p:cond delay="1642"/>
                                          </p:stCondLst>
                                        </p:cTn>
                                        <p:tgtEl>
                                          <p:spTgt spid="9"/>
                                        </p:tgtEl>
                                      </p:cBhvr>
                                      <p:to x="100000" y="90000"/>
                                    </p:animScale>
                                    <p:animScale>
                                      <p:cBhvr>
                                        <p:cTn id="228" dur="166" decel="50000">
                                          <p:stCondLst>
                                            <p:cond delay="1668"/>
                                          </p:stCondLst>
                                        </p:cTn>
                                        <p:tgtEl>
                                          <p:spTgt spid="9"/>
                                        </p:tgtEl>
                                      </p:cBhvr>
                                      <p:to x="100000" y="100000"/>
                                    </p:animScale>
                                    <p:animScale>
                                      <p:cBhvr>
                                        <p:cTn id="229" dur="26">
                                          <p:stCondLst>
                                            <p:cond delay="1808"/>
                                          </p:stCondLst>
                                        </p:cTn>
                                        <p:tgtEl>
                                          <p:spTgt spid="9"/>
                                        </p:tgtEl>
                                      </p:cBhvr>
                                      <p:to x="100000" y="95000"/>
                                    </p:animScale>
                                    <p:animScale>
                                      <p:cBhvr>
                                        <p:cTn id="230" dur="166" decel="50000">
                                          <p:stCondLst>
                                            <p:cond delay="1834"/>
                                          </p:stCondLst>
                                        </p:cTn>
                                        <p:tgtEl>
                                          <p:spTgt spid="9"/>
                                        </p:tgtEl>
                                      </p:cBhvr>
                                      <p:to x="100000" y="100000"/>
                                    </p:animScale>
                                  </p:childTnLst>
                                </p:cTn>
                              </p:par>
                            </p:childTnLst>
                          </p:cTn>
                        </p:par>
                      </p:childTnLst>
                    </p:cTn>
                  </p:par>
                  <p:par>
                    <p:cTn id="231" fill="hold">
                      <p:stCondLst>
                        <p:cond delay="indefinite"/>
                      </p:stCondLst>
                      <p:childTnLst>
                        <p:par>
                          <p:cTn id="232" fill="hold">
                            <p:stCondLst>
                              <p:cond delay="0"/>
                            </p:stCondLst>
                            <p:childTnLst>
                              <p:par>
                                <p:cTn id="233" presetID="26" presetClass="entr" presetSubtype="0" fill="hold" grpId="0" nodeType="clickEffect">
                                  <p:stCondLst>
                                    <p:cond delay="0"/>
                                  </p:stCondLst>
                                  <p:childTnLst>
                                    <p:set>
                                      <p:cBhvr>
                                        <p:cTn id="234" dur="1" fill="hold">
                                          <p:stCondLst>
                                            <p:cond delay="0"/>
                                          </p:stCondLst>
                                        </p:cTn>
                                        <p:tgtEl>
                                          <p:spTgt spid="15"/>
                                        </p:tgtEl>
                                        <p:attrNameLst>
                                          <p:attrName>style.visibility</p:attrName>
                                        </p:attrNameLst>
                                      </p:cBhvr>
                                      <p:to>
                                        <p:strVal val="visible"/>
                                      </p:to>
                                    </p:set>
                                    <p:animEffect transition="in" filter="wipe(down)">
                                      <p:cBhvr>
                                        <p:cTn id="235" dur="580">
                                          <p:stCondLst>
                                            <p:cond delay="0"/>
                                          </p:stCondLst>
                                        </p:cTn>
                                        <p:tgtEl>
                                          <p:spTgt spid="15"/>
                                        </p:tgtEl>
                                      </p:cBhvr>
                                    </p:animEffect>
                                    <p:anim calcmode="lin" valueType="num">
                                      <p:cBhvr>
                                        <p:cTn id="23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3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3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4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1" dur="26">
                                          <p:stCondLst>
                                            <p:cond delay="650"/>
                                          </p:stCondLst>
                                        </p:cTn>
                                        <p:tgtEl>
                                          <p:spTgt spid="15"/>
                                        </p:tgtEl>
                                      </p:cBhvr>
                                      <p:to x="100000" y="60000"/>
                                    </p:animScale>
                                    <p:animScale>
                                      <p:cBhvr>
                                        <p:cTn id="242" dur="166" decel="50000">
                                          <p:stCondLst>
                                            <p:cond delay="676"/>
                                          </p:stCondLst>
                                        </p:cTn>
                                        <p:tgtEl>
                                          <p:spTgt spid="15"/>
                                        </p:tgtEl>
                                      </p:cBhvr>
                                      <p:to x="100000" y="100000"/>
                                    </p:animScale>
                                    <p:animScale>
                                      <p:cBhvr>
                                        <p:cTn id="243" dur="26">
                                          <p:stCondLst>
                                            <p:cond delay="1312"/>
                                          </p:stCondLst>
                                        </p:cTn>
                                        <p:tgtEl>
                                          <p:spTgt spid="15"/>
                                        </p:tgtEl>
                                      </p:cBhvr>
                                      <p:to x="100000" y="80000"/>
                                    </p:animScale>
                                    <p:animScale>
                                      <p:cBhvr>
                                        <p:cTn id="244" dur="166" decel="50000">
                                          <p:stCondLst>
                                            <p:cond delay="1338"/>
                                          </p:stCondLst>
                                        </p:cTn>
                                        <p:tgtEl>
                                          <p:spTgt spid="15"/>
                                        </p:tgtEl>
                                      </p:cBhvr>
                                      <p:to x="100000" y="100000"/>
                                    </p:animScale>
                                    <p:animScale>
                                      <p:cBhvr>
                                        <p:cTn id="245" dur="26">
                                          <p:stCondLst>
                                            <p:cond delay="1642"/>
                                          </p:stCondLst>
                                        </p:cTn>
                                        <p:tgtEl>
                                          <p:spTgt spid="15"/>
                                        </p:tgtEl>
                                      </p:cBhvr>
                                      <p:to x="100000" y="90000"/>
                                    </p:animScale>
                                    <p:animScale>
                                      <p:cBhvr>
                                        <p:cTn id="246" dur="166" decel="50000">
                                          <p:stCondLst>
                                            <p:cond delay="1668"/>
                                          </p:stCondLst>
                                        </p:cTn>
                                        <p:tgtEl>
                                          <p:spTgt spid="15"/>
                                        </p:tgtEl>
                                      </p:cBhvr>
                                      <p:to x="100000" y="100000"/>
                                    </p:animScale>
                                    <p:animScale>
                                      <p:cBhvr>
                                        <p:cTn id="247" dur="26">
                                          <p:stCondLst>
                                            <p:cond delay="1808"/>
                                          </p:stCondLst>
                                        </p:cTn>
                                        <p:tgtEl>
                                          <p:spTgt spid="15"/>
                                        </p:tgtEl>
                                      </p:cBhvr>
                                      <p:to x="100000" y="95000"/>
                                    </p:animScale>
                                    <p:animScale>
                                      <p:cBhvr>
                                        <p:cTn id="248"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P spid="5126" grpId="0"/>
      <p:bldP spid="5128" grpId="0"/>
      <p:bldP spid="3" grpId="0"/>
      <p:bldP spid="4" grpId="0"/>
      <p:bldP spid="5" grpId="0"/>
      <p:bldP spid="30" grpId="0"/>
      <p:bldP spid="31" grpId="0"/>
      <p:bldP spid="32" grpId="0"/>
      <p:bldP spid="33" grpId="0"/>
      <p:bldP spid="34" grpId="0"/>
      <p:bldP spid="6" grpId="0"/>
      <p:bldP spid="10" grpId="0"/>
      <p:bldP spid="11" grpId="0"/>
      <p:bldP spid="12" grpId="0"/>
      <p:bldP spid="13" grpId="0"/>
      <p:bldP spid="14" grpId="0"/>
      <p:bldP spid="15" grpId="0"/>
      <p:bldP spid="17" grpId="0"/>
      <p:bldP spid="18" grpId="0"/>
      <p:bldP spid="19" grpId="0"/>
      <p:bldP spid="20" grpId="0"/>
      <p:bldP spid="21" grpId="0"/>
      <p:bldP spid="2" grpId="0"/>
      <p:bldP spid="7" grpId="0"/>
      <p:bldP spid="8" grpId="0"/>
      <p:bldP spid="9"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608330" y="1584960"/>
            <a:ext cx="10751185" cy="3538220"/>
          </a:xfrm>
          <a:prstGeom prst="rect">
            <a:avLst/>
          </a:prstGeom>
        </p:spPr>
        <p:txBody>
          <a:bodyPr wrap="square">
            <a:spAutoFit/>
          </a:bodyPr>
          <a:lstStyle/>
          <a:p>
            <a:pPr>
              <a:lnSpc>
                <a:spcPct val="100000"/>
              </a:lnSpc>
            </a:pPr>
            <a:r>
              <a:rPr lang="zh-CN" altLang="en-US" sz="2800" b="1" dirty="0" smtClean="0">
                <a:solidFill>
                  <a:srgbClr val="0000FF"/>
                </a:solidFill>
                <a:latin typeface="新宋体" panose="02010609030101010101" pitchFamily="49" charset="-122"/>
                <a:ea typeface="新宋体" panose="02010609030101010101" pitchFamily="49" charset="-122"/>
              </a:rPr>
              <a:t>    </a:t>
            </a:r>
            <a:r>
              <a:rPr lang="zh-CN" altLang="en-US" sz="3200" b="1" dirty="0" smtClean="0">
                <a:solidFill>
                  <a:srgbClr val="0000FF"/>
                </a:solidFill>
                <a:latin typeface="新宋体" panose="02010609030101010101" pitchFamily="49" charset="-122"/>
                <a:ea typeface="新宋体" panose="02010609030101010101" pitchFamily="49" charset="-122"/>
              </a:rPr>
              <a:t>宋</a:t>
            </a:r>
            <a:r>
              <a:rPr lang="zh-CN" altLang="en-US" sz="3200" b="1" dirty="0">
                <a:solidFill>
                  <a:srgbClr val="0000FF"/>
                </a:solidFill>
                <a:latin typeface="新宋体" panose="02010609030101010101" pitchFamily="49" charset="-122"/>
                <a:ea typeface="新宋体" panose="02010609030101010101" pitchFamily="49" charset="-122"/>
              </a:rPr>
              <a:t>国有个姓丁的人</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家里没有井</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要到外面</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去打水浇田</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经常要有一个人在外专管打水。等到他家挖了井后</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告诉别人说</a:t>
            </a:r>
            <a:r>
              <a:rPr lang="zh-CN" altLang="en-US" sz="3200" b="1">
                <a:solidFill>
                  <a:srgbClr val="0000FF"/>
                </a:solidFill>
                <a:sym typeface="微软雅黑" panose="020B0503020204020204"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“我家挖井得到了一个人</a:t>
            </a:r>
            <a:r>
              <a:rPr lang="zh-CN" altLang="en-US" sz="32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。”有人</a:t>
            </a:r>
            <a:r>
              <a:rPr lang="zh-CN" altLang="en-US" sz="3200" b="1" dirty="0">
                <a:solidFill>
                  <a:srgbClr val="0000FF"/>
                </a:solidFill>
                <a:latin typeface="宋体" panose="02010600030101010101" pitchFamily="2" charset="-122"/>
                <a:ea typeface="宋体" panose="02010600030101010101" pitchFamily="2" charset="-122"/>
                <a:sym typeface="+mn-ea"/>
              </a:rPr>
              <a:t>听说了</a:t>
            </a:r>
            <a:r>
              <a:rPr lang="zh-CN" altLang="en-US" sz="3200" b="1" dirty="0">
                <a:solidFill>
                  <a:srgbClr val="0000FF"/>
                </a:solidFill>
                <a:latin typeface="楷体" panose="02010609060101010101" pitchFamily="49" charset="-122"/>
                <a:ea typeface="楷体" panose="02010609060101010101" pitchFamily="49" charset="-122"/>
                <a:sym typeface="+mn-ea"/>
              </a:rPr>
              <a:t>(</a:t>
            </a:r>
            <a:r>
              <a:rPr lang="zh-CN" altLang="en-US" sz="3200" b="1" dirty="0">
                <a:solidFill>
                  <a:srgbClr val="0000FF"/>
                </a:solidFill>
                <a:latin typeface="宋体" panose="02010600030101010101" pitchFamily="2" charset="-122"/>
                <a:ea typeface="宋体" panose="02010600030101010101" pitchFamily="2" charset="-122"/>
                <a:sym typeface="+mn-ea"/>
              </a:rPr>
              <a:t>这件事</a:t>
            </a:r>
            <a:r>
              <a:rPr lang="zh-CN" altLang="en-US" sz="3200" b="1" dirty="0">
                <a:solidFill>
                  <a:srgbClr val="0000FF"/>
                </a:solidFill>
                <a:latin typeface="楷体" panose="02010609060101010101" pitchFamily="49" charset="-122"/>
                <a:ea typeface="楷体" panose="02010609060101010101" pitchFamily="49" charset="-122"/>
                <a:sym typeface="+mn-ea"/>
              </a:rPr>
              <a:t>)</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就去</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传播说</a:t>
            </a:r>
            <a:r>
              <a:rPr lang="zh-CN" altLang="en-US" sz="3200" b="1">
                <a:solidFill>
                  <a:srgbClr val="0000FF"/>
                </a:solidFill>
                <a:sym typeface="微软雅黑" panose="020B0503020204020204"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“丁家挖井挖到了一个人。”住在国都中的人都在讲述这件事</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向</a:t>
            </a:r>
            <a:r>
              <a:rPr lang="zh-CN" altLang="en-US" sz="32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宋国国君报告这件事。宋国</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国君派人向丁家询问</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丁家回答</a:t>
            </a:r>
            <a:r>
              <a:rPr lang="zh-CN" altLang="en-US" sz="3200" b="1">
                <a:solidFill>
                  <a:srgbClr val="0000FF"/>
                </a:solidFill>
                <a:sym typeface="微软雅黑" panose="020B0503020204020204"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“得到一个人的</a:t>
            </a:r>
            <a:r>
              <a:rPr lang="zh-CN" altLang="en-US" sz="32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劳力</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并非在井中得到了一个人。” 像这样以讹传讹、道听途说</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smtClean="0">
                <a:solidFill>
                  <a:srgbClr val="0000FF"/>
                </a:solidFill>
                <a:latin typeface="新宋体" panose="02010609030101010101" pitchFamily="49" charset="-122"/>
                <a:ea typeface="新宋体" panose="02010609030101010101" pitchFamily="49" charset="-122"/>
              </a:rPr>
              <a:t>还不如什么都没听到的好。</a:t>
            </a:r>
            <a:endParaRPr lang="zh-CN" altLang="en-US" sz="3200" b="1" dirty="0" smtClean="0">
              <a:solidFill>
                <a:srgbClr val="0000FF"/>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1505" name="文本框 9"/>
          <p:cNvSpPr txBox="1"/>
          <p:nvPr/>
        </p:nvSpPr>
        <p:spPr>
          <a:xfrm>
            <a:off x="563880" y="2708275"/>
            <a:ext cx="568325" cy="583565"/>
          </a:xfrm>
          <a:prstGeom prst="rect">
            <a:avLst/>
          </a:prstGeom>
          <a:noFill/>
          <a:ln w="9525">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闻</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1" name="左大括号 10"/>
          <p:cNvSpPr/>
          <p:nvPr/>
        </p:nvSpPr>
        <p:spPr>
          <a:xfrm>
            <a:off x="1061720" y="1931670"/>
            <a:ext cx="149225" cy="2136775"/>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lstStyle/>
          <a:p>
            <a:pPr algn="ctr" fontAlgn="base">
              <a:defRPr/>
            </a:pPr>
            <a:endParaRPr lang="zh-CN" altLang="en-US" strike="noStrike" noProof="1"/>
          </a:p>
        </p:txBody>
      </p:sp>
      <p:sp>
        <p:nvSpPr>
          <p:cNvPr id="21507" name="文本框 11"/>
          <p:cNvSpPr txBox="1"/>
          <p:nvPr/>
        </p:nvSpPr>
        <p:spPr>
          <a:xfrm>
            <a:off x="1132205" y="1780858"/>
            <a:ext cx="6438900" cy="2453640"/>
          </a:xfrm>
          <a:prstGeom prst="rect">
            <a:avLst/>
          </a:prstGeom>
          <a:noFill/>
          <a:ln w="9525">
            <a:noFill/>
          </a:ln>
        </p:spPr>
        <p:txBody>
          <a:bodyPr anchor="t" anchorCtr="0">
            <a:spAutoFit/>
          </a:bodyPr>
          <a:p>
            <a:pPr>
              <a:lnSpc>
                <a:spcPct val="120000"/>
              </a:lnSpc>
            </a:pPr>
            <a:r>
              <a:rPr lang="zh-CN" altLang="en-US" sz="3200" b="1">
                <a:latin typeface="楷体" panose="02010609060101010101" pitchFamily="49" charset="-122"/>
                <a:ea typeface="楷体" panose="02010609060101010101" pitchFamily="49" charset="-122"/>
              </a:rPr>
              <a:t>有</a:t>
            </a:r>
            <a:r>
              <a:rPr lang="zh-CN" altLang="en-US" sz="3200" b="1">
                <a:solidFill>
                  <a:srgbClr val="FF0000"/>
                </a:solidFill>
                <a:latin typeface="楷体" panose="02010609060101010101" pitchFamily="49" charset="-122"/>
                <a:ea typeface="楷体" panose="02010609060101010101" pitchFamily="49" charset="-122"/>
              </a:rPr>
              <a:t>闻</a:t>
            </a:r>
            <a:r>
              <a:rPr lang="zh-CN" altLang="en-US" sz="3200" b="1">
                <a:latin typeface="楷体" panose="02010609060101010101" pitchFamily="49" charset="-122"/>
                <a:ea typeface="楷体" panose="02010609060101010101" pitchFamily="49" charset="-122"/>
              </a:rPr>
              <a:t>而传之者</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rPr>
              <a:t>闻</a:t>
            </a:r>
            <a:r>
              <a:rPr lang="zh-CN" altLang="en-US" sz="3200" b="1">
                <a:latin typeface="楷体" panose="02010609060101010101" pitchFamily="49" charset="-122"/>
                <a:ea typeface="楷体" panose="02010609060101010101" pitchFamily="49" charset="-122"/>
              </a:rPr>
              <a:t>之于宋君</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求</a:t>
            </a:r>
            <a:r>
              <a:rPr lang="zh-CN" altLang="en-US" sz="3200" b="1">
                <a:solidFill>
                  <a:srgbClr val="FF0000"/>
                </a:solidFill>
                <a:latin typeface="楷体" panose="02010609060101010101" pitchFamily="49" charset="-122"/>
                <a:ea typeface="楷体" panose="02010609060101010101" pitchFamily="49" charset="-122"/>
              </a:rPr>
              <a:t>闻</a:t>
            </a:r>
            <a:r>
              <a:rPr lang="zh-CN" altLang="en-US" sz="3200" b="1">
                <a:latin typeface="楷体" panose="02010609060101010101" pitchFamily="49" charset="-122"/>
                <a:ea typeface="楷体" panose="02010609060101010101" pitchFamily="49" charset="-122"/>
              </a:rPr>
              <a:t>之若此</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不若无</a:t>
            </a:r>
            <a:r>
              <a:rPr lang="zh-CN" altLang="en-US" sz="3200" b="1">
                <a:solidFill>
                  <a:srgbClr val="FF0000"/>
                </a:solidFill>
                <a:latin typeface="楷体" panose="02010609060101010101" pitchFamily="49" charset="-122"/>
                <a:ea typeface="楷体" panose="02010609060101010101" pitchFamily="49" charset="-122"/>
              </a:rPr>
              <a:t>闻</a:t>
            </a:r>
            <a:r>
              <a:rPr lang="zh-CN" altLang="en-US" sz="3200" b="1">
                <a:latin typeface="楷体" panose="02010609060101010101" pitchFamily="49" charset="-122"/>
                <a:ea typeface="楷体" panose="02010609060101010101" pitchFamily="49" charset="-122"/>
              </a:rPr>
              <a:t>也</a:t>
            </a:r>
            <a:endParaRPr lang="zh-CN" altLang="en-US" sz="3200" b="1">
              <a:latin typeface="楷体" panose="02010609060101010101" pitchFamily="49" charset="-122"/>
              <a:ea typeface="楷体" panose="02010609060101010101" pitchFamily="49" charset="-122"/>
            </a:endParaRPr>
          </a:p>
        </p:txBody>
      </p:sp>
      <p:sp>
        <p:nvSpPr>
          <p:cNvPr id="21508" name="文本框 9"/>
          <p:cNvSpPr txBox="1"/>
          <p:nvPr/>
        </p:nvSpPr>
        <p:spPr>
          <a:xfrm>
            <a:off x="1281430" y="1071245"/>
            <a:ext cx="2274570" cy="583565"/>
          </a:xfrm>
          <a:prstGeom prst="rect">
            <a:avLst/>
          </a:prstGeom>
          <a:noFill/>
          <a:ln w="9525">
            <a:noFill/>
          </a:ln>
        </p:spPr>
        <p:txBody>
          <a:bodyPr wrap="square" anchor="t" anchorCtr="0">
            <a:spAutoFit/>
          </a:bodyPr>
          <a:p>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一词多义</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21510" name="文本框 11"/>
          <p:cNvSpPr txBox="1"/>
          <p:nvPr/>
        </p:nvSpPr>
        <p:spPr>
          <a:xfrm>
            <a:off x="1132205" y="4361180"/>
            <a:ext cx="6438900" cy="1863090"/>
          </a:xfrm>
          <a:prstGeom prst="rect">
            <a:avLst/>
          </a:prstGeom>
          <a:noFill/>
          <a:ln w="9525">
            <a:noFill/>
          </a:ln>
        </p:spPr>
        <p:txBody>
          <a:bodyPr anchor="t" anchorCtr="0">
            <a:spAutoFit/>
          </a:bodyPr>
          <a:p>
            <a:pPr>
              <a:lnSpc>
                <a:spcPct val="120000"/>
              </a:lnSpc>
            </a:pPr>
            <a:r>
              <a:rPr lang="zh-CN" altLang="en-US" sz="3200" b="1">
                <a:latin typeface="楷体" panose="02010609060101010101" pitchFamily="49" charset="-122"/>
                <a:ea typeface="楷体" panose="02010609060101010101" pitchFamily="49" charset="-122"/>
              </a:rPr>
              <a:t>闻之</a:t>
            </a:r>
            <a:r>
              <a:rPr lang="zh-CN" altLang="en-US" sz="3200" b="1">
                <a:solidFill>
                  <a:srgbClr val="FF0000"/>
                </a:solidFill>
                <a:latin typeface="楷体" panose="02010609060101010101" pitchFamily="49" charset="-122"/>
                <a:ea typeface="楷体" panose="02010609060101010101" pitchFamily="49" charset="-122"/>
              </a:rPr>
              <a:t>于</a:t>
            </a:r>
            <a:r>
              <a:rPr lang="zh-CN" altLang="en-US" sz="3200" b="1">
                <a:latin typeface="楷体" panose="02010609060101010101" pitchFamily="49" charset="-122"/>
                <a:ea typeface="楷体" panose="02010609060101010101" pitchFamily="49" charset="-122"/>
              </a:rPr>
              <a:t>宋君</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宋君令人问之</a:t>
            </a:r>
            <a:r>
              <a:rPr lang="zh-CN" altLang="en-US" sz="3200" b="1">
                <a:solidFill>
                  <a:srgbClr val="FF0000"/>
                </a:solidFill>
                <a:latin typeface="楷体" panose="02010609060101010101" pitchFamily="49" charset="-122"/>
                <a:ea typeface="楷体" panose="02010609060101010101" pitchFamily="49" charset="-122"/>
              </a:rPr>
              <a:t>于</a:t>
            </a:r>
            <a:r>
              <a:rPr lang="zh-CN" altLang="en-US" sz="3200" b="1">
                <a:latin typeface="楷体" panose="02010609060101010101" pitchFamily="49" charset="-122"/>
                <a:ea typeface="楷体" panose="02010609060101010101" pitchFamily="49" charset="-122"/>
              </a:rPr>
              <a:t>丁氏</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非得一人</a:t>
            </a:r>
            <a:r>
              <a:rPr lang="zh-CN" altLang="en-US" sz="3200" b="1">
                <a:solidFill>
                  <a:srgbClr val="FF0000"/>
                </a:solidFill>
                <a:latin typeface="楷体" panose="02010609060101010101" pitchFamily="49" charset="-122"/>
                <a:ea typeface="楷体" panose="02010609060101010101" pitchFamily="49" charset="-122"/>
              </a:rPr>
              <a:t>于</a:t>
            </a:r>
            <a:r>
              <a:rPr lang="zh-CN" altLang="en-US" sz="3200" b="1">
                <a:latin typeface="楷体" panose="02010609060101010101" pitchFamily="49" charset="-122"/>
                <a:ea typeface="楷体" panose="02010609060101010101" pitchFamily="49" charset="-122"/>
              </a:rPr>
              <a:t>井中也</a:t>
            </a:r>
            <a:endParaRPr lang="zh-CN" altLang="en-US" sz="3200" b="1">
              <a:latin typeface="楷体" panose="02010609060101010101" pitchFamily="49" charset="-122"/>
              <a:ea typeface="楷体" panose="02010609060101010101" pitchFamily="49" charset="-122"/>
            </a:endParaRPr>
          </a:p>
        </p:txBody>
      </p:sp>
      <p:sp>
        <p:nvSpPr>
          <p:cNvPr id="16" name="左大括号 15"/>
          <p:cNvSpPr/>
          <p:nvPr/>
        </p:nvSpPr>
        <p:spPr>
          <a:xfrm>
            <a:off x="6753225" y="1937385"/>
            <a:ext cx="99060" cy="1355090"/>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lstStyle/>
          <a:p>
            <a:pPr algn="ctr" fontAlgn="base">
              <a:defRPr/>
            </a:pPr>
            <a:endParaRPr lang="zh-CN" altLang="en-US" strike="noStrike" noProof="1"/>
          </a:p>
        </p:txBody>
      </p:sp>
      <p:sp>
        <p:nvSpPr>
          <p:cNvPr id="2" name="文本框 11"/>
          <p:cNvSpPr txBox="1"/>
          <p:nvPr/>
        </p:nvSpPr>
        <p:spPr>
          <a:xfrm>
            <a:off x="6753225" y="1683068"/>
            <a:ext cx="6438900" cy="1863090"/>
          </a:xfrm>
          <a:prstGeom prst="rect">
            <a:avLst/>
          </a:prstGeom>
          <a:noFill/>
          <a:ln w="9525">
            <a:noFill/>
          </a:ln>
        </p:spPr>
        <p:txBody>
          <a:bodyPr anchor="t" anchorCtr="0">
            <a:spAutoFit/>
          </a:bodyPr>
          <a:p>
            <a:pPr>
              <a:lnSpc>
                <a:spcPct val="120000"/>
              </a:lnSpc>
            </a:pPr>
            <a:r>
              <a:rPr lang="zh-CN" altLang="en-US" sz="3200" b="1" dirty="0" smtClean="0">
                <a:effectLst/>
                <a:latin typeface="楷体" panose="02010609060101010101" pitchFamily="49" charset="-122"/>
                <a:ea typeface="楷体" panose="02010609060101010101" pitchFamily="49" charset="-122"/>
                <a:sym typeface="+mn-ea"/>
              </a:rPr>
              <a:t>宋</a:t>
            </a:r>
            <a:r>
              <a:rPr lang="zh-CN" altLang="en-US" sz="3200" b="1" dirty="0" smtClean="0">
                <a:solidFill>
                  <a:srgbClr val="FF0000"/>
                </a:solidFill>
                <a:effectLst/>
                <a:latin typeface="楷体" panose="02010609060101010101" pitchFamily="49" charset="-122"/>
                <a:ea typeface="楷体" panose="02010609060101010101" pitchFamily="49" charset="-122"/>
                <a:sym typeface="+mn-ea"/>
              </a:rPr>
              <a:t>之</a:t>
            </a:r>
            <a:r>
              <a:rPr lang="zh-CN" altLang="en-US" sz="3200" b="1" dirty="0" smtClean="0">
                <a:effectLst/>
                <a:latin typeface="楷体" panose="02010609060101010101" pitchFamily="49" charset="-122"/>
                <a:ea typeface="楷体" panose="02010609060101010101" pitchFamily="49" charset="-122"/>
                <a:sym typeface="+mn-ea"/>
              </a:rPr>
              <a:t>丁</a:t>
            </a:r>
            <a:r>
              <a:rPr lang="zh-CN" altLang="en-US" sz="3200" b="1" dirty="0" smtClean="0">
                <a:solidFill>
                  <a:schemeClr val="tx1"/>
                </a:solidFill>
                <a:effectLst/>
                <a:latin typeface="楷体" panose="02010609060101010101" pitchFamily="49" charset="-122"/>
                <a:ea typeface="楷体" panose="02010609060101010101" pitchFamily="49" charset="-122"/>
                <a:sym typeface="+mn-ea"/>
              </a:rPr>
              <a:t>氏</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dirty="0" smtClean="0">
                <a:solidFill>
                  <a:schemeClr val="tx1"/>
                </a:solidFill>
                <a:effectLst/>
                <a:latin typeface="楷体" panose="02010609060101010101" pitchFamily="49" charset="-122"/>
                <a:ea typeface="楷体" panose="02010609060101010101" pitchFamily="49" charset="-122"/>
                <a:sym typeface="+mn-ea"/>
              </a:rPr>
              <a:t>传</a:t>
            </a:r>
            <a:r>
              <a:rPr lang="zh-CN" altLang="en-US" sz="3200" b="1" dirty="0" smtClean="0">
                <a:solidFill>
                  <a:srgbClr val="0000FF"/>
                </a:solidFill>
                <a:effectLst/>
                <a:latin typeface="楷体" panose="02010609060101010101" pitchFamily="49" charset="-122"/>
                <a:ea typeface="楷体" panose="02010609060101010101" pitchFamily="49" charset="-122"/>
                <a:sym typeface="+mn-ea"/>
              </a:rPr>
              <a:t>之</a:t>
            </a:r>
            <a:r>
              <a:rPr lang="zh-CN" altLang="en-US" sz="3200" b="1" dirty="0" smtClean="0">
                <a:solidFill>
                  <a:schemeClr val="tx1"/>
                </a:solidFill>
                <a:effectLst/>
                <a:latin typeface="楷体" panose="02010609060101010101" pitchFamily="49" charset="-122"/>
                <a:ea typeface="楷体" panose="02010609060101010101" pitchFamily="49" charset="-122"/>
                <a:sym typeface="+mn-ea"/>
              </a:rPr>
              <a:t>者</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求闻</a:t>
            </a:r>
            <a:r>
              <a:rPr lang="zh-CN" altLang="en-US" sz="3200" b="1">
                <a:solidFill>
                  <a:srgbClr val="FF0000"/>
                </a:solidFill>
                <a:latin typeface="楷体" panose="02010609060101010101" pitchFamily="49" charset="-122"/>
                <a:ea typeface="楷体" panose="02010609060101010101" pitchFamily="49" charset="-122"/>
              </a:rPr>
              <a:t>之</a:t>
            </a:r>
            <a:r>
              <a:rPr lang="zh-CN" altLang="en-US" sz="3200" b="1">
                <a:latin typeface="楷体" panose="02010609060101010101" pitchFamily="49" charset="-122"/>
                <a:ea typeface="楷体" panose="02010609060101010101" pitchFamily="49" charset="-122"/>
              </a:rPr>
              <a:t>若此</a:t>
            </a:r>
            <a:endParaRPr lang="zh-CN" altLang="en-US" sz="3200" b="1">
              <a:latin typeface="楷体" panose="02010609060101010101" pitchFamily="49" charset="-122"/>
              <a:ea typeface="楷体" panose="02010609060101010101" pitchFamily="49" charset="-122"/>
            </a:endParaRPr>
          </a:p>
        </p:txBody>
      </p:sp>
      <p:sp>
        <p:nvSpPr>
          <p:cNvPr id="3" name="文本框 9"/>
          <p:cNvSpPr txBox="1"/>
          <p:nvPr/>
        </p:nvSpPr>
        <p:spPr>
          <a:xfrm>
            <a:off x="6184900" y="2323465"/>
            <a:ext cx="568325" cy="583565"/>
          </a:xfrm>
          <a:prstGeom prst="rect">
            <a:avLst/>
          </a:prstGeom>
          <a:noFill/>
          <a:ln w="9525">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之</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4" name="左大括号 3"/>
          <p:cNvSpPr/>
          <p:nvPr/>
        </p:nvSpPr>
        <p:spPr>
          <a:xfrm>
            <a:off x="1061720" y="4530725"/>
            <a:ext cx="149225" cy="1400175"/>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p>
            <a:pPr algn="ctr" fontAlgn="base">
              <a:defRPr/>
            </a:pPr>
            <a:endParaRPr lang="zh-CN" altLang="en-US" strike="noStrike" noProof="1"/>
          </a:p>
        </p:txBody>
      </p:sp>
      <p:sp>
        <p:nvSpPr>
          <p:cNvPr id="13" name="文本框 9"/>
          <p:cNvSpPr txBox="1"/>
          <p:nvPr/>
        </p:nvSpPr>
        <p:spPr>
          <a:xfrm>
            <a:off x="493395" y="4840605"/>
            <a:ext cx="568325" cy="583565"/>
          </a:xfrm>
          <a:prstGeom prst="rect">
            <a:avLst/>
          </a:prstGeom>
          <a:noFill/>
          <a:ln w="9525">
            <a:noFill/>
          </a:ln>
        </p:spPr>
        <p:txBody>
          <a:bodyPr wrap="square" anchor="t" anchorCtr="0">
            <a:spAutoFit/>
          </a:bodyPr>
          <a:p>
            <a:r>
              <a:rPr lang="zh-CN" altLang="en-US" sz="3200" b="1">
                <a:solidFill>
                  <a:srgbClr val="FF0000"/>
                </a:solidFill>
                <a:latin typeface="宋体" panose="02010600030101010101" pitchFamily="2" charset="-122"/>
                <a:ea typeface="宋体" panose="02010600030101010101" pitchFamily="2" charset="-122"/>
              </a:rPr>
              <a:t>于</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4" name="文本框 13"/>
          <p:cNvSpPr txBox="1"/>
          <p:nvPr/>
        </p:nvSpPr>
        <p:spPr>
          <a:xfrm>
            <a:off x="7571105" y="3947160"/>
            <a:ext cx="4101465" cy="583565"/>
          </a:xfrm>
          <a:prstGeom prst="rect">
            <a:avLst/>
          </a:prstGeom>
          <a:noFill/>
          <a:ln w="9525">
            <a:noFill/>
          </a:ln>
        </p:spPr>
        <p:txBody>
          <a:bodyPr wrap="square" anchor="t" anchorCtr="0">
            <a:spAutoFit/>
          </a:bodyPr>
          <a:p>
            <a:pPr>
              <a:lnSpc>
                <a:spcPct val="100000"/>
              </a:lnSpc>
            </a:pPr>
            <a:r>
              <a:rPr lang="zh-CN" altLang="en-US" sz="3200" b="1">
                <a:solidFill>
                  <a:srgbClr val="FF0000"/>
                </a:solidFill>
                <a:latin typeface="楷体" panose="02010609060101010101" pitchFamily="49" charset="-122"/>
                <a:ea typeface="楷体" panose="02010609060101010101" pitchFamily="49" charset="-122"/>
              </a:rPr>
              <a:t>动词后的</a:t>
            </a:r>
            <a:r>
              <a:rPr lang="zh-CN" sz="32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之</a:t>
            </a:r>
            <a:r>
              <a:rPr lang="zh-CN" sz="3200" b="1">
                <a:solidFill>
                  <a:srgbClr val="FF0000"/>
                </a:solidFill>
                <a:uFillTx/>
                <a:latin typeface="Arial" panose="020B0604020202020204" pitchFamily="34" charset="0"/>
                <a:ea typeface="SimSun-ExtB" panose="02010609060101010101" pitchFamily="49" charset="-122"/>
                <a:cs typeface="楷体" panose="02010609060101010101" pitchFamily="49" charset="-122"/>
                <a:sym typeface="+mn-ea"/>
              </a:rPr>
              <a:t>”</a:t>
            </a:r>
            <a:r>
              <a:rPr lang="zh-CN" sz="3200" b="1">
                <a:solidFill>
                  <a:srgbClr val="FF0000"/>
                </a:solidFill>
                <a:uFillTx/>
                <a:latin typeface="楷体" panose="02010609060101010101" pitchFamily="49" charset="-122"/>
                <a:ea typeface="楷体" panose="02010609060101010101" pitchFamily="49" charset="-122"/>
                <a:cs typeface="楷体" panose="02010609060101010101" pitchFamily="49" charset="-122"/>
                <a:sym typeface="+mn-ea"/>
              </a:rPr>
              <a:t>作</a:t>
            </a:r>
            <a:r>
              <a:rPr lang="zh-CN" altLang="en-US" sz="3200" b="1">
                <a:solidFill>
                  <a:srgbClr val="FF0000"/>
                </a:solidFill>
                <a:latin typeface="楷体" panose="02010609060101010101" pitchFamily="49" charset="-122"/>
                <a:ea typeface="楷体" panose="02010609060101010101" pitchFamily="49" charset="-122"/>
              </a:rPr>
              <a:t>代词</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7571105" y="3484880"/>
            <a:ext cx="4387215" cy="583565"/>
          </a:xfrm>
          <a:prstGeom prst="rect">
            <a:avLst/>
          </a:prstGeom>
          <a:noFill/>
          <a:ln w="9525">
            <a:noFill/>
          </a:ln>
        </p:spPr>
        <p:txBody>
          <a:bodyPr wrap="square" anchor="t" anchorCtr="0">
            <a:spAutoFit/>
          </a:bodyPr>
          <a:p>
            <a:pPr>
              <a:lnSpc>
                <a:spcPct val="100000"/>
              </a:lnSpc>
            </a:pPr>
            <a:r>
              <a:rPr lang="zh-CN" altLang="en-US" sz="3200" b="1">
                <a:solidFill>
                  <a:srgbClr val="FF0000"/>
                </a:solidFill>
                <a:latin typeface="楷体" panose="02010609060101010101" pitchFamily="49" charset="-122"/>
                <a:ea typeface="楷体" panose="02010609060101010101" pitchFamily="49" charset="-122"/>
              </a:rPr>
              <a:t>名词前的</a:t>
            </a:r>
            <a:r>
              <a:rPr lang="zh-CN" sz="32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之</a:t>
            </a:r>
            <a:r>
              <a:rPr lang="zh-CN" sz="3200" b="1">
                <a:solidFill>
                  <a:srgbClr val="FF0000"/>
                </a:solidFill>
                <a:uFillTx/>
                <a:latin typeface="Arial" panose="020B0604020202020204" pitchFamily="34" charset="0"/>
                <a:ea typeface="SimSun-ExtB" panose="02010609060101010101" pitchFamily="49" charset="-122"/>
                <a:cs typeface="楷体" panose="02010609060101010101" pitchFamily="49" charset="-122"/>
                <a:sym typeface="+mn-ea"/>
              </a:rPr>
              <a:t>”</a:t>
            </a:r>
            <a:r>
              <a:rPr lang="zh-CN" sz="3200" b="1">
                <a:solidFill>
                  <a:srgbClr val="FF0000"/>
                </a:solidFill>
                <a:uFillTx/>
                <a:latin typeface="楷体" panose="02010609060101010101" pitchFamily="49" charset="-122"/>
                <a:ea typeface="楷体" panose="02010609060101010101" pitchFamily="49" charset="-122"/>
                <a:cs typeface="楷体" panose="02010609060101010101" pitchFamily="49" charset="-122"/>
                <a:sym typeface="+mn-ea"/>
              </a:rPr>
              <a:t>作</a:t>
            </a:r>
            <a:r>
              <a:rPr lang="zh-CN" altLang="en-US" sz="3200" b="1">
                <a:solidFill>
                  <a:srgbClr val="FF0000"/>
                </a:solidFill>
                <a:latin typeface="楷体" panose="02010609060101010101" pitchFamily="49" charset="-122"/>
                <a:ea typeface="楷体" panose="02010609060101010101" pitchFamily="49" charset="-122"/>
              </a:rPr>
              <a:t>助词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的</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8" name="文本框 9"/>
          <p:cNvSpPr txBox="1"/>
          <p:nvPr/>
        </p:nvSpPr>
        <p:spPr>
          <a:xfrm>
            <a:off x="7044055" y="5019675"/>
            <a:ext cx="2274570" cy="583565"/>
          </a:xfrm>
          <a:prstGeom prst="rect">
            <a:avLst/>
          </a:prstGeom>
          <a:noFill/>
          <a:ln w="9525">
            <a:noFill/>
          </a:ln>
        </p:spPr>
        <p:txBody>
          <a:bodyPr wrap="square" anchor="t" anchorCtr="0">
            <a:spAutoFit/>
          </a:bodyPr>
          <a:p>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古今异义</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9" name="文本框 18"/>
          <p:cNvSpPr txBox="1"/>
          <p:nvPr/>
        </p:nvSpPr>
        <p:spPr>
          <a:xfrm>
            <a:off x="7364730" y="5642610"/>
            <a:ext cx="1816100" cy="583565"/>
          </a:xfrm>
          <a:prstGeom prst="rect">
            <a:avLst/>
          </a:prstGeom>
          <a:noFill/>
        </p:spPr>
        <p:txBody>
          <a:bodyPr wrap="none" rtlCol="0" anchor="t">
            <a:spAutoFit/>
          </a:bodyPr>
          <a:p>
            <a:r>
              <a:rPr lang="zh-CN" altLang="en-US" sz="3200" b="1" dirty="0" smtClean="0">
                <a:solidFill>
                  <a:srgbClr val="FF0000"/>
                </a:solidFill>
                <a:effectLst/>
                <a:latin typeface="宋体" panose="02010600030101010101" pitchFamily="2" charset="-122"/>
                <a:ea typeface="宋体" panose="02010600030101010101" pitchFamily="2" charset="-122"/>
                <a:sym typeface="+mn-ea"/>
              </a:rPr>
              <a:t>国</a:t>
            </a:r>
            <a:r>
              <a:rPr lang="zh-CN" altLang="en-US" sz="3200" b="1" dirty="0" smtClean="0">
                <a:effectLst/>
                <a:latin typeface="宋体" panose="02010600030101010101" pitchFamily="2" charset="-122"/>
                <a:ea typeface="宋体" panose="02010600030101010101" pitchFamily="2" charset="-122"/>
                <a:sym typeface="+mn-ea"/>
              </a:rPr>
              <a:t>人</a:t>
            </a:r>
            <a:r>
              <a:rPr lang="zh-CN" altLang="en-US" sz="3200" b="1" dirty="0" smtClean="0">
                <a:solidFill>
                  <a:schemeClr val="tx1"/>
                </a:solidFill>
                <a:effectLst/>
                <a:latin typeface="宋体" panose="02010600030101010101" pitchFamily="2" charset="-122"/>
                <a:ea typeface="宋体" panose="02010600030101010101" pitchFamily="2" charset="-122"/>
                <a:sym typeface="+mn-ea"/>
              </a:rPr>
              <a:t>道之</a:t>
            </a:r>
            <a:endParaRPr lang="zh-CN" altLang="en-US" sz="3200" b="1" dirty="0" smtClean="0">
              <a:solidFill>
                <a:schemeClr val="tx1"/>
              </a:solidFill>
              <a:effectLst/>
              <a:latin typeface="宋体" panose="02010600030101010101" pitchFamily="2" charset="-122"/>
              <a:ea typeface="宋体" panose="02010600030101010101" pitchFamily="2" charset="-122"/>
              <a:sym typeface="+mn-ea"/>
            </a:endParaRPr>
          </a:p>
        </p:txBody>
      </p:sp>
      <p:sp>
        <p:nvSpPr>
          <p:cNvPr id="23" name="文本框 22"/>
          <p:cNvSpPr txBox="1"/>
          <p:nvPr/>
        </p:nvSpPr>
        <p:spPr>
          <a:xfrm>
            <a:off x="3714750" y="1781175"/>
            <a:ext cx="2728595" cy="2453640"/>
          </a:xfrm>
          <a:prstGeom prst="rect">
            <a:avLst/>
          </a:prstGeom>
          <a:noFill/>
          <a:ln w="9525">
            <a:noFill/>
          </a:ln>
        </p:spPr>
        <p:txBody>
          <a:bodyPr wrap="square" anchor="t" anchorCtr="0">
            <a:spAutoFit/>
          </a:bodyPr>
          <a:p>
            <a:pPr>
              <a:lnSpc>
                <a:spcPct val="120000"/>
              </a:lnSpc>
            </a:pPr>
            <a:r>
              <a:rPr lang="zh-CN" altLang="en-US" sz="3200" b="1">
                <a:solidFill>
                  <a:srgbClr val="FF3300"/>
                </a:solidFill>
                <a:latin typeface="楷体" panose="02010609060101010101" pitchFamily="49" charset="-122"/>
                <a:ea typeface="楷体" panose="02010609060101010101" pitchFamily="49" charset="-122"/>
                <a:sym typeface="+mn-ea"/>
              </a:rPr>
              <a:t>听说</a:t>
            </a:r>
            <a:endParaRPr lang="zh-CN" altLang="en-US" sz="3200" b="1">
              <a:solidFill>
                <a:srgbClr val="FF3300"/>
              </a:solidFill>
              <a:latin typeface="楷体" panose="02010609060101010101" pitchFamily="49" charset="-122"/>
              <a:ea typeface="楷体" panose="02010609060101010101" pitchFamily="49" charset="-122"/>
              <a:sym typeface="+mn-ea"/>
            </a:endParaRPr>
          </a:p>
          <a:p>
            <a:pPr>
              <a:lnSpc>
                <a:spcPct val="120000"/>
              </a:lnSpc>
            </a:pPr>
            <a:r>
              <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使听到</a:t>
            </a:r>
            <a:endPar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a:lnSpc>
                <a:spcPct val="120000"/>
              </a:lnSpc>
            </a:pPr>
            <a:r>
              <a:rPr lang="zh-CN" altLang="en-US" sz="3200" b="1">
                <a:solidFill>
                  <a:srgbClr val="FF3300"/>
                </a:solidFill>
                <a:latin typeface="楷体" panose="02010609060101010101" pitchFamily="49" charset="-122"/>
                <a:ea typeface="楷体" panose="02010609060101010101" pitchFamily="49" charset="-122"/>
                <a:sym typeface="+mn-ea"/>
              </a:rPr>
              <a:t>消息</a:t>
            </a:r>
            <a:endParaRPr lang="zh-CN" altLang="en-US" sz="3200" b="1">
              <a:solidFill>
                <a:srgbClr val="FF3300"/>
              </a:solidFill>
              <a:latin typeface="楷体" panose="02010609060101010101" pitchFamily="49" charset="-122"/>
              <a:ea typeface="楷体" panose="02010609060101010101" pitchFamily="49" charset="-122"/>
              <a:sym typeface="+mn-ea"/>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rPr>
              <a:t>听到</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26" name="文本框 25"/>
          <p:cNvSpPr txBox="1"/>
          <p:nvPr/>
        </p:nvSpPr>
        <p:spPr>
          <a:xfrm>
            <a:off x="8947150" y="1683385"/>
            <a:ext cx="3155315" cy="1863090"/>
          </a:xfrm>
          <a:prstGeom prst="rect">
            <a:avLst/>
          </a:prstGeom>
          <a:noFill/>
          <a:ln w="9525">
            <a:noFill/>
          </a:ln>
        </p:spPr>
        <p:txBody>
          <a:bodyPr wrap="square"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结构助词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的</a:t>
            </a:r>
            <a:endParaRPr lang="zh-CN" altLang="en-US" sz="3200" b="1">
              <a:solidFill>
                <a:srgbClr val="FF0000"/>
              </a:solidFill>
              <a:latin typeface="楷体" panose="02010609060101010101" pitchFamily="49" charset="-122"/>
              <a:ea typeface="楷体" panose="02010609060101010101" pitchFamily="49" charset="-122"/>
              <a:sym typeface="+mn-ea"/>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代词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代听到的事</a:t>
            </a:r>
            <a:endParaRPr lang="zh-CN" altLang="en-US" sz="3200">
              <a:solidFill>
                <a:srgbClr val="FF0000"/>
              </a:solidFill>
              <a:latin typeface="楷体" panose="02010609060101010101" pitchFamily="49" charset="-122"/>
              <a:ea typeface="楷体" panose="02010609060101010101" pitchFamily="49" charset="-122"/>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助词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取独</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28" name="文本框 27"/>
          <p:cNvSpPr txBox="1"/>
          <p:nvPr/>
        </p:nvSpPr>
        <p:spPr>
          <a:xfrm>
            <a:off x="4990465" y="4361180"/>
            <a:ext cx="2374265" cy="1863090"/>
          </a:xfrm>
          <a:prstGeom prst="rect">
            <a:avLst/>
          </a:prstGeom>
          <a:noFill/>
          <a:ln w="9525">
            <a:noFill/>
          </a:ln>
        </p:spPr>
        <p:txBody>
          <a:bodyPr wrap="square"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介词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被</a:t>
            </a:r>
            <a:endParaRPr lang="zh-CN" altLang="en-US" sz="3200" b="1">
              <a:solidFill>
                <a:srgbClr val="FF0000"/>
              </a:solidFill>
              <a:latin typeface="楷体" panose="02010609060101010101" pitchFamily="49" charset="-122"/>
              <a:ea typeface="楷体" panose="02010609060101010101" pitchFamily="49" charset="-122"/>
              <a:sym typeface="+mn-ea"/>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介词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mn-ea"/>
              </a:rPr>
              <a:t>向</a:t>
            </a:r>
            <a:endParaRPr lang="zh-CN" altLang="en-US" sz="3200" b="1">
              <a:solidFill>
                <a:srgbClr val="FF0000"/>
              </a:solidFill>
              <a:latin typeface="楷体" panose="02010609060101010101" pitchFamily="49" charset="-122"/>
              <a:ea typeface="楷体" panose="02010609060101010101" pitchFamily="49" charset="-122"/>
              <a:sym typeface="+mn-ea"/>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sym typeface="+mn-ea"/>
              </a:rPr>
              <a:t>介词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在</a:t>
            </a:r>
            <a:endPar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9" name="矩形 28"/>
          <p:cNvSpPr/>
          <p:nvPr/>
        </p:nvSpPr>
        <p:spPr>
          <a:xfrm>
            <a:off x="9426236" y="5704253"/>
            <a:ext cx="897890" cy="521970"/>
          </a:xfrm>
          <a:prstGeom prst="rect">
            <a:avLst/>
          </a:prstGeom>
        </p:spPr>
        <p:txBody>
          <a:bodyPr wrap="none">
            <a:spAutoFit/>
          </a:bodyPr>
          <a:p>
            <a:pPr algn="l"/>
            <a:r>
              <a:rPr lang="zh-CN" altLang="en-US" sz="2800" b="1" dirty="0">
                <a:solidFill>
                  <a:srgbClr val="FF0000"/>
                </a:solidFill>
                <a:latin typeface="新宋体" panose="02010609030101010101" pitchFamily="49" charset="-122"/>
                <a:ea typeface="新宋体" panose="02010609030101010101" pitchFamily="49" charset="-122"/>
              </a:rPr>
              <a:t>国都</a:t>
            </a:r>
            <a:endParaRPr lang="zh-CN" altLang="en-US" sz="2800" dirty="0"/>
          </a:p>
        </p:txBody>
      </p:sp>
      <p:sp>
        <p:nvSpPr>
          <p:cNvPr id="5" name="文本框 4"/>
          <p:cNvSpPr txBox="1"/>
          <p:nvPr/>
        </p:nvSpPr>
        <p:spPr>
          <a:xfrm>
            <a:off x="7641590" y="4396740"/>
            <a:ext cx="4101465" cy="583565"/>
          </a:xfrm>
          <a:prstGeom prst="rect">
            <a:avLst/>
          </a:prstGeom>
          <a:noFill/>
          <a:ln w="9525">
            <a:noFill/>
          </a:ln>
        </p:spPr>
        <p:txBody>
          <a:bodyPr wrap="square" anchor="t" anchorCtr="0">
            <a:spAutoFit/>
          </a:bodyPr>
          <a:p>
            <a:pPr>
              <a:lnSpc>
                <a:spcPct val="100000"/>
              </a:lnSpc>
            </a:pPr>
            <a:r>
              <a:rPr lang="zh-CN" altLang="en-US" sz="3200" b="1">
                <a:solidFill>
                  <a:srgbClr val="FF0000"/>
                </a:solidFill>
                <a:latin typeface="楷体" panose="02010609060101010101" pitchFamily="49" charset="-122"/>
                <a:ea typeface="楷体" panose="02010609060101010101" pitchFamily="49" charset="-122"/>
              </a:rPr>
              <a:t>主谓之间的</a:t>
            </a:r>
            <a:r>
              <a:rPr lang="zh-CN" sz="32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之</a:t>
            </a:r>
            <a:r>
              <a:rPr lang="zh-CN" sz="3200" b="1">
                <a:solidFill>
                  <a:srgbClr val="FF0000"/>
                </a:solidFill>
                <a:uFillTx/>
                <a:latin typeface="Arial" panose="020B0604020202020204" pitchFamily="34" charset="0"/>
                <a:ea typeface="SimSun-ExtB" panose="02010609060101010101" pitchFamily="49" charset="-122"/>
                <a:cs typeface="楷体" panose="02010609060101010101" pitchFamily="49" charset="-122"/>
                <a:sym typeface="+mn-ea"/>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取独</a:t>
            </a:r>
            <a:endParaRPr lang="zh-CN" altLang="en-US" sz="3200" b="1">
              <a:solidFill>
                <a:srgbClr val="FF0000"/>
              </a:solidFill>
              <a:latin typeface="楷体" panose="02010609060101010101" pitchFamily="49" charset="-122"/>
              <a:ea typeface="楷体" panose="02010609060101010101" pitchFamily="49" charset="-122"/>
            </a:endParaRPr>
          </a:p>
        </p:txBody>
      </p:sp>
      <p:grpSp>
        <p:nvGrpSpPr>
          <p:cNvPr id="22" name="组合 21"/>
          <p:cNvGrpSpPr/>
          <p:nvPr/>
        </p:nvGrpSpPr>
        <p:grpSpPr>
          <a:xfrm>
            <a:off x="150495" y="357505"/>
            <a:ext cx="1973350" cy="713740"/>
            <a:chOff x="2356" y="640"/>
            <a:chExt cx="2522" cy="1124"/>
          </a:xfrm>
        </p:grpSpPr>
        <p:sp>
          <p:nvSpPr>
            <p:cNvPr id="6"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4"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文言积累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xEl>
                                              <p:pRg st="1" end="1"/>
                                            </p:txEl>
                                          </p:spTgt>
                                        </p:tgtEl>
                                        <p:attrNameLst>
                                          <p:attrName>style.visibility</p:attrName>
                                        </p:attrNameLst>
                                      </p:cBhvr>
                                      <p:to>
                                        <p:strVal val="visible"/>
                                      </p:to>
                                    </p:set>
                                    <p:anim calcmode="lin" valueType="num">
                                      <p:cBhvr additive="base">
                                        <p:cTn id="13"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 calcmode="lin" valueType="num">
                                      <p:cBhvr additive="base">
                                        <p:cTn id="19"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xEl>
                                              <p:pRg st="3" end="3"/>
                                            </p:txEl>
                                          </p:spTgt>
                                        </p:tgtEl>
                                        <p:attrNameLst>
                                          <p:attrName>style.visibility</p:attrName>
                                        </p:attrNameLst>
                                      </p:cBhvr>
                                      <p:to>
                                        <p:strVal val="visible"/>
                                      </p:to>
                                    </p:set>
                                    <p:anim calcmode="lin" valueType="num">
                                      <p:cBhvr additive="base">
                                        <p:cTn id="25" dur="500" fill="hold"/>
                                        <p:tgtEl>
                                          <p:spTgt spid="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anim calcmode="lin" valueType="num">
                                      <p:cBhvr additive="base">
                                        <p:cTn id="3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8">
                                            <p:txEl>
                                              <p:pRg st="1" end="1"/>
                                            </p:txEl>
                                          </p:spTgt>
                                        </p:tgtEl>
                                        <p:attrNameLst>
                                          <p:attrName>style.visibility</p:attrName>
                                        </p:attrNameLst>
                                      </p:cBhvr>
                                      <p:to>
                                        <p:strVal val="visible"/>
                                      </p:to>
                                    </p:set>
                                    <p:anim calcmode="lin" valueType="num">
                                      <p:cBhvr additive="base">
                                        <p:cTn id="37" dur="500" fill="hold"/>
                                        <p:tgtEl>
                                          <p:spTgt spid="2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
                                            <p:txEl>
                                              <p:pRg st="2" end="2"/>
                                            </p:txEl>
                                          </p:spTgt>
                                        </p:tgtEl>
                                        <p:attrNameLst>
                                          <p:attrName>style.visibility</p:attrName>
                                        </p:attrNameLst>
                                      </p:cBhvr>
                                      <p:to>
                                        <p:strVal val="visible"/>
                                      </p:to>
                                    </p:set>
                                    <p:anim calcmode="lin" valueType="num">
                                      <p:cBhvr additive="base">
                                        <p:cTn id="43" dur="500" fill="hold"/>
                                        <p:tgtEl>
                                          <p:spTgt spid="28">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6">
                                            <p:txEl>
                                              <p:pRg st="0" end="0"/>
                                            </p:txEl>
                                          </p:spTgt>
                                        </p:tgtEl>
                                        <p:attrNameLst>
                                          <p:attrName>style.visibility</p:attrName>
                                        </p:attrNameLst>
                                      </p:cBhvr>
                                      <p:to>
                                        <p:strVal val="visible"/>
                                      </p:to>
                                    </p:set>
                                    <p:anim calcmode="lin" valueType="num">
                                      <p:cBhvr additive="base">
                                        <p:cTn id="5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6">
                                            <p:txEl>
                                              <p:pRg st="1" end="1"/>
                                            </p:txEl>
                                          </p:spTgt>
                                        </p:tgtEl>
                                        <p:attrNameLst>
                                          <p:attrName>style.visibility</p:attrName>
                                        </p:attrNameLst>
                                      </p:cBhvr>
                                      <p:to>
                                        <p:strVal val="visible"/>
                                      </p:to>
                                    </p:set>
                                    <p:anim calcmode="lin" valueType="num">
                                      <p:cBhvr additive="base">
                                        <p:cTn id="65"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blinds(horizontal)">
                                      <p:cBhvr>
                                        <p:cTn id="71" dur="500"/>
                                        <p:tgtEl>
                                          <p:spTgt spid="5"/>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26">
                                            <p:txEl>
                                              <p:pRg st="2" end="2"/>
                                            </p:txEl>
                                          </p:spTgt>
                                        </p:tgtEl>
                                        <p:attrNameLst>
                                          <p:attrName>style.visibility</p:attrName>
                                        </p:attrNameLst>
                                      </p:cBhvr>
                                      <p:to>
                                        <p:strVal val="visible"/>
                                      </p:to>
                                    </p:set>
                                    <p:anim calcmode="lin" valueType="num">
                                      <p:cBhvr additive="base">
                                        <p:cTn id="76"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500" fill="hold"/>
                                        <p:tgtEl>
                                          <p:spTgt spid="29"/>
                                        </p:tgtEl>
                                        <p:attrNameLst>
                                          <p:attrName>ppt_x</p:attrName>
                                        </p:attrNameLst>
                                      </p:cBhvr>
                                      <p:tavLst>
                                        <p:tav tm="0">
                                          <p:val>
                                            <p:strVal val="#ppt_x"/>
                                          </p:val>
                                        </p:tav>
                                        <p:tav tm="100000">
                                          <p:val>
                                            <p:strVal val="#ppt_x"/>
                                          </p:val>
                                        </p:tav>
                                      </p:tavLst>
                                    </p:anim>
                                    <p:anim calcmode="lin" valueType="num">
                                      <p:cBhvr additive="base">
                                        <p:cTn id="8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5"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1689100" y="1508125"/>
            <a:ext cx="8813165" cy="1046480"/>
          </a:xfrm>
          <a:prstGeom prst="rect">
            <a:avLst/>
          </a:prstGeom>
          <a:noFill/>
        </p:spPr>
        <p:txBody>
          <a:bodyPr wrap="square" rtlCol="0" anchor="t">
            <a:noAutofit/>
          </a:bodyPr>
          <a:p>
            <a:r>
              <a:rPr lang="zh-CN" altLang="en-US"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rPr>
              <a:t>这篇文章的结构跟《狼》的结构有哪个相同点？主旨句是什么？</a:t>
            </a:r>
            <a:endParaRPr lang="zh-CN" altLang="en-US" sz="3200" b="1">
              <a:latin typeface="宋体" panose="02010600030101010101" pitchFamily="2" charset="-122"/>
              <a:ea typeface="宋体" panose="02010600030101010101" pitchFamily="2" charset="-122"/>
            </a:endParaRPr>
          </a:p>
          <a:p>
            <a:endParaRPr lang="zh-CN" altLang="en-US"/>
          </a:p>
          <a:p>
            <a:endParaRPr lang="zh-CN" altLang="en-US"/>
          </a:p>
        </p:txBody>
      </p:sp>
      <p:grpSp>
        <p:nvGrpSpPr>
          <p:cNvPr id="6" name="组合 5"/>
          <p:cNvGrpSpPr/>
          <p:nvPr/>
        </p:nvGrpSpPr>
        <p:grpSpPr>
          <a:xfrm>
            <a:off x="745490" y="594360"/>
            <a:ext cx="1973350" cy="713740"/>
            <a:chOff x="2356" y="640"/>
            <a:chExt cx="2522" cy="1124"/>
          </a:xfrm>
        </p:grpSpPr>
        <p:sp>
          <p:nvSpPr>
            <p:cNvPr id="5"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明故事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p:cNvSpPr txBox="1"/>
          <p:nvPr/>
        </p:nvSpPr>
        <p:spPr>
          <a:xfrm>
            <a:off x="2227580" y="2554605"/>
            <a:ext cx="317563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提示</a:t>
            </a:r>
            <a:r>
              <a:rPr lang="zh-CN" altLang="en-US" sz="3200" b="1">
                <a:sym typeface="+mn-ea"/>
              </a:rPr>
              <a:t>：</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表达方式</a:t>
            </a:r>
            <a:endParaRPr lang="en-US" altLang="zh-CN" sz="3200">
              <a:latin typeface="方正楷体_GBK" charset="0"/>
              <a:ea typeface="微软雅黑" panose="020B0503020204020204" charset="-122"/>
              <a:sym typeface="微软雅黑" panose="020B0503020204020204" charset="-122"/>
            </a:endParaRPr>
          </a:p>
        </p:txBody>
      </p:sp>
      <p:sp>
        <p:nvSpPr>
          <p:cNvPr id="9" name="文本框 8"/>
          <p:cNvSpPr txBox="1"/>
          <p:nvPr/>
        </p:nvSpPr>
        <p:spPr>
          <a:xfrm>
            <a:off x="3230245" y="3138170"/>
            <a:ext cx="3055620" cy="583565"/>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sym typeface="+mn-ea"/>
              </a:rPr>
              <a:t>有记叙</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sym typeface="+mn-ea"/>
              </a:rPr>
              <a:t>有议论。</a:t>
            </a:r>
            <a:endParaRPr lang="zh-CN" altLang="en-US" sz="3200" b="1">
              <a:solidFill>
                <a:srgbClr val="0000F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2227580" y="4448175"/>
            <a:ext cx="678497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主旨句：</a:t>
            </a:r>
            <a:r>
              <a:rPr lang="zh-CN" altLang="en-US" sz="3200" b="1">
                <a:solidFill>
                  <a:srgbClr val="FF0000"/>
                </a:solidFill>
                <a:latin typeface="宋体" panose="02010600030101010101" pitchFamily="2" charset="-122"/>
                <a:ea typeface="宋体" panose="02010600030101010101" pitchFamily="2" charset="-122"/>
                <a:sym typeface="+mn-ea"/>
              </a:rPr>
              <a:t>求闻之若此</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sym typeface="+mn-ea"/>
              </a:rPr>
              <a:t>不若无闻也</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11" name="文本框 10"/>
          <p:cNvSpPr txBox="1"/>
          <p:nvPr/>
        </p:nvSpPr>
        <p:spPr>
          <a:xfrm>
            <a:off x="3230245" y="3721735"/>
            <a:ext cx="3055620"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sym typeface="+mn-ea"/>
              </a:rPr>
              <a:t>先记叙</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sym typeface="+mn-ea"/>
              </a:rPr>
              <a:t>后议论</a:t>
            </a:r>
            <a:r>
              <a:rPr lang="zh-CN" altLang="en-US" sz="3200" b="1">
                <a:solidFill>
                  <a:srgbClr val="0000FF"/>
                </a:solidFill>
                <a:latin typeface="宋体" panose="02010600030101010101" pitchFamily="2" charset="-122"/>
                <a:ea typeface="宋体" panose="02010600030101010101" pitchFamily="2" charset="-122"/>
                <a:sym typeface="+mn-ea"/>
              </a:rPr>
              <a:t>。</a:t>
            </a:r>
            <a:endParaRPr lang="zh-CN" altLang="en-US" sz="3200" b="1">
              <a:solidFill>
                <a:srgbClr val="0000FF"/>
              </a:solidFill>
              <a:latin typeface="宋体" panose="02010600030101010101" pitchFamily="2" charset="-122"/>
              <a:ea typeface="宋体" panose="02010600030101010101" pitchFamily="2" charset="-122"/>
              <a:sym typeface="+mn-ea"/>
            </a:endParaRPr>
          </a:p>
        </p:txBody>
      </p:sp>
      <p:sp>
        <p:nvSpPr>
          <p:cNvPr id="2" name="文本框 1"/>
          <p:cNvSpPr txBox="1">
            <a:spLocks noChangeArrowheads="1"/>
          </p:cNvSpPr>
          <p:nvPr/>
        </p:nvSpPr>
        <p:spPr bwMode="auto">
          <a:xfrm>
            <a:off x="588645" y="5174615"/>
            <a:ext cx="10610850" cy="1076325"/>
          </a:xfrm>
          <a:prstGeom prst="rect">
            <a:avLst/>
          </a:prstGeom>
          <a:noFill/>
          <a:ln w="9525">
            <a:noFill/>
            <a:miter lim="800000"/>
          </a:ln>
        </p:spPr>
        <p:txBody>
          <a:bodyPr wrap="square">
            <a:spAutoFit/>
          </a:bodyPr>
          <a:p>
            <a:pPr>
              <a:lnSpc>
                <a:spcPct val="100000"/>
              </a:lnSpc>
              <a:buFont typeface="Arial" panose="020B0604020202020204" pitchFamily="34" charset="0"/>
              <a:buNone/>
            </a:pP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charset="-122"/>
              </a:rPr>
              <a:t>    </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在结构上收束全文</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表达对故事的看法</a:t>
            </a:r>
            <a:r>
              <a:rPr lang="zh-CN" altLang="en-US" sz="3200" b="1">
                <a:solidFill>
                  <a:srgbClr val="0000FF"/>
                </a:solidFill>
                <a:effectLst/>
                <a:latin typeface="楷体" panose="02010609060101010101" pitchFamily="49" charset="-122"/>
                <a:ea typeface="楷体" panose="02010609060101010101" pitchFamily="49" charset="-122"/>
                <a:sym typeface="微软雅黑" panose="020B0503020204020204" charset="-122"/>
              </a:rPr>
              <a:t>；</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在内容上运用议论的表达方式</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点明文章主旨</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简洁明了</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画龙点睛</a:t>
            </a:r>
            <a:r>
              <a:rPr lang="zh-CN" altLang="en-US" sz="3200" b="1">
                <a:solidFill>
                  <a:srgbClr val="0000FF"/>
                </a:solidFill>
                <a:effectLst/>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0000FF"/>
              </a:solidFill>
              <a:effectLst/>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blinds(horizontal)">
                                      <p:cBhvr>
                                        <p:cTn id="13" dur="500"/>
                                        <p:tgtEl>
                                          <p:spTgt spid="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文本框 4"/>
          <p:cNvSpPr txBox="1"/>
          <p:nvPr/>
        </p:nvSpPr>
        <p:spPr>
          <a:xfrm>
            <a:off x="1628140" y="2971800"/>
            <a:ext cx="7362825" cy="3044190"/>
          </a:xfrm>
          <a:prstGeom prst="rect">
            <a:avLst/>
          </a:prstGeom>
          <a:noFill/>
        </p:spPr>
        <p:txBody>
          <a:bodyPr wrap="square" rtlCol="0" anchor="t">
            <a:spAutoFit/>
          </a:bodyPr>
          <a:p>
            <a:pPr>
              <a:lnSpc>
                <a:spcPct val="120000"/>
              </a:lnSpc>
              <a:spcBef>
                <a:spcPts val="0"/>
              </a:spcBef>
              <a:spcAft>
                <a:spcPts val="0"/>
              </a:spcAft>
            </a:pPr>
            <a:r>
              <a:rPr lang="zh-CN" altLang="en-US" sz="3200" b="1">
                <a:latin typeface="宋体" panose="02010600030101010101" pitchFamily="2" charset="-122"/>
                <a:ea typeface="宋体" panose="02010600030101010101" pitchFamily="2" charset="-122"/>
              </a:rPr>
              <a:t>起因：</a:t>
            </a:r>
            <a:endParaRPr lang="zh-CN" altLang="en-US" sz="3200" b="1">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latin typeface="宋体" panose="02010600030101010101" pitchFamily="2" charset="-122"/>
                <a:ea typeface="宋体" panose="02010600030101010101" pitchFamily="2" charset="-122"/>
              </a:rPr>
              <a:t>发展：</a:t>
            </a:r>
            <a:endParaRPr lang="zh-CN" altLang="en-US" sz="3200" b="1">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latin typeface="宋体" panose="02010600030101010101" pitchFamily="2" charset="-122"/>
                <a:ea typeface="宋体" panose="02010600030101010101" pitchFamily="2" charset="-122"/>
              </a:rPr>
              <a:t>高潮：</a:t>
            </a:r>
            <a:endParaRPr lang="zh-CN" altLang="en-US" sz="3200" b="1">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latin typeface="宋体" panose="02010600030101010101" pitchFamily="2" charset="-122"/>
                <a:ea typeface="宋体" panose="02010600030101010101" pitchFamily="2" charset="-122"/>
              </a:rPr>
              <a:t>结局：</a:t>
            </a:r>
            <a:endParaRPr lang="zh-CN" altLang="en-US" sz="3200" b="1">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latin typeface="宋体" panose="02010600030101010101" pitchFamily="2" charset="-122"/>
                <a:ea typeface="宋体" panose="02010600030101010101" pitchFamily="2" charset="-122"/>
              </a:rPr>
              <a:t>结论：</a:t>
            </a:r>
            <a:endParaRPr lang="zh-CN" altLang="en-US" sz="3200" b="1">
              <a:latin typeface="宋体" panose="02010600030101010101" pitchFamily="2" charset="-122"/>
              <a:ea typeface="宋体" panose="02010600030101010101" pitchFamily="2" charset="-122"/>
            </a:endParaRPr>
          </a:p>
        </p:txBody>
      </p:sp>
      <p:sp>
        <p:nvSpPr>
          <p:cNvPr id="6" name="文本框 5"/>
          <p:cNvSpPr txBox="1"/>
          <p:nvPr/>
        </p:nvSpPr>
        <p:spPr>
          <a:xfrm>
            <a:off x="1160780" y="1356360"/>
            <a:ext cx="7566025" cy="539115"/>
          </a:xfrm>
          <a:prstGeom prst="rect">
            <a:avLst/>
          </a:prstGeom>
          <a:noFill/>
        </p:spPr>
        <p:txBody>
          <a:bodyPr wrap="square" rtlCol="0" anchor="t">
            <a:noAutofit/>
          </a:bodyPr>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rPr>
              <a:t>借助</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“以讹传讹”</a:t>
            </a:r>
            <a:r>
              <a:rPr lang="zh-CN" altLang="en-US" sz="3200" b="1">
                <a:latin typeface="宋体" panose="02010600030101010101" pitchFamily="2" charset="-122"/>
                <a:ea typeface="宋体" panose="02010600030101010101" pitchFamily="2" charset="-122"/>
              </a:rPr>
              <a:t>理清文章情节。</a:t>
            </a:r>
            <a:endParaRPr lang="zh-CN" altLang="en-US" sz="3200" b="1">
              <a:latin typeface="宋体" panose="02010600030101010101" pitchFamily="2" charset="-122"/>
              <a:ea typeface="宋体" panose="02010600030101010101" pitchFamily="2" charset="-122"/>
            </a:endParaRPr>
          </a:p>
          <a:p>
            <a:endParaRPr lang="zh-CN" altLang="en-US"/>
          </a:p>
          <a:p>
            <a:endParaRPr lang="zh-CN" altLang="en-US"/>
          </a:p>
        </p:txBody>
      </p:sp>
      <p:sp>
        <p:nvSpPr>
          <p:cNvPr id="7" name="文本框 6"/>
          <p:cNvSpPr txBox="1"/>
          <p:nvPr/>
        </p:nvSpPr>
        <p:spPr>
          <a:xfrm>
            <a:off x="1567815" y="1895475"/>
            <a:ext cx="8538845" cy="107632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以讹传讹</a:t>
            </a:r>
            <a:r>
              <a:rPr lang="zh-CN" altLang="en-US" sz="3200" b="1">
                <a:sym typeface="+mn-ea"/>
              </a:rPr>
              <a:t>：</a:t>
            </a:r>
            <a:r>
              <a:rPr lang="en-US" altLang="zh-CN" sz="3200">
                <a:latin typeface="方正楷体_GBK" charset="0"/>
                <a:ea typeface="微软雅黑" panose="020B0503020204020204" charset="-122"/>
                <a:sym typeface="微软雅黑" panose="020B0503020204020204" charset="-122"/>
              </a:rPr>
              <a:t>(</a:t>
            </a:r>
            <a:r>
              <a:rPr sz="3200" b="1">
                <a:latin typeface="宋体" panose="02010600030101010101" pitchFamily="2" charset="-122"/>
                <a:ea typeface="宋体" panose="02010600030101010101" pitchFamily="2" charset="-122"/>
                <a:sym typeface="+mn-ea"/>
              </a:rPr>
              <a:t>讹：错误</a:t>
            </a:r>
            <a:r>
              <a:rPr lang="en-US" altLang="zh-CN" sz="3200">
                <a:latin typeface="方正楷体_GBK" charset="0"/>
                <a:ea typeface="微软雅黑" panose="020B0503020204020204" charset="-122"/>
                <a:sym typeface="微软雅黑" panose="020B0503020204020204" charset="-122"/>
              </a:rPr>
              <a:t>)</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指把本来就不正确的话又错误地传出去</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越传越错。</a:t>
            </a:r>
            <a:endPar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743835" y="2971800"/>
            <a:ext cx="7362825" cy="3044190"/>
          </a:xfrm>
          <a:prstGeom prst="rect">
            <a:avLst/>
          </a:prstGeom>
          <a:noFill/>
        </p:spPr>
        <p:txBody>
          <a:bodyPr wrap="square" rtlCol="0" anchor="t">
            <a:spAutoFit/>
          </a:bodyPr>
          <a:p>
            <a:pPr>
              <a:lnSpc>
                <a:spcPct val="120000"/>
              </a:lnSpc>
              <a:spcBef>
                <a:spcPts val="0"/>
              </a:spcBef>
              <a:spcAft>
                <a:spcPts val="0"/>
              </a:spcAft>
            </a:pPr>
            <a:r>
              <a:rPr lang="zh-CN" altLang="en-US" sz="3200" b="1">
                <a:solidFill>
                  <a:srgbClr val="0000FF"/>
                </a:solidFill>
                <a:latin typeface="宋体" panose="02010600030101010101" pitchFamily="2" charset="-122"/>
                <a:ea typeface="宋体" panose="02010600030101010101" pitchFamily="2" charset="-122"/>
              </a:rPr>
              <a:t>家无井而出溉汲</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常一人居外。</a:t>
            </a:r>
            <a:endParaRPr lang="zh-CN" altLang="en-US" sz="3200" b="1">
              <a:solidFill>
                <a:srgbClr val="0000FF"/>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solidFill>
                  <a:srgbClr val="0000FF"/>
                </a:solidFill>
                <a:latin typeface="宋体" panose="02010600030101010101" pitchFamily="2" charset="-122"/>
                <a:ea typeface="宋体" panose="02010600030101010101" pitchFamily="2" charset="-122"/>
              </a:rPr>
              <a:t>丁氏穿井得一人之使。</a:t>
            </a:r>
            <a:endParaRPr lang="zh-CN" altLang="en-US" sz="3200" b="1">
              <a:solidFill>
                <a:srgbClr val="0000FF"/>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solidFill>
                  <a:srgbClr val="0000FF"/>
                </a:solidFill>
                <a:latin typeface="宋体" panose="02010600030101010101" pitchFamily="2" charset="-122"/>
                <a:ea typeface="宋体" panose="02010600030101010101" pitchFamily="2" charset="-122"/>
              </a:rPr>
              <a:t>国人以讹传讹</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宋君求真相。</a:t>
            </a:r>
            <a:endParaRPr lang="zh-CN" altLang="en-US" sz="3200" b="1">
              <a:solidFill>
                <a:srgbClr val="0000FF"/>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solidFill>
                  <a:srgbClr val="0000FF"/>
                </a:solidFill>
                <a:latin typeface="宋体" panose="02010600030101010101" pitchFamily="2" charset="-122"/>
                <a:ea typeface="宋体" panose="02010600030101010101" pitchFamily="2" charset="-122"/>
              </a:rPr>
              <a:t>丁氏道明真相。</a:t>
            </a:r>
            <a:endParaRPr lang="zh-CN" altLang="en-US" sz="3200" b="1">
              <a:solidFill>
                <a:srgbClr val="0000FF"/>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zh-CN" altLang="en-US" sz="3200" b="1">
                <a:solidFill>
                  <a:srgbClr val="0000FF"/>
                </a:solidFill>
                <a:latin typeface="宋体" panose="02010600030101010101" pitchFamily="2" charset="-122"/>
                <a:ea typeface="宋体" panose="02010600030101010101" pitchFamily="2" charset="-122"/>
              </a:rPr>
              <a:t>求闻之若此</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不若无闻也</a:t>
            </a:r>
            <a:endParaRPr lang="zh-CN" altLang="en-US"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additive="base">
                                        <p:cTn id="1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 calcmode="lin" valueType="num">
                                      <p:cBhvr additive="base">
                                        <p:cTn id="2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 calcmode="lin" valueType="num">
                                      <p:cBhvr additive="base">
                                        <p:cTn id="3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 calcmode="lin" valueType="num">
                                      <p:cBhvr additive="base">
                                        <p:cTn id="3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028065" y="1138555"/>
            <a:ext cx="9766300" cy="539115"/>
          </a:xfrm>
          <a:prstGeom prst="rect">
            <a:avLst/>
          </a:prstGeom>
          <a:noFill/>
        </p:spPr>
        <p:txBody>
          <a:bodyPr wrap="square" rtlCol="0" anchor="t">
            <a:noAutofit/>
          </a:bodyPr>
          <a:p>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揣摩人物心理</a:t>
            </a:r>
            <a:r>
              <a:rPr lang="zh-CN" altLang="en-US" sz="3200" b="1">
                <a:solidFill>
                  <a:schemeClr val="tx1"/>
                </a:solidFill>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言为心声</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rPr>
              <a:t>把握当时人物的内心活动</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a:p>
            <a:endParaRPr lang="zh-CN" altLang="en-US"/>
          </a:p>
          <a:p>
            <a:endParaRPr lang="zh-CN" altLang="en-US"/>
          </a:p>
        </p:txBody>
      </p:sp>
      <p:sp>
        <p:nvSpPr>
          <p:cNvPr id="4" name="文本框 3"/>
          <p:cNvSpPr txBox="1"/>
          <p:nvPr/>
        </p:nvSpPr>
        <p:spPr>
          <a:xfrm>
            <a:off x="1344295" y="1677670"/>
            <a:ext cx="9133205" cy="3407410"/>
          </a:xfrm>
          <a:prstGeom prst="rect">
            <a:avLst/>
          </a:prstGeom>
          <a:noFill/>
        </p:spPr>
        <p:txBody>
          <a:bodyPr wrap="square" rtlCol="0" anchor="t">
            <a:spAutoFit/>
          </a:bodyPr>
          <a:p>
            <a:pPr>
              <a:lnSpc>
                <a:spcPct val="125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⑴告人曰：</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吾穿井得一人。</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⑵有闻而传之者：</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丁氏穿井得一人。</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⑶丁氏对曰：</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得一人之使</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非得一人于井中也。</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635760" y="2303145"/>
            <a:ext cx="9036685"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读出挖井省了一个劳动力的高兴、喜悦、自豪、激动</a:t>
            </a:r>
            <a:endPar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623060" y="3481705"/>
            <a:ext cx="8945880"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读出传播小道消息那种鬼鬼祟祟、新奇的心理</a:t>
            </a:r>
            <a:endPar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635760" y="4660265"/>
            <a:ext cx="6096000"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读出辩白</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着急之情</a:t>
            </a:r>
            <a:endPar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阅读方法</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2470785" y="1619250"/>
            <a:ext cx="3121660" cy="583565"/>
          </a:xfrm>
          <a:prstGeom prst="rect">
            <a:avLst/>
          </a:prstGeom>
          <a:noFill/>
        </p:spPr>
        <p:txBody>
          <a:bodyPr wrap="square" rtlCol="0" anchor="t">
            <a:spAutoFit/>
          </a:bodyPr>
          <a:p>
            <a:r>
              <a:rPr lang="zh-CN" altLang="en-US" sz="3200" b="1" dirty="0" smtClean="0">
                <a:latin typeface="黑体" panose="02010609060101010101" charset="-122"/>
                <a:ea typeface="黑体" panose="02010609060101010101" charset="-122"/>
                <a:sym typeface="+mn-ea"/>
              </a:rPr>
              <a:t>三步</a:t>
            </a:r>
            <a:r>
              <a:rPr lang="zh-CN" altLang="en-US" sz="3200" b="1" dirty="0" smtClean="0">
                <a:latin typeface="黑体" panose="02010609060101010101" charset="-122"/>
                <a:ea typeface="黑体" panose="02010609060101010101" charset="-122"/>
                <a:sym typeface="+mn-ea"/>
              </a:rPr>
              <a:t>寓言阅读法</a:t>
            </a:r>
            <a:endParaRPr lang="zh-CN" altLang="en-US" sz="3200" b="1" dirty="0" smtClean="0">
              <a:latin typeface="黑体" panose="02010609060101010101" charset="-122"/>
              <a:ea typeface="黑体" panose="02010609060101010101" charset="-122"/>
              <a:sym typeface="+mn-ea"/>
            </a:endParaRPr>
          </a:p>
        </p:txBody>
      </p:sp>
      <p:sp>
        <p:nvSpPr>
          <p:cNvPr id="5" name="文本框 4"/>
          <p:cNvSpPr txBox="1"/>
          <p:nvPr/>
        </p:nvSpPr>
        <p:spPr>
          <a:xfrm>
            <a:off x="1269365" y="3461385"/>
            <a:ext cx="702945" cy="583565"/>
          </a:xfrm>
          <a:prstGeom prst="rect">
            <a:avLst/>
          </a:prstGeom>
          <a:noFill/>
        </p:spPr>
        <p:txBody>
          <a:bodyPr wrap="square" rtlCol="0" anchor="t">
            <a:spAutoFit/>
          </a:bodyPr>
          <a:p>
            <a:r>
              <a:rPr lang="zh-CN" altLang="en-US" sz="3200" b="1" dirty="0" smtClean="0">
                <a:solidFill>
                  <a:srgbClr val="FF0000"/>
                </a:solidFill>
                <a:latin typeface="黑体" panose="02010609060101010101" charset="-122"/>
                <a:ea typeface="黑体" panose="02010609060101010101" charset="-122"/>
                <a:sym typeface="+mn-ea"/>
              </a:rPr>
              <a:t>明</a:t>
            </a:r>
            <a:endParaRPr lang="zh-CN" altLang="en-US" sz="3200" b="1" dirty="0" smtClean="0">
              <a:solidFill>
                <a:srgbClr val="FF0000"/>
              </a:solidFill>
              <a:latin typeface="黑体" panose="02010609060101010101" charset="-122"/>
              <a:ea typeface="黑体" panose="02010609060101010101" charset="-122"/>
              <a:sym typeface="+mn-ea"/>
            </a:endParaRPr>
          </a:p>
        </p:txBody>
      </p:sp>
      <p:cxnSp>
        <p:nvCxnSpPr>
          <p:cNvPr id="10" name="直接箭头连接符 9"/>
          <p:cNvCxnSpPr/>
          <p:nvPr/>
        </p:nvCxnSpPr>
        <p:spPr>
          <a:xfrm flipV="1">
            <a:off x="1823085" y="3004185"/>
            <a:ext cx="746125" cy="58674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1" name="文本框 10"/>
          <p:cNvSpPr txBox="1"/>
          <p:nvPr/>
        </p:nvSpPr>
        <p:spPr>
          <a:xfrm>
            <a:off x="2569210" y="2675890"/>
            <a:ext cx="1410970" cy="583565"/>
          </a:xfrm>
          <a:prstGeom prst="rect">
            <a:avLst/>
          </a:prstGeom>
          <a:noFill/>
        </p:spPr>
        <p:txBody>
          <a:bodyPr wrap="square" rtlCol="0" anchor="t">
            <a:spAutoFit/>
          </a:bodyPr>
          <a:p>
            <a:r>
              <a:rPr lang="en-US" altLang="zh-CN" sz="3200" b="1" dirty="0" smtClean="0">
                <a:latin typeface="黑体" panose="02010609060101010101" charset="-122"/>
                <a:ea typeface="黑体" panose="02010609060101010101" charset="-122"/>
                <a:sym typeface="+mn-ea"/>
              </a:rPr>
              <a:t> </a:t>
            </a:r>
            <a:r>
              <a:rPr lang="zh-CN" altLang="en-US" sz="3200" b="1" dirty="0" smtClean="0">
                <a:latin typeface="黑体" panose="02010609060101010101" charset="-122"/>
                <a:ea typeface="黑体" panose="02010609060101010101" charset="-122"/>
                <a:sym typeface="+mn-ea"/>
              </a:rPr>
              <a:t>故事</a:t>
            </a:r>
            <a:endParaRPr lang="zh-CN" altLang="en-US" sz="3200" b="1" dirty="0" smtClean="0">
              <a:latin typeface="黑体" panose="02010609060101010101" charset="-122"/>
              <a:ea typeface="黑体" panose="02010609060101010101" charset="-122"/>
              <a:sym typeface="+mn-ea"/>
            </a:endParaRPr>
          </a:p>
        </p:txBody>
      </p:sp>
      <p:cxnSp>
        <p:nvCxnSpPr>
          <p:cNvPr id="12" name="直接箭头连接符 11"/>
          <p:cNvCxnSpPr/>
          <p:nvPr/>
        </p:nvCxnSpPr>
        <p:spPr>
          <a:xfrm>
            <a:off x="1810385" y="3733165"/>
            <a:ext cx="768985" cy="190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3" name="文本框 12"/>
          <p:cNvSpPr txBox="1"/>
          <p:nvPr/>
        </p:nvSpPr>
        <p:spPr>
          <a:xfrm>
            <a:off x="2579370" y="3442335"/>
            <a:ext cx="2017395" cy="583565"/>
          </a:xfrm>
          <a:prstGeom prst="rect">
            <a:avLst/>
          </a:prstGeom>
          <a:noFill/>
        </p:spPr>
        <p:txBody>
          <a:bodyPr wrap="square" rtlCol="0" anchor="t">
            <a:spAutoFit/>
          </a:bodyPr>
          <a:p>
            <a:r>
              <a:rPr lang="en-US" altLang="zh-CN" sz="3200" b="1" dirty="0" smtClean="0">
                <a:latin typeface="黑体" panose="02010609060101010101" charset="-122"/>
                <a:ea typeface="黑体" panose="02010609060101010101" charset="-122"/>
                <a:sym typeface="+mn-ea"/>
              </a:rPr>
              <a:t> </a:t>
            </a:r>
            <a:r>
              <a:rPr lang="zh-CN" altLang="en-US" sz="3200" b="1" dirty="0" smtClean="0">
                <a:latin typeface="黑体" panose="02010609060101010101" charset="-122"/>
                <a:ea typeface="黑体" panose="02010609060101010101" charset="-122"/>
                <a:sym typeface="+mn-ea"/>
              </a:rPr>
              <a:t>主人公</a:t>
            </a:r>
            <a:endParaRPr lang="zh-CN" altLang="en-US" sz="3200" b="1" dirty="0" smtClean="0">
              <a:latin typeface="黑体" panose="02010609060101010101" charset="-122"/>
              <a:ea typeface="黑体" panose="02010609060101010101" charset="-122"/>
              <a:sym typeface="+mn-ea"/>
            </a:endParaRPr>
          </a:p>
        </p:txBody>
      </p:sp>
      <p:cxnSp>
        <p:nvCxnSpPr>
          <p:cNvPr id="14" name="直接箭头连接符 13"/>
          <p:cNvCxnSpPr/>
          <p:nvPr/>
        </p:nvCxnSpPr>
        <p:spPr>
          <a:xfrm>
            <a:off x="1891665" y="3914140"/>
            <a:ext cx="607060" cy="48577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5" name="文本框 14"/>
          <p:cNvSpPr txBox="1"/>
          <p:nvPr/>
        </p:nvSpPr>
        <p:spPr>
          <a:xfrm>
            <a:off x="2579370" y="4086860"/>
            <a:ext cx="1410970" cy="583565"/>
          </a:xfrm>
          <a:prstGeom prst="rect">
            <a:avLst/>
          </a:prstGeom>
          <a:noFill/>
        </p:spPr>
        <p:txBody>
          <a:bodyPr wrap="square" rtlCol="0" anchor="t">
            <a:spAutoFit/>
          </a:bodyPr>
          <a:p>
            <a:r>
              <a:rPr lang="en-US" altLang="zh-CN" sz="3200" b="1" dirty="0" smtClean="0">
                <a:latin typeface="黑体" panose="02010609060101010101" charset="-122"/>
                <a:ea typeface="黑体" panose="02010609060101010101" charset="-122"/>
                <a:sym typeface="+mn-ea"/>
              </a:rPr>
              <a:t> </a:t>
            </a:r>
            <a:r>
              <a:rPr lang="zh-CN" altLang="en-US" sz="3200" b="1" dirty="0" smtClean="0">
                <a:latin typeface="黑体" panose="02010609060101010101" charset="-122"/>
                <a:ea typeface="黑体" panose="02010609060101010101" charset="-122"/>
                <a:sym typeface="+mn-ea"/>
              </a:rPr>
              <a:t>寓意</a:t>
            </a:r>
            <a:endParaRPr lang="zh-CN" altLang="en-US" sz="3200" b="1" dirty="0" smtClean="0">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13" name="组合 12"/>
          <p:cNvGrpSpPr/>
          <p:nvPr/>
        </p:nvGrpSpPr>
        <p:grpSpPr>
          <a:xfrm>
            <a:off x="499745" y="371475"/>
            <a:ext cx="1973350" cy="713740"/>
            <a:chOff x="2356" y="640"/>
            <a:chExt cx="2522" cy="1124"/>
          </a:xfrm>
        </p:grpSpPr>
        <p:sp>
          <p:nvSpPr>
            <p:cNvPr id="1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明主人公</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p:cNvSpPr txBox="1"/>
          <p:nvPr/>
        </p:nvSpPr>
        <p:spPr>
          <a:xfrm>
            <a:off x="1080770" y="1185545"/>
            <a:ext cx="10507345" cy="1046480"/>
          </a:xfrm>
          <a:prstGeom prst="rect">
            <a:avLst/>
          </a:prstGeom>
          <a:noFill/>
        </p:spPr>
        <p:txBody>
          <a:bodyPr wrap="square" rtlCol="0" anchor="t">
            <a:noAutofit/>
          </a:bodyPr>
          <a:p>
            <a:r>
              <a:rPr lang="zh-CN" altLang="en-US" sz="3200" b="1">
                <a:latin typeface="宋体" panose="02010600030101010101" pitchFamily="2" charset="-122"/>
                <a:ea typeface="宋体" panose="02010600030101010101" pitchFamily="2" charset="-122"/>
                <a:sym typeface="+mn-ea"/>
              </a:rPr>
              <a:t>什么原因造成</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rPr>
              <a:t>穿井得一人</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rPr>
              <a:t>这个消息的传播半径非常巨大</a:t>
            </a:r>
            <a:r>
              <a:rPr lang="en-US" altLang="zh-CN" sz="3200" b="1">
                <a:uFillTx/>
                <a:ea typeface="SimSun-ExtB" panose="02010609060101010101" pitchFamily="49"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rPr>
              <a:t>范围广？</a:t>
            </a:r>
            <a:endParaRPr lang="zh-CN" altLang="en-US" sz="3200" b="1">
              <a:latin typeface="宋体" panose="02010600030101010101" pitchFamily="2" charset="-122"/>
              <a:ea typeface="宋体" panose="02010600030101010101" pitchFamily="2" charset="-122"/>
            </a:endParaRPr>
          </a:p>
          <a:p>
            <a:endParaRPr lang="zh-CN" altLang="en-US"/>
          </a:p>
          <a:p>
            <a:endParaRPr lang="zh-CN" altLang="en-US"/>
          </a:p>
        </p:txBody>
      </p:sp>
      <p:sp>
        <p:nvSpPr>
          <p:cNvPr id="8" name="文本框 7"/>
          <p:cNvSpPr txBox="1"/>
          <p:nvPr/>
        </p:nvSpPr>
        <p:spPr>
          <a:xfrm>
            <a:off x="6435090" y="2251710"/>
            <a:ext cx="446405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告之者——</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表述不清</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313815" y="2251710"/>
            <a:ext cx="52832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告人曰</a:t>
            </a:r>
            <a:r>
              <a:rPr lang="zh-CN" altLang="en-US"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吾穿井得一人。</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nvSpPr>
        <p:spPr>
          <a:xfrm>
            <a:off x="1243330" y="3296920"/>
            <a:ext cx="668337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有闻而传之者：</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丁氏穿井得一人。</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a:uFillTx/>
              <a:latin typeface="Arial" panose="020B0604020202020204" pitchFamily="34" charset="0"/>
              <a:ea typeface="SimSun-ExtB" panose="02010609060101010101" pitchFamily="49" charset="-122"/>
              <a:cs typeface="Arial" panose="020B0604020202020204" pitchFamily="34" charset="0"/>
              <a:sym typeface="+mn-ea"/>
            </a:endParaRPr>
          </a:p>
        </p:txBody>
      </p:sp>
      <p:sp>
        <p:nvSpPr>
          <p:cNvPr id="11" name="文本框 10"/>
          <p:cNvSpPr txBox="1"/>
          <p:nvPr/>
        </p:nvSpPr>
        <p:spPr>
          <a:xfrm>
            <a:off x="7926705" y="3296920"/>
            <a:ext cx="417893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传之者——</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动机不纯</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1243330" y="4361815"/>
            <a:ext cx="60960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国人道之</a:t>
            </a:r>
            <a:r>
              <a:rPr lang="en-US" altLang="zh-CN" sz="3200" b="1">
                <a:uFillTx/>
                <a:ea typeface="SimSun-ExtB" panose="02010609060101010101" pitchFamily="49"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闻之于宋君</a:t>
            </a:r>
            <a:r>
              <a:rPr lang="zh-CN" altLang="en-US" sz="3200">
                <a:latin typeface="宋体" panose="02010600030101010101" pitchFamily="2" charset="-122"/>
                <a:ea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sym typeface="+mn-ea"/>
            </a:endParaRPr>
          </a:p>
        </p:txBody>
      </p:sp>
      <p:sp>
        <p:nvSpPr>
          <p:cNvPr id="15" name="文本框 14"/>
          <p:cNvSpPr txBox="1"/>
          <p:nvPr/>
        </p:nvSpPr>
        <p:spPr>
          <a:xfrm>
            <a:off x="2289175" y="2743835"/>
            <a:ext cx="8101330"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丁氏：对挖井后节省了一个人的劳力</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rPr>
              <a:t>表述不清。</a:t>
            </a:r>
            <a:endParaRPr lang="zh-CN" altLang="en-US" sz="3000" b="1">
              <a:latin typeface="宋体" panose="02010600030101010101" pitchFamily="2" charset="-122"/>
              <a:ea typeface="宋体" panose="02010600030101010101" pitchFamily="2" charset="-122"/>
            </a:endParaRPr>
          </a:p>
        </p:txBody>
      </p:sp>
      <p:sp>
        <p:nvSpPr>
          <p:cNvPr id="17" name="文本框 16"/>
          <p:cNvSpPr txBox="1"/>
          <p:nvPr/>
        </p:nvSpPr>
        <p:spPr>
          <a:xfrm>
            <a:off x="2358390" y="3808730"/>
            <a:ext cx="6867525"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闻而传之者：未经调查分析就传播开去。</a:t>
            </a:r>
            <a:endParaRPr lang="zh-CN" altLang="en-US" sz="3000" b="1">
              <a:latin typeface="宋体" panose="02010600030101010101" pitchFamily="2" charset="-122"/>
              <a:ea typeface="宋体" panose="02010600030101010101" pitchFamily="2" charset="-122"/>
            </a:endParaRPr>
          </a:p>
        </p:txBody>
      </p:sp>
      <p:sp>
        <p:nvSpPr>
          <p:cNvPr id="18" name="文本框 17"/>
          <p:cNvSpPr txBox="1"/>
          <p:nvPr/>
        </p:nvSpPr>
        <p:spPr>
          <a:xfrm>
            <a:off x="2289175" y="4873625"/>
            <a:ext cx="7820025"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sym typeface="+mn-ea"/>
              </a:rPr>
              <a:t>国人：乐于接受这种离奇的传闻</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sym typeface="+mn-ea"/>
              </a:rPr>
              <a:t>才越传越广。</a:t>
            </a:r>
            <a:endParaRPr lang="zh-CN" altLang="en-US" sz="3000" b="1">
              <a:latin typeface="宋体" panose="02010600030101010101" pitchFamily="2" charset="-122"/>
              <a:ea typeface="宋体" panose="02010600030101010101" pitchFamily="2" charset="-122"/>
            </a:endParaRPr>
          </a:p>
        </p:txBody>
      </p:sp>
      <p:sp>
        <p:nvSpPr>
          <p:cNvPr id="19" name="文本框 18"/>
          <p:cNvSpPr txBox="1"/>
          <p:nvPr/>
        </p:nvSpPr>
        <p:spPr>
          <a:xfrm>
            <a:off x="6435090" y="4361815"/>
            <a:ext cx="395541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道之者——</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三人成虎</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文本框 19"/>
          <p:cNvSpPr txBox="1"/>
          <p:nvPr/>
        </p:nvSpPr>
        <p:spPr>
          <a:xfrm>
            <a:off x="1313815" y="5426710"/>
            <a:ext cx="60960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宋君令人问之于丁氏。</a:t>
            </a:r>
            <a:endParaRPr lang="zh-CN" altLang="en-US" sz="3200" b="1">
              <a:latin typeface="宋体" panose="02010600030101010101" pitchFamily="2" charset="-122"/>
              <a:ea typeface="宋体" panose="02010600030101010101" pitchFamily="2" charset="-122"/>
              <a:sym typeface="+mn-ea"/>
            </a:endParaRPr>
          </a:p>
        </p:txBody>
      </p:sp>
      <p:sp>
        <p:nvSpPr>
          <p:cNvPr id="21" name="文本框 20"/>
          <p:cNvSpPr txBox="1"/>
          <p:nvPr/>
        </p:nvSpPr>
        <p:spPr>
          <a:xfrm>
            <a:off x="2289175" y="5938520"/>
            <a:ext cx="8002905"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sym typeface="+mn-ea"/>
              </a:rPr>
              <a:t>宋君：不人云亦云</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sym typeface="+mn-ea"/>
              </a:rPr>
              <a:t>调查事件源头</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sym typeface="+mn-ea"/>
              </a:rPr>
              <a:t>获得真相。</a:t>
            </a:r>
            <a:endParaRPr lang="zh-CN" altLang="en-US" sz="3000" b="1">
              <a:latin typeface="宋体" panose="02010600030101010101" pitchFamily="2" charset="-122"/>
              <a:ea typeface="宋体" panose="02010600030101010101" pitchFamily="2" charset="-122"/>
              <a:sym typeface="+mn-ea"/>
            </a:endParaRPr>
          </a:p>
        </p:txBody>
      </p:sp>
      <p:sp>
        <p:nvSpPr>
          <p:cNvPr id="22" name="文本框 21"/>
          <p:cNvSpPr txBox="1"/>
          <p:nvPr/>
        </p:nvSpPr>
        <p:spPr>
          <a:xfrm>
            <a:off x="6470650" y="5426710"/>
            <a:ext cx="3884930" cy="432435"/>
          </a:xfrm>
          <a:prstGeom prst="rect">
            <a:avLst/>
          </a:prstGeom>
          <a:noFill/>
        </p:spPr>
        <p:txBody>
          <a:bodyPr wrap="square" rtlCol="0" anchor="t">
            <a:noAutofit/>
          </a:bodyPr>
          <a:p>
            <a:pPr fontAlgn="auto">
              <a:lnSpc>
                <a:spcPct val="100000"/>
              </a:lnSpc>
            </a:pPr>
            <a:r>
              <a:rPr lang="zh-CN" altLang="en-US" sz="3200" b="1">
                <a:latin typeface="宋体" panose="02010600030101010101" pitchFamily="2" charset="-122"/>
                <a:ea typeface="宋体" panose="02010600030101010101" pitchFamily="2" charset="-122"/>
                <a:cs typeface="宋体" panose="02010600030101010101" pitchFamily="2" charset="-122"/>
              </a:rPr>
              <a:t>问之者——</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止于智者</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0">
                                            <p:txEl>
                                              <p:pRg st="0" end="0"/>
                                            </p:txEl>
                                          </p:spTgt>
                                        </p:tgtEl>
                                        <p:attrNameLst>
                                          <p:attrName>style.visibility</p:attrName>
                                        </p:attrNameLst>
                                      </p:cBhvr>
                                      <p:to>
                                        <p:strVal val="visible"/>
                                      </p:to>
                                    </p:set>
                                    <p:anim calcmode="lin" valueType="num">
                                      <p:cBhvr additive="base">
                                        <p:cTn id="5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500" fill="hold"/>
                                        <p:tgtEl>
                                          <p:spTgt spid="21"/>
                                        </p:tgtEl>
                                        <p:attrNameLst>
                                          <p:attrName>ppt_x</p:attrName>
                                        </p:attrNameLst>
                                      </p:cBhvr>
                                      <p:tavLst>
                                        <p:tav tm="0">
                                          <p:val>
                                            <p:strVal val="#ppt_x"/>
                                          </p:val>
                                        </p:tav>
                                        <p:tav tm="100000">
                                          <p:val>
                                            <p:strVal val="#ppt_x"/>
                                          </p:val>
                                        </p:tav>
                                      </p:tavLst>
                                    </p:anim>
                                    <p:anim calcmode="lin" valueType="num">
                                      <p:cBhvr additive="base">
                                        <p:cTn id="6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22">
                                            <p:txEl>
                                              <p:pRg st="0" end="0"/>
                                            </p:txEl>
                                          </p:spTgt>
                                        </p:tgtEl>
                                        <p:attrNameLst>
                                          <p:attrName>style.visibility</p:attrName>
                                        </p:attrNameLst>
                                      </p:cBhvr>
                                      <p:to>
                                        <p:strVal val="visible"/>
                                      </p:to>
                                    </p:set>
                                    <p:animEffect transition="in" filter="blinds(horizontal)">
                                      <p:cBhvr>
                                        <p:cTn id="70"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5" grpId="0"/>
      <p:bldP spid="17" grpId="0"/>
      <p:bldP spid="19" grpId="0"/>
      <p:bldP spid="18"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明寓意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文本框 4"/>
          <p:cNvSpPr txBox="1"/>
          <p:nvPr/>
        </p:nvSpPr>
        <p:spPr>
          <a:xfrm>
            <a:off x="1102360" y="1414780"/>
            <a:ext cx="9808210" cy="583565"/>
          </a:xfrm>
          <a:prstGeom prst="rect">
            <a:avLst/>
          </a:prstGeom>
          <a:noFill/>
        </p:spPr>
        <p:txBody>
          <a:bodyPr wrap="square" rtlCol="0" anchor="t">
            <a:spAutoFit/>
          </a:bodyPr>
          <a:p>
            <a:r>
              <a:rPr lang="en-US" altLang="zh-CN" sz="3200" b="1">
                <a:uFillTx/>
                <a:latin typeface="宋体" panose="02010600030101010101" pitchFamily="2" charset="-122"/>
                <a:ea typeface="宋体" panose="02010600030101010101" pitchFamily="2" charset="-122"/>
                <a:cs typeface="+mj-cs"/>
                <a:sym typeface="宋体" panose="02010600030101010101" pitchFamily="2" charset="-122"/>
              </a:rPr>
              <a:t>1.</a:t>
            </a:r>
            <a:r>
              <a:rPr lang="zh-CN" sz="3200" b="1">
                <a:uFillTx/>
                <a:ea typeface="SimSun-ExtB" panose="02010609060101010101" pitchFamily="49" charset="-122"/>
                <a:cs typeface="+mj-cs"/>
                <a:sym typeface="宋体" panose="02010600030101010101" pitchFamily="2" charset="-122"/>
              </a:rPr>
              <a:t>站在不同的角度</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多角度分析寓意</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9" name="文本框 8"/>
          <p:cNvSpPr txBox="1"/>
          <p:nvPr/>
        </p:nvSpPr>
        <p:spPr>
          <a:xfrm>
            <a:off x="1191895" y="1998345"/>
            <a:ext cx="9808210" cy="2553335"/>
          </a:xfrm>
          <a:prstGeom prst="rect">
            <a:avLst/>
          </a:prstGeom>
          <a:noFill/>
        </p:spPr>
        <p:txBody>
          <a:bodyPr wrap="square" rtlCol="0" anchor="t">
            <a:spAutoFit/>
          </a:bodyPr>
          <a:p>
            <a:pPr>
              <a:lnSpc>
                <a:spcPct val="125000"/>
              </a:lnSpc>
              <a:spcBef>
                <a:spcPts val="0"/>
              </a:spcBef>
              <a:spcAft>
                <a:spcPts val="0"/>
              </a:spcAft>
            </a:pPr>
            <a:r>
              <a:rPr lang="zh-CN" altLang="en-US" sz="3200" b="1">
                <a:latin typeface="宋体" panose="02010600030101010101" pitchFamily="2" charset="-122"/>
                <a:ea typeface="宋体" panose="02010600030101010101" pitchFamily="2" charset="-122"/>
                <a:sym typeface="+mn-ea"/>
              </a:rPr>
              <a:t>宋之丁氏</a:t>
            </a:r>
            <a:r>
              <a:rPr lang="zh-CN" altLang="en-US" sz="3200" b="1">
                <a:uFillTx/>
                <a:ea typeface="SimSun-ExtB" panose="02010609060101010101" pitchFamily="49" charset="-122"/>
                <a:cs typeface="+mj-cs"/>
                <a:sym typeface="宋体" panose="02010600030101010101" pitchFamily="2" charset="-122"/>
              </a:rPr>
              <a:t>：</a:t>
            </a:r>
            <a:endParaRPr lang="zh-CN" altLang="en-US" sz="3200" b="1">
              <a:uFillTx/>
              <a:ea typeface="SimSun-ExtB" panose="02010609060101010101" pitchFamily="49" charset="-122"/>
              <a:cs typeface="+mj-cs"/>
              <a:sym typeface="宋体" panose="02010600030101010101" pitchFamily="2" charset="-122"/>
            </a:endParaRPr>
          </a:p>
          <a:p>
            <a:pPr>
              <a:lnSpc>
                <a:spcPct val="125000"/>
              </a:lnSpc>
              <a:spcBef>
                <a:spcPts val="0"/>
              </a:spcBef>
              <a:spcAft>
                <a:spcPts val="0"/>
              </a:spcAft>
            </a:pPr>
            <a:r>
              <a:rPr lang="zh-CN" altLang="en-US" sz="3200" b="1">
                <a:uFillTx/>
                <a:ea typeface="SimSun-ExtB" panose="02010609060101010101" pitchFamily="49" charset="-122"/>
                <a:cs typeface="+mj-cs"/>
                <a:sym typeface="宋体" panose="02010600030101010101" pitchFamily="2" charset="-122"/>
              </a:rPr>
              <a:t>传之者：</a:t>
            </a:r>
            <a:endParaRPr lang="zh-CN" altLang="en-US" sz="3200" b="1">
              <a:uFillTx/>
              <a:ea typeface="SimSun-ExtB" panose="02010609060101010101" pitchFamily="49" charset="-122"/>
              <a:cs typeface="+mj-cs"/>
              <a:sym typeface="宋体" panose="02010600030101010101" pitchFamily="2" charset="-122"/>
            </a:endParaRPr>
          </a:p>
          <a:p>
            <a:pPr>
              <a:lnSpc>
                <a:spcPct val="125000"/>
              </a:lnSpc>
              <a:spcBef>
                <a:spcPts val="0"/>
              </a:spcBef>
              <a:spcAft>
                <a:spcPts val="0"/>
              </a:spcAft>
            </a:pPr>
            <a:r>
              <a:rPr lang="zh-CN" altLang="en-US" sz="3200" b="1">
                <a:latin typeface="宋体" panose="02010600030101010101" pitchFamily="2" charset="-122"/>
                <a:ea typeface="宋体" panose="02010600030101010101" pitchFamily="2" charset="-122"/>
                <a:sym typeface="+mn-ea"/>
              </a:rPr>
              <a:t>宋君</a:t>
            </a:r>
            <a:r>
              <a:rPr lang="zh-CN" altLang="en-US" sz="3200" b="1">
                <a:uFillTx/>
                <a:ea typeface="SimSun-ExtB" panose="02010609060101010101" pitchFamily="49" charset="-122"/>
                <a:cs typeface="+mj-cs"/>
                <a:sym typeface="宋体" panose="02010600030101010101" pitchFamily="2" charset="-122"/>
              </a:rPr>
              <a:t>：</a:t>
            </a:r>
            <a:endParaRPr lang="zh-CN" altLang="en-US" sz="3200" b="1">
              <a:uFillTx/>
              <a:ea typeface="SimSun-ExtB" panose="02010609060101010101" pitchFamily="49" charset="-122"/>
              <a:cs typeface="+mj-cs"/>
              <a:sym typeface="宋体" panose="02010600030101010101" pitchFamily="2" charset="-122"/>
            </a:endParaRPr>
          </a:p>
          <a:p>
            <a:pPr>
              <a:lnSpc>
                <a:spcPct val="125000"/>
              </a:lnSpc>
              <a:spcBef>
                <a:spcPts val="0"/>
              </a:spcBef>
              <a:spcAft>
                <a:spcPts val="0"/>
              </a:spcAft>
            </a:pPr>
            <a:r>
              <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rPr>
              <a:t>闻之者：</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7" name="文本框 6"/>
          <p:cNvSpPr txBox="1"/>
          <p:nvPr/>
        </p:nvSpPr>
        <p:spPr>
          <a:xfrm>
            <a:off x="3094990" y="2105025"/>
            <a:ext cx="3474085" cy="583565"/>
          </a:xfrm>
          <a:prstGeom prst="rect">
            <a:avLst/>
          </a:prstGeom>
          <a:noFill/>
        </p:spPr>
        <p:txBody>
          <a:bodyPr wrap="square" rtlCol="0" anchor="t">
            <a:spAutoFit/>
          </a:bodyPr>
          <a:p>
            <a:r>
              <a:rPr sz="3200" b="1">
                <a:solidFill>
                  <a:srgbClr val="FF0000"/>
                </a:solidFill>
                <a:latin typeface="宋体" panose="02010600030101010101" pitchFamily="2" charset="-122"/>
                <a:ea typeface="宋体" panose="02010600030101010101" pitchFamily="2" charset="-122"/>
              </a:rPr>
              <a:t>说话要防止歧义</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0" name="文本框 9"/>
          <p:cNvSpPr txBox="1"/>
          <p:nvPr/>
        </p:nvSpPr>
        <p:spPr>
          <a:xfrm>
            <a:off x="2717800" y="2688590"/>
            <a:ext cx="8859520"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不要轻信流言蜚语</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uFillTx/>
                <a:ea typeface="SimSun-ExtB" panose="02010609060101010101" pitchFamily="49" charset="-122"/>
                <a:cs typeface="+mj-cs"/>
                <a:sym typeface="宋体" panose="02010600030101010101" pitchFamily="2" charset="-122"/>
              </a:rPr>
              <a:t>不要传播未经自己考查的话</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文本框 17"/>
          <p:cNvSpPr txBox="1"/>
          <p:nvPr/>
        </p:nvSpPr>
        <p:spPr>
          <a:xfrm>
            <a:off x="2294255" y="3272155"/>
            <a:ext cx="9184640" cy="583565"/>
          </a:xfrm>
          <a:prstGeom prst="rect">
            <a:avLst/>
          </a:prstGeom>
          <a:noFill/>
        </p:spPr>
        <p:txBody>
          <a:bodyPr wrap="square" rtlCol="0" anchor="t">
            <a:spAutoFit/>
          </a:bodyPr>
          <a:p>
            <a:r>
              <a:rPr sz="3200" b="1">
                <a:solidFill>
                  <a:srgbClr val="FF0000"/>
                </a:solidFill>
                <a:latin typeface="宋体" panose="02010600030101010101" pitchFamily="2" charset="-122"/>
                <a:ea typeface="宋体" panose="02010600030101010101" pitchFamily="2" charset="-122"/>
              </a:rPr>
              <a:t>对待传闻应采取审慎的态度</a:t>
            </a:r>
            <a:r>
              <a:rPr lang="en-US" altLang="zh-CN" sz="3200" b="1">
                <a:solidFill>
                  <a:srgbClr val="FF0000"/>
                </a:solidFill>
                <a:uFillTx/>
                <a:ea typeface="SimSun-ExtB" panose="02010609060101010101" pitchFamily="49"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调查研究</a:t>
            </a:r>
            <a:r>
              <a:rPr lang="en-US" altLang="zh-CN" sz="3200" b="1">
                <a:solidFill>
                  <a:srgbClr val="FF0000"/>
                </a:solidFill>
                <a:uFillTx/>
                <a:ea typeface="SimSun-ExtB" panose="02010609060101010101" pitchFamily="49"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去伪存真</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2717800" y="3962400"/>
            <a:ext cx="3931920"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独立思考</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要有常识</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endPar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1191895" y="2778760"/>
            <a:ext cx="9573895" cy="2861310"/>
          </a:xfrm>
          <a:prstGeom prst="rect">
            <a:avLst/>
          </a:prstGeom>
          <a:noFill/>
        </p:spPr>
        <p:txBody>
          <a:bodyPr wrap="square" rtlCol="0" anchor="t">
            <a:spAutoFit/>
          </a:bodyPr>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网络上出现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全国高速7月20日起将再次免通行费</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的消息</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交通运输部新闻发言人孙文剑表示</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这是典型的</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标题党</a:t>
            </a:r>
            <a:r>
              <a:rPr lang="zh-CN" altLang="en-US" sz="3000" b="1">
                <a:uFillTx/>
                <a:ea typeface="SimSun-ExtB" panose="02010609060101010101" pitchFamily="49" charset="-122"/>
                <a:cs typeface="+mj-cs"/>
                <a:sym typeface="宋体" panose="02010600030101010101" pitchFamily="2" charset="-122"/>
              </a:rPr>
              <a:t>”</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是错误的信息传播。孙文剑说</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此前交通运输部发布了一个通知</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其中提到针对鲜活农产品的运输车辆和跨省作业的联合收割机以及插秧机实行</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预约免通行费</a:t>
            </a:r>
            <a:r>
              <a:rPr lang="zh-CN" altLang="en-US" sz="3000" b="1">
                <a:uFillTx/>
                <a:ea typeface="SimSun-ExtB" panose="02010609060101010101" pitchFamily="49" charset="-122"/>
                <a:cs typeface="+mj-cs"/>
                <a:sym typeface="宋体" panose="02010600030101010101" pitchFamily="2" charset="-122"/>
              </a:rPr>
              <a:t>”</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并不是网传的</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高速公路将再次免通行费</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a:p>
        </p:txBody>
      </p:sp>
      <p:sp>
        <p:nvSpPr>
          <p:cNvPr id="7" name="文本框 6"/>
          <p:cNvSpPr txBox="1"/>
          <p:nvPr/>
        </p:nvSpPr>
        <p:spPr>
          <a:xfrm>
            <a:off x="1074420" y="2195195"/>
            <a:ext cx="9808210" cy="583565"/>
          </a:xfrm>
          <a:prstGeom prst="rect">
            <a:avLst/>
          </a:prstGeom>
          <a:noFill/>
        </p:spPr>
        <p:txBody>
          <a:bodyPr wrap="square" rtlCol="0" anchor="t">
            <a:spAutoFit/>
          </a:bodyPr>
          <a:p>
            <a:r>
              <a:rPr lang="en-US" altLang="zh-CN" sz="3200" b="1">
                <a:uFillTx/>
                <a:latin typeface="宋体" panose="02010600030101010101" pitchFamily="2" charset="-122"/>
                <a:ea typeface="宋体" panose="02010600030101010101" pitchFamily="2" charset="-122"/>
                <a:cs typeface="+mj-cs"/>
                <a:sym typeface="宋体" panose="02010600030101010101" pitchFamily="2" charset="-122"/>
              </a:rPr>
              <a:t>2.</a:t>
            </a:r>
            <a:r>
              <a:rPr lang="zh-CN" sz="3200" b="1">
                <a:uFillTx/>
                <a:ea typeface="SimSun-ExtB" panose="02010609060101010101" pitchFamily="49" charset="-122"/>
                <a:cs typeface="+mj-cs"/>
                <a:sym typeface="宋体" panose="02010600030101010101" pitchFamily="2" charset="-122"/>
              </a:rPr>
              <a:t>联系生活实际</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评价“标题党”现象</a:t>
            </a:r>
            <a:r>
              <a:rPr lang="zh-CN" altLang="en-US" sz="3200" b="1">
                <a:uFillTx/>
                <a:ea typeface="SimSun-ExtB" panose="02010609060101010101" pitchFamily="49" charset="-122"/>
                <a:cs typeface="+mj-cs"/>
                <a:sym typeface="宋体" panose="02010600030101010101" pitchFamily="2"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8" name="文本框 7"/>
          <p:cNvSpPr txBox="1"/>
          <p:nvPr/>
        </p:nvSpPr>
        <p:spPr>
          <a:xfrm>
            <a:off x="2808605" y="1016635"/>
            <a:ext cx="5405120" cy="1106170"/>
          </a:xfrm>
          <a:prstGeom prst="rect">
            <a:avLst/>
          </a:prstGeom>
        </p:spPr>
        <p:style>
          <a:lnRef idx="2">
            <a:schemeClr val="dk1"/>
          </a:lnRef>
          <a:fillRef idx="1">
            <a:schemeClr val="lt1"/>
          </a:fillRef>
          <a:effectRef idx="0">
            <a:schemeClr val="dk1"/>
          </a:effectRef>
          <a:fontRef idx="minor">
            <a:schemeClr val="dk1"/>
          </a:fontRef>
        </p:style>
        <p:txBody>
          <a:bodyPr wrap="square" rtlCol="0" anchor="t">
            <a:noAutofit/>
          </a:bodyPr>
          <a:p>
            <a:pPr algn="l"/>
            <a:r>
              <a:rPr lang="zh-CN" altLang="en-US" sz="3200" b="1">
                <a:latin typeface="宋体" panose="02010600030101010101" pitchFamily="2" charset="-122"/>
                <a:ea typeface="宋体" panose="02010600030101010101" pitchFamily="2" charset="-122"/>
                <a:sym typeface="+mn-ea"/>
              </a:rPr>
              <a:t>三人成虎：</a:t>
            </a:r>
            <a:r>
              <a:rPr lang="zh-CN" altLang="en-US" sz="32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比喻说的人多了</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sz="3200" b="1">
                <a:solidFill>
                  <a:srgbClr val="FF0000"/>
                </a:solidFill>
                <a:latin typeface="宋体" panose="02010600030101010101" pitchFamily="2" charset="-122"/>
                <a:ea typeface="宋体" panose="02010600030101010101" pitchFamily="2" charset="-122"/>
              </a:rPr>
              <a:t>就能使人们把谣言当作事实</a:t>
            </a:r>
            <a:r>
              <a:rPr lang="zh-CN" altLang="en-US" sz="3200" b="1" dirty="0">
                <a:solidFill>
                  <a:schemeClr val="tx1"/>
                </a:solidFill>
                <a:latin typeface="宋体" panose="02010600030101010101" pitchFamily="2" charset="-122"/>
                <a:ea typeface="宋体" panose="02010600030101010101" pitchFamily="2" charset="-122"/>
                <a:sym typeface="+mn-ea"/>
              </a:rPr>
              <a:t>。</a:t>
            </a:r>
            <a:endParaRPr lang="en-US" sz="3200" b="1" dirty="0">
              <a:solidFill>
                <a:schemeClr val="tx1"/>
              </a:solidFill>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1435100" y="1413510"/>
            <a:ext cx="9076055" cy="3538220"/>
          </a:xfrm>
          <a:prstGeom prst="rect">
            <a:avLst/>
          </a:prstGeom>
          <a:noFill/>
        </p:spPr>
        <p:txBody>
          <a:bodyPr wrap="square" rtlCol="0" anchor="t">
            <a:spAutoFit/>
          </a:bodyPr>
          <a:p>
            <a:r>
              <a:rPr lang="en-US" altLang="zh-CN" sz="3200" b="1">
                <a:uFillTx/>
                <a:ea typeface="SimSun-ExtB" panose="02010609060101010101" pitchFamily="49" charset="-122"/>
                <a:cs typeface="+mj-cs"/>
                <a:sym typeface="宋体" panose="02010600030101010101" pitchFamily="2" charset="-122"/>
              </a:rPr>
              <a:t>        </a:t>
            </a:r>
            <a:r>
              <a:rPr lang="zh-CN" altLang="en-US" sz="3200" b="1">
                <a:uFillTx/>
                <a:ea typeface="SimSun-ExtB" panose="02010609060101010101" pitchFamily="49" charset="-122"/>
                <a:cs typeface="+mj-cs"/>
                <a:sym typeface="宋体" panose="02010600030101010101" pitchFamily="2" charset="-122"/>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三人成虎</a:t>
            </a:r>
            <a:r>
              <a:rPr lang="zh-CN" altLang="en-US"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：表明众人相传是谣言得以不断壮大的条件；</a:t>
            </a:r>
            <a:r>
              <a:rPr lang="zh-CN" altLang="en-US"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标题党</a:t>
            </a:r>
            <a:r>
              <a:rPr lang="zh-CN" altLang="en-US" sz="3200" b="1">
                <a:uFillTx/>
                <a:ea typeface="SimSun-ExtB" panose="02010609060101010101" pitchFamily="49" charset="-122"/>
                <a:cs typeface="+mj-cs"/>
                <a:sym typeface="宋体" panose="02010600030101010101" pitchFamily="2" charset="-122"/>
              </a:rPr>
              <a:t>”</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网络用语</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指通过鲜明标题来吸引读者的人群党派</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表现了猎奇心理的消极面。在人人都是自媒体的时代</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对待传闻</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应采取审慎的态度</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调查研究</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不轻信盲从</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不以讹传讹</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不传播未经自己考证的话</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。具备一定的科学知识</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练就一双慧眼</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不会轻信传言</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更不会传播谣言。</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632460" y="2214880"/>
            <a:ext cx="11049000" cy="1863090"/>
          </a:xfrm>
          <a:prstGeom prst="rect">
            <a:avLst/>
          </a:prstGeom>
        </p:spPr>
        <p:txBody>
          <a:bodyPr wrap="square">
            <a:spAutoFit/>
          </a:bodyPr>
          <a:lstStyle/>
          <a:p>
            <a:pPr>
              <a:lnSpc>
                <a:spcPct val="120000"/>
              </a:lnSpc>
              <a:spcBef>
                <a:spcPts val="0"/>
              </a:spcBef>
              <a:spcAft>
                <a:spcPts val="0"/>
              </a:spcAft>
            </a:pPr>
            <a:r>
              <a:rPr lang="zh-CN" altLang="en-US" sz="2400" b="1" dirty="0" smtClean="0">
                <a:latin typeface="宋体" panose="02010600030101010101" pitchFamily="2" charset="-122"/>
                <a:ea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rPr>
              <a:t> </a:t>
            </a:r>
            <a:r>
              <a:rPr 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chemeClr val="tx1"/>
                </a:solidFill>
                <a:effectLst/>
                <a:latin typeface="Arial" panose="020B0604020202020204" pitchFamily="34" charset="0"/>
                <a:ea typeface="SimSun-ExtB" panose="02010609060101010101" pitchFamily="49" charset="-122"/>
                <a:cs typeface="Arial" panose="020B0604020202020204" pitchFamily="34" charset="0"/>
                <a:sym typeface="+mn-ea"/>
              </a:rPr>
              <a:t>穿</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井得一人</a:t>
            </a:r>
            <a:r>
              <a:rPr lang="zh-CN" sz="3200" b="1">
                <a:latin typeface="宋体" panose="02010600030101010101" pitchFamily="2" charset="-122"/>
                <a:ea typeface="宋体" panose="02010600030101010101" pitchFamily="2" charset="-122"/>
                <a:cs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rPr>
              <a:t>选自《吕氏春秋</a:t>
            </a:r>
            <a:r>
              <a:rPr lang="en-US" altLang="zh-CN" sz="3200" b="1">
                <a:solidFill>
                  <a:schemeClr val="tx1"/>
                </a:solidFill>
                <a:latin typeface="Calibri" panose="020F0502020204030204" pitchFamily="34" charset="0"/>
                <a:ea typeface="宋体" panose="02010600030101010101" pitchFamily="2" charset="-122"/>
                <a:cs typeface="+mn-ea"/>
                <a:sym typeface="+mn-ea"/>
              </a:rPr>
              <a:t>·</a:t>
            </a:r>
            <a:r>
              <a:rPr sz="3200" b="1">
                <a:latin typeface="宋体" panose="02010600030101010101" pitchFamily="2" charset="-122"/>
                <a:ea typeface="宋体" panose="02010600030101010101" pitchFamily="2" charset="-122"/>
                <a:cs typeface="宋体" panose="02010600030101010101" pitchFamily="2" charset="-122"/>
              </a:rPr>
              <a:t>慎行论</a:t>
            </a:r>
            <a:r>
              <a:rPr lang="en-US" altLang="zh-CN" sz="3200" b="1">
                <a:solidFill>
                  <a:schemeClr val="tx1"/>
                </a:solidFill>
                <a:latin typeface="Calibri" panose="020F0502020204030204" pitchFamily="34" charset="0"/>
                <a:ea typeface="宋体" panose="02010600030101010101" pitchFamily="2" charset="-122"/>
                <a:cs typeface="+mn-ea"/>
                <a:sym typeface="+mn-ea"/>
              </a:rPr>
              <a:t>·</a:t>
            </a:r>
            <a:r>
              <a:rPr sz="3200" b="1">
                <a:latin typeface="宋体" panose="02010600030101010101" pitchFamily="2" charset="-122"/>
                <a:ea typeface="宋体" panose="02010600030101010101" pitchFamily="2" charset="-122"/>
                <a:cs typeface="宋体" panose="02010600030101010101" pitchFamily="2" charset="-122"/>
              </a:rPr>
              <a:t>察传》</a:t>
            </a:r>
            <a:r>
              <a:rPr lang="zh-CN" altLang="en-US" sz="3200" b="1">
                <a:uFillTx/>
                <a:ea typeface="SimSun-ExtB" panose="02010609060101010101" pitchFamily="49" charset="-122"/>
                <a:cs typeface="Arial" panose="020B0604020202020204" pitchFamily="34" charset="0"/>
                <a:sym typeface="宋体" panose="02010600030101010101" pitchFamily="2" charset="-122"/>
              </a:rPr>
              <a:t>。</a:t>
            </a:r>
            <a:r>
              <a:rPr sz="3200" b="1">
                <a:latin typeface="Arial" panose="020B0604020202020204" pitchFamily="34" charset="0"/>
                <a:ea typeface="宋体" panose="02010600030101010101" pitchFamily="2" charset="-122"/>
                <a:cs typeface="Arial" panose="020B0604020202020204" pitchFamily="34" charset="0"/>
              </a:rPr>
              <a:t>“察传”就是</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明察传闻</a:t>
            </a:r>
            <a:r>
              <a:rPr sz="3200" b="1">
                <a:latin typeface="Arial" panose="020B0604020202020204" pitchFamily="34" charset="0"/>
                <a:ea typeface="宋体" panose="02010600030101010101" pitchFamily="2" charset="-122"/>
                <a:cs typeface="Arial" panose="020B0604020202020204" pitchFamily="34" charset="0"/>
              </a:rPr>
              <a:t>之意</a:t>
            </a:r>
            <a:r>
              <a:rPr lang="zh-CN" sz="3200" b="1">
                <a:latin typeface="Arial" panose="020B0604020202020204" pitchFamily="34" charset="0"/>
                <a:ea typeface="宋体" panose="02010600030101010101" pitchFamily="2" charset="-122"/>
                <a:cs typeface="Arial" panose="020B0604020202020204" pitchFamily="34" charset="0"/>
              </a:rPr>
              <a:t>。这则寓言通过一个笑话告诫人们</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对于</a:t>
            </a:r>
            <a:r>
              <a:rPr lang="zh-CN" sz="3200" b="1">
                <a:solidFill>
                  <a:srgbClr val="FF0000"/>
                </a:solidFill>
                <a:latin typeface="Arial" panose="020B0604020202020204" pitchFamily="34" charset="0"/>
                <a:ea typeface="宋体" panose="02010600030101010101" pitchFamily="2" charset="-122"/>
                <a:cs typeface="Arial" panose="020B0604020202020204" pitchFamily="34" charset="0"/>
              </a:rPr>
              <a:t>道听途说的</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传闻</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一定</a:t>
            </a:r>
            <a:r>
              <a:rPr sz="3200" b="1">
                <a:solidFill>
                  <a:srgbClr val="FF0000"/>
                </a:solidFill>
                <a:latin typeface="Arial" panose="020B0604020202020204" pitchFamily="34" charset="0"/>
                <a:ea typeface="宋体" panose="02010600030101010101" pitchFamily="2" charset="-122"/>
                <a:cs typeface="Arial" panose="020B0604020202020204" pitchFamily="34" charset="0"/>
              </a:rPr>
              <a:t>要</a:t>
            </a:r>
            <a:r>
              <a:rPr lang="zh-CN" sz="3200" b="1">
                <a:solidFill>
                  <a:srgbClr val="FF0000"/>
                </a:solidFill>
                <a:latin typeface="Arial" panose="020B0604020202020204" pitchFamily="34" charset="0"/>
                <a:ea typeface="宋体" panose="02010600030101010101" pitchFamily="2" charset="-122"/>
                <a:cs typeface="Arial" panose="020B0604020202020204" pitchFamily="34" charset="0"/>
              </a:rPr>
              <a:t>细察辨别</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要弄清真相</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不轻信、不传播</a:t>
            </a:r>
            <a:r>
              <a:rPr lang="zh-CN" sz="32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endParaRPr lang="zh-CN" altLang="en-US" sz="3200" b="1" dirty="0">
              <a:latin typeface="宋体" panose="02010600030101010101" pitchFamily="2" charset="-122"/>
              <a:ea typeface="宋体" panose="02010600030101010101" pitchFamily="2" charset="-122"/>
            </a:endParaRPr>
          </a:p>
        </p:txBody>
      </p:sp>
      <p:grpSp>
        <p:nvGrpSpPr>
          <p:cNvPr id="3" name="组合 2"/>
          <p:cNvGrpSpPr/>
          <p:nvPr/>
        </p:nvGrpSpPr>
        <p:grpSpPr>
          <a:xfrm>
            <a:off x="568960" y="899160"/>
            <a:ext cx="1973350" cy="713740"/>
            <a:chOff x="2356" y="640"/>
            <a:chExt cx="2522" cy="1124"/>
          </a:xfrm>
        </p:grpSpPr>
        <p:sp>
          <p:nvSpPr>
            <p:cNvPr id="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背景链接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11298" name="文本框 1"/>
          <p:cNvSpPr txBox="1">
            <a:spLocks noChangeArrowheads="1"/>
          </p:cNvSpPr>
          <p:nvPr/>
        </p:nvSpPr>
        <p:spPr bwMode="auto">
          <a:xfrm>
            <a:off x="798830" y="2616835"/>
            <a:ext cx="1517650" cy="1076325"/>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a:latin typeface="宋体" panose="02010600030101010101" pitchFamily="2" charset="-122"/>
                <a:ea typeface="宋体" panose="02010600030101010101" pitchFamily="2" charset="-122"/>
              </a:rPr>
              <a:t>穿井得一人</a:t>
            </a:r>
            <a:endParaRPr lang="zh-CN" altLang="en-US" sz="3200" b="1">
              <a:latin typeface="宋体" panose="02010600030101010101" pitchFamily="2" charset="-122"/>
              <a:ea typeface="宋体" panose="02010600030101010101" pitchFamily="2" charset="-122"/>
            </a:endParaRPr>
          </a:p>
        </p:txBody>
      </p:sp>
      <p:sp>
        <p:nvSpPr>
          <p:cNvPr id="311299" name="左大括号 3"/>
          <p:cNvSpPr/>
          <p:nvPr/>
        </p:nvSpPr>
        <p:spPr bwMode="auto">
          <a:xfrm>
            <a:off x="2199640" y="2092325"/>
            <a:ext cx="116840" cy="2096135"/>
          </a:xfrm>
          <a:prstGeom prst="leftBrace">
            <a:avLst>
              <a:gd name="adj1" fmla="val 104691"/>
              <a:gd name="adj2" fmla="val 5000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11303" name="文本框 6"/>
          <p:cNvSpPr txBox="1">
            <a:spLocks noChangeArrowheads="1"/>
          </p:cNvSpPr>
          <p:nvPr/>
        </p:nvSpPr>
        <p:spPr bwMode="auto">
          <a:xfrm>
            <a:off x="2256155" y="2021840"/>
            <a:ext cx="7104380" cy="583565"/>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a:latin typeface="楷体" panose="02010609060101010101" pitchFamily="49" charset="-122"/>
                <a:ea typeface="楷体" panose="02010609060101010101" pitchFamily="49" charset="-122"/>
              </a:rPr>
              <a:t>起因</a:t>
            </a:r>
            <a:r>
              <a:rPr lang="zh-CN" altLang="en-US" sz="3200" b="1">
                <a:solidFill>
                  <a:schemeClr val="tx1"/>
                </a:solidFill>
                <a:sym typeface="微软雅黑" panose="020B0503020204020204" charset="-122"/>
              </a:rPr>
              <a:t>:</a:t>
            </a:r>
            <a:r>
              <a:rPr lang="zh-CN" altLang="en-US" sz="3200" b="1">
                <a:latin typeface="楷体" panose="02010609060101010101" pitchFamily="49" charset="-122"/>
                <a:ea typeface="楷体" panose="02010609060101010101" pitchFamily="49" charset="-122"/>
              </a:rPr>
              <a:t>丁家挖井</a:t>
            </a: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告人：穿井得一人</a:t>
            </a:r>
            <a:endParaRPr lang="zh-CN" altLang="en-US" sz="3200" b="1">
              <a:latin typeface="楷体" panose="02010609060101010101" pitchFamily="49" charset="-122"/>
              <a:ea typeface="楷体" panose="02010609060101010101" pitchFamily="49" charset="-122"/>
            </a:endParaRPr>
          </a:p>
        </p:txBody>
      </p:sp>
      <p:sp>
        <p:nvSpPr>
          <p:cNvPr id="311307" name="左大括号 11"/>
          <p:cNvSpPr/>
          <p:nvPr/>
        </p:nvSpPr>
        <p:spPr bwMode="auto">
          <a:xfrm flipH="1">
            <a:off x="8964930" y="2138680"/>
            <a:ext cx="132715" cy="1800225"/>
          </a:xfrm>
          <a:prstGeom prst="leftBrace">
            <a:avLst>
              <a:gd name="adj1" fmla="val 104382"/>
              <a:gd name="adj2" fmla="val 4931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11308" name="文本框 13"/>
          <p:cNvSpPr txBox="1">
            <a:spLocks noChangeArrowheads="1"/>
          </p:cNvSpPr>
          <p:nvPr/>
        </p:nvSpPr>
        <p:spPr bwMode="auto">
          <a:xfrm>
            <a:off x="9097645" y="2370455"/>
            <a:ext cx="2636520" cy="1568450"/>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a:solidFill>
                  <a:srgbClr val="FF0000"/>
                </a:solidFill>
                <a:uFillTx/>
                <a:latin typeface="楷体" panose="02010609060101010101" pitchFamily="49" charset="-122"/>
                <a:ea typeface="楷体" panose="02010609060101010101" pitchFamily="49" charset="-122"/>
                <a:sym typeface="微软雅黑" panose="020B0503020204020204" charset="-122"/>
              </a:rPr>
              <a:t>不轻信传闻</a:t>
            </a:r>
            <a:endParaRPr lang="zh-CN" altLang="en-US" sz="3200" b="1">
              <a:solidFill>
                <a:srgbClr val="FF0000"/>
              </a:solidFill>
              <a:uFillTx/>
              <a:latin typeface="楷体" panose="02010609060101010101" pitchFamily="49" charset="-122"/>
              <a:ea typeface="楷体" panose="02010609060101010101" pitchFamily="49" charset="-122"/>
              <a:sym typeface="微软雅黑" panose="020B0503020204020204" charset="-122"/>
            </a:endParaRPr>
          </a:p>
          <a:p>
            <a:pPr>
              <a:buFont typeface="Arial" panose="020B0604020202020204" pitchFamily="34" charset="0"/>
              <a:buNone/>
            </a:pPr>
            <a:r>
              <a:rPr lang="zh-CN" altLang="en-US" sz="3200" b="1">
                <a:solidFill>
                  <a:srgbClr val="FF0000"/>
                </a:solidFill>
                <a:effectLst/>
                <a:latin typeface="楷体" panose="02010609060101010101" pitchFamily="49" charset="-122"/>
                <a:ea typeface="楷体" panose="02010609060101010101" pitchFamily="49" charset="-122"/>
                <a:sym typeface="微软雅黑" panose="020B0503020204020204" charset="-122"/>
              </a:rPr>
              <a:t>不以讹传讹</a:t>
            </a:r>
            <a:r>
              <a:rPr lang="en-US" altLang="zh-CN" sz="3200" b="1">
                <a:solidFill>
                  <a:srgbClr val="FF0000"/>
                </a:solidFill>
                <a:effectLst/>
                <a:latin typeface="楷体" panose="02010609060101010101" pitchFamily="49" charset="-122"/>
                <a:ea typeface="楷体" panose="02010609060101010101" pitchFamily="49" charset="-122"/>
                <a:sym typeface="微软雅黑" panose="020B0503020204020204" charset="-122"/>
              </a:rPr>
              <a:t> </a:t>
            </a:r>
            <a:r>
              <a:rPr lang="zh-CN" altLang="en-US" sz="3200" b="1">
                <a:solidFill>
                  <a:srgbClr val="FF0000"/>
                </a:solidFill>
                <a:uFillTx/>
                <a:latin typeface="楷体" panose="02010609060101010101" pitchFamily="49" charset="-122"/>
                <a:ea typeface="楷体" panose="02010609060101010101" pitchFamily="49" charset="-122"/>
                <a:sym typeface="微软雅黑" panose="020B0503020204020204" charset="-122"/>
              </a:rPr>
              <a:t>要审慎对待</a:t>
            </a:r>
            <a:endParaRPr lang="zh-CN" altLang="en-US" sz="3200" b="1">
              <a:solidFill>
                <a:srgbClr val="FF0000"/>
              </a:solidFill>
              <a:uFillTx/>
              <a:latin typeface="楷体" panose="02010609060101010101" pitchFamily="49" charset="-122"/>
              <a:ea typeface="楷体" panose="02010609060101010101" pitchFamily="49" charset="-122"/>
              <a:sym typeface="微软雅黑" panose="020B0503020204020204" charset="-122"/>
            </a:endParaRPr>
          </a:p>
        </p:txBody>
      </p:sp>
      <p:sp>
        <p:nvSpPr>
          <p:cNvPr id="2" name="文本框 6"/>
          <p:cNvSpPr txBox="1">
            <a:spLocks noChangeArrowheads="1"/>
          </p:cNvSpPr>
          <p:nvPr/>
        </p:nvSpPr>
        <p:spPr bwMode="auto">
          <a:xfrm>
            <a:off x="2256155" y="2919730"/>
            <a:ext cx="5677535" cy="583565"/>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a:latin typeface="楷体" panose="02010609060101010101" pitchFamily="49" charset="-122"/>
                <a:ea typeface="楷体" panose="02010609060101010101" pitchFamily="49" charset="-122"/>
                <a:sym typeface="+mn-ea"/>
              </a:rPr>
              <a:t>误传</a:t>
            </a:r>
            <a:r>
              <a:rPr lang="zh-CN" altLang="en-US" sz="3200" b="1">
                <a:sym typeface="微软雅黑" panose="020B0503020204020204" charset="-122"/>
              </a:rPr>
              <a:t>:</a:t>
            </a:r>
            <a:r>
              <a:rPr lang="zh-CN" altLang="en-US" sz="3200" b="1">
                <a:latin typeface="楷体" panose="02010609060101010101" pitchFamily="49" charset="-122"/>
                <a:ea typeface="楷体" panose="02010609060101010101" pitchFamily="49" charset="-122"/>
                <a:sym typeface="+mn-ea"/>
              </a:rPr>
              <a:t>丁家打井</a:t>
            </a:r>
            <a:r>
              <a:rPr lang="en-US" altLang="zh-CN" sz="3200" b="1">
                <a:latin typeface="楷体" panose="02010609060101010101" pitchFamily="49" charset="-122"/>
                <a:ea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rPr>
              <a:t>挖出一人</a:t>
            </a:r>
            <a:endParaRPr lang="zh-CN" altLang="en-US" sz="3200" b="1">
              <a:latin typeface="楷体" panose="02010609060101010101" pitchFamily="49" charset="-122"/>
              <a:ea typeface="楷体" panose="02010609060101010101" pitchFamily="49" charset="-122"/>
            </a:endParaRPr>
          </a:p>
        </p:txBody>
      </p:sp>
      <p:sp>
        <p:nvSpPr>
          <p:cNvPr id="3" name="文本框 6"/>
          <p:cNvSpPr txBox="1">
            <a:spLocks noChangeArrowheads="1"/>
          </p:cNvSpPr>
          <p:nvPr/>
        </p:nvSpPr>
        <p:spPr bwMode="auto">
          <a:xfrm>
            <a:off x="2256155" y="3817620"/>
            <a:ext cx="7104380" cy="583565"/>
          </a:xfrm>
          <a:prstGeom prst="rect">
            <a:avLst/>
          </a:prstGeom>
          <a:noFill/>
          <a:ln w="9525">
            <a:noFill/>
            <a:miter lim="800000"/>
          </a:ln>
        </p:spPr>
        <p:txBody>
          <a:bodyPr wrap="square">
            <a:spAutoFit/>
          </a:bodyPr>
          <a:lstStyle/>
          <a:p>
            <a:pPr algn="l">
              <a:buFont typeface="Arial" panose="020B0604020202020204" pitchFamily="34" charset="0"/>
              <a:buNone/>
            </a:pPr>
            <a:r>
              <a:rPr lang="zh-CN" altLang="en-US" sz="3200" b="1">
                <a:latin typeface="楷体" panose="02010609060101010101" pitchFamily="49" charset="-122"/>
                <a:ea typeface="楷体" panose="02010609060101010101" pitchFamily="49" charset="-122"/>
                <a:sym typeface="+mn-ea"/>
              </a:rPr>
              <a:t>真相</a:t>
            </a:r>
            <a:r>
              <a:rPr lang="zh-CN" altLang="en-US" sz="3200" b="1">
                <a:sym typeface="微软雅黑" panose="020B0503020204020204" charset="-122"/>
              </a:rPr>
              <a:t>:</a:t>
            </a:r>
            <a:r>
              <a:rPr lang="zh-CN" sz="3200" b="1">
                <a:latin typeface="楷体" panose="02010609060101010101" pitchFamily="49" charset="-122"/>
                <a:ea typeface="楷体" panose="02010609060101010101" pitchFamily="49" charset="-122"/>
              </a:rPr>
              <a:t>挖井</a:t>
            </a:r>
            <a:r>
              <a:rPr lang="zh-CN" altLang="en-US" sz="3200" b="1">
                <a:latin typeface="楷体" panose="02010609060101010101" pitchFamily="49" charset="-122"/>
                <a:ea typeface="楷体" panose="02010609060101010101" pitchFamily="49" charset="-122"/>
              </a:rPr>
              <a:t>得到了一劳力</a:t>
            </a:r>
            <a:endParaRPr lang="zh-CN" altLang="en-US" sz="3200" b="1">
              <a:latin typeface="楷体" panose="02010609060101010101" pitchFamily="49" charset="-122"/>
              <a:ea typeface="楷体" panose="02010609060101010101" pitchFamily="49" charset="-122"/>
            </a:endParaRPr>
          </a:p>
        </p:txBody>
      </p:sp>
      <p:grpSp>
        <p:nvGrpSpPr>
          <p:cNvPr id="4" name="组合 3"/>
          <p:cNvGrpSpPr/>
          <p:nvPr/>
        </p:nvGrpSpPr>
        <p:grpSpPr>
          <a:xfrm>
            <a:off x="568960" y="899160"/>
            <a:ext cx="1973350" cy="713740"/>
            <a:chOff x="2356" y="640"/>
            <a:chExt cx="2522" cy="1124"/>
          </a:xfrm>
        </p:grpSpPr>
        <p:sp>
          <p:nvSpPr>
            <p:cNvPr id="5"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370205" y="381635"/>
            <a:ext cx="1973350" cy="713740"/>
            <a:chOff x="2356" y="640"/>
            <a:chExt cx="2522" cy="1124"/>
          </a:xfrm>
        </p:grpSpPr>
        <p:sp>
          <p:nvSpPr>
            <p:cNvPr id="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拓展阅读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p:cNvSpPr txBox="1"/>
          <p:nvPr/>
        </p:nvSpPr>
        <p:spPr>
          <a:xfrm>
            <a:off x="278130" y="1249680"/>
            <a:ext cx="11538585" cy="1537970"/>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rPr>
              <a:t>引婴投江</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有过江上者</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见人方引婴儿而欲投之江中</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婴儿啼。人问其故。曰：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此其父善游。</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其父虽善游</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其子岂遽善游哉？此任物</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亦必悖矣。</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433705" y="2860675"/>
            <a:ext cx="11216640" cy="239966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rPr>
              <a:t>【译文】有个从江边上走过的人</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看见一个人正在拉着个婴儿想把他投到江里去</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婴儿啼哭起来。旁人问他为什么这么做。</a:t>
            </a:r>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他</a:t>
            </a:r>
            <a:r>
              <a:rPr lang="en-US" altLang="zh-CN" sz="3000">
                <a:latin typeface="方正楷体_GBK" charset="0"/>
                <a:ea typeface="微软雅黑" panose="020B0503020204020204" charset="-122"/>
                <a:sym typeface="微软雅黑" panose="020B0503020204020204"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说：</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这孩子的父亲很会游泳。</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孩子的父亲尽管很会游泳</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那孩子难道就一定也很会游泳吗？用这种方法处理事情</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也必然是荒谬的。楚国人治理国家</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就有点象这种情况。</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370205" y="5333365"/>
            <a:ext cx="11446510" cy="101473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sym typeface="+mn-ea"/>
              </a:rPr>
              <a:t>【寓意】</a:t>
            </a:r>
            <a:r>
              <a:rPr lang="zh-CN" altLang="en-US" sz="3000" b="1">
                <a:solidFill>
                  <a:srgbClr val="FF0000"/>
                </a:solidFill>
                <a:latin typeface="宋体" panose="02010600030101010101" pitchFamily="2" charset="-122"/>
                <a:ea typeface="宋体" panose="02010600030101010101" pitchFamily="2" charset="-122"/>
              </a:rPr>
              <a:t>本领的获得要靠自己</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而不能靠先天的遗传</a:t>
            </a:r>
            <a:r>
              <a:rPr lang="zh-CN" altLang="en-US" sz="3000" b="1">
                <a:solidFill>
                  <a:srgbClr val="0000FF"/>
                </a:solidFill>
                <a:latin typeface="宋体" panose="02010600030101010101" pitchFamily="2" charset="-122"/>
                <a:ea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处理事情要从实际出发</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对象不同</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处理的方法也要有所不同</a:t>
            </a:r>
            <a:r>
              <a:rPr lang="zh-CN" altLang="en-US" sz="3000" b="1">
                <a:solidFill>
                  <a:srgbClr val="0000FF"/>
                </a:solidFill>
                <a:latin typeface="宋体" panose="02010600030101010101" pitchFamily="2" charset="-122"/>
                <a:ea typeface="宋体" panose="02010600030101010101" pitchFamily="2" charset="-122"/>
              </a:rPr>
              <a:t>。</a:t>
            </a:r>
            <a:endParaRPr lang="zh-CN" altLang="en-US" sz="30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257175" y="711835"/>
            <a:ext cx="11447145" cy="2430145"/>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rPr>
              <a:t>循表夜涉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荆人欲袭宋</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使人先表澭水。澭水暴益</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荆人弗知</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循表而夜涉</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溺死者千有馀人</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军惊而坏都舍。向其先表之时可导也</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今水已变而益多矣</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荆人尚犹循表而导之</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此其所以败也。</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gn="l"/>
            <a:r>
              <a:rPr lang="zh-CN" altLang="en-US" sz="3000" b="1">
                <a:latin typeface="宋体" panose="02010600030101010101" pitchFamily="2" charset="-122"/>
                <a:ea typeface="宋体" panose="02010600030101010101" pitchFamily="2" charset="-122"/>
                <a:cs typeface="宋体" panose="02010600030101010101" pitchFamily="2" charset="-122"/>
              </a:rPr>
              <a:t>【注释】荆人:楚国人。表:给水的深度做标志。</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372745" y="3060700"/>
            <a:ext cx="11216005" cy="239966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rPr>
              <a:t>【译文】</a:t>
            </a:r>
            <a:r>
              <a:rPr sz="3000" b="1">
                <a:latin typeface="宋体" panose="02010600030101010101" pitchFamily="2" charset="-122"/>
                <a:ea typeface="宋体" panose="02010600030101010101" pitchFamily="2" charset="-122"/>
              </a:rPr>
              <a:t>楚国人想要偷袭宋国</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派人先测量澭水的深浅并做了标记</a:t>
            </a:r>
            <a:r>
              <a:rPr lang="zh-CN" sz="3000" b="1">
                <a:latin typeface="宋体" panose="02010600030101010101" pitchFamily="2" charset="-122"/>
                <a:ea typeface="宋体" panose="02010600030101010101" pitchFamily="2" charset="-122"/>
              </a:rPr>
              <a:t>。</a:t>
            </a:r>
            <a:r>
              <a:rPr sz="3000" b="1">
                <a:latin typeface="宋体" panose="02010600030101010101" pitchFamily="2" charset="-122"/>
                <a:ea typeface="宋体" panose="02010600030101010101" pitchFamily="2" charset="-122"/>
              </a:rPr>
              <a:t>澭水暴涨</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楚国人不知道</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按照标记夜里渡河</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淹死者一千多人</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军队惊叫发出的声音好像房屋倒塌一样。先前标记的时候可以通过</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现在水已经变化而增多了</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楚国人还按照标记通过</a:t>
            </a:r>
            <a:r>
              <a:rPr lang="en-US" altLang="zh-CN" sz="3000" b="1">
                <a:uFillTx/>
                <a:ea typeface="SimSun-ExtB" panose="02010609060101010101" pitchFamily="49" charset="-122"/>
                <a:cs typeface="+mj-cs"/>
                <a:sym typeface="宋体" panose="02010600030101010101" pitchFamily="2" charset="-122"/>
              </a:rPr>
              <a:t>,</a:t>
            </a:r>
            <a:r>
              <a:rPr sz="3000" b="1">
                <a:latin typeface="宋体" panose="02010600030101010101" pitchFamily="2" charset="-122"/>
                <a:ea typeface="宋体" panose="02010600030101010101" pitchFamily="2" charset="-122"/>
              </a:rPr>
              <a:t>这就是他们失败的原因</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372745" y="5460365"/>
            <a:ext cx="11216640" cy="101473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sym typeface="+mn-ea"/>
              </a:rPr>
              <a:t>【寓意】</a:t>
            </a:r>
            <a:r>
              <a:rPr lang="zh-CN" altLang="en-US" sz="3000" b="1">
                <a:solidFill>
                  <a:srgbClr val="FF0000"/>
                </a:solidFill>
                <a:latin typeface="宋体" panose="02010600030101010101" pitchFamily="2" charset="-122"/>
                <a:ea typeface="宋体" panose="02010600030101010101" pitchFamily="2" charset="-122"/>
              </a:rPr>
              <a:t>处理问题要从实际出发</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sz="3000" b="1">
                <a:solidFill>
                  <a:srgbClr val="FF0000"/>
                </a:solidFill>
                <a:latin typeface="宋体" panose="02010600030101010101" pitchFamily="2" charset="-122"/>
                <a:ea typeface="宋体" panose="02010600030101010101" pitchFamily="2" charset="-122"/>
              </a:rPr>
              <a:t>情况发生了</a:t>
            </a:r>
            <a:r>
              <a:rPr lang="zh-CN" altLang="en-US" sz="3000" b="1">
                <a:solidFill>
                  <a:srgbClr val="FF0000"/>
                </a:solidFill>
                <a:latin typeface="宋体" panose="02010600030101010101" pitchFamily="2" charset="-122"/>
                <a:ea typeface="宋体" panose="02010600030101010101" pitchFamily="2" charset="-122"/>
              </a:rPr>
              <a:t>变化</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人们的观念也应该随着变化</a:t>
            </a:r>
            <a:r>
              <a:rPr lang="en-US" altLang="zh-CN" sz="3000" b="1">
                <a:solidFill>
                  <a:srgbClr val="FF0000"/>
                </a:solidFill>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解决问题的方法也要灵活多变</a:t>
            </a:r>
            <a:r>
              <a:rPr lang="zh-CN" altLang="en-US" sz="3000" b="1">
                <a:solidFill>
                  <a:srgbClr val="0000FF"/>
                </a:solidFill>
                <a:latin typeface="宋体" panose="02010600030101010101" pitchFamily="2" charset="-122"/>
                <a:ea typeface="宋体" panose="02010600030101010101" pitchFamily="2" charset="-122"/>
              </a:rPr>
              <a:t>。</a:t>
            </a:r>
            <a:endParaRPr lang="zh-CN" altLang="en-US" sz="30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4321366" y="1909735"/>
            <a:ext cx="3243580" cy="1014730"/>
          </a:xfrm>
          <a:prstGeom prst="rect">
            <a:avLst/>
          </a:prstGeom>
        </p:spPr>
        <p:txBody>
          <a:bodyPr wrap="none">
            <a:spAutoFit/>
          </a:bodyPr>
          <a:lstStyle/>
          <a:p>
            <a:pPr algn="ctr"/>
            <a:r>
              <a:rPr lang="zh-CN" altLang="en-US" sz="6000" b="1" dirty="0">
                <a:latin typeface="黑体" panose="02010609060101010101" charset="-122"/>
                <a:ea typeface="黑体" panose="02010609060101010101" charset="-122"/>
              </a:rPr>
              <a:t>第三课时</a:t>
            </a:r>
            <a:endParaRPr lang="zh-CN" altLang="en-US" sz="6000" b="1" dirty="0">
              <a:latin typeface="黑体" panose="02010609060101010101" charset="-122"/>
              <a:ea typeface="黑体" panose="02010609060101010101" charset="-122"/>
            </a:endParaRPr>
          </a:p>
        </p:txBody>
      </p:sp>
      <p:sp>
        <p:nvSpPr>
          <p:cNvPr id="6" name="文本框 5"/>
          <p:cNvSpPr txBox="1"/>
          <p:nvPr/>
        </p:nvSpPr>
        <p:spPr>
          <a:xfrm>
            <a:off x="3210560" y="2924175"/>
            <a:ext cx="528828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《杞人忧天》</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3" name="文本框 2"/>
          <p:cNvSpPr txBox="1"/>
          <p:nvPr/>
        </p:nvSpPr>
        <p:spPr>
          <a:xfrm>
            <a:off x="2495550" y="3938905"/>
            <a:ext cx="7698105"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altLang="en-US" sz="3600" b="1">
                <a:latin typeface="宋体" panose="02010600030101010101" pitchFamily="2" charset="-122"/>
                <a:ea typeface="宋体" panose="02010600030101010101" pitchFamily="2" charset="-122"/>
              </a:rPr>
              <a:t>比喻完全不必要的或没有根据的忧虑。</a:t>
            </a:r>
            <a:endParaRPr lang="zh-CN" altLang="en-US" sz="36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6" name="文本框 105" descr="中国教育出版网"/>
          <p:cNvSpPr txBox="1">
            <a:spLocks noChangeArrowheads="1"/>
          </p:cNvSpPr>
          <p:nvPr/>
        </p:nvSpPr>
        <p:spPr bwMode="auto">
          <a:xfrm>
            <a:off x="1503680" y="1875790"/>
            <a:ext cx="913320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00000"/>
              </a:lnSpc>
              <a:spcBef>
                <a:spcPts val="0"/>
              </a:spcBef>
              <a:spcAft>
                <a:spcPts val="0"/>
              </a:spcAft>
            </a:pPr>
            <a:r>
              <a:rPr sz="3200" b="1">
                <a:latin typeface="宋体" panose="02010600030101010101" pitchFamily="2" charset="-122"/>
                <a:cs typeface="宋体" panose="02010600030101010101" pitchFamily="2" charset="-122"/>
              </a:rPr>
              <a:t>1.理解文意</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积累</a:t>
            </a:r>
            <a:r>
              <a:rPr sz="3200" b="1">
                <a:cs typeface="Arial" panose="020B0604020202020204" pitchFamily="34" charset="0"/>
              </a:rPr>
              <a:t>“忧”“亡”“若”“舍然”</a:t>
            </a:r>
            <a:r>
              <a:rPr sz="3200" b="1">
                <a:latin typeface="宋体" panose="02010600030101010101" pitchFamily="2" charset="-122"/>
                <a:cs typeface="宋体" panose="02010600030101010101" pitchFamily="2" charset="-122"/>
              </a:rPr>
              <a:t>等文言词汇</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把握</a:t>
            </a:r>
            <a:r>
              <a:rPr sz="3200" b="1">
                <a:cs typeface="Arial" panose="020B0604020202020204" pitchFamily="34" charset="0"/>
              </a:rPr>
              <a:t>“奈何忧崩坠乎”“奈何忧其坏”</a:t>
            </a:r>
            <a:r>
              <a:rPr sz="3200" b="1">
                <a:latin typeface="宋体" panose="02010600030101010101" pitchFamily="2" charset="-122"/>
                <a:cs typeface="宋体" panose="02010600030101010101" pitchFamily="2" charset="-122"/>
              </a:rPr>
              <a:t>等文言句式。</a:t>
            </a:r>
            <a:endParaRPr sz="3200" b="1">
              <a:latin typeface="宋体" panose="02010600030101010101" pitchFamily="2" charset="-122"/>
              <a:cs typeface="宋体" panose="02010600030101010101" pitchFamily="2" charset="-122"/>
            </a:endParaRPr>
          </a:p>
          <a:p>
            <a:pPr>
              <a:lnSpc>
                <a:spcPct val="100000"/>
              </a:lnSpc>
              <a:spcBef>
                <a:spcPts val="0"/>
              </a:spcBef>
              <a:spcAft>
                <a:spcPts val="0"/>
              </a:spcAft>
            </a:pPr>
            <a:r>
              <a:rPr sz="3200" b="1">
                <a:latin typeface="宋体" panose="02010600030101010101" pitchFamily="2" charset="-122"/>
                <a:cs typeface="宋体" panose="02010600030101010101" pitchFamily="2" charset="-122"/>
              </a:rPr>
              <a:t>2.理清文章围绕</a:t>
            </a:r>
            <a:r>
              <a:rPr sz="3200" b="1">
                <a:cs typeface="Arial" panose="020B0604020202020204" pitchFamily="34" charset="0"/>
              </a:rPr>
              <a:t>“忧”</a:t>
            </a:r>
            <a:r>
              <a:rPr sz="3200" b="1">
                <a:latin typeface="宋体" panose="02010600030101010101" pitchFamily="2" charset="-122"/>
                <a:cs typeface="宋体" panose="02010600030101010101" pitchFamily="2" charset="-122"/>
              </a:rPr>
              <a:t>字展开的故事情节</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揣摩人物的对话</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了解人物的心理</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培养学生的想象能力。</a:t>
            </a:r>
            <a:endParaRPr sz="3200" b="1">
              <a:latin typeface="宋体" panose="02010600030101010101" pitchFamily="2" charset="-122"/>
              <a:cs typeface="宋体" panose="02010600030101010101" pitchFamily="2" charset="-122"/>
            </a:endParaRPr>
          </a:p>
          <a:p>
            <a:pPr>
              <a:lnSpc>
                <a:spcPct val="100000"/>
              </a:lnSpc>
              <a:spcBef>
                <a:spcPts val="0"/>
              </a:spcBef>
              <a:spcAft>
                <a:spcPts val="0"/>
              </a:spcAft>
            </a:pPr>
            <a:r>
              <a:rPr sz="3200" b="1">
                <a:latin typeface="宋体" panose="02010600030101010101" pitchFamily="2" charset="-122"/>
                <a:cs typeface="宋体" panose="02010600030101010101" pitchFamily="2" charset="-122"/>
              </a:rPr>
              <a:t>3.运用溯本求源的方法</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理解忧患意识背后的深层含义</a:t>
            </a:r>
            <a:r>
              <a:rPr lang="en-US" altLang="zh-CN" sz="3200" b="1">
                <a:uFillTx/>
                <a:ea typeface="SimSun-ExtB" panose="02010609060101010101" pitchFamily="49" charset="-122"/>
                <a:cs typeface="+mj-cs"/>
                <a:sym typeface="宋体" panose="02010600030101010101" pitchFamily="2" charset="-122"/>
              </a:rPr>
              <a:t>,</a:t>
            </a:r>
            <a:r>
              <a:rPr sz="3200" b="1">
                <a:latin typeface="宋体" panose="02010600030101010101" pitchFamily="2" charset="-122"/>
                <a:cs typeface="宋体" panose="02010600030101010101" pitchFamily="2" charset="-122"/>
              </a:rPr>
              <a:t>吸收传统文化的营养。</a:t>
            </a:r>
            <a:endParaRPr sz="3200" b="1">
              <a:latin typeface="宋体" panose="02010600030101010101" pitchFamily="2" charset="-122"/>
              <a:cs typeface="宋体" panose="02010600030101010101" pitchFamily="2" charset="-122"/>
            </a:endParaRPr>
          </a:p>
        </p:txBody>
      </p:sp>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1219835" y="4921885"/>
            <a:ext cx="887412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【重难点】从不同角度体会寓意</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培养思辨意识。</a:t>
            </a:r>
            <a:endParaRPr lang="zh-CN" altLang="en-US" sz="32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4260406" y="1463330"/>
            <a:ext cx="3243580" cy="1014730"/>
          </a:xfrm>
          <a:prstGeom prst="rect">
            <a:avLst/>
          </a:prstGeom>
        </p:spPr>
        <p:txBody>
          <a:bodyPr wrap="none">
            <a:spAutoFit/>
          </a:bodyPr>
          <a:lstStyle/>
          <a:p>
            <a:pPr algn="ctr"/>
            <a:r>
              <a:rPr lang="zh-CN" altLang="en-US" sz="6000" b="1" dirty="0">
                <a:latin typeface="黑体" panose="02010609060101010101" charset="-122"/>
                <a:ea typeface="黑体" panose="02010609060101010101" charset="-122"/>
              </a:rPr>
              <a:t>第一课时</a:t>
            </a:r>
            <a:endParaRPr lang="zh-CN" altLang="en-US" sz="6000" b="1" dirty="0">
              <a:latin typeface="黑体" panose="02010609060101010101" charset="-122"/>
              <a:ea typeface="黑体" panose="02010609060101010101" charset="-122"/>
            </a:endParaRPr>
          </a:p>
        </p:txBody>
      </p:sp>
      <p:sp>
        <p:nvSpPr>
          <p:cNvPr id="6" name="文本框 5"/>
          <p:cNvSpPr txBox="1"/>
          <p:nvPr/>
        </p:nvSpPr>
        <p:spPr>
          <a:xfrm>
            <a:off x="3007995" y="2477770"/>
            <a:ext cx="657479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《伊索寓言》二则</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3" name="文本框 2"/>
          <p:cNvSpPr txBox="1"/>
          <p:nvPr/>
        </p:nvSpPr>
        <p:spPr>
          <a:xfrm>
            <a:off x="1595120" y="3629660"/>
            <a:ext cx="9001760" cy="1476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   </a:t>
            </a:r>
            <a:r>
              <a:rPr lang="zh-CN" sz="3000" b="1" dirty="0">
                <a:latin typeface="宋体" panose="02010600030101010101" pitchFamily="2" charset="-122"/>
                <a:ea typeface="宋体" panose="02010600030101010101" pitchFamily="2" charset="-122"/>
                <a:cs typeface="宋体" panose="02010600030101010101" pitchFamily="2" charset="-122"/>
                <a:sym typeface="+mn-ea"/>
              </a:rPr>
              <a:t>《伊索寓言》对后代欧洲寓言的创作产生了重大的影响</a:t>
            </a:r>
            <a:r>
              <a:rPr lang="en-US" altLang="zh-CN" sz="3000" b="1">
                <a:uFillTx/>
                <a:ea typeface="SimSun-ExtB" panose="02010609060101010101" pitchFamily="49" charset="-122"/>
                <a:cs typeface="+mj-cs"/>
                <a:sym typeface="宋体" panose="02010600030101010101" pitchFamily="2" charset="-122"/>
              </a:rPr>
              <a:t>,</a:t>
            </a:r>
            <a:r>
              <a:rPr lang="zh-CN" sz="3000" b="1" dirty="0">
                <a:latin typeface="宋体" panose="02010600030101010101" pitchFamily="2" charset="-122"/>
                <a:ea typeface="宋体" panose="02010600030101010101" pitchFamily="2" charset="-122"/>
                <a:cs typeface="宋体" panose="02010600030101010101" pitchFamily="2" charset="-122"/>
                <a:sym typeface="+mn-ea"/>
              </a:rPr>
              <a:t>不仅是西方寓言文学的典范之作</a:t>
            </a:r>
            <a:r>
              <a:rPr lang="en-US" altLang="zh-CN" sz="3000" b="1">
                <a:uFillTx/>
                <a:ea typeface="SimSun-ExtB" panose="02010609060101010101" pitchFamily="49"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也</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是</a:t>
            </a:r>
            <a:r>
              <a:rPr lang="zh-CN" sz="3000" b="1" dirty="0">
                <a:latin typeface="宋体" panose="02010600030101010101" pitchFamily="2" charset="-122"/>
                <a:ea typeface="宋体" panose="02010600030101010101" pitchFamily="2" charset="-122"/>
                <a:cs typeface="宋体" panose="02010600030101010101" pitchFamily="2" charset="-122"/>
                <a:sym typeface="+mn-ea"/>
              </a:rPr>
              <a:t>世界上传播最多的经典作品之一</a:t>
            </a:r>
            <a:endParaRPr lang="zh-CN" sz="2800" b="1" dirty="0" smtClean="0">
              <a:ln w="28575">
                <a:noFill/>
              </a:ln>
              <a:solidFill>
                <a:schemeClr val="tx1"/>
              </a:solidFill>
              <a:uFillTx/>
              <a:latin typeface="宋体" panose="02010600030101010101" pitchFamily="2" charset="-122"/>
              <a:ea typeface="宋体" panose="02010600030101010101" pitchFamily="2" charset="-122"/>
              <a:cs typeface="+mj-cs"/>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文学常识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1410335" y="2040890"/>
            <a:ext cx="9493250" cy="3634740"/>
          </a:xfrm>
          <a:prstGeom prst="rect">
            <a:avLst/>
          </a:prstGeom>
          <a:noFill/>
        </p:spPr>
        <p:txBody>
          <a:bodyPr wrap="square" rtlCol="0" anchor="t">
            <a:spAutoFit/>
          </a:bodyPr>
          <a:p>
            <a:pPr>
              <a:lnSpc>
                <a:spcPct val="12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列子</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名</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御寇</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战国</a:t>
            </a:r>
            <a:r>
              <a:rPr lang="zh-CN" altLang="en-US" sz="3200" b="1">
                <a:latin typeface="宋体" panose="02010600030101010101" pitchFamily="2" charset="-122"/>
                <a:ea typeface="宋体" panose="02010600030101010101" pitchFamily="2" charset="-122"/>
                <a:cs typeface="宋体" panose="02010600030101010101" pitchFamily="2" charset="-122"/>
              </a:rPr>
              <a:t>时期</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道家</a:t>
            </a:r>
            <a:r>
              <a:rPr lang="zh-CN" altLang="en-US" sz="3200" b="1">
                <a:latin typeface="宋体" panose="02010600030101010101" pitchFamily="2" charset="-122"/>
                <a:ea typeface="宋体" panose="02010600030101010101" pitchFamily="2" charset="-122"/>
                <a:cs typeface="宋体" panose="02010600030101010101" pitchFamily="2" charset="-122"/>
              </a:rPr>
              <a:t>学派著名的代表人物。对后代的哲学、文学、科技、宗教都有深远的影响。著有《列子》</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今本八篇</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内容多为民间故事、寓言和神话传说</a:t>
            </a:r>
            <a:r>
              <a:rPr lang="zh-CN" altLang="en-US" sz="3200" b="1">
                <a:latin typeface="宋体" panose="02010600030101010101" pitchFamily="2" charset="-122"/>
                <a:ea typeface="宋体" panose="02010600030101010101" pitchFamily="2" charset="-122"/>
                <a:cs typeface="宋体" panose="02010600030101010101" pitchFamily="2" charset="-122"/>
              </a:rPr>
              <a:t>。其中寓言故事百余则</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如《杞人忧天》《愚公移山》《夸父逐日》《高山流水》等</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篇篇珠玉</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妙趣横生。</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207645" y="36131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课文诵读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2683510" y="427990"/>
            <a:ext cx="97663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在读的过程中关注课下注释中的拼音。</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207645" y="1278255"/>
            <a:ext cx="8430895" cy="5200650"/>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杞</a:t>
            </a:r>
            <a:r>
              <a:rPr lang="zh-CN" altLang="en-US" sz="3000" b="1">
                <a:latin typeface="宋体" panose="02010600030101010101" pitchFamily="2" charset="-122"/>
                <a:ea typeface="宋体" panose="02010600030101010101" pitchFamily="2" charset="-122"/>
                <a:cs typeface="宋体" panose="02010600030101010101" pitchFamily="2" charset="-122"/>
              </a:rPr>
              <a:t>国有人忧天地崩坠</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身</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亡</a:t>
            </a:r>
            <a:r>
              <a:rPr lang="zh-CN" altLang="en-US" sz="3000" b="1">
                <a:latin typeface="宋体" panose="02010600030101010101" pitchFamily="2" charset="-122"/>
                <a:ea typeface="宋体" panose="02010600030101010101" pitchFamily="2" charset="-122"/>
                <a:cs typeface="宋体" panose="02010600030101010101" pitchFamily="2" charset="-122"/>
              </a:rPr>
              <a:t>所寄</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废寝食者。</a:t>
            </a:r>
            <a:r>
              <a:rPr lang="en-US" altLang="zh-CN" sz="3000" b="1">
                <a:latin typeface="宋体" panose="02010600030101010101" pitchFamily="2" charset="-122"/>
                <a:ea typeface="宋体" panose="02010600030101010101" pitchFamily="2" charset="-122"/>
                <a:cs typeface="宋体" panose="02010600030101010101" pitchFamily="2" charset="-122"/>
              </a:rPr>
              <a:t>  </a:t>
            </a:r>
            <a:endParaRPr lang="en-US" altLang="zh-CN"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又有忧彼之所忧者</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因往晓之</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天</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积气耳</a:t>
            </a:r>
            <a:r>
              <a:rPr lang="en-US" altLang="zh-CN" sz="3000" b="1">
                <a:uFillTx/>
                <a:ea typeface="SimSun-ExtB" panose="02010609060101010101" pitchFamily="49" charset="-122"/>
                <a:cs typeface="+mj-cs"/>
                <a:sym typeface="宋体" panose="02010600030101010101" pitchFamily="2" charset="-122"/>
              </a:rPr>
              <a:t>,</a:t>
            </a:r>
            <a:r>
              <a:rPr lang="zh-CN" altLang="en-US" sz="3000" b="1" dirty="0">
                <a:effectLst/>
                <a:latin typeface="宋体" panose="02010600030101010101" pitchFamily="2" charset="-122"/>
                <a:ea typeface="宋体" panose="02010600030101010101" pitchFamily="2" charset="-122"/>
                <a:sym typeface="+mn-ea"/>
              </a:rPr>
              <a:t>亡</a:t>
            </a:r>
            <a:r>
              <a:rPr lang="zh-CN" altLang="en-US" sz="3000" b="1">
                <a:latin typeface="宋体" panose="02010600030101010101" pitchFamily="2" charset="-122"/>
                <a:ea typeface="宋体" panose="02010600030101010101" pitchFamily="2" charset="-122"/>
                <a:cs typeface="宋体" panose="02010600030101010101" pitchFamily="2" charset="-122"/>
              </a:rPr>
              <a:t>处</a:t>
            </a:r>
            <a:r>
              <a:rPr lang="zh-CN" altLang="en-US" sz="3000" b="1" dirty="0">
                <a:effectLst/>
                <a:latin typeface="宋体" panose="02010600030101010101" pitchFamily="2" charset="-122"/>
                <a:ea typeface="宋体" panose="02010600030101010101" pitchFamily="2" charset="-122"/>
                <a:sym typeface="+mn-ea"/>
              </a:rPr>
              <a:t>亡</a:t>
            </a:r>
            <a:r>
              <a:rPr lang="zh-CN" altLang="en-US" sz="3000" b="1">
                <a:latin typeface="宋体" panose="02010600030101010101" pitchFamily="2" charset="-122"/>
                <a:ea typeface="宋体" panose="02010600030101010101" pitchFamily="2" charset="-122"/>
                <a:cs typeface="宋体" panose="02010600030101010101" pitchFamily="2" charset="-122"/>
              </a:rPr>
              <a:t>气。若屈伸呼吸</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终日在天中行止</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奈何忧崩坠乎？</a:t>
            </a:r>
            <a:r>
              <a:rPr lang="zh-CN" altLang="en-US" sz="3000" b="1">
                <a:uFillTx/>
                <a:ea typeface="SimSun-ExtB" panose="02010609060101010101" pitchFamily="49" charset="-122"/>
                <a:cs typeface="+mj-cs"/>
                <a:sym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其人曰：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天果积气</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日月星宿</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不当坠耶？</a:t>
            </a:r>
            <a:r>
              <a:rPr lang="zh-CN" altLang="en-US" sz="3000" b="1">
                <a:uFillTx/>
                <a:ea typeface="SimSun-ExtB" panose="02010609060101010101" pitchFamily="49" charset="-122"/>
                <a:cs typeface="+mj-cs"/>
                <a:sym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晓之者曰：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日月</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星宿</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亦积气中之有光耀者</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只使坠</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亦不能有所</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中伤</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uFillTx/>
                <a:ea typeface="SimSun-ExtB" panose="02010609060101010101" pitchFamily="49" charset="-122"/>
                <a:cs typeface="+mj-cs"/>
                <a:sym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其人曰：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奈地坏何？</a:t>
            </a:r>
            <a:r>
              <a:rPr lang="zh-CN" altLang="en-US" sz="3000" b="1">
                <a:uFillTx/>
                <a:ea typeface="SimSun-ExtB" panose="02010609060101010101" pitchFamily="49" charset="-122"/>
                <a:cs typeface="+mj-cs"/>
                <a:sym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晓之者曰：</a:t>
            </a:r>
            <a:r>
              <a:rPr lang="zh-CN" altLang="en-US"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地</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积块耳</a:t>
            </a:r>
            <a:r>
              <a:rPr lang="en-US" altLang="zh-CN" sz="3000" b="1">
                <a:uFillTx/>
                <a:ea typeface="SimSun-ExtB" panose="02010609060101010101" pitchFamily="49"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充塞</a:t>
            </a:r>
            <a:r>
              <a:rPr lang="zh-CN" altLang="en-US" sz="3000" b="1">
                <a:latin typeface="宋体" panose="02010600030101010101" pitchFamily="2" charset="-122"/>
                <a:ea typeface="宋体" panose="02010600030101010101" pitchFamily="2" charset="-122"/>
                <a:cs typeface="宋体" panose="02010600030101010101" pitchFamily="2" charset="-122"/>
              </a:rPr>
              <a:t>四虚</a:t>
            </a:r>
            <a:r>
              <a:rPr lang="en-US" altLang="zh-CN" sz="3000" b="1">
                <a:uFillTx/>
                <a:ea typeface="SimSun-ExtB" panose="02010609060101010101" pitchFamily="49" charset="-122"/>
                <a:cs typeface="+mj-cs"/>
                <a:sym typeface="宋体" panose="02010600030101010101" pitchFamily="2" charset="-122"/>
              </a:rPr>
              <a:t>,</a:t>
            </a:r>
            <a:r>
              <a:rPr lang="zh-CN" altLang="en-US" sz="3000" b="1" dirty="0">
                <a:effectLst/>
                <a:latin typeface="宋体" panose="02010600030101010101" pitchFamily="2" charset="-122"/>
                <a:ea typeface="宋体" panose="02010600030101010101" pitchFamily="2" charset="-122"/>
                <a:sym typeface="+mn-ea"/>
              </a:rPr>
              <a:t>亡</a:t>
            </a:r>
            <a:r>
              <a:rPr lang="zh-CN" altLang="en-US" sz="3000" b="1">
                <a:latin typeface="宋体" panose="02010600030101010101" pitchFamily="2" charset="-122"/>
                <a:ea typeface="宋体" panose="02010600030101010101" pitchFamily="2" charset="-122"/>
                <a:cs typeface="宋体" panose="02010600030101010101" pitchFamily="2" charset="-122"/>
              </a:rPr>
              <a:t>处</a:t>
            </a:r>
            <a:r>
              <a:rPr lang="zh-CN" altLang="en-US" sz="3000" b="1" dirty="0">
                <a:effectLst/>
                <a:latin typeface="宋体" panose="02010600030101010101" pitchFamily="2" charset="-122"/>
                <a:ea typeface="宋体" panose="02010600030101010101" pitchFamily="2" charset="-122"/>
                <a:sym typeface="+mn-ea"/>
              </a:rPr>
              <a:t>亡</a:t>
            </a:r>
            <a:r>
              <a:rPr lang="zh-CN" altLang="en-US" sz="3000" b="1">
                <a:latin typeface="宋体" panose="02010600030101010101" pitchFamily="2" charset="-122"/>
                <a:ea typeface="宋体" panose="02010600030101010101" pitchFamily="2" charset="-122"/>
                <a:cs typeface="宋体" panose="02010600030101010101" pitchFamily="2" charset="-122"/>
              </a:rPr>
              <a:t>块。若</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躇</a:t>
            </a:r>
            <a:r>
              <a:rPr lang="zh-CN" altLang="en-US" sz="3000" b="1">
                <a:latin typeface="宋体" panose="02010600030101010101" pitchFamily="2" charset="-122"/>
                <a:ea typeface="宋体" panose="02010600030101010101" pitchFamily="2" charset="-122"/>
                <a:cs typeface="宋体" panose="02010600030101010101" pitchFamily="2" charset="-122"/>
              </a:rPr>
              <a:t>步</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跐蹈</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终日在地上行止</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奈何忧其坏？</a:t>
            </a:r>
            <a:r>
              <a:rPr lang="zh-CN" altLang="en-US" sz="3000" b="1">
                <a:uFillTx/>
                <a:ea typeface="SimSun-ExtB" panose="02010609060101010101" pitchFamily="49" charset="-122"/>
                <a:cs typeface="+mj-cs"/>
                <a:sym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000" b="1">
                <a:latin typeface="宋体" panose="02010600030101010101" pitchFamily="2" charset="-122"/>
                <a:ea typeface="宋体" panose="02010600030101010101" pitchFamily="2" charset="-122"/>
                <a:cs typeface="宋体" panose="02010600030101010101" pitchFamily="2" charset="-122"/>
              </a:rPr>
              <a:t>其人</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舍然</a:t>
            </a:r>
            <a:r>
              <a:rPr lang="zh-CN" altLang="en-US" sz="3000" b="1">
                <a:latin typeface="宋体" panose="02010600030101010101" pitchFamily="2" charset="-122"/>
                <a:ea typeface="宋体" panose="02010600030101010101" pitchFamily="2" charset="-122"/>
                <a:cs typeface="宋体" panose="02010600030101010101" pitchFamily="2" charset="-122"/>
              </a:rPr>
              <a:t>大喜</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晓之者亦舍然大喜。</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909685" y="1370330"/>
            <a:ext cx="1856105" cy="5015865"/>
          </a:xfrm>
          <a:prstGeom prst="rect">
            <a:avLst/>
          </a:prstGeom>
          <a:noFill/>
        </p:spPr>
        <p:txBody>
          <a:bodyPr wrap="square" rtlCol="0" anchor="t">
            <a:spAutoFit/>
          </a:bodyPr>
          <a:p>
            <a:pPr>
              <a:lnSpc>
                <a:spcPct val="125000"/>
              </a:lnSpc>
              <a:spcBef>
                <a:spcPts val="0"/>
              </a:spcBef>
              <a:spcAft>
                <a:spcPts val="0"/>
              </a:spcAft>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杞</a:t>
            </a:r>
            <a:r>
              <a:rPr lang="zh-CN" altLang="en-US" sz="3200" b="1">
                <a:latin typeface="宋体" panose="02010600030101010101" pitchFamily="2" charset="-122"/>
                <a:ea typeface="宋体" panose="02010600030101010101" pitchFamily="2" charset="-122"/>
                <a:cs typeface="宋体" panose="02010600030101010101" pitchFamily="2" charset="-122"/>
              </a:rPr>
              <a:t>国</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身</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所寄星</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宿</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25000"/>
              </a:lnSpc>
              <a:spcBef>
                <a:spcPts val="0"/>
              </a:spcBef>
              <a:spcAft>
                <a:spcPts val="0"/>
              </a:spcAft>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中</a:t>
            </a:r>
            <a:r>
              <a:rPr lang="zh-CN" altLang="en-US" sz="3200" b="1">
                <a:latin typeface="宋体" panose="02010600030101010101" pitchFamily="2" charset="-122"/>
                <a:ea typeface="宋体" panose="02010600030101010101" pitchFamily="2" charset="-122"/>
                <a:cs typeface="宋体" panose="02010600030101010101" pitchFamily="2" charset="-122"/>
              </a:rPr>
              <a:t>伤</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a:latin typeface="宋体" panose="02010600030101010101" pitchFamily="2" charset="-122"/>
                <a:ea typeface="宋体" panose="02010600030101010101" pitchFamily="2" charset="-122"/>
                <a:cs typeface="宋体" panose="02010600030101010101" pitchFamily="2" charset="-122"/>
              </a:rPr>
              <a:t>充</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塞</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躇</a:t>
            </a:r>
            <a:r>
              <a:rPr lang="zh-CN" altLang="en-US" sz="3200" b="1">
                <a:latin typeface="宋体" panose="02010600030101010101" pitchFamily="2" charset="-122"/>
                <a:ea typeface="宋体" panose="02010600030101010101" pitchFamily="2" charset="-122"/>
                <a:cs typeface="宋体" panose="02010600030101010101" pitchFamily="2" charset="-122"/>
              </a:rPr>
              <a:t>步</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跐蹈</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舍</a:t>
            </a:r>
            <a:r>
              <a:rPr lang="zh-CN" altLang="en-US" sz="3200" b="1">
                <a:latin typeface="宋体" panose="02010600030101010101" pitchFamily="2" charset="-122"/>
                <a:ea typeface="宋体" panose="02010600030101010101" pitchFamily="2" charset="-122"/>
                <a:cs typeface="宋体" panose="02010600030101010101" pitchFamily="2" charset="-122"/>
              </a:rPr>
              <a:t>然</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14" name="矩形 13"/>
          <p:cNvSpPr>
            <a:spLocks noRot="1" noChangeArrowheads="1"/>
          </p:cNvSpPr>
          <p:nvPr/>
        </p:nvSpPr>
        <p:spPr bwMode="auto">
          <a:xfrm>
            <a:off x="10765790" y="1370330"/>
            <a:ext cx="1426845" cy="2964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fontAlgn="auto">
              <a:lnSpc>
                <a:spcPct val="125000"/>
              </a:lnSpc>
              <a:buClr>
                <a:schemeClr val="tx1"/>
              </a:buClr>
              <a:buSzPct val="75000"/>
            </a:pPr>
            <a:r>
              <a:rPr lang="en-US" altLang="zh-CN" sz="3200" dirty="0" err="1">
                <a:solidFill>
                  <a:srgbClr val="0000FF"/>
                </a:solidFill>
                <a:cs typeface="Arial" panose="020B0604020202020204" pitchFamily="34" charset="0"/>
                <a:sym typeface="+mn-ea"/>
              </a:rPr>
              <a:t>qǐ</a:t>
            </a:r>
            <a:endParaRPr lang="en-US" altLang="zh-CN" sz="3200" dirty="0" err="1">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sz="3200" dirty="0" err="1" smtClean="0">
                <a:solidFill>
                  <a:srgbClr val="0000FF"/>
                </a:solidFill>
                <a:cs typeface="Arial" panose="020B0604020202020204" pitchFamily="34" charset="0"/>
                <a:sym typeface="+mn-ea"/>
              </a:rPr>
              <a:t>w</a:t>
            </a:r>
            <a:r>
              <a:rPr lang="en-US" altLang="zh-CN" sz="3200" dirty="0" err="1" smtClean="0">
                <a:solidFill>
                  <a:srgbClr val="0000FF"/>
                </a:solidFill>
                <a:cs typeface="Arial" panose="020B0604020202020204" pitchFamily="34" charset="0"/>
                <a:sym typeface="+mn-ea"/>
              </a:rPr>
              <a:t>ú</a:t>
            </a:r>
            <a:r>
              <a:rPr sz="3200" dirty="0" smtClean="0">
                <a:solidFill>
                  <a:srgbClr val="0000FF"/>
                </a:solidFill>
                <a:cs typeface="Arial" panose="020B0604020202020204" pitchFamily="34" charset="0"/>
                <a:sym typeface="+mn-ea"/>
              </a:rPr>
              <a:t> </a:t>
            </a:r>
            <a:endParaRPr sz="3200" dirty="0">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smtClean="0">
                <a:solidFill>
                  <a:srgbClr val="0000FF"/>
                </a:solidFill>
                <a:cs typeface="Arial" panose="020B0604020202020204" pitchFamily="34" charset="0"/>
                <a:sym typeface="+mn-ea"/>
              </a:rPr>
              <a:t>xiù</a:t>
            </a:r>
            <a:endParaRPr lang="en-US" altLang="zh-CN" sz="3200" dirty="0">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cs typeface="Arial" panose="020B0604020202020204" pitchFamily="34" charset="0"/>
                <a:sym typeface="+mn-ea"/>
              </a:rPr>
              <a:t>zhòng</a:t>
            </a:r>
            <a:r>
              <a:rPr lang="en-US" altLang="zh-CN" sz="3200" dirty="0">
                <a:solidFill>
                  <a:srgbClr val="0000FF"/>
                </a:solidFill>
                <a:cs typeface="Arial" panose="020B0604020202020204" pitchFamily="34" charset="0"/>
                <a:sym typeface="+mn-ea"/>
              </a:rPr>
              <a:t> </a:t>
            </a:r>
            <a:endParaRPr lang="en-US" altLang="zh-CN" sz="3200" dirty="0">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cs typeface="Arial" panose="020B0604020202020204" pitchFamily="34" charset="0"/>
                <a:sym typeface="+mn-ea"/>
              </a:rPr>
              <a:t>sè</a:t>
            </a:r>
            <a:endParaRPr lang="en-US" altLang="zh-CN" sz="3200" dirty="0" err="1">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cs typeface="Arial" panose="020B0604020202020204" pitchFamily="34" charset="0"/>
                <a:sym typeface="+mn-ea"/>
              </a:rPr>
              <a:t>chú</a:t>
            </a:r>
            <a:endParaRPr lang="en-US" altLang="zh-CN" sz="3200" dirty="0">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cs typeface="Arial" panose="020B0604020202020204" pitchFamily="34" charset="0"/>
                <a:sym typeface="+mn-ea"/>
              </a:rPr>
              <a:t>cǐ  d</a:t>
            </a:r>
            <a:r>
              <a:rPr lang="en-US" altLang="zh-CN" sz="3200" b="1" dirty="0" err="1">
                <a:solidFill>
                  <a:srgbClr val="0000FF"/>
                </a:solidFill>
                <a:latin typeface="宋体" panose="02010600030101010101" pitchFamily="2" charset="-122"/>
                <a:ea typeface="宋体" panose="02010600030101010101" pitchFamily="2" charset="-122"/>
                <a:cs typeface="Arial" panose="020B0604020202020204" pitchFamily="34" charset="0"/>
                <a:sym typeface="+mn-ea"/>
              </a:rPr>
              <a:t>ǎ</a:t>
            </a:r>
            <a:r>
              <a:rPr lang="en-US" altLang="zh-CN" sz="3200" dirty="0" err="1">
                <a:solidFill>
                  <a:srgbClr val="0000FF"/>
                </a:solidFill>
                <a:cs typeface="Arial" panose="020B0604020202020204" pitchFamily="34" charset="0"/>
                <a:sym typeface="+mn-ea"/>
              </a:rPr>
              <a:t>o</a:t>
            </a:r>
            <a:endParaRPr lang="en-US" altLang="zh-CN" sz="3200" dirty="0" err="1">
              <a:solidFill>
                <a:srgbClr val="0000FF"/>
              </a:solidFill>
              <a:cs typeface="Arial" panose="020B0604020202020204" pitchFamily="34" charset="0"/>
              <a:sym typeface="+mn-ea"/>
            </a:endParaRPr>
          </a:p>
          <a:p>
            <a:pPr marL="342900" indent="-342900" fontAlgn="auto">
              <a:lnSpc>
                <a:spcPct val="125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cs typeface="Arial" panose="020B0604020202020204" pitchFamily="34" charset="0"/>
                <a:sym typeface="+mn-ea"/>
              </a:rPr>
              <a:t>shì</a:t>
            </a:r>
            <a:endParaRPr lang="en-US" altLang="zh-CN" sz="3200" dirty="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dirty="0">
              <a:solidFill>
                <a:srgbClr val="0000FF"/>
              </a:solidFill>
              <a:cs typeface="Arial" panose="020B0604020202020204" pitchFamily="34" charset="0"/>
              <a:sym typeface="+mn-ea"/>
            </a:endParaRPr>
          </a:p>
          <a:p>
            <a:pPr marL="342900" indent="-342900">
              <a:spcBef>
                <a:spcPct val="20000"/>
              </a:spcBef>
              <a:buClr>
                <a:schemeClr val="tx1"/>
              </a:buClr>
              <a:buSzPct val="75000"/>
              <a:buFont typeface="Wingdings" panose="05000000000000000000" pitchFamily="2" charset="2"/>
              <a:buNone/>
            </a:pPr>
            <a:endParaRPr lang="zh-CN" altLang="en-US" sz="30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228600" y="503555"/>
            <a:ext cx="1973350" cy="713740"/>
            <a:chOff x="2356" y="640"/>
            <a:chExt cx="2522" cy="1124"/>
          </a:xfrm>
        </p:grpSpPr>
        <p:sp>
          <p:nvSpPr>
            <p:cNvPr id="5"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课文听读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 name="文本框 10"/>
          <p:cNvSpPr txBox="1"/>
          <p:nvPr/>
        </p:nvSpPr>
        <p:spPr>
          <a:xfrm>
            <a:off x="2935605" y="633730"/>
            <a:ext cx="485711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听范读</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在文中划出停顿</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54685" y="1471930"/>
            <a:ext cx="11074400" cy="5015865"/>
          </a:xfrm>
          <a:prstGeom prst="rect">
            <a:avLst/>
          </a:prstGeom>
          <a:noFill/>
        </p:spPr>
        <p:txBody>
          <a:bodyPr wrap="square" rtlCol="0" anchor="t">
            <a:spAutoFit/>
          </a:bodyPr>
          <a:p>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杞国有人忧</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天地崩坠，身</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rPr>
              <a:t>所寄，废</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寝食者。</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又有</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忧彼之所忧者，因</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往</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晓之,曰：“天，积气</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耳，</a:t>
            </a:r>
            <a:r>
              <a:rPr lang="zh-CN" altLang="en-US" sz="3200" b="1" dirty="0">
                <a:effectLst/>
                <a:latin typeface="宋体" panose="02010600030101010101" pitchFamily="2" charset="-122"/>
                <a:ea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rPr>
              <a:t>处</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rPr>
              <a:t>气。若</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屈伸呼吸，终日</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在天中行止，奈何</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忧崩坠乎？”</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其人</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曰：“天</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果</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积气，日月星宿，不当坠</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耶？”</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晓之者</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曰：“日月星宿，亦</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积气中之</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有光耀者，只使坠，亦</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不能</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有所中伤。”</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其人</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曰：“奈</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地坏何？”</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晓之者</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曰：“地，积块</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耳，充塞</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四虚，</a:t>
            </a:r>
            <a:r>
              <a:rPr lang="zh-CN" altLang="en-US" sz="3200" b="1" dirty="0">
                <a:effectLst/>
                <a:latin typeface="宋体" panose="02010600030101010101" pitchFamily="2" charset="-122"/>
                <a:ea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rPr>
              <a:t>处</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sym typeface="+mn-ea"/>
              </a:rPr>
              <a:t>亡</a:t>
            </a:r>
            <a:r>
              <a:rPr lang="zh-CN" altLang="en-US" sz="3200" b="1">
                <a:latin typeface="宋体" panose="02010600030101010101" pitchFamily="2" charset="-122"/>
                <a:ea typeface="宋体" panose="02010600030101010101" pitchFamily="2" charset="-122"/>
                <a:cs typeface="宋体" panose="02010600030101010101" pitchFamily="2" charset="-122"/>
              </a:rPr>
              <a:t>块。若</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躇步跐蹈，终日</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在地上行止，奈何</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忧其坏？”</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其人</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舍然大喜，晓之者</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亦</a:t>
            </a:r>
            <a:r>
              <a:rPr lang="zh-CN" alt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舍然大喜。</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5602" name="Text Box 4" descr="中国教育出版网"/>
          <p:cNvSpPr txBox="1">
            <a:spLocks noChangeArrowheads="1"/>
          </p:cNvSpPr>
          <p:nvPr/>
        </p:nvSpPr>
        <p:spPr bwMode="auto">
          <a:xfrm>
            <a:off x="896781" y="1017459"/>
            <a:ext cx="10398641"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3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        </a:t>
            </a:r>
            <a:r>
              <a:rPr lang="zh-CN" altLang="en-US" sz="3200" b="1" dirty="0" smtClean="0">
                <a:solidFill>
                  <a:schemeClr val="tx1"/>
                </a:solidFill>
                <a:effectLst/>
                <a:latin typeface="Times New Roman" panose="02020603050405020304" pitchFamily="18" charset="0"/>
              </a:rPr>
              <a:t>杞</a:t>
            </a:r>
            <a:r>
              <a:rPr lang="zh-CN" altLang="en-US" sz="3200" b="1" dirty="0">
                <a:solidFill>
                  <a:schemeClr val="tx1"/>
                </a:solidFill>
                <a:effectLst/>
                <a:latin typeface="Times New Roman" panose="02020603050405020304" pitchFamily="18" charset="0"/>
              </a:rPr>
              <a:t>国</a:t>
            </a:r>
            <a:r>
              <a:rPr lang="zh-CN" altLang="en-US" sz="3200" b="1" dirty="0">
                <a:effectLst/>
                <a:latin typeface="Times New Roman" panose="02020603050405020304" pitchFamily="18" charset="0"/>
              </a:rPr>
              <a:t>有人</a:t>
            </a:r>
            <a:r>
              <a:rPr lang="zh-CN" altLang="en-US" sz="3200" b="1" dirty="0">
                <a:solidFill>
                  <a:schemeClr val="tx1"/>
                </a:solidFill>
                <a:effectLst/>
                <a:latin typeface="Times New Roman" panose="02020603050405020304" pitchFamily="18" charset="0"/>
              </a:rPr>
              <a:t>忧</a:t>
            </a:r>
            <a:r>
              <a:rPr lang="zh-CN" altLang="en-US" sz="3200" b="1" dirty="0">
                <a:effectLst/>
                <a:latin typeface="Times New Roman" panose="02020603050405020304" pitchFamily="18" charset="0"/>
              </a:rPr>
              <a:t>天地</a:t>
            </a:r>
            <a:r>
              <a:rPr lang="zh-CN" altLang="en-US" sz="3200" b="1" dirty="0">
                <a:solidFill>
                  <a:srgbClr val="FF0000"/>
                </a:solidFill>
                <a:effectLst/>
                <a:latin typeface="Times New Roman" panose="02020603050405020304" pitchFamily="18" charset="0"/>
              </a:rPr>
              <a:t>崩坠</a:t>
            </a:r>
            <a:r>
              <a:rPr lang="zh-CN" altLang="en-US" sz="3200" b="1" dirty="0">
                <a:effectLst/>
                <a:latin typeface="Times New Roman" panose="02020603050405020304" pitchFamily="18" charset="0"/>
              </a:rPr>
              <a:t>，</a:t>
            </a:r>
            <a:r>
              <a:rPr lang="zh-CN" altLang="en-US" sz="3200" b="1" dirty="0" smtClean="0">
                <a:effectLst/>
                <a:latin typeface="Times New Roman" panose="02020603050405020304" pitchFamily="18" charset="0"/>
              </a:rPr>
              <a:t>身</a:t>
            </a:r>
            <a:r>
              <a:rPr lang="zh-CN" altLang="en-US" sz="3200" b="1" dirty="0" smtClean="0">
                <a:solidFill>
                  <a:srgbClr val="FF0000"/>
                </a:solidFill>
                <a:effectLst/>
                <a:latin typeface="Times New Roman" panose="02020603050405020304" pitchFamily="18" charset="0"/>
              </a:rPr>
              <a:t>亡</a:t>
            </a:r>
            <a:r>
              <a:rPr lang="zh-CN" altLang="en-US" sz="3200" b="1" dirty="0" smtClean="0">
                <a:effectLst/>
                <a:latin typeface="Times New Roman" panose="02020603050405020304" pitchFamily="18" charset="0"/>
              </a:rPr>
              <a:t>所</a:t>
            </a:r>
            <a:r>
              <a:rPr lang="zh-CN" altLang="en-US" sz="3200" b="1" dirty="0">
                <a:effectLst/>
                <a:latin typeface="Times New Roman" panose="02020603050405020304" pitchFamily="18" charset="0"/>
              </a:rPr>
              <a:t>寄，废</a:t>
            </a:r>
            <a:r>
              <a:rPr lang="zh-CN" altLang="en-US" sz="3200" b="1" dirty="0">
                <a:solidFill>
                  <a:schemeClr val="tx1"/>
                </a:solidFill>
                <a:effectLst/>
                <a:latin typeface="Times New Roman" panose="02020603050405020304" pitchFamily="18" charset="0"/>
              </a:rPr>
              <a:t>寝</a:t>
            </a:r>
            <a:r>
              <a:rPr lang="zh-CN" altLang="en-US" sz="3200" b="1" dirty="0">
                <a:effectLst/>
                <a:latin typeface="Times New Roman" panose="02020603050405020304" pitchFamily="18" charset="0"/>
              </a:rPr>
              <a:t>食</a:t>
            </a:r>
            <a:r>
              <a:rPr lang="zh-CN" altLang="en-US" sz="3200" b="1" dirty="0">
                <a:solidFill>
                  <a:srgbClr val="FF0000"/>
                </a:solidFill>
                <a:effectLst/>
                <a:latin typeface="Times New Roman" panose="02020603050405020304" pitchFamily="18" charset="0"/>
              </a:rPr>
              <a:t>者</a:t>
            </a:r>
            <a:r>
              <a:rPr lang="zh-CN" altLang="en-US" sz="3200" b="1" dirty="0" smtClean="0">
                <a:effectLst/>
                <a:latin typeface="Times New Roman" panose="02020603050405020304" pitchFamily="18" charset="0"/>
              </a:rPr>
              <a:t>。  </a:t>
            </a:r>
            <a:endParaRPr lang="en-US" altLang="zh-CN" sz="3200" b="1" dirty="0" smtClean="0">
              <a:effectLst/>
              <a:latin typeface="Times New Roman" panose="02020603050405020304" pitchFamily="18" charset="0"/>
            </a:endParaRPr>
          </a:p>
          <a:p>
            <a:pPr eaLnBrk="1" hangingPunct="1">
              <a:lnSpc>
                <a:spcPct val="200000"/>
              </a:lnSpc>
            </a:pPr>
            <a:r>
              <a:rPr lang="en-US" altLang="zh-CN" sz="3200" b="1" dirty="0">
                <a:effectLst/>
                <a:latin typeface="Times New Roman" panose="02020603050405020304" pitchFamily="18" charset="0"/>
                <a:ea typeface="宋体" panose="02010600030101010101" pitchFamily="2" charset="-122"/>
              </a:rPr>
              <a:t> </a:t>
            </a:r>
            <a:r>
              <a:rPr lang="en-US" altLang="zh-CN" sz="3200" b="1" dirty="0" smtClean="0">
                <a:effectLst/>
                <a:latin typeface="Times New Roman" panose="02020603050405020304" pitchFamily="18" charset="0"/>
                <a:ea typeface="宋体" panose="02010600030101010101" pitchFamily="2" charset="-122"/>
              </a:rPr>
              <a:t>       </a:t>
            </a:r>
            <a:r>
              <a:rPr lang="zh-CN" altLang="en-US" sz="3200" b="1" dirty="0" smtClean="0">
                <a:effectLst/>
                <a:latin typeface="宋体" panose="02010600030101010101" pitchFamily="2" charset="-122"/>
                <a:ea typeface="宋体" panose="02010600030101010101" pitchFamily="2" charset="-122"/>
              </a:rPr>
              <a:t>又</a:t>
            </a:r>
            <a:r>
              <a:rPr lang="zh-CN" altLang="en-US" sz="3200" b="1" dirty="0">
                <a:effectLst/>
                <a:latin typeface="宋体" panose="02010600030101010101" pitchFamily="2" charset="-122"/>
                <a:ea typeface="宋体" panose="02010600030101010101" pitchFamily="2" charset="-122"/>
              </a:rPr>
              <a:t>有忧</a:t>
            </a:r>
            <a:r>
              <a:rPr lang="zh-CN" altLang="en-US" sz="3200" b="1" dirty="0">
                <a:solidFill>
                  <a:srgbClr val="FF0000"/>
                </a:solidFill>
                <a:effectLst/>
                <a:latin typeface="宋体" panose="02010600030101010101" pitchFamily="2" charset="-122"/>
                <a:ea typeface="宋体" panose="02010600030101010101" pitchFamily="2" charset="-122"/>
              </a:rPr>
              <a:t>彼之所忧</a:t>
            </a:r>
            <a:r>
              <a:rPr lang="zh-CN" altLang="en-US" sz="3200" b="1" dirty="0">
                <a:effectLst/>
                <a:latin typeface="宋体" panose="02010600030101010101" pitchFamily="2" charset="-122"/>
                <a:ea typeface="宋体" panose="02010600030101010101" pitchFamily="2" charset="-122"/>
              </a:rPr>
              <a:t>者，</a:t>
            </a:r>
            <a:r>
              <a:rPr lang="zh-CN" altLang="en-US" sz="3200" b="1" dirty="0">
                <a:solidFill>
                  <a:srgbClr val="FF0000"/>
                </a:solidFill>
                <a:effectLst/>
                <a:latin typeface="宋体" panose="02010600030101010101" pitchFamily="2" charset="-122"/>
                <a:ea typeface="宋体" panose="02010600030101010101" pitchFamily="2" charset="-122"/>
              </a:rPr>
              <a:t>因</a:t>
            </a:r>
            <a:r>
              <a:rPr lang="zh-CN" altLang="en-US" sz="3200" b="1" dirty="0">
                <a:effectLst/>
                <a:latin typeface="宋体" panose="02010600030101010101" pitchFamily="2" charset="-122"/>
                <a:ea typeface="宋体" panose="02010600030101010101" pitchFamily="2" charset="-122"/>
              </a:rPr>
              <a:t>往</a:t>
            </a:r>
            <a:r>
              <a:rPr lang="zh-CN" altLang="en-US" sz="3200" b="1" dirty="0">
                <a:solidFill>
                  <a:srgbClr val="FF0000"/>
                </a:solidFill>
                <a:effectLst/>
                <a:latin typeface="宋体" panose="02010600030101010101" pitchFamily="2" charset="-122"/>
                <a:ea typeface="宋体" panose="02010600030101010101" pitchFamily="2" charset="-122"/>
              </a:rPr>
              <a:t>晓</a:t>
            </a:r>
            <a:r>
              <a:rPr lang="zh-CN" altLang="en-US" sz="3200" b="1" dirty="0">
                <a:effectLst/>
                <a:latin typeface="宋体" panose="02010600030101010101" pitchFamily="2" charset="-122"/>
                <a:ea typeface="宋体" panose="02010600030101010101" pitchFamily="2" charset="-122"/>
              </a:rPr>
              <a:t>之，曰</a:t>
            </a:r>
            <a:r>
              <a:rPr lang="zh-CN" altLang="en-US" sz="3200" b="1">
                <a:sym typeface="微软雅黑" panose="020B0503020204020204" charset="-122"/>
              </a:rPr>
              <a:t>:</a:t>
            </a:r>
            <a:r>
              <a:rPr lang="zh-CN" altLang="en-US" sz="3200" b="1" dirty="0" smtClean="0">
                <a:effectLst/>
                <a:ea typeface="SimSun-ExtB" panose="02010609060101010101" pitchFamily="49"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rPr>
              <a:t>天，</a:t>
            </a:r>
            <a:r>
              <a:rPr lang="zh-CN" altLang="en-US" sz="3200" b="1" dirty="0">
                <a:solidFill>
                  <a:srgbClr val="0000FF"/>
                </a:solidFill>
                <a:effectLst/>
                <a:latin typeface="宋体" panose="02010600030101010101" pitchFamily="2" charset="-122"/>
                <a:ea typeface="宋体" panose="02010600030101010101" pitchFamily="2" charset="-122"/>
              </a:rPr>
              <a:t>积气</a:t>
            </a:r>
            <a:r>
              <a:rPr lang="zh-CN" altLang="en-US" sz="3200" b="1" dirty="0">
                <a:solidFill>
                  <a:srgbClr val="FF0000"/>
                </a:solidFill>
                <a:effectLst/>
                <a:latin typeface="宋体" panose="02010600030101010101" pitchFamily="2" charset="-122"/>
                <a:ea typeface="宋体" panose="02010600030101010101" pitchFamily="2" charset="-122"/>
              </a:rPr>
              <a:t>耳</a:t>
            </a:r>
            <a:r>
              <a:rPr lang="zh-CN" altLang="en-US" sz="3200" b="1" dirty="0">
                <a:effectLst/>
                <a:latin typeface="宋体" panose="02010600030101010101" pitchFamily="2" charset="-122"/>
                <a:ea typeface="宋体" panose="02010600030101010101" pitchFamily="2" charset="-122"/>
              </a:rPr>
              <a:t>，亡处亡气。</a:t>
            </a:r>
            <a:r>
              <a:rPr lang="zh-CN" altLang="en-US" sz="3200" b="1" dirty="0">
                <a:solidFill>
                  <a:srgbClr val="FF3300"/>
                </a:solidFill>
                <a:effectLst/>
                <a:latin typeface="宋体" panose="02010600030101010101" pitchFamily="2" charset="-122"/>
                <a:ea typeface="宋体" panose="02010600030101010101" pitchFamily="2" charset="-122"/>
              </a:rPr>
              <a:t>若</a:t>
            </a:r>
            <a:r>
              <a:rPr lang="zh-CN" altLang="en-US" sz="3200" b="1" dirty="0">
                <a:solidFill>
                  <a:srgbClr val="0000FF"/>
                </a:solidFill>
                <a:effectLst/>
                <a:latin typeface="宋体" panose="02010600030101010101" pitchFamily="2" charset="-122"/>
                <a:ea typeface="宋体" panose="02010600030101010101" pitchFamily="2" charset="-122"/>
              </a:rPr>
              <a:t>屈伸</a:t>
            </a:r>
            <a:r>
              <a:rPr lang="zh-CN" altLang="en-US" sz="3200" b="1" dirty="0">
                <a:effectLst/>
                <a:latin typeface="宋体" panose="02010600030101010101" pitchFamily="2" charset="-122"/>
                <a:ea typeface="宋体" panose="02010600030101010101" pitchFamily="2" charset="-122"/>
              </a:rPr>
              <a:t>呼吸，终日在天中</a:t>
            </a:r>
            <a:r>
              <a:rPr lang="zh-CN" altLang="en-US" sz="3200" b="1" dirty="0">
                <a:solidFill>
                  <a:srgbClr val="FF3300"/>
                </a:solidFill>
                <a:effectLst/>
                <a:latin typeface="宋体" panose="02010600030101010101" pitchFamily="2" charset="-122"/>
                <a:ea typeface="宋体" panose="02010600030101010101" pitchFamily="2" charset="-122"/>
              </a:rPr>
              <a:t>行止</a:t>
            </a:r>
            <a:r>
              <a:rPr lang="zh-CN" altLang="en-US" sz="3200" b="1" dirty="0">
                <a:effectLst/>
                <a:latin typeface="宋体" panose="02010600030101010101" pitchFamily="2" charset="-122"/>
                <a:ea typeface="宋体" panose="02010600030101010101" pitchFamily="2" charset="-122"/>
              </a:rPr>
              <a:t>，</a:t>
            </a:r>
            <a:r>
              <a:rPr lang="zh-CN" altLang="en-US" sz="3200" b="1" dirty="0">
                <a:solidFill>
                  <a:srgbClr val="FF3300"/>
                </a:solidFill>
                <a:effectLst/>
                <a:latin typeface="宋体" panose="02010600030101010101" pitchFamily="2" charset="-122"/>
                <a:ea typeface="宋体" panose="02010600030101010101" pitchFamily="2" charset="-122"/>
              </a:rPr>
              <a:t>奈何</a:t>
            </a:r>
            <a:r>
              <a:rPr lang="zh-CN" altLang="en-US" sz="3200" b="1" dirty="0">
                <a:effectLst/>
                <a:latin typeface="宋体" panose="02010600030101010101" pitchFamily="2" charset="-122"/>
                <a:ea typeface="宋体" panose="02010600030101010101" pitchFamily="2" charset="-122"/>
              </a:rPr>
              <a:t>忧崩坠</a:t>
            </a:r>
            <a:r>
              <a:rPr lang="zh-CN" altLang="en-US" sz="3200" b="1" dirty="0">
                <a:solidFill>
                  <a:srgbClr val="FF0000"/>
                </a:solidFill>
                <a:effectLst/>
                <a:latin typeface="宋体" panose="02010600030101010101" pitchFamily="2" charset="-122"/>
                <a:ea typeface="宋体" panose="02010600030101010101" pitchFamily="2" charset="-122"/>
              </a:rPr>
              <a:t>乎</a:t>
            </a:r>
            <a:r>
              <a:rPr lang="zh-CN" altLang="en-US" sz="3200" b="1" dirty="0">
                <a:effectLst/>
                <a:latin typeface="宋体" panose="02010600030101010101" pitchFamily="2" charset="-122"/>
                <a:ea typeface="宋体" panose="02010600030101010101" pitchFamily="2" charset="-122"/>
              </a:rPr>
              <a:t>？</a:t>
            </a:r>
            <a:r>
              <a:rPr lang="zh-CN" altLang="en-US" sz="3200" b="1" dirty="0" smtClean="0">
                <a:effectLst/>
                <a:ea typeface="SimSun-ExtB" panose="02010609060101010101" pitchFamily="49"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rPr>
              <a:t> </a:t>
            </a:r>
            <a:endParaRPr lang="zh-CN" altLang="en-US" sz="3200" b="1" dirty="0">
              <a:effectLst/>
              <a:latin typeface="宋体" panose="02010600030101010101" pitchFamily="2" charset="-122"/>
              <a:ea typeface="宋体" panose="02010600030101010101" pitchFamily="2" charset="-122"/>
            </a:endParaRPr>
          </a:p>
        </p:txBody>
      </p:sp>
      <p:sp>
        <p:nvSpPr>
          <p:cNvPr id="25608" name="Text Box 13" descr="中国教育出版网"/>
          <p:cNvSpPr txBox="1">
            <a:spLocks noChangeArrowheads="1"/>
          </p:cNvSpPr>
          <p:nvPr/>
        </p:nvSpPr>
        <p:spPr bwMode="auto">
          <a:xfrm>
            <a:off x="3790951" y="5246934"/>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endParaRPr lang="zh-CN" altLang="zh-CN" b="1">
              <a:latin typeface="Times New Roman" panose="02020603050405020304" pitchFamily="18" charset="0"/>
            </a:endParaRPr>
          </a:p>
        </p:txBody>
      </p:sp>
      <p:sp>
        <p:nvSpPr>
          <p:cNvPr id="8207" name="Text Box 15" descr="中国教育出版网"/>
          <p:cNvSpPr txBox="1">
            <a:spLocks noChangeArrowheads="1"/>
          </p:cNvSpPr>
          <p:nvPr/>
        </p:nvSpPr>
        <p:spPr bwMode="auto">
          <a:xfrm>
            <a:off x="4344670" y="1021080"/>
            <a:ext cx="17246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Times New Roman" panose="02020603050405020304" pitchFamily="18" charset="0"/>
              </a:rPr>
              <a:t>崩塌坠落</a:t>
            </a:r>
            <a:endParaRPr lang="zh-CN" altLang="en-US" sz="2800" b="1" dirty="0">
              <a:solidFill>
                <a:srgbClr val="FF0000"/>
              </a:solidFill>
              <a:latin typeface="Times New Roman" panose="02020603050405020304" pitchFamily="18" charset="0"/>
            </a:endParaRPr>
          </a:p>
        </p:txBody>
      </p:sp>
      <p:sp>
        <p:nvSpPr>
          <p:cNvPr id="3" name="矩形 2"/>
          <p:cNvSpPr/>
          <p:nvPr/>
        </p:nvSpPr>
        <p:spPr>
          <a:xfrm>
            <a:off x="6069560" y="1020952"/>
            <a:ext cx="2067560" cy="521970"/>
          </a:xfrm>
          <a:prstGeom prst="rect">
            <a:avLst/>
          </a:prstGeom>
        </p:spPr>
        <p:txBody>
          <a:bodyPr wrap="none">
            <a:spAutoFit/>
          </a:bodyPr>
          <a:lstStyle/>
          <a:p>
            <a:pPr algn="l"/>
            <a:r>
              <a:rPr lang="zh-CN" altLang="en-US" sz="2800" b="1" dirty="0" smtClean="0">
                <a:solidFill>
                  <a:srgbClr val="FF0000"/>
                </a:solidFill>
                <a:latin typeface="新宋体" panose="02010609030101010101" pitchFamily="49" charset="-122"/>
                <a:ea typeface="新宋体" panose="02010609030101010101" pitchFamily="49" charset="-122"/>
              </a:rPr>
              <a:t>同</a:t>
            </a:r>
            <a:r>
              <a:rPr lang="en-US" altLang="zh-CN" sz="2800" b="1" dirty="0" smtClean="0">
                <a:solidFill>
                  <a:srgbClr val="FF0000"/>
                </a:solidFill>
                <a:latin typeface="Arial" panose="020B0604020202020204" pitchFamily="34" charset="0"/>
                <a:ea typeface="新宋体" panose="02010609030101010101" pitchFamily="49" charset="-122"/>
                <a:cs typeface="Arial" panose="020B0604020202020204" pitchFamily="34" charset="0"/>
              </a:rPr>
              <a:t>“</a:t>
            </a:r>
            <a:r>
              <a:rPr lang="zh-CN" altLang="en-US" sz="2800" b="1" dirty="0" smtClean="0">
                <a:solidFill>
                  <a:srgbClr val="FF0000"/>
                </a:solidFill>
                <a:latin typeface="Arial" panose="020B0604020202020204" pitchFamily="34" charset="0"/>
                <a:ea typeface="新宋体" panose="02010609030101010101" pitchFamily="49" charset="-122"/>
                <a:cs typeface="Arial" panose="020B0604020202020204" pitchFamily="34" charset="0"/>
              </a:rPr>
              <a:t>无</a:t>
            </a:r>
            <a:r>
              <a:rPr lang="en-US" altLang="zh-CN" sz="2800" b="1" dirty="0" smtClean="0">
                <a:solidFill>
                  <a:srgbClr val="FF0000"/>
                </a:solidFill>
                <a:latin typeface="Arial" panose="020B0604020202020204" pitchFamily="34" charset="0"/>
                <a:ea typeface="新宋体" panose="02010609030101010101" pitchFamily="49" charset="-122"/>
                <a:cs typeface="Arial" panose="020B0604020202020204" pitchFamily="34" charset="0"/>
              </a:rPr>
              <a:t>”</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没有</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5" name="矩形 4"/>
          <p:cNvSpPr/>
          <p:nvPr/>
        </p:nvSpPr>
        <p:spPr>
          <a:xfrm>
            <a:off x="3037840" y="2834640"/>
            <a:ext cx="2350770" cy="521970"/>
          </a:xfrm>
          <a:prstGeom prst="rect">
            <a:avLst/>
          </a:prstGeom>
        </p:spPr>
        <p:txBody>
          <a:bodyPr wrap="square">
            <a:spAutoFit/>
          </a:bodyPr>
          <a:lstStyle/>
          <a:p>
            <a:r>
              <a:rPr lang="zh-CN" altLang="en-US" sz="2800" b="1" dirty="0">
                <a:solidFill>
                  <a:srgbClr val="FF0000"/>
                </a:solidFill>
                <a:latin typeface="新宋体" panose="02010609030101010101" pitchFamily="49" charset="-122"/>
                <a:ea typeface="新宋体" panose="02010609030101010101" pitchFamily="49" charset="-122"/>
              </a:rPr>
              <a:t>杞国人的忧愁</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6" name="矩形 5"/>
          <p:cNvSpPr/>
          <p:nvPr/>
        </p:nvSpPr>
        <p:spPr>
          <a:xfrm>
            <a:off x="5110160" y="2001827"/>
            <a:ext cx="1354455"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于是</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就</a:t>
            </a:r>
            <a:endParaRPr 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7" name="矩形 6"/>
          <p:cNvSpPr/>
          <p:nvPr/>
        </p:nvSpPr>
        <p:spPr>
          <a:xfrm>
            <a:off x="6069548" y="2834947"/>
            <a:ext cx="1711960"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告知</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新宋体" panose="02010609030101010101" pitchFamily="49" charset="-122"/>
                <a:ea typeface="新宋体" panose="02010609030101010101" pitchFamily="49" charset="-122"/>
              </a:rPr>
              <a:t>开导</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8" name="矩形 7"/>
          <p:cNvSpPr/>
          <p:nvPr/>
        </p:nvSpPr>
        <p:spPr>
          <a:xfrm>
            <a:off x="9785239" y="2001749"/>
            <a:ext cx="897890"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罢了</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9" name="矩形 8"/>
          <p:cNvSpPr/>
          <p:nvPr/>
        </p:nvSpPr>
        <p:spPr>
          <a:xfrm>
            <a:off x="9070585" y="1020914"/>
            <a:ext cx="1612900" cy="521970"/>
          </a:xfrm>
          <a:prstGeom prst="rect">
            <a:avLst/>
          </a:prstGeom>
        </p:spPr>
        <p:txBody>
          <a:bodyPr wrap="none">
            <a:spAutoFit/>
          </a:bodyPr>
          <a:lstStyle/>
          <a:p>
            <a:r>
              <a:rPr lang="en-US" altLang="zh-CN" sz="2800" b="1" dirty="0">
                <a:solidFill>
                  <a:srgbClr val="FF0000"/>
                </a:solidFill>
                <a:latin typeface="新宋体" panose="02010609030101010101" pitchFamily="49" charset="-122"/>
                <a:ea typeface="新宋体" panose="02010609030101010101" pitchFamily="49" charset="-122"/>
              </a:rPr>
              <a:t>……</a:t>
            </a:r>
            <a:r>
              <a:rPr lang="zh-CN" altLang="en-US" sz="2800" b="1" dirty="0">
                <a:solidFill>
                  <a:srgbClr val="FF0000"/>
                </a:solidFill>
                <a:latin typeface="新宋体" panose="02010609030101010101" pitchFamily="49" charset="-122"/>
                <a:ea typeface="新宋体" panose="02010609030101010101" pitchFamily="49" charset="-122"/>
              </a:rPr>
              <a:t>的人</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0" name="矩形 9"/>
          <p:cNvSpPr/>
          <p:nvPr/>
        </p:nvSpPr>
        <p:spPr>
          <a:xfrm>
            <a:off x="8747198" y="2834362"/>
            <a:ext cx="1970405"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聚积的气体</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1" name="矩形 10"/>
          <p:cNvSpPr/>
          <p:nvPr/>
        </p:nvSpPr>
        <p:spPr>
          <a:xfrm>
            <a:off x="2497323" y="3831089"/>
            <a:ext cx="540385"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你</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2" name="矩形 11"/>
          <p:cNvSpPr/>
          <p:nvPr/>
        </p:nvSpPr>
        <p:spPr>
          <a:xfrm>
            <a:off x="3159900" y="3872401"/>
            <a:ext cx="1612900" cy="521970"/>
          </a:xfrm>
          <a:prstGeom prst="rect">
            <a:avLst/>
          </a:prstGeom>
        </p:spPr>
        <p:txBody>
          <a:bodyPr wrap="none">
            <a:spAutoFit/>
          </a:bodyPr>
          <a:lstStyle/>
          <a:p>
            <a:pPr algn="l"/>
            <a:r>
              <a:rPr lang="zh-CN" altLang="en-US" sz="2800" b="1" dirty="0" smtClean="0">
                <a:solidFill>
                  <a:srgbClr val="FF3300"/>
                </a:solidFill>
                <a:latin typeface="新宋体" panose="02010609030101010101" pitchFamily="49" charset="-122"/>
                <a:ea typeface="新宋体" panose="02010609030101010101" pitchFamily="49" charset="-122"/>
              </a:rPr>
              <a:t>弯曲伸展</a:t>
            </a:r>
            <a:endParaRPr lang="zh-CN" altLang="en-US" sz="2800" b="1" dirty="0" smtClean="0">
              <a:solidFill>
                <a:srgbClr val="FF3300"/>
              </a:solidFill>
              <a:latin typeface="新宋体" panose="02010609030101010101" pitchFamily="49" charset="-122"/>
              <a:ea typeface="新宋体" panose="02010609030101010101" pitchFamily="49" charset="-122"/>
            </a:endParaRPr>
          </a:p>
        </p:txBody>
      </p:sp>
      <p:sp>
        <p:nvSpPr>
          <p:cNvPr id="13" name="矩形 12"/>
          <p:cNvSpPr/>
          <p:nvPr/>
        </p:nvSpPr>
        <p:spPr>
          <a:xfrm>
            <a:off x="6624064" y="3831013"/>
            <a:ext cx="1711960"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行</a:t>
            </a:r>
            <a:r>
              <a:rPr lang="zh-CN" altLang="en-US" sz="2800" b="1" dirty="0" smtClean="0">
                <a:solidFill>
                  <a:srgbClr val="FF0000"/>
                </a:solidFill>
                <a:latin typeface="新宋体" panose="02010609030101010101" pitchFamily="49" charset="-122"/>
                <a:ea typeface="新宋体" panose="02010609030101010101" pitchFamily="49" charset="-122"/>
              </a:rPr>
              <a:t>动</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活动</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4" name="矩形 13"/>
          <p:cNvSpPr/>
          <p:nvPr/>
        </p:nvSpPr>
        <p:spPr>
          <a:xfrm>
            <a:off x="8613515" y="3831086"/>
            <a:ext cx="2069465"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为</a:t>
            </a:r>
            <a:r>
              <a:rPr lang="zh-CN" altLang="en-US" sz="2800" b="1" dirty="0" smtClean="0">
                <a:solidFill>
                  <a:srgbClr val="FF0000"/>
                </a:solidFill>
                <a:latin typeface="新宋体" panose="02010609030101010101" pitchFamily="49" charset="-122"/>
                <a:ea typeface="新宋体" panose="02010609030101010101" pitchFamily="49" charset="-122"/>
              </a:rPr>
              <a:t>何</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为什么</a:t>
            </a:r>
            <a:endParaRPr lang="zh-CN" altLang="en-US" sz="2800" b="1" dirty="0">
              <a:solidFill>
                <a:srgbClr val="FF0000"/>
              </a:solidFill>
              <a:latin typeface="新宋体" panose="02010609030101010101" pitchFamily="49" charset="-122"/>
              <a:ea typeface="新宋体" panose="02010609030101010101" pitchFamily="49" charset="-122"/>
            </a:endParaRPr>
          </a:p>
        </p:txBody>
      </p:sp>
      <p:grpSp>
        <p:nvGrpSpPr>
          <p:cNvPr id="22" name="组合 21"/>
          <p:cNvGrpSpPr/>
          <p:nvPr/>
        </p:nvGrpSpPr>
        <p:grpSpPr>
          <a:xfrm>
            <a:off x="148590" y="302260"/>
            <a:ext cx="1973350" cy="713740"/>
            <a:chOff x="2356" y="640"/>
            <a:chExt cx="2522" cy="1124"/>
          </a:xfrm>
        </p:grpSpPr>
        <p:sp>
          <p:nvSpPr>
            <p:cNvPr id="2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4"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疏通文意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254635" y="4394200"/>
            <a:ext cx="11682730" cy="2306320"/>
          </a:xfrm>
          <a:prstGeom prst="rect">
            <a:avLst/>
          </a:prstGeom>
        </p:spPr>
        <p:txBody>
          <a:bodyPr wrap="square">
            <a:spAutoFit/>
          </a:bodyPr>
          <a:p>
            <a:pPr algn="l" eaLnBrk="0" hangingPunct="0">
              <a:lnSpc>
                <a:spcPct val="96000"/>
              </a:lnSpc>
              <a:spcBef>
                <a:spcPts val="0"/>
              </a:spcBef>
              <a:spcAft>
                <a:spcPts val="0"/>
              </a:spcAft>
              <a:buSzPct val="90000"/>
            </a:pPr>
            <a:r>
              <a:rPr lang="zh-CN" altLang="en-US" sz="2800" b="1" dirty="0" smtClean="0">
                <a:solidFill>
                  <a:srgbClr val="0000FF"/>
                </a:solidFill>
                <a:latin typeface="新宋体" panose="02010609030101010101" pitchFamily="49" charset="-122"/>
                <a:ea typeface="新宋体" panose="02010609030101010101" pitchFamily="49" charset="-122"/>
              </a:rPr>
              <a:t>    </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古代杞国有个人担心天会塌地会陷</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自己无处存身</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便</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睡不好觉</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吃不下饭</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endPar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endParaRPr>
          </a:p>
          <a:p>
            <a:pPr algn="l" eaLnBrk="0" hangingPunct="0">
              <a:lnSpc>
                <a:spcPct val="96000"/>
              </a:lnSpc>
              <a:spcBef>
                <a:spcPts val="0"/>
              </a:spcBef>
              <a:spcAft>
                <a:spcPts val="0"/>
              </a:spcAft>
              <a:buSzPct val="90000"/>
            </a:pP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 </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      </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另外又有个人为这个杞国人的忧愁而忧愁</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就去开导他</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说:</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天不过是聚积的气体罢了</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没有哪个地方没有空气。你一举一动</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一呼一吸</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整天都在天空里活动</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怎么还担心天会塌下来呢？</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dirty="0" smtClean="0">
              <a:solidFill>
                <a:srgbClr val="0000FF"/>
              </a:solidFill>
              <a:latin typeface="新宋体" panose="02010609030101010101" pitchFamily="49" charset="-122"/>
              <a:ea typeface="新宋体" panose="02010609030101010101" pitchFamily="49" charset="-122"/>
            </a:endParaRPr>
          </a:p>
        </p:txBody>
      </p:sp>
      <p:sp>
        <p:nvSpPr>
          <p:cNvPr id="4" name="矩形 3"/>
          <p:cNvSpPr/>
          <p:nvPr/>
        </p:nvSpPr>
        <p:spPr>
          <a:xfrm>
            <a:off x="10754884" y="3711169"/>
            <a:ext cx="540385" cy="521970"/>
          </a:xfrm>
          <a:prstGeom prst="rect">
            <a:avLst/>
          </a:prstGeom>
        </p:spPr>
        <p:txBody>
          <a:bodyPr wrap="none">
            <a:spAutoFit/>
          </a:bodyPr>
          <a:p>
            <a:r>
              <a:rPr lang="zh-CN" altLang="en-US" sz="2800" b="1" dirty="0">
                <a:solidFill>
                  <a:srgbClr val="FF0000"/>
                </a:solidFill>
                <a:latin typeface="新宋体" panose="02010609030101010101" pitchFamily="49" charset="-122"/>
                <a:ea typeface="新宋体" panose="02010609030101010101" pitchFamily="49" charset="-122"/>
              </a:rPr>
              <a:t>呢</a:t>
            </a:r>
            <a:endParaRPr lang="zh-CN" altLang="en-US" sz="2800" b="1" dirty="0">
              <a:solidFill>
                <a:srgbClr val="FF00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07"/>
                                        </p:tgtEl>
                                        <p:attrNameLst>
                                          <p:attrName>style.visibility</p:attrName>
                                        </p:attrNameLst>
                                      </p:cBhvr>
                                      <p:to>
                                        <p:strVal val="visible"/>
                                      </p:to>
                                    </p:set>
                                    <p:anim calcmode="lin" valueType="num">
                                      <p:cBhvr>
                                        <p:cTn id="7" dur="1000" fill="hold"/>
                                        <p:tgtEl>
                                          <p:spTgt spid="8207"/>
                                        </p:tgtEl>
                                        <p:attrNameLst>
                                          <p:attrName>ppt_x</p:attrName>
                                        </p:attrNameLst>
                                      </p:cBhvr>
                                      <p:tavLst>
                                        <p:tav tm="0">
                                          <p:val>
                                            <p:strVal val="0-#ppt_w/2"/>
                                          </p:val>
                                        </p:tav>
                                        <p:tav tm="100000">
                                          <p:val>
                                            <p:strVal val="#ppt_x"/>
                                          </p:val>
                                        </p:tav>
                                      </p:tavLst>
                                    </p:anim>
                                    <p:anim calcmode="lin" valueType="num">
                                      <p:cBhvr>
                                        <p:cTn id="8" dur="1000" fill="hold"/>
                                        <p:tgtEl>
                                          <p:spTgt spid="82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barn(inVertical)">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heel(1)">
                                      <p:cBhvr>
                                        <p:cTn id="68" dur="20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down)">
                                      <p:cBhvr>
                                        <p:cTn id="73" dur="580">
                                          <p:stCondLst>
                                            <p:cond delay="0"/>
                                          </p:stCondLst>
                                        </p:cTn>
                                        <p:tgtEl>
                                          <p:spTgt spid="8"/>
                                        </p:tgtEl>
                                      </p:cBhvr>
                                    </p:animEffect>
                                    <p:anim calcmode="lin" valueType="num">
                                      <p:cBhvr>
                                        <p:cTn id="7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79" dur="26">
                                          <p:stCondLst>
                                            <p:cond delay="650"/>
                                          </p:stCondLst>
                                        </p:cTn>
                                        <p:tgtEl>
                                          <p:spTgt spid="8"/>
                                        </p:tgtEl>
                                      </p:cBhvr>
                                      <p:to x="100000" y="60000"/>
                                    </p:animScale>
                                    <p:animScale>
                                      <p:cBhvr>
                                        <p:cTn id="80" dur="166" decel="50000">
                                          <p:stCondLst>
                                            <p:cond delay="676"/>
                                          </p:stCondLst>
                                        </p:cTn>
                                        <p:tgtEl>
                                          <p:spTgt spid="8"/>
                                        </p:tgtEl>
                                      </p:cBhvr>
                                      <p:to x="100000" y="100000"/>
                                    </p:animScale>
                                    <p:animScale>
                                      <p:cBhvr>
                                        <p:cTn id="81" dur="26">
                                          <p:stCondLst>
                                            <p:cond delay="1312"/>
                                          </p:stCondLst>
                                        </p:cTn>
                                        <p:tgtEl>
                                          <p:spTgt spid="8"/>
                                        </p:tgtEl>
                                      </p:cBhvr>
                                      <p:to x="100000" y="80000"/>
                                    </p:animScale>
                                    <p:animScale>
                                      <p:cBhvr>
                                        <p:cTn id="82" dur="166" decel="50000">
                                          <p:stCondLst>
                                            <p:cond delay="1338"/>
                                          </p:stCondLst>
                                        </p:cTn>
                                        <p:tgtEl>
                                          <p:spTgt spid="8"/>
                                        </p:tgtEl>
                                      </p:cBhvr>
                                      <p:to x="100000" y="100000"/>
                                    </p:animScale>
                                    <p:animScale>
                                      <p:cBhvr>
                                        <p:cTn id="83" dur="26">
                                          <p:stCondLst>
                                            <p:cond delay="1642"/>
                                          </p:stCondLst>
                                        </p:cTn>
                                        <p:tgtEl>
                                          <p:spTgt spid="8"/>
                                        </p:tgtEl>
                                      </p:cBhvr>
                                      <p:to x="100000" y="90000"/>
                                    </p:animScale>
                                    <p:animScale>
                                      <p:cBhvr>
                                        <p:cTn id="84" dur="166" decel="50000">
                                          <p:stCondLst>
                                            <p:cond delay="1668"/>
                                          </p:stCondLst>
                                        </p:cTn>
                                        <p:tgtEl>
                                          <p:spTgt spid="8"/>
                                        </p:tgtEl>
                                      </p:cBhvr>
                                      <p:to x="100000" y="100000"/>
                                    </p:animScale>
                                    <p:animScale>
                                      <p:cBhvr>
                                        <p:cTn id="85" dur="26">
                                          <p:stCondLst>
                                            <p:cond delay="1808"/>
                                          </p:stCondLst>
                                        </p:cTn>
                                        <p:tgtEl>
                                          <p:spTgt spid="8"/>
                                        </p:tgtEl>
                                      </p:cBhvr>
                                      <p:to x="100000" y="95000"/>
                                    </p:animScale>
                                    <p:animScale>
                                      <p:cBhvr>
                                        <p:cTn id="86" dur="166" decel="50000">
                                          <p:stCondLst>
                                            <p:cond delay="1834"/>
                                          </p:stCondLst>
                                        </p:cTn>
                                        <p:tgtEl>
                                          <p:spTgt spid="8"/>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grpId="0" nodeType="click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down)">
                                      <p:cBhvr>
                                        <p:cTn id="91" dur="580">
                                          <p:stCondLst>
                                            <p:cond delay="0"/>
                                          </p:stCondLst>
                                        </p:cTn>
                                        <p:tgtEl>
                                          <p:spTgt spid="11"/>
                                        </p:tgtEl>
                                      </p:cBhvr>
                                    </p:animEffect>
                                    <p:anim calcmode="lin" valueType="num">
                                      <p:cBhvr>
                                        <p:cTn id="9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7" dur="26">
                                          <p:stCondLst>
                                            <p:cond delay="650"/>
                                          </p:stCondLst>
                                        </p:cTn>
                                        <p:tgtEl>
                                          <p:spTgt spid="11"/>
                                        </p:tgtEl>
                                      </p:cBhvr>
                                      <p:to x="100000" y="60000"/>
                                    </p:animScale>
                                    <p:animScale>
                                      <p:cBhvr>
                                        <p:cTn id="98" dur="166" decel="50000">
                                          <p:stCondLst>
                                            <p:cond delay="676"/>
                                          </p:stCondLst>
                                        </p:cTn>
                                        <p:tgtEl>
                                          <p:spTgt spid="11"/>
                                        </p:tgtEl>
                                      </p:cBhvr>
                                      <p:to x="100000" y="100000"/>
                                    </p:animScale>
                                    <p:animScale>
                                      <p:cBhvr>
                                        <p:cTn id="99" dur="26">
                                          <p:stCondLst>
                                            <p:cond delay="1312"/>
                                          </p:stCondLst>
                                        </p:cTn>
                                        <p:tgtEl>
                                          <p:spTgt spid="11"/>
                                        </p:tgtEl>
                                      </p:cBhvr>
                                      <p:to x="100000" y="80000"/>
                                    </p:animScale>
                                    <p:animScale>
                                      <p:cBhvr>
                                        <p:cTn id="100" dur="166" decel="50000">
                                          <p:stCondLst>
                                            <p:cond delay="1338"/>
                                          </p:stCondLst>
                                        </p:cTn>
                                        <p:tgtEl>
                                          <p:spTgt spid="11"/>
                                        </p:tgtEl>
                                      </p:cBhvr>
                                      <p:to x="100000" y="100000"/>
                                    </p:animScale>
                                    <p:animScale>
                                      <p:cBhvr>
                                        <p:cTn id="101" dur="26">
                                          <p:stCondLst>
                                            <p:cond delay="1642"/>
                                          </p:stCondLst>
                                        </p:cTn>
                                        <p:tgtEl>
                                          <p:spTgt spid="11"/>
                                        </p:tgtEl>
                                      </p:cBhvr>
                                      <p:to x="100000" y="90000"/>
                                    </p:animScale>
                                    <p:animScale>
                                      <p:cBhvr>
                                        <p:cTn id="102" dur="166" decel="50000">
                                          <p:stCondLst>
                                            <p:cond delay="1668"/>
                                          </p:stCondLst>
                                        </p:cTn>
                                        <p:tgtEl>
                                          <p:spTgt spid="11"/>
                                        </p:tgtEl>
                                      </p:cBhvr>
                                      <p:to x="100000" y="100000"/>
                                    </p:animScale>
                                    <p:animScale>
                                      <p:cBhvr>
                                        <p:cTn id="103" dur="26">
                                          <p:stCondLst>
                                            <p:cond delay="1808"/>
                                          </p:stCondLst>
                                        </p:cTn>
                                        <p:tgtEl>
                                          <p:spTgt spid="11"/>
                                        </p:tgtEl>
                                      </p:cBhvr>
                                      <p:to x="100000" y="95000"/>
                                    </p:animScale>
                                    <p:animScale>
                                      <p:cBhvr>
                                        <p:cTn id="104" dur="166" decel="50000">
                                          <p:stCondLst>
                                            <p:cond delay="1834"/>
                                          </p:stCondLst>
                                        </p:cTn>
                                        <p:tgtEl>
                                          <p:spTgt spid="11"/>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13"/>
                                        </p:tgtEl>
                                        <p:attrNameLst>
                                          <p:attrName>style.visibility</p:attrName>
                                        </p:attrNameLst>
                                      </p:cBhvr>
                                      <p:to>
                                        <p:strVal val="visible"/>
                                      </p:to>
                                    </p:set>
                                    <p:animEffect transition="in" filter="wipe(down)">
                                      <p:cBhvr>
                                        <p:cTn id="115" dur="580">
                                          <p:stCondLst>
                                            <p:cond delay="0"/>
                                          </p:stCondLst>
                                        </p:cTn>
                                        <p:tgtEl>
                                          <p:spTgt spid="13"/>
                                        </p:tgtEl>
                                      </p:cBhvr>
                                    </p:animEffect>
                                    <p:anim calcmode="lin" valueType="num">
                                      <p:cBhvr>
                                        <p:cTn id="11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21" dur="26">
                                          <p:stCondLst>
                                            <p:cond delay="650"/>
                                          </p:stCondLst>
                                        </p:cTn>
                                        <p:tgtEl>
                                          <p:spTgt spid="13"/>
                                        </p:tgtEl>
                                      </p:cBhvr>
                                      <p:to x="100000" y="60000"/>
                                    </p:animScale>
                                    <p:animScale>
                                      <p:cBhvr>
                                        <p:cTn id="122" dur="166" decel="50000">
                                          <p:stCondLst>
                                            <p:cond delay="676"/>
                                          </p:stCondLst>
                                        </p:cTn>
                                        <p:tgtEl>
                                          <p:spTgt spid="13"/>
                                        </p:tgtEl>
                                      </p:cBhvr>
                                      <p:to x="100000" y="100000"/>
                                    </p:animScale>
                                    <p:animScale>
                                      <p:cBhvr>
                                        <p:cTn id="123" dur="26">
                                          <p:stCondLst>
                                            <p:cond delay="1312"/>
                                          </p:stCondLst>
                                        </p:cTn>
                                        <p:tgtEl>
                                          <p:spTgt spid="13"/>
                                        </p:tgtEl>
                                      </p:cBhvr>
                                      <p:to x="100000" y="80000"/>
                                    </p:animScale>
                                    <p:animScale>
                                      <p:cBhvr>
                                        <p:cTn id="124" dur="166" decel="50000">
                                          <p:stCondLst>
                                            <p:cond delay="1338"/>
                                          </p:stCondLst>
                                        </p:cTn>
                                        <p:tgtEl>
                                          <p:spTgt spid="13"/>
                                        </p:tgtEl>
                                      </p:cBhvr>
                                      <p:to x="100000" y="100000"/>
                                    </p:animScale>
                                    <p:animScale>
                                      <p:cBhvr>
                                        <p:cTn id="125" dur="26">
                                          <p:stCondLst>
                                            <p:cond delay="1642"/>
                                          </p:stCondLst>
                                        </p:cTn>
                                        <p:tgtEl>
                                          <p:spTgt spid="13"/>
                                        </p:tgtEl>
                                      </p:cBhvr>
                                      <p:to x="100000" y="90000"/>
                                    </p:animScale>
                                    <p:animScale>
                                      <p:cBhvr>
                                        <p:cTn id="126" dur="166" decel="50000">
                                          <p:stCondLst>
                                            <p:cond delay="1668"/>
                                          </p:stCondLst>
                                        </p:cTn>
                                        <p:tgtEl>
                                          <p:spTgt spid="13"/>
                                        </p:tgtEl>
                                      </p:cBhvr>
                                      <p:to x="100000" y="100000"/>
                                    </p:animScale>
                                    <p:animScale>
                                      <p:cBhvr>
                                        <p:cTn id="127" dur="26">
                                          <p:stCondLst>
                                            <p:cond delay="1808"/>
                                          </p:stCondLst>
                                        </p:cTn>
                                        <p:tgtEl>
                                          <p:spTgt spid="13"/>
                                        </p:tgtEl>
                                      </p:cBhvr>
                                      <p:to x="100000" y="95000"/>
                                    </p:animScale>
                                    <p:animScale>
                                      <p:cBhvr>
                                        <p:cTn id="128" dur="166" decel="50000">
                                          <p:stCondLst>
                                            <p:cond delay="1834"/>
                                          </p:stCondLst>
                                        </p:cTn>
                                        <p:tgtEl>
                                          <p:spTgt spid="13"/>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14"/>
                                        </p:tgtEl>
                                        <p:attrNameLst>
                                          <p:attrName>style.visibility</p:attrName>
                                        </p:attrNameLst>
                                      </p:cBhvr>
                                      <p:to>
                                        <p:strVal val="visible"/>
                                      </p:to>
                                    </p:set>
                                    <p:anim calcmode="lin" valueType="num">
                                      <p:cBhvr additive="base">
                                        <p:cTn id="133" dur="500" fill="hold"/>
                                        <p:tgtEl>
                                          <p:spTgt spid="14"/>
                                        </p:tgtEl>
                                        <p:attrNameLst>
                                          <p:attrName>ppt_x</p:attrName>
                                        </p:attrNameLst>
                                      </p:cBhvr>
                                      <p:tavLst>
                                        <p:tav tm="0">
                                          <p:val>
                                            <p:strVal val="#ppt_x"/>
                                          </p:val>
                                        </p:tav>
                                        <p:tav tm="100000">
                                          <p:val>
                                            <p:strVal val="#ppt_x"/>
                                          </p:val>
                                        </p:tav>
                                      </p:tavLst>
                                    </p:anim>
                                    <p:anim calcmode="lin" valueType="num">
                                      <p:cBhvr additive="base">
                                        <p:cTn id="1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4"/>
                                        </p:tgtEl>
                                        <p:attrNameLst>
                                          <p:attrName>style.visibility</p:attrName>
                                        </p:attrNameLst>
                                      </p:cBhvr>
                                      <p:to>
                                        <p:strVal val="visible"/>
                                      </p:to>
                                    </p:set>
                                    <p:animEffect transition="in" filter="wipe(down)">
                                      <p:cBhvr>
                                        <p:cTn id="139" dur="580">
                                          <p:stCondLst>
                                            <p:cond delay="0"/>
                                          </p:stCondLst>
                                        </p:cTn>
                                        <p:tgtEl>
                                          <p:spTgt spid="4"/>
                                        </p:tgtEl>
                                      </p:cBhvr>
                                    </p:animEffect>
                                    <p:anim calcmode="lin" valueType="num">
                                      <p:cBhvr>
                                        <p:cTn id="1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45" dur="26">
                                          <p:stCondLst>
                                            <p:cond delay="650"/>
                                          </p:stCondLst>
                                        </p:cTn>
                                        <p:tgtEl>
                                          <p:spTgt spid="4"/>
                                        </p:tgtEl>
                                      </p:cBhvr>
                                      <p:to x="100000" y="60000"/>
                                    </p:animScale>
                                    <p:animScale>
                                      <p:cBhvr>
                                        <p:cTn id="146" dur="166" decel="50000">
                                          <p:stCondLst>
                                            <p:cond delay="676"/>
                                          </p:stCondLst>
                                        </p:cTn>
                                        <p:tgtEl>
                                          <p:spTgt spid="4"/>
                                        </p:tgtEl>
                                      </p:cBhvr>
                                      <p:to x="100000" y="100000"/>
                                    </p:animScale>
                                    <p:animScale>
                                      <p:cBhvr>
                                        <p:cTn id="147" dur="26">
                                          <p:stCondLst>
                                            <p:cond delay="1312"/>
                                          </p:stCondLst>
                                        </p:cTn>
                                        <p:tgtEl>
                                          <p:spTgt spid="4"/>
                                        </p:tgtEl>
                                      </p:cBhvr>
                                      <p:to x="100000" y="80000"/>
                                    </p:animScale>
                                    <p:animScale>
                                      <p:cBhvr>
                                        <p:cTn id="148" dur="166" decel="50000">
                                          <p:stCondLst>
                                            <p:cond delay="1338"/>
                                          </p:stCondLst>
                                        </p:cTn>
                                        <p:tgtEl>
                                          <p:spTgt spid="4"/>
                                        </p:tgtEl>
                                      </p:cBhvr>
                                      <p:to x="100000" y="100000"/>
                                    </p:animScale>
                                    <p:animScale>
                                      <p:cBhvr>
                                        <p:cTn id="149" dur="26">
                                          <p:stCondLst>
                                            <p:cond delay="1642"/>
                                          </p:stCondLst>
                                        </p:cTn>
                                        <p:tgtEl>
                                          <p:spTgt spid="4"/>
                                        </p:tgtEl>
                                      </p:cBhvr>
                                      <p:to x="100000" y="90000"/>
                                    </p:animScale>
                                    <p:animScale>
                                      <p:cBhvr>
                                        <p:cTn id="150" dur="166" decel="50000">
                                          <p:stCondLst>
                                            <p:cond delay="1668"/>
                                          </p:stCondLst>
                                        </p:cTn>
                                        <p:tgtEl>
                                          <p:spTgt spid="4"/>
                                        </p:tgtEl>
                                      </p:cBhvr>
                                      <p:to x="100000" y="100000"/>
                                    </p:animScale>
                                    <p:animScale>
                                      <p:cBhvr>
                                        <p:cTn id="151" dur="26">
                                          <p:stCondLst>
                                            <p:cond delay="1808"/>
                                          </p:stCondLst>
                                        </p:cTn>
                                        <p:tgtEl>
                                          <p:spTgt spid="4"/>
                                        </p:tgtEl>
                                      </p:cBhvr>
                                      <p:to x="100000" y="95000"/>
                                    </p:animScale>
                                    <p:animScale>
                                      <p:cBhvr>
                                        <p:cTn id="152" dur="166" decel="50000">
                                          <p:stCondLst>
                                            <p:cond delay="1834"/>
                                          </p:stCondLst>
                                        </p:cTn>
                                        <p:tgtEl>
                                          <p:spTgt spid="4"/>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5" presetClass="entr" presetSubtype="10" fill="hold" grpId="0" nodeType="clickEffect">
                                  <p:stCondLst>
                                    <p:cond delay="0"/>
                                  </p:stCondLst>
                                  <p:childTnLst>
                                    <p:set>
                                      <p:cBhvr>
                                        <p:cTn id="156" dur="1" fill="hold">
                                          <p:stCondLst>
                                            <p:cond delay="0"/>
                                          </p:stCondLst>
                                        </p:cTn>
                                        <p:tgtEl>
                                          <p:spTgt spid="2"/>
                                        </p:tgtEl>
                                        <p:attrNameLst>
                                          <p:attrName>style.visibility</p:attrName>
                                        </p:attrNameLst>
                                      </p:cBhvr>
                                      <p:to>
                                        <p:strVal val="visible"/>
                                      </p:to>
                                    </p:set>
                                    <p:animEffect transition="in" filter="checkerboard(across)">
                                      <p:cBhvr>
                                        <p:cTn id="1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7" grpId="0"/>
      <p:bldP spid="3" grpId="0"/>
      <p:bldP spid="5" grpId="0"/>
      <p:bldP spid="6" grpId="0"/>
      <p:bldP spid="7" grpId="0"/>
      <p:bldP spid="8" grpId="0"/>
      <p:bldP spid="9" grpId="0"/>
      <p:bldP spid="10" grpId="0"/>
      <p:bldP spid="11" grpId="0"/>
      <p:bldP spid="12" grpId="0"/>
      <p:bldP spid="13" grpId="0"/>
      <p:bldP spid="14" grpId="0"/>
      <p:bldP spid="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7650" name="Text Box 4" descr="中国教育出版网"/>
          <p:cNvSpPr txBox="1">
            <a:spLocks noChangeArrowheads="1"/>
          </p:cNvSpPr>
          <p:nvPr/>
        </p:nvSpPr>
        <p:spPr bwMode="auto">
          <a:xfrm>
            <a:off x="539148" y="494561"/>
            <a:ext cx="10655300" cy="40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3200" b="1" dirty="0" smtClean="0">
                <a:effectLst>
                  <a:outerShdw blurRad="38100" dist="38100" dir="2700000" algn="tl">
                    <a:srgbClr val="000000">
                      <a:alpha val="43137"/>
                    </a:srgbClr>
                  </a:outerShdw>
                </a:effectLst>
                <a:latin typeface="Times New Roman" panose="02020603050405020304" pitchFamily="18" charset="0"/>
              </a:rPr>
              <a:t>        </a:t>
            </a:r>
            <a:r>
              <a:rPr lang="zh-CN" altLang="en-US" sz="3200" b="1" dirty="0" smtClean="0">
                <a:effectLst/>
                <a:latin typeface="Times New Roman" panose="02020603050405020304" pitchFamily="18" charset="0"/>
              </a:rPr>
              <a:t>其</a:t>
            </a:r>
            <a:r>
              <a:rPr lang="zh-CN" altLang="en-US" sz="3200" b="1" dirty="0">
                <a:effectLst/>
                <a:latin typeface="Times New Roman" panose="02020603050405020304" pitchFamily="18" charset="0"/>
              </a:rPr>
              <a:t>人曰</a:t>
            </a:r>
            <a:r>
              <a:rPr lang="zh-CN" altLang="en-US" sz="3200" b="1">
                <a:sym typeface="微软雅黑" panose="020B0503020204020204" charset="-122"/>
              </a:rPr>
              <a:t>:</a:t>
            </a:r>
            <a:r>
              <a:rPr lang="zh-CN" altLang="en-US" sz="3200" b="1" dirty="0" smtClean="0">
                <a:effectLst/>
                <a:ea typeface="SimSun-ExtB" panose="02010609060101010101" pitchFamily="49" charset="-122"/>
                <a:cs typeface="Arial" panose="020B0604020202020204" pitchFamily="34" charset="0"/>
                <a:sym typeface="+mn-ea"/>
              </a:rPr>
              <a:t>“</a:t>
            </a:r>
            <a:r>
              <a:rPr lang="zh-CN" altLang="en-US" sz="3200" b="1" dirty="0">
                <a:effectLst/>
                <a:latin typeface="Times New Roman" panose="02020603050405020304" pitchFamily="18" charset="0"/>
              </a:rPr>
              <a:t>天</a:t>
            </a:r>
            <a:r>
              <a:rPr lang="zh-CN" altLang="en-US" sz="3200" b="1" dirty="0">
                <a:solidFill>
                  <a:srgbClr val="FF0000"/>
                </a:solidFill>
                <a:effectLst/>
                <a:latin typeface="Times New Roman" panose="02020603050405020304" pitchFamily="18" charset="0"/>
              </a:rPr>
              <a:t>果</a:t>
            </a:r>
            <a:r>
              <a:rPr lang="zh-CN" altLang="en-US" sz="3200" b="1" dirty="0">
                <a:effectLst/>
                <a:latin typeface="Times New Roman" panose="02020603050405020304" pitchFamily="18" charset="0"/>
              </a:rPr>
              <a:t>积气，日月</a:t>
            </a:r>
            <a:r>
              <a:rPr lang="zh-CN" altLang="en-US" sz="3200" b="1" dirty="0" smtClean="0">
                <a:solidFill>
                  <a:srgbClr val="FF3300"/>
                </a:solidFill>
                <a:effectLst/>
                <a:latin typeface="Times New Roman" panose="02020603050405020304" pitchFamily="18" charset="0"/>
              </a:rPr>
              <a:t>星宿</a:t>
            </a:r>
            <a:r>
              <a:rPr lang="zh-CN" altLang="en-US" sz="3200" b="1" dirty="0">
                <a:solidFill>
                  <a:schemeClr val="accent4">
                    <a:lumMod val="75000"/>
                  </a:schemeClr>
                </a:solidFill>
                <a:effectLst/>
                <a:latin typeface="Times New Roman" panose="02020603050405020304" pitchFamily="18" charset="0"/>
              </a:rPr>
              <a:t>，</a:t>
            </a:r>
            <a:r>
              <a:rPr lang="zh-CN" altLang="en-US" sz="3200" b="1" dirty="0" smtClean="0">
                <a:effectLst/>
                <a:latin typeface="Times New Roman" panose="02020603050405020304" pitchFamily="18" charset="0"/>
              </a:rPr>
              <a:t>不</a:t>
            </a:r>
            <a:r>
              <a:rPr lang="zh-CN" altLang="en-US" sz="3200" b="1" dirty="0" smtClean="0">
                <a:solidFill>
                  <a:srgbClr val="FF3300"/>
                </a:solidFill>
                <a:effectLst/>
                <a:latin typeface="Times New Roman" panose="02020603050405020304" pitchFamily="18" charset="0"/>
              </a:rPr>
              <a:t>当</a:t>
            </a:r>
            <a:r>
              <a:rPr lang="zh-CN" altLang="en-US" sz="3200" b="1" dirty="0">
                <a:effectLst/>
                <a:latin typeface="Times New Roman" panose="02020603050405020304" pitchFamily="18" charset="0"/>
              </a:rPr>
              <a:t>坠</a:t>
            </a:r>
            <a:r>
              <a:rPr lang="zh-CN" altLang="en-US" sz="3200" b="1" dirty="0">
                <a:solidFill>
                  <a:schemeClr val="accent4">
                    <a:lumMod val="75000"/>
                  </a:schemeClr>
                </a:solidFill>
                <a:effectLst/>
                <a:latin typeface="Times New Roman" panose="02020603050405020304" pitchFamily="18" charset="0"/>
              </a:rPr>
              <a:t>耶</a:t>
            </a:r>
            <a:r>
              <a:rPr lang="zh-CN" altLang="en-US" sz="3200" b="1" dirty="0" smtClean="0">
                <a:effectLst/>
                <a:latin typeface="Times New Roman" panose="02020603050405020304" pitchFamily="18" charset="0"/>
              </a:rPr>
              <a:t>？</a:t>
            </a:r>
            <a:r>
              <a:rPr lang="zh-CN" altLang="en-US" sz="3200" b="1" dirty="0" smtClean="0">
                <a:effectLst/>
                <a:ea typeface="SimSun-ExtB" panose="02010609060101010101" pitchFamily="49" charset="-122"/>
                <a:cs typeface="Arial" panose="020B0604020202020204" pitchFamily="34" charset="0"/>
                <a:sym typeface="+mn-ea"/>
              </a:rPr>
              <a:t>”</a:t>
            </a:r>
            <a:endParaRPr lang="en-US" altLang="zh-CN" sz="3200" b="1" dirty="0" smtClean="0">
              <a:effectLst/>
              <a:latin typeface="Times New Roman" panose="02020603050405020304" pitchFamily="18" charset="0"/>
            </a:endParaRPr>
          </a:p>
          <a:p>
            <a:pPr eaLnBrk="1" hangingPunct="1">
              <a:lnSpc>
                <a:spcPct val="200000"/>
              </a:lnSpc>
            </a:pPr>
            <a:r>
              <a:rPr lang="en-US" altLang="zh-CN" sz="3200" b="1" dirty="0">
                <a:effectLst/>
                <a:latin typeface="Times New Roman" panose="02020603050405020304" pitchFamily="18" charset="0"/>
              </a:rPr>
              <a:t> </a:t>
            </a:r>
            <a:r>
              <a:rPr lang="en-US" altLang="zh-CN" sz="3200" b="1" dirty="0" smtClean="0">
                <a:effectLst/>
                <a:latin typeface="Times New Roman" panose="02020603050405020304" pitchFamily="18" charset="0"/>
              </a:rPr>
              <a:t>       </a:t>
            </a:r>
            <a:r>
              <a:rPr lang="zh-CN" altLang="en-US" sz="3200" b="1" dirty="0" smtClean="0">
                <a:effectLst/>
                <a:latin typeface="Times New Roman" panose="02020603050405020304" pitchFamily="18" charset="0"/>
              </a:rPr>
              <a:t>晓</a:t>
            </a:r>
            <a:r>
              <a:rPr lang="zh-CN" altLang="en-US" sz="3200" b="1" dirty="0">
                <a:effectLst/>
                <a:latin typeface="Times New Roman" panose="02020603050405020304" pitchFamily="18" charset="0"/>
              </a:rPr>
              <a:t>之者曰</a:t>
            </a:r>
            <a:r>
              <a:rPr lang="zh-CN" altLang="en-US" sz="3200" b="1">
                <a:sym typeface="微软雅黑" panose="020B0503020204020204" charset="-122"/>
              </a:rPr>
              <a:t>:</a:t>
            </a:r>
            <a:r>
              <a:rPr lang="zh-CN" altLang="en-US" sz="3200" b="1" dirty="0" smtClean="0">
                <a:effectLst/>
                <a:ea typeface="SimSun-ExtB" panose="02010609060101010101" pitchFamily="49" charset="-122"/>
                <a:cs typeface="Arial" panose="020B0604020202020204" pitchFamily="34" charset="0"/>
                <a:sym typeface="+mn-ea"/>
              </a:rPr>
              <a:t>“</a:t>
            </a:r>
            <a:r>
              <a:rPr lang="zh-CN" altLang="en-US" sz="3200" b="1" dirty="0">
                <a:effectLst/>
                <a:latin typeface="Times New Roman" panose="02020603050405020304" pitchFamily="18" charset="0"/>
              </a:rPr>
              <a:t>日月星宿，亦积气中之有光耀</a:t>
            </a:r>
            <a:r>
              <a:rPr lang="zh-CN" altLang="en-US" sz="3200" b="1" dirty="0">
                <a:solidFill>
                  <a:srgbClr val="FF0000"/>
                </a:solidFill>
                <a:effectLst/>
                <a:latin typeface="Times New Roman" panose="02020603050405020304" pitchFamily="18" charset="0"/>
              </a:rPr>
              <a:t>者</a:t>
            </a:r>
            <a:r>
              <a:rPr lang="zh-CN" altLang="en-US" sz="3200" b="1" dirty="0">
                <a:effectLst/>
                <a:latin typeface="Times New Roman" panose="02020603050405020304" pitchFamily="18" charset="0"/>
              </a:rPr>
              <a:t>，</a:t>
            </a:r>
            <a:r>
              <a:rPr lang="zh-CN" altLang="en-US" sz="3200" b="1" dirty="0">
                <a:solidFill>
                  <a:srgbClr val="FF3300"/>
                </a:solidFill>
                <a:effectLst/>
                <a:latin typeface="Times New Roman" panose="02020603050405020304" pitchFamily="18" charset="0"/>
              </a:rPr>
              <a:t>只使</a:t>
            </a:r>
            <a:r>
              <a:rPr lang="zh-CN" altLang="en-US" sz="3200" b="1" dirty="0">
                <a:effectLst/>
                <a:latin typeface="Times New Roman" panose="02020603050405020304" pitchFamily="18" charset="0"/>
              </a:rPr>
              <a:t>坠，亦不能有所</a:t>
            </a:r>
            <a:r>
              <a:rPr lang="zh-CN" altLang="en-US" sz="3200" b="1" dirty="0">
                <a:solidFill>
                  <a:srgbClr val="FF3300"/>
                </a:solidFill>
                <a:effectLst/>
                <a:latin typeface="Times New Roman" panose="02020603050405020304" pitchFamily="18" charset="0"/>
              </a:rPr>
              <a:t>中伤</a:t>
            </a:r>
            <a:r>
              <a:rPr lang="zh-CN" altLang="en-US" sz="3200" b="1" dirty="0" smtClean="0">
                <a:effectLst/>
                <a:latin typeface="Times New Roman" panose="02020603050405020304" pitchFamily="18" charset="0"/>
              </a:rPr>
              <a:t>。</a:t>
            </a:r>
            <a:r>
              <a:rPr lang="zh-CN" altLang="en-US" sz="3200" b="1" dirty="0" smtClean="0">
                <a:effectLst/>
                <a:ea typeface="SimSun-ExtB" panose="02010609060101010101" pitchFamily="49" charset="-122"/>
                <a:cs typeface="Arial" panose="020B0604020202020204" pitchFamily="34" charset="0"/>
                <a:sym typeface="+mn-ea"/>
              </a:rPr>
              <a:t>”</a:t>
            </a:r>
            <a:endParaRPr lang="en-US" altLang="zh-CN" sz="3200" b="1" dirty="0" smtClean="0">
              <a:effectLst/>
              <a:latin typeface="Times New Roman" panose="02020603050405020304" pitchFamily="18" charset="0"/>
            </a:endParaRPr>
          </a:p>
          <a:p>
            <a:pPr eaLnBrk="1" hangingPunct="1">
              <a:lnSpc>
                <a:spcPct val="200000"/>
              </a:lnSpc>
            </a:pPr>
            <a:r>
              <a:rPr lang="en-US" altLang="zh-CN" sz="3200" b="1" dirty="0">
                <a:effectLst/>
                <a:latin typeface="Times New Roman" panose="02020603050405020304" pitchFamily="18" charset="0"/>
                <a:ea typeface="宋体" panose="02010600030101010101" pitchFamily="2" charset="-122"/>
              </a:rPr>
              <a:t> </a:t>
            </a:r>
            <a:r>
              <a:rPr lang="en-US" altLang="zh-CN" sz="3200" b="1" dirty="0" smtClean="0">
                <a:effectLst/>
                <a:latin typeface="Times New Roman" panose="02020603050405020304" pitchFamily="18" charset="0"/>
                <a:ea typeface="宋体" panose="02010600030101010101" pitchFamily="2" charset="-122"/>
              </a:rPr>
              <a:t>       </a:t>
            </a:r>
            <a:r>
              <a:rPr lang="zh-CN" altLang="en-US" sz="3200" b="1" dirty="0" smtClean="0">
                <a:effectLst/>
                <a:latin typeface="宋体" panose="02010600030101010101" pitchFamily="2" charset="-122"/>
                <a:ea typeface="宋体" panose="02010600030101010101" pitchFamily="2" charset="-122"/>
              </a:rPr>
              <a:t>其</a:t>
            </a:r>
            <a:r>
              <a:rPr lang="zh-CN" altLang="en-US" sz="3200" b="1" dirty="0">
                <a:effectLst/>
                <a:latin typeface="宋体" panose="02010600030101010101" pitchFamily="2" charset="-122"/>
                <a:ea typeface="宋体" panose="02010600030101010101" pitchFamily="2" charset="-122"/>
              </a:rPr>
              <a:t>人曰</a:t>
            </a:r>
            <a:r>
              <a:rPr lang="zh-CN" altLang="en-US" sz="3200" b="1">
                <a:sym typeface="微软雅黑" panose="020B0503020204020204" charset="-122"/>
              </a:rPr>
              <a:t>:</a:t>
            </a:r>
            <a:r>
              <a:rPr lang="zh-CN" altLang="en-US" sz="3200" b="1" dirty="0" smtClean="0">
                <a:effectLst/>
                <a:ea typeface="SimSun-ExtB" panose="02010609060101010101" pitchFamily="49" charset="-122"/>
                <a:cs typeface="Arial" panose="020B0604020202020204" pitchFamily="34" charset="0"/>
                <a:sym typeface="+mn-ea"/>
              </a:rPr>
              <a:t>“</a:t>
            </a:r>
            <a:r>
              <a:rPr lang="zh-CN" altLang="en-US" sz="3200" b="1" dirty="0">
                <a:solidFill>
                  <a:srgbClr val="FF3300"/>
                </a:solidFill>
                <a:effectLst/>
                <a:latin typeface="宋体" panose="02010600030101010101" pitchFamily="2" charset="-122"/>
                <a:ea typeface="宋体" panose="02010600030101010101" pitchFamily="2" charset="-122"/>
              </a:rPr>
              <a:t>奈</a:t>
            </a:r>
            <a:r>
              <a:rPr lang="zh-CN" altLang="en-US" sz="3200" b="1" dirty="0">
                <a:effectLst/>
                <a:latin typeface="宋体" panose="02010600030101010101" pitchFamily="2" charset="-122"/>
                <a:ea typeface="宋体" panose="02010600030101010101" pitchFamily="2" charset="-122"/>
              </a:rPr>
              <a:t>地坏</a:t>
            </a:r>
            <a:r>
              <a:rPr lang="zh-CN" altLang="en-US" sz="3200" b="1" dirty="0">
                <a:solidFill>
                  <a:srgbClr val="FF3300"/>
                </a:solidFill>
                <a:effectLst/>
                <a:latin typeface="宋体" panose="02010600030101010101" pitchFamily="2" charset="-122"/>
                <a:ea typeface="宋体" panose="02010600030101010101" pitchFamily="2" charset="-122"/>
              </a:rPr>
              <a:t>何</a:t>
            </a:r>
            <a:r>
              <a:rPr lang="zh-CN" altLang="en-US" sz="3200" b="1" dirty="0" smtClean="0">
                <a:effectLst/>
                <a:latin typeface="宋体" panose="02010600030101010101" pitchFamily="2" charset="-122"/>
                <a:ea typeface="宋体" panose="02010600030101010101" pitchFamily="2" charset="-122"/>
              </a:rPr>
              <a:t>？</a:t>
            </a:r>
            <a:r>
              <a:rPr lang="zh-CN" altLang="en-US" sz="3200" b="1" dirty="0" smtClean="0">
                <a:effectLst/>
                <a:ea typeface="SimSun-ExtB" panose="02010609060101010101" pitchFamily="49" charset="-122"/>
                <a:cs typeface="Arial" panose="020B0604020202020204" pitchFamily="34" charset="0"/>
                <a:sym typeface="+mn-ea"/>
              </a:rPr>
              <a:t>”</a:t>
            </a:r>
            <a:endParaRPr lang="en-US" altLang="zh-CN" sz="3200" b="1" dirty="0" smtClean="0">
              <a:effectLst/>
              <a:latin typeface="宋体" panose="02010600030101010101" pitchFamily="2" charset="-122"/>
              <a:ea typeface="宋体" panose="02010600030101010101" pitchFamily="2" charset="-122"/>
            </a:endParaRPr>
          </a:p>
        </p:txBody>
      </p:sp>
      <p:sp>
        <p:nvSpPr>
          <p:cNvPr id="10251" name="Rectangle 11" descr="中国教育出版网"/>
          <p:cNvSpPr>
            <a:spLocks noChangeArrowheads="1"/>
          </p:cNvSpPr>
          <p:nvPr/>
        </p:nvSpPr>
        <p:spPr bwMode="auto">
          <a:xfrm>
            <a:off x="642441" y="3888035"/>
            <a:ext cx="10612967"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dirty="0">
                <a:latin typeface="宋体" panose="02010600030101010101" pitchFamily="2" charset="-122"/>
                <a:ea typeface="宋体" panose="02010600030101010101" pitchFamily="2" charset="-122"/>
              </a:rPr>
              <a:t>  </a:t>
            </a:r>
            <a:endParaRPr lang="zh-CN" altLang="en-US" sz="2800" b="1" dirty="0">
              <a:latin typeface="宋体" panose="02010600030101010101" pitchFamily="2" charset="-122"/>
              <a:ea typeface="宋体" panose="02010600030101010101" pitchFamily="2" charset="-122"/>
            </a:endParaRPr>
          </a:p>
        </p:txBody>
      </p:sp>
      <p:sp>
        <p:nvSpPr>
          <p:cNvPr id="10257" name="Text Box 17" descr="中国教育出版网"/>
          <p:cNvSpPr txBox="1">
            <a:spLocks noChangeArrowheads="1"/>
          </p:cNvSpPr>
          <p:nvPr/>
        </p:nvSpPr>
        <p:spPr bwMode="auto">
          <a:xfrm>
            <a:off x="9297330" y="2358472"/>
            <a:ext cx="209242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rgbClr val="FF0000"/>
                </a:solidFill>
                <a:latin typeface="新宋体" panose="02010609030101010101" pitchFamily="49" charset="-122"/>
                <a:ea typeface="新宋体" panose="02010609030101010101" pitchFamily="49" charset="-122"/>
              </a:rPr>
              <a:t>纵使</a:t>
            </a:r>
            <a:r>
              <a:rPr sz="2800" b="1">
                <a:solidFill>
                  <a:srgbClr val="FF0000"/>
                </a:solidFill>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即</a:t>
            </a:r>
            <a:r>
              <a:rPr lang="zh-CN" altLang="en-US" sz="2800" b="1" dirty="0">
                <a:solidFill>
                  <a:srgbClr val="FF0000"/>
                </a:solidFill>
                <a:latin typeface="新宋体" panose="02010609030101010101" pitchFamily="49" charset="-122"/>
                <a:ea typeface="新宋体" panose="02010609030101010101" pitchFamily="49" charset="-122"/>
              </a:rPr>
              <a:t>使</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2" name="矩形 1"/>
          <p:cNvSpPr/>
          <p:nvPr/>
        </p:nvSpPr>
        <p:spPr>
          <a:xfrm>
            <a:off x="5695107" y="494782"/>
            <a:ext cx="1255395" cy="521970"/>
          </a:xfrm>
          <a:prstGeom prst="rect">
            <a:avLst/>
          </a:prstGeom>
        </p:spPr>
        <p:txBody>
          <a:bodyPr wrap="none">
            <a:spAutoFit/>
          </a:bodyPr>
          <a:lstStyle/>
          <a:p>
            <a:r>
              <a:rPr lang="zh-CN" altLang="en-US" sz="2800" b="1" dirty="0" smtClean="0">
                <a:solidFill>
                  <a:srgbClr val="FF0000"/>
                </a:solidFill>
                <a:latin typeface="新宋体" panose="02010609030101010101" pitchFamily="49" charset="-122"/>
                <a:ea typeface="新宋体" panose="02010609030101010101" pitchFamily="49" charset="-122"/>
              </a:rPr>
              <a:t>星、</a:t>
            </a:r>
            <a:r>
              <a:rPr lang="zh-CN" altLang="en-US" sz="2800" b="1" dirty="0">
                <a:solidFill>
                  <a:srgbClr val="FF0000"/>
                </a:solidFill>
                <a:latin typeface="新宋体" panose="02010609030101010101" pitchFamily="49" charset="-122"/>
                <a:ea typeface="新宋体" panose="02010609030101010101" pitchFamily="49" charset="-122"/>
              </a:rPr>
              <a:t>辰</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 name="矩形 2"/>
          <p:cNvSpPr/>
          <p:nvPr/>
        </p:nvSpPr>
        <p:spPr>
          <a:xfrm>
            <a:off x="8336760" y="494743"/>
            <a:ext cx="3141980" cy="521970"/>
          </a:xfrm>
          <a:prstGeom prst="rect">
            <a:avLst/>
          </a:prstGeom>
        </p:spPr>
        <p:txBody>
          <a:bodyPr wrap="none">
            <a:spAutoFit/>
          </a:bodyPr>
          <a:lstStyle/>
          <a:p>
            <a:pPr algn="l"/>
            <a:r>
              <a:rPr lang="zh-CN" altLang="en-US" sz="2800" b="1" dirty="0" smtClean="0">
                <a:solidFill>
                  <a:srgbClr val="FF0000"/>
                </a:solidFill>
                <a:latin typeface="新宋体" panose="02010609030101010101" pitchFamily="49" charset="-122"/>
                <a:ea typeface="新宋体" panose="02010609030101010101" pitchFamily="49" charset="-122"/>
              </a:rPr>
              <a:t>反问语气词</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吗、呢</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4" name="矩形 3"/>
          <p:cNvSpPr/>
          <p:nvPr/>
        </p:nvSpPr>
        <p:spPr>
          <a:xfrm>
            <a:off x="2626499" y="2485342"/>
            <a:ext cx="897890" cy="521970"/>
          </a:xfrm>
          <a:prstGeom prst="rect">
            <a:avLst/>
          </a:prstGeom>
        </p:spPr>
        <p:txBody>
          <a:bodyPr wrap="none">
            <a:spAutoFit/>
          </a:bodyPr>
          <a:lstStyle/>
          <a:p>
            <a:r>
              <a:rPr lang="zh-CN" altLang="en-US" sz="2800" b="1" dirty="0">
                <a:solidFill>
                  <a:srgbClr val="FF0000"/>
                </a:solidFill>
                <a:latin typeface="新宋体" panose="02010609030101010101" pitchFamily="49" charset="-122"/>
                <a:ea typeface="新宋体" panose="02010609030101010101" pitchFamily="49" charset="-122"/>
              </a:rPr>
              <a:t>伤害</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5" name="矩形 4"/>
          <p:cNvSpPr/>
          <p:nvPr/>
        </p:nvSpPr>
        <p:spPr>
          <a:xfrm>
            <a:off x="2884805" y="3437255"/>
            <a:ext cx="4065905" cy="521970"/>
          </a:xfrm>
          <a:prstGeom prst="rect">
            <a:avLst/>
          </a:prstGeom>
        </p:spPr>
        <p:txBody>
          <a:bodyPr wrap="square">
            <a:spAutoFit/>
          </a:bodyPr>
          <a:lstStyle/>
          <a:p>
            <a:pPr algn="l"/>
            <a:r>
              <a:rPr lang="zh-CN" altLang="en-US" sz="2800" b="1" dirty="0" smtClean="0">
                <a:solidFill>
                  <a:srgbClr val="FF0000"/>
                </a:solidFill>
                <a:latin typeface="新宋体" panose="02010609030101010101" pitchFamily="49" charset="-122"/>
                <a:ea typeface="新宋体" panose="02010609030101010101" pitchFamily="49" charset="-122"/>
              </a:rPr>
              <a:t>对</a:t>
            </a:r>
            <a:r>
              <a:rPr lang="en-US" altLang="zh-CN" sz="2800" b="1" dirty="0" smtClean="0">
                <a:solidFill>
                  <a:srgbClr val="FF0000"/>
                </a:solidFill>
                <a:latin typeface="新宋体" panose="02010609030101010101" pitchFamily="49" charset="-122"/>
                <a:ea typeface="新宋体" panose="02010609030101010101" pitchFamily="49" charset="-122"/>
              </a:rPr>
              <a:t>…</a:t>
            </a:r>
            <a:r>
              <a:rPr lang="zh-CN" altLang="en-US" sz="2800" b="1" dirty="0" smtClean="0">
                <a:solidFill>
                  <a:srgbClr val="FF0000"/>
                </a:solidFill>
                <a:latin typeface="新宋体" panose="02010609030101010101" pitchFamily="49" charset="-122"/>
                <a:ea typeface="新宋体" panose="02010609030101010101" pitchFamily="49" charset="-122"/>
              </a:rPr>
              <a:t>怎么办</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拿</a:t>
            </a:r>
            <a:r>
              <a:rPr lang="en-US" altLang="zh-CN" sz="28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a:t>
            </a:r>
            <a:r>
              <a:rPr lang="zh-CN" altLang="en-US" sz="28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怎么样</a:t>
            </a:r>
            <a:endParaRPr lang="zh-CN" altLang="en-US" sz="2800" b="1" dirty="0">
              <a:solidFill>
                <a:srgbClr val="FF0000"/>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6" name="矩形 5"/>
          <p:cNvSpPr/>
          <p:nvPr/>
        </p:nvSpPr>
        <p:spPr>
          <a:xfrm>
            <a:off x="7302927" y="494782"/>
            <a:ext cx="897890" cy="521970"/>
          </a:xfrm>
          <a:prstGeom prst="rect">
            <a:avLst/>
          </a:prstGeom>
        </p:spPr>
        <p:txBody>
          <a:bodyPr wrap="none">
            <a:spAutoFit/>
          </a:bodyPr>
          <a:lstStyle/>
          <a:p>
            <a:r>
              <a:rPr lang="zh-CN" altLang="en-US" sz="2800" b="1" dirty="0" smtClean="0">
                <a:solidFill>
                  <a:srgbClr val="FF0000"/>
                </a:solidFill>
                <a:latin typeface="新宋体" panose="02010609030101010101" pitchFamily="49" charset="-122"/>
                <a:ea typeface="新宋体" panose="02010609030101010101" pitchFamily="49" charset="-122"/>
              </a:rPr>
              <a:t>应当</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7" name="矩形 6"/>
          <p:cNvSpPr/>
          <p:nvPr/>
        </p:nvSpPr>
        <p:spPr>
          <a:xfrm>
            <a:off x="3271312" y="494782"/>
            <a:ext cx="1711960" cy="521970"/>
          </a:xfrm>
          <a:prstGeom prst="rect">
            <a:avLst/>
          </a:prstGeom>
        </p:spPr>
        <p:txBody>
          <a:bodyPr wrap="none">
            <a:spAutoFit/>
          </a:bodyPr>
          <a:p>
            <a:pPr algn="l"/>
            <a:r>
              <a:rPr lang="zh-CN" altLang="en-US" sz="2800" b="1" dirty="0" smtClean="0">
                <a:solidFill>
                  <a:srgbClr val="FF0000"/>
                </a:solidFill>
                <a:latin typeface="新宋体" panose="02010609030101010101" pitchFamily="49" charset="-122"/>
                <a:ea typeface="新宋体" panose="02010609030101010101" pitchFamily="49" charset="-122"/>
              </a:rPr>
              <a:t>果真</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果然</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8" name="矩形 7"/>
          <p:cNvSpPr/>
          <p:nvPr/>
        </p:nvSpPr>
        <p:spPr>
          <a:xfrm>
            <a:off x="334010" y="4476115"/>
            <a:ext cx="11497945" cy="1863725"/>
          </a:xfrm>
          <a:prstGeom prst="rect">
            <a:avLst/>
          </a:prstGeom>
        </p:spPr>
        <p:txBody>
          <a:bodyPr wrap="square">
            <a:spAutoFit/>
          </a:bodyPr>
          <a:p>
            <a:pPr algn="l" eaLnBrk="0" hangingPunct="0">
              <a:lnSpc>
                <a:spcPct val="96000"/>
              </a:lnSpc>
              <a:spcBef>
                <a:spcPts val="0"/>
              </a:spcBef>
              <a:spcAft>
                <a:spcPts val="0"/>
              </a:spcAft>
              <a:buSzPct val="90000"/>
            </a:pP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      </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那人说</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天果然是气体</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那</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日月星辰不就会掉下来吗</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en-US" altLang="zh-CN"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    </a:t>
            </a:r>
            <a:endParaRPr lang="en-US" altLang="zh-CN"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endParaRPr>
          </a:p>
          <a:p>
            <a:pPr algn="l" eaLnBrk="0" hangingPunct="0">
              <a:lnSpc>
                <a:spcPct val="96000"/>
              </a:lnSpc>
              <a:spcBef>
                <a:spcPts val="0"/>
              </a:spcBef>
              <a:spcAft>
                <a:spcPts val="0"/>
              </a:spcAft>
              <a:buSzPct val="90000"/>
            </a:pPr>
            <a:r>
              <a:rPr lang="en-US" altLang="zh-CN"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开</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导他的人说</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日月星辰</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也是空气中发光的东西</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即使掉下来</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也不会伤害什么</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dirty="0" smtClean="0">
              <a:solidFill>
                <a:srgbClr val="0000FF"/>
              </a:solidFill>
              <a:latin typeface="Arial" panose="020B0604020202020204" pitchFamily="34" charset="0"/>
              <a:ea typeface="宋体" panose="02010600030101010101" pitchFamily="2" charset="-122"/>
              <a:cs typeface="Arial" panose="020B0604020202020204" pitchFamily="34" charset="0"/>
            </a:endParaRPr>
          </a:p>
          <a:p>
            <a:pPr algn="l" eaLnBrk="0" hangingPunct="0">
              <a:lnSpc>
                <a:spcPct val="96000"/>
              </a:lnSpc>
              <a:spcBef>
                <a:spcPts val="0"/>
              </a:spcBef>
              <a:spcAft>
                <a:spcPts val="0"/>
              </a:spcAft>
              <a:buSzPct val="90000"/>
            </a:pP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 </a:t>
            </a:r>
            <a:r>
              <a:rPr lang="en-US" altLang="zh-CN"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     </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那</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人又说</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如果地陷下去怎么办</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dirty="0" smtClean="0">
              <a:solidFill>
                <a:srgbClr val="0000FF"/>
              </a:solidFill>
              <a:latin typeface="新宋体" panose="02010609030101010101" pitchFamily="49" charset="-122"/>
              <a:ea typeface="新宋体" panose="02010609030101010101" pitchFamily="49" charset="-122"/>
            </a:endParaRPr>
          </a:p>
        </p:txBody>
      </p:sp>
      <p:sp>
        <p:nvSpPr>
          <p:cNvPr id="10" name="矩形 9"/>
          <p:cNvSpPr/>
          <p:nvPr/>
        </p:nvSpPr>
        <p:spPr>
          <a:xfrm>
            <a:off x="8201270" y="1487639"/>
            <a:ext cx="1970405" cy="521970"/>
          </a:xfrm>
          <a:prstGeom prst="rect">
            <a:avLst/>
          </a:prstGeom>
        </p:spPr>
        <p:txBody>
          <a:bodyPr wrap="none">
            <a:spAutoFit/>
          </a:bodyPr>
          <a:p>
            <a:r>
              <a:rPr lang="en-US" altLang="zh-CN" sz="2800" b="1" dirty="0">
                <a:solidFill>
                  <a:srgbClr val="FF0000"/>
                </a:solidFill>
                <a:latin typeface="新宋体" panose="02010609030101010101" pitchFamily="49" charset="-122"/>
                <a:ea typeface="新宋体" panose="02010609030101010101" pitchFamily="49" charset="-122"/>
              </a:rPr>
              <a:t>……</a:t>
            </a:r>
            <a:r>
              <a:rPr lang="zh-CN" altLang="en-US" sz="2800" b="1" dirty="0">
                <a:solidFill>
                  <a:srgbClr val="FF0000"/>
                </a:solidFill>
                <a:latin typeface="新宋体" panose="02010609030101010101" pitchFamily="49" charset="-122"/>
                <a:ea typeface="新宋体" panose="02010609030101010101" pitchFamily="49" charset="-122"/>
              </a:rPr>
              <a:t>的东西</a:t>
            </a:r>
            <a:endParaRPr lang="zh-CN" altLang="en-US" sz="2800" b="1" dirty="0">
              <a:solidFill>
                <a:srgbClr val="FF00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80">
                                          <p:stCondLst>
                                            <p:cond delay="0"/>
                                          </p:stCondLst>
                                        </p:cTn>
                                        <p:tgtEl>
                                          <p:spTgt spid="10"/>
                                        </p:tgtEl>
                                      </p:cBhvr>
                                    </p:animEffect>
                                    <p:anim calcmode="lin" valueType="num">
                                      <p:cBhvr>
                                        <p:cTn id="6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3" dur="26">
                                          <p:stCondLst>
                                            <p:cond delay="650"/>
                                          </p:stCondLst>
                                        </p:cTn>
                                        <p:tgtEl>
                                          <p:spTgt spid="10"/>
                                        </p:tgtEl>
                                      </p:cBhvr>
                                      <p:to x="100000" y="60000"/>
                                    </p:animScale>
                                    <p:animScale>
                                      <p:cBhvr>
                                        <p:cTn id="74" dur="166" decel="50000">
                                          <p:stCondLst>
                                            <p:cond delay="676"/>
                                          </p:stCondLst>
                                        </p:cTn>
                                        <p:tgtEl>
                                          <p:spTgt spid="10"/>
                                        </p:tgtEl>
                                      </p:cBhvr>
                                      <p:to x="100000" y="100000"/>
                                    </p:animScale>
                                    <p:animScale>
                                      <p:cBhvr>
                                        <p:cTn id="75" dur="26">
                                          <p:stCondLst>
                                            <p:cond delay="1312"/>
                                          </p:stCondLst>
                                        </p:cTn>
                                        <p:tgtEl>
                                          <p:spTgt spid="10"/>
                                        </p:tgtEl>
                                      </p:cBhvr>
                                      <p:to x="100000" y="80000"/>
                                    </p:animScale>
                                    <p:animScale>
                                      <p:cBhvr>
                                        <p:cTn id="76" dur="166" decel="50000">
                                          <p:stCondLst>
                                            <p:cond delay="1338"/>
                                          </p:stCondLst>
                                        </p:cTn>
                                        <p:tgtEl>
                                          <p:spTgt spid="10"/>
                                        </p:tgtEl>
                                      </p:cBhvr>
                                      <p:to x="100000" y="100000"/>
                                    </p:animScale>
                                    <p:animScale>
                                      <p:cBhvr>
                                        <p:cTn id="77" dur="26">
                                          <p:stCondLst>
                                            <p:cond delay="1642"/>
                                          </p:stCondLst>
                                        </p:cTn>
                                        <p:tgtEl>
                                          <p:spTgt spid="10"/>
                                        </p:tgtEl>
                                      </p:cBhvr>
                                      <p:to x="100000" y="90000"/>
                                    </p:animScale>
                                    <p:animScale>
                                      <p:cBhvr>
                                        <p:cTn id="78" dur="166" decel="50000">
                                          <p:stCondLst>
                                            <p:cond delay="1668"/>
                                          </p:stCondLst>
                                        </p:cTn>
                                        <p:tgtEl>
                                          <p:spTgt spid="10"/>
                                        </p:tgtEl>
                                      </p:cBhvr>
                                      <p:to x="100000" y="100000"/>
                                    </p:animScale>
                                    <p:animScale>
                                      <p:cBhvr>
                                        <p:cTn id="79" dur="26">
                                          <p:stCondLst>
                                            <p:cond delay="1808"/>
                                          </p:stCondLst>
                                        </p:cTn>
                                        <p:tgtEl>
                                          <p:spTgt spid="10"/>
                                        </p:tgtEl>
                                      </p:cBhvr>
                                      <p:to x="100000" y="95000"/>
                                    </p:animScale>
                                    <p:animScale>
                                      <p:cBhvr>
                                        <p:cTn id="80" dur="166" decel="50000">
                                          <p:stCondLst>
                                            <p:cond delay="1834"/>
                                          </p:stCondLst>
                                        </p:cTn>
                                        <p:tgtEl>
                                          <p:spTgt spid="10"/>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10257"/>
                                        </p:tgtEl>
                                        <p:attrNameLst>
                                          <p:attrName>style.visibility</p:attrName>
                                        </p:attrNameLst>
                                      </p:cBhvr>
                                      <p:to>
                                        <p:strVal val="visible"/>
                                      </p:to>
                                    </p:set>
                                    <p:animEffect transition="in" filter="circle(in)">
                                      <p:cBhvr>
                                        <p:cTn id="85" dur="2000"/>
                                        <p:tgtEl>
                                          <p:spTgt spid="10257"/>
                                        </p:tgtEl>
                                      </p:cBhvr>
                                    </p:animEffect>
                                  </p:childTnLst>
                                </p:cTn>
                              </p:par>
                            </p:childTnLst>
                          </p:cTn>
                        </p:par>
                      </p:childTnLst>
                    </p:cTn>
                  </p:par>
                  <p:par>
                    <p:cTn id="86" fill="hold">
                      <p:stCondLst>
                        <p:cond delay="indefinite"/>
                      </p:stCondLst>
                      <p:childTnLst>
                        <p:par>
                          <p:cTn id="87" fill="hold">
                            <p:stCondLst>
                              <p:cond delay="0"/>
                            </p:stCondLst>
                            <p:childTnLst>
                              <p:par>
                                <p:cTn id="88" presetID="26" presetClass="entr" presetSubtype="0" fill="hold" grpId="0" nodeType="click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wipe(down)">
                                      <p:cBhvr>
                                        <p:cTn id="90" dur="580">
                                          <p:stCondLst>
                                            <p:cond delay="0"/>
                                          </p:stCondLst>
                                        </p:cTn>
                                        <p:tgtEl>
                                          <p:spTgt spid="4"/>
                                        </p:tgtEl>
                                      </p:cBhvr>
                                    </p:animEffect>
                                    <p:anim calcmode="lin" valueType="num">
                                      <p:cBhvr>
                                        <p:cTn id="9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96" dur="26">
                                          <p:stCondLst>
                                            <p:cond delay="650"/>
                                          </p:stCondLst>
                                        </p:cTn>
                                        <p:tgtEl>
                                          <p:spTgt spid="4"/>
                                        </p:tgtEl>
                                      </p:cBhvr>
                                      <p:to x="100000" y="60000"/>
                                    </p:animScale>
                                    <p:animScale>
                                      <p:cBhvr>
                                        <p:cTn id="97" dur="166" decel="50000">
                                          <p:stCondLst>
                                            <p:cond delay="676"/>
                                          </p:stCondLst>
                                        </p:cTn>
                                        <p:tgtEl>
                                          <p:spTgt spid="4"/>
                                        </p:tgtEl>
                                      </p:cBhvr>
                                      <p:to x="100000" y="100000"/>
                                    </p:animScale>
                                    <p:animScale>
                                      <p:cBhvr>
                                        <p:cTn id="98" dur="26">
                                          <p:stCondLst>
                                            <p:cond delay="1312"/>
                                          </p:stCondLst>
                                        </p:cTn>
                                        <p:tgtEl>
                                          <p:spTgt spid="4"/>
                                        </p:tgtEl>
                                      </p:cBhvr>
                                      <p:to x="100000" y="80000"/>
                                    </p:animScale>
                                    <p:animScale>
                                      <p:cBhvr>
                                        <p:cTn id="99" dur="166" decel="50000">
                                          <p:stCondLst>
                                            <p:cond delay="1338"/>
                                          </p:stCondLst>
                                        </p:cTn>
                                        <p:tgtEl>
                                          <p:spTgt spid="4"/>
                                        </p:tgtEl>
                                      </p:cBhvr>
                                      <p:to x="100000" y="100000"/>
                                    </p:animScale>
                                    <p:animScale>
                                      <p:cBhvr>
                                        <p:cTn id="100" dur="26">
                                          <p:stCondLst>
                                            <p:cond delay="1642"/>
                                          </p:stCondLst>
                                        </p:cTn>
                                        <p:tgtEl>
                                          <p:spTgt spid="4"/>
                                        </p:tgtEl>
                                      </p:cBhvr>
                                      <p:to x="100000" y="90000"/>
                                    </p:animScale>
                                    <p:animScale>
                                      <p:cBhvr>
                                        <p:cTn id="101" dur="166" decel="50000">
                                          <p:stCondLst>
                                            <p:cond delay="1668"/>
                                          </p:stCondLst>
                                        </p:cTn>
                                        <p:tgtEl>
                                          <p:spTgt spid="4"/>
                                        </p:tgtEl>
                                      </p:cBhvr>
                                      <p:to x="100000" y="100000"/>
                                    </p:animScale>
                                    <p:animScale>
                                      <p:cBhvr>
                                        <p:cTn id="102" dur="26">
                                          <p:stCondLst>
                                            <p:cond delay="1808"/>
                                          </p:stCondLst>
                                        </p:cTn>
                                        <p:tgtEl>
                                          <p:spTgt spid="4"/>
                                        </p:tgtEl>
                                      </p:cBhvr>
                                      <p:to x="100000" y="95000"/>
                                    </p:animScale>
                                    <p:animScale>
                                      <p:cBhvr>
                                        <p:cTn id="103" dur="166" decel="50000">
                                          <p:stCondLst>
                                            <p:cond delay="1834"/>
                                          </p:stCondLst>
                                        </p:cTn>
                                        <p:tgtEl>
                                          <p:spTgt spid="4"/>
                                        </p:tgtEl>
                                      </p:cBhvr>
                                      <p:to x="100000" y="100000"/>
                                    </p:animScale>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fade">
                                      <p:cBhvr>
                                        <p:cTn id="108" dur="2000"/>
                                        <p:tgtEl>
                                          <p:spTgt spid="5"/>
                                        </p:tgtEl>
                                      </p:cBhvr>
                                    </p:animEffect>
                                    <p:anim calcmode="lin" valueType="num">
                                      <p:cBhvr>
                                        <p:cTn id="109" dur="2000" fill="hold"/>
                                        <p:tgtEl>
                                          <p:spTgt spid="5"/>
                                        </p:tgtEl>
                                        <p:attrNameLst>
                                          <p:attrName>ppt_w</p:attrName>
                                        </p:attrNameLst>
                                      </p:cBhvr>
                                      <p:tavLst>
                                        <p:tav tm="0" fmla="#ppt_w*sin(2.5*pi*$)">
                                          <p:val>
                                            <p:fltVal val="0"/>
                                          </p:val>
                                        </p:tav>
                                        <p:tav tm="100000">
                                          <p:val>
                                            <p:fltVal val="1"/>
                                          </p:val>
                                        </p:tav>
                                      </p:tavLst>
                                    </p:anim>
                                    <p:anim calcmode="lin" valueType="num">
                                      <p:cBhvr>
                                        <p:cTn id="110"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5" presetClass="entr" presetSubtype="10" fill="hold" grpId="0" nodeType="clickEffect">
                                  <p:stCondLst>
                                    <p:cond delay="0"/>
                                  </p:stCondLst>
                                  <p:childTnLst>
                                    <p:set>
                                      <p:cBhvr>
                                        <p:cTn id="114" dur="1" fill="hold">
                                          <p:stCondLst>
                                            <p:cond delay="0"/>
                                          </p:stCondLst>
                                        </p:cTn>
                                        <p:tgtEl>
                                          <p:spTgt spid="8"/>
                                        </p:tgtEl>
                                        <p:attrNameLst>
                                          <p:attrName>style.visibility</p:attrName>
                                        </p:attrNameLst>
                                      </p:cBhvr>
                                      <p:to>
                                        <p:strVal val="visible"/>
                                      </p:to>
                                    </p:set>
                                    <p:animEffect transition="in" filter="checkerboard(across)">
                                      <p:cBhvr>
                                        <p:cTn id="1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7" grpId="0"/>
      <p:bldP spid="2" grpId="0"/>
      <p:bldP spid="3" grpId="0"/>
      <p:bldP spid="4" grpId="0"/>
      <p:bldP spid="5" grpId="0"/>
      <p:bldP spid="6" grpId="0"/>
      <p:bldP spid="7" grpId="0"/>
      <p:bldP spid="8"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8674" name="Rectangle 4" descr="中国教育出版网"/>
          <p:cNvSpPr>
            <a:spLocks noChangeArrowheads="1"/>
          </p:cNvSpPr>
          <p:nvPr/>
        </p:nvSpPr>
        <p:spPr bwMode="auto">
          <a:xfrm>
            <a:off x="619156" y="1967170"/>
            <a:ext cx="10659533"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pPr>
            <a:r>
              <a:rPr lang="zh-CN" altLang="en-US" sz="2800" b="1" dirty="0">
                <a:latin typeface="宋体" panose="02010600030101010101" pitchFamily="2" charset="-122"/>
              </a:rPr>
              <a:t> </a:t>
            </a:r>
            <a:endParaRPr lang="zh-CN" altLang="en-US" sz="2800" b="1" dirty="0">
              <a:latin typeface="宋体" panose="02010600030101010101" pitchFamily="2" charset="-122"/>
              <a:ea typeface="宋体" panose="02010600030101010101" pitchFamily="2" charset="-122"/>
            </a:endParaRPr>
          </a:p>
        </p:txBody>
      </p:sp>
      <p:sp>
        <p:nvSpPr>
          <p:cNvPr id="12293" name="Rectangle 5" descr="中国教育出版网"/>
          <p:cNvSpPr>
            <a:spLocks noChangeArrowheads="1"/>
          </p:cNvSpPr>
          <p:nvPr/>
        </p:nvSpPr>
        <p:spPr bwMode="auto">
          <a:xfrm>
            <a:off x="1115538" y="511559"/>
            <a:ext cx="9666767"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50000"/>
              </a:lnSpc>
            </a:pPr>
            <a:r>
              <a:rPr lang="zh-CN" altLang="en-US" sz="32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3200" b="1" dirty="0" smtClean="0">
                <a:effectLst/>
                <a:latin typeface="宋体" panose="02010600030101010101" pitchFamily="2" charset="-122"/>
                <a:ea typeface="宋体" panose="02010600030101010101" pitchFamily="2" charset="-122"/>
              </a:rPr>
              <a:t>晓</a:t>
            </a:r>
            <a:r>
              <a:rPr lang="zh-CN" altLang="en-US" sz="3200" b="1" dirty="0">
                <a:effectLst/>
                <a:latin typeface="宋体" panose="02010600030101010101" pitchFamily="2" charset="-122"/>
                <a:ea typeface="宋体" panose="02010600030101010101" pitchFamily="2" charset="-122"/>
              </a:rPr>
              <a:t>之者曰</a:t>
            </a:r>
            <a:r>
              <a:rPr lang="zh-CN" altLang="en-US" sz="3200" b="1">
                <a:sym typeface="微软雅黑" panose="020B0503020204020204" charset="-122"/>
              </a:rPr>
              <a:t>:</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effectLst/>
                <a:latin typeface="宋体" panose="02010600030101010101" pitchFamily="2" charset="-122"/>
                <a:ea typeface="宋体" panose="02010600030101010101" pitchFamily="2" charset="-122"/>
              </a:rPr>
              <a:t>地，</a:t>
            </a:r>
            <a:r>
              <a:rPr lang="zh-CN" altLang="en-US" sz="3200" b="1" dirty="0">
                <a:solidFill>
                  <a:srgbClr val="FF3300"/>
                </a:solidFill>
                <a:effectLst/>
                <a:latin typeface="宋体" panose="02010600030101010101" pitchFamily="2" charset="-122"/>
                <a:ea typeface="宋体" panose="02010600030101010101" pitchFamily="2" charset="-122"/>
              </a:rPr>
              <a:t>积块</a:t>
            </a:r>
            <a:r>
              <a:rPr lang="zh-CN" altLang="en-US" sz="3200" b="1" dirty="0">
                <a:effectLst/>
                <a:latin typeface="宋体" panose="02010600030101010101" pitchFamily="2" charset="-122"/>
                <a:ea typeface="宋体" panose="02010600030101010101" pitchFamily="2" charset="-122"/>
              </a:rPr>
              <a:t>耳，充塞</a:t>
            </a:r>
            <a:r>
              <a:rPr lang="zh-CN" altLang="en-US" sz="3200" b="1" dirty="0">
                <a:solidFill>
                  <a:srgbClr val="FF3300"/>
                </a:solidFill>
                <a:effectLst/>
                <a:latin typeface="宋体" panose="02010600030101010101" pitchFamily="2" charset="-122"/>
                <a:ea typeface="宋体" panose="02010600030101010101" pitchFamily="2" charset="-122"/>
              </a:rPr>
              <a:t>四虚</a:t>
            </a:r>
            <a:r>
              <a:rPr lang="zh-CN" altLang="en-US" sz="3200" b="1" dirty="0">
                <a:effectLst/>
                <a:latin typeface="宋体" panose="02010600030101010101" pitchFamily="2" charset="-122"/>
                <a:ea typeface="宋体" panose="02010600030101010101" pitchFamily="2" charset="-122"/>
              </a:rPr>
              <a:t>，亡处亡块</a:t>
            </a:r>
            <a:r>
              <a:rPr lang="zh-CN" altLang="en-US" sz="3200" b="1" dirty="0" smtClean="0">
                <a:effectLst/>
                <a:latin typeface="宋体" panose="02010600030101010101" pitchFamily="2" charset="-122"/>
                <a:ea typeface="宋体" panose="02010600030101010101" pitchFamily="2" charset="-122"/>
              </a:rPr>
              <a:t>。</a:t>
            </a:r>
            <a:endParaRPr lang="en-US" altLang="zh-CN" sz="3200" b="1" dirty="0" smtClean="0">
              <a:effectLst/>
              <a:latin typeface="宋体" panose="02010600030101010101" pitchFamily="2" charset="-122"/>
              <a:ea typeface="宋体" panose="02010600030101010101" pitchFamily="2" charset="-122"/>
            </a:endParaRPr>
          </a:p>
          <a:p>
            <a:pPr>
              <a:lnSpc>
                <a:spcPct val="250000"/>
              </a:lnSpc>
            </a:pPr>
            <a:r>
              <a:rPr lang="zh-CN" altLang="en-US" sz="3200" b="1" dirty="0" smtClean="0">
                <a:solidFill>
                  <a:srgbClr val="0000FF"/>
                </a:solidFill>
                <a:effectLst/>
                <a:latin typeface="宋体" panose="02010600030101010101" pitchFamily="2" charset="-122"/>
                <a:ea typeface="宋体" panose="02010600030101010101" pitchFamily="2" charset="-122"/>
                <a:sym typeface="Arial" panose="020B0604020202020204" pitchFamily="34" charset="0"/>
              </a:rPr>
              <a:t>若</a:t>
            </a:r>
            <a:r>
              <a:rPr lang="zh-CN" altLang="en-US" sz="3200" b="1" u="sng" dirty="0">
                <a:solidFill>
                  <a:srgbClr val="FF3300"/>
                </a:solidFill>
                <a:effectLst/>
                <a:latin typeface="宋体" panose="02010600030101010101" pitchFamily="2" charset="-122"/>
                <a:ea typeface="宋体" panose="02010600030101010101" pitchFamily="2" charset="-122"/>
                <a:sym typeface="Arial" panose="020B0604020202020204" pitchFamily="34" charset="0"/>
              </a:rPr>
              <a:t>躇步跐蹈</a:t>
            </a:r>
            <a:r>
              <a:rPr lang="zh-CN" altLang="en-US" sz="3200" b="1" dirty="0">
                <a:effectLst/>
                <a:latin typeface="宋体" panose="02010600030101010101" pitchFamily="2" charset="-122"/>
                <a:ea typeface="宋体" panose="02010600030101010101" pitchFamily="2" charset="-122"/>
                <a:sym typeface="Arial" panose="020B0604020202020204" pitchFamily="34" charset="0"/>
              </a:rPr>
              <a:t>，终日在地上行止，奈何忧其坏？</a:t>
            </a:r>
            <a:r>
              <a:rPr lang="zh-CN" altLang="en-US" sz="3200" b="1" dirty="0" smtClean="0">
                <a:effectLst/>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dirty="0">
              <a:effectLst/>
              <a:latin typeface="宋体" panose="02010600030101010101" pitchFamily="2" charset="-122"/>
              <a:ea typeface="宋体" panose="02010600030101010101" pitchFamily="2" charset="-122"/>
            </a:endParaRPr>
          </a:p>
          <a:p>
            <a:pPr>
              <a:lnSpc>
                <a:spcPct val="250000"/>
              </a:lnSpc>
            </a:pPr>
            <a:r>
              <a:rPr lang="zh-CN" altLang="en-US" sz="3200" b="1" dirty="0" smtClean="0">
                <a:effectLst/>
                <a:latin typeface="宋体" panose="02010600030101010101" pitchFamily="2" charset="-122"/>
                <a:ea typeface="宋体" panose="02010600030101010101" pitchFamily="2" charset="-122"/>
              </a:rPr>
              <a:t>    其人</a:t>
            </a:r>
            <a:r>
              <a:rPr lang="zh-CN" altLang="en-US" sz="3200" b="1" u="sng" dirty="0" smtClean="0">
                <a:solidFill>
                  <a:srgbClr val="FF3300"/>
                </a:solidFill>
                <a:effectLst/>
                <a:latin typeface="宋体" panose="02010600030101010101" pitchFamily="2" charset="-122"/>
                <a:ea typeface="宋体" panose="02010600030101010101" pitchFamily="2" charset="-122"/>
              </a:rPr>
              <a:t>舍</a:t>
            </a:r>
            <a:r>
              <a:rPr lang="zh-CN" altLang="en-US" sz="3200" b="1" u="sng" dirty="0" smtClean="0">
                <a:solidFill>
                  <a:srgbClr val="0000FF"/>
                </a:solidFill>
                <a:effectLst/>
                <a:latin typeface="宋体" panose="02010600030101010101" pitchFamily="2" charset="-122"/>
                <a:ea typeface="宋体" panose="02010600030101010101" pitchFamily="2" charset="-122"/>
              </a:rPr>
              <a:t>然</a:t>
            </a:r>
            <a:r>
              <a:rPr lang="zh-CN" altLang="en-US" sz="3200" b="1" dirty="0" smtClean="0">
                <a:effectLst/>
                <a:latin typeface="宋体" panose="02010600030101010101" pitchFamily="2" charset="-122"/>
                <a:ea typeface="宋体" panose="02010600030101010101" pitchFamily="2" charset="-122"/>
              </a:rPr>
              <a:t>大喜，晓之者亦舍然大喜。 </a:t>
            </a:r>
            <a:endParaRPr lang="zh-CN" altLang="en-US" sz="3200" b="1" dirty="0">
              <a:effectLst/>
              <a:latin typeface="宋体" panose="02010600030101010101" pitchFamily="2" charset="-122"/>
              <a:ea typeface="宋体" panose="02010600030101010101" pitchFamily="2" charset="-122"/>
            </a:endParaRPr>
          </a:p>
        </p:txBody>
      </p:sp>
      <p:sp>
        <p:nvSpPr>
          <p:cNvPr id="2" name="矩形 1"/>
          <p:cNvSpPr/>
          <p:nvPr/>
        </p:nvSpPr>
        <p:spPr>
          <a:xfrm>
            <a:off x="4547516" y="743640"/>
            <a:ext cx="1970405"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聚</a:t>
            </a:r>
            <a:r>
              <a:rPr lang="zh-CN" altLang="en-US" sz="2800" b="1" dirty="0">
                <a:solidFill>
                  <a:srgbClr val="FF0000"/>
                </a:solidFill>
                <a:latin typeface="新宋体" panose="02010609030101010101" pitchFamily="49" charset="-122"/>
                <a:ea typeface="新宋体" panose="02010609030101010101" pitchFamily="49" charset="-122"/>
                <a:sym typeface="+mn-ea"/>
              </a:rPr>
              <a:t>积</a:t>
            </a:r>
            <a:r>
              <a:rPr lang="zh-CN" altLang="en-US" sz="2800" b="1" dirty="0">
                <a:solidFill>
                  <a:srgbClr val="FF0000"/>
                </a:solidFill>
                <a:latin typeface="新宋体" panose="02010609030101010101" pitchFamily="49" charset="-122"/>
                <a:ea typeface="新宋体" panose="02010609030101010101" pitchFamily="49" charset="-122"/>
              </a:rPr>
              <a:t>的土块</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 name="矩形 2"/>
          <p:cNvSpPr/>
          <p:nvPr/>
        </p:nvSpPr>
        <p:spPr>
          <a:xfrm>
            <a:off x="7082605" y="677149"/>
            <a:ext cx="2426970"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四方。虚</a:t>
            </a:r>
            <a:r>
              <a:rPr sz="2800" b="1">
                <a:solidFill>
                  <a:srgbClr val="FF0000"/>
                </a:solidFill>
                <a:cs typeface="Arial" panose="020B0604020202020204" pitchFamily="34" charset="0"/>
                <a:sym typeface="+mn-ea"/>
              </a:rPr>
              <a:t>,</a:t>
            </a:r>
            <a:r>
              <a:rPr lang="zh-CN" altLang="en-US" sz="2800" b="1" dirty="0">
                <a:solidFill>
                  <a:srgbClr val="FF0000"/>
                </a:solidFill>
                <a:latin typeface="新宋体" panose="02010609030101010101" pitchFamily="49" charset="-122"/>
                <a:ea typeface="新宋体" panose="02010609030101010101" pitchFamily="49" charset="-122"/>
              </a:rPr>
              <a:t>处。</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4" name="矩形 3"/>
          <p:cNvSpPr/>
          <p:nvPr/>
        </p:nvSpPr>
        <p:spPr>
          <a:xfrm>
            <a:off x="1774668" y="1892393"/>
            <a:ext cx="1255395" cy="521970"/>
          </a:xfrm>
          <a:prstGeom prst="rect">
            <a:avLst/>
          </a:prstGeom>
        </p:spPr>
        <p:txBody>
          <a:bodyPr wrap="none">
            <a:spAutoFit/>
          </a:bodyPr>
          <a:lstStyle/>
          <a:p>
            <a:r>
              <a:rPr lang="zh-CN" altLang="en-US" sz="2800" b="1" dirty="0" smtClean="0">
                <a:solidFill>
                  <a:srgbClr val="FF0000"/>
                </a:solidFill>
                <a:latin typeface="新宋体" panose="02010609030101010101" pitchFamily="49" charset="-122"/>
                <a:ea typeface="新宋体" panose="02010609030101010101" pitchFamily="49" charset="-122"/>
              </a:rPr>
              <a:t>踩、踏</a:t>
            </a:r>
            <a:endParaRPr lang="zh-CN" altLang="en-US" sz="2800" b="1" dirty="0" smtClean="0">
              <a:solidFill>
                <a:srgbClr val="FF0000"/>
              </a:solidFill>
              <a:latin typeface="新宋体" panose="02010609030101010101" pitchFamily="49" charset="-122"/>
              <a:ea typeface="新宋体" panose="02010609030101010101" pitchFamily="49" charset="-122"/>
            </a:endParaRPr>
          </a:p>
        </p:txBody>
      </p:sp>
      <p:sp>
        <p:nvSpPr>
          <p:cNvPr id="5" name="矩形 4"/>
          <p:cNvSpPr/>
          <p:nvPr/>
        </p:nvSpPr>
        <p:spPr>
          <a:xfrm>
            <a:off x="2086572" y="3167853"/>
            <a:ext cx="6456680" cy="521970"/>
          </a:xfrm>
          <a:prstGeom prst="rect">
            <a:avLst/>
          </a:prstGeom>
        </p:spPr>
        <p:txBody>
          <a:bodyPr wrap="none">
            <a:spAutoFit/>
          </a:bodyPr>
          <a:lstStyle/>
          <a:p>
            <a:pPr algn="l"/>
            <a:r>
              <a:rPr lang="zh-CN" altLang="en-US" sz="2800" b="1" dirty="0">
                <a:solidFill>
                  <a:srgbClr val="FF0000"/>
                </a:solidFill>
                <a:latin typeface="新宋体" panose="02010609030101010101" pitchFamily="49" charset="-122"/>
                <a:ea typeface="新宋体" panose="02010609030101010101" pitchFamily="49" charset="-122"/>
              </a:rPr>
              <a:t>消</a:t>
            </a:r>
            <a:r>
              <a:rPr lang="zh-CN" altLang="en-US" sz="2800" b="1" dirty="0" smtClean="0">
                <a:solidFill>
                  <a:srgbClr val="FF0000"/>
                </a:solidFill>
                <a:latin typeface="新宋体" panose="02010609030101010101" pitchFamily="49" charset="-122"/>
                <a:ea typeface="新宋体" panose="02010609030101010101" pitchFamily="49" charset="-122"/>
              </a:rPr>
              <a:t>除疑虑的样子。舍</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uFillTx/>
                <a:latin typeface="Arial" panose="020B0604020202020204" pitchFamily="34" charset="0"/>
                <a:ea typeface="SimSun-ExtB" panose="02010609060101010101" pitchFamily="49" charset="-122"/>
                <a:cs typeface="Arial" panose="020B0604020202020204" pitchFamily="34" charset="0"/>
              </a:rPr>
              <a:t>同“释”</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smtClean="0">
                <a:solidFill>
                  <a:srgbClr val="FF0000"/>
                </a:solidFill>
                <a:latin typeface="新宋体" panose="02010609030101010101" pitchFamily="49" charset="-122"/>
                <a:ea typeface="新宋体" panose="02010609030101010101" pitchFamily="49" charset="-122"/>
              </a:rPr>
              <a:t>解除、消</a:t>
            </a:r>
            <a:r>
              <a:rPr lang="zh-CN" altLang="en-US" sz="2800" b="1" dirty="0" smtClean="0">
                <a:solidFill>
                  <a:srgbClr val="FF0000"/>
                </a:solidFill>
                <a:latin typeface="新宋体" panose="02010609030101010101" pitchFamily="49" charset="-122"/>
                <a:ea typeface="新宋体" panose="02010609030101010101" pitchFamily="49" charset="-122"/>
              </a:rPr>
              <a:t>除</a:t>
            </a:r>
            <a:endParaRPr lang="zh-CN" altLang="en-US" sz="2800" b="1" dirty="0" smtClean="0">
              <a:solidFill>
                <a:srgbClr val="FF0000"/>
              </a:solidFill>
              <a:latin typeface="新宋体" panose="02010609030101010101" pitchFamily="49" charset="-122"/>
              <a:ea typeface="新宋体" panose="02010609030101010101" pitchFamily="49" charset="-122"/>
            </a:endParaRPr>
          </a:p>
        </p:txBody>
      </p:sp>
      <p:sp>
        <p:nvSpPr>
          <p:cNvPr id="6" name="矩形 5"/>
          <p:cNvSpPr/>
          <p:nvPr/>
        </p:nvSpPr>
        <p:spPr>
          <a:xfrm>
            <a:off x="254635" y="4616450"/>
            <a:ext cx="11682730" cy="1863725"/>
          </a:xfrm>
          <a:prstGeom prst="rect">
            <a:avLst/>
          </a:prstGeom>
        </p:spPr>
        <p:txBody>
          <a:bodyPr wrap="square">
            <a:spAutoFit/>
          </a:bodyPr>
          <a:p>
            <a:pPr algn="l" eaLnBrk="0" hangingPunct="0">
              <a:lnSpc>
                <a:spcPct val="96000"/>
              </a:lnSpc>
              <a:spcBef>
                <a:spcPts val="0"/>
              </a:spcBef>
              <a:spcAft>
                <a:spcPts val="0"/>
              </a:spcAft>
              <a:buSzPct val="90000"/>
            </a:pPr>
            <a:r>
              <a:rPr lang="zh-CN" altLang="en-US" sz="2800" b="1" dirty="0" smtClean="0">
                <a:solidFill>
                  <a:srgbClr val="0000FF"/>
                </a:solidFill>
                <a:latin typeface="新宋体" panose="02010609030101010101" pitchFamily="49" charset="-122"/>
                <a:ea typeface="新宋体" panose="02010609030101010101" pitchFamily="49" charset="-122"/>
              </a:rPr>
              <a:t>    </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开</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导他的人说</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地不过是聚积的土块罢了</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填满了四方</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没有什么地方是没有</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mn-ea"/>
              </a:rPr>
              <a:t>土块的</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你行走跳跃</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整天都在地上活动</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怎么还担心地会</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陷下去</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呢</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endParaRPr>
          </a:p>
          <a:p>
            <a:pPr algn="l" eaLnBrk="0" hangingPunct="0">
              <a:lnSpc>
                <a:spcPct val="96000"/>
              </a:lnSpc>
              <a:spcBef>
                <a:spcPts val="0"/>
              </a:spcBef>
              <a:spcAft>
                <a:spcPts val="0"/>
              </a:spcAft>
              <a:buSzPct val="90000"/>
            </a:pP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 </a:t>
            </a:r>
            <a:r>
              <a:rPr lang="en-US" altLang="zh-CN"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      </a:t>
            </a:r>
            <a:r>
              <a:rPr lang="zh-CN" altLang="en-US" sz="3000" b="1" dirty="0" smtClean="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那个杞国</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人才放下心来</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很</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高兴</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开导他的人也</a:t>
            </a:r>
            <a:r>
              <a:rPr lang="zh-CN" altLang="en-US" sz="3000" b="1">
                <a:solidFill>
                  <a:srgbClr val="0000FF"/>
                </a:solidFill>
                <a:latin typeface="宋体" panose="02010600030101010101" pitchFamily="2" charset="-122"/>
                <a:ea typeface="宋体" panose="02010600030101010101" pitchFamily="2" charset="-122"/>
                <a:sym typeface="+mn-ea"/>
              </a:rPr>
              <a:t>放了心</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很高兴。</a:t>
            </a:r>
            <a:endParaRPr lang="zh-CN" altLang="en-US" sz="3200" b="1" dirty="0" smtClean="0">
              <a:solidFill>
                <a:srgbClr val="0000FF"/>
              </a:solidFill>
              <a:latin typeface="新宋体" panose="02010609030101010101" pitchFamily="49" charset="-122"/>
              <a:ea typeface="新宋体" panose="02010609030101010101" pitchFamily="49" charset="-122"/>
            </a:endParaRPr>
          </a:p>
        </p:txBody>
      </p:sp>
      <p:sp>
        <p:nvSpPr>
          <p:cNvPr id="11" name="矩形 10"/>
          <p:cNvSpPr/>
          <p:nvPr/>
        </p:nvSpPr>
        <p:spPr>
          <a:xfrm>
            <a:off x="1115563" y="2766194"/>
            <a:ext cx="540385" cy="521970"/>
          </a:xfrm>
          <a:prstGeom prst="rect">
            <a:avLst/>
          </a:prstGeom>
        </p:spPr>
        <p:txBody>
          <a:bodyPr wrap="none">
            <a:spAutoFit/>
          </a:bodyPr>
          <a:p>
            <a:r>
              <a:rPr lang="zh-CN" altLang="en-US" sz="2800" b="1" dirty="0">
                <a:solidFill>
                  <a:srgbClr val="FF0000"/>
                </a:solidFill>
                <a:latin typeface="新宋体" panose="02010609030101010101" pitchFamily="49" charset="-122"/>
                <a:ea typeface="新宋体" panose="02010609030101010101" pitchFamily="49" charset="-122"/>
              </a:rPr>
              <a:t>你</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9" name="矩形 8"/>
          <p:cNvSpPr/>
          <p:nvPr/>
        </p:nvSpPr>
        <p:spPr>
          <a:xfrm>
            <a:off x="3177150" y="4094314"/>
            <a:ext cx="1970405" cy="521970"/>
          </a:xfrm>
          <a:prstGeom prst="rect">
            <a:avLst/>
          </a:prstGeom>
        </p:spPr>
        <p:txBody>
          <a:bodyPr wrap="none">
            <a:spAutoFit/>
          </a:bodyPr>
          <a:p>
            <a:r>
              <a:rPr lang="en-US" altLang="zh-CN" sz="2800" b="1" dirty="0">
                <a:solidFill>
                  <a:srgbClr val="FF0000"/>
                </a:solidFill>
                <a:latin typeface="新宋体" panose="02010609030101010101" pitchFamily="49" charset="-122"/>
                <a:ea typeface="新宋体" panose="02010609030101010101" pitchFamily="49" charset="-122"/>
              </a:rPr>
              <a:t>……</a:t>
            </a:r>
            <a:r>
              <a:rPr lang="zh-CN" altLang="en-US" sz="2800" b="1" dirty="0">
                <a:solidFill>
                  <a:srgbClr val="FF0000"/>
                </a:solidFill>
                <a:latin typeface="新宋体" panose="02010609030101010101" pitchFamily="49" charset="-122"/>
                <a:ea typeface="新宋体" panose="02010609030101010101" pitchFamily="49" charset="-122"/>
              </a:rPr>
              <a:t>的样子</a:t>
            </a:r>
            <a:endParaRPr lang="zh-CN" altLang="en-US" sz="2800" b="1" dirty="0">
              <a:solidFill>
                <a:srgbClr val="FF00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80">
                                          <p:stCondLst>
                                            <p:cond delay="0"/>
                                          </p:stCondLst>
                                        </p:cTn>
                                        <p:tgtEl>
                                          <p:spTgt spid="11"/>
                                        </p:tgtEl>
                                      </p:cBhvr>
                                    </p:animEffect>
                                    <p:anim calcmode="lin" valueType="num">
                                      <p:cBhvr>
                                        <p:cTn id="3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7" dur="26">
                                          <p:stCondLst>
                                            <p:cond delay="650"/>
                                          </p:stCondLst>
                                        </p:cTn>
                                        <p:tgtEl>
                                          <p:spTgt spid="11"/>
                                        </p:tgtEl>
                                      </p:cBhvr>
                                      <p:to x="100000" y="60000"/>
                                    </p:animScale>
                                    <p:animScale>
                                      <p:cBhvr>
                                        <p:cTn id="38" dur="166" decel="50000">
                                          <p:stCondLst>
                                            <p:cond delay="676"/>
                                          </p:stCondLst>
                                        </p:cTn>
                                        <p:tgtEl>
                                          <p:spTgt spid="11"/>
                                        </p:tgtEl>
                                      </p:cBhvr>
                                      <p:to x="100000" y="100000"/>
                                    </p:animScale>
                                    <p:animScale>
                                      <p:cBhvr>
                                        <p:cTn id="39" dur="26">
                                          <p:stCondLst>
                                            <p:cond delay="1312"/>
                                          </p:stCondLst>
                                        </p:cTn>
                                        <p:tgtEl>
                                          <p:spTgt spid="11"/>
                                        </p:tgtEl>
                                      </p:cBhvr>
                                      <p:to x="100000" y="80000"/>
                                    </p:animScale>
                                    <p:animScale>
                                      <p:cBhvr>
                                        <p:cTn id="40" dur="166" decel="50000">
                                          <p:stCondLst>
                                            <p:cond delay="1338"/>
                                          </p:stCondLst>
                                        </p:cTn>
                                        <p:tgtEl>
                                          <p:spTgt spid="11"/>
                                        </p:tgtEl>
                                      </p:cBhvr>
                                      <p:to x="100000" y="100000"/>
                                    </p:animScale>
                                    <p:animScale>
                                      <p:cBhvr>
                                        <p:cTn id="41" dur="26">
                                          <p:stCondLst>
                                            <p:cond delay="1642"/>
                                          </p:stCondLst>
                                        </p:cTn>
                                        <p:tgtEl>
                                          <p:spTgt spid="11"/>
                                        </p:tgtEl>
                                      </p:cBhvr>
                                      <p:to x="100000" y="90000"/>
                                    </p:animScale>
                                    <p:animScale>
                                      <p:cBhvr>
                                        <p:cTn id="42" dur="166" decel="50000">
                                          <p:stCondLst>
                                            <p:cond delay="1668"/>
                                          </p:stCondLst>
                                        </p:cTn>
                                        <p:tgtEl>
                                          <p:spTgt spid="11"/>
                                        </p:tgtEl>
                                      </p:cBhvr>
                                      <p:to x="100000" y="100000"/>
                                    </p:animScale>
                                    <p:animScale>
                                      <p:cBhvr>
                                        <p:cTn id="43" dur="26">
                                          <p:stCondLst>
                                            <p:cond delay="1808"/>
                                          </p:stCondLst>
                                        </p:cTn>
                                        <p:tgtEl>
                                          <p:spTgt spid="11"/>
                                        </p:tgtEl>
                                      </p:cBhvr>
                                      <p:to x="100000" y="95000"/>
                                    </p:animScale>
                                    <p:animScale>
                                      <p:cBhvr>
                                        <p:cTn id="44" dur="166" decel="50000">
                                          <p:stCondLst>
                                            <p:cond delay="1834"/>
                                          </p:stCondLst>
                                        </p:cTn>
                                        <p:tgtEl>
                                          <p:spTgt spid="11"/>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80">
                                          <p:stCondLst>
                                            <p:cond delay="0"/>
                                          </p:stCondLst>
                                        </p:cTn>
                                        <p:tgtEl>
                                          <p:spTgt spid="4"/>
                                        </p:tgtEl>
                                      </p:cBhvr>
                                    </p:animEffect>
                                    <p:anim calcmode="lin" valueType="num">
                                      <p:cBhvr>
                                        <p:cTn id="5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5" dur="26">
                                          <p:stCondLst>
                                            <p:cond delay="650"/>
                                          </p:stCondLst>
                                        </p:cTn>
                                        <p:tgtEl>
                                          <p:spTgt spid="4"/>
                                        </p:tgtEl>
                                      </p:cBhvr>
                                      <p:to x="100000" y="60000"/>
                                    </p:animScale>
                                    <p:animScale>
                                      <p:cBhvr>
                                        <p:cTn id="56" dur="166" decel="50000">
                                          <p:stCondLst>
                                            <p:cond delay="676"/>
                                          </p:stCondLst>
                                        </p:cTn>
                                        <p:tgtEl>
                                          <p:spTgt spid="4"/>
                                        </p:tgtEl>
                                      </p:cBhvr>
                                      <p:to x="100000" y="100000"/>
                                    </p:animScale>
                                    <p:animScale>
                                      <p:cBhvr>
                                        <p:cTn id="57" dur="26">
                                          <p:stCondLst>
                                            <p:cond delay="1312"/>
                                          </p:stCondLst>
                                        </p:cTn>
                                        <p:tgtEl>
                                          <p:spTgt spid="4"/>
                                        </p:tgtEl>
                                      </p:cBhvr>
                                      <p:to x="100000" y="80000"/>
                                    </p:animScale>
                                    <p:animScale>
                                      <p:cBhvr>
                                        <p:cTn id="58" dur="166" decel="50000">
                                          <p:stCondLst>
                                            <p:cond delay="1338"/>
                                          </p:stCondLst>
                                        </p:cTn>
                                        <p:tgtEl>
                                          <p:spTgt spid="4"/>
                                        </p:tgtEl>
                                      </p:cBhvr>
                                      <p:to x="100000" y="100000"/>
                                    </p:animScale>
                                    <p:animScale>
                                      <p:cBhvr>
                                        <p:cTn id="59" dur="26">
                                          <p:stCondLst>
                                            <p:cond delay="1642"/>
                                          </p:stCondLst>
                                        </p:cTn>
                                        <p:tgtEl>
                                          <p:spTgt spid="4"/>
                                        </p:tgtEl>
                                      </p:cBhvr>
                                      <p:to x="100000" y="90000"/>
                                    </p:animScale>
                                    <p:animScale>
                                      <p:cBhvr>
                                        <p:cTn id="60" dur="166" decel="50000">
                                          <p:stCondLst>
                                            <p:cond delay="1668"/>
                                          </p:stCondLst>
                                        </p:cTn>
                                        <p:tgtEl>
                                          <p:spTgt spid="4"/>
                                        </p:tgtEl>
                                      </p:cBhvr>
                                      <p:to x="100000" y="100000"/>
                                    </p:animScale>
                                    <p:animScale>
                                      <p:cBhvr>
                                        <p:cTn id="61" dur="26">
                                          <p:stCondLst>
                                            <p:cond delay="1808"/>
                                          </p:stCondLst>
                                        </p:cTn>
                                        <p:tgtEl>
                                          <p:spTgt spid="4"/>
                                        </p:tgtEl>
                                      </p:cBhvr>
                                      <p:to x="100000" y="95000"/>
                                    </p:animScale>
                                    <p:animScale>
                                      <p:cBhvr>
                                        <p:cTn id="62" dur="166" decel="50000">
                                          <p:stCondLst>
                                            <p:cond delay="1834"/>
                                          </p:stCondLst>
                                        </p:cTn>
                                        <p:tgtEl>
                                          <p:spTgt spid="4"/>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down)">
                                      <p:cBhvr>
                                        <p:cTn id="67" dur="580">
                                          <p:stCondLst>
                                            <p:cond delay="0"/>
                                          </p:stCondLst>
                                        </p:cTn>
                                        <p:tgtEl>
                                          <p:spTgt spid="5"/>
                                        </p:tgtEl>
                                      </p:cBhvr>
                                    </p:animEffect>
                                    <p:anim calcmode="lin" valueType="num">
                                      <p:cBhvr>
                                        <p:cTn id="6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73" dur="26">
                                          <p:stCondLst>
                                            <p:cond delay="650"/>
                                          </p:stCondLst>
                                        </p:cTn>
                                        <p:tgtEl>
                                          <p:spTgt spid="5"/>
                                        </p:tgtEl>
                                      </p:cBhvr>
                                      <p:to x="100000" y="60000"/>
                                    </p:animScale>
                                    <p:animScale>
                                      <p:cBhvr>
                                        <p:cTn id="74" dur="166" decel="50000">
                                          <p:stCondLst>
                                            <p:cond delay="676"/>
                                          </p:stCondLst>
                                        </p:cTn>
                                        <p:tgtEl>
                                          <p:spTgt spid="5"/>
                                        </p:tgtEl>
                                      </p:cBhvr>
                                      <p:to x="100000" y="100000"/>
                                    </p:animScale>
                                    <p:animScale>
                                      <p:cBhvr>
                                        <p:cTn id="75" dur="26">
                                          <p:stCondLst>
                                            <p:cond delay="1312"/>
                                          </p:stCondLst>
                                        </p:cTn>
                                        <p:tgtEl>
                                          <p:spTgt spid="5"/>
                                        </p:tgtEl>
                                      </p:cBhvr>
                                      <p:to x="100000" y="80000"/>
                                    </p:animScale>
                                    <p:animScale>
                                      <p:cBhvr>
                                        <p:cTn id="76" dur="166" decel="50000">
                                          <p:stCondLst>
                                            <p:cond delay="1338"/>
                                          </p:stCondLst>
                                        </p:cTn>
                                        <p:tgtEl>
                                          <p:spTgt spid="5"/>
                                        </p:tgtEl>
                                      </p:cBhvr>
                                      <p:to x="100000" y="100000"/>
                                    </p:animScale>
                                    <p:animScale>
                                      <p:cBhvr>
                                        <p:cTn id="77" dur="26">
                                          <p:stCondLst>
                                            <p:cond delay="1642"/>
                                          </p:stCondLst>
                                        </p:cTn>
                                        <p:tgtEl>
                                          <p:spTgt spid="5"/>
                                        </p:tgtEl>
                                      </p:cBhvr>
                                      <p:to x="100000" y="90000"/>
                                    </p:animScale>
                                    <p:animScale>
                                      <p:cBhvr>
                                        <p:cTn id="78" dur="166" decel="50000">
                                          <p:stCondLst>
                                            <p:cond delay="1668"/>
                                          </p:stCondLst>
                                        </p:cTn>
                                        <p:tgtEl>
                                          <p:spTgt spid="5"/>
                                        </p:tgtEl>
                                      </p:cBhvr>
                                      <p:to x="100000" y="100000"/>
                                    </p:animScale>
                                    <p:animScale>
                                      <p:cBhvr>
                                        <p:cTn id="79" dur="26">
                                          <p:stCondLst>
                                            <p:cond delay="1808"/>
                                          </p:stCondLst>
                                        </p:cTn>
                                        <p:tgtEl>
                                          <p:spTgt spid="5"/>
                                        </p:tgtEl>
                                      </p:cBhvr>
                                      <p:to x="100000" y="95000"/>
                                    </p:animScale>
                                    <p:animScale>
                                      <p:cBhvr>
                                        <p:cTn id="80" dur="166" decel="50000">
                                          <p:stCondLst>
                                            <p:cond delay="1834"/>
                                          </p:stCondLst>
                                        </p:cTn>
                                        <p:tgtEl>
                                          <p:spTgt spid="5"/>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down)">
                                      <p:cBhvr>
                                        <p:cTn id="85" dur="580">
                                          <p:stCondLst>
                                            <p:cond delay="0"/>
                                          </p:stCondLst>
                                        </p:cTn>
                                        <p:tgtEl>
                                          <p:spTgt spid="9"/>
                                        </p:tgtEl>
                                      </p:cBhvr>
                                    </p:animEffect>
                                    <p:anim calcmode="lin" valueType="num">
                                      <p:cBhvr>
                                        <p:cTn id="8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91" dur="26">
                                          <p:stCondLst>
                                            <p:cond delay="650"/>
                                          </p:stCondLst>
                                        </p:cTn>
                                        <p:tgtEl>
                                          <p:spTgt spid="9"/>
                                        </p:tgtEl>
                                      </p:cBhvr>
                                      <p:to x="100000" y="60000"/>
                                    </p:animScale>
                                    <p:animScale>
                                      <p:cBhvr>
                                        <p:cTn id="92" dur="166" decel="50000">
                                          <p:stCondLst>
                                            <p:cond delay="676"/>
                                          </p:stCondLst>
                                        </p:cTn>
                                        <p:tgtEl>
                                          <p:spTgt spid="9"/>
                                        </p:tgtEl>
                                      </p:cBhvr>
                                      <p:to x="100000" y="100000"/>
                                    </p:animScale>
                                    <p:animScale>
                                      <p:cBhvr>
                                        <p:cTn id="93" dur="26">
                                          <p:stCondLst>
                                            <p:cond delay="1312"/>
                                          </p:stCondLst>
                                        </p:cTn>
                                        <p:tgtEl>
                                          <p:spTgt spid="9"/>
                                        </p:tgtEl>
                                      </p:cBhvr>
                                      <p:to x="100000" y="80000"/>
                                    </p:animScale>
                                    <p:animScale>
                                      <p:cBhvr>
                                        <p:cTn id="94" dur="166" decel="50000">
                                          <p:stCondLst>
                                            <p:cond delay="1338"/>
                                          </p:stCondLst>
                                        </p:cTn>
                                        <p:tgtEl>
                                          <p:spTgt spid="9"/>
                                        </p:tgtEl>
                                      </p:cBhvr>
                                      <p:to x="100000" y="100000"/>
                                    </p:animScale>
                                    <p:animScale>
                                      <p:cBhvr>
                                        <p:cTn id="95" dur="26">
                                          <p:stCondLst>
                                            <p:cond delay="1642"/>
                                          </p:stCondLst>
                                        </p:cTn>
                                        <p:tgtEl>
                                          <p:spTgt spid="9"/>
                                        </p:tgtEl>
                                      </p:cBhvr>
                                      <p:to x="100000" y="90000"/>
                                    </p:animScale>
                                    <p:animScale>
                                      <p:cBhvr>
                                        <p:cTn id="96" dur="166" decel="50000">
                                          <p:stCondLst>
                                            <p:cond delay="1668"/>
                                          </p:stCondLst>
                                        </p:cTn>
                                        <p:tgtEl>
                                          <p:spTgt spid="9"/>
                                        </p:tgtEl>
                                      </p:cBhvr>
                                      <p:to x="100000" y="100000"/>
                                    </p:animScale>
                                    <p:animScale>
                                      <p:cBhvr>
                                        <p:cTn id="97" dur="26">
                                          <p:stCondLst>
                                            <p:cond delay="1808"/>
                                          </p:stCondLst>
                                        </p:cTn>
                                        <p:tgtEl>
                                          <p:spTgt spid="9"/>
                                        </p:tgtEl>
                                      </p:cBhvr>
                                      <p:to x="100000" y="95000"/>
                                    </p:animScale>
                                    <p:animScale>
                                      <p:cBhvr>
                                        <p:cTn id="98" dur="166" decel="50000">
                                          <p:stCondLst>
                                            <p:cond delay="1834"/>
                                          </p:stCondLst>
                                        </p:cTn>
                                        <p:tgtEl>
                                          <p:spTgt spid="9"/>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5" presetClass="entr" presetSubtype="10" fill="hold" grpId="0" nodeType="click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checkerboard(across)">
                                      <p:cBhvr>
                                        <p:cTn id="10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1"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1505" name="文本框 9"/>
          <p:cNvSpPr txBox="1"/>
          <p:nvPr/>
        </p:nvSpPr>
        <p:spPr>
          <a:xfrm>
            <a:off x="713105" y="2094230"/>
            <a:ext cx="568325" cy="583565"/>
          </a:xfrm>
          <a:prstGeom prst="rect">
            <a:avLst/>
          </a:prstGeom>
          <a:noFill/>
          <a:ln w="9525">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若</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1" name="左大括号 10"/>
          <p:cNvSpPr/>
          <p:nvPr/>
        </p:nvSpPr>
        <p:spPr>
          <a:xfrm>
            <a:off x="1210945" y="1919605"/>
            <a:ext cx="219710" cy="932815"/>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lstStyle/>
          <a:p>
            <a:pPr algn="ctr" fontAlgn="base">
              <a:defRPr/>
            </a:pPr>
            <a:endParaRPr lang="zh-CN" altLang="en-US" strike="noStrike" noProof="1"/>
          </a:p>
        </p:txBody>
      </p:sp>
      <p:sp>
        <p:nvSpPr>
          <p:cNvPr id="21507" name="文本框 11"/>
          <p:cNvSpPr txBox="1"/>
          <p:nvPr/>
        </p:nvSpPr>
        <p:spPr>
          <a:xfrm>
            <a:off x="1281430" y="1749743"/>
            <a:ext cx="6438900" cy="1272540"/>
          </a:xfrm>
          <a:prstGeom prst="rect">
            <a:avLst/>
          </a:prstGeom>
          <a:noFill/>
          <a:ln w="9525">
            <a:noFill/>
          </a:ln>
        </p:spPr>
        <p:txBody>
          <a:bodyPr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rPr>
              <a:t>若</a:t>
            </a:r>
            <a:r>
              <a:rPr lang="zh-CN" altLang="en-US" sz="3200" b="1">
                <a:latin typeface="楷体" panose="02010609060101010101" pitchFamily="49" charset="-122"/>
                <a:ea typeface="楷体" panose="02010609060101010101" pitchFamily="49" charset="-122"/>
              </a:rPr>
              <a:t>屈伸呼吸</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不</a:t>
            </a:r>
            <a:r>
              <a:rPr lang="zh-CN" altLang="en-US" sz="3200" b="1">
                <a:solidFill>
                  <a:srgbClr val="FF0000"/>
                </a:solidFill>
                <a:latin typeface="楷体" panose="02010609060101010101" pitchFamily="49" charset="-122"/>
                <a:ea typeface="楷体" panose="02010609060101010101" pitchFamily="49" charset="-122"/>
              </a:rPr>
              <a:t>若</a:t>
            </a:r>
            <a:r>
              <a:rPr lang="zh-CN" altLang="en-US" sz="3200" b="1">
                <a:latin typeface="楷体" panose="02010609060101010101" pitchFamily="49" charset="-122"/>
                <a:ea typeface="楷体" panose="02010609060101010101" pitchFamily="49" charset="-122"/>
              </a:rPr>
              <a:t>无闻也</a:t>
            </a:r>
            <a:endParaRPr lang="zh-CN" altLang="en-US" sz="3200" b="1">
              <a:latin typeface="楷体" panose="02010609060101010101" pitchFamily="49" charset="-122"/>
              <a:ea typeface="楷体" panose="02010609060101010101" pitchFamily="49" charset="-122"/>
            </a:endParaRPr>
          </a:p>
        </p:txBody>
      </p:sp>
      <p:sp>
        <p:nvSpPr>
          <p:cNvPr id="21508" name="文本框 9"/>
          <p:cNvSpPr txBox="1"/>
          <p:nvPr/>
        </p:nvSpPr>
        <p:spPr>
          <a:xfrm>
            <a:off x="1132205" y="1174115"/>
            <a:ext cx="2274570" cy="583565"/>
          </a:xfrm>
          <a:prstGeom prst="rect">
            <a:avLst/>
          </a:prstGeom>
          <a:noFill/>
          <a:ln w="9525">
            <a:noFill/>
          </a:ln>
        </p:spPr>
        <p:txBody>
          <a:bodyPr wrap="square" anchor="t" anchorCtr="0">
            <a:spAutoFit/>
          </a:bodyPr>
          <a:p>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一词多义</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9" name="文本框 8"/>
          <p:cNvSpPr txBox="1"/>
          <p:nvPr/>
        </p:nvSpPr>
        <p:spPr>
          <a:xfrm>
            <a:off x="3593465" y="1722438"/>
            <a:ext cx="2266950" cy="1272540"/>
          </a:xfrm>
          <a:prstGeom prst="rect">
            <a:avLst/>
          </a:prstGeom>
          <a:noFill/>
          <a:ln w="9525">
            <a:noFill/>
          </a:ln>
        </p:spPr>
        <p:txBody>
          <a:bodyPr wrap="square" anchor="t" anchorCtr="0">
            <a:spAutoFit/>
          </a:bodyPr>
          <a:p>
            <a:pPr>
              <a:lnSpc>
                <a:spcPct val="120000"/>
              </a:lnSpc>
            </a:pPr>
            <a:r>
              <a:rPr lang="zh-CN" altLang="en-US" sz="3200" b="1">
                <a:solidFill>
                  <a:srgbClr val="FF3300"/>
                </a:solidFill>
                <a:latin typeface="楷体" panose="02010609060101010101" pitchFamily="49" charset="-122"/>
                <a:ea typeface="楷体" panose="02010609060101010101" pitchFamily="49" charset="-122"/>
              </a:rPr>
              <a:t>你</a:t>
            </a:r>
            <a:endParaRPr lang="zh-CN" altLang="en-US" sz="3200" b="1">
              <a:solidFill>
                <a:srgbClr val="FF3300"/>
              </a:solidFill>
              <a:latin typeface="楷体" panose="02010609060101010101" pitchFamily="49" charset="-122"/>
              <a:ea typeface="楷体" panose="02010609060101010101" pitchFamily="49" charset="-122"/>
            </a:endParaRPr>
          </a:p>
          <a:p>
            <a:pPr>
              <a:lnSpc>
                <a:spcPct val="120000"/>
              </a:lnSpc>
            </a:pPr>
            <a:r>
              <a:rPr lang="zh-CN" altLang="en-US" sz="3200" b="1">
                <a:solidFill>
                  <a:srgbClr val="FF3300"/>
                </a:solidFill>
                <a:latin typeface="楷体" panose="02010609060101010101" pitchFamily="49" charset="-122"/>
                <a:ea typeface="楷体" panose="02010609060101010101" pitchFamily="49" charset="-122"/>
              </a:rPr>
              <a:t>如</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3300"/>
                </a:solidFill>
                <a:latin typeface="楷体" panose="02010609060101010101" pitchFamily="49" charset="-122"/>
                <a:ea typeface="楷体" panose="02010609060101010101" pitchFamily="49" charset="-122"/>
              </a:rPr>
              <a:t>像</a:t>
            </a:r>
            <a:endParaRPr lang="zh-CN" altLang="en-US" sz="3200">
              <a:solidFill>
                <a:srgbClr val="FF0000"/>
              </a:solidFill>
              <a:latin typeface="楷体" panose="02010609060101010101" pitchFamily="49" charset="-122"/>
              <a:ea typeface="楷体" panose="02010609060101010101" pitchFamily="49" charset="-122"/>
            </a:endParaRPr>
          </a:p>
        </p:txBody>
      </p:sp>
      <p:sp>
        <p:nvSpPr>
          <p:cNvPr id="21510" name="文本框 11"/>
          <p:cNvSpPr txBox="1"/>
          <p:nvPr/>
        </p:nvSpPr>
        <p:spPr>
          <a:xfrm>
            <a:off x="1281430" y="3217545"/>
            <a:ext cx="6438900" cy="1272540"/>
          </a:xfrm>
          <a:prstGeom prst="rect">
            <a:avLst/>
          </a:prstGeom>
          <a:noFill/>
          <a:ln w="9525">
            <a:noFill/>
          </a:ln>
        </p:spPr>
        <p:txBody>
          <a:bodyPr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rPr>
              <a:t>舍</a:t>
            </a:r>
            <a:r>
              <a:rPr lang="zh-CN" altLang="en-US" sz="3200" b="1">
                <a:latin typeface="楷体" panose="02010609060101010101" pitchFamily="49" charset="-122"/>
                <a:ea typeface="楷体" panose="02010609060101010101" pitchFamily="49" charset="-122"/>
              </a:rPr>
              <a:t>然大喜</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太丘</a:t>
            </a:r>
            <a:r>
              <a:rPr lang="zh-CN" altLang="en-US" sz="3200" b="1">
                <a:solidFill>
                  <a:srgbClr val="FF0000"/>
                </a:solidFill>
                <a:latin typeface="楷体" panose="02010609060101010101" pitchFamily="49" charset="-122"/>
                <a:ea typeface="楷体" panose="02010609060101010101" pitchFamily="49" charset="-122"/>
              </a:rPr>
              <a:t>舍</a:t>
            </a:r>
            <a:r>
              <a:rPr lang="zh-CN" altLang="en-US" sz="3200" b="1">
                <a:latin typeface="楷体" panose="02010609060101010101" pitchFamily="49" charset="-122"/>
                <a:ea typeface="楷体" panose="02010609060101010101" pitchFamily="49" charset="-122"/>
              </a:rPr>
              <a:t>去</a:t>
            </a:r>
            <a:endParaRPr lang="zh-CN" altLang="en-US" sz="3200" b="1">
              <a:latin typeface="楷体" panose="02010609060101010101" pitchFamily="49" charset="-122"/>
              <a:ea typeface="楷体" panose="02010609060101010101" pitchFamily="49" charset="-122"/>
            </a:endParaRPr>
          </a:p>
        </p:txBody>
      </p:sp>
      <p:sp>
        <p:nvSpPr>
          <p:cNvPr id="21511" name="文本框 11"/>
          <p:cNvSpPr txBox="1"/>
          <p:nvPr/>
        </p:nvSpPr>
        <p:spPr>
          <a:xfrm>
            <a:off x="1281430" y="4712018"/>
            <a:ext cx="6438900" cy="1272540"/>
          </a:xfrm>
          <a:prstGeom prst="rect">
            <a:avLst/>
          </a:prstGeom>
          <a:noFill/>
          <a:ln w="9525">
            <a:noFill/>
          </a:ln>
        </p:spPr>
        <p:txBody>
          <a:bodyPr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rPr>
              <a:t>日</a:t>
            </a:r>
            <a:r>
              <a:rPr lang="zh-CN" altLang="en-US" sz="3200" b="1">
                <a:latin typeface="楷体" panose="02010609060101010101" pitchFamily="49" charset="-122"/>
                <a:ea typeface="楷体" panose="02010609060101010101" pitchFamily="49" charset="-122"/>
              </a:rPr>
              <a:t>月星辰</a:t>
            </a:r>
            <a:endParaRPr lang="zh-CN" altLang="en-US" sz="3200" b="1">
              <a:solidFill>
                <a:srgbClr val="FF0000"/>
              </a:solidFill>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吾</a:t>
            </a:r>
            <a:r>
              <a:rPr lang="zh-CN" altLang="en-US" sz="3200" b="1">
                <a:solidFill>
                  <a:srgbClr val="FF0000"/>
                </a:solidFill>
                <a:latin typeface="楷体" panose="02010609060101010101" pitchFamily="49" charset="-122"/>
                <a:ea typeface="楷体" panose="02010609060101010101" pitchFamily="49" charset="-122"/>
              </a:rPr>
              <a:t>日</a:t>
            </a:r>
            <a:r>
              <a:rPr lang="zh-CN" altLang="en-US" sz="3200" b="1">
                <a:latin typeface="楷体" panose="02010609060101010101" pitchFamily="49" charset="-122"/>
                <a:ea typeface="楷体" panose="02010609060101010101" pitchFamily="49" charset="-122"/>
              </a:rPr>
              <a:t>三省吾身</a:t>
            </a:r>
            <a:endParaRPr lang="zh-CN" altLang="en-US" sz="3200" b="1">
              <a:latin typeface="楷体" panose="02010609060101010101" pitchFamily="49" charset="-122"/>
              <a:ea typeface="楷体" panose="02010609060101010101" pitchFamily="49" charset="-122"/>
            </a:endParaRPr>
          </a:p>
        </p:txBody>
      </p:sp>
      <p:sp>
        <p:nvSpPr>
          <p:cNvPr id="21512" name="文本框 9"/>
          <p:cNvSpPr txBox="1"/>
          <p:nvPr/>
        </p:nvSpPr>
        <p:spPr>
          <a:xfrm>
            <a:off x="713105" y="3561398"/>
            <a:ext cx="568325" cy="583565"/>
          </a:xfrm>
          <a:prstGeom prst="rect">
            <a:avLst/>
          </a:prstGeom>
          <a:noFill/>
          <a:ln w="9525">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舍</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8" name="文本框 7"/>
          <p:cNvSpPr txBox="1"/>
          <p:nvPr/>
        </p:nvSpPr>
        <p:spPr>
          <a:xfrm>
            <a:off x="3141980" y="3213735"/>
            <a:ext cx="3744595" cy="1272540"/>
          </a:xfrm>
          <a:prstGeom prst="rect">
            <a:avLst/>
          </a:prstGeom>
          <a:noFill/>
          <a:ln w="9525">
            <a:noFill/>
          </a:ln>
        </p:spPr>
        <p:txBody>
          <a:bodyPr wrap="square" anchor="t" anchorCtr="0">
            <a:spAutoFit/>
          </a:bodyPr>
          <a:p>
            <a:pPr>
              <a:lnSpc>
                <a:spcPct val="120000"/>
              </a:lnSpc>
            </a:pP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同</a:t>
            </a:r>
            <a:r>
              <a:rPr lang="zh-CN" sz="3200" b="1">
                <a:solidFill>
                  <a:srgbClr val="FF0000"/>
                </a:solidFill>
                <a:uFillTx/>
                <a:latin typeface="Arial" panose="020B0604020202020204" pitchFamily="34" charset="0"/>
                <a:ea typeface="SimSun-ExtB" panose="02010609060101010101" pitchFamily="49" charset="-122"/>
                <a:cs typeface="Arial" panose="020B0604020202020204" pitchFamily="34" charset="0"/>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释</a:t>
            </a:r>
            <a:r>
              <a:rPr lang="zh-CN" sz="3200" b="1">
                <a:solidFill>
                  <a:srgbClr val="FF0000"/>
                </a:solidFill>
                <a:uFillTx/>
                <a:latin typeface="Arial" panose="020B0604020202020204" pitchFamily="34" charset="0"/>
                <a:ea typeface="SimSun-ExtB" panose="02010609060101010101" pitchFamily="49" charset="-122"/>
                <a:cs typeface="楷体" panose="02010609060101010101" pitchFamily="49"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解除、消除</a:t>
            </a:r>
            <a:endPar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rPr>
              <a:t>舍弃</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4156075" y="4677410"/>
            <a:ext cx="2867660" cy="1272540"/>
          </a:xfrm>
          <a:prstGeom prst="rect">
            <a:avLst/>
          </a:prstGeom>
          <a:noFill/>
          <a:ln w="9525">
            <a:noFill/>
          </a:ln>
        </p:spPr>
        <p:txBody>
          <a:bodyPr wrap="square"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rPr>
              <a:t>名词</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太阳</a:t>
            </a:r>
            <a:endParaRPr lang="zh-CN" altLang="en-US" sz="3200" b="1">
              <a:solidFill>
                <a:srgbClr val="FF0000"/>
              </a:solidFill>
              <a:latin typeface="楷体" panose="02010609060101010101" pitchFamily="49" charset="-122"/>
              <a:ea typeface="楷体" panose="02010609060101010101" pitchFamily="49" charset="-122"/>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rPr>
              <a:t>名作状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每天</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21515" name="文本框 9"/>
          <p:cNvSpPr txBox="1"/>
          <p:nvPr/>
        </p:nvSpPr>
        <p:spPr>
          <a:xfrm>
            <a:off x="713105" y="5029200"/>
            <a:ext cx="568325" cy="583565"/>
          </a:xfrm>
          <a:prstGeom prst="rect">
            <a:avLst/>
          </a:prstGeom>
          <a:noFill/>
          <a:ln w="9525">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日</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5" name="左大括号 14"/>
          <p:cNvSpPr/>
          <p:nvPr/>
        </p:nvSpPr>
        <p:spPr>
          <a:xfrm>
            <a:off x="1245870" y="3373120"/>
            <a:ext cx="149225" cy="960438"/>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p>
            <a:pPr algn="ctr" fontAlgn="base">
              <a:defRPr/>
            </a:pPr>
            <a:endParaRPr lang="zh-CN" altLang="en-US" strike="noStrike" noProof="1"/>
          </a:p>
        </p:txBody>
      </p:sp>
      <p:sp>
        <p:nvSpPr>
          <p:cNvPr id="2" name="文本框 11"/>
          <p:cNvSpPr txBox="1"/>
          <p:nvPr/>
        </p:nvSpPr>
        <p:spPr>
          <a:xfrm>
            <a:off x="6952615" y="1757363"/>
            <a:ext cx="6438900" cy="1272540"/>
          </a:xfrm>
          <a:prstGeom prst="rect">
            <a:avLst/>
          </a:prstGeom>
          <a:noFill/>
          <a:ln w="9525">
            <a:noFill/>
          </a:ln>
        </p:spPr>
        <p:txBody>
          <a:bodyPr anchor="t" anchorCtr="0">
            <a:spAutoFit/>
          </a:bodyPr>
          <a:p>
            <a:pPr>
              <a:lnSpc>
                <a:spcPct val="120000"/>
              </a:lnSpc>
            </a:pPr>
            <a:r>
              <a:rPr lang="zh-CN" altLang="en-US" sz="3200" b="1">
                <a:solidFill>
                  <a:srgbClr val="FF0000"/>
                </a:solidFill>
                <a:latin typeface="楷体" panose="02010609060101010101" pitchFamily="49" charset="-122"/>
                <a:ea typeface="楷体" panose="02010609060101010101" pitchFamily="49" charset="-122"/>
              </a:rPr>
              <a:t>奈何</a:t>
            </a:r>
            <a:r>
              <a:rPr lang="zh-CN" altLang="en-US" sz="3200" b="1">
                <a:latin typeface="楷体" panose="02010609060101010101" pitchFamily="49" charset="-122"/>
                <a:ea typeface="楷体" panose="02010609060101010101" pitchFamily="49" charset="-122"/>
              </a:rPr>
              <a:t>忧崩坠乎</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3200" b="1">
                <a:solidFill>
                  <a:srgbClr val="FF0000"/>
                </a:solidFill>
                <a:latin typeface="楷体" panose="02010609060101010101" pitchFamily="49" charset="-122"/>
                <a:ea typeface="楷体" panose="02010609060101010101" pitchFamily="49" charset="-122"/>
              </a:rPr>
              <a:t>奈</a:t>
            </a:r>
            <a:r>
              <a:rPr lang="zh-CN" altLang="en-US" sz="3200" b="1">
                <a:latin typeface="楷体" panose="02010609060101010101" pitchFamily="49" charset="-122"/>
                <a:ea typeface="楷体" panose="02010609060101010101" pitchFamily="49" charset="-122"/>
              </a:rPr>
              <a:t>地坏</a:t>
            </a:r>
            <a:r>
              <a:rPr lang="zh-CN" altLang="en-US" sz="3200" b="1">
                <a:solidFill>
                  <a:srgbClr val="FF0000"/>
                </a:solidFill>
                <a:latin typeface="楷体" panose="02010609060101010101" pitchFamily="49" charset="-122"/>
                <a:ea typeface="楷体" panose="02010609060101010101" pitchFamily="49" charset="-122"/>
              </a:rPr>
              <a:t>何</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3" name="文本框 9"/>
          <p:cNvSpPr txBox="1"/>
          <p:nvPr/>
        </p:nvSpPr>
        <p:spPr>
          <a:xfrm>
            <a:off x="5864225" y="2066925"/>
            <a:ext cx="1088390" cy="583565"/>
          </a:xfrm>
          <a:prstGeom prst="rect">
            <a:avLst/>
          </a:prstGeom>
          <a:noFill/>
          <a:ln w="9525">
            <a:noFill/>
          </a:ln>
        </p:spPr>
        <p:txBody>
          <a:bodyPr wrap="square" anchor="t" anchorCtr="0">
            <a:spAutoFit/>
          </a:bodyPr>
          <a:p>
            <a:r>
              <a:rPr lang="zh-CN" altLang="en-US" sz="3200" b="1">
                <a:solidFill>
                  <a:srgbClr val="FF0000"/>
                </a:solidFill>
                <a:latin typeface="宋体" panose="02010600030101010101" pitchFamily="2" charset="-122"/>
                <a:ea typeface="宋体" panose="02010600030101010101" pitchFamily="2" charset="-122"/>
              </a:rPr>
              <a:t>奈何</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4" name="左大括号 3"/>
          <p:cNvSpPr/>
          <p:nvPr/>
        </p:nvSpPr>
        <p:spPr>
          <a:xfrm>
            <a:off x="6874510" y="1884045"/>
            <a:ext cx="149225" cy="960438"/>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p>
            <a:pPr algn="ctr" fontAlgn="base">
              <a:defRPr/>
            </a:pPr>
            <a:endParaRPr lang="zh-CN" altLang="en-US" strike="noStrike" noProof="1"/>
          </a:p>
        </p:txBody>
      </p:sp>
      <p:sp>
        <p:nvSpPr>
          <p:cNvPr id="5" name="文本框 4"/>
          <p:cNvSpPr txBox="1"/>
          <p:nvPr/>
        </p:nvSpPr>
        <p:spPr>
          <a:xfrm>
            <a:off x="9570720" y="1757680"/>
            <a:ext cx="2621280" cy="1272540"/>
          </a:xfrm>
          <a:prstGeom prst="rect">
            <a:avLst/>
          </a:prstGeom>
          <a:noFill/>
          <a:ln w="9525">
            <a:noFill/>
          </a:ln>
        </p:spPr>
        <p:txBody>
          <a:bodyPr wrap="square" anchor="t" anchorCtr="0">
            <a:spAutoFit/>
          </a:bodyPr>
          <a:p>
            <a:pPr>
              <a:lnSpc>
                <a:spcPct val="120000"/>
              </a:lnSpc>
            </a:pPr>
            <a:r>
              <a:rPr lang="zh-CN" sz="3200" b="1">
                <a:solidFill>
                  <a:srgbClr val="FF0000"/>
                </a:solidFill>
                <a:latin typeface="楷体" panose="02010609060101010101" pitchFamily="49" charset="-122"/>
                <a:ea typeface="楷体" panose="02010609060101010101" pitchFamily="49" charset="-122"/>
              </a:rPr>
              <a:t>为什么</a:t>
            </a:r>
            <a:endParaRPr lang="zh-CN" sz="3200" b="1">
              <a:solidFill>
                <a:srgbClr val="FF0000"/>
              </a:solidFill>
            </a:endParaRPr>
          </a:p>
          <a:p>
            <a:pPr>
              <a:lnSpc>
                <a:spcPct val="120000"/>
              </a:lnSpc>
            </a:pP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对</a:t>
            </a:r>
            <a:r>
              <a:rPr lang="zh-CN" sz="3000" b="1">
                <a:solidFill>
                  <a:srgbClr val="FF0000"/>
                </a:solidFill>
                <a:latin typeface="宋体" panose="02010600030101010101" pitchFamily="2" charset="-122"/>
                <a:ea typeface="宋体" panose="02010600030101010101" pitchFamily="2" charset="-122"/>
                <a:cs typeface="楷体" panose="02010609060101010101" pitchFamily="49" charset="-122"/>
              </a:rPr>
              <a:t>…</a:t>
            </a:r>
            <a:r>
              <a:rPr lang="zh-CN" sz="3000" b="1">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怎么办</a:t>
            </a:r>
            <a:endPar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3" name="左大括号 12"/>
          <p:cNvSpPr/>
          <p:nvPr/>
        </p:nvSpPr>
        <p:spPr>
          <a:xfrm>
            <a:off x="1281430" y="4862830"/>
            <a:ext cx="149225" cy="960438"/>
          </a:xfrm>
          <a:prstGeom prst="leftBrace">
            <a:avLst>
              <a:gd name="adj1" fmla="val 8288"/>
              <a:gd name="adj2" fmla="val 50000"/>
            </a:avLst>
          </a:prstGeom>
        </p:spPr>
        <p:style>
          <a:lnRef idx="3">
            <a:schemeClr val="dk1"/>
          </a:lnRef>
          <a:fillRef idx="0">
            <a:schemeClr val="dk1"/>
          </a:fillRef>
          <a:effectRef idx="2">
            <a:schemeClr val="dk1"/>
          </a:effectRef>
          <a:fontRef idx="minor">
            <a:schemeClr val="tx1"/>
          </a:fontRef>
        </p:style>
        <p:txBody>
          <a:bodyPr anchor="ctr"/>
          <a:p>
            <a:pPr algn="ctr" fontAlgn="base">
              <a:defRPr/>
            </a:pPr>
            <a:endParaRPr lang="zh-CN" altLang="en-US" strike="noStrike" noProof="1"/>
          </a:p>
        </p:txBody>
      </p:sp>
      <p:sp>
        <p:nvSpPr>
          <p:cNvPr id="14" name="文本框 9"/>
          <p:cNvSpPr txBox="1"/>
          <p:nvPr/>
        </p:nvSpPr>
        <p:spPr>
          <a:xfrm>
            <a:off x="7720330" y="3750310"/>
            <a:ext cx="2274570" cy="583565"/>
          </a:xfrm>
          <a:prstGeom prst="rect">
            <a:avLst/>
          </a:prstGeom>
          <a:noFill/>
          <a:ln w="9525">
            <a:noFill/>
          </a:ln>
        </p:spPr>
        <p:txBody>
          <a:bodyPr wrap="square" anchor="t" anchorCtr="0">
            <a:spAutoFit/>
          </a:bodyPr>
          <a:p>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通假字</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7" name="矩形 3"/>
          <p:cNvSpPr/>
          <p:nvPr/>
        </p:nvSpPr>
        <p:spPr>
          <a:xfrm>
            <a:off x="7348220" y="4333875"/>
            <a:ext cx="4844415" cy="1272540"/>
          </a:xfrm>
          <a:prstGeom prst="rect">
            <a:avLst/>
          </a:prstGeom>
          <a:noFill/>
          <a:ln w="9525">
            <a:noFill/>
          </a:ln>
        </p:spPr>
        <p:txBody>
          <a:bodyPr wrap="square" anchor="t">
            <a:spAutoFit/>
          </a:bodyPr>
          <a:p>
            <a:pPr>
              <a:lnSpc>
                <a:spcPct val="120000"/>
              </a:lnSpc>
            </a:pPr>
            <a:r>
              <a:rPr lang="zh-CN" altLang="en-US" sz="3200" b="1" dirty="0">
                <a:latin typeface="宋体" panose="02010600030101010101" pitchFamily="2" charset="-122"/>
                <a:ea typeface="宋体" panose="02010600030101010101" pitchFamily="2" charset="-122"/>
                <a:cs typeface="宋体" panose="02010600030101010101" pitchFamily="2" charset="-122"/>
              </a:rPr>
              <a:t>身</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亡</a:t>
            </a:r>
            <a:r>
              <a:rPr lang="zh-CN" altLang="en-US" sz="3200" b="1" dirty="0">
                <a:latin typeface="宋体" panose="02010600030101010101" pitchFamily="2" charset="-122"/>
                <a:ea typeface="宋体" panose="02010600030101010101" pitchFamily="2" charset="-122"/>
                <a:cs typeface="宋体" panose="02010600030101010101" pitchFamily="2" charset="-122"/>
              </a:rPr>
              <a:t>所寄</a:t>
            </a:r>
            <a:endParaRPr lang="zh-CN" altLang="en-US" sz="3200" b="1" dirty="0">
              <a:latin typeface="宋体" panose="02010600030101010101" pitchFamily="2" charset="-122"/>
              <a:cs typeface="宋体" panose="02010600030101010101" pitchFamily="2" charset="-122"/>
            </a:endParaRPr>
          </a:p>
          <a:p>
            <a:pPr>
              <a:lnSpc>
                <a:spcPct val="120000"/>
              </a:lnSpc>
            </a:pPr>
            <a:r>
              <a:rPr lang="zh-CN" altLang="en-US" sz="3200" b="1" dirty="0">
                <a:latin typeface="宋体" panose="02010600030101010101" pitchFamily="2" charset="-122"/>
                <a:ea typeface="宋体" panose="02010600030101010101" pitchFamily="2" charset="-122"/>
                <a:cs typeface="宋体" panose="02010600030101010101" pitchFamily="2" charset="-122"/>
              </a:rPr>
              <a:t>其人</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舍</a:t>
            </a:r>
            <a:r>
              <a:rPr lang="zh-CN" altLang="en-US" sz="3200" b="1" dirty="0">
                <a:latin typeface="宋体" panose="02010600030101010101" pitchFamily="2" charset="-122"/>
                <a:ea typeface="宋体" panose="02010600030101010101" pitchFamily="2" charset="-122"/>
                <a:cs typeface="宋体" panose="02010600030101010101" pitchFamily="2" charset="-122"/>
              </a:rPr>
              <a:t>然大喜</a:t>
            </a:r>
            <a:endParaRPr lang="zh-CN" altLang="en-US" sz="3200" dirty="0">
              <a:latin typeface="宋体" panose="02010600030101010101" pitchFamily="2" charset="-122"/>
              <a:cs typeface="宋体" panose="02010600030101010101" pitchFamily="2" charset="-122"/>
            </a:endParaRPr>
          </a:p>
        </p:txBody>
      </p:sp>
      <p:sp>
        <p:nvSpPr>
          <p:cNvPr id="18" name="Text Box 18"/>
          <p:cNvSpPr txBox="1"/>
          <p:nvPr/>
        </p:nvSpPr>
        <p:spPr>
          <a:xfrm>
            <a:off x="9664700" y="4412615"/>
            <a:ext cx="2527300" cy="583565"/>
          </a:xfrm>
          <a:prstGeom prst="rect">
            <a:avLst/>
          </a:prstGeom>
          <a:noFill/>
          <a:ln w="9525">
            <a:noFill/>
          </a:ln>
        </p:spPr>
        <p:txBody>
          <a:bodyPr wrap="square" anchor="t">
            <a:spAutoFit/>
          </a:bodyPr>
          <a:p>
            <a:r>
              <a:rPr lang="zh-CN" altLang="en-US" sz="3200" b="1" dirty="0">
                <a:solidFill>
                  <a:srgbClr val="FF0000"/>
                </a:solidFill>
                <a:uFillTx/>
                <a:latin typeface="Arial" panose="020B0604020202020204" pitchFamily="34" charset="0"/>
                <a:ea typeface="SimSun-ExtB" panose="02010609060101010101" pitchFamily="49" charset="-122"/>
              </a:rPr>
              <a:t>同“无”</a:t>
            </a:r>
            <a:r>
              <a:rPr lang="zh-CN" altLang="en-US" sz="3200" b="1">
                <a:solidFill>
                  <a:srgbClr val="FF0000"/>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dirty="0">
                <a:solidFill>
                  <a:srgbClr val="FF0000"/>
                </a:solidFill>
                <a:uFillTx/>
                <a:latin typeface="Arial" panose="020B0604020202020204" pitchFamily="34" charset="0"/>
                <a:ea typeface="SimSun-ExtB" panose="02010609060101010101" pitchFamily="49" charset="-122"/>
              </a:rPr>
              <a:t>没有</a:t>
            </a:r>
            <a:endParaRPr lang="zh-CN" altLang="en-US" sz="3200" b="1" dirty="0">
              <a:solidFill>
                <a:srgbClr val="FF0000"/>
              </a:solidFill>
              <a:uFillTx/>
              <a:latin typeface="Arial" panose="020B0604020202020204" pitchFamily="34" charset="0"/>
              <a:ea typeface="SimSun-ExtB" panose="02010609060101010101" pitchFamily="49" charset="-122"/>
            </a:endParaRPr>
          </a:p>
        </p:txBody>
      </p:sp>
      <p:sp>
        <p:nvSpPr>
          <p:cNvPr id="19" name="Text Box 18"/>
          <p:cNvSpPr txBox="1"/>
          <p:nvPr/>
        </p:nvSpPr>
        <p:spPr>
          <a:xfrm>
            <a:off x="8524240" y="5427980"/>
            <a:ext cx="3667760" cy="583565"/>
          </a:xfrm>
          <a:prstGeom prst="rect">
            <a:avLst/>
          </a:prstGeom>
          <a:noFill/>
          <a:ln w="9525">
            <a:noFill/>
          </a:ln>
        </p:spPr>
        <p:txBody>
          <a:bodyPr wrap="square" anchor="t">
            <a:spAutoFit/>
          </a:bodyPr>
          <a:p>
            <a:r>
              <a:rPr lang="zh-CN" altLang="en-US" sz="3200" b="1" dirty="0">
                <a:solidFill>
                  <a:srgbClr val="FF0000"/>
                </a:solidFill>
                <a:uFillTx/>
                <a:latin typeface="Arial" panose="020B0604020202020204" pitchFamily="34" charset="0"/>
                <a:ea typeface="SimSun-ExtB" panose="02010609060101010101" pitchFamily="49" charset="-122"/>
                <a:sym typeface="+mn-ea"/>
              </a:rPr>
              <a:t>同“</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释</a:t>
            </a:r>
            <a:r>
              <a:rPr lang="zh-CN" altLang="en-US" sz="3200" b="1" dirty="0">
                <a:solidFill>
                  <a:srgbClr val="FF0000"/>
                </a:solidFill>
                <a:uFillTx/>
                <a:latin typeface="Arial" panose="020B0604020202020204" pitchFamily="34" charset="0"/>
                <a:ea typeface="SimSun-ExtB" panose="02010609060101010101" pitchFamily="49" charset="-122"/>
                <a:sym typeface="+mn-ea"/>
              </a:rPr>
              <a:t>”</a:t>
            </a:r>
            <a:r>
              <a:rPr lang="zh-CN" altLang="en-US" sz="3200" b="1">
                <a:solidFill>
                  <a:srgbClr val="FF0000"/>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解除、消除</a:t>
            </a:r>
            <a:endPar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22" name="组合 21"/>
          <p:cNvGrpSpPr/>
          <p:nvPr/>
        </p:nvGrpSpPr>
        <p:grpSpPr>
          <a:xfrm>
            <a:off x="150495" y="357505"/>
            <a:ext cx="1973350" cy="713740"/>
            <a:chOff x="2356" y="640"/>
            <a:chExt cx="2522" cy="1124"/>
          </a:xfrm>
        </p:grpSpPr>
        <p:sp>
          <p:nvSpPr>
            <p:cNvPr id="16"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4"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文言积累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charRg st="0" end="3"/>
                                            </p:txEl>
                                          </p:spTgt>
                                        </p:tgtEl>
                                        <p:attrNameLst>
                                          <p:attrName>style.visibility</p:attrName>
                                        </p:attrNameLst>
                                      </p:cBhvr>
                                      <p:to>
                                        <p:strVal val="visible"/>
                                      </p:to>
                                    </p:set>
                                    <p:anim calcmode="lin" valueType="num">
                                      <p:cBhvr>
                                        <p:cTn id="7" dur="500" fill="hold"/>
                                        <p:tgtEl>
                                          <p:spTgt spid="9">
                                            <p:txEl>
                                              <p:charRg st="0" end="3"/>
                                            </p:txEl>
                                          </p:spTgt>
                                        </p:tgtEl>
                                        <p:attrNameLst>
                                          <p:attrName>ppt_x</p:attrName>
                                        </p:attrNameLst>
                                      </p:cBhvr>
                                      <p:tavLst>
                                        <p:tav tm="0">
                                          <p:val>
                                            <p:strVal val="#ppt_x"/>
                                          </p:val>
                                        </p:tav>
                                        <p:tav tm="100000">
                                          <p:val>
                                            <p:strVal val="#ppt_x"/>
                                          </p:val>
                                        </p:tav>
                                      </p:tavLst>
                                    </p:anim>
                                    <p:anim calcmode="lin" valueType="num">
                                      <p:cBhvr>
                                        <p:cTn id="8" dur="500" fill="hold"/>
                                        <p:tgtEl>
                                          <p:spTgt spid="9">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charRg st="3" end="5"/>
                                            </p:txEl>
                                          </p:spTgt>
                                        </p:tgtEl>
                                        <p:attrNameLst>
                                          <p:attrName>style.visibility</p:attrName>
                                        </p:attrNameLst>
                                      </p:cBhvr>
                                      <p:to>
                                        <p:strVal val="visible"/>
                                      </p:to>
                                    </p:set>
                                    <p:anim calcmode="lin" valueType="num">
                                      <p:cBhvr>
                                        <p:cTn id="13" dur="500" fill="hold"/>
                                        <p:tgtEl>
                                          <p:spTgt spid="9">
                                            <p:txEl>
                                              <p:charRg st="3" end="5"/>
                                            </p:txEl>
                                          </p:spTgt>
                                        </p:tgtEl>
                                        <p:attrNameLst>
                                          <p:attrName>ppt_x</p:attrName>
                                        </p:attrNameLst>
                                      </p:cBhvr>
                                      <p:tavLst>
                                        <p:tav tm="0">
                                          <p:val>
                                            <p:strVal val="#ppt_x"/>
                                          </p:val>
                                        </p:tav>
                                        <p:tav tm="100000">
                                          <p:val>
                                            <p:strVal val="#ppt_x"/>
                                          </p:val>
                                        </p:tav>
                                      </p:tavLst>
                                    </p:anim>
                                    <p:anim calcmode="lin" valueType="num">
                                      <p:cBhvr>
                                        <p:cTn id="14" dur="500" fill="hold"/>
                                        <p:tgtEl>
                                          <p:spTgt spid="9">
                                            <p:txEl>
                                              <p:charRg st="3"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additive="base">
                                        <p:cTn id="3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charRg st="0" end="6"/>
                                            </p:txEl>
                                          </p:spTgt>
                                        </p:tgtEl>
                                        <p:attrNameLst>
                                          <p:attrName>style.visibility</p:attrName>
                                        </p:attrNameLst>
                                      </p:cBhvr>
                                      <p:to>
                                        <p:strVal val="visible"/>
                                      </p:to>
                                    </p:set>
                                    <p:anim calcmode="lin" valueType="num">
                                      <p:cBhvr>
                                        <p:cTn id="43" dur="500" fill="hold"/>
                                        <p:tgtEl>
                                          <p:spTgt spid="12">
                                            <p:txEl>
                                              <p:charRg st="0" end="6"/>
                                            </p:txEl>
                                          </p:spTgt>
                                        </p:tgtEl>
                                        <p:attrNameLst>
                                          <p:attrName>ppt_x</p:attrName>
                                        </p:attrNameLst>
                                      </p:cBhvr>
                                      <p:tavLst>
                                        <p:tav tm="0">
                                          <p:val>
                                            <p:strVal val="#ppt_x"/>
                                          </p:val>
                                        </p:tav>
                                        <p:tav tm="100000">
                                          <p:val>
                                            <p:strVal val="#ppt_x"/>
                                          </p:val>
                                        </p:tav>
                                      </p:tavLst>
                                    </p:anim>
                                    <p:anim calcmode="lin" valueType="num">
                                      <p:cBhvr>
                                        <p:cTn id="44" dur="500" fill="hold"/>
                                        <p:tgtEl>
                                          <p:spTgt spid="12">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xEl>
                                              <p:charRg st="6" end="13"/>
                                            </p:txEl>
                                          </p:spTgt>
                                        </p:tgtEl>
                                        <p:attrNameLst>
                                          <p:attrName>style.visibility</p:attrName>
                                        </p:attrNameLst>
                                      </p:cBhvr>
                                      <p:to>
                                        <p:strVal val="visible"/>
                                      </p:to>
                                    </p:set>
                                    <p:anim calcmode="lin" valueType="num">
                                      <p:cBhvr>
                                        <p:cTn id="49" dur="500" fill="hold"/>
                                        <p:tgtEl>
                                          <p:spTgt spid="12">
                                            <p:txEl>
                                              <p:charRg st="6" end="13"/>
                                            </p:txEl>
                                          </p:spTgt>
                                        </p:tgtEl>
                                        <p:attrNameLst>
                                          <p:attrName>ppt_x</p:attrName>
                                        </p:attrNameLst>
                                      </p:cBhvr>
                                      <p:tavLst>
                                        <p:tav tm="0">
                                          <p:val>
                                            <p:strVal val="#ppt_x"/>
                                          </p:val>
                                        </p:tav>
                                        <p:tav tm="100000">
                                          <p:val>
                                            <p:strVal val="#ppt_x"/>
                                          </p:val>
                                        </p:tav>
                                      </p:tavLst>
                                    </p:anim>
                                    <p:anim calcmode="lin" valueType="num">
                                      <p:cBhvr>
                                        <p:cTn id="50" dur="500" fill="hold"/>
                                        <p:tgtEl>
                                          <p:spTgt spid="12">
                                            <p:txEl>
                                              <p:charRg st="6" end="1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8">
                                            <p:txEl>
                                              <p:pRg st="0" end="0"/>
                                            </p:txEl>
                                          </p:spTgt>
                                        </p:tgtEl>
                                        <p:attrNameLst>
                                          <p:attrName>style.visibility</p:attrName>
                                        </p:attrNameLst>
                                      </p:cBhvr>
                                      <p:to>
                                        <p:strVal val="visible"/>
                                      </p:to>
                                    </p:set>
                                    <p:animEffect transition="in" filter="blinds(horizontal)">
                                      <p:cBhvr>
                                        <p:cTn id="55" dur="500"/>
                                        <p:tgtEl>
                                          <p:spTgt spid="18">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blinds(horizontal)">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1133475" y="1153160"/>
            <a:ext cx="10202545" cy="538480"/>
          </a:xfrm>
          <a:prstGeom prst="rect">
            <a:avLst/>
          </a:prstGeom>
          <a:noFill/>
        </p:spPr>
        <p:txBody>
          <a:bodyPr wrap="square" rtlCol="0" anchor="t">
            <a:noAutofit/>
          </a:bodyPr>
          <a:p>
            <a:r>
              <a:rPr lang="zh-CN" altLang="en-US" sz="3200" b="1">
                <a:latin typeface="宋体" panose="02010600030101010101" pitchFamily="2" charset="-122"/>
                <a:ea typeface="宋体" panose="02010600030101010101" pitchFamily="2" charset="-122"/>
              </a:rPr>
              <a:t>文章写了什么一件事？</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人物 事件 起因 经过 结果</a:t>
            </a:r>
            <a:r>
              <a:rPr lang="en-US" altLang="zh-CN" sz="3200">
                <a:latin typeface="方正楷体_GBK" charset="0"/>
                <a:ea typeface="微软雅黑" panose="020B0503020204020204" charset="-122"/>
                <a:sym typeface="微软雅黑" panose="020B0503020204020204" charset="-122"/>
              </a:rPr>
              <a:t>)</a:t>
            </a:r>
            <a:endParaRPr lang="zh-CN" altLang="en-US" sz="3200"/>
          </a:p>
          <a:p>
            <a:endParaRPr lang="zh-CN" altLang="en-US" sz="3200" b="1">
              <a:latin typeface="宋体" panose="02010600030101010101" pitchFamily="2" charset="-122"/>
              <a:ea typeface="宋体" panose="02010600030101010101" pitchFamily="2" charset="-122"/>
            </a:endParaRPr>
          </a:p>
          <a:p>
            <a:endParaRPr lang="zh-CN" altLang="en-US"/>
          </a:p>
          <a:p>
            <a:endParaRPr lang="zh-CN" altLang="en-US"/>
          </a:p>
        </p:txBody>
      </p:sp>
      <p:grpSp>
        <p:nvGrpSpPr>
          <p:cNvPr id="6" name="组合 5"/>
          <p:cNvGrpSpPr/>
          <p:nvPr/>
        </p:nvGrpSpPr>
        <p:grpSpPr>
          <a:xfrm>
            <a:off x="313055" y="356235"/>
            <a:ext cx="1973350" cy="713740"/>
            <a:chOff x="2356" y="640"/>
            <a:chExt cx="2522" cy="1124"/>
          </a:xfrm>
        </p:grpSpPr>
        <p:sp>
          <p:nvSpPr>
            <p:cNvPr id="5"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明故事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p:cNvSpPr txBox="1"/>
          <p:nvPr/>
        </p:nvSpPr>
        <p:spPr>
          <a:xfrm>
            <a:off x="1133475" y="1691640"/>
            <a:ext cx="9664065" cy="107632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提示</a:t>
            </a:r>
            <a:r>
              <a:rPr lang="zh-CN" altLang="en-US" sz="3200" b="1">
                <a:sym typeface="+mn-ea"/>
              </a:rPr>
              <a:t>：</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为何而忧→忧成何状→谁来解忧→何以解忧→是否解忧</a:t>
            </a:r>
            <a:endPar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33475" y="2673350"/>
            <a:ext cx="8034655" cy="583565"/>
          </a:xfrm>
          <a:prstGeom prst="rect">
            <a:avLst/>
          </a:prstGeom>
          <a:noFill/>
        </p:spPr>
        <p:txBody>
          <a:bodyPr wrap="square" rtlCol="0" anchor="t">
            <a:spAutoFit/>
          </a:bodyPr>
          <a:p>
            <a:r>
              <a:rPr sz="3200" b="1">
                <a:solidFill>
                  <a:schemeClr val="tx1"/>
                </a:solidFill>
                <a:latin typeface="宋体" panose="02010600030101010101" pitchFamily="2" charset="-122"/>
                <a:ea typeface="宋体" panose="02010600030101010101" pitchFamily="2" charset="-122"/>
              </a:rPr>
              <a:t>①杞人所忧何事？</a:t>
            </a:r>
            <a:endParaRPr sz="3200" b="1">
              <a:solidFill>
                <a:schemeClr val="tx1"/>
              </a:solidFill>
              <a:latin typeface="宋体" panose="02010600030101010101" pitchFamily="2" charset="-122"/>
              <a:ea typeface="宋体" panose="02010600030101010101" pitchFamily="2" charset="-122"/>
            </a:endParaRPr>
          </a:p>
        </p:txBody>
      </p:sp>
      <p:sp>
        <p:nvSpPr>
          <p:cNvPr id="11" name="文本框 10"/>
          <p:cNvSpPr txBox="1"/>
          <p:nvPr/>
        </p:nvSpPr>
        <p:spPr>
          <a:xfrm>
            <a:off x="3250565" y="3106420"/>
            <a:ext cx="2101215" cy="645160"/>
          </a:xfrm>
          <a:prstGeom prst="rect">
            <a:avLst/>
          </a:prstGeom>
          <a:noFill/>
        </p:spPr>
        <p:txBody>
          <a:bodyPr wrap="square" rtlCol="0" anchor="t">
            <a:spAutoFit/>
          </a:bodyPr>
          <a:p>
            <a:r>
              <a:rPr sz="3600" b="1">
                <a:solidFill>
                  <a:srgbClr val="0000FF"/>
                </a:solidFill>
                <a:latin typeface="宋体" panose="02010600030101010101" pitchFamily="2" charset="-122"/>
                <a:ea typeface="宋体" panose="02010600030101010101" pitchFamily="2" charset="-122"/>
              </a:rPr>
              <a:t>憂</a:t>
            </a:r>
            <a:r>
              <a:rPr 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忧</a:t>
            </a:r>
            <a:endParaRPr 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4700905" y="2673350"/>
            <a:ext cx="3722370" cy="583565"/>
          </a:xfrm>
          <a:prstGeom prst="rect">
            <a:avLst/>
          </a:prstGeom>
          <a:noFill/>
        </p:spPr>
        <p:txBody>
          <a:bodyPr wrap="square" rtlCol="0" anchor="t">
            <a:spAutoFit/>
          </a:bodyPr>
          <a:p>
            <a:r>
              <a:rPr sz="3200" b="1">
                <a:solidFill>
                  <a:schemeClr val="tx1"/>
                </a:solidFill>
                <a:latin typeface="宋体" panose="02010600030101010101" pitchFamily="2" charset="-122"/>
                <a:ea typeface="宋体" panose="02010600030101010101" pitchFamily="2" charset="-122"/>
                <a:sym typeface="+mn-ea"/>
              </a:rPr>
              <a:t>天地崩坠</a:t>
            </a:r>
            <a:r>
              <a:rPr lang="en-US" altLang="zh-CN" sz="3200" b="1">
                <a:uFillTx/>
                <a:ea typeface="SimSun-ExtB" panose="02010609060101010101" pitchFamily="49" charset="-122"/>
                <a:cs typeface="+mj-cs"/>
                <a:sym typeface="宋体" panose="02010600030101010101" pitchFamily="2" charset="-122"/>
              </a:rPr>
              <a:t>,</a:t>
            </a:r>
            <a:r>
              <a:rPr sz="3200" b="1">
                <a:solidFill>
                  <a:schemeClr val="tx1"/>
                </a:solidFill>
                <a:latin typeface="宋体" panose="02010600030101010101" pitchFamily="2" charset="-122"/>
                <a:ea typeface="宋体" panose="02010600030101010101" pitchFamily="2" charset="-122"/>
                <a:sym typeface="+mn-ea"/>
              </a:rPr>
              <a:t>身无所寄</a:t>
            </a:r>
            <a:endParaRPr lang="zh-CN" altLang="en-US" sz="3200" b="1">
              <a:solidFill>
                <a:schemeClr val="tx1"/>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748790" y="3655695"/>
            <a:ext cx="2414270" cy="583565"/>
          </a:xfrm>
          <a:prstGeom prst="rect">
            <a:avLst/>
          </a:prstGeom>
          <a:noFill/>
        </p:spPr>
        <p:txBody>
          <a:bodyPr wrap="square" rtlCol="0" anchor="t">
            <a:spAutoFit/>
          </a:bodyPr>
          <a:p>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页</a:t>
            </a:r>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下</a:t>
            </a:r>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心</a:t>
            </a:r>
            <a:r>
              <a:rPr lang="en-US" altLang="zh-CN" sz="3200" b="1">
                <a:latin typeface="Arial" panose="020B0604020202020204" pitchFamily="34" charset="0"/>
                <a:cs typeface="Arial" panose="020B0604020202020204" pitchFamily="34" charset="0"/>
                <a:sym typeface="+mn-ea"/>
              </a:rPr>
              <a:t>”</a:t>
            </a:r>
            <a:endParaRPr lang="zh-CN" altLang="en-US" sz="3200" b="1">
              <a:latin typeface="Arial" panose="020B0604020202020204" pitchFamily="34" charset="0"/>
              <a:cs typeface="Arial" panose="020B0604020202020204" pitchFamily="34" charset="0"/>
              <a:sym typeface="+mn-ea"/>
            </a:endParaRPr>
          </a:p>
        </p:txBody>
      </p:sp>
      <p:sp>
        <p:nvSpPr>
          <p:cNvPr id="13" name="文本框 12"/>
          <p:cNvSpPr txBox="1"/>
          <p:nvPr/>
        </p:nvSpPr>
        <p:spPr>
          <a:xfrm>
            <a:off x="4413250" y="3655695"/>
            <a:ext cx="6670675" cy="1076325"/>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心中有了忧愁</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必然在脸上。</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后加</a:t>
            </a:r>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攵</a:t>
            </a:r>
            <a:r>
              <a:rPr lang="en-US" altLang="zh-CN" sz="3200" b="1">
                <a:latin typeface="Arial" panose="020B0604020202020204" pitchFamily="34" charset="0"/>
                <a:cs typeface="Arial" panose="020B0604020202020204" pitchFamily="34" charset="0"/>
                <a:sym typeface="+mn-ea"/>
              </a:rPr>
              <a:t>”</a:t>
            </a:r>
            <a:r>
              <a:rPr lang="en-US" altLang="zh-CN" sz="3200">
                <a:latin typeface="方正楷体_GBK" charset="0"/>
                <a:ea typeface="微软雅黑" panose="020B0503020204020204" charset="-122"/>
                <a:sym typeface="微软雅黑" panose="020B0503020204020204" charset="-122"/>
              </a:rPr>
              <a:t>(</a:t>
            </a:r>
            <a:r>
              <a:rPr lang="zh-CN" altLang="en-US" sz="3200">
                <a:latin typeface="Arial" panose="020B0604020202020204" pitchFamily="34" charset="0"/>
                <a:ea typeface="宋体" panose="02010600030101010101" pitchFamily="2" charset="-122"/>
                <a:cs typeface="Arial" panose="020B0604020202020204" pitchFamily="34" charset="0"/>
                <a:sym typeface="+mn-ea"/>
              </a:rPr>
              <a:t>suī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表示行走</a:t>
            </a:r>
            <a:r>
              <a:rPr lang="en-US" altLang="zh-CN" sz="3200">
                <a:latin typeface="方正楷体_GBK" charset="0"/>
                <a:ea typeface="微软雅黑" panose="020B0503020204020204" charset="-122"/>
                <a:sym typeface="微软雅黑" panose="020B0503020204020204" charset="-122"/>
              </a:rPr>
              <a:t>)</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形成</a:t>
            </a:r>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憂</a:t>
            </a:r>
            <a:r>
              <a:rPr lang="en-US" altLang="zh-CN" sz="3200" b="1">
                <a:latin typeface="Arial" panose="020B0604020202020204" pitchFamily="34" charset="0"/>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字。</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文本框 13"/>
          <p:cNvSpPr txBox="1"/>
          <p:nvPr/>
        </p:nvSpPr>
        <p:spPr>
          <a:xfrm>
            <a:off x="5035550" y="5443855"/>
            <a:ext cx="3618230" cy="589280"/>
          </a:xfrm>
          <a:prstGeom prst="rect">
            <a:avLst/>
          </a:prstGeom>
          <a:noFill/>
        </p:spPr>
        <p:txBody>
          <a:bodyPr wrap="square" rtlCol="0" anchor="t">
            <a:noAutofit/>
          </a:bodyPr>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思虑重重</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步履沉重</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p:cNvSpPr txBox="1"/>
          <p:nvPr/>
        </p:nvSpPr>
        <p:spPr>
          <a:xfrm>
            <a:off x="1133475" y="4899025"/>
            <a:ext cx="8034655" cy="583565"/>
          </a:xfrm>
          <a:prstGeom prst="rect">
            <a:avLst/>
          </a:prstGeom>
          <a:noFill/>
        </p:spPr>
        <p:txBody>
          <a:bodyPr wrap="square" rtlCol="0" anchor="t">
            <a:spAutoFit/>
          </a:bodyPr>
          <a:p>
            <a:r>
              <a:rPr sz="3200" b="1">
                <a:solidFill>
                  <a:schemeClr val="tx1"/>
                </a:solidFill>
                <a:latin typeface="宋体" panose="02010600030101010101" pitchFamily="2" charset="-122"/>
                <a:ea typeface="宋体" panose="02010600030101010101" pitchFamily="2" charset="-122"/>
              </a:rPr>
              <a:t>②杞人的忧到了什么程度？</a:t>
            </a:r>
            <a:endParaRPr sz="3200" b="1">
              <a:solidFill>
                <a:schemeClr val="tx1"/>
              </a:solidFill>
              <a:latin typeface="宋体" panose="02010600030101010101" pitchFamily="2" charset="-122"/>
              <a:ea typeface="宋体" panose="02010600030101010101" pitchFamily="2" charset="-122"/>
            </a:endParaRPr>
          </a:p>
        </p:txBody>
      </p:sp>
      <p:sp>
        <p:nvSpPr>
          <p:cNvPr id="16" name="文本框 15"/>
          <p:cNvSpPr txBox="1"/>
          <p:nvPr/>
        </p:nvSpPr>
        <p:spPr>
          <a:xfrm>
            <a:off x="6394450" y="4860290"/>
            <a:ext cx="166052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废寝食</a:t>
            </a:r>
            <a:endParaRPr lang="zh-CN" altLang="en-US" sz="32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blinds(horizontal)">
                                      <p:cBhvr>
                                        <p:cTn id="13" dur="500"/>
                                        <p:tgtEl>
                                          <p:spTgt spid="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blinds(horizontal)">
                                      <p:cBhvr>
                                        <p:cTn id="24" dur="500"/>
                                        <p:tgtEl>
                                          <p:spTgt spid="1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blinds(horizontal)">
                                      <p:cBhvr>
                                        <p:cTn id="41" dur="500"/>
                                        <p:tgtEl>
                                          <p:spTgt spid="1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2" grpId="0"/>
      <p:bldP spid="13" grpId="0"/>
      <p:bldP spid="16"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文本框 2"/>
          <p:cNvSpPr txBox="1"/>
          <p:nvPr/>
        </p:nvSpPr>
        <p:spPr>
          <a:xfrm>
            <a:off x="1303655" y="668655"/>
            <a:ext cx="60960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③劝导者是怎样开解杞人的呢？</a:t>
            </a:r>
            <a:endParaRPr lang="zh-CN" altLang="en-US" sz="3200" b="1">
              <a:latin typeface="宋体" panose="02010600030101010101" pitchFamily="2" charset="-122"/>
              <a:ea typeface="宋体" panose="02010600030101010101" pitchFamily="2" charset="-122"/>
              <a:sym typeface="+mn-ea"/>
            </a:endParaRPr>
          </a:p>
        </p:txBody>
      </p:sp>
      <p:sp>
        <p:nvSpPr>
          <p:cNvPr id="4" name="文本框 3"/>
          <p:cNvSpPr txBox="1"/>
          <p:nvPr/>
        </p:nvSpPr>
        <p:spPr>
          <a:xfrm>
            <a:off x="1668145" y="1252220"/>
            <a:ext cx="8499475" cy="3046095"/>
          </a:xfrm>
          <a:prstGeom prst="rect">
            <a:avLst/>
          </a:prstGeom>
          <a:noFill/>
        </p:spPr>
        <p:txBody>
          <a:bodyPr wrap="square" rtlCol="0" anchor="t">
            <a:spAutoFit/>
          </a:bodyPr>
          <a:p>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“天</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积气耳</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亡处亡气。若屈伸呼吸</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终日在天中行止</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奈何忧崩坠乎？”</a:t>
            </a:r>
            <a:endPar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p>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“日月星宿</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亦积气中之有光耀者</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只使坠</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亦不能有所中伤。”</a:t>
            </a:r>
            <a:endPar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p>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“地</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积块耳</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充塞四虚</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亡处亡块。若躇步跐蹈</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终日在地上行止</a:t>
            </a:r>
            <a:r>
              <a:rPr lang="en-US" altLang="zh-CN" sz="3200" b="1">
                <a:uFillTx/>
                <a:ea typeface="SimSun-ExtB" panose="02010609060101010101" pitchFamily="49" charset="-122"/>
                <a:cs typeface="+mj-cs"/>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rPr>
              <a:t>奈何忧其坏？”</a:t>
            </a:r>
            <a:endParaRPr lang="zh-CN" altLang="en-US" sz="3200" b="1">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6" name="矩形 5"/>
          <p:cNvSpPr/>
          <p:nvPr/>
        </p:nvSpPr>
        <p:spPr>
          <a:xfrm>
            <a:off x="1668145" y="5588635"/>
            <a:ext cx="8765540" cy="583565"/>
          </a:xfrm>
          <a:prstGeom prst="rect">
            <a:avLst/>
          </a:prstGeom>
        </p:spPr>
        <p:txBody>
          <a:bodyPr wrap="square">
            <a:spAutoFit/>
          </a:bodyPr>
          <a:p>
            <a:pPr algn="l"/>
            <a:r>
              <a:rPr lang="zh-CN" altLang="en-US" sz="3200" b="1">
                <a:latin typeface="宋体" panose="02010600030101010101" pitchFamily="2" charset="-122"/>
                <a:ea typeface="宋体" panose="02010600030101010101" pitchFamily="2" charset="-122"/>
                <a:sym typeface="+mn-ea"/>
              </a:rPr>
              <a:t>舍然：</a:t>
            </a:r>
            <a:r>
              <a:rPr lang="zh-CN" altLang="en-US" sz="3200" b="1" dirty="0">
                <a:solidFill>
                  <a:srgbClr val="FF0000"/>
                </a:solidFill>
                <a:latin typeface="新宋体" panose="02010609030101010101" pitchFamily="49" charset="-122"/>
                <a:ea typeface="新宋体" panose="02010609030101010101" pitchFamily="49" charset="-122"/>
              </a:rPr>
              <a:t>消</a:t>
            </a:r>
            <a:r>
              <a:rPr lang="zh-CN" altLang="en-US" sz="3200" b="1" dirty="0" smtClean="0">
                <a:solidFill>
                  <a:srgbClr val="FF0000"/>
                </a:solidFill>
                <a:latin typeface="新宋体" panose="02010609030101010101" pitchFamily="49" charset="-122"/>
                <a:ea typeface="新宋体" panose="02010609030101010101" pitchFamily="49" charset="-122"/>
              </a:rPr>
              <a:t>除疑虑的样子。舍</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smtClean="0">
                <a:solidFill>
                  <a:srgbClr val="FF0000"/>
                </a:solidFill>
                <a:uFillTx/>
                <a:latin typeface="Arial" panose="020B0604020202020204" pitchFamily="34" charset="0"/>
                <a:ea typeface="SimSun-ExtB" panose="02010609060101010101" pitchFamily="49" charset="-122"/>
                <a:cs typeface="Arial" panose="020B0604020202020204" pitchFamily="34" charset="0"/>
              </a:rPr>
              <a:t>同“释”</a:t>
            </a:r>
            <a:r>
              <a:rPr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smtClean="0">
                <a:solidFill>
                  <a:srgbClr val="FF0000"/>
                </a:solidFill>
                <a:latin typeface="新宋体" panose="02010609030101010101" pitchFamily="49" charset="-122"/>
                <a:ea typeface="新宋体" panose="02010609030101010101" pitchFamily="49" charset="-122"/>
              </a:rPr>
              <a:t>解除、消除</a:t>
            </a:r>
            <a:r>
              <a:rPr lang="zh-CN" altLang="en-US" sz="3200" b="1" dirty="0" smtClean="0">
                <a:solidFill>
                  <a:srgbClr val="0000FF"/>
                </a:solidFill>
                <a:latin typeface="新宋体" panose="02010609030101010101" pitchFamily="49" charset="-122"/>
                <a:ea typeface="新宋体" panose="02010609030101010101" pitchFamily="49" charset="-122"/>
              </a:rPr>
              <a:t>。</a:t>
            </a:r>
            <a:endParaRPr lang="zh-CN" altLang="en-US" sz="3200" b="1" dirty="0" smtClean="0">
              <a:solidFill>
                <a:srgbClr val="0000FF"/>
              </a:solidFill>
              <a:latin typeface="新宋体" panose="02010609030101010101" pitchFamily="49" charset="-122"/>
              <a:ea typeface="新宋体" panose="02010609030101010101" pitchFamily="49" charset="-122"/>
            </a:endParaRPr>
          </a:p>
        </p:txBody>
      </p:sp>
      <p:sp>
        <p:nvSpPr>
          <p:cNvPr id="7" name="文本框 6"/>
          <p:cNvSpPr txBox="1"/>
          <p:nvPr/>
        </p:nvSpPr>
        <p:spPr>
          <a:xfrm>
            <a:off x="1384300" y="4421505"/>
            <a:ext cx="1055687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④听了晓之者的话</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自己的忧愁减弱了吗？你从哪里读出？</a:t>
            </a:r>
            <a:endParaRPr lang="zh-CN" altLang="en-US" sz="3200" b="1">
              <a:latin typeface="宋体" panose="02010600030101010101" pitchFamily="2" charset="-122"/>
              <a:ea typeface="宋体" panose="02010600030101010101" pitchFamily="2" charset="-122"/>
            </a:endParaRPr>
          </a:p>
        </p:txBody>
      </p:sp>
      <p:sp>
        <p:nvSpPr>
          <p:cNvPr id="8" name="文本框 7"/>
          <p:cNvSpPr txBox="1"/>
          <p:nvPr/>
        </p:nvSpPr>
        <p:spPr>
          <a:xfrm>
            <a:off x="1952625" y="5005070"/>
            <a:ext cx="60960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其人舍然大喜</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80">
                                          <p:stCondLst>
                                            <p:cond delay="0"/>
                                          </p:stCondLst>
                                        </p:cTn>
                                        <p:tgtEl>
                                          <p:spTgt spid="6"/>
                                        </p:tgtEl>
                                      </p:cBhvr>
                                    </p:animEffect>
                                    <p:anim calcmode="lin" valueType="num">
                                      <p:cBhvr>
                                        <p:cTn id="3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3" dur="26">
                                          <p:stCondLst>
                                            <p:cond delay="650"/>
                                          </p:stCondLst>
                                        </p:cTn>
                                        <p:tgtEl>
                                          <p:spTgt spid="6"/>
                                        </p:tgtEl>
                                      </p:cBhvr>
                                      <p:to x="100000" y="60000"/>
                                    </p:animScale>
                                    <p:animScale>
                                      <p:cBhvr>
                                        <p:cTn id="44" dur="166" decel="50000">
                                          <p:stCondLst>
                                            <p:cond delay="676"/>
                                          </p:stCondLst>
                                        </p:cTn>
                                        <p:tgtEl>
                                          <p:spTgt spid="6"/>
                                        </p:tgtEl>
                                      </p:cBhvr>
                                      <p:to x="100000" y="100000"/>
                                    </p:animScale>
                                    <p:animScale>
                                      <p:cBhvr>
                                        <p:cTn id="45" dur="26">
                                          <p:stCondLst>
                                            <p:cond delay="1312"/>
                                          </p:stCondLst>
                                        </p:cTn>
                                        <p:tgtEl>
                                          <p:spTgt spid="6"/>
                                        </p:tgtEl>
                                      </p:cBhvr>
                                      <p:to x="100000" y="80000"/>
                                    </p:animScale>
                                    <p:animScale>
                                      <p:cBhvr>
                                        <p:cTn id="46" dur="166" decel="50000">
                                          <p:stCondLst>
                                            <p:cond delay="1338"/>
                                          </p:stCondLst>
                                        </p:cTn>
                                        <p:tgtEl>
                                          <p:spTgt spid="6"/>
                                        </p:tgtEl>
                                      </p:cBhvr>
                                      <p:to x="100000" y="100000"/>
                                    </p:animScale>
                                    <p:animScale>
                                      <p:cBhvr>
                                        <p:cTn id="47" dur="26">
                                          <p:stCondLst>
                                            <p:cond delay="1642"/>
                                          </p:stCondLst>
                                        </p:cTn>
                                        <p:tgtEl>
                                          <p:spTgt spid="6"/>
                                        </p:tgtEl>
                                      </p:cBhvr>
                                      <p:to x="100000" y="90000"/>
                                    </p:animScale>
                                    <p:animScale>
                                      <p:cBhvr>
                                        <p:cTn id="48" dur="166" decel="50000">
                                          <p:stCondLst>
                                            <p:cond delay="1668"/>
                                          </p:stCondLst>
                                        </p:cTn>
                                        <p:tgtEl>
                                          <p:spTgt spid="6"/>
                                        </p:tgtEl>
                                      </p:cBhvr>
                                      <p:to x="100000" y="100000"/>
                                    </p:animScale>
                                    <p:animScale>
                                      <p:cBhvr>
                                        <p:cTn id="49" dur="26">
                                          <p:stCondLst>
                                            <p:cond delay="1808"/>
                                          </p:stCondLst>
                                        </p:cTn>
                                        <p:tgtEl>
                                          <p:spTgt spid="6"/>
                                        </p:tgtEl>
                                      </p:cBhvr>
                                      <p:to x="100000" y="95000"/>
                                    </p:animScale>
                                    <p:animScale>
                                      <p:cBhvr>
                                        <p:cTn id="5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1628140" y="859790"/>
            <a:ext cx="8113395" cy="706755"/>
          </a:xfrm>
          <a:prstGeom prst="rect">
            <a:avLst/>
          </a:prstGeom>
          <a:noFill/>
        </p:spPr>
        <p:txBody>
          <a:bodyPr wrap="square" rtlCol="0" anchor="t">
            <a:spAutoFit/>
          </a:bodyPr>
          <a:p>
            <a:r>
              <a:rPr lang="zh-CN" altLang="en-US" sz="4000" b="1">
                <a:latin typeface="宋体" panose="02010600030101010101" pitchFamily="2" charset="-122"/>
                <a:ea typeface="宋体" panose="02010600030101010101" pitchFamily="2" charset="-122"/>
                <a:cs typeface="宋体" panose="02010600030101010101" pitchFamily="2" charset="-122"/>
                <a:sym typeface="+mn-ea"/>
              </a:rPr>
              <a:t>其人</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舍然</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大喜</a:t>
            </a:r>
            <a:r>
              <a:rPr lang="en-US" altLang="zh-CN" sz="4000" b="1">
                <a:uFillTx/>
                <a:ea typeface="SimSun-ExtB" panose="02010609060101010101" pitchFamily="49" charset="-122"/>
                <a:cs typeface="+mj-cs"/>
                <a:sym typeface="宋体" panose="02010600030101010101" pitchFamily="2" charset="-122"/>
              </a:rPr>
              <a:t>,</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晓之者亦</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舍然</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大喜。</a:t>
            </a:r>
            <a:endParaRPr lang="zh-CN" altLang="en-US" sz="4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871345" y="1566545"/>
            <a:ext cx="3035300" cy="3538220"/>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象形字</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舍</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ctr"/>
            <a:r>
              <a:rPr lang="zh-CN" altLang="en-US" sz="3200" b="1">
                <a:latin typeface="宋体" panose="02010600030101010101" pitchFamily="2" charset="-122"/>
                <a:ea typeface="宋体" panose="02010600030101010101" pitchFamily="2" charset="-122"/>
                <a:sym typeface="+mn-ea"/>
              </a:rPr>
              <a:t>由亼</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mn-ea"/>
              </a:rPr>
              <a:t>屋顶</a:t>
            </a:r>
            <a:r>
              <a:rPr lang="en-US" altLang="zh-CN" sz="3200">
                <a:latin typeface="方正楷体_GBK" charset="0"/>
                <a:ea typeface="微软雅黑" panose="020B0503020204020204" charset="-122"/>
                <a:sym typeface="微软雅黑" panose="020B0503020204020204" charset="-122"/>
              </a:rPr>
              <a:t>)</a:t>
            </a:r>
            <a:endParaRPr lang="zh-CN" altLang="en-US" sz="3200">
              <a:sym typeface="+mn-ea"/>
            </a:endParaRPr>
          </a:p>
          <a:p>
            <a:pPr algn="ctr"/>
            <a:r>
              <a:rPr lang="zh-CN" altLang="en-US" sz="3200" b="1">
                <a:latin typeface="宋体" panose="02010600030101010101" pitchFamily="2" charset="-122"/>
                <a:ea typeface="宋体" panose="02010600030101010101" pitchFamily="2" charset="-122"/>
                <a:sym typeface="+mn-ea"/>
              </a:rPr>
              <a:t>屮</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mn-ea"/>
              </a:rPr>
              <a:t>大柱、横梁</a:t>
            </a:r>
            <a:r>
              <a:rPr lang="en-US" altLang="zh-CN" sz="3200">
                <a:latin typeface="方正楷体_GBK" charset="0"/>
                <a:ea typeface="微软雅黑" panose="020B0503020204020204" charset="-122"/>
                <a:sym typeface="微软雅黑" panose="020B0503020204020204" charset="-122"/>
              </a:rPr>
              <a:t>)</a:t>
            </a:r>
            <a:endParaRPr lang="zh-CN" altLang="en-US" sz="3200">
              <a:sym typeface="+mn-ea"/>
            </a:endParaRPr>
          </a:p>
          <a:p>
            <a:pPr algn="ctr"/>
            <a:r>
              <a:rPr lang="zh-CN" altLang="en-US" sz="3200" b="1">
                <a:latin typeface="宋体" panose="02010600030101010101" pitchFamily="2" charset="-122"/>
                <a:ea typeface="宋体" panose="02010600030101010101" pitchFamily="2" charset="-122"/>
                <a:sym typeface="+mn-ea"/>
              </a:rPr>
              <a:t>口</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mn-ea"/>
              </a:rPr>
              <a:t>基石</a:t>
            </a:r>
            <a:r>
              <a:rPr lang="en-US" altLang="zh-CN" sz="3200">
                <a:latin typeface="方正楷体_GBK" charset="0"/>
                <a:ea typeface="微软雅黑" panose="020B0503020204020204" charset="-122"/>
                <a:sym typeface="微软雅黑" panose="020B0503020204020204" charset="-122"/>
              </a:rPr>
              <a:t>)</a:t>
            </a:r>
            <a:endParaRPr lang="zh-CN" altLang="en-US" sz="3200">
              <a:sym typeface="+mn-ea"/>
            </a:endParaRPr>
          </a:p>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简易的居所</a:t>
            </a:r>
            <a:r>
              <a:rPr lang="en-US" altLang="zh-CN" sz="3200" b="1">
                <a:uFillTx/>
                <a:ea typeface="SimSun-ExtB" panose="02010609060101010101" pitchFamily="49" charset="-122"/>
                <a:cs typeface="+mj-cs"/>
                <a:sym typeface="宋体" panose="02010600030101010101" pitchFamily="2" charset="-122"/>
              </a:rPr>
              <a:t>,</a:t>
            </a:r>
            <a:endParaRPr lang="en-US" altLang="zh-CN" sz="3200" b="1">
              <a:uFillTx/>
              <a:ea typeface="SimSun-ExtB" panose="02010609060101010101" pitchFamily="49" charset="-122"/>
              <a:cs typeface="+mj-cs"/>
              <a:sym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给人临时歇息。</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解释为</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放下</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514725" y="5104765"/>
            <a:ext cx="5162550" cy="583565"/>
          </a:xfrm>
          <a:prstGeom prst="rect">
            <a:avLst/>
          </a:prstGeom>
          <a:noFill/>
        </p:spPr>
        <p:txBody>
          <a:bodyPr wrap="square" rtlCol="0" anchor="t">
            <a:spAutoFit/>
          </a:bodyPr>
          <a:p>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舍然</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对应前文</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废寝食者</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5913755" y="1573530"/>
            <a:ext cx="3045460" cy="706755"/>
          </a:xfrm>
          <a:prstGeom prst="rect">
            <a:avLst/>
          </a:prstGeom>
          <a:noFill/>
        </p:spPr>
        <p:txBody>
          <a:bodyPr wrap="square" rtlCol="0" anchor="t">
            <a:spAutoFit/>
          </a:bodyPr>
          <a:p>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a:t>
            </a:r>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喜</a:t>
            </a:r>
            <a:endPar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661660" y="2287270"/>
            <a:ext cx="3550285" cy="1076325"/>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杞人和晓之者</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深重忧虑后的狂喜</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右箭头 6"/>
          <p:cNvSpPr/>
          <p:nvPr/>
        </p:nvSpPr>
        <p:spPr>
          <a:xfrm>
            <a:off x="6592570" y="1790700"/>
            <a:ext cx="1525905" cy="272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661660" y="3349625"/>
            <a:ext cx="5010785" cy="107632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好像放下了一块大石头。</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sym typeface="+mn-ea"/>
              </a:rPr>
              <a:t>整个人都轻松了</a:t>
            </a:r>
            <a:r>
              <a:rPr lang="en-US" altLang="zh-CN" sz="3200" b="1">
                <a:uFillTx/>
                <a:ea typeface="SimSun-ExtB" panose="02010609060101010101" pitchFamily="49"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轻飘飘的。</a:t>
            </a:r>
            <a:endParaRPr lang="zh-CN" altLang="en-US" sz="3200" b="1">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 calcmode="lin" valueType="num">
                                      <p:cBhvr additive="base">
                                        <p:cTn id="18"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 calcmode="lin" valueType="num">
                                      <p:cBhvr additive="base">
                                        <p:cTn id="24"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6" name="文本框 105" descr="中国教育出版网"/>
          <p:cNvSpPr txBox="1">
            <a:spLocks noChangeArrowheads="1"/>
          </p:cNvSpPr>
          <p:nvPr/>
        </p:nvSpPr>
        <p:spPr bwMode="auto">
          <a:xfrm>
            <a:off x="1919605" y="2108835"/>
            <a:ext cx="80187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25000"/>
              </a:lnSpc>
              <a:spcBef>
                <a:spcPts val="0"/>
              </a:spcBef>
              <a:spcAft>
                <a:spcPts val="0"/>
              </a:spcAft>
            </a:pPr>
            <a:r>
              <a:rPr lang="en-US" altLang="zh-CN" sz="3200" b="1" dirty="0" smtClean="0">
                <a:latin typeface="宋体" panose="02010600030101010101" pitchFamily="2" charset="-122"/>
                <a:ea typeface="宋体" panose="02010600030101010101" pitchFamily="2" charset="-122"/>
              </a:rPr>
              <a:t>1.</a:t>
            </a:r>
            <a:r>
              <a:rPr lang="zh-CN" altLang="en-US" sz="3200" b="1" dirty="0" smtClean="0">
                <a:latin typeface="宋体" panose="02010600030101010101" pitchFamily="2" charset="-122"/>
                <a:sym typeface="+mn-ea"/>
              </a:rPr>
              <a:t>了解寓言特点</a:t>
            </a:r>
            <a:r>
              <a:rPr lang="en-US" altLang="zh-CN" sz="3200" b="1">
                <a:uFillTx/>
                <a:ea typeface="SimSun-ExtB" panose="02010609060101010101" pitchFamily="49" charset="-122"/>
                <a:cs typeface="+mj-cs"/>
                <a:sym typeface="宋体" panose="02010600030101010101" pitchFamily="2" charset="-122"/>
              </a:rPr>
              <a:t>,</a:t>
            </a:r>
            <a:r>
              <a:rPr lang="zh-CN" altLang="en-US" sz="3200" b="1" dirty="0" smtClean="0">
                <a:latin typeface="宋体" panose="02010600030101010101" pitchFamily="2" charset="-122"/>
                <a:sym typeface="+mn-ea"/>
              </a:rPr>
              <a:t>学会多元解读寓言寓意</a:t>
            </a:r>
            <a:r>
              <a:rPr lang="zh-CN" altLang="en-US" sz="3200" b="1" dirty="0">
                <a:latin typeface="宋体" panose="02010600030101010101" pitchFamily="2" charset="-122"/>
                <a:sym typeface="+mn-ea"/>
              </a:rPr>
              <a:t>。</a:t>
            </a:r>
            <a:endParaRPr lang="zh-CN" altLang="en-US" sz="3200" b="1" dirty="0" smtClean="0">
              <a:latin typeface="宋体" panose="02010600030101010101" pitchFamily="2" charset="-122"/>
              <a:sym typeface="+mn-ea"/>
            </a:endParaRPr>
          </a:p>
          <a:p>
            <a:pPr>
              <a:lnSpc>
                <a:spcPct val="125000"/>
              </a:lnSpc>
              <a:spcBef>
                <a:spcPts val="0"/>
              </a:spcBef>
              <a:spcAft>
                <a:spcPts val="0"/>
              </a:spcAft>
            </a:pPr>
            <a:r>
              <a:rPr lang="en-US" altLang="zh-CN" sz="3200" b="1" dirty="0" smtClean="0">
                <a:latin typeface="宋体" panose="02010600030101010101" pitchFamily="2" charset="-122"/>
                <a:sym typeface="+mn-ea"/>
              </a:rPr>
              <a:t>2.</a:t>
            </a:r>
            <a:r>
              <a:rPr lang="zh-CN" altLang="en-US" sz="3200" b="1" dirty="0" smtClean="0">
                <a:latin typeface="宋体" panose="02010600030101010101" pitchFamily="2" charset="-122"/>
                <a:sym typeface="+mn-ea"/>
              </a:rPr>
              <a:t>用</a:t>
            </a:r>
            <a:r>
              <a:rPr lang="en-US" altLang="zh-CN" sz="3200" b="1" dirty="0" smtClean="0">
                <a:cs typeface="Arial" panose="020B0604020202020204" pitchFamily="34" charset="0"/>
                <a:sym typeface="+mn-ea"/>
              </a:rPr>
              <a:t>“</a:t>
            </a:r>
            <a:r>
              <a:rPr lang="zh-CN" altLang="en-US" sz="3200" b="1" dirty="0" smtClean="0">
                <a:latin typeface="宋体" panose="02010600030101010101" pitchFamily="2" charset="-122"/>
                <a:sym typeface="+mn-ea"/>
              </a:rPr>
              <a:t>三步寓言阅读法</a:t>
            </a:r>
            <a:r>
              <a:rPr lang="en-US" altLang="zh-CN" sz="3200" b="1" dirty="0" smtClean="0">
                <a:cs typeface="Arial" panose="020B0604020202020204" pitchFamily="34" charset="0"/>
                <a:sym typeface="+mn-ea"/>
              </a:rPr>
              <a:t>”</a:t>
            </a:r>
            <a:r>
              <a:rPr lang="zh-CN" altLang="en-US" sz="3200" b="1" dirty="0" smtClean="0">
                <a:cs typeface="Arial" panose="020B0604020202020204" pitchFamily="34" charset="0"/>
                <a:sym typeface="+mn-ea"/>
              </a:rPr>
              <a:t>学习两则</a:t>
            </a:r>
            <a:r>
              <a:rPr lang="zh-CN" altLang="en-US" sz="3200" b="1" dirty="0" smtClean="0">
                <a:latin typeface="宋体" panose="02010600030101010101" pitchFamily="2" charset="-122"/>
                <a:sym typeface="+mn-ea"/>
              </a:rPr>
              <a:t>寓言</a:t>
            </a:r>
            <a:r>
              <a:rPr lang="zh-CN" sz="3200" b="1" dirty="0" smtClean="0">
                <a:latin typeface="宋体" panose="02010600030101010101" pitchFamily="2" charset="-122"/>
                <a:sym typeface="+mn-ea"/>
              </a:rPr>
              <a:t>故事</a:t>
            </a:r>
            <a:r>
              <a:rPr lang="zh-CN" altLang="en-US" sz="3200" b="1" dirty="0" smtClean="0">
                <a:latin typeface="宋体" panose="02010600030101010101" pitchFamily="2" charset="-122"/>
                <a:sym typeface="+mn-ea"/>
              </a:rPr>
              <a:t>。</a:t>
            </a:r>
            <a:endParaRPr lang="zh-CN" altLang="en-US" sz="3200" b="1" dirty="0" smtClean="0">
              <a:latin typeface="宋体" panose="02010600030101010101" pitchFamily="2" charset="-122"/>
              <a:sym typeface="+mn-ea"/>
            </a:endParaRPr>
          </a:p>
          <a:p>
            <a:pPr>
              <a:lnSpc>
                <a:spcPct val="125000"/>
              </a:lnSpc>
              <a:spcBef>
                <a:spcPts val="0"/>
              </a:spcBef>
              <a:spcAft>
                <a:spcPts val="0"/>
              </a:spcAft>
            </a:pPr>
            <a:r>
              <a:rPr lang="zh-CN" altLang="en-US" sz="3200" b="1" dirty="0" smtClean="0">
                <a:latin typeface="宋体" panose="02010600030101010101" pitchFamily="2" charset="-122"/>
                <a:sym typeface="+mn-ea"/>
              </a:rPr>
              <a:t>3.</a:t>
            </a:r>
            <a:r>
              <a:rPr lang="zh-CN" altLang="en-US" sz="3200" b="1" dirty="0" smtClean="0">
                <a:latin typeface="宋体" panose="02010600030101010101" pitchFamily="2" charset="-122"/>
                <a:sym typeface="+mn-ea"/>
              </a:rPr>
              <a:t>用</a:t>
            </a:r>
            <a:r>
              <a:rPr lang="en-US" altLang="zh-CN" sz="3200" b="1" dirty="0" smtClean="0">
                <a:cs typeface="Arial" panose="020B0604020202020204" pitchFamily="34" charset="0"/>
                <a:sym typeface="+mn-ea"/>
              </a:rPr>
              <a:t>“</a:t>
            </a:r>
            <a:r>
              <a:rPr lang="zh-CN" altLang="en-US" sz="3200" b="1" dirty="0" smtClean="0">
                <a:latin typeface="宋体" panose="02010600030101010101" pitchFamily="2" charset="-122"/>
                <a:sym typeface="+mn-ea"/>
              </a:rPr>
              <a:t>三步寓言阅读法</a:t>
            </a:r>
            <a:r>
              <a:rPr lang="en-US" altLang="zh-CN" sz="3200" b="1" dirty="0" smtClean="0">
                <a:cs typeface="Arial" panose="020B0604020202020204" pitchFamily="34" charset="0"/>
                <a:sym typeface="+mn-ea"/>
              </a:rPr>
              <a:t>”</a:t>
            </a:r>
            <a:r>
              <a:rPr lang="zh-CN" altLang="en-US" sz="3200" b="1" dirty="0" smtClean="0">
                <a:cs typeface="Arial" panose="020B0604020202020204" pitchFamily="34" charset="0"/>
                <a:sym typeface="+mn-ea"/>
              </a:rPr>
              <a:t>阅读《伊索</a:t>
            </a:r>
            <a:r>
              <a:rPr lang="zh-CN" altLang="en-US" sz="3200" b="1" dirty="0" smtClean="0">
                <a:latin typeface="宋体" panose="02010600030101010101" pitchFamily="2" charset="-122"/>
                <a:sym typeface="+mn-ea"/>
              </a:rPr>
              <a:t>寓言</a:t>
            </a:r>
            <a:r>
              <a:rPr lang="zh-CN" sz="3200" b="1" dirty="0" smtClean="0">
                <a:latin typeface="宋体" panose="02010600030101010101" pitchFamily="2" charset="-122"/>
                <a:sym typeface="+mn-ea"/>
              </a:rPr>
              <a:t>》</a:t>
            </a:r>
            <a:r>
              <a:rPr lang="zh-CN" altLang="en-US" sz="3200" b="1" dirty="0">
                <a:latin typeface="宋体" panose="02010600030101010101" pitchFamily="2" charset="-122"/>
                <a:sym typeface="+mn-ea"/>
              </a:rPr>
              <a:t>。</a:t>
            </a:r>
            <a:endParaRPr lang="zh-CN" altLang="en-US" sz="3200" b="1" dirty="0">
              <a:latin typeface="宋体" panose="02010600030101010101" pitchFamily="2" charset="-122"/>
              <a:ea typeface="宋体" panose="02010600030101010101" pitchFamily="2" charset="-122"/>
            </a:endParaRPr>
          </a:p>
        </p:txBody>
      </p:sp>
      <p:grpSp>
        <p:nvGrpSpPr>
          <p:cNvPr id="6" name="组合 5"/>
          <p:cNvGrpSpPr/>
          <p:nvPr/>
        </p:nvGrpSpPr>
        <p:grpSpPr>
          <a:xfrm>
            <a:off x="349885" y="959485"/>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明寓意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文本框 4"/>
          <p:cNvSpPr txBox="1"/>
          <p:nvPr/>
        </p:nvSpPr>
        <p:spPr>
          <a:xfrm>
            <a:off x="1112520" y="1648460"/>
            <a:ext cx="9808210" cy="2061210"/>
          </a:xfrm>
          <a:prstGeom prst="rect">
            <a:avLst/>
          </a:prstGeom>
          <a:noFill/>
        </p:spPr>
        <p:txBody>
          <a:bodyPr wrap="square" rtlCol="0" anchor="t">
            <a:spAutoFit/>
          </a:bodyPr>
          <a:p>
            <a:r>
              <a:rPr lang="en-US" altLang="zh-CN" sz="3200" b="1">
                <a:uFillTx/>
                <a:latin typeface="宋体" panose="02010600030101010101" pitchFamily="2" charset="-122"/>
                <a:ea typeface="宋体" panose="02010600030101010101" pitchFamily="2" charset="-122"/>
                <a:cs typeface="+mj-cs"/>
                <a:sym typeface="宋体" panose="02010600030101010101" pitchFamily="2" charset="-122"/>
              </a:rPr>
              <a:t>1.</a:t>
            </a:r>
            <a:r>
              <a:rPr lang="zh-CN" altLang="en-US" sz="3200" b="1">
                <a:latin typeface="宋体" panose="02010600030101010101" pitchFamily="2" charset="-122"/>
                <a:ea typeface="宋体" panose="02010600030101010101" pitchFamily="2" charset="-122"/>
                <a:sym typeface="+mn-ea"/>
              </a:rPr>
              <a:t>我们可以从这个故事中得到什么启发？</a:t>
            </a:r>
            <a:endParaRPr lang="zh-CN" altLang="en-US" sz="3200" b="1">
              <a:latin typeface="宋体" panose="02010600030101010101" pitchFamily="2" charset="-122"/>
              <a:ea typeface="宋体" panose="02010600030101010101" pitchFamily="2" charset="-122"/>
              <a:sym typeface="+mn-ea"/>
            </a:endParaRPr>
          </a:p>
          <a:p>
            <a:r>
              <a:rPr lang="en-US" altLang="zh-CN" sz="3200" b="1" dirty="0">
                <a:uFillTx/>
                <a:latin typeface="宋体" panose="02010600030101010101" pitchFamily="2" charset="-122"/>
                <a:ea typeface="SimSun-ExtB" panose="02010609060101010101" pitchFamily="49" charset="-122"/>
                <a:cs typeface="+mj-cs"/>
                <a:sym typeface="宋体" panose="02010600030101010101" pitchFamily="2" charset="-122"/>
              </a:rPr>
              <a:t>  消极</a:t>
            </a:r>
            <a:endParaRPr lang="en-US" altLang="zh-CN" sz="3200" b="1" dirty="0">
              <a:uFillTx/>
              <a:latin typeface="宋体" panose="02010600030101010101" pitchFamily="2" charset="-122"/>
              <a:ea typeface="SimSun-ExtB" panose="02010609060101010101" pitchFamily="49" charset="-122"/>
              <a:cs typeface="+mj-cs"/>
              <a:sym typeface="宋体" panose="02010600030101010101" pitchFamily="2" charset="-122"/>
            </a:endParaRPr>
          </a:p>
          <a:p>
            <a:r>
              <a:rPr lang="en-US" altLang="zh-CN" sz="3200" b="1" dirty="0">
                <a:uFillTx/>
                <a:latin typeface="宋体" panose="02010600030101010101" pitchFamily="2" charset="-122"/>
                <a:ea typeface="SimSun-ExtB" panose="02010609060101010101" pitchFamily="49" charset="-122"/>
                <a:cs typeface="+mj-cs"/>
                <a:sym typeface="宋体" panose="02010600030101010101" pitchFamily="2" charset="-122"/>
              </a:rPr>
              <a:t>  </a:t>
            </a:r>
            <a:r>
              <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rPr>
              <a:t>的</a:t>
            </a:r>
            <a:endParaRPr lang="en-US" altLang="zh-CN" sz="3200" b="1" dirty="0">
              <a:uFillTx/>
              <a:latin typeface="宋体" panose="02010600030101010101" pitchFamily="2" charset="-122"/>
              <a:ea typeface="SimSun-ExtB" panose="02010609060101010101" pitchFamily="49" charset="-122"/>
              <a:cs typeface="+mj-cs"/>
              <a:sym typeface="宋体" panose="02010600030101010101" pitchFamily="2" charset="-122"/>
            </a:endParaRPr>
          </a:p>
          <a:p>
            <a:r>
              <a:rPr lang="en-US" altLang="zh-CN" sz="3200" b="1" dirty="0">
                <a:uFillTx/>
                <a:latin typeface="宋体" panose="02010600030101010101" pitchFamily="2" charset="-122"/>
                <a:ea typeface="SimSun-ExtB" panose="02010609060101010101" pitchFamily="49" charset="-122"/>
                <a:cs typeface="+mj-cs"/>
                <a:sym typeface="宋体" panose="02010600030101010101" pitchFamily="2" charset="-122"/>
              </a:rPr>
              <a:t>  </a:t>
            </a:r>
            <a:r>
              <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rPr>
              <a:t>寓意：</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7" name="文本框 6"/>
          <p:cNvSpPr txBox="1"/>
          <p:nvPr/>
        </p:nvSpPr>
        <p:spPr>
          <a:xfrm>
            <a:off x="2621915" y="2151380"/>
            <a:ext cx="8139430" cy="977265"/>
          </a:xfrm>
          <a:prstGeom prst="rect">
            <a:avLst/>
          </a:prstGeom>
          <a:noFill/>
        </p:spPr>
        <p:txBody>
          <a:bodyPr wrap="square" rtlCol="0" anchor="t">
            <a:spAutoFit/>
          </a:bodyPr>
          <a:p>
            <a:pPr>
              <a:lnSpc>
                <a:spcPct val="90000"/>
              </a:lnSpc>
            </a:pPr>
            <a:r>
              <a:rPr lang="zh-CN" altLang="en-US" sz="3200" b="1">
                <a:solidFill>
                  <a:srgbClr val="FF0000"/>
                </a:solidFill>
                <a:latin typeface="宋体" panose="02010600030101010101" pitchFamily="2" charset="-122"/>
                <a:ea typeface="宋体" panose="02010600030101010101" pitchFamily="2" charset="-122"/>
                <a:sym typeface="+mn-ea"/>
              </a:rPr>
              <a:t>⑴</a:t>
            </a:r>
            <a:r>
              <a:rPr sz="3200" b="1">
                <a:solidFill>
                  <a:srgbClr val="FF0000"/>
                </a:solidFill>
                <a:latin typeface="宋体" panose="02010600030101010101" pitchFamily="2" charset="-122"/>
                <a:ea typeface="宋体" panose="02010600030101010101" pitchFamily="2" charset="-122"/>
              </a:rPr>
              <a:t>不要为不可能发生的事担忧</a:t>
            </a:r>
            <a:r>
              <a:rPr lang="en-US" altLang="zh-CN" sz="3200" b="1">
                <a:solidFill>
                  <a:srgbClr val="FF0000"/>
                </a:solidFill>
                <a:uFillTx/>
                <a:ea typeface="SimSun-ExtB" panose="02010609060101010101" pitchFamily="49"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古代发展水平不高</a:t>
            </a:r>
            <a:r>
              <a:rPr lang="en-US" altLang="zh-CN" sz="3200" b="1">
                <a:solidFill>
                  <a:srgbClr val="FF0000"/>
                </a:solidFill>
                <a:uFillTx/>
                <a:ea typeface="SimSun-ExtB" panose="02010609060101010101" pitchFamily="49"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认知有限</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altLang="en-US" sz="3200" b="1" dirty="0">
              <a:solidFill>
                <a:srgbClr val="0000FF"/>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0" name="文本框 9"/>
          <p:cNvSpPr txBox="1"/>
          <p:nvPr/>
        </p:nvSpPr>
        <p:spPr>
          <a:xfrm>
            <a:off x="2621915" y="3065145"/>
            <a:ext cx="8859520" cy="583565"/>
          </a:xfrm>
          <a:prstGeom prst="rect">
            <a:avLst/>
          </a:prstGeom>
          <a:noFill/>
        </p:spPr>
        <p:txBody>
          <a:bodyPr wrap="square" rtlCol="0" anchor="t">
            <a:spAutoFit/>
          </a:bodyPr>
          <a:p>
            <a:r>
              <a:rPr sz="3200" b="1">
                <a:solidFill>
                  <a:srgbClr val="FF0000"/>
                </a:solidFill>
                <a:latin typeface="宋体" panose="02010600030101010101" pitchFamily="2" charset="-122"/>
                <a:ea typeface="宋体" panose="02010600030101010101" pitchFamily="2" charset="-122"/>
              </a:rPr>
              <a:t>⑵毫无根据地忧虑和担心是不必要的</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文本框 17"/>
          <p:cNvSpPr txBox="1"/>
          <p:nvPr/>
        </p:nvSpPr>
        <p:spPr>
          <a:xfrm>
            <a:off x="2621915" y="3575050"/>
            <a:ext cx="9184640" cy="583565"/>
          </a:xfrm>
          <a:prstGeom prst="rect">
            <a:avLst/>
          </a:prstGeom>
          <a:noFill/>
        </p:spPr>
        <p:txBody>
          <a:bodyPr wrap="square" rtlCol="0" anchor="t">
            <a:spAutoFit/>
          </a:bodyPr>
          <a:p>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⑶要顺其自然</a:t>
            </a:r>
            <a:r>
              <a:rPr lang="en-US" altLang="zh-CN" sz="3200" b="1">
                <a:solidFill>
                  <a:srgbClr val="FF0000"/>
                </a:solidFill>
                <a:uFillTx/>
                <a:ea typeface="SimSun-ExtB" panose="02010609060101010101" pitchFamily="49"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不要庸人自扰</a:t>
            </a:r>
            <a:r>
              <a:rPr lang="zh-CN" altLang="en-US" sz="3200" b="1">
                <a:solidFill>
                  <a:srgbClr val="0000FF"/>
                </a:solidFill>
                <a:uFillTx/>
                <a:ea typeface="SimSun-ExtB" panose="02010609060101010101" pitchFamily="49" charset="-122"/>
                <a:cs typeface="+mj-cs"/>
                <a:sym typeface="宋体" panose="02010600030101010101" pitchFamily="2" charset="-122"/>
              </a:rPr>
              <a:t>。</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3445510" y="412750"/>
            <a:ext cx="6907530" cy="1076325"/>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t">
            <a:spAutoFit/>
          </a:bodyPr>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寓言是穿着外衣的真理。</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ct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俄国寓言文学家陀罗雪维</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1112520" y="4158615"/>
            <a:ext cx="9808210" cy="1630045"/>
          </a:xfrm>
          <a:prstGeom prst="rect">
            <a:avLst/>
          </a:prstGeom>
          <a:noFill/>
        </p:spPr>
        <p:txBody>
          <a:bodyPr wrap="square" rtlCol="0" anchor="t">
            <a:spAutoFit/>
          </a:bodyPr>
          <a:p>
            <a:r>
              <a:rPr lang="en-US" altLang="zh-CN" sz="3200" b="1">
                <a:uFillTx/>
                <a:latin typeface="宋体" panose="02010600030101010101" pitchFamily="2" charset="-122"/>
                <a:ea typeface="宋体" panose="02010600030101010101" pitchFamily="2" charset="-122"/>
                <a:cs typeface="+mj-cs"/>
                <a:sym typeface="宋体" panose="02010600030101010101" pitchFamily="2" charset="-122"/>
              </a:rPr>
              <a:t>2.</a:t>
            </a:r>
            <a:r>
              <a:rPr lang="zh-CN" altLang="en-US" sz="3200" b="1">
                <a:latin typeface="宋体" panose="02010600030101010101" pitchFamily="2" charset="-122"/>
                <a:ea typeface="宋体" panose="02010600030101010101" pitchFamily="2" charset="-122"/>
                <a:sym typeface="+mn-ea"/>
              </a:rPr>
              <a:t>这篇寓言中哪个情节是寓意得以产生的聚焦点呢</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a:p>
            <a:endParaRPr lang="zh-CN" altLang="en-US" sz="3600" b="1">
              <a:latin typeface="宋体" panose="02010600030101010101" pitchFamily="2" charset="-122"/>
              <a:ea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sym typeface="+mn-ea"/>
              </a:rPr>
              <a:t>这个焦点为什么成为了延续了两千年的笑话呢？</a:t>
            </a:r>
            <a:endParaRPr lang="zh-CN" altLang="en-US" sz="3200" b="1">
              <a:latin typeface="宋体" panose="02010600030101010101" pitchFamily="2" charset="-122"/>
              <a:ea typeface="宋体" panose="02010600030101010101" pitchFamily="2" charset="-122"/>
              <a:sym typeface="+mn-ea"/>
            </a:endParaRPr>
          </a:p>
        </p:txBody>
      </p:sp>
      <p:sp>
        <p:nvSpPr>
          <p:cNvPr id="11" name="文本框 10"/>
          <p:cNvSpPr txBox="1"/>
          <p:nvPr/>
        </p:nvSpPr>
        <p:spPr>
          <a:xfrm>
            <a:off x="1617980" y="4697095"/>
            <a:ext cx="3996055"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他对天地崩塌的忧虑。</a:t>
            </a:r>
            <a:endParaRPr lang="zh-CN" altLang="en-US" sz="3000" b="1">
              <a:latin typeface="宋体" panose="02010600030101010101" pitchFamily="2" charset="-122"/>
              <a:ea typeface="宋体" panose="02010600030101010101" pitchFamily="2" charset="-122"/>
            </a:endParaRPr>
          </a:p>
        </p:txBody>
      </p:sp>
      <p:sp>
        <p:nvSpPr>
          <p:cNvPr id="12" name="文本框 11"/>
          <p:cNvSpPr txBox="1"/>
          <p:nvPr/>
        </p:nvSpPr>
        <p:spPr>
          <a:xfrm>
            <a:off x="1726565" y="5788660"/>
            <a:ext cx="8580120"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因为以常人的思维推断</a:t>
            </a:r>
            <a:r>
              <a:rPr lang="en-US" altLang="zh-CN" sz="3000" b="1">
                <a:uFillTx/>
                <a:ea typeface="SimSun-ExtB" panose="02010609060101010101" pitchFamily="49"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rPr>
              <a:t>天地是不会崩坍的。</a:t>
            </a:r>
            <a:endParaRPr lang="zh-CN" altLang="en-US" sz="30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1"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13" name="组合 12"/>
          <p:cNvGrpSpPr/>
          <p:nvPr/>
        </p:nvGrpSpPr>
        <p:grpSpPr>
          <a:xfrm>
            <a:off x="499745" y="371475"/>
            <a:ext cx="1973350" cy="713740"/>
            <a:chOff x="2356" y="640"/>
            <a:chExt cx="2522" cy="1124"/>
          </a:xfrm>
        </p:grpSpPr>
        <p:sp>
          <p:nvSpPr>
            <p:cNvPr id="1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明主人公</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文本框 6"/>
          <p:cNvSpPr txBox="1"/>
          <p:nvPr/>
        </p:nvSpPr>
        <p:spPr>
          <a:xfrm>
            <a:off x="2851150" y="592455"/>
            <a:ext cx="4543425" cy="492760"/>
          </a:xfrm>
          <a:prstGeom prst="rect">
            <a:avLst/>
          </a:prstGeom>
          <a:noFill/>
        </p:spPr>
        <p:txBody>
          <a:bodyPr wrap="square" rtlCol="0" anchor="t">
            <a:noAutofit/>
          </a:bodyPr>
          <a:p>
            <a:r>
              <a:rPr lang="en-US" sz="3200" b="1">
                <a:latin typeface="宋体" panose="02010600030101010101" pitchFamily="2" charset="-122"/>
                <a:ea typeface="宋体" panose="02010600030101010101" pitchFamily="2" charset="-122"/>
              </a:rPr>
              <a:t>1.</a:t>
            </a:r>
            <a:r>
              <a:rPr sz="3200" b="1">
                <a:latin typeface="宋体" panose="02010600030101010101" pitchFamily="2" charset="-122"/>
                <a:ea typeface="宋体" panose="02010600030101010101" pitchFamily="2" charset="-122"/>
              </a:rPr>
              <a:t>天地真的不会崩坍吗</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a:p>
            <a:endParaRPr lang="zh-CN" altLang="en-US"/>
          </a:p>
        </p:txBody>
      </p:sp>
      <p:sp>
        <p:nvSpPr>
          <p:cNvPr id="8" name="文本框 7"/>
          <p:cNvSpPr txBox="1"/>
          <p:nvPr/>
        </p:nvSpPr>
        <p:spPr>
          <a:xfrm>
            <a:off x="1245235" y="2247900"/>
            <a:ext cx="9555480" cy="55308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sym typeface="+mn-ea"/>
              </a:rPr>
              <a:t>出现了两个奇怪的天象：恒星消失了</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大规模的流星雨。</a:t>
            </a:r>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1127125" y="1313180"/>
            <a:ext cx="9308465" cy="310769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sym typeface="+mn-ea"/>
              </a:rPr>
              <a:t>庄公七年夏</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恒星不见</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夜明也。星陨如雨</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与雨偕也。</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《左传》</a:t>
            </a:r>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八月</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辛卯</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沙鹿崩。</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”——僖公十四年秋</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endParaRPr lang="en-US" altLang="zh-CN" sz="1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“百川沸腾,山冢</a:t>
            </a:r>
            <a:r>
              <a:rPr lang="en-US" altLang="zh-CN" sz="3000">
                <a:uFillTx/>
                <a:latin typeface="Arial" panose="020B0604020202020204" pitchFamily="34" charset="0"/>
                <a:ea typeface="SimSun-ExtB" panose="02010609060101010101" pitchFamily="49" charset="-122"/>
                <a:cs typeface="Arial" panose="020B0604020202020204" pitchFamily="34" charset="0"/>
                <a:sym typeface="+mn-ea"/>
              </a:rPr>
              <a:t>zhǒng</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崒</a:t>
            </a:r>
            <a:r>
              <a:rPr lang="en-US" altLang="zh-CN" sz="3000">
                <a:uFillTx/>
                <a:latin typeface="Arial" panose="020B0604020202020204" pitchFamily="34" charset="0"/>
                <a:ea typeface="SimSun-ExtB" panose="02010609060101010101" pitchFamily="49" charset="-122"/>
                <a:cs typeface="Arial" panose="020B0604020202020204" pitchFamily="34" charset="0"/>
                <a:sym typeface="+mn-ea"/>
              </a:rPr>
              <a:t>zú</a:t>
            </a:r>
            <a:r>
              <a:rPr lang="en-US" altLang="zh-CN" sz="3000">
                <a:latin typeface="方正楷体_GBK" charset="0"/>
                <a:ea typeface="微软雅黑" panose="020B0503020204020204" charset="-122"/>
                <a:sym typeface="微软雅黑" panose="020B0503020204020204" charset="-122"/>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山峰高耸险峻</a:t>
            </a:r>
            <a:r>
              <a:rPr lang="en-US" altLang="zh-CN" sz="3000">
                <a:latin typeface="方正楷体_GBK" charset="0"/>
                <a:ea typeface="微软雅黑" panose="020B0503020204020204" charset="-122"/>
                <a:sym typeface="微软雅黑" panose="020B0503020204020204" charset="-122"/>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崩。高岸为谷,深谷为陵。”——</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《诗经</a:t>
            </a:r>
            <a:r>
              <a:rPr lang="en-US" altLang="zh-CN" sz="2800" b="1">
                <a:solidFill>
                  <a:schemeClr val="tx1"/>
                </a:solidFill>
                <a:latin typeface="Calibri" panose="020F0502020204030204" pitchFamily="34" charset="0"/>
                <a:ea typeface="宋体" panose="02010600030101010101" pitchFamily="2" charset="-122"/>
                <a:cs typeface="宋体" panose="02010600030101010101" pitchFamily="2" charset="-122"/>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十月》 </a:t>
            </a:r>
            <a:endParaRPr lang="zh-CN" altLang="en-US" sz="3000" b="1">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8232140" y="2790190"/>
            <a:ext cx="2962910" cy="553085"/>
          </a:xfrm>
          <a:prstGeom prst="rect">
            <a:avLst/>
          </a:prstGeom>
          <a:noFill/>
        </p:spPr>
        <p:txBody>
          <a:bodyPr wrap="square" rtlCol="0" anchor="t">
            <a:spAutoFit/>
          </a:bodyPr>
          <a:p>
            <a:r>
              <a:rPr sz="3000" b="1">
                <a:latin typeface="宋体" panose="02010600030101010101" pitchFamily="2" charset="-122"/>
                <a:ea typeface="宋体" panose="02010600030101010101" pitchFamily="2" charset="-122"/>
              </a:rPr>
              <a:t>发生山崩现象</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1127125" y="4420870"/>
            <a:ext cx="10018395" cy="1014730"/>
          </a:xfrm>
          <a:prstGeom prst="rect">
            <a:avLst/>
          </a:prstGeom>
          <a:noFill/>
        </p:spPr>
        <p:txBody>
          <a:bodyPr wrap="square" rtlCol="0" anchor="t">
            <a:spAutoFit/>
          </a:bodyPr>
          <a:p>
            <a:r>
              <a:rPr lang="en-US" sz="3000" b="1">
                <a:latin typeface="宋体" panose="02010600030101010101" pitchFamily="2" charset="-122"/>
                <a:ea typeface="宋体" panose="02010600030101010101" pitchFamily="2" charset="-122"/>
              </a:rPr>
              <a:t>    </a:t>
            </a:r>
            <a:r>
              <a:rPr sz="3000" b="1">
                <a:latin typeface="宋体" panose="02010600030101010101" pitchFamily="2" charset="-122"/>
                <a:ea typeface="宋体" panose="02010600030101010101" pitchFamily="2" charset="-122"/>
              </a:rPr>
              <a:t>初民原始思维稚嫩蒙昧</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sz="3000" b="1">
                <a:latin typeface="宋体" panose="02010600030101010101" pitchFamily="2" charset="-122"/>
                <a:ea typeface="宋体" panose="02010600030101010101" pitchFamily="2" charset="-122"/>
              </a:rPr>
              <a:t>天下流星、高山崩坍、大地崩裂、洪水泛滥这些自然现象对于他们来说无异于天崩地裂</a:t>
            </a:r>
            <a:r>
              <a:rPr lang="zh-CN" sz="3000" b="1">
                <a:latin typeface="宋体" panose="02010600030101010101" pitchFamily="2" charset="-122"/>
                <a:ea typeface="宋体" panose="02010600030101010101" pitchFamily="2" charset="-122"/>
              </a:rPr>
              <a:t>。</a:t>
            </a:r>
            <a:endParaRPr lang="zh-CN" sz="3000" b="1">
              <a:latin typeface="宋体" panose="02010600030101010101" pitchFamily="2" charset="-122"/>
              <a:ea typeface="宋体" panose="02010600030101010101" pitchFamily="2" charset="-122"/>
            </a:endParaRPr>
          </a:p>
        </p:txBody>
      </p:sp>
      <p:sp>
        <p:nvSpPr>
          <p:cNvPr id="5" name="文本框 4"/>
          <p:cNvSpPr txBox="1"/>
          <p:nvPr/>
        </p:nvSpPr>
        <p:spPr>
          <a:xfrm>
            <a:off x="1127125" y="5435600"/>
            <a:ext cx="9955530" cy="1014730"/>
          </a:xfrm>
          <a:prstGeom prst="rect">
            <a:avLst/>
          </a:prstGeom>
          <a:noFill/>
        </p:spPr>
        <p:txBody>
          <a:bodyPr wrap="square" rtlCol="0" anchor="t">
            <a:spAutoFit/>
          </a:bodyPr>
          <a:p>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当深谙史实的杞人深怕灾难再次出现时</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rPr>
              <a:t>自然忧思日深</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rPr>
              <a:t>废寝忘食。</a:t>
            </a:r>
            <a:endParaRPr lang="zh-CN" altLang="en-US" sz="3000" b="1">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 name="文本框 6"/>
          <p:cNvSpPr txBox="1"/>
          <p:nvPr/>
        </p:nvSpPr>
        <p:spPr>
          <a:xfrm>
            <a:off x="2851150" y="592455"/>
            <a:ext cx="4543425" cy="492760"/>
          </a:xfrm>
          <a:prstGeom prst="rect">
            <a:avLst/>
          </a:prstGeom>
          <a:noFill/>
        </p:spPr>
        <p:txBody>
          <a:bodyPr wrap="square" rtlCol="0" anchor="t">
            <a:noAutofit/>
          </a:bodyPr>
          <a:p>
            <a:r>
              <a:rPr lang="en-US" sz="3200" b="1">
                <a:latin typeface="宋体" panose="02010600030101010101" pitchFamily="2" charset="-122"/>
                <a:ea typeface="宋体" panose="02010600030101010101" pitchFamily="2" charset="-122"/>
              </a:rPr>
              <a:t>2.</a:t>
            </a:r>
            <a:r>
              <a:rPr sz="3200" b="1">
                <a:latin typeface="宋体" panose="02010600030101010101" pitchFamily="2" charset="-122"/>
                <a:ea typeface="宋体" panose="02010600030101010101" pitchFamily="2" charset="-122"/>
              </a:rPr>
              <a:t>杞人又是为谁而忧</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a:p>
            <a:endParaRPr lang="zh-CN" altLang="en-US"/>
          </a:p>
        </p:txBody>
      </p:sp>
      <p:sp>
        <p:nvSpPr>
          <p:cNvPr id="6" name="文本框 5"/>
          <p:cNvSpPr txBox="1"/>
          <p:nvPr/>
        </p:nvSpPr>
        <p:spPr>
          <a:xfrm>
            <a:off x="1059815" y="1250315"/>
            <a:ext cx="10436225" cy="486156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cs typeface="宋体" panose="02010600030101010101" pitchFamily="2" charset="-122"/>
                <a:sym typeface="+mn-ea"/>
              </a:rPr>
              <a:t>周武王灭商后</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封大禹的后裔到杞地建立杞国</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《史记</a:t>
            </a:r>
            <a:r>
              <a:rPr lang="en-US" altLang="zh-CN" sz="3000" b="1">
                <a:latin typeface="Calibri" panose="020F0502020204030204" pitchFamily="34" charset="0"/>
                <a:ea typeface="宋体" panose="02010600030101010101" pitchFamily="2" charset="-122"/>
                <a:cs typeface="宋体" panose="02010600030101010101" pitchFamily="2" charset="-122"/>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夏本纪》中言：</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汤封夏之后</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至周封于杞也。</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endParaRPr lang="en-US" altLang="zh-CN" sz="1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司马迁又在《史记</a:t>
            </a:r>
            <a:r>
              <a:rPr lang="en-US" altLang="zh-CN" sz="3000" b="1">
                <a:latin typeface="Calibri" panose="020F0502020204030204" pitchFamily="34" charset="0"/>
                <a:ea typeface="宋体" panose="02010600030101010101" pitchFamily="2" charset="-122"/>
                <a:cs typeface="宋体" panose="02010600030101010101" pitchFamily="2" charset="-122"/>
                <a:sym typeface="宋体" panose="02010600030101010101" pitchFamily="2" charset="-122"/>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周本纪》中写到：“武王追思先圣王</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乃褒封</a:t>
            </a:r>
            <a:r>
              <a:rPr lang="en-US" altLang="zh-CN" sz="3000" b="1">
                <a:uFillTx/>
                <a:latin typeface="宋体" panose="02010600030101010101" pitchFamily="2" charset="-122"/>
                <a:ea typeface="宋体" panose="02010600030101010101" pitchFamily="2" charset="-122"/>
                <a:cs typeface="Arial" panose="020B0604020202020204" pitchFamily="34" charset="0"/>
                <a:sym typeface="+mn-ea"/>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大禹之后于杞。”</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大禹治水三过家门而不入</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“尝昼不暇食,夜不暇寝矣。方是时也,忧务故也。”</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60450" y="3259455"/>
            <a:ext cx="10293985" cy="1014730"/>
          </a:xfrm>
          <a:prstGeom prst="rect">
            <a:avLst/>
          </a:prstGeom>
          <a:noFill/>
        </p:spPr>
        <p:txBody>
          <a:bodyPr wrap="square" rtlCol="0" anchor="t">
            <a:spAutoFit/>
          </a:bodyPr>
          <a:p>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杞人是大禹的后人</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rPr>
              <a:t>而他们更是因为这个身份从上古三代就受到朝廷特殊保护。</a:t>
            </a:r>
            <a:endParaRPr lang="zh-CN" altLang="en-US" sz="3000" b="1">
              <a:latin typeface="宋体" panose="02010600030101010101" pitchFamily="2" charset="-122"/>
              <a:ea typeface="宋体" panose="02010600030101010101" pitchFamily="2" charset="-122"/>
            </a:endParaRPr>
          </a:p>
        </p:txBody>
      </p:sp>
      <p:sp>
        <p:nvSpPr>
          <p:cNvPr id="10" name="文本框 9"/>
          <p:cNvSpPr txBox="1"/>
          <p:nvPr/>
        </p:nvSpPr>
        <p:spPr>
          <a:xfrm>
            <a:off x="1181735" y="5325110"/>
            <a:ext cx="358140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对天地崩坠的担忧</a:t>
            </a:r>
            <a:endParaRPr lang="zh-CN" altLang="en-US" sz="3200" b="1">
              <a:latin typeface="宋体" panose="02010600030101010101" pitchFamily="2" charset="-122"/>
              <a:ea typeface="宋体" panose="02010600030101010101" pitchFamily="2" charset="-122"/>
            </a:endParaRPr>
          </a:p>
        </p:txBody>
      </p:sp>
      <p:sp>
        <p:nvSpPr>
          <p:cNvPr id="11" name="右箭头 10"/>
          <p:cNvSpPr/>
          <p:nvPr/>
        </p:nvSpPr>
        <p:spPr>
          <a:xfrm>
            <a:off x="4634865" y="5480685"/>
            <a:ext cx="1525905" cy="272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264275" y="5325110"/>
            <a:ext cx="5231765" cy="583565"/>
          </a:xfrm>
          <a:prstGeom prst="rect">
            <a:avLst/>
          </a:prstGeom>
          <a:noFill/>
        </p:spPr>
        <p:txBody>
          <a:bodyPr wrap="square" rtlCol="0" anchor="t">
            <a:spAutoFit/>
          </a:bodyPr>
          <a:p>
            <a:r>
              <a:rPr lang="zh-CN" altLang="en-US" sz="3200" b="1">
                <a:solidFill>
                  <a:srgbClr val="FF0000"/>
                </a:solidFill>
                <a:latin typeface="黑体" panose="02010609060101010101" charset="-122"/>
                <a:ea typeface="黑体" panose="02010609060101010101" charset="-122"/>
                <a:sym typeface="+mn-ea"/>
              </a:rPr>
              <a:t>对天下众生前途命运的忧虑</a:t>
            </a:r>
            <a:endParaRPr lang="zh-CN" altLang="en-US" sz="3200" b="1">
              <a:solidFill>
                <a:srgbClr val="FF0000"/>
              </a:solidFill>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908050" y="339090"/>
            <a:ext cx="6096000" cy="70675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历史语境之下的</a:t>
            </a:r>
            <a:r>
              <a:rPr lang="zh-CN" altLang="en-US" sz="4000" b="1">
                <a:solidFill>
                  <a:srgbClr val="FF0000"/>
                </a:solidFill>
                <a:latin typeface="宋体" panose="02010600030101010101" pitchFamily="2" charset="-122"/>
                <a:ea typeface="宋体" panose="02010600030101010101" pitchFamily="2" charset="-122"/>
              </a:rPr>
              <a:t>杞人忧天</a:t>
            </a:r>
            <a:endParaRPr lang="zh-CN" altLang="en-US" sz="40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826770" y="1045845"/>
            <a:ext cx="9138920" cy="5507990"/>
          </a:xfrm>
          <a:prstGeom prst="rect">
            <a:avLst/>
          </a:prstGeom>
          <a:noFill/>
        </p:spPr>
        <p:txBody>
          <a:bodyPr wrap="square" rtlCol="0" anchor="t">
            <a:spAutoFit/>
          </a:bodyPr>
          <a:p>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白日不照吾精诚</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杞国无事忧天倾。</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唐朝李白《梁甫吟》</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endParaRPr lang="zh-CN" altLang="en-US" sz="1000"/>
          </a:p>
          <a:p>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烈风起江汉</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白浪忽如山。方伯骤勤王</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杞人亦忧天。</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唐朝储光羲</a:t>
            </a:r>
            <a:r>
              <a:rPr lang="zh-CN" altLang="en-US" sz="3000">
                <a:solidFill>
                  <a:srgbClr val="FF0000"/>
                </a:solidFill>
                <a:latin typeface="Arial" panose="020B0604020202020204" pitchFamily="34" charset="0"/>
                <a:ea typeface="宋体" panose="02010600030101010101" pitchFamily="2" charset="-122"/>
                <a:cs typeface="Arial" panose="020B0604020202020204" pitchFamily="34" charset="0"/>
                <a:sym typeface="+mn-ea"/>
              </a:rPr>
              <a:t>xī</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《奉别长史庾公太守徐公应召</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endParaRPr lang="zh-CN" altLang="en-US" sz="1000"/>
          </a:p>
          <a:p>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杞国忧寻悟</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临邛</a:t>
            </a:r>
            <a:r>
              <a:rPr lang="zh-CN" altLang="en-US" sz="3000">
                <a:solidFill>
                  <a:srgbClr val="FF0000"/>
                </a:solidFill>
                <a:latin typeface="Arial" panose="020B0604020202020204" pitchFamily="34" charset="0"/>
                <a:ea typeface="宋体" panose="02010600030101010101" pitchFamily="2" charset="-122"/>
                <a:cs typeface="Arial" panose="020B0604020202020204" pitchFamily="34" charset="0"/>
              </a:rPr>
              <a:t>qióng</a:t>
            </a:r>
            <a:r>
              <a:rPr lang="zh-CN" altLang="en-US" sz="3000" b="1">
                <a:latin typeface="宋体" panose="02010600030101010101" pitchFamily="2" charset="-122"/>
                <a:ea typeface="宋体" panose="02010600030101010101" pitchFamily="2" charset="-122"/>
                <a:cs typeface="宋体" panose="02010600030101010101" pitchFamily="2" charset="-122"/>
              </a:rPr>
              <a:t>渴自加。</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en-US" altLang="zh-CN" sz="3000" b="1">
              <a:uFillTx/>
              <a:latin typeface="Arial" panose="020B0604020202020204" pitchFamily="34" charset="0"/>
              <a:ea typeface="SimSun-ExtB" panose="02010609060101010101" pitchFamily="49" charset="-122"/>
              <a:cs typeface="Arial" panose="020B0604020202020204" pitchFamily="34" charset="0"/>
              <a:sym typeface="+mn-ea"/>
            </a:endParaRPr>
          </a:p>
          <a:p>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薛能《西县途中二十韵》</a:t>
            </a:r>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天岂有坠理？而杞人忧之。忧之诚愚也</a:t>
            </a:r>
            <a:r>
              <a:rPr lang="en-US" altLang="zh-CN" sz="3000" b="1">
                <a:uFillTx/>
                <a:ea typeface="SimSun-ExtB" panose="02010609060101010101" pitchFamily="49" charset="-122"/>
                <a:cs typeface="Arial" panose="020B0604020202020204" pitchFamily="34" charset="0"/>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然不失为爱天之深。</a:t>
            </a:r>
            <a:r>
              <a:rPr lang="en-US" altLang="zh-CN" sz="30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30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000" b="1">
              <a:latin typeface="宋体" panose="02010600030101010101" pitchFamily="2" charset="-122"/>
              <a:ea typeface="宋体" panose="02010600030101010101" pitchFamily="2" charset="-122"/>
              <a:cs typeface="宋体" panose="02010600030101010101" pitchFamily="2" charset="-122"/>
            </a:endParaRPr>
          </a:p>
          <a:p>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851025" y="4175125"/>
            <a:ext cx="8824595" cy="553085"/>
          </a:xfrm>
          <a:prstGeom prst="rect">
            <a:avLst/>
          </a:prstGeom>
          <a:noFill/>
        </p:spPr>
        <p:txBody>
          <a:bodyPr wrap="square" rtlCol="0" anchor="t">
            <a:spAutoFit/>
          </a:bodyPr>
          <a:p>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都是</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杞人</a:t>
            </a:r>
            <a:r>
              <a:rPr lang="en-US" altLang="zh-CN"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rPr>
              <a:t>忧心背后的悲天悯人的情怀。</a:t>
            </a:r>
            <a:endParaRPr lang="zh-CN" altLang="en-US" sz="30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08050" y="5699760"/>
            <a:ext cx="10000615" cy="583565"/>
          </a:xfrm>
          <a:prstGeom prst="rect">
            <a:avLst/>
          </a:prstGeom>
          <a:noFill/>
        </p:spPr>
        <p:txBody>
          <a:bodyPr wrap="square" rtlCol="0" anchor="t">
            <a:spAutoFit/>
          </a:bodyPr>
          <a:p>
            <a:r>
              <a:rPr lang="zh-CN" altLang="en-US" sz="32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忧天</a:t>
            </a:r>
            <a:r>
              <a:rPr lang="en-US" altLang="zh-CN" sz="32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正是</a:t>
            </a:r>
            <a:r>
              <a:rPr lang="zh-CN" altLang="en-US" sz="32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爱天</a:t>
            </a:r>
            <a:r>
              <a:rPr lang="en-US" altLang="zh-CN" sz="32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rPr>
              <a:t>的体现</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表现</a:t>
            </a:r>
            <a:r>
              <a:rPr lang="zh-CN" altLang="en-US"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位卑未敢忘忧国的情怀</a:t>
            </a:r>
            <a:endParaRPr lang="zh-CN" altLang="en-US" sz="3200" b="1">
              <a:solidFill>
                <a:srgbClr val="FF0000"/>
              </a:solidFill>
              <a:uFillTx/>
              <a:ea typeface="SimSun-ExtB" panose="02010609060101010101" pitchFamily="49" charset="-122"/>
              <a:cs typeface="Arial" panose="020B0604020202020204" pitchFamily="34" charset="0"/>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文本框 4"/>
          <p:cNvSpPr txBox="1"/>
          <p:nvPr/>
        </p:nvSpPr>
        <p:spPr>
          <a:xfrm>
            <a:off x="919480" y="2754630"/>
            <a:ext cx="9808210" cy="583565"/>
          </a:xfrm>
          <a:prstGeom prst="rect">
            <a:avLst/>
          </a:prstGeom>
          <a:noFill/>
        </p:spPr>
        <p:txBody>
          <a:bodyPr wrap="square" rtlCol="0" anchor="t">
            <a:spAutoFit/>
          </a:bodyPr>
          <a:p>
            <a:r>
              <a:rPr lang="en-US" altLang="zh-CN" sz="3200" b="1">
                <a:uFillTx/>
                <a:latin typeface="宋体" panose="02010600030101010101" pitchFamily="2" charset="-122"/>
                <a:ea typeface="宋体" panose="02010600030101010101" pitchFamily="2" charset="-122"/>
                <a:cs typeface="+mj-cs"/>
                <a:sym typeface="宋体" panose="02010600030101010101" pitchFamily="2" charset="-122"/>
              </a:rPr>
              <a:t>3.</a:t>
            </a:r>
            <a:r>
              <a:rPr lang="zh-CN" altLang="en-US" sz="3200" b="1">
                <a:latin typeface="宋体" panose="02010600030101010101" pitchFamily="2" charset="-122"/>
                <a:ea typeface="宋体" panose="02010600030101010101" pitchFamily="2" charset="-122"/>
                <a:sym typeface="+mn-ea"/>
              </a:rPr>
              <a:t>我们可以从这个故事中得到什么</a:t>
            </a:r>
            <a:r>
              <a:rPr lang="zh-CN" altLang="en-US" sz="3200" b="1">
                <a:solidFill>
                  <a:srgbClr val="FF0000"/>
                </a:solidFill>
                <a:latin typeface="宋体" panose="02010600030101010101" pitchFamily="2" charset="-122"/>
                <a:ea typeface="宋体" panose="02010600030101010101" pitchFamily="2" charset="-122"/>
                <a:sym typeface="+mn-ea"/>
              </a:rPr>
              <a:t>积极的寓意</a:t>
            </a:r>
            <a:r>
              <a:rPr lang="zh-CN" altLang="en-US" sz="3200" b="1">
                <a:latin typeface="宋体" panose="02010600030101010101" pitchFamily="2" charset="-122"/>
                <a:ea typeface="宋体" panose="02010600030101010101" pitchFamily="2" charset="-122"/>
                <a:sym typeface="+mn-ea"/>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明寓意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2115185" y="3338195"/>
            <a:ext cx="3073400"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sym typeface="+mn-ea"/>
              </a:rPr>
              <a:t>要有忧患意识</a:t>
            </a:r>
            <a:endParaRPr lang="zh-CN" altLang="en-US" sz="3200" b="1">
              <a:latin typeface="宋体" panose="02010600030101010101" pitchFamily="2" charset="-122"/>
              <a:ea typeface="宋体" panose="02010600030101010101" pitchFamily="2" charset="-122"/>
              <a:sym typeface="+mn-ea"/>
            </a:endParaRPr>
          </a:p>
        </p:txBody>
      </p:sp>
      <p:sp>
        <p:nvSpPr>
          <p:cNvPr id="7" name="文本框 6"/>
          <p:cNvSpPr txBox="1"/>
          <p:nvPr/>
        </p:nvSpPr>
        <p:spPr>
          <a:xfrm>
            <a:off x="2176145" y="3921760"/>
            <a:ext cx="6409690" cy="583565"/>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rPr>
              <a:t>人无远虑</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必有近忧。</a:t>
            </a:r>
            <a:r>
              <a:rPr lang="en-US" altLang="zh-CN" sz="3200" b="1">
                <a:solidFill>
                  <a:srgbClr val="0000FF"/>
                </a:solidFill>
                <a:latin typeface="宋体" panose="02010600030101010101" pitchFamily="2" charset="-122"/>
                <a:ea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《论语》</a:t>
            </a:r>
            <a:endParaRPr lang="zh-CN" altLang="en-US" sz="3200" b="1">
              <a:solidFill>
                <a:srgbClr val="0000FF"/>
              </a:solidFill>
              <a:latin typeface="宋体" panose="02010600030101010101" pitchFamily="2" charset="-122"/>
              <a:ea typeface="宋体" panose="02010600030101010101" pitchFamily="2" charset="-122"/>
            </a:endParaRPr>
          </a:p>
        </p:txBody>
      </p:sp>
      <p:sp>
        <p:nvSpPr>
          <p:cNvPr id="9" name="文本框 8"/>
          <p:cNvSpPr txBox="1"/>
          <p:nvPr/>
        </p:nvSpPr>
        <p:spPr>
          <a:xfrm>
            <a:off x="2816860" y="1396365"/>
            <a:ext cx="6907530" cy="1076325"/>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t">
            <a:spAutoFit/>
          </a:bodyPr>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寓言是穿着外衣的真理。</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ct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俄国寓言文学家陀罗雪维</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nvSpPr>
        <p:spPr>
          <a:xfrm>
            <a:off x="2252345" y="4505325"/>
            <a:ext cx="6257925" cy="1076325"/>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rPr>
              <a:t>君子有终身之忧</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无一朝之患也。</a:t>
            </a:r>
            <a:endParaRPr lang="zh-CN" altLang="en-US" sz="3200" b="1">
              <a:solidFill>
                <a:srgbClr val="0000FF"/>
              </a:solidFill>
              <a:latin typeface="宋体" panose="02010600030101010101" pitchFamily="2" charset="-122"/>
              <a:ea typeface="宋体" panose="02010600030101010101" pitchFamily="2" charset="-122"/>
            </a:endParaRPr>
          </a:p>
          <a:p>
            <a:r>
              <a:rPr lang="zh-CN" altLang="en-US" sz="3200" b="1">
                <a:solidFill>
                  <a:srgbClr val="0000FF"/>
                </a:solidFill>
                <a:latin typeface="宋体" panose="02010600030101010101" pitchFamily="2" charset="-122"/>
                <a:ea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《孟子》</a:t>
            </a:r>
            <a:endParaRPr lang="zh-CN" altLang="en-US"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682" name="文本框 1"/>
          <p:cNvSpPr txBox="1">
            <a:spLocks noChangeArrowheads="1"/>
          </p:cNvSpPr>
          <p:nvPr/>
        </p:nvSpPr>
        <p:spPr bwMode="auto">
          <a:xfrm>
            <a:off x="1681163" y="2735263"/>
            <a:ext cx="1208087" cy="1014730"/>
          </a:xfrm>
          <a:prstGeom prst="rect">
            <a:avLst/>
          </a:prstGeom>
          <a:noFill/>
          <a:ln w="9525">
            <a:noFill/>
            <a:miter lim="800000"/>
          </a:ln>
        </p:spPr>
        <p:txBody>
          <a:bodyPr>
            <a:spAutoFit/>
          </a:bodyPr>
          <a:lstStyle/>
          <a:p>
            <a:pPr>
              <a:buFont typeface="Arial" panose="020B0604020202020204" pitchFamily="34" charset="0"/>
              <a:buNone/>
            </a:pPr>
            <a:r>
              <a:rPr lang="zh-CN" altLang="en-US" sz="3200" b="1">
                <a:latin typeface="楷体" panose="02010609060101010101" pitchFamily="49" charset="-122"/>
                <a:ea typeface="楷体" panose="02010609060101010101" pitchFamily="49" charset="-122"/>
              </a:rPr>
              <a:t>杞人</a:t>
            </a:r>
            <a:r>
              <a:rPr lang="zh-CN" altLang="en-US" sz="2800" b="1">
                <a:latin typeface="楷体" panose="02010609060101010101" pitchFamily="49" charset="-122"/>
                <a:ea typeface="楷体" panose="02010609060101010101" pitchFamily="49" charset="-122"/>
              </a:rPr>
              <a:t>忧天</a:t>
            </a:r>
            <a:endParaRPr lang="zh-CN" altLang="en-US" sz="2800" b="1">
              <a:latin typeface="楷体" panose="02010609060101010101" pitchFamily="49" charset="-122"/>
              <a:ea typeface="楷体" panose="02010609060101010101" pitchFamily="49" charset="-122"/>
            </a:endParaRPr>
          </a:p>
        </p:txBody>
      </p:sp>
      <p:sp>
        <p:nvSpPr>
          <p:cNvPr id="327683" name="左大括号 3"/>
          <p:cNvSpPr/>
          <p:nvPr/>
        </p:nvSpPr>
        <p:spPr bwMode="auto">
          <a:xfrm>
            <a:off x="2673350" y="2120900"/>
            <a:ext cx="115570" cy="2193925"/>
          </a:xfrm>
          <a:prstGeom prst="leftBrace">
            <a:avLst>
              <a:gd name="adj1" fmla="val 104581"/>
              <a:gd name="adj2" fmla="val 5000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27684" name="文本框 2"/>
          <p:cNvSpPr txBox="1">
            <a:spLocks noChangeArrowheads="1"/>
          </p:cNvSpPr>
          <p:nvPr/>
        </p:nvSpPr>
        <p:spPr bwMode="auto">
          <a:xfrm>
            <a:off x="2788920" y="1870075"/>
            <a:ext cx="4329113" cy="953135"/>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杞人：</a:t>
            </a:r>
            <a:r>
              <a:rPr lang="zh-CN" altLang="en-US" sz="2800" b="1">
                <a:solidFill>
                  <a:schemeClr val="tx1"/>
                </a:solidFill>
                <a:latin typeface="楷体" panose="02010609060101010101" pitchFamily="49" charset="-122"/>
                <a:ea typeface="楷体" panose="02010609060101010101" pitchFamily="49" charset="-122"/>
              </a:rPr>
              <a:t>忧天地崩坠</a:t>
            </a:r>
            <a:r>
              <a:rPr lang="en-US" altLang="zh-CN" sz="28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endParaRPr lang="zh-CN" altLang="en-US" sz="2800" b="1">
              <a:solidFill>
                <a:schemeClr val="tx1"/>
              </a:solidFill>
              <a:latin typeface="楷体" panose="02010609060101010101" pitchFamily="49" charset="-122"/>
              <a:ea typeface="楷体" panose="02010609060101010101" pitchFamily="49" charset="-122"/>
            </a:endParaRPr>
          </a:p>
          <a:p>
            <a:pPr>
              <a:buFont typeface="Arial" panose="020B0604020202020204" pitchFamily="34" charset="0"/>
              <a:buNone/>
            </a:pPr>
            <a:r>
              <a:rPr lang="zh-CN" altLang="en-US" sz="2800" b="1">
                <a:solidFill>
                  <a:schemeClr val="tx1"/>
                </a:solidFill>
                <a:latin typeface="楷体" panose="02010609060101010101" pitchFamily="49" charset="-122"/>
                <a:ea typeface="楷体" panose="02010609060101010101" pitchFamily="49" charset="-122"/>
              </a:rPr>
              <a:t>      身亡所寄</a:t>
            </a:r>
            <a:r>
              <a:rPr lang="en-US" altLang="zh-CN" sz="28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zh-CN" altLang="en-US" sz="2800" b="1">
                <a:solidFill>
                  <a:schemeClr val="tx1"/>
                </a:solidFill>
                <a:latin typeface="楷体" panose="02010609060101010101" pitchFamily="49" charset="-122"/>
                <a:ea typeface="楷体" panose="02010609060101010101" pitchFamily="49" charset="-122"/>
              </a:rPr>
              <a:t>废寝食</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327685" name="文本框 4"/>
          <p:cNvSpPr txBox="1">
            <a:spLocks noChangeArrowheads="1"/>
          </p:cNvSpPr>
          <p:nvPr/>
        </p:nvSpPr>
        <p:spPr bwMode="auto">
          <a:xfrm>
            <a:off x="2788920" y="3162300"/>
            <a:ext cx="1372235" cy="52197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晓之者</a:t>
            </a:r>
            <a:endParaRPr lang="zh-CN" altLang="en-US" sz="2800" b="1">
              <a:latin typeface="楷体" panose="02010609060101010101" pitchFamily="49" charset="-122"/>
              <a:ea typeface="楷体" panose="02010609060101010101" pitchFamily="49" charset="-122"/>
            </a:endParaRPr>
          </a:p>
        </p:txBody>
      </p:sp>
      <p:sp>
        <p:nvSpPr>
          <p:cNvPr id="327686" name="左大括号 5"/>
          <p:cNvSpPr/>
          <p:nvPr/>
        </p:nvSpPr>
        <p:spPr bwMode="auto">
          <a:xfrm>
            <a:off x="3963035" y="3030855"/>
            <a:ext cx="86995" cy="781050"/>
          </a:xfrm>
          <a:prstGeom prst="leftBrace">
            <a:avLst>
              <a:gd name="adj1" fmla="val 105034"/>
              <a:gd name="adj2" fmla="val 5000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27687" name="文本框 6"/>
          <p:cNvSpPr txBox="1">
            <a:spLocks noChangeArrowheads="1"/>
          </p:cNvSpPr>
          <p:nvPr/>
        </p:nvSpPr>
        <p:spPr bwMode="auto">
          <a:xfrm>
            <a:off x="4050030" y="2977198"/>
            <a:ext cx="3644900" cy="953135"/>
          </a:xfrm>
          <a:prstGeom prst="rect">
            <a:avLst/>
          </a:prstGeom>
          <a:noFill/>
          <a:ln w="9525">
            <a:noFill/>
            <a:miter lim="800000"/>
          </a:ln>
        </p:spPr>
        <p:txBody>
          <a:bodyPr>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天</a:t>
            </a:r>
            <a:r>
              <a:rPr lang="en-US" altLang="zh-CN" sz="2800" b="1">
                <a:uFillTx/>
                <a:ea typeface="SimSun-ExtB" panose="02010609060101010101" pitchFamily="49" charset="-122"/>
                <a:cs typeface="Arial" panose="020B0604020202020204" pitchFamily="34" charset="0"/>
                <a:sym typeface="宋体" panose="02010600030101010101" pitchFamily="2" charset="-122"/>
              </a:rPr>
              <a:t>,</a:t>
            </a:r>
            <a:r>
              <a:rPr lang="zh-CN" altLang="en-US" sz="2800" b="1">
                <a:latin typeface="楷体" panose="02010609060101010101" pitchFamily="49" charset="-122"/>
                <a:ea typeface="楷体" panose="02010609060101010101" pitchFamily="49" charset="-122"/>
              </a:rPr>
              <a:t>积气耳</a:t>
            </a:r>
            <a:r>
              <a:rPr lang="en-US" altLang="zh-CN" sz="2800" b="1">
                <a:uFillTx/>
                <a:ea typeface="SimSun-ExtB" panose="02010609060101010101" pitchFamily="49" charset="-122"/>
                <a:cs typeface="Arial" panose="020B0604020202020204" pitchFamily="34" charset="0"/>
                <a:sym typeface="宋体" panose="02010600030101010101" pitchFamily="2" charset="-122"/>
              </a:rPr>
              <a:t>,</a:t>
            </a:r>
            <a:r>
              <a:rPr lang="zh-CN" altLang="en-US" sz="2800" b="1">
                <a:latin typeface="楷体" panose="02010609060101010101" pitchFamily="49" charset="-122"/>
                <a:ea typeface="楷体" panose="02010609060101010101" pitchFamily="49" charset="-122"/>
              </a:rPr>
              <a:t>在天中行止</a:t>
            </a:r>
            <a:endParaRPr lang="zh-CN" altLang="en-US" sz="2800" b="1">
              <a:latin typeface="楷体" panose="02010609060101010101" pitchFamily="49" charset="-122"/>
              <a:ea typeface="楷体" panose="02010609060101010101" pitchFamily="49" charset="-122"/>
            </a:endParaRPr>
          </a:p>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地</a:t>
            </a:r>
            <a:r>
              <a:rPr lang="en-US" altLang="zh-CN" sz="2800" b="1">
                <a:uFillTx/>
                <a:ea typeface="SimSun-ExtB" panose="02010609060101010101" pitchFamily="49" charset="-122"/>
                <a:cs typeface="Arial" panose="020B0604020202020204" pitchFamily="34" charset="0"/>
                <a:sym typeface="宋体" panose="02010600030101010101" pitchFamily="2" charset="-122"/>
              </a:rPr>
              <a:t>,</a:t>
            </a:r>
            <a:r>
              <a:rPr lang="zh-CN" altLang="en-US" sz="2800" b="1">
                <a:latin typeface="楷体" panose="02010609060101010101" pitchFamily="49" charset="-122"/>
                <a:ea typeface="楷体" panose="02010609060101010101" pitchFamily="49" charset="-122"/>
              </a:rPr>
              <a:t>积块耳</a:t>
            </a:r>
            <a:r>
              <a:rPr lang="en-US" altLang="zh-CN" sz="2800" b="1">
                <a:uFillTx/>
                <a:ea typeface="SimSun-ExtB" panose="02010609060101010101" pitchFamily="49" charset="-122"/>
                <a:cs typeface="Arial" panose="020B0604020202020204" pitchFamily="34" charset="0"/>
                <a:sym typeface="宋体" panose="02010600030101010101" pitchFamily="2" charset="-122"/>
              </a:rPr>
              <a:t>,</a:t>
            </a:r>
            <a:r>
              <a:rPr lang="zh-CN" altLang="en-US" sz="2800" b="1">
                <a:latin typeface="楷体" panose="02010609060101010101" pitchFamily="49" charset="-122"/>
                <a:ea typeface="楷体" panose="02010609060101010101" pitchFamily="49" charset="-122"/>
              </a:rPr>
              <a:t>在地上行止</a:t>
            </a:r>
            <a:endParaRPr lang="zh-CN" altLang="en-US" sz="2800" b="1">
              <a:latin typeface="楷体" panose="02010609060101010101" pitchFamily="49" charset="-122"/>
              <a:ea typeface="楷体" panose="02010609060101010101" pitchFamily="49" charset="-122"/>
            </a:endParaRPr>
          </a:p>
        </p:txBody>
      </p:sp>
      <p:sp>
        <p:nvSpPr>
          <p:cNvPr id="327688" name="文本框 7"/>
          <p:cNvSpPr txBox="1">
            <a:spLocks noChangeArrowheads="1"/>
          </p:cNvSpPr>
          <p:nvPr/>
        </p:nvSpPr>
        <p:spPr bwMode="auto">
          <a:xfrm>
            <a:off x="2788920" y="4084955"/>
            <a:ext cx="4864735" cy="52197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a:latin typeface="楷体" panose="02010609060101010101" pitchFamily="49" charset="-122"/>
                <a:ea typeface="楷体" panose="02010609060101010101" pitchFamily="49" charset="-122"/>
              </a:rPr>
              <a:t>杞人与晓之者</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皆舍然大喜</a:t>
            </a:r>
            <a:endParaRPr lang="zh-CN" altLang="en-US" sz="2800" b="1">
              <a:latin typeface="楷体" panose="02010609060101010101" pitchFamily="49" charset="-122"/>
              <a:ea typeface="楷体" panose="02010609060101010101" pitchFamily="49" charset="-122"/>
            </a:endParaRPr>
          </a:p>
        </p:txBody>
      </p:sp>
      <p:sp>
        <p:nvSpPr>
          <p:cNvPr id="327689" name="左大括号 8"/>
          <p:cNvSpPr/>
          <p:nvPr/>
        </p:nvSpPr>
        <p:spPr bwMode="auto">
          <a:xfrm flipH="1">
            <a:off x="7653655" y="3038475"/>
            <a:ext cx="76200" cy="781050"/>
          </a:xfrm>
          <a:prstGeom prst="leftBrace">
            <a:avLst>
              <a:gd name="adj1" fmla="val 104973"/>
              <a:gd name="adj2" fmla="val 5000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27690" name="左大括号 9"/>
          <p:cNvSpPr/>
          <p:nvPr/>
        </p:nvSpPr>
        <p:spPr bwMode="auto">
          <a:xfrm flipH="1">
            <a:off x="6672580" y="1956435"/>
            <a:ext cx="76200" cy="728980"/>
          </a:xfrm>
          <a:prstGeom prst="leftBrace">
            <a:avLst>
              <a:gd name="adj1" fmla="val 105074"/>
              <a:gd name="adj2" fmla="val 50000"/>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27691" name="文本框 10"/>
          <p:cNvSpPr txBox="1">
            <a:spLocks noChangeArrowheads="1"/>
          </p:cNvSpPr>
          <p:nvPr/>
        </p:nvSpPr>
        <p:spPr bwMode="auto">
          <a:xfrm>
            <a:off x="6775450" y="1870075"/>
            <a:ext cx="1805305" cy="953135"/>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a:solidFill>
                  <a:srgbClr val="0000FF"/>
                </a:solidFill>
                <a:latin typeface="楷体" panose="02010609060101010101" pitchFamily="49" charset="-122"/>
                <a:ea typeface="楷体" panose="02010609060101010101" pitchFamily="49" charset="-122"/>
              </a:rPr>
              <a:t>毫无根据地担忧</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327692" name="文本框 11"/>
          <p:cNvSpPr txBox="1">
            <a:spLocks noChangeArrowheads="1"/>
          </p:cNvSpPr>
          <p:nvPr/>
        </p:nvSpPr>
        <p:spPr bwMode="auto">
          <a:xfrm>
            <a:off x="7729855" y="2952750"/>
            <a:ext cx="919480" cy="953135"/>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a:solidFill>
                  <a:srgbClr val="0000FF"/>
                </a:solidFill>
                <a:latin typeface="楷体" panose="02010609060101010101" pitchFamily="49" charset="-122"/>
                <a:ea typeface="楷体" panose="02010609060101010101" pitchFamily="49" charset="-122"/>
              </a:rPr>
              <a:t>不会崩坠</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327693" name="左大括号 12"/>
          <p:cNvSpPr/>
          <p:nvPr/>
        </p:nvSpPr>
        <p:spPr bwMode="auto">
          <a:xfrm flipH="1">
            <a:off x="8674100" y="2146300"/>
            <a:ext cx="132080" cy="2193925"/>
          </a:xfrm>
          <a:prstGeom prst="leftBrace">
            <a:avLst>
              <a:gd name="adj1" fmla="val 104252"/>
              <a:gd name="adj2" fmla="val 50014"/>
            </a:avLst>
          </a:prstGeom>
          <a:noFill/>
          <a:ln w="28575">
            <a:solidFill>
              <a:srgbClr val="000000"/>
            </a:solidFill>
            <a:round/>
          </a:ln>
        </p:spPr>
        <p:txBody>
          <a:bodyPr wrap="none" anchor="ctr"/>
          <a:lstStyle/>
          <a:p>
            <a:pPr algn="ctr" eaLnBrk="0" hangingPunct="0">
              <a:buFont typeface="Arial" panose="020B0604020202020204" pitchFamily="34" charset="0"/>
              <a:buNone/>
            </a:pPr>
            <a:endParaRPr lang="zh-CN" altLang="zh-CN" sz="1400" b="1">
              <a:solidFill>
                <a:srgbClr val="000000"/>
              </a:solidFill>
              <a:latin typeface="楷体" panose="02010609060101010101" pitchFamily="49" charset="-122"/>
              <a:ea typeface="楷体" panose="02010609060101010101" pitchFamily="49" charset="-122"/>
            </a:endParaRPr>
          </a:p>
        </p:txBody>
      </p:sp>
      <p:sp>
        <p:nvSpPr>
          <p:cNvPr id="327694" name="文本框 14"/>
          <p:cNvSpPr txBox="1">
            <a:spLocks noChangeArrowheads="1"/>
          </p:cNvSpPr>
          <p:nvPr/>
        </p:nvSpPr>
        <p:spPr bwMode="auto">
          <a:xfrm>
            <a:off x="8806180" y="2393950"/>
            <a:ext cx="1044575" cy="1920875"/>
          </a:xfrm>
          <a:prstGeom prst="rect">
            <a:avLst/>
          </a:prstGeom>
          <a:noFill/>
          <a:ln w="9525">
            <a:noFill/>
            <a:miter lim="800000"/>
          </a:ln>
        </p:spPr>
        <p:txBody>
          <a:bodyPr vert="eaVert" wrap="square">
            <a:spAutoFit/>
          </a:bodyPr>
          <a:lstStyle/>
          <a:p>
            <a:pPr>
              <a:buFont typeface="Arial" panose="020B0604020202020204" pitchFamily="34" charset="0"/>
              <a:buNone/>
            </a:pPr>
            <a:r>
              <a:rPr lang="zh-CN" sz="2800" b="1">
                <a:solidFill>
                  <a:srgbClr val="0000FF"/>
                </a:solidFill>
                <a:latin typeface="宋体" panose="02010600030101010101" pitchFamily="2" charset="-122"/>
                <a:ea typeface="宋体" panose="02010600030101010101" pitchFamily="2" charset="-122"/>
                <a:cs typeface="宋体" panose="02010600030101010101" pitchFamily="2" charset="-122"/>
              </a:rPr>
              <a:t>天下本无事</a:t>
            </a:r>
            <a:r>
              <a:rPr lang="en-US" altLang="zh-CN" sz="2800" b="1">
                <a:solidFill>
                  <a:srgbClr val="0000FF"/>
                </a:solidFill>
                <a:uFillTx/>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2800" b="1">
                <a:solidFill>
                  <a:srgbClr val="FF0000"/>
                </a:solidFill>
                <a:latin typeface="黑体" panose="02010609060101010101" charset="-122"/>
                <a:ea typeface="黑体" panose="02010609060101010101" charset="-122"/>
              </a:rPr>
              <a:t>庸人自扰</a:t>
            </a:r>
            <a:r>
              <a:rPr lang="zh-CN" altLang="en-US" sz="2800" b="1" dirty="0">
                <a:solidFill>
                  <a:srgbClr val="0000FF"/>
                </a:solidFill>
                <a:latin typeface="宋体" panose="02010600030101010101" pitchFamily="2" charset="-122"/>
                <a:ea typeface="宋体" panose="02010600030101010101" pitchFamily="2" charset="-122"/>
                <a:sym typeface="+mn-ea"/>
              </a:rPr>
              <a:t>之</a:t>
            </a:r>
            <a:endParaRPr lang="zh-CN" altLang="en-US" sz="2800" b="1" dirty="0">
              <a:solidFill>
                <a:srgbClr val="0000FF"/>
              </a:solidFill>
              <a:latin typeface="宋体" panose="02010600030101010101" pitchFamily="2" charset="-122"/>
              <a:ea typeface="宋体" panose="02010600030101010101" pitchFamily="2" charset="-122"/>
              <a:sym typeface="+mn-ea"/>
            </a:endParaRPr>
          </a:p>
        </p:txBody>
      </p:sp>
      <p:sp>
        <p:nvSpPr>
          <p:cNvPr id="327695" name="文本框 99"/>
          <p:cNvSpPr txBox="1">
            <a:spLocks noChangeArrowheads="1"/>
          </p:cNvSpPr>
          <p:nvPr/>
        </p:nvSpPr>
        <p:spPr bwMode="auto">
          <a:xfrm>
            <a:off x="3902075" y="4606608"/>
            <a:ext cx="4564063" cy="553085"/>
          </a:xfrm>
          <a:prstGeom prst="rect">
            <a:avLst/>
          </a:prstGeom>
          <a:noFill/>
          <a:ln w="9525">
            <a:noFill/>
            <a:miter lim="800000"/>
          </a:ln>
        </p:spPr>
        <p:txBody>
          <a:bodyPr>
            <a:spAutoFit/>
          </a:bodyPr>
          <a:lstStyle/>
          <a:p>
            <a:pPr>
              <a:buFont typeface="Arial" panose="020B0604020202020204" pitchFamily="34" charset="0"/>
              <a:buNone/>
            </a:pPr>
            <a:r>
              <a:rPr lang="zh-CN" altLang="en-US" sz="3000" b="1">
                <a:solidFill>
                  <a:srgbClr val="FF0000"/>
                </a:solidFill>
                <a:latin typeface="宋体" panose="02010600030101010101" pitchFamily="2" charset="-122"/>
                <a:ea typeface="宋体" panose="02010600030101010101" pitchFamily="2" charset="-122"/>
              </a:rPr>
              <a:t>由</a:t>
            </a:r>
            <a:r>
              <a:rPr lang="zh-CN" altLang="en-US" sz="3000" b="1">
                <a:solidFill>
                  <a:srgbClr val="FF0000"/>
                </a:solidFill>
                <a:latin typeface="Arial Narrow" panose="020B0606020202030204" pitchFamily="34" charset="0"/>
                <a:ea typeface="SimSun-ExtB" panose="02010609060101010101" pitchFamily="49" charset="-122"/>
              </a:rPr>
              <a:t>“</a:t>
            </a:r>
            <a:r>
              <a:rPr lang="zh-CN" altLang="en-US" sz="3000" b="1">
                <a:solidFill>
                  <a:srgbClr val="FF0000"/>
                </a:solidFill>
                <a:latin typeface="宋体" panose="02010600030101010101" pitchFamily="2" charset="-122"/>
                <a:ea typeface="宋体" panose="02010600030101010101" pitchFamily="2" charset="-122"/>
              </a:rPr>
              <a:t>忧</a:t>
            </a:r>
            <a:r>
              <a:rPr lang="zh-CN" altLang="en-US" sz="3000" b="1">
                <a:solidFill>
                  <a:srgbClr val="FF0000"/>
                </a:solidFill>
                <a:ea typeface="SimSun-ExtB" panose="02010609060101010101" pitchFamily="49" charset="-122"/>
              </a:rPr>
              <a:t>”</a:t>
            </a:r>
            <a:r>
              <a:rPr lang="zh-CN" altLang="en-US" sz="3000" b="1">
                <a:solidFill>
                  <a:srgbClr val="FF0000"/>
                </a:solidFill>
                <a:latin typeface="宋体" panose="02010600030101010101" pitchFamily="2" charset="-122"/>
                <a:ea typeface="宋体" panose="02010600030101010101" pitchFamily="2" charset="-122"/>
              </a:rPr>
              <a:t>到</a:t>
            </a:r>
            <a:r>
              <a:rPr lang="zh-CN" altLang="en-US" sz="3000" b="1">
                <a:solidFill>
                  <a:srgbClr val="FF0000"/>
                </a:solidFill>
                <a:ea typeface="SimSun-ExtB" panose="02010609060101010101" pitchFamily="49" charset="-122"/>
              </a:rPr>
              <a:t>“</a:t>
            </a:r>
            <a:r>
              <a:rPr lang="zh-CN" altLang="en-US" sz="3000" b="1">
                <a:solidFill>
                  <a:srgbClr val="FF0000"/>
                </a:solidFill>
                <a:latin typeface="宋体" panose="02010600030101010101" pitchFamily="2" charset="-122"/>
                <a:ea typeface="宋体" panose="02010600030101010101" pitchFamily="2" charset="-122"/>
              </a:rPr>
              <a:t>喜</a:t>
            </a:r>
            <a:r>
              <a:rPr lang="zh-CN" altLang="en-US" sz="3000" b="1">
                <a:solidFill>
                  <a:srgbClr val="FF0000"/>
                </a:solidFill>
                <a:ea typeface="SimSun-ExtB" panose="02010609060101010101" pitchFamily="49" charset="-122"/>
              </a:rPr>
              <a:t>”</a:t>
            </a:r>
            <a:r>
              <a:rPr lang="zh-CN" altLang="en-US" sz="3000" b="1">
                <a:solidFill>
                  <a:srgbClr val="FF0000"/>
                </a:solidFill>
                <a:latin typeface="宋体" panose="02010600030101010101" pitchFamily="2" charset="-122"/>
                <a:ea typeface="宋体" panose="02010600030101010101" pitchFamily="2" charset="-122"/>
              </a:rPr>
              <a:t>的心理变化</a:t>
            </a:r>
            <a:endParaRPr lang="zh-CN" altLang="en-US" sz="3000" b="1">
              <a:solidFill>
                <a:srgbClr val="FF0000"/>
              </a:solidFill>
              <a:latin typeface="宋体" panose="02010600030101010101" pitchFamily="2" charset="-122"/>
              <a:ea typeface="宋体" panose="02010600030101010101" pitchFamily="2" charset="-122"/>
              <a:sym typeface="微软雅黑" panose="020B0503020204020204" charset="-122"/>
            </a:endParaRPr>
          </a:p>
        </p:txBody>
      </p:sp>
      <p:grpSp>
        <p:nvGrpSpPr>
          <p:cNvPr id="14" name="组合 13"/>
          <p:cNvGrpSpPr/>
          <p:nvPr/>
        </p:nvGrpSpPr>
        <p:grpSpPr>
          <a:xfrm>
            <a:off x="1186282" y="453073"/>
            <a:ext cx="2715899" cy="713740"/>
            <a:chOff x="2356" y="640"/>
            <a:chExt cx="3471" cy="1124"/>
          </a:xfrm>
        </p:grpSpPr>
        <p:sp>
          <p:nvSpPr>
            <p:cNvPr id="15"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5"/>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7903" name="Text Box 15" descr="中国教育出版网"/>
          <p:cNvSpPr txBox="1">
            <a:spLocks noChangeArrowheads="1"/>
          </p:cNvSpPr>
          <p:nvPr/>
        </p:nvSpPr>
        <p:spPr bwMode="auto">
          <a:xfrm>
            <a:off x="9826625" y="2608580"/>
            <a:ext cx="178371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a:solidFill>
                  <a:srgbClr val="FF0000"/>
                </a:solidFill>
                <a:latin typeface="宋体" panose="02010600030101010101" pitchFamily="2" charset="-122"/>
              </a:rPr>
              <a:t>为不必要忧虑的事情而担</a:t>
            </a:r>
            <a:r>
              <a:rPr lang="zh-CN" altLang="en-US" sz="3000" b="1" dirty="0">
                <a:solidFill>
                  <a:srgbClr val="FF0000"/>
                </a:solidFill>
                <a:latin typeface="宋体" panose="02010600030101010101" pitchFamily="2" charset="-122"/>
                <a:sym typeface="+mn-ea"/>
              </a:rPr>
              <a:t>忧</a:t>
            </a:r>
            <a:endParaRPr lang="zh-CN" altLang="en-US" sz="3000" b="1" dirty="0">
              <a:solidFill>
                <a:srgbClr val="FA0000"/>
              </a:solidFill>
              <a:latin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227804" y="405869"/>
            <a:ext cx="2715899" cy="713740"/>
            <a:chOff x="2356" y="640"/>
            <a:chExt cx="3471" cy="1124"/>
          </a:xfrm>
        </p:grpSpPr>
        <p:sp>
          <p:nvSpPr>
            <p:cNvPr id="8"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8"/>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9940" name="Rectangle 3"/>
          <p:cNvSpPr>
            <a:spLocks noRot="1"/>
          </p:cNvSpPr>
          <p:nvPr/>
        </p:nvSpPr>
        <p:spPr>
          <a:xfrm>
            <a:off x="697865" y="1303020"/>
            <a:ext cx="10968355" cy="1012190"/>
          </a:xfrm>
          <a:prstGeom prst="rect">
            <a:avLst/>
          </a:prstGeom>
          <a:noFill/>
          <a:ln w="9525">
            <a:noFill/>
          </a:ln>
        </p:spPr>
        <p:txBody>
          <a:bodyPr anchor="t"/>
          <a:p>
            <a:pPr>
              <a:lnSpc>
                <a:spcPct val="100000"/>
              </a:lnSpc>
              <a:spcBef>
                <a:spcPct val="20000"/>
              </a:spcBef>
            </a:pPr>
            <a:r>
              <a:rPr lang="zh-CN" altLang="en-US" sz="3200" b="1">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人们常用</a:t>
            </a:r>
            <a:r>
              <a:rPr lang="en-US" altLang="zh-CN" sz="3200" b="1">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杞人忧天</a:t>
            </a:r>
            <a:r>
              <a:rPr lang="zh-CN" altLang="en-US" sz="3200" b="1" dirty="0" smtClean="0">
                <a:effectLst/>
                <a:uFillTx/>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讽刺那些</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不必要的担忧</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也有人认为其中传达出强烈的忧患意识。你同意哪一种理解</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p>
        </p:txBody>
      </p:sp>
      <p:sp>
        <p:nvSpPr>
          <p:cNvPr id="47107" name="Text Box 3"/>
          <p:cNvSpPr txBox="1">
            <a:spLocks noChangeArrowheads="1"/>
          </p:cNvSpPr>
          <p:nvPr/>
        </p:nvSpPr>
        <p:spPr bwMode="auto">
          <a:xfrm>
            <a:off x="798830" y="2498725"/>
            <a:ext cx="10715625" cy="2922905"/>
          </a:xfrm>
          <a:prstGeom prst="rect">
            <a:avLst/>
          </a:prstGeom>
          <a:noFill/>
          <a:ln w="9525">
            <a:noFill/>
            <a:miter lim="800000"/>
          </a:ln>
        </p:spPr>
        <p:txBody>
          <a:bodyPr wrap="square">
            <a:spAutoFit/>
          </a:bodyPr>
          <a:p>
            <a:pPr indent="457200" eaLnBrk="0" hangingPunct="0">
              <a:lnSpc>
                <a:spcPct val="100000"/>
              </a:lnSpc>
            </a:pPr>
            <a:r>
              <a:rPr lang="en-US" altLang="zh-CN" sz="3000" b="1">
                <a:solidFill>
                  <a:srgbClr val="0000FF"/>
                </a:solidFill>
                <a:uFillTx/>
                <a:latin typeface="Arial" panose="020B0604020202020204" pitchFamily="34" charset="0"/>
                <a:ea typeface="SimSun-ExtB" panose="02010609060101010101" pitchFamily="49" charset="-122"/>
                <a:sym typeface="+mn-ea"/>
              </a:rPr>
              <a:t>  “</a:t>
            </a:r>
            <a:r>
              <a:rPr lang="zh-CN" altLang="en-US" sz="3000" b="1">
                <a:solidFill>
                  <a:srgbClr val="0000FF"/>
                </a:solidFill>
                <a:latin typeface="宋体" panose="02010600030101010101" pitchFamily="2" charset="-122"/>
                <a:ea typeface="宋体" panose="02010600030101010101" pitchFamily="2" charset="-122"/>
                <a:cs typeface="楷体" panose="02010609060101010101" pitchFamily="49" charset="-122"/>
                <a:sym typeface="+mn-ea"/>
              </a:rPr>
              <a:t>杞人</a:t>
            </a:r>
            <a:r>
              <a:rPr lang="zh-CN" altLang="en-US" sz="3000" b="1">
                <a:solidFill>
                  <a:srgbClr val="0000FF"/>
                </a:solidFill>
                <a:latin typeface="宋体" panose="02010600030101010101" pitchFamily="2" charset="-122"/>
                <a:ea typeface="宋体" panose="02010600030101010101" pitchFamily="2" charset="-122"/>
                <a:sym typeface="+mn-ea"/>
              </a:rPr>
              <a:t>忧天</a:t>
            </a:r>
            <a:r>
              <a:rPr lang="en-US" altLang="zh-CN" sz="3000" b="1">
                <a:solidFill>
                  <a:srgbClr val="0000FF"/>
                </a:solidFill>
                <a:uFillTx/>
                <a:latin typeface="Arial" panose="020B0604020202020204" pitchFamily="34" charset="0"/>
                <a:ea typeface="SimSun-ExtB" panose="02010609060101010101" pitchFamily="49" charset="-122"/>
                <a:sym typeface="+mn-ea"/>
              </a:rPr>
              <a:t>”</a:t>
            </a:r>
            <a:r>
              <a:rPr lang="zh-CN" altLang="en-US" sz="3000" b="1">
                <a:solidFill>
                  <a:srgbClr val="0000FF"/>
                </a:solidFill>
                <a:uFillTx/>
                <a:latin typeface="Arial" panose="020B0604020202020204" pitchFamily="34" charset="0"/>
                <a:ea typeface="SimSun-ExtB" panose="02010609060101010101" pitchFamily="49" charset="-122"/>
                <a:sym typeface="+mn-ea"/>
              </a:rPr>
              <a:t>确实是讽刺</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那些不必要的担忧</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但理解为</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 “</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忧患意识</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也是可以的。其实</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列子</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之后的一些文人已经将</a:t>
            </a:r>
            <a:r>
              <a:rPr lang="en-US" altLang="zh-CN" sz="3200" b="1">
                <a:solidFill>
                  <a:srgbClr val="0000FF"/>
                </a:solidFill>
                <a:uFillTx/>
                <a:ea typeface="SimSun-ExtB" panose="02010609060101010101" pitchFamily="49" charset="-122"/>
                <a:cs typeface="Arial" panose="020B0604020202020204" pitchFamily="34" charset="0"/>
                <a:sym typeface="宋体" panose="02010600030101010101" pitchFamily="2" charset="-122"/>
              </a:rPr>
              <a:t> </a:t>
            </a:r>
            <a:r>
              <a:rPr lang="en-US" altLang="zh-CN" sz="3000" b="1">
                <a:solidFill>
                  <a:srgbClr val="FF3300"/>
                </a:solidFill>
                <a:uFillTx/>
                <a:latin typeface="Arial" panose="020B0604020202020204" pitchFamily="34" charset="0"/>
                <a:ea typeface="SimSun-ExtB" panose="02010609060101010101" pitchFamily="49" charset="-122"/>
                <a:sym typeface="+mn-ea"/>
              </a:rPr>
              <a:t>“</a:t>
            </a:r>
            <a:r>
              <a:rPr lang="zh-CN" altLang="en-US" sz="3000" b="1">
                <a:solidFill>
                  <a:srgbClr val="FF3300"/>
                </a:solidFill>
                <a:latin typeface="宋体" panose="02010600030101010101" pitchFamily="2" charset="-122"/>
                <a:ea typeface="宋体" panose="02010600030101010101" pitchFamily="2" charset="-122"/>
                <a:cs typeface="楷体" panose="02010609060101010101" pitchFamily="49" charset="-122"/>
                <a:sym typeface="+mn-ea"/>
              </a:rPr>
              <a:t>杞人</a:t>
            </a:r>
            <a:r>
              <a:rPr lang="zh-CN" altLang="en-US" sz="3000" b="1">
                <a:solidFill>
                  <a:srgbClr val="FF3300"/>
                </a:solidFill>
                <a:latin typeface="宋体" panose="02010600030101010101" pitchFamily="2" charset="-122"/>
                <a:ea typeface="宋体" panose="02010600030101010101" pitchFamily="2" charset="-122"/>
                <a:sym typeface="+mn-ea"/>
              </a:rPr>
              <a:t>忧天</a:t>
            </a:r>
            <a:r>
              <a:rPr lang="en-US" altLang="zh-CN" sz="3000" b="1">
                <a:solidFill>
                  <a:srgbClr val="FF3300"/>
                </a:solidFill>
                <a:uFillTx/>
                <a:latin typeface="Arial" panose="020B0604020202020204" pitchFamily="34" charset="0"/>
                <a:ea typeface="SimSun-ExtB" panose="02010609060101010101" pitchFamily="49" charset="-122"/>
                <a:sym typeface="+mn-ea"/>
              </a:rPr>
              <a:t>”</a:t>
            </a:r>
            <a:r>
              <a:rPr lang="zh-CN" altLang="en-US" sz="3000" b="1">
                <a:solidFill>
                  <a:srgbClr val="0000FF"/>
                </a:solidFill>
                <a:uFillTx/>
                <a:latin typeface="Arial" panose="020B0604020202020204" pitchFamily="34" charset="0"/>
                <a:ea typeface="SimSun-ExtB" panose="02010609060101010101" pitchFamily="49" charset="-122"/>
                <a:sym typeface="+mn-ea"/>
              </a:rPr>
              <a:t>引申到政治生活方面</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3300"/>
                </a:solidFill>
                <a:uFillTx/>
                <a:ea typeface="SimSun-ExtB" panose="02010609060101010101" pitchFamily="49" charset="-122"/>
                <a:cs typeface="Arial" panose="020B0604020202020204" pitchFamily="34" charset="0"/>
                <a:sym typeface="宋体" panose="02010600030101010101" pitchFamily="2" charset="-122"/>
              </a:rPr>
              <a:t>借</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以</a:t>
            </a:r>
            <a:r>
              <a:rPr lang="zh-CN" altLang="en-US" sz="3000" b="1">
                <a:solidFill>
                  <a:srgbClr val="FF3300"/>
                </a:solidFill>
                <a:uFillTx/>
                <a:ea typeface="SimSun-ExtB" panose="02010609060101010101" pitchFamily="49" charset="-122"/>
                <a:cs typeface="Arial" panose="020B0604020202020204" pitchFamily="34" charset="0"/>
                <a:sym typeface="宋体" panose="02010600030101010101" pitchFamily="2" charset="-122"/>
              </a:rPr>
              <a:t>表达对国家大事的关心</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。如李白</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梁父吟</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以杞人自喻</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抒发为国事操心而受到排挤的苦闷。</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文天祥</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赴阙</a:t>
            </a:r>
            <a:r>
              <a:rPr lang="zh-CN" altLang="en-US" sz="3000" b="1">
                <a:solidFill>
                  <a:srgbClr val="0000FF"/>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借</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精卫填海</a:t>
            </a:r>
            <a:r>
              <a:rPr lang="en-US" altLang="zh-CN"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0000FF"/>
                </a:solidFill>
                <a:uFillTx/>
                <a:ea typeface="SimSun-ExtB" panose="02010609060101010101" pitchFamily="49" charset="-122"/>
                <a:cs typeface="Arial" panose="020B0604020202020204" pitchFamily="34" charset="0"/>
                <a:sym typeface="宋体" panose="02010600030101010101" pitchFamily="2" charset="-122"/>
              </a:rPr>
              <a:t>和这则寓言表达了自己力挽狂澜的决心与抱负。</a:t>
            </a:r>
            <a:endParaRPr lang="zh-CN" altLang="en-US" sz="30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ppt_x"/>
                                          </p:val>
                                        </p:tav>
                                        <p:tav tm="100000">
                                          <p:val>
                                            <p:strVal val="#ppt_x"/>
                                          </p:val>
                                        </p:tav>
                                      </p:tavLst>
                                    </p:anim>
                                    <p:anim calcmode="lin" valueType="num">
                                      <p:cBhvr additive="base">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3581" name="Text Box 29" descr="中国教育出版网"/>
          <p:cNvSpPr txBox="1">
            <a:spLocks noChangeArrowheads="1"/>
          </p:cNvSpPr>
          <p:nvPr/>
        </p:nvSpPr>
        <p:spPr bwMode="auto">
          <a:xfrm>
            <a:off x="740410" y="1167765"/>
            <a:ext cx="1065466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宋体" panose="02010600030101010101" pitchFamily="2" charset="-122"/>
              </a:rPr>
              <a:t>阐述寓意</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rPr>
              <a:t>要理出一个适用于类似情况的普遍道理</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而不限于寓言中的人、物或事。</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                                                            </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⑴赫耳墨斯的经历提醒人们</a:t>
            </a:r>
            <a:r>
              <a:rPr lang="en-US" altLang="zh-CN" sz="3200" b="1" u="sng">
                <a:solidFill>
                  <a:schemeClr val="tx1"/>
                </a:solidFill>
                <a:uFillTx/>
                <a:ea typeface="SimSun-ExtB" panose="02010609060101010101" pitchFamily="49" charset="-122"/>
                <a:cs typeface="Arial" panose="020B0604020202020204" pitchFamily="34" charset="0"/>
                <a:sym typeface="宋体" panose="02010600030101010101" pitchFamily="2" charset="-122"/>
              </a:rPr>
              <a:t>                                                 </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a:t>
            </a:r>
            <a:r>
              <a:rPr lang="en-US" altLang="zh-CN" sz="3200" b="1" u="sng">
                <a:solidFill>
                  <a:schemeClr val="tx1"/>
                </a:solidFill>
                <a:uFillTx/>
                <a:ea typeface="SimSun-ExtB" panose="02010609060101010101" pitchFamily="49" charset="-122"/>
                <a:cs typeface="Arial" panose="020B0604020202020204" pitchFamily="34" charset="0"/>
                <a:sym typeface="宋体" panose="02010600030101010101" pitchFamily="2" charset="-122"/>
              </a:rPr>
              <a:t>                                               </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     </a:t>
            </a:r>
            <a:endPar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endParaRPr>
          </a:p>
          <a:p>
            <a:pPr eaLnBrk="1" hangingPunct="1">
              <a:spcBef>
                <a:spcPct val="50000"/>
              </a:spcBef>
            </a:pPr>
            <a:endParaRPr lang="zh-CN" altLang="en-US" sz="3200" b="1">
              <a:uFillTx/>
              <a:ea typeface="SimSun-ExtB" panose="02010609060101010101" pitchFamily="49" charset="-122"/>
              <a:cs typeface="Arial" panose="020B0604020202020204" pitchFamily="34" charset="0"/>
              <a:sym typeface="宋体" panose="02010600030101010101" pitchFamily="2" charset="-122"/>
            </a:endParaRPr>
          </a:p>
          <a:p>
            <a:pPr eaLnBrk="1" hangingPunct="1">
              <a:spcBef>
                <a:spcPct val="50000"/>
              </a:spcBef>
            </a:pPr>
            <a:r>
              <a:rPr lang="zh-CN" altLang="en-US" sz="3200" b="1">
                <a:uFillTx/>
                <a:ea typeface="SimSun-ExtB" panose="02010609060101010101" pitchFamily="49" charset="-122"/>
                <a:cs typeface="Arial" panose="020B0604020202020204" pitchFamily="34" charset="0"/>
                <a:sym typeface="宋体" panose="02010600030101010101" pitchFamily="2" charset="-122"/>
              </a:rPr>
              <a:t>⑵</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蚊子的经历警示我们</a:t>
            </a:r>
            <a:r>
              <a:rPr lang="en-US" altLang="zh-CN" sz="3200" b="1" u="sng">
                <a:uFillTx/>
                <a:ea typeface="SimSun-ExtB" panose="02010609060101010101" pitchFamily="49" charset="-122"/>
                <a:cs typeface="Arial" panose="020B0604020202020204" pitchFamily="34" charset="0"/>
                <a:sym typeface="宋体" panose="02010600030101010101" pitchFamily="2" charset="-122"/>
              </a:rPr>
              <a:t>                                                        </a:t>
            </a:r>
            <a:r>
              <a:rPr lang="zh-CN" altLang="en-US" sz="3200" b="1">
                <a:uFillTx/>
                <a:ea typeface="SimSun-ExtB" panose="02010609060101010101" pitchFamily="49" charset="-122"/>
                <a:cs typeface="Arial" panose="020B0604020202020204" pitchFamily="34" charset="0"/>
                <a:sym typeface="宋体" panose="02010600030101010101" pitchFamily="2" charset="-122"/>
              </a:rPr>
              <a:t>。</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                                                              </a:t>
            </a:r>
            <a:endPar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endParaRPr>
          </a:p>
          <a:p>
            <a:pPr eaLnBrk="1" hangingPunct="1">
              <a:spcBef>
                <a:spcPct val="50000"/>
              </a:spcBef>
            </a:pPr>
            <a:r>
              <a:rPr lang="zh-CN" altLang="en-US" sz="3200" b="1">
                <a:uFillTx/>
                <a:ea typeface="SimSun-ExtB" panose="02010609060101010101" pitchFamily="49" charset="-122"/>
                <a:cs typeface="Arial" panose="020B0604020202020204" pitchFamily="34" charset="0"/>
                <a:sym typeface="宋体" panose="02010600030101010101" pitchFamily="2" charset="-122"/>
              </a:rPr>
              <a:t>⑶</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“穿井得人”这个故事启发我们</a:t>
            </a:r>
            <a:r>
              <a:rPr lang="en-US" altLang="zh-CN" sz="3200" b="1" u="sng">
                <a:uFillTx/>
                <a:ea typeface="SimSun-ExtB" panose="02010609060101010101" pitchFamily="49" charset="-122"/>
                <a:cs typeface="Arial" panose="020B0604020202020204" pitchFamily="34" charset="0"/>
                <a:sym typeface="宋体" panose="02010600030101010101" pitchFamily="2" charset="-122"/>
              </a:rPr>
              <a:t>                                          </a:t>
            </a:r>
            <a:r>
              <a:rPr lang="zh-CN" altLang="en-US" sz="3200" b="1">
                <a:uFillTx/>
                <a:ea typeface="SimSun-ExtB" panose="02010609060101010101" pitchFamily="49" charset="-122"/>
                <a:cs typeface="Arial" panose="020B0604020202020204" pitchFamily="34" charset="0"/>
                <a:sym typeface="宋体" panose="02010600030101010101" pitchFamily="2" charset="-122"/>
              </a:rPr>
              <a:t>。</a:t>
            </a:r>
            <a:r>
              <a:rPr lang="en-US" altLang="zh-CN"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                                               </a:t>
            </a:r>
            <a:endParaRPr lang="zh-CN" altLang="en-US" sz="2800" b="1">
              <a:uFillTx/>
              <a:ea typeface="SimSun-ExtB" panose="02010609060101010101" pitchFamily="49" charset="-122"/>
              <a:cs typeface="Arial" panose="020B0604020202020204" pitchFamily="34" charset="0"/>
              <a:sym typeface="宋体" panose="02010600030101010101" pitchFamily="2" charset="-122"/>
            </a:endParaRPr>
          </a:p>
          <a:p>
            <a:pPr eaLnBrk="1" hangingPunct="1">
              <a:spcBef>
                <a:spcPct val="50000"/>
              </a:spcBef>
            </a:pPr>
            <a:r>
              <a:rPr lang="zh-CN" altLang="en-US" sz="3200" b="1">
                <a:uFillTx/>
                <a:ea typeface="SimSun-ExtB" panose="02010609060101010101" pitchFamily="49" charset="-122"/>
                <a:cs typeface="Arial" panose="020B0604020202020204" pitchFamily="34" charset="0"/>
                <a:sym typeface="宋体" panose="02010600030101010101" pitchFamily="2" charset="-122"/>
              </a:rPr>
              <a:t>⑷</a:t>
            </a:r>
            <a:r>
              <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rPr>
              <a:t>“杞人忧天”这个故事告诉人们</a:t>
            </a:r>
            <a:r>
              <a:rPr lang="en-US" altLang="zh-CN" sz="3200" b="1" u="sng">
                <a:uFillTx/>
                <a:ea typeface="SimSun-ExtB" panose="02010609060101010101" pitchFamily="49" charset="-122"/>
                <a:cs typeface="Arial" panose="020B0604020202020204" pitchFamily="34" charset="0"/>
                <a:sym typeface="宋体" panose="02010600030101010101" pitchFamily="2" charset="-122"/>
              </a:rPr>
              <a:t>                                          </a:t>
            </a:r>
            <a:r>
              <a:rPr lang="zh-CN" altLang="en-US" sz="3200" b="1">
                <a:uFillTx/>
                <a:ea typeface="SimSun-ExtB" panose="02010609060101010101" pitchFamily="49" charset="-122"/>
                <a:cs typeface="Arial" panose="020B0604020202020204" pitchFamily="34" charset="0"/>
                <a:sym typeface="宋体" panose="02010600030101010101" pitchFamily="2" charset="-122"/>
              </a:rPr>
              <a:t>。</a:t>
            </a:r>
            <a:endParaRPr lang="zh-CN" altLang="en-US" sz="3200" b="1">
              <a:solidFill>
                <a:schemeClr val="tx1"/>
              </a:solidFill>
              <a:uFillTx/>
              <a:ea typeface="SimSun-ExtB" panose="02010609060101010101" pitchFamily="49" charset="-122"/>
              <a:cs typeface="Arial" panose="020B0604020202020204" pitchFamily="34" charset="0"/>
              <a:sym typeface="宋体" panose="02010600030101010101" pitchFamily="2" charset="-122"/>
            </a:endParaRPr>
          </a:p>
        </p:txBody>
      </p:sp>
      <p:sp>
        <p:nvSpPr>
          <p:cNvPr id="23582" name="Text Box 30" descr="中国教育出版网"/>
          <p:cNvSpPr txBox="1">
            <a:spLocks noChangeArrowheads="1"/>
          </p:cNvSpPr>
          <p:nvPr/>
        </p:nvSpPr>
        <p:spPr bwMode="auto">
          <a:xfrm>
            <a:off x="6539230" y="5107305"/>
            <a:ext cx="5244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ts val="0"/>
              </a:spcBef>
              <a:spcAft>
                <a:spcPts val="0"/>
              </a:spcAft>
            </a:pPr>
            <a:r>
              <a:rPr lang="zh-CN" altLang="en-US" sz="3200" b="1" dirty="0">
                <a:solidFill>
                  <a:srgbClr val="FF0000"/>
                </a:solidFill>
                <a:latin typeface="宋体" panose="02010600030101010101" pitchFamily="2" charset="-122"/>
                <a:sym typeface="+mn-ea"/>
              </a:rPr>
              <a:t>不要毫无根据地忧虑和担心</a:t>
            </a:r>
            <a:endParaRPr lang="zh-CN" altLang="en-US" sz="3200" b="1" dirty="0">
              <a:solidFill>
                <a:srgbClr val="0000FF"/>
              </a:solidFill>
              <a:latin typeface="宋体" panose="02010600030101010101" pitchFamily="2" charset="-122"/>
              <a:sym typeface="+mn-ea"/>
            </a:endParaRPr>
          </a:p>
        </p:txBody>
      </p:sp>
      <p:grpSp>
        <p:nvGrpSpPr>
          <p:cNvPr id="5" name="组合 4"/>
          <p:cNvGrpSpPr/>
          <p:nvPr/>
        </p:nvGrpSpPr>
        <p:grpSpPr>
          <a:xfrm>
            <a:off x="179705" y="337820"/>
            <a:ext cx="2127885" cy="713740"/>
            <a:chOff x="2398" y="540"/>
            <a:chExt cx="2681" cy="1124"/>
          </a:xfrm>
        </p:grpSpPr>
        <p:sp>
          <p:nvSpPr>
            <p:cNvPr id="6" name="MH_Entry_1"/>
            <p:cNvSpPr>
              <a:spLocks noChangeArrowheads="1"/>
            </p:cNvSpPr>
            <p:nvPr/>
          </p:nvSpPr>
          <p:spPr bwMode="auto">
            <a:xfrm flipH="1">
              <a:off x="2398" y="540"/>
              <a:ext cx="268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6"/>
            <p:cNvSpPr txBox="1"/>
            <p:nvPr/>
          </p:nvSpPr>
          <p:spPr>
            <a:xfrm>
              <a:off x="2489" y="640"/>
              <a:ext cx="2338" cy="923"/>
            </a:xfrm>
            <a:prstGeom prst="rect">
              <a:avLst/>
            </a:prstGeom>
            <a:noFill/>
          </p:spPr>
          <p:txBody>
            <a:bodyPr wrap="square" lIns="94531" tIns="47265" rIns="94531" bIns="47265" rtlCol="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寓意归纳</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9155" name="Rectangle 3" descr="中国教育出版网"/>
          <p:cNvSpPr>
            <a:spLocks noChangeArrowheads="1"/>
          </p:cNvSpPr>
          <p:nvPr/>
        </p:nvSpPr>
        <p:spPr bwMode="auto">
          <a:xfrm>
            <a:off x="5831205" y="2192655"/>
            <a:ext cx="5921375" cy="133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fontAlgn="auto">
              <a:lnSpc>
                <a:spcPct val="90000"/>
              </a:lnSpc>
              <a:spcBef>
                <a:spcPts val="0"/>
              </a:spcBef>
              <a:spcAft>
                <a:spcPts val="0"/>
              </a:spcAft>
            </a:pPr>
            <a:r>
              <a:rPr lang="zh-CN" altLang="en-US" sz="3000" b="1" dirty="0">
                <a:solidFill>
                  <a:srgbClr val="FF0000"/>
                </a:solidFill>
                <a:latin typeface="新宋体" panose="02010609030101010101" pitchFamily="49" charset="-122"/>
                <a:ea typeface="新宋体" panose="02010609030101010101" pitchFamily="49" charset="-122"/>
              </a:rPr>
              <a:t>爱慕虚荣、</a:t>
            </a:r>
            <a:r>
              <a:rPr lang="zh-CN" altLang="en-US" sz="3000" b="1" dirty="0">
                <a:solidFill>
                  <a:srgbClr val="FF0000"/>
                </a:solidFill>
                <a:latin typeface="新宋体" panose="02010609030101010101" pitchFamily="49" charset="-122"/>
                <a:ea typeface="新宋体" panose="02010609030101010101" pitchFamily="49" charset="-122"/>
                <a:sym typeface="+mn-ea"/>
              </a:rPr>
              <a:t>妄自尊大的人往往不被人重视</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要实事求是地评价自己</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dirty="0">
                <a:solidFill>
                  <a:srgbClr val="FF0000"/>
                </a:solidFill>
                <a:latin typeface="新宋体" panose="02010609030101010101" pitchFamily="49" charset="-122"/>
                <a:ea typeface="新宋体" panose="02010609030101010101" pitchFamily="49" charset="-122"/>
              </a:rPr>
              <a:t>要谦虚</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要脚踏实地学好本领</a:t>
            </a:r>
            <a:endParaRPr lang="zh-CN" altLang="en-US" sz="3000" b="1" dirty="0">
              <a:solidFill>
                <a:srgbClr val="FF0000"/>
              </a:solidFill>
              <a:uFillTx/>
              <a:latin typeface="新宋体" panose="02010609030101010101" pitchFamily="49" charset="-122"/>
              <a:ea typeface="SimSun-ExtB" panose="02010609060101010101" pitchFamily="49" charset="-122"/>
              <a:cs typeface="Arial" panose="020B0604020202020204" pitchFamily="34" charset="0"/>
              <a:sym typeface="宋体" panose="02010600030101010101" pitchFamily="2" charset="-122"/>
            </a:endParaRPr>
          </a:p>
        </p:txBody>
      </p:sp>
      <p:sp>
        <p:nvSpPr>
          <p:cNvPr id="4" name="Rectangle 3" descr="中国教育出版网"/>
          <p:cNvSpPr>
            <a:spLocks noChangeArrowheads="1"/>
          </p:cNvSpPr>
          <p:nvPr/>
        </p:nvSpPr>
        <p:spPr bwMode="auto">
          <a:xfrm>
            <a:off x="4987290" y="3530600"/>
            <a:ext cx="61245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altLang="en-US" sz="3000" b="1" dirty="0">
                <a:solidFill>
                  <a:srgbClr val="FF0000"/>
                </a:solidFill>
                <a:latin typeface="新宋体" panose="02010609030101010101" pitchFamily="49" charset="-122"/>
                <a:ea typeface="新宋体" panose="02010609030101010101" pitchFamily="49" charset="-122"/>
              </a:rPr>
              <a:t>不要因为</a:t>
            </a:r>
            <a:r>
              <a:rPr lang="zh-CN" sz="3000" b="1" dirty="0">
                <a:solidFill>
                  <a:srgbClr val="FF0000"/>
                </a:solidFill>
                <a:latin typeface="新宋体" panose="02010609030101010101" pitchFamily="49" charset="-122"/>
                <a:ea typeface="新宋体" panose="02010609030101010101" pitchFamily="49" charset="-122"/>
              </a:rPr>
              <a:t>一时的胜利而得意忘形</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要</a:t>
            </a:r>
            <a:r>
              <a:rPr lang="zh-CN" altLang="en-US" sz="3000" b="1" dirty="0">
                <a:solidFill>
                  <a:srgbClr val="FF0000"/>
                </a:solidFill>
                <a:latin typeface="新宋体" panose="02010609030101010101" pitchFamily="49" charset="-122"/>
                <a:ea typeface="新宋体" panose="02010609030101010101" pitchFamily="49" charset="-122"/>
              </a:rPr>
              <a:t>始终保持清醒的头脑</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谨慎行事</a:t>
            </a:r>
            <a:endParaRPr lang="zh-CN" altLang="en-US" sz="3000" b="1" dirty="0">
              <a:solidFill>
                <a:srgbClr val="FF3300"/>
              </a:solidFill>
              <a:latin typeface="新宋体" panose="02010609030101010101" pitchFamily="49" charset="-122"/>
              <a:ea typeface="新宋体" panose="02010609030101010101" pitchFamily="49" charset="-122"/>
            </a:endParaRPr>
          </a:p>
        </p:txBody>
      </p:sp>
      <p:sp>
        <p:nvSpPr>
          <p:cNvPr id="8" name="Rectangle 3" descr="中国教育出版网"/>
          <p:cNvSpPr>
            <a:spLocks noChangeArrowheads="1"/>
          </p:cNvSpPr>
          <p:nvPr/>
        </p:nvSpPr>
        <p:spPr bwMode="auto">
          <a:xfrm>
            <a:off x="6539230" y="4333240"/>
            <a:ext cx="500888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altLang="en-US" sz="3000" b="1" dirty="0">
                <a:solidFill>
                  <a:srgbClr val="FF0000"/>
                </a:solidFill>
                <a:latin typeface="新宋体" panose="02010609030101010101" pitchFamily="49" charset="-122"/>
                <a:ea typeface="新宋体" panose="02010609030101010101" pitchFamily="49" charset="-122"/>
              </a:rPr>
              <a:t>凡事都要调查研究</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仔细辨别</a:t>
            </a:r>
            <a:r>
              <a:rPr lang="en-US" altLang="zh-CN" sz="30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r>
              <a:rPr lang="zh-CN" altLang="en-US" sz="30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才能弄清真相</a:t>
            </a:r>
            <a:endParaRPr lang="zh-CN" altLang="en-US" sz="3000" b="1" dirty="0">
              <a:solidFill>
                <a:srgbClr val="FF3300"/>
              </a:solidFill>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15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P spid="4"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3581" name="Text Box 29" descr="中国教育出版网"/>
          <p:cNvSpPr txBox="1">
            <a:spLocks noChangeArrowheads="1"/>
          </p:cNvSpPr>
          <p:nvPr/>
        </p:nvSpPr>
        <p:spPr bwMode="auto">
          <a:xfrm>
            <a:off x="1169035" y="1678940"/>
            <a:ext cx="931926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宋体" panose="02010600030101010101" pitchFamily="2" charset="-122"/>
              </a:rPr>
              <a:t>阅读《关于寓言的寓言》</a:t>
            </a:r>
            <a:r>
              <a:rPr lang="en-US" altLang="zh-CN" sz="3200" b="1">
                <a:uFillTx/>
                <a:ea typeface="SimSun-ExtB" panose="02010609060101010101" pitchFamily="49" charset="-122"/>
                <a:cs typeface="Arial" panose="020B0604020202020204" pitchFamily="34" charset="0"/>
                <a:sym typeface="宋体" panose="02010600030101010101" pitchFamily="2" charset="-122"/>
              </a:rPr>
              <a:t>,</a:t>
            </a:r>
            <a:r>
              <a:rPr lang="zh-CN" altLang="en-US" sz="3200" b="1">
                <a:uFillTx/>
                <a:ea typeface="SimSun-ExtB" panose="02010609060101010101" pitchFamily="49" charset="-122"/>
                <a:cs typeface="Arial" panose="020B0604020202020204" pitchFamily="34" charset="0"/>
                <a:sym typeface="宋体" panose="02010600030101010101" pitchFamily="2" charset="-122"/>
              </a:rPr>
              <a:t>想一想</a:t>
            </a:r>
            <a:r>
              <a:rPr lang="zh-CN" altLang="en-US" sz="3200" b="1">
                <a:uFillTx/>
                <a:ea typeface="SimSun-ExtB" panose="02010609060101010101" pitchFamily="49" charset="-122"/>
                <a:cs typeface="Arial" panose="020B0604020202020204" pitchFamily="34" charset="0"/>
                <a:sym typeface="宋体" panose="02010600030101010101" pitchFamily="2" charset="-122"/>
              </a:rPr>
              <a:t>寓言有哪些特征？</a:t>
            </a:r>
            <a:endParaRPr lang="zh-CN" altLang="en-US" sz="3200" b="1" dirty="0">
              <a:uFillTx/>
              <a:latin typeface="宋体" panose="02010600030101010101" pitchFamily="2" charset="-122"/>
              <a:ea typeface="SimSun-ExtB" panose="02010609060101010101" pitchFamily="49" charset="-122"/>
              <a:cs typeface="Arial" panose="020B0604020202020204" pitchFamily="34" charset="0"/>
              <a:sym typeface="宋体" panose="02010600030101010101" pitchFamily="2" charset="-122"/>
            </a:endParaRPr>
          </a:p>
        </p:txBody>
      </p:sp>
      <p:sp>
        <p:nvSpPr>
          <p:cNvPr id="9" name="Rectangle 3" descr="中国教育出版网"/>
          <p:cNvSpPr>
            <a:spLocks noChangeArrowheads="1"/>
          </p:cNvSpPr>
          <p:nvPr/>
        </p:nvSpPr>
        <p:spPr bwMode="auto">
          <a:xfrm>
            <a:off x="2065655" y="2262505"/>
            <a:ext cx="20288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故事短小、</a:t>
            </a:r>
            <a:endParaRPr lang="zh-CN" sz="3200" b="1" dirty="0">
              <a:solidFill>
                <a:srgbClr val="FF3300"/>
              </a:solidFill>
              <a:latin typeface="新宋体" panose="02010609030101010101" pitchFamily="49" charset="-122"/>
              <a:ea typeface="新宋体" panose="02010609030101010101" pitchFamily="49" charset="-122"/>
            </a:endParaRPr>
          </a:p>
        </p:txBody>
      </p:sp>
      <p:sp>
        <p:nvSpPr>
          <p:cNvPr id="2" name="Rectangle 3" descr="中国教育出版网"/>
          <p:cNvSpPr>
            <a:spLocks noChangeArrowheads="1"/>
          </p:cNvSpPr>
          <p:nvPr/>
        </p:nvSpPr>
        <p:spPr bwMode="auto">
          <a:xfrm>
            <a:off x="3951605" y="2262505"/>
            <a:ext cx="19875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寓意深刻</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endParaRPr lang="en-US" altLang="zh-CN" sz="3200" b="1" dirty="0">
              <a:solidFill>
                <a:srgbClr val="FF0000"/>
              </a:solidFill>
              <a:uFillTx/>
              <a:latin typeface="新宋体" panose="02010609030101010101" pitchFamily="49" charset="-122"/>
              <a:ea typeface="SimSun-ExtB" panose="02010609060101010101" pitchFamily="49" charset="-122"/>
              <a:cs typeface="Arial" panose="020B0604020202020204" pitchFamily="34" charset="0"/>
              <a:sym typeface="宋体" panose="02010600030101010101" pitchFamily="2" charset="-122"/>
            </a:endParaRPr>
          </a:p>
        </p:txBody>
      </p:sp>
      <p:sp>
        <p:nvSpPr>
          <p:cNvPr id="3" name="Rectangle 3" descr="中国教育出版网"/>
          <p:cNvSpPr>
            <a:spLocks noChangeArrowheads="1"/>
          </p:cNvSpPr>
          <p:nvPr/>
        </p:nvSpPr>
        <p:spPr bwMode="auto">
          <a:xfrm>
            <a:off x="5849620" y="2262505"/>
            <a:ext cx="597217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常运用比喻、夸张、象征等手法</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endParaRPr lang="zh-CN" sz="3200" b="1" dirty="0">
              <a:solidFill>
                <a:srgbClr val="FF3300"/>
              </a:solidFill>
              <a:latin typeface="新宋体" panose="02010609030101010101" pitchFamily="49" charset="-122"/>
              <a:ea typeface="新宋体" panose="02010609030101010101" pitchFamily="49" charset="-122"/>
            </a:endParaRPr>
          </a:p>
        </p:txBody>
      </p:sp>
      <p:sp>
        <p:nvSpPr>
          <p:cNvPr id="4" name="Rectangle 3" descr="中国教育出版网"/>
          <p:cNvSpPr>
            <a:spLocks noChangeArrowheads="1"/>
          </p:cNvSpPr>
          <p:nvPr/>
        </p:nvSpPr>
        <p:spPr bwMode="auto">
          <a:xfrm>
            <a:off x="1274445" y="2796540"/>
            <a:ext cx="351917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是观察生活的媒介</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endParaRPr lang="zh-CN" sz="3200" b="1" dirty="0">
              <a:solidFill>
                <a:srgbClr val="FF3300"/>
              </a:solidFill>
              <a:latin typeface="新宋体" panose="02010609030101010101" pitchFamily="49" charset="-122"/>
              <a:ea typeface="新宋体" panose="02010609030101010101" pitchFamily="49" charset="-122"/>
            </a:endParaRPr>
          </a:p>
        </p:txBody>
      </p:sp>
      <p:sp>
        <p:nvSpPr>
          <p:cNvPr id="5" name="Rectangle 3" descr="中国教育出版网"/>
          <p:cNvSpPr>
            <a:spLocks noChangeArrowheads="1"/>
          </p:cNvSpPr>
          <p:nvPr/>
        </p:nvSpPr>
        <p:spPr bwMode="auto">
          <a:xfrm>
            <a:off x="4732655" y="2796540"/>
            <a:ext cx="272796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是思想的钥匙</a:t>
            </a:r>
            <a:r>
              <a:rPr lang="en-US" altLang="zh-CN" sz="3200" b="1">
                <a:solidFill>
                  <a:srgbClr val="FF0000"/>
                </a:solidFill>
                <a:uFillTx/>
                <a:ea typeface="SimSun-ExtB" panose="02010609060101010101" pitchFamily="49" charset="-122"/>
                <a:cs typeface="Arial" panose="020B0604020202020204" pitchFamily="34" charset="0"/>
                <a:sym typeface="宋体" panose="02010600030101010101" pitchFamily="2" charset="-122"/>
              </a:rPr>
              <a:t>,</a:t>
            </a:r>
            <a:endParaRPr lang="zh-CN" sz="3200" b="1" dirty="0">
              <a:solidFill>
                <a:srgbClr val="FF3300"/>
              </a:solidFill>
              <a:latin typeface="新宋体" panose="02010609030101010101" pitchFamily="49" charset="-122"/>
              <a:ea typeface="新宋体" panose="02010609030101010101" pitchFamily="49" charset="-122"/>
            </a:endParaRPr>
          </a:p>
        </p:txBody>
      </p:sp>
      <p:sp>
        <p:nvSpPr>
          <p:cNvPr id="6" name="Rectangle 3" descr="中国教育出版网"/>
          <p:cNvSpPr>
            <a:spLocks noChangeArrowheads="1"/>
          </p:cNvSpPr>
          <p:nvPr/>
        </p:nvSpPr>
        <p:spPr bwMode="auto">
          <a:xfrm>
            <a:off x="7385685" y="2796540"/>
            <a:ext cx="351917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90000"/>
              </a:lnSpc>
              <a:spcBef>
                <a:spcPts val="0"/>
              </a:spcBef>
              <a:spcAft>
                <a:spcPts val="0"/>
              </a:spcAft>
            </a:pPr>
            <a:r>
              <a:rPr lang="zh-CN" sz="3200" b="1" dirty="0">
                <a:solidFill>
                  <a:srgbClr val="FF3300"/>
                </a:solidFill>
                <a:latin typeface="新宋体" panose="02010609030101010101" pitchFamily="49" charset="-122"/>
                <a:ea typeface="新宋体" panose="02010609030101010101" pitchFamily="49" charset="-122"/>
              </a:rPr>
              <a:t>是其他文体的助手。</a:t>
            </a:r>
            <a:endParaRPr lang="zh-CN" sz="3200" b="1" dirty="0">
              <a:solidFill>
                <a:srgbClr val="FF3300"/>
              </a:solidFill>
              <a:latin typeface="新宋体" panose="02010609030101010101" pitchFamily="49" charset="-122"/>
              <a:ea typeface="新宋体" panose="02010609030101010101" pitchFamily="49" charset="-122"/>
            </a:endParaRPr>
          </a:p>
        </p:txBody>
      </p:sp>
      <p:grpSp>
        <p:nvGrpSpPr>
          <p:cNvPr id="7" name="组合 6"/>
          <p:cNvGrpSpPr/>
          <p:nvPr/>
        </p:nvGrpSpPr>
        <p:grpSpPr>
          <a:xfrm>
            <a:off x="179705" y="618490"/>
            <a:ext cx="2127885" cy="713740"/>
            <a:chOff x="2398" y="982"/>
            <a:chExt cx="2681" cy="1124"/>
          </a:xfrm>
        </p:grpSpPr>
        <p:sp>
          <p:nvSpPr>
            <p:cNvPr id="8" name="MH_Entry_1"/>
            <p:cNvSpPr>
              <a:spLocks noChangeArrowheads="1"/>
            </p:cNvSpPr>
            <p:nvPr/>
          </p:nvSpPr>
          <p:spPr bwMode="auto">
            <a:xfrm flipH="1">
              <a:off x="2398" y="982"/>
              <a:ext cx="268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6"/>
            <p:cNvSpPr txBox="1"/>
            <p:nvPr/>
          </p:nvSpPr>
          <p:spPr>
            <a:xfrm>
              <a:off x="2570" y="1083"/>
              <a:ext cx="2338"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寓言特征</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6" name="组合 5"/>
          <p:cNvGrpSpPr/>
          <p:nvPr/>
        </p:nvGrpSpPr>
        <p:grpSpPr>
          <a:xfrm>
            <a:off x="745490" y="594360"/>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lstStyle/>
            <a:p>
              <a:pPr algn="dist"/>
              <a:r>
                <a:rPr lang="zh-CN" altLang="en-US" sz="3200" b="1" dirty="0">
                  <a:solidFill>
                    <a:schemeClr val="bg1"/>
                  </a:solidFill>
                  <a:latin typeface="思源宋体 CN SemiBold" panose="02020600000000000000" charset="-122"/>
                  <a:ea typeface="思源宋体 CN SemiBold" panose="02020600000000000000" charset="-122"/>
                </a:rPr>
                <a:t>文体知识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9" name="矩形 8"/>
          <p:cNvSpPr/>
          <p:nvPr/>
        </p:nvSpPr>
        <p:spPr>
          <a:xfrm>
            <a:off x="745490" y="1518920"/>
            <a:ext cx="10841990" cy="4399915"/>
          </a:xfrm>
          <a:prstGeom prst="rect">
            <a:avLst/>
          </a:prstGeom>
        </p:spPr>
        <p:txBody>
          <a:bodyPr wrap="square">
            <a:spAutoFit/>
          </a:bodyPr>
          <a:p>
            <a:pPr algn="ctr">
              <a:lnSpc>
                <a:spcPct val="125000"/>
              </a:lnSpc>
              <a:spcBef>
                <a:spcPts val="0"/>
              </a:spcBef>
              <a:spcAft>
                <a:spcPts val="0"/>
              </a:spcAft>
            </a:pPr>
            <a:r>
              <a:rPr lang="zh-CN" altLang="en-US" sz="2400" b="1" dirty="0" smtClean="0">
                <a:latin typeface="宋体" panose="02010600030101010101" pitchFamily="2" charset="-122"/>
                <a:ea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rPr>
              <a:t> </a:t>
            </a:r>
            <a:r>
              <a:rPr lang="en-US" altLang="zh-CN" sz="3200" b="1" dirty="0" smtClean="0">
                <a:latin typeface="宋体" panose="02010600030101010101" pitchFamily="2" charset="-122"/>
                <a:ea typeface="宋体" panose="02010600030101010101" pitchFamily="2" charset="-122"/>
                <a:sym typeface="+mn-ea"/>
              </a:rPr>
              <a:t>《</a:t>
            </a:r>
            <a:r>
              <a:rPr lang="zh-CN" altLang="en-US" sz="3200" b="1" dirty="0" smtClean="0">
                <a:latin typeface="宋体" panose="02010600030101010101" pitchFamily="2" charset="-122"/>
                <a:ea typeface="宋体" panose="02010600030101010101" pitchFamily="2" charset="-122"/>
                <a:sym typeface="+mn-ea"/>
              </a:rPr>
              <a:t>伊索寓言</a:t>
            </a:r>
            <a:r>
              <a:rPr lang="en-US" altLang="zh-CN" sz="3200" b="1" dirty="0" smtClean="0">
                <a:latin typeface="宋体" panose="02010600030101010101" pitchFamily="2" charset="-122"/>
                <a:ea typeface="宋体" panose="02010600030101010101" pitchFamily="2" charset="-122"/>
                <a:sym typeface="+mn-ea"/>
              </a:rPr>
              <a:t>》</a:t>
            </a:r>
            <a:endParaRPr lang="en-US" altLang="zh-CN" sz="3200" b="1" dirty="0" smtClean="0">
              <a:latin typeface="宋体" panose="02010600030101010101" pitchFamily="2" charset="-122"/>
              <a:ea typeface="宋体" panose="02010600030101010101" pitchFamily="2" charset="-122"/>
              <a:sym typeface="+mn-ea"/>
            </a:endParaRPr>
          </a:p>
          <a:p>
            <a:pPr algn="l">
              <a:lnSpc>
                <a:spcPct val="125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mn-ea"/>
              </a:rPr>
              <a:t>    </a:t>
            </a:r>
            <a:r>
              <a:rPr lang="zh-CN" altLang="en-US" sz="3200" b="1" dirty="0" smtClean="0">
                <a:latin typeface="宋体" panose="02010600030101010101" pitchFamily="2" charset="-122"/>
                <a:ea typeface="宋体" panose="02010600030101010101" pitchFamily="2" charset="-122"/>
                <a:sym typeface="+mn-ea"/>
              </a:rPr>
              <a:t>伊索</a:t>
            </a:r>
            <a:r>
              <a:rPr lang="en-US" altLang="zh-CN"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mn-ea"/>
              </a:rPr>
              <a:t>公</a:t>
            </a:r>
            <a:r>
              <a:rPr lang="zh-CN" altLang="en-US" sz="3200" b="1" dirty="0">
                <a:latin typeface="宋体" panose="02010600030101010101" pitchFamily="2" charset="-122"/>
                <a:ea typeface="宋体" panose="02010600030101010101" pitchFamily="2" charset="-122"/>
                <a:sym typeface="+mn-ea"/>
              </a:rPr>
              <a:t>元前</a:t>
            </a:r>
            <a:r>
              <a:rPr lang="en-US" altLang="zh-CN" sz="3200" b="1" dirty="0" smtClean="0">
                <a:latin typeface="宋体" panose="02010600030101010101" pitchFamily="2" charset="-122"/>
                <a:ea typeface="宋体" panose="02010600030101010101" pitchFamily="2" charset="-122"/>
                <a:sym typeface="+mn-ea"/>
              </a:rPr>
              <a:t>6</a:t>
            </a:r>
            <a:r>
              <a:rPr lang="zh-CN" altLang="en-US" sz="3200" b="1" dirty="0" smtClean="0">
                <a:latin typeface="宋体" panose="02010600030101010101" pitchFamily="2" charset="-122"/>
                <a:ea typeface="宋体" panose="02010600030101010101" pitchFamily="2" charset="-122"/>
                <a:sym typeface="+mn-ea"/>
              </a:rPr>
              <a:t>世纪</a:t>
            </a:r>
            <a:r>
              <a:rPr lang="zh-CN" altLang="en-US" sz="3200" b="1" dirty="0" smtClean="0">
                <a:solidFill>
                  <a:srgbClr val="FF0000"/>
                </a:solidFill>
                <a:latin typeface="宋体" panose="02010600030101010101" pitchFamily="2" charset="-122"/>
                <a:ea typeface="宋体" panose="02010600030101010101" pitchFamily="2" charset="-122"/>
                <a:sym typeface="+mn-ea"/>
              </a:rPr>
              <a:t>古希</a:t>
            </a:r>
            <a:r>
              <a:rPr lang="zh-CN" altLang="en-US" sz="3200" b="1" dirty="0">
                <a:solidFill>
                  <a:srgbClr val="FF0000"/>
                </a:solidFill>
                <a:latin typeface="宋体" panose="02010600030101010101" pitchFamily="2" charset="-122"/>
                <a:ea typeface="宋体" panose="02010600030101010101" pitchFamily="2" charset="-122"/>
                <a:sym typeface="+mn-ea"/>
              </a:rPr>
              <a:t>腊</a:t>
            </a:r>
            <a:r>
              <a:rPr lang="zh-CN" altLang="en-US" sz="3200" b="1" dirty="0">
                <a:latin typeface="宋体" panose="02010600030101010101" pitchFamily="2" charset="-122"/>
                <a:ea typeface="宋体" panose="02010600030101010101" pitchFamily="2" charset="-122"/>
                <a:sym typeface="+mn-ea"/>
              </a:rPr>
              <a:t>寓言</a:t>
            </a:r>
            <a:r>
              <a:rPr lang="zh-CN" altLang="en-US" sz="3200" b="1" dirty="0" smtClean="0">
                <a:latin typeface="宋体" panose="02010600030101010101" pitchFamily="2" charset="-122"/>
                <a:ea typeface="宋体" panose="02010600030101010101" pitchFamily="2" charset="-122"/>
                <a:sym typeface="+mn-ea"/>
              </a:rPr>
              <a:t>家。</a:t>
            </a:r>
            <a:r>
              <a:rPr lang="zh-CN" altLang="en-US" sz="3200" b="1" dirty="0" smtClean="0">
                <a:latin typeface="宋体" panose="02010600030101010101" pitchFamily="2" charset="-122"/>
                <a:ea typeface="宋体" panose="02010600030101010101" pitchFamily="2" charset="-122"/>
                <a:sym typeface="+mn-ea"/>
              </a:rPr>
              <a:t>他</a:t>
            </a:r>
            <a:r>
              <a:rPr lang="zh-CN" altLang="en-US" sz="3200" b="1" dirty="0">
                <a:solidFill>
                  <a:srgbClr val="FF0000"/>
                </a:solidFill>
                <a:latin typeface="宋体" panose="02010600030101010101" pitchFamily="2" charset="-122"/>
                <a:ea typeface="宋体" panose="02010600030101010101" pitchFamily="2" charset="-122"/>
                <a:sym typeface="+mn-ea"/>
              </a:rPr>
              <a:t>与克雷洛夫</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俄国</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拉</a:t>
            </a:r>
            <a:r>
              <a:rPr lang="en-US" altLang="zh-CN" sz="3200" b="1">
                <a:solidFill>
                  <a:srgbClr val="FF0000"/>
                </a:solidFill>
                <a:latin typeface="Calibri" panose="020F0502020204030204" pitchFamily="34" charset="0"/>
                <a:ea typeface="宋体" panose="02010600030101010101" pitchFamily="2" charset="-122"/>
                <a:cs typeface="+mn-ea"/>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封丹</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法国</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和莱辛</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德国</a:t>
            </a:r>
            <a:r>
              <a:rPr lang="en-US" altLang="zh-CN" sz="3200">
                <a:solidFill>
                  <a:srgbClr val="FF0000"/>
                </a:solidFill>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并称</a:t>
            </a:r>
            <a:r>
              <a:rPr lang="en-US" altLang="zh-CN" sz="32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世界四大寓言家</a:t>
            </a:r>
            <a:r>
              <a:rPr lang="en-US" altLang="zh-CN" sz="32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smtClean="0">
                <a:latin typeface="宋体" panose="02010600030101010101" pitchFamily="2" charset="-122"/>
                <a:ea typeface="宋体" panose="02010600030101010101" pitchFamily="2" charset="-122"/>
                <a:sym typeface="+mn-ea"/>
              </a:rPr>
              <a:t>。</a:t>
            </a:r>
            <a:endParaRPr lang="zh-CN" altLang="en-US" sz="3200" b="1" dirty="0" smtClean="0">
              <a:latin typeface="宋体" panose="02010600030101010101" pitchFamily="2" charset="-122"/>
              <a:ea typeface="宋体" panose="02010600030101010101" pitchFamily="2" charset="-122"/>
              <a:sym typeface="+mn-ea"/>
            </a:endParaRPr>
          </a:p>
          <a:p>
            <a:pPr algn="l">
              <a:lnSpc>
                <a:spcPct val="125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mn-ea"/>
              </a:rPr>
              <a:t>   </a:t>
            </a:r>
            <a:r>
              <a:rPr lang="zh-CN" altLang="en-US" sz="3200" b="1" dirty="0" smtClean="0">
                <a:latin typeface="宋体" panose="02010600030101010101" pitchFamily="2" charset="-122"/>
                <a:ea typeface="宋体" panose="02010600030101010101" pitchFamily="2" charset="-122"/>
                <a:sym typeface="+mn-ea"/>
              </a:rPr>
              <a:t>《伊索寓言》内容多为</a:t>
            </a:r>
            <a:r>
              <a:rPr lang="zh-CN" altLang="en-US" sz="3200" b="1" dirty="0" smtClean="0">
                <a:solidFill>
                  <a:srgbClr val="FF0000"/>
                </a:solidFill>
                <a:latin typeface="宋体" panose="02010600030101010101" pitchFamily="2" charset="-122"/>
                <a:ea typeface="宋体" panose="02010600030101010101" pitchFamily="2" charset="-122"/>
                <a:sym typeface="+mn-ea"/>
              </a:rPr>
              <a:t>古希腊</a:t>
            </a:r>
            <a:r>
              <a:rPr lang="zh-CN" altLang="en-US" sz="3200" b="1" dirty="0" smtClean="0">
                <a:solidFill>
                  <a:schemeClr val="tx1"/>
                </a:solidFill>
                <a:latin typeface="宋体" panose="02010600030101010101" pitchFamily="2" charset="-122"/>
                <a:ea typeface="宋体" panose="02010600030101010101" pitchFamily="2" charset="-122"/>
                <a:sym typeface="+mn-ea"/>
              </a:rPr>
              <a:t>流传于民间的</a:t>
            </a:r>
            <a:r>
              <a:rPr lang="zh-CN" altLang="en-US" sz="3200" b="1" dirty="0" smtClean="0">
                <a:solidFill>
                  <a:srgbClr val="FF0000"/>
                </a:solidFill>
                <a:latin typeface="宋体" panose="02010600030101010101" pitchFamily="2" charset="-122"/>
                <a:ea typeface="宋体" panose="02010600030101010101" pitchFamily="2" charset="-122"/>
                <a:sym typeface="+mn-ea"/>
              </a:rPr>
              <a:t>讽喻故事</a:t>
            </a:r>
            <a:r>
              <a:rPr lang="en-US" altLang="zh-CN"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大多是动物故事</a:t>
            </a:r>
            <a:r>
              <a:rPr lang="en-US" altLang="zh-CN"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共三百多篇。</a:t>
            </a:r>
            <a:endPar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endParaRPr>
          </a:p>
          <a:p>
            <a:pPr algn="l">
              <a:lnSpc>
                <a:spcPct val="125000"/>
              </a:lnSpc>
              <a:spcBef>
                <a:spcPts val="0"/>
              </a:spcBef>
              <a:spcAft>
                <a:spcPts val="0"/>
              </a:spcAft>
            </a:pP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 </a:t>
            </a:r>
            <a:r>
              <a:rPr lang="en-US" altLang="zh-CN"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      </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是世界最早的一部</a:t>
            </a:r>
            <a:r>
              <a:rPr lang="zh-CN" altLang="en-US" sz="3200" b="1" dirty="0" smtClean="0">
                <a:solidFill>
                  <a:srgbClr val="FF0000"/>
                </a:solidFill>
                <a:latin typeface="宋体" panose="02010600030101010101" pitchFamily="2" charset="-122"/>
                <a:ea typeface="宋体" panose="02010600030101010101" pitchFamily="2" charset="-122"/>
                <a:sym typeface="+mn-ea"/>
              </a:rPr>
              <a:t>寓言故事集</a:t>
            </a:r>
            <a:r>
              <a:rPr lang="en-US" altLang="zh-CN"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也是世界文学史上</a:t>
            </a:r>
            <a:r>
              <a:rPr lang="zh-CN" altLang="en-US" sz="3200" b="1" dirty="0" smtClean="0">
                <a:latin typeface="宋体" panose="02010600030101010101" pitchFamily="2" charset="-122"/>
                <a:ea typeface="宋体" panose="02010600030101010101" pitchFamily="2" charset="-122"/>
                <a:sym typeface="+mn-ea"/>
              </a:rPr>
              <a:t>流传最广的</a:t>
            </a:r>
            <a:r>
              <a:rPr lang="zh-CN" altLang="en-US" sz="3200" b="1" dirty="0" smtClean="0">
                <a:solidFill>
                  <a:schemeClr val="tx1"/>
                </a:solidFill>
                <a:latin typeface="宋体" panose="02010600030101010101" pitchFamily="2" charset="-122"/>
                <a:ea typeface="宋体" panose="02010600030101010101" pitchFamily="2" charset="-122"/>
                <a:sym typeface="+mn-ea"/>
              </a:rPr>
              <a:t>寓言故事集</a:t>
            </a:r>
            <a:r>
              <a:rPr lang="zh-CN" altLang="en-US" sz="3200" b="1">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之一</a:t>
            </a:r>
            <a:r>
              <a:rPr lang="zh-CN" altLang="en-US" sz="3200" b="1" dirty="0" smtClean="0">
                <a:latin typeface="宋体" panose="02010600030101010101" pitchFamily="2" charset="-122"/>
                <a:ea typeface="宋体" panose="02010600030101010101" pitchFamily="2" charset="-122"/>
                <a:sym typeface="+mn-ea"/>
              </a:rPr>
              <a:t>。</a:t>
            </a:r>
            <a:endParaRPr lang="zh-CN" altLang="en-US" sz="32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 name="文本框 12"/>
          <p:cNvSpPr txBox="1"/>
          <p:nvPr/>
        </p:nvSpPr>
        <p:spPr>
          <a:xfrm>
            <a:off x="2092960" y="1546225"/>
            <a:ext cx="7654925"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读准下列红色字的字音</a:t>
            </a:r>
            <a:r>
              <a:rPr lang="zh-CN" altLang="en-US" sz="3200" b="1" dirty="0">
                <a:uFillTx/>
                <a:latin typeface="Arial" panose="020B0604020202020204" pitchFamily="34" charset="0"/>
                <a:ea typeface="SimSun-ExtB" panose="02010609060101010101" pitchFamily="49" charset="-122"/>
                <a:sym typeface="宋体" panose="02010600030101010101" pitchFamily="2" charset="-122"/>
              </a:rPr>
              <a:t>或</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根据拼音写汉字</a:t>
            </a:r>
            <a:endParaRPr lang="en-US" altLang="zh-CN" sz="32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内容占位符 20481"/>
          <p:cNvSpPr>
            <a:spLocks noGrp="1" noChangeArrowheads="1"/>
          </p:cNvSpPr>
          <p:nvPr>
            <p:ph idx="1"/>
          </p:nvPr>
        </p:nvSpPr>
        <p:spPr>
          <a:xfrm>
            <a:off x="2101850" y="2209165"/>
            <a:ext cx="7637780" cy="2439670"/>
          </a:xfrm>
        </p:spPr>
        <p:txBody>
          <a:bodyPr>
            <a:noAutofit/>
          </a:bodyPr>
          <a:p>
            <a:pPr algn="l">
              <a:lnSpc>
                <a:spcPct val="120000"/>
              </a:lnSpc>
              <a:spcBef>
                <a:spcPct val="0"/>
              </a:spcBef>
              <a:spcAft>
                <a:spcPct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赫</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1" dirty="0" smtClean="0">
                <a:solidFill>
                  <a:srgbClr val="FF0000"/>
                </a:solidFill>
                <a:latin typeface="宋体" panose="02010600030101010101" pitchFamily="2" charset="-122"/>
                <a:ea typeface="宋体" panose="02010600030101010101" pitchFamily="2" charset="-122"/>
                <a:sym typeface="+mn-ea"/>
              </a:rPr>
              <a:t>宙</a:t>
            </a:r>
            <a:r>
              <a:rPr lang="zh-CN" altLang="en-US" sz="3200" b="1" dirty="0" smtClean="0">
                <a:solidFill>
                  <a:schemeClr val="tx1"/>
                </a:solidFill>
                <a:latin typeface="宋体" panose="02010600030101010101" pitchFamily="2" charset="-122"/>
                <a:ea typeface="宋体" panose="02010600030101010101" pitchFamily="2" charset="-122"/>
                <a:sym typeface="+mn-ea"/>
              </a:rPr>
              <a:t>斯</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smtClean="0">
                <a:solidFill>
                  <a:srgbClr val="FF0000"/>
                </a:solidFill>
                <a:latin typeface="宋体" panose="02010600030101010101" pitchFamily="2" charset="-122"/>
                <a:ea typeface="宋体" panose="02010600030101010101" pitchFamily="2" charset="-122"/>
                <a:sym typeface="+mn-ea"/>
              </a:rPr>
              <a:t>庇</a:t>
            </a:r>
            <a:r>
              <a:rPr lang="zh-CN" altLang="en-US" sz="3200" b="1" dirty="0" smtClean="0">
                <a:solidFill>
                  <a:schemeClr val="tx1"/>
                </a:solidFill>
                <a:latin typeface="宋体" panose="02010600030101010101" pitchFamily="2" charset="-122"/>
                <a:ea typeface="宋体" panose="02010600030101010101" pitchFamily="2" charset="-122"/>
                <a:sym typeface="+mn-ea"/>
              </a:rPr>
              <a:t>护</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ct val="0"/>
              </a:spcBef>
              <a:spcAft>
                <a:spcPct val="0"/>
              </a:spcAft>
              <a:buFont typeface="Wingdings" panose="05000000000000000000" pitchFamily="2" charset="2"/>
              <a:buNone/>
            </a:pPr>
            <a:r>
              <a:rPr lang="zh-CN" altLang="en-US" sz="3200" b="1" dirty="0" smtClean="0">
                <a:solidFill>
                  <a:schemeClr val="tx1"/>
                </a:solidFill>
                <a:latin typeface="宋体" panose="02010600030101010101" pitchFamily="2" charset="-122"/>
                <a:ea typeface="宋体" panose="02010600030101010101" pitchFamily="2" charset="-122"/>
                <a:sym typeface="+mn-ea"/>
              </a:rPr>
              <a:t>较</a:t>
            </a:r>
            <a:r>
              <a:rPr lang="zh-CN" altLang="en-US" sz="3200" b="1" dirty="0" smtClean="0">
                <a:solidFill>
                  <a:srgbClr val="FF3300"/>
                </a:solidFill>
                <a:latin typeface="宋体" panose="02010600030101010101" pitchFamily="2" charset="-122"/>
                <a:ea typeface="宋体" panose="02010600030101010101" pitchFamily="2" charset="-122"/>
                <a:sym typeface="+mn-ea"/>
              </a:rPr>
              <a:t>量</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smtClean="0">
                <a:solidFill>
                  <a:srgbClr val="FF3300"/>
                </a:solidFill>
                <a:latin typeface="宋体" panose="02010600030101010101" pitchFamily="2" charset="-122"/>
                <a:ea typeface="宋体" panose="02010600030101010101" pitchFamily="2" charset="-122"/>
                <a:sym typeface="+mn-ea"/>
              </a:rPr>
              <a:t>粘</a:t>
            </a:r>
            <a:r>
              <a:rPr lang="zh-CN" altLang="en-US" sz="3200" b="1" dirty="0" smtClean="0">
                <a:latin typeface="宋体" panose="02010600030101010101" pitchFamily="2" charset="-122"/>
                <a:ea typeface="宋体" panose="02010600030101010101" pitchFamily="2" charset="-122"/>
                <a:sym typeface="+mn-ea"/>
              </a:rPr>
              <a:t>住</a:t>
            </a:r>
            <a:endPar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ct val="0"/>
              </a:spcBef>
              <a:spcAft>
                <a:spcPct val="0"/>
              </a:spcAft>
              <a:buFont typeface="Wingdings" panose="05000000000000000000" pitchFamily="2" charset="2"/>
              <a:buNone/>
            </a:pPr>
            <a:r>
              <a:rPr lang="zh-CN" altLang="en-US"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爱</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m</a:t>
            </a:r>
            <a:r>
              <a:rPr lang="en-US" altLang="zh-CN" sz="3200">
                <a:solidFill>
                  <a:schemeClr val="tx1"/>
                </a:solidFill>
                <a:cs typeface="Arial" panose="020B0604020202020204" pitchFamily="34" charset="0"/>
                <a:sym typeface="+mn-ea"/>
              </a:rPr>
              <a:t>ù</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虚荣</a:t>
            </a:r>
            <a:r>
              <a:rPr lang="en-US" altLang="zh-CN" sz="3200" b="1" dirty="0" smtClean="0">
                <a:solidFill>
                  <a:srgbClr val="FF0000"/>
                </a:solidFill>
                <a:latin typeface="宋体" panose="02010600030101010101" pitchFamily="2" charset="-122"/>
                <a:ea typeface="宋体" panose="02010600030101010101" pitchFamily="2" charset="-122"/>
                <a:sym typeface="+mn-ea"/>
              </a:rPr>
              <a:t>       </a:t>
            </a:r>
            <a:endParaRPr lang="en-US" altLang="zh-CN" sz="3200" b="1" dirty="0" smtClean="0">
              <a:solidFill>
                <a:srgbClr val="FF0000"/>
              </a:solidFill>
              <a:latin typeface="宋体" panose="02010600030101010101" pitchFamily="2" charset="-122"/>
              <a:ea typeface="宋体" panose="02010600030101010101" pitchFamily="2" charset="-122"/>
              <a:sym typeface="+mn-ea"/>
            </a:endParaRPr>
          </a:p>
          <a:p>
            <a:pPr algn="l">
              <a:lnSpc>
                <a:spcPct val="120000"/>
              </a:lnSpc>
              <a:spcBef>
                <a:spcPct val="0"/>
              </a:spcBef>
              <a:spcAft>
                <a:spcPct val="0"/>
              </a:spcAft>
              <a:buFont typeface="Wingdings" panose="05000000000000000000" pitchFamily="2" charset="2"/>
              <a:buNone/>
            </a:pPr>
            <a:r>
              <a:rPr lang="zh-CN" altLang="zh-CN" sz="3200" dirty="0">
                <a:latin typeface="Arial" panose="020B0604020202020204" pitchFamily="34" charset="0"/>
                <a:ea typeface="宋体" panose="02010600030101010101" pitchFamily="2" charset="-122"/>
                <a:cs typeface="Arial" panose="020B0604020202020204" pitchFamily="34" charset="0"/>
                <a:sym typeface="+mn-ea"/>
              </a:rPr>
              <a:t>l</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sz="3200" b="1" dirty="0">
                <a:latin typeface="宋体" panose="02010600030101010101" pitchFamily="2" charset="-122"/>
                <a:ea typeface="宋体" panose="02010600030101010101" pitchFamily="2" charset="-122"/>
                <a:sym typeface="+mn-ea"/>
              </a:rPr>
              <a:t>叭</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k</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i</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zh-CN" sz="3200" b="1" dirty="0">
                <a:latin typeface="宋体" panose="02010600030101010101" pitchFamily="2" charset="-122"/>
                <a:ea typeface="宋体" panose="02010600030101010101" pitchFamily="2" charset="-122"/>
                <a:sym typeface="+mn-ea"/>
              </a:rPr>
              <a:t>歌</a:t>
            </a:r>
            <a:r>
              <a:rPr lang="en-US" altLang="zh-CN" sz="3200" b="1" dirty="0" smtClean="0">
                <a:solidFill>
                  <a:srgbClr val="FF0000"/>
                </a:solidFill>
                <a:latin typeface="宋体" panose="02010600030101010101" pitchFamily="2" charset="-122"/>
                <a:ea typeface="宋体" panose="02010600030101010101" pitchFamily="2" charset="-122"/>
                <a:sym typeface="+mn-ea"/>
              </a:rPr>
              <a:t>     </a:t>
            </a: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4" name="矩形 3"/>
          <p:cNvSpPr>
            <a:spLocks noRot="1" noChangeArrowheads="1"/>
          </p:cNvSpPr>
          <p:nvPr/>
        </p:nvSpPr>
        <p:spPr bwMode="auto">
          <a:xfrm>
            <a:off x="2642235" y="2246630"/>
            <a:ext cx="7595870" cy="123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fontAlgn="auto">
              <a:lnSpc>
                <a:spcPct val="12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hè</a:t>
            </a:r>
            <a:r>
              <a:rPr lang="en-US" altLang="zh-CN" sz="3200" dirty="0" err="1">
                <a:solidFill>
                  <a:srgbClr val="0000FF"/>
                </a:solidFill>
                <a:latin typeface="Arial" panose="020B0604020202020204" pitchFamily="34" charset="0"/>
                <a:ea typeface="宋体" panose="02010600030101010101" pitchFamily="2" charset="-122"/>
                <a:cs typeface="Arial" panose="020B0604020202020204" pitchFamily="34" charset="0"/>
              </a:rPr>
              <a:t>                       </a:t>
            </a:r>
            <a:r>
              <a:rPr lang="en-US" altLang="zh-CN" sz="3200">
                <a:solidFill>
                  <a:srgbClr val="0000FF"/>
                </a:solidFill>
                <a:cs typeface="Arial" panose="020B0604020202020204" pitchFamily="34" charset="0"/>
                <a:sym typeface="+mn-ea"/>
              </a:rPr>
              <a:t>zhòu</a:t>
            </a:r>
            <a:r>
              <a:rPr lang="en-US" altLang="zh-CN" sz="3200" dirty="0">
                <a:solidFill>
                  <a:srgbClr val="0000FF"/>
                </a:solidFill>
                <a:ea typeface="宋体" panose="02010600030101010101" pitchFamily="2" charset="-122"/>
                <a:cs typeface="Arial" panose="020B0604020202020204" pitchFamily="34" charset="0"/>
                <a:sym typeface="+mn-ea"/>
              </a:rPr>
              <a:t>                    </a:t>
            </a:r>
            <a:r>
              <a:rPr lang="en-US" altLang="zh-CN" sz="3200">
                <a:solidFill>
                  <a:srgbClr val="0000FF"/>
                </a:solidFill>
                <a:cs typeface="Arial" panose="020B0604020202020204" pitchFamily="34" charset="0"/>
                <a:sym typeface="+mn-ea"/>
              </a:rPr>
              <a:t>bì</a:t>
            </a:r>
            <a:r>
              <a:rPr lang="en-US" altLang="zh-CN" sz="3200">
                <a:solidFill>
                  <a:srgbClr val="0000FF"/>
                </a:solidFill>
                <a:cs typeface="Arial" panose="020B0604020202020204" pitchFamily="34" charset="0"/>
                <a:sym typeface="+mn-ea"/>
              </a:rPr>
              <a:t>               </a:t>
            </a:r>
            <a:r>
              <a:rPr lang="en-US" altLang="zh-CN" sz="3200">
                <a:solidFill>
                  <a:srgbClr val="0000FF"/>
                </a:solidFill>
                <a:cs typeface="Arial" panose="020B0604020202020204" pitchFamily="34" charset="0"/>
                <a:sym typeface="+mn-ea"/>
              </a:rPr>
              <a:t>li</a:t>
            </a:r>
            <a:r>
              <a:rPr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a:solidFill>
                  <a:srgbClr val="0000FF"/>
                </a:solidFill>
                <a:cs typeface="Arial" panose="020B0604020202020204" pitchFamily="34" charset="0"/>
                <a:sym typeface="+mn-ea"/>
              </a:rPr>
              <a:t>ng                 zh</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200">
                <a:solidFill>
                  <a:srgbClr val="0000FF"/>
                </a:solidFill>
                <a:cs typeface="Arial" panose="020B0604020202020204" pitchFamily="34" charset="0"/>
                <a:sym typeface="+mn-ea"/>
              </a:rPr>
              <a:t>n</a:t>
            </a:r>
            <a:r>
              <a:rPr lang="en-US" altLang="zh-CN" sz="3000" dirty="0">
                <a:solidFill>
                  <a:srgbClr val="0000FF"/>
                </a:solidFill>
                <a:ea typeface="宋体" panose="02010600030101010101" pitchFamily="2" charset="-122"/>
                <a:cs typeface="Arial" panose="020B0604020202020204" pitchFamily="34" charset="0"/>
                <a:sym typeface="+mn-ea"/>
              </a:rPr>
              <a:t>                   </a:t>
            </a:r>
            <a:endParaRPr lang="zh-CN" altLang="en-US" sz="3000" b="1" dirty="0">
              <a:latin typeface="宋体" panose="02010600030101010101" pitchFamily="2" charset="-122"/>
              <a:ea typeface="宋体" panose="02010600030101010101" pitchFamily="2" charset="-122"/>
            </a:endParaRPr>
          </a:p>
        </p:txBody>
      </p:sp>
      <p:sp>
        <p:nvSpPr>
          <p:cNvPr id="5" name="矩形 4"/>
          <p:cNvSpPr>
            <a:spLocks noRot="1" noChangeArrowheads="1"/>
          </p:cNvSpPr>
          <p:nvPr/>
        </p:nvSpPr>
        <p:spPr bwMode="auto">
          <a:xfrm>
            <a:off x="2784475" y="3479800"/>
            <a:ext cx="4382770" cy="108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105000"/>
              </a:lnSpc>
              <a:spcBef>
                <a:spcPts val="20"/>
              </a:spcBef>
              <a:spcAft>
                <a:spcPts val="0"/>
              </a:spcAft>
              <a:buClr>
                <a:schemeClr val="tx1"/>
              </a:buClr>
              <a:buSzPct val="75000"/>
              <a:buFont typeface="Wingdings" panose="05000000000000000000" pitchFamily="2" charset="2"/>
              <a:buNone/>
            </a:pPr>
            <a:r>
              <a:rPr lang="en-US" altLang="zh-CN" sz="2400" b="1" dirty="0" smtClean="0">
                <a:solidFill>
                  <a:srgbClr val="FF0000"/>
                </a:solidFill>
                <a:latin typeface="宋体" panose="02010600030101010101" pitchFamily="2" charset="-122"/>
                <a:ea typeface="宋体" panose="02010600030101010101" pitchFamily="2" charset="-122"/>
                <a:sym typeface="+mn-ea"/>
              </a:rPr>
              <a:t>    </a:t>
            </a:r>
            <a:r>
              <a:rPr sz="3200" b="1" dirty="0">
                <a:solidFill>
                  <a:srgbClr val="FF0000"/>
                </a:solidFill>
                <a:latin typeface="宋体" panose="02010600030101010101" pitchFamily="2" charset="-122"/>
                <a:ea typeface="宋体" panose="02010600030101010101" pitchFamily="2" charset="-122"/>
                <a:sym typeface="+mn-ea"/>
              </a:rPr>
              <a:t>慕</a:t>
            </a:r>
            <a:r>
              <a:rPr lang="en-US" sz="3200" b="1" dirty="0">
                <a:solidFill>
                  <a:srgbClr val="FF0000"/>
                </a:solidFill>
                <a:latin typeface="宋体" panose="02010600030101010101" pitchFamily="2" charset="-122"/>
                <a:ea typeface="宋体" panose="02010600030101010101" pitchFamily="2" charset="-122"/>
                <a:sym typeface="+mn-ea"/>
              </a:rPr>
              <a:t>                </a:t>
            </a:r>
            <a:endParaRPr lang="en-US"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05000"/>
              </a:lnSpc>
              <a:spcBef>
                <a:spcPts val="20"/>
              </a:spcBef>
              <a:spcAft>
                <a:spcPts val="0"/>
              </a:spcAft>
              <a:buClr>
                <a:schemeClr val="tx1"/>
              </a:buClr>
              <a:buSzPct val="75000"/>
              <a:buFont typeface="Wingdings" panose="05000000000000000000" pitchFamily="2" charset="2"/>
              <a:buNone/>
            </a:pPr>
            <a:r>
              <a:rPr sz="3200" b="1" dirty="0">
                <a:solidFill>
                  <a:srgbClr val="FF0000"/>
                </a:solidFill>
                <a:latin typeface="宋体" panose="02010600030101010101" pitchFamily="2" charset="-122"/>
                <a:ea typeface="宋体" panose="02010600030101010101" pitchFamily="2" charset="-122"/>
                <a:sym typeface="+mn-ea"/>
              </a:rPr>
              <a:t>喇</a:t>
            </a:r>
            <a:r>
              <a:rPr lang="en-US" sz="3200" b="1" dirty="0">
                <a:solidFill>
                  <a:srgbClr val="FF0000"/>
                </a:solidFill>
                <a:latin typeface="宋体" panose="02010600030101010101" pitchFamily="2" charset="-122"/>
                <a:ea typeface="宋体" panose="02010600030101010101" pitchFamily="2" charset="-122"/>
                <a:sym typeface="+mn-ea"/>
              </a:rPr>
              <a:t>            </a:t>
            </a:r>
            <a:r>
              <a:rPr sz="3200" b="1" dirty="0">
                <a:solidFill>
                  <a:srgbClr val="FF0000"/>
                </a:solidFill>
                <a:latin typeface="宋体" panose="02010600030101010101" pitchFamily="2" charset="-122"/>
                <a:ea typeface="宋体" panose="02010600030101010101" pitchFamily="2" charset="-122"/>
                <a:sym typeface="+mn-ea"/>
              </a:rPr>
              <a:t>凯</a:t>
            </a:r>
            <a:r>
              <a:rPr lang="en-US" altLang="zh-CN" sz="3200" b="1" dirty="0">
                <a:solidFill>
                  <a:srgbClr val="FF0000"/>
                </a:solidFill>
                <a:latin typeface="宋体" panose="02010600030101010101" pitchFamily="2" charset="-122"/>
                <a:ea typeface="宋体" panose="02010600030101010101" pitchFamily="2" charset="-122"/>
                <a:sym typeface="+mn-ea"/>
              </a:rPr>
              <a:t>             </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05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                   </a:t>
            </a:r>
            <a:r>
              <a:rPr lang="en-US" altLang="zh-CN" sz="2625" b="1" dirty="0">
                <a:solidFill>
                  <a:srgbClr val="FF0000"/>
                </a:solidFill>
                <a:latin typeface="宋体" panose="02010600030101010101" pitchFamily="2" charset="-122"/>
                <a:ea typeface="宋体" panose="02010600030101010101" pitchFamily="2" charset="-122"/>
                <a:sym typeface="+mn-ea"/>
              </a:rPr>
              <a:t>           </a:t>
            </a:r>
            <a:r>
              <a:rPr lang="en-US" altLang="zh-CN" sz="2625" b="1" dirty="0" err="1">
                <a:solidFill>
                  <a:srgbClr val="FF0000"/>
                </a:solidFill>
                <a:latin typeface="宋体" panose="02010600030101010101" pitchFamily="2" charset="-122"/>
                <a:ea typeface="宋体" panose="02010600030101010101" pitchFamily="2" charset="-122"/>
              </a:rPr>
              <a:t>          </a:t>
            </a:r>
            <a:r>
              <a:rPr lang="en-US" altLang="zh-CN" sz="2625"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endParaRPr lang="zh-CN" altLang="en-US" sz="2625" b="1" dirty="0" err="1">
              <a:solidFill>
                <a:srgbClr val="FF0000"/>
              </a:solidFill>
              <a:latin typeface="宋体" panose="02010600030101010101" pitchFamily="2" charset="-122"/>
              <a:ea typeface="宋体" panose="02010600030101010101" pitchFamily="2" charset="-122"/>
            </a:endParaRPr>
          </a:p>
          <a:p>
            <a:pPr marL="342900" indent="-342900">
              <a:lnSpc>
                <a:spcPct val="110000"/>
              </a:lnSpc>
              <a:spcBef>
                <a:spcPts val="20"/>
              </a:spcBef>
              <a:spcAft>
                <a:spcPts val="0"/>
              </a:spcAft>
              <a:buClr>
                <a:schemeClr val="tx1"/>
              </a:buClr>
              <a:buSzPct val="75000"/>
              <a:buFont typeface="Wingdings" panose="05000000000000000000" pitchFamily="2" charset="2"/>
              <a:buNone/>
            </a:pPr>
            <a:r>
              <a:rPr lang="en-US" altLang="zh-CN" sz="2625" b="1" dirty="0">
                <a:solidFill>
                  <a:srgbClr val="FF0000"/>
                </a:solidFill>
                <a:latin typeface="宋体" panose="02010600030101010101" pitchFamily="2" charset="-122"/>
                <a:ea typeface="宋体" panose="02010600030101010101" pitchFamily="2" charset="-122"/>
                <a:sym typeface="+mn-ea"/>
              </a:rPr>
              <a:t>        </a:t>
            </a:r>
            <a:r>
              <a:rPr lang="en-US" altLang="zh-CN" sz="2625" b="1" dirty="0">
                <a:solidFill>
                  <a:srgbClr val="FF0000"/>
                </a:solidFill>
                <a:latin typeface="宋体" panose="02010600030101010101" pitchFamily="2" charset="-122"/>
                <a:ea typeface="宋体" panose="02010600030101010101" pitchFamily="2" charset="-122"/>
              </a:rPr>
              <a:t>  </a:t>
            </a:r>
            <a:endParaRPr lang="en-US" altLang="zh-CN" sz="24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2400" b="1" dirty="0">
              <a:solidFill>
                <a:srgbClr val="FF0000"/>
              </a:solidFill>
              <a:latin typeface="宋体" panose="02010600030101010101" pitchFamily="2" charset="-122"/>
              <a:ea typeface="宋体" panose="02010600030101010101" pitchFamily="2" charset="-122"/>
            </a:endParaRPr>
          </a:p>
        </p:txBody>
      </p:sp>
      <p:sp>
        <p:nvSpPr>
          <p:cNvPr id="6" name="矩形 5"/>
          <p:cNvSpPr>
            <a:spLocks noRot="1"/>
          </p:cNvSpPr>
          <p:nvPr/>
        </p:nvSpPr>
        <p:spPr>
          <a:xfrm>
            <a:off x="7895908" y="5156518"/>
            <a:ext cx="1066800" cy="3028950"/>
          </a:xfrm>
          <a:prstGeom prst="rect">
            <a:avLst/>
          </a:prstGeom>
          <a:noFill/>
          <a:ln w="9525">
            <a:noFill/>
          </a:ln>
        </p:spPr>
        <p:txBody>
          <a:bodyPr anchor="t" anchorCtr="0"/>
          <a:p>
            <a:pPr marL="342900" indent="-342900">
              <a:spcBef>
                <a:spcPct val="20000"/>
              </a:spcBef>
              <a:buClr>
                <a:schemeClr val="tx1"/>
              </a:buClr>
              <a:buSzPct val="75000"/>
              <a:buFont typeface="Wingdings" panose="05000000000000000000" pitchFamily="2" charset="2"/>
            </a:pPr>
            <a:endParaRPr lang="en-US" altLang="zh-CN" sz="2800" b="1" dirty="0">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191125" y="3479800"/>
            <a:ext cx="5156200" cy="583565"/>
          </a:xfrm>
          <a:prstGeom prst="rect">
            <a:avLst/>
          </a:prstGeom>
          <a:noFill/>
        </p:spPr>
        <p:txBody>
          <a:bodyPr wrap="square" rtlCol="0" anchor="t">
            <a:spAutoFit/>
          </a:bodyPr>
          <a:p>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喜欢名利和荣耀</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羡慕钱财。</a:t>
            </a:r>
            <a:endPar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nvGrpSpPr>
        <p:grpSpPr>
          <a:xfrm>
            <a:off x="745490" y="594360"/>
            <a:ext cx="1973350" cy="713740"/>
            <a:chOff x="2356" y="640"/>
            <a:chExt cx="2522" cy="1124"/>
          </a:xfrm>
        </p:grpSpPr>
        <p:sp>
          <p:nvSpPr>
            <p:cNvPr id="7"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字词清单</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6" name="组合 5"/>
          <p:cNvGrpSpPr/>
          <p:nvPr/>
        </p:nvGrpSpPr>
        <p:grpSpPr>
          <a:xfrm>
            <a:off x="745490" y="594360"/>
            <a:ext cx="1973350" cy="713740"/>
            <a:chOff x="2356" y="640"/>
            <a:chExt cx="2522" cy="1124"/>
          </a:xfrm>
        </p:grpSpPr>
        <p:sp>
          <p:nvSpPr>
            <p:cNvPr id="3"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明故事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635000" y="1407160"/>
            <a:ext cx="10674985" cy="1568450"/>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1.</a:t>
            </a:r>
            <a:r>
              <a:rPr lang="zh-CN" sz="3200" b="1" dirty="0">
                <a:latin typeface="宋体" panose="02010600030101010101" pitchFamily="2" charset="-122"/>
                <a:ea typeface="宋体" panose="02010600030101010101" pitchFamily="2" charset="-122"/>
                <a:cs typeface="宋体" panose="02010600030101010101" pitchFamily="2" charset="-122"/>
                <a:sym typeface="+mn-ea"/>
              </a:rPr>
              <a:t>用讲故事的口吻自由朗读课文</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然后把读到的故事讲出来</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注意讲的时候用到下面的词语。</a:t>
            </a:r>
            <a:endParaRPr lang="zh-CN" altLang="en-US" sz="3200" b="1">
              <a:uFillTx/>
              <a:ea typeface="SimSun-ExtB" panose="02010609060101010101" pitchFamily="49" charset="-122"/>
              <a:cs typeface="+mj-cs"/>
              <a:sym typeface="宋体" panose="02010600030101010101" pitchFamily="2" charset="-122"/>
            </a:endParaRPr>
          </a:p>
          <a:p>
            <a:r>
              <a:rPr lang="en-US" altLang="zh-CN" sz="3200">
                <a:solidFill>
                  <a:schemeClr val="tx1"/>
                </a:solidFill>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mn-ea"/>
              </a:rPr>
              <a:t>提示</a:t>
            </a:r>
            <a:r>
              <a:rPr lang="zh-CN" altLang="en-US" sz="3200" b="1">
                <a:sym typeface="+mn-ea"/>
              </a:rPr>
              <a:t>：</a:t>
            </a:r>
            <a:r>
              <a:rPr 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故事的情节发展</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开端</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发展</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高潮</a:t>
            </a:r>
            <a:r>
              <a:rPr lang="en-US" altLang="zh-CN"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结局</a:t>
            </a:r>
            <a:r>
              <a:rPr lang="en-US" altLang="zh-CN" sz="3200">
                <a:solidFill>
                  <a:schemeClr val="tx1"/>
                </a:solidFill>
                <a:latin typeface="方正楷体_GBK" charset="0"/>
                <a:ea typeface="微软雅黑" panose="020B0503020204020204" charset="-122"/>
                <a:sym typeface="微软雅黑" panose="020B0503020204020204" charset="-122"/>
              </a:rPr>
              <a:t>)</a:t>
            </a:r>
            <a:endParaRPr lang="en-US" altLang="zh-CN" sz="3200" b="1" dirty="0">
              <a:solidFill>
                <a:schemeClr val="tx1"/>
              </a:solidFill>
              <a:uFillTx/>
              <a:latin typeface="方正楷体_GBK" charset="0"/>
              <a:ea typeface="微软雅黑" panose="020B0503020204020204" charset="-122"/>
              <a:cs typeface="+mj-cs"/>
              <a:sym typeface="微软雅黑" panose="020B0503020204020204" charset="-122"/>
            </a:endParaRPr>
          </a:p>
        </p:txBody>
      </p:sp>
      <p:sp>
        <p:nvSpPr>
          <p:cNvPr id="20" name="文本框 19"/>
          <p:cNvSpPr txBox="1"/>
          <p:nvPr/>
        </p:nvSpPr>
        <p:spPr>
          <a:xfrm>
            <a:off x="6346825" y="1924685"/>
            <a:ext cx="4827905" cy="53403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nSpc>
                <a:spcPct val="90000"/>
              </a:lnSpc>
            </a:pPr>
            <a:r>
              <a:rPr lang="zh-CN" altLang="en-US" sz="3200" b="1" dirty="0">
                <a:solidFill>
                  <a:schemeClr val="tx1"/>
                </a:solidFill>
                <a:latin typeface="宋体" panose="02010600030101010101" pitchFamily="2" charset="-122"/>
                <a:ea typeface="宋体" panose="02010600030101010101" pitchFamily="2" charset="-122"/>
                <a:sym typeface="+mn-ea"/>
              </a:rPr>
              <a:t>雕像</a:t>
            </a:r>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庇护</a:t>
            </a:r>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添头</a:t>
            </a:r>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尊重</a:t>
            </a:r>
            <a:endParaRPr lang="zh-CN" altLang="en-US" sz="3200" b="1" dirty="0">
              <a:solidFill>
                <a:schemeClr val="tx1"/>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635000" y="3138170"/>
            <a:ext cx="10539730"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2.</a:t>
            </a:r>
            <a:r>
              <a:rPr lang="zh-CN" sz="3200" b="1" dirty="0">
                <a:latin typeface="宋体" panose="02010600030101010101" pitchFamily="2" charset="-122"/>
                <a:ea typeface="宋体" panose="02010600030101010101" pitchFamily="2" charset="-122"/>
                <a:cs typeface="宋体" panose="02010600030101010101" pitchFamily="2" charset="-122"/>
                <a:sym typeface="+mn-ea"/>
              </a:rPr>
              <a:t>用一句话来概括故事的情节。</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mn-ea"/>
              </a:rPr>
              <a:t>提示</a:t>
            </a:r>
            <a:r>
              <a:rPr lang="zh-CN" altLang="en-US" sz="3200" b="1">
                <a:sym typeface="+mn-ea"/>
              </a:rPr>
              <a:t>：</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人物</a:t>
            </a:r>
            <a:r>
              <a:rPr lang="en-US"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事件</a:t>
            </a:r>
            <a:r>
              <a:rPr lang="en-US" altLang="zh-CN" sz="3200">
                <a:latin typeface="方正楷体_GBK" charset="0"/>
                <a:ea typeface="微软雅黑" panose="020B0503020204020204" charset="-122"/>
                <a:sym typeface="微软雅黑" panose="020B0503020204020204"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5" name="文本框 14"/>
          <p:cNvSpPr txBox="1"/>
          <p:nvPr/>
        </p:nvSpPr>
        <p:spPr>
          <a:xfrm>
            <a:off x="808990" y="3782695"/>
            <a:ext cx="10500995" cy="107632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赫耳墨斯想知道他在人间受到多大的尊重</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结果却</a:t>
            </a:r>
            <a:r>
              <a:rPr lang="zh-CN" altLang="en-US" sz="3200" b="1">
                <a:solidFill>
                  <a:srgbClr val="FF3300"/>
                </a:solidFill>
                <a:latin typeface="宋体" panose="02010600030101010101" pitchFamily="2" charset="-122"/>
                <a:ea typeface="宋体" panose="02010600030101010101" pitchFamily="2" charset="-122"/>
              </a:rPr>
              <a:t>让自己大失所望</a:t>
            </a:r>
            <a:r>
              <a:rPr lang="zh-CN" altLang="en-US" sz="3200" b="1">
                <a:solidFill>
                  <a:srgbClr val="0000FF"/>
                </a:solidFill>
                <a:latin typeface="宋体" panose="02010600030101010101" pitchFamily="2" charset="-122"/>
                <a:ea typeface="宋体" panose="02010600030101010101" pitchFamily="2" charset="-122"/>
              </a:rPr>
              <a:t>。</a:t>
            </a:r>
            <a:endParaRPr lang="zh-CN" altLang="en-US" sz="3200" b="1">
              <a:solidFill>
                <a:srgbClr val="0000FF"/>
              </a:solidFill>
              <a:latin typeface="宋体" panose="02010600030101010101" pitchFamily="2" charset="-122"/>
              <a:ea typeface="宋体" panose="02010600030101010101" pitchFamily="2" charset="-122"/>
            </a:endParaRPr>
          </a:p>
        </p:txBody>
      </p:sp>
      <p:sp>
        <p:nvSpPr>
          <p:cNvPr id="2" name="文本框 1"/>
          <p:cNvSpPr txBox="1"/>
          <p:nvPr/>
        </p:nvSpPr>
        <p:spPr>
          <a:xfrm>
            <a:off x="870585" y="4919980"/>
            <a:ext cx="10166350" cy="107632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赫耳墨斯想知道他在人间受到多大的尊重</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结果却</a:t>
            </a:r>
            <a:r>
              <a:rPr lang="zh-CN" altLang="en-US" sz="3200" b="1">
                <a:solidFill>
                  <a:srgbClr val="FF0000"/>
                </a:solidFill>
                <a:latin typeface="宋体" panose="02010600030101010101" pitchFamily="2" charset="-122"/>
                <a:ea typeface="宋体" panose="02010600030101010101" pitchFamily="2" charset="-122"/>
              </a:rPr>
              <a:t>是一文不值</a:t>
            </a:r>
            <a:r>
              <a:rPr lang="zh-CN" altLang="en-US" sz="3200" b="1">
                <a:solidFill>
                  <a:srgbClr val="0000FF"/>
                </a:solidFill>
                <a:latin typeface="宋体" panose="02010600030101010101" pitchFamily="2" charset="-122"/>
                <a:ea typeface="宋体" panose="02010600030101010101" pitchFamily="2" charset="-122"/>
              </a:rPr>
              <a:t>。</a:t>
            </a:r>
            <a:endParaRPr lang="zh-CN" altLang="en-US"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文本框 5"/>
          <p:cNvSpPr txBox="1"/>
          <p:nvPr/>
        </p:nvSpPr>
        <p:spPr>
          <a:xfrm>
            <a:off x="998855" y="1482725"/>
            <a:ext cx="10193655" cy="1076325"/>
          </a:xfrm>
          <a:prstGeom prst="rect">
            <a:avLst/>
          </a:prstGeom>
          <a:noFill/>
        </p:spPr>
        <p:txBody>
          <a:bodyPr wrap="square" rtlCol="0" anchor="t">
            <a:spAutoFit/>
          </a:bodyPr>
          <a:p>
            <a:pPr>
              <a:lnSpc>
                <a:spcPct val="100000"/>
              </a:lnSpc>
              <a:spcBef>
                <a:spcPts val="0"/>
              </a:spcBef>
              <a:spcAft>
                <a:spcPts val="0"/>
              </a:spcAft>
            </a:pPr>
            <a:r>
              <a:rPr lang="zh-CN" altLang="en-US" sz="3200" b="1">
                <a:uFillTx/>
                <a:ea typeface="SimSun-ExtB" panose="02010609060101010101" pitchFamily="49" charset="-122"/>
                <a:cs typeface="+mj-cs"/>
                <a:sym typeface="宋体" panose="02010600030101010101" pitchFamily="2" charset="-122"/>
              </a:rPr>
              <a:t>原句</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：赫耳墨斯想知道他在人间受到多大的尊重。</a:t>
            </a:r>
            <a:endParaRPr lang="zh-CN" altLang="en-US" sz="3200" b="1" dirty="0">
              <a:latin typeface="Arial" panose="020B0604020202020204" pitchFamily="34" charset="0"/>
              <a:ea typeface="宋体" panose="02010600030101010101" pitchFamily="2" charset="-122"/>
              <a:cs typeface="Arial" panose="020B0604020202020204" pitchFamily="34" charset="0"/>
              <a:sym typeface="+mn-ea"/>
            </a:endParaRPr>
          </a:p>
          <a:p>
            <a:pPr>
              <a:lnSpc>
                <a:spcPct val="100000"/>
              </a:lnSpc>
              <a:spcBef>
                <a:spcPts val="0"/>
              </a:spcBef>
              <a:spcAft>
                <a:spcPts val="0"/>
              </a:spcAft>
            </a:pPr>
            <a:r>
              <a:rPr lang="zh-CN" altLang="en-US" sz="3200" b="1">
                <a:uFillTx/>
                <a:ea typeface="SimSun-ExtB" panose="02010609060101010101" pitchFamily="49" charset="-122"/>
                <a:cs typeface="+mj-cs"/>
                <a:sym typeface="宋体" panose="02010600030101010101" pitchFamily="2" charset="-122"/>
              </a:rPr>
              <a:t>改句</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sym typeface="+mn-ea"/>
              </a:rPr>
              <a:t>赫耳墨斯想知道他在人间</a:t>
            </a:r>
            <a:r>
              <a:rPr lang="zh-CN" altLang="en-US" sz="3200" b="1">
                <a:solidFill>
                  <a:srgbClr val="FF0000"/>
                </a:solidFill>
                <a:latin typeface="宋体" panose="02010600030101010101" pitchFamily="2" charset="-122"/>
                <a:ea typeface="宋体" panose="02010600030101010101" pitchFamily="2" charset="-122"/>
                <a:sym typeface="+mn-ea"/>
              </a:rPr>
              <a:t>是否受到尊重</a:t>
            </a:r>
            <a:r>
              <a:rPr lang="zh-CN" altLang="en-US" sz="3200" b="1">
                <a:latin typeface="宋体" panose="02010600030101010101" pitchFamily="2" charset="-122"/>
                <a:ea typeface="宋体" panose="02010600030101010101" pitchFamily="2" charset="-122"/>
                <a:sym typeface="+mn-ea"/>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7" name="文本框 6"/>
          <p:cNvSpPr txBox="1"/>
          <p:nvPr/>
        </p:nvSpPr>
        <p:spPr>
          <a:xfrm>
            <a:off x="845820" y="993775"/>
            <a:ext cx="10589260"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1.</a:t>
            </a:r>
            <a:r>
              <a:rPr lang="zh-CN" sz="3200" b="1" dirty="0">
                <a:latin typeface="宋体" panose="02010600030101010101" pitchFamily="2" charset="-122"/>
                <a:ea typeface="宋体" panose="02010600030101010101" pitchFamily="2" charset="-122"/>
                <a:cs typeface="宋体" panose="02010600030101010101" pitchFamily="2" charset="-122"/>
                <a:sym typeface="+mn-ea"/>
              </a:rPr>
              <a:t>比较读赫尔墨斯的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想</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200">
                <a:latin typeface="方正楷体_GBK" charset="0"/>
                <a:ea typeface="微软雅黑" panose="020B0503020204020204" charset="-122"/>
                <a:sym typeface="微软雅黑" panose="020B0503020204020204" charset="-122"/>
              </a:rPr>
              <a:t>(</a:t>
            </a:r>
            <a:r>
              <a:rPr lang="zh-CN" altLang="en-US" sz="3200" b="1">
                <a:uFillTx/>
                <a:ea typeface="SimSun-ExtB" panose="02010609060101010101" pitchFamily="49" charset="-122"/>
                <a:cs typeface="+mj-cs"/>
                <a:sym typeface="宋体" panose="02010600030101010101" pitchFamily="2" charset="-122"/>
              </a:rPr>
              <a:t>朗读</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原句和改句有什么不同？</a:t>
            </a:r>
            <a:r>
              <a:rPr lang="en-US" altLang="zh-CN" sz="3200">
                <a:latin typeface="方正楷体_GBK" charset="0"/>
                <a:ea typeface="微软雅黑" panose="020B0503020204020204" charset="-122"/>
                <a:sym typeface="微软雅黑" panose="020B0503020204020204" charset="-122"/>
              </a:rPr>
              <a:t>)</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15" name="文本框 14"/>
          <p:cNvSpPr txBox="1"/>
          <p:nvPr/>
        </p:nvSpPr>
        <p:spPr>
          <a:xfrm>
            <a:off x="1518920" y="6370955"/>
            <a:ext cx="8372475" cy="58356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p:txBody>
      </p:sp>
      <p:sp>
        <p:nvSpPr>
          <p:cNvPr id="12" name="文本框 11"/>
          <p:cNvSpPr txBox="1"/>
          <p:nvPr/>
        </p:nvSpPr>
        <p:spPr>
          <a:xfrm>
            <a:off x="1214755" y="4018280"/>
            <a:ext cx="1018540" cy="9772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p>
            <a:pPr>
              <a:lnSpc>
                <a:spcPct val="90000"/>
              </a:lnSpc>
            </a:pPr>
            <a:r>
              <a:rPr lang="zh-CN" altLang="en-US" sz="3200" b="1">
                <a:latin typeface="宋体" panose="02010600030101010101" pitchFamily="2" charset="-122"/>
                <a:ea typeface="宋体" panose="02010600030101010101" pitchFamily="2" charset="-122"/>
              </a:rPr>
              <a:t>人物形象</a:t>
            </a:r>
            <a:endParaRPr lang="zh-CN" altLang="en-US" sz="3200" b="1"/>
          </a:p>
        </p:txBody>
      </p:sp>
      <p:sp>
        <p:nvSpPr>
          <p:cNvPr id="8" name="文本框 7"/>
          <p:cNvSpPr txBox="1"/>
          <p:nvPr/>
        </p:nvSpPr>
        <p:spPr>
          <a:xfrm>
            <a:off x="2505075" y="4184015"/>
            <a:ext cx="5873750" cy="645160"/>
          </a:xfrm>
          <a:prstGeom prst="rect">
            <a:avLst/>
          </a:prstGeom>
          <a:noFill/>
        </p:spPr>
        <p:txBody>
          <a:bodyPr wrap="square" rtlCol="0" anchor="t">
            <a:spAutoFit/>
          </a:bodyPr>
          <a:p>
            <a:r>
              <a:rPr lang="zh-CN" altLang="en-US" sz="3600" b="1">
                <a:solidFill>
                  <a:srgbClr val="FF0000"/>
                </a:solidFill>
                <a:latin typeface="宋体" panose="02010600030101010101" pitchFamily="2" charset="-122"/>
                <a:ea typeface="宋体" panose="02010600030101010101" pitchFamily="2" charset="-122"/>
              </a:rPr>
              <a:t>自负</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自视甚高</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狂妄自大</a:t>
            </a:r>
            <a:endParaRPr lang="zh-CN" altLang="en-US" sz="3600" b="1">
              <a:solidFill>
                <a:srgbClr val="FF0000"/>
              </a:solidFill>
              <a:latin typeface="宋体" panose="02010600030101010101" pitchFamily="2" charset="-122"/>
              <a:ea typeface="宋体" panose="02010600030101010101" pitchFamily="2" charset="-122"/>
            </a:endParaRPr>
          </a:p>
        </p:txBody>
      </p:sp>
      <p:grpSp>
        <p:nvGrpSpPr>
          <p:cNvPr id="13" name="组合 12"/>
          <p:cNvGrpSpPr/>
          <p:nvPr/>
        </p:nvGrpSpPr>
        <p:grpSpPr>
          <a:xfrm>
            <a:off x="259715" y="280035"/>
            <a:ext cx="1973350" cy="713740"/>
            <a:chOff x="2356" y="640"/>
            <a:chExt cx="2522" cy="1124"/>
          </a:xfrm>
        </p:grpSpPr>
        <p:sp>
          <p:nvSpPr>
            <p:cNvPr id="14" name="MH_Entry_1"/>
            <p:cNvSpPr>
              <a:spLocks noChangeArrowheads="1"/>
            </p:cNvSpPr>
            <p:nvPr/>
          </p:nvSpPr>
          <p:spPr bwMode="auto">
            <a:xfrm flipH="1">
              <a:off x="2356" y="640"/>
              <a:ext cx="252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7"/>
            <p:cNvSpPr txBox="1"/>
            <p:nvPr/>
          </p:nvSpPr>
          <p:spPr>
            <a:xfrm>
              <a:off x="2437" y="741"/>
              <a:ext cx="2441" cy="923"/>
            </a:xfrm>
            <a:prstGeom prst="rect">
              <a:avLst/>
            </a:prstGeom>
            <a:noFill/>
          </p:spPr>
          <p:txBody>
            <a:bodyPr wrap="square" lIns="94531" tIns="47265" rIns="94531" bIns="47265" rtlCol="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明主人公</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1103630" y="2477770"/>
            <a:ext cx="10282555" cy="1076325"/>
          </a:xfrm>
          <a:prstGeom prst="rect">
            <a:avLst/>
          </a:prstGeom>
          <a:noFill/>
        </p:spPr>
        <p:txBody>
          <a:bodyPr wrap="square" rtlCol="0" anchor="t">
            <a:spAutoFit/>
          </a:bodyPr>
          <a:p>
            <a:pPr>
              <a:lnSpc>
                <a:spcPct val="100000"/>
              </a:lnSpc>
              <a:spcBef>
                <a:spcPts val="0"/>
              </a:spcBef>
              <a:spcAft>
                <a:spcPts val="0"/>
              </a:spcAft>
            </a:pPr>
            <a:r>
              <a:rPr lang="en-US" altLang="zh-CN" sz="3200" b="1">
                <a:solidFill>
                  <a:srgbClr val="0000FF"/>
                </a:solidFill>
                <a:uFillTx/>
                <a:ea typeface="SimSun-ExtB" panose="02010609060101010101" pitchFamily="49" charset="-122"/>
                <a:cs typeface="+mj-cs"/>
                <a:sym typeface="宋体" panose="02010600030101010101" pitchFamily="2" charset="-122"/>
              </a:rPr>
              <a:t>       </a:t>
            </a:r>
            <a:r>
              <a:rPr lang="zh-CN" altLang="en-US" sz="3200" b="1">
                <a:solidFill>
                  <a:srgbClr val="0000FF"/>
                </a:solidFill>
                <a:uFillTx/>
                <a:ea typeface="SimSun-ExtB" panose="02010609060101010101" pitchFamily="49" charset="-122"/>
                <a:cs typeface="+mj-cs"/>
                <a:sym typeface="宋体" panose="02010600030101010101" pitchFamily="2" charset="-122"/>
              </a:rPr>
              <a:t>原句</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是说</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赫耳墨斯心里</a:t>
            </a:r>
            <a:r>
              <a:rPr lang="zh-CN" altLang="en-US" sz="32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认定自己是受尊重的</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solidFill>
                  <a:srgbClr val="0000FF"/>
                </a:solidFill>
                <a:uFillTx/>
                <a:ea typeface="SimSun-ExtB" panose="02010609060101010101" pitchFamily="49" charset="-122"/>
                <a:cs typeface="+mj-cs"/>
                <a:sym typeface="宋体" panose="02010600030101010101" pitchFamily="2" charset="-122"/>
              </a:rPr>
              <a:t>改句</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是</a:t>
            </a:r>
            <a:r>
              <a:rPr lang="zh-CN" altLang="en-US" sz="3200" b="1">
                <a:solidFill>
                  <a:srgbClr val="0000FF"/>
                </a:solidFill>
                <a:latin typeface="宋体" panose="02010600030101010101" pitchFamily="2" charset="-122"/>
                <a:ea typeface="宋体" panose="02010600030101010101" pitchFamily="2" charset="-122"/>
                <a:sym typeface="+mn-ea"/>
              </a:rPr>
              <a:t>他还不知道自己</a:t>
            </a:r>
            <a:r>
              <a:rPr lang="zh-CN" altLang="en-US" sz="3200" b="1">
                <a:solidFill>
                  <a:srgbClr val="FF0000"/>
                </a:solidFill>
                <a:latin typeface="宋体" panose="02010600030101010101" pitchFamily="2" charset="-122"/>
                <a:ea typeface="宋体" panose="02010600030101010101" pitchFamily="2" charset="-122"/>
                <a:sym typeface="+mn-ea"/>
              </a:rPr>
              <a:t>受不受尊重</a:t>
            </a:r>
            <a:r>
              <a:rPr lang="zh-CN" altLang="en-US" sz="3200" b="1">
                <a:solidFill>
                  <a:srgbClr val="0000FF"/>
                </a:solidFill>
                <a:latin typeface="宋体" panose="02010600030101010101" pitchFamily="2" charset="-122"/>
                <a:ea typeface="宋体" panose="02010600030101010101" pitchFamily="2" charset="-122"/>
                <a:sym typeface="+mn-ea"/>
              </a:rPr>
              <a:t>。</a:t>
            </a:r>
            <a:endParaRPr lang="zh-CN" altLang="en-US" sz="3200" b="1" dirty="0">
              <a:solidFill>
                <a:srgbClr val="0000FF"/>
              </a:solidFill>
              <a:uFillTx/>
              <a:latin typeface="宋体" panose="02010600030101010101" pitchFamily="2" charset="-122"/>
              <a:ea typeface="宋体" panose="02010600030101010101" pitchFamily="2" charset="-122"/>
              <a:cs typeface="+mj-cs"/>
              <a:sym typeface="+mn-ea"/>
            </a:endParaRPr>
          </a:p>
        </p:txBody>
      </p:sp>
      <p:sp>
        <p:nvSpPr>
          <p:cNvPr id="3" name="文本框 2"/>
          <p:cNvSpPr txBox="1"/>
          <p:nvPr/>
        </p:nvSpPr>
        <p:spPr>
          <a:xfrm>
            <a:off x="1135380" y="3473450"/>
            <a:ext cx="9919970"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通过对比读</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你能读出</a:t>
            </a:r>
            <a:r>
              <a:rPr lang="zh-CN" sz="3200" b="1" dirty="0">
                <a:latin typeface="宋体" panose="02010600030101010101" pitchFamily="2" charset="-122"/>
                <a:ea typeface="宋体" panose="02010600030101010101" pitchFamily="2" charset="-122"/>
                <a:cs typeface="宋体" panose="02010600030101010101" pitchFamily="2" charset="-122"/>
                <a:sym typeface="+mn-ea"/>
              </a:rPr>
              <a:t>赫尔墨斯的性格吗？</a:t>
            </a:r>
            <a:endParaRPr lang="zh-CN" altLang="en-US" sz="3200" b="1" dirty="0">
              <a:solidFill>
                <a:schemeClr val="tx1"/>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4" name="文本框 3"/>
          <p:cNvSpPr txBox="1"/>
          <p:nvPr/>
        </p:nvSpPr>
        <p:spPr>
          <a:xfrm>
            <a:off x="1214755" y="5052695"/>
            <a:ext cx="9045575" cy="58356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思考</a:t>
            </a:r>
            <a:r>
              <a:rPr lang="zh-CN" altLang="en-US" sz="3200" b="1">
                <a:sym typeface="+mn-ea"/>
              </a:rPr>
              <a:t>：</a:t>
            </a:r>
            <a:r>
              <a:rPr lang="zh-CN" sz="3200" b="1" dirty="0">
                <a:latin typeface="宋体" panose="02010600030101010101" pitchFamily="2" charset="-122"/>
                <a:ea typeface="宋体" panose="02010600030101010101" pitchFamily="2" charset="-122"/>
                <a:cs typeface="宋体" panose="02010600030101010101" pitchFamily="2" charset="-122"/>
                <a:sym typeface="+mn-ea"/>
              </a:rPr>
              <a:t>文中还有一处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想</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可以验证他的形象。</a:t>
            </a:r>
            <a:endParaRPr lang="zh-CN" altLang="en-US" sz="3200" b="1" dirty="0">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5" name="文本框 4"/>
          <p:cNvSpPr txBox="1"/>
          <p:nvPr/>
        </p:nvSpPr>
        <p:spPr>
          <a:xfrm>
            <a:off x="1135380" y="5636260"/>
            <a:ext cx="10250805" cy="1076325"/>
          </a:xfrm>
          <a:prstGeom prst="rect">
            <a:avLst/>
          </a:prstGeom>
          <a:noFill/>
        </p:spPr>
        <p:txBody>
          <a:bodyPr wrap="square" rtlCol="0" anchor="t">
            <a:spAutoFit/>
          </a:bodyPr>
          <a:p>
            <a:r>
              <a:rPr lang="en-US" altLang="zh-CN" sz="3200" b="1">
                <a:solidFill>
                  <a:srgbClr val="0000FF"/>
                </a:solidFill>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赫耳墨斯看见自己的雕像</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心想他身为神使</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又是商人的庇护神</a:t>
            </a:r>
            <a:r>
              <a:rPr lang="en-US" altLang="zh-CN" sz="3200" b="1">
                <a:solidFill>
                  <a:srgbClr val="0000FF"/>
                </a:solidFill>
                <a:uFillTx/>
                <a:ea typeface="SimSun-ExtB" panose="02010609060101010101" pitchFamily="49" charset="-122"/>
                <a:cs typeface="+mj-cs"/>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人们会对他更尊重些。</a:t>
            </a:r>
            <a:endParaRPr lang="zh-CN" altLang="en-US"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2.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3.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4.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5.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6.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7.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8.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19.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SPECIAL_SOURCE" val="bdnul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SPECIAL_SOURCE" val="bdnull"/>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SPECIAL_SOURCE" val="bdnull"/>
</p:tagLst>
</file>

<file path=ppt/tags/tag53.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SPECIAL_SOURCE" val="bdnull"/>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BEAUTIFY_FLAG" val="#wm#"/>
  <p:tag name="KSO_WM_TEMPLATE_CATEGORY" val="custom"/>
  <p:tag name="KSO_WM_TEMPLATE_INDEX" val="20187308"/>
  <p:tag name="KSO_WM_SPECIAL_SOURCE" val="bdnull"/>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DOCER_TEMPLATE_OPEN_ONCE_MARK" val="1"/>
  <p:tag name="KSO_WPP_MARK_KEY" val="cc9d02e4-051b-4d13-a988-d308e710721b"/>
  <p:tag name="COMMONDATA" val="eyJoZGlkIjoiZjM1MDU3MjRkMGIzNjliNDRhNmZhZDFlNDFkYmY5MmUifQ=="/>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9965</Words>
  <Application>WPS 演示</Application>
  <PresentationFormat>自定义</PresentationFormat>
  <Paragraphs>957</Paragraphs>
  <Slides>58</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58</vt:i4>
      </vt:variant>
    </vt:vector>
  </HeadingPairs>
  <TitlesOfParts>
    <vt:vector size="75" baseType="lpstr">
      <vt:lpstr>Arial</vt:lpstr>
      <vt:lpstr>宋体</vt:lpstr>
      <vt:lpstr>Wingdings</vt:lpstr>
      <vt:lpstr>思源黑体 CN Bold</vt:lpstr>
      <vt:lpstr>黑体</vt:lpstr>
      <vt:lpstr>SimSun-ExtB</vt:lpstr>
      <vt:lpstr>Calibri</vt:lpstr>
      <vt:lpstr>思源宋体 CN SemiBold</vt:lpstr>
      <vt:lpstr>方正楷体_GBK</vt:lpstr>
      <vt:lpstr>微软雅黑</vt:lpstr>
      <vt:lpstr>Arial Unicode MS</vt:lpstr>
      <vt:lpstr>等线</vt:lpstr>
      <vt:lpstr>楷体</vt:lpstr>
      <vt:lpstr>新宋体</vt:lpstr>
      <vt:lpstr>Times New Roman</vt:lpstr>
      <vt:lpstr>Arial Narrow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黄红政</cp:lastModifiedBy>
  <cp:revision>554</cp:revision>
  <dcterms:created xsi:type="dcterms:W3CDTF">2017-08-03T09:01:00Z</dcterms:created>
  <dcterms:modified xsi:type="dcterms:W3CDTF">2022-12-02T02:20:20Z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629E628D4250416DAB0F08A9E85656E0</vt:lpwstr>
  </property>
</Properties>
</file>