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gif" ContentType="image/gif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6" Type="http://schemas.openxmlformats.org/officeDocument/2006/relationships/tableStyles" Target="tableStyles.xml"/><Relationship Id="rId55" Type="http://schemas.openxmlformats.org/officeDocument/2006/relationships/viewProps" Target="viewProps.xml"/><Relationship Id="rId54" Type="http://schemas.openxmlformats.org/officeDocument/2006/relationships/presProps" Target="presProps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.wmf"/><Relationship Id="rId1" Type="http://schemas.openxmlformats.org/officeDocument/2006/relationships/image" Target="../media/image9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标题，文本与剪贴画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联机映像占位符 3"/>
          <p:cNvSpPr>
            <a:spLocks noGrp="1"/>
          </p:cNvSpPr>
          <p:nvPr>
            <p:ph type="clipArt"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标题和内容在文本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10515600" cy="20986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8200" y="4076700"/>
            <a:ext cx="10515600" cy="21002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GI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37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11.xml"/><Relationship Id="rId2" Type="http://schemas.openxmlformats.org/officeDocument/2006/relationships/image" Target="../media/image8.wmf"/><Relationship Id="rId1" Type="http://schemas.openxmlformats.org/officeDocument/2006/relationships/oleObject" Target="../embeddings/oleObject1.bin"/></Relationships>
</file>

<file path=ppt/slides/_rels/slide38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2.vml"/><Relationship Id="rId5" Type="http://schemas.openxmlformats.org/officeDocument/2006/relationships/slideLayout" Target="../slideLayouts/slideLayout11.xml"/><Relationship Id="rId4" Type="http://schemas.openxmlformats.org/officeDocument/2006/relationships/image" Target="../media/image10.wmf"/><Relationship Id="rId3" Type="http://schemas.openxmlformats.org/officeDocument/2006/relationships/oleObject" Target="../embeddings/oleObject3.bin"/><Relationship Id="rId2" Type="http://schemas.openxmlformats.org/officeDocument/2006/relationships/image" Target="../media/image9.wmf"/><Relationship Id="rId1" Type="http://schemas.openxmlformats.org/officeDocument/2006/relationships/oleObject" Target="../embeddings/oleObject2.bin"/></Relationships>
</file>

<file path=ppt/slides/_rels/slide39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3.vml"/><Relationship Id="rId4" Type="http://schemas.openxmlformats.org/officeDocument/2006/relationships/slideLayout" Target="../slideLayouts/slideLayout11.xml"/><Relationship Id="rId3" Type="http://schemas.openxmlformats.org/officeDocument/2006/relationships/oleObject" Target="../embeddings/oleObject5.bin"/><Relationship Id="rId2" Type="http://schemas.openxmlformats.org/officeDocument/2006/relationships/image" Target="../media/image11.wmf"/><Relationship Id="rId1" Type="http://schemas.openxmlformats.org/officeDocument/2006/relationships/oleObject" Target="../embeddings/oleObject4.bin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hyperlink" Target="&#25343;&#26469;&#20027;&#20041;.rm" TargetMode="External"/><Relationship Id="rId1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487" name="图片 20486" descr="2005102619394272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40238" y="2205038"/>
            <a:ext cx="4392612" cy="27368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1619" name="文本占位符 111618"/>
          <p:cNvSpPr>
            <a:spLocks noGrp="1"/>
          </p:cNvSpPr>
          <p:nvPr>
            <p:ph type="body" idx="1"/>
          </p:nvPr>
        </p:nvSpPr>
        <p:spPr>
          <a:xfrm>
            <a:off x="1828800" y="476250"/>
            <a:ext cx="7467600" cy="5848350"/>
          </a:xfrm>
        </p:spPr>
        <p:txBody>
          <a:bodyPr/>
          <a:p>
            <a:r>
              <a:rPr lang="zh-CN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课文分三次提出“拿来”，请找出句子，并作具体分析。</a:t>
            </a:r>
            <a:endParaRPr lang="zh-CN" altLang="en-US" sz="36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zh-CN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en-US" altLang="zh-CN" sz="3600" b="1">
                <a:latin typeface="黑体" panose="02010609060101010101" pitchFamily="2" charset="-122"/>
                <a:ea typeface="黑体" panose="02010609060101010101" pitchFamily="2" charset="-122"/>
              </a:rPr>
              <a:t>(</a:t>
            </a:r>
            <a:r>
              <a:rPr lang="zh-CN" altLang="en-US" sz="3600" b="1">
                <a:latin typeface="黑体" panose="02010609060101010101" pitchFamily="2" charset="-122"/>
                <a:ea typeface="黑体" panose="02010609060101010101" pitchFamily="2" charset="-122"/>
              </a:rPr>
              <a:t>一</a:t>
            </a:r>
            <a:r>
              <a:rPr lang="en-US" altLang="zh-CN" sz="3600" b="1">
                <a:latin typeface="黑体" panose="02010609060101010101" pitchFamily="2" charset="-122"/>
                <a:ea typeface="黑体" panose="02010609060101010101" pitchFamily="2" charset="-122"/>
              </a:rPr>
              <a:t>)</a:t>
            </a:r>
            <a:r>
              <a:rPr lang="zh-CN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第一次：“</a:t>
            </a:r>
            <a:r>
              <a:rPr lang="zh-CN" altLang="en-US" sz="3600" b="1" u="sng" dirty="0">
                <a:latin typeface="黑体" panose="02010609060101010101" pitchFamily="2" charset="-122"/>
                <a:ea typeface="黑体" panose="02010609060101010101" pitchFamily="2" charset="-122"/>
              </a:rPr>
              <a:t>但我们没有人根据了‘礼尚往来’的仪节，说道：拿来</a:t>
            </a:r>
            <a:r>
              <a:rPr lang="en-US" altLang="zh-CN" sz="3600" b="1" u="sng">
                <a:latin typeface="黑体" panose="02010609060101010101" pitchFamily="2" charset="-122"/>
                <a:ea typeface="黑体" panose="02010609060101010101" pitchFamily="2" charset="-122"/>
              </a:rPr>
              <a:t>!</a:t>
            </a:r>
            <a:r>
              <a:rPr lang="en-US" altLang="zh-CN" sz="3600" b="1">
                <a:latin typeface="黑体" panose="02010609060101010101" pitchFamily="2" charset="-122"/>
                <a:ea typeface="黑体" panose="02010609060101010101" pitchFamily="2" charset="-122"/>
              </a:rPr>
              <a:t>”</a:t>
            </a:r>
            <a:endParaRPr lang="en-US" altLang="zh-CN" sz="3600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en-US" altLang="zh-CN" sz="3600" b="1"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zh-CN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第二次：“</a:t>
            </a:r>
            <a:r>
              <a:rPr lang="zh-CN" altLang="en-US" sz="3600" b="1" u="sng" dirty="0">
                <a:latin typeface="黑体" panose="02010609060101010101" pitchFamily="2" charset="-122"/>
                <a:ea typeface="黑体" panose="02010609060101010101" pitchFamily="2" charset="-122"/>
              </a:rPr>
              <a:t>我只想鼓吹我们再吝啬一点，‘送去’之外，还得‘拿来’，是为‘拿来主义’</a:t>
            </a:r>
            <a:r>
              <a:rPr lang="zh-CN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。”</a:t>
            </a:r>
            <a:endParaRPr lang="zh-CN" altLang="en-US" sz="36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zh-CN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    第三次：“</a:t>
            </a:r>
            <a:r>
              <a:rPr lang="zh-CN" altLang="en-US" sz="3600" b="1" u="sng" dirty="0">
                <a:latin typeface="黑体" panose="02010609060101010101" pitchFamily="2" charset="-122"/>
                <a:ea typeface="黑体" panose="02010609060101010101" pitchFamily="2" charset="-122"/>
              </a:rPr>
              <a:t>所以我们要运用脑髓，放出眼光，自己来拿</a:t>
            </a:r>
            <a:r>
              <a:rPr lang="en-US" altLang="zh-CN" sz="3600" b="1">
                <a:latin typeface="黑体" panose="02010609060101010101" pitchFamily="2" charset="-122"/>
                <a:ea typeface="黑体" panose="02010609060101010101" pitchFamily="2" charset="-122"/>
              </a:rPr>
              <a:t>!”</a:t>
            </a:r>
            <a:endParaRPr lang="zh-CN" altLang="en-US" sz="36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4691" name="文本占位符 114690"/>
          <p:cNvSpPr>
            <a:spLocks noGrp="1"/>
          </p:cNvSpPr>
          <p:nvPr>
            <p:ph type="body" idx="1"/>
          </p:nvPr>
        </p:nvSpPr>
        <p:spPr>
          <a:xfrm>
            <a:off x="1828800" y="549275"/>
            <a:ext cx="7580313" cy="5832475"/>
          </a:xfrm>
        </p:spPr>
        <p:txBody>
          <a:bodyPr/>
          <a:p>
            <a:r>
              <a:rPr lang="zh-CN" altLang="en-US" sz="3600" dirty="0">
                <a:latin typeface="黑体" panose="02010609060101010101" pitchFamily="2" charset="-122"/>
                <a:ea typeface="黑体" panose="02010609060101010101" pitchFamily="2" charset="-122"/>
              </a:rPr>
              <a:t>分析</a:t>
            </a:r>
            <a:endParaRPr lang="zh-CN" altLang="en-US" sz="36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zh-CN" altLang="en-US" sz="3600" dirty="0"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en-US" altLang="zh-CN" sz="3600"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altLang="en-US" sz="3600" dirty="0">
                <a:latin typeface="黑体" panose="02010609060101010101" pitchFamily="2" charset="-122"/>
                <a:ea typeface="黑体" panose="02010609060101010101" pitchFamily="2" charset="-122"/>
              </a:rPr>
              <a:t>．第一次是针对“送去”而提出“拿来”，在这里作者暂不正面展开论述，而是为后面的阐述作准备。</a:t>
            </a:r>
            <a:endParaRPr lang="zh-CN" altLang="en-US" sz="36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zh-CN" altLang="en-US" sz="3600" dirty="0"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en-US" altLang="zh-CN" sz="3600"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sz="3600" dirty="0">
                <a:latin typeface="黑体" panose="02010609060101010101" pitchFamily="2" charset="-122"/>
                <a:ea typeface="黑体" panose="02010609060101010101" pitchFamily="2" charset="-122"/>
              </a:rPr>
              <a:t>．第二次是在批判、否定了“</a:t>
            </a:r>
            <a:r>
              <a:rPr lang="zh-CN" altLang="en-US" sz="3600" b="1" u="sng" dirty="0">
                <a:latin typeface="黑体" panose="02010609060101010101" pitchFamily="2" charset="-122"/>
                <a:ea typeface="黑体" panose="02010609060101010101" pitchFamily="2" charset="-122"/>
              </a:rPr>
              <a:t>送去主义</a:t>
            </a:r>
            <a:r>
              <a:rPr lang="zh-CN" altLang="en-US" sz="3600" dirty="0">
                <a:latin typeface="黑体" panose="02010609060101010101" pitchFamily="2" charset="-122"/>
                <a:ea typeface="黑体" panose="02010609060101010101" pitchFamily="2" charset="-122"/>
              </a:rPr>
              <a:t>”之后又一次提出“拿来”。比起第一次提出，内容丰富了一层，针对性也更加鲜明。但这里还不急于展开正面阐述。</a:t>
            </a:r>
            <a:endParaRPr lang="zh-CN" altLang="en-US" sz="36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zh-CN" altLang="en-US" dirty="0"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endParaRPr lang="zh-CN" altLang="en-US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9811" name="文本占位符 119810"/>
          <p:cNvSpPr>
            <a:spLocks noGrp="1"/>
          </p:cNvSpPr>
          <p:nvPr>
            <p:ph type="body" idx="1"/>
          </p:nvPr>
        </p:nvSpPr>
        <p:spPr>
          <a:xfrm>
            <a:off x="1703388" y="620713"/>
            <a:ext cx="8137525" cy="5775325"/>
          </a:xfrm>
        </p:spPr>
        <p:txBody>
          <a:bodyPr/>
          <a:p>
            <a:r>
              <a:rPr lang="en-US" altLang="zh-CN"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r>
              <a:rPr lang="zh-CN" altLang="en-US" dirty="0">
                <a:latin typeface="黑体" panose="02010609060101010101" pitchFamily="2" charset="-122"/>
                <a:ea typeface="黑体" panose="02010609060101010101" pitchFamily="2" charset="-122"/>
              </a:rPr>
              <a:t>．第三次是在批判、否定了“送去”和“送来”之后，从正面完整的提出主张，这是全文中心论点所在。</a:t>
            </a:r>
            <a:endParaRPr lang="zh-CN" altLang="en-US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zh-CN" altLang="en-US" dirty="0">
                <a:latin typeface="黑体" panose="02010609060101010101" pitchFamily="2" charset="-122"/>
                <a:ea typeface="黑体" panose="02010609060101010101" pitchFamily="2" charset="-122"/>
              </a:rPr>
              <a:t>运用脑髓</a:t>
            </a:r>
            <a:r>
              <a:rPr lang="en-US" altLang="zh-CN">
                <a:latin typeface="Arial" panose="020B0604020202020204" pitchFamily="34" charset="0"/>
                <a:ea typeface="黑体" panose="02010609060101010101" pitchFamily="2" charset="-122"/>
              </a:rPr>
              <a:t>——</a:t>
            </a:r>
            <a:r>
              <a:rPr lang="zh-CN" altLang="en-US" dirty="0">
                <a:latin typeface="黑体" panose="02010609060101010101" pitchFamily="2" charset="-122"/>
                <a:ea typeface="黑体" panose="02010609060101010101" pitchFamily="2" charset="-122"/>
              </a:rPr>
              <a:t>动脑思考，对文化遗产作科学分析。</a:t>
            </a:r>
            <a:endParaRPr lang="zh-CN" altLang="en-US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zh-CN" altLang="en-US" dirty="0">
                <a:latin typeface="黑体" panose="02010609060101010101" pitchFamily="2" charset="-122"/>
                <a:ea typeface="黑体" panose="02010609060101010101" pitchFamily="2" charset="-122"/>
              </a:rPr>
              <a:t>放出眼光</a:t>
            </a:r>
            <a:r>
              <a:rPr lang="en-US" altLang="zh-CN">
                <a:latin typeface="Arial" panose="020B0604020202020204" pitchFamily="34" charset="0"/>
                <a:ea typeface="黑体" panose="02010609060101010101" pitchFamily="2" charset="-122"/>
              </a:rPr>
              <a:t>——</a:t>
            </a:r>
            <a:r>
              <a:rPr lang="zh-CN" altLang="en-US" b="1" u="sng" dirty="0">
                <a:latin typeface="黑体" panose="02010609060101010101" pitchFamily="2" charset="-122"/>
                <a:ea typeface="黑体" panose="02010609060101010101" pitchFamily="2" charset="-122"/>
              </a:rPr>
              <a:t>有鉴别精华与糟粕的能力</a:t>
            </a:r>
            <a:r>
              <a:rPr lang="zh-CN" altLang="en-US" dirty="0"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endParaRPr lang="zh-CN" altLang="en-US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zh-CN" altLang="en-US" dirty="0">
                <a:latin typeface="黑体" panose="02010609060101010101" pitchFamily="2" charset="-122"/>
                <a:ea typeface="黑体" panose="02010609060101010101" pitchFamily="2" charset="-122"/>
              </a:rPr>
              <a:t>自己来拿</a:t>
            </a:r>
            <a:r>
              <a:rPr lang="en-US" altLang="zh-CN">
                <a:latin typeface="Arial" panose="020B0604020202020204" pitchFamily="34" charset="0"/>
                <a:ea typeface="黑体" panose="02010609060101010101" pitchFamily="2" charset="-122"/>
              </a:rPr>
              <a:t>——</a:t>
            </a:r>
            <a:r>
              <a:rPr lang="zh-CN" altLang="en-US" dirty="0">
                <a:latin typeface="黑体" panose="02010609060101010101" pitchFamily="2" charset="-122"/>
                <a:ea typeface="黑体" panose="02010609060101010101" pitchFamily="2" charset="-122"/>
              </a:rPr>
              <a:t>有</a:t>
            </a:r>
            <a:r>
              <a:rPr lang="zh-CN" altLang="en-US" b="1" u="sng" dirty="0">
                <a:latin typeface="黑体" panose="02010609060101010101" pitchFamily="2" charset="-122"/>
                <a:ea typeface="黑体" panose="02010609060101010101" pitchFamily="2" charset="-122"/>
              </a:rPr>
              <a:t>主动性</a:t>
            </a:r>
            <a:r>
              <a:rPr lang="zh-CN" altLang="en-US" dirty="0">
                <a:latin typeface="黑体" panose="02010609060101010101" pitchFamily="2" charset="-122"/>
                <a:ea typeface="黑体" panose="02010609060101010101" pitchFamily="2" charset="-122"/>
              </a:rPr>
              <a:t>，有</a:t>
            </a:r>
            <a:r>
              <a:rPr lang="zh-CN" altLang="en-US" b="1" u="sng" dirty="0">
                <a:latin typeface="黑体" panose="02010609060101010101" pitchFamily="2" charset="-122"/>
                <a:ea typeface="黑体" panose="02010609060101010101" pitchFamily="2" charset="-122"/>
              </a:rPr>
              <a:t>胆略</a:t>
            </a:r>
            <a:r>
              <a:rPr lang="zh-CN" altLang="en-US" dirty="0">
                <a:latin typeface="黑体" panose="02010609060101010101" pitchFamily="2" charset="-122"/>
                <a:ea typeface="黑体" panose="02010609060101010101" pitchFamily="2" charset="-122"/>
              </a:rPr>
              <a:t>，有</a:t>
            </a:r>
            <a:r>
              <a:rPr lang="zh-CN" altLang="en-US" b="1" u="sng" dirty="0">
                <a:latin typeface="黑体" panose="02010609060101010101" pitchFamily="2" charset="-122"/>
                <a:ea typeface="黑体" panose="02010609060101010101" pitchFamily="2" charset="-122"/>
              </a:rPr>
              <a:t>魄力</a:t>
            </a:r>
            <a:r>
              <a:rPr lang="zh-CN" altLang="en-US" dirty="0"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endParaRPr lang="zh-CN" altLang="en-US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zh-CN" altLang="en-US" dirty="0">
                <a:latin typeface="黑体" panose="02010609060101010101" pitchFamily="2" charset="-122"/>
                <a:ea typeface="黑体" panose="02010609060101010101" pitchFamily="2" charset="-122"/>
              </a:rPr>
              <a:t>要站在无产阶级立场，运用辩证观点，有胆有识，对纷繁的意识形态的产物有鉴别能力，并且批判的继承，从而建设无产阶级新文化。</a:t>
            </a:r>
            <a:endParaRPr lang="zh-CN" altLang="en-US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42" name="标题 112641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lang="zh-CN" altLang="en-US" dirty="0"/>
          </a:p>
        </p:txBody>
      </p:sp>
      <p:sp>
        <p:nvSpPr>
          <p:cNvPr id="112643" name="文本占位符 112642"/>
          <p:cNvSpPr>
            <a:spLocks noGrp="1"/>
          </p:cNvSpPr>
          <p:nvPr>
            <p:ph type="body" idx="1"/>
          </p:nvPr>
        </p:nvSpPr>
        <p:spPr/>
        <p:txBody>
          <a:bodyPr/>
          <a:p>
            <a:r>
              <a:rPr lang="zh-CN" altLang="en-US"/>
              <a:t> </a:t>
            </a:r>
            <a:r>
              <a:rPr lang="en-US" altLang="zh-CN" sz="3600" b="1"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r>
              <a:rPr lang="zh-CN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．从表述看，第一次用的是否定说法，第二次用的是</a:t>
            </a:r>
            <a:r>
              <a:rPr lang="zh-CN" altLang="en-US" sz="3600" b="1" u="sng" dirty="0">
                <a:latin typeface="黑体" panose="02010609060101010101" pitchFamily="2" charset="-122"/>
                <a:ea typeface="黑体" panose="02010609060101010101" pitchFamily="2" charset="-122"/>
              </a:rPr>
              <a:t>肯定</a:t>
            </a:r>
            <a:r>
              <a:rPr lang="zh-CN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说法，第三次则明确的揭示出“拿来主义”的</a:t>
            </a:r>
            <a:r>
              <a:rPr lang="zh-CN" altLang="en-US" sz="3600" b="1" u="sng" dirty="0">
                <a:latin typeface="黑体" panose="02010609060101010101" pitchFamily="2" charset="-122"/>
                <a:ea typeface="黑体" panose="02010609060101010101" pitchFamily="2" charset="-122"/>
              </a:rPr>
              <a:t>基本内涵</a:t>
            </a:r>
            <a:r>
              <a:rPr lang="zh-CN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。由此看出，本文中心论点的提出，分三步进行，通过与“送去”和“送来”作对照，“拿来主义”的内涵一次比一次</a:t>
            </a:r>
            <a:r>
              <a:rPr lang="zh-CN" altLang="en-US" sz="3600" b="1" u="sng" dirty="0">
                <a:latin typeface="黑体" panose="02010609060101010101" pitchFamily="2" charset="-122"/>
                <a:ea typeface="黑体" panose="02010609060101010101" pitchFamily="2" charset="-122"/>
              </a:rPr>
              <a:t>明确</a:t>
            </a:r>
            <a:r>
              <a:rPr lang="zh-CN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，一次比一次</a:t>
            </a:r>
            <a:r>
              <a:rPr lang="zh-CN" altLang="en-US" sz="3600" b="1" u="sng" dirty="0">
                <a:latin typeface="黑体" panose="02010609060101010101" pitchFamily="2" charset="-122"/>
                <a:ea typeface="黑体" panose="02010609060101010101" pitchFamily="2" charset="-122"/>
              </a:rPr>
              <a:t>具体</a:t>
            </a:r>
            <a:r>
              <a:rPr lang="zh-CN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endParaRPr lang="zh-CN" altLang="en-US" sz="36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3667" name="文本占位符 113666"/>
          <p:cNvSpPr>
            <a:spLocks noGrp="1"/>
          </p:cNvSpPr>
          <p:nvPr>
            <p:ph type="body" idx="1"/>
          </p:nvPr>
        </p:nvSpPr>
        <p:spPr>
          <a:xfrm>
            <a:off x="1847850" y="549275"/>
            <a:ext cx="7632700" cy="5775325"/>
          </a:xfrm>
        </p:spPr>
        <p:txBody>
          <a:bodyPr/>
          <a:p>
            <a:r>
              <a:rPr lang="zh-CN" altLang="en-US" sz="6000" b="1" dirty="0">
                <a:latin typeface="黑体" panose="02010609060101010101" pitchFamily="2" charset="-122"/>
                <a:ea typeface="黑体" panose="02010609060101010101" pitchFamily="2" charset="-122"/>
              </a:rPr>
              <a:t>讨论：“拿来主义”是鲁迅先生创造的词语。什么叫“拿来主义”呢？</a:t>
            </a:r>
            <a:endParaRPr lang="zh-CN" altLang="en-US" sz="60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zh-CN" altLang="en-US" sz="6000" b="1" dirty="0"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endParaRPr lang="zh-CN" altLang="en-US" sz="60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5715" name="文本占位符 115714"/>
          <p:cNvSpPr>
            <a:spLocks noGrp="1"/>
          </p:cNvSpPr>
          <p:nvPr>
            <p:ph type="body" idx="1"/>
          </p:nvPr>
        </p:nvSpPr>
        <p:spPr/>
        <p:txBody>
          <a:bodyPr/>
          <a:p>
            <a:pPr>
              <a:lnSpc>
                <a:spcPct val="90000"/>
              </a:lnSpc>
            </a:pPr>
            <a:r>
              <a:rPr lang="zh-CN" altLang="en-US" b="1" dirty="0">
                <a:latin typeface="黑体" panose="02010609060101010101" pitchFamily="2" charset="-122"/>
                <a:ea typeface="黑体" panose="02010609060101010101" pitchFamily="2" charset="-122"/>
              </a:rPr>
              <a:t>明确：“拿来”是一种形象的说法，“主义”是指一种重大的原则或主张。</a:t>
            </a:r>
            <a:endParaRPr lang="zh-CN" altLang="en-US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90000"/>
              </a:lnSpc>
            </a:pPr>
            <a:r>
              <a:rPr lang="zh-CN" altLang="en-US" b="1" dirty="0">
                <a:latin typeface="黑体" panose="02010609060101010101" pitchFamily="2" charset="-122"/>
                <a:ea typeface="黑体" panose="02010609060101010101" pitchFamily="2" charset="-122"/>
              </a:rPr>
              <a:t>    “拿来主义”，就是针对国民党政府的</a:t>
            </a:r>
            <a:r>
              <a:rPr lang="zh-CN" altLang="en-US" b="1" u="sng" dirty="0">
                <a:latin typeface="黑体" panose="02010609060101010101" pitchFamily="2" charset="-122"/>
                <a:ea typeface="黑体" panose="02010609060101010101" pitchFamily="2" charset="-122"/>
              </a:rPr>
              <a:t>媚外卖国</a:t>
            </a:r>
            <a:r>
              <a:rPr lang="zh-CN" altLang="en-US" b="1" dirty="0">
                <a:latin typeface="黑体" panose="02010609060101010101" pitchFamily="2" charset="-122"/>
                <a:ea typeface="黑体" panose="02010609060101010101" pitchFamily="2" charset="-122"/>
              </a:rPr>
              <a:t>的政策和有些人的“</a:t>
            </a:r>
            <a:r>
              <a:rPr lang="zh-CN" altLang="en-US" b="1" u="sng" dirty="0">
                <a:latin typeface="黑体" panose="02010609060101010101" pitchFamily="2" charset="-122"/>
                <a:ea typeface="黑体" panose="02010609060101010101" pitchFamily="2" charset="-122"/>
              </a:rPr>
              <a:t>全盘西化</a:t>
            </a:r>
            <a:r>
              <a:rPr lang="zh-CN" altLang="en-US" b="1" dirty="0">
                <a:latin typeface="黑体" panose="02010609060101010101" pitchFamily="2" charset="-122"/>
                <a:ea typeface="黑体" panose="02010609060101010101" pitchFamily="2" charset="-122"/>
              </a:rPr>
              <a:t>”的主张，也针对革命文化阵营内部一些人拒绝借鉴、盲目排斥的错误态度，鲁迅提出既要大胆吸收借鉴</a:t>
            </a:r>
            <a:r>
              <a:rPr lang="zh-CN" altLang="en-US" b="1" u="sng" dirty="0">
                <a:latin typeface="黑体" panose="02010609060101010101" pitchFamily="2" charset="-122"/>
                <a:ea typeface="黑体" panose="02010609060101010101" pitchFamily="2" charset="-122"/>
              </a:rPr>
              <a:t>外国文化</a:t>
            </a:r>
            <a:r>
              <a:rPr lang="en-US" altLang="zh-CN" b="1">
                <a:latin typeface="黑体" panose="02010609060101010101" pitchFamily="2" charset="-122"/>
                <a:ea typeface="黑体" panose="02010609060101010101" pitchFamily="2" charset="-122"/>
              </a:rPr>
              <a:t>(</a:t>
            </a:r>
            <a:r>
              <a:rPr lang="zh-CN" altLang="en-US" b="1" dirty="0">
                <a:latin typeface="黑体" panose="02010609060101010101" pitchFamily="2" charset="-122"/>
                <a:ea typeface="黑体" panose="02010609060101010101" pitchFamily="2" charset="-122"/>
              </a:rPr>
              <a:t>也包括本国的文化遗产</a:t>
            </a:r>
            <a:r>
              <a:rPr lang="en-US" altLang="zh-CN" b="1">
                <a:latin typeface="黑体" panose="02010609060101010101" pitchFamily="2" charset="-122"/>
                <a:ea typeface="黑体" panose="02010609060101010101" pitchFamily="2" charset="-122"/>
              </a:rPr>
              <a:t>)</a:t>
            </a:r>
            <a:r>
              <a:rPr lang="zh-CN" altLang="en-US" b="1" dirty="0">
                <a:latin typeface="黑体" panose="02010609060101010101" pitchFamily="2" charset="-122"/>
                <a:ea typeface="黑体" panose="02010609060101010101" pitchFamily="2" charset="-122"/>
              </a:rPr>
              <a:t>，又要认真地分清</a:t>
            </a:r>
            <a:r>
              <a:rPr lang="zh-CN" altLang="en-US" b="1" u="sng" dirty="0">
                <a:latin typeface="黑体" panose="02010609060101010101" pitchFamily="2" charset="-122"/>
                <a:ea typeface="黑体" panose="02010609060101010101" pitchFamily="2" charset="-122"/>
              </a:rPr>
              <a:t>精华</a:t>
            </a:r>
            <a:r>
              <a:rPr lang="zh-CN" altLang="en-US" b="1" dirty="0">
                <a:latin typeface="黑体" panose="02010609060101010101" pitchFamily="2" charset="-122"/>
                <a:ea typeface="黑体" panose="02010609060101010101" pitchFamily="2" charset="-122"/>
              </a:rPr>
              <a:t>与</a:t>
            </a:r>
            <a:r>
              <a:rPr lang="zh-CN" altLang="en-US" b="1" u="sng" dirty="0">
                <a:latin typeface="黑体" panose="02010609060101010101" pitchFamily="2" charset="-122"/>
                <a:ea typeface="黑体" panose="02010609060101010101" pitchFamily="2" charset="-122"/>
              </a:rPr>
              <a:t>糟粕</a:t>
            </a:r>
            <a:r>
              <a:rPr lang="zh-CN" altLang="en-US" b="1" dirty="0">
                <a:latin typeface="黑体" panose="02010609060101010101" pitchFamily="2" charset="-122"/>
                <a:ea typeface="黑体" panose="02010609060101010101" pitchFamily="2" charset="-122"/>
              </a:rPr>
              <a:t>，加以</a:t>
            </a:r>
            <a:r>
              <a:rPr lang="zh-CN" altLang="en-US" b="1" u="sng" dirty="0">
                <a:latin typeface="黑体" panose="02010609060101010101" pitchFamily="2" charset="-122"/>
                <a:ea typeface="黑体" panose="02010609060101010101" pitchFamily="2" charset="-122"/>
              </a:rPr>
              <a:t>批判吸收</a:t>
            </a:r>
            <a:r>
              <a:rPr lang="zh-CN" altLang="en-US" b="1" dirty="0">
                <a:latin typeface="黑体" panose="02010609060101010101" pitchFamily="2" charset="-122"/>
                <a:ea typeface="黑体" panose="02010609060101010101" pitchFamily="2" charset="-122"/>
              </a:rPr>
              <a:t>，以期改造民族的素质，创造民族的新文化。 </a:t>
            </a:r>
            <a:endParaRPr lang="zh-CN" altLang="en-US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90000"/>
              </a:lnSpc>
            </a:pPr>
            <a:endParaRPr lang="zh-CN" altLang="en-US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6738" name="标题 116737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lang="zh-CN" altLang="en-US" dirty="0"/>
          </a:p>
        </p:txBody>
      </p:sp>
      <p:sp>
        <p:nvSpPr>
          <p:cNvPr id="116739" name="文本占位符 116738"/>
          <p:cNvSpPr>
            <a:spLocks noGrp="1"/>
          </p:cNvSpPr>
          <p:nvPr>
            <p:ph type="body" idx="1"/>
          </p:nvPr>
        </p:nvSpPr>
        <p:spPr/>
        <p:txBody>
          <a:bodyPr/>
          <a:p>
            <a:r>
              <a:rPr lang="zh-CN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简介本文写作背景 </a:t>
            </a:r>
            <a:endParaRPr lang="zh-CN" altLang="en-US" sz="36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en-US" altLang="zh-CN" sz="3600" b="1"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．从</a:t>
            </a:r>
            <a:r>
              <a:rPr lang="en-US" altLang="zh-CN" sz="3600" b="1">
                <a:latin typeface="黑体" panose="02010609060101010101" pitchFamily="2" charset="-122"/>
                <a:ea typeface="黑体" panose="02010609060101010101" pitchFamily="2" charset="-122"/>
              </a:rPr>
              <a:t>1840</a:t>
            </a:r>
            <a:r>
              <a:rPr lang="zh-CN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年鸦片战争以后的清政府，到辛亥革命以后的北洋军阀政府，对外都奉行投降主义路线。</a:t>
            </a:r>
            <a:r>
              <a:rPr lang="en-US" altLang="zh-CN" sz="3600" b="1">
                <a:latin typeface="黑体" panose="02010609060101010101" pitchFamily="2" charset="-122"/>
                <a:ea typeface="黑体" panose="02010609060101010101" pitchFamily="2" charset="-122"/>
              </a:rPr>
              <a:t>1931</a:t>
            </a:r>
            <a:r>
              <a:rPr lang="zh-CN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年“九</a:t>
            </a:r>
            <a:r>
              <a:rPr lang="en-US" altLang="zh-CN" sz="3600" b="1">
                <a:latin typeface="Arial" panose="020B0604020202020204" pitchFamily="34" charset="0"/>
                <a:ea typeface="黑体" panose="02010609060101010101" pitchFamily="2" charset="-122"/>
              </a:rPr>
              <a:t>·</a:t>
            </a:r>
            <a:r>
              <a:rPr lang="zh-CN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一八”事变以后，国民党统治集团依附于美、英帝国主义，为了讨好外国主子，从政治、经济到文化都奉行“送去主义”。</a:t>
            </a:r>
            <a:endParaRPr lang="zh-CN" altLang="en-US" sz="36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7762" name="标题 117761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lang="zh-CN" altLang="en-US" dirty="0"/>
          </a:p>
        </p:txBody>
      </p:sp>
      <p:sp>
        <p:nvSpPr>
          <p:cNvPr id="117763" name="文本占位符 117762"/>
          <p:cNvSpPr>
            <a:spLocks noGrp="1"/>
          </p:cNvSpPr>
          <p:nvPr>
            <p:ph type="body" idx="1"/>
          </p:nvPr>
        </p:nvSpPr>
        <p:spPr>
          <a:xfrm>
            <a:off x="1703388" y="692150"/>
            <a:ext cx="7848600" cy="5632450"/>
          </a:xfrm>
        </p:spPr>
        <p:txBody>
          <a:bodyPr/>
          <a:p>
            <a:r>
              <a:rPr lang="en-US" altLang="zh-CN" b="1"/>
              <a:t>2</a:t>
            </a:r>
            <a:r>
              <a:rPr lang="zh-CN" altLang="en-US" b="1" dirty="0"/>
              <a:t>．美、英等帝国主义操纵着中国的财政经济命脉，控制着中国的政治军事力量，不断对中国进行军事、经济、文化侵略。</a:t>
            </a:r>
            <a:endParaRPr lang="zh-CN" altLang="en-US" b="1" dirty="0"/>
          </a:p>
          <a:p>
            <a:r>
              <a:rPr lang="zh-CN" altLang="en-US" b="1" dirty="0"/>
              <a:t>    </a:t>
            </a:r>
            <a:r>
              <a:rPr lang="en-US" altLang="zh-CN" b="1"/>
              <a:t>3</a:t>
            </a:r>
            <a:r>
              <a:rPr lang="zh-CN" altLang="en-US" b="1"/>
              <a:t>．</a:t>
            </a:r>
            <a:r>
              <a:rPr lang="en-US" altLang="zh-CN" b="1"/>
              <a:t>20</a:t>
            </a:r>
            <a:r>
              <a:rPr lang="zh-CN" altLang="en-US" b="1" dirty="0"/>
              <a:t>世纪</a:t>
            </a:r>
            <a:r>
              <a:rPr lang="en-US" altLang="zh-CN" b="1"/>
              <a:t>30</a:t>
            </a:r>
            <a:r>
              <a:rPr lang="zh-CN" altLang="en-US" b="1" dirty="0"/>
              <a:t>年代，当时国内文化界各种思潮泛滥，在对待外国文化的问题上，存在着一些混乱的认识。有的主张“封建复古”，有的鼓吹“全盘西化”，有的盲目排外，等等。</a:t>
            </a:r>
            <a:endParaRPr lang="zh-CN" altLang="en-US" b="1" dirty="0"/>
          </a:p>
          <a:p>
            <a:r>
              <a:rPr lang="zh-CN" altLang="en-US" b="1" dirty="0"/>
              <a:t>鲁迅正是针对这种现状，旗帜鲜明地提出了“</a:t>
            </a:r>
            <a:r>
              <a:rPr lang="zh-CN" altLang="en-US" b="1" u="sng" dirty="0"/>
              <a:t>拿来主义</a:t>
            </a:r>
            <a:r>
              <a:rPr lang="zh-CN" altLang="en-US" b="1" dirty="0"/>
              <a:t>”的口号。</a:t>
            </a:r>
            <a:endParaRPr lang="zh-CN" altLang="en-US" b="1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8786" name="标题 118785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lang="zh-CN" altLang="en-US" dirty="0"/>
          </a:p>
        </p:txBody>
      </p:sp>
      <p:sp>
        <p:nvSpPr>
          <p:cNvPr id="118787" name="文本占位符 118786"/>
          <p:cNvSpPr>
            <a:spLocks noGrp="1"/>
          </p:cNvSpPr>
          <p:nvPr>
            <p:ph type="body" idx="1"/>
          </p:nvPr>
        </p:nvSpPr>
        <p:spPr>
          <a:xfrm>
            <a:off x="1828800" y="620713"/>
            <a:ext cx="7467600" cy="5703887"/>
          </a:xfrm>
        </p:spPr>
        <p:txBody>
          <a:bodyPr/>
          <a:p>
            <a:r>
              <a:rPr lang="zh-CN" altLang="en-US" sz="4800" dirty="0"/>
              <a:t>研习新课。 </a:t>
            </a:r>
            <a:endParaRPr lang="zh-CN" altLang="en-US" sz="4800" dirty="0"/>
          </a:p>
          <a:p>
            <a:r>
              <a:rPr lang="en-US" altLang="zh-CN" sz="4800"/>
              <a:t>1.</a:t>
            </a:r>
            <a:r>
              <a:rPr lang="zh-CN" altLang="en-US" sz="4800" dirty="0"/>
              <a:t>分析写作思路和课文结构层次。</a:t>
            </a:r>
            <a:endParaRPr lang="zh-CN" altLang="en-US" sz="4800" dirty="0"/>
          </a:p>
          <a:p>
            <a:r>
              <a:rPr lang="zh-CN" altLang="en-US" sz="4800" dirty="0"/>
              <a:t>提问：作者要论说的是“拿来主义”，为什么课文前半部分写“闭关主义”和“送去主义”？ </a:t>
            </a:r>
            <a:endParaRPr lang="zh-CN" altLang="en-US" sz="4800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0835" name="文本占位符 120834"/>
          <p:cNvSpPr>
            <a:spLocks noGrp="1"/>
          </p:cNvSpPr>
          <p:nvPr>
            <p:ph type="body" idx="1"/>
          </p:nvPr>
        </p:nvSpPr>
        <p:spPr>
          <a:xfrm>
            <a:off x="1524000" y="476250"/>
            <a:ext cx="8101013" cy="5848350"/>
          </a:xfrm>
        </p:spPr>
        <p:txBody>
          <a:bodyPr/>
          <a:p>
            <a:r>
              <a:rPr lang="zh-CN" altLang="en-US" b="1" dirty="0"/>
              <a:t>讨论、明确：作者要论说的是“拿来主义”，但它是针对历史和现实存在的问题提出来的，近代的“</a:t>
            </a:r>
            <a:r>
              <a:rPr lang="zh-CN" altLang="en-US" b="1" u="sng" dirty="0"/>
              <a:t>闭关主义</a:t>
            </a:r>
            <a:r>
              <a:rPr lang="zh-CN" altLang="en-US" b="1" dirty="0"/>
              <a:t>”必然导致“现在”的“</a:t>
            </a:r>
            <a:r>
              <a:rPr lang="zh-CN" altLang="en-US" b="1" u="sng" dirty="0"/>
              <a:t>送去主义</a:t>
            </a:r>
            <a:r>
              <a:rPr lang="zh-CN" altLang="en-US" b="1" dirty="0"/>
              <a:t>”。“送去主义”是一种有往无来的卖国行径，必然导致国势日弱，被动挨打，从长远看，将造成亡国灭种。因此，采取与“送去主义”针锋相对的“</a:t>
            </a:r>
            <a:r>
              <a:rPr lang="zh-CN" altLang="en-US" b="1" u="sng" dirty="0"/>
              <a:t>拿来主义</a:t>
            </a:r>
            <a:r>
              <a:rPr lang="zh-CN" altLang="en-US" b="1" dirty="0"/>
              <a:t>”就刻不容缓。“送去主义”和“拿来主义”是一个问题的两个方面，“破”正是为了“立”，“破”得彻底，“立”得才牢靠。这个问题弄明白了，作者的思路和文章的结构层次就基本上清楚了。 </a:t>
            </a:r>
            <a:endParaRPr lang="zh-CN" altLang="en-US" b="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93" name="矩形 16392"/>
          <p:cNvSpPr/>
          <p:nvPr/>
        </p:nvSpPr>
        <p:spPr>
          <a:xfrm>
            <a:off x="3581400" y="2808288"/>
            <a:ext cx="5257800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6000" dirty="0">
                <a:solidFill>
                  <a:schemeClr val="folHlink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 </a:t>
            </a:r>
            <a:r>
              <a:rPr lang="zh-CN" altLang="en-US" sz="7200" dirty="0">
                <a:solidFill>
                  <a:schemeClr val="folHlink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活力    课堂</a:t>
            </a:r>
            <a:endParaRPr lang="en-US" altLang="zh-CN" sz="7200" dirty="0">
              <a:solidFill>
                <a:schemeClr val="folHlink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1859" name="文本占位符 121858"/>
          <p:cNvSpPr>
            <a:spLocks noGrp="1"/>
          </p:cNvSpPr>
          <p:nvPr>
            <p:ph type="body" idx="1"/>
          </p:nvPr>
        </p:nvSpPr>
        <p:spPr>
          <a:xfrm>
            <a:off x="1828800" y="620713"/>
            <a:ext cx="7467600" cy="5703887"/>
          </a:xfrm>
        </p:spPr>
        <p:txBody>
          <a:bodyPr/>
          <a:p>
            <a:r>
              <a:rPr lang="zh-CN" altLang="en-US" dirty="0"/>
              <a:t>全文分三个部分： </a:t>
            </a:r>
            <a:endParaRPr lang="zh-CN" altLang="en-US" dirty="0"/>
          </a:p>
          <a:p>
            <a:r>
              <a:rPr lang="zh-CN" altLang="en-US" dirty="0"/>
              <a:t>第一部分（第</a:t>
            </a:r>
            <a:r>
              <a:rPr lang="en-US" altLang="zh-CN"/>
              <a:t>1--</a:t>
            </a:r>
            <a:r>
              <a:rPr lang="en-US" altLang="zh-CN" b="1" u="sng"/>
              <a:t>4</a:t>
            </a:r>
            <a:r>
              <a:rPr lang="zh-CN" altLang="en-US" dirty="0"/>
              <a:t>段）：</a:t>
            </a:r>
            <a:r>
              <a:rPr lang="zh-CN" altLang="en-US" b="1" u="sng" dirty="0"/>
              <a:t>揭露批判“送去主义”的实质及其严重后果</a:t>
            </a:r>
            <a:r>
              <a:rPr lang="zh-CN" altLang="en-US" dirty="0"/>
              <a:t>。 </a:t>
            </a:r>
            <a:endParaRPr lang="zh-CN" altLang="en-US" dirty="0"/>
          </a:p>
          <a:p>
            <a:r>
              <a:rPr lang="zh-CN" altLang="en-US" dirty="0"/>
              <a:t>第</a:t>
            </a:r>
            <a:r>
              <a:rPr lang="en-US" altLang="zh-CN"/>
              <a:t>1</a:t>
            </a:r>
            <a:r>
              <a:rPr lang="zh-CN" altLang="en-US"/>
              <a:t>、</a:t>
            </a:r>
            <a:r>
              <a:rPr lang="en-US" altLang="zh-CN"/>
              <a:t>2</a:t>
            </a:r>
            <a:r>
              <a:rPr lang="zh-CN" altLang="en-US" dirty="0"/>
              <a:t>段是揭露批判国民党政府在文化上奉行“</a:t>
            </a:r>
            <a:r>
              <a:rPr lang="zh-CN" altLang="en-US" b="1" u="sng" dirty="0"/>
              <a:t>送去主义</a:t>
            </a:r>
            <a:r>
              <a:rPr lang="zh-CN" altLang="en-US" dirty="0"/>
              <a:t>”的媚外求荣和欺世惑众的可耻行为。 </a:t>
            </a:r>
            <a:endParaRPr lang="zh-CN" altLang="en-US" dirty="0"/>
          </a:p>
          <a:p>
            <a:r>
              <a:rPr lang="zh-CN" altLang="en-US" dirty="0"/>
              <a:t>第</a:t>
            </a:r>
            <a:r>
              <a:rPr lang="en-US" altLang="zh-CN"/>
              <a:t>3</a:t>
            </a:r>
            <a:r>
              <a:rPr lang="zh-CN" altLang="en-US"/>
              <a:t>、</a:t>
            </a:r>
            <a:r>
              <a:rPr lang="en-US" altLang="zh-CN"/>
              <a:t>4</a:t>
            </a:r>
            <a:r>
              <a:rPr lang="zh-CN" altLang="en-US" dirty="0"/>
              <a:t>段是</a:t>
            </a:r>
            <a:r>
              <a:rPr lang="zh-CN" altLang="en-US" b="1" u="sng" dirty="0"/>
              <a:t>揭露“送去主义”的实质和危害</a:t>
            </a:r>
            <a:r>
              <a:rPr lang="zh-CN" altLang="en-US" dirty="0"/>
              <a:t>。 </a:t>
            </a:r>
            <a:endParaRPr lang="zh-CN" altLang="en-US" dirty="0"/>
          </a:p>
          <a:p>
            <a:r>
              <a:rPr lang="zh-CN" altLang="en-US" dirty="0"/>
              <a:t>第二部分（第</a:t>
            </a:r>
            <a:r>
              <a:rPr lang="en-US" altLang="zh-CN" b="1" u="sng"/>
              <a:t>5</a:t>
            </a:r>
            <a:r>
              <a:rPr lang="en-US" altLang="zh-CN"/>
              <a:t>--</a:t>
            </a:r>
            <a:r>
              <a:rPr lang="en-US" altLang="zh-CN" b="1" u="sng"/>
              <a:t>9</a:t>
            </a:r>
            <a:r>
              <a:rPr lang="zh-CN" altLang="en-US" dirty="0"/>
              <a:t>段）：阐明</a:t>
            </a:r>
            <a:r>
              <a:rPr lang="zh-CN" altLang="en-US" b="1" u="sng" dirty="0"/>
              <a:t>“拿来主义”的基本观点</a:t>
            </a:r>
            <a:r>
              <a:rPr lang="zh-CN" altLang="en-US" dirty="0"/>
              <a:t>，批判</a:t>
            </a:r>
            <a:r>
              <a:rPr lang="zh-CN" altLang="en-US" b="1" u="sng" dirty="0"/>
              <a:t>在对待文化遗产问题上的错误倾向</a:t>
            </a:r>
            <a:r>
              <a:rPr lang="zh-CN" altLang="en-US" dirty="0"/>
              <a:t>。 </a:t>
            </a:r>
            <a:endParaRPr lang="zh-CN" altLang="en-US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883" name="文本占位符 122882"/>
          <p:cNvSpPr>
            <a:spLocks noGrp="1"/>
          </p:cNvSpPr>
          <p:nvPr>
            <p:ph type="body" idx="1"/>
          </p:nvPr>
        </p:nvSpPr>
        <p:spPr>
          <a:xfrm>
            <a:off x="1524000" y="549275"/>
            <a:ext cx="8172450" cy="5775325"/>
          </a:xfrm>
        </p:spPr>
        <p:txBody>
          <a:bodyPr/>
          <a:p>
            <a:r>
              <a:rPr lang="zh-CN" altLang="en-US"/>
              <a:t>第</a:t>
            </a:r>
            <a:r>
              <a:rPr lang="en-US" altLang="zh-CN"/>
              <a:t>5</a:t>
            </a:r>
            <a:r>
              <a:rPr lang="zh-CN" altLang="en-US" dirty="0"/>
              <a:t>段</a:t>
            </a:r>
            <a:r>
              <a:rPr lang="zh-CN" altLang="en-US" b="1" u="sng" dirty="0"/>
              <a:t>正面提出“拿来主义”的主张</a:t>
            </a:r>
            <a:r>
              <a:rPr lang="zh-CN" altLang="en-US" dirty="0"/>
              <a:t>。 </a:t>
            </a:r>
            <a:endParaRPr lang="zh-CN" altLang="en-US" dirty="0"/>
          </a:p>
          <a:p>
            <a:r>
              <a:rPr lang="zh-CN" altLang="en-US" dirty="0"/>
              <a:t>第</a:t>
            </a:r>
            <a:r>
              <a:rPr lang="en-US" altLang="zh-CN"/>
              <a:t>6</a:t>
            </a:r>
            <a:r>
              <a:rPr lang="zh-CN" altLang="en-US" dirty="0"/>
              <a:t>段揭示“送去主义”的</a:t>
            </a:r>
            <a:r>
              <a:rPr lang="zh-CN" altLang="en-US" b="1" u="sng" dirty="0"/>
              <a:t>危害</a:t>
            </a:r>
            <a:r>
              <a:rPr lang="zh-CN" altLang="en-US" dirty="0"/>
              <a:t>和实行“拿来主义”的</a:t>
            </a:r>
            <a:r>
              <a:rPr lang="zh-CN" altLang="en-US" b="1" u="sng" dirty="0"/>
              <a:t>必要</a:t>
            </a:r>
            <a:r>
              <a:rPr lang="zh-CN" altLang="en-US" dirty="0"/>
              <a:t>。 </a:t>
            </a:r>
            <a:endParaRPr lang="zh-CN" altLang="en-US" dirty="0"/>
          </a:p>
          <a:p>
            <a:r>
              <a:rPr lang="zh-CN" altLang="en-US" dirty="0"/>
              <a:t>第</a:t>
            </a:r>
            <a:r>
              <a:rPr lang="en-US" altLang="zh-CN"/>
              <a:t>7</a:t>
            </a:r>
            <a:r>
              <a:rPr lang="zh-CN" altLang="en-US" dirty="0"/>
              <a:t>段揭示“拿来主义”的含义就是“</a:t>
            </a:r>
            <a:r>
              <a:rPr lang="zh-CN" altLang="en-US" b="1" u="sng" dirty="0"/>
              <a:t>运用脑髓，放出眼光，自己来拿</a:t>
            </a:r>
            <a:r>
              <a:rPr lang="zh-CN" altLang="en-US" dirty="0"/>
              <a:t>”。 </a:t>
            </a:r>
            <a:endParaRPr lang="zh-CN" altLang="en-US" dirty="0"/>
          </a:p>
          <a:p>
            <a:r>
              <a:rPr lang="zh-CN" altLang="en-US" dirty="0"/>
              <a:t>第</a:t>
            </a:r>
            <a:r>
              <a:rPr lang="en-US" altLang="zh-CN"/>
              <a:t>8</a:t>
            </a:r>
            <a:r>
              <a:rPr lang="zh-CN" altLang="en-US" dirty="0"/>
              <a:t>段</a:t>
            </a:r>
            <a:r>
              <a:rPr lang="zh-CN" altLang="en-US" b="1" u="sng" dirty="0"/>
              <a:t>批判对待文化遗产的三种错误态度</a:t>
            </a:r>
            <a:r>
              <a:rPr lang="zh-CN" altLang="en-US" dirty="0"/>
              <a:t>。 </a:t>
            </a:r>
            <a:endParaRPr lang="zh-CN" altLang="en-US" dirty="0"/>
          </a:p>
          <a:p>
            <a:r>
              <a:rPr lang="zh-CN" altLang="en-US" dirty="0"/>
              <a:t>第</a:t>
            </a:r>
            <a:r>
              <a:rPr lang="en-US" altLang="zh-CN"/>
              <a:t>9</a:t>
            </a:r>
            <a:r>
              <a:rPr lang="zh-CN" altLang="en-US" dirty="0"/>
              <a:t>段从正面具体而形象地阐明“拿来主义”的</a:t>
            </a:r>
            <a:r>
              <a:rPr lang="zh-CN" altLang="en-US" b="1" u="sng" dirty="0"/>
              <a:t>原则</a:t>
            </a:r>
            <a:r>
              <a:rPr lang="zh-CN" altLang="en-US" dirty="0"/>
              <a:t>和</a:t>
            </a:r>
            <a:r>
              <a:rPr lang="zh-CN" altLang="en-US" b="1" u="sng" dirty="0"/>
              <a:t>方法</a:t>
            </a:r>
            <a:r>
              <a:rPr lang="zh-CN" altLang="en-US" dirty="0"/>
              <a:t>。 </a:t>
            </a:r>
            <a:endParaRPr lang="zh-CN" altLang="en-US" dirty="0"/>
          </a:p>
          <a:p>
            <a:r>
              <a:rPr lang="zh-CN" altLang="en-US" dirty="0"/>
              <a:t>第三部分（第</a:t>
            </a:r>
            <a:r>
              <a:rPr lang="en-US" altLang="zh-CN"/>
              <a:t>10</a:t>
            </a:r>
            <a:r>
              <a:rPr lang="zh-CN" altLang="en-US" dirty="0"/>
              <a:t>段）：总结全文，指出实行“拿来主义”的人应具有的</a:t>
            </a:r>
            <a:r>
              <a:rPr lang="zh-CN" altLang="en-US" b="1" u="sng" dirty="0"/>
              <a:t>胆识</a:t>
            </a:r>
            <a:r>
              <a:rPr lang="zh-CN" altLang="en-US" dirty="0"/>
              <a:t>和</a:t>
            </a:r>
            <a:r>
              <a:rPr lang="zh-CN" altLang="en-US" b="1" u="sng" dirty="0"/>
              <a:t>品质</a:t>
            </a:r>
            <a:r>
              <a:rPr lang="zh-CN" altLang="en-US" dirty="0"/>
              <a:t>，以及“拿来主义”</a:t>
            </a:r>
            <a:r>
              <a:rPr lang="zh-CN" altLang="en-US" b="1" u="sng" dirty="0"/>
              <a:t>对于创造民族新文化的重要意义</a:t>
            </a:r>
            <a:r>
              <a:rPr lang="zh-CN" altLang="en-US" dirty="0"/>
              <a:t> </a:t>
            </a:r>
            <a:endParaRPr lang="zh-CN" altLang="en-US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3906" name="标题 123905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lang="zh-CN" altLang="en-US" dirty="0"/>
          </a:p>
        </p:txBody>
      </p:sp>
      <p:sp>
        <p:nvSpPr>
          <p:cNvPr id="123907" name="文本占位符 123906"/>
          <p:cNvSpPr>
            <a:spLocks noGrp="1"/>
          </p:cNvSpPr>
          <p:nvPr>
            <p:ph type="body" idx="1"/>
          </p:nvPr>
        </p:nvSpPr>
        <p:spPr/>
        <p:txBody>
          <a:bodyPr/>
          <a:p>
            <a:r>
              <a:rPr lang="zh-CN" altLang="en-US" sz="4000" b="1" dirty="0"/>
              <a:t>研习第一部分：弄清“送去主义”的实质与危害，体会幽默、讽刺的语言在批判错误观点时的表现力。 </a:t>
            </a:r>
            <a:endParaRPr lang="zh-CN" altLang="en-US" sz="4000" b="1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4930" name="标题 124929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lang="zh-CN" altLang="en-US" dirty="0"/>
          </a:p>
        </p:txBody>
      </p:sp>
      <p:sp>
        <p:nvSpPr>
          <p:cNvPr id="124931" name="文本占位符 124930"/>
          <p:cNvSpPr>
            <a:spLocks noGrp="1"/>
          </p:cNvSpPr>
          <p:nvPr>
            <p:ph type="body" idx="1"/>
          </p:nvPr>
        </p:nvSpPr>
        <p:spPr/>
        <p:txBody>
          <a:bodyPr/>
          <a:p>
            <a:r>
              <a:rPr lang="zh-CN" altLang="en-US" sz="4000" b="1"/>
              <a:t>（</a:t>
            </a:r>
            <a:r>
              <a:rPr lang="en-US" altLang="zh-CN" sz="4000" b="1"/>
              <a:t>1</a:t>
            </a:r>
            <a:r>
              <a:rPr lang="zh-CN" altLang="en-US" sz="4000" b="1" dirty="0"/>
              <a:t>）提问：第</a:t>
            </a:r>
            <a:r>
              <a:rPr lang="en-US" altLang="zh-CN" sz="4000" b="1"/>
              <a:t>1</a:t>
            </a:r>
            <a:r>
              <a:rPr lang="zh-CN" altLang="en-US" sz="4000" b="1" dirty="0"/>
              <a:t>段“别的且不说罢”一句有什么作用？作者列举了哪些事例来揭露国民党政府实行“送去主义”的媚外丑态的？ </a:t>
            </a:r>
            <a:endParaRPr lang="zh-CN" altLang="en-US" sz="4000" b="1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5955" name="文本占位符 125954"/>
          <p:cNvSpPr>
            <a:spLocks noGrp="1"/>
          </p:cNvSpPr>
          <p:nvPr>
            <p:ph type="body" idx="1"/>
          </p:nvPr>
        </p:nvSpPr>
        <p:spPr>
          <a:xfrm>
            <a:off x="1847850" y="692150"/>
            <a:ext cx="7448550" cy="5632450"/>
          </a:xfrm>
        </p:spPr>
        <p:txBody>
          <a:bodyPr/>
          <a:p>
            <a:r>
              <a:rPr lang="zh-CN" altLang="en-US" b="1" dirty="0"/>
              <a:t>讨论，明确：这一句把所要揭露、论述的</a:t>
            </a:r>
            <a:r>
              <a:rPr lang="zh-CN" altLang="en-US" b="1" u="sng" dirty="0"/>
              <a:t>范围</a:t>
            </a:r>
            <a:r>
              <a:rPr lang="zh-CN" altLang="en-US" b="1" dirty="0"/>
              <a:t>加以严格的限制，只讲</a:t>
            </a:r>
            <a:r>
              <a:rPr lang="zh-CN" altLang="en-US" b="1" u="sng" dirty="0"/>
              <a:t>文化</a:t>
            </a:r>
            <a:r>
              <a:rPr lang="zh-CN" altLang="en-US" b="1" dirty="0"/>
              <a:t>上的事。本文写于</a:t>
            </a:r>
            <a:r>
              <a:rPr lang="en-US" altLang="zh-CN" b="1" u="sng"/>
              <a:t>1934</a:t>
            </a:r>
            <a:r>
              <a:rPr lang="zh-CN" altLang="en-US" b="1"/>
              <a:t>年</a:t>
            </a:r>
            <a:r>
              <a:rPr lang="en-US" altLang="zh-CN" b="1"/>
              <a:t>6</a:t>
            </a:r>
            <a:r>
              <a:rPr lang="zh-CN" altLang="en-US" b="1"/>
              <a:t>月</a:t>
            </a:r>
            <a:r>
              <a:rPr lang="en-US" altLang="zh-CN" b="1"/>
              <a:t>4</a:t>
            </a:r>
            <a:r>
              <a:rPr lang="zh-CN" altLang="en-US" b="1" dirty="0"/>
              <a:t>日，那时日本帝国主义的魔爪已经伸到了东北、华北，国民党政府推行卖国主义政策，变本加厉地出卖国家的领土、资源和主权，确实“成了什么都是‘送去主义’了”。因此，用“别的且不说罢”的句子，不仅使论述的</a:t>
            </a:r>
            <a:r>
              <a:rPr lang="zh-CN" altLang="en-US" b="1" u="sng" dirty="0"/>
              <a:t>范围</a:t>
            </a:r>
            <a:r>
              <a:rPr lang="zh-CN" altLang="en-US" b="1" dirty="0"/>
              <a:t>明确，而且</a:t>
            </a:r>
            <a:r>
              <a:rPr lang="zh-CN" altLang="en-US" b="1" u="sng" dirty="0"/>
              <a:t>增强了揭露的深刻性</a:t>
            </a:r>
            <a:r>
              <a:rPr lang="zh-CN" altLang="en-US" dirty="0"/>
              <a:t>。 </a:t>
            </a:r>
            <a:endParaRPr lang="zh-CN" altLang="en-US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6979" name="文本占位符 126978"/>
          <p:cNvSpPr>
            <a:spLocks noGrp="1"/>
          </p:cNvSpPr>
          <p:nvPr>
            <p:ph type="body" idx="1"/>
          </p:nvPr>
        </p:nvSpPr>
        <p:spPr>
          <a:xfrm>
            <a:off x="1524000" y="476250"/>
            <a:ext cx="8027988" cy="5848350"/>
          </a:xfrm>
        </p:spPr>
        <p:txBody>
          <a:bodyPr/>
          <a:p>
            <a:r>
              <a:rPr lang="zh-CN" altLang="en-US" b="1" dirty="0"/>
              <a:t>作者举了三个“送”的事例：“先送”一批古董到巴黎去展览，“不知后事如何”，即</a:t>
            </a:r>
            <a:r>
              <a:rPr lang="zh-CN" altLang="en-US" b="1" u="sng" dirty="0"/>
              <a:t>有去无回</a:t>
            </a:r>
            <a:r>
              <a:rPr lang="zh-CN" altLang="en-US" b="1" dirty="0"/>
              <a:t>，这是</a:t>
            </a:r>
            <a:r>
              <a:rPr lang="zh-CN" altLang="en-US" b="1" u="sng" dirty="0"/>
              <a:t>媚外</a:t>
            </a:r>
            <a:r>
              <a:rPr lang="zh-CN" altLang="en-US" b="1" dirty="0"/>
              <a:t>的可耻行径；还有几位“大师”们捧几张古画和新画，在欧洲各国一路挂过去，“捧”何其</a:t>
            </a:r>
            <a:r>
              <a:rPr lang="zh-CN" altLang="en-US" b="1" u="sng" dirty="0"/>
              <a:t>郑重</a:t>
            </a:r>
            <a:r>
              <a:rPr lang="zh-CN" altLang="en-US" b="1" dirty="0"/>
              <a:t>、</a:t>
            </a:r>
            <a:r>
              <a:rPr lang="zh-CN" altLang="en-US" b="1" u="sng" dirty="0"/>
              <a:t>恭敬</a:t>
            </a:r>
            <a:r>
              <a:rPr lang="zh-CN" altLang="en-US" b="1" dirty="0"/>
              <a:t>，媚态可掬，几张画“一路的挂”，</a:t>
            </a:r>
            <a:r>
              <a:rPr lang="zh-CN" altLang="en-US" b="1" u="sng" dirty="0"/>
              <a:t>何其卖力</a:t>
            </a:r>
            <a:r>
              <a:rPr lang="zh-CN" altLang="en-US" b="1" dirty="0"/>
              <a:t>，何其寒伧可笑，“发扬国光”，</a:t>
            </a:r>
            <a:r>
              <a:rPr lang="zh-CN" altLang="en-US" b="1" u="sng" dirty="0"/>
              <a:t>反语</a:t>
            </a:r>
            <a:r>
              <a:rPr lang="zh-CN" altLang="en-US" b="1" dirty="0"/>
              <a:t>，讽刺</a:t>
            </a:r>
            <a:r>
              <a:rPr lang="zh-CN" altLang="en-US" b="1" u="sng" dirty="0"/>
              <a:t>不以为耻</a:t>
            </a:r>
            <a:r>
              <a:rPr lang="zh-CN" altLang="en-US" b="1" dirty="0"/>
              <a:t>，</a:t>
            </a:r>
            <a:r>
              <a:rPr lang="zh-CN" altLang="en-US" b="1" u="sng" dirty="0"/>
              <a:t>反以为荣</a:t>
            </a:r>
            <a:r>
              <a:rPr lang="zh-CN" altLang="en-US" b="1" dirty="0"/>
              <a:t>；“还要送梅兰芳博士到苏联去，以催进‘象征主义’</a:t>
            </a:r>
            <a:r>
              <a:rPr lang="en-US" altLang="zh-CN" b="1">
                <a:latin typeface="Arial" panose="020B0604020202020204" pitchFamily="34" charset="0"/>
              </a:rPr>
              <a:t>……</a:t>
            </a:r>
            <a:r>
              <a:rPr lang="zh-CN" altLang="en-US" b="1" dirty="0"/>
              <a:t>也可以算得显出一点进步了”，用这种方式来显示一点进步，多么可怜，暗示</a:t>
            </a:r>
            <a:r>
              <a:rPr lang="zh-CN" altLang="en-US" b="1" u="sng" dirty="0"/>
              <a:t>“学艺”上的东西已经相当贫乏</a:t>
            </a:r>
            <a:r>
              <a:rPr lang="zh-CN" altLang="en-US" b="1" dirty="0"/>
              <a:t>。作者讽刺批判的锋芒不是对着几位艺术家，而是指向卖国媚外的反动当局及其御用文人，字里行间充满着</a:t>
            </a:r>
            <a:r>
              <a:rPr lang="zh-CN" altLang="en-US" b="1" u="sng" dirty="0"/>
              <a:t>憎恶</a:t>
            </a:r>
            <a:r>
              <a:rPr lang="zh-CN" altLang="en-US" b="1" dirty="0"/>
              <a:t>和</a:t>
            </a:r>
            <a:r>
              <a:rPr lang="zh-CN" altLang="en-US" b="1" u="sng" dirty="0"/>
              <a:t>鄙视</a:t>
            </a:r>
            <a:r>
              <a:rPr lang="zh-CN" altLang="en-US" b="1" dirty="0"/>
              <a:t>。 </a:t>
            </a:r>
            <a:endParaRPr lang="zh-CN" altLang="en-US" b="1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8002" name="标题 128001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lang="zh-CN" altLang="en-US" dirty="0"/>
          </a:p>
        </p:txBody>
      </p:sp>
      <p:sp>
        <p:nvSpPr>
          <p:cNvPr id="128003" name="文本占位符 128002"/>
          <p:cNvSpPr>
            <a:spLocks noGrp="1"/>
          </p:cNvSpPr>
          <p:nvPr>
            <p:ph type="body" idx="1"/>
          </p:nvPr>
        </p:nvSpPr>
        <p:spPr/>
        <p:txBody>
          <a:bodyPr/>
          <a:p>
            <a:r>
              <a:rPr lang="zh-CN" altLang="en-US" sz="4400" b="1"/>
              <a:t>（</a:t>
            </a:r>
            <a:r>
              <a:rPr lang="en-US" altLang="zh-CN" sz="4400" b="1"/>
              <a:t>2</a:t>
            </a:r>
            <a:r>
              <a:rPr lang="zh-CN" altLang="en-US" sz="4400" b="1" dirty="0"/>
              <a:t>）提问：一味奉行“送去主义”会产生什么严重后果及危害？ </a:t>
            </a:r>
            <a:endParaRPr lang="zh-CN" altLang="en-US" sz="4400" b="1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9027" name="文本占位符 129026"/>
          <p:cNvSpPr>
            <a:spLocks noGrp="1"/>
          </p:cNvSpPr>
          <p:nvPr>
            <p:ph type="body" idx="1"/>
          </p:nvPr>
        </p:nvSpPr>
        <p:spPr>
          <a:xfrm>
            <a:off x="1703388" y="404813"/>
            <a:ext cx="7993062" cy="5919787"/>
          </a:xfrm>
        </p:spPr>
        <p:txBody>
          <a:bodyPr/>
          <a:p>
            <a:r>
              <a:rPr lang="zh-CN" altLang="en-US" b="1" dirty="0"/>
              <a:t>讨论，明确：作者以尼采自诩他是太阳，光热无穷，只是给与，不想取得作</a:t>
            </a:r>
            <a:r>
              <a:rPr lang="zh-CN" altLang="en-US" b="1" u="sng" dirty="0"/>
              <a:t>类比</a:t>
            </a:r>
            <a:r>
              <a:rPr lang="zh-CN" altLang="en-US" b="1" dirty="0"/>
              <a:t>，“尼采究竟不是太阳，他发了疯”；中国不“丰富”，还要“大度”，“只是送出去”，同样是愚蠢可笑的。说“掘起地下的煤来，就足够全世界几百年之用”，“几百年之后呢”？我们的子孙，“当佳节大典之际，他们拿不出东西来，只好磕头贺喜，讨一点残羹冷炙做奖赏”。“磕头”、“讨”和“残羹冷炙”、“奖赏”等词语，形象、深刻地写出了</a:t>
            </a:r>
            <a:r>
              <a:rPr lang="zh-CN" altLang="en-US" b="1" u="sng" dirty="0"/>
              <a:t>“送”的结果是我们的子孙后代无法立足于世界民族之林</a:t>
            </a:r>
            <a:r>
              <a:rPr lang="zh-CN" altLang="en-US" b="1" dirty="0"/>
              <a:t>。 </a:t>
            </a:r>
            <a:endParaRPr lang="zh-CN" altLang="en-US" b="1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0051" name="文本占位符 130050"/>
          <p:cNvSpPr>
            <a:spLocks noGrp="1"/>
          </p:cNvSpPr>
          <p:nvPr>
            <p:ph type="body" idx="1"/>
          </p:nvPr>
        </p:nvSpPr>
        <p:spPr/>
        <p:txBody>
          <a:bodyPr/>
          <a:p>
            <a:r>
              <a:rPr lang="zh-CN" altLang="en-US" sz="4000" b="1"/>
              <a:t>（</a:t>
            </a:r>
            <a:r>
              <a:rPr lang="en-US" altLang="zh-CN" sz="4000" b="1"/>
              <a:t>3</a:t>
            </a:r>
            <a:r>
              <a:rPr lang="zh-CN" altLang="en-US" sz="4000" b="1" dirty="0"/>
              <a:t>）提问：“抛来”和“抛给”有何区别？ </a:t>
            </a:r>
            <a:endParaRPr lang="zh-CN" altLang="en-US" sz="4000" b="1" dirty="0"/>
          </a:p>
          <a:p>
            <a:r>
              <a:rPr lang="zh-CN" altLang="en-US" sz="4000" b="1" dirty="0"/>
              <a:t>讨论，明确：抛来指</a:t>
            </a:r>
            <a:r>
              <a:rPr lang="zh-CN" altLang="en-US" sz="4000" b="1" u="sng" dirty="0"/>
              <a:t>把无用的东西抛弃掉</a:t>
            </a:r>
            <a:r>
              <a:rPr lang="zh-CN" altLang="en-US" sz="4000" b="1" dirty="0"/>
              <a:t>，或者无代价地送人或施舍，一般不怀有什么不良的动机或目的。 </a:t>
            </a:r>
            <a:endParaRPr lang="zh-CN" altLang="en-US" sz="4000" b="1" dirty="0"/>
          </a:p>
          <a:p>
            <a:r>
              <a:rPr lang="zh-CN" altLang="en-US" sz="4000" b="1" dirty="0"/>
              <a:t>抛给指有</a:t>
            </a:r>
            <a:r>
              <a:rPr lang="zh-CN" altLang="en-US" sz="4000" b="1" u="sng" dirty="0"/>
              <a:t>目的的</a:t>
            </a:r>
            <a:r>
              <a:rPr lang="zh-CN" altLang="en-US" sz="4000" b="1" dirty="0"/>
              <a:t>、</a:t>
            </a:r>
            <a:r>
              <a:rPr lang="zh-CN" altLang="en-US" sz="4000" b="1" u="sng" dirty="0"/>
              <a:t>带恶意的输出</a:t>
            </a:r>
            <a:r>
              <a:rPr lang="zh-CN" altLang="en-US" sz="4000" b="1" dirty="0"/>
              <a:t>。 </a:t>
            </a:r>
            <a:endParaRPr lang="zh-CN" altLang="en-US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1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0051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0051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1">
                                            <p:txEl>
                                              <p:charRg st="22" end="7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0051">
                                            <p:txEl>
                                              <p:charRg st="22" end="7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0051">
                                            <p:txEl>
                                              <p:charRg st="22" end="7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1">
                                            <p:txEl>
                                              <p:charRg st="71" end="8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0051">
                                            <p:txEl>
                                              <p:charRg st="71" end="8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0051">
                                            <p:txEl>
                                              <p:charRg st="71" end="8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1075" name="文本占位符 131074"/>
          <p:cNvSpPr>
            <a:spLocks noGrp="1"/>
          </p:cNvSpPr>
          <p:nvPr>
            <p:ph type="body" idx="1"/>
          </p:nvPr>
        </p:nvSpPr>
        <p:spPr>
          <a:xfrm>
            <a:off x="1828800" y="620713"/>
            <a:ext cx="7467600" cy="5703887"/>
          </a:xfrm>
        </p:spPr>
        <p:txBody>
          <a:bodyPr/>
          <a:p>
            <a:r>
              <a:rPr lang="zh-CN" altLang="en-US" sz="3600" b="1" dirty="0"/>
              <a:t>小结：作者把对待文化遗产的问题放在历史和现实的背景中加以考察，文章一开始便从“</a:t>
            </a:r>
            <a:r>
              <a:rPr lang="zh-CN" altLang="en-US" sz="3600" b="1" u="sng" dirty="0"/>
              <a:t>闭关主义</a:t>
            </a:r>
            <a:r>
              <a:rPr lang="zh-CN" altLang="en-US" sz="3600" b="1" dirty="0"/>
              <a:t>”说起，进而揭露国民党政府在“</a:t>
            </a:r>
            <a:r>
              <a:rPr lang="zh-CN" altLang="en-US" sz="3600" b="1" u="sng" dirty="0"/>
              <a:t>学艺</a:t>
            </a:r>
            <a:r>
              <a:rPr lang="zh-CN" altLang="en-US" sz="3600" b="1" dirty="0"/>
              <a:t>”上实行“</a:t>
            </a:r>
            <a:r>
              <a:rPr lang="zh-CN" altLang="en-US" sz="3600" b="1" u="sng" dirty="0"/>
              <a:t>送去主义</a:t>
            </a:r>
            <a:r>
              <a:rPr lang="zh-CN" altLang="en-US" sz="3600" b="1" dirty="0"/>
              <a:t>”的种种媚外求荣，欺世惑众的事实，揭示“送去主义”必然使中国人民更加陷入被侵略，受奴役的悲惨境地。因此，“送去”之外，还得“拿来”。 </a:t>
            </a:r>
            <a:endParaRPr lang="zh-CN" altLang="en-US" sz="3600" b="1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986" name="标题 41985"/>
          <p:cNvSpPr>
            <a:spLocks noGrp="1"/>
          </p:cNvSpPr>
          <p:nvPr>
            <p:ph type="title"/>
          </p:nvPr>
        </p:nvSpPr>
        <p:spPr>
          <a:xfrm>
            <a:off x="1730375" y="260350"/>
            <a:ext cx="1341438" cy="730250"/>
          </a:xfrm>
        </p:spPr>
        <p:txBody>
          <a:bodyPr anchor="ctr"/>
          <a:p>
            <a:r>
              <a:rPr lang="zh-CN" altLang="en-US" sz="2800" b="1" dirty="0">
                <a:solidFill>
                  <a:srgbClr val="FFF7D5"/>
                </a:solidFill>
                <a:ea typeface="楷体_GB2312" pitchFamily="49" charset="-122"/>
              </a:rPr>
              <a:t>图片</a:t>
            </a:r>
            <a:r>
              <a:rPr lang="zh-CN" altLang="en-US" sz="2800" b="1" dirty="0">
                <a:solidFill>
                  <a:srgbClr val="CC3300"/>
                </a:solidFill>
                <a:ea typeface="楷体_GB2312" pitchFamily="49" charset="-122"/>
              </a:rPr>
              <a:t>一</a:t>
            </a:r>
            <a:endParaRPr lang="zh-CN" altLang="en-US" sz="2800" b="1" dirty="0">
              <a:solidFill>
                <a:srgbClr val="CC3300"/>
              </a:solidFill>
              <a:ea typeface="楷体_GB2312" pitchFamily="49" charset="-122"/>
            </a:endParaRPr>
          </a:p>
        </p:txBody>
      </p:sp>
      <p:pic>
        <p:nvPicPr>
          <p:cNvPr id="41988" name="图片 41987" descr="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63813" y="1052513"/>
            <a:ext cx="8027987" cy="49688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989" name="文本框 41988"/>
          <p:cNvSpPr txBox="1"/>
          <p:nvPr/>
        </p:nvSpPr>
        <p:spPr>
          <a:xfrm>
            <a:off x="1518603" y="1524000"/>
            <a:ext cx="921385" cy="22860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>
              <a:spcBef>
                <a:spcPct val="50000"/>
              </a:spcBef>
            </a:pPr>
            <a:r>
              <a:rPr lang="zh-CN" altLang="en-US" sz="4800" dirty="0">
                <a:solidFill>
                  <a:srgbClr val="FFF7D5"/>
                </a:solidFill>
                <a:ea typeface="楷体_GB2312" pitchFamily="49" charset="-122"/>
              </a:rPr>
              <a:t>紫禁城</a:t>
            </a:r>
            <a:endParaRPr lang="zh-CN" altLang="en-US" sz="4800" dirty="0">
              <a:solidFill>
                <a:srgbClr val="FFF7D5"/>
              </a:solidFill>
              <a:ea typeface="楷体_GB2312" pitchFamily="49" charset="-122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2099" name="文本占位符 132098"/>
          <p:cNvSpPr>
            <a:spLocks noGrp="1"/>
          </p:cNvSpPr>
          <p:nvPr>
            <p:ph type="body" idx="1"/>
          </p:nvPr>
        </p:nvSpPr>
        <p:spPr/>
        <p:txBody>
          <a:bodyPr/>
          <a:p>
            <a:r>
              <a:rPr lang="en-US" altLang="zh-CN" sz="4000" b="1"/>
              <a:t>.</a:t>
            </a:r>
            <a:r>
              <a:rPr lang="zh-CN" altLang="en-US" sz="4000" b="1" dirty="0"/>
              <a:t>研读第二部分：理解“拿来主义”的主张，领会运用形象的比喻阐明抽象的深刻的道理的写作方法。 </a:t>
            </a:r>
            <a:endParaRPr lang="zh-CN" altLang="en-US" sz="4000" b="1" dirty="0"/>
          </a:p>
          <a:p>
            <a:r>
              <a:rPr lang="zh-CN" altLang="en-US" sz="4000" b="1" dirty="0"/>
              <a:t>指名朗读第</a:t>
            </a:r>
            <a:r>
              <a:rPr lang="en-US" altLang="zh-CN" sz="4000" b="1"/>
              <a:t>5</a:t>
            </a:r>
            <a:r>
              <a:rPr lang="zh-CN" altLang="en-US" sz="4000" b="1"/>
              <a:t>、</a:t>
            </a:r>
            <a:r>
              <a:rPr lang="en-US" altLang="zh-CN" sz="4000" b="1"/>
              <a:t>6</a:t>
            </a:r>
            <a:r>
              <a:rPr lang="zh-CN" altLang="en-US" sz="4000" b="1"/>
              <a:t>、</a:t>
            </a:r>
            <a:r>
              <a:rPr lang="en-US" altLang="zh-CN" sz="4000" b="1"/>
              <a:t>7</a:t>
            </a:r>
            <a:r>
              <a:rPr lang="zh-CN" altLang="en-US" sz="4000" b="1" dirty="0"/>
              <a:t>段，注意对吝（</a:t>
            </a:r>
            <a:r>
              <a:rPr lang="zh-CN" altLang="en-US" sz="4000" b="1" u="sng" dirty="0"/>
              <a:t>ｌ</a:t>
            </a:r>
            <a:r>
              <a:rPr lang="en-US" altLang="zh-CN" sz="4000" b="1" u="sng"/>
              <a:t>ì</a:t>
            </a:r>
            <a:r>
              <a:rPr lang="zh-CN" altLang="en-US" sz="4000" b="1" u="sng" dirty="0"/>
              <a:t>ｎ</a:t>
            </a:r>
            <a:r>
              <a:rPr lang="zh-CN" altLang="en-US" sz="4000" b="1" dirty="0"/>
              <a:t>）啬（</a:t>
            </a:r>
            <a:r>
              <a:rPr lang="zh-CN" altLang="en-US" sz="4000" b="1" u="sng" dirty="0"/>
              <a:t>ｓ</a:t>
            </a:r>
            <a:r>
              <a:rPr lang="en-US" altLang="zh-CN" sz="4000" b="1" u="sng"/>
              <a:t>è</a:t>
            </a:r>
            <a:r>
              <a:rPr lang="zh-CN" altLang="en-US" sz="4000" b="1" dirty="0"/>
              <a:t>）、髓（</a:t>
            </a:r>
            <a:r>
              <a:rPr lang="zh-CN" altLang="en-US" sz="4000" b="1" u="sng" dirty="0"/>
              <a:t>ｓｕ</a:t>
            </a:r>
            <a:r>
              <a:rPr lang="en-US" altLang="zh-CN" sz="4000" b="1" u="sng"/>
              <a:t>ǐ</a:t>
            </a:r>
            <a:r>
              <a:rPr lang="zh-CN" altLang="en-US" sz="4000" b="1" dirty="0"/>
              <a:t>）、蹩（</a:t>
            </a:r>
            <a:r>
              <a:rPr lang="zh-CN" altLang="en-US" sz="4000" b="1" u="sng" dirty="0"/>
              <a:t>ｂｉ</a:t>
            </a:r>
            <a:r>
              <a:rPr lang="en-US" altLang="zh-CN" sz="4000" b="1" u="sng"/>
              <a:t>é</a:t>
            </a:r>
            <a:r>
              <a:rPr lang="zh-CN" altLang="en-US" sz="4000" b="1" dirty="0"/>
              <a:t>）正音。 </a:t>
            </a:r>
            <a:endParaRPr lang="zh-CN" altLang="en-US" sz="4000" b="1"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22" name="标题 133121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lang="zh-CN" altLang="en-US" dirty="0"/>
          </a:p>
        </p:txBody>
      </p:sp>
      <p:sp>
        <p:nvSpPr>
          <p:cNvPr id="133123" name="文本占位符 133122"/>
          <p:cNvSpPr>
            <a:spLocks noGrp="1"/>
          </p:cNvSpPr>
          <p:nvPr>
            <p:ph type="body" idx="1"/>
          </p:nvPr>
        </p:nvSpPr>
        <p:spPr/>
        <p:txBody>
          <a:bodyPr/>
          <a:p>
            <a:r>
              <a:rPr lang="zh-CN" altLang="en-US" sz="4000" b="1"/>
              <a:t>（</a:t>
            </a:r>
            <a:r>
              <a:rPr lang="en-US" altLang="zh-CN" sz="4000" b="1"/>
              <a:t>1</a:t>
            </a:r>
            <a:r>
              <a:rPr lang="zh-CN" altLang="en-US" sz="4000" b="1" dirty="0"/>
              <a:t>）提问：第</a:t>
            </a:r>
            <a:r>
              <a:rPr lang="en-US" altLang="zh-CN" sz="4000" b="1"/>
              <a:t>5</a:t>
            </a:r>
            <a:r>
              <a:rPr lang="zh-CN" altLang="en-US" sz="4000" b="1" dirty="0"/>
              <a:t>段中哪些词语含有讽刺意味？第</a:t>
            </a:r>
            <a:r>
              <a:rPr lang="en-US" altLang="zh-CN" sz="4000" b="1"/>
              <a:t>6</a:t>
            </a:r>
            <a:r>
              <a:rPr lang="zh-CN" altLang="en-US" sz="4000" b="1" dirty="0"/>
              <a:t>段的“送来”与“拿来”有何区别？第</a:t>
            </a:r>
            <a:r>
              <a:rPr lang="en-US" altLang="zh-CN" sz="4000" b="1"/>
              <a:t>7</a:t>
            </a:r>
            <a:r>
              <a:rPr lang="zh-CN" altLang="en-US" sz="4000" b="1" dirty="0"/>
              <a:t>段的“运用脑髓，放出眼光，自己来拿”怎么理解？ </a:t>
            </a:r>
            <a:endParaRPr lang="zh-CN" altLang="en-US" sz="4000" b="1" dirty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4147" name="文本占位符 134146"/>
          <p:cNvSpPr>
            <a:spLocks noGrp="1"/>
          </p:cNvSpPr>
          <p:nvPr>
            <p:ph type="body" idx="1"/>
          </p:nvPr>
        </p:nvSpPr>
        <p:spPr>
          <a:xfrm>
            <a:off x="1828800" y="692150"/>
            <a:ext cx="7796213" cy="5632450"/>
          </a:xfrm>
        </p:spPr>
        <p:txBody>
          <a:bodyPr/>
          <a:p>
            <a:r>
              <a:rPr lang="zh-CN" altLang="en-US" sz="4000" b="1" dirty="0"/>
              <a:t>讨论，明确：“摩登”是针对上文“自从给枪炮打破了大门之后</a:t>
            </a:r>
            <a:r>
              <a:rPr lang="en-US" altLang="zh-CN" sz="4000" b="1">
                <a:latin typeface="Arial" panose="020B0604020202020204" pitchFamily="34" charset="0"/>
              </a:rPr>
              <a:t>……</a:t>
            </a:r>
            <a:r>
              <a:rPr lang="zh-CN" altLang="en-US" sz="4000" b="1" dirty="0"/>
              <a:t>成了什么都是‘送去主义’了”而言的，把卖国媚外的行径说成“时髦”，一味地“送去”说成“赶时髦”，其</a:t>
            </a:r>
            <a:r>
              <a:rPr lang="zh-CN" altLang="en-US" sz="4000" b="1" u="sng" dirty="0"/>
              <a:t>讽刺意味</a:t>
            </a:r>
            <a:r>
              <a:rPr lang="zh-CN" altLang="en-US" sz="4000" b="1" dirty="0"/>
              <a:t>是很浓烈的。“吝啬”是针对上文“</a:t>
            </a:r>
            <a:r>
              <a:rPr lang="zh-CN" altLang="en-US" sz="4000" b="1" u="sng" dirty="0"/>
              <a:t>丰富</a:t>
            </a:r>
            <a:r>
              <a:rPr lang="zh-CN" altLang="en-US" sz="4000" b="1" dirty="0"/>
              <a:t>”、“</a:t>
            </a:r>
            <a:r>
              <a:rPr lang="zh-CN" altLang="en-US" sz="4000" b="1" u="sng" dirty="0"/>
              <a:t>大度</a:t>
            </a:r>
            <a:r>
              <a:rPr lang="zh-CN" altLang="en-US" sz="4000" b="1" dirty="0"/>
              <a:t>”而言的，两者鲜明对照，对“送去主义”者进行讽刺鞭挞。 </a:t>
            </a:r>
            <a:endParaRPr lang="zh-CN" altLang="en-US" sz="4000" b="1" dirty="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5170" name="标题 135169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lang="zh-CN" altLang="en-US" dirty="0"/>
          </a:p>
        </p:txBody>
      </p:sp>
      <p:sp>
        <p:nvSpPr>
          <p:cNvPr id="135171" name="文本占位符 135170"/>
          <p:cNvSpPr>
            <a:spLocks noGrp="1"/>
          </p:cNvSpPr>
          <p:nvPr>
            <p:ph type="body" idx="1"/>
          </p:nvPr>
        </p:nvSpPr>
        <p:spPr/>
        <p:txBody>
          <a:bodyPr/>
          <a:p>
            <a:r>
              <a:rPr lang="zh-CN" altLang="en-US" sz="3600" b="1" dirty="0"/>
              <a:t>“送来”是帝国主义对我国进行的经济、军事、文化</a:t>
            </a:r>
            <a:r>
              <a:rPr lang="zh-CN" altLang="en-US" sz="3600" b="1" u="sng" dirty="0"/>
              <a:t>侵略</a:t>
            </a:r>
            <a:r>
              <a:rPr lang="zh-CN" altLang="en-US" sz="3600" b="1" dirty="0"/>
              <a:t>、</a:t>
            </a:r>
            <a:r>
              <a:rPr lang="zh-CN" altLang="en-US" sz="3600" b="1" u="sng" dirty="0"/>
              <a:t>掠夺</a:t>
            </a:r>
            <a:r>
              <a:rPr lang="zh-CN" altLang="en-US" sz="3600" b="1" dirty="0"/>
              <a:t>，是“</a:t>
            </a:r>
            <a:r>
              <a:rPr lang="zh-CN" altLang="en-US" sz="3600" b="1" u="sng" dirty="0"/>
              <a:t>抛给</a:t>
            </a:r>
            <a:r>
              <a:rPr lang="zh-CN" altLang="en-US" sz="3600" b="1" dirty="0"/>
              <a:t>”的同义语；“拿来”是</a:t>
            </a:r>
            <a:r>
              <a:rPr lang="zh-CN" altLang="en-US" sz="3600" b="1" u="sng" dirty="0"/>
              <a:t>根据需要自己拿</a:t>
            </a:r>
            <a:r>
              <a:rPr lang="zh-CN" altLang="en-US" sz="3600" b="1" dirty="0"/>
              <a:t>，二者本质不同，内容迥异。 </a:t>
            </a:r>
            <a:endParaRPr lang="zh-CN" altLang="en-US" sz="3600" b="1" dirty="0"/>
          </a:p>
          <a:p>
            <a:r>
              <a:rPr lang="zh-CN" altLang="en-US" sz="3600" b="1" dirty="0"/>
              <a:t>运用脑髓指用脑筋</a:t>
            </a:r>
            <a:r>
              <a:rPr lang="zh-CN" altLang="en-US" sz="3600" b="1" u="sng" dirty="0"/>
              <a:t>独立思考</a:t>
            </a:r>
            <a:r>
              <a:rPr lang="zh-CN" altLang="en-US" sz="3600" b="1" dirty="0"/>
              <a:t>，</a:t>
            </a:r>
            <a:r>
              <a:rPr lang="zh-CN" altLang="en-US" sz="3600" b="1" u="sng" dirty="0"/>
              <a:t>有主见</a:t>
            </a:r>
            <a:r>
              <a:rPr lang="zh-CN" altLang="en-US" sz="3600" b="1" dirty="0"/>
              <a:t>；放出眼光指</a:t>
            </a:r>
            <a:r>
              <a:rPr lang="zh-CN" altLang="en-US" sz="3600" b="1" u="sng" dirty="0"/>
              <a:t>要看得清</a:t>
            </a:r>
            <a:r>
              <a:rPr lang="zh-CN" altLang="en-US" sz="3600" b="1" dirty="0"/>
              <a:t>，</a:t>
            </a:r>
            <a:r>
              <a:rPr lang="zh-CN" altLang="en-US" sz="3600" b="1" u="sng" dirty="0"/>
              <a:t>有辨别力</a:t>
            </a:r>
            <a:r>
              <a:rPr lang="zh-CN" altLang="en-US" sz="3600" b="1" dirty="0"/>
              <a:t>；自己来拿指</a:t>
            </a:r>
            <a:r>
              <a:rPr lang="zh-CN" altLang="en-US" sz="3600" b="1" u="sng" dirty="0"/>
              <a:t>要有选择</a:t>
            </a:r>
            <a:r>
              <a:rPr lang="zh-CN" altLang="en-US" sz="3600" b="1" dirty="0"/>
              <a:t>，</a:t>
            </a:r>
            <a:r>
              <a:rPr lang="zh-CN" altLang="en-US" sz="3600" b="1" u="sng" dirty="0"/>
              <a:t>自己拿</a:t>
            </a:r>
            <a:r>
              <a:rPr lang="zh-CN" altLang="en-US" sz="3600" b="1" dirty="0"/>
              <a:t>。 </a:t>
            </a:r>
            <a:endParaRPr lang="zh-CN" altLang="en-US" sz="3600" b="1" dirty="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6194" name="标题 136193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lang="zh-CN" altLang="en-US" dirty="0"/>
          </a:p>
        </p:txBody>
      </p:sp>
      <p:sp>
        <p:nvSpPr>
          <p:cNvPr id="136195" name="文本占位符 136194"/>
          <p:cNvSpPr>
            <a:spLocks noGrp="1"/>
          </p:cNvSpPr>
          <p:nvPr>
            <p:ph type="body" idx="1"/>
          </p:nvPr>
        </p:nvSpPr>
        <p:spPr/>
        <p:txBody>
          <a:bodyPr/>
          <a:p>
            <a:r>
              <a:rPr lang="zh-CN" altLang="en-US" sz="4000" b="1"/>
              <a:t>（</a:t>
            </a:r>
            <a:r>
              <a:rPr lang="en-US" altLang="zh-CN" sz="4000" b="1"/>
              <a:t>2</a:t>
            </a:r>
            <a:r>
              <a:rPr lang="zh-CN" altLang="en-US" sz="4000" b="1" dirty="0"/>
              <a:t>）提问：第</a:t>
            </a:r>
            <a:r>
              <a:rPr lang="en-US" altLang="zh-CN" sz="4000" b="1"/>
              <a:t>8</a:t>
            </a:r>
            <a:r>
              <a:rPr lang="zh-CN" altLang="en-US" sz="4000" b="1" dirty="0"/>
              <a:t>段批判了对待文化遗产的哪几种错误态度？第</a:t>
            </a:r>
            <a:r>
              <a:rPr lang="en-US" altLang="zh-CN" sz="4000" b="1"/>
              <a:t>9</a:t>
            </a:r>
            <a:r>
              <a:rPr lang="zh-CN" altLang="en-US" sz="4000" b="1" dirty="0"/>
              <a:t>段阐述了“拿来主义”者应采取怎样的态度和方法？运用比喻论证说明有什么作用？ </a:t>
            </a:r>
            <a:endParaRPr lang="zh-CN" altLang="en-US" sz="4000" b="1" dirty="0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7218" name="标题 137217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lang="zh-CN" altLang="en-US" dirty="0"/>
          </a:p>
        </p:txBody>
      </p:sp>
      <p:sp>
        <p:nvSpPr>
          <p:cNvPr id="137219" name="文本占位符 137218"/>
          <p:cNvSpPr>
            <a:spLocks noGrp="1"/>
          </p:cNvSpPr>
          <p:nvPr>
            <p:ph type="body" idx="1"/>
          </p:nvPr>
        </p:nvSpPr>
        <p:spPr/>
        <p:txBody>
          <a:bodyPr/>
          <a:p>
            <a:pPr>
              <a:lnSpc>
                <a:spcPct val="80000"/>
              </a:lnSpc>
            </a:pPr>
            <a:r>
              <a:rPr lang="zh-CN" altLang="en-US" sz="3600" b="1" dirty="0"/>
              <a:t>讨论，明确：“大宅子”比喻</a:t>
            </a:r>
            <a:r>
              <a:rPr lang="zh-CN" altLang="en-US" sz="3600" b="1" u="sng" dirty="0"/>
              <a:t>文化遗产</a:t>
            </a:r>
            <a:r>
              <a:rPr lang="zh-CN" altLang="en-US" sz="3600" b="1" dirty="0"/>
              <a:t>。 </a:t>
            </a:r>
            <a:endParaRPr lang="zh-CN" altLang="en-US" sz="3600" b="1" dirty="0"/>
          </a:p>
          <a:p>
            <a:pPr>
              <a:lnSpc>
                <a:spcPct val="80000"/>
              </a:lnSpc>
            </a:pPr>
            <a:r>
              <a:rPr lang="zh-CN" altLang="en-US" sz="3600" b="1" dirty="0"/>
              <a:t>怕：徘徊不敢走进门（</a:t>
            </a:r>
            <a:r>
              <a:rPr lang="zh-CN" altLang="en-US" sz="3600" b="1" u="sng" dirty="0"/>
              <a:t>逃避主义</a:t>
            </a:r>
            <a:r>
              <a:rPr lang="zh-CN" altLang="en-US" sz="3600" b="1" dirty="0"/>
              <a:t>）孱头 </a:t>
            </a:r>
            <a:endParaRPr lang="zh-CN" altLang="en-US" sz="3600" b="1" dirty="0"/>
          </a:p>
          <a:p>
            <a:pPr>
              <a:lnSpc>
                <a:spcPct val="80000"/>
              </a:lnSpc>
            </a:pPr>
            <a:r>
              <a:rPr lang="zh-CN" altLang="en-US" sz="3600" b="1" dirty="0"/>
              <a:t>怒：勃然大怒，放一把火烧光（</a:t>
            </a:r>
            <a:r>
              <a:rPr lang="zh-CN" altLang="en-US" sz="3600" b="1" u="sng" dirty="0"/>
              <a:t>虚无主义</a:t>
            </a:r>
            <a:r>
              <a:rPr lang="zh-CN" altLang="en-US" sz="3600" b="1" dirty="0"/>
              <a:t>）昏蛋。 </a:t>
            </a:r>
            <a:endParaRPr lang="zh-CN" altLang="en-US" sz="3600" b="1" dirty="0"/>
          </a:p>
          <a:p>
            <a:pPr>
              <a:lnSpc>
                <a:spcPct val="80000"/>
              </a:lnSpc>
            </a:pPr>
            <a:r>
              <a:rPr lang="zh-CN" altLang="en-US" sz="3600" b="1" dirty="0"/>
              <a:t>羡慕：欣欣然接受一切（</a:t>
            </a:r>
            <a:r>
              <a:rPr lang="zh-CN" altLang="en-US" sz="3600" b="1" u="sng" dirty="0"/>
              <a:t>投降主义</a:t>
            </a:r>
            <a:r>
              <a:rPr lang="zh-CN" altLang="en-US" sz="3600" b="1" dirty="0"/>
              <a:t>）废物。 </a:t>
            </a:r>
            <a:endParaRPr lang="zh-CN" altLang="en-US" sz="3600" b="1" dirty="0"/>
          </a:p>
          <a:p>
            <a:pPr>
              <a:lnSpc>
                <a:spcPct val="80000"/>
              </a:lnSpc>
            </a:pPr>
            <a:r>
              <a:rPr lang="zh-CN" altLang="en-US" sz="3600" b="1" dirty="0"/>
              <a:t>以上三种人对待文化遗产的态度都是错误的。</a:t>
            </a:r>
            <a:r>
              <a:rPr lang="zh-CN" altLang="en-US" sz="2400" dirty="0"/>
              <a:t> </a:t>
            </a:r>
            <a:endParaRPr lang="zh-CN" altLang="en-US" sz="2400" dirty="0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3318" name="图片 13317" descr="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1054100"/>
            <a:ext cx="9144000" cy="5543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22" name="文本框 13321"/>
          <p:cNvSpPr txBox="1"/>
          <p:nvPr/>
        </p:nvSpPr>
        <p:spPr>
          <a:xfrm>
            <a:off x="1919288" y="152400"/>
            <a:ext cx="2016125" cy="1060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dirty="0">
                <a:ea typeface="华文隶书" panose="02010800040101010101" pitchFamily="2" charset="-122"/>
              </a:rPr>
              <a:t>大宅子：</a:t>
            </a:r>
            <a:endParaRPr lang="zh-CN" altLang="en-US" sz="3600" dirty="0">
              <a:ea typeface="华文隶书" panose="02010800040101010101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13323" name="矩形 13322"/>
          <p:cNvSpPr/>
          <p:nvPr/>
        </p:nvSpPr>
        <p:spPr>
          <a:xfrm>
            <a:off x="3719513" y="123825"/>
            <a:ext cx="201168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600" dirty="0">
                <a:ea typeface="华文隶书" panose="02010800040101010101" pitchFamily="2" charset="-122"/>
              </a:rPr>
              <a:t>文化遗产</a:t>
            </a:r>
            <a:endParaRPr lang="zh-CN" altLang="en-US" sz="3600" dirty="0">
              <a:ea typeface="华文隶书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3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23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30724" name="联机映像占位符 30723"/>
          <p:cNvGraphicFramePr>
            <a:graphicFrameLocks noGrp="1"/>
          </p:cNvGraphicFramePr>
          <p:nvPr>
            <p:ph type="clipArt" sz="half" idx="2"/>
          </p:nvPr>
        </p:nvGraphicFramePr>
        <p:xfrm>
          <a:off x="7772400" y="4019550"/>
          <a:ext cx="1711325" cy="2052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1" imgW="5154930" imgH="3929380" progId="MS_ClipArt_Gallery.2">
                  <p:embed/>
                </p:oleObj>
              </mc:Choice>
              <mc:Fallback>
                <p:oleObj name="" r:id="rId1" imgW="5154930" imgH="3929380" progId="MS_ClipArt_Gallery.2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/>
                      <a:srcRect l="59717" t="20911" b="1401"/>
                      <a:stretch>
                        <a:fillRect/>
                      </a:stretch>
                    </p:blipFill>
                    <p:spPr>
                      <a:xfrm>
                        <a:off x="7772400" y="4019550"/>
                        <a:ext cx="1711325" cy="2052638"/>
                      </a:xfrm>
                      <a:prstGeom prst="rect">
                        <a:avLst/>
                      </a:prstGeom>
                      <a:noFill/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725" name="流程图: 延期 30724"/>
          <p:cNvSpPr/>
          <p:nvPr/>
        </p:nvSpPr>
        <p:spPr>
          <a:xfrm rot="-5400000">
            <a:off x="4305300" y="2781300"/>
            <a:ext cx="3429000" cy="2590800"/>
          </a:xfrm>
          <a:prstGeom prst="flowChartDelay">
            <a:avLst/>
          </a:prstGeom>
          <a:solidFill>
            <a:schemeClr val="accent1"/>
          </a:solidFill>
          <a:ln w="12700" cap="sq" cmpd="sng">
            <a:solidFill>
              <a:schemeClr val="tx1"/>
            </a:solidFill>
            <a:prstDash val="solid"/>
            <a:miter/>
            <a:headEnd type="none" w="sm" len="sm"/>
            <a:tailEnd type="none" w="sm" len="sm"/>
          </a:ln>
        </p:spPr>
        <p:txBody>
          <a:bodyPr/>
          <a:p>
            <a:endParaRPr lang="zh-CN" altLang="en-US"/>
          </a:p>
        </p:txBody>
      </p:sp>
      <p:sp>
        <p:nvSpPr>
          <p:cNvPr id="30726" name="直接连接符 30725"/>
          <p:cNvSpPr/>
          <p:nvPr/>
        </p:nvSpPr>
        <p:spPr>
          <a:xfrm>
            <a:off x="6019800" y="2349500"/>
            <a:ext cx="0" cy="3429000"/>
          </a:xfrm>
          <a:prstGeom prst="line">
            <a:avLst/>
          </a:prstGeom>
          <a:ln w="12700" cap="sq" cmpd="sng">
            <a:solidFill>
              <a:schemeClr val="tx1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0727" name="八边形 30726"/>
          <p:cNvSpPr/>
          <p:nvPr/>
        </p:nvSpPr>
        <p:spPr>
          <a:xfrm>
            <a:off x="5562600" y="4114800"/>
            <a:ext cx="76200" cy="76200"/>
          </a:xfrm>
          <a:prstGeom prst="octagon">
            <a:avLst>
              <a:gd name="adj" fmla="val 29287"/>
            </a:avLst>
          </a:prstGeom>
          <a:solidFill>
            <a:schemeClr val="accent1"/>
          </a:solidFill>
          <a:ln w="12700" cap="sq" cmpd="sng">
            <a:solidFill>
              <a:schemeClr val="tx1"/>
            </a:solidFill>
            <a:prstDash val="solid"/>
            <a:miter/>
            <a:headEnd type="none" w="sm" len="sm"/>
            <a:tailEnd type="none" w="sm" len="sm"/>
          </a:ln>
        </p:spPr>
        <p:txBody>
          <a:bodyPr/>
          <a:p>
            <a:endParaRPr lang="zh-CN" altLang="en-US"/>
          </a:p>
        </p:txBody>
      </p:sp>
      <p:sp>
        <p:nvSpPr>
          <p:cNvPr id="30728" name="椭圆 30727"/>
          <p:cNvSpPr/>
          <p:nvPr/>
        </p:nvSpPr>
        <p:spPr>
          <a:xfrm>
            <a:off x="6324600" y="4114800"/>
            <a:ext cx="76200" cy="76200"/>
          </a:xfrm>
          <a:prstGeom prst="ellipse">
            <a:avLst/>
          </a:prstGeom>
          <a:solidFill>
            <a:schemeClr val="accent1"/>
          </a:solidFill>
          <a:ln w="12700" cap="sq" cmpd="sng">
            <a:solidFill>
              <a:schemeClr val="tx1"/>
            </a:solidFill>
            <a:prstDash val="solid"/>
            <a:headEnd type="none" w="sm" len="sm"/>
            <a:tailEnd type="none" w="sm" len="sm"/>
          </a:ln>
        </p:spPr>
        <p:txBody>
          <a:bodyPr/>
          <a:p>
            <a:endParaRPr lang="zh-CN" altLang="en-US"/>
          </a:p>
        </p:txBody>
      </p:sp>
      <p:sp>
        <p:nvSpPr>
          <p:cNvPr id="30730" name="文本框 30729"/>
          <p:cNvSpPr txBox="1"/>
          <p:nvPr/>
        </p:nvSpPr>
        <p:spPr>
          <a:xfrm>
            <a:off x="2495550" y="2133600"/>
            <a:ext cx="1368425" cy="13220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000" dirty="0">
                <a:ea typeface="华文隶书" panose="02010800040101010101" pitchFamily="2" charset="-122"/>
              </a:rPr>
              <a:t>孱头</a:t>
            </a:r>
            <a:endParaRPr lang="en-US" altLang="zh-CN" sz="4000" dirty="0">
              <a:ea typeface="华文隶书" panose="02010800040101010101" pitchFamily="2" charset="-122"/>
            </a:endParaRPr>
          </a:p>
          <a:p>
            <a:endParaRPr lang="zh-CN" altLang="en-US" sz="4000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30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31748" name="联机映像占位符 31747"/>
          <p:cNvGraphicFramePr>
            <a:graphicFrameLocks noGrp="1"/>
          </p:cNvGraphicFramePr>
          <p:nvPr>
            <p:ph type="clipArt" sz="half" idx="2"/>
          </p:nvPr>
        </p:nvGraphicFramePr>
        <p:xfrm flipH="1">
          <a:off x="6383338" y="2565400"/>
          <a:ext cx="314325" cy="903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" name="" r:id="rId1" imgW="4017010" imgH="3945255" progId="MS_ClipArt_Gallery.2">
                  <p:embed/>
                </p:oleObj>
              </mc:Choice>
              <mc:Fallback>
                <p:oleObj name="" r:id="rId1" imgW="4017010" imgH="3945255" progId="MS_ClipArt_Gallery.2">
                  <p:embed/>
                  <p:pic>
                    <p:nvPicPr>
                      <p:cNvPr id="0" name="图片 3076"/>
                      <p:cNvPicPr/>
                      <p:nvPr/>
                    </p:nvPicPr>
                    <p:blipFill>
                      <a:blip r:embed="rId2"/>
                      <a:srcRect r="50000"/>
                      <a:stretch>
                        <a:fillRect/>
                      </a:stretch>
                    </p:blipFill>
                    <p:spPr>
                      <a:xfrm flipH="1">
                        <a:off x="6383338" y="2565400"/>
                        <a:ext cx="314325" cy="903288"/>
                      </a:xfrm>
                      <a:prstGeom prst="rect">
                        <a:avLst/>
                      </a:prstGeom>
                      <a:noFill/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749" name="流程图: 延期 31748"/>
          <p:cNvSpPr/>
          <p:nvPr/>
        </p:nvSpPr>
        <p:spPr>
          <a:xfrm rot="-5370262">
            <a:off x="7391400" y="2971800"/>
            <a:ext cx="3352800" cy="2286000"/>
          </a:xfrm>
          <a:prstGeom prst="flowChartDelay">
            <a:avLst/>
          </a:prstGeom>
          <a:solidFill>
            <a:schemeClr val="accent1"/>
          </a:solidFill>
          <a:ln w="12700" cap="sq" cmpd="sng">
            <a:solidFill>
              <a:schemeClr val="tx1"/>
            </a:solidFill>
            <a:prstDash val="solid"/>
            <a:miter/>
            <a:headEnd type="none" w="sm" len="sm"/>
            <a:tailEnd type="none" w="sm" len="sm"/>
          </a:ln>
        </p:spPr>
        <p:txBody>
          <a:bodyPr/>
          <a:p>
            <a:endParaRPr lang="zh-CN" altLang="en-US"/>
          </a:p>
        </p:txBody>
      </p:sp>
      <p:sp>
        <p:nvSpPr>
          <p:cNvPr id="31750" name="直接连接符 31749"/>
          <p:cNvSpPr/>
          <p:nvPr/>
        </p:nvSpPr>
        <p:spPr>
          <a:xfrm>
            <a:off x="9067800" y="2438400"/>
            <a:ext cx="0" cy="3352800"/>
          </a:xfrm>
          <a:prstGeom prst="line">
            <a:avLst/>
          </a:prstGeom>
          <a:ln w="12700" cap="sq" cmpd="sng">
            <a:solidFill>
              <a:schemeClr val="tx1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1751" name="椭圆 31750"/>
          <p:cNvSpPr/>
          <p:nvPr/>
        </p:nvSpPr>
        <p:spPr>
          <a:xfrm>
            <a:off x="8610600" y="4191000"/>
            <a:ext cx="152400" cy="152400"/>
          </a:xfrm>
          <a:prstGeom prst="ellipse">
            <a:avLst/>
          </a:prstGeom>
          <a:solidFill>
            <a:schemeClr val="accent1"/>
          </a:solidFill>
          <a:ln w="12700" cap="sq" cmpd="sng">
            <a:solidFill>
              <a:schemeClr val="tx1"/>
            </a:solidFill>
            <a:prstDash val="solid"/>
            <a:headEnd type="none" w="sm" len="sm"/>
            <a:tailEnd type="none" w="sm" len="sm"/>
          </a:ln>
        </p:spPr>
        <p:txBody>
          <a:bodyPr/>
          <a:p>
            <a:endParaRPr lang="zh-CN" altLang="en-US"/>
          </a:p>
        </p:txBody>
      </p:sp>
      <p:sp>
        <p:nvSpPr>
          <p:cNvPr id="31752" name="椭圆 31751"/>
          <p:cNvSpPr/>
          <p:nvPr/>
        </p:nvSpPr>
        <p:spPr>
          <a:xfrm>
            <a:off x="9372600" y="4191000"/>
            <a:ext cx="152400" cy="152400"/>
          </a:xfrm>
          <a:prstGeom prst="ellipse">
            <a:avLst/>
          </a:prstGeom>
          <a:solidFill>
            <a:schemeClr val="accent1"/>
          </a:solidFill>
          <a:ln w="12700" cap="sq" cmpd="sng">
            <a:solidFill>
              <a:schemeClr val="tx1"/>
            </a:solidFill>
            <a:prstDash val="solid"/>
            <a:headEnd type="none" w="sm" len="sm"/>
            <a:tailEnd type="none" w="sm" len="sm"/>
          </a:ln>
        </p:spPr>
        <p:txBody>
          <a:bodyPr/>
          <a:p>
            <a:endParaRPr lang="zh-CN" altLang="en-US"/>
          </a:p>
        </p:txBody>
      </p:sp>
      <p:graphicFrame>
        <p:nvGraphicFramePr>
          <p:cNvPr id="31753" name="对象 31752"/>
          <p:cNvGraphicFramePr/>
          <p:nvPr/>
        </p:nvGraphicFramePr>
        <p:xfrm>
          <a:off x="5791200" y="3429000"/>
          <a:ext cx="862013" cy="1966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0" name="" r:id="rId3" imgW="1296035" imgH="3934460" progId="MS_ClipArt_Gallery.2">
                  <p:embed/>
                </p:oleObj>
              </mc:Choice>
              <mc:Fallback>
                <p:oleObj name="" r:id="rId3" imgW="1296035" imgH="3934460" progId="MS_ClipArt_Gallery.2">
                  <p:embed/>
                  <p:pic>
                    <p:nvPicPr>
                      <p:cNvPr id="0" name="图片 3079"/>
                      <p:cNvPicPr/>
                      <p:nvPr/>
                    </p:nvPicPr>
                    <p:blipFill>
                      <a:blip r:embed="rId4"/>
                      <a:srcRect t="17070"/>
                      <a:stretch>
                        <a:fillRect/>
                      </a:stretch>
                    </p:blipFill>
                    <p:spPr>
                      <a:xfrm>
                        <a:off x="5791200" y="3429000"/>
                        <a:ext cx="862013" cy="196691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754" name="爆炸形 2 31753"/>
          <p:cNvSpPr/>
          <p:nvPr/>
        </p:nvSpPr>
        <p:spPr>
          <a:xfrm>
            <a:off x="8610600" y="3657600"/>
            <a:ext cx="914400" cy="685800"/>
          </a:xfrm>
          <a:prstGeom prst="irregularSeal2">
            <a:avLst/>
          </a:prstGeom>
          <a:solidFill>
            <a:schemeClr val="bg1"/>
          </a:solidFill>
          <a:ln w="12700" cap="sq" cmpd="sng">
            <a:solidFill>
              <a:schemeClr val="tx1"/>
            </a:solidFill>
            <a:prstDash val="solid"/>
            <a:miter/>
            <a:headEnd type="none" w="sm" len="sm"/>
            <a:tailEnd type="none" w="sm" len="sm"/>
          </a:ln>
        </p:spPr>
        <p:txBody>
          <a:bodyPr/>
          <a:p>
            <a:endParaRPr lang="zh-CN" altLang="en-US"/>
          </a:p>
        </p:txBody>
      </p:sp>
      <p:sp>
        <p:nvSpPr>
          <p:cNvPr id="31755" name="爆炸形 1 31754"/>
          <p:cNvSpPr/>
          <p:nvPr/>
        </p:nvSpPr>
        <p:spPr>
          <a:xfrm>
            <a:off x="8077200" y="2971800"/>
            <a:ext cx="685800" cy="838200"/>
          </a:xfrm>
          <a:prstGeom prst="irregularSeal1">
            <a:avLst/>
          </a:prstGeom>
          <a:solidFill>
            <a:schemeClr val="bg1"/>
          </a:solidFill>
          <a:ln w="12700" cap="sq" cmpd="sng">
            <a:solidFill>
              <a:schemeClr val="tx1"/>
            </a:solidFill>
            <a:prstDash val="solid"/>
            <a:miter/>
            <a:headEnd type="none" w="sm" len="sm"/>
            <a:tailEnd type="none" w="sm" len="sm"/>
          </a:ln>
        </p:spPr>
        <p:txBody>
          <a:bodyPr/>
          <a:p>
            <a:endParaRPr lang="zh-CN" altLang="en-US"/>
          </a:p>
        </p:txBody>
      </p:sp>
      <p:sp>
        <p:nvSpPr>
          <p:cNvPr id="31756" name="圆角矩形标注 31755"/>
          <p:cNvSpPr/>
          <p:nvPr/>
        </p:nvSpPr>
        <p:spPr>
          <a:xfrm rot="-2134803">
            <a:off x="5159375" y="2636838"/>
            <a:ext cx="1023938" cy="835025"/>
          </a:xfrm>
          <a:prstGeom prst="wedgeRoundRectCallout">
            <a:avLst>
              <a:gd name="adj1" fmla="val -15264"/>
              <a:gd name="adj2" fmla="val 20403"/>
              <a:gd name="adj3" fmla="val 16667"/>
            </a:avLst>
          </a:prstGeom>
          <a:solidFill>
            <a:schemeClr val="bg1"/>
          </a:solidFill>
          <a:ln w="12700" cap="sq" cmpd="sng">
            <a:solidFill>
              <a:schemeClr val="tx1"/>
            </a:solidFill>
            <a:prstDash val="solid"/>
            <a:miter/>
            <a:headEnd type="none" w="sm" len="sm"/>
            <a:tailEnd type="none" w="sm" len="sm"/>
          </a:ln>
        </p:spPr>
        <p:txBody>
          <a:bodyPr wrap="none" anchor="ctr"/>
          <a:p>
            <a:pPr algn="ctr" eaLnBrk="1" hangingPunct="1"/>
            <a:r>
              <a:rPr lang="zh-CN" altLang="en-US" sz="2000" dirty="0">
                <a:ea typeface="黑体" panose="02010609060101010101" pitchFamily="2" charset="-122"/>
              </a:rPr>
              <a:t>哈哈哈！</a:t>
            </a:r>
            <a:endParaRPr lang="zh-CN" altLang="en-US" dirty="0">
              <a:ea typeface="黑体" panose="02010609060101010101" pitchFamily="2" charset="-122"/>
            </a:endParaRPr>
          </a:p>
        </p:txBody>
      </p:sp>
      <p:sp>
        <p:nvSpPr>
          <p:cNvPr id="31758" name="文本框 31757"/>
          <p:cNvSpPr txBox="1"/>
          <p:nvPr/>
        </p:nvSpPr>
        <p:spPr>
          <a:xfrm>
            <a:off x="2495550" y="2133600"/>
            <a:ext cx="1223963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dirty="0">
                <a:ea typeface="华文隶书" panose="02010800040101010101" pitchFamily="2" charset="-122"/>
              </a:rPr>
              <a:t>昏蛋</a:t>
            </a:r>
            <a:endParaRPr lang="zh-CN" altLang="en-US" sz="4000" dirty="0">
              <a:ea typeface="华文隶书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17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58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32772" name="联机映像占位符 32771"/>
          <p:cNvGraphicFramePr>
            <a:graphicFrameLocks noGrp="1"/>
          </p:cNvGraphicFramePr>
          <p:nvPr>
            <p:ph type="clipArt" sz="half" idx="2"/>
          </p:nvPr>
        </p:nvGraphicFramePr>
        <p:xfrm>
          <a:off x="6959600" y="4198938"/>
          <a:ext cx="812800" cy="1539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8" name="" r:id="rId1" imgW="2673350" imgH="3752850" progId="MS_ClipArt_Gallery.2">
                  <p:embed/>
                </p:oleObj>
              </mc:Choice>
              <mc:Fallback>
                <p:oleObj name="" r:id="rId1" imgW="2673350" imgH="3752850" progId="MS_ClipArt_Gallery.2">
                  <p:embed/>
                  <p:pic>
                    <p:nvPicPr>
                      <p:cNvPr id="0" name="图片 3077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6959600" y="4198938"/>
                        <a:ext cx="812800" cy="1539875"/>
                      </a:xfrm>
                      <a:prstGeom prst="rect">
                        <a:avLst/>
                      </a:prstGeom>
                      <a:noFill/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773" name="流程图: 延期 32772"/>
          <p:cNvSpPr/>
          <p:nvPr/>
        </p:nvSpPr>
        <p:spPr>
          <a:xfrm rot="-5400000">
            <a:off x="5791200" y="2057400"/>
            <a:ext cx="3962400" cy="4267200"/>
          </a:xfrm>
          <a:prstGeom prst="flowChartDelay">
            <a:avLst/>
          </a:prstGeom>
          <a:solidFill>
            <a:srgbClr val="F7F5C5"/>
          </a:solidFill>
          <a:ln w="12700" cap="sq" cmpd="sng">
            <a:solidFill>
              <a:schemeClr val="tx1"/>
            </a:solidFill>
            <a:prstDash val="solid"/>
            <a:miter/>
            <a:headEnd type="none" w="sm" len="sm"/>
            <a:tailEnd type="none" w="sm" len="sm"/>
          </a:ln>
        </p:spPr>
        <p:txBody>
          <a:bodyPr/>
          <a:p>
            <a:endParaRPr lang="zh-CN" altLang="en-US"/>
          </a:p>
        </p:txBody>
      </p:sp>
      <p:graphicFrame>
        <p:nvGraphicFramePr>
          <p:cNvPr id="32774" name="对象 32773"/>
          <p:cNvGraphicFramePr/>
          <p:nvPr/>
        </p:nvGraphicFramePr>
        <p:xfrm>
          <a:off x="6934200" y="4419600"/>
          <a:ext cx="1143000" cy="1571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9" name="" r:id="rId3" imgW="2673350" imgH="3752850" progId="MS_ClipArt_Gallery.2">
                  <p:embed/>
                </p:oleObj>
              </mc:Choice>
              <mc:Fallback>
                <p:oleObj name="" r:id="rId3" imgW="2673350" imgH="3752850" progId="MS_ClipArt_Gallery.2">
                  <p:embed/>
                  <p:pic>
                    <p:nvPicPr>
                      <p:cNvPr id="0" name="图片 3078"/>
                      <p:cNvPicPr/>
                      <p:nvPr/>
                    </p:nvPicPr>
                    <p:blipFill>
                      <a:blip r:embed="rId2"/>
                      <a:srcRect l="31354" t="25262"/>
                      <a:stretch>
                        <a:fillRect/>
                      </a:stretch>
                    </p:blipFill>
                    <p:spPr>
                      <a:xfrm>
                        <a:off x="6934200" y="4419600"/>
                        <a:ext cx="1143000" cy="15716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775" name="云形标注 32774"/>
          <p:cNvSpPr/>
          <p:nvPr/>
        </p:nvSpPr>
        <p:spPr>
          <a:xfrm>
            <a:off x="8610600" y="3429000"/>
            <a:ext cx="609600" cy="304800"/>
          </a:xfrm>
          <a:prstGeom prst="cloudCallout">
            <a:avLst>
              <a:gd name="adj1" fmla="val -40625"/>
              <a:gd name="adj2" fmla="val 90106"/>
            </a:avLst>
          </a:prstGeom>
          <a:solidFill>
            <a:schemeClr val="accent1"/>
          </a:solidFill>
          <a:ln w="12700" cap="sq" cmpd="sng">
            <a:solidFill>
              <a:schemeClr val="tx1"/>
            </a:solidFill>
            <a:prstDash val="solid"/>
            <a:headEnd type="none" w="sm" len="sm"/>
            <a:tailEnd type="none" w="sm" len="sm"/>
          </a:ln>
        </p:spPr>
        <p:txBody>
          <a:bodyPr wrap="none" anchor="ctr"/>
          <a:p>
            <a:pPr algn="ctr" eaLnBrk="1" hangingPunct="1"/>
            <a:endParaRPr lang="zh-CN" altLang="en-US" dirty="0">
              <a:ea typeface="黑体" panose="02010609060101010101" pitchFamily="2" charset="-122"/>
            </a:endParaRPr>
          </a:p>
        </p:txBody>
      </p:sp>
      <p:sp>
        <p:nvSpPr>
          <p:cNvPr id="32776" name="直接连接符 32775"/>
          <p:cNvSpPr/>
          <p:nvPr/>
        </p:nvSpPr>
        <p:spPr>
          <a:xfrm flipV="1">
            <a:off x="7620000" y="3962400"/>
            <a:ext cx="762000" cy="533400"/>
          </a:xfrm>
          <a:prstGeom prst="line">
            <a:avLst/>
          </a:prstGeom>
          <a:ln w="12700" cap="sq" cmpd="sng">
            <a:solidFill>
              <a:schemeClr val="tx1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2777" name="直接连接符 32776"/>
          <p:cNvSpPr/>
          <p:nvPr/>
        </p:nvSpPr>
        <p:spPr>
          <a:xfrm flipV="1">
            <a:off x="7696200" y="4038600"/>
            <a:ext cx="762000" cy="533400"/>
          </a:xfrm>
          <a:prstGeom prst="line">
            <a:avLst/>
          </a:prstGeom>
          <a:ln w="12700" cap="sq" cmpd="sng">
            <a:solidFill>
              <a:schemeClr val="tx1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2778" name="直接连接符 32777"/>
          <p:cNvSpPr/>
          <p:nvPr/>
        </p:nvSpPr>
        <p:spPr>
          <a:xfrm flipV="1">
            <a:off x="7620000" y="4038600"/>
            <a:ext cx="762000" cy="533400"/>
          </a:xfrm>
          <a:prstGeom prst="line">
            <a:avLst/>
          </a:prstGeom>
          <a:ln w="12700" cap="sq" cmpd="sng">
            <a:solidFill>
              <a:schemeClr val="tx1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2779" name="直接连接符 32778"/>
          <p:cNvSpPr/>
          <p:nvPr/>
        </p:nvSpPr>
        <p:spPr>
          <a:xfrm flipV="1">
            <a:off x="7696200" y="3962400"/>
            <a:ext cx="762000" cy="533400"/>
          </a:xfrm>
          <a:prstGeom prst="line">
            <a:avLst/>
          </a:prstGeom>
          <a:ln w="12700" cap="sq" cmpd="sng">
            <a:solidFill>
              <a:schemeClr val="tx1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2780" name="直接连接符 32779"/>
          <p:cNvSpPr/>
          <p:nvPr/>
        </p:nvSpPr>
        <p:spPr>
          <a:xfrm>
            <a:off x="7620000" y="4495800"/>
            <a:ext cx="228600" cy="76200"/>
          </a:xfrm>
          <a:prstGeom prst="line">
            <a:avLst/>
          </a:prstGeom>
          <a:ln w="12700" cap="sq" cmpd="sng">
            <a:solidFill>
              <a:schemeClr val="tx1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2781" name="直接连接符 32780"/>
          <p:cNvSpPr/>
          <p:nvPr/>
        </p:nvSpPr>
        <p:spPr>
          <a:xfrm>
            <a:off x="8458200" y="3962400"/>
            <a:ext cx="0" cy="76200"/>
          </a:xfrm>
          <a:prstGeom prst="line">
            <a:avLst/>
          </a:prstGeom>
          <a:ln w="12700" cap="sq" cmpd="sng">
            <a:solidFill>
              <a:schemeClr val="tx1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2782" name="直接连接符 32781"/>
          <p:cNvSpPr/>
          <p:nvPr/>
        </p:nvSpPr>
        <p:spPr>
          <a:xfrm flipV="1">
            <a:off x="7772400" y="4495800"/>
            <a:ext cx="0" cy="76200"/>
          </a:xfrm>
          <a:prstGeom prst="line">
            <a:avLst/>
          </a:prstGeom>
          <a:ln w="12700" cap="sq" cmpd="sng">
            <a:solidFill>
              <a:schemeClr val="tx1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2783" name="椭圆形标注 32782"/>
          <p:cNvSpPr/>
          <p:nvPr/>
        </p:nvSpPr>
        <p:spPr>
          <a:xfrm rot="-3354605">
            <a:off x="6362700" y="3238500"/>
            <a:ext cx="1371600" cy="990600"/>
          </a:xfrm>
          <a:prstGeom prst="wedgeEllipseCallout">
            <a:avLst>
              <a:gd name="adj1" fmla="val -44444"/>
              <a:gd name="adj2" fmla="val 60736"/>
            </a:avLst>
          </a:prstGeom>
          <a:solidFill>
            <a:schemeClr val="bg1"/>
          </a:solidFill>
          <a:ln w="12700" cap="sq" cmpd="sng">
            <a:solidFill>
              <a:schemeClr val="tx1"/>
            </a:solidFill>
            <a:prstDash val="solid"/>
            <a:miter/>
            <a:headEnd type="none" w="sm" len="sm"/>
            <a:tailEnd type="none" w="sm" len="sm"/>
          </a:ln>
        </p:spPr>
        <p:txBody>
          <a:bodyPr wrap="none" anchor="ctr"/>
          <a:p>
            <a:pPr algn="ctr" eaLnBrk="1" hangingPunct="1"/>
            <a:r>
              <a:rPr lang="zh-CN" altLang="en-US" dirty="0">
                <a:ea typeface="黑体" panose="02010609060101010101" pitchFamily="2" charset="-122"/>
              </a:rPr>
              <a:t>太棒了！</a:t>
            </a:r>
            <a:endParaRPr lang="zh-CN" altLang="en-US" dirty="0">
              <a:ea typeface="黑体" panose="02010609060101010101" pitchFamily="2" charset="-122"/>
            </a:endParaRPr>
          </a:p>
        </p:txBody>
      </p:sp>
      <p:sp>
        <p:nvSpPr>
          <p:cNvPr id="32785" name="文本框 32784"/>
          <p:cNvSpPr txBox="1"/>
          <p:nvPr/>
        </p:nvSpPr>
        <p:spPr>
          <a:xfrm>
            <a:off x="2135188" y="2362200"/>
            <a:ext cx="1296987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dirty="0">
                <a:ea typeface="华文隶书" panose="02010800040101010101" pitchFamily="2" charset="-122"/>
              </a:rPr>
              <a:t>废物</a:t>
            </a:r>
            <a:endParaRPr lang="zh-CN" altLang="en-US" sz="4000" dirty="0">
              <a:ea typeface="华文隶书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7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8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3012" name="矩形 43011"/>
          <p:cNvSpPr/>
          <p:nvPr/>
        </p:nvSpPr>
        <p:spPr>
          <a:xfrm>
            <a:off x="1730375" y="260350"/>
            <a:ext cx="1341438" cy="7302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u="none" kern="1200" baseline="0">
                <a:solidFill>
                  <a:schemeClr val="bg1"/>
                </a:solidFill>
                <a:latin typeface="AGaramond" pitchFamily="18" charset="0"/>
                <a:ea typeface="宋体" panose="02010600030101010101" pitchFamily="2" charset="-122"/>
              </a:defRPr>
            </a:lvl1pPr>
          </a:lstStyle>
          <a:p>
            <a:pPr lvl="0"/>
            <a:r>
              <a:rPr lang="zh-CN" altLang="en-US" sz="2800" b="1" dirty="0">
                <a:solidFill>
                  <a:srgbClr val="FFF7D5"/>
                </a:solidFill>
                <a:ea typeface="楷体_GB2312" pitchFamily="49" charset="-122"/>
              </a:rPr>
              <a:t>图片</a:t>
            </a:r>
            <a:r>
              <a:rPr lang="zh-CN" altLang="en-US" sz="2800" b="1" dirty="0">
                <a:solidFill>
                  <a:srgbClr val="CC3300"/>
                </a:solidFill>
                <a:ea typeface="楷体_GB2312" pitchFamily="49" charset="-122"/>
              </a:rPr>
              <a:t>二</a:t>
            </a:r>
            <a:endParaRPr lang="zh-CN" altLang="en-US" sz="2800" b="1" dirty="0">
              <a:solidFill>
                <a:srgbClr val="CC3300"/>
              </a:solidFill>
              <a:ea typeface="楷体_GB2312" pitchFamily="49" charset="-122"/>
            </a:endParaRPr>
          </a:p>
        </p:txBody>
      </p:sp>
      <p:pic>
        <p:nvPicPr>
          <p:cNvPr id="43016" name="图片 43015" descr="04071602372217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81275" y="908050"/>
            <a:ext cx="7978775" cy="51133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3017" name="文本框 43016"/>
          <p:cNvSpPr txBox="1"/>
          <p:nvPr/>
        </p:nvSpPr>
        <p:spPr>
          <a:xfrm>
            <a:off x="1518603" y="1219200"/>
            <a:ext cx="921385" cy="36576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>
              <a:spcBef>
                <a:spcPct val="50000"/>
              </a:spcBef>
            </a:pPr>
            <a:r>
              <a:rPr lang="zh-CN" altLang="en-US" sz="4800" dirty="0">
                <a:solidFill>
                  <a:srgbClr val="FFF7D5"/>
                </a:solidFill>
                <a:ea typeface="楷体_GB2312" pitchFamily="49" charset="-122"/>
              </a:rPr>
              <a:t>圆明园废墟</a:t>
            </a:r>
            <a:endParaRPr lang="zh-CN" altLang="en-US" sz="4800" dirty="0">
              <a:solidFill>
                <a:srgbClr val="FFF7D5"/>
              </a:solidFill>
              <a:ea typeface="楷体_GB2312" pitchFamily="49" charset="-122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8243" name="文本占位符 138242"/>
          <p:cNvSpPr>
            <a:spLocks noGrp="1"/>
          </p:cNvSpPr>
          <p:nvPr>
            <p:ph type="body" idx="1"/>
          </p:nvPr>
        </p:nvSpPr>
        <p:spPr/>
        <p:txBody>
          <a:bodyPr/>
          <a:p>
            <a:r>
              <a:rPr lang="zh-CN" altLang="en-US" sz="3600" dirty="0"/>
              <a:t>对待文化遗产的正确态度：首先是“</a:t>
            </a:r>
            <a:r>
              <a:rPr lang="zh-CN" altLang="en-US" sz="3600" b="1" u="sng" dirty="0"/>
              <a:t>占有</a:t>
            </a:r>
            <a:r>
              <a:rPr lang="zh-CN" altLang="en-US" sz="3600" dirty="0"/>
              <a:t>”，然后是“</a:t>
            </a:r>
            <a:r>
              <a:rPr lang="zh-CN" altLang="en-US" sz="3600" b="1" u="sng" dirty="0"/>
              <a:t>挑选</a:t>
            </a:r>
            <a:r>
              <a:rPr lang="zh-CN" altLang="en-US" sz="3600" dirty="0"/>
              <a:t>”。“</a:t>
            </a:r>
            <a:r>
              <a:rPr lang="zh-CN" altLang="en-US" sz="3600" b="1" u="sng" dirty="0"/>
              <a:t>占有</a:t>
            </a:r>
            <a:r>
              <a:rPr lang="zh-CN" altLang="en-US" sz="3600" dirty="0"/>
              <a:t>”是前提，不“</a:t>
            </a:r>
            <a:r>
              <a:rPr lang="zh-CN" altLang="en-US" sz="3600" b="1" u="sng" dirty="0"/>
              <a:t>占有</a:t>
            </a:r>
            <a:r>
              <a:rPr lang="zh-CN" altLang="en-US" sz="3600" dirty="0"/>
              <a:t>”就无从“</a:t>
            </a:r>
            <a:r>
              <a:rPr lang="zh-CN" altLang="en-US" sz="3600" b="1" u="sng" dirty="0"/>
              <a:t>挑选</a:t>
            </a:r>
            <a:r>
              <a:rPr lang="zh-CN" altLang="en-US" sz="3600" dirty="0"/>
              <a:t>”；“</a:t>
            </a:r>
            <a:r>
              <a:rPr lang="zh-CN" altLang="en-US" sz="3600" b="1" u="sng" dirty="0"/>
              <a:t>挑选</a:t>
            </a:r>
            <a:r>
              <a:rPr lang="zh-CN" altLang="en-US" sz="3600" dirty="0"/>
              <a:t>”是关键，不“</a:t>
            </a:r>
            <a:r>
              <a:rPr lang="zh-CN" altLang="en-US" sz="3600" b="1" u="sng" dirty="0"/>
              <a:t>挑选</a:t>
            </a:r>
            <a:r>
              <a:rPr lang="zh-CN" altLang="en-US" sz="3600" dirty="0"/>
              <a:t>”，“占有”就毫无意义。 </a:t>
            </a:r>
            <a:endParaRPr lang="zh-CN" altLang="en-US" sz="3600" dirty="0"/>
          </a:p>
          <a:p>
            <a:r>
              <a:rPr lang="zh-CN" altLang="en-US" sz="3600" dirty="0"/>
              <a:t>“挑选”的具体做法：或</a:t>
            </a:r>
            <a:r>
              <a:rPr lang="zh-CN" altLang="en-US" sz="3600" b="1" u="sng" dirty="0"/>
              <a:t>使用</a:t>
            </a:r>
            <a:r>
              <a:rPr lang="zh-CN" altLang="en-US" sz="3600" dirty="0"/>
              <a:t>，或</a:t>
            </a:r>
            <a:r>
              <a:rPr lang="zh-CN" altLang="en-US" sz="3600" b="1" u="sng" dirty="0"/>
              <a:t>存放</a:t>
            </a:r>
            <a:r>
              <a:rPr lang="zh-CN" altLang="en-US" sz="3600" dirty="0"/>
              <a:t>，或</a:t>
            </a:r>
            <a:r>
              <a:rPr lang="zh-CN" altLang="en-US" sz="3600" b="1" u="sng" dirty="0"/>
              <a:t>毁灭</a:t>
            </a:r>
            <a:r>
              <a:rPr lang="zh-CN" altLang="en-US" sz="3600" dirty="0"/>
              <a:t>。 </a:t>
            </a:r>
            <a:endParaRPr lang="zh-CN" altLang="en-US" sz="3600" dirty="0"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6113" name="矩形 46112"/>
          <p:cNvSpPr/>
          <p:nvPr/>
        </p:nvSpPr>
        <p:spPr>
          <a:xfrm>
            <a:off x="2782888" y="1949450"/>
            <a:ext cx="1402080" cy="82994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4800" dirty="0">
                <a:solidFill>
                  <a:srgbClr val="CC3300"/>
                </a:solidFill>
                <a:ea typeface="华文隶书" panose="02010800040101010101" pitchFamily="2" charset="-122"/>
              </a:rPr>
              <a:t>鱼翅</a:t>
            </a:r>
            <a:endParaRPr lang="zh-CN" altLang="en-US" sz="4800" dirty="0">
              <a:solidFill>
                <a:srgbClr val="CC3300"/>
              </a:solidFill>
              <a:ea typeface="华文隶书" panose="02010800040101010101" pitchFamily="2" charset="-122"/>
            </a:endParaRPr>
          </a:p>
        </p:txBody>
      </p:sp>
      <p:sp>
        <p:nvSpPr>
          <p:cNvPr id="46114" name="矩形 46113"/>
          <p:cNvSpPr/>
          <p:nvPr/>
        </p:nvSpPr>
        <p:spPr>
          <a:xfrm>
            <a:off x="6959600" y="1949450"/>
            <a:ext cx="1402080" cy="82994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4800" dirty="0">
                <a:solidFill>
                  <a:srgbClr val="CC3300"/>
                </a:solidFill>
                <a:ea typeface="华文隶书" panose="02010800040101010101" pitchFamily="2" charset="-122"/>
              </a:rPr>
              <a:t>鸦片</a:t>
            </a:r>
            <a:endParaRPr lang="zh-CN" altLang="en-US" sz="4800" dirty="0">
              <a:solidFill>
                <a:srgbClr val="CC3300"/>
              </a:solidFill>
              <a:ea typeface="华文隶书" panose="02010800040101010101" pitchFamily="2" charset="-122"/>
            </a:endParaRPr>
          </a:p>
        </p:txBody>
      </p:sp>
      <p:sp>
        <p:nvSpPr>
          <p:cNvPr id="46115" name="矩形 46114"/>
          <p:cNvSpPr/>
          <p:nvPr/>
        </p:nvSpPr>
        <p:spPr>
          <a:xfrm>
            <a:off x="2782888" y="3101975"/>
            <a:ext cx="3230880" cy="82994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4800" dirty="0">
                <a:solidFill>
                  <a:srgbClr val="CC3300"/>
                </a:solidFill>
                <a:ea typeface="华文隶书" panose="02010800040101010101" pitchFamily="2" charset="-122"/>
              </a:rPr>
              <a:t>烟枪和烟灯</a:t>
            </a:r>
            <a:endParaRPr lang="zh-CN" altLang="en-US" sz="4800" dirty="0">
              <a:solidFill>
                <a:srgbClr val="CC3300"/>
              </a:solidFill>
              <a:ea typeface="华文隶书" panose="02010800040101010101" pitchFamily="2" charset="-122"/>
            </a:endParaRPr>
          </a:p>
        </p:txBody>
      </p:sp>
      <p:sp>
        <p:nvSpPr>
          <p:cNvPr id="46116" name="矩形 46115"/>
          <p:cNvSpPr/>
          <p:nvPr/>
        </p:nvSpPr>
        <p:spPr>
          <a:xfrm>
            <a:off x="6959600" y="3054350"/>
            <a:ext cx="2011680" cy="82994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4800" dirty="0">
                <a:solidFill>
                  <a:srgbClr val="CC3300"/>
                </a:solidFill>
                <a:ea typeface="华文隶书" panose="02010800040101010101" pitchFamily="2" charset="-122"/>
              </a:rPr>
              <a:t>姨太太</a:t>
            </a:r>
            <a:endParaRPr lang="zh-CN" altLang="en-US" sz="4800" dirty="0">
              <a:solidFill>
                <a:srgbClr val="CC3300"/>
              </a:solidFill>
              <a:ea typeface="华文隶书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6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6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6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6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113" grpId="0"/>
      <p:bldP spid="46114" grpId="0"/>
      <p:bldP spid="46115" grpId="0"/>
      <p:bldP spid="46116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34928" name="内容占位符 34927"/>
          <p:cNvGraphicFramePr/>
          <p:nvPr>
            <p:ph idx="1"/>
          </p:nvPr>
        </p:nvGraphicFramePr>
        <p:xfrm>
          <a:off x="1558925" y="1360488"/>
          <a:ext cx="8947150" cy="4876800"/>
        </p:xfrm>
        <a:graphic>
          <a:graphicData uri="http://schemas.openxmlformats.org/drawingml/2006/table">
            <a:tbl>
              <a:tblPr/>
              <a:tblGrid>
                <a:gridCol w="1945005"/>
                <a:gridCol w="4049395"/>
                <a:gridCol w="2952750"/>
              </a:tblGrid>
              <a:tr h="892175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Garamond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Garamond" pitchFamily="18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Garamond" pitchFamily="18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Garamond" pitchFamily="18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Garamond" pitchFamily="18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 eaLnBrk="0" hangingPunct="0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400" dirty="0">
                          <a:latin typeface="楷体_GB2312" pitchFamily="49" charset="-122"/>
                          <a:ea typeface="楷体_GB2312" pitchFamily="49" charset="-122"/>
                        </a:rPr>
                        <a:t>喻体</a:t>
                      </a:r>
                      <a:endParaRPr lang="zh-CN" altLang="en-US" sz="2400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Garamond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Garamond" pitchFamily="18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Garamond" pitchFamily="18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Garamond" pitchFamily="18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Garamond" pitchFamily="18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 eaLnBrk="0" hangingPunct="0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400" dirty="0">
                          <a:latin typeface="楷体_GB2312" pitchFamily="49" charset="-122"/>
                          <a:ea typeface="楷体_GB2312" pitchFamily="49" charset="-122"/>
                        </a:rPr>
                        <a:t>本体</a:t>
                      </a:r>
                      <a:endParaRPr lang="zh-CN" altLang="en-US" sz="2400" dirty="0">
                        <a:latin typeface="楷体_GB2312" pitchFamily="49" charset="-122"/>
                        <a:ea typeface="楷体_GB2312" pitchFamily="49" charset="-122"/>
                      </a:endParaRPr>
                    </a:p>
                    <a:p>
                      <a:pPr lvl="0" algn="ctr" eaLnBrk="0" hangingPunct="0">
                        <a:spcBef>
                          <a:spcPct val="0"/>
                        </a:spcBef>
                        <a:buNone/>
                      </a:pPr>
                      <a:endParaRPr lang="zh-CN" altLang="en-US" sz="2400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Garamond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Garamond" pitchFamily="18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Garamond" pitchFamily="18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Garamond" pitchFamily="18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Garamond" pitchFamily="18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 eaLnBrk="0" hangingPunct="0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400" dirty="0">
                          <a:latin typeface="楷体_GB2312" pitchFamily="49" charset="-122"/>
                          <a:ea typeface="楷体_GB2312" pitchFamily="49" charset="-122"/>
                        </a:rPr>
                        <a:t>态度</a:t>
                      </a:r>
                      <a:endParaRPr lang="zh-CN" altLang="en-US" sz="2400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90588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Garamond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Garamond" pitchFamily="18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Garamond" pitchFamily="18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Garamond" pitchFamily="18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Garamond" pitchFamily="18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eaLnBrk="0" hangingPunct="0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400" dirty="0">
                          <a:latin typeface="楷体_GB2312" pitchFamily="49" charset="-122"/>
                          <a:ea typeface="楷体_GB2312" pitchFamily="49" charset="-122"/>
                        </a:rPr>
                        <a:t>鱼翅</a:t>
                      </a:r>
                      <a:endParaRPr lang="zh-CN" altLang="en-US" sz="2400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Garamond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Garamond" pitchFamily="18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Garamond" pitchFamily="18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Garamond" pitchFamily="18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Garamond" pitchFamily="18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eaLnBrk="0" hangingPunct="0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400" dirty="0">
                          <a:latin typeface="楷体_GB2312" pitchFamily="49" charset="-122"/>
                          <a:ea typeface="楷体_GB2312" pitchFamily="49" charset="-122"/>
                        </a:rPr>
                        <a:t>  </a:t>
                      </a:r>
                      <a:endParaRPr lang="zh-CN" altLang="en-US" sz="2400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Garamond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Garamond" pitchFamily="18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Garamond" pitchFamily="18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Garamond" pitchFamily="18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Garamond" pitchFamily="18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eaLnBrk="0" hangingPunct="0">
                        <a:spcBef>
                          <a:spcPct val="0"/>
                        </a:spcBef>
                        <a:buNone/>
                      </a:pPr>
                      <a:endParaRPr lang="zh-CN" altLang="en-US" sz="2400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00112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Garamond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Garamond" pitchFamily="18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Garamond" pitchFamily="18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Garamond" pitchFamily="18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Garamond" pitchFamily="18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eaLnBrk="0" hangingPunct="0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400" dirty="0">
                          <a:latin typeface="楷体_GB2312" pitchFamily="49" charset="-122"/>
                          <a:ea typeface="楷体_GB2312" pitchFamily="49" charset="-122"/>
                        </a:rPr>
                        <a:t>鸦片</a:t>
                      </a:r>
                      <a:endParaRPr lang="zh-CN" altLang="en-US" sz="2400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Garamond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Garamond" pitchFamily="18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Garamond" pitchFamily="18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Garamond" pitchFamily="18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Garamond" pitchFamily="18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eaLnBrk="0" hangingPunct="0">
                        <a:spcBef>
                          <a:spcPct val="0"/>
                        </a:spcBef>
                        <a:buNone/>
                      </a:pPr>
                      <a:endParaRPr lang="zh-CN" altLang="en-US" sz="2400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Garamond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Garamond" pitchFamily="18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Garamond" pitchFamily="18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Garamond" pitchFamily="18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Garamond" pitchFamily="18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eaLnBrk="0" hangingPunct="0">
                        <a:spcBef>
                          <a:spcPct val="0"/>
                        </a:spcBef>
                        <a:buNone/>
                      </a:pPr>
                      <a:endParaRPr lang="zh-CN" altLang="en-US" sz="2400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9540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Garamond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Garamond" pitchFamily="18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Garamond" pitchFamily="18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Garamond" pitchFamily="18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Garamond" pitchFamily="18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eaLnBrk="0" hangingPunct="0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400" dirty="0">
                          <a:latin typeface="楷体_GB2312" pitchFamily="49" charset="-122"/>
                          <a:ea typeface="楷体_GB2312" pitchFamily="49" charset="-122"/>
                        </a:rPr>
                        <a:t>烟枪和烟灯</a:t>
                      </a:r>
                      <a:endParaRPr lang="zh-CN" altLang="en-US" sz="2400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Garamond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Garamond" pitchFamily="18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Garamond" pitchFamily="18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Garamond" pitchFamily="18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Garamond" pitchFamily="18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eaLnBrk="0" hangingPunct="0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400" dirty="0">
                          <a:latin typeface="楷体_GB2312" pitchFamily="49" charset="-122"/>
                          <a:ea typeface="楷体_GB2312" pitchFamily="49" charset="-122"/>
                        </a:rPr>
                        <a:t>  </a:t>
                      </a:r>
                      <a:endParaRPr lang="zh-CN" altLang="en-US" sz="2400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Garamond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Garamond" pitchFamily="18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Garamond" pitchFamily="18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Garamond" pitchFamily="18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Garamond" pitchFamily="18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eaLnBrk="0" hangingPunct="0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400" dirty="0">
                          <a:latin typeface="楷体_GB2312" pitchFamily="49" charset="-122"/>
                          <a:ea typeface="楷体_GB2312" pitchFamily="49" charset="-122"/>
                        </a:rPr>
                        <a:t>  </a:t>
                      </a:r>
                      <a:endParaRPr lang="zh-CN" altLang="en-US" sz="2400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98525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Garamond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Garamond" pitchFamily="18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Garamond" pitchFamily="18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Garamond" pitchFamily="18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Garamond" pitchFamily="18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eaLnBrk="0" hangingPunct="0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400" dirty="0">
                          <a:latin typeface="楷体_GB2312" pitchFamily="49" charset="-122"/>
                          <a:ea typeface="楷体_GB2312" pitchFamily="49" charset="-122"/>
                        </a:rPr>
                        <a:t>姨太太</a:t>
                      </a:r>
                      <a:endParaRPr lang="zh-CN" altLang="en-US" sz="2400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Garamond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Garamond" pitchFamily="18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Garamond" pitchFamily="18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Garamond" pitchFamily="18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Garamond" pitchFamily="18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eaLnBrk="0" hangingPunct="0">
                        <a:spcBef>
                          <a:spcPct val="0"/>
                        </a:spcBef>
                        <a:buNone/>
                      </a:pPr>
                      <a:endParaRPr lang="zh-CN" altLang="en-US" sz="2400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Garamond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Garamond" pitchFamily="18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Garamond" pitchFamily="18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Garamond" pitchFamily="18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Garamond" pitchFamily="18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eaLnBrk="0" hangingPunct="0">
                        <a:spcBef>
                          <a:spcPct val="0"/>
                        </a:spcBef>
                        <a:buNone/>
                      </a:pPr>
                      <a:endParaRPr lang="zh-CN" altLang="en-US" sz="2400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4923" name="标题 3492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r>
              <a:rPr lang="zh-CN" altLang="en-US" dirty="0">
                <a:ea typeface="楷体_GB2312" pitchFamily="49" charset="-122"/>
              </a:rPr>
              <a:t>如何区别对待文化遗产中的不同内容：</a:t>
            </a:r>
            <a:endParaRPr lang="zh-CN" altLang="en-US" dirty="0">
              <a:ea typeface="楷体_GB2312" pitchFamily="49" charset="-122"/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9267" name="文本占位符 139266"/>
          <p:cNvSpPr>
            <a:spLocks noGrp="1"/>
          </p:cNvSpPr>
          <p:nvPr>
            <p:ph type="body" idx="1"/>
          </p:nvPr>
        </p:nvSpPr>
        <p:spPr>
          <a:xfrm>
            <a:off x="1524000" y="765175"/>
            <a:ext cx="9144000" cy="5688013"/>
          </a:xfrm>
        </p:spPr>
        <p:txBody>
          <a:bodyPr/>
          <a:p>
            <a:r>
              <a:rPr lang="zh-CN" altLang="en-US" sz="3600" b="1" dirty="0"/>
              <a:t>鱼翅比喻</a:t>
            </a:r>
            <a:r>
              <a:rPr lang="zh-CN" altLang="en-US" sz="3600" b="1" u="sng" dirty="0"/>
              <a:t>文化遗产中的精华部分</a:t>
            </a:r>
            <a:r>
              <a:rPr lang="zh-CN" altLang="en-US" sz="3600" b="1" dirty="0"/>
              <a:t>（使用，吃掉）。 </a:t>
            </a:r>
            <a:endParaRPr lang="zh-CN" altLang="en-US" sz="3600" b="1" dirty="0"/>
          </a:p>
          <a:p>
            <a:r>
              <a:rPr lang="zh-CN" altLang="en-US" sz="3600" b="1" dirty="0"/>
              <a:t>鸦片比喻</a:t>
            </a:r>
            <a:r>
              <a:rPr lang="zh-CN" altLang="en-US" sz="3600" b="1" u="sng" dirty="0"/>
              <a:t>文化遗产中那些精华与糟粕互见</a:t>
            </a:r>
            <a:r>
              <a:rPr lang="zh-CN" altLang="en-US" sz="3600" b="1" dirty="0"/>
              <a:t>，必须区别对待、批判吸收的内容。（存放，供治病）。 </a:t>
            </a:r>
            <a:endParaRPr lang="zh-CN" altLang="en-US" sz="3600" b="1" dirty="0"/>
          </a:p>
          <a:p>
            <a:r>
              <a:rPr lang="zh-CN" altLang="en-US" sz="3600" b="1" dirty="0"/>
              <a:t>烟枪、烟灯比喻</a:t>
            </a:r>
            <a:r>
              <a:rPr lang="zh-CN" altLang="en-US" sz="3600" b="1" u="sng" dirty="0"/>
              <a:t>有害的可作反面教材的一类事物</a:t>
            </a:r>
            <a:r>
              <a:rPr lang="zh-CN" altLang="en-US" sz="3600" b="1" dirty="0"/>
              <a:t>（送一点进博物馆，毁掉）。</a:t>
            </a:r>
            <a:endParaRPr lang="zh-CN" altLang="en-US" sz="3600" b="1" dirty="0"/>
          </a:p>
          <a:p>
            <a:r>
              <a:rPr lang="zh-CN" altLang="en-US" sz="3600" b="1" dirty="0"/>
              <a:t>姨太太比喻</a:t>
            </a:r>
            <a:r>
              <a:rPr lang="zh-CN" altLang="en-US" sz="3600" b="1" u="sng" dirty="0"/>
              <a:t>那些腐朽的</a:t>
            </a:r>
            <a:r>
              <a:rPr lang="zh-CN" altLang="en-US" sz="3600" b="1" dirty="0"/>
              <a:t>、</a:t>
            </a:r>
            <a:r>
              <a:rPr lang="zh-CN" altLang="en-US" sz="3600" b="1" u="sng" dirty="0"/>
              <a:t>有害无益</a:t>
            </a:r>
            <a:r>
              <a:rPr lang="zh-CN" altLang="en-US" sz="3600" b="1" dirty="0"/>
              <a:t>的东西。（走散）。 </a:t>
            </a:r>
            <a:endParaRPr lang="zh-CN" altLang="en-US" sz="3600" b="1" dirty="0"/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0290" name="标题 140289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lang="zh-CN" altLang="en-US" dirty="0"/>
          </a:p>
        </p:txBody>
      </p:sp>
      <p:sp>
        <p:nvSpPr>
          <p:cNvPr id="140291" name="文本占位符 140290"/>
          <p:cNvSpPr>
            <a:spLocks noGrp="1"/>
          </p:cNvSpPr>
          <p:nvPr>
            <p:ph type="body" idx="1"/>
          </p:nvPr>
        </p:nvSpPr>
        <p:spPr/>
        <p:txBody>
          <a:bodyPr/>
          <a:p>
            <a:r>
              <a:rPr lang="zh-CN" altLang="en-US" sz="3600" b="1" dirty="0"/>
              <a:t>文中运用“大宅子“、“鱼翅”、“鸦片”、“烟枪和烟灯”等当时人们所熟悉的事物作比方，使如何对待文化遗产这个抽象问题</a:t>
            </a:r>
            <a:r>
              <a:rPr lang="zh-CN" altLang="en-US" sz="3600" b="1" u="sng" dirty="0"/>
              <a:t>具体</a:t>
            </a:r>
            <a:r>
              <a:rPr lang="zh-CN" altLang="en-US" sz="3600" b="1" dirty="0"/>
              <a:t>化，深奥道理</a:t>
            </a:r>
            <a:r>
              <a:rPr lang="zh-CN" altLang="en-US" sz="3600" b="1" u="sng" dirty="0"/>
              <a:t>浅显</a:t>
            </a:r>
            <a:r>
              <a:rPr lang="zh-CN" altLang="en-US" sz="3600" b="1" dirty="0"/>
              <a:t>化，将怎样“挑选”说得</a:t>
            </a:r>
            <a:r>
              <a:rPr lang="zh-CN" altLang="en-US" sz="3600" b="1" u="sng" dirty="0"/>
              <a:t>具体形象</a:t>
            </a:r>
            <a:r>
              <a:rPr lang="zh-CN" altLang="en-US" sz="3600" b="1" dirty="0"/>
              <a:t>又</a:t>
            </a:r>
            <a:r>
              <a:rPr lang="zh-CN" altLang="en-US" sz="3600" b="1" u="sng" dirty="0"/>
              <a:t>清楚透彻</a:t>
            </a:r>
            <a:r>
              <a:rPr lang="zh-CN" altLang="en-US" sz="3600" b="1" dirty="0"/>
              <a:t>。尤其是对“孱头”、“昏蛋”、“废物”、“姨太太”等形象的勾勒，寓意丰富，耐人寻味。 </a:t>
            </a:r>
            <a:endParaRPr lang="zh-CN" altLang="en-US" sz="3600" b="1" dirty="0"/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1315" name="文本占位符 141314"/>
          <p:cNvSpPr>
            <a:spLocks noGrp="1"/>
          </p:cNvSpPr>
          <p:nvPr>
            <p:ph type="body" idx="1"/>
          </p:nvPr>
        </p:nvSpPr>
        <p:spPr/>
        <p:txBody>
          <a:bodyPr/>
          <a:p>
            <a:r>
              <a:rPr lang="zh-CN" altLang="en-US" sz="4000" b="1" dirty="0"/>
              <a:t>研读第三部分：要求学生朗读文章最后部分，简要说出每句话的内容。 </a:t>
            </a:r>
            <a:endParaRPr lang="zh-CN" altLang="en-US" sz="4000" b="1" dirty="0"/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2339" name="文本占位符 142338"/>
          <p:cNvSpPr>
            <a:spLocks noGrp="1"/>
          </p:cNvSpPr>
          <p:nvPr>
            <p:ph type="body" idx="1"/>
          </p:nvPr>
        </p:nvSpPr>
        <p:spPr/>
        <p:txBody>
          <a:bodyPr/>
          <a:p>
            <a:r>
              <a:rPr lang="zh-CN" altLang="en-US" sz="3600" b="1"/>
              <a:t>第</a:t>
            </a:r>
            <a:r>
              <a:rPr lang="en-US" altLang="zh-CN" sz="3600" b="1"/>
              <a:t>1</a:t>
            </a:r>
            <a:r>
              <a:rPr lang="zh-CN" altLang="en-US" sz="3600" b="1" dirty="0"/>
              <a:t>句话：结论是</a:t>
            </a:r>
            <a:r>
              <a:rPr lang="zh-CN" altLang="en-US" sz="3600" b="1" u="sng" dirty="0"/>
              <a:t>我们要拿来</a:t>
            </a:r>
            <a:r>
              <a:rPr lang="zh-CN" altLang="en-US" sz="3600" b="1" dirty="0"/>
              <a:t>。第</a:t>
            </a:r>
            <a:r>
              <a:rPr lang="en-US" altLang="zh-CN" sz="3600" b="1"/>
              <a:t>2</a:t>
            </a:r>
            <a:r>
              <a:rPr lang="zh-CN" altLang="en-US" sz="3600" b="1" dirty="0"/>
              <a:t>句话：拿来主义的</a:t>
            </a:r>
            <a:r>
              <a:rPr lang="zh-CN" altLang="en-US" sz="3600" b="1" u="sng" dirty="0"/>
              <a:t>具体做法</a:t>
            </a:r>
            <a:r>
              <a:rPr lang="zh-CN" altLang="en-US" sz="3600" b="1" dirty="0"/>
              <a:t>。第</a:t>
            </a:r>
            <a:r>
              <a:rPr lang="en-US" altLang="zh-CN" sz="3600" b="1"/>
              <a:t>3</a:t>
            </a:r>
            <a:r>
              <a:rPr lang="zh-CN" altLang="en-US" sz="3600" b="1" dirty="0"/>
              <a:t>句话：拿来主义的</a:t>
            </a:r>
            <a:r>
              <a:rPr lang="zh-CN" altLang="en-US" sz="3600" b="1" u="sng" dirty="0"/>
              <a:t>结果</a:t>
            </a:r>
            <a:r>
              <a:rPr lang="zh-CN" altLang="en-US" sz="3600" b="1" dirty="0"/>
              <a:t>。第</a:t>
            </a:r>
            <a:r>
              <a:rPr lang="en-US" altLang="zh-CN" sz="3600" b="1"/>
              <a:t>4</a:t>
            </a:r>
            <a:r>
              <a:rPr lang="zh-CN" altLang="en-US" sz="3600" b="1" dirty="0"/>
              <a:t>句话：拿来主义者应</a:t>
            </a:r>
            <a:r>
              <a:rPr lang="zh-CN" altLang="en-US" sz="3600" b="1" u="sng" dirty="0"/>
              <a:t>具备的条件</a:t>
            </a:r>
            <a:r>
              <a:rPr lang="zh-CN" altLang="en-US" sz="3600" b="1" dirty="0"/>
              <a:t>。第</a:t>
            </a:r>
            <a:r>
              <a:rPr lang="en-US" altLang="zh-CN" sz="3600" b="1"/>
              <a:t>5</a:t>
            </a:r>
            <a:r>
              <a:rPr lang="zh-CN" altLang="en-US" sz="3600" b="1" dirty="0"/>
              <a:t>句话：从反面指出拿来主义的</a:t>
            </a:r>
            <a:r>
              <a:rPr lang="zh-CN" altLang="en-US" sz="3600" b="1" u="sng" dirty="0"/>
              <a:t>意义</a:t>
            </a:r>
            <a:r>
              <a:rPr lang="zh-CN" altLang="en-US" sz="3600" b="1" dirty="0"/>
              <a:t>。 </a:t>
            </a:r>
            <a:endParaRPr lang="zh-CN" altLang="en-US" sz="3600" b="1" dirty="0"/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63" name="文本占位符 143362"/>
          <p:cNvSpPr>
            <a:spLocks noGrp="1"/>
          </p:cNvSpPr>
          <p:nvPr>
            <p:ph type="body" idx="1"/>
          </p:nvPr>
        </p:nvSpPr>
        <p:spPr/>
        <p:txBody>
          <a:bodyPr/>
          <a:p>
            <a:pPr>
              <a:lnSpc>
                <a:spcPct val="90000"/>
              </a:lnSpc>
            </a:pPr>
            <a:r>
              <a:rPr lang="zh-CN" altLang="en-US" sz="3600" b="1" dirty="0"/>
              <a:t>提问：这一段共</a:t>
            </a:r>
            <a:r>
              <a:rPr lang="en-US" altLang="zh-CN" sz="3600" b="1"/>
              <a:t>5</a:t>
            </a:r>
            <a:r>
              <a:rPr lang="zh-CN" altLang="en-US" sz="3600" b="1" dirty="0"/>
              <a:t>句话，如果这</a:t>
            </a:r>
            <a:r>
              <a:rPr lang="en-US" altLang="zh-CN" sz="3600" b="1"/>
              <a:t>5</a:t>
            </a:r>
            <a:r>
              <a:rPr lang="zh-CN" altLang="en-US" sz="3600" b="1" dirty="0"/>
              <a:t>句话是</a:t>
            </a:r>
            <a:r>
              <a:rPr lang="en-US" altLang="zh-CN" sz="3600" b="1"/>
              <a:t>5</a:t>
            </a:r>
            <a:r>
              <a:rPr lang="zh-CN" altLang="en-US" sz="3600" b="1" dirty="0"/>
              <a:t>个问题的答案，那么应该是哪</a:t>
            </a:r>
            <a:r>
              <a:rPr lang="en-US" altLang="zh-CN" sz="3600" b="1"/>
              <a:t>5</a:t>
            </a:r>
            <a:r>
              <a:rPr lang="zh-CN" altLang="en-US" sz="3600" b="1" dirty="0"/>
              <a:t>个问题？ </a:t>
            </a:r>
            <a:endParaRPr lang="zh-CN" altLang="en-US" sz="3600" b="1" dirty="0"/>
          </a:p>
          <a:p>
            <a:pPr>
              <a:lnSpc>
                <a:spcPct val="90000"/>
              </a:lnSpc>
            </a:pPr>
            <a:r>
              <a:rPr lang="zh-CN" altLang="en-US" sz="3600" b="1" dirty="0"/>
              <a:t>明确：①</a:t>
            </a:r>
            <a:r>
              <a:rPr lang="zh-CN" altLang="en-US" sz="3600" b="1" u="sng" dirty="0"/>
              <a:t>究竟应该怎样对待文化遗产</a:t>
            </a:r>
            <a:r>
              <a:rPr lang="zh-CN" altLang="en-US" sz="3600" b="1" dirty="0"/>
              <a:t>？②</a:t>
            </a:r>
            <a:r>
              <a:rPr lang="zh-CN" altLang="en-US" sz="3600" b="1" u="sng" dirty="0"/>
              <a:t>对文化遗产应该怎样区别对待</a:t>
            </a:r>
            <a:r>
              <a:rPr lang="zh-CN" altLang="en-US" sz="3600" b="1" dirty="0"/>
              <a:t>？③</a:t>
            </a:r>
            <a:r>
              <a:rPr lang="zh-CN" altLang="en-US" sz="3600" b="1" u="sng" dirty="0"/>
              <a:t>正确对待文化遗产有什么积极意义</a:t>
            </a:r>
            <a:r>
              <a:rPr lang="zh-CN" altLang="en-US" sz="3600" b="1" dirty="0"/>
              <a:t>？④</a:t>
            </a:r>
            <a:r>
              <a:rPr lang="zh-CN" altLang="en-US" sz="3600" b="1" u="sng" dirty="0"/>
              <a:t>要处理好文化遗产我们必须具备哪些条件</a:t>
            </a:r>
            <a:r>
              <a:rPr lang="zh-CN" altLang="en-US" sz="3600" b="1" dirty="0"/>
              <a:t>？⑤</a:t>
            </a:r>
            <a:r>
              <a:rPr lang="zh-CN" altLang="en-US" sz="3600" b="1" u="sng" dirty="0"/>
              <a:t>实行“拿来主义”的重要性迫切性何在</a:t>
            </a:r>
            <a:r>
              <a:rPr lang="zh-CN" altLang="en-US" sz="3600" b="1" dirty="0"/>
              <a:t>？ </a:t>
            </a:r>
            <a:endParaRPr lang="zh-CN" altLang="en-US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3">
                                            <p:txEl>
                                              <p:charRg st="0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363">
                                            <p:txEl>
                                              <p:charRg st="0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363">
                                            <p:txEl>
                                              <p:charRg st="0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3">
                                            <p:txEl>
                                              <p:charRg st="39" end="12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3363">
                                            <p:txEl>
                                              <p:charRg st="39" end="12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3363">
                                            <p:txEl>
                                              <p:charRg st="39" end="12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4387" name="文本占位符 144386"/>
          <p:cNvSpPr>
            <a:spLocks noGrp="1"/>
          </p:cNvSpPr>
          <p:nvPr>
            <p:ph type="body" idx="1"/>
          </p:nvPr>
        </p:nvSpPr>
        <p:spPr/>
        <p:txBody>
          <a:bodyPr/>
          <a:p>
            <a:pPr>
              <a:lnSpc>
                <a:spcPct val="90000"/>
              </a:lnSpc>
            </a:pPr>
            <a:r>
              <a:rPr lang="zh-CN" altLang="en-US" b="1" dirty="0"/>
              <a:t>提取要点，归纳中心：本文批判了国民党反动派的</a:t>
            </a:r>
            <a:r>
              <a:rPr lang="zh-CN" altLang="en-US" b="1" u="sng" dirty="0"/>
              <a:t>卖国主义</a:t>
            </a:r>
            <a:r>
              <a:rPr lang="zh-CN" altLang="en-US" b="1" dirty="0"/>
              <a:t>政策和一些人对待</a:t>
            </a:r>
            <a:r>
              <a:rPr lang="zh-CN" altLang="en-US" b="1" u="sng" dirty="0"/>
              <a:t>文化遗产</a:t>
            </a:r>
            <a:r>
              <a:rPr lang="zh-CN" altLang="en-US" b="1" dirty="0"/>
              <a:t>的错误态度，阐明了批判继承文化遗产的</a:t>
            </a:r>
            <a:r>
              <a:rPr lang="zh-CN" altLang="en-US" b="1" u="sng" dirty="0"/>
              <a:t>基本原理</a:t>
            </a:r>
            <a:r>
              <a:rPr lang="zh-CN" altLang="en-US" b="1" dirty="0"/>
              <a:t>和</a:t>
            </a:r>
            <a:r>
              <a:rPr lang="zh-CN" altLang="en-US" b="1" u="sng" dirty="0"/>
              <a:t>方法</a:t>
            </a:r>
            <a:r>
              <a:rPr lang="zh-CN" altLang="en-US" b="1" dirty="0"/>
              <a:t>，指出了正确的继承和借鉴乃是建设民族新文化的必不可少的条件。 </a:t>
            </a:r>
            <a:endParaRPr lang="zh-CN" altLang="en-US" b="1" dirty="0"/>
          </a:p>
          <a:p>
            <a:pPr>
              <a:lnSpc>
                <a:spcPct val="90000"/>
              </a:lnSpc>
            </a:pPr>
            <a:r>
              <a:rPr lang="zh-CN" altLang="en-US" b="1" dirty="0"/>
              <a:t>鲁迅对文化遗产的见解，跟毛泽东同志“古为今用”、“</a:t>
            </a:r>
            <a:r>
              <a:rPr lang="zh-CN" altLang="en-US" b="1" u="sng" dirty="0"/>
              <a:t>洋为中用</a:t>
            </a:r>
            <a:r>
              <a:rPr lang="zh-CN" altLang="en-US" b="1" dirty="0"/>
              <a:t>”，“排泄其糟粕，吸收其</a:t>
            </a:r>
            <a:r>
              <a:rPr lang="zh-CN" altLang="en-US" b="1" u="sng" dirty="0"/>
              <a:t>精华</a:t>
            </a:r>
            <a:r>
              <a:rPr lang="zh-CN" altLang="en-US" b="1" dirty="0"/>
              <a:t>”的意见是一致的。时至今日，这篇文章仍然放射着思想光辉，值得我们认真学习和借鉴。 </a:t>
            </a:r>
            <a:endParaRPr lang="zh-CN" altLang="en-US" b="1" dirty="0"/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5411" name="文本占位符 145410"/>
          <p:cNvSpPr>
            <a:spLocks noGrp="1"/>
          </p:cNvSpPr>
          <p:nvPr>
            <p:ph type="body" idx="1"/>
          </p:nvPr>
        </p:nvSpPr>
        <p:spPr/>
        <p:txBody>
          <a:bodyPr/>
          <a:p>
            <a:r>
              <a:rPr lang="zh-CN" altLang="en-US" sz="4000" b="1" dirty="0"/>
              <a:t>由学生讨论，归纳写作特点。 </a:t>
            </a:r>
            <a:endParaRPr lang="zh-CN" altLang="en-US" sz="4000" b="1" dirty="0"/>
          </a:p>
          <a:p>
            <a:r>
              <a:rPr lang="zh-CN" altLang="en-US" sz="4000" b="1" dirty="0"/>
              <a:t>①先破后立，破立结合 </a:t>
            </a:r>
            <a:endParaRPr lang="zh-CN" altLang="en-US" sz="4000" b="1" dirty="0"/>
          </a:p>
          <a:p>
            <a:r>
              <a:rPr lang="zh-CN" altLang="en-US" sz="4000" b="1" dirty="0"/>
              <a:t>②运用贴切的比喻阐明抽象、深奥的道理 </a:t>
            </a:r>
            <a:endParaRPr lang="zh-CN" altLang="en-US" sz="4000" b="1" dirty="0"/>
          </a:p>
          <a:p>
            <a:r>
              <a:rPr lang="zh-CN" altLang="en-US" sz="4000" b="1" dirty="0"/>
              <a:t>③语言犀利、幽默 </a:t>
            </a:r>
            <a:endParaRPr lang="zh-CN" altLang="en-US" sz="4000" b="1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4036" name="矩形 44035"/>
          <p:cNvSpPr/>
          <p:nvPr/>
        </p:nvSpPr>
        <p:spPr>
          <a:xfrm>
            <a:off x="1730375" y="260350"/>
            <a:ext cx="1341438" cy="7302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u="none" kern="1200" baseline="0">
                <a:solidFill>
                  <a:schemeClr val="bg1"/>
                </a:solidFill>
                <a:latin typeface="AGaramond" pitchFamily="18" charset="0"/>
                <a:ea typeface="宋体" panose="02010600030101010101" pitchFamily="2" charset="-122"/>
              </a:defRPr>
            </a:lvl1pPr>
          </a:lstStyle>
          <a:p>
            <a:pPr lvl="0"/>
            <a:r>
              <a:rPr lang="zh-CN" altLang="en-US" sz="2800" b="1" dirty="0">
                <a:solidFill>
                  <a:srgbClr val="FFF7D5"/>
                </a:solidFill>
                <a:ea typeface="楷体_GB2312" pitchFamily="49" charset="-122"/>
              </a:rPr>
              <a:t>图片</a:t>
            </a:r>
            <a:r>
              <a:rPr lang="zh-CN" altLang="en-US" sz="2800" b="1" dirty="0">
                <a:solidFill>
                  <a:srgbClr val="CC3300"/>
                </a:solidFill>
                <a:ea typeface="楷体_GB2312" pitchFamily="49" charset="-122"/>
              </a:rPr>
              <a:t>三</a:t>
            </a:r>
            <a:endParaRPr lang="zh-CN" altLang="en-US" sz="2800" b="1" dirty="0">
              <a:solidFill>
                <a:srgbClr val="CC3300"/>
              </a:solidFill>
              <a:ea typeface="楷体_GB2312" pitchFamily="49" charset="-122"/>
            </a:endParaRPr>
          </a:p>
        </p:txBody>
      </p:sp>
      <p:pic>
        <p:nvPicPr>
          <p:cNvPr id="44037" name="图片 44036" descr="1-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90800" y="947738"/>
            <a:ext cx="8001000" cy="57578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4040" name="文本框 44039"/>
          <p:cNvSpPr txBox="1"/>
          <p:nvPr/>
        </p:nvSpPr>
        <p:spPr>
          <a:xfrm>
            <a:off x="1440815" y="1447800"/>
            <a:ext cx="921385" cy="25908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>
              <a:spcBef>
                <a:spcPct val="50000"/>
              </a:spcBef>
            </a:pPr>
            <a:r>
              <a:rPr lang="zh-CN" altLang="en-US" sz="4800" dirty="0">
                <a:solidFill>
                  <a:srgbClr val="FFF7D5"/>
                </a:solidFill>
                <a:ea typeface="楷体_GB2312" pitchFamily="49" charset="-122"/>
              </a:rPr>
              <a:t>鸦片烟枪</a:t>
            </a:r>
            <a:endParaRPr lang="zh-CN" altLang="en-US" sz="4800" dirty="0">
              <a:solidFill>
                <a:srgbClr val="FFF7D5"/>
              </a:solidFill>
              <a:ea typeface="楷体_GB2312" pitchFamily="49" charset="-122"/>
            </a:endParaRP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6" name="标题 36865"/>
          <p:cNvSpPr>
            <a:spLocks noGrp="1"/>
          </p:cNvSpPr>
          <p:nvPr>
            <p:ph type="title"/>
          </p:nvPr>
        </p:nvSpPr>
        <p:spPr/>
        <p:txBody>
          <a:bodyPr anchor="ctr"/>
          <a:p>
            <a:r>
              <a:rPr lang="zh-CN" altLang="en-US" dirty="0">
                <a:ea typeface="楷体_GB2312" pitchFamily="49" charset="-122"/>
              </a:rPr>
              <a:t>表达与交流</a:t>
            </a:r>
            <a:endParaRPr lang="en-US" altLang="zh-CN" dirty="0">
              <a:ea typeface="楷体_GB2312" pitchFamily="49" charset="-122"/>
            </a:endParaRPr>
          </a:p>
        </p:txBody>
      </p:sp>
      <p:sp>
        <p:nvSpPr>
          <p:cNvPr id="36869" name="文本框 36868"/>
          <p:cNvSpPr txBox="1"/>
          <p:nvPr/>
        </p:nvSpPr>
        <p:spPr>
          <a:xfrm>
            <a:off x="2424113" y="2282825"/>
            <a:ext cx="7632700" cy="23069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dirty="0">
                <a:latin typeface="楷体_GB2312" pitchFamily="49" charset="-122"/>
                <a:ea typeface="楷体_GB2312" pitchFamily="49" charset="-122"/>
              </a:rPr>
              <a:t>  我们当今的中学生都会面临交友  这个问题，“近朱者赤，近墨者黑”。如何交友是门大学问，学了本文后你们有什么想法？</a:t>
            </a:r>
            <a:endParaRPr lang="zh-CN" altLang="en-US" sz="3600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869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9" grpId="0" animBg="1" advAuto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7346" name="标题 57345"/>
          <p:cNvSpPr>
            <a:spLocks noGrp="1"/>
          </p:cNvSpPr>
          <p:nvPr>
            <p:ph type="title"/>
          </p:nvPr>
        </p:nvSpPr>
        <p:spPr/>
        <p:txBody>
          <a:bodyPr anchor="ctr"/>
          <a:p>
            <a:r>
              <a:rPr lang="zh-CN" altLang="en-US" dirty="0">
                <a:ea typeface="楷体_GB2312" pitchFamily="49" charset="-122"/>
              </a:rPr>
              <a:t>表达与交流</a:t>
            </a:r>
            <a:endParaRPr lang="en-US" altLang="zh-CN" dirty="0">
              <a:ea typeface="楷体_GB2312" pitchFamily="49" charset="-122"/>
            </a:endParaRPr>
          </a:p>
        </p:txBody>
      </p:sp>
      <p:sp>
        <p:nvSpPr>
          <p:cNvPr id="57348" name="矩形 57347"/>
          <p:cNvSpPr/>
          <p:nvPr/>
        </p:nvSpPr>
        <p:spPr>
          <a:xfrm>
            <a:off x="2438400" y="2543175"/>
            <a:ext cx="7416800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dirty="0">
                <a:latin typeface="楷体_GB2312" pitchFamily="49" charset="-122"/>
                <a:ea typeface="楷体_GB2312" pitchFamily="49" charset="-122"/>
              </a:rPr>
              <a:t>  如果请同学们写一篇关于交友的文章你准备如何构思？</a:t>
            </a:r>
            <a:endParaRPr lang="zh-CN" altLang="en-US" sz="3600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57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8370" name="矩形 58369"/>
          <p:cNvSpPr/>
          <p:nvPr/>
        </p:nvSpPr>
        <p:spPr>
          <a:xfrm>
            <a:off x="1730375" y="260350"/>
            <a:ext cx="1341438" cy="7302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u="none" kern="1200" baseline="0">
                <a:solidFill>
                  <a:schemeClr val="bg1"/>
                </a:solidFill>
                <a:latin typeface="AGaramond" pitchFamily="18" charset="0"/>
                <a:ea typeface="宋体" panose="02010600030101010101" pitchFamily="2" charset="-122"/>
              </a:defRPr>
            </a:lvl1pPr>
          </a:lstStyle>
          <a:p>
            <a:pPr lvl="0"/>
            <a:r>
              <a:rPr lang="zh-CN" altLang="en-US" sz="2800" b="1" dirty="0">
                <a:solidFill>
                  <a:srgbClr val="FFF7D5"/>
                </a:solidFill>
                <a:ea typeface="楷体_GB2312" pitchFamily="49" charset="-122"/>
              </a:rPr>
              <a:t>图片</a:t>
            </a:r>
            <a:r>
              <a:rPr lang="zh-CN" altLang="en-US" sz="2800" b="1" dirty="0">
                <a:solidFill>
                  <a:srgbClr val="CC3300"/>
                </a:solidFill>
                <a:ea typeface="楷体_GB2312" pitchFamily="49" charset="-122"/>
              </a:rPr>
              <a:t>四</a:t>
            </a:r>
            <a:endParaRPr lang="zh-CN" altLang="en-US" sz="2800" b="1" dirty="0">
              <a:solidFill>
                <a:srgbClr val="CC3300"/>
              </a:solidFill>
              <a:ea typeface="楷体_GB2312" pitchFamily="49" charset="-122"/>
            </a:endParaRPr>
          </a:p>
        </p:txBody>
      </p:sp>
      <p:sp>
        <p:nvSpPr>
          <p:cNvPr id="58372" name="文本框 58371"/>
          <p:cNvSpPr txBox="1"/>
          <p:nvPr/>
        </p:nvSpPr>
        <p:spPr>
          <a:xfrm>
            <a:off x="1440815" y="1447800"/>
            <a:ext cx="921385" cy="25908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>
              <a:spcBef>
                <a:spcPct val="50000"/>
              </a:spcBef>
            </a:pPr>
            <a:r>
              <a:rPr lang="zh-CN" altLang="en-US" sz="4800" dirty="0">
                <a:solidFill>
                  <a:srgbClr val="FFF7D5"/>
                </a:solidFill>
                <a:ea typeface="楷体_GB2312" pitchFamily="49" charset="-122"/>
              </a:rPr>
              <a:t>抵制日货</a:t>
            </a:r>
            <a:endParaRPr lang="zh-CN" altLang="en-US" sz="4800" dirty="0">
              <a:solidFill>
                <a:srgbClr val="FFF7D5"/>
              </a:solidFill>
              <a:ea typeface="楷体_GB2312" pitchFamily="49" charset="-122"/>
            </a:endParaRPr>
          </a:p>
        </p:txBody>
      </p:sp>
      <p:pic>
        <p:nvPicPr>
          <p:cNvPr id="58373" name="图片 58372" descr="2004789303817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90800" y="950913"/>
            <a:ext cx="8001000" cy="56784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7" name="文本框 23556"/>
          <p:cNvSpPr txBox="1"/>
          <p:nvPr/>
        </p:nvSpPr>
        <p:spPr>
          <a:xfrm>
            <a:off x="3429000" y="4495800"/>
            <a:ext cx="457200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rgbClr val="CC3300"/>
                </a:solidFill>
                <a:ea typeface="华文隶书" panose="02010800040101010101" pitchFamily="2" charset="-122"/>
              </a:rPr>
              <a:t>鲁迅</a:t>
            </a:r>
            <a:endParaRPr lang="zh-CN" altLang="en-US" sz="3200" dirty="0">
              <a:solidFill>
                <a:srgbClr val="CC3300"/>
              </a:solidFill>
              <a:ea typeface="华文隶书" panose="02010800040101010101" pitchFamily="2" charset="-122"/>
            </a:endParaRPr>
          </a:p>
        </p:txBody>
      </p:sp>
      <p:sp>
        <p:nvSpPr>
          <p:cNvPr id="23558" name="文本框 23557"/>
          <p:cNvSpPr txBox="1"/>
          <p:nvPr/>
        </p:nvSpPr>
        <p:spPr>
          <a:xfrm>
            <a:off x="1847850" y="188913"/>
            <a:ext cx="2663825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23559" name="文本框 23558"/>
          <p:cNvSpPr txBox="1"/>
          <p:nvPr/>
        </p:nvSpPr>
        <p:spPr>
          <a:xfrm>
            <a:off x="1703388" y="-26987"/>
            <a:ext cx="2016125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rgbClr val="FFF7D5"/>
                </a:solidFill>
                <a:ea typeface="华文彩云" panose="02010800040101010101" pitchFamily="2" charset="-122"/>
              </a:rPr>
              <a:t>活力课堂</a:t>
            </a:r>
            <a:endParaRPr lang="en-US" altLang="zh-CN" sz="3200" dirty="0">
              <a:solidFill>
                <a:srgbClr val="FFF7D5"/>
              </a:solidFill>
              <a:ea typeface="华文彩云" panose="02010800040101010101" pitchFamily="2" charset="-122"/>
            </a:endParaRPr>
          </a:p>
        </p:txBody>
      </p:sp>
      <p:sp>
        <p:nvSpPr>
          <p:cNvPr id="23561" name="文本框 23560"/>
          <p:cNvSpPr txBox="1"/>
          <p:nvPr/>
        </p:nvSpPr>
        <p:spPr>
          <a:xfrm>
            <a:off x="2047240" y="990600"/>
            <a:ext cx="1413510" cy="52578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>
              <a:spcBef>
                <a:spcPct val="50000"/>
              </a:spcBef>
            </a:pPr>
            <a:r>
              <a:rPr lang="zh-CN" altLang="en-US" sz="8000" dirty="0">
                <a:solidFill>
                  <a:srgbClr val="CC3300"/>
                </a:solidFill>
                <a:ea typeface="华文琥珀" panose="02010800040101010101" pitchFamily="2" charset="-122"/>
              </a:rPr>
              <a:t>拿来主义</a:t>
            </a:r>
            <a:endParaRPr lang="zh-CN" altLang="en-US" sz="8000" dirty="0">
              <a:solidFill>
                <a:srgbClr val="CC3300"/>
              </a:solidFill>
              <a:ea typeface="华文琥珀" panose="02010800040101010101" pitchFamily="2" charset="-122"/>
            </a:endParaRPr>
          </a:p>
        </p:txBody>
      </p:sp>
      <p:pic>
        <p:nvPicPr>
          <p:cNvPr id="23562" name="图片 23561" descr="33-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38600" y="685800"/>
            <a:ext cx="5334000" cy="5410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563" name="文本框 23562"/>
          <p:cNvSpPr txBox="1"/>
          <p:nvPr/>
        </p:nvSpPr>
        <p:spPr>
          <a:xfrm>
            <a:off x="6527800" y="5876925"/>
            <a:ext cx="208915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23564" name="动作按钮: 第一张 23563">
            <a:hlinkClick r:id="" action="ppaction://hlinkshowjump?jump=firstslide"/>
          </p:cNvPr>
          <p:cNvSpPr/>
          <p:nvPr/>
        </p:nvSpPr>
        <p:spPr>
          <a:xfrm>
            <a:off x="7248525" y="6021388"/>
            <a:ext cx="1655763" cy="360362"/>
          </a:xfrm>
          <a:prstGeom prst="actionButtonHome">
            <a:avLst/>
          </a:prstGeom>
          <a:solidFill>
            <a:schemeClr val="accent1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23565" name="文本框 23564"/>
          <p:cNvSpPr txBox="1"/>
          <p:nvPr/>
        </p:nvSpPr>
        <p:spPr>
          <a:xfrm>
            <a:off x="4511675" y="6021388"/>
            <a:ext cx="2232025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23566" name="任意多边形 23565">
            <a:hlinkClick r:id="rId2" action="ppaction://hlinkfile"/>
          </p:cNvPr>
          <p:cNvSpPr/>
          <p:nvPr/>
        </p:nvSpPr>
        <p:spPr>
          <a:xfrm>
            <a:off x="5159375" y="6021388"/>
            <a:ext cx="1441450" cy="503237"/>
          </a:xfrm>
          <a:custGeom>
            <a:avLst/>
            <a:gdLst>
              <a:gd name="txL" fmla="*/ 5037 w 21600"/>
              <a:gd name="txT" fmla="*/ 2277 h 21600"/>
              <a:gd name="txR" fmla="*/ 16557 w 21600"/>
              <a:gd name="txB" fmla="*/ 13677 h 21600"/>
            </a:gdLst>
            <a:ahLst/>
            <a:cxnLst>
              <a:cxn ang="270">
                <a:pos x="10860" y="2187"/>
              </a:cxn>
              <a:cxn ang="180">
                <a:pos x="2928" y="10800"/>
              </a:cxn>
              <a:cxn ang="90">
                <a:pos x="10860" y="21600"/>
              </a:cxn>
              <a:cxn ang="0">
                <a:pos x="18672" y="10800"/>
              </a:cxn>
            </a:cxnLst>
            <a:rect l="txL" t="txT" r="txR" b="txB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9570" name="标题 109569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lang="zh-CN" altLang="en-US" dirty="0"/>
          </a:p>
        </p:txBody>
      </p:sp>
      <p:sp>
        <p:nvSpPr>
          <p:cNvPr id="109571" name="文本占位符 109570"/>
          <p:cNvSpPr>
            <a:spLocks noGrp="1"/>
          </p:cNvSpPr>
          <p:nvPr>
            <p:ph type="body" idx="1"/>
          </p:nvPr>
        </p:nvSpPr>
        <p:spPr>
          <a:xfrm>
            <a:off x="1828800" y="620713"/>
            <a:ext cx="8083550" cy="5703887"/>
          </a:xfrm>
        </p:spPr>
        <p:txBody>
          <a:bodyPr/>
          <a:p>
            <a:pPr>
              <a:lnSpc>
                <a:spcPct val="90000"/>
              </a:lnSpc>
            </a:pPr>
            <a:r>
              <a:rPr lang="zh-CN" altLang="en-US" dirty="0">
                <a:latin typeface="黑体" panose="02010609060101010101" pitchFamily="2" charset="-122"/>
                <a:ea typeface="黑体" panose="02010609060101010101" pitchFamily="2" charset="-122"/>
              </a:rPr>
              <a:t>利用工具书注音解词：</a:t>
            </a:r>
            <a:endParaRPr lang="zh-CN" altLang="en-US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90000"/>
              </a:lnSpc>
            </a:pPr>
            <a:r>
              <a:rPr lang="zh-CN" altLang="en-US" dirty="0">
                <a:latin typeface="黑体" panose="02010609060101010101" pitchFamily="2" charset="-122"/>
                <a:ea typeface="黑体" panose="02010609060101010101" pitchFamily="2" charset="-122"/>
              </a:rPr>
              <a:t>自诩</a:t>
            </a:r>
            <a:r>
              <a:rPr lang="en-US" altLang="zh-CN">
                <a:latin typeface="黑体" panose="02010609060101010101" pitchFamily="2" charset="-122"/>
                <a:ea typeface="黑体" panose="02010609060101010101" pitchFamily="2" charset="-122"/>
              </a:rPr>
              <a:t>(</a:t>
            </a:r>
            <a:r>
              <a:rPr lang="en-US" altLang="zh-CN" b="1" u="sng">
                <a:latin typeface="黑体" panose="02010609060101010101" pitchFamily="2" charset="-122"/>
                <a:ea typeface="黑体" panose="02010609060101010101" pitchFamily="2" charset="-122"/>
              </a:rPr>
              <a:t>xǔ</a:t>
            </a:r>
            <a:r>
              <a:rPr lang="en-US" altLang="zh-CN">
                <a:latin typeface="黑体" panose="02010609060101010101" pitchFamily="2" charset="-122"/>
                <a:ea typeface="黑体" panose="02010609060101010101" pitchFamily="2" charset="-122"/>
              </a:rPr>
              <a:t>)</a:t>
            </a:r>
            <a:r>
              <a:rPr lang="zh-CN" altLang="en-US" dirty="0">
                <a:latin typeface="黑体" panose="02010609060101010101" pitchFamily="2" charset="-122"/>
                <a:ea typeface="黑体" panose="02010609060101010101" pitchFamily="2" charset="-122"/>
              </a:rPr>
              <a:t>：自夸。诩，</a:t>
            </a:r>
            <a:r>
              <a:rPr lang="zh-CN" altLang="en-US" b="1" u="sng" dirty="0">
                <a:latin typeface="黑体" panose="02010609060101010101" pitchFamily="2" charset="-122"/>
                <a:ea typeface="黑体" panose="02010609060101010101" pitchFamily="2" charset="-122"/>
              </a:rPr>
              <a:t>说大话</a:t>
            </a:r>
            <a:r>
              <a:rPr lang="zh-CN" altLang="en-US" dirty="0"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endParaRPr lang="zh-CN" altLang="en-US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90000"/>
              </a:lnSpc>
            </a:pPr>
            <a:r>
              <a:rPr lang="zh-CN" altLang="en-US" dirty="0">
                <a:latin typeface="黑体" panose="02010609060101010101" pitchFamily="2" charset="-122"/>
                <a:ea typeface="黑体" panose="02010609060101010101" pitchFamily="2" charset="-122"/>
              </a:rPr>
              <a:t> 冠冕</a:t>
            </a:r>
            <a:r>
              <a:rPr lang="en-US" altLang="zh-CN">
                <a:latin typeface="黑体" panose="02010609060101010101" pitchFamily="2" charset="-122"/>
                <a:ea typeface="黑体" panose="02010609060101010101" pitchFamily="2" charset="-122"/>
              </a:rPr>
              <a:t>(</a:t>
            </a:r>
            <a:r>
              <a:rPr lang="en-US" altLang="zh-CN" b="1" u="sng">
                <a:latin typeface="黑体" panose="02010609060101010101" pitchFamily="2" charset="-122"/>
                <a:ea typeface="黑体" panose="02010609060101010101" pitchFamily="2" charset="-122"/>
              </a:rPr>
              <a:t>miǎn</a:t>
            </a:r>
            <a:r>
              <a:rPr lang="en-US" altLang="zh-CN">
                <a:latin typeface="黑体" panose="02010609060101010101" pitchFamily="2" charset="-122"/>
                <a:ea typeface="黑体" panose="02010609060101010101" pitchFamily="2" charset="-122"/>
              </a:rPr>
              <a:t>)</a:t>
            </a:r>
            <a:r>
              <a:rPr lang="zh-CN" altLang="en-US">
                <a:latin typeface="黑体" panose="02010609060101010101" pitchFamily="2" charset="-122"/>
                <a:ea typeface="黑体" panose="02010609060101010101" pitchFamily="2" charset="-122"/>
              </a:rPr>
              <a:t>蹩</a:t>
            </a:r>
            <a:r>
              <a:rPr lang="en-US" altLang="zh-CN">
                <a:latin typeface="黑体" panose="02010609060101010101" pitchFamily="2" charset="-122"/>
                <a:ea typeface="黑体" panose="02010609060101010101" pitchFamily="2" charset="-122"/>
              </a:rPr>
              <a:t>(</a:t>
            </a:r>
            <a:r>
              <a:rPr lang="en-US" altLang="zh-CN" b="1" u="sng">
                <a:latin typeface="黑体" panose="02010609060101010101" pitchFamily="2" charset="-122"/>
                <a:ea typeface="黑体" panose="02010609060101010101" pitchFamily="2" charset="-122"/>
              </a:rPr>
              <a:t>bié</a:t>
            </a:r>
            <a:r>
              <a:rPr lang="en-US" altLang="zh-CN">
                <a:latin typeface="黑体" panose="02010609060101010101" pitchFamily="2" charset="-122"/>
                <a:ea typeface="黑体" panose="02010609060101010101" pitchFamily="2" charset="-122"/>
              </a:rPr>
              <a:t>)</a:t>
            </a:r>
            <a:r>
              <a:rPr lang="zh-CN" altLang="en-US" dirty="0">
                <a:latin typeface="黑体" panose="02010609060101010101" pitchFamily="2" charset="-122"/>
                <a:ea typeface="黑体" panose="02010609060101010101" pitchFamily="2" charset="-122"/>
              </a:rPr>
              <a:t>进；躲躲闪闪地走进。</a:t>
            </a:r>
            <a:endParaRPr lang="zh-CN" altLang="en-US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90000"/>
              </a:lnSpc>
            </a:pPr>
            <a:r>
              <a:rPr lang="zh-CN" altLang="en-US" dirty="0">
                <a:latin typeface="黑体" panose="02010609060101010101" pitchFamily="2" charset="-122"/>
                <a:ea typeface="黑体" panose="02010609060101010101" pitchFamily="2" charset="-122"/>
              </a:rPr>
              <a:t>  国粹</a:t>
            </a:r>
            <a:r>
              <a:rPr lang="en-US" altLang="zh-CN">
                <a:latin typeface="黑体" panose="02010609060101010101" pitchFamily="2" charset="-122"/>
                <a:ea typeface="黑体" panose="02010609060101010101" pitchFamily="2" charset="-122"/>
              </a:rPr>
              <a:t>(</a:t>
            </a:r>
            <a:r>
              <a:rPr lang="en-US" altLang="zh-CN" b="1" u="sng">
                <a:latin typeface="黑体" panose="02010609060101010101" pitchFamily="2" charset="-122"/>
                <a:ea typeface="黑体" panose="02010609060101010101" pitchFamily="2" charset="-122"/>
              </a:rPr>
              <a:t>cuì</a:t>
            </a:r>
            <a:r>
              <a:rPr lang="en-US" altLang="zh-CN">
                <a:latin typeface="黑体" panose="02010609060101010101" pitchFamily="2" charset="-122"/>
                <a:ea typeface="黑体" panose="02010609060101010101" pitchFamily="2" charset="-122"/>
              </a:rPr>
              <a:t>)</a:t>
            </a:r>
            <a:r>
              <a:rPr lang="zh-CN" altLang="en-US" dirty="0">
                <a:latin typeface="黑体" panose="02010609060101010101" pitchFamily="2" charset="-122"/>
                <a:ea typeface="黑体" panose="02010609060101010101" pitchFamily="2" charset="-122"/>
              </a:rPr>
              <a:t>：原指国家文化中的精华，课文中是反语。</a:t>
            </a:r>
            <a:endParaRPr lang="zh-CN" altLang="en-US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90000"/>
              </a:lnSpc>
            </a:pPr>
            <a:r>
              <a:rPr lang="zh-CN" altLang="en-US" dirty="0">
                <a:latin typeface="黑体" panose="02010609060101010101" pitchFamily="2" charset="-122"/>
                <a:ea typeface="黑体" panose="02010609060101010101" pitchFamily="2" charset="-122"/>
              </a:rPr>
              <a:t>  礼尚往来；礼节上重在有来有往。</a:t>
            </a:r>
            <a:endParaRPr lang="zh-CN" altLang="en-US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90000"/>
              </a:lnSpc>
            </a:pPr>
            <a:r>
              <a:rPr lang="zh-CN" altLang="en-US" dirty="0">
                <a:latin typeface="黑体" panose="02010609060101010101" pitchFamily="2" charset="-122"/>
                <a:ea typeface="黑体" panose="02010609060101010101" pitchFamily="2" charset="-122"/>
              </a:rPr>
              <a:t>  残羹</a:t>
            </a:r>
            <a:r>
              <a:rPr lang="en-US" altLang="zh-CN">
                <a:latin typeface="黑体" panose="02010609060101010101" pitchFamily="2" charset="-122"/>
                <a:ea typeface="黑体" panose="02010609060101010101" pitchFamily="2" charset="-122"/>
              </a:rPr>
              <a:t>(</a:t>
            </a:r>
            <a:r>
              <a:rPr lang="en-US" altLang="zh-CN" b="1" u="sng">
                <a:latin typeface="黑体" panose="02010609060101010101" pitchFamily="2" charset="-122"/>
                <a:ea typeface="黑体" panose="02010609060101010101" pitchFamily="2" charset="-122"/>
              </a:rPr>
              <a:t>gē</a:t>
            </a:r>
            <a:r>
              <a:rPr lang="en-US" altLang="zh-CN" b="1" u="sng" dirty="0" err="1">
                <a:latin typeface="黑体" panose="02010609060101010101" pitchFamily="2" charset="-122"/>
                <a:ea typeface="黑体" panose="02010609060101010101" pitchFamily="2" charset="-122"/>
              </a:rPr>
              <a:t>ng</a:t>
            </a:r>
            <a:r>
              <a:rPr lang="en-US" altLang="zh-CN">
                <a:latin typeface="黑体" panose="02010609060101010101" pitchFamily="2" charset="-122"/>
                <a:ea typeface="黑体" panose="02010609060101010101" pitchFamily="2" charset="-122"/>
              </a:rPr>
              <a:t>)</a:t>
            </a:r>
            <a:r>
              <a:rPr lang="zh-CN" altLang="en-US" dirty="0">
                <a:latin typeface="黑体" panose="02010609060101010101" pitchFamily="2" charset="-122"/>
                <a:ea typeface="黑体" panose="02010609060101010101" pitchFamily="2" charset="-122"/>
              </a:rPr>
              <a:t>冷炙</a:t>
            </a:r>
            <a:r>
              <a:rPr lang="en-US" altLang="zh-CN">
                <a:latin typeface="黑体" panose="02010609060101010101" pitchFamily="2" charset="-122"/>
                <a:ea typeface="黑体" panose="02010609060101010101" pitchFamily="2" charset="-122"/>
              </a:rPr>
              <a:t>(</a:t>
            </a:r>
            <a:r>
              <a:rPr lang="en-US" altLang="zh-CN" b="1" u="sng" dirty="0" err="1">
                <a:latin typeface="黑体" panose="02010609060101010101" pitchFamily="2" charset="-122"/>
                <a:ea typeface="黑体" panose="02010609060101010101" pitchFamily="2" charset="-122"/>
              </a:rPr>
              <a:t>zh</a:t>
            </a:r>
            <a:r>
              <a:rPr lang="en-US" altLang="zh-CN" b="1" u="sng">
                <a:latin typeface="黑体" panose="02010609060101010101" pitchFamily="2" charset="-122"/>
                <a:ea typeface="黑体" panose="02010609060101010101" pitchFamily="2" charset="-122"/>
              </a:rPr>
              <a:t>ì</a:t>
            </a:r>
            <a:r>
              <a:rPr lang="en-US" altLang="zh-CN">
                <a:latin typeface="黑体" panose="02010609060101010101" pitchFamily="2" charset="-122"/>
                <a:ea typeface="黑体" panose="02010609060101010101" pitchFamily="2" charset="-122"/>
              </a:rPr>
              <a:t>)</a:t>
            </a:r>
            <a:r>
              <a:rPr lang="zh-CN" altLang="en-US" dirty="0">
                <a:latin typeface="黑体" panose="02010609060101010101" pitchFamily="2" charset="-122"/>
                <a:ea typeface="黑体" panose="02010609060101010101" pitchFamily="2" charset="-122"/>
              </a:rPr>
              <a:t>：吃剩的饭莱，借指权贵的施舍。</a:t>
            </a:r>
            <a:endParaRPr lang="zh-CN" altLang="en-US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90000"/>
              </a:lnSpc>
            </a:pPr>
            <a:r>
              <a:rPr lang="zh-CN" altLang="en-US" dirty="0">
                <a:latin typeface="黑体" panose="02010609060101010101" pitchFamily="2" charset="-122"/>
                <a:ea typeface="黑体" panose="02010609060101010101" pitchFamily="2" charset="-122"/>
              </a:rPr>
              <a:t> 吝啬</a:t>
            </a:r>
            <a:r>
              <a:rPr lang="en-US" altLang="zh-CN">
                <a:latin typeface="黑体" panose="02010609060101010101" pitchFamily="2" charset="-122"/>
                <a:ea typeface="黑体" panose="02010609060101010101" pitchFamily="2" charset="-122"/>
              </a:rPr>
              <a:t>(</a:t>
            </a:r>
            <a:r>
              <a:rPr lang="en-US" altLang="zh-CN" b="1" u="sng">
                <a:latin typeface="黑体" panose="02010609060101010101" pitchFamily="2" charset="-122"/>
                <a:ea typeface="黑体" panose="02010609060101010101" pitchFamily="2" charset="-122"/>
              </a:rPr>
              <a:t>sè</a:t>
            </a:r>
            <a:r>
              <a:rPr lang="en-US" altLang="zh-CN">
                <a:latin typeface="黑体" panose="02010609060101010101" pitchFamily="2" charset="-122"/>
                <a:ea typeface="黑体" panose="02010609060101010101" pitchFamily="2" charset="-122"/>
              </a:rPr>
              <a:t>)</a:t>
            </a:r>
            <a:r>
              <a:rPr lang="zh-CN" altLang="en-US" dirty="0">
                <a:latin typeface="黑体" panose="02010609060101010101" pitchFamily="2" charset="-122"/>
                <a:ea typeface="黑体" panose="02010609060101010101" pitchFamily="2" charset="-122"/>
              </a:rPr>
              <a:t>：小气，应当用的财物舍不得用。</a:t>
            </a:r>
            <a:endParaRPr lang="zh-CN" altLang="en-US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90000"/>
              </a:lnSpc>
            </a:pPr>
            <a:r>
              <a:rPr lang="zh-CN" altLang="en-US" dirty="0">
                <a:latin typeface="黑体" panose="02010609060101010101" pitchFamily="2" charset="-122"/>
                <a:ea typeface="黑体" panose="02010609060101010101" pitchFamily="2" charset="-122"/>
              </a:rPr>
              <a:t>  孱（</a:t>
            </a:r>
            <a:r>
              <a:rPr lang="en-US" altLang="zh-CN" b="1" u="sng">
                <a:latin typeface="黑体" panose="02010609060101010101" pitchFamily="2" charset="-122"/>
                <a:ea typeface="黑体" panose="02010609060101010101" pitchFamily="2" charset="-122"/>
              </a:rPr>
              <a:t>c</a:t>
            </a:r>
            <a:r>
              <a:rPr lang="en-US" altLang="en-US" b="1" u="sng">
                <a:latin typeface="Arial" panose="020B0604020202020204" pitchFamily="34" charset="0"/>
              </a:rPr>
              <a:t>à</a:t>
            </a:r>
            <a:r>
              <a:rPr lang="en-US" altLang="zh-CN" b="1" u="sng">
                <a:latin typeface="黑体" panose="02010609060101010101" pitchFamily="2" charset="-122"/>
                <a:ea typeface="黑体" panose="02010609060101010101" pitchFamily="2" charset="-122"/>
              </a:rPr>
              <a:t>n</a:t>
            </a:r>
            <a:r>
              <a:rPr lang="zh-CN" altLang="en-US" dirty="0">
                <a:latin typeface="黑体" panose="02010609060101010101" pitchFamily="2" charset="-122"/>
                <a:ea typeface="黑体" panose="02010609060101010101" pitchFamily="2" charset="-122"/>
              </a:rPr>
              <a:t>）头：懦弱无能的人。</a:t>
            </a:r>
            <a:endParaRPr lang="zh-CN" altLang="en-US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0595" name="文本占位符 110594"/>
          <p:cNvSpPr>
            <a:spLocks noGrp="1"/>
          </p:cNvSpPr>
          <p:nvPr>
            <p:ph type="body" idx="1"/>
          </p:nvPr>
        </p:nvSpPr>
        <p:spPr>
          <a:xfrm>
            <a:off x="1774825" y="549275"/>
            <a:ext cx="7777163" cy="5692775"/>
          </a:xfrm>
        </p:spPr>
        <p:txBody>
          <a:bodyPr/>
          <a:p>
            <a:r>
              <a:rPr lang="zh-CN" altLang="en-US" b="1" dirty="0">
                <a:latin typeface="黑体" panose="02010609060101010101" pitchFamily="2" charset="-122"/>
                <a:ea typeface="黑体" panose="02010609060101010101" pitchFamily="2" charset="-122"/>
              </a:rPr>
              <a:t>解题 </a:t>
            </a:r>
            <a:endParaRPr lang="zh-CN" altLang="en-US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zh-CN" altLang="en-US" b="1" dirty="0">
                <a:latin typeface="黑体" panose="02010609060101010101" pitchFamily="2" charset="-122"/>
                <a:ea typeface="黑体" panose="02010609060101010101" pitchFamily="2" charset="-122"/>
              </a:rPr>
              <a:t>选自</a:t>
            </a:r>
            <a:r>
              <a:rPr lang="en-US" altLang="zh-CN" b="1">
                <a:latin typeface="黑体" panose="02010609060101010101" pitchFamily="2" charset="-122"/>
                <a:ea typeface="黑体" panose="02010609060101010101" pitchFamily="2" charset="-122"/>
              </a:rPr>
              <a:t>《</a:t>
            </a:r>
            <a:r>
              <a:rPr lang="zh-CN" altLang="en-US" b="1" dirty="0">
                <a:latin typeface="黑体" panose="02010609060101010101" pitchFamily="2" charset="-122"/>
                <a:ea typeface="黑体" panose="02010609060101010101" pitchFamily="2" charset="-122"/>
              </a:rPr>
              <a:t>鲁迅全集</a:t>
            </a:r>
            <a:r>
              <a:rPr lang="en-US" altLang="zh-CN" b="1">
                <a:latin typeface="黑体" panose="02010609060101010101" pitchFamily="2" charset="-122"/>
                <a:ea typeface="黑体" panose="02010609060101010101" pitchFamily="2" charset="-122"/>
              </a:rPr>
              <a:t>》</a:t>
            </a:r>
            <a:r>
              <a:rPr lang="zh-CN" altLang="en-US" b="1" dirty="0">
                <a:latin typeface="黑体" panose="02010609060101010101" pitchFamily="2" charset="-122"/>
                <a:ea typeface="黑体" panose="02010609060101010101" pitchFamily="2" charset="-122"/>
              </a:rPr>
              <a:t>第六卷的</a:t>
            </a:r>
            <a:r>
              <a:rPr lang="en-US" altLang="zh-CN" b="1">
                <a:latin typeface="黑体" panose="02010609060101010101" pitchFamily="2" charset="-122"/>
                <a:ea typeface="黑体" panose="02010609060101010101" pitchFamily="2" charset="-122"/>
              </a:rPr>
              <a:t>《</a:t>
            </a:r>
            <a:r>
              <a:rPr lang="zh-CN" altLang="en-US" b="1" u="sng" dirty="0">
                <a:latin typeface="黑体" panose="02010609060101010101" pitchFamily="2" charset="-122"/>
                <a:ea typeface="黑体" panose="02010609060101010101" pitchFamily="2" charset="-122"/>
              </a:rPr>
              <a:t>且介亭杂文</a:t>
            </a:r>
            <a:r>
              <a:rPr lang="en-US" altLang="zh-CN" b="1">
                <a:latin typeface="黑体" panose="02010609060101010101" pitchFamily="2" charset="-122"/>
                <a:ea typeface="黑体" panose="02010609060101010101" pitchFamily="2" charset="-122"/>
              </a:rPr>
              <a:t>》</a:t>
            </a:r>
            <a:r>
              <a:rPr lang="zh-CN" altLang="en-US" b="1" dirty="0">
                <a:latin typeface="黑体" panose="02010609060101010101" pitchFamily="2" charset="-122"/>
                <a:ea typeface="黑体" panose="02010609060101010101" pitchFamily="2" charset="-122"/>
              </a:rPr>
              <a:t>。有一段时间，鲁迅先生住在上海闸北帝国主义越界筑路区域，这个地区有“</a:t>
            </a:r>
            <a:r>
              <a:rPr lang="zh-CN" altLang="en-US" b="1" u="sng" dirty="0">
                <a:latin typeface="黑体" panose="02010609060101010101" pitchFamily="2" charset="-122"/>
                <a:ea typeface="黑体" panose="02010609060101010101" pitchFamily="2" charset="-122"/>
              </a:rPr>
              <a:t>半租界</a:t>
            </a:r>
            <a:r>
              <a:rPr lang="zh-CN" altLang="en-US" b="1" dirty="0">
                <a:latin typeface="黑体" panose="02010609060101010101" pitchFamily="2" charset="-122"/>
                <a:ea typeface="黑体" panose="02010609060101010101" pitchFamily="2" charset="-122"/>
              </a:rPr>
              <a:t>”之称。鲁迅先生有很强烈的民族自尊心，对帝国主义十分憎恨，因此将“</a:t>
            </a:r>
            <a:r>
              <a:rPr lang="zh-CN" altLang="en-US" b="1" u="sng" dirty="0">
                <a:latin typeface="黑体" panose="02010609060101010101" pitchFamily="2" charset="-122"/>
                <a:ea typeface="黑体" panose="02010609060101010101" pitchFamily="2" charset="-122"/>
              </a:rPr>
              <a:t>租界</a:t>
            </a:r>
            <a:r>
              <a:rPr lang="zh-CN" altLang="en-US" b="1" dirty="0">
                <a:latin typeface="黑体" panose="02010609060101010101" pitchFamily="2" charset="-122"/>
                <a:ea typeface="黑体" panose="02010609060101010101" pitchFamily="2" charset="-122"/>
              </a:rPr>
              <a:t>”二字各取一半，成“且介”，以表愤慨之情。“且介亭”标明这些杂文是在</a:t>
            </a:r>
            <a:r>
              <a:rPr lang="zh-CN" altLang="en-US" b="1" u="sng" dirty="0">
                <a:latin typeface="黑体" panose="02010609060101010101" pitchFamily="2" charset="-122"/>
                <a:ea typeface="黑体" panose="02010609060101010101" pitchFamily="2" charset="-122"/>
              </a:rPr>
              <a:t>上海半租界的亭子间</a:t>
            </a:r>
            <a:r>
              <a:rPr lang="zh-CN" altLang="en-US" b="1" dirty="0">
                <a:latin typeface="黑体" panose="02010609060101010101" pitchFamily="2" charset="-122"/>
                <a:ea typeface="黑体" panose="02010609060101010101" pitchFamily="2" charset="-122"/>
              </a:rPr>
              <a:t>里写的，形象地讽刺了国民党统治下半殖民地半封建的黑暗现实。 </a:t>
            </a:r>
            <a:endParaRPr lang="zh-CN" altLang="en-US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4616</Words>
  <Application>WPS 演示</Application>
  <PresentationFormat>宽屏</PresentationFormat>
  <Paragraphs>204</Paragraphs>
  <Slides>51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5</vt:i4>
      </vt:variant>
      <vt:variant>
        <vt:lpstr>幻灯片标题</vt:lpstr>
      </vt:variant>
      <vt:variant>
        <vt:i4>51</vt:i4>
      </vt:variant>
    </vt:vector>
  </HeadingPairs>
  <TitlesOfParts>
    <vt:vector size="73" baseType="lpstr">
      <vt:lpstr>Arial</vt:lpstr>
      <vt:lpstr>宋体</vt:lpstr>
      <vt:lpstr>Wingdings</vt:lpstr>
      <vt:lpstr>Arial Unicode MS</vt:lpstr>
      <vt:lpstr>Calibri Light</vt:lpstr>
      <vt:lpstr>Calibri</vt:lpstr>
      <vt:lpstr>微软雅黑</vt:lpstr>
      <vt:lpstr>华文隶书</vt:lpstr>
      <vt:lpstr>楷体_GB2312</vt:lpstr>
      <vt:lpstr>AGaramond</vt:lpstr>
      <vt:lpstr>华文彩云</vt:lpstr>
      <vt:lpstr>华文琥珀</vt:lpstr>
      <vt:lpstr>黑体</vt:lpstr>
      <vt:lpstr>Verdana</vt:lpstr>
      <vt:lpstr>新宋体</vt:lpstr>
      <vt:lpstr>Segoe Print</vt:lpstr>
      <vt:lpstr>Office 主题</vt:lpstr>
      <vt:lpstr>MS_ClipArt_Gallery.2</vt:lpstr>
      <vt:lpstr>MS_ClipArt_Gallery.2</vt:lpstr>
      <vt:lpstr>MS_ClipArt_Gallery.2</vt:lpstr>
      <vt:lpstr>MS_ClipArt_Gallery.2</vt:lpstr>
      <vt:lpstr>MS_ClipArt_Gallery.2</vt:lpstr>
      <vt:lpstr>PowerPoint 演示文稿</vt:lpstr>
      <vt:lpstr>PowerPoint 演示文稿</vt:lpstr>
      <vt:lpstr>图片一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如何区别对待文化遗产中的不同内容：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表达与交流</vt:lpstr>
      <vt:lpstr>表达与交流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0</dc:creator>
  <cp:lastModifiedBy>0</cp:lastModifiedBy>
  <cp:revision>1</cp:revision>
  <dcterms:created xsi:type="dcterms:W3CDTF">2017-09-27T01:38:54Z</dcterms:created>
  <dcterms:modified xsi:type="dcterms:W3CDTF">2017-09-27T01:39:15Z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2052-10.1.0.6749</vt:lpwstr>
  </property>
</Properties>
</file>