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841" r:id="rId1"/>
    <p:sldMasterId id="2147483853" r:id="rId2"/>
    <p:sldMasterId id="2147483865" r:id="rId3"/>
    <p:sldMasterId id="2147483877" r:id="rId4"/>
  </p:sldMasterIdLst>
  <p:notesMasterIdLst>
    <p:notesMasterId r:id="rId5"/>
  </p:notesMasterIdLst>
  <p:handoutMasterIdLst>
    <p:handoutMasterId r:id="rId6"/>
  </p:handoutMasterIdLst>
  <p:sldIdLst>
    <p:sldId id="256" r:id="rId7"/>
    <p:sldId id="301" r:id="rId8"/>
    <p:sldId id="844" r:id="rId9"/>
    <p:sldId id="303" r:id="rId10"/>
    <p:sldId id="1005" r:id="rId11"/>
    <p:sldId id="304" r:id="rId12"/>
    <p:sldId id="305" r:id="rId13"/>
    <p:sldId id="845" r:id="rId14"/>
    <p:sldId id="307" r:id="rId15"/>
    <p:sldId id="846" r:id="rId16"/>
    <p:sldId id="309" r:id="rId17"/>
    <p:sldId id="847" r:id="rId18"/>
    <p:sldId id="310" r:id="rId19"/>
    <p:sldId id="482" r:id="rId20"/>
    <p:sldId id="483" r:id="rId21"/>
    <p:sldId id="484" r:id="rId22"/>
    <p:sldId id="485" r:id="rId23"/>
    <p:sldId id="486" r:id="rId24"/>
    <p:sldId id="487" r:id="rId25"/>
    <p:sldId id="488" r:id="rId26"/>
    <p:sldId id="489" r:id="rId27"/>
    <p:sldId id="1006" r:id="rId28"/>
    <p:sldId id="490" r:id="rId29"/>
    <p:sldId id="491" r:id="rId30"/>
    <p:sldId id="492" r:id="rId31"/>
    <p:sldId id="493" r:id="rId32"/>
    <p:sldId id="494" r:id="rId33"/>
    <p:sldId id="495" r:id="rId34"/>
    <p:sldId id="496" r:id="rId35"/>
    <p:sldId id="497" r:id="rId36"/>
    <p:sldId id="498" r:id="rId37"/>
    <p:sldId id="499" r:id="rId38"/>
    <p:sldId id="500" r:id="rId39"/>
    <p:sldId id="501" r:id="rId40"/>
    <p:sldId id="502" r:id="rId41"/>
    <p:sldId id="1166" r:id="rId42"/>
    <p:sldId id="503" r:id="rId43"/>
    <p:sldId id="504" r:id="rId44"/>
    <p:sldId id="505" r:id="rId45"/>
    <p:sldId id="506" r:id="rId46"/>
    <p:sldId id="507" r:id="rId47"/>
    <p:sldId id="508" r:id="rId48"/>
    <p:sldId id="509" r:id="rId49"/>
    <p:sldId id="510" r:id="rId50"/>
    <p:sldId id="511" r:id="rId51"/>
    <p:sldId id="512" r:id="rId52"/>
    <p:sldId id="1167" r:id="rId53"/>
    <p:sldId id="513" r:id="rId54"/>
    <p:sldId id="514" r:id="rId55"/>
    <p:sldId id="1168" r:id="rId56"/>
    <p:sldId id="515" r:id="rId57"/>
    <p:sldId id="516" r:id="rId58"/>
    <p:sldId id="517" r:id="rId59"/>
    <p:sldId id="518" r:id="rId60"/>
    <p:sldId id="654" r:id="rId61"/>
    <p:sldId id="519" r:id="rId62"/>
    <p:sldId id="521" r:id="rId63"/>
    <p:sldId id="522" r:id="rId64"/>
    <p:sldId id="523" r:id="rId65"/>
    <p:sldId id="524" r:id="rId66"/>
    <p:sldId id="1169" r:id="rId67"/>
    <p:sldId id="526" r:id="rId68"/>
    <p:sldId id="527" r:id="rId69"/>
    <p:sldId id="528" r:id="rId70"/>
    <p:sldId id="529" r:id="rId71"/>
    <p:sldId id="530" r:id="rId72"/>
    <p:sldId id="531" r:id="rId73"/>
    <p:sldId id="532" r:id="rId74"/>
    <p:sldId id="533" r:id="rId75"/>
    <p:sldId id="1171" r:id="rId76"/>
    <p:sldId id="656" r:id="rId77"/>
    <p:sldId id="534" r:id="rId78"/>
    <p:sldId id="1172" r:id="rId79"/>
    <p:sldId id="538" r:id="rId80"/>
    <p:sldId id="539" r:id="rId81"/>
    <p:sldId id="540" r:id="rId82"/>
    <p:sldId id="541" r:id="rId83"/>
    <p:sldId id="542" r:id="rId84"/>
    <p:sldId id="543" r:id="rId85"/>
    <p:sldId id="550" r:id="rId86"/>
    <p:sldId id="551" r:id="rId87"/>
    <p:sldId id="552" r:id="rId88"/>
    <p:sldId id="553" r:id="rId89"/>
    <p:sldId id="554" r:id="rId90"/>
    <p:sldId id="555" r:id="rId91"/>
    <p:sldId id="556" r:id="rId92"/>
    <p:sldId id="557" r:id="rId93"/>
    <p:sldId id="1183" r:id="rId94"/>
    <p:sldId id="558" r:id="rId95"/>
    <p:sldId id="559" r:id="rId96"/>
    <p:sldId id="1184" r:id="rId97"/>
    <p:sldId id="560" r:id="rId98"/>
    <p:sldId id="562" r:id="rId99"/>
    <p:sldId id="1185" r:id="rId100"/>
    <p:sldId id="563" r:id="rId101"/>
    <p:sldId id="564" r:id="rId102"/>
    <p:sldId id="565" r:id="rId103"/>
    <p:sldId id="566" r:id="rId104"/>
    <p:sldId id="568" r:id="rId105"/>
    <p:sldId id="1186" r:id="rId106"/>
    <p:sldId id="569" r:id="rId107"/>
    <p:sldId id="570" r:id="rId108"/>
    <p:sldId id="1175" r:id="rId109"/>
    <p:sldId id="1176" r:id="rId110"/>
    <p:sldId id="1177" r:id="rId111"/>
    <p:sldId id="1178" r:id="rId112"/>
    <p:sldId id="1179" r:id="rId113"/>
    <p:sldId id="1180" r:id="rId114"/>
    <p:sldId id="1181" r:id="rId115"/>
    <p:sldId id="1182" r:id="rId116"/>
    <p:sldId id="571" r:id="rId117"/>
    <p:sldId id="572" r:id="rId118"/>
    <p:sldId id="1187" r:id="rId119"/>
    <p:sldId id="573" r:id="rId120"/>
    <p:sldId id="1188" r:id="rId121"/>
    <p:sldId id="574" r:id="rId122"/>
    <p:sldId id="575" r:id="rId123"/>
    <p:sldId id="576" r:id="rId124"/>
    <p:sldId id="577" r:id="rId125"/>
    <p:sldId id="1189" r:id="rId126"/>
    <p:sldId id="578" r:id="rId127"/>
    <p:sldId id="580" r:id="rId128"/>
    <p:sldId id="1190" r:id="rId129"/>
    <p:sldId id="582" r:id="rId130"/>
    <p:sldId id="583" r:id="rId131"/>
    <p:sldId id="1191" r:id="rId132"/>
    <p:sldId id="586" r:id="rId133"/>
    <p:sldId id="587" r:id="rId134"/>
    <p:sldId id="588" r:id="rId135"/>
    <p:sldId id="589" r:id="rId136"/>
    <p:sldId id="1192" r:id="rId137"/>
    <p:sldId id="1193" r:id="rId138"/>
    <p:sldId id="590" r:id="rId139"/>
    <p:sldId id="1194" r:id="rId140"/>
    <p:sldId id="657" r:id="rId141"/>
    <p:sldId id="592" r:id="rId142"/>
    <p:sldId id="593" r:id="rId143"/>
    <p:sldId id="594" r:id="rId144"/>
    <p:sldId id="595" r:id="rId145"/>
    <p:sldId id="596" r:id="rId146"/>
    <p:sldId id="597" r:id="rId147"/>
    <p:sldId id="1195" r:id="rId148"/>
    <p:sldId id="1196" r:id="rId149"/>
    <p:sldId id="1197" r:id="rId150"/>
    <p:sldId id="600" r:id="rId151"/>
    <p:sldId id="601" r:id="rId152"/>
    <p:sldId id="602" r:id="rId153"/>
    <p:sldId id="603" r:id="rId154"/>
    <p:sldId id="1198" r:id="rId155"/>
    <p:sldId id="604" r:id="rId156"/>
    <p:sldId id="605" r:id="rId157"/>
    <p:sldId id="1199" r:id="rId158"/>
    <p:sldId id="1200" r:id="rId159"/>
    <p:sldId id="1201" r:id="rId160"/>
    <p:sldId id="1202" r:id="rId161"/>
    <p:sldId id="1203" r:id="rId162"/>
    <p:sldId id="1204" r:id="rId163"/>
    <p:sldId id="1205" r:id="rId164"/>
    <p:sldId id="1206" r:id="rId165"/>
    <p:sldId id="1207" r:id="rId166"/>
    <p:sldId id="609" r:id="rId167"/>
    <p:sldId id="610" r:id="rId168"/>
    <p:sldId id="611" r:id="rId169"/>
    <p:sldId id="612" r:id="rId170"/>
    <p:sldId id="1208" r:id="rId171"/>
    <p:sldId id="1210" r:id="rId172"/>
    <p:sldId id="1209" r:id="rId173"/>
    <p:sldId id="614" r:id="rId174"/>
    <p:sldId id="1211" r:id="rId175"/>
    <p:sldId id="615" r:id="rId176"/>
    <p:sldId id="1212" r:id="rId177"/>
    <p:sldId id="1213" r:id="rId178"/>
    <p:sldId id="1327" r:id="rId179"/>
    <p:sldId id="617" r:id="rId180"/>
    <p:sldId id="1328" r:id="rId181"/>
    <p:sldId id="618" r:id="rId182"/>
    <p:sldId id="619" r:id="rId183"/>
    <p:sldId id="620" r:id="rId184"/>
    <p:sldId id="1329" r:id="rId185"/>
    <p:sldId id="621" r:id="rId186"/>
    <p:sldId id="1330" r:id="rId187"/>
    <p:sldId id="1332" r:id="rId188"/>
    <p:sldId id="1333" r:id="rId189"/>
    <p:sldId id="624" r:id="rId190"/>
    <p:sldId id="625" r:id="rId191"/>
    <p:sldId id="626" r:id="rId192"/>
    <p:sldId id="1334" r:id="rId193"/>
    <p:sldId id="627" r:id="rId194"/>
    <p:sldId id="1335" r:id="rId195"/>
    <p:sldId id="628" r:id="rId196"/>
    <p:sldId id="1336" r:id="rId197"/>
    <p:sldId id="629" r:id="rId198"/>
    <p:sldId id="1337" r:id="rId199"/>
    <p:sldId id="1338" r:id="rId200"/>
    <p:sldId id="1339" r:id="rId201"/>
    <p:sldId id="1340" r:id="rId202"/>
    <p:sldId id="1341" r:id="rId203"/>
    <p:sldId id="1342" r:id="rId204"/>
    <p:sldId id="1343" r:id="rId205"/>
    <p:sldId id="1344" r:id="rId206"/>
    <p:sldId id="635" r:id="rId207"/>
    <p:sldId id="1345" r:id="rId208"/>
    <p:sldId id="636" r:id="rId209"/>
    <p:sldId id="637" r:id="rId210"/>
    <p:sldId id="1346" r:id="rId211"/>
    <p:sldId id="638" r:id="rId212"/>
    <p:sldId id="1347" r:id="rId213"/>
    <p:sldId id="639" r:id="rId214"/>
  </p:sldIdLst>
  <p:sldSz cx="12192000" cy="6858000"/>
  <p:notesSz cx="6858000" cy="9144000"/>
  <p:custDataLst>
    <p:tags r:id="rId215"/>
  </p:custDataLst>
  <p:defaultTextStyle>
    <a:defPPr>
      <a:defRPr lang="zh-CN"/>
    </a:defPPr>
    <a:lvl1pPr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buFont typeface="Arial" panose="020b0604020202020204" pitchFamily="34" charset="0"/>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521415D9-36F7-43E2-AB2F-B90AF26B5E84}">
      <p14:sectionLst xmlns:p14="http://schemas.microsoft.com/office/powerpoint/2010/main">
        <p14:section name="默认节" id="{F1D4D9DA-E717-4D85-BE52-53A56F57907F}">
          <p14:sldIdLst>
            <p14:sldId id="256"/>
            <p14:sldId id="301"/>
            <p14:sldId id="844"/>
            <p14:sldId id="303"/>
            <p14:sldId id="1005"/>
            <p14:sldId id="304"/>
            <p14:sldId id="305"/>
            <p14:sldId id="845"/>
            <p14:sldId id="307"/>
            <p14:sldId id="846"/>
            <p14:sldId id="309"/>
            <p14:sldId id="847"/>
            <p14:sldId id="310"/>
            <p14:sldId id="482"/>
            <p14:sldId id="483"/>
            <p14:sldId id="484"/>
            <p14:sldId id="485"/>
            <p14:sldId id="486"/>
            <p14:sldId id="487"/>
            <p14:sldId id="488"/>
            <p14:sldId id="489"/>
            <p14:sldId id="1006"/>
            <p14:sldId id="490"/>
            <p14:sldId id="491"/>
            <p14:sldId id="492"/>
            <p14:sldId id="493"/>
            <p14:sldId id="494"/>
            <p14:sldId id="495"/>
            <p14:sldId id="496"/>
            <p14:sldId id="497"/>
            <p14:sldId id="498"/>
            <p14:sldId id="499"/>
            <p14:sldId id="500"/>
            <p14:sldId id="501"/>
            <p14:sldId id="502"/>
            <p14:sldId id="1166"/>
            <p14:sldId id="503"/>
            <p14:sldId id="504"/>
            <p14:sldId id="505"/>
            <p14:sldId id="506"/>
            <p14:sldId id="507"/>
            <p14:sldId id="508"/>
            <p14:sldId id="509"/>
            <p14:sldId id="510"/>
            <p14:sldId id="511"/>
            <p14:sldId id="512"/>
            <p14:sldId id="1167"/>
            <p14:sldId id="513"/>
            <p14:sldId id="514"/>
            <p14:sldId id="1168"/>
            <p14:sldId id="515"/>
            <p14:sldId id="516"/>
            <p14:sldId id="517"/>
            <p14:sldId id="518"/>
            <p14:sldId id="654"/>
            <p14:sldId id="519"/>
            <p14:sldId id="521"/>
            <p14:sldId id="522"/>
            <p14:sldId id="523"/>
            <p14:sldId id="524"/>
            <p14:sldId id="1169"/>
            <p14:sldId id="526"/>
            <p14:sldId id="527"/>
            <p14:sldId id="528"/>
            <p14:sldId id="529"/>
            <p14:sldId id="530"/>
            <p14:sldId id="531"/>
            <p14:sldId id="532"/>
            <p14:sldId id="533"/>
            <p14:sldId id="1171"/>
            <p14:sldId id="656"/>
            <p14:sldId id="534"/>
            <p14:sldId id="1172"/>
            <p14:sldId id="538"/>
            <p14:sldId id="539"/>
            <p14:sldId id="540"/>
            <p14:sldId id="541"/>
            <p14:sldId id="542"/>
            <p14:sldId id="543"/>
            <p14:sldId id="550"/>
            <p14:sldId id="551"/>
            <p14:sldId id="552"/>
            <p14:sldId id="553"/>
            <p14:sldId id="554"/>
            <p14:sldId id="555"/>
            <p14:sldId id="556"/>
            <p14:sldId id="557"/>
            <p14:sldId id="1183"/>
          </p14:sldIdLst>
        </p14:section>
        <p14:section name="北冥有鱼" id="{12C3A344-F5D3-4299-ADC7-5F930912171C}">
          <p14:sldIdLst>
            <p14:sldId id="558"/>
            <p14:sldId id="559"/>
            <p14:sldId id="1184"/>
            <p14:sldId id="560"/>
            <p14:sldId id="562"/>
            <p14:sldId id="1185"/>
            <p14:sldId id="563"/>
            <p14:sldId id="564"/>
          </p14:sldIdLst>
        </p14:section>
        <p14:section name="虽有佳肴" id="{C4C8B075-BBC5-49DB-B8FE-968CB35394CE}">
          <p14:sldIdLst>
            <p14:sldId id="565"/>
            <p14:sldId id="566"/>
            <p14:sldId id="568"/>
            <p14:sldId id="1186"/>
            <p14:sldId id="569"/>
            <p14:sldId id="570"/>
          </p14:sldIdLst>
        </p14:section>
        <p14:section name="马说" id="{2D5180DF-158B-438A-8B2D-CEFCB6B3F7CF}">
          <p14:sldIdLst>
            <p14:sldId id="1175"/>
            <p14:sldId id="1176"/>
            <p14:sldId id="1177"/>
            <p14:sldId id="1178"/>
            <p14:sldId id="1179"/>
            <p14:sldId id="1180"/>
            <p14:sldId id="1181"/>
            <p14:sldId id="1182"/>
          </p14:sldIdLst>
        </p14:section>
        <p14:section name="岳阳楼记" id="{EDF9FE67-A8DF-4B11-AE63-ED81C0C692F0}">
          <p14:sldIdLst>
            <p14:sldId id="571"/>
            <p14:sldId id="572"/>
            <p14:sldId id="1187"/>
            <p14:sldId id="573"/>
            <p14:sldId id="1188"/>
            <p14:sldId id="574"/>
            <p14:sldId id="575"/>
            <p14:sldId id="576"/>
            <p14:sldId id="577"/>
            <p14:sldId id="1189"/>
            <p14:sldId id="578"/>
            <p14:sldId id="580"/>
            <p14:sldId id="1190"/>
          </p14:sldIdLst>
        </p14:section>
        <p14:section name="醉翁亭记" id="{29B57A9C-EBB7-41AD-B33C-BA7A13D696C1}">
          <p14:sldIdLst>
            <p14:sldId id="582"/>
            <p14:sldId id="583"/>
            <p14:sldId id="1191"/>
            <p14:sldId id="586"/>
            <p14:sldId id="587"/>
            <p14:sldId id="588"/>
            <p14:sldId id="589"/>
            <p14:sldId id="1192"/>
            <p14:sldId id="1193"/>
            <p14:sldId id="590"/>
          </p14:sldIdLst>
        </p14:section>
        <p14:section name="湖心亭看雪" id="{9614C3E1-E7FF-4014-92B3-ACAFE967EA54}">
          <p14:sldIdLst>
            <p14:sldId id="1194"/>
            <p14:sldId id="657"/>
            <p14:sldId id="592"/>
            <p14:sldId id="593"/>
            <p14:sldId id="594"/>
            <p14:sldId id="595"/>
            <p14:sldId id="596"/>
            <p14:sldId id="597"/>
            <p14:sldId id="1195"/>
            <p14:sldId id="1196"/>
            <p14:sldId id="1197"/>
            <p14:sldId id="600"/>
            <p14:sldId id="601"/>
            <p14:sldId id="602"/>
            <p14:sldId id="603"/>
            <p14:sldId id="1198"/>
            <p14:sldId id="604"/>
            <p14:sldId id="605"/>
            <p14:sldId id="1199"/>
            <p14:sldId id="1200"/>
            <p14:sldId id="1201"/>
            <p14:sldId id="1202"/>
            <p14:sldId id="1203"/>
            <p14:sldId id="1204"/>
            <p14:sldId id="1205"/>
            <p14:sldId id="1206"/>
            <p14:sldId id="1207"/>
            <p14:sldId id="609"/>
            <p14:sldId id="610"/>
            <p14:sldId id="611"/>
            <p14:sldId id="612"/>
            <p14:sldId id="1208"/>
            <p14:sldId id="1210"/>
            <p14:sldId id="1209"/>
            <p14:sldId id="614"/>
            <p14:sldId id="1211"/>
            <p14:sldId id="615"/>
            <p14:sldId id="1212"/>
            <p14:sldId id="1213"/>
            <p14:sldId id="1327"/>
            <p14:sldId id="617"/>
            <p14:sldId id="1328"/>
            <p14:sldId id="618"/>
            <p14:sldId id="619"/>
            <p14:sldId id="620"/>
            <p14:sldId id="1329"/>
            <p14:sldId id="621"/>
            <p14:sldId id="1330"/>
            <p14:sldId id="1332"/>
            <p14:sldId id="1333"/>
            <p14:sldId id="624"/>
            <p14:sldId id="625"/>
            <p14:sldId id="626"/>
            <p14:sldId id="1334"/>
            <p14:sldId id="627"/>
            <p14:sldId id="1335"/>
            <p14:sldId id="628"/>
            <p14:sldId id="1336"/>
            <p14:sldId id="629"/>
            <p14:sldId id="1337"/>
            <p14:sldId id="1338"/>
            <p14:sldId id="1339"/>
            <p14:sldId id="1340"/>
            <p14:sldId id="1341"/>
            <p14:sldId id="1342"/>
            <p14:sldId id="1343"/>
            <p14:sldId id="1344"/>
            <p14:sldId id="635"/>
            <p14:sldId id="1345"/>
            <p14:sldId id="636"/>
            <p14:sldId id="637"/>
            <p14:sldId id="1346"/>
            <p14:sldId id="638"/>
            <p14:sldId id="1347"/>
            <p14:sldId id="639"/>
          </p14:sldIdLst>
        </p14:section>
      </p14:sectionLst>
    </p:ext>
    <p:ext uri="{EFAFB233-063F-42B5-8137-9DF3F51BA10A}">
      <p15:sldGuideLst xmlns:p15="http://schemas.microsoft.com/office/powerpoint/2012/main">
        <p15:guide id="1" orient="horz" pos="2210" userDrawn="1">
          <p15:clr>
            <a:srgbClr val="A4A3A4"/>
          </p15:clr>
        </p15:guide>
        <p15:guide id="2" pos="3889" userDrawn="1">
          <p15:clr>
            <a:srgbClr val="A4A3A4"/>
          </p15:clr>
        </p15:guide>
      </p15:sldGuideLst>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fill>
          <a:solidFill>
            <a:schemeClr val="accent6">
              <a:tint val="40000"/>
            </a:schemeClr>
          </a:solidFill>
        </a:fill>
      </a:tcStyle>
    </a:band1H>
    <a:band1V>
      <a:tcStyle>
        <a:fill>
          <a:solidFill>
            <a:schemeClr val="accent6">
              <a:tint val="40000"/>
            </a:schemeClr>
          </a:solidFill>
        </a:fill>
      </a:tcStyle>
    </a:band1V>
    <a:lastCol>
      <a:tcTxStyle b="on">
        <a:fontRef idx="minor">
          <a:prstClr val="black"/>
        </a:fontRef>
        <a:schemeClr val="lt1"/>
      </a:tcTxStyle>
      <a:tcStyle>
        <a:fill>
          <a:solidFill>
            <a:schemeClr val="accent6"/>
          </a:solidFill>
        </a:fill>
      </a:tcStyle>
    </a:lastCol>
    <a:firstCol>
      <a:tcTxStyle b="on">
        <a:fontRef idx="minor">
          <a:prstClr val="black"/>
        </a:fontRef>
        <a:schemeClr val="lt1"/>
      </a:tcTxStyle>
      <a:tcStyle>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fill>
          <a:solidFill>
            <a:schemeClr val="accent1">
              <a:tint val="40000"/>
            </a:schemeClr>
          </a:solidFill>
        </a:fill>
      </a:tcStyle>
    </a:band1H>
    <a:band1V>
      <a:tcStyle>
        <a:fill>
          <a:solidFill>
            <a:schemeClr val="accent1">
              <a:tint val="40000"/>
            </a:schemeClr>
          </a:solidFill>
        </a:fill>
      </a:tcStyle>
    </a:band1V>
    <a:lastCol>
      <a:tcTxStyle b="on">
        <a:fontRef idx="minor">
          <a:prstClr val="black"/>
        </a:fontRef>
        <a:schemeClr val="lt1"/>
      </a:tcTxStyle>
      <a:tcStyle>
        <a:fill>
          <a:solidFill>
            <a:schemeClr val="accent1"/>
          </a:solidFill>
        </a:fill>
      </a:tcStyle>
    </a:lastCol>
    <a:firstCol>
      <a:tcTxStyle b="on">
        <a:fontRef idx="minor">
          <a:prstClr val="black"/>
        </a:fontRef>
        <a:schemeClr val="lt1"/>
      </a:tcTxStyle>
      <a:tcStyle>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60" autoAdjust="0"/>
  </p:normalViewPr>
  <p:slideViewPr>
    <p:cSldViewPr>
      <p:cViewPr varScale="1">
        <p:scale>
          <a:sx n="81" d="100"/>
          <a:sy n="81" d="100"/>
        </p:scale>
        <p:origin x="126" y="366"/>
      </p:cViewPr>
      <p:guideLst>
        <p:guide orient="horz" pos="2210"/>
        <p:guide pos="3889"/>
      </p:guideLst>
    </p:cSldViewPr>
  </p:slideViewPr>
  <p:notesTextViewPr>
    <p:cViewPr>
      <p:scale>
        <a:sx n="100" d="100"/>
        <a:sy n="100" d="100"/>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4.xml" /><Relationship Id="rId100" Type="http://schemas.openxmlformats.org/officeDocument/2006/relationships/slide" Target="slides/slide94.xml" /><Relationship Id="rId101" Type="http://schemas.openxmlformats.org/officeDocument/2006/relationships/slide" Target="slides/slide95.xml" /><Relationship Id="rId102" Type="http://schemas.openxmlformats.org/officeDocument/2006/relationships/slide" Target="slides/slide96.xml" /><Relationship Id="rId103" Type="http://schemas.openxmlformats.org/officeDocument/2006/relationships/slide" Target="slides/slide97.xml" /><Relationship Id="rId104" Type="http://schemas.openxmlformats.org/officeDocument/2006/relationships/slide" Target="slides/slide98.xml" /><Relationship Id="rId105" Type="http://schemas.openxmlformats.org/officeDocument/2006/relationships/slide" Target="slides/slide99.xml" /><Relationship Id="rId106" Type="http://schemas.openxmlformats.org/officeDocument/2006/relationships/slide" Target="slides/slide100.xml" /><Relationship Id="rId107" Type="http://schemas.openxmlformats.org/officeDocument/2006/relationships/slide" Target="slides/slide101.xml" /><Relationship Id="rId108" Type="http://schemas.openxmlformats.org/officeDocument/2006/relationships/slide" Target="slides/slide102.xml" /><Relationship Id="rId109" Type="http://schemas.openxmlformats.org/officeDocument/2006/relationships/slide" Target="slides/slide103.xml" /><Relationship Id="rId11" Type="http://schemas.openxmlformats.org/officeDocument/2006/relationships/slide" Target="slides/slide5.xml" /><Relationship Id="rId110" Type="http://schemas.openxmlformats.org/officeDocument/2006/relationships/slide" Target="slides/slide104.xml" /><Relationship Id="rId111" Type="http://schemas.openxmlformats.org/officeDocument/2006/relationships/slide" Target="slides/slide105.xml" /><Relationship Id="rId112" Type="http://schemas.openxmlformats.org/officeDocument/2006/relationships/slide" Target="slides/slide106.xml" /><Relationship Id="rId113" Type="http://schemas.openxmlformats.org/officeDocument/2006/relationships/slide" Target="slides/slide107.xml" /><Relationship Id="rId114" Type="http://schemas.openxmlformats.org/officeDocument/2006/relationships/slide" Target="slides/slide108.xml" /><Relationship Id="rId115" Type="http://schemas.openxmlformats.org/officeDocument/2006/relationships/slide" Target="slides/slide109.xml" /><Relationship Id="rId116" Type="http://schemas.openxmlformats.org/officeDocument/2006/relationships/slide" Target="slides/slide110.xml" /><Relationship Id="rId117" Type="http://schemas.openxmlformats.org/officeDocument/2006/relationships/slide" Target="slides/slide111.xml" /><Relationship Id="rId118" Type="http://schemas.openxmlformats.org/officeDocument/2006/relationships/slide" Target="slides/slide112.xml" /><Relationship Id="rId119" Type="http://schemas.openxmlformats.org/officeDocument/2006/relationships/slide" Target="slides/slide113.xml" /><Relationship Id="rId12" Type="http://schemas.openxmlformats.org/officeDocument/2006/relationships/slide" Target="slides/slide6.xml" /><Relationship Id="rId120" Type="http://schemas.openxmlformats.org/officeDocument/2006/relationships/slide" Target="slides/slide114.xml" /><Relationship Id="rId121" Type="http://schemas.openxmlformats.org/officeDocument/2006/relationships/slide" Target="slides/slide115.xml" /><Relationship Id="rId122" Type="http://schemas.openxmlformats.org/officeDocument/2006/relationships/slide" Target="slides/slide116.xml" /><Relationship Id="rId123" Type="http://schemas.openxmlformats.org/officeDocument/2006/relationships/slide" Target="slides/slide117.xml" /><Relationship Id="rId124" Type="http://schemas.openxmlformats.org/officeDocument/2006/relationships/slide" Target="slides/slide118.xml" /><Relationship Id="rId125" Type="http://schemas.openxmlformats.org/officeDocument/2006/relationships/slide" Target="slides/slide119.xml" /><Relationship Id="rId126" Type="http://schemas.openxmlformats.org/officeDocument/2006/relationships/slide" Target="slides/slide120.xml" /><Relationship Id="rId127" Type="http://schemas.openxmlformats.org/officeDocument/2006/relationships/slide" Target="slides/slide121.xml" /><Relationship Id="rId128" Type="http://schemas.openxmlformats.org/officeDocument/2006/relationships/slide" Target="slides/slide122.xml" /><Relationship Id="rId129" Type="http://schemas.openxmlformats.org/officeDocument/2006/relationships/slide" Target="slides/slide123.xml" /><Relationship Id="rId13" Type="http://schemas.openxmlformats.org/officeDocument/2006/relationships/slide" Target="slides/slide7.xml" /><Relationship Id="rId130" Type="http://schemas.openxmlformats.org/officeDocument/2006/relationships/slide" Target="slides/slide124.xml" /><Relationship Id="rId131" Type="http://schemas.openxmlformats.org/officeDocument/2006/relationships/slide" Target="slides/slide125.xml" /><Relationship Id="rId132" Type="http://schemas.openxmlformats.org/officeDocument/2006/relationships/slide" Target="slides/slide126.xml" /><Relationship Id="rId133" Type="http://schemas.openxmlformats.org/officeDocument/2006/relationships/slide" Target="slides/slide127.xml" /><Relationship Id="rId134" Type="http://schemas.openxmlformats.org/officeDocument/2006/relationships/slide" Target="slides/slide128.xml" /><Relationship Id="rId135" Type="http://schemas.openxmlformats.org/officeDocument/2006/relationships/slide" Target="slides/slide129.xml" /><Relationship Id="rId136" Type="http://schemas.openxmlformats.org/officeDocument/2006/relationships/slide" Target="slides/slide130.xml" /><Relationship Id="rId137" Type="http://schemas.openxmlformats.org/officeDocument/2006/relationships/slide" Target="slides/slide131.xml" /><Relationship Id="rId138" Type="http://schemas.openxmlformats.org/officeDocument/2006/relationships/slide" Target="slides/slide132.xml" /><Relationship Id="rId139" Type="http://schemas.openxmlformats.org/officeDocument/2006/relationships/slide" Target="slides/slide133.xml" /><Relationship Id="rId14" Type="http://schemas.openxmlformats.org/officeDocument/2006/relationships/slide" Target="slides/slide8.xml" /><Relationship Id="rId140" Type="http://schemas.openxmlformats.org/officeDocument/2006/relationships/slide" Target="slides/slide134.xml" /><Relationship Id="rId141" Type="http://schemas.openxmlformats.org/officeDocument/2006/relationships/slide" Target="slides/slide135.xml" /><Relationship Id="rId142" Type="http://schemas.openxmlformats.org/officeDocument/2006/relationships/slide" Target="slides/slide136.xml" /><Relationship Id="rId143" Type="http://schemas.openxmlformats.org/officeDocument/2006/relationships/slide" Target="slides/slide137.xml" /><Relationship Id="rId144" Type="http://schemas.openxmlformats.org/officeDocument/2006/relationships/slide" Target="slides/slide138.xml" /><Relationship Id="rId145" Type="http://schemas.openxmlformats.org/officeDocument/2006/relationships/slide" Target="slides/slide139.xml" /><Relationship Id="rId146" Type="http://schemas.openxmlformats.org/officeDocument/2006/relationships/slide" Target="slides/slide140.xml" /><Relationship Id="rId147" Type="http://schemas.openxmlformats.org/officeDocument/2006/relationships/slide" Target="slides/slide141.xml" /><Relationship Id="rId148" Type="http://schemas.openxmlformats.org/officeDocument/2006/relationships/slide" Target="slides/slide142.xml" /><Relationship Id="rId149" Type="http://schemas.openxmlformats.org/officeDocument/2006/relationships/slide" Target="slides/slide143.xml" /><Relationship Id="rId15" Type="http://schemas.openxmlformats.org/officeDocument/2006/relationships/slide" Target="slides/slide9.xml" /><Relationship Id="rId150" Type="http://schemas.openxmlformats.org/officeDocument/2006/relationships/slide" Target="slides/slide144.xml" /><Relationship Id="rId151" Type="http://schemas.openxmlformats.org/officeDocument/2006/relationships/slide" Target="slides/slide145.xml" /><Relationship Id="rId152" Type="http://schemas.openxmlformats.org/officeDocument/2006/relationships/slide" Target="slides/slide146.xml" /><Relationship Id="rId153" Type="http://schemas.openxmlformats.org/officeDocument/2006/relationships/slide" Target="slides/slide147.xml" /><Relationship Id="rId154" Type="http://schemas.openxmlformats.org/officeDocument/2006/relationships/slide" Target="slides/slide148.xml" /><Relationship Id="rId155" Type="http://schemas.openxmlformats.org/officeDocument/2006/relationships/slide" Target="slides/slide149.xml" /><Relationship Id="rId156" Type="http://schemas.openxmlformats.org/officeDocument/2006/relationships/slide" Target="slides/slide150.xml" /><Relationship Id="rId157" Type="http://schemas.openxmlformats.org/officeDocument/2006/relationships/slide" Target="slides/slide151.xml" /><Relationship Id="rId158" Type="http://schemas.openxmlformats.org/officeDocument/2006/relationships/slide" Target="slides/slide152.xml" /><Relationship Id="rId159" Type="http://schemas.openxmlformats.org/officeDocument/2006/relationships/slide" Target="slides/slide153.xml" /><Relationship Id="rId16" Type="http://schemas.openxmlformats.org/officeDocument/2006/relationships/slide" Target="slides/slide10.xml" /><Relationship Id="rId160" Type="http://schemas.openxmlformats.org/officeDocument/2006/relationships/slide" Target="slides/slide154.xml" /><Relationship Id="rId161" Type="http://schemas.openxmlformats.org/officeDocument/2006/relationships/slide" Target="slides/slide155.xml" /><Relationship Id="rId162" Type="http://schemas.openxmlformats.org/officeDocument/2006/relationships/slide" Target="slides/slide156.xml" /><Relationship Id="rId163" Type="http://schemas.openxmlformats.org/officeDocument/2006/relationships/slide" Target="slides/slide157.xml" /><Relationship Id="rId164" Type="http://schemas.openxmlformats.org/officeDocument/2006/relationships/slide" Target="slides/slide158.xml" /><Relationship Id="rId165" Type="http://schemas.openxmlformats.org/officeDocument/2006/relationships/slide" Target="slides/slide159.xml" /><Relationship Id="rId166" Type="http://schemas.openxmlformats.org/officeDocument/2006/relationships/slide" Target="slides/slide160.xml" /><Relationship Id="rId167" Type="http://schemas.openxmlformats.org/officeDocument/2006/relationships/slide" Target="slides/slide161.xml" /><Relationship Id="rId168" Type="http://schemas.openxmlformats.org/officeDocument/2006/relationships/slide" Target="slides/slide162.xml" /><Relationship Id="rId169" Type="http://schemas.openxmlformats.org/officeDocument/2006/relationships/slide" Target="slides/slide163.xml" /><Relationship Id="rId17" Type="http://schemas.openxmlformats.org/officeDocument/2006/relationships/slide" Target="slides/slide11.xml" /><Relationship Id="rId170" Type="http://schemas.openxmlformats.org/officeDocument/2006/relationships/slide" Target="slides/slide164.xml" /><Relationship Id="rId171" Type="http://schemas.openxmlformats.org/officeDocument/2006/relationships/slide" Target="slides/slide165.xml" /><Relationship Id="rId172" Type="http://schemas.openxmlformats.org/officeDocument/2006/relationships/slide" Target="slides/slide166.xml" /><Relationship Id="rId173" Type="http://schemas.openxmlformats.org/officeDocument/2006/relationships/slide" Target="slides/slide167.xml" /><Relationship Id="rId174" Type="http://schemas.openxmlformats.org/officeDocument/2006/relationships/slide" Target="slides/slide168.xml" /><Relationship Id="rId175" Type="http://schemas.openxmlformats.org/officeDocument/2006/relationships/slide" Target="slides/slide169.xml" /><Relationship Id="rId176" Type="http://schemas.openxmlformats.org/officeDocument/2006/relationships/slide" Target="slides/slide170.xml" /><Relationship Id="rId177" Type="http://schemas.openxmlformats.org/officeDocument/2006/relationships/slide" Target="slides/slide171.xml" /><Relationship Id="rId178" Type="http://schemas.openxmlformats.org/officeDocument/2006/relationships/slide" Target="slides/slide172.xml" /><Relationship Id="rId179" Type="http://schemas.openxmlformats.org/officeDocument/2006/relationships/slide" Target="slides/slide173.xml" /><Relationship Id="rId18" Type="http://schemas.openxmlformats.org/officeDocument/2006/relationships/slide" Target="slides/slide12.xml" /><Relationship Id="rId180" Type="http://schemas.openxmlformats.org/officeDocument/2006/relationships/slide" Target="slides/slide174.xml" /><Relationship Id="rId181" Type="http://schemas.openxmlformats.org/officeDocument/2006/relationships/slide" Target="slides/slide175.xml" /><Relationship Id="rId182" Type="http://schemas.openxmlformats.org/officeDocument/2006/relationships/slide" Target="slides/slide176.xml" /><Relationship Id="rId183" Type="http://schemas.openxmlformats.org/officeDocument/2006/relationships/slide" Target="slides/slide177.xml" /><Relationship Id="rId184" Type="http://schemas.openxmlformats.org/officeDocument/2006/relationships/slide" Target="slides/slide178.xml" /><Relationship Id="rId185" Type="http://schemas.openxmlformats.org/officeDocument/2006/relationships/slide" Target="slides/slide179.xml" /><Relationship Id="rId186" Type="http://schemas.openxmlformats.org/officeDocument/2006/relationships/slide" Target="slides/slide180.xml" /><Relationship Id="rId187" Type="http://schemas.openxmlformats.org/officeDocument/2006/relationships/slide" Target="slides/slide181.xml" /><Relationship Id="rId188" Type="http://schemas.openxmlformats.org/officeDocument/2006/relationships/slide" Target="slides/slide182.xml" /><Relationship Id="rId189" Type="http://schemas.openxmlformats.org/officeDocument/2006/relationships/slide" Target="slides/slide183.xml" /><Relationship Id="rId19" Type="http://schemas.openxmlformats.org/officeDocument/2006/relationships/slide" Target="slides/slide13.xml" /><Relationship Id="rId190" Type="http://schemas.openxmlformats.org/officeDocument/2006/relationships/slide" Target="slides/slide184.xml" /><Relationship Id="rId191" Type="http://schemas.openxmlformats.org/officeDocument/2006/relationships/slide" Target="slides/slide185.xml" /><Relationship Id="rId192" Type="http://schemas.openxmlformats.org/officeDocument/2006/relationships/slide" Target="slides/slide186.xml" /><Relationship Id="rId193" Type="http://schemas.openxmlformats.org/officeDocument/2006/relationships/slide" Target="slides/slide187.xml" /><Relationship Id="rId194" Type="http://schemas.openxmlformats.org/officeDocument/2006/relationships/slide" Target="slides/slide188.xml" /><Relationship Id="rId195" Type="http://schemas.openxmlformats.org/officeDocument/2006/relationships/slide" Target="slides/slide189.xml" /><Relationship Id="rId196" Type="http://schemas.openxmlformats.org/officeDocument/2006/relationships/slide" Target="slides/slide190.xml" /><Relationship Id="rId197" Type="http://schemas.openxmlformats.org/officeDocument/2006/relationships/slide" Target="slides/slide191.xml" /><Relationship Id="rId198" Type="http://schemas.openxmlformats.org/officeDocument/2006/relationships/slide" Target="slides/slide192.xml" /><Relationship Id="rId199" Type="http://schemas.openxmlformats.org/officeDocument/2006/relationships/slide" Target="slides/slide193.xml" /><Relationship Id="rId2" Type="http://schemas.openxmlformats.org/officeDocument/2006/relationships/slideMaster" Target="slideMasters/slideMaster2.xml" /><Relationship Id="rId20" Type="http://schemas.openxmlformats.org/officeDocument/2006/relationships/slide" Target="slides/slide14.xml" /><Relationship Id="rId200" Type="http://schemas.openxmlformats.org/officeDocument/2006/relationships/slide" Target="slides/slide194.xml" /><Relationship Id="rId201" Type="http://schemas.openxmlformats.org/officeDocument/2006/relationships/slide" Target="slides/slide195.xml" /><Relationship Id="rId202" Type="http://schemas.openxmlformats.org/officeDocument/2006/relationships/slide" Target="slides/slide196.xml" /><Relationship Id="rId203" Type="http://schemas.openxmlformats.org/officeDocument/2006/relationships/slide" Target="slides/slide197.xml" /><Relationship Id="rId204" Type="http://schemas.openxmlformats.org/officeDocument/2006/relationships/slide" Target="slides/slide198.xml" /><Relationship Id="rId205" Type="http://schemas.openxmlformats.org/officeDocument/2006/relationships/slide" Target="slides/slide199.xml" /><Relationship Id="rId206" Type="http://schemas.openxmlformats.org/officeDocument/2006/relationships/slide" Target="slides/slide200.xml" /><Relationship Id="rId207" Type="http://schemas.openxmlformats.org/officeDocument/2006/relationships/slide" Target="slides/slide201.xml" /><Relationship Id="rId208" Type="http://schemas.openxmlformats.org/officeDocument/2006/relationships/slide" Target="slides/slide202.xml" /><Relationship Id="rId209" Type="http://schemas.openxmlformats.org/officeDocument/2006/relationships/slide" Target="slides/slide203.xml" /><Relationship Id="rId21" Type="http://schemas.openxmlformats.org/officeDocument/2006/relationships/slide" Target="slides/slide15.xml" /><Relationship Id="rId210" Type="http://schemas.openxmlformats.org/officeDocument/2006/relationships/slide" Target="slides/slide204.xml" /><Relationship Id="rId211" Type="http://schemas.openxmlformats.org/officeDocument/2006/relationships/slide" Target="slides/slide205.xml" /><Relationship Id="rId212" Type="http://schemas.openxmlformats.org/officeDocument/2006/relationships/slide" Target="slides/slide206.xml" /><Relationship Id="rId213" Type="http://schemas.openxmlformats.org/officeDocument/2006/relationships/slide" Target="slides/slide207.xml" /><Relationship Id="rId214" Type="http://schemas.openxmlformats.org/officeDocument/2006/relationships/slide" Target="slides/slide208.xml" /><Relationship Id="rId215" Type="http://schemas.openxmlformats.org/officeDocument/2006/relationships/tags" Target="tags/tag4.xml" /><Relationship Id="rId216" Type="http://schemas.openxmlformats.org/officeDocument/2006/relationships/presProps" Target="presProps.xml" /><Relationship Id="rId217" Type="http://schemas.openxmlformats.org/officeDocument/2006/relationships/viewProps" Target="viewProps.xml" /><Relationship Id="rId218" Type="http://schemas.openxmlformats.org/officeDocument/2006/relationships/theme" Target="theme/theme1.xml" /><Relationship Id="rId219" Type="http://schemas.openxmlformats.org/officeDocument/2006/relationships/tableStyles" Target="tableStyles.xml" /><Relationship Id="rId22" Type="http://schemas.openxmlformats.org/officeDocument/2006/relationships/slide" Target="slides/slide16.xml" /><Relationship Id="rId23" Type="http://schemas.openxmlformats.org/officeDocument/2006/relationships/slide" Target="slides/slide17.xml" /><Relationship Id="rId24" Type="http://schemas.openxmlformats.org/officeDocument/2006/relationships/slide" Target="slides/slide18.xml" /><Relationship Id="rId25" Type="http://schemas.openxmlformats.org/officeDocument/2006/relationships/slide" Target="slides/slide19.xml" /><Relationship Id="rId26" Type="http://schemas.openxmlformats.org/officeDocument/2006/relationships/slide" Target="slides/slide20.xml" /><Relationship Id="rId27" Type="http://schemas.openxmlformats.org/officeDocument/2006/relationships/slide" Target="slides/slide21.xml" /><Relationship Id="rId28" Type="http://schemas.openxmlformats.org/officeDocument/2006/relationships/slide" Target="slides/slide22.xml" /><Relationship Id="rId29" Type="http://schemas.openxmlformats.org/officeDocument/2006/relationships/slide" Target="slides/slide23.xml" /><Relationship Id="rId3" Type="http://schemas.openxmlformats.org/officeDocument/2006/relationships/slideMaster" Target="slideMasters/slideMaster3.xml" /><Relationship Id="rId30" Type="http://schemas.openxmlformats.org/officeDocument/2006/relationships/slide" Target="slides/slide24.xml" /><Relationship Id="rId31" Type="http://schemas.openxmlformats.org/officeDocument/2006/relationships/slide" Target="slides/slide25.xml" /><Relationship Id="rId32" Type="http://schemas.openxmlformats.org/officeDocument/2006/relationships/slide" Target="slides/slide26.xml" /><Relationship Id="rId33" Type="http://schemas.openxmlformats.org/officeDocument/2006/relationships/slide" Target="slides/slide27.xml" /><Relationship Id="rId34" Type="http://schemas.openxmlformats.org/officeDocument/2006/relationships/slide" Target="slides/slide28.xml" /><Relationship Id="rId35" Type="http://schemas.openxmlformats.org/officeDocument/2006/relationships/slide" Target="slides/slide29.xml" /><Relationship Id="rId36" Type="http://schemas.openxmlformats.org/officeDocument/2006/relationships/slide" Target="slides/slide30.xml" /><Relationship Id="rId37" Type="http://schemas.openxmlformats.org/officeDocument/2006/relationships/slide" Target="slides/slide31.xml" /><Relationship Id="rId38" Type="http://schemas.openxmlformats.org/officeDocument/2006/relationships/slide" Target="slides/slide32.xml" /><Relationship Id="rId39" Type="http://schemas.openxmlformats.org/officeDocument/2006/relationships/slide" Target="slides/slide33.xml" /><Relationship Id="rId4" Type="http://schemas.openxmlformats.org/officeDocument/2006/relationships/slideMaster" Target="slideMasters/slideMaster4.xml" /><Relationship Id="rId40" Type="http://schemas.openxmlformats.org/officeDocument/2006/relationships/slide" Target="slides/slide34.xml" /><Relationship Id="rId41" Type="http://schemas.openxmlformats.org/officeDocument/2006/relationships/slide" Target="slides/slide35.xml" /><Relationship Id="rId42" Type="http://schemas.openxmlformats.org/officeDocument/2006/relationships/slide" Target="slides/slide36.xml" /><Relationship Id="rId43" Type="http://schemas.openxmlformats.org/officeDocument/2006/relationships/slide" Target="slides/slide37.xml" /><Relationship Id="rId44" Type="http://schemas.openxmlformats.org/officeDocument/2006/relationships/slide" Target="slides/slide38.xml" /><Relationship Id="rId45" Type="http://schemas.openxmlformats.org/officeDocument/2006/relationships/slide" Target="slides/slide39.xml" /><Relationship Id="rId46" Type="http://schemas.openxmlformats.org/officeDocument/2006/relationships/slide" Target="slides/slide40.xml" /><Relationship Id="rId47" Type="http://schemas.openxmlformats.org/officeDocument/2006/relationships/slide" Target="slides/slide41.xml" /><Relationship Id="rId48" Type="http://schemas.openxmlformats.org/officeDocument/2006/relationships/slide" Target="slides/slide42.xml" /><Relationship Id="rId49" Type="http://schemas.openxmlformats.org/officeDocument/2006/relationships/slide" Target="slides/slide43.xml" /><Relationship Id="rId5" Type="http://schemas.openxmlformats.org/officeDocument/2006/relationships/notesMaster" Target="notesMasters/notesMaster1.xml" /><Relationship Id="rId50" Type="http://schemas.openxmlformats.org/officeDocument/2006/relationships/slide" Target="slides/slide44.xml" /><Relationship Id="rId51" Type="http://schemas.openxmlformats.org/officeDocument/2006/relationships/slide" Target="slides/slide45.xml" /><Relationship Id="rId52" Type="http://schemas.openxmlformats.org/officeDocument/2006/relationships/slide" Target="slides/slide46.xml" /><Relationship Id="rId53" Type="http://schemas.openxmlformats.org/officeDocument/2006/relationships/slide" Target="slides/slide47.xml" /><Relationship Id="rId54" Type="http://schemas.openxmlformats.org/officeDocument/2006/relationships/slide" Target="slides/slide48.xml" /><Relationship Id="rId55" Type="http://schemas.openxmlformats.org/officeDocument/2006/relationships/slide" Target="slides/slide49.xml" /><Relationship Id="rId56" Type="http://schemas.openxmlformats.org/officeDocument/2006/relationships/slide" Target="slides/slide50.xml" /><Relationship Id="rId57" Type="http://schemas.openxmlformats.org/officeDocument/2006/relationships/slide" Target="slides/slide51.xml" /><Relationship Id="rId58" Type="http://schemas.openxmlformats.org/officeDocument/2006/relationships/slide" Target="slides/slide52.xml" /><Relationship Id="rId59" Type="http://schemas.openxmlformats.org/officeDocument/2006/relationships/slide" Target="slides/slide53.xml" /><Relationship Id="rId6" Type="http://schemas.openxmlformats.org/officeDocument/2006/relationships/handoutMaster" Target="handoutMasters/handoutMaster1.xml" /><Relationship Id="rId60" Type="http://schemas.openxmlformats.org/officeDocument/2006/relationships/slide" Target="slides/slide54.xml" /><Relationship Id="rId61" Type="http://schemas.openxmlformats.org/officeDocument/2006/relationships/slide" Target="slides/slide55.xml" /><Relationship Id="rId62" Type="http://schemas.openxmlformats.org/officeDocument/2006/relationships/slide" Target="slides/slide56.xml" /><Relationship Id="rId63" Type="http://schemas.openxmlformats.org/officeDocument/2006/relationships/slide" Target="slides/slide57.xml" /><Relationship Id="rId64" Type="http://schemas.openxmlformats.org/officeDocument/2006/relationships/slide" Target="slides/slide58.xml" /><Relationship Id="rId65" Type="http://schemas.openxmlformats.org/officeDocument/2006/relationships/slide" Target="slides/slide59.xml" /><Relationship Id="rId66" Type="http://schemas.openxmlformats.org/officeDocument/2006/relationships/slide" Target="slides/slide60.xml" /><Relationship Id="rId67" Type="http://schemas.openxmlformats.org/officeDocument/2006/relationships/slide" Target="slides/slide61.xml" /><Relationship Id="rId68" Type="http://schemas.openxmlformats.org/officeDocument/2006/relationships/slide" Target="slides/slide62.xml" /><Relationship Id="rId69" Type="http://schemas.openxmlformats.org/officeDocument/2006/relationships/slide" Target="slides/slide63.xml" /><Relationship Id="rId7" Type="http://schemas.openxmlformats.org/officeDocument/2006/relationships/slide" Target="slides/slide1.xml" /><Relationship Id="rId70" Type="http://schemas.openxmlformats.org/officeDocument/2006/relationships/slide" Target="slides/slide64.xml" /><Relationship Id="rId71" Type="http://schemas.openxmlformats.org/officeDocument/2006/relationships/slide" Target="slides/slide65.xml" /><Relationship Id="rId72" Type="http://schemas.openxmlformats.org/officeDocument/2006/relationships/slide" Target="slides/slide66.xml" /><Relationship Id="rId73" Type="http://schemas.openxmlformats.org/officeDocument/2006/relationships/slide" Target="slides/slide67.xml" /><Relationship Id="rId74" Type="http://schemas.openxmlformats.org/officeDocument/2006/relationships/slide" Target="slides/slide68.xml" /><Relationship Id="rId75" Type="http://schemas.openxmlformats.org/officeDocument/2006/relationships/slide" Target="slides/slide69.xml" /><Relationship Id="rId76" Type="http://schemas.openxmlformats.org/officeDocument/2006/relationships/slide" Target="slides/slide70.xml" /><Relationship Id="rId77" Type="http://schemas.openxmlformats.org/officeDocument/2006/relationships/slide" Target="slides/slide71.xml" /><Relationship Id="rId78" Type="http://schemas.openxmlformats.org/officeDocument/2006/relationships/slide" Target="slides/slide72.xml" /><Relationship Id="rId79" Type="http://schemas.openxmlformats.org/officeDocument/2006/relationships/slide" Target="slides/slide73.xml" /><Relationship Id="rId8" Type="http://schemas.openxmlformats.org/officeDocument/2006/relationships/slide" Target="slides/slide2.xml" /><Relationship Id="rId80" Type="http://schemas.openxmlformats.org/officeDocument/2006/relationships/slide" Target="slides/slide74.xml" /><Relationship Id="rId81" Type="http://schemas.openxmlformats.org/officeDocument/2006/relationships/slide" Target="slides/slide75.xml" /><Relationship Id="rId82" Type="http://schemas.openxmlformats.org/officeDocument/2006/relationships/slide" Target="slides/slide76.xml" /><Relationship Id="rId83" Type="http://schemas.openxmlformats.org/officeDocument/2006/relationships/slide" Target="slides/slide77.xml" /><Relationship Id="rId84" Type="http://schemas.openxmlformats.org/officeDocument/2006/relationships/slide" Target="slides/slide78.xml" /><Relationship Id="rId85" Type="http://schemas.openxmlformats.org/officeDocument/2006/relationships/slide" Target="slides/slide79.xml" /><Relationship Id="rId86" Type="http://schemas.openxmlformats.org/officeDocument/2006/relationships/slide" Target="slides/slide80.xml" /><Relationship Id="rId87" Type="http://schemas.openxmlformats.org/officeDocument/2006/relationships/slide" Target="slides/slide81.xml" /><Relationship Id="rId88" Type="http://schemas.openxmlformats.org/officeDocument/2006/relationships/slide" Target="slides/slide82.xml" /><Relationship Id="rId89" Type="http://schemas.openxmlformats.org/officeDocument/2006/relationships/slide" Target="slides/slide83.xml" /><Relationship Id="rId9" Type="http://schemas.openxmlformats.org/officeDocument/2006/relationships/slide" Target="slides/slide3.xml" /><Relationship Id="rId90" Type="http://schemas.openxmlformats.org/officeDocument/2006/relationships/slide" Target="slides/slide84.xml" /><Relationship Id="rId91" Type="http://schemas.openxmlformats.org/officeDocument/2006/relationships/slide" Target="slides/slide85.xml" /><Relationship Id="rId92" Type="http://schemas.openxmlformats.org/officeDocument/2006/relationships/slide" Target="slides/slide86.xml" /><Relationship Id="rId93" Type="http://schemas.openxmlformats.org/officeDocument/2006/relationships/slide" Target="slides/slide87.xml" /><Relationship Id="rId94" Type="http://schemas.openxmlformats.org/officeDocument/2006/relationships/slide" Target="slides/slide88.xml" /><Relationship Id="rId95" Type="http://schemas.openxmlformats.org/officeDocument/2006/relationships/slide" Target="slides/slide89.xml" /><Relationship Id="rId96" Type="http://schemas.openxmlformats.org/officeDocument/2006/relationships/slide" Target="slides/slide90.xml" /><Relationship Id="rId97" Type="http://schemas.openxmlformats.org/officeDocument/2006/relationships/slide" Target="slides/slide91.xml" /><Relationship Id="rId98" Type="http://schemas.openxmlformats.org/officeDocument/2006/relationships/slide" Target="slides/slide92.xml" /><Relationship Id="rId99" Type="http://schemas.openxmlformats.org/officeDocument/2006/relationships/slide" Target="slides/slide93.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6.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a:extLst>
              <a:ext uri="{FF2B5EF4-FFF2-40B4-BE49-F238E27FC236}">
                <a16:creationId xmlns:a16="http://schemas.microsoft.com/office/drawing/2014/main" id="{B94FC062-0411-4BFA-8963-47A953E860C4}"/>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noProof="1"/>
            </a:lvl1pPr>
          </a:lstStyle>
          <a:p>
            <a:endParaRPr lang="zh-CN" altLang="en-US"/>
          </a:p>
        </p:txBody>
      </p:sp>
      <p:sp>
        <p:nvSpPr>
          <p:cNvPr id="3" name="日期占位符 2">
            <a:extLst>
              <a:ext uri="{FF2B5EF4-FFF2-40B4-BE49-F238E27FC236}">
                <a16:creationId xmlns:a16="http://schemas.microsoft.com/office/drawing/2014/main" id="{375F2953-5300-4B6C-AFCE-AE5CF5A36C8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noProof="1" smtClean="0"/>
            </a:lvl1pPr>
          </a:lstStyle>
          <a:p>
            <a:fld id="{0F9B84EA-7D68-4D60-9CB1-D50884785D1C}" type="datetimeFigureOut">
              <a:rPr lang="zh-CN" altLang="en-US"/>
              <a:t>2021/10/10</a:t>
            </a:fld>
            <a:endParaRPr lang="zh-CN" altLang="en-US"/>
          </a:p>
        </p:txBody>
      </p:sp>
      <p:sp>
        <p:nvSpPr>
          <p:cNvPr id="4" name="页脚占位符 3">
            <a:extLst>
              <a:ext uri="{FF2B5EF4-FFF2-40B4-BE49-F238E27FC236}">
                <a16:creationId xmlns:a16="http://schemas.microsoft.com/office/drawing/2014/main" id="{C0F39A85-511C-4F7C-B023-C0B947862EC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noProof="1"/>
            </a:lvl1pPr>
          </a:lstStyle>
          <a:p>
            <a:endParaRPr lang="zh-CN" altLang="en-US"/>
          </a:p>
        </p:txBody>
      </p:sp>
      <p:sp>
        <p:nvSpPr>
          <p:cNvPr id="5" name="灯片编号占位符 4">
            <a:extLst>
              <a:ext uri="{FF2B5EF4-FFF2-40B4-BE49-F238E27FC236}">
                <a16:creationId xmlns:a16="http://schemas.microsoft.com/office/drawing/2014/main" id="{6C6297E4-D84C-4110-A0D8-70D61FE64AD4}"/>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6874ADE4-FE8E-4DB1-BB2F-0C41FE01285C}" type="slidenum">
              <a:rPr lang="zh-CN" altLang="en-US"/>
              <a:t>‹#›</a:t>
            </a:fld>
            <a:endParaRPr lang="zh-CN"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5.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bwMode="auto">
      <p:bgPr>
        <a:solidFill>
          <a:schemeClr val="bg1"/>
        </a:solidFill>
        <a:effectLst/>
      </p:bgPr>
    </p:bg>
    <p:spTree>
      <p:nvGrpSpPr>
        <p:cNvPr id="1" name=""/>
        <p:cNvGrpSpPr/>
        <p:nvPr/>
      </p:nvGrpSpPr>
      <p:grpSpPr>
        <a:xfrm>
          <a:off x="0" y="0"/>
          <a:ext cx="0" cy="0"/>
        </a:xfrm>
      </p:grpSpPr>
      <p:sp>
        <p:nvSpPr>
          <p:cNvPr id="2" name="页眉占位符 1">
            <a:extLst>
              <a:ext uri="{FF2B5EF4-FFF2-40B4-BE49-F238E27FC236}">
                <a16:creationId xmlns:a16="http://schemas.microsoft.com/office/drawing/2014/main" id="{E8FFB727-F72B-437E-8687-F0375DDE1CF3}"/>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a:extLst>
              <a:ext uri="{FF2B5EF4-FFF2-40B4-BE49-F238E27FC236}">
                <a16:creationId xmlns:a16="http://schemas.microsoft.com/office/drawing/2014/main" id="{ED6D34CB-A4D0-431B-B2D8-02247B9F832D}"/>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endParaRPr lang="zh-CN" altLang="en-US"/>
          </a:p>
        </p:txBody>
      </p:sp>
      <p:sp>
        <p:nvSpPr>
          <p:cNvPr id="4" name="幻灯片图像占位符 3">
            <a:extLst>
              <a:ext uri="{FF2B5EF4-FFF2-40B4-BE49-F238E27FC236}">
                <a16:creationId xmlns:a16="http://schemas.microsoft.com/office/drawing/2014/main" id="{6F00B40F-373B-44A3-8585-A79CBE8BD4E3}"/>
              </a:ext>
            </a:extLst>
          </p:cNvPr>
          <p:cNvSpPr>
            <a:spLocks noGrp="1" noRot="1" noChangeAspect="1"/>
          </p:cNvSpPr>
          <p:nvPr>
            <p:ph type="sldImg" idx="2"/>
          </p:nvPr>
        </p:nvSpPr>
        <p:spPr>
          <a:xfrm>
            <a:off x="381000" y="685800"/>
            <a:ext cx="6096000" cy="3429000"/>
          </a:xfrm>
          <a:prstGeom prst="rect">
            <a:avLst/>
          </a:prstGeom>
          <a:noFill/>
          <a:ln w="12700">
            <a:solidFill>
              <a:prstClr val="black"/>
            </a:solidFill>
          </a:ln>
        </p:spPr>
      </p:sp>
      <p:sp>
        <p:nvSpPr>
          <p:cNvPr id="5" name="备注占位符 4">
            <a:extLst>
              <a:ext uri="{FF2B5EF4-FFF2-40B4-BE49-F238E27FC236}">
                <a16:creationId xmlns:a16="http://schemas.microsoft.com/office/drawing/2014/main" id="{76D063C3-3608-4CCD-BF4F-841603A436A3}"/>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a:extLst>
              <a:ext uri="{FF2B5EF4-FFF2-40B4-BE49-F238E27FC236}">
                <a16:creationId xmlns:a16="http://schemas.microsoft.com/office/drawing/2014/main" id="{FFB9CAA6-B40E-4700-AED8-0E51A9E133FF}"/>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a:extLst>
              <a:ext uri="{FF2B5EF4-FFF2-40B4-BE49-F238E27FC236}">
                <a16:creationId xmlns:a16="http://schemas.microsoft.com/office/drawing/2014/main" id="{5E9E6E52-E15E-4208-BEC6-FC0D04E6D749}"/>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55CC97C1-1640-4108-991F-61A2E791F69B}" type="slidenum">
              <a:rPr lang="zh-CN" altLang="en-US"/>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52.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134.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147.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19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60417" name="幻灯片图像占位符 1">
            <a:extLst>
              <a:ext uri="{FF2B5EF4-FFF2-40B4-BE49-F238E27FC236}">
                <a16:creationId xmlns:a16="http://schemas.microsoft.com/office/drawing/2014/main" id="{9D192C94-7CB2-4D0B-8451-A94264562900}"/>
              </a:ext>
            </a:extLst>
          </p:cNvPr>
          <p:cNvSpPr>
            <a:spLocks noGrp="1" noRot="1" noChangeAspect="1" noChangeArrowheads="1"/>
          </p:cNvSpPr>
          <p:nvPr>
            <p:ph type="sldImg" idx="4294967295"/>
          </p:nvPr>
        </p:nvSpPr>
        <p:spPr bwMode="auto">
          <a:ln>
            <a:solidFill>
              <a:srgbClr val="000000"/>
            </a:solidFill>
            <a:miter lim="800000"/>
          </a:ln>
        </p:spPr>
      </p:sp>
      <p:sp>
        <p:nvSpPr>
          <p:cNvPr id="60418" name="文本占位符 2">
            <a:extLst>
              <a:ext uri="{FF2B5EF4-FFF2-40B4-BE49-F238E27FC236}">
                <a16:creationId xmlns:a16="http://schemas.microsoft.com/office/drawing/2014/main" id="{89AD4918-BFC0-4D56-8308-125E506D126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45409" name="幻灯片图像占位符 1">
            <a:extLst>
              <a:ext uri="{FF2B5EF4-FFF2-40B4-BE49-F238E27FC236}">
                <a16:creationId xmlns:a16="http://schemas.microsoft.com/office/drawing/2014/main" id="{7DE41FD2-6457-4743-BDE8-5D5EA8873361}"/>
              </a:ext>
            </a:extLst>
          </p:cNvPr>
          <p:cNvSpPr>
            <a:spLocks noGrp="1" noRot="1" noChangeAspect="1" noChangeArrowheads="1"/>
          </p:cNvSpPr>
          <p:nvPr>
            <p:ph type="sldImg" idx="4294967295"/>
          </p:nvPr>
        </p:nvSpPr>
        <p:spPr bwMode="auto">
          <a:ln>
            <a:solidFill>
              <a:srgbClr val="000000"/>
            </a:solidFill>
            <a:miter lim="800000"/>
          </a:ln>
        </p:spPr>
      </p:sp>
      <p:sp>
        <p:nvSpPr>
          <p:cNvPr id="145410" name="文本占位符 2">
            <a:extLst>
              <a:ext uri="{FF2B5EF4-FFF2-40B4-BE49-F238E27FC236}">
                <a16:creationId xmlns:a16="http://schemas.microsoft.com/office/drawing/2014/main" id="{34904BD1-E64D-4698-97B6-6D235060AF26}"/>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159745" name="幻灯片图像占位符 1">
            <a:extLst>
              <a:ext uri="{FF2B5EF4-FFF2-40B4-BE49-F238E27FC236}">
                <a16:creationId xmlns:a16="http://schemas.microsoft.com/office/drawing/2014/main" id="{D33CD623-A7C0-4AF2-8DCA-5B9D18A232AF}"/>
              </a:ext>
            </a:extLst>
          </p:cNvPr>
          <p:cNvSpPr>
            <a:spLocks noGrp="1" noRot="1" noChangeAspect="1" noChangeArrowheads="1"/>
          </p:cNvSpPr>
          <p:nvPr>
            <p:ph type="sldImg" idx="4294967295"/>
          </p:nvPr>
        </p:nvSpPr>
        <p:spPr bwMode="auto">
          <a:ln>
            <a:solidFill>
              <a:srgbClr val="000000"/>
            </a:solidFill>
            <a:miter lim="800000"/>
          </a:ln>
        </p:spPr>
      </p:sp>
      <p:sp>
        <p:nvSpPr>
          <p:cNvPr id="159746" name="文本占位符 2">
            <a:extLst>
              <a:ext uri="{FF2B5EF4-FFF2-40B4-BE49-F238E27FC236}">
                <a16:creationId xmlns:a16="http://schemas.microsoft.com/office/drawing/2014/main" id="{600540B7-2E8B-49B2-BC17-54D5A8AF3D1A}"/>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14017" name="幻灯片图像占位符 1">
            <a:extLst>
              <a:ext uri="{FF2B5EF4-FFF2-40B4-BE49-F238E27FC236}">
                <a16:creationId xmlns:a16="http://schemas.microsoft.com/office/drawing/2014/main" id="{57A27417-E2FA-40AA-974D-7FF7BAB6C830}"/>
              </a:ext>
            </a:extLst>
          </p:cNvPr>
          <p:cNvSpPr>
            <a:spLocks noGrp="1" noRot="1" noChangeAspect="1" noChangeArrowheads="1"/>
          </p:cNvSpPr>
          <p:nvPr>
            <p:ph type="sldImg" idx="4294967295"/>
          </p:nvPr>
        </p:nvSpPr>
        <p:spPr bwMode="auto">
          <a:ln>
            <a:solidFill>
              <a:srgbClr val="000000"/>
            </a:solidFill>
            <a:miter lim="800000"/>
          </a:ln>
        </p:spPr>
      </p:sp>
      <p:sp>
        <p:nvSpPr>
          <p:cNvPr id="214018" name="文本占位符 2">
            <a:extLst>
              <a:ext uri="{FF2B5EF4-FFF2-40B4-BE49-F238E27FC236}">
                <a16:creationId xmlns:a16="http://schemas.microsoft.com/office/drawing/2014/main" id="{2B5F0B4B-4D93-42F0-B53A-111B80A6B391}"/>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zh-CN" altLang="en-US"/>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4.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5.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6.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7.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8.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2.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3.xml.rels>&#65279;<?xml version="1.0" encoding="utf-8" standalone="yes"?><Relationships xmlns="http://schemas.openxmlformats.org/package/2006/relationships"><Relationship Id="rId1"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5.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6.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7.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8.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2.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3.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slideMaster" Target="../slideMasters/slideMaster4.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96889CEE-77E7-4439-B63E-E9FFF07F505E}" type="slidenum">
              <a:rPr lang="zh-CN" altLang="zh-CN" smtClean="0"/>
              <a:t>‹#›</a:t>
            </a:fld>
            <a:endParaRPr lang="zh-CN" altLang="zh-CN"/>
          </a:p>
        </p:txBody>
      </p:sp>
    </p:spTree>
    <p:extLst>
      <p:ext uri="{BB962C8B-B14F-4D97-AF65-F5344CB8AC3E}">
        <p14:creationId xmlns:p14="http://schemas.microsoft.com/office/powerpoint/2010/main" val="2289723998"/>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D27E6369-3E4E-4569-8871-B26B1058E690}" type="slidenum">
              <a:rPr lang="zh-CN" altLang="zh-CN" smtClean="0"/>
              <a:t>‹#›</a:t>
            </a:fld>
            <a:endParaRPr lang="zh-CN" altLang="zh-CN"/>
          </a:p>
        </p:txBody>
      </p:sp>
    </p:spTree>
    <p:extLst>
      <p:ext uri="{BB962C8B-B14F-4D97-AF65-F5344CB8AC3E}">
        <p14:creationId xmlns:p14="http://schemas.microsoft.com/office/powerpoint/2010/main" val="424790971"/>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8BEEC87E-0026-4E5A-A09D-F810476B0CF8}" type="slidenum">
              <a:rPr lang="zh-CN" altLang="zh-CN" smtClean="0"/>
              <a:t>‹#›</a:t>
            </a:fld>
            <a:endParaRPr lang="zh-CN" altLang="zh-CN"/>
          </a:p>
        </p:txBody>
      </p:sp>
    </p:spTree>
    <p:extLst>
      <p:ext uri="{BB962C8B-B14F-4D97-AF65-F5344CB8AC3E}">
        <p14:creationId xmlns:p14="http://schemas.microsoft.com/office/powerpoint/2010/main" val="1467167385"/>
      </p:ext>
    </p:extLst>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9F40075A-0594-4D27-904B-ED1438AA4701}" type="slidenum">
              <a:rPr lang="zh-CN" altLang="zh-CN" smtClean="0"/>
              <a:t>‹#›</a:t>
            </a:fld>
            <a:endParaRPr lang="zh-CN" altLang="zh-CN"/>
          </a:p>
        </p:txBody>
      </p:sp>
    </p:spTree>
    <p:extLst>
      <p:ext uri="{BB962C8B-B14F-4D97-AF65-F5344CB8AC3E}">
        <p14:creationId xmlns:p14="http://schemas.microsoft.com/office/powerpoint/2010/main" val="3277044031"/>
      </p:ext>
    </p:extLst>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F01CDB03-E2A4-4CAA-831B-A2B784BEF4EF}" type="slidenum">
              <a:rPr lang="zh-CN" altLang="zh-CN" smtClean="0"/>
              <a:t>‹#›</a:t>
            </a:fld>
            <a:endParaRPr lang="zh-CN" altLang="zh-CN"/>
          </a:p>
        </p:txBody>
      </p:sp>
    </p:spTree>
    <p:extLst>
      <p:ext uri="{BB962C8B-B14F-4D97-AF65-F5344CB8AC3E}">
        <p14:creationId xmlns:p14="http://schemas.microsoft.com/office/powerpoint/2010/main" val="198399614"/>
      </p:ext>
    </p:extLst>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7A1B332C-A450-40D6-BF1C-FCA6EA5B8215}" type="slidenum">
              <a:rPr lang="zh-CN" altLang="zh-CN" smtClean="0"/>
              <a:t>‹#›</a:t>
            </a:fld>
            <a:endParaRPr lang="zh-CN" altLang="zh-CN"/>
          </a:p>
        </p:txBody>
      </p:sp>
    </p:spTree>
    <p:extLst>
      <p:ext uri="{BB962C8B-B14F-4D97-AF65-F5344CB8AC3E}">
        <p14:creationId xmlns:p14="http://schemas.microsoft.com/office/powerpoint/2010/main" val="3665413327"/>
      </p:ext>
    </p:extLst>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1A3115A2-ED0F-4F3E-B289-5CA9F3D5069E}" type="slidenum">
              <a:rPr lang="zh-CN" altLang="zh-CN" smtClean="0"/>
              <a:t>‹#›</a:t>
            </a:fld>
            <a:endParaRPr lang="zh-CN" altLang="zh-CN"/>
          </a:p>
        </p:txBody>
      </p:sp>
    </p:spTree>
    <p:extLst>
      <p:ext uri="{BB962C8B-B14F-4D97-AF65-F5344CB8AC3E}">
        <p14:creationId xmlns:p14="http://schemas.microsoft.com/office/powerpoint/2010/main" val="2512880472"/>
      </p:ext>
    </p:extLst>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pPr>
              <a:defRPr/>
            </a:pPr>
            <a:endParaRPr lang="zh-CN" altLang="zh-CN"/>
          </a:p>
        </p:txBody>
      </p:sp>
      <p:sp>
        <p:nvSpPr>
          <p:cNvPr id="8" name="Footer Placeholder 7"/>
          <p:cNvSpPr>
            <a:spLocks noGrp="1"/>
          </p:cNvSpPr>
          <p:nvPr>
            <p:ph type="ftr" sz="quarter" idx="11"/>
          </p:nvPr>
        </p:nvSpPr>
        <p:spPr/>
        <p:txBody>
          <a:bodyPr/>
          <a:lstStyle/>
          <a:p>
            <a:pPr>
              <a:defRPr/>
            </a:pPr>
            <a:endParaRPr lang="zh-CN" altLang="zh-CN"/>
          </a:p>
        </p:txBody>
      </p:sp>
      <p:sp>
        <p:nvSpPr>
          <p:cNvPr id="9" name="Slide Number Placeholder 8"/>
          <p:cNvSpPr>
            <a:spLocks noGrp="1"/>
          </p:cNvSpPr>
          <p:nvPr>
            <p:ph type="sldNum" sz="quarter" idx="12"/>
          </p:nvPr>
        </p:nvSpPr>
        <p:spPr/>
        <p:txBody>
          <a:bodyPr/>
          <a:lstStyle/>
          <a:p>
            <a:fld id="{BC9B6A8B-EC73-4E13-8408-B869968FD398}" type="slidenum">
              <a:rPr lang="zh-CN" altLang="zh-CN" smtClean="0"/>
              <a:t>‹#›</a:t>
            </a:fld>
            <a:endParaRPr lang="zh-CN" altLang="zh-CN"/>
          </a:p>
        </p:txBody>
      </p:sp>
    </p:spTree>
    <p:extLst>
      <p:ext uri="{BB962C8B-B14F-4D97-AF65-F5344CB8AC3E}">
        <p14:creationId xmlns:p14="http://schemas.microsoft.com/office/powerpoint/2010/main" val="1770801430"/>
      </p:ext>
    </p:extLst>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zh-CN"/>
          </a:p>
        </p:txBody>
      </p:sp>
      <p:sp>
        <p:nvSpPr>
          <p:cNvPr id="4" name="Footer Placeholder 3"/>
          <p:cNvSpPr>
            <a:spLocks noGrp="1"/>
          </p:cNvSpPr>
          <p:nvPr>
            <p:ph type="ftr" sz="quarter" idx="11"/>
          </p:nvPr>
        </p:nvSpPr>
        <p:spPr/>
        <p:txBody>
          <a:bodyPr/>
          <a:lstStyle/>
          <a:p>
            <a:pPr>
              <a:defRPr/>
            </a:pPr>
            <a:endParaRPr lang="zh-CN" altLang="zh-CN"/>
          </a:p>
        </p:txBody>
      </p:sp>
      <p:sp>
        <p:nvSpPr>
          <p:cNvPr id="5" name="Slide Number Placeholder 4"/>
          <p:cNvSpPr>
            <a:spLocks noGrp="1"/>
          </p:cNvSpPr>
          <p:nvPr>
            <p:ph type="sldNum" sz="quarter" idx="12"/>
          </p:nvPr>
        </p:nvSpPr>
        <p:spPr/>
        <p:txBody>
          <a:bodyPr/>
          <a:lstStyle/>
          <a:p>
            <a:fld id="{19AD1545-2FEB-4EF4-B0D1-745FDF6E698F}" type="slidenum">
              <a:rPr lang="zh-CN" altLang="zh-CN" smtClean="0"/>
              <a:t>‹#›</a:t>
            </a:fld>
            <a:endParaRPr lang="zh-CN" altLang="zh-CN"/>
          </a:p>
        </p:txBody>
      </p:sp>
    </p:spTree>
    <p:extLst>
      <p:ext uri="{BB962C8B-B14F-4D97-AF65-F5344CB8AC3E}">
        <p14:creationId xmlns:p14="http://schemas.microsoft.com/office/powerpoint/2010/main" val="2598251986"/>
      </p:ext>
    </p:extLst>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fld id="{A3F3CDDC-2A96-429D-A281-1D4C5A64462B}" type="slidenum">
              <a:rPr lang="zh-CN" altLang="zh-CN" smtClean="0"/>
              <a:t>‹#›</a:t>
            </a:fld>
            <a:endParaRPr lang="zh-CN" altLang="zh-CN"/>
          </a:p>
        </p:txBody>
      </p:sp>
    </p:spTree>
    <p:extLst>
      <p:ext uri="{BB962C8B-B14F-4D97-AF65-F5344CB8AC3E}">
        <p14:creationId xmlns:p14="http://schemas.microsoft.com/office/powerpoint/2010/main" val="1615519408"/>
      </p:ext>
    </p:extLst>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4E043048-47B0-4FCC-B0BD-08B531E4F03B}" type="slidenum">
              <a:rPr lang="zh-CN" altLang="zh-CN" smtClean="0"/>
              <a:t>‹#›</a:t>
            </a:fld>
            <a:endParaRPr lang="zh-CN" altLang="zh-CN"/>
          </a:p>
        </p:txBody>
      </p:sp>
    </p:spTree>
    <p:extLst>
      <p:ext uri="{BB962C8B-B14F-4D97-AF65-F5344CB8AC3E}">
        <p14:creationId xmlns:p14="http://schemas.microsoft.com/office/powerpoint/2010/main" val="1082406472"/>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146F2CCD-AED4-4C75-978F-8B0BE334637A}" type="slidenum">
              <a:rPr lang="zh-CN" altLang="zh-CN" smtClean="0"/>
              <a:t>‹#›</a:t>
            </a:fld>
            <a:endParaRPr lang="zh-CN" altLang="zh-CN"/>
          </a:p>
        </p:txBody>
      </p:sp>
    </p:spTree>
    <p:extLst>
      <p:ext uri="{BB962C8B-B14F-4D97-AF65-F5344CB8AC3E}">
        <p14:creationId xmlns:p14="http://schemas.microsoft.com/office/powerpoint/2010/main" val="1487786869"/>
      </p:ext>
    </p:extLst>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AA111F40-688F-4917-AAF1-292909076B43}" type="slidenum">
              <a:rPr lang="zh-CN" altLang="zh-CN" smtClean="0"/>
              <a:t>‹#›</a:t>
            </a:fld>
            <a:endParaRPr lang="zh-CN" altLang="zh-CN"/>
          </a:p>
        </p:txBody>
      </p:sp>
    </p:spTree>
    <p:extLst>
      <p:ext uri="{BB962C8B-B14F-4D97-AF65-F5344CB8AC3E}">
        <p14:creationId xmlns:p14="http://schemas.microsoft.com/office/powerpoint/2010/main" val="813176593"/>
      </p:ext>
    </p:extLst>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8647E908-4CAF-4852-9C4F-6606EAC84A9C}" type="slidenum">
              <a:rPr lang="zh-CN" altLang="zh-CN" smtClean="0"/>
              <a:t>‹#›</a:t>
            </a:fld>
            <a:endParaRPr lang="zh-CN" altLang="zh-CN"/>
          </a:p>
        </p:txBody>
      </p:sp>
    </p:spTree>
    <p:extLst>
      <p:ext uri="{BB962C8B-B14F-4D97-AF65-F5344CB8AC3E}">
        <p14:creationId xmlns:p14="http://schemas.microsoft.com/office/powerpoint/2010/main" val="3998707228"/>
      </p:ext>
    </p:extLst>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D29E983C-4FF8-4F33-9E31-D18B023B8897}" type="slidenum">
              <a:rPr lang="zh-CN" altLang="zh-CN" smtClean="0"/>
              <a:t>‹#›</a:t>
            </a:fld>
            <a:endParaRPr lang="zh-CN" altLang="zh-CN"/>
          </a:p>
        </p:txBody>
      </p:sp>
    </p:spTree>
    <p:extLst>
      <p:ext uri="{BB962C8B-B14F-4D97-AF65-F5344CB8AC3E}">
        <p14:creationId xmlns:p14="http://schemas.microsoft.com/office/powerpoint/2010/main" val="423311836"/>
      </p:ext>
    </p:extLst>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FF3E911A-EA1D-4486-9CCE-69EDED777EA2}" type="slidenum">
              <a:rPr lang="zh-CN" altLang="zh-CN" smtClean="0"/>
              <a:t>‹#›</a:t>
            </a:fld>
            <a:endParaRPr lang="zh-CN" altLang="zh-CN"/>
          </a:p>
        </p:txBody>
      </p:sp>
    </p:spTree>
    <p:extLst>
      <p:ext uri="{BB962C8B-B14F-4D97-AF65-F5344CB8AC3E}">
        <p14:creationId xmlns:p14="http://schemas.microsoft.com/office/powerpoint/2010/main" val="3192162507"/>
      </p:ext>
    </p:extLst>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12B8D8B2-067E-4A6D-AC72-92F14FBB84BE}" type="slidenum">
              <a:rPr lang="zh-CN" altLang="zh-CN" smtClean="0"/>
              <a:t>‹#›</a:t>
            </a:fld>
            <a:endParaRPr lang="zh-CN" altLang="zh-CN"/>
          </a:p>
        </p:txBody>
      </p:sp>
    </p:spTree>
    <p:extLst>
      <p:ext uri="{BB962C8B-B14F-4D97-AF65-F5344CB8AC3E}">
        <p14:creationId xmlns:p14="http://schemas.microsoft.com/office/powerpoint/2010/main" val="2411537071"/>
      </p:ext>
    </p:extLst>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1F4F7E47-F734-4F0B-B8CE-96D3E3C01C30}" type="slidenum">
              <a:rPr lang="zh-CN" altLang="zh-CN" smtClean="0"/>
              <a:t>‹#›</a:t>
            </a:fld>
            <a:endParaRPr lang="zh-CN" altLang="zh-CN"/>
          </a:p>
        </p:txBody>
      </p:sp>
    </p:spTree>
    <p:extLst>
      <p:ext uri="{BB962C8B-B14F-4D97-AF65-F5344CB8AC3E}">
        <p14:creationId xmlns:p14="http://schemas.microsoft.com/office/powerpoint/2010/main" val="2412003261"/>
      </p:ext>
    </p:extLst>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8B0F64F6-78A2-414A-B258-ED32AC1B7620}" type="slidenum">
              <a:rPr lang="zh-CN" altLang="zh-CN" smtClean="0"/>
              <a:t>‹#›</a:t>
            </a:fld>
            <a:endParaRPr lang="zh-CN" altLang="zh-CN"/>
          </a:p>
        </p:txBody>
      </p:sp>
    </p:spTree>
    <p:extLst>
      <p:ext uri="{BB962C8B-B14F-4D97-AF65-F5344CB8AC3E}">
        <p14:creationId xmlns:p14="http://schemas.microsoft.com/office/powerpoint/2010/main" val="3619607627"/>
      </p:ext>
    </p:extLst>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pPr>
              <a:defRPr/>
            </a:pPr>
            <a:endParaRPr lang="zh-CN" altLang="zh-CN"/>
          </a:p>
        </p:txBody>
      </p:sp>
      <p:sp>
        <p:nvSpPr>
          <p:cNvPr id="8" name="Footer Placeholder 7"/>
          <p:cNvSpPr>
            <a:spLocks noGrp="1"/>
          </p:cNvSpPr>
          <p:nvPr>
            <p:ph type="ftr" sz="quarter" idx="11"/>
          </p:nvPr>
        </p:nvSpPr>
        <p:spPr/>
        <p:txBody>
          <a:bodyPr/>
          <a:lstStyle/>
          <a:p>
            <a:pPr>
              <a:defRPr/>
            </a:pPr>
            <a:endParaRPr lang="zh-CN" altLang="zh-CN"/>
          </a:p>
        </p:txBody>
      </p:sp>
      <p:sp>
        <p:nvSpPr>
          <p:cNvPr id="9" name="Slide Number Placeholder 8"/>
          <p:cNvSpPr>
            <a:spLocks noGrp="1"/>
          </p:cNvSpPr>
          <p:nvPr>
            <p:ph type="sldNum" sz="quarter" idx="12"/>
          </p:nvPr>
        </p:nvSpPr>
        <p:spPr/>
        <p:txBody>
          <a:bodyPr/>
          <a:lstStyle/>
          <a:p>
            <a:fld id="{215A57F3-7378-45D9-B5F6-7E486A81AAFC}" type="slidenum">
              <a:rPr lang="zh-CN" altLang="zh-CN" smtClean="0"/>
              <a:t>‹#›</a:t>
            </a:fld>
            <a:endParaRPr lang="zh-CN" altLang="zh-CN"/>
          </a:p>
        </p:txBody>
      </p:sp>
    </p:spTree>
    <p:extLst>
      <p:ext uri="{BB962C8B-B14F-4D97-AF65-F5344CB8AC3E}">
        <p14:creationId xmlns:p14="http://schemas.microsoft.com/office/powerpoint/2010/main" val="1065087942"/>
      </p:ext>
    </p:extLst>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zh-CN"/>
          </a:p>
        </p:txBody>
      </p:sp>
      <p:sp>
        <p:nvSpPr>
          <p:cNvPr id="4" name="Footer Placeholder 3"/>
          <p:cNvSpPr>
            <a:spLocks noGrp="1"/>
          </p:cNvSpPr>
          <p:nvPr>
            <p:ph type="ftr" sz="quarter" idx="11"/>
          </p:nvPr>
        </p:nvSpPr>
        <p:spPr/>
        <p:txBody>
          <a:bodyPr/>
          <a:lstStyle/>
          <a:p>
            <a:pPr>
              <a:defRPr/>
            </a:pPr>
            <a:endParaRPr lang="zh-CN" altLang="zh-CN"/>
          </a:p>
        </p:txBody>
      </p:sp>
      <p:sp>
        <p:nvSpPr>
          <p:cNvPr id="5" name="Slide Number Placeholder 4"/>
          <p:cNvSpPr>
            <a:spLocks noGrp="1"/>
          </p:cNvSpPr>
          <p:nvPr>
            <p:ph type="sldNum" sz="quarter" idx="12"/>
          </p:nvPr>
        </p:nvSpPr>
        <p:spPr/>
        <p:txBody>
          <a:bodyPr/>
          <a:lstStyle/>
          <a:p>
            <a:fld id="{F3E12EA3-6215-4DA5-8F53-2D53E70D37C5}" type="slidenum">
              <a:rPr lang="zh-CN" altLang="zh-CN" smtClean="0"/>
              <a:t>‹#›</a:t>
            </a:fld>
            <a:endParaRPr lang="zh-CN" altLang="zh-CN"/>
          </a:p>
        </p:txBody>
      </p:sp>
    </p:spTree>
    <p:extLst>
      <p:ext uri="{BB962C8B-B14F-4D97-AF65-F5344CB8AC3E}">
        <p14:creationId xmlns:p14="http://schemas.microsoft.com/office/powerpoint/2010/main" val="1774180624"/>
      </p:ext>
    </p:extLst>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fld id="{D5BF35F4-2F06-48D1-9C88-065F98B898E4}" type="slidenum">
              <a:rPr lang="zh-CN" altLang="zh-CN" smtClean="0"/>
              <a:t>‹#›</a:t>
            </a:fld>
            <a:endParaRPr lang="zh-CN" altLang="zh-CN"/>
          </a:p>
        </p:txBody>
      </p:sp>
    </p:spTree>
    <p:extLst>
      <p:ext uri="{BB962C8B-B14F-4D97-AF65-F5344CB8AC3E}">
        <p14:creationId xmlns:p14="http://schemas.microsoft.com/office/powerpoint/2010/main" val="25393400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66D67044-B75E-4EAD-BBF5-7AA0940746A6}" type="slidenum">
              <a:rPr lang="zh-CN" altLang="zh-CN" smtClean="0"/>
              <a:t>‹#›</a:t>
            </a:fld>
            <a:endParaRPr lang="zh-CN" altLang="zh-CN"/>
          </a:p>
        </p:txBody>
      </p:sp>
    </p:spTree>
    <p:extLst>
      <p:ext uri="{BB962C8B-B14F-4D97-AF65-F5344CB8AC3E}">
        <p14:creationId xmlns:p14="http://schemas.microsoft.com/office/powerpoint/2010/main" val="3903292923"/>
      </p:ext>
    </p:extLst>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9712657A-C297-4B41-B4C7-1068576F4225}" type="slidenum">
              <a:rPr lang="zh-CN" altLang="zh-CN" smtClean="0"/>
              <a:t>‹#›</a:t>
            </a:fld>
            <a:endParaRPr lang="zh-CN" altLang="zh-CN"/>
          </a:p>
        </p:txBody>
      </p:sp>
    </p:spTree>
    <p:extLst>
      <p:ext uri="{BB962C8B-B14F-4D97-AF65-F5344CB8AC3E}">
        <p14:creationId xmlns:p14="http://schemas.microsoft.com/office/powerpoint/2010/main" val="3373685702"/>
      </p:ext>
    </p:extLst>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88A0FD1A-2FE2-4114-8B83-5F67DA43BBB4}" type="slidenum">
              <a:rPr lang="zh-CN" altLang="zh-CN" smtClean="0"/>
              <a:t>‹#›</a:t>
            </a:fld>
            <a:endParaRPr lang="zh-CN" altLang="zh-CN"/>
          </a:p>
        </p:txBody>
      </p:sp>
    </p:spTree>
    <p:extLst>
      <p:ext uri="{BB962C8B-B14F-4D97-AF65-F5344CB8AC3E}">
        <p14:creationId xmlns:p14="http://schemas.microsoft.com/office/powerpoint/2010/main" val="449925259"/>
      </p:ext>
    </p:extLst>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73D40BA7-9009-4A43-BCF4-20B1E826B9D0}" type="slidenum">
              <a:rPr lang="zh-CN" altLang="zh-CN" smtClean="0"/>
              <a:t>‹#›</a:t>
            </a:fld>
            <a:endParaRPr lang="zh-CN" altLang="zh-CN"/>
          </a:p>
        </p:txBody>
      </p:sp>
    </p:spTree>
    <p:extLst>
      <p:ext uri="{BB962C8B-B14F-4D97-AF65-F5344CB8AC3E}">
        <p14:creationId xmlns:p14="http://schemas.microsoft.com/office/powerpoint/2010/main" val="535724081"/>
      </p:ext>
    </p:extLst>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F692AED1-CCF5-435F-83DC-89672008E1CC}" type="slidenum">
              <a:rPr lang="zh-CN" altLang="zh-CN" smtClean="0"/>
              <a:t>‹#›</a:t>
            </a:fld>
            <a:endParaRPr lang="zh-CN" altLang="zh-CN"/>
          </a:p>
        </p:txBody>
      </p:sp>
    </p:spTree>
    <p:extLst>
      <p:ext uri="{BB962C8B-B14F-4D97-AF65-F5344CB8AC3E}">
        <p14:creationId xmlns:p14="http://schemas.microsoft.com/office/powerpoint/2010/main" val="1996617386"/>
      </p:ext>
    </p:extLst>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A8689BB5-4CA8-4273-A6A0-3AF7359EC464}" type="slidenum">
              <a:rPr lang="zh-CN" altLang="zh-CN" smtClean="0"/>
              <a:t>‹#›</a:t>
            </a:fld>
            <a:endParaRPr lang="zh-CN" altLang="zh-CN"/>
          </a:p>
        </p:txBody>
      </p:sp>
    </p:spTree>
    <p:extLst>
      <p:ext uri="{BB962C8B-B14F-4D97-AF65-F5344CB8AC3E}">
        <p14:creationId xmlns:p14="http://schemas.microsoft.com/office/powerpoint/2010/main" val="412057717"/>
      </p:ext>
    </p:extLst>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E872E9B9-9127-483F-B99C-1373E370CC52}" type="slidenum">
              <a:rPr lang="zh-CN" altLang="zh-CN" smtClean="0"/>
              <a:t>‹#›</a:t>
            </a:fld>
            <a:endParaRPr lang="zh-CN" altLang="zh-CN"/>
          </a:p>
        </p:txBody>
      </p:sp>
    </p:spTree>
    <p:extLst>
      <p:ext uri="{BB962C8B-B14F-4D97-AF65-F5344CB8AC3E}">
        <p14:creationId xmlns:p14="http://schemas.microsoft.com/office/powerpoint/2010/main" val="3065407692"/>
      </p:ext>
    </p:extLst>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4FA03462-4C0F-4FD2-8B07-D87AFFE6CC51}" type="slidenum">
              <a:rPr lang="zh-CN" altLang="zh-CN" smtClean="0"/>
              <a:t>‹#›</a:t>
            </a:fld>
            <a:endParaRPr lang="zh-CN" altLang="zh-CN"/>
          </a:p>
        </p:txBody>
      </p:sp>
    </p:spTree>
    <p:extLst>
      <p:ext uri="{BB962C8B-B14F-4D97-AF65-F5344CB8AC3E}">
        <p14:creationId xmlns:p14="http://schemas.microsoft.com/office/powerpoint/2010/main" val="2765490422"/>
      </p:ext>
    </p:extLst>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9A99A4E3-8AB1-497A-8854-B613FEDFFD10}" type="slidenum">
              <a:rPr lang="zh-CN" altLang="zh-CN" smtClean="0"/>
              <a:t>‹#›</a:t>
            </a:fld>
            <a:endParaRPr lang="zh-CN" altLang="zh-CN"/>
          </a:p>
        </p:txBody>
      </p:sp>
    </p:spTree>
    <p:extLst>
      <p:ext uri="{BB962C8B-B14F-4D97-AF65-F5344CB8AC3E}">
        <p14:creationId xmlns:p14="http://schemas.microsoft.com/office/powerpoint/2010/main" val="2764400539"/>
      </p:ext>
    </p:extLst>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pPr>
              <a:defRPr/>
            </a:pPr>
            <a:endParaRPr lang="zh-CN" altLang="zh-CN"/>
          </a:p>
        </p:txBody>
      </p:sp>
      <p:sp>
        <p:nvSpPr>
          <p:cNvPr id="8" name="Footer Placeholder 7"/>
          <p:cNvSpPr>
            <a:spLocks noGrp="1"/>
          </p:cNvSpPr>
          <p:nvPr>
            <p:ph type="ftr" sz="quarter" idx="11"/>
          </p:nvPr>
        </p:nvSpPr>
        <p:spPr/>
        <p:txBody>
          <a:bodyPr/>
          <a:lstStyle/>
          <a:p>
            <a:pPr>
              <a:defRPr/>
            </a:pPr>
            <a:endParaRPr lang="zh-CN" altLang="zh-CN"/>
          </a:p>
        </p:txBody>
      </p:sp>
      <p:sp>
        <p:nvSpPr>
          <p:cNvPr id="9" name="Slide Number Placeholder 8"/>
          <p:cNvSpPr>
            <a:spLocks noGrp="1"/>
          </p:cNvSpPr>
          <p:nvPr>
            <p:ph type="sldNum" sz="quarter" idx="12"/>
          </p:nvPr>
        </p:nvSpPr>
        <p:spPr/>
        <p:txBody>
          <a:bodyPr/>
          <a:lstStyle/>
          <a:p>
            <a:fld id="{76779835-F91F-4F3B-8781-D7839BF3E9FD}" type="slidenum">
              <a:rPr lang="zh-CN" altLang="zh-CN" smtClean="0"/>
              <a:t>‹#›</a:t>
            </a:fld>
            <a:endParaRPr lang="zh-CN" altLang="zh-CN"/>
          </a:p>
        </p:txBody>
      </p:sp>
    </p:spTree>
    <p:extLst>
      <p:ext uri="{BB962C8B-B14F-4D97-AF65-F5344CB8AC3E}">
        <p14:creationId xmlns:p14="http://schemas.microsoft.com/office/powerpoint/2010/main" val="3390057594"/>
      </p:ext>
    </p:extLst>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zh-CN"/>
          </a:p>
        </p:txBody>
      </p:sp>
      <p:sp>
        <p:nvSpPr>
          <p:cNvPr id="4" name="Footer Placeholder 3"/>
          <p:cNvSpPr>
            <a:spLocks noGrp="1"/>
          </p:cNvSpPr>
          <p:nvPr>
            <p:ph type="ftr" sz="quarter" idx="11"/>
          </p:nvPr>
        </p:nvSpPr>
        <p:spPr/>
        <p:txBody>
          <a:bodyPr/>
          <a:lstStyle/>
          <a:p>
            <a:pPr>
              <a:defRPr/>
            </a:pPr>
            <a:endParaRPr lang="zh-CN" altLang="zh-CN"/>
          </a:p>
        </p:txBody>
      </p:sp>
      <p:sp>
        <p:nvSpPr>
          <p:cNvPr id="5" name="Slide Number Placeholder 4"/>
          <p:cNvSpPr>
            <a:spLocks noGrp="1"/>
          </p:cNvSpPr>
          <p:nvPr>
            <p:ph type="sldNum" sz="quarter" idx="12"/>
          </p:nvPr>
        </p:nvSpPr>
        <p:spPr/>
        <p:txBody>
          <a:bodyPr/>
          <a:lstStyle/>
          <a:p>
            <a:fld id="{0F0B4BDA-FC90-44B3-99E4-50C27F53D99B}" type="slidenum">
              <a:rPr lang="zh-CN" altLang="zh-CN" smtClean="0"/>
              <a:t>‹#›</a:t>
            </a:fld>
            <a:endParaRPr lang="zh-CN" altLang="zh-CN"/>
          </a:p>
        </p:txBody>
      </p:sp>
    </p:spTree>
    <p:extLst>
      <p:ext uri="{BB962C8B-B14F-4D97-AF65-F5344CB8AC3E}">
        <p14:creationId xmlns:p14="http://schemas.microsoft.com/office/powerpoint/2010/main" val="896471437"/>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0F9CE5CE-15E5-40E3-9656-FC7B1653AEC0}" type="slidenum">
              <a:rPr lang="zh-CN" altLang="zh-CN" smtClean="0"/>
              <a:t>‹#›</a:t>
            </a:fld>
            <a:endParaRPr lang="zh-CN" altLang="zh-CN"/>
          </a:p>
        </p:txBody>
      </p:sp>
    </p:spTree>
    <p:extLst>
      <p:ext uri="{BB962C8B-B14F-4D97-AF65-F5344CB8AC3E}">
        <p14:creationId xmlns:p14="http://schemas.microsoft.com/office/powerpoint/2010/main" val="1863727294"/>
      </p:ext>
    </p:extLst>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fld id="{688E57EF-4F4C-48BA-B37E-2A4D18FDECB6}" type="slidenum">
              <a:rPr lang="zh-CN" altLang="zh-CN" smtClean="0"/>
              <a:t>‹#›</a:t>
            </a:fld>
            <a:endParaRPr lang="zh-CN" altLang="zh-CN"/>
          </a:p>
        </p:txBody>
      </p:sp>
    </p:spTree>
    <p:extLst>
      <p:ext uri="{BB962C8B-B14F-4D97-AF65-F5344CB8AC3E}">
        <p14:creationId xmlns:p14="http://schemas.microsoft.com/office/powerpoint/2010/main" val="3592571028"/>
      </p:ext>
    </p:extLst>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68B39EC1-FF62-49A1-AC90-D3B9B0238F73}" type="slidenum">
              <a:rPr lang="zh-CN" altLang="zh-CN" smtClean="0"/>
              <a:t>‹#›</a:t>
            </a:fld>
            <a:endParaRPr lang="zh-CN" altLang="zh-CN"/>
          </a:p>
        </p:txBody>
      </p:sp>
    </p:spTree>
    <p:extLst>
      <p:ext uri="{BB962C8B-B14F-4D97-AF65-F5344CB8AC3E}">
        <p14:creationId xmlns:p14="http://schemas.microsoft.com/office/powerpoint/2010/main" val="2767111986"/>
      </p:ext>
    </p:extLst>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ACDBAF2C-097D-4FFF-80EB-50B9B299C728}" type="slidenum">
              <a:rPr lang="zh-CN" altLang="zh-CN" smtClean="0"/>
              <a:t>‹#›</a:t>
            </a:fld>
            <a:endParaRPr lang="zh-CN" altLang="zh-CN"/>
          </a:p>
        </p:txBody>
      </p:sp>
    </p:spTree>
    <p:extLst>
      <p:ext uri="{BB962C8B-B14F-4D97-AF65-F5344CB8AC3E}">
        <p14:creationId xmlns:p14="http://schemas.microsoft.com/office/powerpoint/2010/main" val="3372924429"/>
      </p:ext>
    </p:extLst>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2D85837D-7390-4340-A494-89955F3DED9C}" type="slidenum">
              <a:rPr lang="zh-CN" altLang="zh-CN" smtClean="0"/>
              <a:t>‹#›</a:t>
            </a:fld>
            <a:endParaRPr lang="zh-CN" altLang="zh-CN"/>
          </a:p>
        </p:txBody>
      </p:sp>
    </p:spTree>
    <p:extLst>
      <p:ext uri="{BB962C8B-B14F-4D97-AF65-F5344CB8AC3E}">
        <p14:creationId xmlns:p14="http://schemas.microsoft.com/office/powerpoint/2010/main" val="3880815173"/>
      </p:ext>
    </p:extLst>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10"/>
          </p:nvPr>
        </p:nvSpPr>
        <p:spPr/>
        <p:txBody>
          <a:bodyPr/>
          <a:lstStyle/>
          <a:p>
            <a:pPr>
              <a:defRPr/>
            </a:pPr>
            <a:endParaRPr lang="zh-CN" altLang="zh-CN"/>
          </a:p>
        </p:txBody>
      </p:sp>
      <p:sp>
        <p:nvSpPr>
          <p:cNvPr id="5" name="Footer Placeholder 4"/>
          <p:cNvSpPr>
            <a:spLocks noGrp="1"/>
          </p:cNvSpPr>
          <p:nvPr>
            <p:ph type="ftr" sz="quarter" idx="11"/>
          </p:nvPr>
        </p:nvSpPr>
        <p:spPr/>
        <p:txBody>
          <a:bodyPr/>
          <a:lstStyle/>
          <a:p>
            <a:pPr>
              <a:defRPr/>
            </a:pPr>
            <a:endParaRPr lang="zh-CN" altLang="zh-CN"/>
          </a:p>
        </p:txBody>
      </p:sp>
      <p:sp>
        <p:nvSpPr>
          <p:cNvPr id="6" name="Slide Number Placeholder 5"/>
          <p:cNvSpPr>
            <a:spLocks noGrp="1"/>
          </p:cNvSpPr>
          <p:nvPr>
            <p:ph type="sldNum" sz="quarter" idx="12"/>
          </p:nvPr>
        </p:nvSpPr>
        <p:spPr/>
        <p:txBody>
          <a:bodyPr/>
          <a:lstStyle/>
          <a:p>
            <a:fld id="{FC0868AB-8958-4175-A902-FCD066EAADC0}" type="slidenum">
              <a:rPr lang="zh-CN" altLang="zh-CN" smtClean="0"/>
              <a:t>‹#›</a:t>
            </a:fld>
            <a:endParaRPr lang="zh-CN" altLang="zh-CN"/>
          </a:p>
        </p:txBody>
      </p:sp>
    </p:spTree>
    <p:extLst>
      <p:ext uri="{BB962C8B-B14F-4D97-AF65-F5344CB8AC3E}">
        <p14:creationId xmlns:p14="http://schemas.microsoft.com/office/powerpoint/2010/main" val="2312590839"/>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Date Placeholder 6"/>
          <p:cNvSpPr>
            <a:spLocks noGrp="1"/>
          </p:cNvSpPr>
          <p:nvPr>
            <p:ph type="dt" sz="half" idx="10"/>
          </p:nvPr>
        </p:nvSpPr>
        <p:spPr/>
        <p:txBody>
          <a:bodyPr/>
          <a:lstStyle/>
          <a:p>
            <a:pPr>
              <a:defRPr/>
            </a:pPr>
            <a:endParaRPr lang="zh-CN" altLang="zh-CN"/>
          </a:p>
        </p:txBody>
      </p:sp>
      <p:sp>
        <p:nvSpPr>
          <p:cNvPr id="8" name="Footer Placeholder 7"/>
          <p:cNvSpPr>
            <a:spLocks noGrp="1"/>
          </p:cNvSpPr>
          <p:nvPr>
            <p:ph type="ftr" sz="quarter" idx="11"/>
          </p:nvPr>
        </p:nvSpPr>
        <p:spPr/>
        <p:txBody>
          <a:bodyPr/>
          <a:lstStyle/>
          <a:p>
            <a:pPr>
              <a:defRPr/>
            </a:pPr>
            <a:endParaRPr lang="zh-CN" altLang="zh-CN"/>
          </a:p>
        </p:txBody>
      </p:sp>
      <p:sp>
        <p:nvSpPr>
          <p:cNvPr id="9" name="Slide Number Placeholder 8"/>
          <p:cNvSpPr>
            <a:spLocks noGrp="1"/>
          </p:cNvSpPr>
          <p:nvPr>
            <p:ph type="sldNum" sz="quarter" idx="12"/>
          </p:nvPr>
        </p:nvSpPr>
        <p:spPr/>
        <p:txBody>
          <a:bodyPr/>
          <a:lstStyle/>
          <a:p>
            <a:fld id="{27D8657A-1FF6-42FB-A864-A8C6BB4EC5E2}" type="slidenum">
              <a:rPr lang="zh-CN" altLang="zh-CN" smtClean="0"/>
              <a:t>‹#›</a:t>
            </a:fld>
            <a:endParaRPr lang="zh-CN" altLang="zh-CN"/>
          </a:p>
        </p:txBody>
      </p:sp>
    </p:spTree>
    <p:extLst>
      <p:ext uri="{BB962C8B-B14F-4D97-AF65-F5344CB8AC3E}">
        <p14:creationId xmlns:p14="http://schemas.microsoft.com/office/powerpoint/2010/main" val="3948920650"/>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Title 1"/>
          <p:cNvSpPr>
            <a:spLocks noGrp="1"/>
          </p:cNvSpPr>
          <p:nvPr>
            <p:ph type="title"/>
          </p:nvPr>
        </p:nvSpPr>
        <p:spPr/>
        <p:txBody>
          <a:bodyPr/>
          <a:lstStyle/>
          <a:p>
            <a:r>
              <a:rPr lang="zh-CN" altLang="en-US"/>
              <a:t>单击此处编辑母版标题样式</a:t>
            </a:r>
            <a:endParaRPr lang="en-US"/>
          </a:p>
        </p:txBody>
      </p:sp>
      <p:sp>
        <p:nvSpPr>
          <p:cNvPr id="3" name="Date Placeholder 2"/>
          <p:cNvSpPr>
            <a:spLocks noGrp="1"/>
          </p:cNvSpPr>
          <p:nvPr>
            <p:ph type="dt" sz="half" idx="10"/>
          </p:nvPr>
        </p:nvSpPr>
        <p:spPr/>
        <p:txBody>
          <a:bodyPr/>
          <a:lstStyle/>
          <a:p>
            <a:pPr>
              <a:defRPr/>
            </a:pPr>
            <a:endParaRPr lang="zh-CN" altLang="zh-CN"/>
          </a:p>
        </p:txBody>
      </p:sp>
      <p:sp>
        <p:nvSpPr>
          <p:cNvPr id="4" name="Footer Placeholder 3"/>
          <p:cNvSpPr>
            <a:spLocks noGrp="1"/>
          </p:cNvSpPr>
          <p:nvPr>
            <p:ph type="ftr" sz="quarter" idx="11"/>
          </p:nvPr>
        </p:nvSpPr>
        <p:spPr/>
        <p:txBody>
          <a:bodyPr/>
          <a:lstStyle/>
          <a:p>
            <a:pPr>
              <a:defRPr/>
            </a:pPr>
            <a:endParaRPr lang="zh-CN" altLang="zh-CN"/>
          </a:p>
        </p:txBody>
      </p:sp>
      <p:sp>
        <p:nvSpPr>
          <p:cNvPr id="5" name="Slide Number Placeholder 4"/>
          <p:cNvSpPr>
            <a:spLocks noGrp="1"/>
          </p:cNvSpPr>
          <p:nvPr>
            <p:ph type="sldNum" sz="quarter" idx="12"/>
          </p:nvPr>
        </p:nvSpPr>
        <p:spPr/>
        <p:txBody>
          <a:bodyPr/>
          <a:lstStyle/>
          <a:p>
            <a:fld id="{12F4A9C9-8AFE-4E2B-B8A2-D3D8D490901E}" type="slidenum">
              <a:rPr lang="zh-CN" altLang="zh-CN" smtClean="0"/>
              <a:t>‹#›</a:t>
            </a:fld>
            <a:endParaRPr lang="zh-CN" altLang="zh-CN"/>
          </a:p>
        </p:txBody>
      </p:sp>
    </p:spTree>
    <p:extLst>
      <p:ext uri="{BB962C8B-B14F-4D97-AF65-F5344CB8AC3E}">
        <p14:creationId xmlns:p14="http://schemas.microsoft.com/office/powerpoint/2010/main" val="3151200355"/>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Date Placeholder 1"/>
          <p:cNvSpPr>
            <a:spLocks noGrp="1"/>
          </p:cNvSpPr>
          <p:nvPr>
            <p:ph type="dt" sz="half" idx="10"/>
          </p:nvPr>
        </p:nvSpPr>
        <p:spPr/>
        <p:txBody>
          <a:bodyPr/>
          <a:lstStyle/>
          <a:p>
            <a:pPr>
              <a:defRPr/>
            </a:pPr>
            <a:endParaRPr lang="zh-CN" altLang="zh-CN"/>
          </a:p>
        </p:txBody>
      </p:sp>
      <p:sp>
        <p:nvSpPr>
          <p:cNvPr id="3" name="Footer Placeholder 2"/>
          <p:cNvSpPr>
            <a:spLocks noGrp="1"/>
          </p:cNvSpPr>
          <p:nvPr>
            <p:ph type="ftr" sz="quarter" idx="11"/>
          </p:nvPr>
        </p:nvSpPr>
        <p:spPr/>
        <p:txBody>
          <a:bodyPr/>
          <a:lstStyle/>
          <a:p>
            <a:pPr>
              <a:defRPr/>
            </a:pPr>
            <a:endParaRPr lang="zh-CN" altLang="zh-CN"/>
          </a:p>
        </p:txBody>
      </p:sp>
      <p:sp>
        <p:nvSpPr>
          <p:cNvPr id="4" name="Slide Number Placeholder 3"/>
          <p:cNvSpPr>
            <a:spLocks noGrp="1"/>
          </p:cNvSpPr>
          <p:nvPr>
            <p:ph type="sldNum" sz="quarter" idx="12"/>
          </p:nvPr>
        </p:nvSpPr>
        <p:spPr/>
        <p:txBody>
          <a:bodyPr/>
          <a:lstStyle/>
          <a:p>
            <a:fld id="{576EAA7D-56FD-4B9D-BEE4-85BDCE225FBE}" type="slidenum">
              <a:rPr lang="zh-CN" altLang="zh-CN" smtClean="0"/>
              <a:t>‹#›</a:t>
            </a:fld>
            <a:endParaRPr lang="zh-CN" altLang="zh-CN"/>
          </a:p>
        </p:txBody>
      </p:sp>
    </p:spTree>
    <p:extLst>
      <p:ext uri="{BB962C8B-B14F-4D97-AF65-F5344CB8AC3E}">
        <p14:creationId xmlns:p14="http://schemas.microsoft.com/office/powerpoint/2010/main" val="370945386"/>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204AF860-92FF-4028-A673-BC51447C079C}" type="slidenum">
              <a:rPr lang="zh-CN" altLang="zh-CN" smtClean="0"/>
              <a:t>‹#›</a:t>
            </a:fld>
            <a:endParaRPr lang="zh-CN" altLang="zh-CN"/>
          </a:p>
        </p:txBody>
      </p:sp>
    </p:spTree>
    <p:extLst>
      <p:ext uri="{BB962C8B-B14F-4D97-AF65-F5344CB8AC3E}">
        <p14:creationId xmlns:p14="http://schemas.microsoft.com/office/powerpoint/2010/main" val="2519058329"/>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endParaRPr lang="zh-CN" altLang="zh-CN"/>
          </a:p>
        </p:txBody>
      </p:sp>
      <p:sp>
        <p:nvSpPr>
          <p:cNvPr id="6" name="Footer Placeholder 5"/>
          <p:cNvSpPr>
            <a:spLocks noGrp="1"/>
          </p:cNvSpPr>
          <p:nvPr>
            <p:ph type="ftr" sz="quarter" idx="11"/>
          </p:nvPr>
        </p:nvSpPr>
        <p:spPr/>
        <p:txBody>
          <a:bodyPr/>
          <a:lstStyle/>
          <a:p>
            <a:pPr>
              <a:defRPr/>
            </a:pPr>
            <a:endParaRPr lang="zh-CN" altLang="zh-CN"/>
          </a:p>
        </p:txBody>
      </p:sp>
      <p:sp>
        <p:nvSpPr>
          <p:cNvPr id="7" name="Slide Number Placeholder 6"/>
          <p:cNvSpPr>
            <a:spLocks noGrp="1"/>
          </p:cNvSpPr>
          <p:nvPr>
            <p:ph type="sldNum" sz="quarter" idx="12"/>
          </p:nvPr>
        </p:nvSpPr>
        <p:spPr/>
        <p:txBody>
          <a:bodyPr/>
          <a:lstStyle/>
          <a:p>
            <a:fld id="{2DA83DC9-79AB-4081-999E-65DE5D36F4F6}" type="slidenum">
              <a:rPr lang="zh-CN" altLang="zh-CN" smtClean="0"/>
              <a:t>‹#›</a:t>
            </a:fld>
            <a:endParaRPr lang="zh-CN" altLang="zh-CN"/>
          </a:p>
        </p:txBody>
      </p:sp>
    </p:spTree>
    <p:extLst>
      <p:ext uri="{BB962C8B-B14F-4D97-AF65-F5344CB8AC3E}">
        <p14:creationId xmlns:p14="http://schemas.microsoft.com/office/powerpoint/2010/main" val="1436250824"/>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theme" Target="../theme/theme2.xml" /><Relationship Id="rId2" Type="http://schemas.openxmlformats.org/officeDocument/2006/relationships/slideLayout" Target="../slideLayouts/slideLayout13.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3.xml" /><Relationship Id="rId10" Type="http://schemas.openxmlformats.org/officeDocument/2006/relationships/slideLayout" Target="../slideLayouts/slideLayout32.xml" /><Relationship Id="rId11" Type="http://schemas.openxmlformats.org/officeDocument/2006/relationships/slideLayout" Target="../slideLayouts/slideLayout33.xml" /><Relationship Id="rId12" Type="http://schemas.openxmlformats.org/officeDocument/2006/relationships/theme" Target="../theme/theme3.xml" /><Relationship Id="rId2" Type="http://schemas.openxmlformats.org/officeDocument/2006/relationships/slideLayout" Target="../slideLayouts/slideLayout24.xml" /><Relationship Id="rId3" Type="http://schemas.openxmlformats.org/officeDocument/2006/relationships/slideLayout" Target="../slideLayouts/slideLayout25.xml" /><Relationship Id="rId4" Type="http://schemas.openxmlformats.org/officeDocument/2006/relationships/slideLayout" Target="../slideLayouts/slideLayout26.xml" /><Relationship Id="rId5" Type="http://schemas.openxmlformats.org/officeDocument/2006/relationships/slideLayout" Target="../slideLayouts/slideLayout27.xml" /><Relationship Id="rId6" Type="http://schemas.openxmlformats.org/officeDocument/2006/relationships/slideLayout" Target="../slideLayouts/slideLayout28.xml" /><Relationship Id="rId7" Type="http://schemas.openxmlformats.org/officeDocument/2006/relationships/slideLayout" Target="../slideLayouts/slideLayout29.xml" /><Relationship Id="rId8" Type="http://schemas.openxmlformats.org/officeDocument/2006/relationships/slideLayout" Target="../slideLayouts/slideLayout30.xml" /><Relationship Id="rId9" Type="http://schemas.openxmlformats.org/officeDocument/2006/relationships/slideLayout" Target="../slideLayouts/slideLayout31.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4.xml" /><Relationship Id="rId10" Type="http://schemas.openxmlformats.org/officeDocument/2006/relationships/slideLayout" Target="../slideLayouts/slideLayout43.xml" /><Relationship Id="rId11" Type="http://schemas.openxmlformats.org/officeDocument/2006/relationships/slideLayout" Target="../slideLayouts/slideLayout44.xml" /><Relationship Id="rId12" Type="http://schemas.openxmlformats.org/officeDocument/2006/relationships/theme" Target="../theme/theme4.xml" /><Relationship Id="rId2" Type="http://schemas.openxmlformats.org/officeDocument/2006/relationships/slideLayout" Target="../slideLayouts/slideLayout35.xml" /><Relationship Id="rId3" Type="http://schemas.openxmlformats.org/officeDocument/2006/relationships/slideLayout" Target="../slideLayouts/slideLayout36.xml" /><Relationship Id="rId4" Type="http://schemas.openxmlformats.org/officeDocument/2006/relationships/slideLayout" Target="../slideLayouts/slideLayout37.xml" /><Relationship Id="rId5" Type="http://schemas.openxmlformats.org/officeDocument/2006/relationships/slideLayout" Target="../slideLayouts/slideLayout38.xml" /><Relationship Id="rId6" Type="http://schemas.openxmlformats.org/officeDocument/2006/relationships/slideLayout" Target="../slideLayouts/slideLayout39.xml" /><Relationship Id="rId7" Type="http://schemas.openxmlformats.org/officeDocument/2006/relationships/slideLayout" Target="../slideLayouts/slideLayout40.xml" /><Relationship Id="rId8" Type="http://schemas.openxmlformats.org/officeDocument/2006/relationships/slideLayout" Target="../slideLayouts/slideLayout41.xml" /><Relationship Id="rId9" Type="http://schemas.openxmlformats.org/officeDocument/2006/relationships/slideLayout" Target="../slideLayouts/slideLayout42.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BEEC87E-0026-4E5A-A09D-F810476B0CF8}" type="slidenum">
              <a:rPr lang="zh-CN" altLang="zh-CN" smtClean="0"/>
              <a:t>‹#›</a:t>
            </a:fld>
            <a:endParaRPr lang="zh-CN" altLang="zh-CN"/>
          </a:p>
        </p:txBody>
      </p:sp>
    </p:spTree>
    <p:extLst>
      <p:ext uri="{BB962C8B-B14F-4D97-AF65-F5344CB8AC3E}">
        <p14:creationId xmlns:p14="http://schemas.microsoft.com/office/powerpoint/2010/main" val="2474432717"/>
      </p:ext>
    </p:extLst>
  </p:cSld>
  <p:clrMap bg1="lt1" tx1="dk1" bg2="lt2" tx2="dk2" accent1="accent1" accent2="accent2" accent3="accent3" accent4="accent4" accent5="accent5" accent6="accent6" hlink="hlink" folHlink="folHlink"/>
  <p:sldLayoutIdLst>
    <p:sldLayoutId id="2147483842" r:id="rId1"/>
    <p:sldLayoutId id="2147483843" r:id="rId2"/>
    <p:sldLayoutId id="2147483844" r:id="rId3"/>
    <p:sldLayoutId id="2147483845" r:id="rId4"/>
    <p:sldLayoutId id="2147483846" r:id="rId5"/>
    <p:sldLayoutId id="2147483847" r:id="rId6"/>
    <p:sldLayoutId id="2147483848" r:id="rId7"/>
    <p:sldLayoutId id="2147483849" r:id="rId8"/>
    <p:sldLayoutId id="2147483850" r:id="rId9"/>
    <p:sldLayoutId id="2147483851" r:id="rId10"/>
    <p:sldLayoutId id="2147483852"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400" kern="1200">
          <a:solidFill>
            <a:schemeClr val="tx1"/>
          </a:solidFill>
          <a:latin typeface="黑体" panose="02010609060101010101" pitchFamily="49" charset="-122"/>
          <a:ea typeface="黑体" panose="02010609060101010101" pitchFamily="49"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黑体" panose="02010609060101010101" pitchFamily="49" charset="-122"/>
          <a:ea typeface="黑体" panose="02010609060101010101" pitchFamily="49" charset="-122"/>
          <a:cs typeface="+mn-cs"/>
        </a:defRPr>
      </a:lvl2pPr>
      <a:lvl3pPr marL="9144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黑体" panose="02010609060101010101" pitchFamily="49" charset="-122"/>
          <a:ea typeface="黑体" panose="02010609060101010101" pitchFamily="49" charset="-122"/>
          <a:cs typeface="+mn-cs"/>
        </a:defRPr>
      </a:lvl3pPr>
      <a:lvl4pPr marL="13716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黑体" panose="02010609060101010101" pitchFamily="49" charset="-122"/>
          <a:ea typeface="黑体" panose="02010609060101010101" pitchFamily="49" charset="-122"/>
          <a:cs typeface="+mn-cs"/>
        </a:defRPr>
      </a:lvl4pPr>
      <a:lvl5pPr marL="18288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黑体" panose="02010609060101010101" pitchFamily="49" charset="-122"/>
          <a:ea typeface="黑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9E983C-4FF8-4F33-9E31-D18B023B8897}" type="slidenum">
              <a:rPr lang="zh-CN" altLang="zh-CN" smtClean="0"/>
              <a:t>‹#›</a:t>
            </a:fld>
            <a:endParaRPr lang="zh-CN" altLang="zh-CN"/>
          </a:p>
        </p:txBody>
      </p:sp>
    </p:spTree>
    <p:extLst>
      <p:ext uri="{BB962C8B-B14F-4D97-AF65-F5344CB8AC3E}">
        <p14:creationId xmlns:p14="http://schemas.microsoft.com/office/powerpoint/2010/main" val="2760835640"/>
      </p:ext>
    </p:extLst>
  </p:cSld>
  <p:clrMap bg1="lt1" tx1="dk1" bg2="lt2" tx2="dk2" accent1="accent1" accent2="accent2" accent3="accent3" accent4="accent4" accent5="accent5" accent6="accent6" hlink="hlink" folHlink="folHlink"/>
  <p:sldLayoutIdLst>
    <p:sldLayoutId id="2147483854" r:id="rId1"/>
    <p:sldLayoutId id="2147483855" r:id="rId2"/>
    <p:sldLayoutId id="2147483856" r:id="rId3"/>
    <p:sldLayoutId id="2147483857" r:id="rId4"/>
    <p:sldLayoutId id="2147483858" r:id="rId5"/>
    <p:sldLayoutId id="2147483859" r:id="rId6"/>
    <p:sldLayoutId id="2147483860" r:id="rId7"/>
    <p:sldLayoutId id="2147483861" r:id="rId8"/>
    <p:sldLayoutId id="2147483862" r:id="rId9"/>
    <p:sldLayoutId id="2147483863" r:id="rId10"/>
    <p:sldLayoutId id="2147483864"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692AED1-CCF5-435F-83DC-89672008E1CC}" type="slidenum">
              <a:rPr lang="zh-CN" altLang="zh-CN" smtClean="0"/>
              <a:t>‹#›</a:t>
            </a:fld>
            <a:endParaRPr lang="zh-CN" altLang="zh-CN"/>
          </a:p>
        </p:txBody>
      </p:sp>
    </p:spTree>
    <p:extLst>
      <p:ext uri="{BB962C8B-B14F-4D97-AF65-F5344CB8AC3E}">
        <p14:creationId xmlns:p14="http://schemas.microsoft.com/office/powerpoint/2010/main" val="2922204258"/>
      </p:ext>
    </p:extLst>
  </p:cSld>
  <p:clrMap bg1="lt1" tx1="dk1" bg2="lt2" tx2="dk2" accent1="accent1" accent2="accent2" accent3="accent3" accent4="accent4" accent5="accent5" accent6="accent6" hlink="hlink" folHlink="folHlink"/>
  <p:sldLayoutIdLst>
    <p:sldLayoutId id="2147483866" r:id="rId1"/>
    <p:sldLayoutId id="2147483867" r:id="rId2"/>
    <p:sldLayoutId id="2147483868" r:id="rId3"/>
    <p:sldLayoutId id="2147483869" r:id="rId4"/>
    <p:sldLayoutId id="2147483870" r:id="rId5"/>
    <p:sldLayoutId id="2147483871" r:id="rId6"/>
    <p:sldLayoutId id="2147483872" r:id="rId7"/>
    <p:sldLayoutId id="2147483873" r:id="rId8"/>
    <p:sldLayoutId id="2147483874" r:id="rId9"/>
    <p:sldLayoutId id="2147483875" r:id="rId10"/>
    <p:sldLayoutId id="2147483876"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endParaRPr lang="zh-CN" altLang="zh-CN"/>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zh-CN"/>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C0868AB-8958-4175-A902-FCD066EAADC0}" type="slidenum">
              <a:rPr lang="zh-CN" altLang="zh-CN" smtClean="0"/>
              <a:t>‹#›</a:t>
            </a:fld>
            <a:endParaRPr lang="zh-CN" altLang="zh-CN"/>
          </a:p>
        </p:txBody>
      </p:sp>
    </p:spTree>
    <p:extLst>
      <p:ext uri="{BB962C8B-B14F-4D97-AF65-F5344CB8AC3E}">
        <p14:creationId xmlns:p14="http://schemas.microsoft.com/office/powerpoint/2010/main" val="1985899580"/>
      </p:ext>
    </p:extLst>
  </p:cSld>
  <p:clrMap bg1="lt1" tx1="dk1" bg2="lt2" tx2="dk2" accent1="accent1" accent2="accent2" accent3="accent3" accent4="accent4" accent5="accent5" accent6="accent6" hlink="hlink" folHlink="folHlink"/>
  <p:sldLayoutIdLst>
    <p:sldLayoutId id="2147483878" r:id="rId1"/>
    <p:sldLayoutId id="2147483879" r:id="rId2"/>
    <p:sldLayoutId id="2147483880" r:id="rId3"/>
    <p:sldLayoutId id="2147483881" r:id="rId4"/>
    <p:sldLayoutId id="2147483882" r:id="rId5"/>
    <p:sldLayoutId id="2147483883" r:id="rId6"/>
    <p:sldLayoutId id="2147483884" r:id="rId7"/>
    <p:sldLayoutId id="2147483885" r:id="rId8"/>
    <p:sldLayoutId id="2147483886" r:id="rId9"/>
    <p:sldLayoutId id="2147483887" r:id="rId10"/>
    <p:sldLayoutId id="2147483888"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1.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0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0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0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6.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7.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8.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1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2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2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12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2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2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2.xml" /></Relationships>
</file>

<file path=ppt/slides/_rels/slide13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39.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4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7.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notesSlide" Target="../notesSlides/notesSlide3.xml" /></Relationships>
</file>

<file path=ppt/slides/_rels/slide14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4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5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5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5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6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6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6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6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6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6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7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7.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7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8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5.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8.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8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190.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9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2.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19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notesSlide" Target="../notesSlides/notesSlide4.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0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1.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0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3.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04.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0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6.xml.rels>&#65279;<?xml version="1.0" encoding="utf-8" standalone="yes"?><Relationships xmlns="http://schemas.openxmlformats.org/package/2006/relationships"><Relationship Id="rId1" Type="http://schemas.openxmlformats.org/officeDocument/2006/relationships/slideLayout" Target="../slideLayouts/slideLayout35.xml" /></Relationships>
</file>

<file path=ppt/slides/_rels/slide20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8.xml.rels>&#65279;<?xml version="1.0" encoding="utf-8" standalone="yes"?><Relationships xmlns="http://schemas.openxmlformats.org/package/2006/relationships"><Relationship Id="rId1" Type="http://schemas.openxmlformats.org/officeDocument/2006/relationships/slideLayout" Target="../slideLayouts/slideLayout35.xml" /><Relationship Id="rId2" Type="http://schemas.openxmlformats.org/officeDocument/2006/relationships/image" Target="../media/image1.png"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tags" Target="../tags/tag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13.xml" /><Relationship Id="rId2" Type="http://schemas.openxmlformats.org/officeDocument/2006/relationships/notesSlide" Target="../notesSlides/notesSlide1.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69.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1.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2.xml.rels>&#65279;<?xml version="1.0" encoding="utf-8" standalone="yes"?><Relationships xmlns="http://schemas.openxmlformats.org/package/2006/relationships"><Relationship Id="rId1" Type="http://schemas.openxmlformats.org/officeDocument/2006/relationships/slideLayout" Target="../slideLayouts/slideLayout13.xml" /></Relationships>
</file>

<file path=ppt/slides/_rels/slide7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7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76.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77.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78.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7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0.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1.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3.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4.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6.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7.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8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0.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2.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3.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5.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6.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7.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8.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_rels/slide99.xml.rels>&#65279;<?xml version="1.0" encoding="utf-8" standalone="yes"?><Relationships xmlns="http://schemas.openxmlformats.org/package/2006/relationships"><Relationship Id="rId1" Type="http://schemas.openxmlformats.org/officeDocument/2006/relationships/slideLayout" Target="../slideLayouts/slideLayout24.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0" name="文本框 1">
            <a:extLst>
              <a:ext uri="{FF2B5EF4-FFF2-40B4-BE49-F238E27FC236}">
                <a16:creationId xmlns:a16="http://schemas.microsoft.com/office/drawing/2014/main" id="{D33BA9C2-1955-43D9-95D9-0BB55AD362B0}"/>
              </a:ext>
            </a:extLst>
          </p:cNvPr>
          <p:cNvSpPr txBox="1">
            <a:spLocks noChangeArrowheads="1"/>
          </p:cNvSpPr>
          <p:nvPr/>
        </p:nvSpPr>
        <p:spPr bwMode="auto">
          <a:xfrm>
            <a:off x="3287688" y="1628800"/>
            <a:ext cx="6131807"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sz="6600" b="1">
                <a:latin typeface="黑体" panose="02010609060101010101" pitchFamily="49" charset="-122"/>
                <a:ea typeface="黑体" panose="02010609060101010101" pitchFamily="49" charset="-122"/>
              </a:rPr>
              <a:t>中考复习之</a:t>
            </a:r>
          </a:p>
          <a:p>
            <a:pPr algn="ctr"/>
            <a:r>
              <a:rPr lang="zh-CN" altLang="en-US" sz="6600" b="1">
                <a:latin typeface="黑体" panose="02010609060101010101" pitchFamily="49" charset="-122"/>
                <a:ea typeface="黑体" panose="02010609060101010101" pitchFamily="49" charset="-122"/>
              </a:rPr>
              <a:t>课内文言文阅读</a:t>
            </a:r>
          </a:p>
        </p:txBody>
      </p:sp>
    </p:spTree>
    <p:custDataLst>
      <p:tags r:id="rId2"/>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385" name="文本框 1">
            <a:extLst>
              <a:ext uri="{FF2B5EF4-FFF2-40B4-BE49-F238E27FC236}">
                <a16:creationId xmlns:a16="http://schemas.microsoft.com/office/drawing/2014/main" id="{5B1B64F1-3490-4A6D-BA10-E2EE6D8DF389}"/>
              </a:ext>
            </a:extLst>
          </p:cNvPr>
          <p:cNvSpPr txBox="1">
            <a:spLocks noChangeArrowheads="1"/>
          </p:cNvSpPr>
          <p:nvPr/>
        </p:nvSpPr>
        <p:spPr bwMode="auto">
          <a:xfrm>
            <a:off x="1884364" y="538163"/>
            <a:ext cx="8421687" cy="370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C00000"/>
                </a:solidFill>
                <a:latin typeface="宋体" panose="02010600030101010101" pitchFamily="2" charset="-122"/>
              </a:rPr>
              <a:t>【第五章】</a:t>
            </a:r>
            <a:r>
              <a:rPr lang="zh-CN" altLang="en-US" sz="2800" b="1">
                <a:latin typeface="宋体" panose="02010600030101010101" pitchFamily="2" charset="-122"/>
              </a:rPr>
              <a:t>讲学习方法，阐述学习和思考的辩证关系，认为二者不可偏废。</a:t>
            </a:r>
          </a:p>
          <a:p>
            <a:pPr>
              <a:lnSpc>
                <a:spcPct val="140000"/>
              </a:lnSpc>
            </a:pPr>
            <a:endParaRPr lang="zh-CN" altLang="en-US" sz="2800" b="1">
              <a:solidFill>
                <a:srgbClr val="C00000"/>
              </a:solidFill>
              <a:latin typeface="宋体" panose="02010600030101010101" pitchFamily="2" charset="-122"/>
            </a:endParaRPr>
          </a:p>
          <a:p>
            <a:pPr>
              <a:lnSpc>
                <a:spcPct val="140000"/>
              </a:lnSpc>
            </a:pPr>
            <a:r>
              <a:rPr lang="zh-CN" altLang="en-US" sz="2800" b="1">
                <a:solidFill>
                  <a:srgbClr val="C00000"/>
                </a:solidFill>
                <a:latin typeface="宋体" panose="02010600030101010101" pitchFamily="2" charset="-122"/>
              </a:rPr>
              <a:t>【第六章】</a:t>
            </a:r>
            <a:r>
              <a:rPr lang="zh-CN" altLang="en-US" sz="2800" b="1">
                <a:latin typeface="宋体" panose="02010600030101010101" pitchFamily="2" charset="-122"/>
              </a:rPr>
              <a:t>讲孔子对颜回的品德修养赞赏有加。反复赞叹“贤哉，回也”，形成回环曲折、一唱三叹的效果，高度赞扬了颜回安贫乐道的高贵品质。</a:t>
            </a:r>
          </a:p>
        </p:txBody>
      </p:sp>
    </p:spTree>
  </p:cSld>
  <p:clrMapOvr>
    <a:masterClrMapping/>
  </p:clrMapOvr>
  <p:transition/>
  <p:timing/>
</p:sld>
</file>

<file path=ppt/slides/slide1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9569" name="文本框 1">
            <a:extLst>
              <a:ext uri="{FF2B5EF4-FFF2-40B4-BE49-F238E27FC236}">
                <a16:creationId xmlns:a16="http://schemas.microsoft.com/office/drawing/2014/main" id="{7271BD93-8846-482A-86E4-FF6761590307}"/>
              </a:ext>
            </a:extLst>
          </p:cNvPr>
          <p:cNvSpPr txBox="1">
            <a:spLocks noChangeArrowheads="1"/>
          </p:cNvSpPr>
          <p:nvPr/>
        </p:nvSpPr>
        <p:spPr bwMode="auto">
          <a:xfrm>
            <a:off x="1884364" y="536575"/>
            <a:ext cx="842327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文章的开头，从“嘉肴”写起，目的是与“至道”相类比，引出“学习”的重要性。紧接下来指出“学”与“教”的作用（知不足与知困），再由此进一步讨论了“学知不足”与“教知困”的做法（自反与自强），最后得出“教学相长”的结论。在文章的最后，作者引用《兑命》中的“学学半”来进一步证明自己的观点，使得说理更有说服力。</a:t>
            </a:r>
          </a:p>
        </p:txBody>
      </p:sp>
    </p:spTree>
  </p:cSld>
  <p:clrMapOvr>
    <a:masterClrMapping/>
  </p:clrMapOvr>
  <p:transition/>
  <p:timing/>
</p:sld>
</file>

<file path=ppt/slides/slide1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0593" name="文本框 1">
            <a:extLst>
              <a:ext uri="{FF2B5EF4-FFF2-40B4-BE49-F238E27FC236}">
                <a16:creationId xmlns:a16="http://schemas.microsoft.com/office/drawing/2014/main" id="{8708E07F-700F-4CCD-9ED6-B3D723250D45}"/>
              </a:ext>
            </a:extLst>
          </p:cNvPr>
          <p:cNvSpPr txBox="1">
            <a:spLocks noChangeArrowheads="1"/>
          </p:cNvSpPr>
          <p:nvPr/>
        </p:nvSpPr>
        <p:spPr bwMode="auto">
          <a:xfrm>
            <a:off x="1828800" y="554039"/>
            <a:ext cx="8534400" cy="602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700" b="1">
                <a:latin typeface="宋体" panose="02010600030101010101" pitchFamily="2" charset="-122"/>
                <a:sym typeface="宋体" panose="02010600030101010101" pitchFamily="2" charset="-122"/>
              </a:rPr>
              <a:t>3．学是第一位的，不学，则无法获得知识，也无法知道自己的不足，也就没有完善自己的机会。</a:t>
            </a:r>
          </a:p>
          <a:p>
            <a:pPr>
              <a:lnSpc>
                <a:spcPct val="130000"/>
              </a:lnSpc>
            </a:pPr>
            <a:r>
              <a:rPr lang="zh-CN" altLang="en-US" sz="2700" b="1">
                <a:latin typeface="宋体" panose="02010600030101010101" pitchFamily="2" charset="-122"/>
                <a:sym typeface="宋体" panose="02010600030101010101" pitchFamily="2" charset="-122"/>
              </a:rPr>
              <a:t>4．本文讲“教”和“学”是相互促进的。“教学相长”还意味着学习中的互动和交流。有时候，可以采用教的方式学习。比如，学习之后才知道自己的不足，教人之后才知道自己有不懂的地方，还可以尝试把自己的理解讲给同桌听，如果他能明白，可能表明你确实理解透彻了；如果他仍有疑惑，可能表明你的理解中存在漏洞或缺陷，这时候就可以“知困”而“自强”。学习本身是一种实践活动，必须用实事求是的态度来对待，而不能掺杂使假或者骄傲浮躁。</a:t>
            </a:r>
          </a:p>
        </p:txBody>
      </p:sp>
    </p:spTree>
  </p:cSld>
  <p:clrMapOvr>
    <a:masterClrMapping/>
  </p:clrMapOvr>
  <p:transition/>
  <p:timing/>
</p:sld>
</file>

<file path=ppt/slides/slide1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4F971E23-A43F-420A-9396-74864476531E}"/>
              </a:ext>
            </a:extLst>
          </p:cNvPr>
          <p:cNvSpPr txBox="1"/>
          <p:nvPr/>
        </p:nvSpPr>
        <p:spPr>
          <a:xfrm>
            <a:off x="2009776" y="673101"/>
            <a:ext cx="8156575" cy="267652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    类比说理。运用了类比手法，用“嘉肴”类比“至道”，由浅入深，形象生动地阐明作者观点，让人更容易理解。</a:t>
            </a:r>
          </a:p>
        </p:txBody>
      </p:sp>
    </p:spTree>
  </p:cSld>
  <p:clrMapOvr>
    <a:masterClrMapping/>
  </p:clrMapOvr>
  <p:transition/>
  <p:timing/>
</p:sld>
</file>

<file path=ppt/slides/slide1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1DD1E7A1-CE04-4117-99F5-15E51177C7FE}"/>
              </a:ext>
            </a:extLst>
          </p:cNvPr>
          <p:cNvSpPr txBox="1"/>
          <p:nvPr/>
        </p:nvSpPr>
        <p:spPr>
          <a:xfrm>
            <a:off x="1884364" y="484189"/>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《马说》</a:t>
            </a:r>
          </a:p>
        </p:txBody>
      </p:sp>
      <p:graphicFrame>
        <p:nvGraphicFramePr>
          <p:cNvPr id="2" name="内容占位符 1">
            <a:extLst>
              <a:ext uri="{FF2B5EF4-FFF2-40B4-BE49-F238E27FC236}">
                <a16:creationId xmlns:a16="http://schemas.microsoft.com/office/drawing/2014/main" id="{5CD65374-22B1-400F-A72E-E1A818639ACE}"/>
              </a:ext>
            </a:extLst>
          </p:cNvPr>
          <p:cNvGraphicFramePr>
            <a:graphicFrameLocks noGrp="1"/>
          </p:cNvGraphicFramePr>
          <p:nvPr>
            <p:ph idx="1"/>
          </p:nvPr>
        </p:nvGraphicFramePr>
        <p:xfrm>
          <a:off x="1774825" y="1222376"/>
          <a:ext cx="8642350" cy="4167840"/>
        </p:xfrm>
        <a:graphic>
          <a:graphicData uri="http://schemas.openxmlformats.org/drawingml/2006/table">
            <a:tbl>
              <a:tblPr firstRow="1" bandRow="1">
                <a:tableStyleId>{5C22544A-7EE6-4342-B048-85BDC9FD1C3A}</a:tableStyleId>
              </a:tblPr>
              <a:tblGrid>
                <a:gridCol w="1653026">
                  <a:extLst>
                    <a:ext uri="{9D8B030D-6E8A-4147-A177-3AD203B41FA5}">
                      <a16:colId xmlns:a16="http://schemas.microsoft.com/office/drawing/2014/main" val="20000"/>
                    </a:ext>
                  </a:extLst>
                </a:gridCol>
                <a:gridCol w="6989324">
                  <a:extLst>
                    <a:ext uri="{9D8B030D-6E8A-4147-A177-3AD203B41FA5}">
                      <a16:colId xmlns:a16="http://schemas.microsoft.com/office/drawing/2014/main" val="20001"/>
                    </a:ext>
                  </a:extLst>
                </a:gridCol>
              </a:tblGrid>
              <a:tr h="729095">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550" marB="47550"/>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550" marB="47550"/>
                </a:tc>
                <a:extLst>
                  <a:ext uri="{0D108BD9-81ED-4DB2-BD59-A6C34878D82A}">
                    <a16:rowId xmlns:a16="http://schemas.microsoft.com/office/drawing/2014/main" val="10000"/>
                  </a:ext>
                </a:extLst>
              </a:tr>
              <a:tr h="2653868">
                <a:tc>
                  <a:txBody>
                    <a:bodyPr vert="horz" wrap="square"/>
                    <a:lstStyle/>
                    <a:p>
                      <a:pPr algn="ctr">
                        <a:lnSpc>
                          <a:spcPct val="150000"/>
                        </a:lnSpc>
                        <a:buNone/>
                      </a:pPr>
                      <a:r>
                        <a:rPr lang="zh-CN" altLang="en-US" sz="2900" b="1">
                          <a:latin typeface="新宋体" panose="02010609030101010101" charset="-122"/>
                          <a:ea typeface="新宋体" panose="02010609030101010101" charset="-122"/>
                        </a:rPr>
                        <a:t>通假字</a:t>
                      </a:r>
                    </a:p>
                  </a:txBody>
                  <a:tcPr marL="91447" marR="91447" marT="47550" marB="47550"/>
                </a:tc>
                <a:tc>
                  <a:txBody>
                    <a:bodyPr vert="horz" wrap="square"/>
                    <a:lstStyle/>
                    <a:p>
                      <a:pPr algn="l">
                        <a:lnSpc>
                          <a:spcPct val="150000"/>
                        </a:lnSpc>
                        <a:buNone/>
                      </a:pPr>
                      <a:r>
                        <a:rPr lang="zh-CN" altLang="en-US" sz="2900" b="1">
                          <a:latin typeface="新宋体" panose="02010609030101010101" charset="-122"/>
                          <a:ea typeface="新宋体" panose="02010609030101010101" charset="-122"/>
                          <a:cs typeface="新宋体" panose="02010609030101010101" charset="-122"/>
                        </a:rPr>
                        <a:t>①</a:t>
                      </a:r>
                      <a:r>
                        <a:rPr lang="zh-CN" altLang="en-US" sz="2900" b="1">
                          <a:solidFill>
                            <a:srgbClr val="FF0000"/>
                          </a:solidFill>
                          <a:latin typeface="新宋体" panose="02010609030101010101" charset="-122"/>
                          <a:ea typeface="新宋体" panose="02010609030101010101" charset="-122"/>
                          <a:cs typeface="新宋体" panose="02010609030101010101" charset="-122"/>
                        </a:rPr>
                        <a:t>祗</a:t>
                      </a:r>
                      <a:r>
                        <a:rPr lang="zh-CN" altLang="en-US" sz="2900" b="1">
                          <a:latin typeface="新宋体" panose="02010609030101010101" charset="-122"/>
                          <a:ea typeface="新宋体" panose="02010609030101010101" charset="-122"/>
                          <a:cs typeface="新宋体" panose="02010609030101010101" charset="-122"/>
                        </a:rPr>
                        <a:t>辱于奴隶人之手[</a:t>
                      </a:r>
                      <a:r>
                        <a:rPr lang="zh-CN" altLang="en-US" sz="2900" b="1">
                          <a:latin typeface="楷体_GB2312" panose="02010609030101010101" charset="-122"/>
                          <a:ea typeface="楷体_GB2312" panose="02010609030101010101" charset="-122"/>
                          <a:cs typeface="楷体_GB2312" panose="02010609030101010101" charset="-122"/>
                        </a:rPr>
                        <a:t>同“祗（只）”，只，仅</a:t>
                      </a:r>
                      <a:r>
                        <a:rPr lang="zh-CN" altLang="en-US" sz="2900" b="1">
                          <a:latin typeface="新宋体" panose="02010609030101010101" charset="-122"/>
                          <a:ea typeface="新宋体" panose="02010609030101010101" charset="-122"/>
                          <a:cs typeface="新宋体" panose="02010609030101010101" charset="-122"/>
                        </a:rPr>
                        <a:t>]</a:t>
                      </a:r>
                    </a:p>
                    <a:p>
                      <a:pPr algn="l">
                        <a:lnSpc>
                          <a:spcPct val="150000"/>
                        </a:lnSpc>
                        <a:buNone/>
                      </a:pPr>
                      <a:r>
                        <a:rPr lang="zh-CN" altLang="en-US" sz="2900" b="1">
                          <a:latin typeface="新宋体" panose="02010609030101010101" charset="-122"/>
                          <a:ea typeface="新宋体" panose="02010609030101010101" charset="-122"/>
                          <a:cs typeface="新宋体" panose="02010609030101010101" charset="-122"/>
                        </a:rPr>
                        <a:t>②</a:t>
                      </a:r>
                      <a:r>
                        <a:rPr lang="zh-CN" altLang="en-US" sz="2900" b="1">
                          <a:solidFill>
                            <a:srgbClr val="FF0000"/>
                          </a:solidFill>
                          <a:latin typeface="新宋体" panose="02010609030101010101" charset="-122"/>
                          <a:ea typeface="新宋体" panose="02010609030101010101" charset="-122"/>
                          <a:cs typeface="新宋体" panose="02010609030101010101" charset="-122"/>
                        </a:rPr>
                        <a:t>食</a:t>
                      </a:r>
                      <a:r>
                        <a:rPr lang="zh-CN" altLang="en-US" sz="2900" b="1">
                          <a:latin typeface="新宋体" panose="02010609030101010101" charset="-122"/>
                          <a:ea typeface="新宋体" panose="02010609030101010101" charset="-122"/>
                          <a:cs typeface="新宋体" panose="02010609030101010101" charset="-122"/>
                        </a:rPr>
                        <a:t>马者不知其能千里而食也（</a:t>
                      </a:r>
                      <a:r>
                        <a:rPr lang="zh-CN" altLang="en-US" sz="2900" b="1">
                          <a:latin typeface="楷体_GB2312" panose="02010609030101010101" charset="-122"/>
                          <a:ea typeface="楷体_GB2312" panose="02010609030101010101" charset="-122"/>
                          <a:cs typeface="楷体_GB2312" panose="02010609030101010101" charset="-122"/>
                        </a:rPr>
                        <a:t>同“饲”，喂</a:t>
                      </a:r>
                      <a:r>
                        <a:rPr lang="zh-CN" altLang="en-US" sz="2900" b="1">
                          <a:latin typeface="新宋体" panose="02010609030101010101" charset="-122"/>
                          <a:ea typeface="新宋体" panose="02010609030101010101" charset="-122"/>
                          <a:cs typeface="新宋体" panose="02010609030101010101" charset="-122"/>
                        </a:rPr>
                        <a:t>）</a:t>
                      </a:r>
                    </a:p>
                  </a:txBody>
                  <a:tcPr marL="91447" marR="91447" marT="47550" marB="4755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B5378B67-B0F0-4709-95C2-6A3C1EA96899}"/>
              </a:ext>
            </a:extLst>
          </p:cNvPr>
          <p:cNvSpPr txBox="1"/>
          <p:nvPr/>
        </p:nvSpPr>
        <p:spPr>
          <a:xfrm>
            <a:off x="1884364" y="484189"/>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《马说》</a:t>
            </a:r>
          </a:p>
        </p:txBody>
      </p:sp>
      <p:graphicFrame>
        <p:nvGraphicFramePr>
          <p:cNvPr id="2" name="内容占位符 1">
            <a:extLst>
              <a:ext uri="{FF2B5EF4-FFF2-40B4-BE49-F238E27FC236}">
                <a16:creationId xmlns:a16="http://schemas.microsoft.com/office/drawing/2014/main" id="{FA77D995-4144-492F-8269-ECEC3A1DA03C}"/>
              </a:ext>
            </a:extLst>
          </p:cNvPr>
          <p:cNvGraphicFramePr>
            <a:graphicFrameLocks noGrp="1"/>
          </p:cNvGraphicFramePr>
          <p:nvPr>
            <p:ph idx="1"/>
          </p:nvPr>
        </p:nvGraphicFramePr>
        <p:xfrm>
          <a:off x="1774825" y="1222376"/>
          <a:ext cx="8642350" cy="4830780"/>
        </p:xfrm>
        <a:graphic>
          <a:graphicData uri="http://schemas.openxmlformats.org/drawingml/2006/table">
            <a:tbl>
              <a:tblPr firstRow="1" bandRow="1">
                <a:tableStyleId>{5C22544A-7EE6-4342-B048-85BDC9FD1C3A}</a:tableStyleId>
              </a:tblPr>
              <a:tblGrid>
                <a:gridCol w="1653026">
                  <a:extLst>
                    <a:ext uri="{9D8B030D-6E8A-4147-A177-3AD203B41FA5}">
                      <a16:colId xmlns:a16="http://schemas.microsoft.com/office/drawing/2014/main" val="20000"/>
                    </a:ext>
                  </a:extLst>
                </a:gridCol>
                <a:gridCol w="6989324">
                  <a:extLst>
                    <a:ext uri="{9D8B030D-6E8A-4147-A177-3AD203B41FA5}">
                      <a16:colId xmlns:a16="http://schemas.microsoft.com/office/drawing/2014/main" val="20001"/>
                    </a:ext>
                  </a:extLst>
                </a:gridCol>
              </a:tblGrid>
              <a:tr h="729095">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550" marB="47550"/>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550" marB="47550"/>
                </a:tc>
                <a:extLst>
                  <a:ext uri="{0D108BD9-81ED-4DB2-BD59-A6C34878D82A}">
                    <a16:rowId xmlns:a16="http://schemas.microsoft.com/office/drawing/2014/main" val="10000"/>
                  </a:ext>
                </a:extLst>
              </a:tr>
              <a:tr h="2653868">
                <a:tc>
                  <a:txBody>
                    <a:bodyPr vert="horz" wrap="square"/>
                    <a:lstStyle/>
                    <a:p>
                      <a:pPr algn="ctr">
                        <a:lnSpc>
                          <a:spcPct val="150000"/>
                        </a:lnSpc>
                        <a:buNone/>
                      </a:pPr>
                      <a:endParaRPr lang="zh-CN" altLang="en-US" sz="2900" b="1">
                        <a:latin typeface="新宋体" panose="02010609030101010101" charset="-122"/>
                        <a:ea typeface="新宋体" panose="02010609030101010101" charset="-122"/>
                      </a:endParaRPr>
                    </a:p>
                    <a:p>
                      <a:pPr algn="ctr">
                        <a:lnSpc>
                          <a:spcPct val="150000"/>
                        </a:lnSpc>
                        <a:buNone/>
                      </a:pPr>
                      <a:r>
                        <a:rPr lang="zh-CN" altLang="en-US" sz="2900" b="1">
                          <a:latin typeface="新宋体" panose="02010609030101010101" charset="-122"/>
                          <a:ea typeface="新宋体" panose="02010609030101010101" charset="-122"/>
                        </a:rPr>
                        <a:t>古今异义</a:t>
                      </a:r>
                    </a:p>
                  </a:txBody>
                  <a:tcPr marL="91447" marR="91447" marT="47550" marB="47550"/>
                </a:tc>
                <a:tc>
                  <a:txBody>
                    <a:bodyPr vert="horz" wrap="square"/>
                    <a:lstStyle/>
                    <a:p>
                      <a:pPr algn="l">
                        <a:lnSpc>
                          <a:spcPct val="150000"/>
                        </a:lnSpc>
                        <a:buNone/>
                      </a:pPr>
                      <a:r>
                        <a:rPr lang="zh-CN" altLang="en-US" sz="2900" b="1">
                          <a:latin typeface="新宋体" panose="02010609030101010101" charset="-122"/>
                          <a:ea typeface="新宋体" panose="02010609030101010101" charset="-122"/>
                          <a:cs typeface="宋体" panose="02010600030101010101" pitchFamily="2" charset="-122"/>
                        </a:rPr>
                        <a:t>①</a:t>
                      </a:r>
                      <a:r>
                        <a:rPr lang="zh-CN" altLang="en-US" sz="2900" b="1">
                          <a:solidFill>
                            <a:srgbClr val="FF0000"/>
                          </a:solidFill>
                          <a:latin typeface="新宋体" panose="02010609030101010101" charset="-122"/>
                          <a:ea typeface="新宋体" panose="02010609030101010101" charset="-122"/>
                          <a:cs typeface="宋体" panose="02010600030101010101" pitchFamily="2" charset="-122"/>
                        </a:rPr>
                        <a:t>然后</a:t>
                      </a:r>
                      <a:r>
                        <a:rPr lang="zh-CN" altLang="en-US" sz="2900" b="1">
                          <a:latin typeface="新宋体" panose="02010609030101010101" charset="-122"/>
                          <a:ea typeface="新宋体" panose="02010609030101010101" charset="-122"/>
                          <a:cs typeface="宋体" panose="02010600030101010101" pitchFamily="2" charset="-122"/>
                        </a:rPr>
                        <a:t>有千里马（</a:t>
                      </a:r>
                      <a:r>
                        <a:rPr lang="zh-CN" altLang="en-US" sz="2900" b="1">
                          <a:latin typeface="楷体_GB2312" panose="02010609030101010101" charset="-122"/>
                          <a:ea typeface="楷体_GB2312" panose="02010609030101010101" charset="-122"/>
                          <a:cs typeface="宋体" panose="02010600030101010101" pitchFamily="2" charset="-122"/>
                        </a:rPr>
                        <a:t>古：这样以后。今：连词，表示一件事情之后接着又发生另一件事情</a:t>
                      </a:r>
                      <a:r>
                        <a:rPr lang="zh-CN" altLang="en-US" sz="2900" b="1">
                          <a:latin typeface="新宋体" panose="02010609030101010101" charset="-122"/>
                          <a:ea typeface="新宋体" panose="02010609030101010101" charset="-122"/>
                          <a:cs typeface="宋体" panose="02010600030101010101" pitchFamily="2" charset="-122"/>
                        </a:rPr>
                        <a:t>）</a:t>
                      </a:r>
                    </a:p>
                    <a:p>
                      <a:pPr algn="l">
                        <a:lnSpc>
                          <a:spcPct val="150000"/>
                        </a:lnSpc>
                        <a:buNone/>
                      </a:pPr>
                      <a:r>
                        <a:rPr lang="zh-CN" altLang="en-US" sz="2900" b="1">
                          <a:latin typeface="新宋体" panose="02010609030101010101" charset="-122"/>
                          <a:ea typeface="新宋体" panose="02010609030101010101" charset="-122"/>
                          <a:cs typeface="宋体" panose="02010600030101010101" pitchFamily="2" charset="-122"/>
                        </a:rPr>
                        <a:t>②故</a:t>
                      </a:r>
                      <a:r>
                        <a:rPr lang="zh-CN" altLang="en-US" sz="2900" b="1">
                          <a:solidFill>
                            <a:srgbClr val="FF0000"/>
                          </a:solidFill>
                          <a:latin typeface="新宋体" panose="02010609030101010101" charset="-122"/>
                          <a:ea typeface="新宋体" panose="02010609030101010101" charset="-122"/>
                          <a:cs typeface="宋体" panose="02010600030101010101" pitchFamily="2" charset="-122"/>
                        </a:rPr>
                        <a:t>虽</a:t>
                      </a:r>
                      <a:r>
                        <a:rPr lang="zh-CN" altLang="en-US" sz="2900" b="1">
                          <a:latin typeface="新宋体" panose="02010609030101010101" charset="-122"/>
                          <a:ea typeface="新宋体" panose="02010609030101010101" charset="-122"/>
                          <a:cs typeface="宋体" panose="02010600030101010101" pitchFamily="2" charset="-122"/>
                        </a:rPr>
                        <a:t>有名马（</a:t>
                      </a:r>
                      <a:r>
                        <a:rPr lang="zh-CN" altLang="en-US" sz="2900" b="1">
                          <a:latin typeface="楷体_GB2312" panose="02010609030101010101" charset="-122"/>
                          <a:ea typeface="楷体_GB2312" panose="02010609030101010101" charset="-122"/>
                          <a:cs typeface="宋体" panose="02010600030101010101" pitchFamily="2" charset="-122"/>
                        </a:rPr>
                        <a:t>古：即使。今：虽然</a:t>
                      </a:r>
                      <a:r>
                        <a:rPr lang="zh-CN" altLang="en-US" sz="2900" b="1">
                          <a:latin typeface="新宋体" panose="02010609030101010101" charset="-122"/>
                          <a:ea typeface="新宋体" panose="02010609030101010101" charset="-122"/>
                          <a:cs typeface="宋体" panose="02010600030101010101" pitchFamily="2" charset="-122"/>
                        </a:rPr>
                        <a:t>）</a:t>
                      </a:r>
                    </a:p>
                    <a:p>
                      <a:pPr algn="l">
                        <a:lnSpc>
                          <a:spcPct val="150000"/>
                        </a:lnSpc>
                        <a:buNone/>
                      </a:pPr>
                      <a:r>
                        <a:rPr lang="zh-CN" altLang="en-US" sz="2900" b="1">
                          <a:latin typeface="新宋体" panose="02010609030101010101" charset="-122"/>
                          <a:ea typeface="新宋体" panose="02010609030101010101" charset="-122"/>
                          <a:cs typeface="宋体" panose="02010600030101010101" pitchFamily="2" charset="-122"/>
                        </a:rPr>
                        <a:t>③一食</a:t>
                      </a:r>
                      <a:r>
                        <a:rPr lang="zh-CN" altLang="en-US" sz="2900" b="1">
                          <a:solidFill>
                            <a:srgbClr val="FF0000"/>
                          </a:solidFill>
                          <a:latin typeface="新宋体" panose="02010609030101010101" charset="-122"/>
                          <a:ea typeface="新宋体" panose="02010609030101010101" charset="-122"/>
                          <a:cs typeface="宋体" panose="02010600030101010101" pitchFamily="2" charset="-122"/>
                        </a:rPr>
                        <a:t>或</a:t>
                      </a:r>
                      <a:r>
                        <a:rPr lang="zh-CN" altLang="en-US" sz="2900" b="1">
                          <a:latin typeface="新宋体" panose="02010609030101010101" charset="-122"/>
                          <a:ea typeface="新宋体" panose="02010609030101010101" charset="-122"/>
                          <a:cs typeface="宋体" panose="02010600030101010101" pitchFamily="2" charset="-122"/>
                        </a:rPr>
                        <a:t>尽粟一石（</a:t>
                      </a:r>
                      <a:r>
                        <a:rPr lang="zh-CN" altLang="en-US" sz="2900" b="1">
                          <a:latin typeface="楷体_GB2312" panose="02010609030101010101" charset="-122"/>
                          <a:ea typeface="楷体_GB2312" panose="02010609030101010101" charset="-122"/>
                          <a:cs typeface="宋体" panose="02010600030101010101" pitchFamily="2" charset="-122"/>
                        </a:rPr>
                        <a:t>古：有时。今：或者</a:t>
                      </a:r>
                      <a:r>
                        <a:rPr lang="zh-CN" altLang="en-US" sz="2900" b="1">
                          <a:latin typeface="新宋体" panose="02010609030101010101" charset="-122"/>
                          <a:ea typeface="新宋体" panose="02010609030101010101" charset="-122"/>
                          <a:cs typeface="宋体" panose="02010600030101010101" pitchFamily="2" charset="-122"/>
                        </a:rPr>
                        <a:t>）</a:t>
                      </a:r>
                    </a:p>
                  </a:txBody>
                  <a:tcPr marL="91447" marR="91447" marT="47550" marB="4755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85AC27C5-CF54-48DD-B897-DB587093D2BC}"/>
              </a:ext>
            </a:extLst>
          </p:cNvPr>
          <p:cNvGraphicFramePr>
            <a:graphicFrameLocks noGrp="1"/>
          </p:cNvGraphicFramePr>
          <p:nvPr>
            <p:ph idx="1"/>
          </p:nvPr>
        </p:nvGraphicFramePr>
        <p:xfrm>
          <a:off x="1774825" y="755650"/>
          <a:ext cx="8642350" cy="6153964"/>
        </p:xfrm>
        <a:graphic>
          <a:graphicData uri="http://schemas.openxmlformats.org/drawingml/2006/table">
            <a:tbl>
              <a:tblPr firstRow="1" bandRow="1">
                <a:tableStyleId>{5C22544A-7EE6-4342-B048-85BDC9FD1C3A}</a:tableStyleId>
              </a:tblPr>
              <a:tblGrid>
                <a:gridCol w="1639055">
                  <a:extLst>
                    <a:ext uri="{9D8B030D-6E8A-4147-A177-3AD203B41FA5}">
                      <a16:colId xmlns:a16="http://schemas.microsoft.com/office/drawing/2014/main" val="20000"/>
                    </a:ext>
                  </a:extLst>
                </a:gridCol>
                <a:gridCol w="7003295">
                  <a:extLst>
                    <a:ext uri="{9D8B030D-6E8A-4147-A177-3AD203B41FA5}">
                      <a16:colId xmlns:a16="http://schemas.microsoft.com/office/drawing/2014/main" val="20001"/>
                    </a:ext>
                  </a:extLst>
                </a:gridCol>
              </a:tblGrid>
              <a:tr h="718767">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876" marB="46876"/>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876" marB="46876"/>
                </a:tc>
                <a:extLst>
                  <a:ext uri="{0D108BD9-81ED-4DB2-BD59-A6C34878D82A}">
                    <a16:rowId xmlns:a16="http://schemas.microsoft.com/office/drawing/2014/main" val="10000"/>
                  </a:ext>
                </a:extLst>
              </a:tr>
              <a:tr h="458507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6876" marB="46876"/>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食：①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食</a:t>
                      </a:r>
                      <a:r>
                        <a:rPr lang="zh-CN" altLang="en-US" sz="2900" b="1">
                          <a:latin typeface="宋体" panose="02010600030101010101" pitchFamily="2" charset="-122"/>
                          <a:ea typeface="宋体" panose="02010600030101010101" pitchFamily="2" charset="-122"/>
                          <a:cs typeface="宋体" panose="02010600030101010101" pitchFamily="2" charset="-122"/>
                        </a:rPr>
                        <a:t>马者不知其能千里而</a:t>
                      </a:r>
                      <a:r>
                        <a:rPr lang="zh-CN" altLang="en-US" sz="2900" b="1">
                          <a:solidFill>
                            <a:schemeClr val="tx1"/>
                          </a:solidFill>
                          <a:latin typeface="宋体" panose="02010600030101010101" pitchFamily="2" charset="-122"/>
                          <a:ea typeface="宋体" panose="02010600030101010101" pitchFamily="2" charset="-122"/>
                          <a:cs typeface="宋体" panose="02010600030101010101" pitchFamily="2" charset="-122"/>
                        </a:rPr>
                        <a:t>食</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楷体" panose="02010609060101010101" charset="-122"/>
                        </a:rPr>
                        <a:t>同“饲”，喂</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食</a:t>
                      </a:r>
                      <a:r>
                        <a:rPr lang="zh-CN" altLang="en-US" sz="2900" b="1">
                          <a:latin typeface="宋体" panose="02010600030101010101" pitchFamily="2" charset="-122"/>
                          <a:ea typeface="宋体" panose="02010600030101010101" pitchFamily="2" charset="-122"/>
                          <a:cs typeface="宋体" panose="02010600030101010101" pitchFamily="2" charset="-122"/>
                        </a:rPr>
                        <a:t>不饱（</a:t>
                      </a:r>
                      <a:r>
                        <a:rPr lang="zh-CN" altLang="en-US" sz="2900" b="1">
                          <a:latin typeface="楷体" panose="02010609060101010101" charset="-122"/>
                          <a:ea typeface="楷体" panose="02010609060101010101" charset="-122"/>
                          <a:cs typeface="宋体" panose="02010600030101010101" pitchFamily="2" charset="-122"/>
                        </a:rPr>
                        <a:t>吃</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策：①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策</a:t>
                      </a:r>
                      <a:r>
                        <a:rPr lang="zh-CN" altLang="en-US" sz="2900" b="1">
                          <a:latin typeface="宋体" panose="02010600030101010101" pitchFamily="2" charset="-122"/>
                          <a:ea typeface="宋体" panose="02010600030101010101" pitchFamily="2" charset="-122"/>
                          <a:cs typeface="宋体" panose="02010600030101010101" pitchFamily="2" charset="-122"/>
                        </a:rPr>
                        <a:t>之不以其道（</a:t>
                      </a:r>
                      <a:r>
                        <a:rPr lang="zh-CN" altLang="en-US" sz="2900" b="1">
                          <a:latin typeface="楷体" panose="02010609060101010101" charset="-122"/>
                          <a:ea typeface="楷体" panose="02010609060101010101" charset="-122"/>
                          <a:cs typeface="宋体" panose="02010600030101010101" pitchFamily="2" charset="-122"/>
                        </a:rPr>
                        <a:t>用马鞭驱赶</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策</a:t>
                      </a:r>
                      <a:r>
                        <a:rPr lang="zh-CN" altLang="en-US" sz="2900" b="1">
                          <a:latin typeface="宋体" panose="02010600030101010101" pitchFamily="2" charset="-122"/>
                          <a:ea typeface="宋体" panose="02010600030101010101" pitchFamily="2" charset="-122"/>
                          <a:cs typeface="宋体" panose="02010600030101010101" pitchFamily="2" charset="-122"/>
                        </a:rPr>
                        <a:t>而临之（</a:t>
                      </a:r>
                      <a:r>
                        <a:rPr lang="zh-CN" altLang="en-US" sz="2900" b="1">
                          <a:latin typeface="楷体" panose="02010609060101010101" charset="-122"/>
                          <a:ea typeface="楷体" panose="02010609060101010101" charset="-122"/>
                          <a:cs typeface="宋体" panose="02010600030101010101" pitchFamily="2" charset="-122"/>
                        </a:rPr>
                        <a:t>鞭子</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能：①虽有千里之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能</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才能、本领</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②安求其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能</a:t>
                      </a:r>
                      <a:r>
                        <a:rPr lang="zh-CN" altLang="en-US" sz="2900" b="1">
                          <a:latin typeface="宋体" panose="02010600030101010101" pitchFamily="2" charset="-122"/>
                          <a:ea typeface="宋体" panose="02010600030101010101" pitchFamily="2" charset="-122"/>
                          <a:cs typeface="宋体" panose="02010600030101010101" pitchFamily="2" charset="-122"/>
                        </a:rPr>
                        <a:t>千里也（</a:t>
                      </a:r>
                      <a:r>
                        <a:rPr lang="zh-CN" altLang="en-US" sz="2900" b="1">
                          <a:latin typeface="楷体" panose="02010609060101010101" charset="-122"/>
                          <a:ea typeface="楷体" panose="02010609060101010101" charset="-122"/>
                          <a:cs typeface="宋体" panose="02010600030101010101" pitchFamily="2" charset="-122"/>
                        </a:rPr>
                        <a:t>能够</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876" marB="4687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83464346-678B-42B9-B481-1E7C3000FDE9}"/>
              </a:ext>
            </a:extLst>
          </p:cNvPr>
          <p:cNvGraphicFramePr>
            <a:graphicFrameLocks noGrp="1"/>
          </p:cNvGraphicFramePr>
          <p:nvPr>
            <p:ph idx="1"/>
          </p:nvPr>
        </p:nvGraphicFramePr>
        <p:xfrm>
          <a:off x="1774825" y="755651"/>
          <a:ext cx="8642350" cy="5491692"/>
        </p:xfrm>
        <a:graphic>
          <a:graphicData uri="http://schemas.openxmlformats.org/drawingml/2006/table">
            <a:tbl>
              <a:tblPr firstRow="1" bandRow="1">
                <a:tableStyleId>{5C22544A-7EE6-4342-B048-85BDC9FD1C3A}</a:tableStyleId>
              </a:tblPr>
              <a:tblGrid>
                <a:gridCol w="1639055">
                  <a:extLst>
                    <a:ext uri="{9D8B030D-6E8A-4147-A177-3AD203B41FA5}">
                      <a16:colId xmlns:a16="http://schemas.microsoft.com/office/drawing/2014/main" val="20000"/>
                    </a:ext>
                  </a:extLst>
                </a:gridCol>
                <a:gridCol w="7003295">
                  <a:extLst>
                    <a:ext uri="{9D8B030D-6E8A-4147-A177-3AD203B41FA5}">
                      <a16:colId xmlns:a16="http://schemas.microsoft.com/office/drawing/2014/main" val="20001"/>
                    </a:ext>
                  </a:extLst>
                </a:gridCol>
              </a:tblGrid>
              <a:tr h="721319">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043" marB="4704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043" marB="47043"/>
                </a:tc>
                <a:extLst>
                  <a:ext uri="{0D108BD9-81ED-4DB2-BD59-A6C34878D82A}">
                    <a16:rowId xmlns:a16="http://schemas.microsoft.com/office/drawing/2014/main" val="10000"/>
                  </a:ext>
                </a:extLst>
              </a:tr>
              <a:tr h="3942756">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043" marB="47043"/>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①祗</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辱</a:t>
                      </a:r>
                      <a:r>
                        <a:rPr lang="zh-CN" altLang="en-US" sz="2900" b="1">
                          <a:latin typeface="宋体" panose="02010600030101010101" pitchFamily="2" charset="-122"/>
                          <a:ea typeface="宋体" panose="02010600030101010101" pitchFamily="2" charset="-122"/>
                          <a:cs typeface="宋体" panose="02010600030101010101" pitchFamily="2" charset="-122"/>
                        </a:rPr>
                        <a:t>于</a:t>
                      </a:r>
                      <a:r>
                        <a:rPr lang="zh-CN" altLang="en-US" sz="2900" b="1">
                          <a:solidFill>
                            <a:schemeClr val="tx1"/>
                          </a:solidFill>
                          <a:latin typeface="宋体" panose="02010600030101010101" pitchFamily="2" charset="-122"/>
                          <a:ea typeface="宋体" panose="02010600030101010101" pitchFamily="2" charset="-122"/>
                          <a:cs typeface="宋体" panose="02010600030101010101" pitchFamily="2" charset="-122"/>
                        </a:rPr>
                        <a:t>奴隶人</a:t>
                      </a:r>
                      <a:r>
                        <a:rPr lang="zh-CN" altLang="en-US" sz="2900" b="1">
                          <a:latin typeface="宋体" panose="02010600030101010101" pitchFamily="2" charset="-122"/>
                          <a:ea typeface="宋体" panose="02010600030101010101" pitchFamily="2" charset="-122"/>
                          <a:cs typeface="宋体" panose="02010600030101010101" pitchFamily="2" charset="-122"/>
                        </a:rPr>
                        <a:t>之手（</a:t>
                      </a:r>
                      <a:r>
                        <a:rPr lang="zh-CN" altLang="en-US" sz="2900" b="1">
                          <a:latin typeface="楷体" panose="02010609060101010101" charset="-122"/>
                          <a:ea typeface="楷体" panose="02010609060101010101" charset="-122"/>
                          <a:cs typeface="宋体" panose="02010600030101010101" pitchFamily="2" charset="-122"/>
                        </a:rPr>
                        <a:t>埋没</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骈</a:t>
                      </a:r>
                      <a:r>
                        <a:rPr lang="zh-CN" altLang="en-US" sz="2900" b="1">
                          <a:latin typeface="宋体" panose="02010600030101010101" pitchFamily="2" charset="-122"/>
                          <a:ea typeface="宋体" panose="02010600030101010101" pitchFamily="2" charset="-122"/>
                          <a:cs typeface="宋体" panose="02010600030101010101" pitchFamily="2" charset="-122"/>
                        </a:rPr>
                        <a:t>死于槽枥之间（</a:t>
                      </a:r>
                      <a:r>
                        <a:rPr lang="zh-CN" altLang="en-US" sz="2900" b="1">
                          <a:latin typeface="楷体" panose="02010609060101010101" charset="-122"/>
                          <a:ea typeface="楷体" panose="02010609060101010101" charset="-122"/>
                          <a:cs typeface="宋体" panose="02010600030101010101" pitchFamily="2" charset="-122"/>
                        </a:rPr>
                        <a:t>两马并驾，并列</a:t>
                      </a:r>
                      <a:r>
                        <a:rPr lang="zh-CN" altLang="en-US" sz="2900" b="1">
                          <a:latin typeface="宋体" panose="02010600030101010101" pitchFamily="2" charset="-122"/>
                          <a:ea typeface="宋体" panose="02010600030101010101" pitchFamily="2" charset="-122"/>
                          <a:cs typeface="宋体" panose="02010600030101010101" pitchFamily="2" charset="-122"/>
                        </a:rPr>
                        <a:t>）　　　　　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且</a:t>
                      </a:r>
                      <a:r>
                        <a:rPr lang="zh-CN" altLang="en-US" sz="2900" b="1">
                          <a:latin typeface="宋体" panose="02010600030101010101" pitchFamily="2" charset="-122"/>
                          <a:ea typeface="宋体" panose="02010600030101010101" pitchFamily="2" charset="-122"/>
                          <a:cs typeface="宋体" panose="02010600030101010101" pitchFamily="2" charset="-122"/>
                        </a:rPr>
                        <a:t>欲与常马得不可得（</a:t>
                      </a:r>
                      <a:r>
                        <a:rPr lang="zh-CN" altLang="en-US" sz="2900" b="1">
                          <a:latin typeface="楷体" panose="02010609060101010101" charset="-122"/>
                          <a:ea typeface="楷体" panose="02010609060101010101" charset="-122"/>
                          <a:cs typeface="宋体" panose="02010600030101010101" pitchFamily="2" charset="-122"/>
                        </a:rPr>
                        <a:t>犹，尚且</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900" b="1">
                          <a:latin typeface="宋体" panose="02010600030101010101" pitchFamily="2" charset="-122"/>
                          <a:ea typeface="宋体" panose="02010600030101010101" pitchFamily="2" charset="-122"/>
                          <a:cs typeface="宋体" panose="02010600030101010101" pitchFamily="2" charset="-122"/>
                        </a:rPr>
                        <a:t>策之不以其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道</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正确方法</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900" b="1">
                          <a:latin typeface="宋体" panose="02010600030101010101" pitchFamily="2" charset="-122"/>
                          <a:ea typeface="宋体" panose="02010600030101010101" pitchFamily="2" charset="-122"/>
                          <a:cs typeface="宋体" panose="02010600030101010101" pitchFamily="2" charset="-122"/>
                        </a:rPr>
                        <a:t>鸣之而不能</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通</a:t>
                      </a:r>
                      <a:r>
                        <a:rPr lang="zh-CN" altLang="en-US" sz="2900" b="1">
                          <a:latin typeface="宋体" panose="02010600030101010101" pitchFamily="2" charset="-122"/>
                          <a:ea typeface="宋体" panose="02010600030101010101" pitchFamily="2" charset="-122"/>
                          <a:cs typeface="宋体" panose="02010600030101010101" pitchFamily="2" charset="-122"/>
                        </a:rPr>
                        <a:t>其意（</a:t>
                      </a:r>
                      <a:r>
                        <a:rPr lang="zh-CN" altLang="en-US" sz="2900" b="1">
                          <a:latin typeface="楷体" panose="02010609060101010101" charset="-122"/>
                          <a:ea typeface="楷体" panose="02010609060101010101" charset="-122"/>
                          <a:cs typeface="宋体" panose="02010600030101010101" pitchFamily="2" charset="-122"/>
                        </a:rPr>
                        <a:t>通晓</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⑥执策而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临</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宋体" panose="02010600030101010101" pitchFamily="2" charset="-122"/>
                        </a:rPr>
                        <a:t>面对</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043" marB="4704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A23FE281-7983-49BE-8052-CD3327FFB13B}"/>
              </a:ext>
            </a:extLst>
          </p:cNvPr>
          <p:cNvSpPr txBox="1"/>
          <p:nvPr/>
        </p:nvSpPr>
        <p:spPr>
          <a:xfrm>
            <a:off x="1884364" y="584201"/>
            <a:ext cx="8423275" cy="5908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1．文章中心：本文作者为唐代文学家韩愈。文章通过“千里马”不遇“伯乐”的遭遇，表达了作者的愤懑不平之情，并对统治者埋没、摧残人才的现象进行了讽刺、针砭和控诉。</a:t>
            </a:r>
          </a:p>
          <a:p>
            <a:pPr>
              <a:lnSpc>
                <a:spcPct val="150000"/>
              </a:lnSpc>
            </a:pPr>
            <a:r>
              <a:rPr lang="zh-CN" altLang="en-US" sz="2800" b="1" noProof="1">
                <a:latin typeface="宋体" panose="02010600030101010101" pitchFamily="2" charset="-122"/>
                <a:sym typeface="宋体" panose="02010600030101010101" pitchFamily="2" charset="-122"/>
              </a:rPr>
              <a:t>2．文章脉络：</a:t>
            </a:r>
          </a:p>
          <a:p>
            <a:pPr>
              <a:lnSpc>
                <a:spcPct val="150000"/>
              </a:lnSpc>
            </a:pPr>
            <a:r>
              <a:rPr lang="zh-CN" altLang="en-US" sz="2800" b="1" noProof="1">
                <a:latin typeface="宋体" panose="02010600030101010101" pitchFamily="2" charset="-122"/>
                <a:sym typeface="宋体" panose="02010600030101010101" pitchFamily="2" charset="-122"/>
              </a:rPr>
              <a:t>    第①段：说明伯乐对千里马的决定作用。</a:t>
            </a:r>
          </a:p>
          <a:p>
            <a:pPr>
              <a:lnSpc>
                <a:spcPct val="150000"/>
              </a:lnSpc>
            </a:pPr>
            <a:r>
              <a:rPr lang="zh-CN" altLang="en-US" sz="2800" b="1" noProof="1">
                <a:latin typeface="宋体" panose="02010600030101010101" pitchFamily="2" charset="-122"/>
                <a:sym typeface="宋体" panose="02010600030101010101" pitchFamily="2" charset="-122"/>
              </a:rPr>
              <a:t>（1）写伯乐对千里马起决定作用的句子：世有伯乐，然后有千里马。（从正面提出观点）</a:t>
            </a:r>
          </a:p>
        </p:txBody>
      </p:sp>
    </p:spTree>
  </p:cSld>
  <p:clrMapOvr>
    <a:masterClrMapping/>
  </p:clrMapOvr>
  <p:transition/>
  <p:timing/>
</p:sld>
</file>

<file path=ppt/slides/slide1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7761" name="文本框 1">
            <a:extLst>
              <a:ext uri="{FF2B5EF4-FFF2-40B4-BE49-F238E27FC236}">
                <a16:creationId xmlns:a16="http://schemas.microsoft.com/office/drawing/2014/main" id="{8CED0E54-2DD4-4C52-A64E-738A7331256E}"/>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（2）千里马的悲惨遭遇：祗辱于奴隶人之手，骈死于槽枥之间。（从反面论证中心论点）</a:t>
            </a:r>
          </a:p>
          <a:p>
            <a:pPr>
              <a:lnSpc>
                <a:spcPct val="150000"/>
              </a:lnSpc>
            </a:pPr>
            <a:r>
              <a:rPr lang="zh-CN" altLang="en-US" sz="2800" b="1">
                <a:latin typeface="宋体" panose="02010600030101010101" pitchFamily="2" charset="-122"/>
                <a:sym typeface="宋体" panose="02010600030101010101" pitchFamily="2" charset="-122"/>
              </a:rPr>
              <a:t>    第②段：揭示千里马被埋没的根本原因。</a:t>
            </a:r>
          </a:p>
          <a:p>
            <a:pPr>
              <a:lnSpc>
                <a:spcPct val="150000"/>
              </a:lnSpc>
            </a:pPr>
            <a:r>
              <a:rPr lang="zh-CN" altLang="en-US" sz="2800" b="1">
                <a:latin typeface="宋体" panose="02010600030101010101" pitchFamily="2" charset="-122"/>
                <a:sym typeface="宋体" panose="02010600030101010101" pitchFamily="2" charset="-122"/>
              </a:rPr>
              <a:t>（1）千里马的才能被埋没的原因：①食马者不知其能千里而食也（根本原因）；②食不饱，力不足，才美不外见（直接原因）。</a:t>
            </a:r>
          </a:p>
          <a:p>
            <a:pPr>
              <a:lnSpc>
                <a:spcPct val="150000"/>
              </a:lnSpc>
            </a:pPr>
            <a:r>
              <a:rPr lang="zh-CN" altLang="en-US" sz="2800" b="1">
                <a:latin typeface="宋体" panose="02010600030101010101" pitchFamily="2" charset="-122"/>
                <a:sym typeface="宋体" panose="02010600030101010101" pitchFamily="2" charset="-122"/>
              </a:rPr>
              <a:t>（2）表明食马者无知的句子：食马者不知其能千里而食也。</a:t>
            </a:r>
          </a:p>
        </p:txBody>
      </p:sp>
    </p:spTree>
  </p:cSld>
  <p:clrMapOvr>
    <a:masterClrMapping/>
  </p:clrMapOvr>
  <p:transition/>
  <p:timing/>
</p:sld>
</file>

<file path=ppt/slides/slide10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8785" name="文本框 1">
            <a:extLst>
              <a:ext uri="{FF2B5EF4-FFF2-40B4-BE49-F238E27FC236}">
                <a16:creationId xmlns:a16="http://schemas.microsoft.com/office/drawing/2014/main" id="{D9835033-13C0-44F1-B224-6E463532B6C2}"/>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第③段：嘲讽食马者的浅薄愚妄。</a:t>
            </a:r>
          </a:p>
          <a:p>
            <a:pPr>
              <a:lnSpc>
                <a:spcPct val="150000"/>
              </a:lnSpc>
            </a:pPr>
            <a:r>
              <a:rPr lang="zh-CN" altLang="en-US" sz="2800" b="1">
                <a:latin typeface="宋体" panose="02010600030101010101" pitchFamily="2" charset="-122"/>
                <a:sym typeface="宋体" panose="02010600030101010101" pitchFamily="2" charset="-122"/>
              </a:rPr>
              <a:t>（1）写食马者愚妄浅薄的句子：策之不以其道，食之不能尽其材，鸣之而不能通其意。</a:t>
            </a:r>
          </a:p>
          <a:p>
            <a:pPr>
              <a:lnSpc>
                <a:spcPct val="150000"/>
              </a:lnSpc>
            </a:pPr>
            <a:r>
              <a:rPr lang="zh-CN" altLang="en-US" sz="2800" b="1">
                <a:latin typeface="宋体" panose="02010600030101010101" pitchFamily="2" charset="-122"/>
                <a:sym typeface="宋体" panose="02010600030101010101" pitchFamily="2" charset="-122"/>
              </a:rPr>
              <a:t>（2）“其真不知马也”的作用：与开头呼应，点明全文主旨。</a:t>
            </a:r>
          </a:p>
          <a:p>
            <a:pPr>
              <a:lnSpc>
                <a:spcPct val="150000"/>
              </a:lnSpc>
            </a:pPr>
            <a:r>
              <a:rPr lang="zh-CN" altLang="en-US" sz="2800" b="1">
                <a:latin typeface="宋体" panose="02010600030101010101" pitchFamily="2" charset="-122"/>
                <a:sym typeface="宋体" panose="02010600030101010101" pitchFamily="2" charset="-122"/>
              </a:rPr>
              <a:t>▲伯乐、千里马、食马者的比喻义：伯乐比喻能发现、赏识、任用人才的人；千里马比喻人才；食马者比喻愚妄浅薄、不识人才的统治者。</a:t>
            </a: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09" name="文本框 1">
            <a:extLst>
              <a:ext uri="{FF2B5EF4-FFF2-40B4-BE49-F238E27FC236}">
                <a16:creationId xmlns:a16="http://schemas.microsoft.com/office/drawing/2014/main" id="{5DCBA26D-1E26-4A64-B6B4-DC1DF2810BFE}"/>
              </a:ext>
            </a:extLst>
          </p:cNvPr>
          <p:cNvSpPr txBox="1">
            <a:spLocks noChangeArrowheads="1"/>
          </p:cNvSpPr>
          <p:nvPr/>
        </p:nvSpPr>
        <p:spPr bwMode="auto">
          <a:xfrm>
            <a:off x="2076450" y="501651"/>
            <a:ext cx="8286750" cy="431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C00000"/>
                </a:solidFill>
                <a:latin typeface="宋体" panose="02010600030101010101" pitchFamily="2" charset="-122"/>
              </a:rPr>
              <a:t>【第七章】</a:t>
            </a:r>
            <a:r>
              <a:rPr lang="zh-CN" altLang="en-US" sz="2800" b="1">
                <a:latin typeface="宋体" panose="02010600030101010101" pitchFamily="2" charset="-122"/>
              </a:rPr>
              <a:t>讲兴趣对于学习的重要性。</a:t>
            </a:r>
            <a:r>
              <a:rPr lang="zh-CN" altLang="en-US" sz="2800" b="1">
                <a:latin typeface="Calibri" panose="020f0502020204030204" pitchFamily="34" charset="0"/>
              </a:rPr>
              <a:t>“</a:t>
            </a:r>
            <a:r>
              <a:rPr lang="zh-CN" altLang="en-US" sz="2800" b="1">
                <a:latin typeface="宋体" panose="02010600030101010101" pitchFamily="2" charset="-122"/>
              </a:rPr>
              <a:t>知</a:t>
            </a:r>
            <a:r>
              <a:rPr lang="zh-CN" altLang="en-US" sz="2800" b="1">
                <a:latin typeface="Calibri" panose="020f0502020204030204" pitchFamily="34" charset="0"/>
              </a:rPr>
              <a:t>”“</a:t>
            </a:r>
            <a:r>
              <a:rPr lang="zh-CN" altLang="en-US" sz="2800" b="1">
                <a:latin typeface="宋体" panose="02010600030101010101" pitchFamily="2" charset="-122"/>
              </a:rPr>
              <a:t>好</a:t>
            </a:r>
            <a:r>
              <a:rPr lang="zh-CN" altLang="en-US" sz="2800" b="1">
                <a:latin typeface="Calibri" panose="020f0502020204030204" pitchFamily="34" charset="0"/>
              </a:rPr>
              <a:t>”“</a:t>
            </a:r>
            <a:r>
              <a:rPr lang="zh-CN" altLang="en-US" sz="2800" b="1">
                <a:latin typeface="宋体" panose="02010600030101010101" pitchFamily="2" charset="-122"/>
              </a:rPr>
              <a:t>乐</a:t>
            </a:r>
            <a:r>
              <a:rPr lang="zh-CN" altLang="en-US" sz="2800" b="1">
                <a:latin typeface="Calibri" panose="020f0502020204030204" pitchFamily="34" charset="0"/>
              </a:rPr>
              <a:t>”</a:t>
            </a:r>
            <a:r>
              <a:rPr lang="zh-CN" altLang="en-US" sz="2800" b="1">
                <a:latin typeface="宋体" panose="02010600030101010101" pitchFamily="2" charset="-122"/>
              </a:rPr>
              <a:t>的具体内容是泛指一切学问、技艺等。</a:t>
            </a:r>
          </a:p>
          <a:p>
            <a:pPr>
              <a:lnSpc>
                <a:spcPct val="140000"/>
              </a:lnSpc>
            </a:pPr>
            <a:endParaRPr lang="zh-CN" altLang="en-US" sz="2800" b="1">
              <a:solidFill>
                <a:srgbClr val="C00000"/>
              </a:solidFill>
              <a:latin typeface="宋体" panose="02010600030101010101" pitchFamily="2" charset="-122"/>
            </a:endParaRPr>
          </a:p>
          <a:p>
            <a:pPr>
              <a:lnSpc>
                <a:spcPct val="140000"/>
              </a:lnSpc>
            </a:pPr>
            <a:r>
              <a:rPr lang="zh-CN" altLang="en-US" sz="2800" b="1">
                <a:solidFill>
                  <a:srgbClr val="C00000"/>
                </a:solidFill>
                <a:latin typeface="宋体" panose="02010600030101010101" pitchFamily="2" charset="-122"/>
              </a:rPr>
              <a:t>【第八章】</a:t>
            </a:r>
            <a:r>
              <a:rPr lang="zh-CN" altLang="en-US" sz="2800" b="1">
                <a:latin typeface="宋体" panose="02010600030101010101" pitchFamily="2" charset="-122"/>
              </a:rPr>
              <a:t>讲孔子极力提倡</a:t>
            </a:r>
            <a:r>
              <a:rPr lang="zh-CN" altLang="en-US" sz="2800" b="1">
                <a:latin typeface="Calibri" panose="020f0502020204030204" pitchFamily="34" charset="0"/>
              </a:rPr>
              <a:t>“</a:t>
            </a:r>
            <a:r>
              <a:rPr lang="zh-CN" altLang="en-US" sz="2800" b="1">
                <a:latin typeface="宋体" panose="02010600030101010101" pitchFamily="2" charset="-122"/>
              </a:rPr>
              <a:t>安贫乐道</a:t>
            </a:r>
            <a:r>
              <a:rPr lang="zh-CN" altLang="en-US" sz="2800" b="1">
                <a:latin typeface="Calibri" panose="020f0502020204030204" pitchFamily="34" charset="0"/>
              </a:rPr>
              <a:t>”</a:t>
            </a:r>
            <a:r>
              <a:rPr lang="zh-CN" altLang="en-US" sz="2800" b="1">
                <a:latin typeface="宋体" panose="02010600030101010101" pitchFamily="2" charset="-122"/>
              </a:rPr>
              <a:t>思想，与第六章对颜回的赞美一致。 </a:t>
            </a:r>
          </a:p>
          <a:p>
            <a:pPr>
              <a:lnSpc>
                <a:spcPct val="140000"/>
              </a:lnSpc>
            </a:pPr>
            <a:endParaRPr lang="zh-CN" altLang="en-US" sz="2800" b="1">
              <a:latin typeface="宋体" panose="02010600030101010101" pitchFamily="2" charset="-122"/>
            </a:endParaRPr>
          </a:p>
        </p:txBody>
      </p:sp>
    </p:spTree>
  </p:cSld>
  <p:clrMapOvr>
    <a:masterClrMapping/>
  </p:clrMapOvr>
  <p:transition/>
  <p:timing/>
</p:sld>
</file>

<file path=ppt/slides/slide1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5837E838-2FB4-417F-933A-87B83AD764AE}"/>
              </a:ext>
            </a:extLst>
          </p:cNvPr>
          <p:cNvSpPr txBox="1"/>
          <p:nvPr/>
        </p:nvSpPr>
        <p:spPr>
          <a:xfrm>
            <a:off x="1884364" y="517526"/>
            <a:ext cx="8423275" cy="6118225"/>
          </a:xfrm>
          <a:prstGeom prst="rect">
            <a:avLst/>
          </a:prstGeom>
          <a:noFill/>
          <a:ln w="9525">
            <a:noFill/>
          </a:ln>
        </p:spPr>
        <p:txBody>
          <a:bodyPr>
            <a:spAutoFit/>
          </a:bodyPr>
          <a:lstStyle/>
          <a:p>
            <a:pPr>
              <a:lnSpc>
                <a:spcPct val="14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40000"/>
              </a:lnSpc>
            </a:pPr>
            <a:r>
              <a:rPr lang="zh-CN" altLang="en-US" sz="2800" b="1" noProof="1">
                <a:latin typeface="宋体" panose="02010600030101010101" pitchFamily="2" charset="-122"/>
                <a:sym typeface="宋体" panose="02010600030101010101" pitchFamily="2" charset="-122"/>
              </a:rPr>
              <a:t>1．托物寓意，含蓄深刻。文章通篇说马，而意在论人才。</a:t>
            </a:r>
          </a:p>
          <a:p>
            <a:pPr>
              <a:lnSpc>
                <a:spcPct val="140000"/>
              </a:lnSpc>
            </a:pPr>
            <a:r>
              <a:rPr lang="zh-CN" altLang="en-US" sz="2800" b="1" noProof="1">
                <a:latin typeface="宋体" panose="02010600030101010101" pitchFamily="2" charset="-122"/>
                <a:sym typeface="宋体" panose="02010600030101010101" pitchFamily="2" charset="-122"/>
              </a:rPr>
              <a:t>2．结构精巧，中心突出。文章以“其真不知马也”贯穿全文。先从正面提出问题，然后从反面展开议论，再写到千里马的遭遇及其原因，最后对无知的“食马者”发出强烈的谴责，进行了辛辣的嘲讽。</a:t>
            </a:r>
          </a:p>
          <a:p>
            <a:pPr>
              <a:lnSpc>
                <a:spcPct val="140000"/>
              </a:lnSpc>
            </a:pPr>
            <a:r>
              <a:rPr lang="zh-CN" altLang="en-US" sz="2800" b="1" noProof="1">
                <a:latin typeface="宋体" panose="02010600030101010101" pitchFamily="2" charset="-122"/>
                <a:sym typeface="宋体" panose="02010600030101010101" pitchFamily="2" charset="-122"/>
              </a:rPr>
              <a:t>3．语言流畅，讲究文采。排比句和反问句的运用，增强了文章的气势。作者用了11个“不”字，表达了对统治阶级埋没、摧残人才的强烈不满和谴责之意。</a:t>
            </a:r>
          </a:p>
        </p:txBody>
      </p:sp>
    </p:spTree>
  </p:cSld>
  <p:clrMapOvr>
    <a:masterClrMapping/>
  </p:clrMapOvr>
  <p:transition/>
  <p:timing/>
</p:sld>
</file>

<file path=ppt/slides/slide1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E6AE84EF-B2B3-4EB5-A678-EDE785470E83}"/>
              </a:ext>
            </a:extLst>
          </p:cNvPr>
          <p:cNvSpPr txBox="1"/>
          <p:nvPr/>
        </p:nvSpPr>
        <p:spPr>
          <a:xfrm>
            <a:off x="1884362" y="188640"/>
            <a:ext cx="8423275" cy="1284006"/>
          </a:xfrm>
          <a:prstGeom prst="rect">
            <a:avLst/>
          </a:prstGeom>
          <a:noFill/>
          <a:ln w="9525">
            <a:noFill/>
          </a:ln>
        </p:spPr>
        <p:txBody>
          <a:bodyPr>
            <a:spAutoFit/>
          </a:bodyPr>
          <a:lstStyle/>
          <a:p>
            <a:pPr algn="ct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九年级上册</a:t>
            </a:r>
          </a:p>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《岳阳楼记》</a:t>
            </a:r>
            <a:r>
              <a:rPr lang="zh-CN" altLang="en-US" sz="2800" b="1" noProof="1">
                <a:latin typeface="宋体" panose="02010600030101010101" pitchFamily="2" charset="-122"/>
                <a:sym typeface="宋体" panose="02010600030101010101" pitchFamily="2" charset="-122"/>
              </a:rPr>
              <a:t>　</a:t>
            </a:r>
          </a:p>
        </p:txBody>
      </p:sp>
      <p:graphicFrame>
        <p:nvGraphicFramePr>
          <p:cNvPr id="2" name="内容占位符 1">
            <a:extLst>
              <a:ext uri="{FF2B5EF4-FFF2-40B4-BE49-F238E27FC236}">
                <a16:creationId xmlns:a16="http://schemas.microsoft.com/office/drawing/2014/main" id="{2F145516-01F0-4D77-8E51-30737C2F8590}"/>
              </a:ext>
            </a:extLst>
          </p:cNvPr>
          <p:cNvGraphicFramePr>
            <a:graphicFrameLocks noGrp="1"/>
          </p:cNvGraphicFramePr>
          <p:nvPr>
            <p:ph idx="1"/>
            <p:extLst>
              <p:ext uri="{D42A27DB-BD31-4B8C-83A1-F6EECF244321}">
                <p14:modId xmlns:p14="http://schemas.microsoft.com/office/powerpoint/2010/main" val="572746446"/>
              </p:ext>
            </p:extLst>
          </p:nvPr>
        </p:nvGraphicFramePr>
        <p:xfrm>
          <a:off x="1415132" y="1700808"/>
          <a:ext cx="9361734" cy="4511584"/>
        </p:xfrm>
        <a:graphic>
          <a:graphicData uri="http://schemas.openxmlformats.org/drawingml/2006/table">
            <a:tbl>
              <a:tblPr firstRow="1" bandRow="1">
                <a:tableStyleId>{5C22544A-7EE6-4342-B048-85BDC9FD1C3A}</a:tableStyleId>
              </a:tblPr>
              <a:tblGrid>
                <a:gridCol w="1805069">
                  <a:extLst>
                    <a:ext uri="{9D8B030D-6E8A-4147-A177-3AD203B41FA5}">
                      <a16:colId xmlns:a16="http://schemas.microsoft.com/office/drawing/2014/main" val="20000"/>
                    </a:ext>
                  </a:extLst>
                </a:gridCol>
                <a:gridCol w="7556665">
                  <a:extLst>
                    <a:ext uri="{9D8B030D-6E8A-4147-A177-3AD203B41FA5}">
                      <a16:colId xmlns:a16="http://schemas.microsoft.com/office/drawing/2014/main" val="20001"/>
                    </a:ext>
                  </a:extLst>
                </a:gridCol>
              </a:tblGrid>
              <a:tr h="700572">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词语类型</a:t>
                      </a:r>
                    </a:p>
                  </a:txBody>
                  <a:tcPr marL="91447" marR="91447" marT="49598" marB="49598"/>
                </a:tc>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举例</a:t>
                      </a:r>
                    </a:p>
                  </a:txBody>
                  <a:tcPr marL="91447" marR="91447" marT="49598" marB="49598"/>
                </a:tc>
                <a:extLst>
                  <a:ext uri="{0D108BD9-81ED-4DB2-BD59-A6C34878D82A}">
                    <a16:rowId xmlns:a16="http://schemas.microsoft.com/office/drawing/2014/main" val="10000"/>
                  </a:ext>
                </a:extLst>
              </a:tr>
              <a:tr h="1379445">
                <a:tc>
                  <a:txBody>
                    <a:bodyPr vert="horz" wrap="square"/>
                    <a:lstStyle/>
                    <a:p>
                      <a:pPr algn="ctr">
                        <a:lnSpc>
                          <a:spcPct val="150000"/>
                        </a:lnSpc>
                        <a:buNone/>
                      </a:pPr>
                      <a:r>
                        <a:rPr lang="zh-CN" altLang="en-US" sz="3000" b="1">
                          <a:latin typeface="宋体" panose="02010600030101010101" pitchFamily="2" charset="-122"/>
                          <a:ea typeface="宋体" panose="02010600030101010101" pitchFamily="2" charset="-122"/>
                        </a:rPr>
                        <a:t>通假字</a:t>
                      </a:r>
                    </a:p>
                  </a:txBody>
                  <a:tcPr marL="91447" marR="91447" marT="49598" marB="49598"/>
                </a:tc>
                <a:tc>
                  <a:txBody>
                    <a:bodyPr vert="horz" wrap="square"/>
                    <a:lstStyle/>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①百废</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具</a:t>
                      </a:r>
                      <a:r>
                        <a:rPr lang="zh-CN" altLang="en-US" sz="3000" b="1">
                          <a:latin typeface="宋体" panose="02010600030101010101" pitchFamily="2" charset="-122"/>
                          <a:ea typeface="宋体" panose="02010600030101010101" pitchFamily="2" charset="-122"/>
                          <a:cs typeface="宋体" panose="02010600030101010101" pitchFamily="2" charset="-122"/>
                        </a:rPr>
                        <a:t>兴（</a:t>
                      </a:r>
                      <a:r>
                        <a:rPr lang="zh-CN" altLang="en-US" sz="3000" b="1">
                          <a:latin typeface="楷体" panose="02010609060101010101" charset="-122"/>
                          <a:ea typeface="楷体" panose="02010609060101010101" charset="-122"/>
                          <a:cs typeface="楷体" panose="02010609060101010101" charset="-122"/>
                        </a:rPr>
                        <a:t>同“俱”，全、皆</a:t>
                      </a:r>
                      <a:r>
                        <a:rPr lang="zh-CN" altLang="en-US" sz="30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②</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属</a:t>
                      </a:r>
                      <a:r>
                        <a:rPr lang="zh-CN" altLang="en-US" sz="3000" b="1">
                          <a:latin typeface="宋体" panose="02010600030101010101" pitchFamily="2" charset="-122"/>
                          <a:ea typeface="宋体" panose="02010600030101010101" pitchFamily="2" charset="-122"/>
                          <a:cs typeface="宋体" panose="02010600030101010101" pitchFamily="2" charset="-122"/>
                        </a:rPr>
                        <a:t>予作文以记之（</a:t>
                      </a:r>
                      <a:r>
                        <a:rPr lang="zh-CN" altLang="en-US" sz="3000" b="1">
                          <a:latin typeface="楷体" panose="02010609060101010101" charset="-122"/>
                          <a:ea typeface="楷体" panose="02010609060101010101" charset="-122"/>
                          <a:cs typeface="楷体" panose="02010609060101010101" charset="-122"/>
                        </a:rPr>
                        <a:t>同“嘱”，嘱托</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47" marR="91447" marT="49598" marB="49598"/>
                </a:tc>
                <a:extLst>
                  <a:ext uri="{0D108BD9-81ED-4DB2-BD59-A6C34878D82A}">
                    <a16:rowId xmlns:a16="http://schemas.microsoft.com/office/drawing/2014/main" val="10001"/>
                  </a:ext>
                </a:extLst>
              </a:tr>
              <a:tr h="747414">
                <a:tc>
                  <a:txBody>
                    <a:bodyPr vert="horz" wrap="square"/>
                    <a:lstStyle/>
                    <a:p>
                      <a:pPr algn="ctr">
                        <a:lnSpc>
                          <a:spcPct val="150000"/>
                        </a:lnSpc>
                        <a:buNone/>
                      </a:pPr>
                      <a:r>
                        <a:rPr lang="zh-CN" altLang="en-US" sz="3000" b="1">
                          <a:latin typeface="宋体" panose="02010600030101010101" pitchFamily="2" charset="-122"/>
                          <a:ea typeface="宋体" panose="02010600030101010101" pitchFamily="2" charset="-122"/>
                        </a:rPr>
                        <a:t>古今异义</a:t>
                      </a:r>
                    </a:p>
                  </a:txBody>
                  <a:tcPr marL="91447" marR="91447" marT="49598" marB="49598"/>
                </a:tc>
                <a:tc>
                  <a:txBody>
                    <a:bodyPr vert="horz" wrap="square"/>
                    <a:lstStyle/>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越</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明年</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latin typeface="楷体" panose="02010609060101010101" charset="-122"/>
                          <a:ea typeface="楷体" panose="02010609060101010101" charset="-122"/>
                          <a:cs typeface="宋体" panose="02010600030101010101" pitchFamily="2" charset="-122"/>
                        </a:rPr>
                        <a:t>古：第二年。今：今年的下一年</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47" marR="91447" marT="49598" marB="49598"/>
                </a:tc>
                <a:extLst>
                  <a:ext uri="{0D108BD9-81ED-4DB2-BD59-A6C34878D82A}">
                    <a16:rowId xmlns:a16="http://schemas.microsoft.com/office/drawing/2014/main" val="10002"/>
                  </a:ext>
                </a:extLst>
              </a:tr>
              <a:tr h="1379445">
                <a:tc>
                  <a:txBody>
                    <a:bodyPr vert="horz" wrap="square"/>
                    <a:lstStyle/>
                    <a:p>
                      <a:pPr algn="ctr">
                        <a:lnSpc>
                          <a:spcPct val="150000"/>
                        </a:lnSpc>
                        <a:buNone/>
                      </a:pPr>
                      <a:r>
                        <a:rPr lang="zh-CN" altLang="en-US" sz="3000" b="1">
                          <a:latin typeface="宋体" panose="02010600030101010101" pitchFamily="2" charset="-122"/>
                          <a:ea typeface="宋体" panose="02010600030101010101" pitchFamily="2" charset="-122"/>
                        </a:rPr>
                        <a:t>一词多义</a:t>
                      </a:r>
                    </a:p>
                  </a:txBody>
                  <a:tcPr marL="91447" marR="91447" marT="49598" marB="49598"/>
                </a:tc>
                <a:tc>
                  <a:txBody>
                    <a:bodyPr vert="horz" wrap="square"/>
                    <a:lstStyle/>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观：①予</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观</a:t>
                      </a:r>
                      <a:r>
                        <a:rPr lang="zh-CN" altLang="en-US" sz="3000" b="1">
                          <a:latin typeface="宋体" panose="02010600030101010101" pitchFamily="2" charset="-122"/>
                          <a:ea typeface="宋体" panose="02010600030101010101" pitchFamily="2" charset="-122"/>
                          <a:cs typeface="宋体" panose="02010600030101010101" pitchFamily="2" charset="-122"/>
                        </a:rPr>
                        <a:t>夫巴陵胜状（</a:t>
                      </a:r>
                      <a:r>
                        <a:rPr lang="zh-CN" altLang="en-US" sz="3000" b="1">
                          <a:latin typeface="楷体" panose="02010609060101010101" charset="-122"/>
                          <a:ea typeface="楷体" panose="02010609060101010101" charset="-122"/>
                          <a:cs typeface="宋体" panose="02010600030101010101" pitchFamily="2" charset="-122"/>
                        </a:rPr>
                        <a:t>看</a:t>
                      </a:r>
                      <a:r>
                        <a:rPr lang="zh-CN" altLang="en-US" sz="30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    ②此则岳阳楼之大</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观</a:t>
                      </a:r>
                      <a:r>
                        <a:rPr lang="zh-CN" altLang="en-US" sz="3000" b="1">
                          <a:latin typeface="宋体" panose="02010600030101010101" pitchFamily="2" charset="-122"/>
                          <a:ea typeface="宋体" panose="02010600030101010101" pitchFamily="2" charset="-122"/>
                          <a:cs typeface="宋体" panose="02010600030101010101" pitchFamily="2" charset="-122"/>
                        </a:rPr>
                        <a:t>也（</a:t>
                      </a:r>
                      <a:r>
                        <a:rPr lang="zh-CN" altLang="en-US" sz="3000" b="1">
                          <a:latin typeface="楷体" panose="02010609060101010101" charset="-122"/>
                          <a:ea typeface="楷体" panose="02010609060101010101" charset="-122"/>
                          <a:cs typeface="宋体" panose="02010600030101010101" pitchFamily="2" charset="-122"/>
                        </a:rPr>
                        <a:t>景象</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47" marR="91447" marT="49598" marB="49598"/>
                </a:tc>
                <a:extLst>
                  <a:ext uri="{0D108BD9-81ED-4DB2-BD59-A6C34878D82A}">
                    <a16:rowId xmlns:a16="http://schemas.microsoft.com/office/drawing/2014/main" val="10003"/>
                  </a:ext>
                </a:extLst>
              </a:tr>
            </a:tbl>
          </a:graphicData>
        </a:graphic>
      </p:graphicFrame>
    </p:spTree>
  </p:cSld>
  <p:clrMapOvr>
    <a:masterClrMapping/>
  </p:clrMapOvr>
  <p:transition/>
  <p:timing/>
</p:sld>
</file>

<file path=ppt/slides/slide1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7A45AE6D-D517-4E4A-BC3E-6402E2B87A3A}"/>
              </a:ext>
            </a:extLst>
          </p:cNvPr>
          <p:cNvGraphicFramePr>
            <a:graphicFrameLocks noGrp="1"/>
          </p:cNvGraphicFramePr>
          <p:nvPr>
            <p:ph idx="1"/>
          </p:nvPr>
        </p:nvGraphicFramePr>
        <p:xfrm>
          <a:off x="1774825" y="733426"/>
          <a:ext cx="8642350" cy="4169340"/>
        </p:xfrm>
        <a:graphic>
          <a:graphicData uri="http://schemas.openxmlformats.org/drawingml/2006/table">
            <a:tbl>
              <a:tblPr firstRow="1" bandRow="1">
                <a:tableStyleId>{5C22544A-7EE6-4342-B048-85BDC9FD1C3A}</a:tableStyleId>
              </a:tblPr>
              <a:tblGrid>
                <a:gridCol w="1708276">
                  <a:extLst>
                    <a:ext uri="{9D8B030D-6E8A-4147-A177-3AD203B41FA5}">
                      <a16:colId xmlns:a16="http://schemas.microsoft.com/office/drawing/2014/main" val="20000"/>
                    </a:ext>
                  </a:extLst>
                </a:gridCol>
                <a:gridCol w="6934074">
                  <a:extLst>
                    <a:ext uri="{9D8B030D-6E8A-4147-A177-3AD203B41FA5}">
                      <a16:colId xmlns:a16="http://schemas.microsoft.com/office/drawing/2014/main" val="20001"/>
                    </a:ext>
                  </a:extLst>
                </a:gridCol>
              </a:tblGrid>
              <a:tr h="67694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925" marB="4792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925" marB="47925"/>
                </a:tc>
                <a:extLst>
                  <a:ext uri="{0D108BD9-81ED-4DB2-BD59-A6C34878D82A}">
                    <a16:rowId xmlns:a16="http://schemas.microsoft.com/office/drawing/2014/main" val="10000"/>
                  </a:ext>
                </a:extLst>
              </a:tr>
              <a:tr h="334578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7925" marB="4792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极：①南</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极</a:t>
                      </a:r>
                      <a:r>
                        <a:rPr lang="zh-CN" altLang="en-US" sz="2900" b="1">
                          <a:latin typeface="宋体" panose="02010600030101010101" pitchFamily="2" charset="-122"/>
                          <a:ea typeface="宋体" panose="02010600030101010101" pitchFamily="2" charset="-122"/>
                          <a:cs typeface="宋体" panose="02010600030101010101" pitchFamily="2" charset="-122"/>
                        </a:rPr>
                        <a:t>潇湘（</a:t>
                      </a:r>
                      <a:r>
                        <a:rPr lang="zh-CN" altLang="en-US" sz="2900" b="1">
                          <a:latin typeface="楷体" panose="02010609060101010101" charset="-122"/>
                          <a:ea typeface="楷体" panose="02010609060101010101" charset="-122"/>
                          <a:cs typeface="宋体" panose="02010600030101010101" pitchFamily="2" charset="-122"/>
                        </a:rPr>
                        <a:t>至、到达</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②渔歌互答，此乐何</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极</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尽头</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一：①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一</a:t>
                      </a:r>
                      <a:r>
                        <a:rPr lang="zh-CN" altLang="en-US" sz="2900" b="1">
                          <a:latin typeface="宋体" panose="02010600030101010101" pitchFamily="2" charset="-122"/>
                          <a:ea typeface="宋体" panose="02010600030101010101" pitchFamily="2" charset="-122"/>
                          <a:cs typeface="宋体" panose="02010600030101010101" pitchFamily="2" charset="-122"/>
                        </a:rPr>
                        <a:t>碧万顷（</a:t>
                      </a:r>
                      <a:r>
                        <a:rPr lang="zh-CN" altLang="en-US" sz="2900" b="1">
                          <a:latin typeface="楷体" panose="02010609060101010101" charset="-122"/>
                          <a:ea typeface="楷体" panose="02010609060101010101" charset="-122"/>
                          <a:cs typeface="宋体" panose="02010600030101010101" pitchFamily="2" charset="-122"/>
                        </a:rPr>
                        <a:t>一片</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②在洞庭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一</a:t>
                      </a:r>
                      <a:r>
                        <a:rPr lang="zh-CN" altLang="en-US" sz="2900" b="1">
                          <a:latin typeface="宋体" panose="02010600030101010101" pitchFamily="2" charset="-122"/>
                          <a:ea typeface="宋体" panose="02010600030101010101" pitchFamily="2" charset="-122"/>
                          <a:cs typeface="宋体" panose="02010600030101010101" pitchFamily="2" charset="-122"/>
                        </a:rPr>
                        <a:t>湖（</a:t>
                      </a:r>
                      <a:r>
                        <a:rPr lang="zh-CN" altLang="en-US" sz="2900" b="1">
                          <a:latin typeface="楷体" panose="02010609060101010101" charset="-122"/>
                          <a:ea typeface="楷体" panose="02010609060101010101" charset="-122"/>
                          <a:cs typeface="宋体" panose="02010600030101010101" pitchFamily="2" charset="-122"/>
                        </a:rPr>
                        <a:t>全</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③而或长烟</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一</a:t>
                      </a:r>
                      <a:r>
                        <a:rPr lang="zh-CN" altLang="en-US" sz="2900" b="1">
                          <a:latin typeface="宋体" panose="02010600030101010101" pitchFamily="2" charset="-122"/>
                          <a:ea typeface="宋体" panose="02010600030101010101" pitchFamily="2" charset="-122"/>
                          <a:cs typeface="宋体" panose="02010600030101010101" pitchFamily="2" charset="-122"/>
                        </a:rPr>
                        <a:t>空（</a:t>
                      </a:r>
                      <a:r>
                        <a:rPr lang="zh-CN" altLang="en-US" sz="2900" b="1">
                          <a:latin typeface="楷体" panose="02010609060101010101" charset="-122"/>
                          <a:ea typeface="楷体" panose="02010609060101010101" charset="-122"/>
                          <a:cs typeface="宋体" panose="02010600030101010101" pitchFamily="2" charset="-122"/>
                        </a:rPr>
                        <a:t>全</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925" marB="47925"/>
                </a:tc>
                <a:extLst>
                  <a:ext uri="{0D108BD9-81ED-4DB2-BD59-A6C34878D82A}">
                    <a16:rowId xmlns:a16="http://schemas.microsoft.com/office/drawing/2014/main" val="10001"/>
                  </a:ext>
                </a:extLst>
              </a:tr>
            </a:tbl>
          </a:graphicData>
        </a:graphic>
      </p:graphicFrame>
      <p:graphicFrame>
        <p:nvGraphicFramePr>
          <p:cNvPr id="4" name="表格 3">
            <a:extLst>
              <a:ext uri="{FF2B5EF4-FFF2-40B4-BE49-F238E27FC236}">
                <a16:creationId xmlns:a16="http://schemas.microsoft.com/office/drawing/2014/main" id="{F0165A3A-2F55-4B1D-B2E8-F7A2AC106A27}"/>
              </a:ext>
            </a:extLst>
          </p:cNvPr>
          <p:cNvGraphicFramePr>
            <a:graphicFrameLocks noGrp="1"/>
          </p:cNvGraphicFramePr>
          <p:nvPr/>
        </p:nvGraphicFramePr>
        <p:xfrm>
          <a:off x="1774825" y="733425"/>
          <a:ext cx="8642350" cy="1566664"/>
        </p:xfrm>
        <a:graphic>
          <a:graphicData uri="http://schemas.openxmlformats.org/drawingml/2006/table">
            <a:tbl>
              <a:tblPr firstRow="1" bandRow="1">
                <a:tableStyleId>{5C22544A-7EE6-4342-B048-85BDC9FD1C3A}</a:tableStyleId>
              </a:tblPr>
              <a:tblGrid>
                <a:gridCol w="1708276">
                  <a:extLst>
                    <a:ext uri="{9D8B030D-6E8A-4147-A177-3AD203B41FA5}">
                      <a16:colId xmlns:a16="http://schemas.microsoft.com/office/drawing/2014/main" val="20000"/>
                    </a:ext>
                  </a:extLst>
                </a:gridCol>
                <a:gridCol w="6934074">
                  <a:extLst>
                    <a:ext uri="{9D8B030D-6E8A-4147-A177-3AD203B41FA5}">
                      <a16:colId xmlns:a16="http://schemas.microsoft.com/office/drawing/2014/main" val="20001"/>
                    </a:ext>
                  </a:extLst>
                </a:gridCol>
              </a:tblGrid>
              <a:tr h="731838">
                <a:tc>
                  <a:txBody>
                    <a:bodyPr vert="horz" wrap="square"/>
                    <a:lstStyle/>
                    <a:p>
                      <a:pPr algn="ctr" fontAlgn="auto">
                        <a:lnSpc>
                          <a:spcPct val="150000"/>
                        </a:lnSpc>
                        <a:buNone/>
                      </a:pPr>
                      <a:r>
                        <a:rPr lang="zh-CN" altLang="en-US" sz="3200" b="1">
                          <a:solidFill>
                            <a:srgbClr val="C00000"/>
                          </a:solidFill>
                          <a:latin typeface="新宋体" panose="02010609030101010101" charset="-122"/>
                          <a:ea typeface="新宋体" panose="02010609030101010101" charset="-122"/>
                          <a:sym typeface="+mn-ea"/>
                        </a:rPr>
                        <a:t>词语类型</a:t>
                      </a:r>
                    </a:p>
                  </a:txBody>
                  <a:tcPr marL="91447" marR="91447" marT="51812" marB="51812"/>
                </a:tc>
                <a:tc>
                  <a:txBody>
                    <a:bodyPr vert="horz" wrap="square"/>
                    <a:lstStyle/>
                    <a:p>
                      <a:pPr algn="ctr" fontAlgn="auto">
                        <a:lnSpc>
                          <a:spcPct val="150000"/>
                        </a:lnSpc>
                        <a:buNone/>
                      </a:pPr>
                      <a:r>
                        <a:rPr lang="zh-CN" altLang="en-US" sz="3200" b="1">
                          <a:solidFill>
                            <a:srgbClr val="C00000"/>
                          </a:solidFill>
                          <a:latin typeface="新宋体" panose="02010609030101010101" charset="-122"/>
                          <a:ea typeface="新宋体" panose="02010609030101010101" charset="-122"/>
                          <a:sym typeface="+mn-ea"/>
                        </a:rPr>
                        <a:t>举例</a:t>
                      </a:r>
                    </a:p>
                  </a:txBody>
                  <a:tcPr marL="91447" marR="91447" marT="51812" marB="51812"/>
                </a:tc>
                <a:extLst>
                  <a:ext uri="{0D108BD9-81ED-4DB2-BD59-A6C34878D82A}">
                    <a16:rowId xmlns:a16="http://schemas.microsoft.com/office/drawing/2014/main" val="10000"/>
                  </a:ext>
                </a:extLst>
              </a:tr>
            </a:tbl>
          </a:graphicData>
        </a:graphic>
      </p:graphicFrame>
    </p:spTree>
  </p:cSld>
  <p:clrMapOvr>
    <a:masterClrMapping/>
  </p:clrMapOvr>
  <p:transition/>
  <p:timing/>
</p:sld>
</file>

<file path=ppt/slides/slide1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F835FF9D-5DBC-450E-A3B1-DBF3D843CB9E}"/>
              </a:ext>
            </a:extLst>
          </p:cNvPr>
          <p:cNvGraphicFramePr>
            <a:graphicFrameLocks noGrp="1"/>
          </p:cNvGraphicFramePr>
          <p:nvPr>
            <p:ph idx="1"/>
          </p:nvPr>
        </p:nvGraphicFramePr>
        <p:xfrm>
          <a:off x="1774825" y="733425"/>
          <a:ext cx="8642350" cy="5493048"/>
        </p:xfrm>
        <a:graphic>
          <a:graphicData uri="http://schemas.openxmlformats.org/drawingml/2006/table">
            <a:tbl>
              <a:tblPr firstRow="1" bandRow="1">
                <a:tableStyleId>{5C22544A-7EE6-4342-B048-85BDC9FD1C3A}</a:tableStyleId>
              </a:tblPr>
              <a:tblGrid>
                <a:gridCol w="1708276">
                  <a:extLst>
                    <a:ext uri="{9D8B030D-6E8A-4147-A177-3AD203B41FA5}">
                      <a16:colId xmlns:a16="http://schemas.microsoft.com/office/drawing/2014/main" val="20000"/>
                    </a:ext>
                  </a:extLst>
                </a:gridCol>
                <a:gridCol w="6934074">
                  <a:extLst>
                    <a:ext uri="{9D8B030D-6E8A-4147-A177-3AD203B41FA5}">
                      <a16:colId xmlns:a16="http://schemas.microsoft.com/office/drawing/2014/main" val="20001"/>
                    </a:ext>
                  </a:extLst>
                </a:gridCol>
              </a:tblGrid>
              <a:tr h="669273">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382" marB="4738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382" marB="47382"/>
                </a:tc>
                <a:extLst>
                  <a:ext uri="{0D108BD9-81ED-4DB2-BD59-A6C34878D82A}">
                    <a16:rowId xmlns:a16="http://schemas.microsoft.com/office/drawing/2014/main" val="10000"/>
                  </a:ext>
                </a:extLst>
              </a:tr>
              <a:tr h="4634565">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382" marB="47382"/>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越</a:t>
                      </a:r>
                      <a:r>
                        <a:rPr lang="zh-CN" altLang="en-US" sz="2900" b="1">
                          <a:latin typeface="宋体" panose="02010600030101010101" pitchFamily="2" charset="-122"/>
                          <a:ea typeface="宋体" panose="02010600030101010101" pitchFamily="2" charset="-122"/>
                          <a:cs typeface="宋体" panose="02010600030101010101" pitchFamily="2" charset="-122"/>
                        </a:rPr>
                        <a:t>明年（</a:t>
                      </a:r>
                      <a:r>
                        <a:rPr lang="zh-CN" altLang="en-US" sz="2900" b="1">
                          <a:latin typeface="楷体" panose="02010609060101010101" charset="-122"/>
                          <a:ea typeface="楷体" panose="02010609060101010101" charset="-122"/>
                          <a:cs typeface="宋体" panose="02010600030101010101" pitchFamily="2" charset="-122"/>
                        </a:rPr>
                        <a:t>到</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②增其旧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制</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规模</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③予观夫巴陵</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胜状</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胜景，美景</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④朝</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晖</a:t>
                      </a:r>
                      <a:r>
                        <a:rPr lang="zh-CN" altLang="en-US" sz="2900" b="1">
                          <a:latin typeface="宋体" panose="02010600030101010101" pitchFamily="2" charset="-122"/>
                          <a:ea typeface="宋体" panose="02010600030101010101" pitchFamily="2" charset="-122"/>
                          <a:cs typeface="宋体" panose="02010600030101010101" pitchFamily="2" charset="-122"/>
                        </a:rPr>
                        <a:t>夕阴（</a:t>
                      </a:r>
                      <a:r>
                        <a:rPr lang="zh-CN" altLang="en-US" sz="2900" b="1">
                          <a:latin typeface="楷体" panose="02010609060101010101" charset="-122"/>
                          <a:ea typeface="楷体" panose="02010609060101010101" charset="-122"/>
                          <a:cs typeface="宋体" panose="02010600030101010101" pitchFamily="2" charset="-122"/>
                        </a:rPr>
                        <a:t>日光</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a:t>
                      </a:r>
                      <a:r>
                        <a:rPr lang="zh-CN" altLang="en-US" sz="2900" b="1">
                          <a:solidFill>
                            <a:srgbClr val="FF0000"/>
                          </a:solidFill>
                          <a:cs typeface="宋体" panose="02010600030101010101" pitchFamily="2" charset="-122"/>
                        </a:rPr>
                        <a:t>迁</a:t>
                      </a:r>
                      <a:r>
                        <a:rPr lang="zh-CN" altLang="en-US" sz="2900" b="1">
                          <a:cs typeface="宋体" panose="02010600030101010101" pitchFamily="2" charset="-122"/>
                        </a:rPr>
                        <a:t>客骚人</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贬谪、降职</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⑥若夫</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淫雨霏霏</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宋体" panose="02010600030101010101" pitchFamily="2" charset="-122"/>
                        </a:rPr>
                        <a:t>淫雨：连绵不断的雨。霏霏：雨雪纷纷而下的样子</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382" marB="47382"/>
                </a:tc>
                <a:extLst>
                  <a:ext uri="{0D108BD9-81ED-4DB2-BD59-A6C34878D82A}">
                    <a16:rowId xmlns:a16="http://schemas.microsoft.com/office/drawing/2014/main" val="10001"/>
                  </a:ext>
                </a:extLst>
              </a:tr>
            </a:tbl>
          </a:graphicData>
        </a:graphic>
      </p:graphicFrame>
      <p:graphicFrame>
        <p:nvGraphicFramePr>
          <p:cNvPr id="4" name="表格 3">
            <a:extLst>
              <a:ext uri="{FF2B5EF4-FFF2-40B4-BE49-F238E27FC236}">
                <a16:creationId xmlns:a16="http://schemas.microsoft.com/office/drawing/2014/main" id="{967E584B-6A95-4E34-B187-BE50D8F795FA}"/>
              </a:ext>
            </a:extLst>
          </p:cNvPr>
          <p:cNvGraphicFramePr>
            <a:graphicFrameLocks noGrp="1"/>
          </p:cNvGraphicFramePr>
          <p:nvPr/>
        </p:nvGraphicFramePr>
        <p:xfrm>
          <a:off x="1774825" y="733425"/>
          <a:ext cx="8642350" cy="1566664"/>
        </p:xfrm>
        <a:graphic>
          <a:graphicData uri="http://schemas.openxmlformats.org/drawingml/2006/table">
            <a:tbl>
              <a:tblPr firstRow="1" bandRow="1">
                <a:tableStyleId>{5C22544A-7EE6-4342-B048-85BDC9FD1C3A}</a:tableStyleId>
              </a:tblPr>
              <a:tblGrid>
                <a:gridCol w="1708276">
                  <a:extLst>
                    <a:ext uri="{9D8B030D-6E8A-4147-A177-3AD203B41FA5}">
                      <a16:colId xmlns:a16="http://schemas.microsoft.com/office/drawing/2014/main" val="20000"/>
                    </a:ext>
                  </a:extLst>
                </a:gridCol>
                <a:gridCol w="6934074">
                  <a:extLst>
                    <a:ext uri="{9D8B030D-6E8A-4147-A177-3AD203B41FA5}">
                      <a16:colId xmlns:a16="http://schemas.microsoft.com/office/drawing/2014/main" val="20001"/>
                    </a:ext>
                  </a:extLst>
                </a:gridCol>
              </a:tblGrid>
              <a:tr h="731838">
                <a:tc>
                  <a:txBody>
                    <a:bodyPr vert="horz" wrap="square"/>
                    <a:lstStyle/>
                    <a:p>
                      <a:pPr algn="ctr" fontAlgn="auto">
                        <a:lnSpc>
                          <a:spcPct val="150000"/>
                        </a:lnSpc>
                        <a:buNone/>
                      </a:pPr>
                      <a:r>
                        <a:rPr lang="zh-CN" altLang="en-US" sz="3200" b="1">
                          <a:solidFill>
                            <a:srgbClr val="C00000"/>
                          </a:solidFill>
                          <a:latin typeface="新宋体" panose="02010609030101010101" charset="-122"/>
                          <a:ea typeface="新宋体" panose="02010609030101010101" charset="-122"/>
                          <a:sym typeface="+mn-ea"/>
                        </a:rPr>
                        <a:t>词语类型</a:t>
                      </a:r>
                    </a:p>
                  </a:txBody>
                  <a:tcPr marL="91447" marR="91447" marT="51812" marB="51812"/>
                </a:tc>
                <a:tc>
                  <a:txBody>
                    <a:bodyPr vert="horz" wrap="square"/>
                    <a:lstStyle/>
                    <a:p>
                      <a:pPr algn="ctr" fontAlgn="auto">
                        <a:lnSpc>
                          <a:spcPct val="150000"/>
                        </a:lnSpc>
                        <a:buNone/>
                      </a:pPr>
                      <a:r>
                        <a:rPr lang="zh-CN" altLang="en-US" sz="3200" b="1">
                          <a:solidFill>
                            <a:srgbClr val="C00000"/>
                          </a:solidFill>
                          <a:latin typeface="新宋体" panose="02010609030101010101" charset="-122"/>
                          <a:ea typeface="新宋体" panose="02010609030101010101" charset="-122"/>
                          <a:sym typeface="+mn-ea"/>
                        </a:rPr>
                        <a:t>举例</a:t>
                      </a:r>
                    </a:p>
                  </a:txBody>
                  <a:tcPr marL="91447" marR="91447" marT="51812" marB="51812"/>
                </a:tc>
                <a:extLst>
                  <a:ext uri="{0D108BD9-81ED-4DB2-BD59-A6C34878D82A}">
                    <a16:rowId xmlns:a16="http://schemas.microsoft.com/office/drawing/2014/main" val="10000"/>
                  </a:ext>
                </a:extLst>
              </a:tr>
            </a:tbl>
          </a:graphicData>
        </a:graphic>
      </p:graphicFrame>
    </p:spTree>
  </p:cSld>
  <p:clrMapOvr>
    <a:masterClrMapping/>
  </p:clrMapOvr>
  <p:transition/>
  <p:timing/>
</p:sld>
</file>

<file path=ppt/slides/slide1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8FCFAD1F-187F-469E-9E76-01909DC9E5C0}"/>
              </a:ext>
            </a:extLst>
          </p:cNvPr>
          <p:cNvGraphicFramePr>
            <a:graphicFrameLocks noGrp="1"/>
          </p:cNvGraphicFramePr>
          <p:nvPr>
            <p:ph idx="1"/>
          </p:nvPr>
        </p:nvGraphicFramePr>
        <p:xfrm>
          <a:off x="1774825" y="742950"/>
          <a:ext cx="8642350" cy="5492420"/>
        </p:xfrm>
        <a:graphic>
          <a:graphicData uri="http://schemas.openxmlformats.org/drawingml/2006/table">
            <a:tbl>
              <a:tblPr firstRow="1" bandRow="1">
                <a:tableStyleId>{5C22544A-7EE6-4342-B048-85BDC9FD1C3A}</a:tableStyleId>
              </a:tblPr>
              <a:tblGrid>
                <a:gridCol w="1675888">
                  <a:extLst>
                    <a:ext uri="{9D8B030D-6E8A-4147-A177-3AD203B41FA5}">
                      <a16:colId xmlns:a16="http://schemas.microsoft.com/office/drawing/2014/main" val="20000"/>
                    </a:ext>
                  </a:extLst>
                </a:gridCol>
                <a:gridCol w="6966462">
                  <a:extLst>
                    <a:ext uri="{9D8B030D-6E8A-4147-A177-3AD203B41FA5}">
                      <a16:colId xmlns:a16="http://schemas.microsoft.com/office/drawing/2014/main" val="20001"/>
                    </a:ext>
                  </a:extLst>
                </a:gridCol>
              </a:tblGrid>
              <a:tr h="667046">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225" marB="4722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225" marB="47225"/>
                </a:tc>
                <a:extLst>
                  <a:ext uri="{0D108BD9-81ED-4DB2-BD59-A6C34878D82A}">
                    <a16:rowId xmlns:a16="http://schemas.microsoft.com/office/drawing/2014/main" val="10000"/>
                  </a:ext>
                </a:extLst>
              </a:tr>
              <a:tr h="4636792">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225" marB="4722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900" b="1">
                          <a:latin typeface="宋体" panose="02010600030101010101" pitchFamily="2" charset="-122"/>
                          <a:ea typeface="宋体" panose="02010600030101010101" pitchFamily="2" charset="-122"/>
                          <a:cs typeface="宋体" panose="02010600030101010101" pitchFamily="2" charset="-122"/>
                        </a:rPr>
                        <a:t>连月不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开</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指天气放晴</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⑧</a:t>
                      </a:r>
                      <a:r>
                        <a:rPr lang="zh-CN" altLang="en-US" sz="2900" b="1">
                          <a:latin typeface="宋体" panose="02010600030101010101" pitchFamily="2" charset="-122"/>
                          <a:ea typeface="宋体" panose="02010600030101010101" pitchFamily="2" charset="-122"/>
                          <a:cs typeface="宋体" panose="02010600030101010101" pitchFamily="2" charset="-122"/>
                        </a:rPr>
                        <a:t>浊浪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排</a:t>
                      </a:r>
                      <a:r>
                        <a:rPr lang="zh-CN" altLang="en-US" sz="2900" b="1">
                          <a:latin typeface="宋体" panose="02010600030101010101" pitchFamily="2" charset="-122"/>
                          <a:ea typeface="宋体" panose="02010600030101010101" pitchFamily="2" charset="-122"/>
                          <a:cs typeface="宋体" panose="02010600030101010101" pitchFamily="2" charset="-122"/>
                        </a:rPr>
                        <a:t>空（</a:t>
                      </a:r>
                      <a:r>
                        <a:rPr lang="zh-CN" altLang="en-US" sz="2900" b="1">
                          <a:latin typeface="楷体" panose="02010609060101010101" charset="-122"/>
                          <a:ea typeface="楷体" panose="02010609060101010101" charset="-122"/>
                          <a:cs typeface="宋体" panose="02010600030101010101" pitchFamily="2" charset="-122"/>
                        </a:rPr>
                        <a:t>冲向</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900" b="1">
                          <a:latin typeface="宋体" panose="02010600030101010101" pitchFamily="2" charset="-122"/>
                          <a:ea typeface="宋体" panose="02010600030101010101" pitchFamily="2" charset="-122"/>
                          <a:cs typeface="宋体" panose="02010600030101010101" pitchFamily="2" charset="-122"/>
                        </a:rPr>
                        <a:t>日星</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隐曜</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光芒</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⑩樯</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倾</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楫</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摧</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倾：倒下。摧：折断</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⑪</a:t>
                      </a:r>
                      <a:r>
                        <a:rPr lang="zh-CN" altLang="en-US" sz="2900" b="1">
                          <a:solidFill>
                            <a:schemeClr val="tx1"/>
                          </a:solidFill>
                          <a:latin typeface="宋体" panose="02010600030101010101" pitchFamily="2" charset="-122"/>
                          <a:ea typeface="宋体" panose="02010600030101010101" pitchFamily="2" charset="-122"/>
                          <a:cs typeface="宋体" panose="02010600030101010101" pitchFamily="2" charset="-122"/>
                        </a:rPr>
                        <a:t>薄</a:t>
                      </a:r>
                      <a:r>
                        <a:rPr lang="zh-CN" altLang="en-US" sz="2900" b="1">
                          <a:latin typeface="宋体" panose="02010600030101010101" pitchFamily="2" charset="-122"/>
                          <a:ea typeface="宋体" panose="02010600030101010101" pitchFamily="2" charset="-122"/>
                          <a:cs typeface="宋体" panose="02010600030101010101" pitchFamily="2" charset="-122"/>
                        </a:rPr>
                        <a:t>暮</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冥冥</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昏暗</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⑫则有</a:t>
                      </a:r>
                      <a:r>
                        <a:rPr lang="zh-CN" altLang="en-US" sz="2900" b="1">
                          <a:solidFill>
                            <a:schemeClr val="tx1"/>
                          </a:solidFill>
                          <a:latin typeface="宋体" panose="02010600030101010101" pitchFamily="2" charset="-122"/>
                          <a:ea typeface="宋体" panose="02010600030101010101" pitchFamily="2" charset="-122"/>
                          <a:cs typeface="宋体" panose="02010600030101010101" pitchFamily="2" charset="-122"/>
                        </a:rPr>
                        <a:t>去</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国</a:t>
                      </a:r>
                      <a:r>
                        <a:rPr lang="zh-CN" altLang="en-US" sz="2900" b="1">
                          <a:latin typeface="宋体" panose="02010600030101010101" pitchFamily="2" charset="-122"/>
                          <a:ea typeface="宋体" panose="02010600030101010101" pitchFamily="2" charset="-122"/>
                          <a:cs typeface="宋体" panose="02010600030101010101" pitchFamily="2" charset="-122"/>
                        </a:rPr>
                        <a:t>怀乡（</a:t>
                      </a:r>
                      <a:r>
                        <a:rPr lang="zh-CN" altLang="en-US" sz="2900" b="1">
                          <a:latin typeface="楷体" panose="02010609060101010101" charset="-122"/>
                          <a:ea typeface="楷体" panose="02010609060101010101" charset="-122"/>
                          <a:cs typeface="宋体" panose="02010600030101010101" pitchFamily="2" charset="-122"/>
                        </a:rPr>
                        <a:t>指国都</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⑬</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忧谗</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畏讥（</a:t>
                      </a:r>
                      <a:r>
                        <a:rPr lang="zh-CN" altLang="en-US" sz="2900" b="1">
                          <a:latin typeface="楷体" panose="02010609060101010101" charset="-122"/>
                          <a:ea typeface="楷体" panose="02010609060101010101" charset="-122"/>
                          <a:cs typeface="宋体" panose="02010600030101010101" pitchFamily="2" charset="-122"/>
                          <a:sym typeface="+mn-ea"/>
                        </a:rPr>
                        <a:t>忧：担心。谗：说坏话</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225" marB="4722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AB24366E-BDF5-48FC-8C7F-C79E86C78904}"/>
              </a:ext>
            </a:extLst>
          </p:cNvPr>
          <p:cNvGraphicFramePr>
            <a:graphicFrameLocks noGrp="1"/>
          </p:cNvGraphicFramePr>
          <p:nvPr>
            <p:ph idx="1"/>
          </p:nvPr>
        </p:nvGraphicFramePr>
        <p:xfrm>
          <a:off x="1774825" y="742951"/>
          <a:ext cx="8642350" cy="5172075"/>
        </p:xfrm>
        <a:graphic>
          <a:graphicData uri="http://schemas.openxmlformats.org/drawingml/2006/table">
            <a:tbl>
              <a:tblPr firstRow="1" bandRow="1">
                <a:tableStyleId>{5C22544A-7EE6-4342-B048-85BDC9FD1C3A}</a:tableStyleId>
              </a:tblPr>
              <a:tblGrid>
                <a:gridCol w="1675888">
                  <a:extLst>
                    <a:ext uri="{9D8B030D-6E8A-4147-A177-3AD203B41FA5}">
                      <a16:colId xmlns:a16="http://schemas.microsoft.com/office/drawing/2014/main" val="20000"/>
                    </a:ext>
                  </a:extLst>
                </a:gridCol>
                <a:gridCol w="6966462">
                  <a:extLst>
                    <a:ext uri="{9D8B030D-6E8A-4147-A177-3AD203B41FA5}">
                      <a16:colId xmlns:a16="http://schemas.microsoft.com/office/drawing/2014/main" val="20001"/>
                    </a:ext>
                  </a:extLst>
                </a:gridCol>
              </a:tblGrid>
              <a:tr h="653189">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43" marB="46243"/>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43" marB="46243"/>
                </a:tc>
                <a:extLst>
                  <a:ext uri="{0D108BD9-81ED-4DB2-BD59-A6C34878D82A}">
                    <a16:rowId xmlns:a16="http://schemas.microsoft.com/office/drawing/2014/main" val="10000"/>
                  </a:ext>
                </a:extLst>
              </a:tr>
              <a:tr h="4518886">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243" marB="46243"/>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⑭至若春和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景</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明（</a:t>
                      </a:r>
                      <a:r>
                        <a:rPr lang="zh-CN" altLang="en-US" sz="2800" b="1">
                          <a:latin typeface="楷体" panose="02010609060101010101" charset="-122"/>
                          <a:ea typeface="楷体" panose="02010609060101010101" charset="-122"/>
                          <a:cs typeface="宋体" panose="02010600030101010101" pitchFamily="2" charset="-122"/>
                          <a:sym typeface="+mn-ea"/>
                        </a:rPr>
                        <a:t>日光</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⑮沙鸥翔</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集</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停息</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宠</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辱</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偕</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忘（</a:t>
                      </a:r>
                      <a:r>
                        <a:rPr lang="zh-CN" altLang="en-US" sz="2800" b="1">
                          <a:latin typeface="楷体" panose="02010609060101010101" charset="-122"/>
                          <a:ea typeface="楷体" panose="02010609060101010101" charset="-122"/>
                          <a:cs typeface="宋体" panose="02010600030101010101" pitchFamily="2" charset="-122"/>
                          <a:sym typeface="+mn-ea"/>
                        </a:rPr>
                        <a:t>宠：荣耀。偕：一起</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⑰予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尝求</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古仁人之心（</a:t>
                      </a:r>
                      <a:r>
                        <a:rPr lang="zh-CN" altLang="en-US" sz="2800" b="1">
                          <a:latin typeface="楷体" panose="02010609060101010101" charset="-122"/>
                          <a:ea typeface="楷体" panose="02010609060101010101" charset="-122"/>
                          <a:cs typeface="宋体" panose="02010600030101010101" pitchFamily="2" charset="-122"/>
                          <a:sym typeface="+mn-ea"/>
                        </a:rPr>
                        <a:t>尝：曾经。求：探求</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⑱</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或</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异二者之</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为</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或许、也许，表示委婉的语气</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⑲居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庙堂</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之高则忧其民（</a:t>
                      </a:r>
                      <a:r>
                        <a:rPr lang="zh-CN" altLang="en-US" sz="2800" b="1">
                          <a:latin typeface="楷体" panose="02010609060101010101" charset="-122"/>
                          <a:ea typeface="楷体" panose="02010609060101010101" charset="-122"/>
                          <a:cs typeface="宋体" panose="02010600030101010101" pitchFamily="2" charset="-122"/>
                          <a:sym typeface="+mn-ea"/>
                        </a:rPr>
                        <a:t>指朝廷</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txBody>
                  <a:tcPr marL="91447" marR="91447" marT="46243" marB="4624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206F4045-1C82-47A0-B9BC-4A8A988A7EA8}"/>
              </a:ext>
            </a:extLst>
          </p:cNvPr>
          <p:cNvGraphicFramePr>
            <a:graphicFrameLocks noGrp="1"/>
          </p:cNvGraphicFramePr>
          <p:nvPr>
            <p:ph idx="1"/>
          </p:nvPr>
        </p:nvGraphicFramePr>
        <p:xfrm>
          <a:off x="1774825" y="742951"/>
          <a:ext cx="8642350" cy="4831072"/>
        </p:xfrm>
        <a:graphic>
          <a:graphicData uri="http://schemas.openxmlformats.org/drawingml/2006/table">
            <a:tbl>
              <a:tblPr firstRow="1" bandRow="1">
                <a:tableStyleId>{5C22544A-7EE6-4342-B048-85BDC9FD1C3A}</a:tableStyleId>
              </a:tblPr>
              <a:tblGrid>
                <a:gridCol w="1744473">
                  <a:extLst>
                    <a:ext uri="{9D8B030D-6E8A-4147-A177-3AD203B41FA5}">
                      <a16:colId xmlns:a16="http://schemas.microsoft.com/office/drawing/2014/main" val="20000"/>
                    </a:ext>
                  </a:extLst>
                </a:gridCol>
                <a:gridCol w="6897877">
                  <a:extLst>
                    <a:ext uri="{9D8B030D-6E8A-4147-A177-3AD203B41FA5}">
                      <a16:colId xmlns:a16="http://schemas.microsoft.com/office/drawing/2014/main" val="20001"/>
                    </a:ext>
                  </a:extLst>
                </a:gridCol>
              </a:tblGrid>
              <a:tr h="67267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623" marB="4762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623" marB="47623"/>
                </a:tc>
                <a:extLst>
                  <a:ext uri="{0D108BD9-81ED-4DB2-BD59-A6C34878D82A}">
                    <a16:rowId xmlns:a16="http://schemas.microsoft.com/office/drawing/2014/main" val="10000"/>
                  </a:ext>
                </a:extLst>
              </a:tr>
              <a:tr h="399140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623" marB="47623"/>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⑳</a:t>
                      </a:r>
                      <a:r>
                        <a:rPr lang="zh-CN" altLang="en-US" sz="2900" b="1">
                          <a:latin typeface="宋体" panose="02010600030101010101" pitchFamily="2" charset="-122"/>
                          <a:ea typeface="宋体" panose="02010600030101010101" pitchFamily="2" charset="-122"/>
                          <a:cs typeface="宋体" panose="02010600030101010101" pitchFamily="2" charset="-122"/>
                        </a:rPr>
                        <a:t>是</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进</a:t>
                      </a:r>
                      <a:r>
                        <a:rPr lang="zh-CN" altLang="en-US" sz="2900" b="1">
                          <a:latin typeface="宋体" panose="02010600030101010101" pitchFamily="2" charset="-122"/>
                          <a:ea typeface="宋体" panose="02010600030101010101" pitchFamily="2" charset="-122"/>
                          <a:cs typeface="宋体" panose="02010600030101010101" pitchFamily="2" charset="-122"/>
                        </a:rPr>
                        <a:t>亦忧，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退</a:t>
                      </a:r>
                      <a:r>
                        <a:rPr lang="zh-CN" altLang="en-US" sz="2900" b="1">
                          <a:latin typeface="宋体" panose="02010600030101010101" pitchFamily="2" charset="-122"/>
                          <a:ea typeface="宋体" panose="02010600030101010101" pitchFamily="2" charset="-122"/>
                          <a:cs typeface="宋体" panose="02010600030101010101" pitchFamily="2" charset="-122"/>
                        </a:rPr>
                        <a:t>亦忧（</a:t>
                      </a:r>
                      <a:r>
                        <a:rPr lang="zh-CN" altLang="en-US" sz="2900" b="1">
                          <a:latin typeface="楷体" panose="02010609060101010101" charset="-122"/>
                          <a:ea typeface="楷体" panose="02010609060101010101" charset="-122"/>
                          <a:cs typeface="宋体" panose="02010600030101010101" pitchFamily="2" charset="-122"/>
                        </a:rPr>
                        <a:t>进：指居庙堂之高。退：指处江湖之远</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rPr>
                        <a:t>（21）</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先</a:t>
                      </a:r>
                      <a:r>
                        <a:rPr lang="zh-CN" altLang="en-US" sz="2900" b="1">
                          <a:latin typeface="宋体" panose="02010600030101010101" pitchFamily="2" charset="-122"/>
                          <a:ea typeface="宋体" panose="02010600030101010101" pitchFamily="2" charset="-122"/>
                          <a:cs typeface="宋体" panose="02010600030101010101" pitchFamily="2" charset="-122"/>
                        </a:rPr>
                        <a:t>天下之忧而忧（</a:t>
                      </a:r>
                      <a:r>
                        <a:rPr lang="zh-CN" altLang="en-US" sz="2900" b="1">
                          <a:latin typeface="楷体" panose="02010609060101010101" charset="-122"/>
                          <a:ea typeface="楷体" panose="02010609060101010101" charset="-122"/>
                          <a:cs typeface="楷体" panose="02010609060101010101" charset="-122"/>
                        </a:rPr>
                        <a:t>在……之前</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rPr>
                        <a:t>（22）</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后</a:t>
                      </a:r>
                      <a:r>
                        <a:rPr lang="zh-CN" altLang="en-US" sz="2900" b="1">
                          <a:latin typeface="宋体" panose="02010600030101010101" pitchFamily="2" charset="-122"/>
                          <a:ea typeface="宋体" panose="02010600030101010101" pitchFamily="2" charset="-122"/>
                          <a:cs typeface="宋体" panose="02010600030101010101" pitchFamily="2" charset="-122"/>
                        </a:rPr>
                        <a:t>天下之乐而乐（</a:t>
                      </a:r>
                      <a:r>
                        <a:rPr lang="zh-CN" altLang="en-US" sz="2900" b="1">
                          <a:latin typeface="楷体" panose="02010609060101010101" charset="-122"/>
                          <a:ea typeface="楷体" panose="02010609060101010101" charset="-122"/>
                          <a:cs typeface="楷体" panose="02010609060101010101" charset="-122"/>
                        </a:rPr>
                        <a:t>在……之后</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rPr>
                        <a:t>（23）</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微</a:t>
                      </a:r>
                      <a:r>
                        <a:rPr lang="zh-CN" altLang="en-US" sz="2900" b="1">
                          <a:latin typeface="宋体" panose="02010600030101010101" pitchFamily="2" charset="-122"/>
                          <a:ea typeface="宋体" panose="02010600030101010101" pitchFamily="2" charset="-122"/>
                          <a:cs typeface="宋体" panose="02010600030101010101" pitchFamily="2" charset="-122"/>
                        </a:rPr>
                        <a:t>斯人，吾谁与</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归</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微：如果没有。归：归依</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623" marB="4762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66527AC9-CBBF-4DD0-9866-CF64A5694410}"/>
              </a:ext>
            </a:extLst>
          </p:cNvPr>
          <p:cNvSpPr txBox="1"/>
          <p:nvPr/>
        </p:nvSpPr>
        <p:spPr>
          <a:xfrm>
            <a:off x="1884364" y="484189"/>
            <a:ext cx="8423275" cy="6118225"/>
          </a:xfrm>
          <a:prstGeom prst="rect">
            <a:avLst/>
          </a:prstGeom>
          <a:noFill/>
          <a:ln w="9525">
            <a:noFill/>
          </a:ln>
        </p:spPr>
        <p:txBody>
          <a:bodyPr>
            <a:spAutoFit/>
          </a:bodyPr>
          <a:lstStyle/>
          <a:p>
            <a:pPr>
              <a:lnSpc>
                <a:spcPct val="14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40000"/>
              </a:lnSpc>
            </a:pPr>
            <a:r>
              <a:rPr lang="zh-CN" altLang="en-US" sz="2800" b="1" noProof="1">
                <a:latin typeface="宋体" panose="02010600030101010101" pitchFamily="2" charset="-122"/>
                <a:sym typeface="宋体" panose="02010600030101010101" pitchFamily="2" charset="-122"/>
              </a:rPr>
              <a:t>1．文章中心：本文通过描写岳阳楼、洞庭湖的美景，表达了作者“不以物喜，不以己悲”的旷达胸襟和“先天下之忧而忧，后天下之乐而乐”的政治抱负，以及对滕子京的慰勉和规箴之意。</a:t>
            </a:r>
          </a:p>
          <a:p>
            <a:pPr>
              <a:lnSpc>
                <a:spcPct val="140000"/>
              </a:lnSpc>
            </a:pPr>
            <a:r>
              <a:rPr lang="zh-CN" altLang="en-US" sz="2800" b="1" noProof="1">
                <a:latin typeface="宋体" panose="02010600030101010101" pitchFamily="2" charset="-122"/>
                <a:sym typeface="宋体" panose="02010600030101010101" pitchFamily="2" charset="-122"/>
              </a:rPr>
              <a:t>2．文章脉络：</a:t>
            </a:r>
          </a:p>
          <a:p>
            <a:pPr>
              <a:lnSpc>
                <a:spcPct val="140000"/>
              </a:lnSpc>
            </a:pPr>
            <a:r>
              <a:rPr lang="zh-CN" altLang="en-US" sz="2800" b="1" noProof="1">
                <a:latin typeface="宋体" panose="02010600030101010101" pitchFamily="2" charset="-122"/>
                <a:sym typeface="宋体" panose="02010600030101010101" pitchFamily="2" charset="-122"/>
              </a:rPr>
              <a:t>    第①段：写重修岳阳楼的背景和作“记”缘由。</a:t>
            </a:r>
          </a:p>
          <a:p>
            <a:pPr>
              <a:lnSpc>
                <a:spcPct val="140000"/>
              </a:lnSpc>
            </a:pPr>
            <a:r>
              <a:rPr lang="zh-CN" altLang="en-US" sz="2800" b="1" noProof="1">
                <a:latin typeface="宋体" panose="02010600030101010101" pitchFamily="2" charset="-122"/>
                <a:sym typeface="宋体" panose="02010600030101010101" pitchFamily="2" charset="-122"/>
              </a:rPr>
              <a:t>    滕子京“谪守”为后文抒情设伏。“政通人和，百废具兴”八个字写出了滕子京的政绩，引出重修岳阳楼和作记一事，交代作此文的缘由。</a:t>
            </a:r>
          </a:p>
        </p:txBody>
      </p:sp>
    </p:spTree>
  </p:cSld>
  <p:clrMapOvr>
    <a:masterClrMapping/>
  </p:clrMapOvr>
  <p:transition/>
  <p:timing/>
</p:sld>
</file>

<file path=ppt/slides/slide1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8001" name="文本框 1">
            <a:extLst>
              <a:ext uri="{FF2B5EF4-FFF2-40B4-BE49-F238E27FC236}">
                <a16:creationId xmlns:a16="http://schemas.microsoft.com/office/drawing/2014/main" id="{1B69F8EF-CDF1-45D4-8268-2B3EFC6DBFB8}"/>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第②段：概括洞庭湖的美景。</a:t>
            </a:r>
          </a:p>
          <a:p>
            <a:pPr>
              <a:lnSpc>
                <a:spcPct val="150000"/>
              </a:lnSpc>
            </a:pPr>
            <a:r>
              <a:rPr lang="zh-CN" altLang="en-US" sz="2800" b="1">
                <a:latin typeface="宋体" panose="02010600030101010101" pitchFamily="2" charset="-122"/>
                <a:sym typeface="宋体" panose="02010600030101010101" pitchFamily="2" charset="-122"/>
              </a:rPr>
              <a:t>（1）“衔”“吞”是拟人的修辞手法，极写洞庭湖的气势。“浩浩汤汤，横无际涯”，极言水波壮阔；“朝晖夕阴，气象万千”，概说早晚阴晴变化，简练而又生动。</a:t>
            </a:r>
          </a:p>
          <a:p>
            <a:pPr>
              <a:lnSpc>
                <a:spcPct val="150000"/>
              </a:lnSpc>
            </a:pPr>
            <a:r>
              <a:rPr lang="zh-CN" altLang="en-US" sz="2800" b="1">
                <a:latin typeface="宋体" panose="02010600030101010101" pitchFamily="2" charset="-122"/>
                <a:sym typeface="宋体" panose="02010600030101010101" pitchFamily="2" charset="-122"/>
              </a:rPr>
              <a:t>（2）“前人之述备矣”承前启后，既呼应上文“刻唐贤今人诗赋于其上”，又是结束全景描绘的理由。引出下文写景物之“异”和感受之“异”。</a:t>
            </a:r>
          </a:p>
        </p:txBody>
      </p:sp>
    </p:spTree>
  </p:cSld>
  <p:clrMapOvr>
    <a:masterClrMapping/>
  </p:clrMapOvr>
  <p:transition/>
  <p:timing/>
</p:sld>
</file>

<file path=ppt/slides/slide1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9025" name="文本框 1">
            <a:extLst>
              <a:ext uri="{FF2B5EF4-FFF2-40B4-BE49-F238E27FC236}">
                <a16:creationId xmlns:a16="http://schemas.microsoft.com/office/drawing/2014/main" id="{36DDFB45-2A13-426C-85CB-1C2194181E06}"/>
              </a:ext>
            </a:extLst>
          </p:cNvPr>
          <p:cNvSpPr txBox="1">
            <a:spLocks noChangeArrowheads="1"/>
          </p:cNvSpPr>
          <p:nvPr/>
        </p:nvSpPr>
        <p:spPr bwMode="auto">
          <a:xfrm>
            <a:off x="1876426" y="620713"/>
            <a:ext cx="8716963"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第③段：写久雨阴晦的凄凉景象及“迁客骚人”的览物之悲。</a:t>
            </a:r>
          </a:p>
          <a:p>
            <a:pPr>
              <a:lnSpc>
                <a:spcPct val="150000"/>
              </a:lnSpc>
            </a:pPr>
            <a:r>
              <a:rPr lang="zh-CN" altLang="en-US" sz="2700" b="1">
                <a:latin typeface="宋体" panose="02010600030101010101" pitchFamily="2" charset="-122"/>
                <a:sym typeface="宋体" panose="02010600030101010101" pitchFamily="2" charset="-122"/>
              </a:rPr>
              <a:t>    描绘阴冷的画面，为下文写“感极而悲者矣”渲染气氛，与下文写古仁人“不以己悲”形成鲜明的对比。</a:t>
            </a:r>
          </a:p>
          <a:p>
            <a:pPr>
              <a:lnSpc>
                <a:spcPct val="150000"/>
              </a:lnSpc>
            </a:pPr>
            <a:r>
              <a:rPr lang="zh-CN" altLang="en-US" sz="2700" b="1">
                <a:latin typeface="宋体" panose="02010600030101010101" pitchFamily="2" charset="-122"/>
                <a:sym typeface="宋体" panose="02010600030101010101" pitchFamily="2" charset="-122"/>
              </a:rPr>
              <a:t>    </a:t>
            </a:r>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3" name="文本框 1">
            <a:extLst>
              <a:ext uri="{FF2B5EF4-FFF2-40B4-BE49-F238E27FC236}">
                <a16:creationId xmlns:a16="http://schemas.microsoft.com/office/drawing/2014/main" id="{8445DEB3-175D-4A99-AC07-8A44FE3DC521}"/>
              </a:ext>
            </a:extLst>
          </p:cNvPr>
          <p:cNvSpPr txBox="1">
            <a:spLocks noChangeArrowheads="1"/>
          </p:cNvSpPr>
          <p:nvPr/>
        </p:nvSpPr>
        <p:spPr bwMode="auto">
          <a:xfrm>
            <a:off x="2076450" y="501650"/>
            <a:ext cx="8286750" cy="310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C00000"/>
                </a:solidFill>
                <a:latin typeface="宋体" panose="02010600030101010101" pitchFamily="2" charset="-122"/>
              </a:rPr>
              <a:t>【第九章】</a:t>
            </a:r>
            <a:r>
              <a:rPr lang="zh-CN" altLang="en-US" sz="2800" b="1">
                <a:latin typeface="宋体" panose="02010600030101010101" pitchFamily="2" charset="-122"/>
              </a:rPr>
              <a:t>讲求知态度，提倡要向一切人学习，随时随地都要注意学习，不但要学习别人的长处，还要反省自己有没有跟他相似的缺点。</a:t>
            </a:r>
          </a:p>
          <a:p>
            <a:pPr>
              <a:lnSpc>
                <a:spcPct val="140000"/>
              </a:lnSpc>
            </a:pPr>
            <a:endParaRPr lang="zh-CN" altLang="en-US" sz="2800" b="1">
              <a:latin typeface="宋体" panose="02010600030101010101" pitchFamily="2" charset="-122"/>
            </a:endParaRPr>
          </a:p>
          <a:p>
            <a:pPr>
              <a:lnSpc>
                <a:spcPct val="140000"/>
              </a:lnSpc>
            </a:pPr>
            <a:r>
              <a:rPr lang="zh-CN" altLang="en-US" sz="2800" b="1">
                <a:solidFill>
                  <a:srgbClr val="C00000"/>
                </a:solidFill>
                <a:latin typeface="宋体" panose="02010600030101010101" pitchFamily="2" charset="-122"/>
              </a:rPr>
              <a:t>【第十章】</a:t>
            </a:r>
            <a:r>
              <a:rPr lang="zh-CN" altLang="en-US" sz="2800" b="1">
                <a:latin typeface="宋体" panose="02010600030101010101" pitchFamily="2" charset="-122"/>
              </a:rPr>
              <a:t>讲对时光流逝的慨叹，劝人珍惜时光。</a:t>
            </a:r>
          </a:p>
        </p:txBody>
      </p:sp>
    </p:spTree>
  </p:cSld>
  <p:clrMapOvr>
    <a:masterClrMapping/>
  </p:clrMapOvr>
  <p:transition/>
  <p:timing/>
</p:sld>
</file>

<file path=ppt/slides/slide1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0049" name="文本框 1">
            <a:extLst>
              <a:ext uri="{FF2B5EF4-FFF2-40B4-BE49-F238E27FC236}">
                <a16:creationId xmlns:a16="http://schemas.microsoft.com/office/drawing/2014/main" id="{2A0D7844-D887-468C-ABD6-2EEA0845F57E}"/>
              </a:ext>
            </a:extLst>
          </p:cNvPr>
          <p:cNvSpPr txBox="1">
            <a:spLocks noChangeArrowheads="1"/>
          </p:cNvSpPr>
          <p:nvPr/>
        </p:nvSpPr>
        <p:spPr bwMode="auto">
          <a:xfrm>
            <a:off x="1876426" y="606425"/>
            <a:ext cx="8716963" cy="631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pPr>
            <a:r>
              <a:rPr lang="zh-CN" altLang="en-US" sz="2700" b="1">
                <a:latin typeface="宋体" panose="02010600030101010101" pitchFamily="2" charset="-122"/>
                <a:sym typeface="宋体" panose="02010600030101010101" pitchFamily="2" charset="-122"/>
              </a:rPr>
              <a:t>第④段：描写明媚景象及“迁客骚人”的览物之喜。</a:t>
            </a:r>
          </a:p>
          <a:p>
            <a:pPr>
              <a:lnSpc>
                <a:spcPct val="135000"/>
              </a:lnSpc>
            </a:pPr>
            <a:r>
              <a:rPr lang="zh-CN" altLang="en-US" sz="2700" b="1">
                <a:latin typeface="宋体" panose="02010600030101010101" pitchFamily="2" charset="-122"/>
                <a:sym typeface="宋体" panose="02010600030101010101" pitchFamily="2" charset="-122"/>
              </a:rPr>
              <a:t>（1）描写晴明的画面，与上文形成鲜明对比，为下文写“其喜洋洋者矣”营造气氛。</a:t>
            </a:r>
          </a:p>
          <a:p>
            <a:pPr>
              <a:lnSpc>
                <a:spcPct val="135000"/>
              </a:lnSpc>
            </a:pPr>
            <a:r>
              <a:rPr lang="zh-CN" altLang="en-US" sz="2700" b="1">
                <a:latin typeface="宋体" panose="02010600030101010101" pitchFamily="2" charset="-122"/>
                <a:sym typeface="宋体" panose="02010600030101010101" pitchFamily="2" charset="-122"/>
              </a:rPr>
              <a:t>（2）写迁客骚人“喜洋洋”之情，是为了与下文古仁人“不以物喜”形成鲜明的对比，为下文议论古仁人“不以物喜”做铺垫。</a:t>
            </a:r>
          </a:p>
          <a:p>
            <a:pPr>
              <a:lnSpc>
                <a:spcPct val="135000"/>
              </a:lnSpc>
            </a:pPr>
            <a:r>
              <a:rPr lang="zh-CN" altLang="en-US" sz="2700" b="1">
                <a:latin typeface="宋体" panose="02010600030101010101" pitchFamily="2" charset="-122"/>
                <a:sym typeface="宋体" panose="02010600030101010101" pitchFamily="2" charset="-122"/>
              </a:rPr>
              <a:t>    第③、第④两段：物（景），一暗一明；情，一悲一喜：形成鲜明的对照。</a:t>
            </a:r>
          </a:p>
          <a:p>
            <a:pPr>
              <a:lnSpc>
                <a:spcPct val="135000"/>
              </a:lnSpc>
            </a:pPr>
            <a:r>
              <a:rPr lang="zh-CN" altLang="en-US" sz="2700" b="1">
                <a:latin typeface="宋体" panose="02010600030101010101" pitchFamily="2" charset="-122"/>
                <a:sym typeface="宋体" panose="02010600030101010101" pitchFamily="2" charset="-122"/>
              </a:rPr>
              <a:t>作者这样写的目的：将“迁客骚人”的悲喜感情跟“古仁人之心”做对比，引出下文，突出全文主旨。</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1073" name="文本框 1">
            <a:extLst>
              <a:ext uri="{FF2B5EF4-FFF2-40B4-BE49-F238E27FC236}">
                <a16:creationId xmlns:a16="http://schemas.microsoft.com/office/drawing/2014/main" id="{F06B2354-8ED6-4193-A9F1-DF2EA7102766}"/>
              </a:ext>
            </a:extLst>
          </p:cNvPr>
          <p:cNvSpPr txBox="1">
            <a:spLocks noChangeArrowheads="1"/>
          </p:cNvSpPr>
          <p:nvPr/>
        </p:nvSpPr>
        <p:spPr bwMode="auto">
          <a:xfrm>
            <a:off x="1884364" y="700088"/>
            <a:ext cx="8423275" cy="590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5000"/>
              </a:lnSpc>
            </a:pPr>
            <a:r>
              <a:rPr lang="zh-CN" altLang="en-US" sz="2800" b="1">
                <a:latin typeface="宋体" panose="02010600030101010101" pitchFamily="2" charset="-122"/>
                <a:sym typeface="宋体" panose="02010600030101010101" pitchFamily="2" charset="-122"/>
              </a:rPr>
              <a:t>第⑤段：抒发作者的博大胸怀和政治抱负。</a:t>
            </a:r>
          </a:p>
          <a:p>
            <a:pPr>
              <a:lnSpc>
                <a:spcPct val="135000"/>
              </a:lnSpc>
            </a:pPr>
            <a:r>
              <a:rPr lang="zh-CN" altLang="en-US" sz="2800" b="1">
                <a:latin typeface="宋体" panose="02010600030101010101" pitchFamily="2" charset="-122"/>
                <a:sym typeface="宋体" panose="02010600030101010101" pitchFamily="2" charset="-122"/>
              </a:rPr>
              <a:t>（1）本段是全篇的重心，抒情兼议论。写古仁人“不以物喜，不以己悲”的宽阔胸襟和“先天下之忧而忧，后天下之乐而乐”的伟大抱负，点明了全篇的主旨。</a:t>
            </a:r>
          </a:p>
          <a:p>
            <a:pPr>
              <a:lnSpc>
                <a:spcPct val="135000"/>
              </a:lnSpc>
            </a:pPr>
            <a:r>
              <a:rPr lang="zh-CN" altLang="en-US" sz="2800" b="1">
                <a:latin typeface="宋体" panose="02010600030101010101" pitchFamily="2" charset="-122"/>
                <a:sym typeface="宋体" panose="02010600030101010101" pitchFamily="2" charset="-122"/>
              </a:rPr>
              <a:t>（2）迁客骚人的思想感情往往因个人遭遇或外物的触发而发生变化；古仁人则“不以物喜，不以己悲”。</a:t>
            </a:r>
          </a:p>
          <a:p>
            <a:pPr>
              <a:lnSpc>
                <a:spcPct val="135000"/>
              </a:lnSpc>
            </a:pPr>
            <a:r>
              <a:rPr lang="zh-CN" altLang="en-US" sz="2800" b="1">
                <a:latin typeface="宋体" panose="02010600030101010101" pitchFamily="2" charset="-122"/>
                <a:sym typeface="宋体" panose="02010600030101010101" pitchFamily="2" charset="-122"/>
              </a:rPr>
              <a:t>（3）“噫！微斯人，吾谁与归？”一句结语，表达了作者以古仁人为学习榜样的决心，又含蓄地表达了作者对友人滕子京的劝勉之情。</a:t>
            </a:r>
          </a:p>
        </p:txBody>
      </p:sp>
    </p:spTree>
  </p:cSld>
  <p:clrMapOvr>
    <a:masterClrMapping/>
  </p:clrMapOvr>
  <p:transition/>
  <p:timing/>
</p:sld>
</file>

<file path=ppt/slides/slide1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7D8B30D5-85B3-4D64-8C5E-9A97FE7B7247}"/>
              </a:ext>
            </a:extLst>
          </p:cNvPr>
          <p:cNvSpPr txBox="1"/>
          <p:nvPr/>
        </p:nvSpPr>
        <p:spPr>
          <a:xfrm>
            <a:off x="1884364" y="539751"/>
            <a:ext cx="8423275" cy="5908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1．详略得当，中心突出。写巴陵胜状只以几笔带过，惜墨如金，写登楼的所见、所感却浓墨重彩。</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2．结构上层层深入。文章先由叙事入手，再写“迁客骚人”登楼时一悲一喜的情怀，最后将这种情怀与“古仁人之心”做对比，自然引出议论，说明写作意图。</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21" name="文本框 1">
            <a:extLst>
              <a:ext uri="{FF2B5EF4-FFF2-40B4-BE49-F238E27FC236}">
                <a16:creationId xmlns:a16="http://schemas.microsoft.com/office/drawing/2014/main" id="{98ADAADA-1505-44B6-9424-2A66C9566BAD}"/>
              </a:ext>
            </a:extLst>
          </p:cNvPr>
          <p:cNvSpPr txBox="1">
            <a:spLocks noChangeArrowheads="1"/>
          </p:cNvSpPr>
          <p:nvPr/>
        </p:nvSpPr>
        <p:spPr bwMode="auto">
          <a:xfrm>
            <a:off x="1884364" y="539750"/>
            <a:ext cx="84232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3．表达方式上，记叙、描写、抒情、议论自然结合。既有对作记缘由的记叙，又有对湖光山色的描写；既有惆怅悲沉的抒情，又有精辟深刻的议论。</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4．语言简洁凝练，朗朗上口。句式上骈散结合，节奏明丽，声调铿锵，给人以美感。</a:t>
            </a:r>
          </a:p>
        </p:txBody>
      </p:sp>
    </p:spTree>
  </p:cSld>
  <p:clrMapOvr>
    <a:masterClrMapping/>
  </p:clrMapOvr>
  <p:transition/>
  <p:timing/>
</p:sld>
</file>

<file path=ppt/slides/slide1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90D06AC9-46B2-4BE1-8D7E-7B2B5679E3D2}"/>
              </a:ext>
            </a:extLst>
          </p:cNvPr>
          <p:cNvGraphicFramePr>
            <a:graphicFrameLocks noGrp="1"/>
          </p:cNvGraphicFramePr>
          <p:nvPr>
            <p:ph idx="1"/>
          </p:nvPr>
        </p:nvGraphicFramePr>
        <p:xfrm>
          <a:off x="1774825" y="1081089"/>
          <a:ext cx="8642350" cy="5354992"/>
        </p:xfrm>
        <a:graphic>
          <a:graphicData uri="http://schemas.openxmlformats.org/drawingml/2006/table">
            <a:tbl>
              <a:tblPr firstRow="1" bandRow="1">
                <a:tableStyleId>{5C22544A-7EE6-4342-B048-85BDC9FD1C3A}</a:tableStyleId>
              </a:tblPr>
              <a:tblGrid>
                <a:gridCol w="1625084">
                  <a:extLst>
                    <a:ext uri="{9D8B030D-6E8A-4147-A177-3AD203B41FA5}">
                      <a16:colId xmlns:a16="http://schemas.microsoft.com/office/drawing/2014/main" val="20000"/>
                    </a:ext>
                  </a:extLst>
                </a:gridCol>
                <a:gridCol w="7017266">
                  <a:extLst>
                    <a:ext uri="{9D8B030D-6E8A-4147-A177-3AD203B41FA5}">
                      <a16:colId xmlns:a16="http://schemas.microsoft.com/office/drawing/2014/main" val="20001"/>
                    </a:ext>
                  </a:extLst>
                </a:gridCol>
              </a:tblGrid>
              <a:tr h="653837">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89" marB="46289"/>
                </a:tc>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89" marB="46289"/>
                </a:tc>
                <a:extLst>
                  <a:ext uri="{0D108BD9-81ED-4DB2-BD59-A6C34878D82A}">
                    <a16:rowId xmlns:a16="http://schemas.microsoft.com/office/drawing/2014/main" val="10000"/>
                  </a:ext>
                </a:extLst>
              </a:tr>
              <a:tr h="4689688">
                <a:tc>
                  <a:txBody>
                    <a:bodyPr vert="horz" wrap="square"/>
                    <a:lstStyle/>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r>
                        <a:rPr lang="zh-CN" altLang="en-US" sz="2800" b="1">
                          <a:latin typeface="宋体" panose="02010600030101010101" pitchFamily="2" charset="-122"/>
                          <a:ea typeface="宋体" panose="02010600030101010101" pitchFamily="2" charset="-122"/>
                        </a:rPr>
                        <a:t>词类活用</a:t>
                      </a:r>
                    </a:p>
                    <a:p>
                      <a:pPr algn="ctr">
                        <a:lnSpc>
                          <a:spcPct val="150000"/>
                        </a:lnSpc>
                        <a:buNone/>
                      </a:pPr>
                      <a:endParaRPr lang="zh-CN" altLang="en-US" sz="2800" b="1">
                        <a:latin typeface="宋体" panose="02010600030101010101" pitchFamily="2" charset="-122"/>
                        <a:ea typeface="宋体" panose="02010600030101010101" pitchFamily="2" charset="-122"/>
                      </a:endParaRPr>
                    </a:p>
                  </a:txBody>
                  <a:tcPr marL="91447" marR="91447" marT="46289" marB="46289"/>
                </a:tc>
                <a:tc>
                  <a:txBody>
                    <a:bodyPr vert="horz" wrap="square"/>
                    <a:lstStyle/>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山</a:t>
                      </a:r>
                      <a:r>
                        <a:rPr lang="zh-CN" altLang="en-US" sz="2800" b="1">
                          <a:latin typeface="宋体" panose="02010600030101010101" pitchFamily="2" charset="-122"/>
                          <a:ea typeface="宋体" panose="02010600030101010101" pitchFamily="2" charset="-122"/>
                          <a:cs typeface="宋体" panose="02010600030101010101" pitchFamily="2" charset="-122"/>
                        </a:rPr>
                        <a:t>行六七里（</a:t>
                      </a:r>
                      <a:r>
                        <a:rPr lang="zh-CN" altLang="en-US" sz="2800" b="1">
                          <a:latin typeface="楷体" panose="02010609060101010101" charset="-122"/>
                          <a:ea typeface="楷体" panose="02010609060101010101" charset="-122"/>
                          <a:cs typeface="宋体" panose="02010600030101010101" pitchFamily="2" charset="-122"/>
                        </a:rPr>
                        <a:t>名词用作状语，顺着山路</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②有亭</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翼然</a:t>
                      </a:r>
                      <a:r>
                        <a:rPr lang="zh-CN" altLang="en-US" sz="2800" b="1">
                          <a:latin typeface="宋体" panose="02010600030101010101" pitchFamily="2" charset="-122"/>
                          <a:ea typeface="宋体" panose="02010600030101010101" pitchFamily="2" charset="-122"/>
                          <a:cs typeface="宋体" panose="02010600030101010101" pitchFamily="2" charset="-122"/>
                        </a:rPr>
                        <a:t>临于泉上者 （</a:t>
                      </a:r>
                      <a:r>
                        <a:rPr lang="zh-CN" altLang="en-US" sz="2800" b="1">
                          <a:latin typeface="楷体_GB2312" panose="02010609030101010101" charset="-122"/>
                          <a:ea typeface="楷体_GB2312" panose="02010609030101010101" charset="-122"/>
                          <a:cs typeface="宋体" panose="02010600030101010101" pitchFamily="2" charset="-122"/>
                        </a:rPr>
                        <a:t>名词</a:t>
                      </a:r>
                      <a:r>
                        <a:rPr lang="zh-CN" altLang="en-US" sz="2800" b="1">
                          <a:latin typeface="楷体" panose="02010609060101010101" charset="-122"/>
                          <a:ea typeface="楷体" panose="02010609060101010101" charset="-122"/>
                          <a:cs typeface="宋体" panose="02010600030101010101" pitchFamily="2" charset="-122"/>
                        </a:rPr>
                        <a:t>用作状语，鸟张开翅膀</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名</a:t>
                      </a:r>
                      <a:r>
                        <a:rPr lang="zh-CN" altLang="en-US" sz="2800" b="1">
                          <a:latin typeface="宋体" panose="02010600030101010101" pitchFamily="2" charset="-122"/>
                          <a:ea typeface="宋体" panose="02010600030101010101" pitchFamily="2" charset="-122"/>
                          <a:cs typeface="宋体" panose="02010600030101010101" pitchFamily="2" charset="-122"/>
                        </a:rPr>
                        <a:t>之者谁 （</a:t>
                      </a:r>
                      <a:r>
                        <a:rPr lang="zh-CN" altLang="en-US" sz="2800" b="1">
                          <a:latin typeface="楷体" panose="02010609060101010101" charset="-122"/>
                          <a:ea typeface="楷体" panose="02010609060101010101" charset="-122"/>
                          <a:cs typeface="宋体" panose="02010600030101010101" pitchFamily="2" charset="-122"/>
                        </a:rPr>
                        <a:t>名词用作动词，命名</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④故自</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号</a:t>
                      </a:r>
                      <a:r>
                        <a:rPr lang="zh-CN" altLang="en-US" sz="2800" b="1">
                          <a:latin typeface="宋体" panose="02010600030101010101" pitchFamily="2" charset="-122"/>
                          <a:ea typeface="宋体" panose="02010600030101010101" pitchFamily="2" charset="-122"/>
                          <a:cs typeface="宋体" panose="02010600030101010101" pitchFamily="2" charset="-122"/>
                        </a:rPr>
                        <a:t>曰醉翁也（</a:t>
                      </a:r>
                      <a:r>
                        <a:rPr lang="zh-CN" altLang="en-US" sz="2800" b="1">
                          <a:latin typeface="楷体" panose="02010609060101010101" charset="-122"/>
                          <a:ea typeface="楷体" panose="02010609060101010101" charset="-122"/>
                          <a:cs typeface="宋体" panose="02010600030101010101" pitchFamily="2" charset="-122"/>
                        </a:rPr>
                        <a:t>名词用作动词，取号</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酿泉</a:t>
                      </a:r>
                      <a:r>
                        <a:rPr lang="zh-CN" altLang="en-US" sz="2800" b="1">
                          <a:latin typeface="宋体" panose="02010600030101010101" pitchFamily="2" charset="-122"/>
                          <a:ea typeface="宋体" panose="02010600030101010101" pitchFamily="2" charset="-122"/>
                          <a:cs typeface="宋体" panose="02010600030101010101" pitchFamily="2" charset="-122"/>
                        </a:rPr>
                        <a:t>为酒（</a:t>
                      </a:r>
                      <a:r>
                        <a:rPr lang="zh-CN" altLang="en-US" sz="2800" b="1">
                          <a:latin typeface="楷体" panose="02010609060101010101" charset="-122"/>
                          <a:ea typeface="楷体" panose="02010609060101010101" charset="-122"/>
                          <a:cs typeface="宋体" panose="02010600030101010101" pitchFamily="2" charset="-122"/>
                        </a:rPr>
                        <a:t>名词用作状语，用酿泉的水</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⑥而不知太守之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800" b="1">
                          <a:latin typeface="宋体" panose="02010600030101010101" pitchFamily="2" charset="-122"/>
                          <a:ea typeface="宋体" panose="02010600030101010101" pitchFamily="2" charset="-122"/>
                          <a:cs typeface="宋体" panose="02010600030101010101" pitchFamily="2" charset="-122"/>
                        </a:rPr>
                        <a:t>其乐也（</a:t>
                      </a:r>
                      <a:r>
                        <a:rPr lang="zh-CN" altLang="en-US" sz="2800" b="1">
                          <a:latin typeface="楷体" panose="02010609060101010101" charset="-122"/>
                          <a:ea typeface="楷体" panose="02010609060101010101" charset="-122"/>
                          <a:cs typeface="楷体" panose="02010609060101010101" charset="-122"/>
                        </a:rPr>
                        <a:t>意动用法，以……为快乐</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伛偻提携</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动词用作名词，指老人、小孩</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89" marB="46289"/>
                </a:tc>
                <a:extLst>
                  <a:ext uri="{0D108BD9-81ED-4DB2-BD59-A6C34878D82A}">
                    <a16:rowId xmlns:a16="http://schemas.microsoft.com/office/drawing/2014/main" val="10001"/>
                  </a:ext>
                </a:extLst>
              </a:tr>
            </a:tbl>
          </a:graphicData>
        </a:graphic>
      </p:graphicFrame>
      <p:sp>
        <p:nvSpPr>
          <p:cNvPr id="107522" name="文本框 1">
            <a:extLst>
              <a:ext uri="{FF2B5EF4-FFF2-40B4-BE49-F238E27FC236}">
                <a16:creationId xmlns:a16="http://schemas.microsoft.com/office/drawing/2014/main" id="{47F2E45E-F1D0-4320-95B3-CC8881849F39}"/>
              </a:ext>
            </a:extLst>
          </p:cNvPr>
          <p:cNvSpPr txBox="1"/>
          <p:nvPr/>
        </p:nvSpPr>
        <p:spPr>
          <a:xfrm>
            <a:off x="1810511" y="114548"/>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《醉翁亭记》</a:t>
            </a:r>
          </a:p>
        </p:txBody>
      </p:sp>
    </p:spTree>
  </p:cSld>
  <p:clrMapOvr>
    <a:masterClrMapping/>
  </p:clrMapOvr>
  <p:transition/>
  <p:timing/>
</p:sld>
</file>

<file path=ppt/slides/slide1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970D0D97-A099-4FD5-9D29-0D3C892E3544}"/>
              </a:ext>
            </a:extLst>
          </p:cNvPr>
          <p:cNvGraphicFramePr>
            <a:graphicFrameLocks noGrp="1"/>
          </p:cNvGraphicFramePr>
          <p:nvPr>
            <p:ph idx="1"/>
          </p:nvPr>
        </p:nvGraphicFramePr>
        <p:xfrm>
          <a:off x="1774825" y="787400"/>
          <a:ext cx="8642350" cy="5272858"/>
        </p:xfrm>
        <a:graphic>
          <a:graphicData uri="http://schemas.openxmlformats.org/drawingml/2006/table">
            <a:tbl>
              <a:tblPr firstRow="1" bandRow="1">
                <a:tableStyleId>{5C22544A-7EE6-4342-B048-85BDC9FD1C3A}</a:tableStyleId>
              </a:tblPr>
              <a:tblGrid>
                <a:gridCol w="1694304">
                  <a:extLst>
                    <a:ext uri="{9D8B030D-6E8A-4147-A177-3AD203B41FA5}">
                      <a16:colId xmlns:a16="http://schemas.microsoft.com/office/drawing/2014/main" val="20000"/>
                    </a:ext>
                  </a:extLst>
                </a:gridCol>
                <a:gridCol w="6948046">
                  <a:extLst>
                    <a:ext uri="{9D8B030D-6E8A-4147-A177-3AD203B41FA5}">
                      <a16:colId xmlns:a16="http://schemas.microsoft.com/office/drawing/2014/main" val="20001"/>
                    </a:ext>
                  </a:extLst>
                </a:gridCol>
              </a:tblGrid>
              <a:tr h="742196">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87" marB="46387"/>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87" marB="46387"/>
                </a:tc>
                <a:extLst>
                  <a:ext uri="{0D108BD9-81ED-4DB2-BD59-A6C34878D82A}">
                    <a16:rowId xmlns:a16="http://schemas.microsoft.com/office/drawing/2014/main" val="10000"/>
                  </a:ext>
                </a:extLst>
              </a:tr>
              <a:tr h="4515604">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一词多义</a:t>
                      </a:r>
                    </a:p>
                    <a:p>
                      <a:pPr algn="ctr">
                        <a:lnSpc>
                          <a:spcPct val="150000"/>
                        </a:lnSpc>
                        <a:buNone/>
                      </a:pPr>
                      <a:endParaRPr lang="zh-CN" altLang="en-US" sz="2800" b="1">
                        <a:latin typeface="宋体" panose="02010600030101010101" pitchFamily="2" charset="-122"/>
                        <a:ea typeface="宋体" panose="02010600030101010101" pitchFamily="2" charset="-122"/>
                      </a:endParaRPr>
                    </a:p>
                  </a:txBody>
                  <a:tcPr marL="91447" marR="91447" marT="46387" marB="46387"/>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乐：①然而禽鸟知山林之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乐趣</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②人知从太守游而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欢乐，快乐</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③而不知太守之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800" b="1">
                          <a:latin typeface="宋体" panose="02010600030101010101" pitchFamily="2" charset="-122"/>
                          <a:ea typeface="宋体" panose="02010600030101010101" pitchFamily="2" charset="-122"/>
                          <a:cs typeface="宋体" panose="02010600030101010101" pitchFamily="2" charset="-122"/>
                        </a:rPr>
                        <a:t>其乐也（</a:t>
                      </a:r>
                      <a:r>
                        <a:rPr lang="zh-CN" altLang="en-US" sz="2800" b="1">
                          <a:latin typeface="楷体" panose="02010609060101010101" charset="-122"/>
                          <a:ea typeface="楷体" panose="02010609060101010101" charset="-122"/>
                          <a:cs typeface="楷体" panose="02010609060101010101" charset="-122"/>
                        </a:rPr>
                        <a:t>以……为快乐</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归：①云</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归</a:t>
                      </a:r>
                      <a:r>
                        <a:rPr lang="zh-CN" altLang="en-US" sz="2800" b="1">
                          <a:latin typeface="宋体" panose="02010600030101010101" pitchFamily="2" charset="-122"/>
                          <a:ea typeface="宋体" panose="02010600030101010101" pitchFamily="2" charset="-122"/>
                          <a:cs typeface="宋体" panose="02010600030101010101" pitchFamily="2" charset="-122"/>
                        </a:rPr>
                        <a:t>而岩穴暝（</a:t>
                      </a:r>
                      <a:r>
                        <a:rPr lang="zh-CN" altLang="en-US" sz="2800" b="1">
                          <a:latin typeface="楷体" panose="02010609060101010101" charset="-122"/>
                          <a:ea typeface="楷体" panose="02010609060101010101" charset="-122"/>
                          <a:cs typeface="宋体" panose="02010600030101010101" pitchFamily="2" charset="-122"/>
                        </a:rPr>
                        <a:t>聚拢</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②太守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归</a:t>
                      </a:r>
                      <a:r>
                        <a:rPr lang="zh-CN" altLang="en-US" sz="2800" b="1">
                          <a:latin typeface="宋体" panose="02010600030101010101" pitchFamily="2" charset="-122"/>
                          <a:ea typeface="宋体" panose="02010600030101010101" pitchFamily="2" charset="-122"/>
                          <a:cs typeface="宋体" panose="02010600030101010101" pitchFamily="2" charset="-122"/>
                        </a:rPr>
                        <a:t>而宾客从也（</a:t>
                      </a:r>
                      <a:r>
                        <a:rPr lang="zh-CN" altLang="en-US" sz="2800" b="1">
                          <a:latin typeface="楷体" panose="02010609060101010101" charset="-122"/>
                          <a:ea typeface="楷体" panose="02010609060101010101" charset="-122"/>
                          <a:cs typeface="宋体" panose="02010600030101010101" pitchFamily="2" charset="-122"/>
                        </a:rPr>
                        <a:t>返回</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秀：①望之蔚然而深</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秀</a:t>
                      </a:r>
                      <a:r>
                        <a:rPr lang="zh-CN" altLang="en-US" sz="2800" b="1">
                          <a:latin typeface="宋体" panose="02010600030101010101" pitchFamily="2" charset="-122"/>
                          <a:ea typeface="宋体" panose="02010600030101010101" pitchFamily="2" charset="-122"/>
                          <a:cs typeface="宋体" panose="02010600030101010101" pitchFamily="2" charset="-122"/>
                        </a:rPr>
                        <a:t>者（</a:t>
                      </a:r>
                      <a:r>
                        <a:rPr lang="zh-CN" altLang="en-US" sz="2800" b="1">
                          <a:latin typeface="楷体" panose="02010609060101010101" charset="-122"/>
                          <a:ea typeface="楷体" panose="02010609060101010101" charset="-122"/>
                          <a:cs typeface="宋体" panose="02010600030101010101" pitchFamily="2" charset="-122"/>
                        </a:rPr>
                        <a:t>秀丽</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②佳木</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秀</a:t>
                      </a:r>
                      <a:r>
                        <a:rPr lang="zh-CN" altLang="en-US" sz="2800" b="1">
                          <a:latin typeface="宋体" panose="02010600030101010101" pitchFamily="2" charset="-122"/>
                          <a:ea typeface="宋体" panose="02010600030101010101" pitchFamily="2" charset="-122"/>
                          <a:cs typeface="宋体" panose="02010600030101010101" pitchFamily="2" charset="-122"/>
                        </a:rPr>
                        <a:t>而繁阴（</a:t>
                      </a:r>
                      <a:r>
                        <a:rPr lang="zh-CN" altLang="en-US" sz="2800" b="1">
                          <a:latin typeface="楷体" panose="02010609060101010101" charset="-122"/>
                          <a:ea typeface="楷体" panose="02010609060101010101" charset="-122"/>
                          <a:cs typeface="宋体" panose="02010600030101010101" pitchFamily="2" charset="-122"/>
                        </a:rPr>
                        <a:t>茂盛</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87" marB="46387"/>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DAF24104-C00A-4D40-A463-B4E814154DBA}"/>
              </a:ext>
            </a:extLst>
          </p:cNvPr>
          <p:cNvGraphicFramePr>
            <a:graphicFrameLocks noGrp="1"/>
          </p:cNvGraphicFramePr>
          <p:nvPr>
            <p:ph idx="1"/>
            <p:extLst>
              <p:ext uri="{D42A27DB-BD31-4B8C-83A1-F6EECF244321}">
                <p14:modId xmlns:p14="http://schemas.microsoft.com/office/powerpoint/2010/main" val="3641725173"/>
              </p:ext>
            </p:extLst>
          </p:nvPr>
        </p:nvGraphicFramePr>
        <p:xfrm>
          <a:off x="1379128" y="777081"/>
          <a:ext cx="9433743" cy="5493048"/>
        </p:xfrm>
        <a:graphic>
          <a:graphicData uri="http://schemas.openxmlformats.org/drawingml/2006/table">
            <a:tbl>
              <a:tblPr firstRow="1" bandRow="1">
                <a:tableStyleId>{5C22544A-7EE6-4342-B048-85BDC9FD1C3A}</a:tableStyleId>
              </a:tblPr>
              <a:tblGrid>
                <a:gridCol w="1773895">
                  <a:extLst>
                    <a:ext uri="{9D8B030D-6E8A-4147-A177-3AD203B41FA5}">
                      <a16:colId xmlns:a16="http://schemas.microsoft.com/office/drawing/2014/main" val="20000"/>
                    </a:ext>
                  </a:extLst>
                </a:gridCol>
                <a:gridCol w="7659848">
                  <a:extLst>
                    <a:ext uri="{9D8B030D-6E8A-4147-A177-3AD203B41FA5}">
                      <a16:colId xmlns:a16="http://schemas.microsoft.com/office/drawing/2014/main" val="20001"/>
                    </a:ext>
                  </a:extLst>
                </a:gridCol>
              </a:tblGrid>
              <a:tr h="669273">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382" marB="4738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382" marB="47382"/>
                </a:tc>
                <a:extLst>
                  <a:ext uri="{0D108BD9-81ED-4DB2-BD59-A6C34878D82A}">
                    <a16:rowId xmlns:a16="http://schemas.microsoft.com/office/drawing/2014/main" val="10000"/>
                  </a:ext>
                </a:extLst>
              </a:tr>
              <a:tr h="4634565">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382" marB="47382"/>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环</a:t>
                      </a:r>
                      <a:r>
                        <a:rPr lang="zh-CN" altLang="en-US" sz="2900" b="1">
                          <a:latin typeface="宋体" panose="02010600030101010101" pitchFamily="2" charset="-122"/>
                          <a:ea typeface="宋体" panose="02010600030101010101" pitchFamily="2" charset="-122"/>
                          <a:cs typeface="宋体" panose="02010600030101010101" pitchFamily="2" charset="-122"/>
                        </a:rPr>
                        <a:t>滁皆山也（</a:t>
                      </a:r>
                      <a:r>
                        <a:rPr lang="zh-CN" altLang="en-US" sz="2900" b="1">
                          <a:latin typeface="楷体" panose="02010609060101010101" charset="-122"/>
                          <a:ea typeface="楷体" panose="02010609060101010101" charset="-122"/>
                          <a:cs typeface="宋体" panose="02010600030101010101" pitchFamily="2" charset="-122"/>
                        </a:rPr>
                        <a:t>环绕</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②望之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蔚然</a:t>
                      </a:r>
                      <a:r>
                        <a:rPr lang="zh-CN" altLang="en-US" sz="2900" b="1">
                          <a:latin typeface="宋体" panose="02010600030101010101" pitchFamily="2" charset="-122"/>
                          <a:ea typeface="宋体" panose="02010600030101010101" pitchFamily="2" charset="-122"/>
                          <a:cs typeface="宋体" panose="02010600030101010101" pitchFamily="2" charset="-122"/>
                        </a:rPr>
                        <a:t>而深秀者（</a:t>
                      </a:r>
                      <a:r>
                        <a:rPr lang="zh-CN" altLang="en-US" sz="2900" b="1">
                          <a:latin typeface="楷体" panose="02010609060101010101" charset="-122"/>
                          <a:ea typeface="楷体" panose="02010609060101010101" charset="-122"/>
                          <a:cs typeface="宋体" panose="02010600030101010101" pitchFamily="2" charset="-122"/>
                        </a:rPr>
                        <a:t>茂盛的样子</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③有亭翼然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临</a:t>
                      </a:r>
                      <a:r>
                        <a:rPr lang="zh-CN" altLang="en-US" sz="2900" b="1">
                          <a:latin typeface="宋体" panose="02010600030101010101" pitchFamily="2" charset="-122"/>
                          <a:ea typeface="宋体" panose="02010600030101010101" pitchFamily="2" charset="-122"/>
                          <a:cs typeface="宋体" panose="02010600030101010101" pitchFamily="2" charset="-122"/>
                        </a:rPr>
                        <a:t>于泉上者（</a:t>
                      </a:r>
                      <a:r>
                        <a:rPr lang="zh-CN" altLang="en-US" sz="2900" b="1">
                          <a:latin typeface="楷体" panose="02010609060101010101" charset="-122"/>
                          <a:ea typeface="楷体" panose="02010609060101010101" charset="-122"/>
                          <a:cs typeface="宋体" panose="02010600030101010101" pitchFamily="2" charset="-122"/>
                        </a:rPr>
                        <a:t>居高面下</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④醉翁之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意</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不在酒（</a:t>
                      </a:r>
                      <a:r>
                        <a:rPr lang="zh-CN" altLang="en-US" sz="2900" b="1">
                          <a:latin typeface="楷体" panose="02010609060101010101" charset="-122"/>
                          <a:ea typeface="楷体" panose="02010609060101010101" charset="-122"/>
                          <a:cs typeface="宋体" panose="02010600030101010101" pitchFamily="2" charset="-122"/>
                          <a:sym typeface="+mn-ea"/>
                        </a:rPr>
                        <a:t>意趣，情趣</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得</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之心而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寓</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之酒也（</a:t>
                      </a:r>
                      <a:r>
                        <a:rPr lang="zh-CN" altLang="en-US" sz="2900" b="1">
                          <a:latin typeface="楷体" panose="02010609060101010101" charset="-122"/>
                          <a:ea typeface="楷体" panose="02010609060101010101" charset="-122"/>
                          <a:cs typeface="宋体" panose="02010600030101010101" pitchFamily="2" charset="-122"/>
                          <a:sym typeface="+mn-ea"/>
                        </a:rPr>
                        <a:t>得：领会。寓：寄托</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⑥云归而岩穴</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暝</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昏暗</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⑦野</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芳发</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而幽香（</a:t>
                      </a:r>
                      <a:r>
                        <a:rPr lang="zh-CN" altLang="en-US" sz="2900" b="1">
                          <a:latin typeface="楷体" panose="02010609060101010101" charset="-122"/>
                          <a:ea typeface="楷体" panose="02010609060101010101" charset="-122"/>
                          <a:cs typeface="宋体" panose="02010600030101010101" pitchFamily="2" charset="-122"/>
                          <a:sym typeface="+mn-ea"/>
                        </a:rPr>
                        <a:t>芳：花。发：开</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382" marB="4738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3CF2A670-0DA3-4C86-AD6F-23820D91FD30}"/>
              </a:ext>
            </a:extLst>
          </p:cNvPr>
          <p:cNvGraphicFramePr>
            <a:graphicFrameLocks noGrp="1"/>
          </p:cNvGraphicFramePr>
          <p:nvPr>
            <p:ph idx="1"/>
          </p:nvPr>
        </p:nvGraphicFramePr>
        <p:xfrm>
          <a:off x="1774825" y="657225"/>
          <a:ext cx="8642350" cy="5492420"/>
        </p:xfrm>
        <a:graphic>
          <a:graphicData uri="http://schemas.openxmlformats.org/drawingml/2006/table">
            <a:tbl>
              <a:tblPr firstRow="1" bandRow="1">
                <a:tableStyleId>{5C22544A-7EE6-4342-B048-85BDC9FD1C3A}</a:tableStyleId>
              </a:tblPr>
              <a:tblGrid>
                <a:gridCol w="1722247">
                  <a:extLst>
                    <a:ext uri="{9D8B030D-6E8A-4147-A177-3AD203B41FA5}">
                      <a16:colId xmlns:a16="http://schemas.microsoft.com/office/drawing/2014/main" val="20000"/>
                    </a:ext>
                  </a:extLst>
                </a:gridCol>
                <a:gridCol w="6920103">
                  <a:extLst>
                    <a:ext uri="{9D8B030D-6E8A-4147-A177-3AD203B41FA5}">
                      <a16:colId xmlns:a16="http://schemas.microsoft.com/office/drawing/2014/main" val="20001"/>
                    </a:ext>
                  </a:extLst>
                </a:gridCol>
              </a:tblGrid>
              <a:tr h="667046">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225" marB="4722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225" marB="47225"/>
                </a:tc>
                <a:extLst>
                  <a:ext uri="{0D108BD9-81ED-4DB2-BD59-A6C34878D82A}">
                    <a16:rowId xmlns:a16="http://schemas.microsoft.com/office/drawing/2014/main" val="10000"/>
                  </a:ext>
                </a:extLst>
              </a:tr>
              <a:tr h="4636792">
                <a:tc>
                  <a:txBody>
                    <a:bodyPr vert="horz" wrap="square"/>
                    <a:lstStyle/>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225" marB="47225"/>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⑧宴</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酣</a:t>
                      </a:r>
                      <a:r>
                        <a:rPr lang="zh-CN" altLang="en-US" sz="2900" b="1">
                          <a:latin typeface="宋体" panose="02010600030101010101" pitchFamily="2" charset="-122"/>
                          <a:ea typeface="宋体" panose="02010600030101010101" pitchFamily="2" charset="-122"/>
                          <a:cs typeface="宋体" panose="02010600030101010101" pitchFamily="2" charset="-122"/>
                        </a:rPr>
                        <a:t>之乐（</a:t>
                      </a:r>
                      <a:r>
                        <a:rPr lang="zh-CN" altLang="en-US" sz="2900" b="1">
                          <a:latin typeface="楷体" panose="02010609060101010101" charset="-122"/>
                          <a:ea typeface="楷体" panose="02010609060101010101" charset="-122"/>
                          <a:cs typeface="宋体" panose="02010600030101010101" pitchFamily="2" charset="-122"/>
                        </a:rPr>
                        <a:t>尽兴地喝酒</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⑨杂然而前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陈</a:t>
                      </a:r>
                      <a:r>
                        <a:rPr lang="zh-CN" altLang="en-US" sz="2900" b="1">
                          <a:latin typeface="宋体" panose="02010600030101010101" pitchFamily="2" charset="-122"/>
                          <a:ea typeface="宋体" panose="02010600030101010101" pitchFamily="2" charset="-122"/>
                          <a:cs typeface="宋体" panose="02010600030101010101" pitchFamily="2" charset="-122"/>
                        </a:rPr>
                        <a:t>着（</a:t>
                      </a:r>
                      <a:r>
                        <a:rPr lang="zh-CN" altLang="en-US" sz="2900" b="1">
                          <a:latin typeface="楷体_GB2312" panose="02010609030101010101" charset="-122"/>
                          <a:ea typeface="楷体_GB2312" panose="02010609030101010101" charset="-122"/>
                          <a:cs typeface="宋体" panose="02010600030101010101" pitchFamily="2" charset="-122"/>
                        </a:rPr>
                        <a:t>陈列，摆开</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⑩</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弈</a:t>
                      </a:r>
                      <a:r>
                        <a:rPr lang="zh-CN" altLang="en-US" sz="2900" b="1">
                          <a:latin typeface="宋体" panose="02010600030101010101" pitchFamily="2" charset="-122"/>
                          <a:ea typeface="宋体" panose="02010600030101010101" pitchFamily="2" charset="-122"/>
                          <a:cs typeface="宋体" panose="02010600030101010101" pitchFamily="2" charset="-122"/>
                        </a:rPr>
                        <a:t>者胜（</a:t>
                      </a:r>
                      <a:r>
                        <a:rPr lang="zh-CN" altLang="en-US" sz="2900" b="1">
                          <a:latin typeface="楷体" panose="02010609060101010101" charset="-122"/>
                          <a:ea typeface="楷体" panose="02010609060101010101" charset="-122"/>
                          <a:cs typeface="宋体" panose="02010600030101010101" pitchFamily="2" charset="-122"/>
                        </a:rPr>
                        <a:t>下棋</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觥筹</a:t>
                      </a:r>
                      <a:r>
                        <a:rPr lang="zh-CN" altLang="en-US" sz="2900" b="1">
                          <a:latin typeface="宋体" panose="02010600030101010101" pitchFamily="2" charset="-122"/>
                          <a:ea typeface="宋体" panose="02010600030101010101" pitchFamily="2" charset="-122"/>
                          <a:cs typeface="宋体" panose="02010600030101010101" pitchFamily="2" charset="-122"/>
                        </a:rPr>
                        <a:t>交错（</a:t>
                      </a:r>
                      <a:r>
                        <a:rPr lang="zh-CN" altLang="en-US" sz="2900" b="1">
                          <a:latin typeface="楷体" panose="02010609060101010101" charset="-122"/>
                          <a:ea typeface="楷体" panose="02010609060101010101" charset="-122"/>
                          <a:cs typeface="宋体" panose="02010600030101010101" pitchFamily="2" charset="-122"/>
                        </a:rPr>
                        <a:t>觥：酒杯。筹：酒筹</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⑫</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颓然</a:t>
                      </a:r>
                      <a:r>
                        <a:rPr lang="zh-CN" altLang="en-US" sz="2900" b="1">
                          <a:latin typeface="宋体" panose="02010600030101010101" pitchFamily="2" charset="-122"/>
                          <a:ea typeface="宋体" panose="02010600030101010101" pitchFamily="2" charset="-122"/>
                          <a:cs typeface="宋体" panose="02010600030101010101" pitchFamily="2" charset="-122"/>
                        </a:rPr>
                        <a:t>乎其间者（</a:t>
                      </a:r>
                      <a:r>
                        <a:rPr lang="zh-CN" altLang="en-US" sz="2900" b="1">
                          <a:latin typeface="楷体_GB2312" panose="02010609030101010101" charset="-122"/>
                          <a:ea typeface="楷体_GB2312" panose="02010609030101010101" charset="-122"/>
                          <a:cs typeface="宋体" panose="02010600030101010101" pitchFamily="2" charset="-122"/>
                        </a:rPr>
                        <a:t>倒下的样子</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⑬树林阴</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翳</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rPr>
                        <a:t>遮盖</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⑭太守</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谓</a:t>
                      </a:r>
                      <a:r>
                        <a:rPr lang="zh-CN" altLang="en-US" sz="2900" b="1">
                          <a:latin typeface="宋体" panose="02010600030101010101" pitchFamily="2" charset="-122"/>
                          <a:ea typeface="宋体" panose="02010600030101010101" pitchFamily="2" charset="-122"/>
                          <a:cs typeface="宋体" panose="02010600030101010101" pitchFamily="2" charset="-122"/>
                        </a:rPr>
                        <a:t>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rPr>
                        <a:t>为，是</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225" marB="4722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D203647B-2541-45DA-8251-CD294AA9EAAA}"/>
              </a:ext>
            </a:extLst>
          </p:cNvPr>
          <p:cNvSpPr txBox="1"/>
          <p:nvPr/>
        </p:nvSpPr>
        <p:spPr>
          <a:xfrm>
            <a:off x="1884364" y="563563"/>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1．文章中心：这篇游记描写了醉翁亭的秀丽环境，勾勒出一幅太守与民同乐的图画，抒发了作者的政治理想和寓情山水以排遣郁闷的复杂感情，表现了作者随遇而安、与民同乐的旷达情怀。</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9265" name="文本框 1">
            <a:extLst>
              <a:ext uri="{FF2B5EF4-FFF2-40B4-BE49-F238E27FC236}">
                <a16:creationId xmlns:a16="http://schemas.microsoft.com/office/drawing/2014/main" id="{B28B39FF-A73F-432E-AE78-40188DC82E63}"/>
              </a:ext>
            </a:extLst>
          </p:cNvPr>
          <p:cNvSpPr txBox="1">
            <a:spLocks noChangeArrowheads="1"/>
          </p:cNvSpPr>
          <p:nvPr/>
        </p:nvSpPr>
        <p:spPr bwMode="auto">
          <a:xfrm>
            <a:off x="1884363" y="542925"/>
            <a:ext cx="8596312"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2．文章脉络：</a:t>
            </a:r>
          </a:p>
          <a:p>
            <a:pPr>
              <a:lnSpc>
                <a:spcPct val="150000"/>
              </a:lnSpc>
            </a:pPr>
            <a:r>
              <a:rPr lang="zh-CN" altLang="en-US" sz="2800" b="1">
                <a:latin typeface="宋体" panose="02010600030101010101" pitchFamily="2" charset="-122"/>
                <a:sym typeface="宋体" panose="02010600030101010101" pitchFamily="2" charset="-122"/>
              </a:rPr>
              <a:t>    第①段：写醉翁亭的地理环境和命名缘由。</a:t>
            </a:r>
          </a:p>
          <a:p>
            <a:pPr>
              <a:lnSpc>
                <a:spcPct val="150000"/>
              </a:lnSpc>
            </a:pPr>
            <a:r>
              <a:rPr lang="zh-CN" altLang="en-US" sz="2800" b="1">
                <a:latin typeface="宋体" panose="02010600030101010101" pitchFamily="2" charset="-122"/>
                <a:sym typeface="宋体" panose="02010600030101010101" pitchFamily="2" charset="-122"/>
              </a:rPr>
              <a:t>（1）从全景移向局部，层层推进，引人入胜。不言明太守是谁，成为全篇的一个悬念。</a:t>
            </a:r>
          </a:p>
          <a:p>
            <a:pPr>
              <a:lnSpc>
                <a:spcPct val="140000"/>
              </a:lnSpc>
            </a:pPr>
            <a:r>
              <a:rPr lang="zh-CN" altLang="en-US" sz="2800" b="1">
                <a:latin typeface="宋体" panose="02010600030101010101" pitchFamily="2" charset="-122"/>
                <a:sym typeface="宋体" panose="02010600030101010101" pitchFamily="2" charset="-122"/>
              </a:rPr>
              <a:t>（2）“饮少辄醉”，突出了一个“醉”字；“年又最高”，又暗含了一个“翁”字。两者合璧，遂有“醉翁”之号。“醉翁之意不在酒，在乎山水之间也”为写景抒情奠定了基调。</a:t>
            </a:r>
          </a:p>
          <a:p>
            <a:pPr>
              <a:lnSpc>
                <a:spcPct val="140000"/>
              </a:lnSpc>
            </a:pPr>
            <a:r>
              <a:rPr lang="zh-CN" altLang="en-US" sz="2800" b="1">
                <a:latin typeface="宋体" panose="02010600030101010101" pitchFamily="2" charset="-122"/>
                <a:sym typeface="宋体" panose="02010600030101010101" pitchFamily="2" charset="-122"/>
              </a:rPr>
              <a:t>    </a:t>
            </a:r>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7" name="文本框 1">
            <a:extLst>
              <a:ext uri="{FF2B5EF4-FFF2-40B4-BE49-F238E27FC236}">
                <a16:creationId xmlns:a16="http://schemas.microsoft.com/office/drawing/2014/main" id="{EDE46248-BA6C-4861-BA18-A458C8E536C2}"/>
              </a:ext>
            </a:extLst>
          </p:cNvPr>
          <p:cNvSpPr txBox="1">
            <a:spLocks noChangeArrowheads="1"/>
          </p:cNvSpPr>
          <p:nvPr/>
        </p:nvSpPr>
        <p:spPr bwMode="auto">
          <a:xfrm>
            <a:off x="2019301" y="669925"/>
            <a:ext cx="8151813"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solidFill>
                  <a:srgbClr val="C00000"/>
                </a:solidFill>
                <a:latin typeface="宋体" panose="02010600030101010101" pitchFamily="2" charset="-122"/>
              </a:rPr>
              <a:t>【第十一章】</a:t>
            </a:r>
            <a:r>
              <a:rPr lang="zh-CN" altLang="en-US" sz="2800" b="1">
                <a:latin typeface="宋体" panose="02010600030101010101" pitchFamily="2" charset="-122"/>
              </a:rPr>
              <a:t>讲人要有志气、品格，在任何时候、任何情况下都不能改变自己的心志，应该矢志不渝。</a:t>
            </a:r>
          </a:p>
          <a:p>
            <a:pPr>
              <a:lnSpc>
                <a:spcPct val="150000"/>
              </a:lnSpc>
            </a:pPr>
            <a:endParaRPr lang="zh-CN" altLang="en-US" sz="2800" b="1">
              <a:latin typeface="宋体" panose="02010600030101010101" pitchFamily="2" charset="-122"/>
            </a:endParaRPr>
          </a:p>
          <a:p>
            <a:pPr>
              <a:lnSpc>
                <a:spcPct val="150000"/>
              </a:lnSpc>
            </a:pPr>
            <a:r>
              <a:rPr lang="zh-CN" altLang="en-US" sz="2800" b="1">
                <a:solidFill>
                  <a:srgbClr val="C00000"/>
                </a:solidFill>
                <a:latin typeface="宋体" panose="02010600030101010101" pitchFamily="2" charset="-122"/>
              </a:rPr>
              <a:t>【第十二章】</a:t>
            </a:r>
            <a:r>
              <a:rPr lang="zh-CN" altLang="en-US" sz="2800" b="1">
                <a:latin typeface="宋体" panose="02010600030101010101" pitchFamily="2" charset="-122"/>
              </a:rPr>
              <a:t>从学习方法上讲“仁”。“博学而笃志”指既要广博地学习，又要有坚定的志向；“切问而近思”指既要恳切地发问求教，又要多想当前的事情。</a:t>
            </a:r>
          </a:p>
        </p:txBody>
      </p:sp>
    </p:spTree>
  </p:cSld>
  <p:clrMapOvr>
    <a:masterClrMapping/>
  </p:clrMapOvr>
  <p:transition/>
  <p:timing/>
</p:sld>
</file>

<file path=ppt/slides/slide1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0289" name="文本框 1">
            <a:extLst>
              <a:ext uri="{FF2B5EF4-FFF2-40B4-BE49-F238E27FC236}">
                <a16:creationId xmlns:a16="http://schemas.microsoft.com/office/drawing/2014/main" id="{E954BAF2-B4CE-4959-87A0-01E8AE20972E}"/>
              </a:ext>
            </a:extLst>
          </p:cNvPr>
          <p:cNvSpPr txBox="1">
            <a:spLocks noChangeArrowheads="1"/>
          </p:cNvSpPr>
          <p:nvPr/>
        </p:nvSpPr>
        <p:spPr bwMode="auto">
          <a:xfrm>
            <a:off x="1657350" y="587375"/>
            <a:ext cx="88773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第②段：写山中朝暮之景、四时之景及山水之乐。（风景画）</a:t>
            </a:r>
          </a:p>
          <a:p>
            <a:pPr>
              <a:lnSpc>
                <a:spcPct val="140000"/>
              </a:lnSpc>
            </a:pPr>
            <a:r>
              <a:rPr lang="zh-CN" altLang="en-US" sz="2700" b="1">
                <a:latin typeface="宋体" panose="02010600030101010101" pitchFamily="2" charset="-122"/>
                <a:sym typeface="宋体" panose="02010600030101010101" pitchFamily="2" charset="-122"/>
              </a:rPr>
              <a:t>    “日出而林霏开，云归而岩穴暝”，写早晚之景象。“野芳发而幽香”写春景，“佳木秀而繁阴”写夏景，“风霜高洁”写秋景，“水落而石出”写冬景。</a:t>
            </a:r>
          </a:p>
          <a:p>
            <a:pPr>
              <a:lnSpc>
                <a:spcPct val="140000"/>
              </a:lnSpc>
            </a:pPr>
            <a:r>
              <a:rPr lang="zh-CN" altLang="en-US" sz="2700" b="1">
                <a:latin typeface="宋体" panose="02010600030101010101" pitchFamily="2" charset="-122"/>
                <a:sym typeface="宋体" panose="02010600030101010101" pitchFamily="2" charset="-122"/>
              </a:rPr>
              <a:t>    </a:t>
            </a:r>
          </a:p>
        </p:txBody>
      </p:sp>
      <p:sp>
        <p:nvSpPr>
          <p:cNvPr id="2" name="文本框 1">
            <a:extLst>
              <a:ext uri="{FF2B5EF4-FFF2-40B4-BE49-F238E27FC236}">
                <a16:creationId xmlns:a16="http://schemas.microsoft.com/office/drawing/2014/main" id="{46062336-3DB6-4DFB-867D-AD88BA679766}"/>
              </a:ext>
            </a:extLst>
          </p:cNvPr>
          <p:cNvSpPr txBox="1"/>
          <p:nvPr/>
        </p:nvSpPr>
        <p:spPr>
          <a:xfrm>
            <a:off x="5826125" y="3168650"/>
            <a:ext cx="545342" cy="523220"/>
          </a:xfrm>
          <a:prstGeom prst="rect">
            <a:avLst/>
          </a:prstGeom>
          <a:noFill/>
        </p:spPr>
        <p:txBody>
          <a:bodyPr wrap="none">
            <a:spAutoFit/>
          </a:bodyPr>
          <a:lstStyle/>
          <a:p>
            <a:r>
              <a:rPr lang="zh-CN" altLang="en-US" sz="2800" b="1" noProof="1">
                <a:solidFill>
                  <a:schemeClr val="dk1"/>
                </a:solidFill>
                <a:latin typeface="宋体" panose="02010600030101010101" pitchFamily="2" charset="-122"/>
                <a:cs typeface="宋体" panose="02010600030101010101" pitchFamily="2" charset="-122"/>
                <a:sym typeface="+mn-ea"/>
              </a:rPr>
              <a:t>）</a:t>
            </a:r>
            <a:endParaRPr lang="zh-CN" altLang="en-US" noProof="1"/>
          </a:p>
        </p:txBody>
      </p:sp>
    </p:spTree>
  </p:cSld>
  <p:clrMapOvr>
    <a:masterClrMapping/>
  </p:clrMapOvr>
  <p:transition/>
  <p:timing/>
</p:sld>
</file>

<file path=ppt/slides/slide1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1313" name="文本框 1">
            <a:extLst>
              <a:ext uri="{FF2B5EF4-FFF2-40B4-BE49-F238E27FC236}">
                <a16:creationId xmlns:a16="http://schemas.microsoft.com/office/drawing/2014/main" id="{D748C048-0D62-49D1-A961-ADCD0C93F921}"/>
              </a:ext>
            </a:extLst>
          </p:cNvPr>
          <p:cNvSpPr txBox="1">
            <a:spLocks noChangeArrowheads="1"/>
          </p:cNvSpPr>
          <p:nvPr/>
        </p:nvSpPr>
        <p:spPr bwMode="auto">
          <a:xfrm>
            <a:off x="1657350" y="601664"/>
            <a:ext cx="8877300" cy="383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第③段：写滁人的游乐和太守的宴饮。（人文图）</a:t>
            </a:r>
          </a:p>
          <a:p>
            <a:pPr>
              <a:lnSpc>
                <a:spcPct val="150000"/>
              </a:lnSpc>
            </a:pPr>
            <a:r>
              <a:rPr lang="zh-CN" altLang="en-US" sz="2700" b="1">
                <a:latin typeface="宋体" panose="02010600030101010101" pitchFamily="2" charset="-122"/>
                <a:sym typeface="宋体" panose="02010600030101010101" pitchFamily="2" charset="-122"/>
              </a:rPr>
              <a:t>先写滁人之游，描绘出一幅太平祥和的百姓游乐图，顺序为“滁人游—太守宴—众宾欢—太守醉”。写宴饮所需，都是就地取材，意在夸耀滁地的富足，表明野餐的简朴。全段表达了作者“与民同乐”的政治理想。</a:t>
            </a:r>
          </a:p>
          <a:p>
            <a:pPr>
              <a:lnSpc>
                <a:spcPct val="150000"/>
              </a:lnSpc>
            </a:pPr>
            <a:r>
              <a:rPr lang="zh-CN" altLang="en-US" sz="2700" b="1">
                <a:latin typeface="宋体" panose="02010600030101010101" pitchFamily="2" charset="-122"/>
                <a:sym typeface="宋体" panose="02010600030101010101" pitchFamily="2" charset="-122"/>
              </a:rPr>
              <a:t>    </a:t>
            </a:r>
          </a:p>
        </p:txBody>
      </p:sp>
      <p:sp>
        <p:nvSpPr>
          <p:cNvPr id="2" name="文本框 1">
            <a:extLst>
              <a:ext uri="{FF2B5EF4-FFF2-40B4-BE49-F238E27FC236}">
                <a16:creationId xmlns:a16="http://schemas.microsoft.com/office/drawing/2014/main" id="{0838A751-E5DB-4ED3-969D-4AE72AD67127}"/>
              </a:ext>
            </a:extLst>
          </p:cNvPr>
          <p:cNvSpPr txBox="1"/>
          <p:nvPr/>
        </p:nvSpPr>
        <p:spPr>
          <a:xfrm>
            <a:off x="5826125" y="3168650"/>
            <a:ext cx="545342" cy="523220"/>
          </a:xfrm>
          <a:prstGeom prst="rect">
            <a:avLst/>
          </a:prstGeom>
          <a:noFill/>
        </p:spPr>
        <p:txBody>
          <a:bodyPr wrap="none">
            <a:spAutoFit/>
          </a:bodyPr>
          <a:lstStyle/>
          <a:p>
            <a:r>
              <a:rPr lang="zh-CN" altLang="en-US" sz="2800" b="1" noProof="1">
                <a:solidFill>
                  <a:schemeClr val="dk1"/>
                </a:solidFill>
                <a:latin typeface="宋体" panose="02010600030101010101" pitchFamily="2" charset="-122"/>
                <a:cs typeface="宋体" panose="02010600030101010101" pitchFamily="2" charset="-122"/>
                <a:sym typeface="+mn-ea"/>
              </a:rPr>
              <a:t>）</a:t>
            </a:r>
            <a:endParaRPr lang="zh-CN" altLang="en-US" noProof="1"/>
          </a:p>
        </p:txBody>
      </p:sp>
    </p:spTree>
  </p:cSld>
  <p:clrMapOvr>
    <a:masterClrMapping/>
  </p:clrMapOvr>
  <p:transition/>
  <p:timing/>
</p:sld>
</file>

<file path=ppt/slides/slide1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2337" name="文本框 1">
            <a:extLst>
              <a:ext uri="{FF2B5EF4-FFF2-40B4-BE49-F238E27FC236}">
                <a16:creationId xmlns:a16="http://schemas.microsoft.com/office/drawing/2014/main" id="{4ED60252-1FE8-47F9-B394-13E7B4518D40}"/>
              </a:ext>
            </a:extLst>
          </p:cNvPr>
          <p:cNvSpPr txBox="1">
            <a:spLocks noChangeArrowheads="1"/>
          </p:cNvSpPr>
          <p:nvPr/>
        </p:nvSpPr>
        <p:spPr bwMode="auto">
          <a:xfrm>
            <a:off x="1657350" y="587376"/>
            <a:ext cx="8877300" cy="494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第④段：写日暮醉归，归结全文主旨。</a:t>
            </a:r>
          </a:p>
          <a:p>
            <a:pPr>
              <a:lnSpc>
                <a:spcPct val="130000"/>
              </a:lnSpc>
            </a:pPr>
            <a:r>
              <a:rPr lang="zh-CN" altLang="en-US" sz="2700" b="1">
                <a:latin typeface="宋体" panose="02010600030101010101" pitchFamily="2" charset="-122"/>
                <a:sym typeface="宋体" panose="02010600030101010101" pitchFamily="2" charset="-122"/>
              </a:rPr>
              <a:t>(1)主旨句：醉能同其乐。</a:t>
            </a:r>
          </a:p>
          <a:p>
            <a:pPr>
              <a:lnSpc>
                <a:spcPct val="130000"/>
              </a:lnSpc>
            </a:pPr>
            <a:r>
              <a:rPr lang="zh-CN" altLang="en-US" sz="2700" b="1">
                <a:latin typeface="宋体" panose="02010600030101010101" pitchFamily="2" charset="-122"/>
                <a:sym typeface="宋体" panose="02010600030101010101" pitchFamily="2" charset="-122"/>
              </a:rPr>
              <a:t>(2)写“乐”的几种情境：一是“禽鸟之乐”，二是“游人之乐”，三是“太守之乐”。“太守之乐”的境界最高。及至文末，方才道明太守是谁，解开全篇悬念，文章也戛然而止，且饶有余味。</a:t>
            </a:r>
          </a:p>
          <a:p>
            <a:pPr>
              <a:lnSpc>
                <a:spcPct val="130000"/>
              </a:lnSpc>
            </a:pPr>
            <a:endParaRPr lang="zh-CN" altLang="en-US" sz="2700" b="1">
              <a:latin typeface="宋体" panose="02010600030101010101" pitchFamily="2" charset="-122"/>
              <a:sym typeface="宋体" panose="02010600030101010101" pitchFamily="2" charset="-122"/>
            </a:endParaRPr>
          </a:p>
          <a:p>
            <a:pPr>
              <a:lnSpc>
                <a:spcPct val="130000"/>
              </a:lnSpc>
            </a:pPr>
            <a:r>
              <a:rPr lang="zh-CN" altLang="en-US" sz="2700" b="1">
                <a:latin typeface="宋体" panose="02010600030101010101" pitchFamily="2" charset="-122"/>
                <a:sym typeface="宋体" panose="02010600030101010101" pitchFamily="2" charset="-122"/>
              </a:rPr>
              <a:t>▲(3)作者之“乐”：一是“山水之乐”，二是“宴酣之乐”，三是“乐人之乐”。三乐归一，都是“与民同乐”。</a:t>
            </a:r>
          </a:p>
        </p:txBody>
      </p:sp>
    </p:spTree>
  </p:cSld>
  <p:clrMapOvr>
    <a:masterClrMapping/>
  </p:clrMapOvr>
  <p:transition/>
  <p:timing/>
</p:sld>
</file>

<file path=ppt/slides/slide1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2A583A0B-010D-4377-9C7E-07E036C7DA43}"/>
              </a:ext>
            </a:extLst>
          </p:cNvPr>
          <p:cNvSpPr txBox="1"/>
          <p:nvPr/>
        </p:nvSpPr>
        <p:spPr>
          <a:xfrm>
            <a:off x="1920876" y="673100"/>
            <a:ext cx="8423275" cy="5689600"/>
          </a:xfrm>
          <a:prstGeom prst="rect">
            <a:avLst/>
          </a:prstGeom>
          <a:noFill/>
          <a:ln w="9525">
            <a:noFill/>
          </a:ln>
        </p:spPr>
        <p:txBody>
          <a:bodyPr>
            <a:spAutoFit/>
          </a:bodyPr>
          <a:lstStyle/>
          <a:p>
            <a:pPr>
              <a:lnSpc>
                <a:spcPct val="13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p>
          <a:p>
            <a:pPr>
              <a:lnSpc>
                <a:spcPct val="130000"/>
              </a:lnSpc>
            </a:pPr>
            <a:r>
              <a:rPr lang="zh-CN" altLang="en-US" sz="2800" b="1" noProof="1">
                <a:latin typeface="宋体" panose="02010600030101010101" pitchFamily="2" charset="-122"/>
                <a:sym typeface="宋体" panose="02010600030101010101" pitchFamily="2" charset="-122"/>
              </a:rPr>
              <a:t>1．层次清晰，脉络分明。文章以“乐”这一主线贯穿全文。</a:t>
            </a:r>
          </a:p>
          <a:p>
            <a:pPr>
              <a:lnSpc>
                <a:spcPct val="130000"/>
              </a:lnSpc>
            </a:pPr>
            <a:r>
              <a:rPr lang="zh-CN" altLang="en-US" sz="2800" b="1" noProof="1">
                <a:latin typeface="宋体" panose="02010600030101010101" pitchFamily="2" charset="-122"/>
                <a:sym typeface="宋体" panose="02010600030101010101" pitchFamily="2" charset="-122"/>
              </a:rPr>
              <a:t>2．语句凝练，语意精警含蓄。</a:t>
            </a:r>
          </a:p>
          <a:p>
            <a:pPr>
              <a:lnSpc>
                <a:spcPct val="130000"/>
              </a:lnSpc>
            </a:pPr>
            <a:r>
              <a:rPr lang="zh-CN" altLang="en-US" sz="2800" b="1" noProof="1">
                <a:latin typeface="宋体" panose="02010600030101010101" pitchFamily="2" charset="-122"/>
                <a:sym typeface="宋体" panose="02010600030101010101" pitchFamily="2" charset="-122"/>
              </a:rPr>
              <a:t>3．句法骈散结合，语言抑扬顿挫。大量运用骈偶句，加强了韵律美。全文共用了21个“也”字，每一个“也”字不仅帮助煞尾，还成了文意转折的标志，具有一唱三叹的韵味。全文还用了25个“而”字，把诗一样的句子散文化，整散结合，使文章既有诗的韵味，又有散文的美感。</a:t>
            </a:r>
          </a:p>
        </p:txBody>
      </p:sp>
    </p:spTree>
  </p:cSld>
  <p:clrMapOvr>
    <a:masterClrMapping/>
  </p:clrMapOvr>
  <p:transition/>
  <p:timing/>
</p:sld>
</file>

<file path=ppt/slides/slide1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5AB476FC-3A9B-4139-85E7-ED4942EA474E}"/>
              </a:ext>
            </a:extLst>
          </p:cNvPr>
          <p:cNvSpPr txBox="1"/>
          <p:nvPr/>
        </p:nvSpPr>
        <p:spPr>
          <a:xfrm>
            <a:off x="1884364" y="434976"/>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《湖心亭看雪》</a:t>
            </a:r>
          </a:p>
        </p:txBody>
      </p:sp>
      <p:graphicFrame>
        <p:nvGraphicFramePr>
          <p:cNvPr id="2" name="内容占位符 1">
            <a:extLst>
              <a:ext uri="{FF2B5EF4-FFF2-40B4-BE49-F238E27FC236}">
                <a16:creationId xmlns:a16="http://schemas.microsoft.com/office/drawing/2014/main" id="{8A0E8D41-BF61-43FE-89F4-5CBA9A3B6732}"/>
              </a:ext>
            </a:extLst>
          </p:cNvPr>
          <p:cNvGraphicFramePr>
            <a:graphicFrameLocks noGrp="1"/>
          </p:cNvGraphicFramePr>
          <p:nvPr>
            <p:ph idx="1"/>
          </p:nvPr>
        </p:nvGraphicFramePr>
        <p:xfrm>
          <a:off x="1884363" y="1052513"/>
          <a:ext cx="8642350" cy="5626627"/>
        </p:xfrm>
        <a:graphic>
          <a:graphicData uri="http://schemas.openxmlformats.org/drawingml/2006/table">
            <a:tbl>
              <a:tblPr firstRow="1" bandRow="1">
                <a:tableStyleId>{5C22544A-7EE6-4342-B048-85BDC9FD1C3A}</a:tableStyleId>
              </a:tblPr>
              <a:tblGrid>
                <a:gridCol w="1638420">
                  <a:extLst>
                    <a:ext uri="{9D8B030D-6E8A-4147-A177-3AD203B41FA5}">
                      <a16:colId xmlns:a16="http://schemas.microsoft.com/office/drawing/2014/main" val="20000"/>
                    </a:ext>
                  </a:extLst>
                </a:gridCol>
                <a:gridCol w="7003930">
                  <a:extLst>
                    <a:ext uri="{9D8B030D-6E8A-4147-A177-3AD203B41FA5}">
                      <a16:colId xmlns:a16="http://schemas.microsoft.com/office/drawing/2014/main" val="20001"/>
                    </a:ext>
                  </a:extLst>
                </a:gridCol>
              </a:tblGrid>
              <a:tr h="653523">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67" marB="46267"/>
                </a:tc>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67" marB="46267"/>
                </a:tc>
                <a:extLst>
                  <a:ext uri="{0D108BD9-81ED-4DB2-BD59-A6C34878D82A}">
                    <a16:rowId xmlns:a16="http://schemas.microsoft.com/office/drawing/2014/main" val="10000"/>
                  </a:ext>
                </a:extLst>
              </a:tr>
              <a:tr h="1296122">
                <a:tc>
                  <a:txBody>
                    <a:bodyPr vert="horz" wrap="square"/>
                    <a:lstStyle/>
                    <a:p>
                      <a:pPr algn="ctr" fontAlgn="auto">
                        <a:lnSpc>
                          <a:spcPct val="120000"/>
                        </a:lnSpc>
                        <a:buNone/>
                      </a:pPr>
                      <a:r>
                        <a:rPr lang="zh-CN" altLang="en-US" sz="2800" b="1">
                          <a:latin typeface="宋体" panose="02010600030101010101" pitchFamily="2" charset="-122"/>
                          <a:ea typeface="宋体" panose="02010600030101010101" pitchFamily="2" charset="-122"/>
                        </a:rPr>
                        <a:t>词类活用</a:t>
                      </a:r>
                    </a:p>
                  </a:txBody>
                  <a:tcPr marL="91447" marR="91447" marT="46267" marB="46267"/>
                </a:tc>
                <a:tc>
                  <a:txBody>
                    <a:bodyPr vert="horz" wrap="square"/>
                    <a:lstStyle/>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①大</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雪</a:t>
                      </a:r>
                      <a:r>
                        <a:rPr lang="zh-CN" altLang="en-US" sz="2800" b="1">
                          <a:latin typeface="宋体" panose="02010600030101010101" pitchFamily="2" charset="-122"/>
                          <a:ea typeface="宋体" panose="02010600030101010101" pitchFamily="2" charset="-122"/>
                          <a:cs typeface="宋体" panose="02010600030101010101" pitchFamily="2" charset="-122"/>
                        </a:rPr>
                        <a:t>三日（</a:t>
                      </a:r>
                      <a:r>
                        <a:rPr lang="zh-CN" altLang="en-US" sz="2800" b="1">
                          <a:latin typeface="楷体" panose="02010609060101010101" charset="-122"/>
                          <a:ea typeface="楷体" panose="02010609060101010101" charset="-122"/>
                          <a:cs typeface="宋体" panose="02010600030101010101" pitchFamily="2" charset="-122"/>
                        </a:rPr>
                        <a:t>名词用作动词，下雪</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客</a:t>
                      </a:r>
                      <a:r>
                        <a:rPr lang="zh-CN" altLang="en-US" sz="2800" b="1">
                          <a:latin typeface="宋体" panose="02010600030101010101" pitchFamily="2" charset="-122"/>
                          <a:ea typeface="宋体" panose="02010600030101010101" pitchFamily="2" charset="-122"/>
                          <a:cs typeface="宋体" panose="02010600030101010101" pitchFamily="2" charset="-122"/>
                        </a:rPr>
                        <a:t>此（</a:t>
                      </a:r>
                      <a:r>
                        <a:rPr lang="zh-CN" altLang="en-US" sz="2800" b="1">
                          <a:latin typeface="楷体" panose="02010609060101010101" charset="-122"/>
                          <a:ea typeface="楷体" panose="02010609060101010101" charset="-122"/>
                          <a:cs typeface="宋体" panose="02010600030101010101" pitchFamily="2" charset="-122"/>
                        </a:rPr>
                        <a:t>名词用作动词，客居</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67" marB="46267"/>
                </a:tc>
                <a:extLst>
                  <a:ext uri="{0D108BD9-81ED-4DB2-BD59-A6C34878D82A}">
                    <a16:rowId xmlns:a16="http://schemas.microsoft.com/office/drawing/2014/main" val="10001"/>
                  </a:ext>
                </a:extLst>
              </a:tr>
              <a:tr h="3651055">
                <a:tc>
                  <a:txBody>
                    <a:bodyPr vert="horz" wrap="square"/>
                    <a:lstStyle/>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r>
                        <a:rPr lang="zh-CN" altLang="en-US" sz="2800" b="1">
                          <a:latin typeface="宋体" panose="02010600030101010101" pitchFamily="2" charset="-122"/>
                          <a:ea typeface="宋体" panose="02010600030101010101" pitchFamily="2" charset="-122"/>
                        </a:rPr>
                        <a:t>一词多义</a:t>
                      </a:r>
                    </a:p>
                    <a:p>
                      <a:pPr algn="ctr">
                        <a:lnSpc>
                          <a:spcPct val="150000"/>
                        </a:lnSpc>
                        <a:buNone/>
                      </a:pPr>
                      <a:endParaRPr lang="zh-CN" altLang="en-US" sz="2800" b="1">
                        <a:latin typeface="宋体" panose="02010600030101010101" pitchFamily="2" charset="-122"/>
                        <a:ea typeface="宋体" panose="02010600030101010101" pitchFamily="2" charset="-122"/>
                      </a:endParaRPr>
                    </a:p>
                  </a:txBody>
                  <a:tcPr marL="91447" marR="91447" marT="46267" marB="46267"/>
                </a:tc>
                <a:tc>
                  <a:txBody>
                    <a:bodyPr vert="horz" wrap="square"/>
                    <a:lstStyle/>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是：①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800" b="1">
                          <a:latin typeface="宋体" panose="02010600030101010101" pitchFamily="2" charset="-122"/>
                          <a:ea typeface="宋体" panose="02010600030101010101" pitchFamily="2" charset="-122"/>
                          <a:cs typeface="宋体" panose="02010600030101010101" pitchFamily="2" charset="-122"/>
                        </a:rPr>
                        <a:t>日更定矣（</a:t>
                      </a:r>
                      <a:r>
                        <a:rPr lang="zh-CN" altLang="en-US" sz="2800" b="1">
                          <a:latin typeface="楷体" panose="02010609060101010101" charset="-122"/>
                          <a:ea typeface="楷体" panose="02010609060101010101" charset="-122"/>
                          <a:cs typeface="宋体" panose="02010600030101010101" pitchFamily="2" charset="-122"/>
                        </a:rPr>
                        <a:t>这</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800" b="1">
                          <a:latin typeface="宋体" panose="02010600030101010101" pitchFamily="2" charset="-122"/>
                          <a:ea typeface="宋体" panose="02010600030101010101" pitchFamily="2" charset="-122"/>
                          <a:cs typeface="宋体" panose="02010600030101010101" pitchFamily="2" charset="-122"/>
                        </a:rPr>
                        <a:t>金陵人（</a:t>
                      </a:r>
                      <a:r>
                        <a:rPr lang="zh-CN" altLang="en-US" sz="2800" b="1">
                          <a:latin typeface="楷体" panose="02010609060101010101" charset="-122"/>
                          <a:ea typeface="楷体" panose="02010609060101010101" charset="-122"/>
                          <a:cs typeface="宋体" panose="02010600030101010101" pitchFamily="2" charset="-122"/>
                        </a:rPr>
                        <a:t>判断动词，是</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更：①是日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更</a:t>
                      </a:r>
                      <a:r>
                        <a:rPr lang="zh-CN" altLang="en-US" sz="2800" b="1">
                          <a:latin typeface="宋体" panose="02010600030101010101" pitchFamily="2" charset="-122"/>
                          <a:ea typeface="宋体" panose="02010600030101010101" pitchFamily="2" charset="-122"/>
                          <a:cs typeface="宋体" panose="02010600030101010101" pitchFamily="2" charset="-122"/>
                        </a:rPr>
                        <a:t>定矣（</a:t>
                      </a:r>
                      <a:r>
                        <a:rPr lang="zh-CN" altLang="en-US" sz="2800" b="1">
                          <a:latin typeface="楷体" panose="02010609060101010101" charset="-122"/>
                          <a:ea typeface="楷体" panose="02010609060101010101" charset="-122"/>
                          <a:cs typeface="宋体" panose="02010600030101010101" pitchFamily="2" charset="-122"/>
                        </a:rPr>
                        <a:t>古代夜间的计时单位</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更</a:t>
                      </a:r>
                      <a:r>
                        <a:rPr lang="zh-CN" altLang="en-US" sz="2800" b="1">
                          <a:latin typeface="宋体" panose="02010600030101010101" pitchFamily="2" charset="-122"/>
                          <a:ea typeface="宋体" panose="02010600030101010101" pitchFamily="2" charset="-122"/>
                          <a:cs typeface="宋体" panose="02010600030101010101" pitchFamily="2" charset="-122"/>
                        </a:rPr>
                        <a:t>有痴似相公者（</a:t>
                      </a:r>
                      <a:r>
                        <a:rPr lang="zh-CN" altLang="en-US" sz="2800" b="1">
                          <a:latin typeface="楷体" panose="02010609060101010101" charset="-122"/>
                          <a:ea typeface="楷体" panose="02010609060101010101" charset="-122"/>
                          <a:cs typeface="宋体" panose="02010600030101010101" pitchFamily="2" charset="-122"/>
                        </a:rPr>
                        <a:t>还</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白：①上下一</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白</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白色</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②余强饮三大</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白</a:t>
                      </a:r>
                      <a:r>
                        <a:rPr lang="zh-CN" altLang="en-US" sz="2800" b="1">
                          <a:latin typeface="宋体" panose="02010600030101010101" pitchFamily="2" charset="-122"/>
                          <a:ea typeface="宋体" panose="02010600030101010101" pitchFamily="2" charset="-122"/>
                          <a:cs typeface="宋体" panose="02010600030101010101" pitchFamily="2" charset="-122"/>
                        </a:rPr>
                        <a:t>而别（</a:t>
                      </a:r>
                      <a:r>
                        <a:rPr lang="zh-CN" altLang="en-US" sz="2800" b="1">
                          <a:latin typeface="楷体" panose="02010609060101010101" charset="-122"/>
                          <a:ea typeface="楷体" panose="02010609060101010101" charset="-122"/>
                          <a:cs typeface="宋体" panose="02010600030101010101" pitchFamily="2" charset="-122"/>
                        </a:rPr>
                        <a:t>古人罚酒时用的酒杯</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67" marB="46267"/>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1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3">
            <a:extLst>
              <a:ext uri="{FF2B5EF4-FFF2-40B4-BE49-F238E27FC236}">
                <a16:creationId xmlns:a16="http://schemas.microsoft.com/office/drawing/2014/main" id="{BBB9A123-B960-4492-B1E6-A6120B9CD8FD}"/>
              </a:ext>
            </a:extLst>
          </p:cNvPr>
          <p:cNvGraphicFramePr>
            <a:graphicFrameLocks noGrp="1"/>
          </p:cNvGraphicFramePr>
          <p:nvPr>
            <p:ph idx="1"/>
          </p:nvPr>
        </p:nvGraphicFramePr>
        <p:xfrm>
          <a:off x="1884363" y="1052513"/>
          <a:ext cx="8642350" cy="4731447"/>
        </p:xfrm>
        <a:graphic>
          <a:graphicData uri="http://schemas.openxmlformats.org/drawingml/2006/table">
            <a:tbl>
              <a:tblPr firstRow="1" bandRow="1">
                <a:tableStyleId>{5C22544A-7EE6-4342-B048-85BDC9FD1C3A}</a:tableStyleId>
              </a:tblPr>
              <a:tblGrid>
                <a:gridCol w="1694304">
                  <a:extLst>
                    <a:ext uri="{9D8B030D-6E8A-4147-A177-3AD203B41FA5}">
                      <a16:colId xmlns:a16="http://schemas.microsoft.com/office/drawing/2014/main" val="20000"/>
                    </a:ext>
                  </a:extLst>
                </a:gridCol>
                <a:gridCol w="6948046">
                  <a:extLst>
                    <a:ext uri="{9D8B030D-6E8A-4147-A177-3AD203B41FA5}">
                      <a16:colId xmlns:a16="http://schemas.microsoft.com/office/drawing/2014/main" val="20001"/>
                    </a:ext>
                  </a:extLst>
                </a:gridCol>
              </a:tblGrid>
              <a:tr h="660311">
                <a:tc>
                  <a:txBody>
                    <a:bodyPr vert="horz" wrap="square"/>
                    <a:lstStyle/>
                    <a:p>
                      <a:pPr algn="ctr" fontAlgn="auto">
                        <a:lnSpc>
                          <a:spcPct val="12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748" marB="46748"/>
                </a:tc>
                <a:tc>
                  <a:txBody>
                    <a:bodyPr vert="horz" wrap="square"/>
                    <a:lstStyle/>
                    <a:p>
                      <a:pPr algn="ctr" fontAlgn="auto">
                        <a:lnSpc>
                          <a:spcPct val="12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748" marB="46748"/>
                </a:tc>
                <a:extLst>
                  <a:ext uri="{0D108BD9-81ED-4DB2-BD59-A6C34878D82A}">
                    <a16:rowId xmlns:a16="http://schemas.microsoft.com/office/drawing/2014/main" val="10000"/>
                  </a:ext>
                </a:extLst>
              </a:tr>
              <a:tr h="3918039">
                <a:tc>
                  <a:txBody>
                    <a:bodyPr vert="horz" wrap="square"/>
                    <a:lstStyle/>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6748" marB="46748"/>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①余</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拏</a:t>
                      </a:r>
                      <a:r>
                        <a:rPr lang="zh-CN" altLang="en-US" sz="2900" b="1">
                          <a:latin typeface="宋体" panose="02010600030101010101" pitchFamily="2" charset="-122"/>
                          <a:ea typeface="宋体" panose="02010600030101010101" pitchFamily="2" charset="-122"/>
                          <a:cs typeface="宋体" panose="02010600030101010101" pitchFamily="2" charset="-122"/>
                        </a:rPr>
                        <a:t>一小舟[</a:t>
                      </a:r>
                      <a:r>
                        <a:rPr lang="zh-CN" altLang="en-US" sz="2900" b="1">
                          <a:latin typeface="楷体" panose="02010609060101010101" charset="-122"/>
                          <a:ea typeface="楷体" panose="02010609060101010101" charset="-122"/>
                          <a:cs typeface="楷体" panose="02010609060101010101" charset="-122"/>
                        </a:rPr>
                        <a:t>撑（船）</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拥</a:t>
                      </a:r>
                      <a:r>
                        <a:rPr lang="zh-CN" altLang="en-US" sz="2900" b="1">
                          <a:latin typeface="宋体" panose="02010600030101010101" pitchFamily="2" charset="-122"/>
                          <a:ea typeface="宋体" panose="02010600030101010101" pitchFamily="2" charset="-122"/>
                          <a:cs typeface="宋体" panose="02010600030101010101" pitchFamily="2" charset="-122"/>
                        </a:rPr>
                        <a:t>毳衣炉火（</a:t>
                      </a:r>
                      <a:r>
                        <a:rPr lang="zh-CN" altLang="en-US" sz="2900" b="1">
                          <a:latin typeface="楷体" panose="02010609060101010101" charset="-122"/>
                          <a:ea typeface="楷体" panose="02010609060101010101" charset="-122"/>
                          <a:cs typeface="宋体" panose="02010600030101010101" pitchFamily="2" charset="-122"/>
                        </a:rPr>
                        <a:t>裹着、围着</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雾凇沆砀</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冰花周围弥漫着白汽。沆砀，白汽弥漫的样子</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④上下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一</a:t>
                      </a:r>
                      <a:r>
                        <a:rPr lang="zh-CN" altLang="en-US" sz="2900" b="1">
                          <a:latin typeface="宋体" panose="02010600030101010101" pitchFamily="2" charset="-122"/>
                          <a:ea typeface="宋体" panose="02010600030101010101" pitchFamily="2" charset="-122"/>
                          <a:cs typeface="宋体" panose="02010600030101010101" pitchFamily="2" charset="-122"/>
                        </a:rPr>
                        <a:t>白（</a:t>
                      </a:r>
                      <a:r>
                        <a:rPr lang="zh-CN" altLang="en-US" sz="2900" b="1">
                          <a:latin typeface="楷体" panose="02010609060101010101" charset="-122"/>
                          <a:ea typeface="楷体" panose="02010609060101010101" charset="-122"/>
                          <a:cs typeface="宋体" panose="02010600030101010101" pitchFamily="2" charset="-122"/>
                        </a:rPr>
                        <a:t>全</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⑤湖中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焉</a:t>
                      </a:r>
                      <a:r>
                        <a:rPr lang="zh-CN" altLang="en-US" sz="2900" b="1">
                          <a:latin typeface="宋体" panose="02010600030101010101" pitchFamily="2" charset="-122"/>
                          <a:ea typeface="宋体" panose="02010600030101010101" pitchFamily="2" charset="-122"/>
                          <a:cs typeface="宋体" panose="02010600030101010101" pitchFamily="2" charset="-122"/>
                        </a:rPr>
                        <a:t>得更有此人（</a:t>
                      </a:r>
                      <a:r>
                        <a:rPr lang="zh-CN" altLang="en-US" sz="2900" b="1">
                          <a:latin typeface="楷体" panose="02010609060101010101" charset="-122"/>
                          <a:ea typeface="楷体" panose="02010609060101010101" charset="-122"/>
                          <a:cs typeface="宋体" panose="02010600030101010101" pitchFamily="2" charset="-122"/>
                        </a:rPr>
                        <a:t>哪能</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748" marB="46748"/>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BD0B8450-852F-4119-B90F-E2851A96E0B0}"/>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文章通过对西湖壮观雪景的描写以及湖心亭奇遇的记叙，抒发了作者痴迷于天人合一的山水之乐，痴迷于世俗之外的闲情雅致，表达了作者傲世独立的情怀和深挚的隐逸之思，同时含蓄地表达了作者对故国的怀念之情。</a:t>
            </a:r>
          </a:p>
          <a:p>
            <a:pPr>
              <a:lnSpc>
                <a:spcPct val="150000"/>
              </a:lnSpc>
            </a:pPr>
            <a:r>
              <a:rPr lang="zh-CN" altLang="en-US" sz="2800" b="1" noProof="1">
                <a:latin typeface="宋体" panose="02010600030101010101" pitchFamily="2" charset="-122"/>
                <a:sym typeface="宋体" panose="02010600030101010101" pitchFamily="2" charset="-122"/>
              </a:rPr>
              <a:t>2．文章脉络：</a:t>
            </a:r>
          </a:p>
          <a:p>
            <a:pPr>
              <a:lnSpc>
                <a:spcPct val="150000"/>
              </a:lnSpc>
            </a:pPr>
            <a:r>
              <a:rPr lang="zh-CN" altLang="en-US" sz="2800" b="1" noProof="1">
                <a:latin typeface="宋体" panose="02010600030101010101" pitchFamily="2" charset="-122"/>
                <a:sym typeface="宋体" panose="02010600030101010101" pitchFamily="2" charset="-122"/>
              </a:rPr>
              <a:t>    第①段：写前往湖心亭看雪及西湖雪景。</a:t>
            </a:r>
          </a:p>
        </p:txBody>
      </p:sp>
    </p:spTree>
  </p:cSld>
  <p:clrMapOvr>
    <a:masterClrMapping/>
  </p:clrMapOvr>
  <p:transition/>
  <p:timing/>
</p:sld>
</file>

<file path=ppt/slides/slide1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8481" name="文本框 1">
            <a:extLst>
              <a:ext uri="{FF2B5EF4-FFF2-40B4-BE49-F238E27FC236}">
                <a16:creationId xmlns:a16="http://schemas.microsoft.com/office/drawing/2014/main" id="{6EE30F9B-3CBD-4021-A62D-3AFE26D00E85}"/>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1）文章首先交代看雪的时间、目的地和天气状况。时间是“崇祯五年十二月”，作者仍旧使用明代的年号纪年，说明在他心目中明代始终是没有灭亡的。西湖经历多天大雪后，人声、鸟声俱绝，而作者偏偏选择此时去赏雪，可见他此时的心态及与众不同的情趣。</a:t>
            </a:r>
          </a:p>
          <a:p>
            <a:pPr>
              <a:lnSpc>
                <a:spcPct val="150000"/>
              </a:lnSpc>
            </a:pPr>
            <a:r>
              <a:rPr lang="zh-CN" altLang="en-US" sz="2800" b="1">
                <a:latin typeface="宋体" panose="02010600030101010101" pitchFamily="2" charset="-122"/>
                <a:sym typeface="宋体" panose="02010600030101010101" pitchFamily="2" charset="-122"/>
              </a:rPr>
              <a:t>（2）接着记述了这次赏雪的具体经过。一个“独”字，充分展示了作者遗世独立的高洁情怀和不随流俗的生活方式。</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9505" name="文本框 1">
            <a:extLst>
              <a:ext uri="{FF2B5EF4-FFF2-40B4-BE49-F238E27FC236}">
                <a16:creationId xmlns:a16="http://schemas.microsoft.com/office/drawing/2014/main" id="{E87A6E31-8B3B-410C-A99F-DD49922F584B}"/>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（3）运用白描手法描写西湖雪景，简练自然，不事雕琢。</a:t>
            </a:r>
          </a:p>
          <a:p>
            <a:pPr>
              <a:lnSpc>
                <a:spcPct val="150000"/>
              </a:lnSpc>
            </a:pPr>
            <a:r>
              <a:rPr lang="zh-CN" altLang="en-US" sz="2800" b="1">
                <a:latin typeface="宋体" panose="02010600030101010101" pitchFamily="2" charset="-122"/>
                <a:sym typeface="宋体" panose="02010600030101010101" pitchFamily="2" charset="-122"/>
              </a:rPr>
              <a:t>    “一痕、一点、一芥、两三粒”，宛如中国的写意山水画，寥寥几笔，就包含了诸多变化，长与短、点与线、方与圆、多与少、大与小、动与静，简洁概括，人与自然共同构成富有意境的艺术画面。</a:t>
            </a:r>
          </a:p>
          <a:p>
            <a:pPr>
              <a:lnSpc>
                <a:spcPct val="150000"/>
              </a:lnSpc>
            </a:pPr>
            <a:r>
              <a:rPr lang="zh-CN" altLang="en-US" sz="2800" b="1">
                <a:latin typeface="宋体" panose="02010600030101010101" pitchFamily="2" charset="-122"/>
                <a:sym typeface="宋体" panose="02010600030101010101" pitchFamily="2" charset="-122"/>
              </a:rPr>
              <a:t>    第②段：叙述湖心亭的奇遇。</a:t>
            </a:r>
          </a:p>
          <a:p>
            <a:pPr>
              <a:lnSpc>
                <a:spcPct val="150000"/>
              </a:lnSpc>
            </a:pPr>
            <a:r>
              <a:rPr lang="zh-CN" altLang="en-US" sz="2800" b="1">
                <a:latin typeface="宋体" panose="02010600030101010101" pitchFamily="2" charset="-122"/>
                <a:sym typeface="宋体" panose="02010600030101010101" pitchFamily="2" charset="-122"/>
              </a:rPr>
              <a:t>（1）作者借舟子的话流露出对“痴”的称赏，同时以天涯遇知音的愉悦化解了心中淡淡的愁绪。</a:t>
            </a:r>
          </a:p>
        </p:txBody>
      </p:sp>
    </p:spTree>
  </p:cSld>
  <p:clrMapOvr>
    <a:masterClrMapping/>
  </p:clrMapOvr>
  <p:transition/>
  <p:timing/>
</p:sld>
</file>

<file path=ppt/slides/slide1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0529" name="文本框 1">
            <a:extLst>
              <a:ext uri="{FF2B5EF4-FFF2-40B4-BE49-F238E27FC236}">
                <a16:creationId xmlns:a16="http://schemas.microsoft.com/office/drawing/2014/main" id="{83D6209D-216C-43E3-9074-30C650DBDEA7}"/>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（2）叙写湖心亭奇遇时，运用了神态、语言和动作描写，表达了作者的喜悦、豪迈之情。</a:t>
            </a:r>
          </a:p>
          <a:p>
            <a:pPr>
              <a:lnSpc>
                <a:spcPct val="150000"/>
              </a:lnSpc>
            </a:pPr>
            <a:r>
              <a:rPr lang="zh-CN" altLang="en-US" sz="2800" b="1">
                <a:latin typeface="宋体" panose="02010600030101010101" pitchFamily="2" charset="-122"/>
                <a:sym typeface="宋体" panose="02010600030101010101" pitchFamily="2" charset="-122"/>
              </a:rPr>
              <a:t>（3）文章开头说“独往湖心亭看雪”，后来又写到“舟中人两三粒”，末尾还出现了“舟子”，这是不是矛盾？</a:t>
            </a:r>
          </a:p>
          <a:p>
            <a:pPr>
              <a:lnSpc>
                <a:spcPct val="150000"/>
              </a:lnSpc>
            </a:pPr>
            <a:r>
              <a:rPr lang="zh-CN" altLang="en-US" sz="2800" b="1">
                <a:latin typeface="宋体" panose="02010600030101010101" pitchFamily="2" charset="-122"/>
                <a:sym typeface="宋体" panose="02010600030101010101" pitchFamily="2" charset="-122"/>
              </a:rPr>
              <a:t>    并不矛盾，这样写是作者有意为之。在作者看来，芸芸众生不可为伍，比如舟子，虽然存在却犹如不存在，反映出作者文人雅士式的孤傲。</a:t>
            </a:r>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8BB3EBA5-1359-439A-BA39-803C35F6242E}"/>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1．形式丰富。《论语》由若干篇章组成，前后两章之间不一定有什么关联。各章的形式也不尽相同，主要有语录体、对话体和叙事体。</a:t>
            </a:r>
          </a:p>
          <a:p>
            <a:pPr>
              <a:lnSpc>
                <a:spcPct val="150000"/>
              </a:lnSpc>
            </a:pPr>
            <a:r>
              <a:rPr lang="zh-CN" altLang="en-US" sz="2800" b="1" noProof="1">
                <a:latin typeface="宋体" panose="02010600030101010101" pitchFamily="2" charset="-122"/>
                <a:sym typeface="宋体" panose="02010600030101010101" pitchFamily="2" charset="-122"/>
              </a:rPr>
              <a:t>2．言简意赅、含蓄隽永。所记述的孔子循循善诱的教诲之言或简单应答，点到即止；或启发论辩，侃侃而谈；或富于变化，娓娓动人。</a:t>
            </a:r>
          </a:p>
          <a:p>
            <a:pPr>
              <a:lnSpc>
                <a:spcPct val="150000"/>
              </a:lnSpc>
            </a:pPr>
            <a:r>
              <a:rPr lang="zh-CN" altLang="en-US" sz="2800" b="1" noProof="1">
                <a:latin typeface="宋体" panose="02010600030101010101" pitchFamily="2" charset="-122"/>
                <a:sym typeface="宋体" panose="02010600030101010101" pitchFamily="2" charset="-122"/>
              </a:rPr>
              <a:t>3．《论语》善于通过神情语态描写，展示人物形象。</a:t>
            </a:r>
          </a:p>
        </p:txBody>
      </p:sp>
    </p:spTree>
  </p:cSld>
  <p:clrMapOvr>
    <a:masterClrMapping/>
  </p:clrMapOvr>
  <p:transition/>
  <p:timing/>
</p:sld>
</file>

<file path=ppt/slides/slide1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87EFF411-D530-4D4F-A1DF-7E4F5C22CE8E}"/>
              </a:ext>
            </a:extLst>
          </p:cNvPr>
          <p:cNvSpPr txBox="1"/>
          <p:nvPr/>
        </p:nvSpPr>
        <p:spPr>
          <a:xfrm>
            <a:off x="1920876" y="673100"/>
            <a:ext cx="8423275" cy="46164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1．融叙事、写景、抒情于一体。人与景的融合，是本文的特色。</a:t>
            </a:r>
          </a:p>
          <a:p>
            <a:pPr>
              <a:lnSpc>
                <a:spcPct val="150000"/>
              </a:lnSpc>
            </a:pPr>
            <a:r>
              <a:rPr lang="zh-CN" altLang="en-US" sz="2800" b="1" noProof="1">
                <a:latin typeface="宋体" panose="02010600030101010101" pitchFamily="2" charset="-122"/>
                <a:sym typeface="宋体" panose="02010600030101010101" pitchFamily="2" charset="-122"/>
              </a:rPr>
              <a:t>2．全文笔调淡雅流畅，看似自然无奇，却又耐人寻味，字里行间流露出作者孤高自赏和不随流俗的情怀。</a:t>
            </a:r>
          </a:p>
          <a:p>
            <a:pPr>
              <a:lnSpc>
                <a:spcPct val="150000"/>
              </a:lnSpc>
            </a:pPr>
            <a:r>
              <a:rPr lang="zh-CN" altLang="en-US" sz="2800" b="1" noProof="1">
                <a:latin typeface="宋体" panose="02010600030101010101" pitchFamily="2" charset="-122"/>
                <a:sym typeface="宋体" panose="02010600030101010101" pitchFamily="2" charset="-122"/>
              </a:rPr>
              <a:t>3．运用白描手法，生动传神，表现出悠远脱俗的情味。</a:t>
            </a:r>
          </a:p>
        </p:txBody>
      </p:sp>
    </p:spTree>
  </p:cSld>
  <p:clrMapOvr>
    <a:masterClrMapping/>
  </p:clrMapOvr>
  <p:transition/>
  <p:timing/>
</p:sld>
</file>

<file path=ppt/slides/slide1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636E82B0-F6D7-4587-A9CD-3735214716F9}"/>
              </a:ext>
            </a:extLst>
          </p:cNvPr>
          <p:cNvSpPr txBox="1"/>
          <p:nvPr/>
        </p:nvSpPr>
        <p:spPr>
          <a:xfrm>
            <a:off x="1884364" y="542925"/>
            <a:ext cx="8423275" cy="952500"/>
          </a:xfrm>
          <a:prstGeom prst="rect">
            <a:avLst/>
          </a:prstGeom>
          <a:noFill/>
          <a:ln w="9525">
            <a:noFill/>
          </a:ln>
        </p:spPr>
        <p:txBody>
          <a:bodyPr>
            <a:spAutoFit/>
          </a:bodyPr>
          <a:lstStyle/>
          <a:p>
            <a:pPr algn="ct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九年级下册</a:t>
            </a:r>
          </a:p>
          <a:p>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《鱼我所欲也》</a:t>
            </a:r>
          </a:p>
        </p:txBody>
      </p:sp>
      <p:graphicFrame>
        <p:nvGraphicFramePr>
          <p:cNvPr id="2" name="内容占位符 1">
            <a:extLst>
              <a:ext uri="{FF2B5EF4-FFF2-40B4-BE49-F238E27FC236}">
                <a16:creationId xmlns:a16="http://schemas.microsoft.com/office/drawing/2014/main" id="{94C17FBC-B9E1-4540-BB7A-3AE9522CFF94}"/>
              </a:ext>
            </a:extLst>
          </p:cNvPr>
          <p:cNvGraphicFramePr>
            <a:graphicFrameLocks noGrp="1"/>
          </p:cNvGraphicFramePr>
          <p:nvPr>
            <p:ph idx="1"/>
          </p:nvPr>
        </p:nvGraphicFramePr>
        <p:xfrm>
          <a:off x="1774825" y="1387476"/>
          <a:ext cx="8642350" cy="4960160"/>
        </p:xfrm>
        <a:graphic>
          <a:graphicData uri="http://schemas.openxmlformats.org/drawingml/2006/table">
            <a:tbl>
              <a:tblPr firstRow="1" bandRow="1">
                <a:tableStyleId>{5C22544A-7EE6-4342-B048-85BDC9FD1C3A}</a:tableStyleId>
              </a:tblPr>
              <a:tblGrid>
                <a:gridCol w="1721611">
                  <a:extLst>
                    <a:ext uri="{9D8B030D-6E8A-4147-A177-3AD203B41FA5}">
                      <a16:colId xmlns:a16="http://schemas.microsoft.com/office/drawing/2014/main" val="20000"/>
                    </a:ext>
                  </a:extLst>
                </a:gridCol>
                <a:gridCol w="6920739">
                  <a:extLst>
                    <a:ext uri="{9D8B030D-6E8A-4147-A177-3AD203B41FA5}">
                      <a16:colId xmlns:a16="http://schemas.microsoft.com/office/drawing/2014/main" val="20001"/>
                    </a:ext>
                  </a:extLst>
                </a:gridCol>
              </a:tblGrid>
              <a:tr h="660314">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748" marB="46748"/>
                </a:tc>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748" marB="46748"/>
                </a:tc>
                <a:extLst>
                  <a:ext uri="{0D108BD9-81ED-4DB2-BD59-A6C34878D82A}">
                    <a16:rowId xmlns:a16="http://schemas.microsoft.com/office/drawing/2014/main" val="10000"/>
                  </a:ext>
                </a:extLst>
              </a:tr>
              <a:tr h="4130761">
                <a:tc>
                  <a:txBody>
                    <a:bodyPr vert="horz" wrap="square"/>
                    <a:lstStyle/>
                    <a:p>
                      <a:pPr algn="ctr" fontAlgn="auto">
                        <a:lnSpc>
                          <a:spcPct val="135000"/>
                        </a:lnSpc>
                        <a:buNone/>
                      </a:pPr>
                      <a:endParaRPr lang="zh-CN" altLang="en-US" sz="2900" b="1">
                        <a:latin typeface="宋体" panose="02010600030101010101" pitchFamily="2" charset="-122"/>
                        <a:ea typeface="宋体" panose="02010600030101010101" pitchFamily="2" charset="-122"/>
                      </a:endParaRPr>
                    </a:p>
                    <a:p>
                      <a:pPr algn="ctr" fontAlgn="auto">
                        <a:lnSpc>
                          <a:spcPct val="135000"/>
                        </a:lnSpc>
                        <a:buNone/>
                      </a:pPr>
                      <a:endParaRPr lang="zh-CN" altLang="en-US" sz="2900" b="1">
                        <a:latin typeface="宋体" panose="02010600030101010101" pitchFamily="2" charset="-122"/>
                        <a:ea typeface="宋体" panose="02010600030101010101" pitchFamily="2" charset="-122"/>
                      </a:endParaRPr>
                    </a:p>
                    <a:p>
                      <a:pPr algn="ctr" fontAlgn="auto">
                        <a:lnSpc>
                          <a:spcPct val="135000"/>
                        </a:lnSpc>
                        <a:buNone/>
                      </a:pPr>
                      <a:r>
                        <a:rPr lang="zh-CN" altLang="en-US" sz="2900" b="1">
                          <a:latin typeface="宋体" panose="02010600030101010101" pitchFamily="2" charset="-122"/>
                          <a:ea typeface="宋体" panose="02010600030101010101" pitchFamily="2" charset="-122"/>
                        </a:rPr>
                        <a:t>通假字</a:t>
                      </a:r>
                    </a:p>
                  </a:txBody>
                  <a:tcPr marL="91447" marR="91447" marT="46748" marB="46748"/>
                </a:tc>
                <a:tc>
                  <a:txBody>
                    <a:bodyPr vert="horz" wrap="square"/>
                    <a:lstStyle/>
                    <a:p>
                      <a:pPr algn="l" fontAlgn="auto">
                        <a:lnSpc>
                          <a:spcPct val="135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①故患有所不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辟</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楷体" panose="02010609060101010101" charset="-122"/>
                        </a:rPr>
                        <a:t>同“避”，躲避</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5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②万钟则不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辩</a:t>
                      </a:r>
                      <a:r>
                        <a:rPr lang="zh-CN" altLang="en-US" sz="2900" b="1">
                          <a:latin typeface="宋体" panose="02010600030101010101" pitchFamily="2" charset="-122"/>
                          <a:ea typeface="宋体" panose="02010600030101010101" pitchFamily="2" charset="-122"/>
                          <a:cs typeface="宋体" panose="02010600030101010101" pitchFamily="2" charset="-122"/>
                        </a:rPr>
                        <a:t>礼义而受之（</a:t>
                      </a:r>
                      <a:r>
                        <a:rPr lang="zh-CN" altLang="en-US" sz="2900" b="1">
                          <a:latin typeface="楷体" panose="02010609060101010101" charset="-122"/>
                          <a:ea typeface="楷体" panose="02010609060101010101" charset="-122"/>
                          <a:cs typeface="楷体" panose="02010609060101010101" charset="-122"/>
                        </a:rPr>
                        <a:t>同“辨”，辨别</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5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③所识穷乏者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得</a:t>
                      </a:r>
                      <a:r>
                        <a:rPr lang="zh-CN" altLang="en-US" sz="2900" b="1">
                          <a:latin typeface="宋体" panose="02010600030101010101" pitchFamily="2" charset="-122"/>
                          <a:ea typeface="宋体" panose="02010600030101010101" pitchFamily="2" charset="-122"/>
                          <a:cs typeface="宋体" panose="02010600030101010101" pitchFamily="2" charset="-122"/>
                        </a:rPr>
                        <a:t>我</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楷体" panose="02010609060101010101" charset="-122"/>
                        </a:rPr>
                        <a:t>得：同“德”，感恩、感激。与：同“欤”语气词</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5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乡</a:t>
                      </a:r>
                      <a:r>
                        <a:rPr lang="zh-CN" altLang="en-US" sz="2900" b="1">
                          <a:latin typeface="宋体" panose="02010600030101010101" pitchFamily="2" charset="-122"/>
                          <a:ea typeface="宋体" panose="02010600030101010101" pitchFamily="2" charset="-122"/>
                          <a:cs typeface="宋体" panose="02010600030101010101" pitchFamily="2" charset="-122"/>
                        </a:rPr>
                        <a:t>为身死而不受（</a:t>
                      </a:r>
                      <a:r>
                        <a:rPr lang="zh-CN" altLang="en-US" sz="2900" b="1">
                          <a:latin typeface="楷体" panose="02010609060101010101" charset="-122"/>
                          <a:ea typeface="楷体" panose="02010609060101010101" charset="-122"/>
                          <a:cs typeface="楷体" panose="02010609060101010101" charset="-122"/>
                        </a:rPr>
                        <a:t>同“向”，先前、从前</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748" marB="46748"/>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22C8084A-B1F5-46A8-B5E0-B802A0AED8EA}"/>
              </a:ext>
            </a:extLst>
          </p:cNvPr>
          <p:cNvGraphicFramePr>
            <a:graphicFrameLocks noGrp="1"/>
          </p:cNvGraphicFramePr>
          <p:nvPr>
            <p:ph idx="1"/>
          </p:nvPr>
        </p:nvGraphicFramePr>
        <p:xfrm>
          <a:off x="1774825" y="1028701"/>
          <a:ext cx="8642350" cy="3436986"/>
        </p:xfrm>
        <a:graphic>
          <a:graphicData uri="http://schemas.openxmlformats.org/drawingml/2006/table">
            <a:tbl>
              <a:tblPr firstRow="1" bandRow="1">
                <a:tableStyleId>{5C22544A-7EE6-4342-B048-85BDC9FD1C3A}</a:tableStyleId>
              </a:tblPr>
              <a:tblGrid>
                <a:gridCol w="1721611">
                  <a:extLst>
                    <a:ext uri="{9D8B030D-6E8A-4147-A177-3AD203B41FA5}">
                      <a16:colId xmlns:a16="http://schemas.microsoft.com/office/drawing/2014/main" val="20000"/>
                    </a:ext>
                  </a:extLst>
                </a:gridCol>
                <a:gridCol w="6920739">
                  <a:extLst>
                    <a:ext uri="{9D8B030D-6E8A-4147-A177-3AD203B41FA5}">
                      <a16:colId xmlns:a16="http://schemas.microsoft.com/office/drawing/2014/main" val="20001"/>
                    </a:ext>
                  </a:extLst>
                </a:gridCol>
              </a:tblGrid>
              <a:tr h="688185">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145" marB="47145"/>
                </a:tc>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145" marB="47145"/>
                </a:tc>
                <a:extLst>
                  <a:ext uri="{0D108BD9-81ED-4DB2-BD59-A6C34878D82A}">
                    <a16:rowId xmlns:a16="http://schemas.microsoft.com/office/drawing/2014/main" val="10000"/>
                  </a:ext>
                </a:extLst>
              </a:tr>
              <a:tr h="2631278">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古今异义</a:t>
                      </a:r>
                    </a:p>
                  </a:txBody>
                  <a:tcPr marL="91447" marR="91447" marT="47145" marB="4714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①非独贤者有</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900" b="1">
                          <a:latin typeface="宋体" panose="02010600030101010101" pitchFamily="2" charset="-122"/>
                          <a:ea typeface="宋体" panose="02010600030101010101" pitchFamily="2" charset="-122"/>
                          <a:cs typeface="宋体" panose="02010600030101010101" pitchFamily="2" charset="-122"/>
                        </a:rPr>
                        <a:t>心也（</a:t>
                      </a:r>
                      <a:r>
                        <a:rPr lang="zh-CN" altLang="en-US" sz="2900" b="1">
                          <a:latin typeface="楷体" panose="02010609060101010101" charset="-122"/>
                          <a:ea typeface="楷体" panose="02010609060101010101" charset="-122"/>
                          <a:cs typeface="宋体" panose="02010600030101010101" pitchFamily="2" charset="-122"/>
                        </a:rPr>
                        <a:t>古：指示代词，这。今：判断动词，是</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②万</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钟</a:t>
                      </a:r>
                      <a:r>
                        <a:rPr lang="zh-CN" altLang="en-US" sz="2900" b="1">
                          <a:latin typeface="宋体" panose="02010600030101010101" pitchFamily="2" charset="-122"/>
                          <a:ea typeface="宋体" panose="02010600030101010101" pitchFamily="2" charset="-122"/>
                          <a:cs typeface="宋体" panose="02010600030101010101" pitchFamily="2" charset="-122"/>
                        </a:rPr>
                        <a:t>则不辩礼义而受之（</a:t>
                      </a:r>
                      <a:r>
                        <a:rPr lang="zh-CN" altLang="en-US" sz="2900" b="1">
                          <a:latin typeface="楷体" panose="02010609060101010101" charset="-122"/>
                          <a:ea typeface="楷体" panose="02010609060101010101" charset="-122"/>
                          <a:cs typeface="宋体" panose="02010600030101010101" pitchFamily="2" charset="-122"/>
                        </a:rPr>
                        <a:t>古：古代的一种量器。今：计时的器具或中空的响器</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145" marB="4714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F999AEBD-0981-433E-A8D2-9BCF1A03C156}"/>
              </a:ext>
            </a:extLst>
          </p:cNvPr>
          <p:cNvGraphicFramePr>
            <a:graphicFrameLocks noGrp="1"/>
          </p:cNvGraphicFramePr>
          <p:nvPr>
            <p:ph idx="1"/>
          </p:nvPr>
        </p:nvGraphicFramePr>
        <p:xfrm>
          <a:off x="1774825" y="1028700"/>
          <a:ext cx="8642350" cy="5423642"/>
        </p:xfrm>
        <a:graphic>
          <a:graphicData uri="http://schemas.openxmlformats.org/drawingml/2006/table">
            <a:tbl>
              <a:tblPr firstRow="1" bandRow="1">
                <a:tableStyleId>{5C22544A-7EE6-4342-B048-85BDC9FD1C3A}</a:tableStyleId>
              </a:tblPr>
              <a:tblGrid>
                <a:gridCol w="1721611">
                  <a:extLst>
                    <a:ext uri="{9D8B030D-6E8A-4147-A177-3AD203B41FA5}">
                      <a16:colId xmlns:a16="http://schemas.microsoft.com/office/drawing/2014/main" val="20000"/>
                    </a:ext>
                  </a:extLst>
                </a:gridCol>
                <a:gridCol w="6920739">
                  <a:extLst>
                    <a:ext uri="{9D8B030D-6E8A-4147-A177-3AD203B41FA5}">
                      <a16:colId xmlns:a16="http://schemas.microsoft.com/office/drawing/2014/main" val="20001"/>
                    </a:ext>
                  </a:extLst>
                </a:gridCol>
              </a:tblGrid>
              <a:tr h="680290">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604" marB="46604"/>
                </a:tc>
                <a:tc>
                  <a:txBody>
                    <a:bodyPr vert="horz" wrap="square"/>
                    <a:lstStyle/>
                    <a:p>
                      <a:pPr algn="ctr" fontAlgn="auto">
                        <a:lnSpc>
                          <a:spcPct val="135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604" marB="46604"/>
                </a:tc>
                <a:extLst>
                  <a:ext uri="{0D108BD9-81ED-4DB2-BD59-A6C34878D82A}">
                    <a16:rowId xmlns:a16="http://schemas.microsoft.com/office/drawing/2014/main" val="10000"/>
                  </a:ext>
                </a:extLst>
              </a:tr>
              <a:tr h="4558460">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604" marB="46604"/>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得：①二者不可</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得</a:t>
                      </a:r>
                      <a:r>
                        <a:rPr lang="zh-CN" altLang="en-US" sz="2900" b="1">
                          <a:latin typeface="宋体" panose="02010600030101010101" pitchFamily="2" charset="-122"/>
                          <a:ea typeface="宋体" panose="02010600030101010101" pitchFamily="2" charset="-122"/>
                          <a:cs typeface="宋体" panose="02010600030101010101" pitchFamily="2" charset="-122"/>
                        </a:rPr>
                        <a:t>兼（</a:t>
                      </a:r>
                      <a:r>
                        <a:rPr lang="zh-CN" altLang="en-US" sz="2900" b="1">
                          <a:latin typeface="楷体" panose="02010609060101010101" charset="-122"/>
                          <a:ea typeface="楷体" panose="02010609060101010101" charset="-122"/>
                          <a:cs typeface="宋体" panose="02010600030101010101" pitchFamily="2" charset="-122"/>
                        </a:rPr>
                        <a:t>得到</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得</a:t>
                      </a:r>
                      <a:r>
                        <a:rPr lang="zh-CN" altLang="en-US" sz="2900" b="1">
                          <a:latin typeface="宋体" panose="02010600030101010101" pitchFamily="2" charset="-122"/>
                          <a:ea typeface="宋体" panose="02010600030101010101" pitchFamily="2" charset="-122"/>
                          <a:cs typeface="宋体" panose="02010600030101010101" pitchFamily="2" charset="-122"/>
                        </a:rPr>
                        <a:t>之则生（</a:t>
                      </a:r>
                      <a:r>
                        <a:rPr lang="zh-CN" altLang="en-US" sz="2900" b="1">
                          <a:latin typeface="楷体" panose="02010609060101010101" charset="-122"/>
                          <a:ea typeface="楷体" panose="02010609060101010101" charset="-122"/>
                          <a:cs typeface="宋体" panose="02010600030101010101" pitchFamily="2" charset="-122"/>
                        </a:rPr>
                        <a:t>得到</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③所识穷乏者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得</a:t>
                      </a:r>
                      <a:r>
                        <a:rPr lang="zh-CN" altLang="en-US" sz="2900" b="1">
                          <a:latin typeface="宋体" panose="02010600030101010101" pitchFamily="2" charset="-122"/>
                          <a:ea typeface="宋体" panose="02010600030101010101" pitchFamily="2" charset="-122"/>
                          <a:cs typeface="宋体" panose="02010600030101010101" pitchFamily="2" charset="-122"/>
                        </a:rPr>
                        <a:t>我与（</a:t>
                      </a:r>
                      <a:r>
                        <a:rPr lang="zh-CN" altLang="en-US" sz="2900" b="1">
                          <a:latin typeface="楷体" panose="02010609060101010101" charset="-122"/>
                          <a:ea typeface="楷体" panose="02010609060101010101" charset="-122"/>
                          <a:cs typeface="楷体" panose="02010609060101010101" charset="-122"/>
                        </a:rPr>
                        <a:t>同“德”，感恩、感激</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与：①呼尔而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宋体" panose="02010600030101010101" pitchFamily="2" charset="-122"/>
                        </a:rPr>
                        <a:t>给予</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②所识穷乏者得我</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楷体" panose="02010609060101010101" charset="-122"/>
                        </a:rPr>
                        <a:t>同“欤”，语气词</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604" marB="46604"/>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DDC4D01D-E328-4BC7-8415-571B9C2A9D6D}"/>
              </a:ext>
            </a:extLst>
          </p:cNvPr>
          <p:cNvGraphicFramePr>
            <a:graphicFrameLocks noGrp="1"/>
          </p:cNvGraphicFramePr>
          <p:nvPr>
            <p:ph idx="1"/>
          </p:nvPr>
        </p:nvGraphicFramePr>
        <p:xfrm>
          <a:off x="1774825" y="1028700"/>
          <a:ext cx="8642350" cy="5376903"/>
        </p:xfrm>
        <a:graphic>
          <a:graphicData uri="http://schemas.openxmlformats.org/drawingml/2006/table">
            <a:tbl>
              <a:tblPr firstRow="1" bandRow="1">
                <a:tableStyleId>{5C22544A-7EE6-4342-B048-85BDC9FD1C3A}</a:tableStyleId>
              </a:tblPr>
              <a:tblGrid>
                <a:gridCol w="1721611">
                  <a:extLst>
                    <a:ext uri="{9D8B030D-6E8A-4147-A177-3AD203B41FA5}">
                      <a16:colId xmlns:a16="http://schemas.microsoft.com/office/drawing/2014/main" val="20000"/>
                    </a:ext>
                  </a:extLst>
                </a:gridCol>
                <a:gridCol w="6920739">
                  <a:extLst>
                    <a:ext uri="{9D8B030D-6E8A-4147-A177-3AD203B41FA5}">
                      <a16:colId xmlns:a16="http://schemas.microsoft.com/office/drawing/2014/main" val="20001"/>
                    </a:ext>
                  </a:extLst>
                </a:gridCol>
              </a:tblGrid>
              <a:tr h="675742">
                <a:tc>
                  <a:txBody>
                    <a:bodyPr vert="horz" wrap="square"/>
                    <a:lstStyle/>
                    <a:p>
                      <a:pPr algn="ctr" fontAlgn="auto">
                        <a:lnSpc>
                          <a:spcPct val="135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92" marB="46292"/>
                </a:tc>
                <a:tc>
                  <a:txBody>
                    <a:bodyPr vert="horz" wrap="square"/>
                    <a:lstStyle/>
                    <a:p>
                      <a:pPr algn="ctr" fontAlgn="auto">
                        <a:lnSpc>
                          <a:spcPct val="135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92" marB="46292"/>
                </a:tc>
                <a:extLst>
                  <a:ext uri="{0D108BD9-81ED-4DB2-BD59-A6C34878D82A}">
                    <a16:rowId xmlns:a16="http://schemas.microsoft.com/office/drawing/2014/main" val="10000"/>
                  </a:ext>
                </a:extLst>
              </a:tr>
              <a:tr h="4690008">
                <a:tc>
                  <a:txBody>
                    <a:bodyPr vert="horz" wrap="square"/>
                    <a:lstStyle/>
                    <a:p>
                      <a:pPr algn="ctr">
                        <a:lnSpc>
                          <a:spcPct val="120000"/>
                        </a:lnSpc>
                        <a:buNone/>
                      </a:pPr>
                      <a:endParaRPr lang="zh-CN" altLang="en-US" sz="2800" b="1">
                        <a:latin typeface="宋体" panose="02010600030101010101" pitchFamily="2" charset="-122"/>
                        <a:ea typeface="宋体" panose="02010600030101010101" pitchFamily="2" charset="-122"/>
                      </a:endParaRPr>
                    </a:p>
                    <a:p>
                      <a:pPr algn="ctr">
                        <a:lnSpc>
                          <a:spcPct val="12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292" marB="46292"/>
                </a:tc>
                <a:tc>
                  <a:txBody>
                    <a:bodyPr vert="horz" wrap="square"/>
                    <a:lstStyle/>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①故不为</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苟得</a:t>
                      </a:r>
                      <a:r>
                        <a:rPr lang="zh-CN" altLang="en-US" sz="2800" b="1">
                          <a:latin typeface="宋体" panose="02010600030101010101" pitchFamily="2" charset="-122"/>
                          <a:ea typeface="宋体" panose="02010600030101010101" pitchFamily="2" charset="-122"/>
                          <a:cs typeface="宋体" panose="02010600030101010101" pitchFamily="2" charset="-122"/>
                        </a:rPr>
                        <a:t>也（</a:t>
                      </a:r>
                      <a:r>
                        <a:rPr lang="zh-CN" altLang="en-US" sz="2800" b="1">
                          <a:latin typeface="楷体" panose="02010609060101010101" charset="-122"/>
                          <a:ea typeface="楷体" panose="02010609060101010101" charset="-122"/>
                          <a:cs typeface="宋体" panose="02010600030101010101" pitchFamily="2" charset="-122"/>
                        </a:rPr>
                        <a:t>苟且取得，这里是苟且偷生的意思</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患</a:t>
                      </a:r>
                      <a:r>
                        <a:rPr lang="zh-CN" altLang="en-US" sz="2800" b="1">
                          <a:latin typeface="宋体" panose="02010600030101010101" pitchFamily="2" charset="-122"/>
                          <a:ea typeface="宋体" panose="02010600030101010101" pitchFamily="2" charset="-122"/>
                          <a:cs typeface="宋体" panose="02010600030101010101" pitchFamily="2" charset="-122"/>
                        </a:rPr>
                        <a:t>有所不辟也（</a:t>
                      </a:r>
                      <a:r>
                        <a:rPr lang="zh-CN" altLang="en-US" sz="2800" b="1">
                          <a:latin typeface="楷体" panose="02010609060101010101" charset="-122"/>
                          <a:ea typeface="楷体" panose="02010609060101010101" charset="-122"/>
                          <a:cs typeface="宋体" panose="02010600030101010101" pitchFamily="2" charset="-122"/>
                        </a:rPr>
                        <a:t>祸患，灾难</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如使</a:t>
                      </a:r>
                      <a:r>
                        <a:rPr lang="zh-CN" altLang="en-US" sz="2800" b="1">
                          <a:latin typeface="宋体" panose="02010600030101010101" pitchFamily="2" charset="-122"/>
                          <a:ea typeface="宋体" panose="02010600030101010101" pitchFamily="2" charset="-122"/>
                          <a:cs typeface="宋体" panose="02010600030101010101" pitchFamily="2" charset="-122"/>
                        </a:rPr>
                        <a:t>人之所欲莫甚于生（</a:t>
                      </a:r>
                      <a:r>
                        <a:rPr lang="zh-CN" altLang="en-US" sz="2800" b="1">
                          <a:latin typeface="楷体" panose="02010609060101010101" charset="-122"/>
                          <a:ea typeface="楷体" panose="02010609060101010101" charset="-122"/>
                          <a:cs typeface="宋体" panose="02010600030101010101" pitchFamily="2" charset="-122"/>
                        </a:rPr>
                        <a:t>假如，假使</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蹴</a:t>
                      </a:r>
                      <a:r>
                        <a:rPr lang="zh-CN" altLang="en-US" sz="2800" b="1">
                          <a:latin typeface="宋体" panose="02010600030101010101" pitchFamily="2" charset="-122"/>
                          <a:ea typeface="宋体" panose="02010600030101010101" pitchFamily="2" charset="-122"/>
                          <a:cs typeface="宋体" panose="02010600030101010101" pitchFamily="2" charset="-122"/>
                        </a:rPr>
                        <a:t>尔而与之（</a:t>
                      </a:r>
                      <a:r>
                        <a:rPr lang="zh-CN" altLang="en-US" sz="2800" b="1">
                          <a:latin typeface="楷体" panose="02010609060101010101" charset="-122"/>
                          <a:ea typeface="楷体" panose="02010609060101010101" charset="-122"/>
                          <a:cs typeface="宋体" panose="02010600030101010101" pitchFamily="2" charset="-122"/>
                        </a:rPr>
                        <a:t>踩踏</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⑤万钟于我何</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加</a:t>
                      </a:r>
                      <a:r>
                        <a:rPr lang="zh-CN" altLang="en-US" sz="2800" b="1">
                          <a:latin typeface="宋体" panose="02010600030101010101" pitchFamily="2" charset="-122"/>
                          <a:ea typeface="宋体" panose="02010600030101010101" pitchFamily="2" charset="-122"/>
                          <a:cs typeface="宋体" panose="02010600030101010101" pitchFamily="2" charset="-122"/>
                        </a:rPr>
                        <a:t>焉（</a:t>
                      </a:r>
                      <a:r>
                        <a:rPr lang="zh-CN" altLang="en-US" sz="2800" b="1">
                          <a:latin typeface="楷体" panose="02010609060101010101" charset="-122"/>
                          <a:ea typeface="楷体" panose="02010609060101010101" charset="-122"/>
                          <a:cs typeface="宋体" panose="02010600030101010101" pitchFamily="2" charset="-122"/>
                        </a:rPr>
                        <a:t>益处</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⑥妻妾之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奉</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侍奉</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⑦是亦不可以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已</a:t>
                      </a:r>
                      <a:r>
                        <a:rPr lang="zh-CN" altLang="en-US" sz="2800" b="1">
                          <a:latin typeface="宋体" panose="02010600030101010101" pitchFamily="2" charset="-122"/>
                          <a:ea typeface="宋体" panose="02010600030101010101" pitchFamily="2" charset="-122"/>
                          <a:cs typeface="宋体" panose="02010600030101010101" pitchFamily="2" charset="-122"/>
                        </a:rPr>
                        <a:t>乎（</a:t>
                      </a:r>
                      <a:r>
                        <a:rPr lang="zh-CN" altLang="en-US" sz="2800" b="1">
                          <a:latin typeface="楷体" panose="02010609060101010101" charset="-122"/>
                          <a:ea typeface="楷体" panose="02010609060101010101" charset="-122"/>
                          <a:cs typeface="宋体" panose="02010600030101010101" pitchFamily="2" charset="-122"/>
                        </a:rPr>
                        <a:t>停止，放弃</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⑧此之谓失其</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本心</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指人固有的羞恶之心</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92" marB="4629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C740C1BA-B3A0-4124-B4B4-A7D1546FB1C4}"/>
              </a:ext>
            </a:extLst>
          </p:cNvPr>
          <p:cNvSpPr txBox="1"/>
          <p:nvPr/>
        </p:nvSpPr>
        <p:spPr>
          <a:xfrm>
            <a:off x="1884364" y="563563"/>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1．文章中心：本文提出在“生”与“义”不能兼顾的情况下，应该舍生取义的观点，并且进一步指出这是每个人都有的“本心”，那些在“义”上有亏的人不过是丧失了他们的“本心”罢了。</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7697" name="文本框 1">
            <a:extLst>
              <a:ext uri="{FF2B5EF4-FFF2-40B4-BE49-F238E27FC236}">
                <a16:creationId xmlns:a16="http://schemas.microsoft.com/office/drawing/2014/main" id="{10C23E21-234C-4C02-963F-4712383F8226}"/>
              </a:ext>
            </a:extLst>
          </p:cNvPr>
          <p:cNvSpPr txBox="1">
            <a:spLocks noChangeArrowheads="1"/>
          </p:cNvSpPr>
          <p:nvPr/>
        </p:nvSpPr>
        <p:spPr bwMode="auto">
          <a:xfrm>
            <a:off x="1884364" y="541339"/>
            <a:ext cx="8618537"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2．文章脉络：</a:t>
            </a:r>
          </a:p>
          <a:p>
            <a:pPr>
              <a:lnSpc>
                <a:spcPct val="150000"/>
              </a:lnSpc>
            </a:pPr>
            <a:r>
              <a:rPr lang="zh-CN" altLang="en-US" sz="2700" b="1">
                <a:latin typeface="宋体" panose="02010600030101010101" pitchFamily="2" charset="-122"/>
                <a:sym typeface="宋体" panose="02010600030101010101" pitchFamily="2" charset="-122"/>
              </a:rPr>
              <a:t>第①段：分别从正面和反面阐明“舍生取义”的观点，并指出义是人的“本心”。可分为三层：</a:t>
            </a:r>
          </a:p>
          <a:p>
            <a:pPr>
              <a:lnSpc>
                <a:spcPct val="150000"/>
              </a:lnSpc>
            </a:pPr>
            <a:r>
              <a:rPr lang="zh-CN" altLang="en-US" sz="2700" b="1">
                <a:latin typeface="宋体" panose="02010600030101010101" pitchFamily="2" charset="-122"/>
                <a:sym typeface="宋体" panose="02010600030101010101" pitchFamily="2" charset="-122"/>
              </a:rPr>
              <a:t>(1)第一层：提出论点。“生，亦我所欲也；义，亦我所欲也。二者不可得兼，舍生而取义者也。”以“舍鱼而取熊掌”这个生活常理为喻，引出“舍生而取义”的观点。(类比推理，比喻论证)</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8721" name="文本框 1">
            <a:extLst>
              <a:ext uri="{FF2B5EF4-FFF2-40B4-BE49-F238E27FC236}">
                <a16:creationId xmlns:a16="http://schemas.microsoft.com/office/drawing/2014/main" id="{F18E4B27-A7DE-431B-A6D0-235EE112828E}"/>
              </a:ext>
            </a:extLst>
          </p:cNvPr>
          <p:cNvSpPr/>
          <p:nvPr/>
        </p:nvSpPr>
        <p:spPr bwMode="auto">
          <a:xfrm>
            <a:off x="1749425" y="790576"/>
            <a:ext cx="8693150" cy="5260975"/>
          </a:xfrm>
          <a:prstGeom prst="borderCallout1">
            <a:avLst>
              <a:gd name="adj1" fmla="val 18750"/>
              <a:gd name="adj2" fmla="val -8333"/>
              <a:gd name="adj3" fmla="val 112500"/>
              <a:gd name="adj4" fmla="val -38333"/>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第二层：从正反两面论述观点。先从正面论述：“甚于生者”就是指“义”；“甚于死者”就是“不义”。为了“义”，可以“舍生”。接着，又从反面来阐述观点：如果人们所喜爱的东西没有超过生命的，那么，凡是可以保全生命的手段，有什么不可以用的呢？如果人们厌恶的东西没有超过死亡的，那么，凡是可以躲避死亡之患的办法，有什么不可以用的呢？</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0769" name="文本框 1">
            <a:extLst>
              <a:ext uri="{FF2B5EF4-FFF2-40B4-BE49-F238E27FC236}">
                <a16:creationId xmlns:a16="http://schemas.microsoft.com/office/drawing/2014/main" id="{317155D0-4D33-4AD3-A4CD-6D618EAE4947}"/>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(3)第三层：进一步指出，其实人人都有向善之心，只是“贤者”能够保有“本心”而已。</a:t>
            </a:r>
          </a:p>
          <a:p>
            <a:pPr>
              <a:lnSpc>
                <a:spcPct val="150000"/>
              </a:lnSpc>
            </a:pPr>
            <a:r>
              <a:rPr lang="zh-CN" altLang="en-US" sz="2800" b="1">
                <a:latin typeface="宋体" panose="02010600030101010101" pitchFamily="2" charset="-122"/>
                <a:sym typeface="宋体" panose="02010600030101010101" pitchFamily="2" charset="-122"/>
              </a:rPr>
              <a:t>第②段：举例说明人没有丧失“本心”和丧失“本心”的表现，阐明人应该保有“本心”的观点。</a:t>
            </a:r>
          </a:p>
          <a:p>
            <a:pPr>
              <a:lnSpc>
                <a:spcPct val="150000"/>
              </a:lnSpc>
            </a:pPr>
            <a:r>
              <a:rPr lang="zh-CN" altLang="en-US" sz="2800" b="1">
                <a:latin typeface="宋体" panose="02010600030101010101" pitchFamily="2" charset="-122"/>
                <a:sym typeface="宋体" panose="02010600030101010101" pitchFamily="2" charset="-122"/>
              </a:rPr>
              <a:t>本段运用了举例论证和对比论证。作者以“一箪食，一豆羹”为例(正面事例)告诉我们，这看似微不足道的“一箪食，一豆羹”，当它关乎生死的时候，也能考验一个人的品德。“呼尔”“蹴尔”“而与之”，</a:t>
            </a:r>
          </a:p>
        </p:txBody>
      </p:sp>
    </p:spTree>
  </p:cSld>
  <p:clrMapOvr>
    <a:masterClrMapping/>
  </p:clrMapOvr>
  <p:transition/>
  <p:timing/>
</p:sld>
</file>

<file path=ppt/slides/slide1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61793" name="文本框 1">
            <a:extLst>
              <a:ext uri="{FF2B5EF4-FFF2-40B4-BE49-F238E27FC236}">
                <a16:creationId xmlns:a16="http://schemas.microsoft.com/office/drawing/2014/main" id="{55966897-FB10-4F52-A3DA-C9894B911832}"/>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则“行道之人”与“乞人”都不屑受之，这就是人没有丧失“本心”的表现。接着又以有的人“不辩礼义”地贪求“万钟”为例(反面事例)，说明丧失“本心”的表现。这一正一反的事例又形成了鲜明的对比，更突出两者的本质。</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▲本文运用了比喻论证、对比论证、道理论证、举例论证的论证方法。</a:t>
            </a:r>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9B5A2D08-5EC7-4D16-AB65-466B3811C9D9}"/>
              </a:ext>
            </a:extLst>
          </p:cNvPr>
          <p:cNvSpPr txBox="1"/>
          <p:nvPr/>
        </p:nvSpPr>
        <p:spPr>
          <a:xfrm>
            <a:off x="1884364" y="574675"/>
            <a:ext cx="8423275" cy="1284006"/>
          </a:xfrm>
          <a:prstGeom prst="rect">
            <a:avLst/>
          </a:prstGeom>
          <a:noFill/>
          <a:ln w="9525">
            <a:noFill/>
          </a:ln>
        </p:spPr>
        <p:txBody>
          <a:bodyPr>
            <a:spAutoFit/>
          </a:bodyPr>
          <a:lstStyle/>
          <a:p>
            <a:pPr algn="ct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七年级下册</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《陋室铭》　</a:t>
            </a:r>
            <a:endParaRPr lang="zh-CN" altLang="en-US" sz="2800" b="1" noProof="1">
              <a:latin typeface="宋体" panose="02010600030101010101" pitchFamily="2" charset="-122"/>
              <a:sym typeface="宋体" panose="02010600030101010101" pitchFamily="2" charset="-122"/>
            </a:endParaRPr>
          </a:p>
        </p:txBody>
      </p:sp>
      <p:graphicFrame>
        <p:nvGraphicFramePr>
          <p:cNvPr id="2" name="内容占位符 1">
            <a:extLst>
              <a:ext uri="{FF2B5EF4-FFF2-40B4-BE49-F238E27FC236}">
                <a16:creationId xmlns:a16="http://schemas.microsoft.com/office/drawing/2014/main" id="{2352722F-0336-4EEF-8A72-8FB2F9CC96DA}"/>
              </a:ext>
            </a:extLst>
          </p:cNvPr>
          <p:cNvGraphicFramePr>
            <a:graphicFrameLocks noGrp="1"/>
          </p:cNvGraphicFramePr>
          <p:nvPr>
            <p:ph idx="1"/>
          </p:nvPr>
        </p:nvGraphicFramePr>
        <p:xfrm>
          <a:off x="1916113" y="2011363"/>
          <a:ext cx="8475662" cy="4301861"/>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6">
                  <a:extLst>
                    <a:ext uri="{9D8B030D-6E8A-4147-A177-3AD203B41FA5}">
                      <a16:colId xmlns:a16="http://schemas.microsoft.com/office/drawing/2014/main" val="20001"/>
                    </a:ext>
                  </a:extLst>
                </a:gridCol>
              </a:tblGrid>
              <a:tr h="498822">
                <a:tc>
                  <a:txBody>
                    <a:bodyPr vert="horz" wrap="square"/>
                    <a:lstStyle/>
                    <a:p>
                      <a:pPr algn="ctr">
                        <a:buNone/>
                      </a:pPr>
                      <a:r>
                        <a:rPr lang="zh-CN" altLang="en-US" sz="2700" b="1">
                          <a:solidFill>
                            <a:srgbClr val="C00000"/>
                          </a:solidFill>
                          <a:sym typeface="+mn-ea"/>
                        </a:rPr>
                        <a:t>词语类型</a:t>
                      </a:r>
                    </a:p>
                  </a:txBody>
                  <a:tcPr marL="91437" marR="91437" marT="46765" marB="46765"/>
                </a:tc>
                <a:tc>
                  <a:txBody>
                    <a:bodyPr vert="horz" wrap="square"/>
                    <a:lstStyle/>
                    <a:p>
                      <a:pPr algn="ctr">
                        <a:buNone/>
                      </a:pPr>
                      <a:r>
                        <a:rPr lang="zh-CN" altLang="en-US" sz="2700" b="1">
                          <a:solidFill>
                            <a:srgbClr val="C00000"/>
                          </a:solidFill>
                          <a:sym typeface="+mn-ea"/>
                        </a:rPr>
                        <a:t>举例</a:t>
                      </a:r>
                    </a:p>
                  </a:txBody>
                  <a:tcPr marL="91437" marR="91437" marT="46765" marB="46765"/>
                </a:tc>
                <a:extLst>
                  <a:ext uri="{0D108BD9-81ED-4DB2-BD59-A6C34878D82A}">
                    <a16:rowId xmlns:a16="http://schemas.microsoft.com/office/drawing/2014/main" val="10000"/>
                  </a:ext>
                </a:extLst>
              </a:tr>
              <a:tr h="3646140">
                <a:tc>
                  <a:txBody>
                    <a:bodyPr vert="horz" wrap="square"/>
                    <a:lstStyle/>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r>
                        <a:rPr lang="zh-CN" altLang="en-US" sz="2700" b="1">
                          <a:latin typeface="宋体" panose="02010600030101010101" pitchFamily="2" charset="-122"/>
                          <a:ea typeface="宋体" panose="02010600030101010101" pitchFamily="2" charset="-122"/>
                        </a:rPr>
                        <a:t>词类活用</a:t>
                      </a:r>
                    </a:p>
                  </a:txBody>
                  <a:tcPr marL="91437" marR="91437" marT="46765" marB="46765"/>
                </a:tc>
                <a:tc>
                  <a:txBody>
                    <a:bodyPr vert="horz" wrap="square"/>
                    <a:lstStyle/>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①有仙则</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名</a:t>
                      </a:r>
                      <a:r>
                        <a:rPr lang="zh-CN" altLang="en-US" sz="2700" b="1">
                          <a:latin typeface="宋体" panose="02010600030101010101" pitchFamily="2" charset="-122"/>
                          <a:ea typeface="宋体" panose="02010600030101010101" pitchFamily="2" charset="-122"/>
                          <a:cs typeface="宋体" panose="02010600030101010101" pitchFamily="2" charset="-122"/>
                        </a:rPr>
                        <a:t>（</a:t>
                      </a:r>
                      <a:r>
                        <a:rPr lang="zh-CN" altLang="en-US" sz="2700" b="1">
                          <a:latin typeface="楷体" panose="02010609060101010101" charset="-122"/>
                          <a:ea typeface="楷体" panose="02010609060101010101" charset="-122"/>
                          <a:cs typeface="宋体" panose="02010600030101010101" pitchFamily="2" charset="-122"/>
                        </a:rPr>
                        <a:t>名词用作动词，出名，有名</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②苔痕</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上</a:t>
                      </a:r>
                      <a:r>
                        <a:rPr lang="zh-CN" altLang="en-US" sz="2700" b="1">
                          <a:latin typeface="宋体" panose="02010600030101010101" pitchFamily="2" charset="-122"/>
                          <a:ea typeface="宋体" panose="02010600030101010101" pitchFamily="2" charset="-122"/>
                          <a:cs typeface="宋体" panose="02010600030101010101" pitchFamily="2" charset="-122"/>
                        </a:rPr>
                        <a:t>阶绿（</a:t>
                      </a:r>
                      <a:r>
                        <a:rPr lang="zh-CN" altLang="en-US" sz="2700" b="1">
                          <a:latin typeface="楷体" panose="02010609060101010101" charset="-122"/>
                          <a:ea typeface="楷体" panose="02010609060101010101" charset="-122"/>
                          <a:cs typeface="宋体" panose="02010600030101010101" pitchFamily="2" charset="-122"/>
                        </a:rPr>
                        <a:t>名词用作动词，长上</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③无丝竹之</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乱</a:t>
                      </a:r>
                      <a:r>
                        <a:rPr lang="zh-CN" altLang="en-US" sz="2700" b="1">
                          <a:latin typeface="宋体" panose="02010600030101010101" pitchFamily="2" charset="-122"/>
                          <a:ea typeface="宋体" panose="02010600030101010101" pitchFamily="2" charset="-122"/>
                          <a:cs typeface="宋体" panose="02010600030101010101" pitchFamily="2" charset="-122"/>
                        </a:rPr>
                        <a:t>耳（</a:t>
                      </a:r>
                      <a:r>
                        <a:rPr lang="zh-CN" altLang="en-US" sz="2700" b="1">
                          <a:latin typeface="楷体" panose="02010609060101010101" charset="-122"/>
                          <a:ea typeface="楷体" panose="02010609060101010101" charset="-122"/>
                          <a:cs typeface="楷体" panose="02010609060101010101" charset="-122"/>
                        </a:rPr>
                        <a:t>形容词的使动用法，使……乱，扰乱</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④无案牍之</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劳</a:t>
                      </a:r>
                      <a:r>
                        <a:rPr lang="zh-CN" altLang="en-US" sz="2700" b="1">
                          <a:latin typeface="宋体" panose="02010600030101010101" pitchFamily="2" charset="-122"/>
                          <a:ea typeface="宋体" panose="02010600030101010101" pitchFamily="2" charset="-122"/>
                          <a:cs typeface="宋体" panose="02010600030101010101" pitchFamily="2" charset="-122"/>
                        </a:rPr>
                        <a:t>形（</a:t>
                      </a:r>
                      <a:r>
                        <a:rPr lang="zh-CN" altLang="en-US" sz="2700" b="1">
                          <a:latin typeface="楷体" panose="02010609060101010101" charset="-122"/>
                          <a:ea typeface="楷体" panose="02010609060101010101" charset="-122"/>
                          <a:cs typeface="楷体" panose="02010609060101010101" charset="-122"/>
                        </a:rPr>
                        <a:t>形容词的使动用法，使……劳累</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37" marR="91437" marT="46765" marB="4676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3C868D09-438D-4F03-8714-5B9EC9F7BC8A}"/>
              </a:ext>
            </a:extLst>
          </p:cNvPr>
          <p:cNvSpPr txBox="1"/>
          <p:nvPr/>
        </p:nvSpPr>
        <p:spPr>
          <a:xfrm>
            <a:off x="1920876" y="673100"/>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1．善用比喻论证和举例论证。文章以“鱼”喻“生”，以“熊掌”喻“义”，自然地引出“舍生取义”的论点，把抽象深刻的道理说得浅显明白，生动形象。</a:t>
            </a:r>
          </a:p>
          <a:p>
            <a:pPr>
              <a:lnSpc>
                <a:spcPct val="150000"/>
              </a:lnSpc>
            </a:pPr>
            <a:r>
              <a:rPr lang="zh-CN" altLang="en-US" sz="2800" b="1" noProof="1">
                <a:latin typeface="宋体" panose="02010600030101010101" pitchFamily="2" charset="-122"/>
                <a:sym typeface="宋体" panose="02010600030101010101" pitchFamily="2" charset="-122"/>
              </a:rPr>
              <a:t>2．善用排比，语句流畅，气势充沛，感情强烈。</a:t>
            </a:r>
          </a:p>
        </p:txBody>
      </p:sp>
    </p:spTree>
  </p:cSld>
  <p:clrMapOvr>
    <a:masterClrMapping/>
  </p:clrMapOvr>
  <p:transition/>
  <p:timing/>
</p:sld>
</file>

<file path=ppt/slides/slide1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A2E87E84-F2C9-4CB1-90AD-B7294CCB7750}"/>
              </a:ext>
            </a:extLst>
          </p:cNvPr>
          <p:cNvSpPr txBox="1"/>
          <p:nvPr/>
        </p:nvSpPr>
        <p:spPr>
          <a:xfrm>
            <a:off x="1884364" y="585789"/>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《送东阳马生序》</a:t>
            </a:r>
          </a:p>
        </p:txBody>
      </p:sp>
      <p:graphicFrame>
        <p:nvGraphicFramePr>
          <p:cNvPr id="2" name="内容占位符 1">
            <a:extLst>
              <a:ext uri="{FF2B5EF4-FFF2-40B4-BE49-F238E27FC236}">
                <a16:creationId xmlns:a16="http://schemas.microsoft.com/office/drawing/2014/main" id="{453E627E-1754-4ED8-BF47-E135D68FC891}"/>
              </a:ext>
            </a:extLst>
          </p:cNvPr>
          <p:cNvGraphicFramePr>
            <a:graphicFrameLocks noGrp="1"/>
          </p:cNvGraphicFramePr>
          <p:nvPr>
            <p:ph idx="1"/>
          </p:nvPr>
        </p:nvGraphicFramePr>
        <p:xfrm>
          <a:off x="1774825" y="1276350"/>
          <a:ext cx="8642350" cy="2939360"/>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692696">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词语类型</a:t>
                      </a:r>
                    </a:p>
                  </a:txBody>
                  <a:tcPr marL="91447" marR="91447" marT="49040" marB="49040"/>
                </a:tc>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举例</a:t>
                      </a:r>
                    </a:p>
                  </a:txBody>
                  <a:tcPr marL="91447" marR="91447" marT="49040" marB="49040"/>
                </a:tc>
                <a:extLst>
                  <a:ext uri="{0D108BD9-81ED-4DB2-BD59-A6C34878D82A}">
                    <a16:rowId xmlns:a16="http://schemas.microsoft.com/office/drawing/2014/main" val="10000"/>
                  </a:ext>
                </a:extLst>
              </a:tr>
              <a:tr h="2050504">
                <a:tc>
                  <a:txBody>
                    <a:bodyPr vert="horz" wrap="square"/>
                    <a:lstStyle/>
                    <a:p>
                      <a:pPr algn="ctr" fontAlgn="auto">
                        <a:lnSpc>
                          <a:spcPct val="150000"/>
                        </a:lnSpc>
                        <a:buNone/>
                      </a:pPr>
                      <a:r>
                        <a:rPr lang="zh-CN" altLang="en-US" sz="3000" b="1">
                          <a:latin typeface="宋体" panose="02010600030101010101" pitchFamily="2" charset="-122"/>
                          <a:ea typeface="宋体" panose="02010600030101010101" pitchFamily="2" charset="-122"/>
                        </a:rPr>
                        <a:t>通假字</a:t>
                      </a:r>
                    </a:p>
                    <a:p>
                      <a:pPr algn="ctr">
                        <a:lnSpc>
                          <a:spcPct val="150000"/>
                        </a:lnSpc>
                        <a:buNone/>
                      </a:pPr>
                      <a:endParaRPr lang="zh-CN" altLang="en-US" sz="3000" b="1">
                        <a:latin typeface="宋体" panose="02010600030101010101" pitchFamily="2" charset="-122"/>
                        <a:ea typeface="宋体" panose="02010600030101010101" pitchFamily="2" charset="-122"/>
                      </a:endParaRPr>
                    </a:p>
                  </a:txBody>
                  <a:tcPr marL="91447" marR="91447" marT="49040" marB="49040"/>
                </a:tc>
                <a:tc>
                  <a:txBody>
                    <a:bodyPr vert="horz" wrap="square"/>
                    <a:lstStyle/>
                    <a:p>
                      <a:pPr algn="l" fontAlgn="auto">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①四</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支</a:t>
                      </a:r>
                      <a:r>
                        <a:rPr lang="zh-CN" altLang="en-US" sz="3000" b="1">
                          <a:latin typeface="宋体" panose="02010600030101010101" pitchFamily="2" charset="-122"/>
                          <a:ea typeface="宋体" panose="02010600030101010101" pitchFamily="2" charset="-122"/>
                          <a:cs typeface="宋体" panose="02010600030101010101" pitchFamily="2" charset="-122"/>
                        </a:rPr>
                        <a:t>僵劲不能动（</a:t>
                      </a:r>
                      <a:r>
                        <a:rPr lang="zh-CN" altLang="en-US" sz="3000" b="1">
                          <a:latin typeface="楷体" panose="02010609060101010101" charset="-122"/>
                          <a:ea typeface="楷体" panose="02010609060101010101" charset="-122"/>
                          <a:cs typeface="楷体" panose="02010609060101010101" charset="-122"/>
                        </a:rPr>
                        <a:t>同“肢”</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②同舍生皆</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被</a:t>
                      </a:r>
                      <a:r>
                        <a:rPr lang="zh-CN" altLang="en-US" sz="3000" b="1">
                          <a:latin typeface="宋体" panose="02010600030101010101" pitchFamily="2" charset="-122"/>
                          <a:ea typeface="宋体" panose="02010600030101010101" pitchFamily="2" charset="-122"/>
                          <a:cs typeface="宋体" panose="02010600030101010101" pitchFamily="2" charset="-122"/>
                        </a:rPr>
                        <a:t>绮绣（</a:t>
                      </a:r>
                      <a:r>
                        <a:rPr lang="zh-CN" altLang="en-US" sz="3000" b="1">
                          <a:latin typeface="楷体" panose="02010609060101010101" charset="-122"/>
                          <a:ea typeface="楷体" panose="02010609060101010101" charset="-122"/>
                          <a:cs typeface="楷体" panose="02010609060101010101" charset="-122"/>
                        </a:rPr>
                        <a:t>同“披”</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③与之论</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辨</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latin typeface="楷体" panose="02010609060101010101" charset="-122"/>
                          <a:ea typeface="楷体" panose="02010609060101010101" charset="-122"/>
                          <a:cs typeface="楷体" panose="02010609060101010101" charset="-122"/>
                        </a:rPr>
                        <a:t>同“辩”</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47" marR="91447" marT="49040" marB="4904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03AE9B4B-44EB-4AF6-9012-718EC5A5DFC3}"/>
              </a:ext>
            </a:extLst>
          </p:cNvPr>
          <p:cNvGraphicFramePr>
            <a:graphicFrameLocks noGrp="1"/>
          </p:cNvGraphicFramePr>
          <p:nvPr>
            <p:ph idx="1"/>
          </p:nvPr>
        </p:nvGraphicFramePr>
        <p:xfrm>
          <a:off x="1774825" y="846138"/>
          <a:ext cx="8642350" cy="5272858"/>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2196">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87" marB="46387"/>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87" marB="46387"/>
                </a:tc>
                <a:extLst>
                  <a:ext uri="{0D108BD9-81ED-4DB2-BD59-A6C34878D82A}">
                    <a16:rowId xmlns:a16="http://schemas.microsoft.com/office/drawing/2014/main" val="10000"/>
                  </a:ext>
                </a:extLst>
              </a:tr>
              <a:tr h="4515604">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古今异义</a:t>
                      </a:r>
                    </a:p>
                  </a:txBody>
                  <a:tcPr marL="91447" marR="91447" marT="46387" marB="46387"/>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走</a:t>
                      </a:r>
                      <a:r>
                        <a:rPr lang="zh-CN" altLang="en-US" sz="2800" b="1">
                          <a:latin typeface="宋体" panose="02010600030101010101" pitchFamily="2" charset="-122"/>
                          <a:ea typeface="宋体" panose="02010600030101010101" pitchFamily="2" charset="-122"/>
                          <a:cs typeface="宋体" panose="02010600030101010101" pitchFamily="2" charset="-122"/>
                        </a:rPr>
                        <a:t>送之（</a:t>
                      </a:r>
                      <a:r>
                        <a:rPr lang="zh-CN" altLang="en-US" sz="2800" b="1">
                          <a:latin typeface="楷体" panose="02010609060101010101" charset="-122"/>
                          <a:ea typeface="楷体" panose="02010609060101010101" charset="-122"/>
                          <a:cs typeface="宋体" panose="02010600030101010101" pitchFamily="2" charset="-122"/>
                        </a:rPr>
                        <a:t>古：跑。今：行走</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②媵人持</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汤</a:t>
                      </a:r>
                      <a:r>
                        <a:rPr lang="zh-CN" altLang="en-US" sz="2800" b="1">
                          <a:latin typeface="宋体" panose="02010600030101010101" pitchFamily="2" charset="-122"/>
                          <a:ea typeface="宋体" panose="02010600030101010101" pitchFamily="2" charset="-122"/>
                          <a:cs typeface="宋体" panose="02010600030101010101" pitchFamily="2" charset="-122"/>
                        </a:rPr>
                        <a:t>沃灌（</a:t>
                      </a:r>
                      <a:r>
                        <a:rPr lang="zh-CN" altLang="en-US" sz="2800" b="1">
                          <a:latin typeface="楷体" panose="02010609060101010101" charset="-122"/>
                          <a:ea typeface="楷体" panose="02010609060101010101" charset="-122"/>
                          <a:cs typeface="宋体" panose="02010600030101010101" pitchFamily="2" charset="-122"/>
                        </a:rPr>
                        <a:t>古：热水。今：食物煮熟后的汁水</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③寓逆旅，主人日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再</a:t>
                      </a:r>
                      <a:r>
                        <a:rPr lang="zh-CN" altLang="en-US" sz="2800" b="1">
                          <a:latin typeface="宋体" panose="02010600030101010101" pitchFamily="2" charset="-122"/>
                          <a:ea typeface="宋体" panose="02010600030101010101" pitchFamily="2" charset="-122"/>
                          <a:cs typeface="宋体" panose="02010600030101010101" pitchFamily="2" charset="-122"/>
                        </a:rPr>
                        <a:t>食（</a:t>
                      </a:r>
                      <a:r>
                        <a:rPr lang="zh-CN" altLang="en-US" sz="2800" b="1">
                          <a:latin typeface="楷体" panose="02010609060101010101" charset="-122"/>
                          <a:ea typeface="楷体" panose="02010609060101010101" charset="-122"/>
                          <a:cs typeface="宋体" panose="02010600030101010101" pitchFamily="2" charset="-122"/>
                        </a:rPr>
                        <a:t>古：两次。今：又一次</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④右备容</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臭</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古：香气。今：臭味</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假</a:t>
                      </a:r>
                      <a:r>
                        <a:rPr lang="zh-CN" altLang="en-US" sz="2800" b="1">
                          <a:latin typeface="宋体" panose="02010600030101010101" pitchFamily="2" charset="-122"/>
                          <a:ea typeface="宋体" panose="02010600030101010101" pitchFamily="2" charset="-122"/>
                          <a:cs typeface="宋体" panose="02010600030101010101" pitchFamily="2" charset="-122"/>
                        </a:rPr>
                        <a:t>诸人而后见也（</a:t>
                      </a:r>
                      <a:r>
                        <a:rPr lang="zh-CN" altLang="en-US" sz="2800" b="1">
                          <a:latin typeface="楷体" panose="02010609060101010101" charset="-122"/>
                          <a:ea typeface="楷体" panose="02010609060101010101" charset="-122"/>
                          <a:cs typeface="宋体" panose="02010600030101010101" pitchFamily="2" charset="-122"/>
                        </a:rPr>
                        <a:t>古：借。今：与</a:t>
                      </a:r>
                      <a:r>
                        <a:rPr lang="en-US" altLang="zh-CN" sz="2800" b="1">
                          <a:latin typeface="楷体" panose="02010609060101010101" charset="-122"/>
                          <a:ea typeface="楷体" panose="02010609060101010101"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真</a:t>
                      </a:r>
                      <a:r>
                        <a:rPr lang="en-US" altLang="zh-CN" sz="2800" b="1">
                          <a:latin typeface="楷体" panose="02010609060101010101" charset="-122"/>
                          <a:ea typeface="楷体" panose="02010609060101010101"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相对</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87" marB="46387"/>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565216BD-AC23-4A4E-9F0A-E38617F7FA4F}"/>
              </a:ext>
            </a:extLst>
          </p:cNvPr>
          <p:cNvGraphicFramePr>
            <a:graphicFrameLocks noGrp="1"/>
          </p:cNvGraphicFramePr>
          <p:nvPr>
            <p:ph idx="1"/>
          </p:nvPr>
        </p:nvGraphicFramePr>
        <p:xfrm>
          <a:off x="1774825" y="846139"/>
          <a:ext cx="8642350" cy="4818750"/>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7654">
                <a:tc>
                  <a:txBody>
                    <a:bodyPr vert="horz" wrap="square"/>
                    <a:lstStyle/>
                    <a:p>
                      <a:pPr algn="ctr" fontAlgn="auto">
                        <a:lnSpc>
                          <a:spcPct val="13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728" marB="46728"/>
                </a:tc>
                <a:tc>
                  <a:txBody>
                    <a:bodyPr vert="horz" wrap="square"/>
                    <a:lstStyle/>
                    <a:p>
                      <a:pPr algn="ctr" fontAlgn="auto">
                        <a:lnSpc>
                          <a:spcPct val="13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728" marB="46728"/>
                </a:tc>
                <a:extLst>
                  <a:ext uri="{0D108BD9-81ED-4DB2-BD59-A6C34878D82A}">
                    <a16:rowId xmlns:a16="http://schemas.microsoft.com/office/drawing/2014/main" val="10000"/>
                  </a:ext>
                </a:extLst>
              </a:tr>
              <a:tr h="391642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词类活用</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728" marB="46728"/>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手</a:t>
                      </a:r>
                      <a:r>
                        <a:rPr lang="zh-CN" altLang="en-US" sz="2900" b="1">
                          <a:latin typeface="宋体" panose="02010600030101010101" pitchFamily="2" charset="-122"/>
                          <a:ea typeface="宋体" panose="02010600030101010101" pitchFamily="2" charset="-122"/>
                          <a:cs typeface="宋体" panose="02010600030101010101" pitchFamily="2" charset="-122"/>
                        </a:rPr>
                        <a:t>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笔</a:t>
                      </a:r>
                      <a:r>
                        <a:rPr lang="zh-CN" altLang="en-US" sz="2900" b="1">
                          <a:latin typeface="宋体" panose="02010600030101010101" pitchFamily="2" charset="-122"/>
                          <a:ea typeface="宋体" panose="02010600030101010101" pitchFamily="2" charset="-122"/>
                          <a:cs typeface="宋体" panose="02010600030101010101" pitchFamily="2" charset="-122"/>
                        </a:rPr>
                        <a:t>录（</a:t>
                      </a:r>
                      <a:r>
                        <a:rPr lang="zh-CN" altLang="en-US" sz="2900" b="1">
                          <a:latin typeface="楷体" panose="02010609060101010101" charset="-122"/>
                          <a:ea typeface="楷体" panose="02010609060101010101" charset="-122"/>
                          <a:cs typeface="宋体" panose="02010600030101010101" pitchFamily="2" charset="-122"/>
                        </a:rPr>
                        <a:t>名词用作状语。手：用手，亲手。笔：用笔</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腰</a:t>
                      </a:r>
                      <a:r>
                        <a:rPr lang="zh-CN" altLang="en-US" sz="2900" b="1">
                          <a:latin typeface="宋体" panose="02010600030101010101" pitchFamily="2" charset="-122"/>
                          <a:ea typeface="宋体" panose="02010600030101010101" pitchFamily="2" charset="-122"/>
                          <a:cs typeface="宋体" panose="02010600030101010101" pitchFamily="2" charset="-122"/>
                        </a:rPr>
                        <a:t>白玉之环（</a:t>
                      </a:r>
                      <a:r>
                        <a:rPr lang="zh-CN" altLang="en-US" sz="2900" b="1">
                          <a:latin typeface="楷体" panose="02010609060101010101" charset="-122"/>
                          <a:ea typeface="楷体" panose="02010609060101010101" charset="-122"/>
                          <a:cs typeface="宋体" panose="02010600030101010101" pitchFamily="2" charset="-122"/>
                        </a:rPr>
                        <a:t>名词用作动词，在腰间佩戴</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③余则</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缊袍敝衣</a:t>
                      </a:r>
                      <a:r>
                        <a:rPr lang="zh-CN" altLang="en-US" sz="2900" b="1">
                          <a:latin typeface="宋体" panose="02010600030101010101" pitchFamily="2" charset="-122"/>
                          <a:ea typeface="宋体" panose="02010600030101010101" pitchFamily="2" charset="-122"/>
                          <a:cs typeface="宋体" panose="02010600030101010101" pitchFamily="2" charset="-122"/>
                        </a:rPr>
                        <a:t>处其间（</a:t>
                      </a:r>
                      <a:r>
                        <a:rPr lang="zh-CN" altLang="en-US" sz="2900" b="1">
                          <a:latin typeface="楷体" panose="02010609060101010101" charset="-122"/>
                          <a:ea typeface="楷体" panose="02010609060101010101" charset="-122"/>
                          <a:cs typeface="宋体" panose="02010600030101010101" pitchFamily="2" charset="-122"/>
                        </a:rPr>
                        <a:t>名词用作动词，穿旧棉袄、破衣服</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728" marB="46728"/>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E9C28A2D-371E-468A-B0D3-C66A2045FB21}"/>
              </a:ext>
            </a:extLst>
          </p:cNvPr>
          <p:cNvGraphicFramePr>
            <a:graphicFrameLocks noGrp="1"/>
          </p:cNvGraphicFramePr>
          <p:nvPr>
            <p:ph idx="1"/>
            <p:extLst>
              <p:ext uri="{D42A27DB-BD31-4B8C-83A1-F6EECF244321}">
                <p14:modId xmlns:p14="http://schemas.microsoft.com/office/powerpoint/2010/main" val="148623865"/>
              </p:ext>
            </p:extLst>
          </p:nvPr>
        </p:nvGraphicFramePr>
        <p:xfrm>
          <a:off x="0" y="0"/>
          <a:ext cx="12192000" cy="6857999"/>
        </p:xfrm>
        <a:graphic>
          <a:graphicData uri="http://schemas.openxmlformats.org/drawingml/2006/table">
            <a:tbl>
              <a:tblPr firstRow="1" bandRow="1">
                <a:tableStyleId>{5C22544A-7EE6-4342-B048-85BDC9FD1C3A}</a:tableStyleId>
              </a:tblPr>
              <a:tblGrid>
                <a:gridCol w="2508459">
                  <a:extLst>
                    <a:ext uri="{9D8B030D-6E8A-4147-A177-3AD203B41FA5}">
                      <a16:colId xmlns:a16="http://schemas.microsoft.com/office/drawing/2014/main" val="20000"/>
                    </a:ext>
                  </a:extLst>
                </a:gridCol>
                <a:gridCol w="9683541">
                  <a:extLst>
                    <a:ext uri="{9D8B030D-6E8A-4147-A177-3AD203B41FA5}">
                      <a16:colId xmlns:a16="http://schemas.microsoft.com/office/drawing/2014/main" val="20001"/>
                    </a:ext>
                  </a:extLst>
                </a:gridCol>
              </a:tblGrid>
              <a:tr h="894430">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52" marB="46352"/>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52" marB="46352"/>
                </a:tc>
                <a:extLst>
                  <a:ext uri="{0D108BD9-81ED-4DB2-BD59-A6C34878D82A}">
                    <a16:rowId xmlns:a16="http://schemas.microsoft.com/office/drawing/2014/main" val="10000"/>
                  </a:ext>
                </a:extLst>
              </a:tr>
              <a:tr h="5963569">
                <a:tc>
                  <a:txBody>
                    <a:bodyPr vert="horz" wrap="square"/>
                    <a:lstStyle/>
                    <a:p>
                      <a:pPr algn="ctr" fontAlgn="auto">
                        <a:lnSpc>
                          <a:spcPct val="150000"/>
                        </a:lnSpc>
                        <a:buNone/>
                      </a:pPr>
                      <a:r>
                        <a:rPr lang="zh-CN" altLang="en-US" sz="2800" b="1">
                          <a:latin typeface="宋体" panose="02010600030101010101" pitchFamily="2" charset="-122"/>
                          <a:ea typeface="宋体" panose="02010600030101010101" pitchFamily="2" charset="-122"/>
                        </a:rPr>
                        <a:t>一词多义</a:t>
                      </a:r>
                    </a:p>
                  </a:txBody>
                  <a:tcPr marL="91447" marR="91447" marT="46352" marB="46352"/>
                </a:tc>
                <a:tc>
                  <a:txBody>
                    <a:bodyPr vert="horz" wrap="square"/>
                    <a:lstStyle/>
                    <a:p>
                      <a:pPr algn="l" fontAlgn="auto">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至：①色愈恭，礼愈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至</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周到</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至</a:t>
                      </a:r>
                      <a:r>
                        <a:rPr lang="zh-CN" altLang="en-US" sz="2800" b="1">
                          <a:latin typeface="宋体" panose="02010600030101010101" pitchFamily="2" charset="-122"/>
                          <a:ea typeface="宋体" panose="02010600030101010101" pitchFamily="2" charset="-122"/>
                          <a:cs typeface="宋体" panose="02010600030101010101" pitchFamily="2" charset="-122"/>
                        </a:rPr>
                        <a:t>舍，四支僵劲不能动（</a:t>
                      </a:r>
                      <a:r>
                        <a:rPr lang="zh-CN" altLang="en-US" sz="2800" b="1">
                          <a:latin typeface="楷体" panose="02010609060101010101" charset="-122"/>
                          <a:ea typeface="楷体" panose="02010609060101010101" charset="-122"/>
                          <a:cs typeface="宋体" panose="02010600030101010101" pitchFamily="2" charset="-122"/>
                        </a:rPr>
                        <a:t>到</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若：①烨然</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若</a:t>
                      </a:r>
                      <a:r>
                        <a:rPr lang="zh-CN" altLang="en-US" sz="2800" b="1">
                          <a:latin typeface="宋体" panose="02010600030101010101" pitchFamily="2" charset="-122"/>
                          <a:ea typeface="宋体" panose="02010600030101010101" pitchFamily="2" charset="-122"/>
                          <a:cs typeface="宋体" panose="02010600030101010101" pitchFamily="2" charset="-122"/>
                        </a:rPr>
                        <a:t>神人（</a:t>
                      </a:r>
                      <a:r>
                        <a:rPr lang="zh-CN" altLang="en-US" sz="2800" b="1">
                          <a:latin typeface="楷体" panose="02010609060101010101" charset="-122"/>
                          <a:ea typeface="楷体" panose="02010609060101010101" charset="-122"/>
                          <a:cs typeface="宋体" panose="02010600030101010101" pitchFamily="2" charset="-122"/>
                        </a:rPr>
                        <a:t>好像</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②不知口体之奉不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若</a:t>
                      </a:r>
                      <a:r>
                        <a:rPr lang="zh-CN" altLang="en-US" sz="2800" b="1">
                          <a:latin typeface="宋体" panose="02010600030101010101" pitchFamily="2" charset="-122"/>
                          <a:ea typeface="宋体" panose="02010600030101010101" pitchFamily="2" charset="-122"/>
                          <a:cs typeface="宋体" panose="02010600030101010101" pitchFamily="2" charset="-122"/>
                        </a:rPr>
                        <a:t>人也（</a:t>
                      </a:r>
                      <a:r>
                        <a:rPr lang="zh-CN" altLang="en-US" sz="2800" b="1">
                          <a:latin typeface="楷体" panose="02010609060101010101" charset="-122"/>
                          <a:ea typeface="楷体" panose="02010609060101010101" charset="-122"/>
                          <a:cs typeface="宋体" panose="02010600030101010101" pitchFamily="2" charset="-122"/>
                        </a:rPr>
                        <a:t>比得上</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③则心不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若</a:t>
                      </a:r>
                      <a:r>
                        <a:rPr lang="zh-CN" altLang="en-US" sz="2800" b="1">
                          <a:latin typeface="宋体" panose="02010600030101010101" pitchFamily="2" charset="-122"/>
                          <a:ea typeface="宋体" panose="02010600030101010101" pitchFamily="2" charset="-122"/>
                          <a:cs typeface="宋体" panose="02010600030101010101" pitchFamily="2" charset="-122"/>
                        </a:rPr>
                        <a:t>余之专耳（</a:t>
                      </a:r>
                      <a:r>
                        <a:rPr lang="zh-CN" altLang="en-US" sz="2800" b="1">
                          <a:latin typeface="楷体_GB2312" panose="02010609030101010101" charset="-122"/>
                          <a:ea typeface="楷体_GB2312" panose="02010609030101010101" charset="-122"/>
                          <a:cs typeface="宋体" panose="02010600030101010101" pitchFamily="2" charset="-122"/>
                        </a:rPr>
                        <a:t>比得上</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以：①无从致书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观（</a:t>
                      </a:r>
                      <a:r>
                        <a:rPr lang="zh-CN" altLang="en-US" sz="2800" b="1">
                          <a:latin typeface="楷体" panose="02010609060101010101" charset="-122"/>
                          <a:ea typeface="楷体" panose="02010609060101010101" charset="-122"/>
                          <a:cs typeface="宋体" panose="02010600030101010101" pitchFamily="2" charset="-122"/>
                          <a:sym typeface="+mn-ea"/>
                        </a:rPr>
                        <a:t>用来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②计日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还（</a:t>
                      </a:r>
                      <a:r>
                        <a:rPr lang="zh-CN" altLang="en-US" sz="2800" b="1">
                          <a:latin typeface="楷体" panose="02010609060101010101" charset="-122"/>
                          <a:ea typeface="楷体" panose="02010609060101010101" charset="-122"/>
                          <a:cs typeface="宋体" panose="02010600030101010101" pitchFamily="2" charset="-122"/>
                          <a:sym typeface="+mn-ea"/>
                        </a:rPr>
                        <a:t>表修饰，来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中有足乐者（</a:t>
                      </a:r>
                      <a:r>
                        <a:rPr lang="zh-CN" altLang="en-US" sz="2800" b="1">
                          <a:latin typeface="楷体" panose="02010609060101010101" charset="-122"/>
                          <a:ea typeface="楷体" panose="02010609060101010101" charset="-122"/>
                          <a:cs typeface="宋体" panose="02010600030101010101" pitchFamily="2" charset="-122"/>
                          <a:sym typeface="+mn-ea"/>
                        </a:rPr>
                        <a:t>因为</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91447" marR="91447" marT="46352" marB="4635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F7E7F451-6947-4E63-8F8D-D629F6F9679A}"/>
              </a:ext>
            </a:extLst>
          </p:cNvPr>
          <p:cNvGraphicFramePr>
            <a:graphicFrameLocks noGrp="1"/>
          </p:cNvGraphicFramePr>
          <p:nvPr>
            <p:ph idx="1"/>
          </p:nvPr>
        </p:nvGraphicFramePr>
        <p:xfrm>
          <a:off x="1774825" y="846139"/>
          <a:ext cx="8642350" cy="5489928"/>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562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602" marB="4660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602" marB="46602"/>
                </a:tc>
                <a:extLst>
                  <a:ext uri="{0D108BD9-81ED-4DB2-BD59-A6C34878D82A}">
                    <a16:rowId xmlns:a16="http://schemas.microsoft.com/office/drawing/2014/main" val="10000"/>
                  </a:ext>
                </a:extLst>
              </a:tr>
              <a:tr h="4558213">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6602" marB="46602"/>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日：①计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以还（</a:t>
                      </a:r>
                      <a:r>
                        <a:rPr lang="zh-CN" altLang="en-US" sz="2900" b="1">
                          <a:latin typeface="楷体" panose="02010609060101010101" charset="-122"/>
                          <a:ea typeface="楷体" panose="02010609060101010101" charset="-122"/>
                          <a:cs typeface="宋体" panose="02010600030101010101" pitchFamily="2" charset="-122"/>
                          <a:sym typeface="+mn-ea"/>
                        </a:rPr>
                        <a:t>日期</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②主人</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再食（</a:t>
                      </a:r>
                      <a:r>
                        <a:rPr lang="zh-CN" altLang="en-US" sz="2900" b="1">
                          <a:latin typeface="楷体" panose="02010609060101010101" charset="-122"/>
                          <a:ea typeface="楷体" panose="02010609060101010101" charset="-122"/>
                          <a:cs typeface="宋体" panose="02010600030101010101" pitchFamily="2" charset="-122"/>
                          <a:sym typeface="+mn-ea"/>
                        </a:rPr>
                        <a:t>每天</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侍坐备顾问（</a:t>
                      </a:r>
                      <a:r>
                        <a:rPr lang="zh-CN" altLang="en-US" sz="2900" b="1">
                          <a:latin typeface="楷体" panose="02010609060101010101" charset="-122"/>
                          <a:ea typeface="楷体" panose="02010609060101010101" charset="-122"/>
                          <a:cs typeface="宋体" panose="02010600030101010101" pitchFamily="2" charset="-122"/>
                          <a:sym typeface="+mn-ea"/>
                        </a:rPr>
                        <a:t>每天</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过：①况才之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过</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于余者乎（</a:t>
                      </a:r>
                      <a:r>
                        <a:rPr lang="zh-CN" altLang="en-US" sz="2900" b="1">
                          <a:latin typeface="楷体" panose="02010609060101010101" charset="-122"/>
                          <a:ea typeface="楷体" panose="02010609060101010101" charset="-122"/>
                          <a:cs typeface="宋体" panose="02010600030101010101" pitchFamily="2" charset="-122"/>
                          <a:sym typeface="+mn-ea"/>
                        </a:rPr>
                        <a:t>超过</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②岂他人之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过</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哉（</a:t>
                      </a:r>
                      <a:r>
                        <a:rPr lang="zh-CN" altLang="en-US" sz="2900" b="1">
                          <a:latin typeface="楷体" panose="02010609060101010101" charset="-122"/>
                          <a:ea typeface="楷体" panose="02010609060101010101" charset="-122"/>
                          <a:cs typeface="宋体" panose="02010600030101010101" pitchFamily="2" charset="-122"/>
                          <a:sym typeface="+mn-ea"/>
                        </a:rPr>
                        <a:t>过错</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道：①益慕圣贤之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道</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学说</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②余故道为学之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难</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以告之（</a:t>
                      </a:r>
                      <a:r>
                        <a:rPr lang="zh-CN" altLang="en-US" sz="2900" b="1">
                          <a:latin typeface="楷体" panose="02010609060101010101" charset="-122"/>
                          <a:ea typeface="楷体" panose="02010609060101010101" charset="-122"/>
                          <a:cs typeface="宋体" panose="02010600030101010101" pitchFamily="2" charset="-122"/>
                          <a:sym typeface="+mn-ea"/>
                        </a:rPr>
                        <a:t>说</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6602" marB="466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DA1815ED-BB4C-4C1D-899E-8BD65B3B06DB}"/>
              </a:ext>
            </a:extLst>
          </p:cNvPr>
          <p:cNvGraphicFramePr>
            <a:graphicFrameLocks noGrp="1"/>
          </p:cNvGraphicFramePr>
          <p:nvPr>
            <p:ph idx="1"/>
          </p:nvPr>
        </p:nvGraphicFramePr>
        <p:xfrm>
          <a:off x="1774825" y="846138"/>
          <a:ext cx="8642350" cy="5953685"/>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0484">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80" marB="46280"/>
                </a:tc>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80" marB="46280"/>
                </a:tc>
                <a:extLst>
                  <a:ext uri="{0D108BD9-81ED-4DB2-BD59-A6C34878D82A}">
                    <a16:rowId xmlns:a16="http://schemas.microsoft.com/office/drawing/2014/main" val="10000"/>
                  </a:ext>
                </a:extLst>
              </a:tr>
              <a:tr h="4688766">
                <a:tc>
                  <a:txBody>
                    <a:bodyPr vert="horz" wrap="square"/>
                    <a:lstStyle/>
                    <a:p>
                      <a:pPr algn="ctr" fontAlgn="auto">
                        <a:lnSpc>
                          <a:spcPct val="120000"/>
                        </a:lnSpc>
                        <a:buNone/>
                      </a:pPr>
                      <a:r>
                        <a:rPr lang="zh-CN" altLang="en-US" sz="2800" b="1">
                          <a:latin typeface="宋体" panose="02010600030101010101" pitchFamily="2" charset="-122"/>
                          <a:ea typeface="宋体" panose="02010600030101010101" pitchFamily="2" charset="-122"/>
                        </a:rPr>
                        <a:t>一词多义</a:t>
                      </a:r>
                    </a:p>
                  </a:txBody>
                  <a:tcPr marL="91447" marR="91447" marT="46280" marB="46280"/>
                </a:tc>
                <a:tc>
                  <a:txBody>
                    <a:bodyPr vert="horz" wrap="square"/>
                    <a:lstStyle/>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患：①又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患</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无硕师名人与游（</a:t>
                      </a:r>
                      <a:r>
                        <a:rPr lang="zh-CN" altLang="en-US" sz="2800" b="1">
                          <a:latin typeface="楷体" panose="02010609060101010101" charset="-122"/>
                          <a:ea typeface="楷体" panose="02010609060101010101" charset="-122"/>
                          <a:cs typeface="宋体" panose="02010600030101010101" pitchFamily="2" charset="-122"/>
                          <a:sym typeface="+mn-ea"/>
                        </a:rPr>
                        <a:t>担心</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②无冻馁之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患</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矣（</a:t>
                      </a:r>
                      <a:r>
                        <a:rPr lang="zh-CN" altLang="en-US" sz="2800" b="1">
                          <a:latin typeface="楷体" panose="02010609060101010101" charset="-122"/>
                          <a:ea typeface="楷体" panose="02010609060101010101" charset="-122"/>
                          <a:cs typeface="宋体" panose="02010600030101010101" pitchFamily="2" charset="-122"/>
                          <a:sym typeface="+mn-ea"/>
                        </a:rPr>
                        <a:t>忧患</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和：①久而乃</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暖</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②言</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而色夷（</a:t>
                      </a:r>
                      <a:r>
                        <a:rPr lang="zh-CN" altLang="en-US" sz="2800" b="1">
                          <a:latin typeface="楷体" panose="02010609060101010101" charset="-122"/>
                          <a:ea typeface="楷体" panose="02010609060101010101" charset="-122"/>
                          <a:cs typeface="宋体" panose="02010600030101010101" pitchFamily="2" charset="-122"/>
                          <a:sym typeface="+mn-ea"/>
                        </a:rPr>
                        <a:t>谦和</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于：①每假借</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藏书之家（</a:t>
                      </a:r>
                      <a:r>
                        <a:rPr lang="zh-CN" altLang="en-US" sz="2800" b="1">
                          <a:latin typeface="楷体" panose="02010609060101010101" charset="-122"/>
                          <a:ea typeface="楷体" panose="02010609060101010101" charset="-122"/>
                          <a:cs typeface="宋体" panose="02010600030101010101" pitchFamily="2" charset="-122"/>
                          <a:sym typeface="+mn-ea"/>
                        </a:rPr>
                        <a:t>从，向</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②况才之过</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余者乎（</a:t>
                      </a:r>
                      <a:r>
                        <a:rPr lang="zh-CN" altLang="en-US" sz="2800" b="1">
                          <a:latin typeface="楷体" panose="02010609060101010101" charset="-122"/>
                          <a:ea typeface="楷体" panose="02010609060101010101" charset="-122"/>
                          <a:cs typeface="宋体" panose="02010600030101010101" pitchFamily="2" charset="-122"/>
                          <a:sym typeface="+mn-ea"/>
                        </a:rPr>
                        <a:t>比</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③今诸生学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太学（</a:t>
                      </a:r>
                      <a:r>
                        <a:rPr lang="zh-CN" altLang="en-US" sz="2800" b="1">
                          <a:latin typeface="楷体" panose="02010609060101010101" charset="-122"/>
                          <a:ea typeface="楷体" panose="02010609060101010101" charset="-122"/>
                          <a:cs typeface="宋体" panose="02010600030101010101" pitchFamily="2" charset="-122"/>
                          <a:sym typeface="+mn-ea"/>
                        </a:rPr>
                        <a:t>在</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诸：①今</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诸</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生学于太学（</a:t>
                      </a:r>
                      <a:r>
                        <a:rPr lang="zh-CN" altLang="en-US" sz="2800" b="1">
                          <a:latin typeface="楷体" panose="02010609060101010101" charset="-122"/>
                          <a:ea typeface="楷体" panose="02010609060101010101" charset="-122"/>
                          <a:cs typeface="宋体" panose="02010600030101010101" pitchFamily="2" charset="-122"/>
                          <a:sym typeface="+mn-ea"/>
                        </a:rPr>
                        <a:t>各位</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②假</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诸</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人而后见也（</a:t>
                      </a:r>
                      <a:r>
                        <a:rPr lang="zh-CN" altLang="en-US" sz="2800" b="1">
                          <a:latin typeface="楷体" panose="02010609060101010101" charset="-122"/>
                          <a:ea typeface="楷体" panose="02010609060101010101" charset="-122"/>
                          <a:cs typeface="楷体" panose="02010609060101010101" charset="-122"/>
                          <a:sym typeface="+mn-ea"/>
                        </a:rPr>
                        <a:t>相当于“之于”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91447" marR="91447" marT="46280" marB="4628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8F6C0490-3E45-4E73-AC13-E620198899D6}"/>
              </a:ext>
            </a:extLst>
          </p:cNvPr>
          <p:cNvGraphicFramePr>
            <a:graphicFrameLocks noGrp="1"/>
          </p:cNvGraphicFramePr>
          <p:nvPr>
            <p:ph idx="1"/>
          </p:nvPr>
        </p:nvGraphicFramePr>
        <p:xfrm>
          <a:off x="1774825" y="846139"/>
          <a:ext cx="8642350" cy="5489928"/>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562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602" marB="4660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602" marB="46602"/>
                </a:tc>
                <a:extLst>
                  <a:ext uri="{0D108BD9-81ED-4DB2-BD59-A6C34878D82A}">
                    <a16:rowId xmlns:a16="http://schemas.microsoft.com/office/drawing/2014/main" val="10000"/>
                  </a:ext>
                </a:extLst>
              </a:tr>
              <a:tr h="4558213">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602" marB="46602"/>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①无从</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致</a:t>
                      </a:r>
                      <a:r>
                        <a:rPr lang="zh-CN" altLang="en-US" sz="2900" b="1">
                          <a:latin typeface="宋体" panose="02010600030101010101" pitchFamily="2" charset="-122"/>
                          <a:ea typeface="宋体" panose="02010600030101010101" pitchFamily="2" charset="-122"/>
                          <a:cs typeface="宋体" panose="02010600030101010101" pitchFamily="2" charset="-122"/>
                        </a:rPr>
                        <a:t>书以观（</a:t>
                      </a:r>
                      <a:r>
                        <a:rPr lang="zh-CN" altLang="en-US" sz="2900" b="1">
                          <a:latin typeface="楷体_GB2312" panose="02010609030101010101" charset="-122"/>
                          <a:ea typeface="楷体_GB2312" panose="02010609030101010101" charset="-122"/>
                          <a:cs typeface="宋体" panose="02010600030101010101" pitchFamily="2" charset="-122"/>
                        </a:rPr>
                        <a:t>得到</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②每</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假</a:t>
                      </a:r>
                      <a:r>
                        <a:rPr lang="zh-CN" altLang="en-US" sz="2900" b="1">
                          <a:latin typeface="宋体" panose="02010600030101010101" pitchFamily="2" charset="-122"/>
                          <a:ea typeface="宋体" panose="02010600030101010101" pitchFamily="2" charset="-122"/>
                          <a:cs typeface="宋体" panose="02010600030101010101" pitchFamily="2" charset="-122"/>
                        </a:rPr>
                        <a:t>借于藏书之家（</a:t>
                      </a:r>
                      <a:r>
                        <a:rPr lang="zh-CN" altLang="en-US" sz="2900" b="1">
                          <a:latin typeface="楷体_GB2312" panose="02010609030101010101" charset="-122"/>
                          <a:ea typeface="楷体_GB2312" panose="02010609030101010101" charset="-122"/>
                          <a:cs typeface="宋体" panose="02010600030101010101" pitchFamily="2" charset="-122"/>
                        </a:rPr>
                        <a:t>借</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③不敢稍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逾约</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宋体" panose="02010600030101010101" pitchFamily="2" charset="-122"/>
                        </a:rPr>
                        <a:t>超过约定期限</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以是</a:t>
                      </a:r>
                      <a:r>
                        <a:rPr lang="zh-CN" altLang="en-US" sz="2900" b="1">
                          <a:latin typeface="宋体" panose="02010600030101010101" pitchFamily="2" charset="-122"/>
                          <a:ea typeface="宋体" panose="02010600030101010101" pitchFamily="2" charset="-122"/>
                          <a:cs typeface="宋体" panose="02010600030101010101" pitchFamily="2" charset="-122"/>
                        </a:rPr>
                        <a:t>人多以书假余（</a:t>
                      </a:r>
                      <a:r>
                        <a:rPr lang="zh-CN" altLang="en-US" sz="2900" b="1">
                          <a:latin typeface="楷体_GB2312" panose="02010609030101010101" charset="-122"/>
                          <a:ea typeface="楷体_GB2312" panose="02010609030101010101" charset="-122"/>
                          <a:cs typeface="宋体" panose="02010600030101010101" pitchFamily="2" charset="-122"/>
                        </a:rPr>
                        <a:t>因此</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⑤又患无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硕师</a:t>
                      </a:r>
                      <a:r>
                        <a:rPr lang="zh-CN" altLang="en-US" sz="2900" b="1">
                          <a:latin typeface="宋体" panose="02010600030101010101" pitchFamily="2" charset="-122"/>
                          <a:ea typeface="宋体" panose="02010600030101010101" pitchFamily="2" charset="-122"/>
                          <a:cs typeface="宋体" panose="02010600030101010101" pitchFamily="2" charset="-122"/>
                        </a:rPr>
                        <a:t>名人与游（</a:t>
                      </a:r>
                      <a:r>
                        <a:rPr lang="zh-CN" altLang="en-US" sz="2900" b="1">
                          <a:latin typeface="楷体_GB2312" panose="02010609030101010101" charset="-122"/>
                          <a:ea typeface="楷体_GB2312" panose="02010609030101010101" charset="-122"/>
                          <a:cs typeface="宋体" panose="02010600030101010101" pitchFamily="2" charset="-122"/>
                        </a:rPr>
                        <a:t>学问渊博的老师</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⑥尝</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趋</a:t>
                      </a:r>
                      <a:r>
                        <a:rPr lang="zh-CN" altLang="en-US" sz="2900" b="1">
                          <a:latin typeface="宋体" panose="02010600030101010101" pitchFamily="2" charset="-122"/>
                          <a:ea typeface="宋体" panose="02010600030101010101" pitchFamily="2" charset="-122"/>
                          <a:cs typeface="宋体" panose="02010600030101010101" pitchFamily="2" charset="-122"/>
                        </a:rPr>
                        <a:t>百里外（</a:t>
                      </a:r>
                      <a:r>
                        <a:rPr lang="zh-CN" altLang="en-US" sz="2900" b="1">
                          <a:latin typeface="楷体_GB2312" panose="02010609030101010101" charset="-122"/>
                          <a:ea typeface="楷体_GB2312" panose="02010609030101010101" charset="-122"/>
                          <a:cs typeface="宋体" panose="02010600030101010101" pitchFamily="2" charset="-122"/>
                        </a:rPr>
                        <a:t>快步走</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⑦从乡之先达执经</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叩问</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宋体" panose="02010600030101010101" pitchFamily="2" charset="-122"/>
                        </a:rPr>
                        <a:t>请教</a:t>
                      </a:r>
                      <a:r>
                        <a:rPr lang="zh-CN" altLang="en-US" sz="2900" b="1">
                          <a:latin typeface="宋体" panose="02010600030101010101" pitchFamily="2" charset="-122"/>
                          <a:ea typeface="宋体" panose="02010600030101010101" pitchFamily="2" charset="-122"/>
                          <a:cs typeface="宋体" panose="02010600030101010101" pitchFamily="2" charset="-122"/>
                        </a:rPr>
                        <a:t>）   </a:t>
                      </a:r>
                    </a:p>
                  </a:txBody>
                  <a:tcPr marL="91447" marR="91447" marT="46602" marB="466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02E393E9-1544-4D6C-8269-9210436F19E7}"/>
              </a:ext>
            </a:extLst>
          </p:cNvPr>
          <p:cNvGraphicFramePr>
            <a:graphicFrameLocks noGrp="1"/>
          </p:cNvGraphicFramePr>
          <p:nvPr>
            <p:ph idx="1"/>
            <p:extLst>
              <p:ext uri="{D42A27DB-BD31-4B8C-83A1-F6EECF244321}">
                <p14:modId xmlns:p14="http://schemas.microsoft.com/office/powerpoint/2010/main" val="944924940"/>
              </p:ext>
            </p:extLst>
          </p:nvPr>
        </p:nvGraphicFramePr>
        <p:xfrm>
          <a:off x="1774825" y="836712"/>
          <a:ext cx="8642350" cy="5489928"/>
        </p:xfrm>
        <a:graphic>
          <a:graphicData uri="http://schemas.openxmlformats.org/drawingml/2006/table">
            <a:tbl>
              <a:tblPr firstRow="1" bandRow="1">
                <a:tableStyleId>{93296810-A885-4BE3-A3E7-6D5BEEA58F35}</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5624">
                <a:tc>
                  <a:txBody>
                    <a:bodyPr vert="horz" wrap="square"/>
                    <a:lstStyle/>
                    <a:p>
                      <a:pPr algn="ctr" fontAlgn="auto">
                        <a:lnSpc>
                          <a:spcPct val="150000"/>
                        </a:lnSpc>
                        <a:buNone/>
                      </a:pPr>
                      <a:r>
                        <a:rPr lang="zh-CN" altLang="en-US" sz="2900" b="1">
                          <a:solidFill>
                            <a:srgbClr val="C00000"/>
                          </a:solidFill>
                          <a:sym typeface="+mn-ea"/>
                        </a:rPr>
                        <a:t>词语类型</a:t>
                      </a:r>
                      <a:endParaRPr lang="zh-CN" altLang="en-US" sz="2900" b="1">
                        <a:solidFill>
                          <a:srgbClr val="C00000"/>
                        </a:solidFill>
                        <a:latin typeface="新宋体" panose="02010609030101010101" charset="-122"/>
                        <a:ea typeface="新宋体" panose="02010609030101010101" charset="-122"/>
                        <a:sym typeface="+mn-ea"/>
                      </a:endParaRPr>
                    </a:p>
                  </a:txBody>
                  <a:tcPr marL="91447" marR="91447" marT="46602" marB="46602"/>
                </a:tc>
                <a:tc>
                  <a:txBody>
                    <a:bodyPr vert="horz" wrap="square"/>
                    <a:lstStyle/>
                    <a:p>
                      <a:pPr algn="ctr" fontAlgn="auto">
                        <a:lnSpc>
                          <a:spcPct val="150000"/>
                        </a:lnSpc>
                        <a:buNone/>
                      </a:pPr>
                      <a:r>
                        <a:rPr lang="zh-CN" altLang="en-US" sz="2900" b="1">
                          <a:solidFill>
                            <a:srgbClr val="C00000"/>
                          </a:solidFill>
                          <a:sym typeface="+mn-ea"/>
                        </a:rPr>
                        <a:t>举例</a:t>
                      </a:r>
                      <a:endParaRPr lang="zh-CN" altLang="en-US" sz="2900" b="1">
                        <a:solidFill>
                          <a:srgbClr val="C00000"/>
                        </a:solidFill>
                        <a:latin typeface="新宋体" panose="02010609030101010101" charset="-122"/>
                        <a:ea typeface="新宋体" panose="02010609030101010101" charset="-122"/>
                        <a:sym typeface="+mn-ea"/>
                      </a:endParaRPr>
                    </a:p>
                  </a:txBody>
                  <a:tcPr marL="91447" marR="91447" marT="46602" marB="46602"/>
                </a:tc>
                <a:extLst>
                  <a:ext uri="{0D108BD9-81ED-4DB2-BD59-A6C34878D82A}">
                    <a16:rowId xmlns:a16="http://schemas.microsoft.com/office/drawing/2014/main" val="10000"/>
                  </a:ext>
                </a:extLst>
              </a:tr>
              <a:tr h="4558213">
                <a:tc>
                  <a:txBody>
                    <a:bodyPr vert="horz" wrap="square"/>
                    <a:lstStyle/>
                    <a:p>
                      <a:pPr algn="ctr" fontAlgn="auto">
                        <a:lnSpc>
                          <a:spcPct val="150000"/>
                        </a:lnSpc>
                        <a:buNone/>
                      </a:pPr>
                      <a:endParaRPr lang="zh-CN" altLang="en-US" sz="2900" b="1"/>
                    </a:p>
                    <a:p>
                      <a:pPr algn="ctr" fontAlgn="auto">
                        <a:lnSpc>
                          <a:spcPct val="150000"/>
                        </a:lnSpc>
                        <a:buNone/>
                      </a:pPr>
                      <a:endParaRPr lang="zh-CN" altLang="en-US" sz="2900" b="1"/>
                    </a:p>
                    <a:p>
                      <a:pPr algn="ctr" fontAlgn="auto">
                        <a:lnSpc>
                          <a:spcPct val="150000"/>
                        </a:lnSpc>
                        <a:buNone/>
                      </a:pPr>
                      <a:endParaRPr lang="zh-CN" altLang="en-US" sz="2900" b="1"/>
                    </a:p>
                    <a:p>
                      <a:pPr algn="ctr" fontAlgn="auto">
                        <a:lnSpc>
                          <a:spcPct val="150000"/>
                        </a:lnSpc>
                        <a:buNone/>
                      </a:pPr>
                      <a:r>
                        <a:rPr lang="zh-CN" altLang="en-US" sz="2900" b="1"/>
                        <a:t>其他重点实词</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602" marB="46602"/>
                </a:tc>
                <a:tc>
                  <a:txBody>
                    <a:bodyPr vert="horz" wrap="square"/>
                    <a:lstStyle/>
                    <a:p>
                      <a:pPr algn="l" fontAlgn="auto">
                        <a:lnSpc>
                          <a:spcPct val="150000"/>
                        </a:lnSpc>
                        <a:buNone/>
                      </a:pPr>
                      <a:r>
                        <a:rPr lang="zh-CN" altLang="en-US" sz="2900" b="1">
                          <a:sym typeface="+mn-ea"/>
                        </a:rPr>
                        <a:t>⑧先达</a:t>
                      </a:r>
                      <a:r>
                        <a:rPr lang="zh-CN" altLang="en-US" sz="2900" b="1">
                          <a:solidFill>
                            <a:srgbClr val="FF0000"/>
                          </a:solidFill>
                          <a:sym typeface="+mn-ea"/>
                        </a:rPr>
                        <a:t>德隆望尊</a:t>
                      </a:r>
                      <a:r>
                        <a:rPr lang="zh-CN" altLang="en-US" sz="2900" b="1">
                          <a:sym typeface="+mn-ea"/>
                        </a:rPr>
                        <a:t>（道德声望高）</a:t>
                      </a:r>
                      <a:endParaRPr lang="zh-CN" altLang="en-US" sz="2900" b="1"/>
                    </a:p>
                    <a:p>
                      <a:pPr algn="l" fontAlgn="auto">
                        <a:lnSpc>
                          <a:spcPct val="150000"/>
                        </a:lnSpc>
                        <a:buNone/>
                      </a:pPr>
                      <a:r>
                        <a:rPr lang="zh-CN" altLang="en-US" sz="2900" b="1">
                          <a:sym typeface="+mn-ea"/>
                        </a:rPr>
                        <a:t>⑨门人弟子</a:t>
                      </a:r>
                      <a:r>
                        <a:rPr lang="zh-CN" altLang="en-US" sz="2900" b="1">
                          <a:solidFill>
                            <a:srgbClr val="FF0000"/>
                          </a:solidFill>
                          <a:sym typeface="+mn-ea"/>
                        </a:rPr>
                        <a:t>填</a:t>
                      </a:r>
                      <a:r>
                        <a:rPr lang="zh-CN" altLang="en-US" sz="2900" b="1">
                          <a:sym typeface="+mn-ea"/>
                        </a:rPr>
                        <a:t>其室（挤满）</a:t>
                      </a:r>
                      <a:endParaRPr lang="zh-CN" altLang="en-US" sz="2900" b="1"/>
                    </a:p>
                    <a:p>
                      <a:pPr algn="l" fontAlgn="auto">
                        <a:lnSpc>
                          <a:spcPct val="150000"/>
                        </a:lnSpc>
                        <a:buNone/>
                      </a:pPr>
                      <a:r>
                        <a:rPr lang="zh-CN" altLang="en-US" sz="2900" b="1">
                          <a:sym typeface="+mn-ea"/>
                        </a:rPr>
                        <a:t>⑩未尝</a:t>
                      </a:r>
                      <a:r>
                        <a:rPr lang="zh-CN" altLang="en-US" sz="2900" b="1">
                          <a:solidFill>
                            <a:srgbClr val="FF0000"/>
                          </a:solidFill>
                          <a:sym typeface="+mn-ea"/>
                        </a:rPr>
                        <a:t>稍</a:t>
                      </a:r>
                      <a:r>
                        <a:rPr lang="zh-CN" altLang="en-US" sz="2900" b="1">
                          <a:sym typeface="+mn-ea"/>
                        </a:rPr>
                        <a:t>降</a:t>
                      </a:r>
                      <a:r>
                        <a:rPr lang="zh-CN" altLang="en-US" sz="2900" b="1">
                          <a:solidFill>
                            <a:srgbClr val="FF0000"/>
                          </a:solidFill>
                          <a:sym typeface="+mn-ea"/>
                        </a:rPr>
                        <a:t>辞色</a:t>
                      </a:r>
                      <a:r>
                        <a:rPr lang="zh-CN" altLang="en-US" sz="2900" b="1">
                          <a:sym typeface="+mn-ea"/>
                        </a:rPr>
                        <a:t>（稍：略微。辞色：言辞和脸色）</a:t>
                      </a:r>
                      <a:endParaRPr lang="zh-CN" altLang="en-US" sz="2900" b="1"/>
                    </a:p>
                    <a:p>
                      <a:pPr algn="l" fontAlgn="auto">
                        <a:lnSpc>
                          <a:spcPct val="150000"/>
                        </a:lnSpc>
                        <a:buNone/>
                      </a:pPr>
                      <a:r>
                        <a:rPr lang="zh-CN" altLang="en-US" sz="2900" b="1">
                          <a:sym typeface="+mn-ea"/>
                        </a:rPr>
                        <a:t>⑪</a:t>
                      </a:r>
                      <a:r>
                        <a:rPr lang="zh-CN" altLang="en-US" sz="2900" b="1">
                          <a:solidFill>
                            <a:srgbClr val="FF0000"/>
                          </a:solidFill>
                          <a:sym typeface="+mn-ea"/>
                        </a:rPr>
                        <a:t>援</a:t>
                      </a:r>
                      <a:r>
                        <a:rPr lang="zh-CN" altLang="en-US" sz="2900" b="1">
                          <a:sym typeface="+mn-ea"/>
                        </a:rPr>
                        <a:t>疑</a:t>
                      </a:r>
                      <a:r>
                        <a:rPr lang="zh-CN" altLang="en-US" sz="2900" b="1">
                          <a:solidFill>
                            <a:srgbClr val="FF0000"/>
                          </a:solidFill>
                          <a:sym typeface="+mn-ea"/>
                        </a:rPr>
                        <a:t>质</a:t>
                      </a:r>
                      <a:r>
                        <a:rPr lang="zh-CN" altLang="en-US" sz="2900" b="1">
                          <a:sym typeface="+mn-ea"/>
                        </a:rPr>
                        <a:t>理（援：引、提出。质：询问）</a:t>
                      </a:r>
                    </a:p>
                    <a:p>
                      <a:pPr algn="l" fontAlgn="auto">
                        <a:lnSpc>
                          <a:spcPct val="150000"/>
                        </a:lnSpc>
                        <a:buNone/>
                      </a:pPr>
                      <a:r>
                        <a:rPr sz="2900" b="1">
                          <a:sym typeface="+mn-ea"/>
                        </a:rPr>
                        <a:t>⑫</a:t>
                      </a:r>
                      <a:r>
                        <a:rPr lang="zh-CN" altLang="en-US" sz="2900" b="1">
                          <a:sym typeface="+mn-ea"/>
                        </a:rPr>
                        <a:t>或遇其</a:t>
                      </a:r>
                      <a:r>
                        <a:rPr lang="zh-CN" altLang="en-US" sz="2900" b="1">
                          <a:solidFill>
                            <a:srgbClr val="FF0000"/>
                          </a:solidFill>
                          <a:sym typeface="+mn-ea"/>
                        </a:rPr>
                        <a:t>叱咄</a:t>
                      </a:r>
                      <a:r>
                        <a:rPr lang="zh-CN" altLang="en-US" sz="2900" b="1">
                          <a:sym typeface="+mn-ea"/>
                        </a:rPr>
                        <a:t>（训斥，呵责）</a:t>
                      </a:r>
                    </a:p>
                    <a:p>
                      <a:pPr algn="l" fontAlgn="auto">
                        <a:lnSpc>
                          <a:spcPct val="150000"/>
                        </a:lnSpc>
                        <a:buNone/>
                      </a:pP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6602" marB="466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081ABE9B-685D-4BF3-AACB-B91D87CEF570}"/>
              </a:ext>
            </a:extLst>
          </p:cNvPr>
          <p:cNvGraphicFramePr>
            <a:graphicFrameLocks noGrp="1"/>
          </p:cNvGraphicFramePr>
          <p:nvPr>
            <p:ph idx="1"/>
          </p:nvPr>
        </p:nvGraphicFramePr>
        <p:xfrm>
          <a:off x="1774825" y="846139"/>
          <a:ext cx="8642350" cy="5316643"/>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3185">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449" marB="46449"/>
                </a:tc>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449" marB="46449"/>
                </a:tc>
                <a:extLst>
                  <a:ext uri="{0D108BD9-81ED-4DB2-BD59-A6C34878D82A}">
                    <a16:rowId xmlns:a16="http://schemas.microsoft.com/office/drawing/2014/main" val="10000"/>
                  </a:ext>
                </a:extLst>
              </a:tr>
              <a:tr h="4560652">
                <a:tc>
                  <a:txBody>
                    <a:bodyPr vert="horz" wrap="square"/>
                    <a:lstStyle/>
                    <a:p>
                      <a:pPr algn="ctr" fontAlgn="auto">
                        <a:lnSpc>
                          <a:spcPct val="150000"/>
                        </a:lnSpc>
                        <a:buNone/>
                      </a:pPr>
                      <a:endParaRPr lang="zh-CN" altLang="en-US" sz="2800" b="1">
                        <a:latin typeface="宋体" panose="02010600030101010101" pitchFamily="2" charset="-122"/>
                        <a:ea typeface="宋体" panose="02010600030101010101" pitchFamily="2" charset="-122"/>
                      </a:endParaRPr>
                    </a:p>
                    <a:p>
                      <a:pPr algn="ctr" fontAlgn="auto">
                        <a:lnSpc>
                          <a:spcPct val="150000"/>
                        </a:lnSpc>
                        <a:buNone/>
                      </a:pPr>
                      <a:endParaRPr lang="zh-CN" altLang="en-US" sz="2800" b="1">
                        <a:latin typeface="宋体" panose="02010600030101010101" pitchFamily="2" charset="-122"/>
                        <a:ea typeface="宋体" panose="02010600030101010101" pitchFamily="2" charset="-122"/>
                      </a:endParaRPr>
                    </a:p>
                    <a:p>
                      <a:pPr algn="ctr" fontAlgn="auto">
                        <a:lnSpc>
                          <a:spcPct val="150000"/>
                        </a:lnSpc>
                        <a:buNone/>
                      </a:pPr>
                      <a:endParaRPr lang="zh-CN" altLang="en-US" sz="2800" b="1">
                        <a:latin typeface="宋体" panose="02010600030101010101" pitchFamily="2" charset="-122"/>
                        <a:ea typeface="宋体" panose="02010600030101010101" pitchFamily="2" charset="-122"/>
                      </a:endParaRPr>
                    </a:p>
                    <a:p>
                      <a:pPr algn="ctr" fontAlgn="auto">
                        <a:lnSpc>
                          <a:spcPct val="150000"/>
                        </a:lnSpc>
                        <a:buNone/>
                      </a:pPr>
                      <a:r>
                        <a:rPr lang="zh-CN" altLang="en-US" sz="2800" b="1">
                          <a:latin typeface="宋体" panose="02010600030101010101" pitchFamily="2" charset="-122"/>
                          <a:ea typeface="宋体" panose="02010600030101010101" pitchFamily="2" charset="-122"/>
                        </a:rPr>
                        <a:t>其他重点实词</a:t>
                      </a:r>
                    </a:p>
                    <a:p>
                      <a:pPr algn="ctr">
                        <a:lnSpc>
                          <a:spcPct val="150000"/>
                        </a:lnSpc>
                        <a:buNone/>
                      </a:pPr>
                      <a:endParaRPr lang="zh-CN" altLang="en-US" sz="2800" b="1">
                        <a:latin typeface="宋体" panose="02010600030101010101" pitchFamily="2" charset="-122"/>
                        <a:ea typeface="宋体" panose="02010600030101010101" pitchFamily="2" charset="-122"/>
                      </a:endParaRPr>
                    </a:p>
                  </a:txBody>
                  <a:tcPr marL="91447" marR="91447" marT="46449" marB="46449"/>
                </a:tc>
                <a:tc>
                  <a:txBody>
                    <a:bodyPr vert="horz" wrap="square"/>
                    <a:lstStyle/>
                    <a:p>
                      <a:pPr algn="l" fontAlgn="auto">
                        <a:lnSpc>
                          <a:spcPct val="150000"/>
                        </a:lnSpc>
                        <a:buNone/>
                      </a:pPr>
                      <a:r>
                        <a:rPr sz="2800" b="1">
                          <a:latin typeface="宋体" panose="02010600030101010101" pitchFamily="2" charset="-122"/>
                          <a:ea typeface="宋体" panose="02010600030101010101" pitchFamily="2" charset="-122"/>
                          <a:cs typeface="宋体" panose="02010600030101010101" pitchFamily="2" charset="-122"/>
                          <a:sym typeface="+mn-ea"/>
                        </a:rPr>
                        <a:t>⑬</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不敢出一言以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复</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回答，答复。这里是辩解的意思</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⑭</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俟</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其欣悦（</a:t>
                      </a:r>
                      <a:r>
                        <a:rPr lang="zh-CN" altLang="en-US" sz="2800" b="1">
                          <a:latin typeface="楷体" panose="02010609060101010101" charset="-122"/>
                          <a:ea typeface="楷体" panose="02010609060101010101" charset="-122"/>
                          <a:cs typeface="宋体" panose="02010600030101010101" pitchFamily="2" charset="-122"/>
                          <a:sym typeface="+mn-ea"/>
                        </a:rPr>
                        <a:t>等待</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⑮</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穷</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冬烈风（</a:t>
                      </a:r>
                      <a:r>
                        <a:rPr lang="zh-CN" altLang="en-US" sz="2800" b="1">
                          <a:latin typeface="楷体" panose="02010609060101010101" charset="-122"/>
                          <a:ea typeface="楷体" panose="02010609060101010101" charset="-122"/>
                          <a:cs typeface="宋体" panose="02010600030101010101" pitchFamily="2" charset="-122"/>
                          <a:sym typeface="+mn-ea"/>
                        </a:rPr>
                        <a:t>极</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烨然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若神人（</a:t>
                      </a:r>
                      <a:r>
                        <a:rPr lang="zh-CN" altLang="en-US" sz="2800" b="1">
                          <a:latin typeface="楷体" panose="02010609060101010101" charset="-122"/>
                          <a:ea typeface="楷体" panose="02010609060101010101" charset="-122"/>
                          <a:cs typeface="宋体" panose="02010600030101010101" pitchFamily="2" charset="-122"/>
                          <a:sym typeface="+mn-ea"/>
                        </a:rPr>
                        <a:t>光彩鲜明的样子</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⑰</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略无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慕艳</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意（</a:t>
                      </a:r>
                      <a:r>
                        <a:rPr lang="zh-CN" altLang="en-US" sz="2800" b="1">
                          <a:latin typeface="楷体" panose="02010609060101010101" charset="-122"/>
                          <a:ea typeface="楷体" panose="02010609060101010101" charset="-122"/>
                          <a:cs typeface="宋体" panose="02010600030101010101" pitchFamily="2" charset="-122"/>
                          <a:sym typeface="+mn-ea"/>
                        </a:rPr>
                        <a:t>羡慕</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800" b="1">
                          <a:latin typeface="宋体" panose="02010600030101010101" pitchFamily="2" charset="-122"/>
                          <a:ea typeface="宋体" panose="02010600030101010101" pitchFamily="2" charset="-122"/>
                          <a:cs typeface="宋体" panose="02010600030101010101" pitchFamily="2" charset="-122"/>
                          <a:sym typeface="+mn-ea"/>
                        </a:rPr>
                        <a:t>⑱</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犹幸</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预</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君子之列（</a:t>
                      </a:r>
                      <a:r>
                        <a:rPr lang="zh-CN" altLang="en-US" sz="2800" b="1">
                          <a:latin typeface="楷体" panose="02010609060101010101" charset="-122"/>
                          <a:ea typeface="楷体" panose="02010609060101010101" charset="-122"/>
                          <a:cs typeface="宋体" panose="02010600030101010101" pitchFamily="2" charset="-122"/>
                          <a:sym typeface="+mn-ea"/>
                        </a:rPr>
                        <a:t>参与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91447" marR="91447" marT="46449" marB="46449"/>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12906EBD-8929-4C8A-ACA0-EF2184846799}"/>
              </a:ext>
            </a:extLst>
          </p:cNvPr>
          <p:cNvGraphicFramePr>
            <a:graphicFrameLocks noGrp="1"/>
          </p:cNvGraphicFramePr>
          <p:nvPr>
            <p:ph idx="1"/>
          </p:nvPr>
        </p:nvGraphicFramePr>
        <p:xfrm>
          <a:off x="1970088" y="946150"/>
          <a:ext cx="8475662" cy="5344264"/>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6">
                  <a:extLst>
                    <a:ext uri="{9D8B030D-6E8A-4147-A177-3AD203B41FA5}">
                      <a16:colId xmlns:a16="http://schemas.microsoft.com/office/drawing/2014/main" val="20001"/>
                    </a:ext>
                  </a:extLst>
                </a:gridCol>
              </a:tblGrid>
              <a:tr h="496324">
                <a:tc>
                  <a:txBody>
                    <a:bodyPr vert="horz" wrap="square"/>
                    <a:lstStyle/>
                    <a:p>
                      <a:pPr algn="ctr">
                        <a:buNone/>
                      </a:pPr>
                      <a:r>
                        <a:rPr lang="zh-CN" altLang="en-US" sz="2600" b="1">
                          <a:solidFill>
                            <a:srgbClr val="C00000"/>
                          </a:solidFill>
                          <a:sym typeface="+mn-ea"/>
                        </a:rPr>
                        <a:t>词语类型</a:t>
                      </a:r>
                    </a:p>
                  </a:txBody>
                  <a:tcPr marL="91437" marR="91437" marT="46530" marB="46530"/>
                </a:tc>
                <a:tc>
                  <a:txBody>
                    <a:bodyPr vert="horz" wrap="square"/>
                    <a:lstStyle/>
                    <a:p>
                      <a:pPr algn="ctr">
                        <a:buNone/>
                      </a:pPr>
                      <a:r>
                        <a:rPr lang="zh-CN" altLang="en-US" sz="2600" b="1">
                          <a:solidFill>
                            <a:srgbClr val="C00000"/>
                          </a:solidFill>
                          <a:sym typeface="+mn-ea"/>
                        </a:rPr>
                        <a:t>举例</a:t>
                      </a:r>
                    </a:p>
                  </a:txBody>
                  <a:tcPr marL="91437" marR="91437" marT="46530" marB="46530"/>
                </a:tc>
                <a:extLst>
                  <a:ext uri="{0D108BD9-81ED-4DB2-BD59-A6C34878D82A}">
                    <a16:rowId xmlns:a16="http://schemas.microsoft.com/office/drawing/2014/main" val="10000"/>
                  </a:ext>
                </a:extLst>
              </a:tr>
              <a:tr h="4837676">
                <a:tc>
                  <a:txBody>
                    <a:bodyPr vert="horz" wrap="square"/>
                    <a:lstStyle/>
                    <a:p>
                      <a:pPr algn="ctr">
                        <a:lnSpc>
                          <a:spcPct val="130000"/>
                        </a:lnSpc>
                        <a:buNone/>
                      </a:pPr>
                      <a:endParaRPr lang="zh-CN" altLang="en-US" sz="2600" b="1">
                        <a:latin typeface="宋体" panose="02010600030101010101" pitchFamily="2" charset="-122"/>
                        <a:ea typeface="宋体" panose="02010600030101010101" pitchFamily="2" charset="-122"/>
                      </a:endParaRPr>
                    </a:p>
                    <a:p>
                      <a:pPr algn="ctr">
                        <a:lnSpc>
                          <a:spcPct val="130000"/>
                        </a:lnSpc>
                        <a:buNone/>
                      </a:pPr>
                      <a:endParaRPr lang="zh-CN" altLang="en-US" sz="2600" b="1">
                        <a:latin typeface="宋体" panose="02010600030101010101" pitchFamily="2" charset="-122"/>
                        <a:ea typeface="宋体" panose="02010600030101010101" pitchFamily="2" charset="-122"/>
                      </a:endParaRPr>
                    </a:p>
                    <a:p>
                      <a:pPr algn="ctr">
                        <a:lnSpc>
                          <a:spcPct val="130000"/>
                        </a:lnSpc>
                        <a:buNone/>
                      </a:pPr>
                      <a:endParaRPr lang="zh-CN" altLang="en-US" sz="2600" b="1">
                        <a:latin typeface="宋体" panose="02010600030101010101" pitchFamily="2" charset="-122"/>
                        <a:ea typeface="宋体" panose="02010600030101010101" pitchFamily="2" charset="-122"/>
                      </a:endParaRPr>
                    </a:p>
                    <a:p>
                      <a:pPr algn="ctr">
                        <a:lnSpc>
                          <a:spcPct val="130000"/>
                        </a:lnSpc>
                        <a:buNone/>
                      </a:pPr>
                      <a:r>
                        <a:rPr lang="zh-CN" altLang="en-US" sz="2600" b="1">
                          <a:latin typeface="宋体" panose="02010600030101010101" pitchFamily="2" charset="-122"/>
                          <a:ea typeface="宋体" panose="02010600030101010101" pitchFamily="2" charset="-122"/>
                        </a:rPr>
                        <a:t>其他重点实词</a:t>
                      </a:r>
                    </a:p>
                  </a:txBody>
                  <a:tcPr marL="91437" marR="91437" marT="46530" marB="46530"/>
                </a:tc>
                <a:tc>
                  <a:txBody>
                    <a:bodyPr vert="horz" wrap="square"/>
                    <a:lstStyle/>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①</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斯</a:t>
                      </a:r>
                      <a:r>
                        <a:rPr lang="zh-CN" altLang="en-US" sz="2600" b="1">
                          <a:latin typeface="宋体" panose="02010600030101010101" pitchFamily="2" charset="-122"/>
                          <a:ea typeface="宋体" panose="02010600030101010101" pitchFamily="2" charset="-122"/>
                          <a:cs typeface="宋体" panose="02010600030101010101" pitchFamily="2" charset="-122"/>
                        </a:rPr>
                        <a:t>是陋室（</a:t>
                      </a:r>
                      <a:r>
                        <a:rPr lang="zh-CN" altLang="en-US" sz="2600" b="1">
                          <a:latin typeface="楷体" panose="02010609060101010101" charset="-122"/>
                          <a:ea typeface="楷体" panose="02010609060101010101" charset="-122"/>
                          <a:cs typeface="宋体" panose="02010600030101010101" pitchFamily="2" charset="-122"/>
                        </a:rPr>
                        <a:t>这</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②惟吾德</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馨</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德行美好</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③谈笑有</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鸿儒</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博学的人</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④往来无</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白丁</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平民，指没有功名的人</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⑤可以</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调</a:t>
                      </a:r>
                      <a:r>
                        <a:rPr lang="zh-CN" altLang="en-US" sz="2600" b="1">
                          <a:latin typeface="宋体" panose="02010600030101010101" pitchFamily="2" charset="-122"/>
                          <a:ea typeface="宋体" panose="02010600030101010101" pitchFamily="2" charset="-122"/>
                          <a:cs typeface="宋体" panose="02010600030101010101" pitchFamily="2" charset="-122"/>
                        </a:rPr>
                        <a:t>素琴（</a:t>
                      </a:r>
                      <a:r>
                        <a:rPr lang="zh-CN" altLang="en-US" sz="2600" b="1">
                          <a:latin typeface="楷体" panose="02010609060101010101" charset="-122"/>
                          <a:ea typeface="楷体" panose="02010609060101010101" charset="-122"/>
                          <a:cs typeface="宋体" panose="02010600030101010101" pitchFamily="2" charset="-122"/>
                        </a:rPr>
                        <a:t>调弄</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⑥无</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丝竹</a:t>
                      </a:r>
                      <a:r>
                        <a:rPr lang="zh-CN" altLang="en-US" sz="2600" b="1">
                          <a:latin typeface="宋体" panose="02010600030101010101" pitchFamily="2" charset="-122"/>
                          <a:ea typeface="宋体" panose="02010600030101010101" pitchFamily="2" charset="-122"/>
                          <a:cs typeface="宋体" panose="02010600030101010101" pitchFamily="2" charset="-122"/>
                        </a:rPr>
                        <a:t>之乱耳（</a:t>
                      </a:r>
                      <a:r>
                        <a:rPr lang="zh-CN" altLang="en-US" sz="2600" b="1">
                          <a:latin typeface="楷体" panose="02010609060101010101" charset="-122"/>
                          <a:ea typeface="楷体" panose="02010609060101010101" charset="-122"/>
                          <a:cs typeface="宋体" panose="02010600030101010101" pitchFamily="2" charset="-122"/>
                        </a:rPr>
                        <a:t>这里指奏乐的声音</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⑦无</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案牍</a:t>
                      </a:r>
                      <a:r>
                        <a:rPr lang="zh-CN" altLang="en-US" sz="2600" b="1">
                          <a:latin typeface="宋体" panose="02010600030101010101" pitchFamily="2" charset="-122"/>
                          <a:ea typeface="宋体" panose="02010600030101010101" pitchFamily="2" charset="-122"/>
                          <a:cs typeface="宋体" panose="02010600030101010101" pitchFamily="2" charset="-122"/>
                        </a:rPr>
                        <a:t>之劳</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形</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案牍：指官府文书。形：形体、躯体</a:t>
                      </a:r>
                      <a:r>
                        <a:rPr lang="zh-CN" altLang="en-US" sz="2600" b="1">
                          <a:latin typeface="宋体" panose="02010600030101010101" pitchFamily="2" charset="-122"/>
                          <a:ea typeface="宋体" panose="02010600030101010101" pitchFamily="2" charset="-122"/>
                          <a:cs typeface="宋体" panose="02010600030101010101" pitchFamily="2" charset="-122"/>
                        </a:rPr>
                        <a:t>）</a:t>
                      </a:r>
                    </a:p>
                  </a:txBody>
                  <a:tcPr marL="91437" marR="91437" marT="46530" marB="4653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3B20BF4E-52A4-4CD8-995C-7A0FB810D860}"/>
              </a:ext>
            </a:extLst>
          </p:cNvPr>
          <p:cNvGraphicFramePr>
            <a:graphicFrameLocks noGrp="1"/>
          </p:cNvGraphicFramePr>
          <p:nvPr>
            <p:ph idx="1"/>
          </p:nvPr>
        </p:nvGraphicFramePr>
        <p:xfrm>
          <a:off x="1774825" y="846139"/>
          <a:ext cx="8642350" cy="5489928"/>
        </p:xfrm>
        <a:graphic>
          <a:graphicData uri="http://schemas.openxmlformats.org/drawingml/2006/table">
            <a:tbl>
              <a:tblPr firstRow="1" bandRow="1">
                <a:tableStyleId>{5C22544A-7EE6-4342-B048-85BDC9FD1C3A}</a:tableStyleId>
              </a:tblPr>
              <a:tblGrid>
                <a:gridCol w="1778131">
                  <a:extLst>
                    <a:ext uri="{9D8B030D-6E8A-4147-A177-3AD203B41FA5}">
                      <a16:colId xmlns:a16="http://schemas.microsoft.com/office/drawing/2014/main" val="20000"/>
                    </a:ext>
                  </a:extLst>
                </a:gridCol>
                <a:gridCol w="6864219">
                  <a:extLst>
                    <a:ext uri="{9D8B030D-6E8A-4147-A177-3AD203B41FA5}">
                      <a16:colId xmlns:a16="http://schemas.microsoft.com/office/drawing/2014/main" val="20001"/>
                    </a:ext>
                  </a:extLst>
                </a:gridCol>
              </a:tblGrid>
              <a:tr h="74562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602" marB="4660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602" marB="46602"/>
                </a:tc>
                <a:extLst>
                  <a:ext uri="{0D108BD9-81ED-4DB2-BD59-A6C34878D82A}">
                    <a16:rowId xmlns:a16="http://schemas.microsoft.com/office/drawing/2014/main" val="10000"/>
                  </a:ext>
                </a:extLst>
              </a:tr>
              <a:tr h="4558213">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602" marB="46602"/>
                </a:tc>
                <a:tc>
                  <a:txBody>
                    <a:bodyPr vert="horz" wrap="square"/>
                    <a:lstStyle/>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sym typeface="+mn-ea"/>
                        </a:rPr>
                        <a:t>⑲</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缀</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公卿之后（</a:t>
                      </a:r>
                      <a:r>
                        <a:rPr lang="zh-CN" altLang="en-US" sz="2900" b="1">
                          <a:latin typeface="楷体" panose="02010609060101010101" charset="-122"/>
                          <a:ea typeface="楷体" panose="02010609060101010101" charset="-122"/>
                          <a:cs typeface="宋体" panose="02010600030101010101" pitchFamily="2" charset="-122"/>
                          <a:sym typeface="+mn-ea"/>
                        </a:rPr>
                        <a:t>跟随</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sym typeface="+mn-ea"/>
                        </a:rPr>
                        <a:t>⑳</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四海亦</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谬</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称其氏名（</a:t>
                      </a:r>
                      <a:r>
                        <a:rPr lang="zh-CN" altLang="en-US" sz="2900" b="1">
                          <a:latin typeface="楷体" panose="02010609060101010101" charset="-122"/>
                          <a:ea typeface="楷体" panose="02010609060101010101" charset="-122"/>
                          <a:cs typeface="宋体" panose="02010600030101010101" pitchFamily="2" charset="-122"/>
                          <a:sym typeface="+mn-ea"/>
                        </a:rPr>
                        <a:t>错误地</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sym typeface="+mn-ea"/>
                        </a:rPr>
                        <a:t>（21）</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父母岁有裘葛之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遗</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给予，赠送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en-US" altLang="zh-CN" sz="2900" b="1">
                          <a:latin typeface="宋体" panose="02010600030101010101" pitchFamily="2" charset="-122"/>
                          <a:ea typeface="宋体" panose="02010600030101010101" pitchFamily="2" charset="-122"/>
                          <a:cs typeface="宋体" panose="02010600030101010101" pitchFamily="2" charset="-122"/>
                          <a:sym typeface="+mn-ea"/>
                        </a:rPr>
                        <a:t>（22）</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无冻</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之患矣（</a:t>
                      </a:r>
                      <a:r>
                        <a:rPr lang="zh-CN" altLang="en-US" sz="2900" b="1">
                          <a:latin typeface="楷体" panose="02010609060101010101" charset="-122"/>
                          <a:ea typeface="楷体" panose="02010609060101010101" charset="-122"/>
                          <a:cs typeface="宋体" panose="02010600030101010101" pitchFamily="2" charset="-122"/>
                          <a:sym typeface="+mn-ea"/>
                        </a:rPr>
                        <a:t>饥饿</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900" b="1">
                          <a:latin typeface="宋体" panose="02010600030101010101" pitchFamily="2" charset="-122"/>
                          <a:ea typeface="宋体" panose="02010600030101010101" pitchFamily="2" charset="-122"/>
                          <a:cs typeface="宋体" panose="02010600030101010101" pitchFamily="2" charset="-122"/>
                          <a:sym typeface="+mn-ea"/>
                        </a:rPr>
                        <a:t>23</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）生以乡人子</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谒</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余（</a:t>
                      </a:r>
                      <a:r>
                        <a:rPr lang="zh-CN" altLang="en-US" sz="2900" b="1">
                          <a:latin typeface="楷体" panose="02010609060101010101" charset="-122"/>
                          <a:ea typeface="楷体" panose="02010609060101010101" charset="-122"/>
                          <a:cs typeface="宋体" panose="02010600030101010101" pitchFamily="2" charset="-122"/>
                          <a:sym typeface="+mn-ea"/>
                        </a:rPr>
                        <a:t>拜见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en-US" altLang="zh-CN" sz="2900" b="1">
                          <a:latin typeface="宋体" panose="02010600030101010101" pitchFamily="2" charset="-122"/>
                          <a:ea typeface="宋体" panose="02010600030101010101" pitchFamily="2" charset="-122"/>
                          <a:cs typeface="宋体" panose="02010600030101010101" pitchFamily="2" charset="-122"/>
                          <a:sym typeface="+mn-ea"/>
                        </a:rPr>
                        <a:t>24</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诋</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我夸际遇之盛而骄乡人者（</a:t>
                      </a:r>
                      <a:r>
                        <a:rPr lang="zh-CN" altLang="en-US" sz="2900" b="1">
                          <a:latin typeface="楷体" panose="02010609060101010101" charset="-122"/>
                          <a:ea typeface="楷体" panose="02010609060101010101" charset="-122"/>
                          <a:cs typeface="宋体" panose="02010600030101010101" pitchFamily="2" charset="-122"/>
                          <a:sym typeface="+mn-ea"/>
                        </a:rPr>
                        <a:t>诋毁，毁谤</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6602" marB="466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9422164A-0B7D-49F9-BDB6-2365EB8BBE74}"/>
              </a:ext>
            </a:extLst>
          </p:cNvPr>
          <p:cNvSpPr txBox="1"/>
          <p:nvPr/>
        </p:nvSpPr>
        <p:spPr>
          <a:xfrm>
            <a:off x="1920876" y="673100"/>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1．文章中心：序是一种文体，有书序和赠序两种。本文属于赠序，有临别赠言的性质，常用于表达对对方的鼓励、赞美之情。作者写这篇序的目的是勉励马生勤奋学习。</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5105" name="文本框 1">
            <a:extLst>
              <a:ext uri="{FF2B5EF4-FFF2-40B4-BE49-F238E27FC236}">
                <a16:creationId xmlns:a16="http://schemas.microsoft.com/office/drawing/2014/main" id="{35D52627-AF38-4E0F-B0B5-26F2B720E1ED}"/>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2．文章脉络：</a:t>
            </a:r>
          </a:p>
          <a:p>
            <a:pPr>
              <a:lnSpc>
                <a:spcPct val="150000"/>
              </a:lnSpc>
            </a:pPr>
            <a:r>
              <a:rPr lang="zh-CN" altLang="en-US" sz="2800" b="1">
                <a:latin typeface="宋体" panose="02010600030101010101" pitchFamily="2" charset="-122"/>
                <a:sym typeface="宋体" panose="02010600030101010101" pitchFamily="2" charset="-122"/>
              </a:rPr>
              <a:t>第①段：讲述作者求学的经历。</a:t>
            </a:r>
          </a:p>
          <a:p>
            <a:pPr>
              <a:lnSpc>
                <a:spcPct val="150000"/>
              </a:lnSpc>
            </a:pPr>
            <a:r>
              <a:rPr lang="zh-CN" altLang="en-US" sz="2800" b="1">
                <a:latin typeface="宋体" panose="02010600030101010101" pitchFamily="2" charset="-122"/>
                <a:sym typeface="宋体" panose="02010600030101010101" pitchFamily="2" charset="-122"/>
              </a:rPr>
              <a:t>(1)开头写“家贫”和“嗜学”的矛盾，表现作者幼时读书之艰辛。</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(2)文中“录毕，走送之，不敢稍逾约”写出作者的刻苦和守信，是“人多以书假余，余因得遍观群书”的原因。</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6129" name="文本框 1">
            <a:extLst>
              <a:ext uri="{FF2B5EF4-FFF2-40B4-BE49-F238E27FC236}">
                <a16:creationId xmlns:a16="http://schemas.microsoft.com/office/drawing/2014/main" id="{BC2DD9C1-D5E2-4C06-9890-883CCD4C8047}"/>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(3)作者对待“先达”的态度虔诚而恭敬。两个“愈”字，传神地表现出作者求知的诚恳。</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(4)作者成年后在求师方面遇到的困难：①路途遥远。“趋百里外”，显示了作者求师欲望的迫切和吃苦精神。②老师严厉。“未尝稍降辞色”“叱咄”，突出作者求师的诚恳、谦逊。</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7153" name="文本框 1">
            <a:extLst>
              <a:ext uri="{FF2B5EF4-FFF2-40B4-BE49-F238E27FC236}">
                <a16:creationId xmlns:a16="http://schemas.microsoft.com/office/drawing/2014/main" id="{8BA34314-5B41-4FA6-8A33-F54189B55051}"/>
              </a:ext>
            </a:extLst>
          </p:cNvPr>
          <p:cNvSpPr txBox="1">
            <a:spLocks noChangeArrowheads="1"/>
          </p:cNvSpPr>
          <p:nvPr/>
        </p:nvSpPr>
        <p:spPr bwMode="auto">
          <a:xfrm>
            <a:off x="1884364" y="754064"/>
            <a:ext cx="86518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第②段：讲述作者从师的艰苦情况。</a:t>
            </a:r>
          </a:p>
          <a:p>
            <a:pPr>
              <a:lnSpc>
                <a:spcPct val="150000"/>
              </a:lnSpc>
            </a:pPr>
            <a:r>
              <a:rPr lang="zh-CN" altLang="en-US" sz="2700" b="1">
                <a:latin typeface="宋体" panose="02010600030101010101" pitchFamily="2" charset="-122"/>
                <a:sym typeface="宋体" panose="02010600030101010101" pitchFamily="2" charset="-122"/>
              </a:rPr>
              <a:t>(1)求学的艰苦包括两个方面：①行路之苦；②生活之艰。(吃、住两个方面)</a:t>
            </a:r>
          </a:p>
          <a:p>
            <a:pPr>
              <a:lnSpc>
                <a:spcPct val="150000"/>
              </a:lnSpc>
            </a:pPr>
            <a:endParaRPr lang="zh-CN" altLang="en-US" sz="2700" b="1">
              <a:latin typeface="宋体" panose="02010600030101010101" pitchFamily="2" charset="-122"/>
              <a:sym typeface="宋体" panose="02010600030101010101" pitchFamily="2" charset="-122"/>
            </a:endParaRPr>
          </a:p>
          <a:p>
            <a:pPr>
              <a:lnSpc>
                <a:spcPct val="150000"/>
              </a:lnSpc>
            </a:pPr>
            <a:r>
              <a:rPr lang="zh-CN" altLang="en-US" sz="2700" b="1">
                <a:latin typeface="宋体" panose="02010600030101010101" pitchFamily="2" charset="-122"/>
                <a:sym typeface="宋体" panose="02010600030101010101" pitchFamily="2" charset="-122"/>
              </a:rPr>
              <a:t>(2)写同舍生华丽的服饰，主要是为了和作者的“缊袍敝衣”形成鲜明的对比，突出作者生活的艰苦和学习的勤奋。</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8177" name="文本框 1">
            <a:extLst>
              <a:ext uri="{FF2B5EF4-FFF2-40B4-BE49-F238E27FC236}">
                <a16:creationId xmlns:a16="http://schemas.microsoft.com/office/drawing/2014/main" id="{26851BD0-6C6E-4D39-91B8-637C1773DBF3}"/>
              </a:ext>
            </a:extLst>
          </p:cNvPr>
          <p:cNvSpPr txBox="1">
            <a:spLocks noChangeArrowheads="1"/>
          </p:cNvSpPr>
          <p:nvPr/>
        </p:nvSpPr>
        <p:spPr bwMode="auto">
          <a:xfrm>
            <a:off x="1884364" y="754064"/>
            <a:ext cx="86518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(3)作者“略无慕艳意”是因为“中有足乐者”，这个“足乐者”就是读书。</a:t>
            </a:r>
          </a:p>
          <a:p>
            <a:pPr>
              <a:lnSpc>
                <a:spcPct val="150000"/>
              </a:lnSpc>
            </a:pPr>
            <a:endParaRPr lang="zh-CN" altLang="en-US" sz="2700" b="1">
              <a:latin typeface="宋体" panose="02010600030101010101" pitchFamily="2" charset="-122"/>
              <a:sym typeface="宋体" panose="02010600030101010101" pitchFamily="2" charset="-122"/>
            </a:endParaRPr>
          </a:p>
          <a:p>
            <a:pPr>
              <a:lnSpc>
                <a:spcPct val="150000"/>
              </a:lnSpc>
            </a:pPr>
            <a:r>
              <a:rPr lang="zh-CN" altLang="en-US" sz="2700" b="1">
                <a:latin typeface="宋体" panose="02010600030101010101" pitchFamily="2" charset="-122"/>
                <a:sym typeface="宋体" panose="02010600030101010101" pitchFamily="2" charset="-122"/>
              </a:rPr>
              <a:t>(4)“盖余之勤且艰若此”是对全文内容的概括。</a:t>
            </a:r>
          </a:p>
          <a:p>
            <a:pPr>
              <a:lnSpc>
                <a:spcPct val="150000"/>
              </a:lnSpc>
            </a:pPr>
            <a:endParaRPr lang="zh-CN" altLang="en-US" sz="2700" b="1">
              <a:latin typeface="宋体" panose="02010600030101010101" pitchFamily="2" charset="-122"/>
              <a:sym typeface="宋体" panose="02010600030101010101" pitchFamily="2" charset="-122"/>
            </a:endParaRPr>
          </a:p>
          <a:p>
            <a:pPr>
              <a:lnSpc>
                <a:spcPct val="150000"/>
              </a:lnSpc>
            </a:pPr>
            <a:r>
              <a:rPr lang="zh-CN" altLang="en-US" sz="2700" b="1">
                <a:latin typeface="宋体" panose="02010600030101010101" pitchFamily="2" charset="-122"/>
                <a:sym typeface="宋体" panose="02010600030101010101" pitchFamily="2" charset="-122"/>
              </a:rPr>
              <a:t>▲作者成年后求师的艰难主要有：叩问之难、行路之苦和生活之艰。</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9201" name="文本框 1">
            <a:extLst>
              <a:ext uri="{FF2B5EF4-FFF2-40B4-BE49-F238E27FC236}">
                <a16:creationId xmlns:a16="http://schemas.microsoft.com/office/drawing/2014/main" id="{A4312726-3832-4374-A128-1C3EAF3008A0}"/>
              </a:ext>
            </a:extLst>
          </p:cNvPr>
          <p:cNvSpPr txBox="1">
            <a:spLocks noChangeArrowheads="1"/>
          </p:cNvSpPr>
          <p:nvPr/>
        </p:nvSpPr>
        <p:spPr bwMode="auto">
          <a:xfrm>
            <a:off x="1884364" y="754063"/>
            <a:ext cx="8651875" cy="57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第③段：写太学生学习条件的优越。</a:t>
            </a:r>
          </a:p>
          <a:p>
            <a:pPr>
              <a:lnSpc>
                <a:spcPct val="150000"/>
              </a:lnSpc>
            </a:pPr>
            <a:r>
              <a:rPr lang="zh-CN" altLang="en-US" sz="2700" b="1">
                <a:latin typeface="宋体" panose="02010600030101010101" pitchFamily="2" charset="-122"/>
                <a:sym typeface="宋体" panose="02010600030101010101" pitchFamily="2" charset="-122"/>
              </a:rPr>
              <a:t>“县官日有廪稍之供”与上文作者生活条件之苦对比；“有司业、博士为之师”与上文作者求师之难对比；“凡所宜有之书，皆集于此”与上文作者借书之难对比。太学生的优越条件与作者青年时代求学的艰难形成鲜明的对照，从反面强调了勤苦学习的必要性。作者最后选择句式加反诘句式，强调指出：“业有不精、德有不成者”的关键就在于这些太学生既不勤奋又不刻苦。</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0225" name="文本框 1">
            <a:extLst>
              <a:ext uri="{FF2B5EF4-FFF2-40B4-BE49-F238E27FC236}">
                <a16:creationId xmlns:a16="http://schemas.microsoft.com/office/drawing/2014/main" id="{DD6B6CC8-3C60-4EBC-8272-8F3FC6066495}"/>
              </a:ext>
            </a:extLst>
          </p:cNvPr>
          <p:cNvSpPr txBox="1">
            <a:spLocks noChangeArrowheads="1"/>
          </p:cNvSpPr>
          <p:nvPr/>
        </p:nvSpPr>
        <p:spPr bwMode="auto">
          <a:xfrm>
            <a:off x="1884364" y="754063"/>
            <a:ext cx="8651875" cy="320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第④段：点明写序的目的。</a:t>
            </a:r>
          </a:p>
          <a:p>
            <a:pPr>
              <a:lnSpc>
                <a:spcPct val="150000"/>
              </a:lnSpc>
            </a:pPr>
            <a:r>
              <a:rPr lang="zh-CN" altLang="en-US" sz="2700" b="1">
                <a:latin typeface="宋体" panose="02010600030101010101" pitchFamily="2" charset="-122"/>
                <a:sym typeface="宋体" panose="02010600030101010101" pitchFamily="2" charset="-122"/>
              </a:rPr>
              <a:t>作者最后直接点明写序的目的，那就是“道为学之难”，“勉乡人以学者”。而在文中，作者对马生“辞甚畅达”“言和而色夷”“是可谓善学者矣”等褒奖，不难看出他对马生的殷切期望。</a:t>
            </a:r>
          </a:p>
        </p:txBody>
      </p:sp>
    </p:spTree>
  </p:cSld>
  <p:clrMapOvr>
    <a:masterClrMapping/>
  </p:clrMapOvr>
  <p:transition/>
  <p:timing/>
</p:sld>
</file>

<file path=ppt/slides/slide1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FF11BDB4-9FCF-4C37-BF84-0035C1538D1E}"/>
              </a:ext>
            </a:extLst>
          </p:cNvPr>
          <p:cNvSpPr txBox="1"/>
          <p:nvPr/>
        </p:nvSpPr>
        <p:spPr>
          <a:xfrm>
            <a:off x="1884364" y="541339"/>
            <a:ext cx="8423275" cy="44862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记叙、描写、议论三者自然结合。记叙笔法简洁。有些地方适当地加以渲染和描绘，使文章增添了文采，显得更加生动具体。叙述、描写的同时，还适当地穿插了议论，突出了文章的中心思想，有力地达到了劝勉的效果。</a:t>
            </a:r>
          </a:p>
          <a:p>
            <a:pPr>
              <a:lnSpc>
                <a:spcPct val="12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2273" name="文本框 1">
            <a:extLst>
              <a:ext uri="{FF2B5EF4-FFF2-40B4-BE49-F238E27FC236}">
                <a16:creationId xmlns:a16="http://schemas.microsoft.com/office/drawing/2014/main" id="{3A95CBCA-BC02-498F-9D61-6CCD8105E943}"/>
              </a:ext>
            </a:extLst>
          </p:cNvPr>
          <p:cNvSpPr txBox="1">
            <a:spLocks noChangeArrowheads="1"/>
          </p:cNvSpPr>
          <p:nvPr/>
        </p:nvSpPr>
        <p:spPr bwMode="auto">
          <a:xfrm>
            <a:off x="1884364" y="754064"/>
            <a:ext cx="8651875"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运用对比的手法。如以先生的严厉态度和作者的恭敬态度做对比，突出作者嗜学、勤学的精神，也写出他求学之艰；又如以同舍生穿戴“烨然若神人”与作者“缊袍敝衣”的寒酸做对比，突出了作者学习、生活条件的艰苦和学习的勤奋。</a:t>
            </a:r>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B05EB42E-DA20-440A-A4D4-A313806B85EB}"/>
              </a:ext>
            </a:extLst>
          </p:cNvPr>
          <p:cNvSpPr txBox="1"/>
          <p:nvPr/>
        </p:nvSpPr>
        <p:spPr>
          <a:xfrm>
            <a:off x="1884364" y="585788"/>
            <a:ext cx="8423275" cy="5689600"/>
          </a:xfrm>
          <a:prstGeom prst="rect">
            <a:avLst/>
          </a:prstGeom>
          <a:noFill/>
          <a:ln w="9525">
            <a:noFill/>
          </a:ln>
        </p:spPr>
        <p:txBody>
          <a:bodyPr>
            <a:spAutoFit/>
          </a:bodyPr>
          <a:lstStyle/>
          <a:p>
            <a:pPr>
              <a:lnSpc>
                <a:spcPct val="13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30000"/>
              </a:lnSpc>
            </a:pPr>
            <a:r>
              <a:rPr lang="zh-CN" altLang="en-US" sz="2800" b="1" noProof="1">
                <a:latin typeface="宋体" panose="02010600030101010101" pitchFamily="2" charset="-122"/>
                <a:sym typeface="宋体" panose="02010600030101010101" pitchFamily="2" charset="-122"/>
              </a:rPr>
              <a:t>1．文章中心：本文作者是唐代文学家刘禹锡，文章通过描写与赞扬简陋的居室，表达了作者不愿与世俗同流合污、洁身自好、不慕荣利的生活态度，表现了作者高洁傲岸的节操和安贫乐道的情趣。</a:t>
            </a:r>
          </a:p>
          <a:p>
            <a:pPr>
              <a:lnSpc>
                <a:spcPct val="130000"/>
              </a:lnSpc>
            </a:pPr>
            <a:r>
              <a:rPr lang="zh-CN" altLang="en-US" sz="2800" b="1" noProof="1">
                <a:latin typeface="宋体" panose="02010600030101010101" pitchFamily="2" charset="-122"/>
                <a:sym typeface="宋体" panose="02010600030101010101" pitchFamily="2" charset="-122"/>
              </a:rPr>
              <a:t>2．开头用山水做类比和比喻引出陋室。以“山”“水”类比陋室，以“仙”“龙”暗喻品德高尚的人，表明陋室有“名”和“灵”的性质，暗示陋室不陋。</a:t>
            </a:r>
          </a:p>
          <a:p>
            <a:pPr>
              <a:lnSpc>
                <a:spcPct val="130000"/>
              </a:lnSpc>
            </a:pPr>
            <a:r>
              <a:rPr lang="zh-CN" altLang="en-US" sz="2800" b="1" noProof="1">
                <a:latin typeface="宋体" panose="02010600030101010101" pitchFamily="2" charset="-122"/>
                <a:sym typeface="宋体" panose="02010600030101010101" pitchFamily="2" charset="-122"/>
              </a:rPr>
              <a:t>3．统领全文的主旨句：惟吾德馨。</a:t>
            </a:r>
          </a:p>
        </p:txBody>
      </p:sp>
    </p:spTree>
  </p:cSld>
  <p:clrMapOvr>
    <a:masterClrMapping/>
  </p:clrMapOvr>
  <p:transition/>
  <p:timing/>
</p:sld>
</file>

<file path=ppt/slides/slide1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103FCCDB-02E1-4028-9C65-7A214B3F56BE}"/>
              </a:ext>
            </a:extLst>
          </p:cNvPr>
          <p:cNvSpPr txBox="1"/>
          <p:nvPr/>
        </p:nvSpPr>
        <p:spPr>
          <a:xfrm>
            <a:off x="1884364" y="541338"/>
            <a:ext cx="8423275" cy="1057790"/>
          </a:xfrm>
          <a:prstGeom prst="rect">
            <a:avLst/>
          </a:prstGeom>
          <a:noFill/>
          <a:ln w="9525">
            <a:noFill/>
          </a:ln>
        </p:spPr>
        <p:txBody>
          <a:bodyPr>
            <a:spAutoFit/>
          </a:bodyPr>
          <a:lstStyle/>
          <a:p>
            <a:pPr>
              <a:lnSpc>
                <a:spcPct val="12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《曹刿论战》</a:t>
            </a:r>
          </a:p>
          <a:p>
            <a:pPr>
              <a:lnSpc>
                <a:spcPct val="120000"/>
              </a:lnSpc>
            </a:pPr>
            <a:endParaRPr lang="zh-CN" altLang="en-US" sz="2800" b="1" noProof="1">
              <a:latin typeface="宋体" panose="02010600030101010101" pitchFamily="2" charset="-122"/>
              <a:sym typeface="宋体" panose="02010600030101010101" pitchFamily="2" charset="-122"/>
            </a:endParaRPr>
          </a:p>
        </p:txBody>
      </p:sp>
      <p:graphicFrame>
        <p:nvGraphicFramePr>
          <p:cNvPr id="2" name="内容占位符 1">
            <a:extLst>
              <a:ext uri="{FF2B5EF4-FFF2-40B4-BE49-F238E27FC236}">
                <a16:creationId xmlns:a16="http://schemas.microsoft.com/office/drawing/2014/main" id="{EFE3FC28-E276-426E-8E6D-389A7D8BDD27}"/>
              </a:ext>
            </a:extLst>
          </p:cNvPr>
          <p:cNvGraphicFramePr>
            <a:graphicFrameLocks noGrp="1"/>
          </p:cNvGraphicFramePr>
          <p:nvPr>
            <p:ph idx="1"/>
          </p:nvPr>
        </p:nvGraphicFramePr>
        <p:xfrm>
          <a:off x="1774825" y="1082676"/>
          <a:ext cx="8642350" cy="5756424"/>
        </p:xfrm>
        <a:graphic>
          <a:graphicData uri="http://schemas.openxmlformats.org/drawingml/2006/table">
            <a:tbl>
              <a:tblPr firstRow="1" bandRow="1">
                <a:tableStyleId>{5C22544A-7EE6-4342-B048-85BDC9FD1C3A}</a:tableStyleId>
              </a:tblPr>
              <a:tblGrid>
                <a:gridCol w="1628895">
                  <a:extLst>
                    <a:ext uri="{9D8B030D-6E8A-4147-A177-3AD203B41FA5}">
                      <a16:colId xmlns:a16="http://schemas.microsoft.com/office/drawing/2014/main" val="20000"/>
                    </a:ext>
                  </a:extLst>
                </a:gridCol>
                <a:gridCol w="7013455">
                  <a:extLst>
                    <a:ext uri="{9D8B030D-6E8A-4147-A177-3AD203B41FA5}">
                      <a16:colId xmlns:a16="http://schemas.microsoft.com/office/drawing/2014/main" val="20001"/>
                    </a:ext>
                  </a:extLst>
                </a:gridCol>
              </a:tblGrid>
              <a:tr h="662912">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932" marB="46932"/>
                </a:tc>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932" marB="46932"/>
                </a:tc>
                <a:extLst>
                  <a:ext uri="{0D108BD9-81ED-4DB2-BD59-A6C34878D82A}">
                    <a16:rowId xmlns:a16="http://schemas.microsoft.com/office/drawing/2014/main" val="10000"/>
                  </a:ext>
                </a:extLst>
              </a:tr>
              <a:tr h="4294851">
                <a:tc>
                  <a:txBody>
                    <a:bodyPr vert="horz" wrap="square"/>
                    <a:lstStyle/>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r>
                        <a:rPr lang="zh-CN" altLang="en-US" sz="2900" b="1">
                          <a:latin typeface="宋体" panose="02010600030101010101" pitchFamily="2" charset="-122"/>
                          <a:ea typeface="宋体" panose="02010600030101010101" pitchFamily="2" charset="-122"/>
                        </a:rPr>
                        <a:t>古今异义</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47" marR="91447" marT="46932" marB="46932"/>
                </a:tc>
                <a:tc>
                  <a:txBody>
                    <a:bodyPr vert="horz" wrap="square"/>
                    <a:lstStyle/>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①肉食者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鄙</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古：目光短浅。今：卑鄙</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牺牲</a:t>
                      </a:r>
                      <a:r>
                        <a:rPr lang="zh-CN" altLang="en-US" sz="2900" b="1">
                          <a:latin typeface="宋体" panose="02010600030101010101" pitchFamily="2" charset="-122"/>
                          <a:ea typeface="宋体" panose="02010600030101010101" pitchFamily="2" charset="-122"/>
                          <a:cs typeface="宋体" panose="02010600030101010101" pitchFamily="2" charset="-122"/>
                        </a:rPr>
                        <a:t>玉帛（</a:t>
                      </a:r>
                      <a:r>
                        <a:rPr lang="zh-CN" altLang="en-US" sz="2900" b="1">
                          <a:latin typeface="楷体" panose="02010609060101010101" charset="-122"/>
                          <a:ea typeface="楷体" panose="02010609060101010101" charset="-122"/>
                          <a:cs typeface="宋体" panose="02010600030101010101" pitchFamily="2" charset="-122"/>
                        </a:rPr>
                        <a:t>古：祭祀用的牛、羊、猪等牲畜。今：为正义的目的而舍弃自己的生命；放弃或损害一方的利益</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③小大之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狱</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古：指诉讼事件。今：监狱</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可以</a:t>
                      </a:r>
                      <a:r>
                        <a:rPr lang="zh-CN" altLang="en-US" sz="2900" b="1">
                          <a:latin typeface="宋体" panose="02010600030101010101" pitchFamily="2" charset="-122"/>
                          <a:ea typeface="宋体" panose="02010600030101010101" pitchFamily="2" charset="-122"/>
                          <a:cs typeface="宋体" panose="02010600030101010101" pitchFamily="2" charset="-122"/>
                        </a:rPr>
                        <a:t>一战（</a:t>
                      </a:r>
                      <a:r>
                        <a:rPr lang="zh-CN" altLang="en-US" sz="2900" b="1">
                          <a:latin typeface="楷体" panose="02010609060101010101" charset="-122"/>
                          <a:ea typeface="楷体" panose="02010609060101010101" charset="-122"/>
                          <a:cs typeface="宋体" panose="02010600030101010101" pitchFamily="2" charset="-122"/>
                        </a:rPr>
                        <a:t>古：可以凭借。今：能够</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再</a:t>
                      </a:r>
                      <a:r>
                        <a:rPr lang="zh-CN" altLang="en-US" sz="2900" b="1">
                          <a:latin typeface="宋体" panose="02010600030101010101" pitchFamily="2" charset="-122"/>
                          <a:ea typeface="宋体" panose="02010600030101010101" pitchFamily="2" charset="-122"/>
                          <a:cs typeface="宋体" panose="02010600030101010101" pitchFamily="2" charset="-122"/>
                        </a:rPr>
                        <a:t>而衰（</a:t>
                      </a:r>
                      <a:r>
                        <a:rPr lang="zh-CN" altLang="en-US" sz="2900" b="1">
                          <a:latin typeface="楷体" panose="02010609060101010101" charset="-122"/>
                          <a:ea typeface="楷体" panose="02010609060101010101" charset="-122"/>
                          <a:cs typeface="宋体" panose="02010600030101010101" pitchFamily="2" charset="-122"/>
                        </a:rPr>
                        <a:t>古：第二次。今：又一次</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932" marB="4693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3726908C-6C3E-424B-8E1B-D1945B9190D7}"/>
              </a:ext>
            </a:extLst>
          </p:cNvPr>
          <p:cNvGraphicFramePr>
            <a:graphicFrameLocks noGrp="1"/>
          </p:cNvGraphicFramePr>
          <p:nvPr>
            <p:ph idx="1"/>
          </p:nvPr>
        </p:nvGraphicFramePr>
        <p:xfrm>
          <a:off x="1774825" y="866775"/>
          <a:ext cx="8642350" cy="6157596"/>
        </p:xfrm>
        <a:graphic>
          <a:graphicData uri="http://schemas.openxmlformats.org/drawingml/2006/table">
            <a:tbl>
              <a:tblPr firstRow="1" bandRow="1">
                <a:tableStyleId>{5C22544A-7EE6-4342-B048-85BDC9FD1C3A}</a:tableStyleId>
              </a:tblPr>
              <a:tblGrid>
                <a:gridCol w="1628895">
                  <a:extLst>
                    <a:ext uri="{9D8B030D-6E8A-4147-A177-3AD203B41FA5}">
                      <a16:colId xmlns:a16="http://schemas.microsoft.com/office/drawing/2014/main" val="20000"/>
                    </a:ext>
                  </a:extLst>
                </a:gridCol>
                <a:gridCol w="7013455">
                  <a:extLst>
                    <a:ext uri="{9D8B030D-6E8A-4147-A177-3AD203B41FA5}">
                      <a16:colId xmlns:a16="http://schemas.microsoft.com/office/drawing/2014/main" val="20001"/>
                    </a:ext>
                  </a:extLst>
                </a:gridCol>
              </a:tblGrid>
              <a:tr h="701414">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588" marB="46588"/>
                </a:tc>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588" marB="46588"/>
                </a:tc>
                <a:extLst>
                  <a:ext uri="{0D108BD9-81ED-4DB2-BD59-A6C34878D82A}">
                    <a16:rowId xmlns:a16="http://schemas.microsoft.com/office/drawing/2014/main" val="10000"/>
                  </a:ext>
                </a:extLst>
              </a:tr>
              <a:tr h="1411886">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词类活用</a:t>
                      </a:r>
                    </a:p>
                  </a:txBody>
                  <a:tcPr marL="91447" marR="91447" marT="46588" marB="46588"/>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①神弗</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福</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宋体" panose="02010600030101010101" pitchFamily="2" charset="-122"/>
                        </a:rPr>
                        <a:t>名词用作动词，赐福，保佑</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②公将</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鼓</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宋体" panose="02010600030101010101" pitchFamily="2" charset="-122"/>
                        </a:rPr>
                        <a:t>名词用作动词，击鼓进军</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588" marB="46588"/>
                </a:tc>
                <a:extLst>
                  <a:ext uri="{0D108BD9-81ED-4DB2-BD59-A6C34878D82A}">
                    <a16:rowId xmlns:a16="http://schemas.microsoft.com/office/drawing/2014/main" val="10001"/>
                  </a:ext>
                </a:extLst>
              </a:tr>
              <a:tr h="3252450">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6588" marB="46588"/>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故：①公问其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故</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原因</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故</a:t>
                      </a:r>
                      <a:r>
                        <a:rPr lang="zh-CN" altLang="en-US" sz="2900" b="1">
                          <a:latin typeface="宋体" panose="02010600030101010101" pitchFamily="2" charset="-122"/>
                          <a:ea typeface="宋体" panose="02010600030101010101" pitchFamily="2" charset="-122"/>
                          <a:cs typeface="宋体" panose="02010600030101010101" pitchFamily="2" charset="-122"/>
                        </a:rPr>
                        <a:t>逐之（</a:t>
                      </a:r>
                      <a:r>
                        <a:rPr lang="zh-CN" altLang="en-US" sz="2900" b="1">
                          <a:latin typeface="楷体" panose="02010609060101010101" charset="-122"/>
                          <a:ea typeface="楷体" panose="02010609060101010101" charset="-122"/>
                          <a:cs typeface="宋体" panose="02010600030101010101" pitchFamily="2" charset="-122"/>
                        </a:rPr>
                        <a:t>所以</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以：①何</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以</a:t>
                      </a:r>
                      <a:r>
                        <a:rPr lang="zh-CN" altLang="en-US" sz="2900" b="1">
                          <a:latin typeface="宋体" panose="02010600030101010101" pitchFamily="2" charset="-122"/>
                          <a:ea typeface="宋体" panose="02010600030101010101" pitchFamily="2" charset="-122"/>
                          <a:cs typeface="宋体" panose="02010600030101010101" pitchFamily="2" charset="-122"/>
                        </a:rPr>
                        <a:t>哉（</a:t>
                      </a:r>
                      <a:r>
                        <a:rPr lang="zh-CN" altLang="en-US" sz="2900" b="1">
                          <a:latin typeface="楷体" panose="02010609060101010101" charset="-122"/>
                          <a:ea typeface="楷体" panose="02010609060101010101" charset="-122"/>
                          <a:cs typeface="宋体" panose="02010600030101010101" pitchFamily="2" charset="-122"/>
                        </a:rPr>
                        <a:t>凭、靠</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以</a:t>
                      </a:r>
                      <a:r>
                        <a:rPr lang="zh-CN" altLang="en-US" sz="2900" b="1">
                          <a:latin typeface="宋体" panose="02010600030101010101" pitchFamily="2" charset="-122"/>
                          <a:ea typeface="宋体" panose="02010600030101010101" pitchFamily="2" charset="-122"/>
                          <a:cs typeface="宋体" panose="02010600030101010101" pitchFamily="2" charset="-122"/>
                        </a:rPr>
                        <a:t>分人（</a:t>
                      </a:r>
                      <a:r>
                        <a:rPr lang="zh-CN" altLang="en-US" sz="2900" b="1">
                          <a:latin typeface="楷体" panose="02010609060101010101" charset="-122"/>
                          <a:ea typeface="楷体" panose="02010609060101010101" charset="-122"/>
                          <a:cs typeface="宋体" panose="02010600030101010101" pitchFamily="2" charset="-122"/>
                        </a:rPr>
                        <a:t>把，用</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③必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以</a:t>
                      </a:r>
                      <a:r>
                        <a:rPr lang="zh-CN" altLang="en-US" sz="2900" b="1">
                          <a:latin typeface="宋体" panose="02010600030101010101" pitchFamily="2" charset="-122"/>
                          <a:ea typeface="宋体" panose="02010600030101010101" pitchFamily="2" charset="-122"/>
                          <a:cs typeface="宋体" panose="02010600030101010101" pitchFamily="2" charset="-122"/>
                        </a:rPr>
                        <a:t>信（</a:t>
                      </a:r>
                      <a:r>
                        <a:rPr lang="zh-CN" altLang="en-US" sz="2900" b="1">
                          <a:latin typeface="楷体" panose="02010609060101010101" charset="-122"/>
                          <a:ea typeface="楷体" panose="02010609060101010101" charset="-122"/>
                          <a:cs typeface="宋体" panose="02010600030101010101" pitchFamily="2" charset="-122"/>
                        </a:rPr>
                        <a:t>按照，根据</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588" marB="46588"/>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1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598C5F3D-CD8B-4B3E-AB2F-6E085E743938}"/>
              </a:ext>
            </a:extLst>
          </p:cNvPr>
          <p:cNvGraphicFramePr>
            <a:graphicFrameLocks noGrp="1"/>
          </p:cNvGraphicFramePr>
          <p:nvPr>
            <p:ph idx="1"/>
          </p:nvPr>
        </p:nvGraphicFramePr>
        <p:xfrm>
          <a:off x="1774825" y="866776"/>
          <a:ext cx="8642350" cy="5571156"/>
        </p:xfrm>
        <a:graphic>
          <a:graphicData uri="http://schemas.openxmlformats.org/drawingml/2006/table">
            <a:tbl>
              <a:tblPr firstRow="1" bandRow="1">
                <a:tableStyleId>{5C22544A-7EE6-4342-B048-85BDC9FD1C3A}</a:tableStyleId>
              </a:tblPr>
              <a:tblGrid>
                <a:gridCol w="1628895">
                  <a:extLst>
                    <a:ext uri="{9D8B030D-6E8A-4147-A177-3AD203B41FA5}">
                      <a16:colId xmlns:a16="http://schemas.microsoft.com/office/drawing/2014/main" val="20000"/>
                    </a:ext>
                  </a:extLst>
                </a:gridCol>
                <a:gridCol w="7013455">
                  <a:extLst>
                    <a:ext uri="{9D8B030D-6E8A-4147-A177-3AD203B41FA5}">
                      <a16:colId xmlns:a16="http://schemas.microsoft.com/office/drawing/2014/main" val="20001"/>
                    </a:ext>
                  </a:extLst>
                </a:gridCol>
              </a:tblGrid>
              <a:tr h="699032">
                <a:tc>
                  <a:txBody>
                    <a:bodyPr vert="horz" wrap="square"/>
                    <a:lstStyle/>
                    <a:p>
                      <a:pPr algn="ctr" fontAlgn="auto">
                        <a:lnSpc>
                          <a:spcPct val="14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430" marB="46430"/>
                </a:tc>
                <a:tc>
                  <a:txBody>
                    <a:bodyPr vert="horz" wrap="square"/>
                    <a:lstStyle/>
                    <a:p>
                      <a:pPr algn="ctr" fontAlgn="auto">
                        <a:lnSpc>
                          <a:spcPct val="14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430" marB="46430"/>
                </a:tc>
                <a:extLst>
                  <a:ext uri="{0D108BD9-81ED-4DB2-BD59-A6C34878D82A}">
                    <a16:rowId xmlns:a16="http://schemas.microsoft.com/office/drawing/2014/main" val="10000"/>
                  </a:ext>
                </a:extLst>
              </a:tr>
              <a:tr h="4855631">
                <a:tc>
                  <a:txBody>
                    <a:bodyPr vert="horz" wrap="square"/>
                    <a:lstStyle/>
                    <a:p>
                      <a:pPr algn="ctr" fontAlgn="auto">
                        <a:lnSpc>
                          <a:spcPct val="14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430" marB="46430"/>
                </a:tc>
                <a:tc>
                  <a:txBody>
                    <a:bodyPr vert="horz" wrap="square"/>
                    <a:lstStyle/>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①又何</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间</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焉（</a:t>
                      </a:r>
                      <a:r>
                        <a:rPr lang="zh-CN" altLang="en-US" sz="2800" b="1">
                          <a:latin typeface="楷体" panose="02010609060101010101" charset="-122"/>
                          <a:ea typeface="楷体" panose="02010609060101010101" charset="-122"/>
                          <a:cs typeface="宋体" panose="02010600030101010101" pitchFamily="2" charset="-122"/>
                          <a:sym typeface="+mn-ea"/>
                        </a:rPr>
                        <a:t>参与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②衣食所</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安</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指安身</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③弗敢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专</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800" b="1">
                          <a:latin typeface="楷体_GB2312" panose="02010609030101010101" charset="-122"/>
                          <a:ea typeface="楷体_GB2312" panose="02010609030101010101" charset="-122"/>
                          <a:cs typeface="宋体" panose="02010600030101010101" pitchFamily="2" charset="-122"/>
                          <a:sym typeface="+mn-ea"/>
                        </a:rPr>
                        <a:t>独自</a:t>
                      </a:r>
                      <a:r>
                        <a:rPr lang="zh-CN" altLang="en-US" sz="2800" b="1">
                          <a:latin typeface="楷体" panose="02010609060101010101" charset="-122"/>
                          <a:ea typeface="楷体" panose="02010609060101010101" charset="-122"/>
                          <a:cs typeface="宋体" panose="02010600030101010101" pitchFamily="2" charset="-122"/>
                          <a:sym typeface="+mn-ea"/>
                        </a:rPr>
                        <a:t>享有</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④弗敢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加</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800" b="1">
                          <a:latin typeface="楷体" panose="02010609060101010101" charset="-122"/>
                          <a:ea typeface="楷体" panose="02010609060101010101" charset="-122"/>
                          <a:cs typeface="宋体" panose="02010600030101010101" pitchFamily="2" charset="-122"/>
                          <a:sym typeface="+mn-ea"/>
                        </a:rPr>
                        <a:t>虚夸，夸大</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⑤必以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信</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实情</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⑥小信未</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孚</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使信服</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⑦必以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情</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诚，诚实。这里指诚心</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⑧忠之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属</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800" b="1">
                          <a:latin typeface="楷体" panose="02010609060101010101" charset="-122"/>
                          <a:ea typeface="楷体" panose="02010609060101010101" charset="-122"/>
                          <a:cs typeface="宋体" panose="02010600030101010101" pitchFamily="2" charset="-122"/>
                          <a:sym typeface="+mn-ea"/>
                        </a:rPr>
                        <a:t>尽力做好分内的事</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txBody>
                  <a:tcPr marL="91447" marR="91447" marT="46430" marB="4643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5E2CF87C-BAE8-40BE-8565-E7EA5E68917A}"/>
              </a:ext>
            </a:extLst>
          </p:cNvPr>
          <p:cNvGraphicFramePr>
            <a:graphicFrameLocks noGrp="1"/>
          </p:cNvGraphicFramePr>
          <p:nvPr>
            <p:ph idx="1"/>
          </p:nvPr>
        </p:nvGraphicFramePr>
        <p:xfrm>
          <a:off x="1774825" y="866776"/>
          <a:ext cx="8642350" cy="5568692"/>
        </p:xfrm>
        <a:graphic>
          <a:graphicData uri="http://schemas.openxmlformats.org/drawingml/2006/table">
            <a:tbl>
              <a:tblPr firstRow="1" bandRow="1">
                <a:tableStyleId>{5C22544A-7EE6-4342-B048-85BDC9FD1C3A}</a:tableStyleId>
              </a:tblPr>
              <a:tblGrid>
                <a:gridCol w="1628895">
                  <a:extLst>
                    <a:ext uri="{9D8B030D-6E8A-4147-A177-3AD203B41FA5}">
                      <a16:colId xmlns:a16="http://schemas.microsoft.com/office/drawing/2014/main" val="20000"/>
                    </a:ext>
                  </a:extLst>
                </a:gridCol>
                <a:gridCol w="7013455">
                  <a:extLst>
                    <a:ext uri="{9D8B030D-6E8A-4147-A177-3AD203B41FA5}">
                      <a16:colId xmlns:a16="http://schemas.microsoft.com/office/drawing/2014/main" val="20001"/>
                    </a:ext>
                  </a:extLst>
                </a:gridCol>
              </a:tblGrid>
              <a:tr h="696856">
                <a:tc>
                  <a:txBody>
                    <a:bodyPr vert="horz" wrap="square"/>
                    <a:lstStyle/>
                    <a:p>
                      <a:pPr algn="ctr" fontAlgn="auto">
                        <a:lnSpc>
                          <a:spcPct val="14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86" marB="46286"/>
                </a:tc>
                <a:tc>
                  <a:txBody>
                    <a:bodyPr vert="horz" wrap="square"/>
                    <a:lstStyle/>
                    <a:p>
                      <a:pPr algn="ctr" fontAlgn="auto">
                        <a:lnSpc>
                          <a:spcPct val="14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86" marB="46286"/>
                </a:tc>
                <a:extLst>
                  <a:ext uri="{0D108BD9-81ED-4DB2-BD59-A6C34878D82A}">
                    <a16:rowId xmlns:a16="http://schemas.microsoft.com/office/drawing/2014/main" val="10000"/>
                  </a:ext>
                </a:extLst>
              </a:tr>
              <a:tr h="4857807">
                <a:tc>
                  <a:txBody>
                    <a:bodyPr vert="horz" wrap="square"/>
                    <a:lstStyle/>
                    <a:p>
                      <a:pPr algn="ctr" fontAlgn="auto">
                        <a:lnSpc>
                          <a:spcPct val="140000"/>
                        </a:lnSpc>
                        <a:buNone/>
                      </a:pPr>
                      <a:endParaRPr lang="zh-CN" altLang="en-US" sz="2800" b="1">
                        <a:latin typeface="宋体" panose="02010600030101010101" pitchFamily="2" charset="-122"/>
                        <a:ea typeface="宋体" panose="02010600030101010101" pitchFamily="2" charset="-122"/>
                      </a:endParaRPr>
                    </a:p>
                    <a:p>
                      <a:pPr algn="ctr" fontAlgn="auto">
                        <a:lnSpc>
                          <a:spcPct val="140000"/>
                        </a:lnSpc>
                        <a:buNone/>
                      </a:pPr>
                      <a:endParaRPr lang="zh-CN" altLang="en-US" sz="2800" b="1">
                        <a:latin typeface="宋体" panose="02010600030101010101" pitchFamily="2" charset="-122"/>
                        <a:ea typeface="宋体" panose="02010600030101010101" pitchFamily="2" charset="-122"/>
                      </a:endParaRPr>
                    </a:p>
                    <a:p>
                      <a:pPr algn="ctr" fontAlgn="auto">
                        <a:lnSpc>
                          <a:spcPct val="140000"/>
                        </a:lnSpc>
                        <a:buNone/>
                      </a:pPr>
                      <a:endParaRPr lang="zh-CN" altLang="en-US" sz="2800" b="1">
                        <a:latin typeface="宋体" panose="02010600030101010101" pitchFamily="2" charset="-122"/>
                        <a:ea typeface="宋体" panose="02010600030101010101" pitchFamily="2" charset="-122"/>
                      </a:endParaRPr>
                    </a:p>
                    <a:p>
                      <a:pPr algn="ctr" fontAlgn="auto">
                        <a:lnSpc>
                          <a:spcPct val="140000"/>
                        </a:lnSpc>
                        <a:buNone/>
                      </a:pPr>
                      <a:r>
                        <a:rPr lang="zh-CN" altLang="en-US" sz="2800" b="1">
                          <a:latin typeface="宋体" panose="02010600030101010101" pitchFamily="2" charset="-122"/>
                          <a:ea typeface="宋体" panose="02010600030101010101" pitchFamily="2" charset="-122"/>
                        </a:rPr>
                        <a:t>词类活用</a:t>
                      </a:r>
                    </a:p>
                  </a:txBody>
                  <a:tcPr marL="91447" marR="91447" marT="46286" marB="46286"/>
                </a:tc>
                <a:tc>
                  <a:txBody>
                    <a:bodyPr vert="horz" wrap="square"/>
                    <a:lstStyle/>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⑨战则请</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从</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跟从</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⑩齐师</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败绩</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大败</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⑪</a:t>
                      </a:r>
                      <a:r>
                        <a:rPr lang="zh-CN" altLang="en-US" sz="2800" b="1">
                          <a:latin typeface="宋体" panose="02010600030101010101" pitchFamily="2" charset="-122"/>
                          <a:ea typeface="宋体" panose="02010600030101010101" pitchFamily="2" charset="-122"/>
                          <a:cs typeface="宋体" panose="02010600030101010101" pitchFamily="2" charset="-122"/>
                        </a:rPr>
                        <a:t>公将</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驰</a:t>
                      </a:r>
                      <a:r>
                        <a:rPr lang="zh-CN" altLang="en-US" sz="2800" b="1">
                          <a:latin typeface="宋体" panose="02010600030101010101" pitchFamily="2" charset="-122"/>
                          <a:ea typeface="宋体" panose="02010600030101010101" pitchFamily="2" charset="-122"/>
                          <a:cs typeface="宋体" panose="02010600030101010101" pitchFamily="2" charset="-122"/>
                        </a:rPr>
                        <a:t>之（</a:t>
                      </a:r>
                      <a:r>
                        <a:rPr lang="zh-CN" altLang="en-US" sz="2800" b="1">
                          <a:latin typeface="楷体" panose="02010609060101010101" charset="-122"/>
                          <a:ea typeface="楷体" panose="02010609060101010101" charset="-122"/>
                          <a:cs typeface="宋体" panose="02010600030101010101" pitchFamily="2" charset="-122"/>
                        </a:rPr>
                        <a:t>驱车追赶</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⑫</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既克</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既：已经。克：战胜</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⑬一</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鼓</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作</a:t>
                      </a:r>
                      <a:r>
                        <a:rPr lang="zh-CN" altLang="en-US" sz="2800" b="1">
                          <a:latin typeface="宋体" panose="02010600030101010101" pitchFamily="2" charset="-122"/>
                          <a:ea typeface="宋体" panose="02010600030101010101" pitchFamily="2" charset="-122"/>
                          <a:cs typeface="宋体" panose="02010600030101010101" pitchFamily="2" charset="-122"/>
                        </a:rPr>
                        <a:t>气（</a:t>
                      </a:r>
                      <a:r>
                        <a:rPr lang="zh-CN" altLang="en-US" sz="2800" b="1">
                          <a:latin typeface="楷体" panose="02010609060101010101" charset="-122"/>
                          <a:ea typeface="楷体" panose="02010609060101010101" charset="-122"/>
                          <a:cs typeface="宋体" panose="02010600030101010101" pitchFamily="2" charset="-122"/>
                        </a:rPr>
                        <a:t>鼓起</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⑭</a:t>
                      </a:r>
                      <a:r>
                        <a:rPr lang="zh-CN" altLang="en-US" sz="2800" b="1">
                          <a:latin typeface="宋体" panose="02010600030101010101" pitchFamily="2" charset="-122"/>
                          <a:ea typeface="宋体" panose="02010600030101010101" pitchFamily="2" charset="-122"/>
                          <a:cs typeface="宋体" panose="02010600030101010101" pitchFamily="2" charset="-122"/>
                        </a:rPr>
                        <a:t>彼竭我</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盈</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充满。这里指士气正旺盛</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⑮惧有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焉（</a:t>
                      </a:r>
                      <a:r>
                        <a:rPr lang="zh-CN" altLang="en-US" sz="2800" b="1">
                          <a:latin typeface="楷体_GB2312" panose="02010609030101010101" charset="-122"/>
                          <a:ea typeface="楷体_GB2312" panose="02010609030101010101" charset="-122"/>
                          <a:cs typeface="宋体" panose="02010600030101010101" pitchFamily="2" charset="-122"/>
                          <a:sym typeface="+mn-ea"/>
                        </a:rPr>
                        <a:t>埋伏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⑯望其旗</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靡</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倒下</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86" marB="4628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10BE9949-9400-4368-A793-20F798874405}"/>
              </a:ext>
            </a:extLst>
          </p:cNvPr>
          <p:cNvSpPr txBox="1"/>
          <p:nvPr/>
        </p:nvSpPr>
        <p:spPr>
          <a:xfrm>
            <a:off x="1884364" y="541339"/>
            <a:ext cx="8618537" cy="3322637"/>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p>
          <a:p>
            <a:pPr>
              <a:lnSpc>
                <a:spcPct val="150000"/>
              </a:lnSpc>
            </a:pPr>
            <a:r>
              <a:rPr lang="zh-CN" altLang="en-US" sz="2800" b="1" noProof="1">
                <a:latin typeface="宋体" panose="02010600030101010101" pitchFamily="2" charset="-122"/>
                <a:sym typeface="宋体" panose="02010600030101010101" pitchFamily="2" charset="-122"/>
              </a:rPr>
              <a:t>1．文章中心：本文通过记述曹刿关于战争的论述及其指挥长勺之战的史实，阐明了作战必须取信于民的道理，表现了曹刿的远见卓识和卓越的军事指挥才能。</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8417" name="文本框 1">
            <a:extLst>
              <a:ext uri="{FF2B5EF4-FFF2-40B4-BE49-F238E27FC236}">
                <a16:creationId xmlns:a16="http://schemas.microsoft.com/office/drawing/2014/main" id="{FDF7635C-0688-4BE6-A006-175C3F02A174}"/>
              </a:ext>
            </a:extLst>
          </p:cNvPr>
          <p:cNvSpPr txBox="1">
            <a:spLocks noChangeArrowheads="1"/>
          </p:cNvSpPr>
          <p:nvPr/>
        </p:nvSpPr>
        <p:spPr bwMode="auto">
          <a:xfrm>
            <a:off x="1884364" y="541339"/>
            <a:ext cx="8618537" cy="61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latin typeface="宋体" panose="02010600030101010101" pitchFamily="2" charset="-122"/>
                <a:sym typeface="宋体" panose="02010600030101010101" pitchFamily="2" charset="-122"/>
              </a:rPr>
              <a:t>2．文章脉络：</a:t>
            </a:r>
          </a:p>
          <a:p>
            <a:pPr>
              <a:lnSpc>
                <a:spcPct val="140000"/>
              </a:lnSpc>
            </a:pPr>
            <a:r>
              <a:rPr lang="zh-CN" altLang="en-US" sz="2800" b="1">
                <a:latin typeface="宋体" panose="02010600030101010101" pitchFamily="2" charset="-122"/>
                <a:sym typeface="宋体" panose="02010600030101010101" pitchFamily="2" charset="-122"/>
              </a:rPr>
              <a:t>    第①段：叙述战前曹刿求见鲁庄公，通过和鲁庄公的对话说明政治上取信于民是作战的先决条件。</a:t>
            </a:r>
          </a:p>
          <a:p>
            <a:pPr>
              <a:lnSpc>
                <a:spcPct val="140000"/>
              </a:lnSpc>
            </a:pPr>
            <a:r>
              <a:rPr lang="zh-CN" altLang="en-US" sz="2800" b="1">
                <a:latin typeface="宋体" panose="02010600030101010101" pitchFamily="2" charset="-122"/>
                <a:sym typeface="宋体" panose="02010600030101010101" pitchFamily="2" charset="-122"/>
              </a:rPr>
              <a:t>    开篇就指出战争发生的时间、作战对象、战争的性质和鲁庄公决定应战这一情况。乡人的劝阻反衬出曹刿的爱国。鲁庄公前两次的回答说明他把取胜的希望寄托在近臣的拥护和神的保佑上，表现出他目光短浅。曹刿对这两次答复都予以否定，指出鲁庄公所说的不过是“小惠”“小信”，并强调了“民从”和“民孚”的重要性，这就初步显示了他的“远谋”。</a:t>
            </a:r>
          </a:p>
        </p:txBody>
      </p:sp>
    </p:spTree>
  </p:cSld>
  <p:clrMapOvr>
    <a:masterClrMapping/>
  </p:clrMapOvr>
  <p:transition/>
  <p:timing/>
</p:sld>
</file>

<file path=ppt/slides/slide1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9441" name="文本框 1">
            <a:extLst>
              <a:ext uri="{FF2B5EF4-FFF2-40B4-BE49-F238E27FC236}">
                <a16:creationId xmlns:a16="http://schemas.microsoft.com/office/drawing/2014/main" id="{03FD4B5A-CABD-4197-A1CA-4434880C895C}"/>
              </a:ext>
            </a:extLst>
          </p:cNvPr>
          <p:cNvSpPr txBox="1">
            <a:spLocks noChangeArrowheads="1"/>
          </p:cNvSpPr>
          <p:nvPr/>
        </p:nvSpPr>
        <p:spPr bwMode="auto">
          <a:xfrm>
            <a:off x="1884364" y="660400"/>
            <a:ext cx="8423275" cy="577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第②段：叙述齐鲁长勺之战的经过。</a:t>
            </a:r>
          </a:p>
          <a:p>
            <a:pPr>
              <a:lnSpc>
                <a:spcPct val="150000"/>
              </a:lnSpc>
            </a:pPr>
            <a:r>
              <a:rPr lang="zh-CN" altLang="en-US" sz="2800" b="1">
                <a:latin typeface="宋体" panose="02010600030101010101" pitchFamily="2" charset="-122"/>
                <a:sym typeface="宋体" panose="02010600030101010101" pitchFamily="2" charset="-122"/>
              </a:rPr>
              <a:t>    文章把庄公和曹刿的不同指挥方式做了对比描述：庄公“将鼓”“将驰”，表现出他在作战中不察敌情，急躁冒进；曹刿则以两个“未可”和两个“可矣”前后映衬，表现出他临阵从容，胸有成竹，善于把握战机。此段又一次把曹刿的“远谋”和庄公之“鄙”进行了对比。</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2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0465" name="文本框 1">
            <a:extLst>
              <a:ext uri="{FF2B5EF4-FFF2-40B4-BE49-F238E27FC236}">
                <a16:creationId xmlns:a16="http://schemas.microsoft.com/office/drawing/2014/main" id="{62D41D65-36B5-4A95-B64A-C48E395A4F6D}"/>
              </a:ext>
            </a:extLst>
          </p:cNvPr>
          <p:cNvSpPr txBox="1">
            <a:spLocks noChangeArrowheads="1"/>
          </p:cNvSpPr>
          <p:nvPr/>
        </p:nvSpPr>
        <p:spPr bwMode="auto">
          <a:xfrm>
            <a:off x="1884364" y="411164"/>
            <a:ext cx="8423275" cy="61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第③段：写曹刿论述这次战争取胜的原因。</a:t>
            </a:r>
          </a:p>
          <a:p>
            <a:pPr>
              <a:lnSpc>
                <a:spcPct val="140000"/>
              </a:lnSpc>
            </a:pPr>
            <a:r>
              <a:rPr lang="zh-CN" altLang="en-US" sz="2800" b="1">
                <a:latin typeface="宋体" panose="02010600030101010101" pitchFamily="2" charset="-122"/>
                <a:sym typeface="宋体" panose="02010600030101010101" pitchFamily="2" charset="-122"/>
              </a:rPr>
              <a:t>    先用“既克，公问其故”一句承上启下。“既克”而不知“其故”，足见庄公完全不懂军事，这既印证了开头说的“肉食者鄙”，又自然地引出曹刿的论述。以“夫战，勇气也”为根据，提出要选择“彼竭我盈”的时机发动进攻的观点，回答了作战时为什么在“齐人三鼓”之后，他才认为“可鼓”的问题。以大国难测、谨防埋伏为根据，说明了他“下视其辙，登轼而望之”的原因，这就进一步说明曹刿的确是一位有“远谋”的军事家。</a:t>
            </a:r>
          </a:p>
        </p:txBody>
      </p:sp>
    </p:spTree>
  </p:cSld>
  <p:clrMapOvr>
    <a:masterClrMapping/>
  </p:clrMapOvr>
  <p:transition/>
  <p:timing/>
</p:sld>
</file>

<file path=ppt/slides/slide1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1489" name="文本框 1">
            <a:extLst>
              <a:ext uri="{FF2B5EF4-FFF2-40B4-BE49-F238E27FC236}">
                <a16:creationId xmlns:a16="http://schemas.microsoft.com/office/drawing/2014/main" id="{5088D5EE-4B33-49CB-AE3E-3C3500F60931}"/>
              </a:ext>
            </a:extLst>
          </p:cNvPr>
          <p:cNvSpPr txBox="1">
            <a:spLocks noChangeArrowheads="1"/>
          </p:cNvSpPr>
          <p:nvPr/>
        </p:nvSpPr>
        <p:spPr bwMode="auto">
          <a:xfrm>
            <a:off x="1884364" y="641350"/>
            <a:ext cx="8586787" cy="397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▲全文文眼是“远谋”一词。</a:t>
            </a:r>
          </a:p>
          <a:p>
            <a:pPr>
              <a:lnSpc>
                <a:spcPct val="150000"/>
              </a:lnSpc>
            </a:pPr>
            <a:r>
              <a:rPr lang="zh-CN" altLang="en-US" sz="2800" b="1">
                <a:latin typeface="宋体" panose="02010600030101010101" pitchFamily="2" charset="-122"/>
                <a:sym typeface="宋体" panose="02010600030101010101" pitchFamily="2" charset="-122"/>
              </a:rPr>
              <a:t>▲曹刿：有爱国热情、有政治远见、有长远的谋略和卓越的军事才能。</a:t>
            </a:r>
          </a:p>
          <a:p>
            <a:pPr>
              <a:lnSpc>
                <a:spcPct val="150000"/>
              </a:lnSpc>
            </a:pPr>
            <a:r>
              <a:rPr lang="zh-CN" altLang="en-US" sz="2800" b="1">
                <a:latin typeface="宋体" panose="02010600030101010101" pitchFamily="2" charset="-122"/>
                <a:sym typeface="宋体" panose="02010600030101010101" pitchFamily="2" charset="-122"/>
              </a:rPr>
              <a:t>▲鲁庄公：是个平庸（非昏庸）的国君，虽政治上无能，军事上无知，但善于听取他人的意见。</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76275864-3A11-4A0A-B850-5596A809FA75}"/>
              </a:ext>
            </a:extLst>
          </p:cNvPr>
          <p:cNvSpPr txBox="1"/>
          <p:nvPr/>
        </p:nvSpPr>
        <p:spPr>
          <a:xfrm>
            <a:off x="1884364" y="641351"/>
            <a:ext cx="8586787"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1．详略安排精当。详细地描写了曹刿在战前、战中、战后的表现；对于“请战”“从战”“克敌”及战争双方的对峙与交锋都只是一笔带过。这样的剪裁，有利于再现军事家曹刿的形象，突出文章中心。</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2．语言十分精练。行文中散句、排比、偶句错落有致，增强了叙事写人的生动效果。</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7" name="文本框 1">
            <a:extLst>
              <a:ext uri="{FF2B5EF4-FFF2-40B4-BE49-F238E27FC236}">
                <a16:creationId xmlns:a16="http://schemas.microsoft.com/office/drawing/2014/main" id="{63CC01C8-ACED-4BA8-A8D2-1C4987B6EE76}"/>
              </a:ext>
            </a:extLst>
          </p:cNvPr>
          <p:cNvSpPr txBox="1">
            <a:spLocks noChangeArrowheads="1"/>
          </p:cNvSpPr>
          <p:nvPr/>
        </p:nvSpPr>
        <p:spPr bwMode="auto">
          <a:xfrm>
            <a:off x="1884364" y="585789"/>
            <a:ext cx="8423275" cy="602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700" b="1">
                <a:latin typeface="宋体" panose="02010600030101010101" pitchFamily="2" charset="-122"/>
                <a:sym typeface="宋体" panose="02010600030101010101" pitchFamily="2" charset="-122"/>
              </a:rPr>
              <a:t>4．作者从居室环境、交往人物、生活情趣三个方面来写陋室。“苔痕上阶绿，草色入帘青”写陋室环境之清幽宁静。“谈笑有鸿儒，往来无白丁”写室中往来人物不俗，从中可得知室主人必是高雅之士。“可以调素琴，阅金经。无丝竹之乱耳，无案牍之劳形”写室主人生活情趣的高雅。这两句中，前一句是正面描写（实写），后一句是反面描写（虚写）。这样正反对照，虚实相生，表明了作者恬淡闲适、安贫乐道的情趣。</a:t>
            </a:r>
          </a:p>
          <a:p>
            <a:pPr>
              <a:lnSpc>
                <a:spcPct val="130000"/>
              </a:lnSpc>
            </a:pPr>
            <a:r>
              <a:rPr lang="zh-CN" altLang="en-US" sz="2700" b="1">
                <a:latin typeface="宋体" panose="02010600030101010101" pitchFamily="2" charset="-122"/>
                <a:sym typeface="宋体" panose="02010600030101010101" pitchFamily="2" charset="-122"/>
              </a:rPr>
              <a:t>    作者从以上三个方面写陋室的作用：表明“惟吾德馨”，暗示陋室不陋。</a:t>
            </a:r>
          </a:p>
        </p:txBody>
      </p:sp>
    </p:spTree>
  </p:cSld>
  <p:clrMapOvr>
    <a:masterClrMapping/>
  </p:clrMapOvr>
  <p:transition/>
  <p:timing/>
</p:sld>
</file>

<file path=ppt/slides/slide1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EBAFB298-A9DB-4116-8538-3AB9E03EA891}"/>
              </a:ext>
            </a:extLst>
          </p:cNvPr>
          <p:cNvSpPr txBox="1"/>
          <p:nvPr/>
        </p:nvSpPr>
        <p:spPr>
          <a:xfrm>
            <a:off x="1884364" y="541339"/>
            <a:ext cx="8423275" cy="540725"/>
          </a:xfrm>
          <a:prstGeom prst="rect">
            <a:avLst/>
          </a:prstGeom>
          <a:noFill/>
          <a:ln w="9525">
            <a:noFill/>
          </a:ln>
        </p:spPr>
        <p:txBody>
          <a:bodyPr>
            <a:spAutoFit/>
          </a:bodyPr>
          <a:lstStyle/>
          <a:p>
            <a:pPr>
              <a:lnSpc>
                <a:spcPct val="12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《邹忌讽齐王纳谏》</a:t>
            </a:r>
            <a:endParaRPr lang="zh-CN" altLang="en-US" sz="2800" b="1" noProof="1">
              <a:latin typeface="宋体" panose="02010600030101010101" pitchFamily="2" charset="-122"/>
              <a:sym typeface="宋体" panose="02010600030101010101" pitchFamily="2" charset="-122"/>
            </a:endParaRPr>
          </a:p>
        </p:txBody>
      </p:sp>
      <p:graphicFrame>
        <p:nvGraphicFramePr>
          <p:cNvPr id="2" name="内容占位符 1">
            <a:extLst>
              <a:ext uri="{FF2B5EF4-FFF2-40B4-BE49-F238E27FC236}">
                <a16:creationId xmlns:a16="http://schemas.microsoft.com/office/drawing/2014/main" id="{2466127F-30AC-43F8-B357-3BBF687BD1E4}"/>
              </a:ext>
            </a:extLst>
          </p:cNvPr>
          <p:cNvGraphicFramePr>
            <a:graphicFrameLocks noGrp="1"/>
          </p:cNvGraphicFramePr>
          <p:nvPr>
            <p:ph idx="1"/>
          </p:nvPr>
        </p:nvGraphicFramePr>
        <p:xfrm>
          <a:off x="1774825" y="1039814"/>
          <a:ext cx="8642350" cy="5590077"/>
        </p:xfrm>
        <a:graphic>
          <a:graphicData uri="http://schemas.openxmlformats.org/drawingml/2006/table">
            <a:tbl>
              <a:tblPr firstRow="1" bandRow="1">
                <a:tableStyleId>{5C22544A-7EE6-4342-B048-85BDC9FD1C3A}</a:tableStyleId>
              </a:tblPr>
              <a:tblGrid>
                <a:gridCol w="1684144">
                  <a:extLst>
                    <a:ext uri="{9D8B030D-6E8A-4147-A177-3AD203B41FA5}">
                      <a16:colId xmlns:a16="http://schemas.microsoft.com/office/drawing/2014/main" val="20000"/>
                    </a:ext>
                  </a:extLst>
                </a:gridCol>
                <a:gridCol w="6958206">
                  <a:extLst>
                    <a:ext uri="{9D8B030D-6E8A-4147-A177-3AD203B41FA5}">
                      <a16:colId xmlns:a16="http://schemas.microsoft.com/office/drawing/2014/main" val="20001"/>
                    </a:ext>
                  </a:extLst>
                </a:gridCol>
              </a:tblGrid>
              <a:tr h="655746">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475" marB="474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475" marB="47475"/>
                </a:tc>
                <a:extLst>
                  <a:ext uri="{0D108BD9-81ED-4DB2-BD59-A6C34878D82A}">
                    <a16:rowId xmlns:a16="http://schemas.microsoft.com/office/drawing/2014/main" val="10000"/>
                  </a:ext>
                </a:extLst>
              </a:tr>
              <a:tr h="759597">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通假字</a:t>
                      </a:r>
                    </a:p>
                  </a:txBody>
                  <a:tcPr marL="91447" marR="91447" marT="47475" marB="474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明日徐公来，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孰</a:t>
                      </a:r>
                      <a:r>
                        <a:rPr lang="zh-CN" altLang="en-US" sz="2900" b="1">
                          <a:latin typeface="宋体" panose="02010600030101010101" pitchFamily="2" charset="-122"/>
                          <a:ea typeface="宋体" panose="02010600030101010101" pitchFamily="2" charset="-122"/>
                          <a:cs typeface="宋体" panose="02010600030101010101" pitchFamily="2" charset="-122"/>
                        </a:rPr>
                        <a:t>视之（</a:t>
                      </a:r>
                      <a:r>
                        <a:rPr lang="zh-CN" altLang="en-US" sz="2900" b="1">
                          <a:latin typeface="楷体" panose="02010609060101010101" charset="-122"/>
                          <a:ea typeface="楷体" panose="02010609060101010101" charset="-122"/>
                          <a:cs typeface="楷体" panose="02010609060101010101" charset="-122"/>
                        </a:rPr>
                        <a:t>同“熟”，仔细</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475" marB="47475"/>
                </a:tc>
                <a:extLst>
                  <a:ext uri="{0D108BD9-81ED-4DB2-BD59-A6C34878D82A}">
                    <a16:rowId xmlns:a16="http://schemas.microsoft.com/office/drawing/2014/main" val="10001"/>
                  </a:ext>
                </a:extLst>
              </a:tr>
              <a:tr h="3978982">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古今异义</a:t>
                      </a:r>
                    </a:p>
                  </a:txBody>
                  <a:tcPr marL="91447" marR="91447" marT="47475" marB="474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明日</a:t>
                      </a:r>
                      <a:r>
                        <a:rPr lang="zh-CN" altLang="en-US" sz="2900" b="1">
                          <a:latin typeface="宋体" panose="02010600030101010101" pitchFamily="2" charset="-122"/>
                          <a:ea typeface="宋体" panose="02010600030101010101" pitchFamily="2" charset="-122"/>
                          <a:cs typeface="宋体" panose="02010600030101010101" pitchFamily="2" charset="-122"/>
                        </a:rPr>
                        <a:t>徐公来（</a:t>
                      </a:r>
                      <a:r>
                        <a:rPr lang="zh-CN" altLang="en-US" sz="2900" b="1">
                          <a:latin typeface="楷体" panose="02010609060101010101" charset="-122"/>
                          <a:ea typeface="楷体" panose="02010609060101010101" charset="-122"/>
                          <a:cs typeface="宋体" panose="02010600030101010101" pitchFamily="2" charset="-122"/>
                        </a:rPr>
                        <a:t>古：次日，第二天。今：今天的后一天</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②今齐</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地方</a:t>
                      </a:r>
                      <a:r>
                        <a:rPr lang="zh-CN" altLang="en-US" sz="2900" b="1">
                          <a:latin typeface="宋体" panose="02010600030101010101" pitchFamily="2" charset="-122"/>
                          <a:ea typeface="宋体" panose="02010600030101010101" pitchFamily="2" charset="-122"/>
                          <a:cs typeface="宋体" panose="02010600030101010101" pitchFamily="2" charset="-122"/>
                        </a:rPr>
                        <a:t>千里（</a:t>
                      </a:r>
                      <a:r>
                        <a:rPr lang="zh-CN" altLang="en-US" sz="2900" b="1">
                          <a:latin typeface="楷体" panose="02010609060101010101" charset="-122"/>
                          <a:ea typeface="楷体" panose="02010609060101010101" charset="-122"/>
                          <a:cs typeface="宋体" panose="02010600030101010101" pitchFamily="2" charset="-122"/>
                        </a:rPr>
                        <a:t>古：土地方圆。今：地区</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③宫妇</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左右</a:t>
                      </a:r>
                      <a:r>
                        <a:rPr lang="zh-CN" altLang="en-US" sz="2900" b="1">
                          <a:latin typeface="宋体" panose="02010600030101010101" pitchFamily="2" charset="-122"/>
                          <a:ea typeface="宋体" panose="02010600030101010101" pitchFamily="2" charset="-122"/>
                          <a:cs typeface="宋体" panose="02010600030101010101" pitchFamily="2" charset="-122"/>
                        </a:rPr>
                        <a:t>莫不私王（</a:t>
                      </a:r>
                      <a:r>
                        <a:rPr lang="zh-CN" altLang="en-US" sz="2900" b="1">
                          <a:latin typeface="楷体" panose="02010609060101010101" charset="-122"/>
                          <a:ea typeface="楷体" panose="02010609060101010101" charset="-122"/>
                          <a:cs typeface="宋体" panose="02010600030101010101" pitchFamily="2" charset="-122"/>
                        </a:rPr>
                        <a:t>古：君主左右的近侍之臣。今：表示方位；表示约数</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475" marB="47475"/>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1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CE750492-CBB0-4526-BA57-DFF5039EB83F}"/>
              </a:ext>
            </a:extLst>
          </p:cNvPr>
          <p:cNvGraphicFramePr>
            <a:graphicFrameLocks noGrp="1"/>
          </p:cNvGraphicFramePr>
          <p:nvPr>
            <p:ph idx="1"/>
          </p:nvPr>
        </p:nvGraphicFramePr>
        <p:xfrm>
          <a:off x="1774825" y="752475"/>
          <a:ext cx="8642350" cy="5489928"/>
        </p:xfrm>
        <a:graphic>
          <a:graphicData uri="http://schemas.openxmlformats.org/drawingml/2006/table">
            <a:tbl>
              <a:tblPr firstRow="1" bandRow="1">
                <a:tableStyleId>{5C22544A-7EE6-4342-B048-85BDC9FD1C3A}</a:tableStyleId>
              </a:tblPr>
              <a:tblGrid>
                <a:gridCol w="1684144">
                  <a:extLst>
                    <a:ext uri="{9D8B030D-6E8A-4147-A177-3AD203B41FA5}">
                      <a16:colId xmlns:a16="http://schemas.microsoft.com/office/drawing/2014/main" val="20000"/>
                    </a:ext>
                  </a:extLst>
                </a:gridCol>
                <a:gridCol w="6958206">
                  <a:extLst>
                    <a:ext uri="{9D8B030D-6E8A-4147-A177-3AD203B41FA5}">
                      <a16:colId xmlns:a16="http://schemas.microsoft.com/office/drawing/2014/main" val="20001"/>
                    </a:ext>
                  </a:extLst>
                </a:gridCol>
              </a:tblGrid>
              <a:tr h="745625">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602" marB="46602"/>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602" marB="46602"/>
                </a:tc>
                <a:extLst>
                  <a:ext uri="{0D108BD9-81ED-4DB2-BD59-A6C34878D82A}">
                    <a16:rowId xmlns:a16="http://schemas.microsoft.com/office/drawing/2014/main" val="10000"/>
                  </a:ext>
                </a:extLst>
              </a:tr>
              <a:tr h="4558213">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词类活用</a:t>
                      </a:r>
                    </a:p>
                  </a:txBody>
                  <a:tcPr marL="91447" marR="91447" marT="46602" marB="46602"/>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①朝</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服</a:t>
                      </a:r>
                      <a:r>
                        <a:rPr lang="zh-CN" altLang="en-US" sz="2900" b="1">
                          <a:latin typeface="宋体" panose="02010600030101010101" pitchFamily="2" charset="-122"/>
                          <a:ea typeface="宋体" panose="02010600030101010101" pitchFamily="2" charset="-122"/>
                          <a:cs typeface="宋体" panose="02010600030101010101" pitchFamily="2" charset="-122"/>
                        </a:rPr>
                        <a:t>衣冠（</a:t>
                      </a:r>
                      <a:r>
                        <a:rPr lang="zh-CN" altLang="en-US" sz="2900" b="1">
                          <a:latin typeface="楷体" panose="02010609060101010101" charset="-122"/>
                          <a:ea typeface="楷体" panose="02010609060101010101" charset="-122"/>
                          <a:cs typeface="宋体" panose="02010600030101010101" pitchFamily="2" charset="-122"/>
                        </a:rPr>
                        <a:t>名词用作动词，穿戴</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②吾妻之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美</a:t>
                      </a:r>
                      <a:r>
                        <a:rPr lang="zh-CN" altLang="en-US" sz="2900" b="1">
                          <a:latin typeface="宋体" panose="02010600030101010101" pitchFamily="2" charset="-122"/>
                          <a:ea typeface="宋体" panose="02010600030101010101" pitchFamily="2" charset="-122"/>
                          <a:cs typeface="宋体" panose="02010600030101010101" pitchFamily="2" charset="-122"/>
                        </a:rPr>
                        <a:t>我者 （</a:t>
                      </a:r>
                      <a:r>
                        <a:rPr lang="zh-CN" altLang="en-US" sz="2900" b="1">
                          <a:latin typeface="楷体" panose="02010609060101010101" charset="-122"/>
                          <a:ea typeface="楷体" panose="02010609060101010101" charset="-122"/>
                          <a:cs typeface="楷体" panose="02010609060101010101" charset="-122"/>
                        </a:rPr>
                        <a:t>形容词的意动用法，认为……美</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③群臣吏民能</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面</a:t>
                      </a:r>
                      <a:r>
                        <a:rPr lang="zh-CN" altLang="en-US" sz="2900" b="1">
                          <a:latin typeface="宋体" panose="02010600030101010101" pitchFamily="2" charset="-122"/>
                          <a:ea typeface="宋体" panose="02010600030101010101" pitchFamily="2" charset="-122"/>
                          <a:cs typeface="宋体" panose="02010600030101010101" pitchFamily="2" charset="-122"/>
                        </a:rPr>
                        <a:t>刺寡人之过者（</a:t>
                      </a:r>
                      <a:r>
                        <a:rPr lang="zh-CN" altLang="en-US" sz="2900" b="1">
                          <a:latin typeface="楷体" panose="02010609060101010101" charset="-122"/>
                          <a:ea typeface="楷体" panose="02010609060101010101" charset="-122"/>
                          <a:cs typeface="宋体" panose="02010600030101010101" pitchFamily="2" charset="-122"/>
                        </a:rPr>
                        <a:t>名词用作状语，当面</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闻</a:t>
                      </a:r>
                      <a:r>
                        <a:rPr lang="zh-CN" altLang="en-US" sz="2900" b="1">
                          <a:latin typeface="宋体" panose="02010600030101010101" pitchFamily="2" charset="-122"/>
                          <a:ea typeface="宋体" panose="02010600030101010101" pitchFamily="2" charset="-122"/>
                          <a:cs typeface="宋体" panose="02010600030101010101" pitchFamily="2" charset="-122"/>
                        </a:rPr>
                        <a:t>寡人之耳者（</a:t>
                      </a:r>
                      <a:r>
                        <a:rPr lang="zh-CN" altLang="en-US" sz="2900" b="1">
                          <a:latin typeface="楷体" panose="02010609060101010101" charset="-122"/>
                          <a:ea typeface="楷体" panose="02010609060101010101" charset="-122"/>
                          <a:cs typeface="楷体" panose="02010609060101010101" charset="-122"/>
                        </a:rPr>
                        <a:t>动词的使动用法，使……听到</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602" marB="466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256A4C93-3DDD-42A0-A7E7-0367E9B0AC8F}"/>
              </a:ext>
            </a:extLst>
          </p:cNvPr>
          <p:cNvGraphicFramePr>
            <a:graphicFrameLocks noGrp="1"/>
          </p:cNvGraphicFramePr>
          <p:nvPr>
            <p:ph idx="1"/>
          </p:nvPr>
        </p:nvGraphicFramePr>
        <p:xfrm>
          <a:off x="1774825" y="752475"/>
          <a:ext cx="8642350" cy="5441621"/>
        </p:xfrm>
        <a:graphic>
          <a:graphicData uri="http://schemas.openxmlformats.org/drawingml/2006/table">
            <a:tbl>
              <a:tblPr firstRow="1" bandRow="1">
                <a:tableStyleId>{5C22544A-7EE6-4342-B048-85BDC9FD1C3A}</a:tableStyleId>
              </a:tblPr>
              <a:tblGrid>
                <a:gridCol w="1684144">
                  <a:extLst>
                    <a:ext uri="{9D8B030D-6E8A-4147-A177-3AD203B41FA5}">
                      <a16:colId xmlns:a16="http://schemas.microsoft.com/office/drawing/2014/main" val="20000"/>
                    </a:ext>
                  </a:extLst>
                </a:gridCol>
                <a:gridCol w="6958206">
                  <a:extLst>
                    <a:ext uri="{9D8B030D-6E8A-4147-A177-3AD203B41FA5}">
                      <a16:colId xmlns:a16="http://schemas.microsoft.com/office/drawing/2014/main" val="20001"/>
                    </a:ext>
                  </a:extLst>
                </a:gridCol>
              </a:tblGrid>
              <a:tr h="740484">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80" marB="46280"/>
                </a:tc>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80" marB="46280"/>
                </a:tc>
                <a:extLst>
                  <a:ext uri="{0D108BD9-81ED-4DB2-BD59-A6C34878D82A}">
                    <a16:rowId xmlns:a16="http://schemas.microsoft.com/office/drawing/2014/main" val="10000"/>
                  </a:ext>
                </a:extLst>
              </a:tr>
              <a:tr h="4688766">
                <a:tc>
                  <a:txBody>
                    <a:bodyPr vert="horz" wrap="square"/>
                    <a:lstStyle/>
                    <a:p>
                      <a:pPr algn="ctr">
                        <a:lnSpc>
                          <a:spcPct val="120000"/>
                        </a:lnSpc>
                        <a:buNone/>
                      </a:pPr>
                      <a:endParaRPr lang="zh-CN" altLang="en-US" sz="2800" b="1">
                        <a:latin typeface="宋体" panose="02010600030101010101" pitchFamily="2" charset="-122"/>
                        <a:ea typeface="宋体" panose="02010600030101010101" pitchFamily="2" charset="-122"/>
                      </a:endParaRPr>
                    </a:p>
                    <a:p>
                      <a:pPr algn="ctr">
                        <a:lnSpc>
                          <a:spcPct val="120000"/>
                        </a:lnSpc>
                        <a:buNone/>
                      </a:pPr>
                      <a:endParaRPr lang="zh-CN" altLang="en-US" sz="2800" b="1">
                        <a:latin typeface="宋体" panose="02010600030101010101" pitchFamily="2" charset="-122"/>
                        <a:ea typeface="宋体" panose="02010600030101010101" pitchFamily="2" charset="-122"/>
                      </a:endParaRPr>
                    </a:p>
                    <a:p>
                      <a:pPr algn="ctr">
                        <a:lnSpc>
                          <a:spcPct val="120000"/>
                        </a:lnSpc>
                        <a:buNone/>
                      </a:pPr>
                      <a:r>
                        <a:rPr lang="zh-CN" altLang="en-US" sz="2800" b="1">
                          <a:latin typeface="宋体" panose="02010600030101010101" pitchFamily="2" charset="-122"/>
                          <a:ea typeface="宋体" panose="02010600030101010101" pitchFamily="2" charset="-122"/>
                        </a:rPr>
                        <a:t>一词多义</a:t>
                      </a:r>
                    </a:p>
                  </a:txBody>
                  <a:tcPr marL="91447" marR="91447" marT="46280" marB="46280"/>
                </a:tc>
                <a:tc>
                  <a:txBody>
                    <a:bodyPr vert="horz" wrap="square"/>
                    <a:lstStyle/>
                    <a:p>
                      <a:pPr algn="l">
                        <a:lnSpc>
                          <a:spcPct val="120000"/>
                        </a:lnSpc>
                        <a:buNone/>
                      </a:pPr>
                      <a:r>
                        <a:rPr lang="zh-CN" altLang="en-US" sz="2800" b="1">
                          <a:cs typeface="宋体" panose="02010600030101010101" pitchFamily="2" charset="-122"/>
                        </a:rPr>
                        <a:t>朝</a:t>
                      </a:r>
                      <a:r>
                        <a:rPr lang="zh-CN"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朝</a:t>
                      </a:r>
                      <a:r>
                        <a:rPr lang="zh-CN" altLang="en-US" sz="2800" b="1">
                          <a:latin typeface="宋体" panose="02010600030101010101" pitchFamily="2" charset="-122"/>
                          <a:ea typeface="宋体" panose="02010600030101010101" pitchFamily="2" charset="-122"/>
                          <a:cs typeface="宋体" panose="02010600030101010101" pitchFamily="2" charset="-122"/>
                        </a:rPr>
                        <a:t>服衣冠（</a:t>
                      </a:r>
                      <a:r>
                        <a:rPr lang="zh-CN" altLang="en-US" sz="2800" b="1">
                          <a:latin typeface="楷体" panose="02010609060101010101" charset="-122"/>
                          <a:ea typeface="楷体" panose="02010609060101010101" charset="-122"/>
                          <a:cs typeface="宋体" panose="02010600030101010101" pitchFamily="2" charset="-122"/>
                        </a:rPr>
                        <a:t>早晨</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②于是入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朝</a:t>
                      </a:r>
                      <a:r>
                        <a:rPr lang="zh-CN" altLang="en-US" sz="2800" b="1">
                          <a:latin typeface="宋体" panose="02010600030101010101" pitchFamily="2" charset="-122"/>
                          <a:ea typeface="宋体" panose="02010600030101010101" pitchFamily="2" charset="-122"/>
                          <a:cs typeface="宋体" panose="02010600030101010101" pitchFamily="2" charset="-122"/>
                        </a:rPr>
                        <a:t>见威王（</a:t>
                      </a:r>
                      <a:r>
                        <a:rPr lang="zh-CN" altLang="en-US" sz="2800" b="1">
                          <a:latin typeface="楷体" panose="02010609060101010101" charset="-122"/>
                          <a:ea typeface="楷体" panose="02010609060101010101" charset="-122"/>
                          <a:cs typeface="宋体" panose="02010600030101010101" pitchFamily="2" charset="-122"/>
                        </a:rPr>
                        <a:t>朝廷</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③皆</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朝</a:t>
                      </a:r>
                      <a:r>
                        <a:rPr lang="zh-CN" altLang="en-US" sz="2800" b="1">
                          <a:latin typeface="宋体" panose="02010600030101010101" pitchFamily="2" charset="-122"/>
                          <a:ea typeface="宋体" panose="02010600030101010101" pitchFamily="2" charset="-122"/>
                          <a:cs typeface="宋体" panose="02010600030101010101" pitchFamily="2" charset="-122"/>
                        </a:rPr>
                        <a:t>于齐（</a:t>
                      </a:r>
                      <a:r>
                        <a:rPr lang="zh-CN" altLang="en-US" sz="2800" b="1">
                          <a:latin typeface="楷体" panose="02010609060101010101" charset="-122"/>
                          <a:ea typeface="楷体" panose="02010609060101010101" charset="-122"/>
                          <a:cs typeface="宋体" panose="02010600030101010101" pitchFamily="2" charset="-122"/>
                        </a:rPr>
                        <a:t>朝拜</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上：①受</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上</a:t>
                      </a:r>
                      <a:r>
                        <a:rPr lang="zh-CN" altLang="en-US" sz="2800" b="1">
                          <a:latin typeface="宋体" panose="02010600030101010101" pitchFamily="2" charset="-122"/>
                          <a:ea typeface="宋体" panose="02010600030101010101" pitchFamily="2" charset="-122"/>
                          <a:cs typeface="宋体" panose="02010600030101010101" pitchFamily="2" charset="-122"/>
                        </a:rPr>
                        <a:t>赏（</a:t>
                      </a:r>
                      <a:r>
                        <a:rPr lang="zh-CN" altLang="en-US" sz="2800" b="1">
                          <a:latin typeface="楷体" panose="02010609060101010101" charset="-122"/>
                          <a:ea typeface="楷体" panose="02010609060101010101" charset="-122"/>
                          <a:cs typeface="宋体" panose="02010600030101010101" pitchFamily="2" charset="-122"/>
                        </a:rPr>
                        <a:t>上等</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上</a:t>
                      </a:r>
                      <a:r>
                        <a:rPr lang="zh-CN" altLang="en-US" sz="2800" b="1">
                          <a:latin typeface="宋体" panose="02010600030101010101" pitchFamily="2" charset="-122"/>
                          <a:ea typeface="宋体" panose="02010600030101010101" pitchFamily="2" charset="-122"/>
                          <a:cs typeface="宋体" panose="02010600030101010101" pitchFamily="2" charset="-122"/>
                        </a:rPr>
                        <a:t>书谏寡人者（</a:t>
                      </a:r>
                      <a:r>
                        <a:rPr lang="zh-CN" altLang="en-US" sz="2800" b="1">
                          <a:latin typeface="楷体" panose="02010609060101010101" charset="-122"/>
                          <a:ea typeface="楷体" panose="02010609060101010101" charset="-122"/>
                          <a:cs typeface="宋体" panose="02010600030101010101" pitchFamily="2" charset="-122"/>
                        </a:rPr>
                        <a:t>送上、进献</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孰：①我</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孰</a:t>
                      </a:r>
                      <a:r>
                        <a:rPr lang="zh-CN" altLang="en-US" sz="2800" b="1">
                          <a:latin typeface="宋体" panose="02010600030101010101" pitchFamily="2" charset="-122"/>
                          <a:ea typeface="宋体" panose="02010600030101010101" pitchFamily="2" charset="-122"/>
                          <a:cs typeface="宋体" panose="02010600030101010101" pitchFamily="2" charset="-122"/>
                        </a:rPr>
                        <a:t>与城北徐公美（</a:t>
                      </a:r>
                      <a:r>
                        <a:rPr lang="zh-CN" altLang="en-US" sz="2800" b="1">
                          <a:latin typeface="楷体" panose="02010609060101010101" charset="-122"/>
                          <a:ea typeface="楷体" panose="02010609060101010101" charset="-122"/>
                          <a:cs typeface="宋体" panose="02010600030101010101" pitchFamily="2" charset="-122"/>
                        </a:rPr>
                        <a:t>谁，哪一个</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孰</a:t>
                      </a:r>
                      <a:r>
                        <a:rPr lang="zh-CN" altLang="en-US" sz="2800" b="1">
                          <a:latin typeface="宋体" panose="02010600030101010101" pitchFamily="2" charset="-122"/>
                          <a:ea typeface="宋体" panose="02010600030101010101" pitchFamily="2" charset="-122"/>
                          <a:cs typeface="宋体" panose="02010600030101010101" pitchFamily="2" charset="-122"/>
                        </a:rPr>
                        <a:t>视之（</a:t>
                      </a:r>
                      <a:r>
                        <a:rPr lang="zh-CN" altLang="en-US" sz="2800" b="1">
                          <a:latin typeface="楷体" panose="02010609060101010101" charset="-122"/>
                          <a:ea typeface="楷体" panose="02010609060101010101" charset="-122"/>
                          <a:cs typeface="楷体" panose="02010609060101010101" charset="-122"/>
                        </a:rPr>
                        <a:t>同“熟”，仔细</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下：①乃</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下</a:t>
                      </a:r>
                      <a:r>
                        <a:rPr lang="zh-CN" altLang="en-US" sz="2800" b="1">
                          <a:latin typeface="宋体" panose="02010600030101010101" pitchFamily="2" charset="-122"/>
                          <a:ea typeface="宋体" panose="02010600030101010101" pitchFamily="2" charset="-122"/>
                          <a:cs typeface="宋体" panose="02010600030101010101" pitchFamily="2" charset="-122"/>
                        </a:rPr>
                        <a:t>令（</a:t>
                      </a:r>
                      <a:r>
                        <a:rPr lang="zh-CN" altLang="en-US" sz="2800" b="1">
                          <a:latin typeface="楷体" panose="02010609060101010101" charset="-122"/>
                          <a:ea typeface="楷体" panose="02010609060101010101" charset="-122"/>
                          <a:cs typeface="宋体" panose="02010600030101010101" pitchFamily="2" charset="-122"/>
                        </a:rPr>
                        <a:t>颁布，下达</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②受</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下</a:t>
                      </a:r>
                      <a:r>
                        <a:rPr lang="zh-CN" altLang="en-US" sz="2800" b="1">
                          <a:latin typeface="宋体" panose="02010600030101010101" pitchFamily="2" charset="-122"/>
                          <a:ea typeface="宋体" panose="02010600030101010101" pitchFamily="2" charset="-122"/>
                          <a:cs typeface="宋体" panose="02010600030101010101" pitchFamily="2" charset="-122"/>
                        </a:rPr>
                        <a:t>赏（</a:t>
                      </a:r>
                      <a:r>
                        <a:rPr lang="zh-CN" altLang="en-US" sz="2800" b="1">
                          <a:latin typeface="楷体" panose="02010609060101010101" charset="-122"/>
                          <a:ea typeface="楷体" panose="02010609060101010101" charset="-122"/>
                          <a:cs typeface="宋体" panose="02010600030101010101" pitchFamily="2" charset="-122"/>
                        </a:rPr>
                        <a:t>下等</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280" marB="4628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AD09ECCE-920E-47B9-9A7C-48598EC738FD}"/>
              </a:ext>
            </a:extLst>
          </p:cNvPr>
          <p:cNvGraphicFramePr>
            <a:graphicFrameLocks noGrp="1"/>
          </p:cNvGraphicFramePr>
          <p:nvPr>
            <p:ph idx="1"/>
          </p:nvPr>
        </p:nvGraphicFramePr>
        <p:xfrm>
          <a:off x="1774825" y="752475"/>
          <a:ext cx="8642350" cy="5826332"/>
        </p:xfrm>
        <a:graphic>
          <a:graphicData uri="http://schemas.openxmlformats.org/drawingml/2006/table">
            <a:tbl>
              <a:tblPr firstRow="1" bandRow="1">
                <a:tableStyleId>{5C22544A-7EE6-4342-B048-85BDC9FD1C3A}</a:tableStyleId>
              </a:tblPr>
              <a:tblGrid>
                <a:gridCol w="1684144">
                  <a:extLst>
                    <a:ext uri="{9D8B030D-6E8A-4147-A177-3AD203B41FA5}">
                      <a16:colId xmlns:a16="http://schemas.microsoft.com/office/drawing/2014/main" val="20000"/>
                    </a:ext>
                  </a:extLst>
                </a:gridCol>
                <a:gridCol w="6958206">
                  <a:extLst>
                    <a:ext uri="{9D8B030D-6E8A-4147-A177-3AD203B41FA5}">
                      <a16:colId xmlns:a16="http://schemas.microsoft.com/office/drawing/2014/main" val="20001"/>
                    </a:ext>
                  </a:extLst>
                </a:gridCol>
              </a:tblGrid>
              <a:tr h="741074">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17" marB="46317"/>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17" marB="46317"/>
                </a:tc>
                <a:extLst>
                  <a:ext uri="{0D108BD9-81ED-4DB2-BD59-A6C34878D82A}">
                    <a16:rowId xmlns:a16="http://schemas.microsoft.com/office/drawing/2014/main" val="10000"/>
                  </a:ext>
                </a:extLst>
              </a:tr>
              <a:tr h="5070764">
                <a:tc>
                  <a:txBody>
                    <a:bodyPr vert="horz" wrap="square"/>
                    <a:lstStyle/>
                    <a:p>
                      <a:pPr algn="ctr" fontAlgn="auto">
                        <a:lnSpc>
                          <a:spcPct val="13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317" marB="46317"/>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①邹忌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修</a:t>
                      </a:r>
                      <a:r>
                        <a:rPr lang="zh-CN" altLang="en-US" sz="2800" b="1">
                          <a:latin typeface="宋体" panose="02010600030101010101" pitchFamily="2" charset="-122"/>
                          <a:ea typeface="宋体" panose="02010600030101010101" pitchFamily="2" charset="-122"/>
                          <a:cs typeface="宋体" panose="02010600030101010101" pitchFamily="2" charset="-122"/>
                        </a:rPr>
                        <a:t>八尺有余（</a:t>
                      </a:r>
                      <a:r>
                        <a:rPr lang="zh-CN" altLang="en-US" sz="2800" b="1">
                          <a:latin typeface="楷体" panose="02010609060101010101" charset="-122"/>
                          <a:ea typeface="楷体" panose="02010609060101010101" charset="-122"/>
                          <a:cs typeface="宋体" panose="02010600030101010101" pitchFamily="2" charset="-122"/>
                        </a:rPr>
                        <a:t>长，这里指身高</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②吾妻之美我者，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私</a:t>
                      </a:r>
                      <a:r>
                        <a:rPr lang="zh-CN" altLang="en-US" sz="2800" b="1">
                          <a:latin typeface="宋体" panose="02010600030101010101" pitchFamily="2" charset="-122"/>
                          <a:ea typeface="宋体" panose="02010600030101010101" pitchFamily="2" charset="-122"/>
                          <a:cs typeface="宋体" panose="02010600030101010101" pitchFamily="2" charset="-122"/>
                        </a:rPr>
                        <a:t>我也（</a:t>
                      </a:r>
                      <a:r>
                        <a:rPr lang="zh-CN" altLang="en-US" sz="2800" b="1">
                          <a:latin typeface="楷体" panose="02010609060101010101" charset="-122"/>
                          <a:ea typeface="楷体" panose="02010609060101010101" charset="-122"/>
                          <a:cs typeface="宋体" panose="02010600030101010101" pitchFamily="2" charset="-122"/>
                        </a:rPr>
                        <a:t>偏爱</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③王之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蔽</a:t>
                      </a:r>
                      <a:r>
                        <a:rPr lang="zh-CN" altLang="en-US" sz="2800" b="1">
                          <a:latin typeface="宋体" panose="02010600030101010101" pitchFamily="2" charset="-122"/>
                          <a:ea typeface="宋体" panose="02010600030101010101" pitchFamily="2" charset="-122"/>
                          <a:cs typeface="宋体" panose="02010600030101010101" pitchFamily="2" charset="-122"/>
                        </a:rPr>
                        <a:t>甚矣（</a:t>
                      </a:r>
                      <a:r>
                        <a:rPr lang="zh-CN" altLang="en-US" sz="2800" b="1">
                          <a:latin typeface="楷体" panose="02010609060101010101" charset="-122"/>
                          <a:ea typeface="楷体" panose="02010609060101010101" charset="-122"/>
                          <a:cs typeface="宋体" panose="02010600030101010101" pitchFamily="2" charset="-122"/>
                        </a:rPr>
                        <a:t>蒙蔽，这里指所受的蒙蔽</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④群臣吏民能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面</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刺寡人之过者（</a:t>
                      </a:r>
                      <a:r>
                        <a:rPr lang="zh-CN" altLang="en-US" sz="2800" b="1">
                          <a:latin typeface="楷体" panose="02010609060101010101" charset="-122"/>
                          <a:ea typeface="楷体" panose="02010609060101010101" charset="-122"/>
                          <a:cs typeface="宋体" panose="02010600030101010101" pitchFamily="2" charset="-122"/>
                          <a:sym typeface="+mn-ea"/>
                        </a:rPr>
                        <a:t>当面指责</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⑤能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谤讥</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于</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市朝</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谤讥：指责讥刺。市朝：指集市、市场等公共场合</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时时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间进</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时时：常常，不时。间进：偶然进谏。间，间或、偶然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期年</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之后（</a:t>
                      </a:r>
                      <a:r>
                        <a:rPr lang="zh-CN" altLang="en-US" sz="2800" b="1">
                          <a:latin typeface="楷体" panose="02010609060101010101" charset="-122"/>
                          <a:ea typeface="楷体" panose="02010609060101010101" charset="-122"/>
                          <a:cs typeface="宋体" panose="02010600030101010101" pitchFamily="2" charset="-122"/>
                          <a:sym typeface="+mn-ea"/>
                        </a:rPr>
                        <a:t>满一年</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txBody>
                  <a:tcPr marL="91447" marR="91447" marT="46317" marB="46317"/>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241FECA6-C63A-453B-9037-C33273D71F9E}"/>
              </a:ext>
            </a:extLst>
          </p:cNvPr>
          <p:cNvSpPr txBox="1"/>
          <p:nvPr/>
        </p:nvSpPr>
        <p:spPr>
          <a:xfrm>
            <a:off x="1884364" y="628651"/>
            <a:ext cx="8423275" cy="46148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1．文章中心：文章生动地记叙了邹忌讽齐王纳谏，使齐王广开言路、修明政治的故事，从而说明国君必须广纳雅言、兴利除弊才可以兴国的道理。</a:t>
            </a:r>
          </a:p>
          <a:p>
            <a:pPr>
              <a:lnSpc>
                <a:spcPct val="150000"/>
              </a:lnSpc>
            </a:pPr>
            <a:r>
              <a:rPr lang="zh-CN" altLang="en-US" sz="2800" b="1" noProof="1">
                <a:latin typeface="宋体" panose="02010600030101010101" pitchFamily="2" charset="-122"/>
                <a:sym typeface="宋体" panose="02010600030101010101" pitchFamily="2" charset="-122"/>
              </a:rPr>
              <a:t>2．文章脉络：</a:t>
            </a:r>
          </a:p>
          <a:p>
            <a:pPr>
              <a:lnSpc>
                <a:spcPct val="150000"/>
              </a:lnSpc>
            </a:pPr>
            <a:r>
              <a:rPr lang="zh-CN" altLang="en-US" sz="2800" b="1" noProof="1">
                <a:latin typeface="宋体" panose="02010600030101010101" pitchFamily="2" charset="-122"/>
                <a:sym typeface="宋体" panose="02010600030101010101" pitchFamily="2" charset="-122"/>
              </a:rPr>
              <a:t>    第①段：写邹忌与徐公比美，不因妻、妾、客的赞美而自喜，而是从中悟出直言不易的道理。</a:t>
            </a:r>
          </a:p>
        </p:txBody>
      </p:sp>
    </p:spTree>
  </p:cSld>
  <p:clrMapOvr>
    <a:masterClrMapping/>
  </p:clrMapOvr>
  <p:transition/>
  <p:timing/>
</p:sld>
</file>

<file path=ppt/slides/slide1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8657" name="文本框 1">
            <a:extLst>
              <a:ext uri="{FF2B5EF4-FFF2-40B4-BE49-F238E27FC236}">
                <a16:creationId xmlns:a16="http://schemas.microsoft.com/office/drawing/2014/main" id="{DF554CC1-528B-4F81-983D-B5A812128193}"/>
              </a:ext>
            </a:extLst>
          </p:cNvPr>
          <p:cNvSpPr txBox="1">
            <a:spLocks noChangeArrowheads="1"/>
          </p:cNvSpPr>
          <p:nvPr/>
        </p:nvSpPr>
        <p:spPr bwMode="auto">
          <a:xfrm>
            <a:off x="1884364" y="541338"/>
            <a:ext cx="84232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1）妻、妾、客三人的回答，虽然都是赞扬，但语气明显不同。妻的回答多了“君美甚”三个字，表示出妻子的偏爱之情，用的是反问句，表示一种十分肯定、不用怀疑的口气；妾的回答少了“君美甚”三个字，但仍然用反问句，表现了她低微的地位和畏怯、顺从的心理；客人的回答不仅少了“君美甚”三个字，而且没有用强烈的反问语气，只是平淡地肯定邹忌美于徐公，这是一种应酬、逢迎的态度。</a:t>
            </a:r>
          </a:p>
        </p:txBody>
      </p:sp>
    </p:spTree>
  </p:cSld>
  <p:clrMapOvr>
    <a:masterClrMapping/>
  </p:clrMapOvr>
  <p:transition/>
  <p:timing/>
</p:sld>
</file>

<file path=ppt/slides/slide1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9681" name="文本框 1">
            <a:extLst>
              <a:ext uri="{FF2B5EF4-FFF2-40B4-BE49-F238E27FC236}">
                <a16:creationId xmlns:a16="http://schemas.microsoft.com/office/drawing/2014/main" id="{0F347A65-C409-45EF-A6AC-1AF50EA33CB8}"/>
              </a:ext>
            </a:extLst>
          </p:cNvPr>
          <p:cNvSpPr txBox="1">
            <a:spLocks noChangeArrowheads="1"/>
          </p:cNvSpPr>
          <p:nvPr/>
        </p:nvSpPr>
        <p:spPr bwMode="auto">
          <a:xfrm>
            <a:off x="1884364" y="541339"/>
            <a:ext cx="8423275" cy="332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（2）面对妻、妾、客的赞美，邹忌并未得意忘形，而是很有自知之明。</a:t>
            </a:r>
          </a:p>
          <a:p>
            <a:pPr>
              <a:lnSpc>
                <a:spcPct val="150000"/>
              </a:lnSpc>
            </a:pPr>
            <a:r>
              <a:rPr lang="zh-CN" altLang="en-US" sz="2800" b="1">
                <a:latin typeface="宋体" panose="02010600030101010101" pitchFamily="2" charset="-122"/>
                <a:sym typeface="宋体" panose="02010600030101010101" pitchFamily="2" charset="-122"/>
              </a:rPr>
              <a:t>（3）详写邹忌比美（三问三答），为后文邹忌进谏，解释齐王受蒙蔽做铺垫。</a:t>
            </a:r>
          </a:p>
          <a:p>
            <a:pPr>
              <a:lnSpc>
                <a:spcPct val="150000"/>
              </a:lnSpc>
            </a:pPr>
            <a:r>
              <a:rPr lang="zh-CN" altLang="en-US" sz="2800" b="1">
                <a:latin typeface="宋体" panose="02010600030101010101" pitchFamily="2" charset="-122"/>
                <a:sym typeface="宋体" panose="02010600030101010101" pitchFamily="2" charset="-122"/>
              </a:rPr>
              <a:t>    </a:t>
            </a:r>
          </a:p>
        </p:txBody>
      </p:sp>
    </p:spTree>
  </p:cSld>
  <p:clrMapOvr>
    <a:masterClrMapping/>
  </p:clrMapOvr>
  <p:transition/>
  <p:timing/>
</p:sld>
</file>

<file path=ppt/slides/slide1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0705" name="文本框 1">
            <a:extLst>
              <a:ext uri="{FF2B5EF4-FFF2-40B4-BE49-F238E27FC236}">
                <a16:creationId xmlns:a16="http://schemas.microsoft.com/office/drawing/2014/main" id="{1EA7C5BF-FDF8-4F91-B20D-DB4DF2E1C673}"/>
              </a:ext>
            </a:extLst>
          </p:cNvPr>
          <p:cNvSpPr txBox="1">
            <a:spLocks noChangeArrowheads="1"/>
          </p:cNvSpPr>
          <p:nvPr/>
        </p:nvSpPr>
        <p:spPr bwMode="auto">
          <a:xfrm>
            <a:off x="1884364" y="541339"/>
            <a:ext cx="8423275" cy="2676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第②段：写邹忌以切身经历设喻，讽谏齐王除弊纳谏。</a:t>
            </a:r>
          </a:p>
          <a:p>
            <a:pPr>
              <a:lnSpc>
                <a:spcPct val="150000"/>
              </a:lnSpc>
            </a:pPr>
            <a:r>
              <a:rPr lang="zh-CN" altLang="en-US" sz="2800" b="1">
                <a:latin typeface="宋体" panose="02010600030101010101" pitchFamily="2" charset="-122"/>
                <a:sym typeface="宋体" panose="02010600030101010101" pitchFamily="2" charset="-122"/>
              </a:rPr>
              <a:t>    邹忌先以切身经历设喻，再将齐王的地位和自己做比较，以类比的方式委婉进谏，把家事、国事进行类比，最后得出“王之蔽甚矣”的结论。</a:t>
            </a:r>
          </a:p>
        </p:txBody>
      </p:sp>
    </p:spTree>
  </p:cSld>
  <p:clrMapOvr>
    <a:masterClrMapping/>
  </p:clrMapOvr>
  <p:transition/>
  <p:timing/>
</p:sld>
</file>

<file path=ppt/slides/slide1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1729" name="文本框 1">
            <a:extLst>
              <a:ext uri="{FF2B5EF4-FFF2-40B4-BE49-F238E27FC236}">
                <a16:creationId xmlns:a16="http://schemas.microsoft.com/office/drawing/2014/main" id="{A03F8F33-F827-40D8-9CB2-428ADD424A77}"/>
              </a:ext>
            </a:extLst>
          </p:cNvPr>
          <p:cNvSpPr txBox="1">
            <a:spLocks noChangeArrowheads="1"/>
          </p:cNvSpPr>
          <p:nvPr/>
        </p:nvSpPr>
        <p:spPr bwMode="auto">
          <a:xfrm>
            <a:off x="1787526" y="530226"/>
            <a:ext cx="8867775" cy="507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第③段：写齐王纳谏及其结果。</a:t>
            </a:r>
          </a:p>
          <a:p>
            <a:pPr>
              <a:lnSpc>
                <a:spcPct val="150000"/>
              </a:lnSpc>
            </a:pPr>
            <a:r>
              <a:rPr lang="zh-CN" altLang="en-US" sz="2700" b="1">
                <a:latin typeface="宋体" panose="02010600030101010101" pitchFamily="2" charset="-122"/>
                <a:sym typeface="宋体" panose="02010600030101010101" pitchFamily="2" charset="-122"/>
              </a:rPr>
              <a:t>（1）先写齐王纳谏的态度和决心，然后分国内、国外两个方面写出纳谏后取得的巨大成效。</a:t>
            </a:r>
          </a:p>
          <a:p>
            <a:pPr>
              <a:lnSpc>
                <a:spcPct val="150000"/>
              </a:lnSpc>
            </a:pPr>
            <a:endParaRPr lang="zh-CN" altLang="en-US" sz="2700" b="1">
              <a:latin typeface="宋体" panose="02010600030101010101" pitchFamily="2" charset="-122"/>
              <a:sym typeface="宋体" panose="02010600030101010101" pitchFamily="2" charset="-122"/>
            </a:endParaRPr>
          </a:p>
          <a:p>
            <a:pPr>
              <a:lnSpc>
                <a:spcPct val="150000"/>
              </a:lnSpc>
            </a:pPr>
            <a:r>
              <a:rPr lang="zh-CN" altLang="en-US" sz="2700" b="1">
                <a:latin typeface="宋体" panose="02010600030101010101" pitchFamily="2" charset="-122"/>
                <a:sym typeface="宋体" panose="02010600030101010101" pitchFamily="2" charset="-122"/>
              </a:rPr>
              <a:t>（2）纳谏的结果：国内，始而“门庭若市”，继而“时时而间进”，最后“无可进者”。国外，“燕、赵、韩、魏闻之，皆朝于齐”“战胜于朝廷”。</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2753" name="文本框 1">
            <a:extLst>
              <a:ext uri="{FF2B5EF4-FFF2-40B4-BE49-F238E27FC236}">
                <a16:creationId xmlns:a16="http://schemas.microsoft.com/office/drawing/2014/main" id="{A877BB91-1251-4ED8-A38F-B8D3CBEEFFAC}"/>
              </a:ext>
            </a:extLst>
          </p:cNvPr>
          <p:cNvSpPr txBox="1">
            <a:spLocks noChangeArrowheads="1"/>
          </p:cNvSpPr>
          <p:nvPr/>
        </p:nvSpPr>
        <p:spPr bwMode="auto">
          <a:xfrm>
            <a:off x="1787526" y="530226"/>
            <a:ext cx="8867775"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（3）写齐王纳谏的对比：</a:t>
            </a:r>
          </a:p>
          <a:p>
            <a:pPr>
              <a:lnSpc>
                <a:spcPct val="150000"/>
              </a:lnSpc>
            </a:pPr>
            <a:r>
              <a:rPr lang="zh-CN" altLang="en-US" sz="2700" b="1">
                <a:latin typeface="宋体" panose="02010600030101010101" pitchFamily="2" charset="-122"/>
                <a:sym typeface="宋体" panose="02010600030101010101" pitchFamily="2" charset="-122"/>
              </a:rPr>
              <a:t>①纳谏方法对比。进谏可采用三种方式，“面刺”“上书”“谤讥于市朝”，并分别赐予“上赏”“中赏”“下赏”，表现了齐王广开言路决心之大，态度之诚。</a:t>
            </a:r>
          </a:p>
          <a:p>
            <a:pPr>
              <a:lnSpc>
                <a:spcPct val="150000"/>
              </a:lnSpc>
            </a:pPr>
            <a:endParaRPr lang="zh-CN" altLang="en-US" sz="2700" b="1">
              <a:latin typeface="宋体" panose="02010600030101010101" pitchFamily="2" charset="-122"/>
              <a:sym typeface="宋体" panose="02010600030101010101" pitchFamily="2" charset="-122"/>
            </a:endParaRPr>
          </a:p>
          <a:p>
            <a:pPr>
              <a:lnSpc>
                <a:spcPct val="150000"/>
              </a:lnSpc>
            </a:pPr>
            <a:r>
              <a:rPr lang="zh-CN" altLang="en-US" sz="2700" b="1">
                <a:latin typeface="宋体" panose="02010600030101010101" pitchFamily="2" charset="-122"/>
                <a:sym typeface="宋体" panose="02010600030101010101" pitchFamily="2" charset="-122"/>
              </a:rPr>
              <a:t>②纳谏效果对比。“门庭若市”“时时而间进”“无可进者”有力地表现了齐国政治修明，齐王纳谏效果显著。</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1" name="文本框 1">
            <a:extLst>
              <a:ext uri="{FF2B5EF4-FFF2-40B4-BE49-F238E27FC236}">
                <a16:creationId xmlns:a16="http://schemas.microsoft.com/office/drawing/2014/main" id="{C1A1D178-8104-4052-AF52-4A0067C729DE}"/>
              </a:ext>
            </a:extLst>
          </p:cNvPr>
          <p:cNvSpPr txBox="1">
            <a:spLocks noChangeArrowheads="1"/>
          </p:cNvSpPr>
          <p:nvPr/>
        </p:nvSpPr>
        <p:spPr bwMode="auto">
          <a:xfrm>
            <a:off x="1884364" y="619125"/>
            <a:ext cx="8423275" cy="5907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5．写“诸葛庐”“子云亭”的作用：运用类比，意在引古代名贤自况，表明“陋室”主人也具有古代名贤的志趣和抱负。</a:t>
            </a:r>
          </a:p>
          <a:p>
            <a:pPr>
              <a:lnSpc>
                <a:spcPct val="150000"/>
              </a:lnSpc>
            </a:pPr>
            <a:r>
              <a:rPr lang="zh-CN" altLang="en-US" sz="2800" b="1">
                <a:latin typeface="宋体" panose="02010600030101010101" pitchFamily="2" charset="-122"/>
                <a:sym typeface="宋体" panose="02010600030101010101" pitchFamily="2" charset="-122"/>
              </a:rPr>
              <a:t>6．结尾引用孔子的话“何陋之有”的作用：孔子的原话是“君子居之，何陋之有”。引文中略去前半句，而只用后半句，是因为“君子居之”的意思已经包含在全篇文章之中，略去后才有余味。这样引述既巧妙地回应了开头“惟吾德馨”一句，又显得含蓄无穷，引人深思。</a:t>
            </a:r>
          </a:p>
        </p:txBody>
      </p:sp>
    </p:spTree>
  </p:cSld>
  <p:clrMapOvr>
    <a:masterClrMapping/>
  </p:clrMapOvr>
  <p:transition/>
  <p:timing/>
</p:sld>
</file>

<file path=ppt/slides/slide1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3777" name="文本框 1">
            <a:extLst>
              <a:ext uri="{FF2B5EF4-FFF2-40B4-BE49-F238E27FC236}">
                <a16:creationId xmlns:a16="http://schemas.microsoft.com/office/drawing/2014/main" id="{8DD8EDF7-3AE0-43AF-AF89-02214B334D71}"/>
              </a:ext>
            </a:extLst>
          </p:cNvPr>
          <p:cNvSpPr txBox="1">
            <a:spLocks noChangeArrowheads="1"/>
          </p:cNvSpPr>
          <p:nvPr/>
        </p:nvSpPr>
        <p:spPr bwMode="auto">
          <a:xfrm>
            <a:off x="1884364" y="541338"/>
            <a:ext cx="84232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▲邹忌：实事求是，善于观察、思考，透过现象看本质，关心国家大事，敢于大胆地坚持真理，讽劝齐王。</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▲齐王：是一个心胸宽阔、气度宏大、知错能改、锐意改革的贤明君主。</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1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C60E9697-09A9-47F1-A5B1-E9BAFB016ACC}"/>
              </a:ext>
            </a:extLst>
          </p:cNvPr>
          <p:cNvSpPr txBox="1"/>
          <p:nvPr/>
        </p:nvSpPr>
        <p:spPr>
          <a:xfrm>
            <a:off x="1884364" y="541338"/>
            <a:ext cx="8423275" cy="46164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1．采用设喻说理的写作方法。由己及君，以小见大，由家事到国事，道理由浅入深，具有极强的说服力。</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2．人物形象栩栩如生。成功地运用了细节描写和语言描写，表现了邹忌丰富的内心世界，塑造了齐王的贤明君主的形象。</a:t>
            </a:r>
          </a:p>
        </p:txBody>
      </p:sp>
    </p:spTree>
  </p:cSld>
  <p:clrMapOvr>
    <a:masterClrMapping/>
  </p:clrMapOvr>
  <p:transition/>
  <p:timing/>
</p:sld>
</file>

<file path=ppt/slides/slide1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47883590-B140-4BB7-A020-492C1ED70F3D}"/>
              </a:ext>
            </a:extLst>
          </p:cNvPr>
          <p:cNvSpPr txBox="1"/>
          <p:nvPr/>
        </p:nvSpPr>
        <p:spPr>
          <a:xfrm>
            <a:off x="1884364" y="541339"/>
            <a:ext cx="8423275" cy="540725"/>
          </a:xfrm>
          <a:prstGeom prst="rect">
            <a:avLst/>
          </a:prstGeom>
          <a:noFill/>
          <a:ln w="9525">
            <a:noFill/>
          </a:ln>
        </p:spPr>
        <p:txBody>
          <a:bodyPr>
            <a:spAutoFit/>
          </a:bodyPr>
          <a:lstStyle/>
          <a:p>
            <a:pPr>
              <a:lnSpc>
                <a:spcPct val="12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《出师表》</a:t>
            </a:r>
            <a:endParaRPr lang="zh-CN" altLang="en-US" sz="2800" b="1" noProof="1">
              <a:latin typeface="宋体" panose="02010600030101010101" pitchFamily="2" charset="-122"/>
              <a:sym typeface="宋体" panose="02010600030101010101" pitchFamily="2" charset="-122"/>
            </a:endParaRPr>
          </a:p>
        </p:txBody>
      </p:sp>
      <p:graphicFrame>
        <p:nvGraphicFramePr>
          <p:cNvPr id="3" name="内容占位符 2">
            <a:extLst>
              <a:ext uri="{FF2B5EF4-FFF2-40B4-BE49-F238E27FC236}">
                <a16:creationId xmlns:a16="http://schemas.microsoft.com/office/drawing/2014/main" id="{65D70B33-A606-4BFC-AB93-03F16B0ECDDF}"/>
              </a:ext>
            </a:extLst>
          </p:cNvPr>
          <p:cNvGraphicFramePr>
            <a:graphicFrameLocks noGrp="1"/>
          </p:cNvGraphicFramePr>
          <p:nvPr>
            <p:ph idx="1"/>
          </p:nvPr>
        </p:nvGraphicFramePr>
        <p:xfrm>
          <a:off x="1884363" y="1073151"/>
          <a:ext cx="8642350" cy="48316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98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775" marB="477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775" marB="47775"/>
                </a:tc>
                <a:extLst>
                  <a:ext uri="{0D108BD9-81ED-4DB2-BD59-A6C34878D82A}">
                    <a16:rowId xmlns:a16="http://schemas.microsoft.com/office/drawing/2014/main" val="10000"/>
                  </a:ext>
                </a:extLst>
              </a:tr>
              <a:tr h="4004177">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古今异义</a:t>
                      </a:r>
                    </a:p>
                  </a:txBody>
                  <a:tcPr marL="91447" marR="91447" marT="47775" marB="477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①诚宜</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开张</a:t>
                      </a:r>
                      <a:r>
                        <a:rPr lang="zh-CN" altLang="en-US" sz="2900" b="1">
                          <a:latin typeface="宋体" panose="02010600030101010101" pitchFamily="2" charset="-122"/>
                          <a:ea typeface="宋体" panose="02010600030101010101" pitchFamily="2" charset="-122"/>
                          <a:cs typeface="宋体" panose="02010600030101010101" pitchFamily="2" charset="-122"/>
                        </a:rPr>
                        <a:t>圣听（</a:t>
                      </a:r>
                      <a:r>
                        <a:rPr lang="zh-CN" altLang="en-US" sz="2900" b="1">
                          <a:latin typeface="楷体" panose="02010609060101010101" charset="-122"/>
                          <a:ea typeface="楷体" panose="02010609060101010101" charset="-122"/>
                          <a:cs typeface="宋体" panose="02010600030101010101" pitchFamily="2" charset="-122"/>
                        </a:rPr>
                        <a:t>古：扩大。今：商店等设立后开始营业</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②未尝不叹息</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痛恨</a:t>
                      </a:r>
                      <a:r>
                        <a:rPr lang="zh-CN" altLang="en-US" sz="2900" b="1">
                          <a:latin typeface="宋体" panose="02010600030101010101" pitchFamily="2" charset="-122"/>
                          <a:ea typeface="宋体" panose="02010600030101010101" pitchFamily="2" charset="-122"/>
                          <a:cs typeface="宋体" panose="02010600030101010101" pitchFamily="2" charset="-122"/>
                        </a:rPr>
                        <a:t>于桓、灵也（</a:t>
                      </a:r>
                      <a:r>
                        <a:rPr lang="zh-CN" altLang="en-US" sz="2900" b="1">
                          <a:latin typeface="楷体" panose="02010609060101010101" charset="-122"/>
                          <a:ea typeface="楷体" panose="02010609060101010101" charset="-122"/>
                          <a:cs typeface="宋体" panose="02010600030101010101" pitchFamily="2" charset="-122"/>
                        </a:rPr>
                        <a:t>古：痛心、遗憾。今：十分憎恨</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③先帝不以臣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卑鄙</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古：社会地位低微，见识短浅。今：指品德低劣</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775" marB="4777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BA096DB2-440E-4B75-B4B0-D7DD0115A2C5}"/>
              </a:ext>
            </a:extLst>
          </p:cNvPr>
          <p:cNvGraphicFramePr>
            <a:graphicFrameLocks noGrp="1"/>
          </p:cNvGraphicFramePr>
          <p:nvPr>
            <p:ph idx="1"/>
          </p:nvPr>
        </p:nvGraphicFramePr>
        <p:xfrm>
          <a:off x="1884363" y="857251"/>
          <a:ext cx="8642350" cy="48316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98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775" marB="477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775" marB="47775"/>
                </a:tc>
                <a:extLst>
                  <a:ext uri="{0D108BD9-81ED-4DB2-BD59-A6C34878D82A}">
                    <a16:rowId xmlns:a16="http://schemas.microsoft.com/office/drawing/2014/main" val="10000"/>
                  </a:ext>
                </a:extLst>
              </a:tr>
              <a:tr h="4004177">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词类活用</a:t>
                      </a:r>
                    </a:p>
                  </a:txBody>
                  <a:tcPr marL="91447" marR="91447" marT="47775" marB="477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光</a:t>
                      </a:r>
                      <a:r>
                        <a:rPr lang="zh-CN" altLang="en-US" sz="2900" b="1">
                          <a:latin typeface="宋体" panose="02010600030101010101" pitchFamily="2" charset="-122"/>
                          <a:ea typeface="宋体" panose="02010600030101010101" pitchFamily="2" charset="-122"/>
                          <a:cs typeface="宋体" panose="02010600030101010101" pitchFamily="2" charset="-122"/>
                        </a:rPr>
                        <a:t>先帝遗德（</a:t>
                      </a:r>
                      <a:r>
                        <a:rPr lang="zh-CN" altLang="en-US" sz="2900" b="1">
                          <a:latin typeface="楷体" panose="02010609060101010101" charset="-122"/>
                          <a:ea typeface="楷体" panose="02010609060101010101" charset="-122"/>
                          <a:cs typeface="宋体" panose="02010600030101010101" pitchFamily="2" charset="-122"/>
                        </a:rPr>
                        <a:t>名词用作动词，发扬光大</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②若有作</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奸</a:t>
                      </a:r>
                      <a:r>
                        <a:rPr lang="zh-CN" altLang="en-US" sz="2900" b="1">
                          <a:latin typeface="宋体" panose="02010600030101010101" pitchFamily="2" charset="-122"/>
                          <a:ea typeface="宋体" panose="02010600030101010101" pitchFamily="2" charset="-122"/>
                          <a:cs typeface="宋体" panose="02010600030101010101" pitchFamily="2" charset="-122"/>
                        </a:rPr>
                        <a:t>犯科及为忠善者（</a:t>
                      </a:r>
                      <a:r>
                        <a:rPr lang="zh-CN" altLang="en-US" sz="2900" b="1">
                          <a:latin typeface="楷体" panose="02010609060101010101" charset="-122"/>
                          <a:ea typeface="楷体" panose="02010609060101010101" charset="-122"/>
                          <a:cs typeface="宋体" panose="02010600030101010101" pitchFamily="2" charset="-122"/>
                        </a:rPr>
                        <a:t>形容词用作名词，邪恶的事情</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③此皆</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良实</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形容词用作名词，忠良诚实的人</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775" marB="4777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0FB088C0-638F-4904-80A1-F2933D38F568}"/>
              </a:ext>
            </a:extLst>
          </p:cNvPr>
          <p:cNvGraphicFramePr>
            <a:graphicFrameLocks noGrp="1"/>
          </p:cNvGraphicFramePr>
          <p:nvPr>
            <p:ph idx="1"/>
          </p:nvPr>
        </p:nvGraphicFramePr>
        <p:xfrm>
          <a:off x="1884363" y="857251"/>
          <a:ext cx="8642350" cy="48316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98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775" marB="477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775" marB="47775"/>
                </a:tc>
                <a:extLst>
                  <a:ext uri="{0D108BD9-81ED-4DB2-BD59-A6C34878D82A}">
                    <a16:rowId xmlns:a16="http://schemas.microsoft.com/office/drawing/2014/main" val="10000"/>
                  </a:ext>
                </a:extLst>
              </a:tr>
              <a:tr h="4004177">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sym typeface="+mn-ea"/>
                        </a:rPr>
                        <a:t>词类活用</a:t>
                      </a:r>
                      <a:endParaRPr lang="zh-CN" altLang="en-US" sz="2900" b="1">
                        <a:latin typeface="宋体" panose="02010600030101010101" pitchFamily="2" charset="-122"/>
                        <a:ea typeface="宋体" panose="02010600030101010101" pitchFamily="2" charset="-122"/>
                      </a:endParaRPr>
                    </a:p>
                  </a:txBody>
                  <a:tcPr marL="91447" marR="91447" marT="47775" marB="477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优劣</a:t>
                      </a:r>
                      <a:r>
                        <a:rPr lang="zh-CN" altLang="en-US" sz="2900" b="1">
                          <a:latin typeface="宋体" panose="02010600030101010101" pitchFamily="2" charset="-122"/>
                          <a:ea typeface="宋体" panose="02010600030101010101" pitchFamily="2" charset="-122"/>
                          <a:cs typeface="宋体" panose="02010600030101010101" pitchFamily="2" charset="-122"/>
                        </a:rPr>
                        <a:t>得所（</a:t>
                      </a:r>
                      <a:r>
                        <a:rPr lang="zh-CN" altLang="en-US" sz="2900" b="1">
                          <a:latin typeface="楷体" panose="02010609060101010101" charset="-122"/>
                          <a:ea typeface="楷体" panose="02010609060101010101" charset="-122"/>
                          <a:cs typeface="宋体" panose="02010600030101010101" pitchFamily="2" charset="-122"/>
                        </a:rPr>
                        <a:t>形容词用作名词。优：能力强的人。劣：能力弱的人</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亲</a:t>
                      </a:r>
                      <a:r>
                        <a:rPr lang="zh-CN" altLang="en-US" sz="2900" b="1">
                          <a:latin typeface="宋体" panose="02010600030101010101" pitchFamily="2" charset="-122"/>
                          <a:ea typeface="宋体" panose="02010600030101010101" pitchFamily="2" charset="-122"/>
                          <a:cs typeface="宋体" panose="02010600030101010101" pitchFamily="2" charset="-122"/>
                        </a:rPr>
                        <a:t>贤臣，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远</a:t>
                      </a:r>
                      <a:r>
                        <a:rPr lang="zh-CN" altLang="en-US" sz="2900" b="1">
                          <a:latin typeface="宋体" panose="02010600030101010101" pitchFamily="2" charset="-122"/>
                          <a:ea typeface="宋体" panose="02010600030101010101" pitchFamily="2" charset="-122"/>
                          <a:cs typeface="宋体" panose="02010600030101010101" pitchFamily="2" charset="-122"/>
                        </a:rPr>
                        <a:t>小人（</a:t>
                      </a:r>
                      <a:r>
                        <a:rPr lang="zh-CN" altLang="en-US" sz="2900" b="1">
                          <a:latin typeface="楷体" panose="02010609060101010101" charset="-122"/>
                          <a:ea typeface="楷体" panose="02010609060101010101" charset="-122"/>
                          <a:cs typeface="宋体" panose="02010600030101010101" pitchFamily="2" charset="-122"/>
                        </a:rPr>
                        <a:t>形容词用作动词。亲：亲近。远：疏远</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⑥则责攸之、祎、允等之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慢</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形容词用作动词，怠慢，疏忽</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775" marB="4777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2F576863-0175-4CDD-BF74-56471F378B50}"/>
              </a:ext>
            </a:extLst>
          </p:cNvPr>
          <p:cNvGraphicFramePr>
            <a:graphicFrameLocks noGrp="1"/>
          </p:cNvGraphicFramePr>
          <p:nvPr>
            <p:ph idx="1"/>
          </p:nvPr>
        </p:nvGraphicFramePr>
        <p:xfrm>
          <a:off x="1884363" y="857251"/>
          <a:ext cx="8642350" cy="48316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98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775" marB="477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775" marB="47775"/>
                </a:tc>
                <a:extLst>
                  <a:ext uri="{0D108BD9-81ED-4DB2-BD59-A6C34878D82A}">
                    <a16:rowId xmlns:a16="http://schemas.microsoft.com/office/drawing/2014/main" val="10000"/>
                  </a:ext>
                </a:extLst>
              </a:tr>
              <a:tr h="4004177">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7775" marB="477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遗：①以光先帝</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遗</a:t>
                      </a:r>
                      <a:r>
                        <a:rPr lang="zh-CN" altLang="en-US" sz="2900" b="1">
                          <a:latin typeface="宋体" panose="02010600030101010101" pitchFamily="2" charset="-122"/>
                          <a:ea typeface="宋体" panose="02010600030101010101" pitchFamily="2" charset="-122"/>
                          <a:cs typeface="宋体" panose="02010600030101010101" pitchFamily="2" charset="-122"/>
                        </a:rPr>
                        <a:t>德（</a:t>
                      </a:r>
                      <a:r>
                        <a:rPr lang="zh-CN" altLang="en-US" sz="2900" b="1">
                          <a:latin typeface="楷体" panose="02010609060101010101" charset="-122"/>
                          <a:ea typeface="楷体" panose="02010609060101010101" charset="-122"/>
                          <a:cs typeface="宋体" panose="02010600030101010101" pitchFamily="2" charset="-122"/>
                        </a:rPr>
                        <a:t>遗留</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②是以先帝简拔以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遗</a:t>
                      </a:r>
                      <a:r>
                        <a:rPr lang="zh-CN" altLang="en-US" sz="2900" b="1">
                          <a:latin typeface="宋体" panose="02010600030101010101" pitchFamily="2" charset="-122"/>
                          <a:ea typeface="宋体" panose="02010600030101010101" pitchFamily="2" charset="-122"/>
                          <a:cs typeface="宋体" panose="02010600030101010101" pitchFamily="2" charset="-122"/>
                        </a:rPr>
                        <a:t>陛下（</a:t>
                      </a:r>
                      <a:r>
                        <a:rPr lang="zh-CN" altLang="en-US" sz="2900" b="1">
                          <a:latin typeface="楷体" panose="02010609060101010101" charset="-122"/>
                          <a:ea typeface="楷体" panose="02010609060101010101" charset="-122"/>
                          <a:cs typeface="宋体" panose="02010600030101010101" pitchFamily="2" charset="-122"/>
                        </a:rPr>
                        <a:t>给予</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行：①然后施</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行</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执行</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行</a:t>
                      </a:r>
                      <a:r>
                        <a:rPr lang="zh-CN" altLang="en-US" sz="2900" b="1">
                          <a:latin typeface="宋体" panose="02010600030101010101" pitchFamily="2" charset="-122"/>
                          <a:ea typeface="宋体" panose="02010600030101010101" pitchFamily="2" charset="-122"/>
                          <a:cs typeface="宋体" panose="02010600030101010101" pitchFamily="2" charset="-122"/>
                        </a:rPr>
                        <a:t>淑均（</a:t>
                      </a:r>
                      <a:r>
                        <a:rPr lang="zh-CN" altLang="en-US" sz="2900" b="1">
                          <a:latin typeface="楷体" panose="02010609060101010101" charset="-122"/>
                          <a:ea typeface="楷体" panose="02010609060101010101" charset="-122"/>
                          <a:cs typeface="宋体" panose="02010600030101010101" pitchFamily="2" charset="-122"/>
                        </a:rPr>
                        <a:t>品德</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③必能使</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行</a:t>
                      </a:r>
                      <a:r>
                        <a:rPr lang="zh-CN" altLang="en-US" sz="2900" b="1">
                          <a:latin typeface="宋体" panose="02010600030101010101" pitchFamily="2" charset="-122"/>
                          <a:ea typeface="宋体" panose="02010600030101010101" pitchFamily="2" charset="-122"/>
                          <a:cs typeface="宋体" panose="02010600030101010101" pitchFamily="2" charset="-122"/>
                        </a:rPr>
                        <a:t>阵和睦（</a:t>
                      </a:r>
                      <a:r>
                        <a:rPr lang="zh-CN" altLang="en-US" sz="2900" b="1">
                          <a:latin typeface="楷体" panose="02010609060101010101" charset="-122"/>
                          <a:ea typeface="楷体" panose="02010609060101010101" charset="-122"/>
                          <a:cs typeface="宋体" panose="02010600030101010101" pitchFamily="2" charset="-122"/>
                        </a:rPr>
                        <a:t>行列</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775" marB="4777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2273C3C9-3103-403E-9E1B-824FBC74DF02}"/>
              </a:ext>
            </a:extLst>
          </p:cNvPr>
          <p:cNvGraphicFramePr>
            <a:graphicFrameLocks noGrp="1"/>
          </p:cNvGraphicFramePr>
          <p:nvPr>
            <p:ph idx="1"/>
          </p:nvPr>
        </p:nvGraphicFramePr>
        <p:xfrm>
          <a:off x="1884363" y="857250"/>
          <a:ext cx="8642350" cy="54935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62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515" marB="4751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515" marB="47515"/>
                </a:tc>
                <a:extLst>
                  <a:ext uri="{0D108BD9-81ED-4DB2-BD59-A6C34878D82A}">
                    <a16:rowId xmlns:a16="http://schemas.microsoft.com/office/drawing/2014/main" val="10000"/>
                  </a:ext>
                </a:extLst>
              </a:tr>
              <a:tr h="4647540">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7515" marB="4751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分：①今天下三</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分开</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②此臣所以报先帝而忠陛下之职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分</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900" b="1">
                          <a:latin typeface="楷体" panose="02010609060101010101" charset="-122"/>
                          <a:ea typeface="楷体" panose="02010609060101010101" charset="-122"/>
                          <a:cs typeface="宋体" panose="02010600030101010101" pitchFamily="2" charset="-122"/>
                          <a:sym typeface="+mn-ea"/>
                        </a:rPr>
                        <a:t>本分</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明：①以昭陛下平</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之理（</a:t>
                      </a:r>
                      <a:r>
                        <a:rPr lang="zh-CN" altLang="en-US" sz="2900" b="1">
                          <a:latin typeface="楷体" panose="02010609060101010101" charset="-122"/>
                          <a:ea typeface="楷体" panose="02010609060101010101" charset="-122"/>
                          <a:cs typeface="宋体" panose="02010600030101010101" pitchFamily="2" charset="-122"/>
                          <a:sym typeface="+mn-ea"/>
                        </a:rPr>
                        <a:t>清明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②以伤先帝之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英明、圣明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效：①恐托付不</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效</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sym typeface="+mn-ea"/>
                        </a:rPr>
                        <a:t>效果</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②愿陛下托臣以讨贼兴复之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效</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功效</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515" marB="4751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4D2FB62A-94FD-42AF-B96E-9B0C8FCC80AA}"/>
              </a:ext>
            </a:extLst>
          </p:cNvPr>
          <p:cNvGraphicFramePr>
            <a:graphicFrameLocks noGrp="1"/>
          </p:cNvGraphicFramePr>
          <p:nvPr>
            <p:ph idx="1"/>
          </p:nvPr>
        </p:nvGraphicFramePr>
        <p:xfrm>
          <a:off x="1884363" y="857251"/>
          <a:ext cx="8642350" cy="48316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98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775" marB="4777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775" marB="47775"/>
                </a:tc>
                <a:extLst>
                  <a:ext uri="{0D108BD9-81ED-4DB2-BD59-A6C34878D82A}">
                    <a16:rowId xmlns:a16="http://schemas.microsoft.com/office/drawing/2014/main" val="10000"/>
                  </a:ext>
                </a:extLst>
              </a:tr>
              <a:tr h="4004177">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7775" marB="4777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论：①宜付有司</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其刑赏（</a:t>
                      </a:r>
                      <a:r>
                        <a:rPr lang="zh-CN" altLang="en-US" sz="2900" b="1">
                          <a:latin typeface="楷体" panose="02010609060101010101" charset="-122"/>
                          <a:ea typeface="楷体" panose="02010609060101010101" charset="-122"/>
                          <a:cs typeface="宋体" panose="02010600030101010101" pitchFamily="2" charset="-122"/>
                          <a:sym typeface="+mn-ea"/>
                        </a:rPr>
                        <a:t>判定</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②每与臣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此事（</a:t>
                      </a:r>
                      <a:r>
                        <a:rPr lang="zh-CN" altLang="en-US" sz="2900" b="1">
                          <a:latin typeface="楷体" panose="02010609060101010101" charset="-122"/>
                          <a:ea typeface="楷体" panose="02010609060101010101" charset="-122"/>
                          <a:cs typeface="宋体" panose="02010600030101010101" pitchFamily="2" charset="-122"/>
                          <a:sym typeface="+mn-ea"/>
                        </a:rPr>
                        <a:t>谈论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道：①先帝创业未半而中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道</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崩殂（</a:t>
                      </a:r>
                      <a:r>
                        <a:rPr lang="zh-CN" altLang="en-US" sz="2900" b="1">
                          <a:latin typeface="楷体" panose="02010609060101010101" charset="-122"/>
                          <a:ea typeface="楷体" panose="02010609060101010101" charset="-122"/>
                          <a:cs typeface="宋体" panose="02010600030101010101" pitchFamily="2" charset="-122"/>
                          <a:sym typeface="+mn-ea"/>
                        </a:rPr>
                        <a:t>途</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②以咨诹善</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道</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方法</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言：①进尽忠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言</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宋体" panose="02010600030101010101" pitchFamily="2" charset="-122"/>
                        </a:rPr>
                        <a:t>言论</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②不知所</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言</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宋体" panose="02010600030101010101" pitchFamily="2" charset="-122"/>
                        </a:rPr>
                        <a:t>说</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775" marB="4777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0E545F37-6885-4A62-A308-84A0BCFE91C3}"/>
              </a:ext>
            </a:extLst>
          </p:cNvPr>
          <p:cNvGraphicFramePr>
            <a:graphicFrameLocks noGrp="1"/>
          </p:cNvGraphicFramePr>
          <p:nvPr>
            <p:ph idx="1"/>
          </p:nvPr>
        </p:nvGraphicFramePr>
        <p:xfrm>
          <a:off x="1884363" y="857250"/>
          <a:ext cx="8642350" cy="5493580"/>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562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515" marB="4751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515" marB="47515"/>
                </a:tc>
                <a:extLst>
                  <a:ext uri="{0D108BD9-81ED-4DB2-BD59-A6C34878D82A}">
                    <a16:rowId xmlns:a16="http://schemas.microsoft.com/office/drawing/2014/main" val="10000"/>
                  </a:ext>
                </a:extLst>
              </a:tr>
              <a:tr h="4647540">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515" marB="4751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①此诚危急存亡之</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秋</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宋体" panose="02010600030101010101" pitchFamily="2" charset="-122"/>
                        </a:rPr>
                        <a:t>时候</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引喻</a:t>
                      </a:r>
                      <a:r>
                        <a:rPr lang="zh-CN" altLang="en-US" sz="2900" b="1">
                          <a:latin typeface="宋体" panose="02010600030101010101" pitchFamily="2" charset="-122"/>
                          <a:ea typeface="宋体" panose="02010600030101010101" pitchFamily="2" charset="-122"/>
                          <a:cs typeface="宋体" panose="02010600030101010101" pitchFamily="2" charset="-122"/>
                        </a:rPr>
                        <a:t>失</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义</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引喻：称引、譬喻。义：适宜、恰当</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陟罚臧否</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陟：晋升。罚：处罚。臧：赞扬。否：批评</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④宜付有司论其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刑</a:t>
                      </a:r>
                      <a:r>
                        <a:rPr lang="zh-CN" altLang="en-US" sz="2900" b="1">
                          <a:latin typeface="宋体" panose="02010600030101010101" pitchFamily="2" charset="-122"/>
                          <a:ea typeface="宋体" panose="02010600030101010101" pitchFamily="2" charset="-122"/>
                          <a:cs typeface="宋体" panose="02010600030101010101" pitchFamily="2" charset="-122"/>
                        </a:rPr>
                        <a:t>赏（</a:t>
                      </a:r>
                      <a:r>
                        <a:rPr lang="zh-CN" altLang="en-US" sz="2900" b="1">
                          <a:latin typeface="楷体" panose="02010609060101010101" charset="-122"/>
                          <a:ea typeface="楷体" panose="02010609060101010101" charset="-122"/>
                          <a:cs typeface="宋体" panose="02010600030101010101" pitchFamily="2" charset="-122"/>
                        </a:rPr>
                        <a:t>罚</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悉</a:t>
                      </a:r>
                      <a:r>
                        <a:rPr lang="zh-CN" altLang="en-US" sz="2900" b="1">
                          <a:latin typeface="宋体" panose="02010600030101010101" pitchFamily="2" charset="-122"/>
                          <a:ea typeface="宋体" panose="02010600030101010101" pitchFamily="2" charset="-122"/>
                          <a:cs typeface="宋体" panose="02010600030101010101" pitchFamily="2" charset="-122"/>
                        </a:rPr>
                        <a:t>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咨</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宋体" panose="02010600030101010101" pitchFamily="2" charset="-122"/>
                        </a:rPr>
                        <a:t>悉：都。咨：询问</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515" marB="4751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1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3B962E48-03A6-4AE2-9762-4EF3DD7F9CB5}"/>
              </a:ext>
            </a:extLst>
          </p:cNvPr>
          <p:cNvGraphicFramePr>
            <a:graphicFrameLocks noGrp="1"/>
          </p:cNvGraphicFramePr>
          <p:nvPr>
            <p:ph idx="1"/>
          </p:nvPr>
        </p:nvGraphicFramePr>
        <p:xfrm>
          <a:off x="1884363" y="857250"/>
          <a:ext cx="8642350" cy="6818824"/>
        </p:xfrm>
        <a:graphic>
          <a:graphicData uri="http://schemas.openxmlformats.org/drawingml/2006/table">
            <a:tbl>
              <a:tblPr firstRow="1" bandRow="1">
                <a:tableStyleId>{5C22544A-7EE6-4342-B048-85BDC9FD1C3A}</a:tableStyleId>
              </a:tblPr>
              <a:tblGrid>
                <a:gridCol w="1618734">
                  <a:extLst>
                    <a:ext uri="{9D8B030D-6E8A-4147-A177-3AD203B41FA5}">
                      <a16:colId xmlns:a16="http://schemas.microsoft.com/office/drawing/2014/main" val="20000"/>
                    </a:ext>
                  </a:extLst>
                </a:gridCol>
                <a:gridCol w="7023616">
                  <a:extLst>
                    <a:ext uri="{9D8B030D-6E8A-4147-A177-3AD203B41FA5}">
                      <a16:colId xmlns:a16="http://schemas.microsoft.com/office/drawing/2014/main" val="20001"/>
                    </a:ext>
                  </a:extLst>
                </a:gridCol>
              </a:tblGrid>
              <a:tr h="654109">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356" marB="47356"/>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356" marB="47356"/>
                </a:tc>
                <a:extLst>
                  <a:ext uri="{0D108BD9-81ED-4DB2-BD59-A6C34878D82A}">
                    <a16:rowId xmlns:a16="http://schemas.microsoft.com/office/drawing/2014/main" val="10000"/>
                  </a:ext>
                </a:extLst>
              </a:tr>
              <a:tr h="4649729">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356" marB="47356"/>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枉屈</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sym typeface="+mn-ea"/>
                        </a:rPr>
                        <a:t>猥：</a:t>
                      </a:r>
                      <a:r>
                        <a:rPr lang="zh-CN" altLang="en-US" sz="2900" b="1">
                          <a:latin typeface="楷体" panose="02010609060101010101" charset="-122"/>
                          <a:ea typeface="楷体" panose="02010609060101010101" charset="-122"/>
                          <a:cs typeface="宋体" panose="02010600030101010101" pitchFamily="2" charset="-122"/>
                          <a:sym typeface="+mn-ea"/>
                        </a:rPr>
                        <a:t>辱。谦辞。枉屈：屈尊就卑</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⑦遂许先帝以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驱驰</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奔走效劳</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⑧后</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值倾覆</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（值：</a:t>
                      </a:r>
                      <a:r>
                        <a:rPr lang="zh-CN" altLang="en-US" sz="2900" b="1">
                          <a:latin typeface="楷体" panose="02010609060101010101" charset="-122"/>
                          <a:ea typeface="楷体" panose="02010609060101010101" charset="-122"/>
                          <a:cs typeface="宋体" panose="02010600030101010101" pitchFamily="2" charset="-122"/>
                          <a:sym typeface="+mn-ea"/>
                        </a:rPr>
                        <a:t>遇到。倾覆：覆灭，颠覆</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尔来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二十有一年矣（</a:t>
                      </a:r>
                      <a:r>
                        <a:rPr lang="zh-CN" altLang="en-US" sz="2900" b="1">
                          <a:latin typeface="楷体" panose="02010609060101010101" charset="-122"/>
                          <a:ea typeface="楷体" panose="02010609060101010101" charset="-122"/>
                          <a:cs typeface="宋体" panose="02010600030101010101" pitchFamily="2" charset="-122"/>
                          <a:sym typeface="+mn-ea"/>
                        </a:rPr>
                        <a:t>自那时以来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⑩故临崩</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寄</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臣以大事也（</a:t>
                      </a:r>
                      <a:r>
                        <a:rPr lang="zh-CN" altLang="en-US" sz="2900" b="1">
                          <a:latin typeface="楷体" panose="02010609060101010101" charset="-122"/>
                          <a:ea typeface="楷体" panose="02010609060101010101" charset="-122"/>
                          <a:cs typeface="宋体" panose="02010600030101010101" pitchFamily="2" charset="-122"/>
                          <a:sym typeface="+mn-ea"/>
                        </a:rPr>
                        <a:t>托付</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夙夜</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忧叹（</a:t>
                      </a:r>
                      <a:r>
                        <a:rPr lang="zh-CN" altLang="en-US" sz="2900" b="1">
                          <a:latin typeface="楷体" panose="02010609060101010101" charset="-122"/>
                          <a:ea typeface="楷体" panose="02010609060101010101" charset="-122"/>
                          <a:cs typeface="宋体" panose="02010600030101010101" pitchFamily="2" charset="-122"/>
                          <a:sym typeface="+mn-ea"/>
                        </a:rPr>
                        <a:t>早晚，日日夜夜</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356" marB="4735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2" name="文本框 3">
            <a:extLst>
              <a:ext uri="{FF2B5EF4-FFF2-40B4-BE49-F238E27FC236}">
                <a16:creationId xmlns:a16="http://schemas.microsoft.com/office/drawing/2014/main" id="{1BED3563-F0C7-4AD7-80EB-299FC0E46959}"/>
              </a:ext>
            </a:extLst>
          </p:cNvPr>
          <p:cNvSpPr txBox="1"/>
          <p:nvPr/>
        </p:nvSpPr>
        <p:spPr>
          <a:xfrm>
            <a:off x="1800225" y="633414"/>
            <a:ext cx="8591550" cy="1930337"/>
          </a:xfrm>
          <a:prstGeom prst="rect">
            <a:avLst/>
          </a:prstGeom>
          <a:noFill/>
          <a:ln w="9525">
            <a:noFill/>
          </a:ln>
        </p:spPr>
        <p:txBody>
          <a:bodyPr>
            <a:spAutoFit/>
          </a:bodyPr>
          <a:lstStyle/>
          <a:p>
            <a:pPr algn="ctr">
              <a:lnSpc>
                <a:spcPct val="150000"/>
              </a:lnSpc>
            </a:pPr>
            <a:r>
              <a:rPr lang="zh-CN" altLang="en-US" sz="2800" noProof="1">
                <a:solidFill>
                  <a:srgbClr val="FF0000"/>
                </a:solidFill>
                <a:latin typeface="宋体" panose="02010600030101010101" pitchFamily="2" charset="-122"/>
              </a:rPr>
              <a:t>七年级上册</a:t>
            </a:r>
          </a:p>
          <a:p>
            <a:pPr>
              <a:lnSpc>
                <a:spcPct val="150000"/>
              </a:lnSpc>
            </a:pPr>
            <a:r>
              <a:rPr lang="zh-CN" altLang="en-US" sz="2800" noProof="1">
                <a:solidFill>
                  <a:srgbClr val="FF0000"/>
                </a:solidFill>
                <a:latin typeface="黑体" panose="02010609060101010101" pitchFamily="49" charset="-122"/>
                <a:ea typeface="黑体" panose="02010609060101010101" pitchFamily="49" charset="-122"/>
              </a:rPr>
              <a:t>《〈论语〉十二章》</a:t>
            </a:r>
          </a:p>
          <a:p>
            <a:pPr>
              <a:lnSpc>
                <a:spcPct val="150000"/>
              </a:lnSpc>
            </a:pPr>
            <a:endParaRPr lang="zh-CN" altLang="en-US" sz="2800" b="1" noProof="1">
              <a:latin typeface="宋体" panose="02010600030101010101" pitchFamily="2" charset="-122"/>
            </a:endParaRPr>
          </a:p>
        </p:txBody>
      </p:sp>
      <p:graphicFrame>
        <p:nvGraphicFramePr>
          <p:cNvPr id="3" name="内容占位符 1">
            <a:extLst>
              <a:ext uri="{FF2B5EF4-FFF2-40B4-BE49-F238E27FC236}">
                <a16:creationId xmlns:a16="http://schemas.microsoft.com/office/drawing/2014/main" id="{194F7657-8F54-440B-8BE4-80EBFDCF466F}"/>
              </a:ext>
            </a:extLst>
          </p:cNvPr>
          <p:cNvGraphicFramePr>
            <a:graphicFrameLocks noGrp="1"/>
          </p:cNvGraphicFramePr>
          <p:nvPr>
            <p:ph idx="1"/>
            <p:custDataLst>
              <p:tags r:id="rId2"/>
            </p:custDataLst>
          </p:nvPr>
        </p:nvGraphicFramePr>
        <p:xfrm>
          <a:off x="1916113" y="2011364"/>
          <a:ext cx="8475662" cy="4439898"/>
        </p:xfrm>
        <a:graphic>
          <a:graphicData uri="http://schemas.openxmlformats.org/drawingml/2006/table">
            <a:tbl>
              <a:tblPr firstRow="1" bandRow="1">
                <a:tableStyleId>{5C22544A-7EE6-4342-B048-85BDC9FD1C3A}</a:tableStyleId>
              </a:tblPr>
              <a:tblGrid>
                <a:gridCol w="1640778">
                  <a:extLst>
                    <a:ext uri="{9D8B030D-6E8A-4147-A177-3AD203B41FA5}">
                      <a16:colId xmlns:a16="http://schemas.microsoft.com/office/drawing/2014/main" val="20000"/>
                    </a:ext>
                  </a:extLst>
                </a:gridCol>
                <a:gridCol w="6834884">
                  <a:extLst>
                    <a:ext uri="{9D8B030D-6E8A-4147-A177-3AD203B41FA5}">
                      <a16:colId xmlns:a16="http://schemas.microsoft.com/office/drawing/2014/main" val="20001"/>
                    </a:ext>
                  </a:extLst>
                </a:gridCol>
              </a:tblGrid>
              <a:tr h="504798">
                <a:tc>
                  <a:txBody>
                    <a:bodyPr vert="horz" wrap="square"/>
                    <a:lstStyle/>
                    <a:p>
                      <a:pPr algn="ctr">
                        <a:buNone/>
                      </a:pPr>
                      <a:r>
                        <a:rPr lang="zh-CN" altLang="en-US" sz="2700" b="1">
                          <a:solidFill>
                            <a:srgbClr val="C00000"/>
                          </a:solidFill>
                          <a:sym typeface="+mn-ea"/>
                        </a:rPr>
                        <a:t>词语类型</a:t>
                      </a:r>
                    </a:p>
                  </a:txBody>
                  <a:tcPr marL="91437" marR="91437" marT="47325" marB="47325"/>
                </a:tc>
                <a:tc>
                  <a:txBody>
                    <a:bodyPr vert="horz" wrap="square"/>
                    <a:lstStyle/>
                    <a:p>
                      <a:pPr algn="ctr">
                        <a:buNone/>
                      </a:pPr>
                      <a:r>
                        <a:rPr lang="zh-CN" altLang="en-US" sz="2700" b="1">
                          <a:solidFill>
                            <a:srgbClr val="C00000"/>
                          </a:solidFill>
                          <a:sym typeface="+mn-ea"/>
                        </a:rPr>
                        <a:t>举例</a:t>
                      </a:r>
                    </a:p>
                  </a:txBody>
                  <a:tcPr marL="91437" marR="91437" marT="47325" marB="47325"/>
                </a:tc>
                <a:extLst>
                  <a:ext uri="{0D108BD9-81ED-4DB2-BD59-A6C34878D82A}">
                    <a16:rowId xmlns:a16="http://schemas.microsoft.com/office/drawing/2014/main" val="10000"/>
                  </a:ext>
                </a:extLst>
              </a:tr>
              <a:tr h="1618573">
                <a:tc>
                  <a:txBody>
                    <a:bodyPr vert="horz" wrap="square"/>
                    <a:lstStyle/>
                    <a:p>
                      <a:pPr algn="ctr">
                        <a:lnSpc>
                          <a:spcPct val="130000"/>
                        </a:lnSpc>
                        <a:buNone/>
                      </a:pPr>
                      <a:endParaRPr lang="zh-CN" altLang="en-US" sz="2700" b="1"/>
                    </a:p>
                    <a:p>
                      <a:pPr algn="ctr">
                        <a:lnSpc>
                          <a:spcPct val="130000"/>
                        </a:lnSpc>
                        <a:buNone/>
                      </a:pPr>
                      <a:r>
                        <a:rPr lang="zh-CN" altLang="en-US" sz="2700" b="1"/>
                        <a:t>通假字</a:t>
                      </a:r>
                    </a:p>
                  </a:txBody>
                  <a:tcPr marL="91437" marR="91437" marT="47325" marB="47325"/>
                </a:tc>
                <a:tc>
                  <a:txBody>
                    <a:bodyPr vert="horz" wrap="square"/>
                    <a:lstStyle/>
                    <a:p>
                      <a:pPr algn="l">
                        <a:lnSpc>
                          <a:spcPct val="13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①不亦</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说</a:t>
                      </a:r>
                      <a:r>
                        <a:rPr lang="zh-CN" altLang="en-US" sz="2700" b="1">
                          <a:latin typeface="宋体" panose="02010600030101010101" pitchFamily="2" charset="-122"/>
                          <a:ea typeface="宋体" panose="02010600030101010101" pitchFamily="2" charset="-122"/>
                          <a:cs typeface="宋体" panose="02010600030101010101" pitchFamily="2" charset="-122"/>
                        </a:rPr>
                        <a:t>乎（</a:t>
                      </a:r>
                      <a:r>
                        <a:rPr lang="zh-CN" altLang="en-US" sz="2700" b="1">
                          <a:latin typeface="楷体" panose="02010609060101010101" charset="-122"/>
                          <a:ea typeface="楷体" panose="02010609060101010101" charset="-122"/>
                          <a:cs typeface="楷体" panose="02010609060101010101" charset="-122"/>
                        </a:rPr>
                        <a:t>同“悦”，愉快</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3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②吾十</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有</a:t>
                      </a:r>
                      <a:r>
                        <a:rPr lang="zh-CN" altLang="en-US" sz="2700" b="1">
                          <a:latin typeface="宋体" panose="02010600030101010101" pitchFamily="2" charset="-122"/>
                          <a:ea typeface="宋体" panose="02010600030101010101" pitchFamily="2" charset="-122"/>
                          <a:cs typeface="宋体" panose="02010600030101010101" pitchFamily="2" charset="-122"/>
                        </a:rPr>
                        <a:t>五而志于学（</a:t>
                      </a:r>
                      <a:r>
                        <a:rPr lang="zh-CN" altLang="en-US" sz="2700" b="1">
                          <a:latin typeface="楷体" panose="02010609060101010101" charset="-122"/>
                          <a:ea typeface="楷体" panose="02010609060101010101" charset="-122"/>
                          <a:cs typeface="楷体" panose="02010609060101010101" charset="-122"/>
                        </a:rPr>
                        <a:t>同“又”，用于整数和零数之间</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37" marR="91437" marT="47325" marB="47325"/>
                </a:tc>
                <a:extLst>
                  <a:ext uri="{0D108BD9-81ED-4DB2-BD59-A6C34878D82A}">
                    <a16:rowId xmlns:a16="http://schemas.microsoft.com/office/drawing/2014/main" val="10001"/>
                  </a:ext>
                </a:extLst>
              </a:tr>
              <a:tr h="2151766">
                <a:tc>
                  <a:txBody>
                    <a:bodyPr vert="horz" wrap="square"/>
                    <a:lstStyle/>
                    <a:p>
                      <a:pPr algn="ctr">
                        <a:lnSpc>
                          <a:spcPct val="130000"/>
                        </a:lnSpc>
                        <a:buNone/>
                      </a:pPr>
                      <a:endParaRPr lang="zh-CN" altLang="en-US" sz="2700" b="1"/>
                    </a:p>
                    <a:p>
                      <a:pPr algn="ctr">
                        <a:lnSpc>
                          <a:spcPct val="130000"/>
                        </a:lnSpc>
                        <a:buNone/>
                      </a:pPr>
                      <a:r>
                        <a:rPr lang="zh-CN" altLang="en-US" sz="2700" b="1"/>
                        <a:t>古今异义</a:t>
                      </a:r>
                    </a:p>
                  </a:txBody>
                  <a:tcPr marL="91437" marR="91437" marT="47325" marB="47325"/>
                </a:tc>
                <a:tc>
                  <a:txBody>
                    <a:bodyPr vert="horz" wrap="square"/>
                    <a:lstStyle/>
                    <a:p>
                      <a:pPr algn="l">
                        <a:lnSpc>
                          <a:spcPct val="13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①吾日</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三</a:t>
                      </a:r>
                      <a:r>
                        <a:rPr lang="zh-CN" altLang="en-US" sz="2700" b="1">
                          <a:latin typeface="宋体" panose="02010600030101010101" pitchFamily="2" charset="-122"/>
                          <a:ea typeface="宋体" panose="02010600030101010101" pitchFamily="2" charset="-122"/>
                          <a:cs typeface="宋体" panose="02010600030101010101" pitchFamily="2" charset="-122"/>
                        </a:rPr>
                        <a:t>省吾身（</a:t>
                      </a:r>
                      <a:r>
                        <a:rPr lang="zh-CN" altLang="en-US" sz="2700" b="1">
                          <a:latin typeface="楷体" panose="02010609060101010101" charset="-122"/>
                          <a:ea typeface="楷体" panose="02010609060101010101" charset="-122"/>
                          <a:cs typeface="宋体" panose="02010600030101010101" pitchFamily="2" charset="-122"/>
                        </a:rPr>
                        <a:t>古：泛指多次。今：数词，三</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3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②</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可以</a:t>
                      </a:r>
                      <a:r>
                        <a:rPr lang="zh-CN" altLang="en-US" sz="2700" b="1">
                          <a:latin typeface="宋体" panose="02010600030101010101" pitchFamily="2" charset="-122"/>
                          <a:ea typeface="宋体" panose="02010600030101010101" pitchFamily="2" charset="-122"/>
                          <a:cs typeface="宋体" panose="02010600030101010101" pitchFamily="2" charset="-122"/>
                        </a:rPr>
                        <a:t>为师矣（</a:t>
                      </a:r>
                      <a:r>
                        <a:rPr lang="zh-CN" altLang="en-US" sz="2700" b="1">
                          <a:latin typeface="楷体" panose="02010609060101010101" charset="-122"/>
                          <a:ea typeface="楷体" panose="02010609060101010101" charset="-122"/>
                          <a:cs typeface="宋体" panose="02010600030101010101" pitchFamily="2" charset="-122"/>
                        </a:rPr>
                        <a:t>古：可以凭借、可以用来。今：能够</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37" marR="91437" marT="47325" marB="47325"/>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15E35233-7DE8-4E0D-9202-01A491223934}"/>
              </a:ext>
            </a:extLst>
          </p:cNvPr>
          <p:cNvSpPr txBox="1"/>
          <p:nvPr/>
        </p:nvSpPr>
        <p:spPr>
          <a:xfrm>
            <a:off x="1920876" y="673100"/>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1．巧妙运用比兴、类比、衬托等手法。</a:t>
            </a:r>
          </a:p>
          <a:p>
            <a:pPr>
              <a:lnSpc>
                <a:spcPct val="150000"/>
              </a:lnSpc>
            </a:pPr>
            <a:r>
              <a:rPr lang="zh-CN" altLang="en-US" sz="2800" b="1" noProof="1">
                <a:latin typeface="宋体" panose="02010600030101010101" pitchFamily="2" charset="-122"/>
                <a:sym typeface="宋体" panose="02010600030101010101" pitchFamily="2" charset="-122"/>
              </a:rPr>
              <a:t>2．托物言志的写法。通过对陋室的描绘与赞美，表达了作者高洁傲岸的节操和安贫乐道的情趣。</a:t>
            </a:r>
          </a:p>
          <a:p>
            <a:pPr>
              <a:lnSpc>
                <a:spcPct val="150000"/>
              </a:lnSpc>
            </a:pPr>
            <a:r>
              <a:rPr lang="zh-CN" altLang="en-US" sz="2800" b="1" noProof="1">
                <a:latin typeface="宋体" panose="02010600030101010101" pitchFamily="2" charset="-122"/>
                <a:sym typeface="宋体" panose="02010600030101010101" pitchFamily="2" charset="-122"/>
              </a:rPr>
              <a:t>3．语言优美、音韵铿锵、句式整齐、骈散结合，读起来朗朗上口，充满了音乐美。</a:t>
            </a:r>
          </a:p>
        </p:txBody>
      </p:sp>
    </p:spTree>
  </p:cSld>
  <p:clrMapOvr>
    <a:masterClrMapping/>
  </p:clrMapOvr>
  <p:transition/>
  <p:timing/>
</p:sld>
</file>

<file path=ppt/slides/slide20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1CC88EBF-F58D-4557-B425-3181BFD1F6AC}"/>
              </a:ext>
            </a:extLst>
          </p:cNvPr>
          <p:cNvGraphicFramePr>
            <a:graphicFrameLocks noGrp="1"/>
          </p:cNvGraphicFramePr>
          <p:nvPr>
            <p:ph idx="1"/>
          </p:nvPr>
        </p:nvGraphicFramePr>
        <p:xfrm>
          <a:off x="1884363" y="857251"/>
          <a:ext cx="8642350" cy="5756884"/>
        </p:xfrm>
        <a:graphic>
          <a:graphicData uri="http://schemas.openxmlformats.org/drawingml/2006/table">
            <a:tbl>
              <a:tblPr firstRow="1" bandRow="1">
                <a:tableStyleId>{5C22544A-7EE6-4342-B048-85BDC9FD1C3A}</a:tableStyleId>
              </a:tblPr>
              <a:tblGrid>
                <a:gridCol w="1688589">
                  <a:extLst>
                    <a:ext uri="{9D8B030D-6E8A-4147-A177-3AD203B41FA5}">
                      <a16:colId xmlns:a16="http://schemas.microsoft.com/office/drawing/2014/main" val="20000"/>
                    </a:ext>
                  </a:extLst>
                </a:gridCol>
                <a:gridCol w="6953761">
                  <a:extLst>
                    <a:ext uri="{9D8B030D-6E8A-4147-A177-3AD203B41FA5}">
                      <a16:colId xmlns:a16="http://schemas.microsoft.com/office/drawing/2014/main" val="20001"/>
                    </a:ext>
                  </a:extLst>
                </a:gridCol>
              </a:tblGrid>
              <a:tr h="616909">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047" marB="47047"/>
                </a:tc>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047" marB="47047"/>
                </a:tc>
                <a:extLst>
                  <a:ext uri="{0D108BD9-81ED-4DB2-BD59-A6C34878D82A}">
                    <a16:rowId xmlns:a16="http://schemas.microsoft.com/office/drawing/2014/main" val="10000"/>
                  </a:ext>
                </a:extLst>
              </a:tr>
              <a:tr h="4937754">
                <a:tc>
                  <a:txBody>
                    <a:bodyPr vert="horz" wrap="square"/>
                    <a:lstStyle/>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047" marB="47047"/>
                </a:tc>
                <a:tc>
                  <a:txBody>
                    <a:bodyPr vert="horz" wrap="square"/>
                    <a:lstStyle/>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⑫深入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不毛</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不生长草木。这里指贫瘠、未开垦的地方</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⑬庶竭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驽钝</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比喻才能平庸</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攘除</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奸凶（</a:t>
                      </a:r>
                      <a:r>
                        <a:rPr lang="zh-CN" altLang="en-US" sz="2900" b="1">
                          <a:latin typeface="楷体" panose="02010609060101010101" charset="-122"/>
                          <a:ea typeface="楷体" panose="02010609060101010101" charset="-122"/>
                          <a:cs typeface="宋体" panose="02010600030101010101" pitchFamily="2" charset="-122"/>
                          <a:sym typeface="+mn-ea"/>
                        </a:rPr>
                        <a:t>排除，铲除</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⑮斟酌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损益</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损：减少。益：增加</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⑯以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彰</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其咎（</a:t>
                      </a:r>
                      <a:r>
                        <a:rPr lang="zh-CN" altLang="en-US" sz="2900" b="1">
                          <a:latin typeface="楷体" panose="02010609060101010101" charset="-122"/>
                          <a:ea typeface="楷体" panose="02010609060101010101" charset="-122"/>
                          <a:cs typeface="宋体" panose="02010600030101010101" pitchFamily="2" charset="-122"/>
                          <a:sym typeface="+mn-ea"/>
                        </a:rPr>
                        <a:t>揭示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⑰以咨</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诹</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善道（</a:t>
                      </a:r>
                      <a:r>
                        <a:rPr lang="zh-CN" altLang="en-US" sz="2900" b="1">
                          <a:latin typeface="楷体" panose="02010609060101010101" charset="-122"/>
                          <a:ea typeface="楷体" panose="02010609060101010101" charset="-122"/>
                          <a:cs typeface="宋体" panose="02010600030101010101" pitchFamily="2" charset="-122"/>
                          <a:sym typeface="+mn-ea"/>
                        </a:rPr>
                        <a:t>询问</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⑱察纳</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雅言</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sym typeface="+mn-ea"/>
                        </a:rPr>
                        <a:t>正确合理的言论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txBody>
                  <a:tcPr marL="91447" marR="91447" marT="47047" marB="47047"/>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20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39FF70C7-50B4-4E97-A5B1-52D57036FA04}"/>
              </a:ext>
            </a:extLst>
          </p:cNvPr>
          <p:cNvSpPr txBox="1"/>
          <p:nvPr/>
        </p:nvSpPr>
        <p:spPr>
          <a:xfrm>
            <a:off x="1884364" y="541338"/>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1．文章中心：《出师表》劝勉刘禅要广开言路、严明赏罚、亲贤远佞，以完成“兴复汉室”的大业，表现出诸葛亮“兴复汉室”的决心及对蜀汉忠贞不贰的品格。</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20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7089" name="文本框 1">
            <a:extLst>
              <a:ext uri="{FF2B5EF4-FFF2-40B4-BE49-F238E27FC236}">
                <a16:creationId xmlns:a16="http://schemas.microsoft.com/office/drawing/2014/main" id="{F9799656-78EA-418D-BC95-38C37AF43F72}"/>
              </a:ext>
            </a:extLst>
          </p:cNvPr>
          <p:cNvSpPr txBox="1">
            <a:spLocks noChangeArrowheads="1"/>
          </p:cNvSpPr>
          <p:nvPr/>
        </p:nvSpPr>
        <p:spPr bwMode="auto">
          <a:xfrm>
            <a:off x="1884364" y="541338"/>
            <a:ext cx="84232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2．文章脉络：</a:t>
            </a:r>
          </a:p>
          <a:p>
            <a:pPr>
              <a:lnSpc>
                <a:spcPct val="150000"/>
              </a:lnSpc>
            </a:pPr>
            <a:r>
              <a:rPr lang="zh-CN" altLang="en-US" sz="2800" b="1">
                <a:latin typeface="宋体" panose="02010600030101010101" pitchFamily="2" charset="-122"/>
                <a:sym typeface="宋体" panose="02010600030101010101" pitchFamily="2" charset="-122"/>
              </a:rPr>
              <a:t>    第①段：分析当前形势，提出广开言路的建议。</a:t>
            </a:r>
          </a:p>
          <a:p>
            <a:pPr>
              <a:lnSpc>
                <a:spcPct val="150000"/>
              </a:lnSpc>
            </a:pPr>
            <a:r>
              <a:rPr lang="zh-CN" altLang="en-US" sz="2800" b="1">
                <a:latin typeface="宋体" panose="02010600030101010101" pitchFamily="2" charset="-122"/>
                <a:sym typeface="宋体" panose="02010600030101010101" pitchFamily="2" charset="-122"/>
              </a:rPr>
              <a:t>（1）文章开头先点明当时形势的危急，暗示刘禅，如不发愤图强，国家必然败亡。</a:t>
            </a:r>
          </a:p>
          <a:p>
            <a:pPr>
              <a:lnSpc>
                <a:spcPct val="150000"/>
              </a:lnSpc>
            </a:pPr>
            <a:r>
              <a:rPr lang="zh-CN" altLang="en-US" sz="2800" b="1">
                <a:latin typeface="宋体" panose="02010600030101010101" pitchFamily="2" charset="-122"/>
                <a:sym typeface="宋体" panose="02010600030101010101" pitchFamily="2" charset="-122"/>
              </a:rPr>
              <a:t>（2）不利条件：①先帝中道崩殂；②天下三分；③益州疲弊。</a:t>
            </a:r>
          </a:p>
        </p:txBody>
      </p:sp>
    </p:spTree>
  </p:cSld>
  <p:clrMapOvr>
    <a:masterClrMapping/>
  </p:clrMapOvr>
  <p:transition/>
  <p:timing/>
</p:sld>
</file>

<file path=ppt/slides/slide20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8113" name="文本框 1">
            <a:extLst>
              <a:ext uri="{FF2B5EF4-FFF2-40B4-BE49-F238E27FC236}">
                <a16:creationId xmlns:a16="http://schemas.microsoft.com/office/drawing/2014/main" id="{17C3F179-EBBC-47C9-A27B-5A366405FA25}"/>
              </a:ext>
            </a:extLst>
          </p:cNvPr>
          <p:cNvSpPr txBox="1">
            <a:spLocks noChangeArrowheads="1"/>
          </p:cNvSpPr>
          <p:nvPr/>
        </p:nvSpPr>
        <p:spPr bwMode="auto">
          <a:xfrm>
            <a:off x="1851025" y="519113"/>
            <a:ext cx="8629650" cy="5700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有利条件：内外之臣均有“追先帝之殊遇，欲报之于陛下”而“不懈于内”“忘身于外”的耿耿忠心。</a:t>
            </a:r>
          </a:p>
          <a:p>
            <a:pPr>
              <a:lnSpc>
                <a:spcPct val="150000"/>
              </a:lnSpc>
            </a:pPr>
            <a:r>
              <a:rPr lang="zh-CN" altLang="en-US" sz="2700" b="1">
                <a:latin typeface="宋体" panose="02010600030101010101" pitchFamily="2" charset="-122"/>
                <a:sym typeface="宋体" panose="02010600030101010101" pitchFamily="2" charset="-122"/>
              </a:rPr>
              <a:t>（3）提出具体建议：开张圣听（广开言路）。</a:t>
            </a:r>
          </a:p>
          <a:p>
            <a:pPr>
              <a:lnSpc>
                <a:spcPct val="150000"/>
              </a:lnSpc>
            </a:pPr>
            <a:r>
              <a:rPr lang="zh-CN" altLang="en-US" sz="2700" b="1">
                <a:latin typeface="宋体" panose="02010600030101010101" pitchFamily="2" charset="-122"/>
                <a:sym typeface="宋体" panose="02010600030101010101" pitchFamily="2" charset="-122"/>
              </a:rPr>
              <a:t>目的：以光先帝遗德，恢弘志士之气。</a:t>
            </a:r>
          </a:p>
          <a:p>
            <a:pPr>
              <a:lnSpc>
                <a:spcPct val="150000"/>
              </a:lnSpc>
            </a:pPr>
            <a:r>
              <a:rPr lang="zh-CN" altLang="en-US" sz="2700" b="1">
                <a:latin typeface="宋体" panose="02010600030101010101" pitchFamily="2" charset="-122"/>
                <a:sym typeface="宋体" panose="02010600030101010101" pitchFamily="2" charset="-122"/>
              </a:rPr>
              <a:t>    第②段：提出严明赏罚（陟罚臧否，不宜异同）的建议。</a:t>
            </a:r>
          </a:p>
          <a:p>
            <a:pPr>
              <a:lnSpc>
                <a:spcPct val="150000"/>
              </a:lnSpc>
            </a:pPr>
            <a:r>
              <a:rPr lang="zh-CN" altLang="en-US" sz="2700" b="1">
                <a:latin typeface="宋体" panose="02010600030101010101" pitchFamily="2" charset="-122"/>
                <a:sym typeface="宋体" panose="02010600030101010101" pitchFamily="2" charset="-122"/>
              </a:rPr>
              <a:t>    第③段：举荐贤臣，是内政上的安排。</a:t>
            </a:r>
          </a:p>
          <a:p>
            <a:pPr>
              <a:lnSpc>
                <a:spcPct val="150000"/>
              </a:lnSpc>
            </a:pPr>
            <a:r>
              <a:rPr lang="zh-CN" altLang="en-US" sz="2700" b="1">
                <a:latin typeface="宋体" panose="02010600030101010101" pitchFamily="2" charset="-122"/>
                <a:sym typeface="宋体" panose="02010600030101010101" pitchFamily="2" charset="-122"/>
              </a:rPr>
              <a:t>    第④段：举荐向宠，是军政上的安排。</a:t>
            </a:r>
          </a:p>
          <a:p>
            <a:pPr>
              <a:lnSpc>
                <a:spcPct val="150000"/>
              </a:lnSpc>
            </a:pPr>
            <a:r>
              <a:rPr lang="zh-CN" altLang="en-US" sz="2700" b="1">
                <a:latin typeface="宋体" panose="02010600030101010101" pitchFamily="2" charset="-122"/>
                <a:sym typeface="宋体" panose="02010600030101010101" pitchFamily="2" charset="-122"/>
              </a:rPr>
              <a:t>    </a:t>
            </a:r>
          </a:p>
        </p:txBody>
      </p:sp>
    </p:spTree>
  </p:cSld>
  <p:clrMapOvr>
    <a:masterClrMapping/>
  </p:clrMapOvr>
  <p:transition/>
  <p:timing/>
</p:sld>
</file>

<file path=ppt/slides/slide20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19137" name="文本框 1">
            <a:extLst>
              <a:ext uri="{FF2B5EF4-FFF2-40B4-BE49-F238E27FC236}">
                <a16:creationId xmlns:a16="http://schemas.microsoft.com/office/drawing/2014/main" id="{A00E942E-FD33-473D-B3A2-77CDCFF4D712}"/>
              </a:ext>
            </a:extLst>
          </p:cNvPr>
          <p:cNvSpPr txBox="1">
            <a:spLocks noChangeArrowheads="1"/>
          </p:cNvSpPr>
          <p:nvPr/>
        </p:nvSpPr>
        <p:spPr bwMode="auto">
          <a:xfrm>
            <a:off x="1884364" y="541338"/>
            <a:ext cx="842327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第⑤段：列举历史经验教训，提出“亲贤远佞”（亲贤臣，远小人）的建议。</a:t>
            </a:r>
          </a:p>
          <a:p>
            <a:pPr>
              <a:lnSpc>
                <a:spcPct val="150000"/>
              </a:lnSpc>
            </a:pPr>
            <a:r>
              <a:rPr lang="zh-CN" altLang="en-US" sz="2800" b="1">
                <a:latin typeface="宋体" panose="02010600030101010101" pitchFamily="2" charset="-122"/>
                <a:sym typeface="宋体" panose="02010600030101010101" pitchFamily="2" charset="-122"/>
              </a:rPr>
              <a:t>    作者先从正面分析先汉兴隆的原因（亲贤臣，远小人），紧接着从反面分析后汉倾颓的原因（亲小人，远贤臣），同时又用先帝的事例来警示刘禅，最后提出期望，从而劝谏刘禅要“亲贤臣，远小人”。</a:t>
            </a:r>
          </a:p>
          <a:p>
            <a:pPr>
              <a:lnSpc>
                <a:spcPct val="150000"/>
              </a:lnSpc>
            </a:pPr>
            <a:r>
              <a:rPr lang="zh-CN" altLang="en-US" sz="2800" b="1">
                <a:latin typeface="宋体" panose="02010600030101010101" pitchFamily="2" charset="-122"/>
                <a:sym typeface="宋体" panose="02010600030101010101" pitchFamily="2" charset="-122"/>
              </a:rPr>
              <a:t>    </a:t>
            </a:r>
          </a:p>
        </p:txBody>
      </p:sp>
    </p:spTree>
  </p:cSld>
  <p:clrMapOvr>
    <a:masterClrMapping/>
  </p:clrMapOvr>
  <p:transition/>
  <p:timing/>
</p:sld>
</file>

<file path=ppt/slides/slide20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0161" name="文本框 1">
            <a:extLst>
              <a:ext uri="{FF2B5EF4-FFF2-40B4-BE49-F238E27FC236}">
                <a16:creationId xmlns:a16="http://schemas.microsoft.com/office/drawing/2014/main" id="{34DC9FCA-FC15-4446-B90D-333AFD38D9EC}"/>
              </a:ext>
            </a:extLst>
          </p:cNvPr>
          <p:cNvSpPr txBox="1">
            <a:spLocks noChangeArrowheads="1"/>
          </p:cNvSpPr>
          <p:nvPr/>
        </p:nvSpPr>
        <p:spPr bwMode="auto">
          <a:xfrm>
            <a:off x="1884364" y="541338"/>
            <a:ext cx="842327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    第⑥段：追述以往经历，表达“报先帝而忠陛下”的真挚感情。</a:t>
            </a:r>
          </a:p>
          <a:p>
            <a:pPr>
              <a:lnSpc>
                <a:spcPct val="150000"/>
              </a:lnSpc>
            </a:pPr>
            <a:r>
              <a:rPr lang="zh-CN" altLang="en-US" sz="2800" b="1">
                <a:latin typeface="宋体" panose="02010600030101010101" pitchFamily="2" charset="-122"/>
                <a:sym typeface="宋体" panose="02010600030101010101" pitchFamily="2" charset="-122"/>
              </a:rPr>
              <a:t>    写作者的出身和志趣，概括与先帝患难与共的历史，表白自己对蜀汉的一片忠诚，启发刘禅能像其父一样任人唯贤、知人善任。</a:t>
            </a:r>
          </a:p>
          <a:p>
            <a:pPr>
              <a:lnSpc>
                <a:spcPct val="150000"/>
              </a:lnSpc>
            </a:pPr>
            <a:r>
              <a:rPr lang="zh-CN" altLang="en-US" sz="2800" b="1">
                <a:latin typeface="宋体" panose="02010600030101010101" pitchFamily="2" charset="-122"/>
                <a:sym typeface="宋体" panose="02010600030101010101" pitchFamily="2" charset="-122"/>
              </a:rPr>
              <a:t>    “感激”的原因：“先帝不以臣卑鄙，猥自枉屈，三顾臣于草庐之中，咨臣以当世之事”。</a:t>
            </a:r>
          </a:p>
        </p:txBody>
      </p:sp>
    </p:spTree>
  </p:cSld>
  <p:clrMapOvr>
    <a:masterClrMapping/>
  </p:clrMapOvr>
  <p:transition/>
  <p:timing/>
</p:sld>
</file>

<file path=ppt/slides/slide20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1185" name="文本框 1">
            <a:extLst>
              <a:ext uri="{FF2B5EF4-FFF2-40B4-BE49-F238E27FC236}">
                <a16:creationId xmlns:a16="http://schemas.microsoft.com/office/drawing/2014/main" id="{1D735993-72B4-40BD-BE7C-4FFCD0642A28}"/>
              </a:ext>
            </a:extLst>
          </p:cNvPr>
          <p:cNvSpPr txBox="1">
            <a:spLocks noChangeArrowheads="1"/>
          </p:cNvSpPr>
          <p:nvPr/>
        </p:nvSpPr>
        <p:spPr bwMode="auto">
          <a:xfrm>
            <a:off x="1884364" y="606426"/>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第⑦段：自述受托后的经历，表明兴复汉室的决心。</a:t>
            </a:r>
          </a:p>
          <a:p>
            <a:pPr>
              <a:lnSpc>
                <a:spcPct val="150000"/>
              </a:lnSpc>
            </a:pPr>
            <a:r>
              <a:rPr lang="zh-CN" altLang="en-US" sz="2800" b="1">
                <a:latin typeface="宋体" panose="02010600030101010101" pitchFamily="2" charset="-122"/>
                <a:sym typeface="宋体" panose="02010600030101010101" pitchFamily="2" charset="-122"/>
              </a:rPr>
              <a:t>夙夜忧叹的原因：恐托付不效，以伤先帝之明。</a:t>
            </a:r>
          </a:p>
          <a:p>
            <a:pPr>
              <a:lnSpc>
                <a:spcPct val="150000"/>
              </a:lnSpc>
            </a:pPr>
            <a:r>
              <a:rPr lang="zh-CN" altLang="en-US" sz="2800" b="1">
                <a:latin typeface="宋体" panose="02010600030101010101" pitchFamily="2" charset="-122"/>
                <a:sym typeface="宋体" panose="02010600030101010101" pitchFamily="2" charset="-122"/>
              </a:rPr>
              <a:t>北伐的条件：南方已定，兵甲已足。</a:t>
            </a:r>
          </a:p>
          <a:p>
            <a:pPr>
              <a:lnSpc>
                <a:spcPct val="150000"/>
              </a:lnSpc>
            </a:pPr>
            <a:r>
              <a:rPr lang="zh-CN" altLang="en-US" sz="2800" b="1">
                <a:latin typeface="宋体" panose="02010600030101010101" pitchFamily="2" charset="-122"/>
                <a:sym typeface="宋体" panose="02010600030101010101" pitchFamily="2" charset="-122"/>
              </a:rPr>
              <a:t>北伐的战略目标（政治愿望）：“北定中原”“攘除奸凶”“兴复汉室”“还于旧都”。</a:t>
            </a:r>
          </a:p>
          <a:p>
            <a:pPr>
              <a:lnSpc>
                <a:spcPct val="150000"/>
              </a:lnSpc>
            </a:pPr>
            <a:r>
              <a:rPr lang="zh-CN" altLang="en-US" sz="2800" b="1">
                <a:latin typeface="宋体" panose="02010600030101010101" pitchFamily="2" charset="-122"/>
                <a:sym typeface="宋体" panose="02010600030101010101" pitchFamily="2" charset="-122"/>
              </a:rPr>
              <a:t>    第⑧段：明确各方职责，表达伐魏兴汉的坚定决心。</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20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2209" name="文本框 1">
            <a:extLst>
              <a:ext uri="{FF2B5EF4-FFF2-40B4-BE49-F238E27FC236}">
                <a16:creationId xmlns:a16="http://schemas.microsoft.com/office/drawing/2014/main" id="{82A7C812-45AD-4A60-A9CC-7111999720CE}"/>
              </a:ext>
            </a:extLst>
          </p:cNvPr>
          <p:cNvSpPr txBox="1">
            <a:spLocks noChangeArrowheads="1"/>
          </p:cNvSpPr>
          <p:nvPr/>
        </p:nvSpPr>
        <p:spPr bwMode="auto">
          <a:xfrm>
            <a:off x="1884364" y="606426"/>
            <a:ext cx="8423275" cy="193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▲诸葛亮主要提出了三条建议：①广开言路；②严明赏罚；③亲贤远佞。其中“亲贤远佞”是贯穿全篇最重要的建议。</a:t>
            </a:r>
          </a:p>
        </p:txBody>
      </p:sp>
    </p:spTree>
  </p:cSld>
  <p:clrMapOvr>
    <a:masterClrMapping/>
  </p:clrMapOvr>
  <p:transition/>
  <p:timing/>
</p:sld>
</file>

<file path=ppt/slides/slide20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5650" name="文本框 1">
            <a:extLst>
              <a:ext uri="{FF2B5EF4-FFF2-40B4-BE49-F238E27FC236}">
                <a16:creationId xmlns:a16="http://schemas.microsoft.com/office/drawing/2014/main" id="{47074920-9FE0-4B8A-BEAB-307BE48F4AD7}"/>
              </a:ext>
            </a:extLst>
          </p:cNvPr>
          <p:cNvSpPr txBox="1"/>
          <p:nvPr/>
        </p:nvSpPr>
        <p:spPr>
          <a:xfrm>
            <a:off x="1884364" y="541338"/>
            <a:ext cx="8423275" cy="5262562"/>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1．全文以议论为主，辅之以叙事，议论叙事中都带有浓郁的抒情色彩，言辞恳切，感人肺腑。</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2．语言率直、质朴、恳切、精练。全文不用典，无比喻，去华丽，重真情实感，处处不失臣子身份，又切合长辈的口吻。语言精练，多以四字句行文，还有一些工整的排比句式。</a:t>
            </a:r>
          </a:p>
        </p:txBody>
      </p:sp>
      <p:pic>
        <p:nvPicPr>
          <p:cNvPr id="155651" name="New picture"/>
          <p:cNvPicPr/>
          <p:nvPr/>
        </p:nvPicPr>
        <p:blipFill>
          <a:blip r:embed="rId2"/>
          <a:stretch>
            <a:fillRect/>
          </a:stretch>
        </p:blipFill>
        <p:spPr>
          <a:xfrm>
            <a:off x="12611100" y="12661900"/>
            <a:ext cx="368300" cy="266700"/>
          </a:xfrm>
          <a:prstGeom prst="cube">
            <a:avLst/>
          </a:prstGeom>
        </p:spPr>
      </p:pic>
    </p:spTree>
  </p:cSld>
  <p:clrMapOvr>
    <a:masterClrMapping/>
  </p:clrMapOvr>
  <p:transition/>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8BD25A93-5160-46B6-B626-1E4C4B42F6BF}"/>
              </a:ext>
            </a:extLst>
          </p:cNvPr>
          <p:cNvSpPr txBox="1"/>
          <p:nvPr/>
        </p:nvSpPr>
        <p:spPr>
          <a:xfrm>
            <a:off x="1884364" y="500064"/>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《爱莲说》</a:t>
            </a:r>
            <a:r>
              <a:rPr lang="zh-CN" altLang="en-US" sz="2800" b="1" noProof="1">
                <a:latin typeface="宋体" panose="02010600030101010101" pitchFamily="2" charset="-122"/>
                <a:sym typeface="宋体" panose="02010600030101010101" pitchFamily="2" charset="-122"/>
              </a:rPr>
              <a:t>　</a:t>
            </a:r>
          </a:p>
        </p:txBody>
      </p:sp>
      <p:graphicFrame>
        <p:nvGraphicFramePr>
          <p:cNvPr id="2" name="内容占位符 1">
            <a:extLst>
              <a:ext uri="{FF2B5EF4-FFF2-40B4-BE49-F238E27FC236}">
                <a16:creationId xmlns:a16="http://schemas.microsoft.com/office/drawing/2014/main" id="{C08ABF74-48F0-4435-83C0-E9B7EF482651}"/>
              </a:ext>
            </a:extLst>
          </p:cNvPr>
          <p:cNvGraphicFramePr>
            <a:graphicFrameLocks noGrp="1"/>
          </p:cNvGraphicFramePr>
          <p:nvPr>
            <p:ph idx="1"/>
          </p:nvPr>
        </p:nvGraphicFramePr>
        <p:xfrm>
          <a:off x="1831976" y="1236664"/>
          <a:ext cx="8475663" cy="4895409"/>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7">
                  <a:extLst>
                    <a:ext uri="{9D8B030D-6E8A-4147-A177-3AD203B41FA5}">
                      <a16:colId xmlns:a16="http://schemas.microsoft.com/office/drawing/2014/main" val="20001"/>
                    </a:ext>
                  </a:extLst>
                </a:gridCol>
              </a:tblGrid>
              <a:tr h="617344">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词语类型</a:t>
                      </a:r>
                    </a:p>
                  </a:txBody>
                  <a:tcPr marL="91437" marR="91437" marT="47605" marB="47605"/>
                </a:tc>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举例</a:t>
                      </a:r>
                    </a:p>
                  </a:txBody>
                  <a:tcPr marL="91437" marR="91437" marT="47605" marB="47605"/>
                </a:tc>
                <a:extLst>
                  <a:ext uri="{0D108BD9-81ED-4DB2-BD59-A6C34878D82A}">
                    <a16:rowId xmlns:a16="http://schemas.microsoft.com/office/drawing/2014/main" val="10000"/>
                  </a:ext>
                </a:extLst>
              </a:tr>
              <a:tr h="1855072">
                <a:tc>
                  <a:txBody>
                    <a:bodyPr vert="horz" wrap="square"/>
                    <a:lstStyle/>
                    <a:p>
                      <a:pPr algn="ctr" fontAlgn="auto">
                        <a:lnSpc>
                          <a:spcPct val="150000"/>
                        </a:lnSpc>
                        <a:buNone/>
                      </a:pPr>
                      <a:endParaRPr lang="zh-CN" altLang="en-US" sz="2700" b="1">
                        <a:latin typeface="新宋体" panose="02010609030101010101" charset="-122"/>
                        <a:ea typeface="新宋体" panose="02010609030101010101" charset="-122"/>
                      </a:endParaRPr>
                    </a:p>
                    <a:p>
                      <a:pPr algn="ctr" fontAlgn="auto">
                        <a:lnSpc>
                          <a:spcPct val="150000"/>
                        </a:lnSpc>
                        <a:buNone/>
                      </a:pPr>
                      <a:r>
                        <a:rPr lang="zh-CN" altLang="en-US" sz="2700" b="1">
                          <a:latin typeface="新宋体" panose="02010609030101010101" charset="-122"/>
                          <a:ea typeface="新宋体" panose="02010609030101010101" charset="-122"/>
                        </a:rPr>
                        <a:t>词类活用</a:t>
                      </a:r>
                    </a:p>
                  </a:txBody>
                  <a:tcPr marL="91437" marR="91437" marT="47605" marB="47605"/>
                </a:tc>
                <a:tc>
                  <a:txBody>
                    <a:bodyPr vert="horz" wrap="square"/>
                    <a:lstStyle/>
                    <a:p>
                      <a:pPr algn="l" fontAlgn="auto">
                        <a:lnSpc>
                          <a:spcPct val="150000"/>
                        </a:lnSpc>
                        <a:buNone/>
                      </a:pPr>
                      <a:r>
                        <a:rPr lang="zh-CN" altLang="en-US" sz="2700" b="1">
                          <a:latin typeface="新宋体" panose="02010609030101010101" charset="-122"/>
                          <a:ea typeface="新宋体" panose="02010609030101010101" charset="-122"/>
                          <a:cs typeface="新宋体" panose="02010609030101010101" charset="-122"/>
                        </a:rPr>
                        <a:t>①不</a:t>
                      </a:r>
                      <a:r>
                        <a:rPr lang="zh-CN" altLang="en-US" sz="2700" b="1">
                          <a:solidFill>
                            <a:srgbClr val="FF0000"/>
                          </a:solidFill>
                          <a:latin typeface="新宋体" panose="02010609030101010101" charset="-122"/>
                          <a:ea typeface="新宋体" panose="02010609030101010101" charset="-122"/>
                          <a:cs typeface="新宋体" panose="02010609030101010101" charset="-122"/>
                        </a:rPr>
                        <a:t>蔓</a:t>
                      </a:r>
                      <a:r>
                        <a:rPr lang="zh-CN" altLang="en-US" sz="2700" b="1">
                          <a:latin typeface="新宋体" panose="02010609030101010101" charset="-122"/>
                          <a:ea typeface="新宋体" panose="02010609030101010101" charset="-122"/>
                          <a:cs typeface="新宋体" panose="02010609030101010101" charset="-122"/>
                        </a:rPr>
                        <a:t>不</a:t>
                      </a:r>
                      <a:r>
                        <a:rPr lang="zh-CN" altLang="en-US" sz="2700" b="1">
                          <a:solidFill>
                            <a:srgbClr val="FF0000"/>
                          </a:solidFill>
                          <a:latin typeface="新宋体" panose="02010609030101010101" charset="-122"/>
                          <a:ea typeface="新宋体" panose="02010609030101010101" charset="-122"/>
                          <a:cs typeface="新宋体" panose="02010609030101010101" charset="-122"/>
                        </a:rPr>
                        <a:t>枝</a:t>
                      </a:r>
                      <a:r>
                        <a:rPr lang="zh-CN" altLang="en-US" sz="2700" b="1">
                          <a:latin typeface="新宋体" panose="02010609030101010101" charset="-122"/>
                          <a:ea typeface="新宋体" panose="02010609030101010101" charset="-122"/>
                          <a:cs typeface="新宋体" panose="02010609030101010101" charset="-122"/>
                        </a:rPr>
                        <a:t>（名词用作动词。蔓：横生藤蔓。枝：旁生枝茎）</a:t>
                      </a:r>
                    </a:p>
                    <a:p>
                      <a:pPr algn="l" fontAlgn="auto">
                        <a:lnSpc>
                          <a:spcPct val="150000"/>
                        </a:lnSpc>
                        <a:buNone/>
                      </a:pPr>
                      <a:r>
                        <a:rPr lang="zh-CN" altLang="en-US" sz="2700" b="1">
                          <a:latin typeface="新宋体" panose="02010609030101010101" charset="-122"/>
                          <a:ea typeface="新宋体" panose="02010609030101010101" charset="-122"/>
                          <a:cs typeface="新宋体" panose="02010609030101010101" charset="-122"/>
                        </a:rPr>
                        <a:t>②香</a:t>
                      </a:r>
                      <a:r>
                        <a:rPr lang="zh-CN" altLang="en-US" sz="2700" b="1">
                          <a:solidFill>
                            <a:srgbClr val="FF0000"/>
                          </a:solidFill>
                          <a:latin typeface="新宋体" panose="02010609030101010101" charset="-122"/>
                          <a:ea typeface="新宋体" panose="02010609030101010101" charset="-122"/>
                          <a:cs typeface="新宋体" panose="02010609030101010101" charset="-122"/>
                        </a:rPr>
                        <a:t>远</a:t>
                      </a:r>
                      <a:r>
                        <a:rPr lang="zh-CN" altLang="en-US" sz="2700" b="1">
                          <a:latin typeface="新宋体" panose="02010609030101010101" charset="-122"/>
                          <a:ea typeface="新宋体" panose="02010609030101010101" charset="-122"/>
                          <a:cs typeface="新宋体" panose="02010609030101010101" charset="-122"/>
                        </a:rPr>
                        <a:t>益清（形容词用作动词，远播，远传）</a:t>
                      </a:r>
                    </a:p>
                  </a:txBody>
                  <a:tcPr marL="91437" marR="91437" marT="47605" marB="47605"/>
                </a:tc>
                <a:extLst>
                  <a:ext uri="{0D108BD9-81ED-4DB2-BD59-A6C34878D82A}">
                    <a16:rowId xmlns:a16="http://schemas.microsoft.com/office/drawing/2014/main" val="10001"/>
                  </a:ext>
                </a:extLst>
              </a:tr>
              <a:tr h="2236109">
                <a:tc>
                  <a:txBody>
                    <a:bodyPr vert="horz" wrap="square"/>
                    <a:lstStyle/>
                    <a:p>
                      <a:pPr algn="ctr" fontAlgn="auto">
                        <a:lnSpc>
                          <a:spcPct val="150000"/>
                        </a:lnSpc>
                        <a:buNone/>
                      </a:pPr>
                      <a:r>
                        <a:rPr lang="zh-CN" altLang="en-US" sz="2700" b="1">
                          <a:latin typeface="新宋体" panose="02010609030101010101" charset="-122"/>
                          <a:ea typeface="新宋体" panose="02010609030101010101" charset="-122"/>
                        </a:rPr>
                        <a:t>一词多义</a:t>
                      </a:r>
                    </a:p>
                  </a:txBody>
                  <a:tcPr marL="91437" marR="91437" marT="47605" marB="47605"/>
                </a:tc>
                <a:tc>
                  <a:txBody>
                    <a:bodyPr vert="horz" wrap="square"/>
                    <a:lstStyle/>
                    <a:p>
                      <a:pPr algn="l" fontAlgn="auto">
                        <a:lnSpc>
                          <a:spcPct val="150000"/>
                        </a:lnSpc>
                        <a:buNone/>
                      </a:pPr>
                      <a:r>
                        <a:rPr lang="zh-CN" altLang="en-US" sz="2700" b="1">
                          <a:latin typeface="新宋体" panose="02010609030101010101" charset="-122"/>
                          <a:ea typeface="新宋体" panose="02010609030101010101" charset="-122"/>
                          <a:cs typeface="新宋体" panose="02010609030101010101" charset="-122"/>
                        </a:rPr>
                        <a:t>远：①香</a:t>
                      </a:r>
                      <a:r>
                        <a:rPr lang="zh-CN" altLang="en-US" sz="2700" b="1">
                          <a:solidFill>
                            <a:srgbClr val="FF0000"/>
                          </a:solidFill>
                          <a:latin typeface="新宋体" panose="02010609030101010101" charset="-122"/>
                          <a:ea typeface="新宋体" panose="02010609030101010101" charset="-122"/>
                          <a:cs typeface="新宋体" panose="02010609030101010101" charset="-122"/>
                        </a:rPr>
                        <a:t>远</a:t>
                      </a:r>
                      <a:r>
                        <a:rPr lang="zh-CN" altLang="en-US" sz="2700" b="1">
                          <a:latin typeface="新宋体" panose="02010609030101010101" charset="-122"/>
                          <a:ea typeface="新宋体" panose="02010609030101010101" charset="-122"/>
                          <a:cs typeface="新宋体" panose="02010609030101010101" charset="-122"/>
                        </a:rPr>
                        <a:t>益清（远播，远传）　　　　　　</a:t>
                      </a:r>
                    </a:p>
                    <a:p>
                      <a:pPr algn="l" fontAlgn="auto">
                        <a:lnSpc>
                          <a:spcPct val="150000"/>
                        </a:lnSpc>
                        <a:buNone/>
                      </a:pPr>
                      <a:r>
                        <a:rPr lang="zh-CN" altLang="en-US" sz="2700" b="1">
                          <a:latin typeface="新宋体" panose="02010609030101010101" charset="-122"/>
                          <a:ea typeface="新宋体" panose="02010609030101010101" charset="-122"/>
                          <a:cs typeface="新宋体" panose="02010609030101010101" charset="-122"/>
                        </a:rPr>
                        <a:t>    ②可</a:t>
                      </a:r>
                      <a:r>
                        <a:rPr lang="zh-CN" altLang="en-US" sz="2700" b="1">
                          <a:solidFill>
                            <a:srgbClr val="FF0000"/>
                          </a:solidFill>
                          <a:latin typeface="新宋体" panose="02010609030101010101" charset="-122"/>
                          <a:ea typeface="新宋体" panose="02010609030101010101" charset="-122"/>
                          <a:cs typeface="新宋体" panose="02010609030101010101" charset="-122"/>
                        </a:rPr>
                        <a:t>远</a:t>
                      </a:r>
                      <a:r>
                        <a:rPr lang="zh-CN" altLang="en-US" sz="2700" b="1">
                          <a:latin typeface="新宋体" panose="02010609030101010101" charset="-122"/>
                          <a:ea typeface="新宋体" panose="02010609030101010101" charset="-122"/>
                          <a:cs typeface="新宋体" panose="02010609030101010101" charset="-122"/>
                        </a:rPr>
                        <a:t>观而不可亵玩焉（远远地）</a:t>
                      </a:r>
                    </a:p>
                  </a:txBody>
                  <a:tcPr marL="91437" marR="91437" marT="47605" marB="47605"/>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9BA1F854-43C3-40F7-881B-E9B91391C5AA}"/>
              </a:ext>
            </a:extLst>
          </p:cNvPr>
          <p:cNvSpPr txBox="1"/>
          <p:nvPr/>
        </p:nvSpPr>
        <p:spPr>
          <a:xfrm>
            <a:off x="1884364" y="500064"/>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3．《爱莲说》</a:t>
            </a:r>
            <a:r>
              <a:rPr lang="zh-CN" altLang="en-US" sz="2800" b="1" noProof="1">
                <a:latin typeface="宋体" panose="02010600030101010101" pitchFamily="2" charset="-122"/>
                <a:sym typeface="宋体" panose="02010600030101010101" pitchFamily="2" charset="-122"/>
              </a:rPr>
              <a:t>　</a:t>
            </a:r>
          </a:p>
        </p:txBody>
      </p:sp>
      <p:graphicFrame>
        <p:nvGraphicFramePr>
          <p:cNvPr id="2" name="内容占位符 1">
            <a:extLst>
              <a:ext uri="{FF2B5EF4-FFF2-40B4-BE49-F238E27FC236}">
                <a16:creationId xmlns:a16="http://schemas.microsoft.com/office/drawing/2014/main" id="{130A46F8-7267-4868-95B1-A97065CE1D8A}"/>
              </a:ext>
            </a:extLst>
          </p:cNvPr>
          <p:cNvGraphicFramePr>
            <a:graphicFrameLocks noGrp="1"/>
          </p:cNvGraphicFramePr>
          <p:nvPr>
            <p:ph idx="1"/>
          </p:nvPr>
        </p:nvGraphicFramePr>
        <p:xfrm>
          <a:off x="1831976" y="1236664"/>
          <a:ext cx="8475663" cy="5127768"/>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7">
                  <a:extLst>
                    <a:ext uri="{9D8B030D-6E8A-4147-A177-3AD203B41FA5}">
                      <a16:colId xmlns:a16="http://schemas.microsoft.com/office/drawing/2014/main" val="20001"/>
                    </a:ext>
                  </a:extLst>
                </a:gridCol>
              </a:tblGrid>
              <a:tr h="616003">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词语类型</a:t>
                      </a:r>
                    </a:p>
                  </a:txBody>
                  <a:tcPr marL="91437" marR="91437" marT="47502" marB="47502"/>
                </a:tc>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举例</a:t>
                      </a:r>
                    </a:p>
                  </a:txBody>
                  <a:tcPr marL="91437" marR="91437" marT="47502" marB="47502"/>
                </a:tc>
                <a:extLst>
                  <a:ext uri="{0D108BD9-81ED-4DB2-BD59-A6C34878D82A}">
                    <a16:rowId xmlns:a16="http://schemas.microsoft.com/office/drawing/2014/main" val="10000"/>
                  </a:ext>
                </a:extLst>
              </a:tr>
              <a:tr h="4321122">
                <a:tc>
                  <a:txBody>
                    <a:bodyPr vert="horz" wrap="square"/>
                    <a:lstStyle/>
                    <a:p>
                      <a:pPr algn="ctr" fontAlgn="auto">
                        <a:lnSpc>
                          <a:spcPct val="150000"/>
                        </a:lnSpc>
                        <a:buNone/>
                      </a:pPr>
                      <a:endParaRPr lang="zh-CN" altLang="en-US" sz="2700" b="1">
                        <a:latin typeface="新宋体" panose="02010609030101010101" charset="-122"/>
                        <a:ea typeface="新宋体" panose="02010609030101010101" charset="-122"/>
                      </a:endParaRPr>
                    </a:p>
                    <a:p>
                      <a:pPr algn="ctr" fontAlgn="auto">
                        <a:lnSpc>
                          <a:spcPct val="150000"/>
                        </a:lnSpc>
                        <a:buNone/>
                      </a:pPr>
                      <a:r>
                        <a:rPr lang="zh-CN" altLang="en-US" sz="2700" b="1">
                          <a:latin typeface="新宋体" panose="02010609030101010101" charset="-122"/>
                          <a:ea typeface="新宋体" panose="02010609030101010101" charset="-122"/>
                        </a:rPr>
                        <a:t>其他重点实词</a:t>
                      </a:r>
                    </a:p>
                  </a:txBody>
                  <a:tcPr marL="91437" marR="91437" marT="47502" marB="47502"/>
                </a:tc>
                <a:tc>
                  <a:txBody>
                    <a:bodyPr vert="horz" wrap="square"/>
                    <a:lstStyle/>
                    <a:p>
                      <a:pPr algn="l" fontAlgn="auto">
                        <a:lnSpc>
                          <a:spcPct val="150000"/>
                        </a:lnSpc>
                        <a:buNone/>
                      </a:pPr>
                      <a:r>
                        <a:rPr lang="zh-CN" altLang="en-US" sz="2700" b="1">
                          <a:latin typeface="新宋体" panose="02010609030101010101" charset="-122"/>
                          <a:ea typeface="新宋体" panose="02010609030101010101" charset="-122"/>
                        </a:rPr>
                        <a:t>①可爱者甚</a:t>
                      </a:r>
                      <a:r>
                        <a:rPr lang="zh-CN" altLang="en-US" sz="2700" b="1">
                          <a:solidFill>
                            <a:srgbClr val="FF0000"/>
                          </a:solidFill>
                          <a:latin typeface="新宋体" panose="02010609030101010101" charset="-122"/>
                          <a:ea typeface="新宋体" panose="02010609030101010101" charset="-122"/>
                        </a:rPr>
                        <a:t>蕃</a:t>
                      </a:r>
                      <a:r>
                        <a:rPr lang="zh-CN" altLang="en-US" sz="2700" b="1">
                          <a:latin typeface="新宋体" panose="02010609030101010101" charset="-122"/>
                          <a:ea typeface="新宋体" panose="02010609030101010101" charset="-122"/>
                        </a:rPr>
                        <a:t>（多）　</a:t>
                      </a:r>
                    </a:p>
                    <a:p>
                      <a:pPr algn="l" fontAlgn="auto">
                        <a:lnSpc>
                          <a:spcPct val="150000"/>
                        </a:lnSpc>
                        <a:buNone/>
                      </a:pPr>
                      <a:r>
                        <a:rPr lang="zh-CN" altLang="en-US" sz="2700" b="1">
                          <a:latin typeface="新宋体" panose="02010609030101010101" charset="-122"/>
                          <a:ea typeface="新宋体" panose="02010609030101010101" charset="-122"/>
                        </a:rPr>
                        <a:t>②晋陶渊明</a:t>
                      </a:r>
                      <a:r>
                        <a:rPr lang="zh-CN" altLang="en-US" sz="2700" b="1">
                          <a:solidFill>
                            <a:srgbClr val="FF0000"/>
                          </a:solidFill>
                          <a:latin typeface="新宋体" panose="02010609030101010101" charset="-122"/>
                          <a:ea typeface="新宋体" panose="02010609030101010101" charset="-122"/>
                        </a:rPr>
                        <a:t>独</a:t>
                      </a:r>
                      <a:r>
                        <a:rPr lang="zh-CN" altLang="en-US" sz="2700" b="1">
                          <a:latin typeface="新宋体" panose="02010609030101010101" charset="-122"/>
                          <a:ea typeface="新宋体" panose="02010609030101010101" charset="-122"/>
                        </a:rPr>
                        <a:t>爱菊（只）</a:t>
                      </a:r>
                    </a:p>
                    <a:p>
                      <a:pPr algn="l" fontAlgn="auto">
                        <a:lnSpc>
                          <a:spcPct val="150000"/>
                        </a:lnSpc>
                        <a:buNone/>
                      </a:pPr>
                      <a:r>
                        <a:rPr lang="zh-CN" altLang="en-US" sz="2700" b="1">
                          <a:latin typeface="新宋体" panose="02010609030101010101" charset="-122"/>
                          <a:ea typeface="新宋体" panose="02010609030101010101" charset="-122"/>
                        </a:rPr>
                        <a:t>③出淤泥而不</a:t>
                      </a:r>
                      <a:r>
                        <a:rPr lang="zh-CN" altLang="en-US" sz="2700" b="1">
                          <a:solidFill>
                            <a:srgbClr val="FF0000"/>
                          </a:solidFill>
                          <a:latin typeface="新宋体" panose="02010609030101010101" charset="-122"/>
                          <a:ea typeface="新宋体" panose="02010609030101010101" charset="-122"/>
                        </a:rPr>
                        <a:t>染</a:t>
                      </a:r>
                      <a:r>
                        <a:rPr lang="zh-CN" altLang="en-US" sz="2700" b="1">
                          <a:latin typeface="新宋体" panose="02010609030101010101" charset="-122"/>
                          <a:ea typeface="新宋体" panose="02010609030101010101" charset="-122"/>
                        </a:rPr>
                        <a:t>[沾染（污秽）]  </a:t>
                      </a:r>
                    </a:p>
                    <a:p>
                      <a:pPr algn="l" fontAlgn="auto">
                        <a:lnSpc>
                          <a:spcPct val="150000"/>
                        </a:lnSpc>
                        <a:buNone/>
                      </a:pPr>
                      <a:r>
                        <a:rPr lang="zh-CN" altLang="en-US" sz="2700" b="1">
                          <a:latin typeface="新宋体" panose="02010609030101010101" charset="-122"/>
                          <a:ea typeface="新宋体" panose="02010609030101010101" charset="-122"/>
                        </a:rPr>
                        <a:t>④</a:t>
                      </a:r>
                      <a:r>
                        <a:rPr lang="zh-CN" altLang="en-US" sz="2700" b="1">
                          <a:solidFill>
                            <a:srgbClr val="FF0000"/>
                          </a:solidFill>
                          <a:latin typeface="新宋体" panose="02010609030101010101" charset="-122"/>
                          <a:ea typeface="新宋体" panose="02010609030101010101" charset="-122"/>
                        </a:rPr>
                        <a:t>濯</a:t>
                      </a:r>
                      <a:r>
                        <a:rPr lang="zh-CN" altLang="en-US" sz="2700" b="1">
                          <a:latin typeface="新宋体" panose="02010609030101010101" charset="-122"/>
                          <a:ea typeface="新宋体" panose="02010609030101010101" charset="-122"/>
                        </a:rPr>
                        <a:t>清涟而不</a:t>
                      </a:r>
                      <a:r>
                        <a:rPr lang="zh-CN" altLang="en-US" sz="2700" b="1">
                          <a:solidFill>
                            <a:srgbClr val="FF0000"/>
                          </a:solidFill>
                          <a:latin typeface="新宋体" panose="02010609030101010101" charset="-122"/>
                          <a:ea typeface="新宋体" panose="02010609030101010101" charset="-122"/>
                        </a:rPr>
                        <a:t>妖</a:t>
                      </a:r>
                      <a:r>
                        <a:rPr lang="zh-CN" altLang="en-US" sz="2700" b="1">
                          <a:latin typeface="新宋体" panose="02010609030101010101" charset="-122"/>
                          <a:ea typeface="新宋体" panose="02010609030101010101" charset="-122"/>
                        </a:rPr>
                        <a:t>（濯：洗。妖：艳丽）</a:t>
                      </a:r>
                    </a:p>
                    <a:p>
                      <a:pPr algn="l" fontAlgn="auto">
                        <a:lnSpc>
                          <a:spcPct val="150000"/>
                        </a:lnSpc>
                        <a:buNone/>
                      </a:pPr>
                      <a:r>
                        <a:rPr lang="zh-CN" altLang="en-US" sz="2700" b="1">
                          <a:latin typeface="新宋体" panose="02010609030101010101" charset="-122"/>
                          <a:ea typeface="新宋体" panose="02010609030101010101" charset="-122"/>
                        </a:rPr>
                        <a:t>⑤</a:t>
                      </a:r>
                      <a:r>
                        <a:rPr lang="zh-CN" altLang="en-US" sz="2700" b="1">
                          <a:solidFill>
                            <a:srgbClr val="FF0000"/>
                          </a:solidFill>
                          <a:latin typeface="新宋体" panose="02010609030101010101" charset="-122"/>
                          <a:ea typeface="新宋体" panose="02010609030101010101" charset="-122"/>
                        </a:rPr>
                        <a:t>亭亭</a:t>
                      </a:r>
                      <a:r>
                        <a:rPr lang="zh-CN" altLang="en-US" sz="2700" b="1">
                          <a:latin typeface="新宋体" panose="02010609030101010101" charset="-122"/>
                          <a:ea typeface="新宋体" panose="02010609030101010101" charset="-122"/>
                        </a:rPr>
                        <a:t>净</a:t>
                      </a:r>
                      <a:r>
                        <a:rPr lang="zh-CN" altLang="en-US" sz="2700" b="1">
                          <a:solidFill>
                            <a:srgbClr val="FF0000"/>
                          </a:solidFill>
                          <a:latin typeface="新宋体" panose="02010609030101010101" charset="-122"/>
                          <a:ea typeface="新宋体" panose="02010609030101010101" charset="-122"/>
                        </a:rPr>
                        <a:t>植</a:t>
                      </a:r>
                      <a:r>
                        <a:rPr lang="zh-CN" altLang="en-US" sz="2700" b="1">
                          <a:latin typeface="新宋体" panose="02010609030101010101" charset="-122"/>
                          <a:ea typeface="新宋体" panose="02010609030101010101" charset="-122"/>
                        </a:rPr>
                        <a:t>（亭亭：耸立的样子。植：竖立）  ⑥予</a:t>
                      </a:r>
                      <a:r>
                        <a:rPr lang="zh-CN" altLang="en-US" sz="2700" b="1">
                          <a:solidFill>
                            <a:srgbClr val="FF0000"/>
                          </a:solidFill>
                          <a:latin typeface="新宋体" panose="02010609030101010101" charset="-122"/>
                          <a:ea typeface="新宋体" panose="02010609030101010101" charset="-122"/>
                        </a:rPr>
                        <a:t>谓</a:t>
                      </a:r>
                      <a:r>
                        <a:rPr lang="zh-CN" altLang="en-US" sz="2700" b="1">
                          <a:latin typeface="新宋体" panose="02010609030101010101" charset="-122"/>
                          <a:ea typeface="新宋体" panose="02010609030101010101" charset="-122"/>
                        </a:rPr>
                        <a:t>菊（认为）    ⑦陶后</a:t>
                      </a:r>
                      <a:r>
                        <a:rPr lang="zh-CN" altLang="en-US" sz="2700" b="1">
                          <a:solidFill>
                            <a:srgbClr val="FF0000"/>
                          </a:solidFill>
                          <a:latin typeface="新宋体" panose="02010609030101010101" charset="-122"/>
                          <a:ea typeface="新宋体" panose="02010609030101010101" charset="-122"/>
                        </a:rPr>
                        <a:t>鲜</a:t>
                      </a:r>
                      <a:r>
                        <a:rPr lang="zh-CN" altLang="en-US" sz="2700" b="1">
                          <a:latin typeface="新宋体" panose="02010609030101010101" charset="-122"/>
                          <a:ea typeface="新宋体" panose="02010609030101010101" charset="-122"/>
                        </a:rPr>
                        <a:t>有闻（少）  </a:t>
                      </a:r>
                    </a:p>
                    <a:p>
                      <a:pPr algn="l" fontAlgn="auto">
                        <a:lnSpc>
                          <a:spcPct val="150000"/>
                        </a:lnSpc>
                        <a:buNone/>
                      </a:pPr>
                      <a:r>
                        <a:rPr lang="zh-CN" altLang="en-US" sz="2700" b="1">
                          <a:latin typeface="新宋体" panose="02010609030101010101" charset="-122"/>
                          <a:ea typeface="新宋体" panose="02010609030101010101" charset="-122"/>
                        </a:rPr>
                        <a:t>⑧</a:t>
                      </a:r>
                      <a:r>
                        <a:rPr lang="zh-CN" altLang="en-US" sz="2700" b="1">
                          <a:solidFill>
                            <a:srgbClr val="FF0000"/>
                          </a:solidFill>
                          <a:latin typeface="新宋体" panose="02010609030101010101" charset="-122"/>
                          <a:ea typeface="新宋体" panose="02010609030101010101" charset="-122"/>
                        </a:rPr>
                        <a:t>宜</a:t>
                      </a:r>
                      <a:r>
                        <a:rPr lang="zh-CN" altLang="en-US" sz="2700" b="1">
                          <a:latin typeface="新宋体" panose="02010609030101010101" charset="-122"/>
                          <a:ea typeface="新宋体" panose="02010609030101010101" charset="-122"/>
                        </a:rPr>
                        <a:t>乎</a:t>
                      </a:r>
                      <a:r>
                        <a:rPr lang="zh-CN" altLang="en-US" sz="2700" b="1">
                          <a:solidFill>
                            <a:srgbClr val="FF0000"/>
                          </a:solidFill>
                          <a:latin typeface="新宋体" panose="02010609030101010101" charset="-122"/>
                          <a:ea typeface="新宋体" panose="02010609030101010101" charset="-122"/>
                        </a:rPr>
                        <a:t>众</a:t>
                      </a:r>
                      <a:r>
                        <a:rPr lang="zh-CN" altLang="en-US" sz="2700" b="1">
                          <a:latin typeface="新宋体" panose="02010609030101010101" charset="-122"/>
                          <a:ea typeface="新宋体" panose="02010609030101010101" charset="-122"/>
                        </a:rPr>
                        <a:t>矣（宜：应当。众：多）</a:t>
                      </a:r>
                      <a:endParaRPr lang="zh-CN" altLang="en-US" sz="2700" b="1">
                        <a:latin typeface="新宋体" panose="02010609030101010101" charset="-122"/>
                        <a:ea typeface="新宋体" panose="02010609030101010101" charset="-122"/>
                        <a:cs typeface="新宋体" panose="02010609030101010101" charset="-122"/>
                      </a:endParaRPr>
                    </a:p>
                  </a:txBody>
                  <a:tcPr marL="91437" marR="91437" marT="47502" marB="4750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1BEA9688-140D-4F03-AAEF-FC419A12D01D}"/>
              </a:ext>
            </a:extLst>
          </p:cNvPr>
          <p:cNvSpPr txBox="1"/>
          <p:nvPr/>
        </p:nvSpPr>
        <p:spPr>
          <a:xfrm>
            <a:off x="1790700" y="457200"/>
            <a:ext cx="8726488" cy="6451600"/>
          </a:xfrm>
          <a:prstGeom prst="rect">
            <a:avLst/>
          </a:prstGeom>
          <a:noFill/>
          <a:ln w="9525">
            <a:noFill/>
          </a:ln>
        </p:spPr>
        <p:txBody>
          <a:bodyPr>
            <a:spAutoFit/>
          </a:bodyPr>
          <a:lstStyle/>
          <a:p>
            <a:pPr>
              <a:lnSpc>
                <a:spcPct val="13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600" b="1" noProof="1">
              <a:latin typeface="宋体" panose="02010600030101010101" pitchFamily="2" charset="-122"/>
              <a:sym typeface="宋体" panose="02010600030101010101" pitchFamily="2" charset="-122"/>
            </a:endParaRPr>
          </a:p>
          <a:p>
            <a:pPr>
              <a:lnSpc>
                <a:spcPct val="130000"/>
              </a:lnSpc>
            </a:pPr>
            <a:r>
              <a:rPr lang="zh-CN" altLang="en-US" sz="2600" b="1" noProof="1">
                <a:latin typeface="宋体" panose="02010600030101010101" pitchFamily="2" charset="-122"/>
                <a:sym typeface="宋体" panose="02010600030101010101" pitchFamily="2" charset="-122"/>
              </a:rPr>
              <a:t>1．文章中心：本文通过对莲的美好形象和高洁品格的描写，表达了作者不慕名利、洁身自好的生活态度和对追名逐利、趋炎附势的恶浊世风的鄙弃。</a:t>
            </a:r>
          </a:p>
          <a:p>
            <a:pPr>
              <a:lnSpc>
                <a:spcPct val="130000"/>
              </a:lnSpc>
            </a:pPr>
            <a:r>
              <a:rPr lang="zh-CN" altLang="en-US" sz="2600" b="1" noProof="1">
                <a:latin typeface="宋体" panose="02010600030101010101" pitchFamily="2" charset="-122"/>
                <a:sym typeface="宋体" panose="02010600030101010101" pitchFamily="2" charset="-122"/>
              </a:rPr>
              <a:t>2．文章脉络：文章一开始运用对比，表明作者独爱莲花，与众不同；接着从生长环境、体态香气、风度气质三个方面描写和赞美莲的美好品质；篇末，作者运用感叹的方式含蓄地表明了自己的人生态度：他既不愿像陶渊明那样消极避世，又不愿像世人那样追逐功名富贵，他要在污浊的世间独立不移，永远保持清白的操守和正直的品德。“爱莲”即爱君子之德，这是本文的主旨。</a:t>
            </a:r>
          </a:p>
          <a:p>
            <a:pPr>
              <a:lnSpc>
                <a:spcPct val="150000"/>
              </a:lnSpc>
            </a:pPr>
            <a:endParaRPr lang="zh-CN" altLang="en-US" sz="26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1" name="文本框 1">
            <a:extLst>
              <a:ext uri="{FF2B5EF4-FFF2-40B4-BE49-F238E27FC236}">
                <a16:creationId xmlns:a16="http://schemas.microsoft.com/office/drawing/2014/main" id="{FC296D10-624E-4D11-BC28-6C9839FDA40E}"/>
              </a:ext>
            </a:extLst>
          </p:cNvPr>
          <p:cNvSpPr txBox="1">
            <a:spLocks noChangeArrowheads="1"/>
          </p:cNvSpPr>
          <p:nvPr/>
        </p:nvSpPr>
        <p:spPr bwMode="auto">
          <a:xfrm>
            <a:off x="1884364" y="792164"/>
            <a:ext cx="8423275" cy="3970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出淤泥而不染，濯清涟而不妖”常用来比喻人在混浊或不良的环境中能一尘不染、洁身自好。“染”，指由于私欲膨胀，沾染社会不良习气，堕落腐败，甚至走上犯罪道路。“不染”，就是不沾染恶习、不贪不占，清正廉洁。</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E9A014DD-7682-4AE9-B7C1-C60BB524B2B9}"/>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1．托物言志。以莲的形象来表明作者不慕荣利、洁身自好的生活态度。</a:t>
            </a:r>
          </a:p>
          <a:p>
            <a:pPr>
              <a:lnSpc>
                <a:spcPct val="150000"/>
              </a:lnSpc>
            </a:pPr>
            <a:r>
              <a:rPr lang="zh-CN" altLang="en-US" sz="2800" b="1" noProof="1">
                <a:latin typeface="宋体" panose="02010600030101010101" pitchFamily="2" charset="-122"/>
                <a:sym typeface="宋体" panose="02010600030101010101" pitchFamily="2" charset="-122"/>
              </a:rPr>
              <a:t>2．衬托的写法。本文以菊是隐逸者（消极避世）来正衬莲是君子（出淤泥而不染），以牡丹是富贵者（追名逐利）来反衬莲的不慕荣利，层层深入地写来，文虽短而意蕴无穷。</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A8A82119-299B-4AD8-9A87-6CCC424A6B83}"/>
              </a:ext>
            </a:extLst>
          </p:cNvPr>
          <p:cNvSpPr txBox="1"/>
          <p:nvPr/>
        </p:nvSpPr>
        <p:spPr>
          <a:xfrm>
            <a:off x="1909764" y="444501"/>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《河中石兽》</a:t>
            </a:r>
            <a:endParaRPr lang="zh-CN" altLang="en-US" sz="2800" b="1" noProof="1">
              <a:latin typeface="宋体" panose="02010600030101010101" pitchFamily="2" charset="-122"/>
              <a:sym typeface="宋体" panose="02010600030101010101" pitchFamily="2" charset="-122"/>
            </a:endParaRPr>
          </a:p>
        </p:txBody>
      </p:sp>
      <p:graphicFrame>
        <p:nvGraphicFramePr>
          <p:cNvPr id="2" name="内容占位符 1">
            <a:extLst>
              <a:ext uri="{FF2B5EF4-FFF2-40B4-BE49-F238E27FC236}">
                <a16:creationId xmlns:a16="http://schemas.microsoft.com/office/drawing/2014/main" id="{C0F0A516-3C4E-439D-A97E-6CD2459FE294}"/>
              </a:ext>
            </a:extLst>
          </p:cNvPr>
          <p:cNvGraphicFramePr>
            <a:graphicFrameLocks noGrp="1"/>
          </p:cNvGraphicFramePr>
          <p:nvPr>
            <p:ph idx="1"/>
          </p:nvPr>
        </p:nvGraphicFramePr>
        <p:xfrm>
          <a:off x="1857376" y="1181100"/>
          <a:ext cx="8475663" cy="5079105"/>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7">
                  <a:extLst>
                    <a:ext uri="{9D8B030D-6E8A-4147-A177-3AD203B41FA5}">
                      <a16:colId xmlns:a16="http://schemas.microsoft.com/office/drawing/2014/main" val="20001"/>
                    </a:ext>
                  </a:extLst>
                </a:gridCol>
              </a:tblGrid>
              <a:tr h="698707">
                <a:tc>
                  <a:txBody>
                    <a:bodyPr vert="horz" wrap="square"/>
                    <a:lstStyle/>
                    <a:p>
                      <a:pPr algn="ctr" fontAlgn="auto">
                        <a:lnSpc>
                          <a:spcPct val="150000"/>
                        </a:lnSpc>
                        <a:buNone/>
                      </a:pPr>
                      <a:r>
                        <a:rPr lang="zh-CN" altLang="en-US" sz="2600" b="1">
                          <a:solidFill>
                            <a:srgbClr val="C00000"/>
                          </a:solidFill>
                          <a:latin typeface="新宋体" panose="02010609030101010101" charset="-122"/>
                          <a:ea typeface="新宋体" panose="02010609030101010101" charset="-122"/>
                          <a:sym typeface="+mn-ea"/>
                        </a:rPr>
                        <a:t>词语类型</a:t>
                      </a:r>
                    </a:p>
                  </a:txBody>
                  <a:tcPr marL="91437" marR="91437" marT="46580" marB="46580"/>
                </a:tc>
                <a:tc>
                  <a:txBody>
                    <a:bodyPr vert="horz" wrap="square"/>
                    <a:lstStyle/>
                    <a:p>
                      <a:pPr algn="ctr" fontAlgn="auto">
                        <a:lnSpc>
                          <a:spcPct val="150000"/>
                        </a:lnSpc>
                        <a:buNone/>
                      </a:pPr>
                      <a:r>
                        <a:rPr lang="zh-CN" altLang="en-US" sz="2600" b="1">
                          <a:solidFill>
                            <a:srgbClr val="C00000"/>
                          </a:solidFill>
                          <a:latin typeface="新宋体" panose="02010609030101010101" charset="-122"/>
                          <a:ea typeface="新宋体" panose="02010609030101010101" charset="-122"/>
                          <a:sym typeface="+mn-ea"/>
                        </a:rPr>
                        <a:t>举例</a:t>
                      </a:r>
                    </a:p>
                  </a:txBody>
                  <a:tcPr marL="91437" marR="91437" marT="46580" marB="46580"/>
                </a:tc>
                <a:extLst>
                  <a:ext uri="{0D108BD9-81ED-4DB2-BD59-A6C34878D82A}">
                    <a16:rowId xmlns:a16="http://schemas.microsoft.com/office/drawing/2014/main" val="10000"/>
                  </a:ext>
                </a:extLst>
              </a:tr>
              <a:tr h="1909798">
                <a:tc>
                  <a:txBody>
                    <a:bodyPr vert="horz" wrap="square"/>
                    <a:lstStyle/>
                    <a:p>
                      <a:pPr algn="ctr" fontAlgn="auto">
                        <a:lnSpc>
                          <a:spcPct val="150000"/>
                        </a:lnSpc>
                        <a:buNone/>
                      </a:pPr>
                      <a:endParaRPr lang="zh-CN" altLang="en-US" sz="2600" b="1">
                        <a:latin typeface="宋体" panose="02010600030101010101" pitchFamily="2" charset="-122"/>
                        <a:ea typeface="宋体" panose="02010600030101010101" pitchFamily="2" charset="-122"/>
                      </a:endParaRPr>
                    </a:p>
                    <a:p>
                      <a:pPr algn="ctr" fontAlgn="auto">
                        <a:lnSpc>
                          <a:spcPct val="150000"/>
                        </a:lnSpc>
                        <a:buNone/>
                      </a:pPr>
                      <a:endParaRPr lang="zh-CN" altLang="en-US" sz="2600" b="1">
                        <a:latin typeface="宋体" panose="02010600030101010101" pitchFamily="2" charset="-122"/>
                        <a:ea typeface="宋体" panose="02010600030101010101" pitchFamily="2" charset="-122"/>
                      </a:endParaRPr>
                    </a:p>
                    <a:p>
                      <a:pPr algn="ctr" fontAlgn="auto">
                        <a:lnSpc>
                          <a:spcPct val="150000"/>
                        </a:lnSpc>
                        <a:buNone/>
                      </a:pPr>
                      <a:r>
                        <a:rPr lang="zh-CN" altLang="en-US" sz="2600" b="1">
                          <a:latin typeface="宋体" panose="02010600030101010101" pitchFamily="2" charset="-122"/>
                          <a:ea typeface="宋体" panose="02010600030101010101" pitchFamily="2" charset="-122"/>
                        </a:rPr>
                        <a:t>古今异义</a:t>
                      </a:r>
                    </a:p>
                  </a:txBody>
                  <a:tcPr marL="91437" marR="91437" marT="46580" marB="46580"/>
                </a:tc>
                <a:tc>
                  <a:txBody>
                    <a:bodyPr vert="horz" wrap="square"/>
                    <a:lstStyle/>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①</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阅</a:t>
                      </a:r>
                      <a:r>
                        <a:rPr lang="zh-CN" altLang="en-US" sz="2600" b="1">
                          <a:latin typeface="宋体" panose="02010600030101010101" pitchFamily="2" charset="-122"/>
                          <a:ea typeface="宋体" panose="02010600030101010101" pitchFamily="2" charset="-122"/>
                          <a:cs typeface="宋体" panose="02010600030101010101" pitchFamily="2" charset="-122"/>
                        </a:rPr>
                        <a:t>十余岁（</a:t>
                      </a:r>
                      <a:r>
                        <a:rPr lang="zh-CN" altLang="en-US" sz="2600" b="1">
                          <a:latin typeface="楷体" panose="02010609060101010101" charset="-122"/>
                          <a:ea typeface="楷体" panose="02010609060101010101" charset="-122"/>
                          <a:cs typeface="宋体" panose="02010600030101010101" pitchFamily="2" charset="-122"/>
                        </a:rPr>
                        <a:t>古：经过，经历。今：阅读</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③尔辈不能究</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物理</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古：事物的道理、规律。今：一种学科</a:t>
                      </a:r>
                      <a:r>
                        <a:rPr lang="zh-CN" altLang="en-US" sz="2600" b="1">
                          <a:latin typeface="宋体" panose="02010600030101010101" pitchFamily="2" charset="-122"/>
                          <a:ea typeface="宋体" panose="02010600030101010101" pitchFamily="2" charset="-122"/>
                          <a:cs typeface="宋体" panose="02010600030101010101" pitchFamily="2" charset="-122"/>
                        </a:rPr>
                        <a:t>）</a:t>
                      </a:r>
                    </a:p>
                  </a:txBody>
                  <a:tcPr marL="91437" marR="91437" marT="46580" marB="46580"/>
                </a:tc>
                <a:extLst>
                  <a:ext uri="{0D108BD9-81ED-4DB2-BD59-A6C34878D82A}">
                    <a16:rowId xmlns:a16="http://schemas.microsoft.com/office/drawing/2014/main" val="10001"/>
                  </a:ext>
                </a:extLst>
              </a:tr>
              <a:tr h="2420695">
                <a:tc>
                  <a:txBody>
                    <a:bodyPr vert="horz" wrap="square"/>
                    <a:lstStyle/>
                    <a:p>
                      <a:pPr algn="ctr" fontAlgn="auto">
                        <a:lnSpc>
                          <a:spcPct val="150000"/>
                        </a:lnSpc>
                        <a:buNone/>
                      </a:pPr>
                      <a:endParaRPr lang="zh-CN" altLang="en-US" sz="2600" b="1">
                        <a:latin typeface="宋体" panose="02010600030101010101" pitchFamily="2" charset="-122"/>
                        <a:ea typeface="宋体" panose="02010600030101010101" pitchFamily="2" charset="-122"/>
                      </a:endParaRPr>
                    </a:p>
                    <a:p>
                      <a:pPr algn="ctr" fontAlgn="auto">
                        <a:lnSpc>
                          <a:spcPct val="150000"/>
                        </a:lnSpc>
                        <a:buNone/>
                      </a:pPr>
                      <a:endParaRPr lang="zh-CN" altLang="en-US" sz="2600" b="1">
                        <a:latin typeface="宋体" panose="02010600030101010101" pitchFamily="2" charset="-122"/>
                        <a:ea typeface="宋体" panose="02010600030101010101" pitchFamily="2" charset="-122"/>
                      </a:endParaRPr>
                    </a:p>
                    <a:p>
                      <a:pPr algn="ctr" fontAlgn="auto">
                        <a:lnSpc>
                          <a:spcPct val="150000"/>
                        </a:lnSpc>
                        <a:buNone/>
                      </a:pPr>
                      <a:r>
                        <a:rPr lang="zh-CN" altLang="en-US" sz="2600" b="1">
                          <a:latin typeface="宋体" panose="02010600030101010101" pitchFamily="2" charset="-122"/>
                          <a:ea typeface="宋体" panose="02010600030101010101" pitchFamily="2" charset="-122"/>
                          <a:sym typeface="+mn-ea"/>
                        </a:rPr>
                        <a:t>其他重点实词</a:t>
                      </a:r>
                      <a:endParaRPr lang="zh-CN" altLang="en-US" sz="2600" b="1">
                        <a:latin typeface="宋体" panose="02010600030101010101" pitchFamily="2" charset="-122"/>
                        <a:ea typeface="宋体" panose="02010600030101010101" pitchFamily="2" charset="-122"/>
                      </a:endParaRPr>
                    </a:p>
                  </a:txBody>
                  <a:tcPr marL="91437" marR="91437" marT="46580" marB="46580"/>
                </a:tc>
                <a:tc>
                  <a:txBody>
                    <a:bodyPr vert="horz" wrap="square"/>
                    <a:lstStyle/>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①沧州南一寺</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临河干</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600" b="1">
                          <a:latin typeface="楷体" panose="02010609060101010101" charset="-122"/>
                          <a:ea typeface="楷体" panose="02010609060101010101" charset="-122"/>
                          <a:cs typeface="宋体" panose="02010600030101010101" pitchFamily="2" charset="-122"/>
                          <a:sym typeface="+mn-ea"/>
                        </a:rPr>
                        <a:t>临：靠近，面对。河干：河岸；干，岸</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6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②山门</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圮</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于河（</a:t>
                      </a:r>
                      <a:r>
                        <a:rPr lang="zh-CN" altLang="en-US" sz="2600" b="1">
                          <a:latin typeface="楷体" panose="02010609060101010101" charset="-122"/>
                          <a:ea typeface="楷体" panose="02010609060101010101" charset="-122"/>
                          <a:cs typeface="宋体" panose="02010600030101010101" pitchFamily="2" charset="-122"/>
                          <a:sym typeface="+mn-ea"/>
                        </a:rPr>
                        <a:t>倒塌</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求</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二石兽于水中（</a:t>
                      </a:r>
                      <a:r>
                        <a:rPr lang="zh-CN" altLang="en-US" sz="2600" b="1">
                          <a:latin typeface="楷体" panose="02010609060101010101" charset="-122"/>
                          <a:ea typeface="楷体" panose="02010609060101010101" charset="-122"/>
                          <a:cs typeface="宋体" panose="02010600030101010101" pitchFamily="2" charset="-122"/>
                          <a:sym typeface="+mn-ea"/>
                        </a:rPr>
                        <a:t>寻找</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600" b="1">
                        <a:latin typeface="宋体" panose="02010600030101010101" pitchFamily="2" charset="-122"/>
                        <a:ea typeface="宋体" panose="02010600030101010101" pitchFamily="2" charset="-122"/>
                        <a:cs typeface="宋体" panose="02010600030101010101" pitchFamily="2" charset="-122"/>
                      </a:endParaRPr>
                    </a:p>
                  </a:txBody>
                  <a:tcPr marL="91437" marR="91437" marT="46580" marB="46580"/>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4733F398-4AEC-4BEA-ADCC-6EB6464A2AA5}"/>
              </a:ext>
            </a:extLst>
          </p:cNvPr>
          <p:cNvGraphicFramePr>
            <a:graphicFrameLocks noGrp="1"/>
          </p:cNvGraphicFramePr>
          <p:nvPr>
            <p:ph idx="1"/>
          </p:nvPr>
        </p:nvGraphicFramePr>
        <p:xfrm>
          <a:off x="1857376" y="627064"/>
          <a:ext cx="8475663" cy="6360889"/>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7">
                  <a:extLst>
                    <a:ext uri="{9D8B030D-6E8A-4147-A177-3AD203B41FA5}">
                      <a16:colId xmlns:a16="http://schemas.microsoft.com/office/drawing/2014/main" val="20001"/>
                    </a:ext>
                  </a:extLst>
                </a:gridCol>
              </a:tblGrid>
              <a:tr h="611724">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词语类型</a:t>
                      </a:r>
                    </a:p>
                  </a:txBody>
                  <a:tcPr marL="91437" marR="91437" marT="47172" marB="47172"/>
                </a:tc>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举例</a:t>
                      </a:r>
                    </a:p>
                  </a:txBody>
                  <a:tcPr marL="91437" marR="91437" marT="47172" marB="47172"/>
                </a:tc>
                <a:extLst>
                  <a:ext uri="{0D108BD9-81ED-4DB2-BD59-A6C34878D82A}">
                    <a16:rowId xmlns:a16="http://schemas.microsoft.com/office/drawing/2014/main" val="10000"/>
                  </a:ext>
                </a:extLst>
              </a:tr>
              <a:tr h="4920713">
                <a:tc>
                  <a:txBody>
                    <a:bodyPr vert="horz" wrap="square"/>
                    <a:lstStyle/>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r>
                        <a:rPr lang="zh-CN" altLang="en-US" sz="2700" b="1">
                          <a:latin typeface="宋体" panose="02010600030101010101" pitchFamily="2" charset="-122"/>
                          <a:ea typeface="宋体" panose="02010600030101010101" pitchFamily="2" charset="-122"/>
                        </a:rPr>
                        <a:t>其他重点实词</a:t>
                      </a:r>
                    </a:p>
                  </a:txBody>
                  <a:tcPr marL="91437" marR="91437" marT="47172" marB="47172"/>
                </a:tc>
                <a:tc>
                  <a:txBody>
                    <a:bodyPr vert="horz" wrap="square"/>
                    <a:lstStyle/>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竟</a:t>
                      </a:r>
                      <a:r>
                        <a:rPr lang="zh-CN" altLang="en-US" sz="2700" b="1">
                          <a:latin typeface="宋体" panose="02010600030101010101" pitchFamily="2" charset="-122"/>
                          <a:ea typeface="宋体" panose="02010600030101010101" pitchFamily="2" charset="-122"/>
                          <a:cs typeface="宋体" panose="02010600030101010101" pitchFamily="2" charset="-122"/>
                          <a:sym typeface="+mn-ea"/>
                        </a:rPr>
                        <a:t>不可得（</a:t>
                      </a:r>
                      <a:r>
                        <a:rPr lang="zh-CN" altLang="en-US" sz="2700" b="1">
                          <a:latin typeface="楷体" panose="02010609060101010101" charset="-122"/>
                          <a:ea typeface="楷体" panose="02010609060101010101" charset="-122"/>
                          <a:cs typeface="宋体" panose="02010600030101010101" pitchFamily="2" charset="-122"/>
                          <a:sym typeface="+mn-ea"/>
                        </a:rPr>
                        <a:t>终了，最后</a:t>
                      </a:r>
                      <a:r>
                        <a:rPr lang="zh-CN" altLang="en-US" sz="27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7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棹</a:t>
                      </a:r>
                      <a:r>
                        <a:rPr lang="zh-CN" altLang="en-US" sz="2700" b="1">
                          <a:latin typeface="宋体" panose="02010600030101010101" pitchFamily="2" charset="-122"/>
                          <a:ea typeface="宋体" panose="02010600030101010101" pitchFamily="2" charset="-122"/>
                          <a:cs typeface="宋体" panose="02010600030101010101" pitchFamily="2" charset="-122"/>
                          <a:sym typeface="+mn-ea"/>
                        </a:rPr>
                        <a:t>数小舟[</a:t>
                      </a:r>
                      <a:r>
                        <a:rPr lang="zh-CN" altLang="en-US" sz="2700" b="1">
                          <a:latin typeface="楷体" panose="02010609060101010101" charset="-122"/>
                          <a:ea typeface="楷体" panose="02010609060101010101" charset="-122"/>
                          <a:cs typeface="楷体" panose="02010609060101010101" charset="-122"/>
                          <a:sym typeface="+mn-ea"/>
                        </a:rPr>
                        <a:t>划（船）</a:t>
                      </a:r>
                      <a:r>
                        <a:rPr lang="zh-CN" altLang="en-US" sz="27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700" b="1">
                        <a:latin typeface="宋体" panose="02010600030101010101" pitchFamily="2" charset="-122"/>
                        <a:ea typeface="宋体" panose="02010600030101010101" pitchFamily="2" charset="-122"/>
                        <a:cs typeface="宋体" panose="02010600030101010101" pitchFamily="2" charset="-122"/>
                      </a:endParaRP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曳</a:t>
                      </a:r>
                      <a:r>
                        <a:rPr lang="zh-CN" altLang="en-US" sz="2700" b="1">
                          <a:latin typeface="宋体" panose="02010600030101010101" pitchFamily="2" charset="-122"/>
                          <a:ea typeface="宋体" panose="02010600030101010101" pitchFamily="2" charset="-122"/>
                          <a:cs typeface="宋体" panose="02010600030101010101" pitchFamily="2" charset="-122"/>
                          <a:sym typeface="+mn-ea"/>
                        </a:rPr>
                        <a:t>铁钯（拖）</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700" b="1">
                          <a:latin typeface="宋体" panose="02010600030101010101" pitchFamily="2" charset="-122"/>
                          <a:ea typeface="宋体" panose="02010600030101010101" pitchFamily="2" charset="-122"/>
                          <a:cs typeface="宋体" panose="02010600030101010101" pitchFamily="2" charset="-122"/>
                        </a:rPr>
                        <a:t>尔辈不能</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究</a:t>
                      </a:r>
                      <a:r>
                        <a:rPr lang="zh-CN" altLang="en-US" sz="2700" b="1">
                          <a:latin typeface="宋体" panose="02010600030101010101" pitchFamily="2" charset="-122"/>
                          <a:ea typeface="宋体" panose="02010600030101010101" pitchFamily="2" charset="-122"/>
                          <a:cs typeface="宋体" panose="02010600030101010101" pitchFamily="2" charset="-122"/>
                        </a:rPr>
                        <a:t>物理（</a:t>
                      </a:r>
                      <a:r>
                        <a:rPr lang="zh-CN" altLang="en-US" sz="2700" b="1">
                          <a:latin typeface="楷体" panose="02010609060101010101" charset="-122"/>
                          <a:ea typeface="楷体" panose="02010609060101010101" charset="-122"/>
                          <a:cs typeface="宋体" panose="02010600030101010101" pitchFamily="2" charset="-122"/>
                        </a:rPr>
                        <a:t>研究、探求</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⑧</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700" b="1">
                          <a:latin typeface="宋体" panose="02010600030101010101" pitchFamily="2" charset="-122"/>
                          <a:ea typeface="宋体" panose="02010600030101010101" pitchFamily="2" charset="-122"/>
                          <a:cs typeface="宋体" panose="02010600030101010101" pitchFamily="2" charset="-122"/>
                        </a:rPr>
                        <a:t>非木杮（</a:t>
                      </a:r>
                      <a:r>
                        <a:rPr lang="zh-CN" altLang="en-US" sz="2700" b="1">
                          <a:latin typeface="楷体" panose="02010609060101010101" charset="-122"/>
                          <a:ea typeface="楷体" panose="02010609060101010101" charset="-122"/>
                          <a:cs typeface="宋体" panose="02010600030101010101" pitchFamily="2" charset="-122"/>
                        </a:rPr>
                        <a:t>这</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湮</a:t>
                      </a:r>
                      <a:r>
                        <a:rPr lang="zh-CN" altLang="en-US" sz="2700" b="1">
                          <a:latin typeface="宋体" panose="02010600030101010101" pitchFamily="2" charset="-122"/>
                          <a:ea typeface="宋体" panose="02010600030101010101" pitchFamily="2" charset="-122"/>
                          <a:cs typeface="宋体" panose="02010600030101010101" pitchFamily="2" charset="-122"/>
                        </a:rPr>
                        <a:t>于沙上（</a:t>
                      </a:r>
                      <a:r>
                        <a:rPr lang="zh-CN" altLang="en-US" sz="2700" b="1">
                          <a:latin typeface="楷体" panose="02010609060101010101" charset="-122"/>
                          <a:ea typeface="楷体" panose="02010609060101010101" charset="-122"/>
                          <a:cs typeface="宋体" panose="02010600030101010101" pitchFamily="2" charset="-122"/>
                        </a:rPr>
                        <a:t>埋没</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⑩</a:t>
                      </a:r>
                      <a:r>
                        <a:rPr lang="zh-CN" altLang="en-US" sz="2700" b="1">
                          <a:latin typeface="宋体" panose="02010600030101010101" pitchFamily="2" charset="-122"/>
                          <a:ea typeface="宋体" panose="02010600030101010101" pitchFamily="2" charset="-122"/>
                          <a:cs typeface="宋体" panose="02010600030101010101" pitchFamily="2" charset="-122"/>
                        </a:rPr>
                        <a:t>不亦</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颠</a:t>
                      </a:r>
                      <a:r>
                        <a:rPr lang="zh-CN" altLang="en-US" sz="2700" b="1">
                          <a:latin typeface="宋体" panose="02010600030101010101" pitchFamily="2" charset="-122"/>
                          <a:ea typeface="宋体" panose="02010600030101010101" pitchFamily="2" charset="-122"/>
                          <a:cs typeface="宋体" panose="02010600030101010101" pitchFamily="2" charset="-122"/>
                        </a:rPr>
                        <a:t>乎（</a:t>
                      </a:r>
                      <a:r>
                        <a:rPr lang="zh-CN" altLang="en-US" sz="2700" b="1">
                          <a:latin typeface="楷体" panose="02010609060101010101" charset="-122"/>
                          <a:ea typeface="楷体" panose="02010609060101010101" charset="-122"/>
                          <a:cs typeface="宋体" panose="02010600030101010101" pitchFamily="2" charset="-122"/>
                        </a:rPr>
                        <a:t>颠倒，错乱</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⑪众</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服</a:t>
                      </a:r>
                      <a:r>
                        <a:rPr lang="zh-CN" altLang="en-US" sz="2700" b="1">
                          <a:latin typeface="宋体" panose="02010600030101010101" pitchFamily="2" charset="-122"/>
                          <a:ea typeface="宋体" panose="02010600030101010101" pitchFamily="2" charset="-122"/>
                          <a:cs typeface="宋体" panose="02010600030101010101" pitchFamily="2" charset="-122"/>
                        </a:rPr>
                        <a:t>为</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确论</a:t>
                      </a:r>
                      <a:r>
                        <a:rPr lang="zh-CN" altLang="en-US" sz="2700" b="1">
                          <a:latin typeface="宋体" panose="02010600030101010101" pitchFamily="2" charset="-122"/>
                          <a:ea typeface="宋体" panose="02010600030101010101" pitchFamily="2" charset="-122"/>
                          <a:cs typeface="宋体" panose="02010600030101010101" pitchFamily="2" charset="-122"/>
                        </a:rPr>
                        <a:t>（</a:t>
                      </a:r>
                      <a:r>
                        <a:rPr lang="zh-CN" altLang="en-US" sz="2700" b="1">
                          <a:latin typeface="楷体" panose="02010609060101010101" charset="-122"/>
                          <a:ea typeface="楷体" panose="02010609060101010101" charset="-122"/>
                          <a:cs typeface="楷体" panose="02010609060101010101" charset="-122"/>
                        </a:rPr>
                        <a:t>服：信服。确论：正确的言论）</a:t>
                      </a:r>
                      <a:endParaRPr lang="zh-CN" altLang="en-US" sz="2700" b="1">
                        <a:latin typeface="宋体" panose="02010600030101010101" pitchFamily="2" charset="-122"/>
                        <a:ea typeface="宋体" panose="02010600030101010101" pitchFamily="2" charset="-122"/>
                        <a:cs typeface="宋体" panose="02010600030101010101" pitchFamily="2" charset="-122"/>
                      </a:endParaRPr>
                    </a:p>
                  </a:txBody>
                  <a:tcPr marL="91437" marR="91437" marT="47172" marB="4717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B819E546-8631-470A-A09E-38C8C30AFC9A}"/>
              </a:ext>
            </a:extLst>
          </p:cNvPr>
          <p:cNvGraphicFramePr>
            <a:graphicFrameLocks noGrp="1"/>
          </p:cNvGraphicFramePr>
          <p:nvPr>
            <p:ph idx="1"/>
          </p:nvPr>
        </p:nvGraphicFramePr>
        <p:xfrm>
          <a:off x="1857376" y="833439"/>
          <a:ext cx="8475663" cy="3895768"/>
        </p:xfrm>
        <a:graphic>
          <a:graphicData uri="http://schemas.openxmlformats.org/drawingml/2006/table">
            <a:tbl>
              <a:tblPr firstRow="1" bandRow="1">
                <a:tableStyleId>{5C22544A-7EE6-4342-B048-85BDC9FD1C3A}</a:tableStyleId>
              </a:tblPr>
              <a:tblGrid>
                <a:gridCol w="1585536">
                  <a:extLst>
                    <a:ext uri="{9D8B030D-6E8A-4147-A177-3AD203B41FA5}">
                      <a16:colId xmlns:a16="http://schemas.microsoft.com/office/drawing/2014/main" val="20000"/>
                    </a:ext>
                  </a:extLst>
                </a:gridCol>
                <a:gridCol w="6890127">
                  <a:extLst>
                    <a:ext uri="{9D8B030D-6E8A-4147-A177-3AD203B41FA5}">
                      <a16:colId xmlns:a16="http://schemas.microsoft.com/office/drawing/2014/main" val="20001"/>
                    </a:ext>
                  </a:extLst>
                </a:gridCol>
              </a:tblGrid>
              <a:tr h="623922">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词语类型</a:t>
                      </a:r>
                    </a:p>
                  </a:txBody>
                  <a:tcPr marL="91437" marR="91437" marT="48112" marB="48112"/>
                </a:tc>
                <a:tc>
                  <a:txBody>
                    <a:bodyPr vert="horz" wrap="square"/>
                    <a:lstStyle/>
                    <a:p>
                      <a:pPr algn="ctr" fontAlgn="auto">
                        <a:lnSpc>
                          <a:spcPct val="150000"/>
                        </a:lnSpc>
                        <a:buNone/>
                      </a:pPr>
                      <a:r>
                        <a:rPr lang="zh-CN" altLang="en-US" sz="2700" b="1">
                          <a:solidFill>
                            <a:srgbClr val="C00000"/>
                          </a:solidFill>
                          <a:latin typeface="新宋体" panose="02010609030101010101" charset="-122"/>
                          <a:ea typeface="新宋体" panose="02010609030101010101" charset="-122"/>
                          <a:sym typeface="+mn-ea"/>
                        </a:rPr>
                        <a:t>举例</a:t>
                      </a:r>
                    </a:p>
                  </a:txBody>
                  <a:tcPr marL="91437" marR="91437" marT="48112" marB="48112"/>
                </a:tc>
                <a:extLst>
                  <a:ext uri="{0D108BD9-81ED-4DB2-BD59-A6C34878D82A}">
                    <a16:rowId xmlns:a16="http://schemas.microsoft.com/office/drawing/2014/main" val="10000"/>
                  </a:ext>
                </a:extLst>
              </a:tr>
              <a:tr h="3125753">
                <a:tc>
                  <a:txBody>
                    <a:bodyPr vert="horz" wrap="square"/>
                    <a:lstStyle/>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r>
                        <a:rPr lang="zh-CN" altLang="en-US" sz="2700" b="1">
                          <a:latin typeface="宋体" panose="02010600030101010101" pitchFamily="2" charset="-122"/>
                          <a:ea typeface="宋体" panose="02010600030101010101" pitchFamily="2" charset="-122"/>
                        </a:rPr>
                        <a:t>其他重点实词</a:t>
                      </a:r>
                    </a:p>
                  </a:txBody>
                  <a:tcPr marL="91437" marR="91437" marT="48112" marB="48112"/>
                </a:tc>
                <a:tc>
                  <a:txBody>
                    <a:bodyPr vert="horz" wrap="square"/>
                    <a:lstStyle/>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⑫</a:t>
                      </a:r>
                      <a:r>
                        <a:rPr lang="zh-CN" altLang="en-US" sz="2700" b="1">
                          <a:latin typeface="宋体" panose="02010600030101010101" pitchFamily="2" charset="-122"/>
                          <a:ea typeface="宋体" panose="02010600030101010101" pitchFamily="2" charset="-122"/>
                          <a:cs typeface="宋体" panose="02010600030101010101" pitchFamily="2" charset="-122"/>
                        </a:rPr>
                        <a:t>必于石下迎水处</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啮</a:t>
                      </a:r>
                      <a:r>
                        <a:rPr lang="zh-CN" altLang="en-US" sz="2700" b="1">
                          <a:latin typeface="宋体" panose="02010600030101010101" pitchFamily="2" charset="-122"/>
                          <a:ea typeface="宋体" panose="02010600030101010101" pitchFamily="2" charset="-122"/>
                          <a:cs typeface="宋体" panose="02010600030101010101" pitchFamily="2" charset="-122"/>
                        </a:rPr>
                        <a:t>沙为坎穴（</a:t>
                      </a:r>
                      <a:r>
                        <a:rPr lang="zh-CN" altLang="en-US" sz="2700" b="1">
                          <a:latin typeface="楷体" panose="02010609060101010101" charset="-122"/>
                          <a:ea typeface="楷体" panose="02010609060101010101" charset="-122"/>
                          <a:cs typeface="宋体" panose="02010600030101010101" pitchFamily="2" charset="-122"/>
                        </a:rPr>
                        <a:t>侵蚀、冲刷</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⑬</a:t>
                      </a:r>
                      <a:r>
                        <a:rPr lang="zh-CN" altLang="en-US" sz="2700" b="1">
                          <a:latin typeface="宋体" panose="02010600030101010101" pitchFamily="2" charset="-122"/>
                          <a:ea typeface="宋体" panose="02010600030101010101" pitchFamily="2" charset="-122"/>
                          <a:cs typeface="宋体" panose="02010600030101010101" pitchFamily="2" charset="-122"/>
                        </a:rPr>
                        <a:t>转转不</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已</a:t>
                      </a:r>
                      <a:r>
                        <a:rPr lang="zh-CN" altLang="en-US" sz="2700" b="1">
                          <a:latin typeface="宋体" panose="02010600030101010101" pitchFamily="2" charset="-122"/>
                          <a:ea typeface="宋体" panose="02010600030101010101" pitchFamily="2" charset="-122"/>
                          <a:cs typeface="宋体" panose="02010600030101010101" pitchFamily="2" charset="-122"/>
                        </a:rPr>
                        <a:t>（</a:t>
                      </a:r>
                      <a:r>
                        <a:rPr lang="zh-CN" altLang="en-US" sz="2700" b="1">
                          <a:latin typeface="楷体" panose="02010609060101010101" charset="-122"/>
                          <a:ea typeface="楷体" panose="02010609060101010101" charset="-122"/>
                          <a:cs typeface="宋体" panose="02010600030101010101" pitchFamily="2" charset="-122"/>
                        </a:rPr>
                        <a:t>停止</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⑭</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遂</a:t>
                      </a:r>
                      <a:r>
                        <a:rPr lang="zh-CN" altLang="en-US" sz="2700" b="1">
                          <a:latin typeface="宋体" panose="02010600030101010101" pitchFamily="2" charset="-122"/>
                          <a:ea typeface="宋体" panose="02010600030101010101" pitchFamily="2" charset="-122"/>
                          <a:cs typeface="宋体" panose="02010600030101010101" pitchFamily="2" charset="-122"/>
                        </a:rPr>
                        <a:t>反</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溯流</a:t>
                      </a:r>
                      <a:r>
                        <a:rPr lang="zh-CN" altLang="en-US" sz="2700" b="1">
                          <a:latin typeface="宋体" panose="02010600030101010101" pitchFamily="2" charset="-122"/>
                          <a:ea typeface="宋体" panose="02010600030101010101" pitchFamily="2" charset="-122"/>
                          <a:cs typeface="宋体" panose="02010600030101010101" pitchFamily="2" charset="-122"/>
                        </a:rPr>
                        <a:t>逆上矣（</a:t>
                      </a:r>
                      <a:r>
                        <a:rPr lang="zh-CN" altLang="en-US" sz="2700" b="1">
                          <a:latin typeface="楷体" panose="02010609060101010101" charset="-122"/>
                          <a:ea typeface="楷体" panose="02010609060101010101" charset="-122"/>
                          <a:cs typeface="宋体" panose="02010600030101010101" pitchFamily="2" charset="-122"/>
                        </a:rPr>
                        <a:t>遂：于是。溯流：逆流</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sym typeface="+mn-ea"/>
                        </a:rPr>
                        <a:t>⑮</a:t>
                      </a:r>
                      <a:r>
                        <a:rPr lang="zh-CN" altLang="en-US" sz="2700" b="1">
                          <a:latin typeface="宋体" panose="02010600030101010101" pitchFamily="2" charset="-122"/>
                          <a:ea typeface="宋体" panose="02010600030101010101" pitchFamily="2" charset="-122"/>
                          <a:cs typeface="宋体" panose="02010600030101010101" pitchFamily="2" charset="-122"/>
                        </a:rPr>
                        <a:t>可</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据理臆断</a:t>
                      </a:r>
                      <a:r>
                        <a:rPr lang="zh-CN" altLang="en-US" sz="2700" b="1">
                          <a:latin typeface="宋体" panose="02010600030101010101" pitchFamily="2" charset="-122"/>
                          <a:ea typeface="宋体" panose="02010600030101010101" pitchFamily="2" charset="-122"/>
                          <a:cs typeface="宋体" panose="02010600030101010101" pitchFamily="2" charset="-122"/>
                        </a:rPr>
                        <a:t>欤（</a:t>
                      </a:r>
                      <a:r>
                        <a:rPr lang="zh-CN" altLang="en-US" sz="2700" b="1">
                          <a:latin typeface="楷体" panose="02010609060101010101" charset="-122"/>
                          <a:ea typeface="楷体" panose="02010609060101010101" charset="-122"/>
                          <a:cs typeface="宋体" panose="02010600030101010101" pitchFamily="2" charset="-122"/>
                        </a:rPr>
                        <a:t>根据某个道理就主观判断。臆断，主观地判断</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37" marR="91437" marT="48112" marB="4811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BD105AA4-9E9B-4BAD-AD70-20D0E48C30C5}"/>
              </a:ext>
            </a:extLst>
          </p:cNvPr>
          <p:cNvSpPr txBox="1"/>
          <p:nvPr/>
        </p:nvSpPr>
        <p:spPr>
          <a:xfrm>
            <a:off x="2019301" y="673100"/>
            <a:ext cx="8132763"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河中石兽》是清代文学家纪昀创作的一篇笔记小说。此文讲述了一则非常有教育意义的寓言故事，表达了作者对一知半解而又自以为是这类学者的嘲讽，亦告诉了人物认识事物需要全面深入地调查探究这一道理。</a:t>
            </a:r>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1">
            <a:extLst>
              <a:ext uri="{FF2B5EF4-FFF2-40B4-BE49-F238E27FC236}">
                <a16:creationId xmlns:a16="http://schemas.microsoft.com/office/drawing/2014/main" id="{CEE13ADB-4734-4118-A5D1-19A7D9E1C192}"/>
              </a:ext>
            </a:extLst>
          </p:cNvPr>
          <p:cNvGraphicFramePr>
            <a:graphicFrameLocks noGrp="1"/>
          </p:cNvGraphicFramePr>
          <p:nvPr>
            <p:ph idx="1"/>
            <p:custDataLst>
              <p:tags r:id="rId2"/>
            </p:custDataLst>
          </p:nvPr>
        </p:nvGraphicFramePr>
        <p:xfrm>
          <a:off x="1916114" y="935039"/>
          <a:ext cx="8656637" cy="5698903"/>
        </p:xfrm>
        <a:graphic>
          <a:graphicData uri="http://schemas.openxmlformats.org/drawingml/2006/table">
            <a:tbl>
              <a:tblPr firstRow="1" bandRow="1">
                <a:tableStyleId>{5C22544A-7EE6-4342-B048-85BDC9FD1C3A}</a:tableStyleId>
              </a:tblPr>
              <a:tblGrid>
                <a:gridCol w="1592638">
                  <a:extLst>
                    <a:ext uri="{9D8B030D-6E8A-4147-A177-3AD203B41FA5}">
                      <a16:colId xmlns:a16="http://schemas.microsoft.com/office/drawing/2014/main" val="20000"/>
                    </a:ext>
                  </a:extLst>
                </a:gridCol>
                <a:gridCol w="7063999">
                  <a:extLst>
                    <a:ext uri="{9D8B030D-6E8A-4147-A177-3AD203B41FA5}">
                      <a16:colId xmlns:a16="http://schemas.microsoft.com/office/drawing/2014/main" val="20001"/>
                    </a:ext>
                  </a:extLst>
                </a:gridCol>
              </a:tblGrid>
              <a:tr h="529668">
                <a:tc>
                  <a:txBody>
                    <a:bodyPr vert="horz" wrap="square"/>
                    <a:lstStyle/>
                    <a:p>
                      <a:pPr algn="ctr" fontAlgn="auto">
                        <a:lnSpc>
                          <a:spcPct val="120000"/>
                        </a:lnSpc>
                        <a:buNone/>
                      </a:pPr>
                      <a:r>
                        <a:rPr lang="zh-CN" altLang="en-US" sz="2600" b="1">
                          <a:solidFill>
                            <a:srgbClr val="C00000"/>
                          </a:solidFill>
                          <a:sym typeface="+mn-ea"/>
                        </a:rPr>
                        <a:t>词语类型</a:t>
                      </a:r>
                    </a:p>
                  </a:txBody>
                  <a:tcPr marL="91443" marR="91443" marT="46598" marB="46598"/>
                </a:tc>
                <a:tc>
                  <a:txBody>
                    <a:bodyPr vert="horz" wrap="square"/>
                    <a:lstStyle/>
                    <a:p>
                      <a:pPr algn="ctr" fontAlgn="auto">
                        <a:lnSpc>
                          <a:spcPct val="120000"/>
                        </a:lnSpc>
                        <a:buNone/>
                      </a:pPr>
                      <a:r>
                        <a:rPr lang="zh-CN" altLang="en-US" sz="2600" b="1">
                          <a:solidFill>
                            <a:srgbClr val="C00000"/>
                          </a:solidFill>
                          <a:sym typeface="+mn-ea"/>
                        </a:rPr>
                        <a:t>举例</a:t>
                      </a:r>
                    </a:p>
                  </a:txBody>
                  <a:tcPr marL="91443" marR="91443" marT="46598" marB="46598"/>
                </a:tc>
                <a:extLst>
                  <a:ext uri="{0D108BD9-81ED-4DB2-BD59-A6C34878D82A}">
                    <a16:rowId xmlns:a16="http://schemas.microsoft.com/office/drawing/2014/main" val="10000"/>
                  </a:ext>
                </a:extLst>
              </a:tr>
              <a:tr h="3421162">
                <a:tc>
                  <a:txBody>
                    <a:bodyPr vert="horz" wrap="square"/>
                    <a:lstStyle/>
                    <a:p>
                      <a:pPr algn="ctr" fontAlgn="auto">
                        <a:lnSpc>
                          <a:spcPct val="120000"/>
                        </a:lnSpc>
                        <a:buNone/>
                      </a:pPr>
                      <a:endParaRPr lang="zh-CN" altLang="en-US" sz="2600" b="1"/>
                    </a:p>
                    <a:p>
                      <a:pPr algn="ctr" fontAlgn="auto">
                        <a:lnSpc>
                          <a:spcPct val="120000"/>
                        </a:lnSpc>
                        <a:buNone/>
                      </a:pPr>
                      <a:endParaRPr lang="zh-CN" altLang="en-US" sz="2600" b="1"/>
                    </a:p>
                    <a:p>
                      <a:pPr algn="ctr" fontAlgn="auto">
                        <a:lnSpc>
                          <a:spcPct val="120000"/>
                        </a:lnSpc>
                        <a:buNone/>
                      </a:pPr>
                      <a:endParaRPr lang="zh-CN" altLang="en-US" sz="2600" b="1"/>
                    </a:p>
                    <a:p>
                      <a:pPr algn="ctr" fontAlgn="auto">
                        <a:lnSpc>
                          <a:spcPct val="120000"/>
                        </a:lnSpc>
                        <a:buNone/>
                      </a:pPr>
                      <a:r>
                        <a:rPr lang="zh-CN" altLang="en-US" sz="2600" b="1"/>
                        <a:t>词类活用</a:t>
                      </a:r>
                    </a:p>
                  </a:txBody>
                  <a:tcPr marL="91443" marR="91443" marT="46598" marB="46598"/>
                </a:tc>
                <a:tc>
                  <a:txBody>
                    <a:bodyPr vert="horz" wrap="square"/>
                    <a:lstStyle/>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①学而</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时</a:t>
                      </a:r>
                      <a:r>
                        <a:rPr lang="zh-CN" altLang="en-US" sz="2600" b="1">
                          <a:latin typeface="宋体" panose="02010600030101010101" pitchFamily="2" charset="-122"/>
                          <a:ea typeface="宋体" panose="02010600030101010101" pitchFamily="2" charset="-122"/>
                          <a:cs typeface="宋体" panose="02010600030101010101" pitchFamily="2" charset="-122"/>
                        </a:rPr>
                        <a:t>习之（</a:t>
                      </a:r>
                      <a:r>
                        <a:rPr lang="zh-CN" altLang="en-US" sz="2600" b="1">
                          <a:latin typeface="楷体" panose="02010609060101010101" charset="-122"/>
                          <a:ea typeface="楷体" panose="02010609060101010101" charset="-122"/>
                          <a:cs typeface="宋体" panose="02010600030101010101" pitchFamily="2" charset="-122"/>
                        </a:rPr>
                        <a:t>名词用作状语，按时</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②吾</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日</a:t>
                      </a:r>
                      <a:r>
                        <a:rPr lang="zh-CN" altLang="en-US" sz="2600" b="1">
                          <a:latin typeface="宋体" panose="02010600030101010101" pitchFamily="2" charset="-122"/>
                          <a:ea typeface="宋体" panose="02010600030101010101" pitchFamily="2" charset="-122"/>
                          <a:cs typeface="宋体" panose="02010600030101010101" pitchFamily="2" charset="-122"/>
                        </a:rPr>
                        <a:t>三省吾身（</a:t>
                      </a:r>
                      <a:r>
                        <a:rPr lang="zh-CN" altLang="en-US" sz="2600" b="1">
                          <a:latin typeface="楷体" panose="02010609060101010101" charset="-122"/>
                          <a:ea typeface="楷体" panose="02010609060101010101" charset="-122"/>
                          <a:cs typeface="宋体" panose="02010600030101010101" pitchFamily="2" charset="-122"/>
                        </a:rPr>
                        <a:t>名词用作状语，每天</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③温</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故</a:t>
                      </a:r>
                      <a:r>
                        <a:rPr lang="zh-CN" altLang="en-US" sz="2600" b="1">
                          <a:latin typeface="宋体" panose="02010600030101010101" pitchFamily="2" charset="-122"/>
                          <a:ea typeface="宋体" panose="02010600030101010101" pitchFamily="2" charset="-122"/>
                          <a:cs typeface="宋体" panose="02010600030101010101" pitchFamily="2" charset="-122"/>
                        </a:rPr>
                        <a:t>而知</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新</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形容词用作名词。故：学过的知识。新：新的理解和体会</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④</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饭</a:t>
                      </a:r>
                      <a:r>
                        <a:rPr lang="zh-CN" altLang="en-US" sz="2600" b="1">
                          <a:latin typeface="宋体" panose="02010600030101010101" pitchFamily="2" charset="-122"/>
                          <a:ea typeface="宋体" panose="02010600030101010101" pitchFamily="2" charset="-122"/>
                          <a:cs typeface="宋体" panose="02010600030101010101" pitchFamily="2" charset="-122"/>
                        </a:rPr>
                        <a:t>疏食，饮水（</a:t>
                      </a:r>
                      <a:r>
                        <a:rPr lang="zh-CN" altLang="en-US" sz="2600" b="1">
                          <a:latin typeface="楷体" panose="02010609060101010101" charset="-122"/>
                          <a:ea typeface="楷体" panose="02010609060101010101" charset="-122"/>
                          <a:cs typeface="宋体" panose="02010600030101010101" pitchFamily="2" charset="-122"/>
                        </a:rPr>
                        <a:t>名词用作动词，吃</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⑤好之者不如</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600" b="1">
                          <a:latin typeface="宋体" panose="02010600030101010101" pitchFamily="2" charset="-122"/>
                          <a:ea typeface="宋体" panose="02010600030101010101" pitchFamily="2" charset="-122"/>
                          <a:cs typeface="宋体" panose="02010600030101010101" pitchFamily="2" charset="-122"/>
                        </a:rPr>
                        <a:t>之者（</a:t>
                      </a:r>
                      <a:r>
                        <a:rPr lang="zh-CN" altLang="en-US" sz="2600" b="1">
                          <a:latin typeface="楷体" panose="02010609060101010101" charset="-122"/>
                          <a:ea typeface="楷体" panose="02010609060101010101" charset="-122"/>
                          <a:cs typeface="楷体" panose="02010609060101010101" charset="-122"/>
                        </a:rPr>
                        <a:t>意动用法，以……为快乐</a:t>
                      </a:r>
                      <a:r>
                        <a:rPr lang="zh-CN" altLang="en-US" sz="2600" b="1">
                          <a:latin typeface="宋体" panose="02010600030101010101" pitchFamily="2" charset="-122"/>
                          <a:ea typeface="宋体" panose="02010600030101010101" pitchFamily="2" charset="-122"/>
                          <a:cs typeface="宋体" panose="02010600030101010101" pitchFamily="2" charset="-122"/>
                        </a:rPr>
                        <a:t>）</a:t>
                      </a:r>
                    </a:p>
                  </a:txBody>
                  <a:tcPr marL="91443" marR="91443" marT="46598" marB="46598"/>
                </a:tc>
                <a:extLst>
                  <a:ext uri="{0D108BD9-81ED-4DB2-BD59-A6C34878D82A}">
                    <a16:rowId xmlns:a16="http://schemas.microsoft.com/office/drawing/2014/main" val="10001"/>
                  </a:ext>
                </a:extLst>
              </a:tr>
              <a:tr h="1708607">
                <a:tc>
                  <a:txBody>
                    <a:bodyPr vert="horz" wrap="square"/>
                    <a:lstStyle/>
                    <a:p>
                      <a:pPr algn="ctr" fontAlgn="auto">
                        <a:lnSpc>
                          <a:spcPct val="120000"/>
                        </a:lnSpc>
                        <a:buNone/>
                      </a:pPr>
                      <a:endParaRPr lang="zh-CN" altLang="en-US" sz="2600" b="1"/>
                    </a:p>
                    <a:p>
                      <a:pPr algn="ctr" fontAlgn="auto">
                        <a:lnSpc>
                          <a:spcPct val="120000"/>
                        </a:lnSpc>
                        <a:buNone/>
                      </a:pPr>
                      <a:r>
                        <a:rPr lang="zh-CN" altLang="en-US" sz="2600" b="1"/>
                        <a:t>一词多义</a:t>
                      </a:r>
                    </a:p>
                  </a:txBody>
                  <a:tcPr marL="91443" marR="91443" marT="46598" marB="46598"/>
                </a:tc>
                <a:tc>
                  <a:txBody>
                    <a:bodyPr vert="horz" wrap="square"/>
                    <a:lstStyle/>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知：①人不</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知</a:t>
                      </a:r>
                      <a:r>
                        <a:rPr lang="zh-CN" altLang="en-US" sz="2600" b="1">
                          <a:latin typeface="宋体" panose="02010600030101010101" pitchFamily="2" charset="-122"/>
                          <a:ea typeface="宋体" panose="02010600030101010101" pitchFamily="2" charset="-122"/>
                          <a:cs typeface="宋体" panose="02010600030101010101" pitchFamily="2" charset="-122"/>
                        </a:rPr>
                        <a:t>而不愠（</a:t>
                      </a:r>
                      <a:r>
                        <a:rPr lang="zh-CN" altLang="en-US" sz="2600" b="1">
                          <a:latin typeface="楷体" panose="02010609060101010101" charset="-122"/>
                          <a:ea typeface="楷体" panose="02010609060101010101" charset="-122"/>
                          <a:cs typeface="宋体" panose="02010600030101010101" pitchFamily="2" charset="-122"/>
                        </a:rPr>
                        <a:t>了解</a:t>
                      </a:r>
                      <a:r>
                        <a:rPr lang="zh-CN" altLang="en-US" sz="26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    ②温故而</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知</a:t>
                      </a:r>
                      <a:r>
                        <a:rPr lang="zh-CN" altLang="en-US" sz="2600" b="1">
                          <a:latin typeface="宋体" panose="02010600030101010101" pitchFamily="2" charset="-122"/>
                          <a:ea typeface="宋体" panose="02010600030101010101" pitchFamily="2" charset="-122"/>
                          <a:cs typeface="宋体" panose="02010600030101010101" pitchFamily="2" charset="-122"/>
                        </a:rPr>
                        <a:t>新（</a:t>
                      </a:r>
                      <a:r>
                        <a:rPr lang="zh-CN" altLang="en-US" sz="2600" b="1">
                          <a:latin typeface="楷体" panose="02010609060101010101" charset="-122"/>
                          <a:ea typeface="楷体" panose="02010609060101010101" charset="-122"/>
                          <a:cs typeface="宋体" panose="02010600030101010101" pitchFamily="2" charset="-122"/>
                        </a:rPr>
                        <a:t>得到</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    ③</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知</a:t>
                      </a:r>
                      <a:r>
                        <a:rPr lang="zh-CN" altLang="en-US" sz="2600" b="1">
                          <a:latin typeface="宋体" panose="02010600030101010101" pitchFamily="2" charset="-122"/>
                          <a:ea typeface="宋体" panose="02010600030101010101" pitchFamily="2" charset="-122"/>
                          <a:cs typeface="宋体" panose="02010600030101010101" pitchFamily="2" charset="-122"/>
                        </a:rPr>
                        <a:t>之者不如好之者（</a:t>
                      </a:r>
                      <a:r>
                        <a:rPr lang="zh-CN" altLang="en-US" sz="2600" b="1">
                          <a:latin typeface="楷体" panose="02010609060101010101" charset="-122"/>
                          <a:ea typeface="楷体" panose="02010609060101010101" charset="-122"/>
                          <a:cs typeface="宋体" panose="02010600030101010101" pitchFamily="2" charset="-122"/>
                        </a:rPr>
                        <a:t>知道</a:t>
                      </a:r>
                      <a:r>
                        <a:rPr lang="zh-CN" altLang="en-US" sz="2600" b="1">
                          <a:latin typeface="宋体" panose="02010600030101010101" pitchFamily="2" charset="-122"/>
                          <a:ea typeface="宋体" panose="02010600030101010101" pitchFamily="2" charset="-122"/>
                          <a:cs typeface="宋体" panose="02010600030101010101" pitchFamily="2" charset="-122"/>
                        </a:rPr>
                        <a:t>）</a:t>
                      </a:r>
                    </a:p>
                  </a:txBody>
                  <a:tcPr marL="91443" marR="91443" marT="46598" marB="46598"/>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5" name="文本框 1">
            <a:extLst>
              <a:ext uri="{FF2B5EF4-FFF2-40B4-BE49-F238E27FC236}">
                <a16:creationId xmlns:a16="http://schemas.microsoft.com/office/drawing/2014/main" id="{11392488-FE2C-4048-AF02-9701B2092AFF}"/>
              </a:ext>
            </a:extLst>
          </p:cNvPr>
          <p:cNvSpPr txBox="1">
            <a:spLocks noChangeArrowheads="1"/>
          </p:cNvSpPr>
          <p:nvPr/>
        </p:nvSpPr>
        <p:spPr bwMode="auto">
          <a:xfrm>
            <a:off x="1884364" y="574676"/>
            <a:ext cx="8423275" cy="603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700" b="1">
                <a:latin typeface="宋体" panose="02010600030101010101" pitchFamily="2" charset="-122"/>
                <a:sym typeface="宋体" panose="02010600030101010101" pitchFamily="2" charset="-122"/>
              </a:rPr>
              <a:t>2．全文主要围绕石兽的搜寻工作展开，在戏剧性的情节中挖掘出生活中的哲理。寺僧和普通人一样，因为对外界事物的认识有限，按照常规思维划着几只小船，顺着河流去寻找石兽，当然是找不到；而讲学家按照自己从书本上学来的知识进行推理也不正确，他的一套理论也许能让众人暂时信服，但是事实还是事实，按照讲学家的理论和方法向地下挖掘，肯定也是找不到石兽的。老河兵因为常年与河流打交道，对河流的水、石、泥沙等习性有更细致的了解，因而能得出正确的结论：石头逆流而上了。最终大家按照老河兵的方法在上游寻找，果然找到了石兽。</a:t>
            </a:r>
          </a:p>
        </p:txBody>
      </p:sp>
    </p:spTree>
  </p:cSld>
  <p:clrMapOvr>
    <a:masterClrMapping/>
  </p:clrMapOvr>
  <p:transition/>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89" name="文本框 1">
            <a:extLst>
              <a:ext uri="{FF2B5EF4-FFF2-40B4-BE49-F238E27FC236}">
                <a16:creationId xmlns:a16="http://schemas.microsoft.com/office/drawing/2014/main" id="{D1478C36-8B76-498B-B073-6060F49006C7}"/>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文章寓理于事，给了人们非常深刻的启示。文章结尾揭示了主旨：“然则天下之事，但知其一，不知其二者多矣，可据理臆断欤？”像寺僧和讲学家那样“但知其一，不知其二者”的人是很多的，在日常生活中是屡见不鲜的。作者对此类一知半解而又自以为是的人进行了辛辣的嘲讽，又指明了认识事物的方法和途径：不能片面地理解，更不能主观臆断，而要全面深入地调查探究事物的特性。</a:t>
            </a:r>
          </a:p>
        </p:txBody>
      </p:sp>
    </p:spTree>
  </p:cSld>
  <p:clrMapOvr>
    <a:masterClrMapping/>
  </p:clrMapOvr>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3" name="文本框 1">
            <a:extLst>
              <a:ext uri="{FF2B5EF4-FFF2-40B4-BE49-F238E27FC236}">
                <a16:creationId xmlns:a16="http://schemas.microsoft.com/office/drawing/2014/main" id="{7DF718B6-4278-4427-8C50-40629612CDA8}"/>
              </a:ext>
            </a:extLst>
          </p:cNvPr>
          <p:cNvSpPr txBox="1"/>
          <p:nvPr/>
        </p:nvSpPr>
        <p:spPr>
          <a:xfrm>
            <a:off x="1778001" y="673100"/>
            <a:ext cx="8602663"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1．文章短小，结构严谨，语言精练准确，极具说服力。</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2．层次分明，围绕石兽的搜寻工作展开叙述，在戏剧性的情节中挖掘出生活中的哲理，情节简单、语言简练，读来却耐人寻味。</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A160E3CA-300E-4FB0-9539-E9AAE8C73B89}"/>
              </a:ext>
            </a:extLst>
          </p:cNvPr>
          <p:cNvSpPr txBox="1"/>
          <p:nvPr/>
        </p:nvSpPr>
        <p:spPr>
          <a:xfrm>
            <a:off x="1884364" y="554038"/>
            <a:ext cx="8423275" cy="1284006"/>
          </a:xfrm>
          <a:prstGeom prst="rect">
            <a:avLst/>
          </a:prstGeom>
          <a:noFill/>
          <a:ln w="9525">
            <a:noFill/>
          </a:ln>
        </p:spPr>
        <p:txBody>
          <a:bodyPr>
            <a:spAutoFit/>
          </a:bodyPr>
          <a:lstStyle/>
          <a:p>
            <a:pPr algn="ct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八年级上册</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《三峡》</a:t>
            </a:r>
            <a:r>
              <a:rPr lang="zh-CN" altLang="en-US" sz="2800" b="1" noProof="1">
                <a:latin typeface="宋体" panose="02010600030101010101" pitchFamily="2" charset="-122"/>
                <a:sym typeface="宋体" panose="02010600030101010101" pitchFamily="2" charset="-122"/>
              </a:rPr>
              <a:t>　</a:t>
            </a:r>
          </a:p>
        </p:txBody>
      </p:sp>
      <p:graphicFrame>
        <p:nvGraphicFramePr>
          <p:cNvPr id="2" name="内容占位符 1">
            <a:extLst>
              <a:ext uri="{FF2B5EF4-FFF2-40B4-BE49-F238E27FC236}">
                <a16:creationId xmlns:a16="http://schemas.microsoft.com/office/drawing/2014/main" id="{44ECCE90-0F27-4912-95F5-0B0861040EF3}"/>
              </a:ext>
            </a:extLst>
          </p:cNvPr>
          <p:cNvGraphicFramePr>
            <a:graphicFrameLocks noGrp="1"/>
          </p:cNvGraphicFramePr>
          <p:nvPr>
            <p:ph idx="1"/>
          </p:nvPr>
        </p:nvGraphicFramePr>
        <p:xfrm>
          <a:off x="2020888" y="1936751"/>
          <a:ext cx="8475662" cy="4702012"/>
        </p:xfrm>
        <a:graphic>
          <a:graphicData uri="http://schemas.openxmlformats.org/drawingml/2006/table">
            <a:tbl>
              <a:tblPr firstRow="1" bandRow="1">
                <a:tableStyleId>{5C22544A-7EE6-4342-B048-85BDC9FD1C3A}</a:tableStyleId>
              </a:tblPr>
              <a:tblGrid>
                <a:gridCol w="1933502">
                  <a:extLst>
                    <a:ext uri="{9D8B030D-6E8A-4147-A177-3AD203B41FA5}">
                      <a16:colId xmlns:a16="http://schemas.microsoft.com/office/drawing/2014/main" val="20000"/>
                    </a:ext>
                  </a:extLst>
                </a:gridCol>
                <a:gridCol w="6542160">
                  <a:extLst>
                    <a:ext uri="{9D8B030D-6E8A-4147-A177-3AD203B41FA5}">
                      <a16:colId xmlns:a16="http://schemas.microsoft.com/office/drawing/2014/main" val="20001"/>
                    </a:ext>
                  </a:extLst>
                </a:gridCol>
              </a:tblGrid>
              <a:tr h="551910">
                <a:tc>
                  <a:txBody>
                    <a:bodyPr vert="horz" wrap="square"/>
                    <a:lstStyle/>
                    <a:p>
                      <a:pPr algn="ctr" fontAlgn="auto">
                        <a:lnSpc>
                          <a:spcPct val="12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121" marB="47121"/>
                </a:tc>
                <a:tc>
                  <a:txBody>
                    <a:bodyPr vert="horz" wrap="square"/>
                    <a:lstStyle/>
                    <a:p>
                      <a:pPr algn="ctr" fontAlgn="auto">
                        <a:lnSpc>
                          <a:spcPct val="12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121" marB="47121"/>
                </a:tc>
                <a:extLst>
                  <a:ext uri="{0D108BD9-81ED-4DB2-BD59-A6C34878D82A}">
                    <a16:rowId xmlns:a16="http://schemas.microsoft.com/office/drawing/2014/main" val="10000"/>
                  </a:ext>
                </a:extLst>
              </a:tr>
              <a:tr h="706822">
                <a:tc>
                  <a:txBody>
                    <a:bodyPr vert="horz" wrap="square"/>
                    <a:lstStyle/>
                    <a:p>
                      <a:pPr algn="ctr" fontAlgn="auto">
                        <a:lnSpc>
                          <a:spcPct val="120000"/>
                        </a:lnSpc>
                        <a:buNone/>
                      </a:pPr>
                      <a:r>
                        <a:rPr lang="zh-CN" altLang="en-US" sz="2900" b="1">
                          <a:latin typeface="宋体" panose="02010600030101010101" pitchFamily="2" charset="-122"/>
                          <a:ea typeface="宋体" panose="02010600030101010101" pitchFamily="2" charset="-122"/>
                        </a:rPr>
                        <a:t>通假字</a:t>
                      </a:r>
                    </a:p>
                  </a:txBody>
                  <a:tcPr marL="91437" marR="91437" marT="47121" marB="47121"/>
                </a:tc>
                <a:tc>
                  <a:txBody>
                    <a:bodyPr vert="horz" wrap="square"/>
                    <a:lstStyle/>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略无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阙</a:t>
                      </a:r>
                      <a:r>
                        <a:rPr lang="zh-CN" altLang="en-US" sz="2900" b="1">
                          <a:latin typeface="宋体" panose="02010600030101010101" pitchFamily="2" charset="-122"/>
                          <a:ea typeface="宋体" panose="02010600030101010101" pitchFamily="2" charset="-122"/>
                          <a:cs typeface="宋体" panose="02010600030101010101" pitchFamily="2" charset="-122"/>
                        </a:rPr>
                        <a:t>处（</a:t>
                      </a:r>
                      <a:r>
                        <a:rPr lang="zh-CN" altLang="en-US" sz="2900" b="1">
                          <a:latin typeface="楷体" panose="02010609060101010101" charset="-122"/>
                          <a:ea typeface="楷体" panose="02010609060101010101" charset="-122"/>
                          <a:cs typeface="楷体" panose="02010609060101010101" charset="-122"/>
                        </a:rPr>
                        <a:t>同“缺”，空隙、缺口</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7121" marB="47121"/>
                </a:tc>
                <a:extLst>
                  <a:ext uri="{0D108BD9-81ED-4DB2-BD59-A6C34878D82A}">
                    <a16:rowId xmlns:a16="http://schemas.microsoft.com/office/drawing/2014/main" val="10001"/>
                  </a:ext>
                </a:extLst>
              </a:tr>
              <a:tr h="621741">
                <a:tc>
                  <a:txBody>
                    <a:bodyPr vert="horz" wrap="square"/>
                    <a:lstStyle/>
                    <a:p>
                      <a:pPr algn="ctr" fontAlgn="auto">
                        <a:lnSpc>
                          <a:spcPct val="120000"/>
                        </a:lnSpc>
                        <a:buNone/>
                      </a:pPr>
                      <a:r>
                        <a:rPr lang="zh-CN" altLang="en-US" sz="2900" b="1">
                          <a:latin typeface="宋体" panose="02010600030101010101" pitchFamily="2" charset="-122"/>
                          <a:ea typeface="宋体" panose="02010600030101010101" pitchFamily="2" charset="-122"/>
                        </a:rPr>
                        <a:t>词类活用</a:t>
                      </a:r>
                    </a:p>
                  </a:txBody>
                  <a:tcPr marL="91437" marR="91437" marT="47121" marB="47121"/>
                </a:tc>
                <a:tc>
                  <a:txBody>
                    <a:bodyPr vert="horz" wrap="square"/>
                    <a:lstStyle/>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虽乘</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奔</a:t>
                      </a:r>
                      <a:r>
                        <a:rPr lang="zh-CN" altLang="en-US" sz="2900" b="1">
                          <a:latin typeface="宋体" panose="02010600030101010101" pitchFamily="2" charset="-122"/>
                          <a:ea typeface="宋体" panose="02010600030101010101" pitchFamily="2" charset="-122"/>
                          <a:cs typeface="宋体" panose="02010600030101010101" pitchFamily="2" charset="-122"/>
                        </a:rPr>
                        <a:t>御风（</a:t>
                      </a:r>
                      <a:r>
                        <a:rPr lang="zh-CN" altLang="en-US" sz="2900" b="1">
                          <a:latin typeface="楷体_GB2312" panose="02010609030101010101" charset="-122"/>
                          <a:ea typeface="楷体_GB2312" panose="02010609030101010101" charset="-122"/>
                          <a:cs typeface="宋体" panose="02010600030101010101" pitchFamily="2" charset="-122"/>
                        </a:rPr>
                        <a:t>动词用作名词，飞奔的马</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7121" marB="47121"/>
                </a:tc>
                <a:extLst>
                  <a:ext uri="{0D108BD9-81ED-4DB2-BD59-A6C34878D82A}">
                    <a16:rowId xmlns:a16="http://schemas.microsoft.com/office/drawing/2014/main" val="10002"/>
                  </a:ext>
                </a:extLst>
              </a:tr>
              <a:tr h="2662951">
                <a:tc>
                  <a:txBody>
                    <a:bodyPr vert="horz" wrap="square"/>
                    <a:lstStyle/>
                    <a:p>
                      <a:pPr algn="ctr" fontAlgn="auto">
                        <a:lnSpc>
                          <a:spcPct val="120000"/>
                        </a:lnSpc>
                        <a:buNone/>
                      </a:pPr>
                      <a:endParaRPr lang="zh-CN" altLang="en-US" sz="2900" b="1">
                        <a:latin typeface="宋体" panose="02010600030101010101" pitchFamily="2" charset="-122"/>
                        <a:ea typeface="宋体" panose="02010600030101010101" pitchFamily="2" charset="-122"/>
                      </a:endParaRPr>
                    </a:p>
                    <a:p>
                      <a:pPr algn="ctr" fontAlgn="auto">
                        <a:lnSpc>
                          <a:spcPct val="120000"/>
                        </a:lnSpc>
                        <a:buNone/>
                      </a:pPr>
                      <a:endParaRPr lang="zh-CN" altLang="en-US" sz="2900" b="1">
                        <a:latin typeface="宋体" panose="02010600030101010101" pitchFamily="2" charset="-122"/>
                        <a:ea typeface="宋体" panose="02010600030101010101" pitchFamily="2" charset="-122"/>
                      </a:endParaRPr>
                    </a:p>
                    <a:p>
                      <a:pPr algn="ctr" fontAlgn="auto">
                        <a:lnSpc>
                          <a:spcPct val="120000"/>
                        </a:lnSpc>
                        <a:buNone/>
                      </a:pPr>
                      <a:r>
                        <a:rPr lang="zh-CN" altLang="en-US" sz="2900" b="1">
                          <a:latin typeface="宋体" panose="02010600030101010101" pitchFamily="2" charset="-122"/>
                          <a:ea typeface="宋体" panose="02010600030101010101" pitchFamily="2" charset="-122"/>
                        </a:rPr>
                        <a:t>一词多义</a:t>
                      </a:r>
                    </a:p>
                  </a:txBody>
                  <a:tcPr marL="91437" marR="91437" marT="47121" marB="47121"/>
                </a:tc>
                <a:tc>
                  <a:txBody>
                    <a:bodyPr vert="horz" wrap="square"/>
                    <a:lstStyle/>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自：①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自</a:t>
                      </a:r>
                      <a:r>
                        <a:rPr lang="zh-CN" altLang="en-US" sz="2900" b="1">
                          <a:latin typeface="宋体" panose="02010600030101010101" pitchFamily="2" charset="-122"/>
                          <a:ea typeface="宋体" panose="02010600030101010101" pitchFamily="2" charset="-122"/>
                          <a:cs typeface="宋体" panose="02010600030101010101" pitchFamily="2" charset="-122"/>
                        </a:rPr>
                        <a:t>三峡七百里中（</a:t>
                      </a:r>
                      <a:r>
                        <a:rPr lang="zh-CN" altLang="en-US" sz="2900" b="1">
                          <a:latin typeface="楷体" panose="02010609060101010101" charset="-122"/>
                          <a:ea typeface="楷体" panose="02010609060101010101" charset="-122"/>
                          <a:cs typeface="宋体" panose="02010600030101010101" pitchFamily="2" charset="-122"/>
                        </a:rPr>
                        <a:t>在</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自</a:t>
                      </a:r>
                      <a:r>
                        <a:rPr lang="zh-CN" altLang="en-US" sz="2900" b="1">
                          <a:latin typeface="宋体" panose="02010600030101010101" pitchFamily="2" charset="-122"/>
                          <a:ea typeface="宋体" panose="02010600030101010101" pitchFamily="2" charset="-122"/>
                          <a:cs typeface="宋体" panose="02010600030101010101" pitchFamily="2" charset="-122"/>
                        </a:rPr>
                        <a:t>非亭午夜分（</a:t>
                      </a:r>
                      <a:r>
                        <a:rPr lang="zh-CN" altLang="en-US" sz="2900" b="1">
                          <a:latin typeface="楷体" panose="02010609060101010101" charset="-122"/>
                          <a:ea typeface="楷体" panose="02010609060101010101" charset="-122"/>
                          <a:cs typeface="宋体" panose="02010600030101010101" pitchFamily="2" charset="-122"/>
                        </a:rPr>
                        <a:t>如果</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绝：①沿溯阻</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绝</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隔断</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绝</a:t>
                      </a:r>
                      <a:r>
                        <a:rPr lang="zh-CN" altLang="en-US" sz="2900" b="1">
                          <a:solidFill>
                            <a:schemeClr val="tx1"/>
                          </a:solidFill>
                          <a:latin typeface="宋体" panose="02010600030101010101" pitchFamily="2" charset="-122"/>
                          <a:ea typeface="宋体" panose="02010600030101010101" pitchFamily="2" charset="-122"/>
                          <a:cs typeface="宋体" panose="02010600030101010101" pitchFamily="2" charset="-122"/>
                        </a:rPr>
                        <a:t>巘</a:t>
                      </a:r>
                      <a:r>
                        <a:rPr lang="zh-CN" altLang="en-US" sz="2900" b="1">
                          <a:latin typeface="宋体" panose="02010600030101010101" pitchFamily="2" charset="-122"/>
                          <a:ea typeface="宋体" panose="02010600030101010101" pitchFamily="2" charset="-122"/>
                          <a:cs typeface="宋体" panose="02010600030101010101" pitchFamily="2" charset="-122"/>
                        </a:rPr>
                        <a:t>多生怪柏（</a:t>
                      </a:r>
                      <a:r>
                        <a:rPr lang="zh-CN" altLang="en-US" sz="2900" b="1">
                          <a:latin typeface="楷体" panose="02010609060101010101" charset="-122"/>
                          <a:ea typeface="楷体" panose="02010609060101010101" charset="-122"/>
                          <a:cs typeface="宋体" panose="02010600030101010101" pitchFamily="2" charset="-122"/>
                        </a:rPr>
                        <a:t>极</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2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③哀转久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绝</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停止，消失</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7121" marB="47121"/>
                </a:tc>
                <a:extLst>
                  <a:ext uri="{0D108BD9-81ED-4DB2-BD59-A6C34878D82A}">
                    <a16:rowId xmlns:a16="http://schemas.microsoft.com/office/drawing/2014/main" val="10003"/>
                  </a:ext>
                </a:extLst>
              </a:tr>
            </a:tbl>
          </a:graphicData>
        </a:graphic>
      </p:graphicFrame>
    </p:spTree>
  </p:cSld>
  <p:clrMapOvr>
    <a:masterClrMapping/>
  </p:clrMapOvr>
  <p:transition/>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12C3B198-187B-49D9-92D9-E89B1B9755F0}"/>
              </a:ext>
            </a:extLst>
          </p:cNvPr>
          <p:cNvGraphicFramePr>
            <a:graphicFrameLocks noGrp="1"/>
          </p:cNvGraphicFramePr>
          <p:nvPr>
            <p:ph idx="1"/>
          </p:nvPr>
        </p:nvGraphicFramePr>
        <p:xfrm>
          <a:off x="1835151" y="860425"/>
          <a:ext cx="8613775" cy="5480050"/>
        </p:xfrm>
        <a:graphic>
          <a:graphicData uri="http://schemas.openxmlformats.org/drawingml/2006/table">
            <a:tbl>
              <a:tblPr firstRow="1" bandRow="1">
                <a:tableStyleId>{5C22544A-7EE6-4342-B048-85BDC9FD1C3A}</a:tableStyleId>
              </a:tblPr>
              <a:tblGrid>
                <a:gridCol w="1866127">
                  <a:extLst>
                    <a:ext uri="{9D8B030D-6E8A-4147-A177-3AD203B41FA5}">
                      <a16:colId xmlns:a16="http://schemas.microsoft.com/office/drawing/2014/main" val="20000"/>
                    </a:ext>
                  </a:extLst>
                </a:gridCol>
                <a:gridCol w="6747648">
                  <a:extLst>
                    <a:ext uri="{9D8B030D-6E8A-4147-A177-3AD203B41FA5}">
                      <a16:colId xmlns:a16="http://schemas.microsoft.com/office/drawing/2014/main" val="20001"/>
                    </a:ext>
                  </a:extLst>
                </a:gridCol>
              </a:tblGrid>
              <a:tr h="731520">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33" marR="91433"/>
                </a:tc>
                <a:tc>
                  <a:txBody>
                    <a:bodyPr vert="horz" wrap="square"/>
                    <a:lstStyle/>
                    <a:p>
                      <a:pPr algn="ctr" fontAlgn="auto">
                        <a:lnSpc>
                          <a:spcPct val="15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33" marR="91433"/>
                </a:tc>
                <a:extLst>
                  <a:ext uri="{0D108BD9-81ED-4DB2-BD59-A6C34878D82A}">
                    <a16:rowId xmlns:a16="http://schemas.microsoft.com/office/drawing/2014/main" val="10000"/>
                  </a:ext>
                </a:extLst>
              </a:tr>
              <a:tr h="4748530">
                <a:tc>
                  <a:txBody>
                    <a:bodyPr vert="horz" wrap="square"/>
                    <a:lstStyle/>
                    <a:p>
                      <a:pPr algn="ctr">
                        <a:lnSpc>
                          <a:spcPct val="150000"/>
                        </a:lnSpc>
                        <a:buNone/>
                      </a:pPr>
                      <a:endParaRPr lang="zh-CN" altLang="en-US" sz="2800" b="1">
                        <a:latin typeface="宋体" panose="02010600030101010101" pitchFamily="2" charset="-122"/>
                        <a:ea typeface="宋体" panose="02010600030101010101" pitchFamily="2" charset="-122"/>
                      </a:endParaRPr>
                    </a:p>
                    <a:p>
                      <a:pPr algn="ctr">
                        <a:lnSpc>
                          <a:spcPct val="150000"/>
                        </a:lnSpc>
                        <a:buNone/>
                      </a:pPr>
                      <a:endParaRPr lang="zh-CN" altLang="en-US" sz="2800" b="1">
                        <a:latin typeface="宋体" panose="02010600030101010101" pitchFamily="2" charset="-122"/>
                        <a:ea typeface="宋体" panose="02010600030101010101" pitchFamily="2" charset="-122"/>
                      </a:endParaRPr>
                    </a:p>
                    <a:p>
                      <a:pPr algn="ctr">
                        <a:lnSpc>
                          <a:spcPct val="150000"/>
                        </a:lnSpc>
                        <a:buNone/>
                      </a:pPr>
                      <a:r>
                        <a:rPr lang="zh-CN" altLang="en-US" sz="2800" b="1">
                          <a:latin typeface="宋体" panose="02010600030101010101" pitchFamily="2" charset="-122"/>
                          <a:ea typeface="宋体" panose="02010600030101010101" pitchFamily="2" charset="-122"/>
                        </a:rPr>
                        <a:t>其他重点实词</a:t>
                      </a:r>
                    </a:p>
                  </a:txBody>
                  <a:tcPr marL="91433" marR="91433"/>
                </a:tc>
                <a:tc>
                  <a:txBody>
                    <a:bodyPr vert="horz" wrap="square"/>
                    <a:lstStyle/>
                    <a:p>
                      <a:pPr algn="l">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不见</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曦</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月（</a:t>
                      </a:r>
                      <a:r>
                        <a:rPr lang="zh-CN" altLang="en-US" sz="2800" b="1">
                          <a:latin typeface="楷体" panose="02010609060101010101" charset="-122"/>
                          <a:ea typeface="楷体" panose="02010609060101010101" charset="-122"/>
                          <a:cs typeface="宋体" panose="02010600030101010101" pitchFamily="2" charset="-122"/>
                          <a:sym typeface="+mn-ea"/>
                        </a:rPr>
                        <a:t>日光，这里指太阳</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8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至于夏水</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襄</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陵（</a:t>
                      </a:r>
                      <a:r>
                        <a:rPr lang="zh-CN" altLang="en-US" sz="2800" b="1">
                          <a:latin typeface="楷体" panose="02010609060101010101" charset="-122"/>
                          <a:ea typeface="楷体" panose="02010609060101010101" charset="-122"/>
                          <a:cs typeface="宋体" panose="02010600030101010101" pitchFamily="2" charset="-122"/>
                          <a:sym typeface="+mn-ea"/>
                        </a:rPr>
                        <a:t>升到高处</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沿溯</a:t>
                      </a:r>
                      <a:r>
                        <a:rPr lang="zh-CN" altLang="en-US" sz="2800" b="1">
                          <a:latin typeface="宋体" panose="02010600030101010101" pitchFamily="2" charset="-122"/>
                          <a:ea typeface="宋体" panose="02010600030101010101" pitchFamily="2" charset="-122"/>
                          <a:cs typeface="宋体" panose="02010600030101010101" pitchFamily="2" charset="-122"/>
                        </a:rPr>
                        <a:t>阻绝（</a:t>
                      </a:r>
                      <a:r>
                        <a:rPr lang="zh-CN" altLang="en-US" sz="2800" b="1">
                          <a:latin typeface="楷体" panose="02010609060101010101" charset="-122"/>
                          <a:ea typeface="楷体" panose="02010609060101010101" charset="-122"/>
                          <a:cs typeface="宋体" panose="02010600030101010101" pitchFamily="2" charset="-122"/>
                        </a:rPr>
                        <a:t>沿：顺流而下。溯：逆流而上</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或</a:t>
                      </a:r>
                      <a:r>
                        <a:rPr lang="zh-CN" altLang="en-US" sz="2800" b="1">
                          <a:latin typeface="宋体" panose="02010600030101010101" pitchFamily="2" charset="-122"/>
                          <a:ea typeface="宋体" panose="02010600030101010101" pitchFamily="2" charset="-122"/>
                          <a:cs typeface="宋体" panose="02010600030101010101" pitchFamily="2" charset="-122"/>
                        </a:rPr>
                        <a:t>王命急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宣</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或：有时。宣：传达，宣布</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虽</a:t>
                      </a:r>
                      <a:r>
                        <a:rPr lang="zh-CN" altLang="en-US" sz="2800" b="1">
                          <a:latin typeface="宋体" panose="02010600030101010101" pitchFamily="2" charset="-122"/>
                          <a:ea typeface="宋体" panose="02010600030101010101" pitchFamily="2" charset="-122"/>
                          <a:cs typeface="宋体" panose="02010600030101010101" pitchFamily="2" charset="-122"/>
                        </a:rPr>
                        <a:t>乘</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奔</a:t>
                      </a:r>
                      <a:r>
                        <a:rPr lang="zh-CN" altLang="en-US" sz="2800" b="1">
                          <a:latin typeface="宋体" panose="02010600030101010101" pitchFamily="2" charset="-122"/>
                          <a:ea typeface="宋体" panose="02010600030101010101" pitchFamily="2" charset="-122"/>
                          <a:cs typeface="宋体" panose="02010600030101010101" pitchFamily="2" charset="-122"/>
                        </a:rPr>
                        <a:t>御风（</a:t>
                      </a:r>
                      <a:r>
                        <a:rPr lang="zh-CN" altLang="en-US" sz="2800" b="1">
                          <a:latin typeface="楷体" panose="02010609060101010101" charset="-122"/>
                          <a:ea typeface="楷体" panose="02010609060101010101" charset="-122"/>
                          <a:cs typeface="宋体" panose="02010600030101010101" pitchFamily="2" charset="-122"/>
                        </a:rPr>
                        <a:t>虽：即使。奔：飞奔的马</a:t>
                      </a:r>
                      <a:r>
                        <a:rPr lang="zh-CN" altLang="en-US" sz="2800" b="1">
                          <a:latin typeface="宋体" panose="02010600030101010101" pitchFamily="2" charset="-122"/>
                          <a:ea typeface="宋体" panose="02010600030101010101" pitchFamily="2" charset="-122"/>
                          <a:cs typeface="宋体" panose="02010600030101010101" pitchFamily="2" charset="-122"/>
                        </a:rPr>
                        <a:t>）  </a:t>
                      </a:r>
                      <a:endParaRPr lang="zh-CN" altLang="en-US" sz="2800" b="1">
                        <a:latin typeface="宋体" panose="02010600030101010101" pitchFamily="2" charset="-122"/>
                        <a:ea typeface="宋体" panose="02010600030101010101" pitchFamily="2" charset="-122"/>
                        <a:cs typeface="宋体" panose="02010600030101010101" pitchFamily="2" charset="-122"/>
                        <a:sym typeface="+mn-ea"/>
                      </a:endParaRPr>
                    </a:p>
                  </a:txBody>
                  <a:tcPr marL="91433" marR="9143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EF0A61FB-9A92-4060-8E21-F036D5224F1A}"/>
              </a:ext>
            </a:extLst>
          </p:cNvPr>
          <p:cNvGraphicFramePr>
            <a:graphicFrameLocks noGrp="1"/>
          </p:cNvGraphicFramePr>
          <p:nvPr>
            <p:ph idx="1"/>
          </p:nvPr>
        </p:nvGraphicFramePr>
        <p:xfrm>
          <a:off x="1978026" y="806450"/>
          <a:ext cx="8475663" cy="5492944"/>
        </p:xfrm>
        <a:graphic>
          <a:graphicData uri="http://schemas.openxmlformats.org/drawingml/2006/table">
            <a:tbl>
              <a:tblPr firstRow="1" bandRow="1">
                <a:tableStyleId>{5C22544A-7EE6-4342-B048-85BDC9FD1C3A}</a:tableStyleId>
              </a:tblPr>
              <a:tblGrid>
                <a:gridCol w="1793808">
                  <a:extLst>
                    <a:ext uri="{9D8B030D-6E8A-4147-A177-3AD203B41FA5}">
                      <a16:colId xmlns:a16="http://schemas.microsoft.com/office/drawing/2014/main" val="20000"/>
                    </a:ext>
                  </a:extLst>
                </a:gridCol>
                <a:gridCol w="6681855">
                  <a:extLst>
                    <a:ext uri="{9D8B030D-6E8A-4147-A177-3AD203B41FA5}">
                      <a16:colId xmlns:a16="http://schemas.microsoft.com/office/drawing/2014/main" val="20001"/>
                    </a:ext>
                  </a:extLst>
                </a:gridCol>
              </a:tblGrid>
              <a:tr h="654109">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356" marB="47356"/>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356" marB="47356"/>
                </a:tc>
                <a:extLst>
                  <a:ext uri="{0D108BD9-81ED-4DB2-BD59-A6C34878D82A}">
                    <a16:rowId xmlns:a16="http://schemas.microsoft.com/office/drawing/2014/main" val="10000"/>
                  </a:ext>
                </a:extLst>
              </a:tr>
              <a:tr h="4649729">
                <a:tc>
                  <a:txBody>
                    <a:bodyPr vert="horz" wrap="square"/>
                    <a:lstStyle/>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37" marR="91437" marT="47356" marB="47356"/>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⑥不以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疾</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900" b="1">
                          <a:latin typeface="楷体" panose="02010609060101010101" charset="-122"/>
                          <a:ea typeface="楷体" panose="02010609060101010101" charset="-122"/>
                          <a:cs typeface="宋体" panose="02010600030101010101" pitchFamily="2" charset="-122"/>
                          <a:sym typeface="+mn-ea"/>
                        </a:rPr>
                        <a:t>快</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素湍</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绿潭（</a:t>
                      </a:r>
                      <a:r>
                        <a:rPr lang="zh-CN" altLang="en-US" sz="2900" b="1">
                          <a:latin typeface="楷体" panose="02010609060101010101" charset="-122"/>
                          <a:ea typeface="楷体" panose="02010609060101010101" charset="-122"/>
                          <a:cs typeface="宋体" panose="02010600030101010101" pitchFamily="2" charset="-122"/>
                          <a:sym typeface="+mn-ea"/>
                        </a:rPr>
                        <a:t>激起白色浪花的急流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回清</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倒影（</a:t>
                      </a:r>
                      <a:r>
                        <a:rPr lang="zh-CN" altLang="en-US" sz="2900" b="1">
                          <a:latin typeface="楷体" panose="02010609060101010101" charset="-122"/>
                          <a:ea typeface="楷体" panose="02010609060101010101" charset="-122"/>
                          <a:cs typeface="宋体" panose="02010600030101010101" pitchFamily="2" charset="-122"/>
                          <a:sym typeface="+mn-ea"/>
                        </a:rPr>
                        <a:t>回旋的清波</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绝</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巘</a:t>
                      </a:r>
                      <a:r>
                        <a:rPr lang="zh-CN" altLang="en-US" sz="2900" b="1">
                          <a:latin typeface="宋体" panose="02010600030101010101" pitchFamily="2" charset="-122"/>
                          <a:ea typeface="宋体" panose="02010600030101010101" pitchFamily="2" charset="-122"/>
                          <a:cs typeface="宋体" panose="02010600030101010101" pitchFamily="2" charset="-122"/>
                        </a:rPr>
                        <a:t>多生怪柏（</a:t>
                      </a:r>
                      <a:r>
                        <a:rPr lang="zh-CN" altLang="en-US" sz="2900" b="1">
                          <a:latin typeface="楷体" panose="02010609060101010101" charset="-122"/>
                          <a:ea typeface="楷体" panose="02010609060101010101" charset="-122"/>
                          <a:cs typeface="宋体" panose="02010600030101010101" pitchFamily="2" charset="-122"/>
                        </a:rPr>
                        <a:t>极高的山峰</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⑩</a:t>
                      </a:r>
                      <a:r>
                        <a:rPr lang="zh-CN" altLang="en-US" sz="2900" b="1">
                          <a:latin typeface="宋体" panose="02010600030101010101" pitchFamily="2" charset="-122"/>
                          <a:ea typeface="宋体" panose="02010600030101010101" pitchFamily="2" charset="-122"/>
                          <a:cs typeface="宋体" panose="02010600030101010101" pitchFamily="2" charset="-122"/>
                        </a:rPr>
                        <a:t>飞</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漱</a:t>
                      </a:r>
                      <a:r>
                        <a:rPr lang="zh-CN" altLang="en-US" sz="2900" b="1">
                          <a:latin typeface="宋体" panose="02010600030101010101" pitchFamily="2" charset="-122"/>
                          <a:ea typeface="宋体" panose="02010600030101010101" pitchFamily="2" charset="-122"/>
                          <a:cs typeface="宋体" panose="02010600030101010101" pitchFamily="2" charset="-122"/>
                        </a:rPr>
                        <a:t>其间（</a:t>
                      </a:r>
                      <a:r>
                        <a:rPr lang="zh-CN" altLang="en-US" sz="2900" b="1">
                          <a:latin typeface="楷体" panose="02010609060101010101" charset="-122"/>
                          <a:ea typeface="楷体" panose="02010609060101010101" charset="-122"/>
                          <a:cs typeface="宋体" panose="02010600030101010101" pitchFamily="2" charset="-122"/>
                        </a:rPr>
                        <a:t>冲荡</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⑪</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清荣峻茂</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水清树荣，山高草盛</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⑫</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良</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多趣味（</a:t>
                      </a:r>
                      <a:r>
                        <a:rPr lang="zh-CN" altLang="en-US" sz="2900" b="1">
                          <a:latin typeface="楷体_GB2312" panose="02010609030101010101" charset="-122"/>
                          <a:ea typeface="楷体_GB2312" panose="02010609030101010101" charset="-122"/>
                          <a:cs typeface="宋体" panose="02010600030101010101" pitchFamily="2" charset="-122"/>
                          <a:sym typeface="+mn-ea"/>
                        </a:rPr>
                        <a:t>甚，很</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37" marR="91437" marT="47356" marB="4735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4ADD081A-C854-4D74-942F-EEAC5ED27EBD}"/>
              </a:ext>
            </a:extLst>
          </p:cNvPr>
          <p:cNvGraphicFramePr>
            <a:graphicFrameLocks noGrp="1"/>
          </p:cNvGraphicFramePr>
          <p:nvPr>
            <p:ph idx="1"/>
          </p:nvPr>
        </p:nvGraphicFramePr>
        <p:xfrm>
          <a:off x="1978026" y="806451"/>
          <a:ext cx="8475663" cy="4830952"/>
        </p:xfrm>
        <a:graphic>
          <a:graphicData uri="http://schemas.openxmlformats.org/drawingml/2006/table">
            <a:tbl>
              <a:tblPr firstRow="1" bandRow="1">
                <a:tableStyleId>{5C22544A-7EE6-4342-B048-85BDC9FD1C3A}</a:tableStyleId>
              </a:tblPr>
              <a:tblGrid>
                <a:gridCol w="1793808">
                  <a:extLst>
                    <a:ext uri="{9D8B030D-6E8A-4147-A177-3AD203B41FA5}">
                      <a16:colId xmlns:a16="http://schemas.microsoft.com/office/drawing/2014/main" val="20000"/>
                    </a:ext>
                  </a:extLst>
                </a:gridCol>
                <a:gridCol w="6681855">
                  <a:extLst>
                    <a:ext uri="{9D8B030D-6E8A-4147-A177-3AD203B41FA5}">
                      <a16:colId xmlns:a16="http://schemas.microsoft.com/office/drawing/2014/main" val="20001"/>
                    </a:ext>
                  </a:extLst>
                </a:gridCol>
              </a:tblGrid>
              <a:tr h="657383">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593" marB="4759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593" marB="47593"/>
                </a:tc>
                <a:extLst>
                  <a:ext uri="{0D108BD9-81ED-4DB2-BD59-A6C34878D82A}">
                    <a16:rowId xmlns:a16="http://schemas.microsoft.com/office/drawing/2014/main" val="10000"/>
                  </a:ext>
                </a:extLst>
              </a:tr>
              <a:tr h="4006692">
                <a:tc>
                  <a:txBody>
                    <a:bodyPr vert="horz" wrap="square"/>
                    <a:lstStyle/>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37" marR="91437" marT="47593" marB="47593"/>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⑬</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晴初霜旦</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晴初：天刚放晴。霜旦：下霜的早晨</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属引凄异</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属引：接连不断。属，连接。引，延长。凄异：凄惨悲凉</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⑮空谷传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响</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_GB2312" panose="02010609030101010101" charset="-122"/>
                          <a:ea typeface="楷体_GB2312" panose="02010609030101010101" charset="-122"/>
                          <a:cs typeface="宋体" panose="02010600030101010101" pitchFamily="2" charset="-122"/>
                          <a:sym typeface="+mn-ea"/>
                        </a:rPr>
                        <a:t>回声</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⑯</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哀转</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久绝（</a:t>
                      </a:r>
                      <a:r>
                        <a:rPr lang="zh-CN" altLang="en-US" sz="2900" b="1">
                          <a:latin typeface="楷体_GB2312" panose="02010609030101010101" charset="-122"/>
                          <a:ea typeface="楷体_GB2312" panose="02010609030101010101" charset="-122"/>
                          <a:cs typeface="宋体" panose="02010600030101010101" pitchFamily="2" charset="-122"/>
                          <a:sym typeface="+mn-ea"/>
                        </a:rPr>
                        <a:t>声音悲凉婉转</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txBody>
                  <a:tcPr marL="91437" marR="91437" marT="47593" marB="4759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F4FFCFEE-4C72-441A-A0C4-DD84B9833B60}"/>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1．文章中心：本文选自北魏地理学家郦道元的《水经注》，描写了三峡雄奇险拔、清幽秀丽的景色，赞颂了祖国山河的壮丽，抒发了作者对祖国山水的热爱之情。</a:t>
            </a:r>
          </a:p>
          <a:p>
            <a:pPr>
              <a:lnSpc>
                <a:spcPct val="150000"/>
              </a:lnSpc>
            </a:pPr>
            <a:r>
              <a:rPr lang="zh-CN" altLang="en-US" sz="2800" b="1" noProof="1">
                <a:latin typeface="宋体" panose="02010600030101010101" pitchFamily="2" charset="-122"/>
                <a:sym typeface="宋体" panose="02010600030101010101" pitchFamily="2" charset="-122"/>
              </a:rPr>
              <a:t>2．文章脉络：文章先写山，后写水。第①段写山，第②③④段分别写夏水的“奔放美”、春冬之水的“清幽美”和秋水的“凄婉美”。</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7" name="文本框 1">
            <a:extLst>
              <a:ext uri="{FF2B5EF4-FFF2-40B4-BE49-F238E27FC236}">
                <a16:creationId xmlns:a16="http://schemas.microsoft.com/office/drawing/2014/main" id="{3669FF78-590B-4B92-8E5B-7AE1431D1122}"/>
              </a:ext>
            </a:extLst>
          </p:cNvPr>
          <p:cNvSpPr txBox="1">
            <a:spLocks noChangeArrowheads="1"/>
          </p:cNvSpPr>
          <p:nvPr/>
        </p:nvSpPr>
        <p:spPr bwMode="auto">
          <a:xfrm>
            <a:off x="1884364" y="588963"/>
            <a:ext cx="8423275" cy="5688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宋体" panose="02010600030101010101" pitchFamily="2" charset="-122"/>
                <a:sym typeface="宋体" panose="02010600030101010101" pitchFamily="2" charset="-122"/>
              </a:rPr>
              <a:t>第①段：总写山的特点。</a:t>
            </a:r>
          </a:p>
          <a:p>
            <a:pPr>
              <a:lnSpc>
                <a:spcPct val="130000"/>
              </a:lnSpc>
            </a:pPr>
            <a:r>
              <a:rPr lang="zh-CN" altLang="en-US" sz="2800" b="1">
                <a:latin typeface="宋体" panose="02010600030101010101" pitchFamily="2" charset="-122"/>
                <a:sym typeface="宋体" panose="02010600030101010101" pitchFamily="2" charset="-122"/>
              </a:rPr>
              <a:t>   “两岸连山，略无阙处”正面写山，突出群山连绵的特点。“重岩叠嶂，隐天蔽日，自非亭午夜分，不见曦月”将正面描写和侧面烘托相结合，说明三峡江面狭窄，峭壁对峙。这一段写出了山高岭连的特点。</a:t>
            </a:r>
          </a:p>
          <a:p>
            <a:pPr>
              <a:lnSpc>
                <a:spcPct val="130000"/>
              </a:lnSpc>
            </a:pPr>
            <a:endParaRPr lang="zh-CN" altLang="en-US" sz="2800" b="1">
              <a:latin typeface="宋体" panose="02010600030101010101" pitchFamily="2" charset="-122"/>
              <a:sym typeface="宋体" panose="02010600030101010101" pitchFamily="2" charset="-122"/>
            </a:endParaRPr>
          </a:p>
          <a:p>
            <a:pPr>
              <a:lnSpc>
                <a:spcPct val="130000"/>
              </a:lnSpc>
            </a:pPr>
            <a:r>
              <a:rPr lang="zh-CN" altLang="en-US" sz="2800" b="1">
                <a:latin typeface="宋体" panose="02010600030101010101" pitchFamily="2" charset="-122"/>
                <a:sym typeface="宋体" panose="02010600030101010101" pitchFamily="2" charset="-122"/>
              </a:rPr>
              <a:t>第②段：写三峡夏季江水湍急、凶险的特点。</a:t>
            </a:r>
          </a:p>
          <a:p>
            <a:pPr>
              <a:lnSpc>
                <a:spcPct val="130000"/>
              </a:lnSpc>
            </a:pPr>
            <a:r>
              <a:rPr lang="zh-CN" altLang="en-US" sz="2800" b="1">
                <a:latin typeface="宋体" panose="02010600030101010101" pitchFamily="2" charset="-122"/>
                <a:sym typeface="宋体" panose="02010600030101010101" pitchFamily="2" charset="-122"/>
              </a:rPr>
              <a:t>   “虽乘奔御风，不以疾也”运用对比的手法，以船行之快突出江流湍急的特点。先写夏水，后写春冬之水的原因：夏水最为凶险、迅疾，最具特点。</a:t>
            </a:r>
          </a:p>
        </p:txBody>
      </p:sp>
    </p:spTree>
  </p:cSld>
  <p:clrMapOvr>
    <a:masterClrMapping/>
  </p:clrMapOvr>
  <p:transition/>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1" name="文本框 1">
            <a:extLst>
              <a:ext uri="{FF2B5EF4-FFF2-40B4-BE49-F238E27FC236}">
                <a16:creationId xmlns:a16="http://schemas.microsoft.com/office/drawing/2014/main" id="{82E64FE2-59E1-42ED-A629-FAF82CE6F2AC}"/>
              </a:ext>
            </a:extLst>
          </p:cNvPr>
          <p:cNvSpPr txBox="1">
            <a:spLocks noChangeArrowheads="1"/>
          </p:cNvSpPr>
          <p:nvPr/>
        </p:nvSpPr>
        <p:spPr bwMode="auto">
          <a:xfrm>
            <a:off x="1920876" y="673100"/>
            <a:ext cx="8423275" cy="568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30000"/>
              </a:lnSpc>
            </a:pPr>
            <a:r>
              <a:rPr lang="zh-CN" altLang="en-US" sz="2800" b="1">
                <a:latin typeface="宋体" panose="02010600030101010101" pitchFamily="2" charset="-122"/>
                <a:sym typeface="宋体" panose="02010600030101010101" pitchFamily="2" charset="-122"/>
              </a:rPr>
              <a:t>第③段：写春冬时三峡的景色。</a:t>
            </a:r>
          </a:p>
          <a:p>
            <a:pPr>
              <a:lnSpc>
                <a:spcPct val="130000"/>
              </a:lnSpc>
            </a:pPr>
            <a:r>
              <a:rPr lang="zh-CN" altLang="en-US" sz="2800" b="1">
                <a:latin typeface="宋体" panose="02010600030101010101" pitchFamily="2" charset="-122"/>
                <a:sym typeface="宋体" panose="02010600030101010101" pitchFamily="2" charset="-122"/>
              </a:rPr>
              <a:t>    “素湍绿潭，回清倒影”属俯视江中所见，写出春冬江水之平静与清澈。“绝</a:t>
            </a:r>
            <a:r>
              <a:rPr lang="zh-CN" altLang="en-US" sz="2800" b="1">
                <a:latin typeface="宋体" panose="02010600030101010101" pitchFamily="2" charset="-122"/>
              </a:rPr>
              <a:t>巘</a:t>
            </a:r>
            <a:r>
              <a:rPr lang="zh-CN" altLang="en-US" sz="2800" b="1">
                <a:latin typeface="宋体" panose="02010600030101010101" pitchFamily="2" charset="-122"/>
                <a:sym typeface="宋体" panose="02010600030101010101" pitchFamily="2" charset="-122"/>
              </a:rPr>
              <a:t>多生怪柏，悬泉瀑布，飞漱其间”属仰观远景。“清荣峻茂，良多趣味”极为精练，八个字状写四种景物，总结全段。</a:t>
            </a:r>
          </a:p>
          <a:p>
            <a:pPr>
              <a:lnSpc>
                <a:spcPct val="130000"/>
              </a:lnSpc>
            </a:pPr>
            <a:endParaRPr lang="zh-CN" altLang="en-US" sz="2800" b="1">
              <a:latin typeface="宋体" panose="02010600030101010101" pitchFamily="2" charset="-122"/>
              <a:sym typeface="宋体" panose="02010600030101010101" pitchFamily="2" charset="-122"/>
            </a:endParaRPr>
          </a:p>
          <a:p>
            <a:pPr>
              <a:lnSpc>
                <a:spcPct val="130000"/>
              </a:lnSpc>
            </a:pPr>
            <a:r>
              <a:rPr lang="zh-CN" altLang="en-US" sz="2800" b="1">
                <a:latin typeface="宋体" panose="02010600030101010101" pitchFamily="2" charset="-122"/>
                <a:sym typeface="宋体" panose="02010600030101010101" pitchFamily="2" charset="-122"/>
              </a:rPr>
              <a:t>第④段：写三峡秋天的景象。</a:t>
            </a:r>
          </a:p>
          <a:p>
            <a:pPr>
              <a:lnSpc>
                <a:spcPct val="130000"/>
              </a:lnSpc>
            </a:pPr>
            <a:r>
              <a:rPr lang="zh-CN" altLang="en-US" sz="2800" b="1">
                <a:latin typeface="宋体" panose="02010600030101010101" pitchFamily="2" charset="-122"/>
                <a:sym typeface="宋体" panose="02010600030101010101" pitchFamily="2" charset="-122"/>
              </a:rPr>
              <a:t>    写山猿哀鸣，渲染了秋天萧瑟的气氛。引用渔歌既渲染了三峡秋季萧瑟凄凉的气氛，又写出了三峡山高峡长的特点。</a:t>
            </a:r>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4A2A0B92-70DE-4BC2-BE01-38912F5C0020}"/>
              </a:ext>
            </a:extLst>
          </p:cNvPr>
          <p:cNvGraphicFramePr>
            <a:graphicFrameLocks noGrp="1"/>
          </p:cNvGraphicFramePr>
          <p:nvPr>
            <p:ph idx="1"/>
          </p:nvPr>
        </p:nvGraphicFramePr>
        <p:xfrm>
          <a:off x="1857375" y="777875"/>
          <a:ext cx="8605838" cy="5344264"/>
        </p:xfrm>
        <a:graphic>
          <a:graphicData uri="http://schemas.openxmlformats.org/drawingml/2006/table">
            <a:tbl>
              <a:tblPr firstRow="1" bandRow="1">
                <a:tableStyleId>{5C22544A-7EE6-4342-B048-85BDC9FD1C3A}</a:tableStyleId>
              </a:tblPr>
              <a:tblGrid>
                <a:gridCol w="1637605">
                  <a:extLst>
                    <a:ext uri="{9D8B030D-6E8A-4147-A177-3AD203B41FA5}">
                      <a16:colId xmlns:a16="http://schemas.microsoft.com/office/drawing/2014/main" val="20000"/>
                    </a:ext>
                  </a:extLst>
                </a:gridCol>
                <a:gridCol w="6968233">
                  <a:extLst>
                    <a:ext uri="{9D8B030D-6E8A-4147-A177-3AD203B41FA5}">
                      <a16:colId xmlns:a16="http://schemas.microsoft.com/office/drawing/2014/main" val="20001"/>
                    </a:ext>
                  </a:extLst>
                </a:gridCol>
              </a:tblGrid>
              <a:tr h="496324">
                <a:tc>
                  <a:txBody>
                    <a:bodyPr vert="horz" wrap="square"/>
                    <a:lstStyle/>
                    <a:p>
                      <a:pPr algn="ctr">
                        <a:buNone/>
                      </a:pPr>
                      <a:r>
                        <a:rPr lang="zh-CN" altLang="en-US" sz="2600" b="1">
                          <a:solidFill>
                            <a:srgbClr val="C00000"/>
                          </a:solidFill>
                          <a:sym typeface="+mn-ea"/>
                        </a:rPr>
                        <a:t>词语类型</a:t>
                      </a:r>
                    </a:p>
                  </a:txBody>
                  <a:tcPr marL="91437" marR="91437" marT="46530" marB="46530"/>
                </a:tc>
                <a:tc>
                  <a:txBody>
                    <a:bodyPr vert="horz" wrap="square"/>
                    <a:lstStyle/>
                    <a:p>
                      <a:pPr algn="ctr">
                        <a:buNone/>
                      </a:pPr>
                      <a:r>
                        <a:rPr lang="zh-CN" altLang="en-US" sz="2600" b="1">
                          <a:solidFill>
                            <a:srgbClr val="C00000"/>
                          </a:solidFill>
                          <a:sym typeface="+mn-ea"/>
                        </a:rPr>
                        <a:t>举例</a:t>
                      </a:r>
                    </a:p>
                  </a:txBody>
                  <a:tcPr marL="91437" marR="91437" marT="46530" marB="46530"/>
                </a:tc>
                <a:extLst>
                  <a:ext uri="{0D108BD9-81ED-4DB2-BD59-A6C34878D82A}">
                    <a16:rowId xmlns:a16="http://schemas.microsoft.com/office/drawing/2014/main" val="10000"/>
                  </a:ext>
                </a:extLst>
              </a:tr>
              <a:tr h="4837676">
                <a:tc>
                  <a:txBody>
                    <a:bodyPr vert="horz" wrap="square"/>
                    <a:lstStyle/>
                    <a:p>
                      <a:pPr algn="ctr" fontAlgn="auto">
                        <a:lnSpc>
                          <a:spcPct val="150000"/>
                        </a:lnSpc>
                        <a:buNone/>
                      </a:pPr>
                      <a:endParaRPr lang="zh-CN" altLang="en-US" sz="2600" b="1"/>
                    </a:p>
                    <a:p>
                      <a:pPr algn="ctr" fontAlgn="auto">
                        <a:lnSpc>
                          <a:spcPct val="150000"/>
                        </a:lnSpc>
                        <a:buNone/>
                      </a:pPr>
                      <a:endParaRPr lang="zh-CN" altLang="en-US" sz="2600" b="1"/>
                    </a:p>
                    <a:p>
                      <a:pPr algn="ctr" fontAlgn="auto">
                        <a:lnSpc>
                          <a:spcPct val="150000"/>
                        </a:lnSpc>
                        <a:buNone/>
                      </a:pPr>
                      <a:endParaRPr lang="zh-CN" altLang="en-US" sz="2600" b="1"/>
                    </a:p>
                    <a:p>
                      <a:pPr algn="ctr" fontAlgn="auto">
                        <a:lnSpc>
                          <a:spcPct val="150000"/>
                        </a:lnSpc>
                        <a:buNone/>
                      </a:pPr>
                      <a:r>
                        <a:rPr lang="zh-CN" altLang="en-US" sz="2600" b="1"/>
                        <a:t>其他重点实词</a:t>
                      </a:r>
                    </a:p>
                  </a:txBody>
                  <a:tcPr marL="91437" marR="91437" marT="46530" marB="46530"/>
                </a:tc>
                <a:tc>
                  <a:txBody>
                    <a:bodyPr vert="horz" wrap="square"/>
                    <a:lstStyle/>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①人不知而不</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愠</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生气，恼怒</a:t>
                      </a:r>
                      <a:r>
                        <a:rPr lang="zh-CN" altLang="en-US" sz="26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②与朋友交而不</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信</a:t>
                      </a:r>
                      <a:r>
                        <a:rPr lang="zh-CN" altLang="en-US" sz="2600" b="1">
                          <a:latin typeface="宋体" panose="02010600030101010101" pitchFamily="2" charset="-122"/>
                          <a:ea typeface="宋体" panose="02010600030101010101" pitchFamily="2" charset="-122"/>
                          <a:cs typeface="宋体" panose="02010600030101010101" pitchFamily="2" charset="-122"/>
                        </a:rPr>
                        <a:t>乎（</a:t>
                      </a:r>
                      <a:r>
                        <a:rPr lang="zh-CN" altLang="en-US" sz="2600" b="1">
                          <a:latin typeface="楷体" panose="02010609060101010101" charset="-122"/>
                          <a:ea typeface="楷体" panose="02010609060101010101" charset="-122"/>
                          <a:cs typeface="宋体" panose="02010600030101010101" pitchFamily="2" charset="-122"/>
                        </a:rPr>
                        <a:t>诚信</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③</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传</a:t>
                      </a:r>
                      <a:r>
                        <a:rPr lang="zh-CN" altLang="en-US" sz="2600" b="1">
                          <a:latin typeface="宋体" panose="02010600030101010101" pitchFamily="2" charset="-122"/>
                          <a:ea typeface="宋体" panose="02010600030101010101" pitchFamily="2" charset="-122"/>
                          <a:cs typeface="宋体" panose="02010600030101010101" pitchFamily="2" charset="-122"/>
                        </a:rPr>
                        <a:t>不习乎（</a:t>
                      </a:r>
                      <a:r>
                        <a:rPr lang="zh-CN" altLang="en-US" sz="2600" b="1">
                          <a:latin typeface="楷体" panose="02010609060101010101" charset="-122"/>
                          <a:ea typeface="楷体" panose="02010609060101010101" charset="-122"/>
                          <a:cs typeface="宋体" panose="02010600030101010101" pitchFamily="2" charset="-122"/>
                        </a:rPr>
                        <a:t>老师传授的知识</a:t>
                      </a:r>
                      <a:r>
                        <a:rPr lang="zh-CN" altLang="en-US" sz="26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④学而不思则</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罔</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感到迷茫而无所适从</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⑤思而不学则</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殆</a:t>
                      </a:r>
                      <a:r>
                        <a:rPr lang="zh-CN" altLang="en-US" sz="2600" b="1">
                          <a:latin typeface="宋体" panose="02010600030101010101" pitchFamily="2" charset="-122"/>
                          <a:ea typeface="宋体" panose="02010600030101010101" pitchFamily="2" charset="-122"/>
                          <a:cs typeface="宋体" panose="02010600030101010101" pitchFamily="2" charset="-122"/>
                        </a:rPr>
                        <a:t>（</a:t>
                      </a:r>
                      <a:r>
                        <a:rPr lang="zh-CN" altLang="en-US" sz="2600" b="1">
                          <a:latin typeface="楷体" panose="02010609060101010101" charset="-122"/>
                          <a:ea typeface="楷体" panose="02010609060101010101" charset="-122"/>
                          <a:cs typeface="宋体" panose="02010600030101010101" pitchFamily="2" charset="-122"/>
                        </a:rPr>
                        <a:t>疑惑</a:t>
                      </a:r>
                      <a:r>
                        <a:rPr lang="zh-CN" altLang="en-US" sz="26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⑥人不</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堪</a:t>
                      </a:r>
                      <a:r>
                        <a:rPr lang="zh-CN" altLang="en-US" sz="2600" b="1">
                          <a:latin typeface="宋体" panose="02010600030101010101" pitchFamily="2" charset="-122"/>
                          <a:ea typeface="宋体" panose="02010600030101010101" pitchFamily="2" charset="-122"/>
                          <a:cs typeface="宋体" panose="02010600030101010101" pitchFamily="2" charset="-122"/>
                        </a:rPr>
                        <a:t>其忧（</a:t>
                      </a:r>
                      <a:r>
                        <a:rPr lang="zh-CN" altLang="en-US" sz="2600" b="1">
                          <a:latin typeface="楷体" panose="02010609060101010101" charset="-122"/>
                          <a:ea typeface="楷体" panose="02010609060101010101" charset="-122"/>
                          <a:cs typeface="宋体" panose="02010600030101010101" pitchFamily="2" charset="-122"/>
                        </a:rPr>
                        <a:t>能忍受</a:t>
                      </a:r>
                      <a:r>
                        <a:rPr lang="zh-CN" altLang="en-US" sz="26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rPr>
                        <a:t>⑦择其</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rPr>
                        <a:t>善者</a:t>
                      </a:r>
                      <a:r>
                        <a:rPr lang="zh-CN" altLang="en-US" sz="2600" b="1">
                          <a:latin typeface="宋体" panose="02010600030101010101" pitchFamily="2" charset="-122"/>
                          <a:ea typeface="宋体" panose="02010600030101010101" pitchFamily="2" charset="-122"/>
                          <a:cs typeface="宋体" panose="02010600030101010101" pitchFamily="2" charset="-122"/>
                        </a:rPr>
                        <a:t>而从之（</a:t>
                      </a:r>
                      <a:r>
                        <a:rPr lang="zh-CN" altLang="en-US" sz="2600" b="1">
                          <a:latin typeface="楷体" panose="02010609060101010101" charset="-122"/>
                          <a:ea typeface="楷体" panose="02010609060101010101" charset="-122"/>
                          <a:cs typeface="宋体" panose="02010600030101010101" pitchFamily="2" charset="-122"/>
                        </a:rPr>
                        <a:t>好的方面，优点</a:t>
                      </a:r>
                      <a:r>
                        <a:rPr lang="zh-CN" altLang="en-US" sz="26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endParaRPr lang="zh-CN" altLang="en-US" sz="2600" b="1">
                        <a:latin typeface="宋体" panose="02010600030101010101" pitchFamily="2" charset="-122"/>
                        <a:ea typeface="宋体" panose="02010600030101010101" pitchFamily="2" charset="-122"/>
                        <a:cs typeface="宋体" panose="02010600030101010101" pitchFamily="2" charset="-122"/>
                      </a:endParaRPr>
                    </a:p>
                  </a:txBody>
                  <a:tcPr marL="91437" marR="91437" marT="46530" marB="4653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3D19FC9F-BF3D-42F8-9D0A-31B2A6C7ABC8}"/>
              </a:ext>
            </a:extLst>
          </p:cNvPr>
          <p:cNvSpPr txBox="1"/>
          <p:nvPr/>
        </p:nvSpPr>
        <p:spPr>
          <a:xfrm>
            <a:off x="1920876" y="673100"/>
            <a:ext cx="8423275" cy="46164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1．大笔点染，抓住特点。写山，突出其连绵不断、遮天蔽日的特点；写水，则描绘不同季节的不同景象。</a:t>
            </a:r>
          </a:p>
          <a:p>
            <a:pPr>
              <a:lnSpc>
                <a:spcPct val="150000"/>
              </a:lnSpc>
            </a:pPr>
            <a:r>
              <a:rPr lang="zh-CN" altLang="en-US" sz="2800" b="1" noProof="1">
                <a:latin typeface="宋体" panose="02010600030101010101" pitchFamily="2" charset="-122"/>
                <a:sym typeface="宋体" panose="02010600030101010101" pitchFamily="2" charset="-122"/>
              </a:rPr>
              <a:t>2．布局自然，思路清晰。文章先写山，后写水，布局自然，思路清晰。</a:t>
            </a:r>
          </a:p>
          <a:p>
            <a:pPr>
              <a:lnSpc>
                <a:spcPct val="150000"/>
              </a:lnSpc>
            </a:pPr>
            <a:r>
              <a:rPr lang="zh-CN" altLang="en-US" sz="2800" b="1" noProof="1">
                <a:latin typeface="宋体" panose="02010600030101010101" pitchFamily="2" charset="-122"/>
                <a:sym typeface="宋体" panose="02010600030101010101" pitchFamily="2" charset="-122"/>
              </a:rPr>
              <a:t>3．景中含情，情景交融。写景时流露出作者对三峡四季的不同感受，景中含情，情景交融。</a:t>
            </a:r>
          </a:p>
        </p:txBody>
      </p:sp>
    </p:spTree>
  </p:cSld>
  <p:clrMapOvr>
    <a:masterClrMapping/>
  </p:clrMapOvr>
  <p:transition/>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2" name="文本框 1">
            <a:extLst>
              <a:ext uri="{FF2B5EF4-FFF2-40B4-BE49-F238E27FC236}">
                <a16:creationId xmlns:a16="http://schemas.microsoft.com/office/drawing/2014/main" id="{7422AEC2-BB7C-4A3C-AE93-BC6943F4BBE7}"/>
              </a:ext>
            </a:extLst>
          </p:cNvPr>
          <p:cNvSpPr txBox="1"/>
          <p:nvPr/>
        </p:nvSpPr>
        <p:spPr>
          <a:xfrm>
            <a:off x="1974851" y="498475"/>
            <a:ext cx="8423275" cy="1284006"/>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《答谢中书书》</a:t>
            </a:r>
            <a:endParaRPr lang="zh-CN" altLang="en-US" sz="2800" b="1" noProof="1">
              <a:latin typeface="宋体" panose="02010600030101010101" pitchFamily="2" charset="-122"/>
              <a:sym typeface="宋体" panose="02010600030101010101" pitchFamily="2" charset="-122"/>
            </a:endParaRPr>
          </a:p>
          <a:p>
            <a:pPr>
              <a:lnSpc>
                <a:spcPct val="150000"/>
              </a:lnSpc>
            </a:pPr>
            <a:endParaRPr lang="zh-CN" altLang="en-US" sz="2800" b="1" noProof="1">
              <a:latin typeface="宋体" panose="02010600030101010101" pitchFamily="2" charset="-122"/>
              <a:sym typeface="宋体" panose="02010600030101010101" pitchFamily="2" charset="-122"/>
            </a:endParaRPr>
          </a:p>
        </p:txBody>
      </p:sp>
      <p:graphicFrame>
        <p:nvGraphicFramePr>
          <p:cNvPr id="2" name="内容占位符 1">
            <a:extLst>
              <a:ext uri="{FF2B5EF4-FFF2-40B4-BE49-F238E27FC236}">
                <a16:creationId xmlns:a16="http://schemas.microsoft.com/office/drawing/2014/main" id="{5B7DACDB-8DD1-485A-B45B-7A4F6DFFBBF6}"/>
              </a:ext>
            </a:extLst>
          </p:cNvPr>
          <p:cNvGraphicFramePr>
            <a:graphicFrameLocks noGrp="1"/>
          </p:cNvGraphicFramePr>
          <p:nvPr>
            <p:ph idx="1"/>
          </p:nvPr>
        </p:nvGraphicFramePr>
        <p:xfrm>
          <a:off x="1868489" y="1143001"/>
          <a:ext cx="8529637" cy="5210489"/>
        </p:xfrm>
        <a:graphic>
          <a:graphicData uri="http://schemas.openxmlformats.org/drawingml/2006/table">
            <a:tbl>
              <a:tblPr firstRow="1" bandRow="1">
                <a:tableStyleId>{5C22544A-7EE6-4342-B048-85BDC9FD1C3A}</a:tableStyleId>
              </a:tblPr>
              <a:tblGrid>
                <a:gridCol w="1807778">
                  <a:extLst>
                    <a:ext uri="{9D8B030D-6E8A-4147-A177-3AD203B41FA5}">
                      <a16:colId xmlns:a16="http://schemas.microsoft.com/office/drawing/2014/main" val="20000"/>
                    </a:ext>
                  </a:extLst>
                </a:gridCol>
                <a:gridCol w="6721859">
                  <a:extLst>
                    <a:ext uri="{9D8B030D-6E8A-4147-A177-3AD203B41FA5}">
                      <a16:colId xmlns:a16="http://schemas.microsoft.com/office/drawing/2014/main" val="20001"/>
                    </a:ext>
                  </a:extLst>
                </a:gridCol>
              </a:tblGrid>
              <a:tr h="645874">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37" marR="91437" marT="45726" marB="45726"/>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37" marR="91437" marT="45726" marB="45726"/>
                </a:tc>
                <a:extLst>
                  <a:ext uri="{0D108BD9-81ED-4DB2-BD59-A6C34878D82A}">
                    <a16:rowId xmlns:a16="http://schemas.microsoft.com/office/drawing/2014/main" val="10000"/>
                  </a:ext>
                </a:extLst>
              </a:tr>
              <a:tr h="4564301">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重点实词</a:t>
                      </a:r>
                    </a:p>
                  </a:txBody>
                  <a:tcPr marL="91437" marR="91437" marT="45726" marB="45726"/>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五色交辉</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这里形容石壁色彩斑斓，交相辉映</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四时</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俱</a:t>
                      </a:r>
                      <a:r>
                        <a:rPr lang="zh-CN" altLang="en-US" sz="2800" b="1">
                          <a:latin typeface="宋体" panose="02010600030101010101" pitchFamily="2" charset="-122"/>
                          <a:ea typeface="宋体" panose="02010600030101010101" pitchFamily="2" charset="-122"/>
                          <a:cs typeface="宋体" panose="02010600030101010101" pitchFamily="2" charset="-122"/>
                        </a:rPr>
                        <a:t>备（</a:t>
                      </a:r>
                      <a:r>
                        <a:rPr lang="zh-CN" altLang="en-US" sz="2800" b="1">
                          <a:latin typeface="楷体" panose="02010609060101010101" charset="-122"/>
                          <a:ea typeface="楷体" panose="02010609060101010101" charset="-122"/>
                          <a:cs typeface="宋体" panose="02010600030101010101" pitchFamily="2" charset="-122"/>
                        </a:rPr>
                        <a:t>四季</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③晓雾将</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歇</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消散</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④夕日欲</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颓</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坠落</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⑤沉鳞</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竞</a:t>
                      </a:r>
                      <a:r>
                        <a:rPr lang="zh-CN" altLang="en-US" sz="2800" b="1">
                          <a:latin typeface="宋体" panose="02010600030101010101" pitchFamily="2" charset="-122"/>
                          <a:ea typeface="宋体" panose="02010600030101010101" pitchFamily="2" charset="-122"/>
                          <a:cs typeface="宋体" panose="02010600030101010101" pitchFamily="2" charset="-122"/>
                        </a:rPr>
                        <a:t>跃（</a:t>
                      </a:r>
                      <a:r>
                        <a:rPr lang="zh-CN" altLang="en-US" sz="2800" b="1">
                          <a:latin typeface="楷体" panose="02010609060101010101" charset="-122"/>
                          <a:ea typeface="楷体" panose="02010609060101010101" charset="-122"/>
                          <a:cs typeface="宋体" panose="02010600030101010101" pitchFamily="2" charset="-122"/>
                        </a:rPr>
                        <a:t>竞相</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⑥未</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rPr>
                        <a:t>复</a:t>
                      </a:r>
                      <a:r>
                        <a:rPr lang="zh-CN" altLang="en-US" sz="2800" b="1">
                          <a:latin typeface="宋体" panose="02010600030101010101" pitchFamily="2" charset="-122"/>
                          <a:ea typeface="宋体" panose="02010600030101010101" pitchFamily="2" charset="-122"/>
                          <a:cs typeface="宋体" panose="02010600030101010101" pitchFamily="2" charset="-122"/>
                        </a:rPr>
                        <a:t>有能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与</a:t>
                      </a:r>
                      <a:r>
                        <a:rPr lang="zh-CN" altLang="en-US" sz="2800" b="1">
                          <a:latin typeface="宋体" panose="02010600030101010101" pitchFamily="2" charset="-122"/>
                          <a:ea typeface="宋体" panose="02010600030101010101" pitchFamily="2" charset="-122"/>
                          <a:cs typeface="宋体" panose="02010600030101010101" pitchFamily="2" charset="-122"/>
                        </a:rPr>
                        <a:t>其奇者（</a:t>
                      </a:r>
                      <a:r>
                        <a:rPr lang="zh-CN" altLang="en-US" sz="2800" b="1">
                          <a:latin typeface="楷体" panose="02010609060101010101" charset="-122"/>
                          <a:ea typeface="楷体" panose="02010609060101010101" charset="-122"/>
                          <a:cs typeface="宋体" panose="02010600030101010101" pitchFamily="2" charset="-122"/>
                        </a:rPr>
                        <a:t>参与。这里有“欣赏”“领悟”的意思</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37" marR="91437" marT="45726" marB="4572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8" name="文本框 1">
            <a:extLst>
              <a:ext uri="{FF2B5EF4-FFF2-40B4-BE49-F238E27FC236}">
                <a16:creationId xmlns:a16="http://schemas.microsoft.com/office/drawing/2014/main" id="{F4E32894-8B72-46F9-A9A7-4FD5D1DAA4E8}"/>
              </a:ext>
            </a:extLst>
          </p:cNvPr>
          <p:cNvSpPr txBox="1"/>
          <p:nvPr/>
        </p:nvSpPr>
        <p:spPr>
          <a:xfrm>
            <a:off x="1920876" y="673100"/>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1．《答谢中书书》是作者寄给谢中书谈山水之美的一封信笺。全文结构巧妙，语言精奇。短短</a:t>
            </a:r>
            <a:r>
              <a:rPr lang="en-US" altLang="zh-CN" sz="2800" b="1" noProof="1">
                <a:latin typeface="宋体" panose="02010600030101010101" pitchFamily="2" charset="-122"/>
                <a:sym typeface="宋体" panose="02010600030101010101" pitchFamily="2" charset="-122"/>
              </a:rPr>
              <a:t>68</a:t>
            </a:r>
            <a:r>
              <a:rPr lang="zh-CN" altLang="en-US" sz="2800" b="1" noProof="1">
                <a:latin typeface="宋体" panose="02010600030101010101" pitchFamily="2" charset="-122"/>
                <a:sym typeface="宋体" panose="02010600030101010101" pitchFamily="2" charset="-122"/>
              </a:rPr>
              <a:t>字，即集江南山水之美于一身，切切实实地道出了山川之自然美。</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7" name="文本框 1">
            <a:extLst>
              <a:ext uri="{FF2B5EF4-FFF2-40B4-BE49-F238E27FC236}">
                <a16:creationId xmlns:a16="http://schemas.microsoft.com/office/drawing/2014/main" id="{73EF07D2-464E-4441-AF92-3F1B6AB5ED0F}"/>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起首之句“山川之美，古来共谈”，虽然平和却很自然，且立意高远；接着的“高峰入云，清流见底”至“夕日欲颓，沉鳞竞跃”，不足五十个字，却涉及山川草木、飞禽走兽。静物和动物，各自跃然在目，声响不绝于耳；形态各异，却浑然一体，鲜活如生。“实是欲界之仙都”，这归纳之句又回首返顾，使得全文前后呼应，上下贯通。就是最后简短的议论，言简意赅，切中文义。</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文本框 1">
            <a:extLst>
              <a:ext uri="{FF2B5EF4-FFF2-40B4-BE49-F238E27FC236}">
                <a16:creationId xmlns:a16="http://schemas.microsoft.com/office/drawing/2014/main" id="{71299623-2693-421C-8551-4CE50E232C3E}"/>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答谢中书书》反映了作者娱情山水的清高思想。作者所处的时代，各种矛盾非常尖锐，政局极度动荡，因此不少文人遁迹山林，旨图从自然美中寻求精神上的慰藉和解脱，因而他们常在书信中描述山水，来表明自己之所好，并从而作为对友人的问候和安慰，这类作品虽然没有表现出积极进步的政治观点，却以其高超的艺术笔触，创作了具有相当高的美学价值的文学精品，至今仍然具有较高的鉴赏价值。</a:t>
            </a:r>
          </a:p>
        </p:txBody>
      </p:sp>
    </p:spTree>
  </p:cSld>
  <p:clrMapOvr>
    <a:masterClrMapping/>
  </p:clrMapOvr>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1" name="文本框 1">
            <a:extLst>
              <a:ext uri="{FF2B5EF4-FFF2-40B4-BE49-F238E27FC236}">
                <a16:creationId xmlns:a16="http://schemas.microsoft.com/office/drawing/2014/main" id="{4CF5B6BA-9C07-40CD-942F-AA3B18F7FB80}"/>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1．朗朗上口，文美句丽。</a:t>
            </a:r>
          </a:p>
          <a:p>
            <a:pPr>
              <a:lnSpc>
                <a:spcPct val="150000"/>
              </a:lnSpc>
            </a:pPr>
            <a:r>
              <a:rPr lang="zh-CN" altLang="en-US" sz="2800" b="1" noProof="1">
                <a:latin typeface="宋体" panose="02010600030101010101" pitchFamily="2" charset="-122"/>
                <a:sym typeface="宋体" panose="02010600030101010101" pitchFamily="2" charset="-122"/>
              </a:rPr>
              <a:t>2．语言精练，恰到好处。其一字一句，均是文章的重要组成部分，少一字会断章离义，多一字便画蛇添足。对一处景物，仅仅四字，便描绘恰当，绘声绘色。清清楚楚，明明白白，一个心声一句话，不多也不少。“夕日欲颓”，势在必然。“沉鳞竞跃”，变化突然。</a:t>
            </a:r>
          </a:p>
          <a:p>
            <a:pPr>
              <a:lnSpc>
                <a:spcPct val="150000"/>
              </a:lnSpc>
            </a:pPr>
            <a:r>
              <a:rPr lang="zh-CN" altLang="en-US" sz="2800" b="1" noProof="1">
                <a:latin typeface="宋体" panose="02010600030101010101" pitchFamily="2" charset="-122"/>
                <a:sym typeface="宋体" panose="02010600030101010101" pitchFamily="2" charset="-122"/>
              </a:rPr>
              <a:t>3 .结构不失巧妙，杂而不乱，结合有序。</a:t>
            </a:r>
          </a:p>
        </p:txBody>
      </p:sp>
    </p:spTree>
  </p:cSld>
  <p:clrMapOvr>
    <a:masterClrMapping/>
  </p:clrMapOvr>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4" name="文本框 1">
            <a:extLst>
              <a:ext uri="{FF2B5EF4-FFF2-40B4-BE49-F238E27FC236}">
                <a16:creationId xmlns:a16="http://schemas.microsoft.com/office/drawing/2014/main" id="{94E437AD-0E7D-42B5-86A4-D50AEF0F79B8}"/>
              </a:ext>
            </a:extLst>
          </p:cNvPr>
          <p:cNvSpPr txBox="1"/>
          <p:nvPr/>
        </p:nvSpPr>
        <p:spPr>
          <a:xfrm>
            <a:off x="1884364" y="444501"/>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《记承天寺夜游》</a:t>
            </a:r>
          </a:p>
        </p:txBody>
      </p:sp>
      <p:graphicFrame>
        <p:nvGraphicFramePr>
          <p:cNvPr id="2" name="内容占位符 1">
            <a:extLst>
              <a:ext uri="{FF2B5EF4-FFF2-40B4-BE49-F238E27FC236}">
                <a16:creationId xmlns:a16="http://schemas.microsoft.com/office/drawing/2014/main" id="{E300E724-EB2F-4185-B193-B078662AD6BC}"/>
              </a:ext>
            </a:extLst>
          </p:cNvPr>
          <p:cNvGraphicFramePr>
            <a:graphicFrameLocks noGrp="1"/>
          </p:cNvGraphicFramePr>
          <p:nvPr>
            <p:ph idx="1"/>
          </p:nvPr>
        </p:nvGraphicFramePr>
        <p:xfrm>
          <a:off x="1884363" y="1311276"/>
          <a:ext cx="8475662" cy="3503132"/>
        </p:xfrm>
        <a:graphic>
          <a:graphicData uri="http://schemas.openxmlformats.org/drawingml/2006/table">
            <a:tbl>
              <a:tblPr firstRow="1" bandRow="1">
                <a:tableStyleId>{5C22544A-7EE6-4342-B048-85BDC9FD1C3A}</a:tableStyleId>
              </a:tblPr>
              <a:tblGrid>
                <a:gridCol w="1919533">
                  <a:extLst>
                    <a:ext uri="{9D8B030D-6E8A-4147-A177-3AD203B41FA5}">
                      <a16:colId xmlns:a16="http://schemas.microsoft.com/office/drawing/2014/main" val="20000"/>
                    </a:ext>
                  </a:extLst>
                </a:gridCol>
                <a:gridCol w="6556129">
                  <a:extLst>
                    <a:ext uri="{9D8B030D-6E8A-4147-A177-3AD203B41FA5}">
                      <a16:colId xmlns:a16="http://schemas.microsoft.com/office/drawing/2014/main" val="20001"/>
                    </a:ext>
                  </a:extLst>
                </a:gridCol>
              </a:tblGrid>
              <a:tr h="650683">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108" marB="47108"/>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108" marB="47108"/>
                </a:tc>
                <a:extLst>
                  <a:ext uri="{0D108BD9-81ED-4DB2-BD59-A6C34878D82A}">
                    <a16:rowId xmlns:a16="http://schemas.microsoft.com/office/drawing/2014/main" val="10000"/>
                  </a:ext>
                </a:extLst>
              </a:tr>
              <a:tr h="2732280">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古今异义</a:t>
                      </a:r>
                    </a:p>
                    <a:p>
                      <a:pPr algn="ctr">
                        <a:lnSpc>
                          <a:spcPct val="150000"/>
                        </a:lnSpc>
                        <a:buNone/>
                      </a:pPr>
                      <a:endParaRPr lang="zh-CN" altLang="en-US" sz="2900" b="1">
                        <a:latin typeface="宋体" panose="02010600030101010101" pitchFamily="2" charset="-122"/>
                        <a:ea typeface="宋体" panose="02010600030101010101" pitchFamily="2" charset="-122"/>
                      </a:endParaRPr>
                    </a:p>
                  </a:txBody>
                  <a:tcPr marL="91437" marR="91437" marT="47108" marB="47108"/>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念</a:t>
                      </a:r>
                      <a:r>
                        <a:rPr lang="zh-CN" altLang="en-US" sz="2900" b="1">
                          <a:latin typeface="宋体" panose="02010600030101010101" pitchFamily="2" charset="-122"/>
                          <a:ea typeface="宋体" panose="02010600030101010101" pitchFamily="2" charset="-122"/>
                          <a:cs typeface="宋体" panose="02010600030101010101" pitchFamily="2" charset="-122"/>
                        </a:rPr>
                        <a:t>无与为乐者（</a:t>
                      </a:r>
                      <a:r>
                        <a:rPr lang="zh-CN" altLang="en-US" sz="2900" b="1">
                          <a:latin typeface="楷体" panose="02010609060101010101" charset="-122"/>
                          <a:ea typeface="楷体" panose="02010609060101010101" charset="-122"/>
                          <a:cs typeface="宋体" panose="02010600030101010101" pitchFamily="2" charset="-122"/>
                        </a:rPr>
                        <a:t>古：考虑，想到。今：思念</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但</a:t>
                      </a:r>
                      <a:r>
                        <a:rPr lang="zh-CN" altLang="en-US" sz="2900" b="1">
                          <a:latin typeface="宋体" panose="02010600030101010101" pitchFamily="2" charset="-122"/>
                          <a:ea typeface="宋体" panose="02010600030101010101" pitchFamily="2" charset="-122"/>
                          <a:cs typeface="宋体" panose="02010600030101010101" pitchFamily="2" charset="-122"/>
                        </a:rPr>
                        <a:t>少闲人如吾两人者耳（</a:t>
                      </a:r>
                      <a:r>
                        <a:rPr lang="zh-CN" altLang="en-US" sz="2900" b="1">
                          <a:latin typeface="楷体" panose="02010609060101010101" charset="-122"/>
                          <a:ea typeface="楷体" panose="02010609060101010101" charset="-122"/>
                          <a:cs typeface="宋体" panose="02010600030101010101" pitchFamily="2" charset="-122"/>
                        </a:rPr>
                        <a:t>古：只是。今：但是，表示转折关系</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7108" marB="47108"/>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322180BF-D3EA-4EB9-849F-4B554322B019}"/>
              </a:ext>
            </a:extLst>
          </p:cNvPr>
          <p:cNvGraphicFramePr>
            <a:graphicFrameLocks noGrp="1"/>
          </p:cNvGraphicFramePr>
          <p:nvPr>
            <p:ph idx="1"/>
            <p:extLst>
              <p:ext uri="{D42A27DB-BD31-4B8C-83A1-F6EECF244321}">
                <p14:modId xmlns:p14="http://schemas.microsoft.com/office/powerpoint/2010/main" val="204520087"/>
              </p:ext>
            </p:extLst>
          </p:nvPr>
        </p:nvGraphicFramePr>
        <p:xfrm>
          <a:off x="1858169" y="453360"/>
          <a:ext cx="8475662" cy="6156520"/>
        </p:xfrm>
        <a:graphic>
          <a:graphicData uri="http://schemas.openxmlformats.org/drawingml/2006/table">
            <a:tbl>
              <a:tblPr firstRow="1" bandRow="1">
                <a:tableStyleId>{5C22544A-7EE6-4342-B048-85BDC9FD1C3A}</a:tableStyleId>
              </a:tblPr>
              <a:tblGrid>
                <a:gridCol w="1780473">
                  <a:extLst>
                    <a:ext uri="{9D8B030D-6E8A-4147-A177-3AD203B41FA5}">
                      <a16:colId xmlns:a16="http://schemas.microsoft.com/office/drawing/2014/main" val="20000"/>
                    </a:ext>
                  </a:extLst>
                </a:gridCol>
                <a:gridCol w="6695189">
                  <a:extLst>
                    <a:ext uri="{9D8B030D-6E8A-4147-A177-3AD203B41FA5}">
                      <a16:colId xmlns:a16="http://schemas.microsoft.com/office/drawing/2014/main" val="20001"/>
                    </a:ext>
                  </a:extLst>
                </a:gridCol>
              </a:tblGrid>
              <a:tr h="65629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515" marB="4751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515" marB="47515"/>
                </a:tc>
                <a:extLst>
                  <a:ext uri="{0D108BD9-81ED-4DB2-BD59-A6C34878D82A}">
                    <a16:rowId xmlns:a16="http://schemas.microsoft.com/office/drawing/2014/main" val="10000"/>
                  </a:ext>
                </a:extLst>
              </a:tr>
              <a:tr h="4647540">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37" marR="91437" marT="47515" marB="4751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遂</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至承天寺寻张怀民（</a:t>
                      </a:r>
                      <a:r>
                        <a:rPr lang="zh-CN" altLang="en-US" sz="2900" b="1">
                          <a:latin typeface="楷体" panose="02010609060101010101" charset="-122"/>
                          <a:ea typeface="楷体" panose="02010609060101010101" charset="-122"/>
                          <a:cs typeface="宋体" panose="02010600030101010101" pitchFamily="2" charset="-122"/>
                          <a:sym typeface="+mn-ea"/>
                        </a:rPr>
                        <a:t>于是</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相与</a:t>
                      </a:r>
                      <a:r>
                        <a:rPr lang="zh-CN" altLang="en-US" sz="2900" b="1">
                          <a:latin typeface="宋体" panose="02010600030101010101" pitchFamily="2" charset="-122"/>
                          <a:ea typeface="宋体" panose="02010600030101010101" pitchFamily="2" charset="-122"/>
                          <a:cs typeface="宋体" panose="02010600030101010101" pitchFamily="2" charset="-122"/>
                        </a:rPr>
                        <a:t>步于中庭（</a:t>
                      </a:r>
                      <a:r>
                        <a:rPr lang="zh-CN" altLang="en-US" sz="2900" b="1">
                          <a:latin typeface="楷体" panose="02010609060101010101" charset="-122"/>
                          <a:ea typeface="楷体" panose="02010609060101010101" charset="-122"/>
                          <a:cs typeface="宋体" panose="02010600030101010101" pitchFamily="2" charset="-122"/>
                        </a:rPr>
                        <a:t>共同，一起</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③</a:t>
                      </a:r>
                      <a:r>
                        <a:rPr lang="zh-CN" altLang="en-US" sz="2900" b="1">
                          <a:latin typeface="宋体" panose="02010600030101010101" pitchFamily="2" charset="-122"/>
                          <a:ea typeface="宋体" panose="02010600030101010101" pitchFamily="2" charset="-122"/>
                          <a:cs typeface="宋体" panose="02010600030101010101" pitchFamily="2" charset="-122"/>
                        </a:rPr>
                        <a:t>庭下如积水</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空明</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形容水的澄澈</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900" b="1">
                          <a:latin typeface="宋体" panose="02010600030101010101" pitchFamily="2" charset="-122"/>
                          <a:ea typeface="宋体" panose="02010600030101010101" pitchFamily="2" charset="-122"/>
                          <a:cs typeface="宋体" panose="02010600030101010101" pitchFamily="2" charset="-122"/>
                        </a:rPr>
                        <a:t>水中藻、荇</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交横</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交：交错。横：纵横</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盖</a:t>
                      </a:r>
                      <a:r>
                        <a:rPr lang="zh-CN" altLang="en-US" sz="2900" b="1">
                          <a:latin typeface="宋体" panose="02010600030101010101" pitchFamily="2" charset="-122"/>
                          <a:ea typeface="宋体" panose="02010600030101010101" pitchFamily="2" charset="-122"/>
                          <a:cs typeface="宋体" panose="02010600030101010101" pitchFamily="2" charset="-122"/>
                        </a:rPr>
                        <a:t>竹柏影也（</a:t>
                      </a:r>
                      <a:r>
                        <a:rPr lang="zh-CN" altLang="en-US" sz="2900" b="1">
                          <a:latin typeface="楷体" panose="02010609060101010101" charset="-122"/>
                          <a:ea typeface="楷体" panose="02010609060101010101" charset="-122"/>
                          <a:cs typeface="宋体" panose="02010600030101010101" pitchFamily="2" charset="-122"/>
                        </a:rPr>
                        <a:t>大概是</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⑥但少闲人如吾两人者</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耳</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_GB2312" panose="02010609030101010101" charset="-122"/>
                          <a:ea typeface="楷体_GB2312" panose="02010609030101010101" charset="-122"/>
                          <a:cs typeface="楷体_GB2312" panose="02010609030101010101" charset="-122"/>
                        </a:rPr>
                        <a:t>语气词，相当于“罢了”）</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37" marR="91437" marT="47515" marB="4751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49" name="文本框 1">
            <a:extLst>
              <a:ext uri="{FF2B5EF4-FFF2-40B4-BE49-F238E27FC236}">
                <a16:creationId xmlns:a16="http://schemas.microsoft.com/office/drawing/2014/main" id="{7C69BCE3-905F-4A99-9144-B71CCE7D53CE}"/>
              </a:ext>
            </a:extLst>
          </p:cNvPr>
          <p:cNvSpPr txBox="1"/>
          <p:nvPr/>
        </p:nvSpPr>
        <p:spPr>
          <a:xfrm>
            <a:off x="1920876" y="673100"/>
            <a:ext cx="8423275" cy="46164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1．文章中心：文章描写了一个清幽宁静的月下世界，表现出作者乐观豁达的人生态度，也隐含着其被贬后内心的悲凉。</a:t>
            </a:r>
          </a:p>
          <a:p>
            <a:pPr>
              <a:lnSpc>
                <a:spcPct val="150000"/>
              </a:lnSpc>
            </a:pPr>
            <a:r>
              <a:rPr lang="zh-CN" altLang="en-US" sz="2800" b="1" noProof="1">
                <a:latin typeface="宋体" panose="02010600030101010101" pitchFamily="2" charset="-122"/>
                <a:sym typeface="宋体" panose="02010600030101010101" pitchFamily="2" charset="-122"/>
              </a:rPr>
              <a:t>2．第一层：记事，交代赏月散步的时间和原因。</a:t>
            </a:r>
          </a:p>
          <a:p>
            <a:pPr>
              <a:lnSpc>
                <a:spcPct val="150000"/>
              </a:lnSpc>
            </a:pPr>
            <a:r>
              <a:rPr lang="zh-CN" altLang="en-US" sz="2800" b="1" noProof="1">
                <a:latin typeface="宋体" panose="02010600030101010101" pitchFamily="2" charset="-122"/>
                <a:sym typeface="宋体" panose="02010600030101010101" pitchFamily="2" charset="-122"/>
              </a:rPr>
              <a:t>    时间：元丰六年十月十二日夜。    </a:t>
            </a:r>
          </a:p>
          <a:p>
            <a:pPr>
              <a:lnSpc>
                <a:spcPct val="150000"/>
              </a:lnSpc>
            </a:pPr>
            <a:r>
              <a:rPr lang="zh-CN" altLang="en-US" sz="2800" b="1" noProof="1">
                <a:latin typeface="宋体" panose="02010600030101010101" pitchFamily="2" charset="-122"/>
                <a:sym typeface="宋体" panose="02010600030101010101" pitchFamily="2" charset="-122"/>
              </a:rPr>
              <a:t>    原因：月色入户；念无与为乐者。</a:t>
            </a:r>
          </a:p>
        </p:txBody>
      </p:sp>
    </p:spTree>
  </p:cSld>
  <p:clrMapOvr>
    <a:masterClrMapping/>
  </p:clrMapOvr>
  <p:transition/>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6321" name="文本框 1">
            <a:extLst>
              <a:ext uri="{FF2B5EF4-FFF2-40B4-BE49-F238E27FC236}">
                <a16:creationId xmlns:a16="http://schemas.microsoft.com/office/drawing/2014/main" id="{DFCB44EB-CA1C-488F-B5F8-F0BCB9278C3D}"/>
              </a:ext>
            </a:extLst>
          </p:cNvPr>
          <p:cNvSpPr txBox="1">
            <a:spLocks noChangeArrowheads="1"/>
          </p:cNvSpPr>
          <p:nvPr/>
        </p:nvSpPr>
        <p:spPr bwMode="auto">
          <a:xfrm>
            <a:off x="1884364" y="539751"/>
            <a:ext cx="8423275" cy="4454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700" b="1">
                <a:latin typeface="宋体" panose="02010600030101010101" pitchFamily="2" charset="-122"/>
                <a:sym typeface="宋体" panose="02010600030101010101" pitchFamily="2" charset="-122"/>
              </a:rPr>
              <a:t>第二层：写景，写月下庭中景物。</a:t>
            </a:r>
          </a:p>
          <a:p>
            <a:pPr>
              <a:lnSpc>
                <a:spcPct val="150000"/>
              </a:lnSpc>
            </a:pPr>
            <a:r>
              <a:rPr lang="zh-CN" altLang="en-US" sz="2700" b="1">
                <a:latin typeface="宋体" panose="02010600030101010101" pitchFamily="2" charset="-122"/>
                <a:sym typeface="宋体" panose="02010600030101010101" pitchFamily="2" charset="-122"/>
              </a:rPr>
              <a:t>（1）“积水空明”写月光的清澈透明，“藻、荇交横”写竹柏倒影的清丽淡雅。两个比喻句，前者给人以一池春水的静谧之感，后者则具有水草摇曳的动态之美，静中有动，以动衬静。一正面描写，一侧面描写，描绘出月光如水的意境，创造出一个澄净空灵的世界。</a:t>
            </a:r>
          </a:p>
          <a:p>
            <a:pPr>
              <a:lnSpc>
                <a:spcPct val="15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 name="内容占位符 2">
            <a:extLst>
              <a:ext uri="{FF2B5EF4-FFF2-40B4-BE49-F238E27FC236}">
                <a16:creationId xmlns:a16="http://schemas.microsoft.com/office/drawing/2014/main" id="{8555EA70-4711-417A-9D7E-02DC9A4B29EC}"/>
              </a:ext>
            </a:extLst>
          </p:cNvPr>
          <p:cNvGraphicFramePr>
            <a:graphicFrameLocks noGrp="1"/>
          </p:cNvGraphicFramePr>
          <p:nvPr>
            <p:ph idx="1"/>
          </p:nvPr>
        </p:nvGraphicFramePr>
        <p:xfrm>
          <a:off x="1857375" y="777876"/>
          <a:ext cx="8605838" cy="3775141"/>
        </p:xfrm>
        <a:graphic>
          <a:graphicData uri="http://schemas.openxmlformats.org/drawingml/2006/table">
            <a:tbl>
              <a:tblPr firstRow="1" bandRow="1">
                <a:tableStyleId>{5C22544A-7EE6-4342-B048-85BDC9FD1C3A}</a:tableStyleId>
              </a:tblPr>
              <a:tblGrid>
                <a:gridCol w="1637605">
                  <a:extLst>
                    <a:ext uri="{9D8B030D-6E8A-4147-A177-3AD203B41FA5}">
                      <a16:colId xmlns:a16="http://schemas.microsoft.com/office/drawing/2014/main" val="20000"/>
                    </a:ext>
                  </a:extLst>
                </a:gridCol>
                <a:gridCol w="6968233">
                  <a:extLst>
                    <a:ext uri="{9D8B030D-6E8A-4147-A177-3AD203B41FA5}">
                      <a16:colId xmlns:a16="http://schemas.microsoft.com/office/drawing/2014/main" val="20001"/>
                    </a:ext>
                  </a:extLst>
                </a:gridCol>
              </a:tblGrid>
              <a:tr h="487598">
                <a:tc>
                  <a:txBody>
                    <a:bodyPr vert="horz" wrap="square"/>
                    <a:lstStyle/>
                    <a:p>
                      <a:pPr algn="ctr">
                        <a:buNone/>
                      </a:pPr>
                      <a:r>
                        <a:rPr lang="zh-CN" altLang="en-US" sz="2600" b="1">
                          <a:solidFill>
                            <a:srgbClr val="C00000"/>
                          </a:solidFill>
                          <a:sym typeface="+mn-ea"/>
                        </a:rPr>
                        <a:t>词语类型</a:t>
                      </a:r>
                    </a:p>
                  </a:txBody>
                  <a:tcPr marL="91437" marR="91437" marT="45712" marB="45712"/>
                </a:tc>
                <a:tc>
                  <a:txBody>
                    <a:bodyPr vert="horz" wrap="square"/>
                    <a:lstStyle/>
                    <a:p>
                      <a:pPr algn="ctr">
                        <a:buNone/>
                      </a:pPr>
                      <a:r>
                        <a:rPr lang="zh-CN" altLang="en-US" sz="2600" b="1">
                          <a:solidFill>
                            <a:srgbClr val="C00000"/>
                          </a:solidFill>
                          <a:sym typeface="+mn-ea"/>
                        </a:rPr>
                        <a:t>举例</a:t>
                      </a:r>
                    </a:p>
                  </a:txBody>
                  <a:tcPr marL="91437" marR="91437" marT="45712" marB="45712"/>
                </a:tc>
                <a:extLst>
                  <a:ext uri="{0D108BD9-81ED-4DB2-BD59-A6C34878D82A}">
                    <a16:rowId xmlns:a16="http://schemas.microsoft.com/office/drawing/2014/main" val="10000"/>
                  </a:ext>
                </a:extLst>
              </a:tr>
              <a:tr h="3287477">
                <a:tc>
                  <a:txBody>
                    <a:bodyPr vert="horz" wrap="square"/>
                    <a:lstStyle/>
                    <a:p>
                      <a:pPr algn="ctr" fontAlgn="auto">
                        <a:lnSpc>
                          <a:spcPct val="150000"/>
                        </a:lnSpc>
                        <a:buNone/>
                      </a:pPr>
                      <a:endParaRPr lang="zh-CN" altLang="en-US" sz="2600" b="1"/>
                    </a:p>
                    <a:p>
                      <a:pPr algn="ctr" fontAlgn="auto">
                        <a:lnSpc>
                          <a:spcPct val="150000"/>
                        </a:lnSpc>
                        <a:buNone/>
                      </a:pPr>
                      <a:endParaRPr lang="zh-CN" altLang="en-US" sz="2600" b="1"/>
                    </a:p>
                    <a:p>
                      <a:pPr algn="ctr" fontAlgn="auto">
                        <a:lnSpc>
                          <a:spcPct val="150000"/>
                        </a:lnSpc>
                        <a:buNone/>
                      </a:pPr>
                      <a:r>
                        <a:rPr lang="zh-CN" altLang="en-US" sz="2600" b="1"/>
                        <a:t>其他重点实词</a:t>
                      </a:r>
                    </a:p>
                  </a:txBody>
                  <a:tcPr marL="91437" marR="91437" marT="45712" marB="45712"/>
                </a:tc>
                <a:tc>
                  <a:txBody>
                    <a:bodyPr vert="horz" wrap="square"/>
                    <a:lstStyle/>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⑧不</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舍</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昼夜（</a:t>
                      </a:r>
                      <a:r>
                        <a:rPr lang="zh-CN" altLang="en-US" sz="2600" b="1">
                          <a:latin typeface="楷体" panose="02010609060101010101" charset="-122"/>
                          <a:ea typeface="楷体" panose="02010609060101010101" charset="-122"/>
                          <a:cs typeface="宋体" panose="02010600030101010101" pitchFamily="2" charset="-122"/>
                          <a:sym typeface="+mn-ea"/>
                        </a:rPr>
                        <a:t>舍弃</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⑨匹夫不可</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夺</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志也（</a:t>
                      </a:r>
                      <a:r>
                        <a:rPr lang="zh-CN" altLang="en-US" sz="2600" b="1">
                          <a:latin typeface="楷体" panose="02010609060101010101" charset="-122"/>
                          <a:ea typeface="楷体" panose="02010609060101010101" charset="-122"/>
                          <a:cs typeface="宋体" panose="02010600030101010101" pitchFamily="2" charset="-122"/>
                          <a:sym typeface="+mn-ea"/>
                        </a:rPr>
                        <a:t>改变</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⑩博学而</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笃</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志（</a:t>
                      </a:r>
                      <a:r>
                        <a:rPr lang="zh-CN" altLang="en-US" sz="2600" b="1">
                          <a:latin typeface="楷体" panose="02010609060101010101" charset="-122"/>
                          <a:ea typeface="楷体" panose="02010609060101010101" charset="-122"/>
                          <a:cs typeface="宋体" panose="02010600030101010101" pitchFamily="2" charset="-122"/>
                          <a:sym typeface="+mn-ea"/>
                        </a:rPr>
                        <a:t>坚定</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⑪</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切</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问而近思（</a:t>
                      </a:r>
                      <a:r>
                        <a:rPr lang="zh-CN" altLang="en-US" sz="2600" b="1">
                          <a:latin typeface="楷体" panose="02010609060101010101" charset="-122"/>
                          <a:ea typeface="楷体" panose="02010609060101010101" charset="-122"/>
                          <a:cs typeface="宋体" panose="02010600030101010101" pitchFamily="2" charset="-122"/>
                          <a:sym typeface="+mn-ea"/>
                        </a:rPr>
                        <a:t>恳切</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600" b="1">
                          <a:latin typeface="宋体" panose="02010600030101010101" pitchFamily="2" charset="-122"/>
                          <a:ea typeface="宋体" panose="02010600030101010101" pitchFamily="2" charset="-122"/>
                          <a:cs typeface="宋体" panose="02010600030101010101" pitchFamily="2" charset="-122"/>
                          <a:sym typeface="+mn-ea"/>
                        </a:rPr>
                        <a:t>⑫</a:t>
                      </a:r>
                      <a:r>
                        <a:rPr lang="zh-CN" altLang="en-US" sz="26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仁</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在其中矣（</a:t>
                      </a:r>
                      <a:r>
                        <a:rPr lang="zh-CN" altLang="en-US" sz="2600" b="1">
                          <a:latin typeface="楷体" panose="02010609060101010101" charset="-122"/>
                          <a:ea typeface="楷体" panose="02010609060101010101" charset="-122"/>
                          <a:cs typeface="宋体" panose="02010600030101010101" pitchFamily="2" charset="-122"/>
                          <a:sym typeface="+mn-ea"/>
                        </a:rPr>
                        <a:t>仁德</a:t>
                      </a:r>
                      <a:r>
                        <a:rPr lang="zh-CN" altLang="en-US" sz="26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600" b="1">
                        <a:latin typeface="宋体" panose="02010600030101010101" pitchFamily="2" charset="-122"/>
                        <a:ea typeface="宋体" panose="02010600030101010101" pitchFamily="2" charset="-122"/>
                        <a:cs typeface="宋体" panose="02010600030101010101" pitchFamily="2" charset="-122"/>
                      </a:endParaRPr>
                    </a:p>
                  </a:txBody>
                  <a:tcPr marL="91437" marR="91437" marT="45712" marB="4571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7345" name="文本框 1">
            <a:extLst>
              <a:ext uri="{FF2B5EF4-FFF2-40B4-BE49-F238E27FC236}">
                <a16:creationId xmlns:a16="http://schemas.microsoft.com/office/drawing/2014/main" id="{3B554671-7C1C-47BF-BFEA-E94AAF1F17FF}"/>
              </a:ext>
            </a:extLst>
          </p:cNvPr>
          <p:cNvSpPr txBox="1">
            <a:spLocks noChangeArrowheads="1"/>
          </p:cNvSpPr>
          <p:nvPr/>
        </p:nvSpPr>
        <p:spPr bwMode="auto">
          <a:xfrm>
            <a:off x="1920876" y="673100"/>
            <a:ext cx="8423275" cy="3322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描写庭下处无一“月”字，而又无一字不在写“月”。“积水空明”，可以想见月色之明；“藻、荇交横”，可以想见月色之清；“盖竹柏影也”，可以想见月色之浓。作者以高度凝练的笔墨，点染出一个空明澄澈、疏影摇曳、似真似幻的美妙境界。</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1">
            <a:extLst>
              <a:ext uri="{FF2B5EF4-FFF2-40B4-BE49-F238E27FC236}">
                <a16:creationId xmlns:a16="http://schemas.microsoft.com/office/drawing/2014/main" id="{B2D8BBD7-A715-49DC-B97A-95B78FEAF3D6}"/>
              </a:ext>
            </a:extLst>
          </p:cNvPr>
          <p:cNvSpPr txBox="1">
            <a:spLocks noChangeArrowheads="1"/>
          </p:cNvSpPr>
          <p:nvPr/>
        </p:nvSpPr>
        <p:spPr bwMode="auto">
          <a:xfrm>
            <a:off x="1920876" y="673100"/>
            <a:ext cx="8423275" cy="396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第三层：抒情，抒发复杂微妙的感触。</a:t>
            </a:r>
          </a:p>
          <a:p>
            <a:pPr>
              <a:lnSpc>
                <a:spcPct val="150000"/>
              </a:lnSpc>
            </a:pPr>
            <a:r>
              <a:rPr lang="zh-CN" altLang="en-US" sz="2800" b="1">
                <a:latin typeface="宋体" panose="02010600030101010101" pitchFamily="2" charset="-122"/>
                <a:sym typeface="宋体" panose="02010600030101010101" pitchFamily="2" charset="-122"/>
              </a:rPr>
              <a:t>    “闲人”的含义：①指具有闲情雅致的人。作者为自己的行为而自豪，因为只有情趣高雅的人才会欣赏这美丽的月色。②包含了作者郁郁不得志的悲凉心境，是作者对贬谪后担任闲职的自嘲，当然，其中也透出了自己不能为朝廷尽忠的抱怨。</a:t>
            </a:r>
          </a:p>
        </p:txBody>
      </p:sp>
    </p:spTree>
  </p:cSld>
  <p:clrMapOvr>
    <a:masterClrMapping/>
  </p:clrMapOvr>
  <p:transition/>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9393" name="文本框 1">
            <a:extLst>
              <a:ext uri="{FF2B5EF4-FFF2-40B4-BE49-F238E27FC236}">
                <a16:creationId xmlns:a16="http://schemas.microsoft.com/office/drawing/2014/main" id="{AFFF9B94-526E-4607-9BDE-6EE6EF55B763}"/>
              </a:ext>
            </a:extLst>
          </p:cNvPr>
          <p:cNvSpPr txBox="1">
            <a:spLocks noChangeArrowheads="1"/>
          </p:cNvSpPr>
          <p:nvPr/>
        </p:nvSpPr>
        <p:spPr bwMode="auto">
          <a:xfrm>
            <a:off x="1952626" y="476251"/>
            <a:ext cx="8423275" cy="611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latin typeface="宋体" panose="02010600030101010101" pitchFamily="2" charset="-122"/>
                <a:sym typeface="宋体" panose="02010600030101010101" pitchFamily="2" charset="-122"/>
              </a:rPr>
              <a:t>3．作者感情的变化：</a:t>
            </a:r>
          </a:p>
          <a:p>
            <a:pPr>
              <a:lnSpc>
                <a:spcPct val="140000"/>
              </a:lnSpc>
            </a:pPr>
            <a:r>
              <a:rPr lang="zh-CN" altLang="en-US" sz="2800" b="1">
                <a:latin typeface="宋体" panose="02010600030101010101" pitchFamily="2" charset="-122"/>
                <a:sym typeface="宋体" panose="02010600030101010101" pitchFamily="2" charset="-122"/>
              </a:rPr>
              <a:t>（1）月色入户，欣然起行。——喜悦之情。</a:t>
            </a:r>
          </a:p>
          <a:p>
            <a:pPr>
              <a:lnSpc>
                <a:spcPct val="140000"/>
              </a:lnSpc>
            </a:pPr>
            <a:r>
              <a:rPr lang="zh-CN" altLang="en-US" sz="2800" b="1">
                <a:latin typeface="宋体" panose="02010600030101010101" pitchFamily="2" charset="-122"/>
                <a:sym typeface="宋体" panose="02010600030101010101" pitchFamily="2" charset="-122"/>
              </a:rPr>
              <a:t>（2）念无与为乐者，遂至承天寺寻张怀民。——知音稀少的憾意。</a:t>
            </a:r>
          </a:p>
          <a:p>
            <a:pPr>
              <a:lnSpc>
                <a:spcPct val="140000"/>
              </a:lnSpc>
            </a:pPr>
            <a:r>
              <a:rPr lang="zh-CN" altLang="en-US" sz="2800" b="1">
                <a:latin typeface="宋体" panose="02010600030101010101" pitchFamily="2" charset="-122"/>
                <a:sym typeface="宋体" panose="02010600030101010101" pitchFamily="2" charset="-122"/>
              </a:rPr>
              <a:t>（3）怀民亦未寝，相与步于中庭。——恬适的心绪。</a:t>
            </a:r>
          </a:p>
          <a:p>
            <a:pPr>
              <a:lnSpc>
                <a:spcPct val="140000"/>
              </a:lnSpc>
            </a:pPr>
            <a:r>
              <a:rPr lang="zh-CN" altLang="en-US" sz="2800" b="1">
                <a:latin typeface="宋体" panose="02010600030101010101" pitchFamily="2" charset="-122"/>
                <a:sym typeface="宋体" panose="02010600030101010101" pitchFamily="2" charset="-122"/>
              </a:rPr>
              <a:t>（4）但少闲人如吾两人者耳。——微妙复杂的心绪。</a:t>
            </a:r>
          </a:p>
          <a:p>
            <a:pPr>
              <a:lnSpc>
                <a:spcPct val="140000"/>
              </a:lnSpc>
            </a:pPr>
            <a:r>
              <a:rPr lang="zh-CN" altLang="en-US" sz="2800" b="1">
                <a:latin typeface="宋体" panose="02010600030101010101" pitchFamily="2" charset="-122"/>
                <a:sym typeface="宋体" panose="02010600030101010101" pitchFamily="2" charset="-122"/>
              </a:rPr>
              <a:t>    一个“闲”字包含着作者颇多感慨，有“清闲”之意，指贬谪的悲凉，失意的落寞，自我排遣的豁达乐观。也有“悠闲”之意，指漫步的悠闲、赏月的欣喜。</a:t>
            </a:r>
          </a:p>
        </p:txBody>
      </p:sp>
    </p:spTree>
  </p:cSld>
  <p:clrMapOvr>
    <a:masterClrMapping/>
  </p:clrMapOvr>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8369" name="文本框 1">
            <a:extLst>
              <a:ext uri="{FF2B5EF4-FFF2-40B4-BE49-F238E27FC236}">
                <a16:creationId xmlns:a16="http://schemas.microsoft.com/office/drawing/2014/main" id="{3D86CB81-B77A-4600-8F14-1D9B71A2966B}"/>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1．言简义丰。作者惜墨如金，仅用18字，就营造出一种月光澄澈、竹影斑驳、幽静迷人的月景，表达了作者复杂的内心世界。</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2．情景交融。景中有情，寥寥数语，意味隽永：贬谪的悲凉，人生的感慨，赏月的欣喜，漫步的悠闲，种种难言的感情尽在其中。</a:t>
            </a: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1138" name="文本框 1">
            <a:extLst>
              <a:ext uri="{FF2B5EF4-FFF2-40B4-BE49-F238E27FC236}">
                <a16:creationId xmlns:a16="http://schemas.microsoft.com/office/drawing/2014/main" id="{3B0133E8-4F75-4136-ACDD-E3B9F62F660B}"/>
              </a:ext>
            </a:extLst>
          </p:cNvPr>
          <p:cNvSpPr txBox="1"/>
          <p:nvPr/>
        </p:nvSpPr>
        <p:spPr>
          <a:xfrm>
            <a:off x="1936751" y="530226"/>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《富贵不能淫》</a:t>
            </a:r>
          </a:p>
        </p:txBody>
      </p:sp>
      <p:graphicFrame>
        <p:nvGraphicFramePr>
          <p:cNvPr id="2" name="内容占位符 1">
            <a:extLst>
              <a:ext uri="{FF2B5EF4-FFF2-40B4-BE49-F238E27FC236}">
                <a16:creationId xmlns:a16="http://schemas.microsoft.com/office/drawing/2014/main" id="{13179C0D-3333-4A44-AF31-9252FB678345}"/>
              </a:ext>
            </a:extLst>
          </p:cNvPr>
          <p:cNvGraphicFramePr>
            <a:graphicFrameLocks noGrp="1"/>
          </p:cNvGraphicFramePr>
          <p:nvPr>
            <p:ph idx="1"/>
          </p:nvPr>
        </p:nvGraphicFramePr>
        <p:xfrm>
          <a:off x="1884363" y="1270000"/>
          <a:ext cx="8475662" cy="4406544"/>
        </p:xfrm>
        <a:graphic>
          <a:graphicData uri="http://schemas.openxmlformats.org/drawingml/2006/table">
            <a:tbl>
              <a:tblPr firstRow="1" bandRow="1">
                <a:tableStyleId>{5C22544A-7EE6-4342-B048-85BDC9FD1C3A}</a:tableStyleId>
              </a:tblPr>
              <a:tblGrid>
                <a:gridCol w="1725230">
                  <a:extLst>
                    <a:ext uri="{9D8B030D-6E8A-4147-A177-3AD203B41FA5}">
                      <a16:colId xmlns:a16="http://schemas.microsoft.com/office/drawing/2014/main" val="20000"/>
                    </a:ext>
                  </a:extLst>
                </a:gridCol>
                <a:gridCol w="6750432">
                  <a:extLst>
                    <a:ext uri="{9D8B030D-6E8A-4147-A177-3AD203B41FA5}">
                      <a16:colId xmlns:a16="http://schemas.microsoft.com/office/drawing/2014/main" val="20001"/>
                    </a:ext>
                  </a:extLst>
                </a:gridCol>
              </a:tblGrid>
              <a:tr h="671618">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词语类型</a:t>
                      </a:r>
                    </a:p>
                  </a:txBody>
                  <a:tcPr marL="91437" marR="91437" marT="48624" marB="48624"/>
                </a:tc>
                <a:tc>
                  <a:txBody>
                    <a:bodyPr vert="horz" wrap="square"/>
                    <a:lstStyle/>
                    <a:p>
                      <a:pPr algn="ctr" fontAlgn="auto">
                        <a:lnSpc>
                          <a:spcPct val="150000"/>
                        </a:lnSpc>
                        <a:buNone/>
                      </a:pPr>
                      <a:r>
                        <a:rPr lang="zh-CN" altLang="en-US" sz="3000" b="1">
                          <a:solidFill>
                            <a:srgbClr val="C00000"/>
                          </a:solidFill>
                          <a:latin typeface="新宋体" panose="02010609030101010101" charset="-122"/>
                          <a:ea typeface="新宋体" panose="02010609030101010101" charset="-122"/>
                          <a:sym typeface="+mn-ea"/>
                        </a:rPr>
                        <a:t>举例</a:t>
                      </a:r>
                    </a:p>
                  </a:txBody>
                  <a:tcPr marL="91437" marR="91437" marT="48624" marB="48624"/>
                </a:tc>
                <a:extLst>
                  <a:ext uri="{0D108BD9-81ED-4DB2-BD59-A6C34878D82A}">
                    <a16:rowId xmlns:a16="http://schemas.microsoft.com/office/drawing/2014/main" val="10000"/>
                  </a:ext>
                </a:extLst>
              </a:tr>
              <a:tr h="729359">
                <a:tc>
                  <a:txBody>
                    <a:bodyPr vert="horz" wrap="square"/>
                    <a:lstStyle/>
                    <a:p>
                      <a:pPr algn="ctr">
                        <a:lnSpc>
                          <a:spcPct val="150000"/>
                        </a:lnSpc>
                        <a:buNone/>
                      </a:pPr>
                      <a:r>
                        <a:rPr lang="zh-CN" altLang="en-US" sz="3000" b="1">
                          <a:latin typeface="宋体" panose="02010600030101010101" pitchFamily="2" charset="-122"/>
                          <a:ea typeface="宋体" panose="02010600030101010101" pitchFamily="2" charset="-122"/>
                        </a:rPr>
                        <a:t>通假字</a:t>
                      </a:r>
                    </a:p>
                  </a:txBody>
                  <a:tcPr marL="91437" marR="91437" marT="48624" marB="48624"/>
                </a:tc>
                <a:tc>
                  <a:txBody>
                    <a:bodyPr vert="horz" wrap="square"/>
                    <a:lstStyle/>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往之</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女</a:t>
                      </a:r>
                      <a:r>
                        <a:rPr lang="zh-CN" altLang="en-US" sz="3000" b="1">
                          <a:latin typeface="宋体" panose="02010600030101010101" pitchFamily="2" charset="-122"/>
                          <a:ea typeface="宋体" panose="02010600030101010101" pitchFamily="2" charset="-122"/>
                          <a:cs typeface="宋体" panose="02010600030101010101" pitchFamily="2" charset="-122"/>
                        </a:rPr>
                        <a:t>家（</a:t>
                      </a:r>
                      <a:r>
                        <a:rPr lang="zh-CN" altLang="en-US" sz="3000" b="1">
                          <a:latin typeface="楷体" panose="02010609060101010101" charset="-122"/>
                          <a:ea typeface="楷体" panose="02010609060101010101" charset="-122"/>
                          <a:cs typeface="楷体" panose="02010609060101010101" charset="-122"/>
                        </a:rPr>
                        <a:t>同“汝”，你</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37" marR="91437" marT="48624" marB="48624"/>
                </a:tc>
                <a:extLst>
                  <a:ext uri="{0D108BD9-81ED-4DB2-BD59-A6C34878D82A}">
                    <a16:rowId xmlns:a16="http://schemas.microsoft.com/office/drawing/2014/main" val="10001"/>
                  </a:ext>
                </a:extLst>
              </a:tr>
              <a:tr h="2713823">
                <a:tc>
                  <a:txBody>
                    <a:bodyPr vert="horz" wrap="square"/>
                    <a:lstStyle/>
                    <a:p>
                      <a:pPr algn="ctr">
                        <a:lnSpc>
                          <a:spcPct val="150000"/>
                        </a:lnSpc>
                        <a:buNone/>
                      </a:pPr>
                      <a:endParaRPr lang="zh-CN" altLang="en-US" sz="3000" b="1">
                        <a:latin typeface="宋体" panose="02010600030101010101" pitchFamily="2" charset="-122"/>
                        <a:ea typeface="宋体" panose="02010600030101010101" pitchFamily="2" charset="-122"/>
                      </a:endParaRPr>
                    </a:p>
                    <a:p>
                      <a:pPr algn="ctr">
                        <a:lnSpc>
                          <a:spcPct val="150000"/>
                        </a:lnSpc>
                        <a:buNone/>
                      </a:pPr>
                      <a:r>
                        <a:rPr lang="zh-CN" altLang="en-US" sz="3000" b="1">
                          <a:latin typeface="宋体" panose="02010600030101010101" pitchFamily="2" charset="-122"/>
                          <a:ea typeface="宋体" panose="02010600030101010101" pitchFamily="2" charset="-122"/>
                        </a:rPr>
                        <a:t>词类活用</a:t>
                      </a:r>
                    </a:p>
                  </a:txBody>
                  <a:tcPr marL="91437" marR="91437" marT="48624" marB="48624"/>
                </a:tc>
                <a:tc>
                  <a:txBody>
                    <a:bodyPr vert="horz" wrap="square"/>
                    <a:lstStyle/>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rPr>
                        <a:t>①丈夫之</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冠</a:t>
                      </a:r>
                      <a:r>
                        <a:rPr lang="zh-CN" altLang="en-US" sz="3000" b="1">
                          <a:latin typeface="宋体" panose="02010600030101010101" pitchFamily="2" charset="-122"/>
                          <a:ea typeface="宋体" panose="02010600030101010101" pitchFamily="2" charset="-122"/>
                          <a:cs typeface="宋体" panose="02010600030101010101" pitchFamily="2" charset="-122"/>
                        </a:rPr>
                        <a:t>也（</a:t>
                      </a:r>
                      <a:r>
                        <a:rPr lang="zh-CN" altLang="en-US" sz="3000" b="1">
                          <a:latin typeface="楷体" panose="02010609060101010101" charset="-122"/>
                          <a:ea typeface="楷体" panose="02010609060101010101" charset="-122"/>
                          <a:cs typeface="宋体" panose="02010600030101010101" pitchFamily="2" charset="-122"/>
                        </a:rPr>
                        <a:t>名词用作动词，行冠礼</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②</a:t>
                      </a:r>
                      <a:r>
                        <a:rPr lang="zh-CN" altLang="en-US" sz="3000" b="1">
                          <a:latin typeface="宋体" panose="02010600030101010101" pitchFamily="2" charset="-122"/>
                          <a:ea typeface="宋体" panose="02010600030101010101" pitchFamily="2" charset="-122"/>
                          <a:cs typeface="宋体" panose="02010600030101010101" pitchFamily="2" charset="-122"/>
                        </a:rPr>
                        <a:t>富贵不能</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淫</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latin typeface="楷体" panose="02010609060101010101" charset="-122"/>
                          <a:ea typeface="楷体" panose="02010609060101010101" charset="-122"/>
                          <a:cs typeface="楷体" panose="02010609060101010101" charset="-122"/>
                        </a:rPr>
                        <a:t>使……惑乱，迷惑</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③</a:t>
                      </a:r>
                      <a:r>
                        <a:rPr lang="zh-CN" altLang="en-US" sz="3000" b="1">
                          <a:latin typeface="宋体" panose="02010600030101010101" pitchFamily="2" charset="-122"/>
                          <a:ea typeface="宋体" panose="02010600030101010101" pitchFamily="2" charset="-122"/>
                          <a:cs typeface="宋体" panose="02010600030101010101" pitchFamily="2" charset="-122"/>
                        </a:rPr>
                        <a:t>贫贱不能</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移</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latin typeface="楷体" panose="02010609060101010101" charset="-122"/>
                          <a:ea typeface="楷体" panose="02010609060101010101" charset="-122"/>
                          <a:cs typeface="楷体" panose="02010609060101010101" charset="-122"/>
                        </a:rPr>
                        <a:t>使……改变，动摇</a:t>
                      </a:r>
                      <a:r>
                        <a:rPr lang="zh-CN" altLang="en-US" sz="30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30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3000" b="1">
                          <a:latin typeface="宋体" panose="02010600030101010101" pitchFamily="2" charset="-122"/>
                          <a:ea typeface="宋体" panose="02010600030101010101" pitchFamily="2" charset="-122"/>
                          <a:cs typeface="宋体" panose="02010600030101010101" pitchFamily="2" charset="-122"/>
                        </a:rPr>
                        <a:t>威武不能</a:t>
                      </a:r>
                      <a:r>
                        <a:rPr lang="zh-CN" altLang="en-US" sz="3000" b="1">
                          <a:solidFill>
                            <a:srgbClr val="FF0000"/>
                          </a:solidFill>
                          <a:latin typeface="宋体" panose="02010600030101010101" pitchFamily="2" charset="-122"/>
                          <a:ea typeface="宋体" panose="02010600030101010101" pitchFamily="2" charset="-122"/>
                          <a:cs typeface="宋体" panose="02010600030101010101" pitchFamily="2" charset="-122"/>
                        </a:rPr>
                        <a:t>屈</a:t>
                      </a:r>
                      <a:r>
                        <a:rPr lang="zh-CN" altLang="en-US" sz="3000" b="1">
                          <a:latin typeface="宋体" panose="02010600030101010101" pitchFamily="2" charset="-122"/>
                          <a:ea typeface="宋体" panose="02010600030101010101" pitchFamily="2" charset="-122"/>
                          <a:cs typeface="宋体" panose="02010600030101010101" pitchFamily="2" charset="-122"/>
                        </a:rPr>
                        <a:t>（</a:t>
                      </a:r>
                      <a:r>
                        <a:rPr lang="zh-CN" altLang="en-US" sz="3000" b="1">
                          <a:latin typeface="楷体" panose="02010609060101010101" charset="-122"/>
                          <a:ea typeface="楷体" panose="02010609060101010101" charset="-122"/>
                          <a:cs typeface="楷体" panose="02010609060101010101" charset="-122"/>
                        </a:rPr>
                        <a:t>使……屈服</a:t>
                      </a:r>
                      <a:r>
                        <a:rPr lang="zh-CN" altLang="en-US" sz="3000" b="1">
                          <a:latin typeface="宋体" panose="02010600030101010101" pitchFamily="2" charset="-122"/>
                          <a:ea typeface="宋体" panose="02010600030101010101" pitchFamily="2" charset="-122"/>
                          <a:cs typeface="宋体" panose="02010600030101010101" pitchFamily="2" charset="-122"/>
                        </a:rPr>
                        <a:t>）</a:t>
                      </a:r>
                    </a:p>
                  </a:txBody>
                  <a:tcPr marL="91437" marR="91437" marT="48624" marB="48624"/>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3">
            <a:extLst>
              <a:ext uri="{FF2B5EF4-FFF2-40B4-BE49-F238E27FC236}">
                <a16:creationId xmlns:a16="http://schemas.microsoft.com/office/drawing/2014/main" id="{575302D1-E565-4E0B-B0C9-5D91C37C5A36}"/>
              </a:ext>
            </a:extLst>
          </p:cNvPr>
          <p:cNvGraphicFramePr>
            <a:graphicFrameLocks noGrp="1"/>
          </p:cNvGraphicFramePr>
          <p:nvPr>
            <p:ph idx="1"/>
          </p:nvPr>
        </p:nvGraphicFramePr>
        <p:xfrm>
          <a:off x="1774825" y="831851"/>
          <a:ext cx="8642350" cy="5601072"/>
        </p:xfrm>
        <a:graphic>
          <a:graphicData uri="http://schemas.openxmlformats.org/drawingml/2006/table">
            <a:tbl>
              <a:tblPr firstRow="1" bandRow="1">
                <a:tableStyleId>{5C22544A-7EE6-4342-B048-85BDC9FD1C3A}</a:tableStyleId>
              </a:tblPr>
              <a:tblGrid>
                <a:gridCol w="1708276">
                  <a:extLst>
                    <a:ext uri="{9D8B030D-6E8A-4147-A177-3AD203B41FA5}">
                      <a16:colId xmlns:a16="http://schemas.microsoft.com/office/drawing/2014/main" val="20000"/>
                    </a:ext>
                  </a:extLst>
                </a:gridCol>
                <a:gridCol w="6934074">
                  <a:extLst>
                    <a:ext uri="{9D8B030D-6E8A-4147-A177-3AD203B41FA5}">
                      <a16:colId xmlns:a16="http://schemas.microsoft.com/office/drawing/2014/main" val="20001"/>
                    </a:ext>
                  </a:extLst>
                </a:gridCol>
              </a:tblGrid>
              <a:tr h="575685">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79" marB="46379"/>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79" marB="46379"/>
                </a:tc>
                <a:extLst>
                  <a:ext uri="{0D108BD9-81ED-4DB2-BD59-A6C34878D82A}">
                    <a16:rowId xmlns:a16="http://schemas.microsoft.com/office/drawing/2014/main" val="10000"/>
                  </a:ext>
                </a:extLst>
              </a:tr>
              <a:tr h="4953578">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一词多义</a:t>
                      </a:r>
                    </a:p>
                  </a:txBody>
                  <a:tcPr marL="91447" marR="91447" marT="46379" marB="46379"/>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居：①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居</a:t>
                      </a:r>
                      <a:r>
                        <a:rPr lang="zh-CN" altLang="en-US" sz="2800" b="1">
                          <a:latin typeface="宋体" panose="02010600030101010101" pitchFamily="2" charset="-122"/>
                          <a:ea typeface="宋体" panose="02010600030101010101" pitchFamily="2" charset="-122"/>
                          <a:cs typeface="宋体" panose="02010600030101010101" pitchFamily="2" charset="-122"/>
                        </a:rPr>
                        <a:t>天下之广居（</a:t>
                      </a:r>
                      <a:r>
                        <a:rPr lang="zh-CN" altLang="en-US" sz="2800" b="1">
                          <a:latin typeface="楷体" panose="02010609060101010101" charset="-122"/>
                          <a:ea typeface="楷体" panose="02010609060101010101" charset="-122"/>
                          <a:cs typeface="宋体" panose="02010600030101010101" pitchFamily="2" charset="-122"/>
                        </a:rPr>
                        <a:t>居住</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②居天下之广</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居</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住宅</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戒：①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戒</a:t>
                      </a:r>
                      <a:r>
                        <a:rPr lang="zh-CN" altLang="en-US" sz="2800" b="1">
                          <a:latin typeface="宋体" panose="02010600030101010101" pitchFamily="2" charset="-122"/>
                          <a:ea typeface="宋体" panose="02010600030101010101" pitchFamily="2" charset="-122"/>
                          <a:cs typeface="宋体" panose="02010600030101010101" pitchFamily="2" charset="-122"/>
                        </a:rPr>
                        <a:t>之曰（</a:t>
                      </a:r>
                      <a:r>
                        <a:rPr lang="zh-CN" altLang="en-US" sz="2800" b="1">
                          <a:latin typeface="楷体" panose="02010609060101010101" charset="-122"/>
                          <a:ea typeface="楷体" panose="02010609060101010101" charset="-122"/>
                          <a:cs typeface="宋体" panose="02010600030101010101" pitchFamily="2" charset="-122"/>
                        </a:rPr>
                        <a:t>告诫</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②必敬必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戒</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谨慎</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正：①以顺为</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正</a:t>
                      </a:r>
                      <a:r>
                        <a:rPr lang="zh-CN" altLang="en-US" sz="2800" b="1">
                          <a:latin typeface="宋体" panose="02010600030101010101" pitchFamily="2" charset="-122"/>
                          <a:ea typeface="宋体" panose="02010600030101010101" pitchFamily="2" charset="-122"/>
                          <a:cs typeface="宋体" panose="02010600030101010101" pitchFamily="2" charset="-122"/>
                        </a:rPr>
                        <a:t>者（</a:t>
                      </a:r>
                      <a:r>
                        <a:rPr lang="zh-CN" altLang="en-US" sz="2800" b="1">
                          <a:latin typeface="楷体" panose="02010609060101010101" charset="-122"/>
                          <a:ea typeface="楷体" panose="02010609060101010101" charset="-122"/>
                          <a:cs typeface="宋体" panose="02010600030101010101" pitchFamily="2" charset="-122"/>
                        </a:rPr>
                        <a:t>准则，标准</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②立天下之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正</a:t>
                      </a:r>
                      <a:r>
                        <a:rPr lang="zh-CN" altLang="en-US" sz="2800" b="1">
                          <a:latin typeface="宋体" panose="02010600030101010101" pitchFamily="2" charset="-122"/>
                          <a:ea typeface="宋体" panose="02010600030101010101" pitchFamily="2" charset="-122"/>
                          <a:cs typeface="宋体" panose="02010600030101010101" pitchFamily="2" charset="-122"/>
                        </a:rPr>
                        <a:t>位（</a:t>
                      </a:r>
                      <a:r>
                        <a:rPr lang="zh-CN" altLang="en-US" sz="2800" b="1">
                          <a:latin typeface="楷体" panose="02010609060101010101" charset="-122"/>
                          <a:ea typeface="楷体" panose="02010609060101010101" charset="-122"/>
                          <a:cs typeface="宋体" panose="02010600030101010101" pitchFamily="2" charset="-122"/>
                        </a:rPr>
                        <a:t>正确的</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道：①妾妇之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道</a:t>
                      </a:r>
                      <a:r>
                        <a:rPr lang="zh-CN" altLang="en-US" sz="2800" b="1">
                          <a:latin typeface="宋体" panose="02010600030101010101" pitchFamily="2" charset="-122"/>
                          <a:ea typeface="宋体" panose="02010600030101010101" pitchFamily="2" charset="-122"/>
                          <a:cs typeface="宋体" panose="02010600030101010101" pitchFamily="2" charset="-122"/>
                        </a:rPr>
                        <a:t>也（</a:t>
                      </a:r>
                      <a:r>
                        <a:rPr lang="zh-CN" altLang="en-US" sz="2800" b="1">
                          <a:latin typeface="楷体" panose="02010609060101010101" charset="-122"/>
                          <a:ea typeface="楷体" panose="02010609060101010101" charset="-122"/>
                          <a:cs typeface="宋体" panose="02010600030101010101" pitchFamily="2" charset="-122"/>
                        </a:rPr>
                        <a:t>道理</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②行天下之大</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道</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道路</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79" marB="46379"/>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45EF3B72-6D58-43C8-ACDA-F4C24F5FBB94}"/>
              </a:ext>
            </a:extLst>
          </p:cNvPr>
          <p:cNvGraphicFramePr>
            <a:graphicFrameLocks noGrp="1"/>
          </p:cNvGraphicFramePr>
          <p:nvPr>
            <p:ph idx="1"/>
          </p:nvPr>
        </p:nvGraphicFramePr>
        <p:xfrm>
          <a:off x="1774825" y="831851"/>
          <a:ext cx="8642350" cy="5601072"/>
        </p:xfrm>
        <a:graphic>
          <a:graphicData uri="http://schemas.openxmlformats.org/drawingml/2006/table">
            <a:tbl>
              <a:tblPr firstRow="1" bandRow="1">
                <a:tableStyleId>{5C22544A-7EE6-4342-B048-85BDC9FD1C3A}</a:tableStyleId>
              </a:tblPr>
              <a:tblGrid>
                <a:gridCol w="1666362">
                  <a:extLst>
                    <a:ext uri="{9D8B030D-6E8A-4147-A177-3AD203B41FA5}">
                      <a16:colId xmlns:a16="http://schemas.microsoft.com/office/drawing/2014/main" val="20000"/>
                    </a:ext>
                  </a:extLst>
                </a:gridCol>
                <a:gridCol w="6975988">
                  <a:extLst>
                    <a:ext uri="{9D8B030D-6E8A-4147-A177-3AD203B41FA5}">
                      <a16:colId xmlns:a16="http://schemas.microsoft.com/office/drawing/2014/main" val="20001"/>
                    </a:ext>
                  </a:extLst>
                </a:gridCol>
              </a:tblGrid>
              <a:tr h="575685">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79" marB="46379"/>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79" marB="46379"/>
                </a:tc>
                <a:extLst>
                  <a:ext uri="{0D108BD9-81ED-4DB2-BD59-A6C34878D82A}">
                    <a16:rowId xmlns:a16="http://schemas.microsoft.com/office/drawing/2014/main" val="10000"/>
                  </a:ext>
                </a:extLst>
              </a:tr>
              <a:tr h="4953578">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379" marB="46379"/>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①公孙衍、张仪岂不</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诚</a:t>
                      </a:r>
                      <a:r>
                        <a:rPr lang="zh-CN" altLang="en-US" sz="2800" b="1">
                          <a:latin typeface="宋体" panose="02010600030101010101" pitchFamily="2" charset="-122"/>
                          <a:ea typeface="宋体" panose="02010600030101010101" pitchFamily="2" charset="-122"/>
                          <a:cs typeface="宋体" panose="02010600030101010101" pitchFamily="2" charset="-122"/>
                        </a:rPr>
                        <a:t>大丈夫哉（</a:t>
                      </a:r>
                      <a:r>
                        <a:rPr lang="zh-CN" altLang="en-US" sz="2800" b="1">
                          <a:latin typeface="楷体" panose="02010609060101010101" charset="-122"/>
                          <a:ea typeface="楷体" panose="02010609060101010101" charset="-122"/>
                          <a:cs typeface="宋体" panose="02010600030101010101" pitchFamily="2" charset="-122"/>
                        </a:rPr>
                        <a:t>真正，确实</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安居</a:t>
                      </a:r>
                      <a:r>
                        <a:rPr lang="zh-CN" altLang="en-US" sz="2800" b="1">
                          <a:latin typeface="宋体" panose="02010600030101010101" pitchFamily="2" charset="-122"/>
                          <a:ea typeface="宋体" panose="02010600030101010101" pitchFamily="2" charset="-122"/>
                          <a:cs typeface="宋体" panose="02010600030101010101" pitchFamily="2" charset="-122"/>
                        </a:rPr>
                        <a:t>而</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天下熄</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安居：安静下来。天下熄：指战争停息，天下太平</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③是</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焉</a:t>
                      </a:r>
                      <a:r>
                        <a:rPr lang="zh-CN" altLang="en-US" sz="2800" b="1">
                          <a:latin typeface="宋体" panose="02010600030101010101" pitchFamily="2" charset="-122"/>
                          <a:ea typeface="宋体" panose="02010600030101010101" pitchFamily="2" charset="-122"/>
                          <a:cs typeface="宋体" panose="02010600030101010101" pitchFamily="2" charset="-122"/>
                        </a:rPr>
                        <a:t>得为大丈夫乎（</a:t>
                      </a:r>
                      <a:r>
                        <a:rPr lang="zh-CN" altLang="en-US" sz="2800" b="1">
                          <a:latin typeface="楷体" panose="02010609060101010101" charset="-122"/>
                          <a:ea typeface="楷体" panose="02010609060101010101" charset="-122"/>
                          <a:cs typeface="宋体" panose="02010600030101010101" pitchFamily="2" charset="-122"/>
                        </a:rPr>
                        <a:t>怎么，哪里</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④父</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命</a:t>
                      </a:r>
                      <a:r>
                        <a:rPr lang="zh-CN" altLang="en-US" sz="2800" b="1">
                          <a:latin typeface="宋体" panose="02010600030101010101" pitchFamily="2" charset="-122"/>
                          <a:ea typeface="宋体" panose="02010600030101010101" pitchFamily="2" charset="-122"/>
                          <a:cs typeface="宋体" panose="02010600030101010101" pitchFamily="2" charset="-122"/>
                        </a:rPr>
                        <a:t>之（</a:t>
                      </a:r>
                      <a:r>
                        <a:rPr lang="zh-CN" altLang="en-US" sz="2800" b="1">
                          <a:latin typeface="楷体" panose="02010609060101010101" charset="-122"/>
                          <a:ea typeface="楷体" panose="02010609060101010101" charset="-122"/>
                          <a:cs typeface="宋体" panose="02010600030101010101" pitchFamily="2" charset="-122"/>
                        </a:rPr>
                        <a:t>教导、训诲</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得志</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实现志向</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⑥与民</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由</a:t>
                      </a:r>
                      <a:r>
                        <a:rPr lang="zh-CN" altLang="en-US" sz="2800" b="1">
                          <a:latin typeface="宋体" panose="02010600030101010101" pitchFamily="2" charset="-122"/>
                          <a:ea typeface="宋体" panose="02010600030101010101" pitchFamily="2" charset="-122"/>
                          <a:cs typeface="宋体" panose="02010600030101010101" pitchFamily="2" charset="-122"/>
                        </a:rPr>
                        <a:t>之（</a:t>
                      </a:r>
                      <a:r>
                        <a:rPr lang="zh-CN" altLang="en-US" sz="2800" b="1">
                          <a:latin typeface="楷体" panose="02010609060101010101" charset="-122"/>
                          <a:ea typeface="楷体" panose="02010609060101010101" charset="-122"/>
                          <a:cs typeface="宋体" panose="02010600030101010101" pitchFamily="2" charset="-122"/>
                        </a:rPr>
                        <a:t>遵从</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79" marB="46379"/>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2465" name="文本框 1">
            <a:extLst>
              <a:ext uri="{FF2B5EF4-FFF2-40B4-BE49-F238E27FC236}">
                <a16:creationId xmlns:a16="http://schemas.microsoft.com/office/drawing/2014/main" id="{8E0E94AE-0CC1-4CE5-BDFC-3A2967D990BA}"/>
              </a:ext>
            </a:extLst>
          </p:cNvPr>
          <p:cNvSpPr txBox="1"/>
          <p:nvPr/>
        </p:nvSpPr>
        <p:spPr>
          <a:xfrm>
            <a:off x="1884364" y="536576"/>
            <a:ext cx="8423275" cy="6118225"/>
          </a:xfrm>
          <a:prstGeom prst="rect">
            <a:avLst/>
          </a:prstGeom>
          <a:noFill/>
          <a:ln w="9525">
            <a:noFill/>
          </a:ln>
        </p:spPr>
        <p:txBody>
          <a:bodyPr>
            <a:spAutoFit/>
          </a:bodyPr>
          <a:lstStyle/>
          <a:p>
            <a:pPr>
              <a:lnSpc>
                <a:spcPct val="14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40000"/>
              </a:lnSpc>
            </a:pPr>
            <a:r>
              <a:rPr lang="zh-CN" altLang="en-US" sz="2800" b="1" noProof="1">
                <a:latin typeface="宋体" panose="02010600030101010101" pitchFamily="2" charset="-122"/>
                <a:sym typeface="宋体" panose="02010600030101010101" pitchFamily="2" charset="-122"/>
              </a:rPr>
              <a:t>1．本文是一篇驳论文。孟子开头先对景春的错误观点“一怒而诸侯惧，安居而天下熄”是大丈夫的标准进行深入的反驳，并在最后提出自己心中大丈夫的标准——“富贵不能淫，贫贱不能移，威武不能屈”。2．景春认为公孙衍、张仪能够左右诸侯，挑起国与国之间的战争，这才是大丈夫。但是孟子则认为公孙衍、张仪之流靠摇唇鼓舌、曲意顺从诸侯的意思往上爬，没有仁义道德的原则，不过是小人，奉行的是“妾妇之道”，谈不上是大丈夫！</a:t>
            </a:r>
          </a:p>
        </p:txBody>
      </p:sp>
    </p:spTree>
  </p:cSld>
  <p:clrMapOvr>
    <a:masterClrMapping/>
  </p:clrMapOvr>
  <p:transition/>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6561" name="文本框 1">
            <a:extLst>
              <a:ext uri="{FF2B5EF4-FFF2-40B4-BE49-F238E27FC236}">
                <a16:creationId xmlns:a16="http://schemas.microsoft.com/office/drawing/2014/main" id="{9D18F5DD-1296-4E50-A47D-06FC42DC3D9A}"/>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孟子的说法含蓄而幽默，只是通过言“礼”来说明女子嫁时母亲的嘱咐，由此得出“以顺为正者，妾妇之道也”。这里值得我们注意的是，古人认为，妻道如臣道，臣对君应该顺从，妻子对丈夫也应当顺从。以一味顺从为原则，实际上也就是没有了任何原则。</a:t>
            </a:r>
          </a:p>
          <a:p>
            <a:pPr>
              <a:lnSpc>
                <a:spcPct val="150000"/>
              </a:lnSpc>
            </a:pPr>
            <a:r>
              <a:rPr lang="zh-CN" altLang="en-US" sz="2800" b="1">
                <a:latin typeface="宋体" panose="02010600030101010101" pitchFamily="2" charset="-122"/>
                <a:sym typeface="宋体" panose="02010600030101010101" pitchFamily="2" charset="-122"/>
              </a:rPr>
              <a:t>4．孟子的挖苦是深刻而尖锐的，对公孙衍、张仪之流可以说是深恶痛绝了。并在争锋相对的基础上提出了真正的大丈夫之道和大丈夫应该具备的优秀品质——富贵不能淫，贫贱不能移，威武不能屈。</a:t>
            </a:r>
          </a:p>
        </p:txBody>
      </p:sp>
    </p:spTree>
  </p:cSld>
  <p:clrMapOvr>
    <a:masterClrMapping/>
  </p:clrMapOvr>
  <p:transition/>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3" name="文本框 1">
            <a:extLst>
              <a:ext uri="{FF2B5EF4-FFF2-40B4-BE49-F238E27FC236}">
                <a16:creationId xmlns:a16="http://schemas.microsoft.com/office/drawing/2014/main" id="{5CB2E045-4864-4D7B-8001-4C10EBA5F7E5}"/>
              </a:ext>
            </a:extLst>
          </p:cNvPr>
          <p:cNvSpPr txBox="1"/>
          <p:nvPr/>
        </p:nvSpPr>
        <p:spPr>
          <a:xfrm>
            <a:off x="1884364" y="873126"/>
            <a:ext cx="8423275" cy="267652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1．语言含蓄幽默，讽刺深刻尖锐。</a:t>
            </a:r>
          </a:p>
          <a:p>
            <a:pPr>
              <a:lnSpc>
                <a:spcPct val="150000"/>
              </a:lnSpc>
            </a:pPr>
            <a:r>
              <a:rPr lang="zh-CN" altLang="en-US" sz="2800" b="1" noProof="1">
                <a:latin typeface="宋体" panose="02010600030101010101" pitchFamily="2" charset="-122"/>
                <a:sym typeface="宋体" panose="02010600030101010101" pitchFamily="2" charset="-122"/>
              </a:rPr>
              <a:t>2．运用排比，增强文章说理的气势，使文章有很强的感染力。</a:t>
            </a:r>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8" name="文本框 1">
            <a:extLst>
              <a:ext uri="{FF2B5EF4-FFF2-40B4-BE49-F238E27FC236}">
                <a16:creationId xmlns:a16="http://schemas.microsoft.com/office/drawing/2014/main" id="{1AE68BC5-149A-43DE-A4EB-390462724FE4}"/>
              </a:ext>
            </a:extLst>
          </p:cNvPr>
          <p:cNvSpPr txBox="1"/>
          <p:nvPr/>
        </p:nvSpPr>
        <p:spPr>
          <a:xfrm>
            <a:off x="1995489" y="649288"/>
            <a:ext cx="8440737" cy="5846762"/>
          </a:xfrm>
          <a:prstGeom prst="rect">
            <a:avLst/>
          </a:prstGeom>
          <a:noFill/>
          <a:ln w="9525">
            <a:noFill/>
          </a:ln>
        </p:spPr>
        <p:txBody>
          <a:bodyPr>
            <a:spAutoFit/>
          </a:bodyPr>
          <a:lstStyle/>
          <a:p>
            <a:pPr>
              <a:lnSpc>
                <a:spcPct val="120000"/>
              </a:lnSpc>
            </a:pPr>
            <a:r>
              <a:rPr lang="zh-CN" altLang="en-US" sz="2600" b="1" noProof="1">
                <a:solidFill>
                  <a:schemeClr val="accent6">
                    <a:lumMod val="60000"/>
                    <a:lumOff val="40000"/>
                  </a:schemeClr>
                </a:solidFill>
              </a:rPr>
              <a:t>二、内容理解</a:t>
            </a:r>
            <a:endParaRPr lang="zh-CN" altLang="en-US" sz="2600" b="1" noProof="1"/>
          </a:p>
          <a:p>
            <a:pPr>
              <a:lnSpc>
                <a:spcPct val="120000"/>
              </a:lnSpc>
            </a:pPr>
            <a:r>
              <a:rPr lang="zh-CN" altLang="en-US" sz="2600" b="1" noProof="1"/>
              <a:t>    </a:t>
            </a:r>
            <a:r>
              <a:rPr lang="zh-CN" altLang="en-US" sz="2600" b="1" noProof="1">
                <a:latin typeface="宋体" panose="02010600030101010101" pitchFamily="2" charset="-122"/>
                <a:cs typeface="宋体" panose="02010600030101010101" pitchFamily="2" charset="-122"/>
              </a:rPr>
              <a:t> 《论语》是一部记录孔子及其弟子言行的书。文章言简意深，富有哲理。</a:t>
            </a:r>
          </a:p>
          <a:p>
            <a:pPr>
              <a:lnSpc>
                <a:spcPct val="120000"/>
              </a:lnSpc>
            </a:pPr>
            <a:r>
              <a:rPr lang="zh-CN" altLang="en-US" sz="2600" b="1" noProof="1">
                <a:solidFill>
                  <a:srgbClr val="C00000"/>
                </a:solidFill>
                <a:latin typeface="宋体" panose="02010600030101010101" pitchFamily="2" charset="-122"/>
                <a:cs typeface="宋体" panose="02010600030101010101" pitchFamily="2" charset="-122"/>
              </a:rPr>
              <a:t>【第一章】</a:t>
            </a:r>
          </a:p>
          <a:p>
            <a:pPr>
              <a:lnSpc>
                <a:spcPct val="120000"/>
              </a:lnSpc>
            </a:pPr>
            <a:r>
              <a:rPr lang="zh-CN" altLang="en-US" sz="2600" b="1" noProof="1">
                <a:latin typeface="宋体" panose="02010600030101010101" pitchFamily="2" charset="-122"/>
                <a:cs typeface="宋体" panose="02010600030101010101" pitchFamily="2" charset="-122"/>
              </a:rPr>
              <a:t>（1）内容：第一句讲的是学习的方法；第二句讲的是学习的乐趣；第三句讲的是为人态度，属于个人修养范围。这一章内容启发人们热爱学习，加强自律。</a:t>
            </a:r>
          </a:p>
          <a:p>
            <a:pPr>
              <a:lnSpc>
                <a:spcPct val="120000"/>
              </a:lnSpc>
            </a:pPr>
            <a:r>
              <a:rPr lang="zh-CN" altLang="en-US" sz="2600" b="1" noProof="1">
                <a:latin typeface="宋体" panose="02010600030101010101" pitchFamily="2" charset="-122"/>
                <a:cs typeface="宋体" panose="02010600030101010101" pitchFamily="2" charset="-122"/>
              </a:rPr>
              <a:t>（2）思想理念：告诉我们要有正确的学习方法、学习乐趣（态度）和为人态度（个人修养）。</a:t>
            </a:r>
          </a:p>
          <a:p>
            <a:pPr>
              <a:lnSpc>
                <a:spcPct val="120000"/>
              </a:lnSpc>
            </a:pPr>
            <a:r>
              <a:rPr lang="zh-CN" altLang="en-US" sz="2600" b="1" noProof="1">
                <a:latin typeface="宋体" panose="02010600030101010101" pitchFamily="2" charset="-122"/>
                <a:cs typeface="宋体" panose="02010600030101010101" pitchFamily="2" charset="-122"/>
              </a:rPr>
              <a:t>    学习方法：学习后要时常复习。学习乐趣：志同道合的人从远方来探讨学问。为人态度：对不了解自己的人，毫不生气。</a:t>
            </a:r>
          </a:p>
        </p:txBody>
      </p:sp>
    </p:spTree>
  </p:cSld>
  <p:clrMapOvr>
    <a:masterClrMapping/>
  </p:clrMapOvr>
  <p:transition/>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8" name="文本框 1">
            <a:extLst>
              <a:ext uri="{FF2B5EF4-FFF2-40B4-BE49-F238E27FC236}">
                <a16:creationId xmlns:a16="http://schemas.microsoft.com/office/drawing/2014/main" id="{03CC74AE-B9D0-439C-9CEF-076F8B816FF0}"/>
              </a:ext>
            </a:extLst>
          </p:cNvPr>
          <p:cNvSpPr txBox="1"/>
          <p:nvPr/>
        </p:nvSpPr>
        <p:spPr>
          <a:xfrm>
            <a:off x="1911351" y="552451"/>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《生于忧患，死于安乐》</a:t>
            </a:r>
          </a:p>
        </p:txBody>
      </p:sp>
      <p:graphicFrame>
        <p:nvGraphicFramePr>
          <p:cNvPr id="2" name="内容占位符 1">
            <a:extLst>
              <a:ext uri="{FF2B5EF4-FFF2-40B4-BE49-F238E27FC236}">
                <a16:creationId xmlns:a16="http://schemas.microsoft.com/office/drawing/2014/main" id="{ECE9343E-5F66-4FDC-B1A9-76E69E76AF87}"/>
              </a:ext>
            </a:extLst>
          </p:cNvPr>
          <p:cNvGraphicFramePr>
            <a:graphicFrameLocks noGrp="1"/>
          </p:cNvGraphicFramePr>
          <p:nvPr>
            <p:ph idx="1"/>
          </p:nvPr>
        </p:nvGraphicFramePr>
        <p:xfrm>
          <a:off x="1858963" y="1203326"/>
          <a:ext cx="8475662" cy="5583522"/>
        </p:xfrm>
        <a:graphic>
          <a:graphicData uri="http://schemas.openxmlformats.org/drawingml/2006/table">
            <a:tbl>
              <a:tblPr firstRow="1" bandRow="1">
                <a:tableStyleId>{5C22544A-7EE6-4342-B048-85BDC9FD1C3A}</a:tableStyleId>
              </a:tblPr>
              <a:tblGrid>
                <a:gridCol w="1724595">
                  <a:extLst>
                    <a:ext uri="{9D8B030D-6E8A-4147-A177-3AD203B41FA5}">
                      <a16:colId xmlns:a16="http://schemas.microsoft.com/office/drawing/2014/main" val="20000"/>
                    </a:ext>
                  </a:extLst>
                </a:gridCol>
                <a:gridCol w="6751067">
                  <a:extLst>
                    <a:ext uri="{9D8B030D-6E8A-4147-A177-3AD203B41FA5}">
                      <a16:colId xmlns:a16="http://schemas.microsoft.com/office/drawing/2014/main" val="20001"/>
                    </a:ext>
                  </a:extLst>
                </a:gridCol>
              </a:tblGrid>
              <a:tr h="746666">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6667" marB="46667"/>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6667" marB="46667"/>
                </a:tc>
                <a:extLst>
                  <a:ext uri="{0D108BD9-81ED-4DB2-BD59-A6C34878D82A}">
                    <a16:rowId xmlns:a16="http://schemas.microsoft.com/office/drawing/2014/main" val="10000"/>
                  </a:ext>
                </a:extLst>
              </a:tr>
              <a:tr h="2604582">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通假字</a:t>
                      </a:r>
                    </a:p>
                  </a:txBody>
                  <a:tcPr marL="91437" marR="91437" marT="46667" marB="46667"/>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曾</a:t>
                      </a:r>
                      <a:r>
                        <a:rPr lang="zh-CN" altLang="en-US" sz="2900" b="1">
                          <a:latin typeface="宋体" panose="02010600030101010101" pitchFamily="2" charset="-122"/>
                          <a:ea typeface="宋体" panose="02010600030101010101" pitchFamily="2" charset="-122"/>
                          <a:cs typeface="宋体" panose="02010600030101010101" pitchFamily="2" charset="-122"/>
                        </a:rPr>
                        <a:t>益其所不能（</a:t>
                      </a:r>
                      <a:r>
                        <a:rPr lang="zh-CN" altLang="en-US" sz="2900" b="1">
                          <a:latin typeface="楷体" panose="02010609060101010101" charset="-122"/>
                          <a:ea typeface="楷体" panose="02010609060101010101" charset="-122"/>
                          <a:cs typeface="楷体" panose="02010609060101010101" charset="-122"/>
                        </a:rPr>
                        <a:t>同“增”</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②困于心，</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衡</a:t>
                      </a:r>
                      <a:r>
                        <a:rPr lang="zh-CN" altLang="en-US" sz="2900" b="1">
                          <a:latin typeface="宋体" panose="02010600030101010101" pitchFamily="2" charset="-122"/>
                          <a:ea typeface="宋体" panose="02010600030101010101" pitchFamily="2" charset="-122"/>
                          <a:cs typeface="宋体" panose="02010600030101010101" pitchFamily="2" charset="-122"/>
                        </a:rPr>
                        <a:t>于虑，而后作（</a:t>
                      </a:r>
                      <a:r>
                        <a:rPr lang="zh-CN" altLang="en-US" sz="2900" b="1">
                          <a:latin typeface="楷体" panose="02010609060101010101" charset="-122"/>
                          <a:ea typeface="楷体" panose="02010609060101010101" charset="-122"/>
                          <a:cs typeface="楷体" panose="02010609060101010101" charset="-122"/>
                        </a:rPr>
                        <a:t>同“横”，梗塞、不顺</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③入则无法家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拂</a:t>
                      </a:r>
                      <a:r>
                        <a:rPr lang="zh-CN" altLang="en-US" sz="2900" b="1">
                          <a:latin typeface="宋体" panose="02010600030101010101" pitchFamily="2" charset="-122"/>
                          <a:ea typeface="宋体" panose="02010600030101010101" pitchFamily="2" charset="-122"/>
                          <a:cs typeface="宋体" panose="02010600030101010101" pitchFamily="2" charset="-122"/>
                        </a:rPr>
                        <a:t>士（</a:t>
                      </a:r>
                      <a:r>
                        <a:rPr lang="zh-CN" altLang="en-US" sz="2900" b="1">
                          <a:latin typeface="楷体" panose="02010609060101010101" charset="-122"/>
                          <a:ea typeface="楷体" panose="02010609060101010101" charset="-122"/>
                          <a:cs typeface="楷体" panose="02010609060101010101" charset="-122"/>
                        </a:rPr>
                        <a:t>同“弼”，辅佐</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6667" marB="46667"/>
                </a:tc>
                <a:extLst>
                  <a:ext uri="{0D108BD9-81ED-4DB2-BD59-A6C34878D82A}">
                    <a16:rowId xmlns:a16="http://schemas.microsoft.com/office/drawing/2014/main" val="10001"/>
                  </a:ext>
                </a:extLst>
              </a:tr>
              <a:tr h="1547777">
                <a:tc>
                  <a:txBody>
                    <a:bodyPr vert="horz" wrap="square"/>
                    <a:lstStyle/>
                    <a:p>
                      <a:pPr algn="ctr" fontAlgn="auto">
                        <a:lnSpc>
                          <a:spcPct val="150000"/>
                        </a:lnSpc>
                        <a:buNone/>
                      </a:pPr>
                      <a:r>
                        <a:rPr lang="zh-CN" altLang="en-US" sz="2900" b="1">
                          <a:latin typeface="宋体" panose="02010600030101010101" pitchFamily="2" charset="-122"/>
                          <a:ea typeface="宋体" panose="02010600030101010101" pitchFamily="2" charset="-122"/>
                        </a:rPr>
                        <a:t>词类活用</a:t>
                      </a:r>
                    </a:p>
                  </a:txBody>
                  <a:tcPr marL="91437" marR="91437" marT="46667" marB="46667"/>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①必先</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苦</a:t>
                      </a:r>
                      <a:r>
                        <a:rPr lang="zh-CN" altLang="en-US" sz="2900" b="1">
                          <a:latin typeface="宋体" panose="02010600030101010101" pitchFamily="2" charset="-122"/>
                          <a:ea typeface="宋体" panose="02010600030101010101" pitchFamily="2" charset="-122"/>
                          <a:cs typeface="宋体" panose="02010600030101010101" pitchFamily="2" charset="-122"/>
                        </a:rPr>
                        <a:t>其心志（</a:t>
                      </a:r>
                      <a:r>
                        <a:rPr lang="zh-CN" altLang="en-US" sz="2900" b="1">
                          <a:latin typeface="楷体" panose="02010609060101010101" charset="-122"/>
                          <a:ea typeface="楷体" panose="02010609060101010101" charset="-122"/>
                          <a:cs typeface="楷体" panose="02010609060101010101" charset="-122"/>
                        </a:rPr>
                        <a:t>使动用法，使……痛苦</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劳</a:t>
                      </a:r>
                      <a:r>
                        <a:rPr lang="zh-CN" altLang="en-US" sz="2900" b="1">
                          <a:latin typeface="宋体" panose="02010600030101010101" pitchFamily="2" charset="-122"/>
                          <a:ea typeface="宋体" panose="02010600030101010101" pitchFamily="2" charset="-122"/>
                          <a:cs typeface="宋体" panose="02010600030101010101" pitchFamily="2" charset="-122"/>
                        </a:rPr>
                        <a:t>其筋骨（</a:t>
                      </a:r>
                      <a:r>
                        <a:rPr lang="zh-CN" altLang="en-US" sz="2900" b="1">
                          <a:latin typeface="楷体" panose="02010609060101010101" charset="-122"/>
                          <a:ea typeface="楷体" panose="02010609060101010101" charset="-122"/>
                          <a:cs typeface="楷体" panose="02010609060101010101" charset="-122"/>
                        </a:rPr>
                        <a:t>使动用法，使……劳累</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6667" marB="46667"/>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ADB6D409-1FB7-45BA-89C4-51C80508C8D7}"/>
              </a:ext>
            </a:extLst>
          </p:cNvPr>
          <p:cNvGraphicFramePr>
            <a:graphicFrameLocks noGrp="1"/>
          </p:cNvGraphicFramePr>
          <p:nvPr>
            <p:ph idx="1"/>
          </p:nvPr>
        </p:nvGraphicFramePr>
        <p:xfrm>
          <a:off x="1858963" y="917576"/>
          <a:ext cx="8475662" cy="6376228"/>
        </p:xfrm>
        <a:graphic>
          <a:graphicData uri="http://schemas.openxmlformats.org/drawingml/2006/table">
            <a:tbl>
              <a:tblPr firstRow="1" bandRow="1">
                <a:tableStyleId>{5C22544A-7EE6-4342-B048-85BDC9FD1C3A}</a:tableStyleId>
              </a:tblPr>
              <a:tblGrid>
                <a:gridCol w="1724595">
                  <a:extLst>
                    <a:ext uri="{9D8B030D-6E8A-4147-A177-3AD203B41FA5}">
                      <a16:colId xmlns:a16="http://schemas.microsoft.com/office/drawing/2014/main" val="20000"/>
                    </a:ext>
                  </a:extLst>
                </a:gridCol>
                <a:gridCol w="6751067">
                  <a:extLst>
                    <a:ext uri="{9D8B030D-6E8A-4147-A177-3AD203B41FA5}">
                      <a16:colId xmlns:a16="http://schemas.microsoft.com/office/drawing/2014/main" val="20001"/>
                    </a:ext>
                  </a:extLst>
                </a:gridCol>
              </a:tblGrid>
              <a:tr h="618868">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7197" marB="47197"/>
                </a:tc>
                <a:tc>
                  <a:txBody>
                    <a:bodyPr vert="horz" wrap="square"/>
                    <a:lstStyle/>
                    <a:p>
                      <a:pPr algn="ctr" fontAlgn="auto">
                        <a:lnSpc>
                          <a:spcPct val="14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7197" marB="47197"/>
                </a:tc>
                <a:extLst>
                  <a:ext uri="{0D108BD9-81ED-4DB2-BD59-A6C34878D82A}">
                    <a16:rowId xmlns:a16="http://schemas.microsoft.com/office/drawing/2014/main" val="10000"/>
                  </a:ext>
                </a:extLst>
              </a:tr>
              <a:tr h="4935795">
                <a:tc>
                  <a:txBody>
                    <a:bodyPr vert="horz" wrap="square"/>
                    <a:lstStyle/>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endParaRPr lang="zh-CN" altLang="en-US" sz="2900" b="1">
                        <a:latin typeface="宋体" panose="02010600030101010101" pitchFamily="2" charset="-122"/>
                        <a:ea typeface="宋体" panose="02010600030101010101" pitchFamily="2" charset="-122"/>
                      </a:endParaRPr>
                    </a:p>
                    <a:p>
                      <a:pPr algn="ctr" fontAlgn="auto">
                        <a:lnSpc>
                          <a:spcPct val="140000"/>
                        </a:lnSpc>
                        <a:buNone/>
                      </a:pPr>
                      <a:r>
                        <a:rPr lang="zh-CN" altLang="en-US" sz="2900" b="1">
                          <a:latin typeface="宋体" panose="02010600030101010101" pitchFamily="2" charset="-122"/>
                          <a:ea typeface="宋体" panose="02010600030101010101" pitchFamily="2" charset="-122"/>
                        </a:rPr>
                        <a:t>词类活用</a:t>
                      </a:r>
                    </a:p>
                  </a:txBody>
                  <a:tcPr marL="91437" marR="91437" marT="47197" marB="47197"/>
                </a:tc>
                <a:tc>
                  <a:txBody>
                    <a:bodyPr vert="horz" wrap="square"/>
                    <a:lstStyle/>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饿</a:t>
                      </a:r>
                      <a:r>
                        <a:rPr lang="zh-CN" altLang="en-US" sz="2900" b="1">
                          <a:latin typeface="宋体" panose="02010600030101010101" pitchFamily="2" charset="-122"/>
                          <a:ea typeface="宋体" panose="02010600030101010101" pitchFamily="2" charset="-122"/>
                          <a:cs typeface="宋体" panose="02010600030101010101" pitchFamily="2" charset="-122"/>
                        </a:rPr>
                        <a:t>其体肤（</a:t>
                      </a:r>
                      <a:r>
                        <a:rPr lang="zh-CN" altLang="en-US" sz="2900" b="1">
                          <a:latin typeface="楷体" panose="02010609060101010101" charset="-122"/>
                          <a:ea typeface="楷体" panose="02010609060101010101" charset="-122"/>
                          <a:cs typeface="楷体" panose="02010609060101010101" charset="-122"/>
                        </a:rPr>
                        <a:t>使动用法，使……经受饥饿之苦</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④行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拂乱</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其所为（</a:t>
                      </a:r>
                      <a:r>
                        <a:rPr lang="zh-CN" altLang="en-US" sz="2900" b="1">
                          <a:latin typeface="楷体" panose="02010609060101010101" charset="-122"/>
                          <a:ea typeface="楷体" panose="02010609060101010101" charset="-122"/>
                          <a:cs typeface="楷体" panose="02010609060101010101" charset="-122"/>
                          <a:sym typeface="+mn-ea"/>
                        </a:rPr>
                        <a:t>使动用法，使……不顺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⑤所以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动</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心</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忍</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性（</a:t>
                      </a:r>
                      <a:r>
                        <a:rPr lang="zh-CN" altLang="en-US" sz="2900" b="1">
                          <a:latin typeface="楷体" panose="02010609060101010101" charset="-122"/>
                          <a:ea typeface="楷体" panose="02010609060101010101" charset="-122"/>
                          <a:cs typeface="楷体" panose="02010609060101010101" charset="-122"/>
                          <a:sym typeface="+mn-ea"/>
                        </a:rPr>
                        <a:t>使动用法。动：使……震撼。忍：使……坚忍起来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4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则无法家拂士，</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出</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则无敌国外患者（</a:t>
                      </a:r>
                      <a:r>
                        <a:rPr lang="zh-CN" altLang="en-US" sz="2900" b="1">
                          <a:latin typeface="楷体" panose="02010609060101010101" charset="-122"/>
                          <a:ea typeface="楷体" panose="02010609060101010101" charset="-122"/>
                          <a:cs typeface="宋体" panose="02010600030101010101" pitchFamily="2" charset="-122"/>
                          <a:sym typeface="+mn-ea"/>
                        </a:rPr>
                        <a:t>动词用作状语。入：在国内。出：在国外</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37" marR="91437" marT="47197" marB="47197"/>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AB2C5559-9FDD-4931-881F-D9E96A39A32E}"/>
              </a:ext>
            </a:extLst>
          </p:cNvPr>
          <p:cNvGraphicFramePr>
            <a:graphicFrameLocks noGrp="1"/>
          </p:cNvGraphicFramePr>
          <p:nvPr>
            <p:ph idx="1"/>
          </p:nvPr>
        </p:nvGraphicFramePr>
        <p:xfrm>
          <a:off x="1857376" y="668339"/>
          <a:ext cx="8475663" cy="5495936"/>
        </p:xfrm>
        <a:graphic>
          <a:graphicData uri="http://schemas.openxmlformats.org/drawingml/2006/table">
            <a:tbl>
              <a:tblPr firstRow="1" bandRow="1">
                <a:tableStyleId>{5C22544A-7EE6-4342-B048-85BDC9FD1C3A}</a:tableStyleId>
              </a:tblPr>
              <a:tblGrid>
                <a:gridCol w="1738565">
                  <a:extLst>
                    <a:ext uri="{9D8B030D-6E8A-4147-A177-3AD203B41FA5}">
                      <a16:colId xmlns:a16="http://schemas.microsoft.com/office/drawing/2014/main" val="20000"/>
                    </a:ext>
                  </a:extLst>
                </a:gridCol>
                <a:gridCol w="6737098">
                  <a:extLst>
                    <a:ext uri="{9D8B030D-6E8A-4147-A177-3AD203B41FA5}">
                      <a16:colId xmlns:a16="http://schemas.microsoft.com/office/drawing/2014/main" val="20001"/>
                    </a:ext>
                  </a:extLst>
                </a:gridCol>
              </a:tblGrid>
              <a:tr h="664441">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37" marR="91437" marT="48104" marB="48104"/>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37" marR="91437" marT="48104" marB="48104"/>
                </a:tc>
                <a:extLst>
                  <a:ext uri="{0D108BD9-81ED-4DB2-BD59-A6C34878D82A}">
                    <a16:rowId xmlns:a16="http://schemas.microsoft.com/office/drawing/2014/main" val="10000"/>
                  </a:ext>
                </a:extLst>
              </a:tr>
              <a:tr h="3358284">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37" marR="91437" marT="48104" marB="48104"/>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拂：①行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拂</a:t>
                      </a:r>
                      <a:r>
                        <a:rPr lang="zh-CN" altLang="en-US" sz="2900" b="1">
                          <a:latin typeface="宋体" panose="02010600030101010101" pitchFamily="2" charset="-122"/>
                          <a:ea typeface="宋体" panose="02010600030101010101" pitchFamily="2" charset="-122"/>
                          <a:cs typeface="宋体" panose="02010600030101010101" pitchFamily="2" charset="-122"/>
                        </a:rPr>
                        <a:t>乱其所为（</a:t>
                      </a:r>
                      <a:r>
                        <a:rPr lang="zh-CN" altLang="en-US" sz="2900" b="1">
                          <a:latin typeface="楷体" panose="02010609060101010101" charset="-122"/>
                          <a:ea typeface="楷体" panose="02010609060101010101" charset="-122"/>
                          <a:cs typeface="楷体" panose="02010609060101010101" charset="-122"/>
                        </a:rPr>
                        <a:t>违背</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②入则无法家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拂</a:t>
                      </a:r>
                      <a:r>
                        <a:rPr lang="zh-CN" altLang="en-US" sz="2900" b="1">
                          <a:latin typeface="宋体" panose="02010600030101010101" pitchFamily="2" charset="-122"/>
                          <a:ea typeface="宋体" panose="02010600030101010101" pitchFamily="2" charset="-122"/>
                          <a:cs typeface="宋体" panose="02010600030101010101" pitchFamily="2" charset="-122"/>
                        </a:rPr>
                        <a:t>士（</a:t>
                      </a:r>
                      <a:r>
                        <a:rPr lang="zh-CN" altLang="en-US" sz="2900" b="1">
                          <a:latin typeface="楷体" panose="02010609060101010101" charset="-122"/>
                          <a:ea typeface="楷体" panose="02010609060101010101" charset="-122"/>
                          <a:cs typeface="楷体" panose="02010609060101010101" charset="-122"/>
                        </a:rPr>
                        <a:t>同“弼”，辅佐</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发：①舜</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发</a:t>
                      </a:r>
                      <a:r>
                        <a:rPr lang="zh-CN" altLang="en-US" sz="2900" b="1">
                          <a:latin typeface="宋体" panose="02010600030101010101" pitchFamily="2" charset="-122"/>
                          <a:ea typeface="宋体" panose="02010600030101010101" pitchFamily="2" charset="-122"/>
                          <a:cs typeface="宋体" panose="02010600030101010101" pitchFamily="2" charset="-122"/>
                        </a:rPr>
                        <a:t>于畎亩之中（</a:t>
                      </a:r>
                      <a:r>
                        <a:rPr lang="zh-CN" altLang="en-US" sz="2900" b="1">
                          <a:latin typeface="楷体" panose="02010609060101010101" charset="-122"/>
                          <a:ea typeface="楷体" panose="02010609060101010101" charset="-122"/>
                          <a:cs typeface="宋体" panose="02010600030101010101" pitchFamily="2" charset="-122"/>
                        </a:rPr>
                        <a:t>兴起，指被任用</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②征于色，</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发</a:t>
                      </a:r>
                      <a:r>
                        <a:rPr lang="zh-CN" altLang="en-US" sz="2900" b="1">
                          <a:latin typeface="宋体" panose="02010600030101010101" pitchFamily="2" charset="-122"/>
                          <a:ea typeface="宋体" panose="02010600030101010101" pitchFamily="2" charset="-122"/>
                          <a:cs typeface="宋体" panose="02010600030101010101" pitchFamily="2" charset="-122"/>
                        </a:rPr>
                        <a:t>于声，而后喻（</a:t>
                      </a:r>
                      <a:r>
                        <a:rPr lang="zh-CN" altLang="en-US" sz="2900" b="1">
                          <a:latin typeface="楷体" panose="02010609060101010101" charset="-122"/>
                          <a:ea typeface="楷体" panose="02010609060101010101" charset="-122"/>
                          <a:cs typeface="宋体" panose="02010600030101010101" pitchFamily="2" charset="-122"/>
                        </a:rPr>
                        <a:t>显露、流露</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37" marR="91437" marT="48104" marB="48104"/>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A34C7FF5-C20E-481E-A67D-B061E3053DB7}"/>
              </a:ext>
            </a:extLst>
          </p:cNvPr>
          <p:cNvGraphicFramePr>
            <a:graphicFrameLocks noGrp="1"/>
          </p:cNvGraphicFramePr>
          <p:nvPr>
            <p:ph idx="1"/>
          </p:nvPr>
        </p:nvGraphicFramePr>
        <p:xfrm>
          <a:off x="1774825" y="679450"/>
          <a:ext cx="8642350" cy="5438762"/>
        </p:xfrm>
        <a:graphic>
          <a:graphicData uri="http://schemas.openxmlformats.org/drawingml/2006/table">
            <a:tbl>
              <a:tblPr firstRow="1" bandRow="1">
                <a:tableStyleId>{5C22544A-7EE6-4342-B048-85BDC9FD1C3A}</a:tableStyleId>
              </a:tblPr>
              <a:tblGrid>
                <a:gridCol w="1736218">
                  <a:extLst>
                    <a:ext uri="{9D8B030D-6E8A-4147-A177-3AD203B41FA5}">
                      <a16:colId xmlns:a16="http://schemas.microsoft.com/office/drawing/2014/main" val="20000"/>
                    </a:ext>
                  </a:extLst>
                </a:gridCol>
                <a:gridCol w="6906132">
                  <a:extLst>
                    <a:ext uri="{9D8B030D-6E8A-4147-A177-3AD203B41FA5}">
                      <a16:colId xmlns:a16="http://schemas.microsoft.com/office/drawing/2014/main" val="20001"/>
                    </a:ext>
                  </a:extLst>
                </a:gridCol>
              </a:tblGrid>
              <a:tr h="652457">
                <a:tc>
                  <a:txBody>
                    <a:bodyPr vert="horz" wrap="square"/>
                    <a:lstStyle/>
                    <a:p>
                      <a:pPr algn="ctr" fontAlgn="auto">
                        <a:lnSpc>
                          <a:spcPct val="11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192" marB="46192"/>
                </a:tc>
                <a:tc>
                  <a:txBody>
                    <a:bodyPr vert="horz" wrap="square"/>
                    <a:lstStyle/>
                    <a:p>
                      <a:pPr algn="ctr" fontAlgn="auto">
                        <a:lnSpc>
                          <a:spcPct val="11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192" marB="46192"/>
                </a:tc>
                <a:extLst>
                  <a:ext uri="{0D108BD9-81ED-4DB2-BD59-A6C34878D82A}">
                    <a16:rowId xmlns:a16="http://schemas.microsoft.com/office/drawing/2014/main" val="10000"/>
                  </a:ext>
                </a:extLst>
              </a:tr>
              <a:tr h="4776793">
                <a:tc>
                  <a:txBody>
                    <a:bodyPr vert="horz" wrap="square"/>
                    <a:lstStyle/>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192" marB="46192"/>
                </a:tc>
                <a:tc>
                  <a:txBody>
                    <a:bodyPr vert="horz" wrap="square"/>
                    <a:lstStyle/>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①傅说</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举</a:t>
                      </a:r>
                      <a:r>
                        <a:rPr lang="zh-CN" altLang="en-US" sz="2800" b="1">
                          <a:latin typeface="宋体" panose="02010600030101010101" pitchFamily="2" charset="-122"/>
                          <a:ea typeface="宋体" panose="02010600030101010101" pitchFamily="2" charset="-122"/>
                          <a:cs typeface="宋体" panose="02010600030101010101" pitchFamily="2" charset="-122"/>
                        </a:rPr>
                        <a:t>于版筑之间（</a:t>
                      </a:r>
                      <a:r>
                        <a:rPr lang="zh-CN" altLang="en-US" sz="2800" b="1">
                          <a:latin typeface="楷体" panose="02010609060101010101" charset="-122"/>
                          <a:ea typeface="楷体" panose="02010609060101010101" charset="-122"/>
                          <a:cs typeface="宋体" panose="02010600030101010101" pitchFamily="2" charset="-122"/>
                        </a:rPr>
                        <a:t>选拔、任用</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②故天将降大</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任</a:t>
                      </a:r>
                      <a:r>
                        <a:rPr lang="zh-CN" altLang="en-US" sz="2800" b="1">
                          <a:latin typeface="宋体" panose="02010600030101010101" pitchFamily="2" charset="-122"/>
                          <a:ea typeface="宋体" panose="02010600030101010101" pitchFamily="2" charset="-122"/>
                          <a:cs typeface="宋体" panose="02010600030101010101" pitchFamily="2" charset="-122"/>
                        </a:rPr>
                        <a:t>于是人也（</a:t>
                      </a:r>
                      <a:r>
                        <a:rPr lang="zh-CN" altLang="en-US" sz="2800" b="1">
                          <a:latin typeface="楷体" panose="02010609060101010101" charset="-122"/>
                          <a:ea typeface="楷体" panose="02010609060101010101" charset="-122"/>
                          <a:cs typeface="宋体" panose="02010600030101010101" pitchFamily="2" charset="-122"/>
                        </a:rPr>
                        <a:t>责任，使命</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③人</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恒</a:t>
                      </a:r>
                      <a:r>
                        <a:rPr lang="zh-CN" altLang="en-US" sz="2800" b="1">
                          <a:latin typeface="宋体" panose="02010600030101010101" pitchFamily="2" charset="-122"/>
                          <a:ea typeface="宋体" panose="02010600030101010101" pitchFamily="2" charset="-122"/>
                          <a:cs typeface="宋体" panose="02010600030101010101" pitchFamily="2" charset="-122"/>
                        </a:rPr>
                        <a:t>过，然后能改（</a:t>
                      </a:r>
                      <a:r>
                        <a:rPr lang="zh-CN" altLang="en-US" sz="2800" b="1">
                          <a:latin typeface="楷体" panose="02010609060101010101" charset="-122"/>
                          <a:ea typeface="楷体" panose="02010609060101010101" charset="-122"/>
                          <a:cs typeface="宋体" panose="02010600030101010101" pitchFamily="2" charset="-122"/>
                        </a:rPr>
                        <a:t>常常</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④困于心，衡于虑，而后</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作</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奋起。这里指有所作为</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征</a:t>
                      </a:r>
                      <a:r>
                        <a:rPr lang="zh-CN" altLang="en-US" sz="2800" b="1">
                          <a:latin typeface="宋体" panose="02010600030101010101" pitchFamily="2" charset="-122"/>
                          <a:ea typeface="宋体" panose="02010600030101010101" pitchFamily="2" charset="-122"/>
                          <a:cs typeface="宋体" panose="02010600030101010101" pitchFamily="2" charset="-122"/>
                        </a:rPr>
                        <a:t>于</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色</a:t>
                      </a:r>
                      <a:r>
                        <a:rPr lang="zh-CN" altLang="en-US" sz="2800" b="1">
                          <a:latin typeface="宋体" panose="02010600030101010101" pitchFamily="2" charset="-122"/>
                          <a:ea typeface="宋体" panose="02010600030101010101" pitchFamily="2" charset="-122"/>
                          <a:cs typeface="宋体" panose="02010600030101010101" pitchFamily="2" charset="-122"/>
                        </a:rPr>
                        <a:t>，发于声，而后</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喻</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征：征验、表现。色：脸色。喻：了解、明白</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⑥入则无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法家</a:t>
                      </a:r>
                      <a:r>
                        <a:rPr lang="zh-CN" altLang="en-US" sz="2800" b="1">
                          <a:latin typeface="宋体" panose="02010600030101010101" pitchFamily="2" charset="-122"/>
                          <a:ea typeface="宋体" panose="02010600030101010101" pitchFamily="2" charset="-122"/>
                          <a:cs typeface="宋体" panose="02010600030101010101" pitchFamily="2" charset="-122"/>
                        </a:rPr>
                        <a:t>拂士（</a:t>
                      </a:r>
                      <a:r>
                        <a:rPr lang="zh-CN" altLang="en-US" sz="2800" b="1">
                          <a:latin typeface="楷体" panose="02010609060101010101" charset="-122"/>
                          <a:ea typeface="楷体" panose="02010609060101010101" charset="-122"/>
                          <a:cs typeface="宋体" panose="02010600030101010101" pitchFamily="2" charset="-122"/>
                        </a:rPr>
                        <a:t>守法度的大臣</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⑦出则无</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敌国</a:t>
                      </a:r>
                      <a:r>
                        <a:rPr lang="zh-CN" altLang="en-US" sz="2800" b="1">
                          <a:latin typeface="宋体" panose="02010600030101010101" pitchFamily="2" charset="-122"/>
                          <a:ea typeface="宋体" panose="02010600030101010101" pitchFamily="2" charset="-122"/>
                          <a:cs typeface="宋体" panose="02010600030101010101" pitchFamily="2" charset="-122"/>
                        </a:rPr>
                        <a:t>外患者（</a:t>
                      </a:r>
                      <a:r>
                        <a:rPr lang="zh-CN" altLang="en-US" sz="2800" b="1">
                          <a:latin typeface="楷体" panose="02010609060101010101" charset="-122"/>
                          <a:ea typeface="楷体" panose="02010609060101010101" charset="-122"/>
                          <a:cs typeface="宋体" panose="02010600030101010101" pitchFamily="2" charset="-122"/>
                        </a:rPr>
                        <a:t>势力、地位相当的国家</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192" marB="46192"/>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354" name="文本框 1">
            <a:extLst>
              <a:ext uri="{FF2B5EF4-FFF2-40B4-BE49-F238E27FC236}">
                <a16:creationId xmlns:a16="http://schemas.microsoft.com/office/drawing/2014/main" id="{CD4CAE5C-686C-4F23-B973-E5BB5D884A7A}"/>
              </a:ext>
            </a:extLst>
          </p:cNvPr>
          <p:cNvSpPr txBox="1"/>
          <p:nvPr/>
        </p:nvSpPr>
        <p:spPr>
          <a:xfrm>
            <a:off x="1920876" y="673101"/>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1．文章中心：孟子在这篇不到二百字的短章中，围绕客观环境与个人和国家命运的关系，阐述了“生于忧患，死于安乐”的深刻道理。</a:t>
            </a:r>
          </a:p>
          <a:p>
            <a:pPr>
              <a:lnSpc>
                <a:spcPct val="150000"/>
              </a:lnSpc>
            </a:pPr>
            <a:r>
              <a:rPr lang="zh-CN" altLang="en-US" sz="2800" b="1" noProof="1">
                <a:latin typeface="宋体" panose="02010600030101010101" pitchFamily="2" charset="-122"/>
                <a:sym typeface="宋体" panose="02010600030101010101" pitchFamily="2" charset="-122"/>
              </a:rPr>
              <a:t>2．文章脉络：</a:t>
            </a:r>
          </a:p>
          <a:p>
            <a:pPr>
              <a:lnSpc>
                <a:spcPct val="150000"/>
              </a:lnSpc>
            </a:pPr>
            <a:r>
              <a:rPr lang="zh-CN" altLang="en-US" sz="2800" b="1" noProof="1">
                <a:latin typeface="宋体" panose="02010600030101010101" pitchFamily="2" charset="-122"/>
                <a:sym typeface="宋体" panose="02010600030101010101" pitchFamily="2" charset="-122"/>
              </a:rPr>
              <a:t>第①段：说明人要有所作为，成就大业，就必须先在生活、思想和行为等方面都经受一番艰难甚至痛苦的磨炼。</a:t>
            </a:r>
          </a:p>
        </p:txBody>
      </p:sp>
    </p:spTree>
  </p:cSld>
  <p:clrMapOvr>
    <a:masterClrMapping/>
  </p:clrMapOvr>
  <p:transition/>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3729" name="文本框 1">
            <a:extLst>
              <a:ext uri="{FF2B5EF4-FFF2-40B4-BE49-F238E27FC236}">
                <a16:creationId xmlns:a16="http://schemas.microsoft.com/office/drawing/2014/main" id="{74A32892-1033-44FD-9A5B-20F3D02E52C7}"/>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1）文章开始连用六个排比句，列举出六个历史人物的事实证明中心论点。顺此事实，作者连用几个短语得出“天将降大任于是人也”一定要经历磨炼的结论。这六个人的共同点都是出身贫贱，在经历艰难困苦之后才成就了不平凡的事业。“故天将降大任于是人也”在结构上起承上启下的过渡作用。</a:t>
            </a:r>
          </a:p>
          <a:p>
            <a:pPr>
              <a:lnSpc>
                <a:spcPct val="150000"/>
              </a:lnSpc>
            </a:pPr>
            <a:r>
              <a:rPr lang="zh-CN" altLang="en-US" sz="2800" b="1">
                <a:latin typeface="宋体" panose="02010600030101010101" pitchFamily="2" charset="-122"/>
                <a:sym typeface="宋体" panose="02010600030101010101" pitchFamily="2" charset="-122"/>
              </a:rPr>
              <a:t>（2）先列举六位历史人物的事例，再推及与此相似的“是人”，从个别到一般，阐述了“人才是在艰苦环境中磨炼出来的”这一观点。</a:t>
            </a:r>
          </a:p>
        </p:txBody>
      </p:sp>
    </p:spTree>
  </p:cSld>
  <p:clrMapOvr>
    <a:masterClrMapping/>
  </p:clrMapOvr>
  <p:transition/>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4753" name="文本框 1">
            <a:extLst>
              <a:ext uri="{FF2B5EF4-FFF2-40B4-BE49-F238E27FC236}">
                <a16:creationId xmlns:a16="http://schemas.microsoft.com/office/drawing/2014/main" id="{29D3209F-3319-40FC-8476-5D35D03D8D6C}"/>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第②段：从正、反两方面论述个人成才与国家存亡的道理，从个人作为推论到治国。</a:t>
            </a:r>
          </a:p>
          <a:p>
            <a:pPr>
              <a:lnSpc>
                <a:spcPct val="150000"/>
              </a:lnSpc>
            </a:pPr>
            <a:r>
              <a:rPr lang="zh-CN" altLang="en-US" sz="2800" b="1">
                <a:latin typeface="宋体" panose="02010600030101010101" pitchFamily="2" charset="-122"/>
                <a:sym typeface="宋体" panose="02010600030101010101" pitchFamily="2" charset="-122"/>
              </a:rPr>
              <a:t>    文章先论证“生于忧患”，后论证“死于安乐”。论证“生于忧患”是全文的重点，方法是先举同类事例，从个别到一般，归纳出作者的观点，然后从理论上加以说明。论证“死于安乐”，只有“入则无法家拂士，出则无敌国外患者，国恒亡”一句，是从反面论证观点。</a:t>
            </a:r>
          </a:p>
          <a:p>
            <a:pPr>
              <a:lnSpc>
                <a:spcPct val="150000"/>
              </a:lnSpc>
            </a:pPr>
            <a:r>
              <a:rPr lang="zh-CN" altLang="en-US" sz="2800" b="1">
                <a:latin typeface="宋体" panose="02010600030101010101" pitchFamily="2" charset="-122"/>
                <a:sym typeface="宋体" panose="02010600030101010101" pitchFamily="2" charset="-122"/>
              </a:rPr>
              <a:t>    最后归纳全文中心论点：生于忧患，死于安乐。</a:t>
            </a:r>
          </a:p>
        </p:txBody>
      </p:sp>
    </p:spTree>
  </p:cSld>
  <p:clrMapOvr>
    <a:masterClrMapping/>
  </p:clrMapOvr>
  <p:transition/>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6" name="文本框 1">
            <a:extLst>
              <a:ext uri="{FF2B5EF4-FFF2-40B4-BE49-F238E27FC236}">
                <a16:creationId xmlns:a16="http://schemas.microsoft.com/office/drawing/2014/main" id="{5017A54F-BE3D-4F69-A59D-8A81AC071E4D}"/>
              </a:ext>
            </a:extLst>
          </p:cNvPr>
          <p:cNvSpPr txBox="1"/>
          <p:nvPr/>
        </p:nvSpPr>
        <p:spPr>
          <a:xfrm>
            <a:off x="1920876" y="673100"/>
            <a:ext cx="8423275" cy="39687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1．善用排比，气势磅礴。本文善用排比，具有极强的说服力、感染力。</a:t>
            </a:r>
          </a:p>
          <a:p>
            <a:pPr>
              <a:lnSpc>
                <a:spcPct val="150000"/>
              </a:lnSpc>
            </a:pPr>
            <a:r>
              <a:rPr lang="zh-CN" altLang="en-US" sz="2800" b="1" noProof="1">
                <a:latin typeface="宋体" panose="02010600030101010101" pitchFamily="2" charset="-122"/>
                <a:sym typeface="宋体" panose="02010600030101010101" pitchFamily="2" charset="-122"/>
              </a:rPr>
              <a:t>2．结构清晰，论证严密。先分后总，归纳推理；由点到面，由个别到一般。论证思路清晰，文章结构严谨。</a:t>
            </a:r>
          </a:p>
        </p:txBody>
      </p:sp>
    </p:spTree>
  </p:cSld>
  <p:clrMapOvr>
    <a:masterClrMapping/>
  </p:clrMapOvr>
  <p:transition/>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0" name="文本框 1">
            <a:extLst>
              <a:ext uri="{FF2B5EF4-FFF2-40B4-BE49-F238E27FC236}">
                <a16:creationId xmlns:a16="http://schemas.microsoft.com/office/drawing/2014/main" id="{B4BB5717-40D2-4041-B55C-0D5EEBE35765}"/>
              </a:ext>
            </a:extLst>
          </p:cNvPr>
          <p:cNvSpPr txBox="1"/>
          <p:nvPr/>
        </p:nvSpPr>
        <p:spPr>
          <a:xfrm>
            <a:off x="1884364" y="439738"/>
            <a:ext cx="8423275" cy="1284006"/>
          </a:xfrm>
          <a:prstGeom prst="rect">
            <a:avLst/>
          </a:prstGeom>
          <a:noFill/>
          <a:ln w="9525">
            <a:noFill/>
          </a:ln>
        </p:spPr>
        <p:txBody>
          <a:bodyPr>
            <a:spAutoFit/>
          </a:bodyPr>
          <a:lstStyle/>
          <a:p>
            <a:pPr algn="ct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八年级下册</a:t>
            </a:r>
          </a:p>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《桃花源记》　</a:t>
            </a:r>
          </a:p>
        </p:txBody>
      </p:sp>
      <p:graphicFrame>
        <p:nvGraphicFramePr>
          <p:cNvPr id="2" name="内容占位符 1">
            <a:extLst>
              <a:ext uri="{FF2B5EF4-FFF2-40B4-BE49-F238E27FC236}">
                <a16:creationId xmlns:a16="http://schemas.microsoft.com/office/drawing/2014/main" id="{EA91C03D-115F-443C-8444-7E5C9D5F42E5}"/>
              </a:ext>
            </a:extLst>
          </p:cNvPr>
          <p:cNvGraphicFramePr>
            <a:graphicFrameLocks noGrp="1"/>
          </p:cNvGraphicFramePr>
          <p:nvPr>
            <p:ph idx="1"/>
          </p:nvPr>
        </p:nvGraphicFramePr>
        <p:xfrm>
          <a:off x="1774825" y="1744664"/>
          <a:ext cx="8642350" cy="5265162"/>
        </p:xfrm>
        <a:graphic>
          <a:graphicData uri="http://schemas.openxmlformats.org/drawingml/2006/table">
            <a:tbl>
              <a:tblPr firstRow="1" bandRow="1">
                <a:tableStyleId>{5C22544A-7EE6-4342-B048-85BDC9FD1C3A}</a:tableStyleId>
              </a:tblPr>
              <a:tblGrid>
                <a:gridCol w="1707640">
                  <a:extLst>
                    <a:ext uri="{9D8B030D-6E8A-4147-A177-3AD203B41FA5}">
                      <a16:colId xmlns:a16="http://schemas.microsoft.com/office/drawing/2014/main" val="20000"/>
                    </a:ext>
                  </a:extLst>
                </a:gridCol>
                <a:gridCol w="6934710">
                  <a:extLst>
                    <a:ext uri="{9D8B030D-6E8A-4147-A177-3AD203B41FA5}">
                      <a16:colId xmlns:a16="http://schemas.microsoft.com/office/drawing/2014/main" val="20001"/>
                    </a:ext>
                  </a:extLst>
                </a:gridCol>
              </a:tblGrid>
              <a:tr h="66312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947" marB="46947"/>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947" marB="46947"/>
                </a:tc>
                <a:extLst>
                  <a:ext uri="{0D108BD9-81ED-4DB2-BD59-A6C34878D82A}">
                    <a16:rowId xmlns:a16="http://schemas.microsoft.com/office/drawing/2014/main" val="10000"/>
                  </a:ext>
                </a:extLst>
              </a:tr>
              <a:tr h="663124">
                <a:tc>
                  <a:txBody>
                    <a:bodyPr vert="horz" wrap="square"/>
                    <a:lstStyle/>
                    <a:p>
                      <a:pPr algn="ctr" fontAlgn="auto">
                        <a:lnSpc>
                          <a:spcPct val="150000"/>
                        </a:lnSpc>
                        <a:buNone/>
                      </a:pPr>
                      <a:r>
                        <a:rPr lang="zh-CN" altLang="en-US" sz="2700" b="1">
                          <a:latin typeface="宋体" panose="02010600030101010101" pitchFamily="2" charset="-122"/>
                          <a:ea typeface="宋体" panose="02010600030101010101" pitchFamily="2" charset="-122"/>
                        </a:rPr>
                        <a:t>通假字</a:t>
                      </a:r>
                    </a:p>
                  </a:txBody>
                  <a:tcPr marL="91447" marR="91447" marT="46947" marB="46947"/>
                </a:tc>
                <a:tc>
                  <a:txBody>
                    <a:bodyPr vert="horz" wrap="square"/>
                    <a:lstStyle/>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便</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要</a:t>
                      </a:r>
                      <a:r>
                        <a:rPr lang="zh-CN" altLang="en-US" sz="2700" b="1">
                          <a:latin typeface="宋体" panose="02010600030101010101" pitchFamily="2" charset="-122"/>
                          <a:ea typeface="宋体" panose="02010600030101010101" pitchFamily="2" charset="-122"/>
                          <a:cs typeface="宋体" panose="02010600030101010101" pitchFamily="2" charset="-122"/>
                        </a:rPr>
                        <a:t>还家（</a:t>
                      </a:r>
                      <a:r>
                        <a:rPr lang="zh-CN" altLang="en-US" sz="2700" b="1">
                          <a:latin typeface="楷体" panose="02010609060101010101" charset="-122"/>
                          <a:ea typeface="楷体" panose="02010609060101010101" charset="-122"/>
                          <a:cs typeface="楷体" panose="02010609060101010101" charset="-122"/>
                        </a:rPr>
                        <a:t>同“邀”，邀请</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47" marR="91447" marT="46947" marB="46947"/>
                </a:tc>
                <a:extLst>
                  <a:ext uri="{0D108BD9-81ED-4DB2-BD59-A6C34878D82A}">
                    <a16:rowId xmlns:a16="http://schemas.microsoft.com/office/drawing/2014/main" val="10001"/>
                  </a:ext>
                </a:extLst>
              </a:tr>
              <a:tr h="3509277">
                <a:tc>
                  <a:txBody>
                    <a:bodyPr vert="horz" wrap="square"/>
                    <a:lstStyle/>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endParaRPr lang="zh-CN" altLang="en-US" sz="2700" b="1">
                        <a:latin typeface="宋体" panose="02010600030101010101" pitchFamily="2" charset="-122"/>
                        <a:ea typeface="宋体" panose="02010600030101010101" pitchFamily="2" charset="-122"/>
                      </a:endParaRPr>
                    </a:p>
                    <a:p>
                      <a:pPr algn="ctr" fontAlgn="auto">
                        <a:lnSpc>
                          <a:spcPct val="150000"/>
                        </a:lnSpc>
                        <a:buNone/>
                      </a:pPr>
                      <a:r>
                        <a:rPr lang="zh-CN" altLang="en-US" sz="2700" b="1">
                          <a:latin typeface="宋体" panose="02010600030101010101" pitchFamily="2" charset="-122"/>
                          <a:ea typeface="宋体" panose="02010600030101010101" pitchFamily="2" charset="-122"/>
                        </a:rPr>
                        <a:t>古今异义</a:t>
                      </a:r>
                    </a:p>
                  </a:txBody>
                  <a:tcPr marL="91447" marR="91447" marT="46947" marB="46947"/>
                </a:tc>
                <a:tc>
                  <a:txBody>
                    <a:bodyPr vert="horz" wrap="square"/>
                    <a:lstStyle/>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①芳草</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鲜美</a:t>
                      </a:r>
                      <a:r>
                        <a:rPr lang="zh-CN" altLang="en-US" sz="2700" b="1">
                          <a:latin typeface="宋体" panose="02010600030101010101" pitchFamily="2" charset="-122"/>
                          <a:ea typeface="宋体" panose="02010600030101010101" pitchFamily="2" charset="-122"/>
                          <a:cs typeface="宋体" panose="02010600030101010101" pitchFamily="2" charset="-122"/>
                        </a:rPr>
                        <a:t>（</a:t>
                      </a:r>
                      <a:r>
                        <a:rPr lang="zh-CN" altLang="en-US" sz="2700" b="1">
                          <a:latin typeface="楷体" panose="02010609060101010101" charset="-122"/>
                          <a:ea typeface="楷体" panose="02010609060101010101" charset="-122"/>
                          <a:cs typeface="宋体" panose="02010600030101010101" pitchFamily="2" charset="-122"/>
                        </a:rPr>
                        <a:t>古：新鲜美好。今：指食物味道好</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②阡陌</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交通</a:t>
                      </a:r>
                      <a:r>
                        <a:rPr lang="zh-CN" altLang="en-US" sz="2700" b="1">
                          <a:latin typeface="宋体" panose="02010600030101010101" pitchFamily="2" charset="-122"/>
                          <a:ea typeface="宋体" panose="02010600030101010101" pitchFamily="2" charset="-122"/>
                          <a:cs typeface="宋体" panose="02010600030101010101" pitchFamily="2" charset="-122"/>
                        </a:rPr>
                        <a:t>（</a:t>
                      </a:r>
                      <a:r>
                        <a:rPr lang="zh-CN" altLang="en-US" sz="2700" b="1">
                          <a:latin typeface="楷体" panose="02010609060101010101" charset="-122"/>
                          <a:ea typeface="楷体" panose="02010609060101010101" charset="-122"/>
                          <a:cs typeface="宋体" panose="02010600030101010101" pitchFamily="2" charset="-122"/>
                        </a:rPr>
                        <a:t>古：交错相通。今：指运输事业</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③率</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妻子</a:t>
                      </a:r>
                      <a:r>
                        <a:rPr lang="zh-CN" altLang="en-US" sz="2700" b="1">
                          <a:latin typeface="宋体" panose="02010600030101010101" pitchFamily="2" charset="-122"/>
                          <a:ea typeface="宋体" panose="02010600030101010101" pitchFamily="2" charset="-122"/>
                          <a:cs typeface="宋体" panose="02010600030101010101" pitchFamily="2" charset="-122"/>
                        </a:rPr>
                        <a:t>邑人来此绝境（</a:t>
                      </a:r>
                      <a:r>
                        <a:rPr lang="zh-CN" altLang="en-US" sz="2700" b="1">
                          <a:latin typeface="楷体" panose="02010609060101010101" charset="-122"/>
                          <a:ea typeface="楷体" panose="02010609060101010101" charset="-122"/>
                          <a:cs typeface="宋体" panose="02010600030101010101" pitchFamily="2" charset="-122"/>
                        </a:rPr>
                        <a:t>古：妻子和儿女。今：男子的配偶</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47" marR="91447" marT="46947" marB="46947"/>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6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0E634FA8-D72C-40F0-B603-3AC99084CBB3}"/>
              </a:ext>
            </a:extLst>
          </p:cNvPr>
          <p:cNvGraphicFramePr>
            <a:graphicFrameLocks noGrp="1"/>
          </p:cNvGraphicFramePr>
          <p:nvPr>
            <p:ph idx="1"/>
          </p:nvPr>
        </p:nvGraphicFramePr>
        <p:xfrm>
          <a:off x="1774825" y="700089"/>
          <a:ext cx="8642350" cy="5491024"/>
        </p:xfrm>
        <a:graphic>
          <a:graphicData uri="http://schemas.openxmlformats.org/drawingml/2006/table">
            <a:tbl>
              <a:tblPr firstRow="1" bandRow="1">
                <a:tableStyleId>{5C22544A-7EE6-4342-B048-85BDC9FD1C3A}</a:tableStyleId>
              </a:tblPr>
              <a:tblGrid>
                <a:gridCol w="1736218">
                  <a:extLst>
                    <a:ext uri="{9D8B030D-6E8A-4147-A177-3AD203B41FA5}">
                      <a16:colId xmlns:a16="http://schemas.microsoft.com/office/drawing/2014/main" val="20000"/>
                    </a:ext>
                  </a:extLst>
                </a:gridCol>
                <a:gridCol w="6906132">
                  <a:extLst>
                    <a:ext uri="{9D8B030D-6E8A-4147-A177-3AD203B41FA5}">
                      <a16:colId xmlns:a16="http://schemas.microsoft.com/office/drawing/2014/main" val="20001"/>
                    </a:ext>
                  </a:extLst>
                </a:gridCol>
              </a:tblGrid>
              <a:tr h="718767">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6876" marB="46876"/>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6876" marB="46876"/>
                </a:tc>
                <a:extLst>
                  <a:ext uri="{0D108BD9-81ED-4DB2-BD59-A6C34878D82A}">
                    <a16:rowId xmlns:a16="http://schemas.microsoft.com/office/drawing/2014/main" val="10000"/>
                  </a:ext>
                </a:extLst>
              </a:tr>
              <a:tr h="4585070">
                <a:tc>
                  <a:txBody>
                    <a:bodyPr vert="horz" wrap="square"/>
                    <a:lstStyle/>
                    <a:p>
                      <a:pPr algn="ctr">
                        <a:lnSpc>
                          <a:spcPct val="140000"/>
                        </a:lnSpc>
                        <a:buNone/>
                      </a:pPr>
                      <a:endParaRPr lang="zh-CN" altLang="en-US" sz="2900" b="1">
                        <a:latin typeface="宋体" panose="02010600030101010101" pitchFamily="2" charset="-122"/>
                        <a:ea typeface="宋体" panose="02010600030101010101" pitchFamily="2" charset="-122"/>
                      </a:endParaRPr>
                    </a:p>
                    <a:p>
                      <a:pPr algn="ctr">
                        <a:lnSpc>
                          <a:spcPct val="140000"/>
                        </a:lnSpc>
                        <a:buNone/>
                      </a:pPr>
                      <a:endParaRPr lang="zh-CN" altLang="en-US" sz="2900" b="1">
                        <a:latin typeface="宋体" panose="02010600030101010101" pitchFamily="2" charset="-122"/>
                        <a:ea typeface="宋体" panose="02010600030101010101" pitchFamily="2" charset="-122"/>
                      </a:endParaRPr>
                    </a:p>
                    <a:p>
                      <a:pPr algn="ctr">
                        <a:lnSpc>
                          <a:spcPct val="140000"/>
                        </a:lnSpc>
                        <a:buNone/>
                      </a:pPr>
                      <a:r>
                        <a:rPr lang="zh-CN" altLang="en-US" sz="2900" b="1">
                          <a:latin typeface="宋体" panose="02010600030101010101" pitchFamily="2" charset="-122"/>
                          <a:ea typeface="宋体" panose="02010600030101010101" pitchFamily="2" charset="-122"/>
                        </a:rPr>
                        <a:t>古今异义</a:t>
                      </a:r>
                    </a:p>
                  </a:txBody>
                  <a:tcPr marL="91447" marR="91447" marT="46876" marB="46876"/>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④率妻子邑人来此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绝境</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900" b="1">
                          <a:latin typeface="楷体" panose="02010609060101010101" charset="-122"/>
                          <a:ea typeface="楷体" panose="02010609060101010101" charset="-122"/>
                          <a:cs typeface="宋体" panose="02010600030101010101" pitchFamily="2" charset="-122"/>
                          <a:sym typeface="+mn-ea"/>
                        </a:rPr>
                        <a:t>古：人世隔绝的地方。今：没有出路的境地</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⑤乃不知有汉，</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无论</a:t>
                      </a:r>
                      <a:r>
                        <a:rPr lang="zh-CN" altLang="en-US" sz="2900" b="1">
                          <a:latin typeface="宋体" panose="02010600030101010101" pitchFamily="2" charset="-122"/>
                          <a:ea typeface="宋体" panose="02010600030101010101" pitchFamily="2" charset="-122"/>
                          <a:cs typeface="宋体" panose="02010600030101010101" pitchFamily="2" charset="-122"/>
                        </a:rPr>
                        <a:t>魏晋（</a:t>
                      </a:r>
                      <a:r>
                        <a:rPr lang="zh-CN" altLang="en-US" sz="2900" b="1">
                          <a:latin typeface="楷体" panose="02010609060101010101" charset="-122"/>
                          <a:ea typeface="楷体" panose="02010609060101010101" charset="-122"/>
                          <a:cs typeface="宋体" panose="02010600030101010101" pitchFamily="2" charset="-122"/>
                        </a:rPr>
                        <a:t>古：不要说，更不必说。今：表示条件关系的连词</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不足</a:t>
                      </a:r>
                      <a:r>
                        <a:rPr lang="zh-CN" altLang="en-US" sz="2900" b="1">
                          <a:latin typeface="宋体" panose="02010600030101010101" pitchFamily="2" charset="-122"/>
                          <a:ea typeface="宋体" panose="02010600030101010101" pitchFamily="2" charset="-122"/>
                          <a:cs typeface="宋体" panose="02010600030101010101" pitchFamily="2" charset="-122"/>
                        </a:rPr>
                        <a:t>为外人道也（</a:t>
                      </a:r>
                      <a:r>
                        <a:rPr lang="zh-CN" altLang="en-US" sz="2900" b="1">
                          <a:latin typeface="楷体" panose="02010609060101010101" charset="-122"/>
                          <a:ea typeface="楷体" panose="02010609060101010101" charset="-122"/>
                          <a:cs typeface="宋体" panose="02010600030101010101" pitchFamily="2" charset="-122"/>
                        </a:rPr>
                        <a:t>古：不值得。今：不够</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⑦便</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扶</a:t>
                      </a:r>
                      <a:r>
                        <a:rPr lang="zh-CN" altLang="en-US" sz="2900" b="1">
                          <a:latin typeface="宋体" panose="02010600030101010101" pitchFamily="2" charset="-122"/>
                          <a:ea typeface="宋体" panose="02010600030101010101" pitchFamily="2" charset="-122"/>
                          <a:cs typeface="宋体" panose="02010600030101010101" pitchFamily="2" charset="-122"/>
                        </a:rPr>
                        <a:t>向路（</a:t>
                      </a:r>
                      <a:r>
                        <a:rPr lang="zh-CN" altLang="en-US" sz="2900" b="1">
                          <a:latin typeface="楷体" panose="02010609060101010101" charset="-122"/>
                          <a:ea typeface="楷体" panose="02010609060101010101" charset="-122"/>
                          <a:cs typeface="宋体" panose="02010600030101010101" pitchFamily="2" charset="-122"/>
                        </a:rPr>
                        <a:t>古：沿着、顺着。今：搀扶</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6876" marB="46876"/>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3" name="文本框 1">
            <a:extLst>
              <a:ext uri="{FF2B5EF4-FFF2-40B4-BE49-F238E27FC236}">
                <a16:creationId xmlns:a16="http://schemas.microsoft.com/office/drawing/2014/main" id="{50D6659D-BCDC-4DDE-8846-7C4952327085}"/>
              </a:ext>
            </a:extLst>
          </p:cNvPr>
          <p:cNvSpPr txBox="1">
            <a:spLocks noChangeArrowheads="1"/>
          </p:cNvSpPr>
          <p:nvPr/>
        </p:nvSpPr>
        <p:spPr bwMode="auto">
          <a:xfrm>
            <a:off x="1782764" y="614364"/>
            <a:ext cx="8626475" cy="369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600" b="1">
                <a:solidFill>
                  <a:srgbClr val="C00000"/>
                </a:solidFill>
                <a:latin typeface="宋体" panose="02010600030101010101" pitchFamily="2" charset="-122"/>
              </a:rPr>
              <a:t>【第二章】</a:t>
            </a:r>
          </a:p>
          <a:p>
            <a:pPr>
              <a:lnSpc>
                <a:spcPct val="150000"/>
              </a:lnSpc>
            </a:pPr>
            <a:r>
              <a:rPr lang="zh-CN" altLang="en-US" sz="2600" b="1">
                <a:latin typeface="宋体" panose="02010600030101010101" pitchFamily="2" charset="-122"/>
              </a:rPr>
              <a:t>（1）内容：讲</a:t>
            </a:r>
            <a:r>
              <a:rPr lang="zh-CN" altLang="en-US" sz="2600" b="1">
                <a:latin typeface="Calibri" panose="020f0502020204030204" pitchFamily="34" charset="0"/>
              </a:rPr>
              <a:t>“</a:t>
            </a:r>
            <a:r>
              <a:rPr lang="zh-CN" altLang="en-US" sz="2600" b="1">
                <a:latin typeface="宋体" panose="02010600030101010101" pitchFamily="2" charset="-122"/>
              </a:rPr>
              <a:t>反省内求</a:t>
            </a:r>
            <a:r>
              <a:rPr lang="zh-CN" altLang="en-US" sz="2600" b="1">
                <a:latin typeface="Calibri" panose="020f0502020204030204" pitchFamily="34" charset="0"/>
              </a:rPr>
              <a:t>”</a:t>
            </a:r>
            <a:r>
              <a:rPr lang="zh-CN" altLang="en-US" sz="2600" b="1">
                <a:latin typeface="宋体" panose="02010600030101010101" pitchFamily="2" charset="-122"/>
              </a:rPr>
              <a:t>的方法，加强个人思想修养和道德修养。</a:t>
            </a:r>
          </a:p>
          <a:p>
            <a:pPr>
              <a:lnSpc>
                <a:spcPct val="150000"/>
              </a:lnSpc>
            </a:pPr>
            <a:endParaRPr lang="zh-CN" altLang="en-US" sz="2600" b="1">
              <a:latin typeface="宋体" panose="02010600030101010101" pitchFamily="2" charset="-122"/>
            </a:endParaRPr>
          </a:p>
          <a:p>
            <a:pPr>
              <a:lnSpc>
                <a:spcPct val="150000"/>
              </a:lnSpc>
            </a:pPr>
            <a:r>
              <a:rPr lang="zh-CN" altLang="en-US" sz="2600" b="1">
                <a:latin typeface="宋体" panose="02010600030101010101" pitchFamily="2" charset="-122"/>
              </a:rPr>
              <a:t>（2）思想理念：从曾子的</a:t>
            </a:r>
            <a:r>
              <a:rPr lang="zh-CN" altLang="en-US" sz="2600" b="1">
                <a:latin typeface="Calibri" panose="020f0502020204030204" pitchFamily="34" charset="0"/>
              </a:rPr>
              <a:t>“</a:t>
            </a:r>
            <a:r>
              <a:rPr lang="zh-CN" altLang="en-US" sz="2600" b="1">
                <a:latin typeface="宋体" panose="02010600030101010101" pitchFamily="2" charset="-122"/>
              </a:rPr>
              <a:t>三省</a:t>
            </a:r>
            <a:r>
              <a:rPr lang="zh-CN" altLang="en-US" sz="2600" b="1">
                <a:latin typeface="Calibri" panose="020f0502020204030204" pitchFamily="34" charset="0"/>
              </a:rPr>
              <a:t>”</a:t>
            </a:r>
            <a:r>
              <a:rPr lang="zh-CN" altLang="en-US" sz="2600" b="1">
                <a:latin typeface="宋体" panose="02010600030101010101" pitchFamily="2" charset="-122"/>
              </a:rPr>
              <a:t>来看，古代治学之人非常重视品德修养。</a:t>
            </a:r>
          </a:p>
        </p:txBody>
      </p:sp>
    </p:spTree>
  </p:cSld>
  <p:clrMapOvr>
    <a:masterClrMapping/>
  </p:clrMapOvr>
  <p:transition/>
  <p:timing/>
</p:sld>
</file>

<file path=ppt/slides/slide7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75FB055E-663E-4988-AF9D-F98D284A4562}"/>
              </a:ext>
            </a:extLst>
          </p:cNvPr>
          <p:cNvGraphicFramePr>
            <a:graphicFrameLocks noGrp="1"/>
          </p:cNvGraphicFramePr>
          <p:nvPr>
            <p:ph idx="1"/>
          </p:nvPr>
        </p:nvGraphicFramePr>
        <p:xfrm>
          <a:off x="1774825" y="700088"/>
          <a:ext cx="8642350" cy="3504900"/>
        </p:xfrm>
        <a:graphic>
          <a:graphicData uri="http://schemas.openxmlformats.org/drawingml/2006/table">
            <a:tbl>
              <a:tblPr firstRow="1" bandRow="1">
                <a:tableStyleId>{5C22544A-7EE6-4342-B048-85BDC9FD1C3A}</a:tableStyleId>
              </a:tblPr>
              <a:tblGrid>
                <a:gridCol w="1736218">
                  <a:extLst>
                    <a:ext uri="{9D8B030D-6E8A-4147-A177-3AD203B41FA5}">
                      <a16:colId xmlns:a16="http://schemas.microsoft.com/office/drawing/2014/main" val="20000"/>
                    </a:ext>
                  </a:extLst>
                </a:gridCol>
                <a:gridCol w="6906132">
                  <a:extLst>
                    <a:ext uri="{9D8B030D-6E8A-4147-A177-3AD203B41FA5}">
                      <a16:colId xmlns:a16="http://schemas.microsoft.com/office/drawing/2014/main" val="20001"/>
                    </a:ext>
                  </a:extLst>
                </a:gridCol>
              </a:tblGrid>
              <a:tr h="729095">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550" marB="47550"/>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550" marB="47550"/>
                </a:tc>
                <a:extLst>
                  <a:ext uri="{0D108BD9-81ED-4DB2-BD59-A6C34878D82A}">
                    <a16:rowId xmlns:a16="http://schemas.microsoft.com/office/drawing/2014/main" val="10000"/>
                  </a:ext>
                </a:extLst>
              </a:tr>
              <a:tr h="2653867">
                <a:tc>
                  <a:txBody>
                    <a:bodyPr vert="horz" wrap="square"/>
                    <a:lstStyle/>
                    <a:p>
                      <a:pPr algn="ctr">
                        <a:lnSpc>
                          <a:spcPct val="140000"/>
                        </a:lnSpc>
                        <a:buNone/>
                      </a:pPr>
                      <a:endParaRPr lang="zh-CN" altLang="en-US" sz="2900" b="1">
                        <a:latin typeface="宋体" panose="02010600030101010101" pitchFamily="2" charset="-122"/>
                        <a:ea typeface="宋体" panose="02010600030101010101" pitchFamily="2" charset="-122"/>
                      </a:endParaRPr>
                    </a:p>
                    <a:p>
                      <a:pPr algn="ctr">
                        <a:lnSpc>
                          <a:spcPct val="140000"/>
                        </a:lnSpc>
                        <a:buNone/>
                      </a:pPr>
                      <a:r>
                        <a:rPr lang="zh-CN" altLang="en-US" sz="2900" b="1">
                          <a:latin typeface="宋体" panose="02010600030101010101" pitchFamily="2" charset="-122"/>
                          <a:ea typeface="宋体" panose="02010600030101010101" pitchFamily="2" charset="-122"/>
                        </a:rPr>
                        <a:t>词类活用</a:t>
                      </a:r>
                    </a:p>
                  </a:txBody>
                  <a:tcPr marL="91447" marR="91447" marT="47550" marB="47550"/>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①渔人甚</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异</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楷体" panose="02010609060101010101" charset="-122"/>
                        </a:rPr>
                        <a:t>意动用法，对……感到惊异</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②欲</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穷</a:t>
                      </a:r>
                      <a:r>
                        <a:rPr lang="zh-CN" altLang="en-US" sz="2900" b="1">
                          <a:latin typeface="宋体" panose="02010600030101010101" pitchFamily="2" charset="-122"/>
                          <a:ea typeface="宋体" panose="02010600030101010101" pitchFamily="2" charset="-122"/>
                          <a:cs typeface="宋体" panose="02010600030101010101" pitchFamily="2" charset="-122"/>
                        </a:rPr>
                        <a:t>其林（</a:t>
                      </a:r>
                      <a:r>
                        <a:rPr lang="zh-CN" altLang="en-US" sz="2900" b="1">
                          <a:latin typeface="楷体" panose="02010609060101010101" charset="-122"/>
                          <a:ea typeface="楷体" panose="02010609060101010101" charset="-122"/>
                          <a:cs typeface="宋体" panose="02010600030101010101" pitchFamily="2" charset="-122"/>
                        </a:rPr>
                        <a:t>形容词用作动词，尽</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③处处</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志</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宋体" panose="02010600030101010101" pitchFamily="2" charset="-122"/>
                        </a:rPr>
                        <a:t>名词用作动词，做记号</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550" marB="4755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7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4" name="内容占位符 3">
            <a:extLst>
              <a:ext uri="{FF2B5EF4-FFF2-40B4-BE49-F238E27FC236}">
                <a16:creationId xmlns:a16="http://schemas.microsoft.com/office/drawing/2014/main" id="{CA6E0942-70E9-45D8-833D-7956183E5729}"/>
              </a:ext>
            </a:extLst>
          </p:cNvPr>
          <p:cNvGraphicFramePr>
            <a:graphicFrameLocks noGrp="1"/>
          </p:cNvGraphicFramePr>
          <p:nvPr>
            <p:ph idx="1"/>
          </p:nvPr>
        </p:nvGraphicFramePr>
        <p:xfrm>
          <a:off x="1774825" y="917575"/>
          <a:ext cx="8642350" cy="4556913"/>
        </p:xfrm>
        <a:graphic>
          <a:graphicData uri="http://schemas.openxmlformats.org/drawingml/2006/table">
            <a:tbl>
              <a:tblPr firstRow="1" bandRow="1">
                <a:tableStyleId>{5C22544A-7EE6-4342-B048-85BDC9FD1C3A}</a:tableStyleId>
              </a:tblPr>
              <a:tblGrid>
                <a:gridCol w="1666362">
                  <a:extLst>
                    <a:ext uri="{9D8B030D-6E8A-4147-A177-3AD203B41FA5}">
                      <a16:colId xmlns:a16="http://schemas.microsoft.com/office/drawing/2014/main" val="20000"/>
                    </a:ext>
                  </a:extLst>
                </a:gridCol>
                <a:gridCol w="6975988">
                  <a:extLst>
                    <a:ext uri="{9D8B030D-6E8A-4147-A177-3AD203B41FA5}">
                      <a16:colId xmlns:a16="http://schemas.microsoft.com/office/drawing/2014/main" val="20001"/>
                    </a:ext>
                  </a:extLst>
                </a:gridCol>
              </a:tblGrid>
              <a:tr h="673241">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663" marB="4766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663" marB="47663"/>
                </a:tc>
                <a:extLst>
                  <a:ext uri="{0D108BD9-81ED-4DB2-BD59-A6C34878D82A}">
                    <a16:rowId xmlns:a16="http://schemas.microsoft.com/office/drawing/2014/main" val="10000"/>
                  </a:ext>
                </a:extLst>
              </a:tr>
              <a:tr h="3716197">
                <a:tc>
                  <a:txBody>
                    <a:bodyPr vert="horz" wrap="square"/>
                    <a:lstStyle/>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r>
                        <a:rPr lang="zh-CN" altLang="en-US" sz="2700" b="1">
                          <a:latin typeface="宋体" panose="02010600030101010101" pitchFamily="2" charset="-122"/>
                          <a:ea typeface="宋体" panose="02010600030101010101" pitchFamily="2" charset="-122"/>
                        </a:rPr>
                        <a:t>一词多义</a:t>
                      </a:r>
                    </a:p>
                  </a:txBody>
                  <a:tcPr marL="91447" marR="91447" marT="47663" marB="47663"/>
                </a:tc>
                <a:tc>
                  <a:txBody>
                    <a:bodyPr vert="horz" wrap="square"/>
                    <a:lstStyle/>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舍：①便</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舍</a:t>
                      </a:r>
                      <a:r>
                        <a:rPr lang="zh-CN" altLang="en-US" sz="2700" b="1">
                          <a:latin typeface="宋体" panose="02010600030101010101" pitchFamily="2" charset="-122"/>
                          <a:ea typeface="宋体" panose="02010600030101010101" pitchFamily="2" charset="-122"/>
                          <a:cs typeface="宋体" panose="02010600030101010101" pitchFamily="2" charset="-122"/>
                        </a:rPr>
                        <a:t>船，从口入（</a:t>
                      </a:r>
                      <a:r>
                        <a:rPr lang="zh-CN" altLang="en-US" sz="2700" b="1">
                          <a:latin typeface="楷体" panose="02010609060101010101" charset="-122"/>
                          <a:ea typeface="楷体" panose="02010609060101010101" charset="-122"/>
                          <a:cs typeface="宋体" panose="02010600030101010101" pitchFamily="2" charset="-122"/>
                        </a:rPr>
                        <a:t>舍弃</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②屋</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舍</a:t>
                      </a:r>
                      <a:r>
                        <a:rPr lang="zh-CN" altLang="en-US" sz="2700" b="1">
                          <a:latin typeface="宋体" panose="02010600030101010101" pitchFamily="2" charset="-122"/>
                          <a:ea typeface="宋体" panose="02010600030101010101" pitchFamily="2" charset="-122"/>
                          <a:cs typeface="宋体" panose="02010600030101010101" pitchFamily="2" charset="-122"/>
                        </a:rPr>
                        <a:t>俨然（</a:t>
                      </a:r>
                      <a:r>
                        <a:rPr lang="zh-CN" altLang="en-US" sz="2700" b="1">
                          <a:latin typeface="楷体" panose="02010609060101010101" charset="-122"/>
                          <a:ea typeface="楷体" panose="02010609060101010101" charset="-122"/>
                          <a:cs typeface="宋体" panose="02010600030101010101" pitchFamily="2" charset="-122"/>
                        </a:rPr>
                        <a:t>房屋</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寻：①</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寻</a:t>
                      </a:r>
                      <a:r>
                        <a:rPr lang="zh-CN" altLang="en-US" sz="2700" b="1">
                          <a:latin typeface="宋体" panose="02010600030101010101" pitchFamily="2" charset="-122"/>
                          <a:ea typeface="宋体" panose="02010600030101010101" pitchFamily="2" charset="-122"/>
                          <a:cs typeface="宋体" panose="02010600030101010101" pitchFamily="2" charset="-122"/>
                        </a:rPr>
                        <a:t>向所志（</a:t>
                      </a:r>
                      <a:r>
                        <a:rPr lang="zh-CN" altLang="en-US" sz="2700" b="1">
                          <a:latin typeface="楷体" panose="02010609060101010101" charset="-122"/>
                          <a:ea typeface="楷体" panose="02010609060101010101" charset="-122"/>
                          <a:cs typeface="宋体" panose="02010600030101010101" pitchFamily="2" charset="-122"/>
                        </a:rPr>
                        <a:t>寻找</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②</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寻</a:t>
                      </a:r>
                      <a:r>
                        <a:rPr lang="zh-CN" altLang="en-US" sz="2700" b="1">
                          <a:latin typeface="宋体" panose="02010600030101010101" pitchFamily="2" charset="-122"/>
                          <a:ea typeface="宋体" panose="02010600030101010101" pitchFamily="2" charset="-122"/>
                          <a:cs typeface="宋体" panose="02010600030101010101" pitchFamily="2" charset="-122"/>
                        </a:rPr>
                        <a:t>病终（</a:t>
                      </a:r>
                      <a:r>
                        <a:rPr lang="zh-CN" altLang="en-US" sz="2700" b="1">
                          <a:latin typeface="楷体" panose="02010609060101010101" charset="-122"/>
                          <a:ea typeface="楷体" panose="02010609060101010101" charset="-122"/>
                          <a:cs typeface="宋体" panose="02010600030101010101" pitchFamily="2" charset="-122"/>
                        </a:rPr>
                        <a:t>随即，不久</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乃：①见渔人，</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乃</a:t>
                      </a:r>
                      <a:r>
                        <a:rPr lang="zh-CN" altLang="en-US" sz="2700" b="1">
                          <a:latin typeface="宋体" panose="02010600030101010101" pitchFamily="2" charset="-122"/>
                          <a:ea typeface="宋体" panose="02010600030101010101" pitchFamily="2" charset="-122"/>
                          <a:cs typeface="宋体" panose="02010600030101010101" pitchFamily="2" charset="-122"/>
                        </a:rPr>
                        <a:t>大惊（</a:t>
                      </a:r>
                      <a:r>
                        <a:rPr lang="zh-CN" altLang="en-US" sz="2700" b="1">
                          <a:latin typeface="楷体" panose="02010609060101010101" charset="-122"/>
                          <a:ea typeface="楷体" panose="02010609060101010101" charset="-122"/>
                          <a:cs typeface="宋体" panose="02010600030101010101" pitchFamily="2" charset="-122"/>
                        </a:rPr>
                        <a:t>于是，就</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②</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乃</a:t>
                      </a:r>
                      <a:r>
                        <a:rPr lang="zh-CN" altLang="en-US" sz="2700" b="1">
                          <a:latin typeface="宋体" panose="02010600030101010101" pitchFamily="2" charset="-122"/>
                          <a:ea typeface="宋体" panose="02010600030101010101" pitchFamily="2" charset="-122"/>
                          <a:cs typeface="宋体" panose="02010600030101010101" pitchFamily="2" charset="-122"/>
                        </a:rPr>
                        <a:t>不知有汉（</a:t>
                      </a:r>
                      <a:r>
                        <a:rPr lang="zh-CN" altLang="en-US" sz="2700" b="1">
                          <a:latin typeface="楷体" panose="02010609060101010101" charset="-122"/>
                          <a:ea typeface="楷体" panose="02010609060101010101" charset="-122"/>
                          <a:cs typeface="宋体" panose="02010600030101010101" pitchFamily="2" charset="-122"/>
                        </a:rPr>
                        <a:t>竟然，居然</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47" marR="91447" marT="47663" marB="4766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7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3E7F67F0-FEB3-48EE-99A5-FE2EB4CBE098}"/>
              </a:ext>
            </a:extLst>
          </p:cNvPr>
          <p:cNvGraphicFramePr>
            <a:graphicFrameLocks noGrp="1"/>
          </p:cNvGraphicFramePr>
          <p:nvPr>
            <p:ph idx="1"/>
          </p:nvPr>
        </p:nvGraphicFramePr>
        <p:xfrm>
          <a:off x="1774825" y="646113"/>
          <a:ext cx="8642350" cy="6818181"/>
        </p:xfrm>
        <a:graphic>
          <a:graphicData uri="http://schemas.openxmlformats.org/drawingml/2006/table">
            <a:tbl>
              <a:tblPr firstRow="1" bandRow="1">
                <a:tableStyleId>{5C22544A-7EE6-4342-B048-85BDC9FD1C3A}</a:tableStyleId>
              </a:tblPr>
              <a:tblGrid>
                <a:gridCol w="1638420">
                  <a:extLst>
                    <a:ext uri="{9D8B030D-6E8A-4147-A177-3AD203B41FA5}">
                      <a16:colId xmlns:a16="http://schemas.microsoft.com/office/drawing/2014/main" val="20000"/>
                    </a:ext>
                  </a:extLst>
                </a:gridCol>
                <a:gridCol w="7003930">
                  <a:extLst>
                    <a:ext uri="{9D8B030D-6E8A-4147-A177-3AD203B41FA5}">
                      <a16:colId xmlns:a16="http://schemas.microsoft.com/office/drawing/2014/main" val="20001"/>
                    </a:ext>
                  </a:extLst>
                </a:gridCol>
              </a:tblGrid>
              <a:tr h="666627">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195" marB="4719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195" marB="47195"/>
                </a:tc>
                <a:extLst>
                  <a:ext uri="{0D108BD9-81ED-4DB2-BD59-A6C34878D82A}">
                    <a16:rowId xmlns:a16="http://schemas.microsoft.com/office/drawing/2014/main" val="10000"/>
                  </a:ext>
                </a:extLst>
              </a:tr>
              <a:tr h="5276973">
                <a:tc>
                  <a:txBody>
                    <a:bodyPr vert="horz" wrap="square"/>
                    <a:lstStyle/>
                    <a:p>
                      <a:pPr algn="ctr" fontAlgn="auto">
                        <a:lnSpc>
                          <a:spcPct val="150000"/>
                        </a:lnSpc>
                        <a:buNone/>
                      </a:pPr>
                      <a:endParaRPr lang="zh-CN" altLang="en-US" sz="2900" b="1">
                        <a:latin typeface="新宋体" panose="02010609030101010101" charset="-122"/>
                        <a:ea typeface="新宋体" panose="02010609030101010101" charset="-122"/>
                      </a:endParaRPr>
                    </a:p>
                    <a:p>
                      <a:pPr algn="ctr" fontAlgn="auto">
                        <a:lnSpc>
                          <a:spcPct val="150000"/>
                        </a:lnSpc>
                        <a:buNone/>
                      </a:pPr>
                      <a:endParaRPr lang="zh-CN" altLang="en-US" sz="2900" b="1">
                        <a:latin typeface="新宋体" panose="02010609030101010101" charset="-122"/>
                        <a:ea typeface="新宋体" panose="02010609030101010101" charset="-122"/>
                      </a:endParaRPr>
                    </a:p>
                    <a:p>
                      <a:pPr algn="ctr" fontAlgn="auto">
                        <a:lnSpc>
                          <a:spcPct val="150000"/>
                        </a:lnSpc>
                        <a:buNone/>
                      </a:pPr>
                      <a:r>
                        <a:rPr lang="zh-CN" altLang="en-US" sz="2900" b="1">
                          <a:latin typeface="新宋体" panose="02010609030101010101" charset="-122"/>
                          <a:ea typeface="新宋体" panose="02010609030101010101" charset="-122"/>
                        </a:rPr>
                        <a:t>其他重点实词</a:t>
                      </a:r>
                    </a:p>
                  </a:txBody>
                  <a:tcPr marL="91447" marR="91447" marT="47195" marB="47195"/>
                </a:tc>
                <a:tc>
                  <a:txBody>
                    <a:bodyPr vert="horz" wrap="square"/>
                    <a:lstStyle/>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①</a:t>
                      </a:r>
                      <a:r>
                        <a:rPr lang="zh-CN" altLang="en-US" sz="2900" b="1">
                          <a:solidFill>
                            <a:srgbClr val="FF0000"/>
                          </a:solidFill>
                          <a:latin typeface="新宋体" panose="02010609030101010101" charset="-122"/>
                          <a:ea typeface="新宋体" panose="02010609030101010101" charset="-122"/>
                          <a:cs typeface="新宋体" panose="02010609030101010101" charset="-122"/>
                        </a:rPr>
                        <a:t>落英缤纷</a:t>
                      </a:r>
                      <a:r>
                        <a:rPr lang="zh-CN" altLang="en-US" sz="2900" b="1">
                          <a:latin typeface="新宋体" panose="02010609030101010101" charset="-122"/>
                          <a:ea typeface="新宋体" panose="02010609030101010101" charset="-122"/>
                          <a:cs typeface="新宋体" panose="02010609030101010101" charset="-122"/>
                        </a:rPr>
                        <a:t>（</a:t>
                      </a:r>
                      <a:r>
                        <a:rPr lang="zh-CN" altLang="en-US" sz="2900" b="1">
                          <a:latin typeface="楷体_GB2312" panose="02010609030101010101" charset="-122"/>
                          <a:ea typeface="楷体_GB2312" panose="02010609030101010101" charset="-122"/>
                          <a:cs typeface="新宋体" panose="02010609030101010101" charset="-122"/>
                        </a:rPr>
                        <a:t>落英：落花。缤纷：繁多的样子</a:t>
                      </a:r>
                      <a:r>
                        <a:rPr lang="zh-CN" altLang="en-US" sz="2900" b="1">
                          <a:latin typeface="新宋体" panose="02010609030101010101" charset="-122"/>
                          <a:ea typeface="新宋体" panose="02010609030101010101" charset="-122"/>
                          <a:cs typeface="新宋体" panose="02010609030101010101" charset="-122"/>
                        </a:rPr>
                        <a:t>）　　</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②</a:t>
                      </a:r>
                      <a:r>
                        <a:rPr lang="zh-CN" altLang="en-US" sz="2900" b="1">
                          <a:solidFill>
                            <a:srgbClr val="FF0000"/>
                          </a:solidFill>
                          <a:latin typeface="新宋体" panose="02010609030101010101" charset="-122"/>
                          <a:ea typeface="新宋体" panose="02010609030101010101" charset="-122"/>
                          <a:cs typeface="新宋体" panose="02010609030101010101" charset="-122"/>
                        </a:rPr>
                        <a:t>才</a:t>
                      </a:r>
                      <a:r>
                        <a:rPr lang="zh-CN" altLang="en-US" sz="2900" b="1">
                          <a:latin typeface="新宋体" panose="02010609030101010101" charset="-122"/>
                          <a:ea typeface="新宋体" panose="02010609030101010101" charset="-122"/>
                          <a:cs typeface="新宋体" panose="02010609030101010101" charset="-122"/>
                        </a:rPr>
                        <a:t>通人（</a:t>
                      </a:r>
                      <a:r>
                        <a:rPr lang="zh-CN" altLang="en-US" sz="2900" b="1">
                          <a:latin typeface="楷体_GB2312" panose="02010609030101010101" charset="-122"/>
                          <a:ea typeface="楷体_GB2312" panose="02010609030101010101" charset="-122"/>
                          <a:cs typeface="新宋体" panose="02010609030101010101" charset="-122"/>
                        </a:rPr>
                        <a:t>仅仅，只</a:t>
                      </a:r>
                      <a:r>
                        <a:rPr lang="zh-CN" altLang="en-US" sz="2900" b="1">
                          <a:latin typeface="新宋体" panose="02010609030101010101" charset="-122"/>
                          <a:ea typeface="新宋体" panose="02010609030101010101" charset="-122"/>
                          <a:cs typeface="新宋体" panose="02010609030101010101" charset="-122"/>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③</a:t>
                      </a:r>
                      <a:r>
                        <a:rPr lang="zh-CN" altLang="en-US" sz="2900" b="1">
                          <a:solidFill>
                            <a:srgbClr val="FF0000"/>
                          </a:solidFill>
                          <a:latin typeface="新宋体" panose="02010609030101010101" charset="-122"/>
                          <a:ea typeface="新宋体" panose="02010609030101010101" charset="-122"/>
                          <a:cs typeface="新宋体" panose="02010609030101010101" charset="-122"/>
                        </a:rPr>
                        <a:t>仿佛</a:t>
                      </a:r>
                      <a:r>
                        <a:rPr lang="zh-CN" altLang="en-US" sz="2900" b="1">
                          <a:latin typeface="新宋体" panose="02010609030101010101" charset="-122"/>
                          <a:ea typeface="新宋体" panose="02010609030101010101" charset="-122"/>
                          <a:cs typeface="新宋体" panose="02010609030101010101" charset="-122"/>
                        </a:rPr>
                        <a:t>若有光（</a:t>
                      </a:r>
                      <a:r>
                        <a:rPr lang="zh-CN" altLang="en-US" sz="2900" b="1">
                          <a:latin typeface="楷体_GB2312" panose="02010609030101010101" charset="-122"/>
                          <a:ea typeface="楷体_GB2312" panose="02010609030101010101" charset="-122"/>
                          <a:cs typeface="新宋体" panose="02010609030101010101" charset="-122"/>
                        </a:rPr>
                        <a:t>隐隐约约，形容看不真切</a:t>
                      </a:r>
                      <a:r>
                        <a:rPr lang="zh-CN" altLang="en-US" sz="2900" b="1">
                          <a:latin typeface="新宋体" panose="02010609030101010101" charset="-122"/>
                          <a:ea typeface="新宋体" panose="02010609030101010101" charset="-122"/>
                          <a:cs typeface="新宋体" panose="02010609030101010101" charset="-122"/>
                        </a:rPr>
                        <a:t>）  ④屋舍</a:t>
                      </a:r>
                      <a:r>
                        <a:rPr lang="zh-CN" altLang="en-US" sz="2900" b="1">
                          <a:solidFill>
                            <a:srgbClr val="FF0000"/>
                          </a:solidFill>
                          <a:latin typeface="新宋体" panose="02010609030101010101" charset="-122"/>
                          <a:ea typeface="新宋体" panose="02010609030101010101" charset="-122"/>
                          <a:cs typeface="新宋体" panose="02010609030101010101" charset="-122"/>
                        </a:rPr>
                        <a:t>俨然</a:t>
                      </a:r>
                      <a:r>
                        <a:rPr lang="zh-CN" altLang="en-US" sz="2900" b="1">
                          <a:latin typeface="新宋体" panose="02010609030101010101" charset="-122"/>
                          <a:ea typeface="新宋体" panose="02010609030101010101" charset="-122"/>
                          <a:cs typeface="新宋体" panose="02010609030101010101" charset="-122"/>
                        </a:rPr>
                        <a:t>（</a:t>
                      </a:r>
                      <a:r>
                        <a:rPr lang="zh-CN" altLang="en-US" sz="2900" b="1">
                          <a:latin typeface="楷体_GB2312" panose="02010609030101010101" charset="-122"/>
                          <a:ea typeface="楷体_GB2312" panose="02010609030101010101" charset="-122"/>
                          <a:cs typeface="新宋体" panose="02010609030101010101" charset="-122"/>
                        </a:rPr>
                        <a:t>整齐的样子</a:t>
                      </a:r>
                      <a:r>
                        <a:rPr lang="zh-CN" altLang="en-US" sz="2900" b="1">
                          <a:latin typeface="新宋体" panose="02010609030101010101" charset="-122"/>
                          <a:ea typeface="新宋体" panose="02010609030101010101" charset="-122"/>
                          <a:cs typeface="新宋体" panose="02010609030101010101" charset="-122"/>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⑤有良田、美池、桑竹之</a:t>
                      </a:r>
                      <a:r>
                        <a:rPr lang="zh-CN" altLang="en-US" sz="2900" b="1">
                          <a:solidFill>
                            <a:srgbClr val="FF0000"/>
                          </a:solidFill>
                          <a:latin typeface="新宋体" panose="02010609030101010101" charset="-122"/>
                          <a:ea typeface="新宋体" panose="02010609030101010101" charset="-122"/>
                          <a:cs typeface="新宋体" panose="02010609030101010101" charset="-122"/>
                        </a:rPr>
                        <a:t>属</a:t>
                      </a:r>
                      <a:r>
                        <a:rPr lang="zh-CN" altLang="en-US" sz="2900" b="1">
                          <a:latin typeface="新宋体" panose="02010609030101010101" charset="-122"/>
                          <a:ea typeface="新宋体" panose="02010609030101010101" charset="-122"/>
                          <a:cs typeface="新宋体" panose="02010609030101010101" charset="-122"/>
                        </a:rPr>
                        <a:t>（</a:t>
                      </a:r>
                      <a:r>
                        <a:rPr lang="zh-CN" altLang="en-US" sz="2900" b="1">
                          <a:latin typeface="楷体_GB2312" panose="02010609030101010101" charset="-122"/>
                          <a:ea typeface="楷体_GB2312" panose="02010609030101010101" charset="-122"/>
                          <a:cs typeface="新宋体" panose="02010609030101010101" charset="-122"/>
                        </a:rPr>
                        <a:t>类</a:t>
                      </a:r>
                      <a:r>
                        <a:rPr lang="zh-CN" altLang="en-US" sz="2900" b="1">
                          <a:latin typeface="新宋体" panose="02010609030101010101" charset="-122"/>
                          <a:ea typeface="新宋体" panose="02010609030101010101" charset="-122"/>
                          <a:cs typeface="新宋体" panose="02010609030101010101" charset="-122"/>
                        </a:rPr>
                        <a:t>）  </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⑥</a:t>
                      </a:r>
                      <a:r>
                        <a:rPr lang="zh-CN" altLang="en-US" sz="2900" b="1">
                          <a:solidFill>
                            <a:srgbClr val="FF0000"/>
                          </a:solidFill>
                          <a:latin typeface="新宋体" panose="02010609030101010101" charset="-122"/>
                          <a:ea typeface="新宋体" panose="02010609030101010101" charset="-122"/>
                          <a:cs typeface="新宋体" panose="02010609030101010101" charset="-122"/>
                        </a:rPr>
                        <a:t>阡陌</a:t>
                      </a:r>
                      <a:r>
                        <a:rPr lang="zh-CN" altLang="en-US" sz="2900" b="1">
                          <a:latin typeface="新宋体" panose="02010609030101010101" charset="-122"/>
                          <a:ea typeface="新宋体" panose="02010609030101010101" charset="-122"/>
                          <a:cs typeface="新宋体" panose="02010609030101010101" charset="-122"/>
                        </a:rPr>
                        <a:t>交通（</a:t>
                      </a:r>
                      <a:r>
                        <a:rPr lang="zh-CN" altLang="en-US" sz="2900" b="1">
                          <a:latin typeface="楷体_GB2312" panose="02010609030101010101" charset="-122"/>
                          <a:ea typeface="楷体_GB2312" panose="02010609030101010101" charset="-122"/>
                          <a:cs typeface="新宋体" panose="02010609030101010101" charset="-122"/>
                        </a:rPr>
                        <a:t>田间小路</a:t>
                      </a:r>
                      <a:r>
                        <a:rPr lang="zh-CN" altLang="en-US" sz="2900" b="1">
                          <a:latin typeface="新宋体" panose="02010609030101010101" charset="-122"/>
                          <a:ea typeface="新宋体" panose="02010609030101010101" charset="-122"/>
                          <a:cs typeface="新宋体" panose="02010609030101010101" charset="-122"/>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rPr>
                        <a:t>⑦</a:t>
                      </a:r>
                      <a:r>
                        <a:rPr lang="zh-CN" altLang="en-US" sz="2900" b="1">
                          <a:solidFill>
                            <a:srgbClr val="FF0000"/>
                          </a:solidFill>
                          <a:latin typeface="新宋体" panose="02010609030101010101" charset="-122"/>
                          <a:ea typeface="新宋体" panose="02010609030101010101" charset="-122"/>
                          <a:cs typeface="新宋体" panose="02010609030101010101" charset="-122"/>
                        </a:rPr>
                        <a:t>悉</a:t>
                      </a:r>
                      <a:r>
                        <a:rPr lang="zh-CN" altLang="en-US" sz="2900" b="1">
                          <a:latin typeface="新宋体" panose="02010609030101010101" charset="-122"/>
                          <a:ea typeface="新宋体" panose="02010609030101010101" charset="-122"/>
                          <a:cs typeface="新宋体" panose="02010609030101010101" charset="-122"/>
                        </a:rPr>
                        <a:t>如外人（</a:t>
                      </a:r>
                      <a:r>
                        <a:rPr lang="zh-CN" altLang="en-US" sz="2900" b="1">
                          <a:latin typeface="楷体_GB2312" panose="02010609030101010101" charset="-122"/>
                          <a:ea typeface="楷体_GB2312" panose="02010609030101010101" charset="-122"/>
                          <a:cs typeface="新宋体" panose="02010609030101010101" charset="-122"/>
                        </a:rPr>
                        <a:t>全，都</a:t>
                      </a:r>
                      <a:r>
                        <a:rPr lang="zh-CN" altLang="en-US" sz="2900" b="1">
                          <a:latin typeface="新宋体" panose="02010609030101010101" charset="-122"/>
                          <a:ea typeface="新宋体" panose="02010609030101010101" charset="-122"/>
                          <a:cs typeface="新宋体" panose="02010609030101010101" charset="-122"/>
                        </a:rPr>
                        <a:t>）  </a:t>
                      </a:r>
                    </a:p>
                  </a:txBody>
                  <a:tcPr marL="91447" marR="91447" marT="47195" marB="4719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7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D02C7325-2E5B-4C49-83F5-D29BA8277F46}"/>
              </a:ext>
            </a:extLst>
          </p:cNvPr>
          <p:cNvGraphicFramePr>
            <a:graphicFrameLocks noGrp="1"/>
          </p:cNvGraphicFramePr>
          <p:nvPr>
            <p:ph idx="1"/>
          </p:nvPr>
        </p:nvGraphicFramePr>
        <p:xfrm>
          <a:off x="1774825" y="646114"/>
          <a:ext cx="8642350" cy="6155360"/>
        </p:xfrm>
        <a:graphic>
          <a:graphicData uri="http://schemas.openxmlformats.org/drawingml/2006/table">
            <a:tbl>
              <a:tblPr firstRow="1" bandRow="1">
                <a:tableStyleId>{5C22544A-7EE6-4342-B048-85BDC9FD1C3A}</a:tableStyleId>
              </a:tblPr>
              <a:tblGrid>
                <a:gridCol w="1624449">
                  <a:extLst>
                    <a:ext uri="{9D8B030D-6E8A-4147-A177-3AD203B41FA5}">
                      <a16:colId xmlns:a16="http://schemas.microsoft.com/office/drawing/2014/main" val="20000"/>
                    </a:ext>
                  </a:extLst>
                </a:gridCol>
                <a:gridCol w="7017901">
                  <a:extLst>
                    <a:ext uri="{9D8B030D-6E8A-4147-A177-3AD203B41FA5}">
                      <a16:colId xmlns:a16="http://schemas.microsoft.com/office/drawing/2014/main" val="20001"/>
                    </a:ext>
                  </a:extLst>
                </a:gridCol>
              </a:tblGrid>
              <a:tr h="667046">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225" marB="4722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225" marB="47225"/>
                </a:tc>
                <a:extLst>
                  <a:ext uri="{0D108BD9-81ED-4DB2-BD59-A6C34878D82A}">
                    <a16:rowId xmlns:a16="http://schemas.microsoft.com/office/drawing/2014/main" val="10000"/>
                  </a:ext>
                </a:extLst>
              </a:tr>
              <a:tr h="463679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225" marB="47225"/>
                </a:tc>
                <a:tc>
                  <a:txBody>
                    <a:bodyPr vert="horz" wrap="square"/>
                    <a:lstStyle/>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⑧</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黄发垂髫</a:t>
                      </a:r>
                      <a:r>
                        <a:rPr lang="zh-CN" altLang="en-US" sz="2900" b="1">
                          <a:latin typeface="新宋体" panose="02010609030101010101" charset="-122"/>
                          <a:ea typeface="新宋体" panose="02010609030101010101" charset="-122"/>
                          <a:cs typeface="新宋体" panose="02010609030101010101" charset="-122"/>
                          <a:sym typeface="+mn-ea"/>
                        </a:rPr>
                        <a:t>（</a:t>
                      </a:r>
                      <a:r>
                        <a:rPr lang="zh-CN" altLang="en-US" sz="2900" b="1">
                          <a:latin typeface="楷体_GB2312" panose="02010609030101010101" charset="-122"/>
                          <a:ea typeface="楷体_GB2312" panose="02010609030101010101" charset="-122"/>
                          <a:cs typeface="新宋体" panose="02010609030101010101" charset="-122"/>
                          <a:sym typeface="+mn-ea"/>
                        </a:rPr>
                        <a:t>指老人和小孩</a:t>
                      </a:r>
                      <a:r>
                        <a:rPr lang="zh-CN" altLang="en-US" sz="2900" b="1">
                          <a:latin typeface="新宋体" panose="02010609030101010101" charset="-122"/>
                          <a:ea typeface="新宋体" panose="02010609030101010101" charset="-122"/>
                          <a:cs typeface="新宋体" panose="02010609030101010101" charset="-122"/>
                          <a:sym typeface="+mn-ea"/>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⑨余人各复</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延</a:t>
                      </a:r>
                      <a:r>
                        <a:rPr lang="zh-CN" altLang="en-US" sz="2900" b="1">
                          <a:latin typeface="新宋体" panose="02010609030101010101" charset="-122"/>
                          <a:ea typeface="新宋体" panose="02010609030101010101" charset="-122"/>
                          <a:cs typeface="新宋体" panose="02010609030101010101" charset="-122"/>
                          <a:sym typeface="+mn-ea"/>
                        </a:rPr>
                        <a:t>至其家（</a:t>
                      </a:r>
                      <a:r>
                        <a:rPr lang="zh-CN" altLang="en-US" sz="2900" b="1">
                          <a:latin typeface="楷体_GB2312" panose="02010609030101010101" charset="-122"/>
                          <a:ea typeface="楷体_GB2312" panose="02010609030101010101" charset="-122"/>
                          <a:cs typeface="新宋体" panose="02010609030101010101" charset="-122"/>
                          <a:sym typeface="+mn-ea"/>
                        </a:rPr>
                        <a:t>邀请</a:t>
                      </a:r>
                      <a:r>
                        <a:rPr lang="zh-CN" altLang="en-US" sz="2900" b="1">
                          <a:latin typeface="新宋体" panose="02010609030101010101" charset="-122"/>
                          <a:ea typeface="新宋体" panose="02010609030101010101" charset="-122"/>
                          <a:cs typeface="新宋体" panose="02010609030101010101" charset="-122"/>
                          <a:sym typeface="+mn-ea"/>
                        </a:rPr>
                        <a:t>）  </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⑩便扶</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向</a:t>
                      </a:r>
                      <a:r>
                        <a:rPr lang="zh-CN" altLang="en-US" sz="2900" b="1">
                          <a:latin typeface="新宋体" panose="02010609030101010101" charset="-122"/>
                          <a:ea typeface="新宋体" panose="02010609030101010101" charset="-122"/>
                          <a:cs typeface="新宋体" panose="02010609030101010101" charset="-122"/>
                          <a:sym typeface="+mn-ea"/>
                        </a:rPr>
                        <a:t>路（</a:t>
                      </a:r>
                      <a:r>
                        <a:rPr lang="zh-CN" altLang="en-US" sz="2900" b="1">
                          <a:latin typeface="楷体_GB2312" panose="02010609030101010101" charset="-122"/>
                          <a:ea typeface="楷体_GB2312" panose="02010609030101010101" charset="-122"/>
                          <a:cs typeface="新宋体" panose="02010609030101010101" charset="-122"/>
                          <a:sym typeface="+mn-ea"/>
                        </a:rPr>
                        <a:t>先前的</a:t>
                      </a:r>
                      <a:r>
                        <a:rPr lang="zh-CN" altLang="en-US" sz="2900" b="1">
                          <a:latin typeface="新宋体" panose="02010609030101010101" charset="-122"/>
                          <a:ea typeface="新宋体" panose="02010609030101010101" charset="-122"/>
                          <a:cs typeface="新宋体" panose="02010609030101010101" charset="-122"/>
                          <a:sym typeface="+mn-ea"/>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⑪</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及</a:t>
                      </a:r>
                      <a:r>
                        <a:rPr lang="zh-CN" altLang="en-US" sz="2900" b="1">
                          <a:latin typeface="新宋体" panose="02010609030101010101" charset="-122"/>
                          <a:ea typeface="新宋体" panose="02010609030101010101" charset="-122"/>
                          <a:cs typeface="新宋体" panose="02010609030101010101" charset="-122"/>
                          <a:sym typeface="+mn-ea"/>
                        </a:rPr>
                        <a:t>郡下，</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诣</a:t>
                      </a:r>
                      <a:r>
                        <a:rPr lang="zh-CN" altLang="en-US" sz="2900" b="1">
                          <a:latin typeface="新宋体" panose="02010609030101010101" charset="-122"/>
                          <a:ea typeface="新宋体" panose="02010609030101010101" charset="-122"/>
                          <a:cs typeface="新宋体" panose="02010609030101010101" charset="-122"/>
                          <a:sym typeface="+mn-ea"/>
                        </a:rPr>
                        <a:t>太守（</a:t>
                      </a:r>
                      <a:r>
                        <a:rPr lang="zh-CN" altLang="en-US" sz="2900" b="1">
                          <a:latin typeface="楷体_GB2312" panose="02010609030101010101" charset="-122"/>
                          <a:ea typeface="楷体_GB2312" panose="02010609030101010101" charset="-122"/>
                          <a:cs typeface="新宋体" panose="02010609030101010101" charset="-122"/>
                          <a:sym typeface="+mn-ea"/>
                        </a:rPr>
                        <a:t>及：到。诣：拜访</a:t>
                      </a:r>
                      <a:r>
                        <a:rPr lang="zh-CN" altLang="en-US" sz="2900" b="1">
                          <a:latin typeface="新宋体" panose="02010609030101010101" charset="-122"/>
                          <a:ea typeface="新宋体" panose="02010609030101010101" charset="-122"/>
                          <a:cs typeface="新宋体" panose="02010609030101010101" charset="-122"/>
                          <a:sym typeface="+mn-ea"/>
                        </a:rPr>
                        <a:t>）  ⑫欣然</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规</a:t>
                      </a:r>
                      <a:r>
                        <a:rPr lang="zh-CN" altLang="en-US" sz="2900" b="1">
                          <a:latin typeface="新宋体" panose="02010609030101010101" charset="-122"/>
                          <a:ea typeface="新宋体" panose="02010609030101010101" charset="-122"/>
                          <a:cs typeface="新宋体" panose="02010609030101010101" charset="-122"/>
                          <a:sym typeface="+mn-ea"/>
                        </a:rPr>
                        <a:t>往（</a:t>
                      </a:r>
                      <a:r>
                        <a:rPr lang="zh-CN" altLang="en-US" sz="2900" b="1">
                          <a:latin typeface="楷体_GB2312" panose="02010609030101010101" charset="-122"/>
                          <a:ea typeface="楷体_GB2312" panose="02010609030101010101" charset="-122"/>
                          <a:cs typeface="新宋体" panose="02010609030101010101" charset="-122"/>
                          <a:sym typeface="+mn-ea"/>
                        </a:rPr>
                        <a:t>打算，计划</a:t>
                      </a:r>
                      <a:r>
                        <a:rPr lang="zh-CN" altLang="en-US" sz="2900" b="1">
                          <a:latin typeface="新宋体" panose="02010609030101010101" charset="-122"/>
                          <a:ea typeface="新宋体" panose="02010609030101010101" charset="-122"/>
                          <a:cs typeface="新宋体" panose="02010609030101010101" charset="-122"/>
                          <a:sym typeface="+mn-ea"/>
                        </a:rPr>
                        <a:t>）</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⑬未</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果</a:t>
                      </a:r>
                      <a:r>
                        <a:rPr lang="zh-CN" altLang="en-US" sz="2900" b="1">
                          <a:latin typeface="新宋体" panose="02010609030101010101" charset="-122"/>
                          <a:ea typeface="新宋体" panose="02010609030101010101" charset="-122"/>
                          <a:cs typeface="新宋体" panose="02010609030101010101" charset="-122"/>
                          <a:sym typeface="+mn-ea"/>
                        </a:rPr>
                        <a:t>，寻病终（</a:t>
                      </a:r>
                      <a:r>
                        <a:rPr lang="zh-CN" altLang="en-US" sz="2900" b="1">
                          <a:latin typeface="楷体_GB2312" panose="02010609030101010101" charset="-122"/>
                          <a:ea typeface="楷体_GB2312" panose="02010609030101010101" charset="-122"/>
                          <a:cs typeface="新宋体" panose="02010609030101010101" charset="-122"/>
                          <a:sym typeface="+mn-ea"/>
                        </a:rPr>
                        <a:t>实现</a:t>
                      </a:r>
                      <a:r>
                        <a:rPr lang="zh-CN" altLang="en-US" sz="2900" b="1">
                          <a:latin typeface="新宋体" panose="02010609030101010101" charset="-122"/>
                          <a:ea typeface="新宋体" panose="02010609030101010101" charset="-122"/>
                          <a:cs typeface="新宋体" panose="02010609030101010101" charset="-122"/>
                          <a:sym typeface="+mn-ea"/>
                        </a:rPr>
                        <a:t>）  </a:t>
                      </a:r>
                    </a:p>
                    <a:p>
                      <a:pPr algn="l" fontAlgn="auto">
                        <a:lnSpc>
                          <a:spcPct val="150000"/>
                        </a:lnSpc>
                        <a:buNone/>
                      </a:pPr>
                      <a:r>
                        <a:rPr lang="zh-CN" altLang="en-US" sz="2900" b="1">
                          <a:latin typeface="新宋体" panose="02010609030101010101" charset="-122"/>
                          <a:ea typeface="新宋体" panose="02010609030101010101" charset="-122"/>
                          <a:cs typeface="新宋体" panose="02010609030101010101" charset="-122"/>
                          <a:sym typeface="+mn-ea"/>
                        </a:rPr>
                        <a:t>⑭后遂无问</a:t>
                      </a:r>
                      <a:r>
                        <a:rPr lang="zh-CN" altLang="en-US" sz="2900" b="1">
                          <a:solidFill>
                            <a:srgbClr val="FF0000"/>
                          </a:solidFill>
                          <a:latin typeface="新宋体" panose="02010609030101010101" charset="-122"/>
                          <a:ea typeface="新宋体" panose="02010609030101010101" charset="-122"/>
                          <a:cs typeface="新宋体" panose="02010609030101010101" charset="-122"/>
                          <a:sym typeface="+mn-ea"/>
                        </a:rPr>
                        <a:t>津</a:t>
                      </a:r>
                      <a:r>
                        <a:rPr lang="zh-CN" altLang="en-US" sz="2900" b="1">
                          <a:latin typeface="新宋体" panose="02010609030101010101" charset="-122"/>
                          <a:ea typeface="新宋体" panose="02010609030101010101" charset="-122"/>
                          <a:cs typeface="新宋体" panose="02010609030101010101" charset="-122"/>
                          <a:sym typeface="+mn-ea"/>
                        </a:rPr>
                        <a:t>者（</a:t>
                      </a:r>
                      <a:r>
                        <a:rPr lang="zh-CN" altLang="en-US" sz="2900" b="1">
                          <a:latin typeface="楷体_GB2312" panose="02010609030101010101" charset="-122"/>
                          <a:ea typeface="楷体_GB2312" panose="02010609030101010101" charset="-122"/>
                          <a:cs typeface="新宋体" panose="02010609030101010101" charset="-122"/>
                          <a:sym typeface="+mn-ea"/>
                        </a:rPr>
                        <a:t>渡口</a:t>
                      </a:r>
                      <a:r>
                        <a:rPr lang="zh-CN" altLang="en-US" sz="2900" b="1">
                          <a:latin typeface="新宋体" panose="02010609030101010101" charset="-122"/>
                          <a:ea typeface="新宋体" panose="02010609030101010101" charset="-122"/>
                          <a:cs typeface="新宋体" panose="02010609030101010101"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225" marB="4722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7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D54714CA-FD2B-4466-9837-10DA8CC9FB5C}"/>
              </a:ext>
            </a:extLst>
          </p:cNvPr>
          <p:cNvSpPr txBox="1"/>
          <p:nvPr/>
        </p:nvSpPr>
        <p:spPr>
          <a:xfrm>
            <a:off x="1884363" y="450851"/>
            <a:ext cx="8589962" cy="6118225"/>
          </a:xfrm>
          <a:prstGeom prst="rect">
            <a:avLst/>
          </a:prstGeom>
          <a:noFill/>
          <a:ln w="9525">
            <a:noFill/>
          </a:ln>
        </p:spPr>
        <p:txBody>
          <a:bodyPr>
            <a:spAutoFit/>
          </a:bodyPr>
          <a:lstStyle/>
          <a:p>
            <a:pPr>
              <a:lnSpc>
                <a:spcPct val="14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40000"/>
              </a:lnSpc>
            </a:pPr>
            <a:r>
              <a:rPr lang="zh-CN" altLang="en-US" sz="2800" b="1" noProof="1">
                <a:latin typeface="宋体" panose="02010600030101010101" pitchFamily="2" charset="-122"/>
                <a:sym typeface="宋体" panose="02010600030101010101" pitchFamily="2" charset="-122"/>
              </a:rPr>
              <a:t>1．文章中心：文章虚构了一个与黑暗的现实相对立的美好社会，寄托了作者的政治理想，反映了广大人民渴望摆脱压迫和剥削，向往安定幸福生活的美好愿望。</a:t>
            </a:r>
          </a:p>
          <a:p>
            <a:pPr>
              <a:lnSpc>
                <a:spcPct val="140000"/>
              </a:lnSpc>
            </a:pPr>
            <a:r>
              <a:rPr lang="zh-CN" altLang="en-US" sz="2800" b="1" noProof="1">
                <a:latin typeface="宋体" panose="02010600030101010101" pitchFamily="2" charset="-122"/>
                <a:sym typeface="宋体" panose="02010600030101010101" pitchFamily="2" charset="-122"/>
              </a:rPr>
              <a:t>2．文章线索：以武陵渔人进出桃花源的行踪为线索，即发现桃花林—进入桃花源—离开桃花源。</a:t>
            </a:r>
          </a:p>
          <a:p>
            <a:pPr>
              <a:lnSpc>
                <a:spcPct val="140000"/>
              </a:lnSpc>
            </a:pPr>
            <a:r>
              <a:rPr lang="zh-CN" altLang="en-US" sz="2800" b="1" noProof="1">
                <a:latin typeface="宋体" panose="02010600030101010101" pitchFamily="2" charset="-122"/>
                <a:sym typeface="宋体" panose="02010600030101010101" pitchFamily="2" charset="-122"/>
              </a:rPr>
              <a:t>    第①段：写渔人发现桃花林的经过。</a:t>
            </a:r>
          </a:p>
          <a:p>
            <a:pPr>
              <a:lnSpc>
                <a:spcPct val="140000"/>
              </a:lnSpc>
            </a:pPr>
            <a:r>
              <a:rPr lang="zh-CN" altLang="en-US" sz="2800" b="1" noProof="1">
                <a:latin typeface="宋体" panose="02010600030101010101" pitchFamily="2" charset="-122"/>
                <a:sym typeface="宋体" panose="02010600030101010101" pitchFamily="2" charset="-122"/>
              </a:rPr>
              <a:t>（1）明确交代故事发生的时间、地点、人物和人物身份。作用：似真实虚，以实写虚，让人感觉桃花源里发生的事情是真的。</a:t>
            </a:r>
          </a:p>
        </p:txBody>
      </p:sp>
    </p:spTree>
  </p:cSld>
  <p:clrMapOvr>
    <a:masterClrMapping/>
  </p:clrMapOvr>
  <p:transition/>
  <p:timing/>
</p:sld>
</file>

<file path=ppt/slides/slide7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3969" name="文本框 1">
            <a:extLst>
              <a:ext uri="{FF2B5EF4-FFF2-40B4-BE49-F238E27FC236}">
                <a16:creationId xmlns:a16="http://schemas.microsoft.com/office/drawing/2014/main" id="{6674BEC3-8105-42BC-B361-1169517DEB3E}"/>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（2）描写桃花林美景的作用：渲染神秘色彩，吸引读者，也为下文写桃花源的美好做铺垫。</a:t>
            </a:r>
          </a:p>
          <a:p>
            <a:pPr>
              <a:lnSpc>
                <a:spcPct val="150000"/>
              </a:lnSpc>
            </a:pPr>
            <a:r>
              <a:rPr lang="zh-CN" altLang="en-US" sz="2800" b="1">
                <a:latin typeface="宋体" panose="02010600030101010101" pitchFamily="2" charset="-122"/>
                <a:sym typeface="宋体" panose="02010600030101010101" pitchFamily="2" charset="-122"/>
              </a:rPr>
              <a:t>（3）“忘”“忽逢”“甚异”“欲穷”四个相承接的词语，生动地揭示出渔人一连串的心理活动，从侧面衬托出桃花林之美。</a:t>
            </a:r>
          </a:p>
          <a:p>
            <a:pPr>
              <a:lnSpc>
                <a:spcPct val="150000"/>
              </a:lnSpc>
            </a:pPr>
            <a:r>
              <a:rPr lang="zh-CN" altLang="en-US" sz="2800" b="1">
                <a:latin typeface="宋体" panose="02010600030101010101" pitchFamily="2" charset="-122"/>
                <a:sym typeface="宋体" panose="02010600030101010101" pitchFamily="2" charset="-122"/>
              </a:rPr>
              <a:t>第②段：写渔人进入桃花源所见的美景。</a:t>
            </a:r>
          </a:p>
          <a:p>
            <a:pPr>
              <a:lnSpc>
                <a:spcPct val="150000"/>
              </a:lnSpc>
            </a:pPr>
            <a:r>
              <a:rPr lang="zh-CN" altLang="en-US" sz="2800" b="1">
                <a:latin typeface="宋体" panose="02010600030101010101" pitchFamily="2" charset="-122"/>
                <a:sym typeface="宋体" panose="02010600030101010101" pitchFamily="2" charset="-122"/>
              </a:rPr>
              <a:t>描绘理想的生活图景，与当时战乱纷扰、社会黑暗、人民生活困苦的现实形成强烈的对照。</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7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4993" name="文本框 1">
            <a:extLst>
              <a:ext uri="{FF2B5EF4-FFF2-40B4-BE49-F238E27FC236}">
                <a16:creationId xmlns:a16="http://schemas.microsoft.com/office/drawing/2014/main" id="{1BF2E965-211D-4D1A-963D-857A2339C02A}"/>
              </a:ext>
            </a:extLst>
          </p:cNvPr>
          <p:cNvSpPr txBox="1">
            <a:spLocks noChangeArrowheads="1"/>
          </p:cNvSpPr>
          <p:nvPr/>
        </p:nvSpPr>
        <p:spPr bwMode="auto">
          <a:xfrm>
            <a:off x="1884364" y="584200"/>
            <a:ext cx="8423275" cy="655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第③段：写桃花源人热情、好客及桃花源淳朴的社会风尚。</a:t>
            </a:r>
          </a:p>
          <a:p>
            <a:pPr>
              <a:lnSpc>
                <a:spcPct val="150000"/>
              </a:lnSpc>
            </a:pPr>
            <a:r>
              <a:rPr lang="zh-CN" altLang="en-US" sz="2800" b="1">
                <a:latin typeface="宋体" panose="02010600030101010101" pitchFamily="2" charset="-122"/>
                <a:sym typeface="宋体" panose="02010600030101010101" pitchFamily="2" charset="-122"/>
              </a:rPr>
              <a:t>（1）交代桃花源人来到这个地方的原因：“先世避秦时乱。”（暗写作者对秦汉以来，特别是东晋中期以来黑暗腐朽的现实社会的否定）</a:t>
            </a:r>
          </a:p>
          <a:p>
            <a:pPr>
              <a:lnSpc>
                <a:spcPct val="150000"/>
              </a:lnSpc>
            </a:pPr>
            <a:r>
              <a:rPr lang="zh-CN" altLang="en-US" sz="2800" b="1">
                <a:latin typeface="宋体" panose="02010600030101010101" pitchFamily="2" charset="-122"/>
                <a:sym typeface="宋体" panose="02010600030101010101" pitchFamily="2" charset="-122"/>
              </a:rPr>
              <a:t>（2）“便要还家，设酒杀鸡作食。村中闻有此人，咸来问讯”和“余人各复延至其家，皆出酒食”这两句表现了桃花源人的热情好客和桃花源真诚淳朴的风气。</a:t>
            </a:r>
          </a:p>
          <a:p>
            <a:pPr>
              <a:lnSpc>
                <a:spcPct val="150000"/>
              </a:lnSpc>
            </a:pPr>
            <a:endParaRPr lang="zh-CN" altLang="en-US" sz="28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7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6017" name="文本框 1">
            <a:extLst>
              <a:ext uri="{FF2B5EF4-FFF2-40B4-BE49-F238E27FC236}">
                <a16:creationId xmlns:a16="http://schemas.microsoft.com/office/drawing/2014/main" id="{05F26EA8-093E-42E3-BC3C-EFB28453C9C3}"/>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（3）桃花源人“皆叹惋”：反衬了世人的不幸，同时也表现了桃花源人对战乱的厌恶，对没有压迫、没有剥削、自食其力、和平恬静的理想社会的追求。</a:t>
            </a:r>
          </a:p>
          <a:p>
            <a:pPr>
              <a:lnSpc>
                <a:spcPct val="150000"/>
              </a:lnSpc>
            </a:pPr>
            <a:r>
              <a:rPr lang="zh-CN" altLang="en-US" sz="2800" b="1">
                <a:latin typeface="宋体" panose="02010600030101010101" pitchFamily="2" charset="-122"/>
                <a:sym typeface="宋体" panose="02010600030101010101" pitchFamily="2" charset="-122"/>
              </a:rPr>
              <a:t>（4）“不足为外人道也”表明桃花源人不想外人来干扰他们宁静和平的生活，同时设下悬念，使下文再寻桃花源未果的故事更加离奇。</a:t>
            </a:r>
          </a:p>
          <a:p>
            <a:pPr>
              <a:lnSpc>
                <a:spcPct val="150000"/>
              </a:lnSpc>
            </a:pPr>
            <a:r>
              <a:rPr lang="zh-CN" altLang="en-US" sz="2800" b="1">
                <a:latin typeface="宋体" panose="02010600030101010101" pitchFamily="2" charset="-122"/>
                <a:sym typeface="宋体" panose="02010600030101010101" pitchFamily="2" charset="-122"/>
              </a:rPr>
              <a:t>第④～第⑤段：写渔人离开桃花源，太守等人先后探访桃花源未果的情形。</a:t>
            </a:r>
          </a:p>
        </p:txBody>
      </p:sp>
    </p:spTree>
  </p:cSld>
  <p:clrMapOvr>
    <a:masterClrMapping/>
  </p:clrMapOvr>
  <p:transition/>
  <p:timing/>
</p:sld>
</file>

<file path=ppt/slides/slide7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7041" name="文本框 1">
            <a:extLst>
              <a:ext uri="{FF2B5EF4-FFF2-40B4-BE49-F238E27FC236}">
                <a16:creationId xmlns:a16="http://schemas.microsoft.com/office/drawing/2014/main" id="{588147AF-69F3-4599-B604-E5A30ABA9ED2}"/>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（1）文中表明桃花源是虚构的理想社会的描述：①男女衣着，悉如外人；②寻向所志，遂迷，不复得路；③未果，寻病终。</a:t>
            </a:r>
          </a:p>
          <a:p>
            <a:pPr>
              <a:lnSpc>
                <a:spcPct val="150000"/>
              </a:lnSpc>
            </a:pPr>
            <a:r>
              <a:rPr lang="zh-CN" altLang="en-US" sz="2800" b="1">
                <a:latin typeface="宋体" panose="02010600030101010101" pitchFamily="2" charset="-122"/>
                <a:sym typeface="宋体" panose="02010600030101010101" pitchFamily="2" charset="-122"/>
              </a:rPr>
              <a:t>    虚构的目的：表达了作者和广大劳动人民对和平生活的向往和对理想社会的追求。</a:t>
            </a:r>
          </a:p>
          <a:p>
            <a:pPr>
              <a:lnSpc>
                <a:spcPct val="150000"/>
              </a:lnSpc>
            </a:pPr>
            <a:r>
              <a:rPr lang="zh-CN" altLang="en-US" sz="2800" b="1">
                <a:latin typeface="宋体" panose="02010600030101010101" pitchFamily="2" charset="-122"/>
                <a:sym typeface="宋体" panose="02010600030101010101" pitchFamily="2" charset="-122"/>
              </a:rPr>
              <a:t>（2）写太守遣人以及刘子骥先后探访未果的情形的作用：①增添桃花源的神秘色彩；②暗示这是一个虚构的理想社会。</a:t>
            </a:r>
          </a:p>
        </p:txBody>
      </p:sp>
    </p:spTree>
  </p:cSld>
  <p:clrMapOvr>
    <a:masterClrMapping/>
  </p:clrMapOvr>
  <p:transition/>
  <p:timing/>
</p:sld>
</file>

<file path=ppt/slides/slide7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8FA34AE0-15B1-4D73-B443-7F3654EBDE53}"/>
              </a:ext>
            </a:extLst>
          </p:cNvPr>
          <p:cNvSpPr txBox="1"/>
          <p:nvPr/>
        </p:nvSpPr>
        <p:spPr>
          <a:xfrm>
            <a:off x="1884364" y="561976"/>
            <a:ext cx="8423275" cy="5262563"/>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真假结合，虚实相生。开头明确交代故事发生的时间、地点、人物和人物的身份。文末的刘子骥是历史上实有的人物，与陶渊明处于同一时代，这些都增强了文章的真实性。“寻向所志，遂迷，不复得路”“未果，寻病终”又给人虚无缥缈的感觉。</a:t>
            </a:r>
          </a:p>
          <a:p>
            <a:pPr>
              <a:lnSpc>
                <a:spcPct val="150000"/>
              </a:lnSpc>
            </a:pPr>
            <a:r>
              <a:rPr lang="zh-CN" altLang="en-US" sz="2800" b="1" noProof="1">
                <a:latin typeface="宋体" panose="02010600030101010101" pitchFamily="2" charset="-122"/>
                <a:sym typeface="宋体" panose="02010600030101010101" pitchFamily="2" charset="-122"/>
              </a:rPr>
              <a:t>2．曲折回环，层层设疑。文章采用了层层设疑的写法，激发读者的阅读兴趣。</a:t>
            </a: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7" name="文本框 1">
            <a:extLst>
              <a:ext uri="{FF2B5EF4-FFF2-40B4-BE49-F238E27FC236}">
                <a16:creationId xmlns:a16="http://schemas.microsoft.com/office/drawing/2014/main" id="{A1C19F59-59A6-4812-9B5F-3591FB5A2F1D}"/>
              </a:ext>
            </a:extLst>
          </p:cNvPr>
          <p:cNvSpPr txBox="1">
            <a:spLocks noChangeArrowheads="1"/>
          </p:cNvSpPr>
          <p:nvPr/>
        </p:nvSpPr>
        <p:spPr bwMode="auto">
          <a:xfrm>
            <a:off x="1782764" y="614363"/>
            <a:ext cx="8626475" cy="549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600" b="1">
                <a:solidFill>
                  <a:srgbClr val="C00000"/>
                </a:solidFill>
                <a:latin typeface="宋体" panose="02010600030101010101" pitchFamily="2" charset="-122"/>
              </a:rPr>
              <a:t>【第三章】</a:t>
            </a:r>
          </a:p>
          <a:p>
            <a:pPr>
              <a:lnSpc>
                <a:spcPct val="150000"/>
              </a:lnSpc>
            </a:pPr>
            <a:r>
              <a:rPr lang="zh-CN" altLang="en-US" sz="2600" b="1">
                <a:latin typeface="宋体" panose="02010600030101010101" pitchFamily="2" charset="-122"/>
              </a:rPr>
              <a:t>（1）内容：是孔子自述七十岁的人生经历中知识、修养、精神境界不断提升的过程。“知天命”是指对社会、道德、人生等有了一定的体察和认识，能够自然地与社会、与他人和谐相处了。</a:t>
            </a:r>
          </a:p>
          <a:p>
            <a:pPr>
              <a:lnSpc>
                <a:spcPct val="150000"/>
              </a:lnSpc>
            </a:pPr>
            <a:endParaRPr lang="zh-CN" altLang="en-US" sz="2600" b="1">
              <a:latin typeface="宋体" panose="02010600030101010101" pitchFamily="2" charset="-122"/>
            </a:endParaRPr>
          </a:p>
          <a:p>
            <a:pPr>
              <a:lnSpc>
                <a:spcPct val="150000"/>
              </a:lnSpc>
            </a:pPr>
            <a:r>
              <a:rPr lang="zh-CN" altLang="en-US" sz="2600" b="1">
                <a:latin typeface="宋体" panose="02010600030101010101" pitchFamily="2" charset="-122"/>
              </a:rPr>
              <a:t>（2）思想理念：“从心所欲，不逾矩”，是指主观意识和社会规则达到了高度统一，不管怎么做都能与社会要求相契合了。</a:t>
            </a:r>
          </a:p>
        </p:txBody>
      </p:sp>
    </p:spTree>
  </p:cSld>
  <p:clrMapOvr>
    <a:masterClrMapping/>
  </p:clrMapOvr>
  <p:transition/>
  <p:timing/>
</p:sld>
</file>

<file path=ppt/slides/slide8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B27B60B3-5FD8-41DC-ADB4-2A8473702F17}"/>
              </a:ext>
            </a:extLst>
          </p:cNvPr>
          <p:cNvSpPr txBox="1"/>
          <p:nvPr/>
        </p:nvSpPr>
        <p:spPr>
          <a:xfrm>
            <a:off x="1884364" y="450851"/>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《小石潭记》</a:t>
            </a:r>
          </a:p>
        </p:txBody>
      </p:sp>
      <p:graphicFrame>
        <p:nvGraphicFramePr>
          <p:cNvPr id="2" name="内容占位符 1">
            <a:extLst>
              <a:ext uri="{FF2B5EF4-FFF2-40B4-BE49-F238E27FC236}">
                <a16:creationId xmlns:a16="http://schemas.microsoft.com/office/drawing/2014/main" id="{39286237-BEB3-452F-B898-4AF9D5F9043B}"/>
              </a:ext>
            </a:extLst>
          </p:cNvPr>
          <p:cNvGraphicFramePr>
            <a:graphicFrameLocks noGrp="1"/>
          </p:cNvGraphicFramePr>
          <p:nvPr>
            <p:ph idx="1"/>
          </p:nvPr>
        </p:nvGraphicFramePr>
        <p:xfrm>
          <a:off x="1884363" y="1066801"/>
          <a:ext cx="8642350" cy="5494540"/>
        </p:xfrm>
        <a:graphic>
          <a:graphicData uri="http://schemas.openxmlformats.org/drawingml/2006/table">
            <a:tbl>
              <a:tblPr firstRow="1" bandRow="1">
                <a:tableStyleId>{5C22544A-7EE6-4342-B048-85BDC9FD1C3A}</a:tableStyleId>
              </a:tblPr>
              <a:tblGrid>
                <a:gridCol w="1638420">
                  <a:extLst>
                    <a:ext uri="{9D8B030D-6E8A-4147-A177-3AD203B41FA5}">
                      <a16:colId xmlns:a16="http://schemas.microsoft.com/office/drawing/2014/main" val="20000"/>
                    </a:ext>
                  </a:extLst>
                </a:gridCol>
                <a:gridCol w="7003930">
                  <a:extLst>
                    <a:ext uri="{9D8B030D-6E8A-4147-A177-3AD203B41FA5}">
                      <a16:colId xmlns:a16="http://schemas.microsoft.com/office/drawing/2014/main" val="20001"/>
                    </a:ext>
                  </a:extLst>
                </a:gridCol>
              </a:tblGrid>
              <a:tr h="708239">
                <a:tc>
                  <a:txBody>
                    <a:bodyPr vert="horz" wrap="square"/>
                    <a:lstStyle/>
                    <a:p>
                      <a:pPr algn="ctr" fontAlgn="auto">
                        <a:lnSpc>
                          <a:spcPct val="11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190" marB="46190"/>
                </a:tc>
                <a:tc>
                  <a:txBody>
                    <a:bodyPr vert="horz" wrap="square"/>
                    <a:lstStyle/>
                    <a:p>
                      <a:pPr algn="ctr" fontAlgn="auto">
                        <a:lnSpc>
                          <a:spcPct val="11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190" marB="46190"/>
                </a:tc>
                <a:extLst>
                  <a:ext uri="{0D108BD9-81ED-4DB2-BD59-A6C34878D82A}">
                    <a16:rowId xmlns:a16="http://schemas.microsoft.com/office/drawing/2014/main" val="10000"/>
                  </a:ext>
                </a:extLst>
              </a:tr>
              <a:tr h="4776574">
                <a:tc>
                  <a:txBody>
                    <a:bodyPr vert="horz" wrap="square"/>
                    <a:lstStyle/>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endParaRPr lang="zh-CN" altLang="en-US" sz="2800" b="1">
                        <a:latin typeface="宋体" panose="02010600030101010101" pitchFamily="2" charset="-122"/>
                        <a:ea typeface="宋体" panose="02010600030101010101" pitchFamily="2" charset="-122"/>
                      </a:endParaRPr>
                    </a:p>
                    <a:p>
                      <a:pPr algn="ctr" fontAlgn="auto">
                        <a:lnSpc>
                          <a:spcPct val="110000"/>
                        </a:lnSpc>
                        <a:buNone/>
                      </a:pPr>
                      <a:r>
                        <a:rPr lang="zh-CN" altLang="en-US" sz="2800" b="1">
                          <a:latin typeface="宋体" panose="02010600030101010101" pitchFamily="2" charset="-122"/>
                          <a:ea typeface="宋体" panose="02010600030101010101" pitchFamily="2" charset="-122"/>
                        </a:rPr>
                        <a:t>词类活用</a:t>
                      </a:r>
                    </a:p>
                  </a:txBody>
                  <a:tcPr marL="91447" marR="91447" marT="46190" marB="46190"/>
                </a:tc>
                <a:tc>
                  <a:txBody>
                    <a:bodyPr vert="horz" wrap="square"/>
                    <a:lstStyle/>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①从小丘</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西</a:t>
                      </a:r>
                      <a:r>
                        <a:rPr lang="zh-CN" altLang="en-US" sz="2800" b="1">
                          <a:latin typeface="宋体" panose="02010600030101010101" pitchFamily="2" charset="-122"/>
                          <a:ea typeface="宋体" panose="02010600030101010101" pitchFamily="2" charset="-122"/>
                          <a:cs typeface="宋体" panose="02010600030101010101" pitchFamily="2" charset="-122"/>
                        </a:rPr>
                        <a:t>行百二十步（</a:t>
                      </a:r>
                      <a:r>
                        <a:rPr lang="zh-CN" altLang="en-US" sz="2800" b="1">
                          <a:latin typeface="楷体" panose="02010609060101010101" charset="-122"/>
                          <a:ea typeface="楷体" panose="02010609060101010101" charset="-122"/>
                          <a:cs typeface="宋体" panose="02010600030101010101" pitchFamily="2" charset="-122"/>
                        </a:rPr>
                        <a:t>名词用作状语，向西</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②心</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800" b="1">
                          <a:latin typeface="宋体" panose="02010600030101010101" pitchFamily="2" charset="-122"/>
                          <a:ea typeface="宋体" panose="02010600030101010101" pitchFamily="2" charset="-122"/>
                          <a:cs typeface="宋体" panose="02010600030101010101" pitchFamily="2" charset="-122"/>
                        </a:rPr>
                        <a:t>之（</a:t>
                      </a:r>
                      <a:r>
                        <a:rPr lang="zh-CN" altLang="en-US" sz="2800" b="1">
                          <a:latin typeface="楷体" panose="02010609060101010101" charset="-122"/>
                          <a:ea typeface="楷体" panose="02010609060101010101" charset="-122"/>
                          <a:cs typeface="楷体" panose="02010609060101010101" charset="-122"/>
                        </a:rPr>
                        <a:t>意动用法，以……为乐</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③皆若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空</a:t>
                      </a:r>
                      <a:r>
                        <a:rPr lang="zh-CN" altLang="en-US" sz="2800" b="1">
                          <a:latin typeface="宋体" panose="02010600030101010101" pitchFamily="2" charset="-122"/>
                          <a:ea typeface="宋体" panose="02010600030101010101" pitchFamily="2" charset="-122"/>
                          <a:cs typeface="宋体" panose="02010600030101010101" pitchFamily="2" charset="-122"/>
                        </a:rPr>
                        <a:t>游无所依（</a:t>
                      </a:r>
                      <a:r>
                        <a:rPr lang="zh-CN" altLang="en-US" sz="2800" b="1">
                          <a:latin typeface="楷体" panose="02010609060101010101" charset="-122"/>
                          <a:ea typeface="楷体" panose="02010609060101010101" charset="-122"/>
                          <a:cs typeface="宋体" panose="02010600030101010101" pitchFamily="2" charset="-122"/>
                        </a:rPr>
                        <a:t>名词用作状语，在空中</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斗</a:t>
                      </a:r>
                      <a:r>
                        <a:rPr lang="zh-CN" altLang="en-US" sz="2800" b="1">
                          <a:latin typeface="宋体" panose="02010600030101010101" pitchFamily="2" charset="-122"/>
                          <a:ea typeface="宋体" panose="02010600030101010101" pitchFamily="2" charset="-122"/>
                          <a:cs typeface="宋体" panose="02010600030101010101" pitchFamily="2" charset="-122"/>
                        </a:rPr>
                        <a:t>折</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蛇</a:t>
                      </a:r>
                      <a:r>
                        <a:rPr lang="zh-CN" altLang="en-US" sz="2800" b="1">
                          <a:latin typeface="宋体" panose="02010600030101010101" pitchFamily="2" charset="-122"/>
                          <a:ea typeface="宋体" panose="02010600030101010101" pitchFamily="2" charset="-122"/>
                          <a:cs typeface="宋体" panose="02010600030101010101" pitchFamily="2" charset="-122"/>
                        </a:rPr>
                        <a:t>行（</a:t>
                      </a:r>
                      <a:r>
                        <a:rPr lang="zh-CN" altLang="en-US" sz="2800" b="1">
                          <a:latin typeface="楷体" panose="02010609060101010101" charset="-122"/>
                          <a:ea typeface="楷体" panose="02010609060101010101" charset="-122"/>
                          <a:cs typeface="宋体" panose="02010600030101010101" pitchFamily="2" charset="-122"/>
                        </a:rPr>
                        <a:t>名词用作状语。斗：像北斗星那样。蛇：像蛇那样</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⑤其岸势</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犬牙</a:t>
                      </a:r>
                      <a:r>
                        <a:rPr lang="zh-CN" altLang="en-US" sz="2800" b="1">
                          <a:latin typeface="宋体" panose="02010600030101010101" pitchFamily="2" charset="-122"/>
                          <a:ea typeface="宋体" panose="02010600030101010101" pitchFamily="2" charset="-122"/>
                          <a:cs typeface="宋体" panose="02010600030101010101" pitchFamily="2" charset="-122"/>
                        </a:rPr>
                        <a:t>差互（</a:t>
                      </a:r>
                      <a:r>
                        <a:rPr lang="zh-CN" altLang="en-US" sz="2800" b="1">
                          <a:latin typeface="楷体" panose="02010609060101010101" charset="-122"/>
                          <a:ea typeface="楷体" panose="02010609060101010101" charset="-122"/>
                          <a:cs typeface="宋体" panose="02010600030101010101" pitchFamily="2" charset="-122"/>
                        </a:rPr>
                        <a:t>名词用作状语，像狗的牙齿一样</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1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凄</a:t>
                      </a:r>
                      <a:r>
                        <a:rPr lang="zh-CN" altLang="en-US" sz="2800" b="1">
                          <a:latin typeface="宋体" panose="02010600030101010101" pitchFamily="2" charset="-122"/>
                          <a:ea typeface="宋体" panose="02010600030101010101" pitchFamily="2" charset="-122"/>
                          <a:cs typeface="宋体" panose="02010600030101010101" pitchFamily="2" charset="-122"/>
                        </a:rPr>
                        <a:t>神</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寒</a:t>
                      </a:r>
                      <a:r>
                        <a:rPr lang="zh-CN" altLang="en-US" sz="2800" b="1">
                          <a:latin typeface="宋体" panose="02010600030101010101" pitchFamily="2" charset="-122"/>
                          <a:ea typeface="宋体" panose="02010600030101010101" pitchFamily="2" charset="-122"/>
                          <a:cs typeface="宋体" panose="02010600030101010101" pitchFamily="2" charset="-122"/>
                        </a:rPr>
                        <a:t>骨（</a:t>
                      </a:r>
                      <a:r>
                        <a:rPr lang="zh-CN" altLang="en-US" sz="2800" b="1">
                          <a:latin typeface="楷体" panose="02010609060101010101" charset="-122"/>
                          <a:ea typeface="楷体" panose="02010609060101010101" charset="-122"/>
                          <a:cs typeface="楷体" panose="02010609060101010101" charset="-122"/>
                        </a:rPr>
                        <a:t>使动用法。凄：使……凄凉。寒：使……寒冷</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190" marB="46190"/>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8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FC7EA64E-F804-4BC9-8E3A-AA0E2A26D4FC}"/>
              </a:ext>
            </a:extLst>
          </p:cNvPr>
          <p:cNvGraphicFramePr>
            <a:graphicFrameLocks noGrp="1"/>
          </p:cNvGraphicFramePr>
          <p:nvPr>
            <p:ph idx="1"/>
          </p:nvPr>
        </p:nvGraphicFramePr>
        <p:xfrm>
          <a:off x="1774825" y="646113"/>
          <a:ext cx="8642350" cy="6155241"/>
        </p:xfrm>
        <a:graphic>
          <a:graphicData uri="http://schemas.openxmlformats.org/drawingml/2006/table">
            <a:tbl>
              <a:tblPr firstRow="1" bandRow="1">
                <a:tableStyleId>{5C22544A-7EE6-4342-B048-85BDC9FD1C3A}</a:tableStyleId>
              </a:tblPr>
              <a:tblGrid>
                <a:gridCol w="1805438">
                  <a:extLst>
                    <a:ext uri="{9D8B030D-6E8A-4147-A177-3AD203B41FA5}">
                      <a16:colId xmlns:a16="http://schemas.microsoft.com/office/drawing/2014/main" val="20000"/>
                    </a:ext>
                  </a:extLst>
                </a:gridCol>
                <a:gridCol w="6836912">
                  <a:extLst>
                    <a:ext uri="{9D8B030D-6E8A-4147-A177-3AD203B41FA5}">
                      <a16:colId xmlns:a16="http://schemas.microsoft.com/office/drawing/2014/main" val="20001"/>
                    </a:ext>
                  </a:extLst>
                </a:gridCol>
              </a:tblGrid>
              <a:tr h="666627">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195" marB="47195"/>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195" marB="47195"/>
                </a:tc>
                <a:extLst>
                  <a:ext uri="{0D108BD9-81ED-4DB2-BD59-A6C34878D82A}">
                    <a16:rowId xmlns:a16="http://schemas.microsoft.com/office/drawing/2014/main" val="10000"/>
                  </a:ext>
                </a:extLst>
              </a:tr>
              <a:tr h="5276973">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一词多义</a:t>
                      </a:r>
                    </a:p>
                  </a:txBody>
                  <a:tcPr marL="91447" marR="91447" marT="47195" marB="47195"/>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可：①潭中鱼</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可</a:t>
                      </a:r>
                      <a:r>
                        <a:rPr lang="zh-CN" altLang="en-US" sz="2900" b="1">
                          <a:latin typeface="宋体" panose="02010600030101010101" pitchFamily="2" charset="-122"/>
                          <a:ea typeface="宋体" panose="02010600030101010101" pitchFamily="2" charset="-122"/>
                          <a:cs typeface="宋体" panose="02010600030101010101" pitchFamily="2" charset="-122"/>
                        </a:rPr>
                        <a:t>百许头（</a:t>
                      </a:r>
                      <a:r>
                        <a:rPr lang="zh-CN" altLang="en-US" sz="2900" b="1">
                          <a:latin typeface="楷体" panose="02010609060101010101" charset="-122"/>
                          <a:ea typeface="楷体" panose="02010609060101010101" charset="-122"/>
                          <a:cs typeface="宋体" panose="02010600030101010101" pitchFamily="2" charset="-122"/>
                        </a:rPr>
                        <a:t>大约</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②明灭</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可</a:t>
                      </a:r>
                      <a:r>
                        <a:rPr lang="zh-CN" altLang="en-US" sz="2900" b="1">
                          <a:latin typeface="宋体" panose="02010600030101010101" pitchFamily="2" charset="-122"/>
                          <a:ea typeface="宋体" panose="02010600030101010101" pitchFamily="2" charset="-122"/>
                          <a:cs typeface="宋体" panose="02010600030101010101" pitchFamily="2" charset="-122"/>
                        </a:rPr>
                        <a:t>见（</a:t>
                      </a:r>
                      <a:r>
                        <a:rPr lang="zh-CN" altLang="en-US" sz="2900" b="1">
                          <a:latin typeface="楷体" panose="02010609060101010101" charset="-122"/>
                          <a:ea typeface="楷体" panose="02010609060101010101" charset="-122"/>
                          <a:cs typeface="宋体" panose="02010600030101010101" pitchFamily="2" charset="-122"/>
                        </a:rPr>
                        <a:t>可以、能够</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乐：①心</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900" b="1">
                          <a:latin typeface="宋体" panose="02010600030101010101" pitchFamily="2" charset="-122"/>
                          <a:ea typeface="宋体" panose="02010600030101010101" pitchFamily="2" charset="-122"/>
                          <a:cs typeface="宋体" panose="02010600030101010101" pitchFamily="2" charset="-122"/>
                        </a:rPr>
                        <a:t>之（</a:t>
                      </a:r>
                      <a:r>
                        <a:rPr lang="zh-CN" altLang="en-US" sz="2900" b="1">
                          <a:latin typeface="楷体" panose="02010609060101010101" charset="-122"/>
                          <a:ea typeface="楷体" panose="02010609060101010101" charset="-122"/>
                          <a:cs typeface="楷体" panose="02010609060101010101" charset="-122"/>
                        </a:rPr>
                        <a:t>以……为乐</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②似与游者相</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乐</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欢乐</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清：①水尤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清</a:t>
                      </a:r>
                      <a:r>
                        <a:rPr lang="zh-CN" altLang="en-US" sz="2900" b="1">
                          <a:latin typeface="宋体" panose="02010600030101010101" pitchFamily="2" charset="-122"/>
                          <a:ea typeface="宋体" panose="02010600030101010101" pitchFamily="2" charset="-122"/>
                          <a:cs typeface="宋体" panose="02010600030101010101" pitchFamily="2" charset="-122"/>
                        </a:rPr>
                        <a:t>冽（</a:t>
                      </a:r>
                      <a:r>
                        <a:rPr lang="zh-CN" altLang="en-US" sz="2900" b="1">
                          <a:latin typeface="楷体" panose="02010609060101010101" charset="-122"/>
                          <a:ea typeface="楷体" panose="02010609060101010101" charset="-122"/>
                          <a:cs typeface="宋体" panose="02010600030101010101" pitchFamily="2" charset="-122"/>
                        </a:rPr>
                        <a:t>清澈</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②以其境过</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清</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凄清</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从：①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从</a:t>
                      </a:r>
                      <a:r>
                        <a:rPr lang="zh-CN" altLang="en-US" sz="2900" b="1">
                          <a:latin typeface="宋体" panose="02010600030101010101" pitchFamily="2" charset="-122"/>
                          <a:ea typeface="宋体" panose="02010600030101010101" pitchFamily="2" charset="-122"/>
                          <a:cs typeface="宋体" panose="02010600030101010101" pitchFamily="2" charset="-122"/>
                        </a:rPr>
                        <a:t>小丘西行百二十步（</a:t>
                      </a:r>
                      <a:r>
                        <a:rPr lang="zh-CN" altLang="en-US" sz="2900" b="1">
                          <a:latin typeface="楷体" panose="02010609060101010101" charset="-122"/>
                          <a:ea typeface="楷体" panose="02010609060101010101" charset="-122"/>
                          <a:cs typeface="宋体" panose="02010600030101010101" pitchFamily="2" charset="-122"/>
                        </a:rPr>
                        <a:t>从</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    ②隶而</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从</a:t>
                      </a:r>
                      <a:r>
                        <a:rPr lang="zh-CN" altLang="en-US" sz="2900" b="1">
                          <a:latin typeface="宋体" panose="02010600030101010101" pitchFamily="2" charset="-122"/>
                          <a:ea typeface="宋体" panose="02010600030101010101" pitchFamily="2" charset="-122"/>
                          <a:cs typeface="宋体" panose="02010600030101010101" pitchFamily="2" charset="-122"/>
                        </a:rPr>
                        <a:t>者（</a:t>
                      </a:r>
                      <a:r>
                        <a:rPr lang="zh-CN" altLang="en-US" sz="2900" b="1">
                          <a:latin typeface="楷体" panose="02010609060101010101" charset="-122"/>
                          <a:ea typeface="楷体" panose="02010609060101010101" charset="-122"/>
                          <a:cs typeface="宋体" panose="02010600030101010101" pitchFamily="2" charset="-122"/>
                        </a:rPr>
                        <a:t>跟从</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195" marB="47195"/>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8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4D818E9E-6F93-46EC-8E86-0EF25A432EEF}"/>
              </a:ext>
            </a:extLst>
          </p:cNvPr>
          <p:cNvGraphicFramePr>
            <a:graphicFrameLocks noGrp="1"/>
          </p:cNvGraphicFramePr>
          <p:nvPr>
            <p:ph idx="1"/>
          </p:nvPr>
        </p:nvGraphicFramePr>
        <p:xfrm>
          <a:off x="1774825" y="1012826"/>
          <a:ext cx="8642350" cy="5354992"/>
        </p:xfrm>
        <a:graphic>
          <a:graphicData uri="http://schemas.openxmlformats.org/drawingml/2006/table">
            <a:tbl>
              <a:tblPr firstRow="1" bandRow="1">
                <a:tableStyleId>{5C22544A-7EE6-4342-B048-85BDC9FD1C3A}</a:tableStyleId>
              </a:tblPr>
              <a:tblGrid>
                <a:gridCol w="1750189">
                  <a:extLst>
                    <a:ext uri="{9D8B030D-6E8A-4147-A177-3AD203B41FA5}">
                      <a16:colId xmlns:a16="http://schemas.microsoft.com/office/drawing/2014/main" val="20000"/>
                    </a:ext>
                  </a:extLst>
                </a:gridCol>
                <a:gridCol w="6892161">
                  <a:extLst>
                    <a:ext uri="{9D8B030D-6E8A-4147-A177-3AD203B41FA5}">
                      <a16:colId xmlns:a16="http://schemas.microsoft.com/office/drawing/2014/main" val="20001"/>
                    </a:ext>
                  </a:extLst>
                </a:gridCol>
              </a:tblGrid>
              <a:tr h="653837">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289" marB="46289"/>
                </a:tc>
                <a:tc>
                  <a:txBody>
                    <a:bodyPr vert="horz" wrap="square"/>
                    <a:lstStyle/>
                    <a:p>
                      <a:pPr algn="ctr" fontAlgn="auto">
                        <a:lnSpc>
                          <a:spcPct val="12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289" marB="46289"/>
                </a:tc>
                <a:extLst>
                  <a:ext uri="{0D108BD9-81ED-4DB2-BD59-A6C34878D82A}">
                    <a16:rowId xmlns:a16="http://schemas.microsoft.com/office/drawing/2014/main" val="10000"/>
                  </a:ext>
                </a:extLst>
              </a:tr>
              <a:tr h="4689688">
                <a:tc>
                  <a:txBody>
                    <a:bodyPr vert="horz" wrap="square"/>
                    <a:lstStyle/>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endParaRPr lang="zh-CN" altLang="en-US" sz="2800" b="1">
                        <a:latin typeface="宋体" panose="02010600030101010101" pitchFamily="2" charset="-122"/>
                        <a:ea typeface="宋体" panose="02010600030101010101" pitchFamily="2" charset="-122"/>
                      </a:endParaRPr>
                    </a:p>
                    <a:p>
                      <a:pPr algn="ctr" fontAlgn="auto">
                        <a:lnSpc>
                          <a:spcPct val="12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289" marB="46289"/>
                </a:tc>
                <a:tc>
                  <a:txBody>
                    <a:bodyPr vert="horz" wrap="square"/>
                    <a:lstStyle/>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①水</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尤</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冽</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尤：格外。冽：凉</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②潭中鱼可百</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许</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头（</a:t>
                      </a:r>
                      <a:r>
                        <a:rPr lang="zh-CN" altLang="en-US" sz="2800" b="1">
                          <a:latin typeface="楷体" panose="02010609060101010101" charset="-122"/>
                          <a:ea typeface="楷体" panose="02010609060101010101" charset="-122"/>
                          <a:cs typeface="宋体" panose="02010600030101010101" pitchFamily="2" charset="-122"/>
                          <a:sym typeface="+mn-ea"/>
                        </a:rPr>
                        <a:t>表示约数</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③日光下</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澈</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楷体" panose="02010609060101010101" charset="-122"/>
                          <a:sym typeface="+mn-ea"/>
                        </a:rPr>
                        <a:t>穿透）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④</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佁然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不动（</a:t>
                      </a:r>
                      <a:r>
                        <a:rPr lang="zh-CN" altLang="en-US" sz="2800" b="1">
                          <a:latin typeface="楷体" panose="02010609060101010101" charset="-122"/>
                          <a:ea typeface="楷体" panose="02010609060101010101" charset="-122"/>
                          <a:cs typeface="宋体" panose="02010600030101010101" pitchFamily="2" charset="-122"/>
                          <a:sym typeface="+mn-ea"/>
                        </a:rPr>
                        <a:t>静止不动的样子</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⑤</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俶尔</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远</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逝</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俶尔：忽然。逝：游去</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⑥往来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翕忽</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轻快迅疾的样子</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悄怆幽邃</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悄怆：凄凉。邃：深</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⑧不可久</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居</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a:latin typeface="楷体" panose="02010609060101010101" charset="-122"/>
                          <a:ea typeface="楷体" panose="02010609060101010101" charset="-122"/>
                          <a:cs typeface="宋体" panose="02010600030101010101" pitchFamily="2" charset="-122"/>
                          <a:sym typeface="+mn-ea"/>
                        </a:rPr>
                        <a:t>停留</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20000"/>
                        </a:lnSpc>
                        <a:buNone/>
                      </a:pPr>
                      <a:r>
                        <a:rPr lang="zh-CN" altLang="en-US" sz="28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隶</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而</a:t>
                      </a:r>
                      <a:r>
                        <a:rPr lang="zh-CN" altLang="en-US" sz="2800" b="1">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从</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者（</a:t>
                      </a:r>
                      <a:r>
                        <a:rPr lang="zh-CN" altLang="en-US" sz="2800" b="1">
                          <a:latin typeface="楷体" panose="02010609060101010101" charset="-122"/>
                          <a:ea typeface="楷体" panose="02010609060101010101" charset="-122"/>
                          <a:cs typeface="宋体" panose="02010600030101010101" pitchFamily="2" charset="-122"/>
                          <a:sym typeface="+mn-ea"/>
                        </a:rPr>
                        <a:t>跟随</a:t>
                      </a:r>
                      <a:r>
                        <a:rPr lang="zh-CN" altLang="en-US" sz="2800" b="1">
                          <a:latin typeface="宋体" panose="02010600030101010101" pitchFamily="2" charset="-122"/>
                          <a:ea typeface="宋体" panose="02010600030101010101" pitchFamily="2" charset="-122"/>
                          <a:cs typeface="宋体" panose="02010600030101010101" pitchFamily="2" charset="-122"/>
                          <a:sym typeface="+mn-ea"/>
                        </a:rPr>
                        <a:t>）</a:t>
                      </a:r>
                    </a:p>
                  </a:txBody>
                  <a:tcPr marL="91447" marR="91447" marT="46289" marB="46289"/>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8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1D78F94B-109F-4556-886D-19C4417E4FD9}"/>
              </a:ext>
            </a:extLst>
          </p:cNvPr>
          <p:cNvSpPr txBox="1"/>
          <p:nvPr/>
        </p:nvSpPr>
        <p:spPr>
          <a:xfrm>
            <a:off x="1884364" y="584201"/>
            <a:ext cx="8423275" cy="5908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1．文章中心：本文是柳宗元《永州八记》中的第四篇，生动地描写了小石潭的景物，抒发了作者贬居生活中孤凄悲凉的情感。</a:t>
            </a:r>
          </a:p>
          <a:p>
            <a:pPr>
              <a:lnSpc>
                <a:spcPct val="150000"/>
              </a:lnSpc>
            </a:pPr>
            <a:r>
              <a:rPr lang="zh-CN" altLang="en-US" sz="2800" b="1" noProof="1">
                <a:latin typeface="宋体" panose="02010600030101010101" pitchFamily="2" charset="-122"/>
                <a:sym typeface="宋体" panose="02010600030101010101" pitchFamily="2" charset="-122"/>
              </a:rPr>
              <a:t>2．文章脉络：</a:t>
            </a:r>
          </a:p>
          <a:p>
            <a:pPr>
              <a:lnSpc>
                <a:spcPct val="150000"/>
              </a:lnSpc>
            </a:pPr>
            <a:r>
              <a:rPr lang="zh-CN" altLang="en-US" sz="2800" b="1" noProof="1">
                <a:latin typeface="宋体" panose="02010600030101010101" pitchFamily="2" charset="-122"/>
                <a:sym typeface="宋体" panose="02010600030101010101" pitchFamily="2" charset="-122"/>
              </a:rPr>
              <a:t>    第①段：写发现小石潭的经过和小石潭的概貌。</a:t>
            </a:r>
          </a:p>
          <a:p>
            <a:pPr>
              <a:lnSpc>
                <a:spcPct val="150000"/>
              </a:lnSpc>
            </a:pPr>
            <a:r>
              <a:rPr lang="zh-CN" altLang="en-US" sz="2800" b="1" noProof="1">
                <a:latin typeface="宋体" panose="02010600030101010101" pitchFamily="2" charset="-122"/>
                <a:sym typeface="宋体" panose="02010600030101010101" pitchFamily="2" charset="-122"/>
              </a:rPr>
              <a:t>（1）先闻水声，后见潭水，发现小石潭。“如鸣珮环”比喻水声清脆悦耳；“心乐之”写出发现小石潭的喜悦之情。</a:t>
            </a:r>
          </a:p>
        </p:txBody>
      </p:sp>
    </p:spTree>
  </p:cSld>
  <p:clrMapOvr>
    <a:masterClrMapping/>
  </p:clrMapOvr>
  <p:transition/>
  <p:timing/>
</p:sld>
</file>

<file path=ppt/slides/slide8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3185" name="文本框 1">
            <a:extLst>
              <a:ext uri="{FF2B5EF4-FFF2-40B4-BE49-F238E27FC236}">
                <a16:creationId xmlns:a16="http://schemas.microsoft.com/office/drawing/2014/main" id="{91D2F2E1-6A51-4777-8B1A-F6A2BB202F8D}"/>
              </a:ext>
            </a:extLst>
          </p:cNvPr>
          <p:cNvSpPr txBox="1">
            <a:spLocks noChangeArrowheads="1"/>
          </p:cNvSpPr>
          <p:nvPr/>
        </p:nvSpPr>
        <p:spPr bwMode="auto">
          <a:xfrm>
            <a:off x="1920876" y="673101"/>
            <a:ext cx="8423275" cy="526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（2）行—闻—伐—取—下—见，移步换景，层次井然，点出小石潭位于人迹罕至的地方，为下文的“寂寥无人”“其境过清”埋下伏笔。</a:t>
            </a:r>
          </a:p>
          <a:p>
            <a:pPr>
              <a:lnSpc>
                <a:spcPct val="150000"/>
              </a:lnSpc>
            </a:pPr>
            <a:r>
              <a:rPr lang="zh-CN" altLang="en-US" sz="2800" b="1">
                <a:latin typeface="宋体" panose="02010600030101010101" pitchFamily="2" charset="-122"/>
                <a:sym typeface="宋体" panose="02010600030101010101" pitchFamily="2" charset="-122"/>
              </a:rPr>
              <a:t>    第②段：写潭水的空明清澈和游鱼的情趣。</a:t>
            </a:r>
          </a:p>
          <a:p>
            <a:pPr>
              <a:lnSpc>
                <a:spcPct val="150000"/>
              </a:lnSpc>
            </a:pPr>
            <a:r>
              <a:rPr lang="zh-CN" altLang="en-US" sz="2800" b="1">
                <a:latin typeface="宋体" panose="02010600030101010101" pitchFamily="2" charset="-122"/>
                <a:sym typeface="宋体" panose="02010600030101010101" pitchFamily="2" charset="-122"/>
              </a:rPr>
              <a:t>（1）从游鱼、阳光、影子等角度侧面描写潭水的清澈。整段话没有一个字写到水，但又无处不在写水。</a:t>
            </a:r>
          </a:p>
          <a:p>
            <a:pPr>
              <a:lnSpc>
                <a:spcPct val="150000"/>
              </a:lnSpc>
            </a:pPr>
            <a:r>
              <a:rPr lang="zh-CN" altLang="en-US" sz="2800" b="1">
                <a:latin typeface="宋体" panose="02010600030101010101" pitchFamily="2" charset="-122"/>
                <a:sym typeface="宋体" panose="02010600030101010101" pitchFamily="2" charset="-122"/>
              </a:rPr>
              <a:t>（2）运用动静结合的写作手法和拟人的修辞手法，流露着作者愉快的心情。</a:t>
            </a:r>
          </a:p>
        </p:txBody>
      </p:sp>
    </p:spTree>
  </p:cSld>
  <p:clrMapOvr>
    <a:masterClrMapping/>
  </p:clrMapOvr>
  <p:transition/>
  <p:timing/>
</p:sld>
</file>

<file path=ppt/slides/slide8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4209" name="文本框 1">
            <a:extLst>
              <a:ext uri="{FF2B5EF4-FFF2-40B4-BE49-F238E27FC236}">
                <a16:creationId xmlns:a16="http://schemas.microsoft.com/office/drawing/2014/main" id="{C332D5ED-9295-4567-826F-43716A971006}"/>
              </a:ext>
            </a:extLst>
          </p:cNvPr>
          <p:cNvSpPr txBox="1">
            <a:spLocks noChangeArrowheads="1"/>
          </p:cNvSpPr>
          <p:nvPr/>
        </p:nvSpPr>
        <p:spPr bwMode="auto">
          <a:xfrm>
            <a:off x="1920876" y="673100"/>
            <a:ext cx="842327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第③段：写小石潭的源头和潭上的景物。</a:t>
            </a:r>
          </a:p>
          <a:p>
            <a:pPr>
              <a:lnSpc>
                <a:spcPct val="150000"/>
              </a:lnSpc>
            </a:pPr>
            <a:r>
              <a:rPr lang="zh-CN" altLang="en-US" sz="2800" b="1">
                <a:latin typeface="宋体" panose="02010600030101010101" pitchFamily="2" charset="-122"/>
                <a:sym typeface="宋体" panose="02010600030101010101" pitchFamily="2" charset="-122"/>
              </a:rPr>
              <a:t>（1）描写小石潭源流，抓住岸身的曲折、蜿蜒和岸势的参差不齐来写，运用了比喻的修辞手法。</a:t>
            </a:r>
          </a:p>
          <a:p>
            <a:pPr>
              <a:lnSpc>
                <a:spcPct val="150000"/>
              </a:lnSpc>
            </a:pPr>
            <a:r>
              <a:rPr lang="zh-CN" altLang="en-US" sz="2800" b="1">
                <a:latin typeface="宋体" panose="02010600030101010101" pitchFamily="2" charset="-122"/>
                <a:sym typeface="宋体" panose="02010600030101010101" pitchFamily="2" charset="-122"/>
              </a:rPr>
              <a:t>（2）理解小溪的“明灭可见”：因为小溪曲折蜿蜒，所以望过去，一段看得见，一段看不见。看得见的一段水面反映着天光云影，所以明亮；看不见的一段光亮就灭了。</a:t>
            </a:r>
          </a:p>
        </p:txBody>
      </p:sp>
    </p:spTree>
  </p:cSld>
  <p:clrMapOvr>
    <a:masterClrMapping/>
  </p:clrMapOvr>
  <p:transition/>
  <p:timing/>
</p:sld>
</file>

<file path=ppt/slides/slide8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5233" name="文本框 1">
            <a:extLst>
              <a:ext uri="{FF2B5EF4-FFF2-40B4-BE49-F238E27FC236}">
                <a16:creationId xmlns:a16="http://schemas.microsoft.com/office/drawing/2014/main" id="{36361EFE-DADB-452E-99D1-CEF44AA22E71}"/>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800" b="1">
                <a:latin typeface="宋体" panose="02010600030101010101" pitchFamily="2" charset="-122"/>
                <a:sym typeface="宋体" panose="02010600030101010101" pitchFamily="2" charset="-122"/>
              </a:rPr>
              <a:t>    </a:t>
            </a:r>
            <a:r>
              <a:rPr lang="zh-CN" altLang="en-US" sz="2800" b="1">
                <a:latin typeface="宋体" panose="02010600030101010101" pitchFamily="2" charset="-122"/>
                <a:sym typeface="宋体" panose="02010600030101010101" pitchFamily="2" charset="-122"/>
              </a:rPr>
              <a:t>第④段：写小石潭的环境和作者的感受。</a:t>
            </a:r>
          </a:p>
          <a:p>
            <a:pPr>
              <a:lnSpc>
                <a:spcPct val="150000"/>
              </a:lnSpc>
            </a:pPr>
            <a:r>
              <a:rPr lang="zh-CN" altLang="en-US" sz="2800" b="1">
                <a:latin typeface="宋体" panose="02010600030101010101" pitchFamily="2" charset="-122"/>
                <a:sym typeface="宋体" panose="02010600030101010101" pitchFamily="2" charset="-122"/>
              </a:rPr>
              <a:t>（1）描写了小石潭幽深冷寂的景色和气氛，透露出作者贬居生活孤凄悲凉的心境。</a:t>
            </a:r>
          </a:p>
          <a:p>
            <a:pPr>
              <a:lnSpc>
                <a:spcPct val="150000"/>
              </a:lnSpc>
            </a:pPr>
            <a:r>
              <a:rPr lang="zh-CN" altLang="en-US" sz="2800" b="1">
                <a:latin typeface="宋体" panose="02010600030101010101" pitchFamily="2" charset="-122"/>
                <a:sym typeface="宋体" panose="02010600030101010101" pitchFamily="2" charset="-122"/>
              </a:rPr>
              <a:t>（2）文章前面写“心乐之”，后面又写“悄怆幽邃”，一乐一忧似难相容，该如何理解？</a:t>
            </a:r>
          </a:p>
          <a:p>
            <a:pPr>
              <a:lnSpc>
                <a:spcPct val="150000"/>
              </a:lnSpc>
            </a:pPr>
            <a:r>
              <a:rPr lang="zh-CN" altLang="en-US" sz="2800" b="1">
                <a:latin typeface="宋体" panose="02010600030101010101" pitchFamily="2" charset="-122"/>
                <a:sym typeface="宋体" panose="02010600030101010101" pitchFamily="2" charset="-122"/>
              </a:rPr>
              <a:t>    柳宗元参与改革，失败被贬，心中愤懑难平，因而凄苦是他感情的基调，而寄情山水正是为了摆脱这种抑郁的心情；但这种欢乐毕竟是暂时的，一经凄清环境的触发，忧伤悲凉的心情又会流露出来。</a:t>
            </a:r>
          </a:p>
        </p:txBody>
      </p:sp>
    </p:spTree>
  </p:cSld>
  <p:clrMapOvr>
    <a:masterClrMapping/>
  </p:clrMapOvr>
  <p:transition/>
  <p:timing/>
</p:sld>
</file>

<file path=ppt/slides/slide8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6257" name="文本框 1">
            <a:extLst>
              <a:ext uri="{FF2B5EF4-FFF2-40B4-BE49-F238E27FC236}">
                <a16:creationId xmlns:a16="http://schemas.microsoft.com/office/drawing/2014/main" id="{CAEA1438-CE33-4CBE-BBE4-5E08A013F5A0}"/>
              </a:ext>
            </a:extLst>
          </p:cNvPr>
          <p:cNvSpPr txBox="1">
            <a:spLocks noChangeArrowheads="1"/>
          </p:cNvSpPr>
          <p:nvPr/>
        </p:nvSpPr>
        <p:spPr bwMode="auto">
          <a:xfrm>
            <a:off x="1884364" y="561975"/>
            <a:ext cx="8423275"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en-US" altLang="zh-CN" sz="2700" b="1">
                <a:latin typeface="宋体" panose="02010600030101010101" pitchFamily="2" charset="-122"/>
                <a:sym typeface="宋体" panose="02010600030101010101" pitchFamily="2" charset="-122"/>
              </a:rPr>
              <a:t>    </a:t>
            </a:r>
            <a:r>
              <a:rPr lang="zh-CN" altLang="en-US" sz="2700" b="1">
                <a:latin typeface="宋体" panose="02010600030101010101" pitchFamily="2" charset="-122"/>
                <a:sym typeface="宋体" panose="02010600030101010101" pitchFamily="2" charset="-122"/>
              </a:rPr>
              <a:t>第⑤段：交代同游者。</a:t>
            </a:r>
          </a:p>
          <a:p>
            <a:pPr>
              <a:lnSpc>
                <a:spcPct val="150000"/>
              </a:lnSpc>
            </a:pPr>
            <a:r>
              <a:rPr lang="zh-CN" altLang="en-US" sz="2700" b="1">
                <a:latin typeface="宋体" panose="02010600030101010101" pitchFamily="2" charset="-122"/>
                <a:sym typeface="宋体" panose="02010600030101010101" pitchFamily="2" charset="-122"/>
              </a:rPr>
              <a:t>▲（1）文章的写作顺序：发现小潭（闻声→见形）—潭中景物（水→石→树→鱼）—小潭源流（溪身→岸势）—潭中气氛（气氛→感受）—交代同游者。</a:t>
            </a:r>
          </a:p>
          <a:p>
            <a:pPr>
              <a:lnSpc>
                <a:spcPct val="150000"/>
              </a:lnSpc>
            </a:pPr>
            <a:r>
              <a:rPr lang="zh-CN" altLang="en-US" sz="2700" b="1">
                <a:latin typeface="宋体" panose="02010600030101010101" pitchFamily="2" charset="-122"/>
                <a:sym typeface="宋体" panose="02010600030101010101" pitchFamily="2" charset="-122"/>
              </a:rPr>
              <a:t>▲（2）小石潭的特点：幽静。</a:t>
            </a:r>
          </a:p>
          <a:p>
            <a:pPr>
              <a:lnSpc>
                <a:spcPct val="150000"/>
              </a:lnSpc>
            </a:pPr>
            <a:r>
              <a:rPr lang="zh-CN" altLang="en-US" sz="2700" b="1">
                <a:latin typeface="宋体" panose="02010600030101010101" pitchFamily="2" charset="-122"/>
                <a:sym typeface="宋体" panose="02010600030101010101" pitchFamily="2" charset="-122"/>
              </a:rPr>
              <a:t>▲（3）作者对小石潭的整体感受：幽深冷寂，孤凄悲凉。</a:t>
            </a:r>
          </a:p>
          <a:p>
            <a:pPr>
              <a:lnSpc>
                <a:spcPct val="120000"/>
              </a:lnSpc>
            </a:pPr>
            <a:endParaRPr lang="zh-CN" altLang="en-US" sz="2700" b="1">
              <a:latin typeface="宋体" panose="02010600030101010101" pitchFamily="2" charset="-122"/>
              <a:sym typeface="宋体" panose="02010600030101010101" pitchFamily="2" charset="-122"/>
            </a:endParaRPr>
          </a:p>
        </p:txBody>
      </p:sp>
    </p:spTree>
  </p:cSld>
  <p:clrMapOvr>
    <a:masterClrMapping/>
  </p:clrMapOvr>
  <p:transition/>
  <p:timing/>
</p:sld>
</file>

<file path=ppt/slides/slide8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A72AB2A4-A5F8-4144-8F68-720D082D1574}"/>
              </a:ext>
            </a:extLst>
          </p:cNvPr>
          <p:cNvSpPr txBox="1"/>
          <p:nvPr/>
        </p:nvSpPr>
        <p:spPr>
          <a:xfrm>
            <a:off x="1884364" y="561975"/>
            <a:ext cx="8423275" cy="3830638"/>
          </a:xfrm>
          <a:prstGeom prst="rect">
            <a:avLst/>
          </a:prstGeom>
          <a:noFill/>
          <a:ln w="9525">
            <a:noFill/>
          </a:ln>
        </p:spPr>
        <p:txBody>
          <a:bodyPr>
            <a:spAutoFit/>
          </a:bodyPr>
          <a:lstStyle/>
          <a:p>
            <a:pPr>
              <a:lnSpc>
                <a:spcPct val="150000"/>
              </a:lnSpc>
            </a:pPr>
            <a:r>
              <a:rPr lang="zh-CN" altLang="en-US" sz="27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700" b="1" noProof="1">
              <a:latin typeface="宋体" panose="02010600030101010101" pitchFamily="2" charset="-122"/>
              <a:sym typeface="宋体" panose="02010600030101010101" pitchFamily="2" charset="-122"/>
            </a:endParaRPr>
          </a:p>
          <a:p>
            <a:pPr>
              <a:lnSpc>
                <a:spcPct val="150000"/>
              </a:lnSpc>
            </a:pPr>
            <a:r>
              <a:rPr lang="zh-CN" altLang="en-US" sz="2700" b="1" noProof="1">
                <a:latin typeface="宋体" panose="02010600030101010101" pitchFamily="2" charset="-122"/>
                <a:sym typeface="宋体" panose="02010600030101010101" pitchFamily="2" charset="-122"/>
              </a:rPr>
              <a:t>1．抓住特点，刻画入微。抓住景物特点，生动细致地写景状物。</a:t>
            </a:r>
          </a:p>
          <a:p>
            <a:pPr>
              <a:lnSpc>
                <a:spcPct val="150000"/>
              </a:lnSpc>
            </a:pPr>
            <a:r>
              <a:rPr lang="zh-CN" altLang="en-US" sz="2700" b="1" noProof="1">
                <a:latin typeface="宋体" panose="02010600030101010101" pitchFamily="2" charset="-122"/>
                <a:sym typeface="宋体" panose="02010600030101010101" pitchFamily="2" charset="-122"/>
              </a:rPr>
              <a:t>2．寓情于景，似乐实悲。作者描写景物时，无不渗透着自己的感受和情怀，抒发了其贬居生活中孤凄悲凉的情感。</a:t>
            </a:r>
          </a:p>
        </p:txBody>
      </p:sp>
    </p:spTree>
  </p:cSld>
  <p:clrMapOvr>
    <a:masterClrMapping/>
  </p:clrMapOvr>
  <p:transition/>
  <p:timing/>
</p:sld>
</file>

<file path=ppt/slides/slide8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A6CB476D-904C-44B8-9A75-62F15ABF8D39}"/>
              </a:ext>
            </a:extLst>
          </p:cNvPr>
          <p:cNvSpPr txBox="1"/>
          <p:nvPr/>
        </p:nvSpPr>
        <p:spPr>
          <a:xfrm>
            <a:off x="1884364" y="528639"/>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《北冥有鱼》</a:t>
            </a:r>
          </a:p>
        </p:txBody>
      </p:sp>
      <p:graphicFrame>
        <p:nvGraphicFramePr>
          <p:cNvPr id="2" name="内容占位符 1">
            <a:extLst>
              <a:ext uri="{FF2B5EF4-FFF2-40B4-BE49-F238E27FC236}">
                <a16:creationId xmlns:a16="http://schemas.microsoft.com/office/drawing/2014/main" id="{05156E1A-78B2-4862-B5B2-DCABE0409737}"/>
              </a:ext>
            </a:extLst>
          </p:cNvPr>
          <p:cNvGraphicFramePr>
            <a:graphicFrameLocks noGrp="1"/>
          </p:cNvGraphicFramePr>
          <p:nvPr>
            <p:ph idx="1"/>
          </p:nvPr>
        </p:nvGraphicFramePr>
        <p:xfrm>
          <a:off x="1884363" y="1177926"/>
          <a:ext cx="8642350" cy="5269959"/>
        </p:xfrm>
        <a:graphic>
          <a:graphicData uri="http://schemas.openxmlformats.org/drawingml/2006/table">
            <a:tbl>
              <a:tblPr firstRow="1" bandRow="1">
                <a:tableStyleId>{5C22544A-7EE6-4342-B048-85BDC9FD1C3A}</a:tableStyleId>
              </a:tblPr>
              <a:tblGrid>
                <a:gridCol w="1749554">
                  <a:extLst>
                    <a:ext uri="{9D8B030D-6E8A-4147-A177-3AD203B41FA5}">
                      <a16:colId xmlns:a16="http://schemas.microsoft.com/office/drawing/2014/main" val="20000"/>
                    </a:ext>
                  </a:extLst>
                </a:gridCol>
                <a:gridCol w="6892796">
                  <a:extLst>
                    <a:ext uri="{9D8B030D-6E8A-4147-A177-3AD203B41FA5}">
                      <a16:colId xmlns:a16="http://schemas.microsoft.com/office/drawing/2014/main" val="20001"/>
                    </a:ext>
                  </a:extLst>
                </a:gridCol>
              </a:tblGrid>
              <a:tr h="669381">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390" marB="47390"/>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390" marB="47390"/>
                </a:tc>
                <a:extLst>
                  <a:ext uri="{0D108BD9-81ED-4DB2-BD59-A6C34878D82A}">
                    <a16:rowId xmlns:a16="http://schemas.microsoft.com/office/drawing/2014/main" val="10000"/>
                  </a:ext>
                </a:extLst>
              </a:tr>
              <a:tr h="714138">
                <a:tc>
                  <a:txBody>
                    <a:bodyPr vert="horz" wrap="square"/>
                    <a:lstStyle/>
                    <a:p>
                      <a:pPr algn="ctr">
                        <a:lnSpc>
                          <a:spcPct val="150000"/>
                        </a:lnSpc>
                        <a:buNone/>
                      </a:pPr>
                      <a:r>
                        <a:rPr lang="zh-CN" altLang="en-US" sz="2700" b="1">
                          <a:latin typeface="宋体" panose="02010600030101010101" pitchFamily="2" charset="-122"/>
                          <a:ea typeface="宋体" panose="02010600030101010101" pitchFamily="2" charset="-122"/>
                        </a:rPr>
                        <a:t>通假字</a:t>
                      </a:r>
                    </a:p>
                  </a:txBody>
                  <a:tcPr marL="91447" marR="91447" marT="47390" marB="47390"/>
                </a:tc>
                <a:tc>
                  <a:txBody>
                    <a:bodyPr vert="horz" wrap="square"/>
                    <a:lstStyle/>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北</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冥</a:t>
                      </a:r>
                      <a:r>
                        <a:rPr lang="zh-CN" altLang="en-US" sz="2700" b="1">
                          <a:latin typeface="宋体" panose="02010600030101010101" pitchFamily="2" charset="-122"/>
                          <a:ea typeface="宋体" panose="02010600030101010101" pitchFamily="2" charset="-122"/>
                          <a:cs typeface="宋体" panose="02010600030101010101" pitchFamily="2" charset="-122"/>
                        </a:rPr>
                        <a:t>有鱼（</a:t>
                      </a:r>
                      <a:r>
                        <a:rPr lang="zh-CN" altLang="en-US" sz="2700" b="1">
                          <a:latin typeface="楷体" panose="02010609060101010101" charset="-122"/>
                          <a:ea typeface="楷体" panose="02010609060101010101" charset="-122"/>
                          <a:cs typeface="楷体" panose="02010609060101010101" charset="-122"/>
                        </a:rPr>
                        <a:t>同“溟”，海</a:t>
                      </a:r>
                      <a:r>
                        <a:rPr lang="zh-CN" altLang="en-US" sz="2700" b="1">
                          <a:latin typeface="宋体" panose="02010600030101010101" pitchFamily="2" charset="-122"/>
                          <a:ea typeface="宋体" panose="02010600030101010101" pitchFamily="2" charset="-122"/>
                          <a:cs typeface="宋体" panose="02010600030101010101" pitchFamily="2" charset="-122"/>
                        </a:rPr>
                        <a:t>） </a:t>
                      </a:r>
                    </a:p>
                  </a:txBody>
                  <a:tcPr marL="91447" marR="91447" marT="47390" marB="47390"/>
                </a:tc>
                <a:extLst>
                  <a:ext uri="{0D108BD9-81ED-4DB2-BD59-A6C34878D82A}">
                    <a16:rowId xmlns:a16="http://schemas.microsoft.com/office/drawing/2014/main" val="10001"/>
                  </a:ext>
                </a:extLst>
              </a:tr>
              <a:tr h="3694893">
                <a:tc>
                  <a:txBody>
                    <a:bodyPr vert="horz" wrap="square"/>
                    <a:lstStyle/>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endParaRPr lang="zh-CN" altLang="en-US" sz="2700" b="1">
                        <a:latin typeface="宋体" panose="02010600030101010101" pitchFamily="2" charset="-122"/>
                        <a:ea typeface="宋体" panose="02010600030101010101" pitchFamily="2" charset="-122"/>
                      </a:endParaRPr>
                    </a:p>
                    <a:p>
                      <a:pPr algn="ctr">
                        <a:lnSpc>
                          <a:spcPct val="150000"/>
                        </a:lnSpc>
                        <a:buNone/>
                      </a:pPr>
                      <a:r>
                        <a:rPr lang="zh-CN" altLang="en-US" sz="2700" b="1">
                          <a:latin typeface="宋体" panose="02010600030101010101" pitchFamily="2" charset="-122"/>
                          <a:ea typeface="宋体" panose="02010600030101010101" pitchFamily="2" charset="-122"/>
                        </a:rPr>
                        <a:t>一词多义</a:t>
                      </a:r>
                    </a:p>
                  </a:txBody>
                  <a:tcPr marL="91447" marR="91447" marT="47390" marB="47390"/>
                </a:tc>
                <a:tc>
                  <a:txBody>
                    <a:bodyPr vert="horz" wrap="square"/>
                    <a:lstStyle/>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其：①</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700" b="1">
                          <a:latin typeface="宋体" panose="02010600030101010101" pitchFamily="2" charset="-122"/>
                          <a:ea typeface="宋体" panose="02010600030101010101" pitchFamily="2" charset="-122"/>
                          <a:cs typeface="宋体" panose="02010600030101010101" pitchFamily="2" charset="-122"/>
                        </a:rPr>
                        <a:t>名为鲲（</a:t>
                      </a:r>
                      <a:r>
                        <a:rPr lang="zh-CN" altLang="en-US" sz="2700" b="1">
                          <a:latin typeface="楷体" panose="02010609060101010101" charset="-122"/>
                          <a:ea typeface="楷体" panose="02010609060101010101" charset="-122"/>
                          <a:cs typeface="宋体" panose="02010600030101010101" pitchFamily="2" charset="-122"/>
                        </a:rPr>
                        <a:t>它的</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②不知</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700" b="1">
                          <a:latin typeface="宋体" panose="02010600030101010101" pitchFamily="2" charset="-122"/>
                          <a:ea typeface="宋体" panose="02010600030101010101" pitchFamily="2" charset="-122"/>
                          <a:cs typeface="宋体" panose="02010600030101010101" pitchFamily="2" charset="-122"/>
                        </a:rPr>
                        <a:t>几千里也（</a:t>
                      </a:r>
                      <a:r>
                        <a:rPr lang="zh-CN" altLang="en-US" sz="2700" b="1">
                          <a:latin typeface="楷体" panose="02010609060101010101" charset="-122"/>
                          <a:ea typeface="楷体" panose="02010609060101010101" charset="-122"/>
                          <a:cs typeface="宋体" panose="02010600030101010101" pitchFamily="2" charset="-122"/>
                        </a:rPr>
                        <a:t>它</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③</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700" b="1">
                          <a:latin typeface="宋体" panose="02010600030101010101" pitchFamily="2" charset="-122"/>
                          <a:ea typeface="宋体" panose="02010600030101010101" pitchFamily="2" charset="-122"/>
                          <a:cs typeface="宋体" panose="02010600030101010101" pitchFamily="2" charset="-122"/>
                        </a:rPr>
                        <a:t>正色邪？</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700" b="1">
                          <a:latin typeface="宋体" panose="02010600030101010101" pitchFamily="2" charset="-122"/>
                          <a:ea typeface="宋体" panose="02010600030101010101" pitchFamily="2" charset="-122"/>
                          <a:cs typeface="宋体" panose="02010600030101010101" pitchFamily="2" charset="-122"/>
                        </a:rPr>
                        <a:t>远而无所至极邪（</a:t>
                      </a:r>
                      <a:r>
                        <a:rPr lang="zh-CN" altLang="en-US" sz="2700" b="1">
                          <a:latin typeface="楷体" panose="02010609060101010101" charset="-122"/>
                          <a:ea typeface="楷体" panose="02010609060101010101" charset="-122"/>
                          <a:cs typeface="宋体" panose="02010600030101010101" pitchFamily="2" charset="-122"/>
                        </a:rPr>
                        <a:t>表示选择</a:t>
                      </a:r>
                      <a:r>
                        <a:rPr lang="zh-CN" altLang="en-US" sz="27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是：①</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700" b="1">
                          <a:latin typeface="宋体" panose="02010600030101010101" pitchFamily="2" charset="-122"/>
                          <a:ea typeface="宋体" panose="02010600030101010101" pitchFamily="2" charset="-122"/>
                          <a:cs typeface="宋体" panose="02010600030101010101" pitchFamily="2" charset="-122"/>
                        </a:rPr>
                        <a:t>鸟也（</a:t>
                      </a:r>
                      <a:r>
                        <a:rPr lang="zh-CN" altLang="en-US" sz="2700" b="1">
                          <a:latin typeface="楷体" panose="02010609060101010101" charset="-122"/>
                          <a:ea typeface="楷体" panose="02010609060101010101" charset="-122"/>
                          <a:cs typeface="宋体" panose="02010600030101010101" pitchFamily="2" charset="-122"/>
                        </a:rPr>
                        <a:t>这</a:t>
                      </a:r>
                      <a:r>
                        <a:rPr lang="zh-CN" altLang="en-US" sz="2700" b="1">
                          <a:latin typeface="宋体" panose="02010600030101010101" pitchFamily="2" charset="-122"/>
                          <a:ea typeface="宋体" panose="02010600030101010101" pitchFamily="2" charset="-122"/>
                          <a:cs typeface="宋体" panose="02010600030101010101" pitchFamily="2" charset="-122"/>
                        </a:rPr>
                        <a:t>）       </a:t>
                      </a:r>
                    </a:p>
                    <a:p>
                      <a:pPr algn="l">
                        <a:lnSpc>
                          <a:spcPct val="150000"/>
                        </a:lnSpc>
                        <a:buNone/>
                      </a:pPr>
                      <a:r>
                        <a:rPr lang="zh-CN" altLang="en-US" sz="2700" b="1">
                          <a:latin typeface="宋体" panose="02010600030101010101" pitchFamily="2" charset="-122"/>
                          <a:ea typeface="宋体" panose="02010600030101010101" pitchFamily="2" charset="-122"/>
                          <a:cs typeface="宋体" panose="02010600030101010101" pitchFamily="2" charset="-122"/>
                        </a:rPr>
                        <a:t>    ②亦若</a:t>
                      </a:r>
                      <a:r>
                        <a:rPr lang="zh-CN" altLang="en-US" sz="2700" b="1">
                          <a:solidFill>
                            <a:srgbClr val="FF0000"/>
                          </a:solidFill>
                          <a:latin typeface="宋体" panose="02010600030101010101" pitchFamily="2" charset="-122"/>
                          <a:ea typeface="宋体" panose="02010600030101010101" pitchFamily="2" charset="-122"/>
                          <a:cs typeface="宋体" panose="02010600030101010101" pitchFamily="2" charset="-122"/>
                        </a:rPr>
                        <a:t>是</a:t>
                      </a:r>
                      <a:r>
                        <a:rPr lang="zh-CN" altLang="en-US" sz="2700" b="1">
                          <a:latin typeface="宋体" panose="02010600030101010101" pitchFamily="2" charset="-122"/>
                          <a:ea typeface="宋体" panose="02010600030101010101" pitchFamily="2" charset="-122"/>
                          <a:cs typeface="宋体" panose="02010600030101010101" pitchFamily="2" charset="-122"/>
                        </a:rPr>
                        <a:t>则已矣（</a:t>
                      </a:r>
                      <a:r>
                        <a:rPr lang="zh-CN" altLang="en-US" sz="2700" b="1">
                          <a:latin typeface="楷体" panose="02010609060101010101" charset="-122"/>
                          <a:ea typeface="楷体" panose="02010609060101010101" charset="-122"/>
                          <a:cs typeface="宋体" panose="02010600030101010101" pitchFamily="2" charset="-122"/>
                        </a:rPr>
                        <a:t>这样</a:t>
                      </a:r>
                      <a:r>
                        <a:rPr lang="zh-CN" altLang="en-US" sz="2700" b="1">
                          <a:latin typeface="宋体" panose="02010600030101010101" pitchFamily="2" charset="-122"/>
                          <a:ea typeface="宋体" panose="02010600030101010101" pitchFamily="2" charset="-122"/>
                          <a:cs typeface="宋体" panose="02010600030101010101" pitchFamily="2" charset="-122"/>
                        </a:rPr>
                        <a:t>）</a:t>
                      </a:r>
                    </a:p>
                  </a:txBody>
                  <a:tcPr marL="91447" marR="91447" marT="47390" marB="47390"/>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1" name="文本框 1">
            <a:extLst>
              <a:ext uri="{FF2B5EF4-FFF2-40B4-BE49-F238E27FC236}">
                <a16:creationId xmlns:a16="http://schemas.microsoft.com/office/drawing/2014/main" id="{DEDF9FDC-0637-48A4-AC84-3E31405B8481}"/>
              </a:ext>
            </a:extLst>
          </p:cNvPr>
          <p:cNvSpPr txBox="1">
            <a:spLocks noChangeArrowheads="1"/>
          </p:cNvSpPr>
          <p:nvPr/>
        </p:nvSpPr>
        <p:spPr bwMode="auto">
          <a:xfrm>
            <a:off x="1884364" y="552451"/>
            <a:ext cx="8421687" cy="431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40000"/>
              </a:lnSpc>
            </a:pPr>
            <a:r>
              <a:rPr lang="zh-CN" altLang="en-US" sz="2800" b="1">
                <a:solidFill>
                  <a:srgbClr val="C00000"/>
                </a:solidFill>
                <a:latin typeface="宋体" panose="02010600030101010101" pitchFamily="2" charset="-122"/>
              </a:rPr>
              <a:t>【第四章】</a:t>
            </a:r>
          </a:p>
          <a:p>
            <a:pPr>
              <a:lnSpc>
                <a:spcPct val="140000"/>
              </a:lnSpc>
            </a:pPr>
            <a:r>
              <a:rPr lang="zh-CN" altLang="en-US" sz="2800" b="1">
                <a:latin typeface="宋体" panose="02010600030101010101" pitchFamily="2" charset="-122"/>
              </a:rPr>
              <a:t>（1）内容：讲学习方法，强调独立思考的必要性。只“温故”而不独立思考，决然达不到“知新”的目的。</a:t>
            </a:r>
          </a:p>
          <a:p>
            <a:pPr>
              <a:lnSpc>
                <a:spcPct val="140000"/>
              </a:lnSpc>
            </a:pPr>
            <a:endParaRPr lang="zh-CN" altLang="en-US" sz="2800" b="1">
              <a:latin typeface="宋体" panose="02010600030101010101" pitchFamily="2" charset="-122"/>
            </a:endParaRPr>
          </a:p>
          <a:p>
            <a:pPr>
              <a:lnSpc>
                <a:spcPct val="140000"/>
              </a:lnSpc>
            </a:pPr>
            <a:r>
              <a:rPr lang="zh-CN" altLang="en-US" sz="2800" b="1">
                <a:latin typeface="宋体" panose="02010600030101010101" pitchFamily="2" charset="-122"/>
              </a:rPr>
              <a:t>（2）思想理念：“温故”和“知新”要相结合，但关键在于要“知新”。</a:t>
            </a:r>
          </a:p>
        </p:txBody>
      </p:sp>
    </p:spTree>
  </p:cSld>
  <p:clrMapOvr>
    <a:masterClrMapping/>
  </p:clrMapOvr>
  <p:transition/>
  <p:timing/>
</p:sld>
</file>

<file path=ppt/slides/slide9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9B507F5E-3DD2-467D-B4E9-74D34EA14B55}"/>
              </a:ext>
            </a:extLst>
          </p:cNvPr>
          <p:cNvGraphicFramePr>
            <a:graphicFrameLocks noGrp="1"/>
          </p:cNvGraphicFramePr>
          <p:nvPr>
            <p:ph idx="1"/>
          </p:nvPr>
        </p:nvGraphicFramePr>
        <p:xfrm>
          <a:off x="1774825" y="665164"/>
          <a:ext cx="8642350" cy="4831072"/>
        </p:xfrm>
        <a:graphic>
          <a:graphicData uri="http://schemas.openxmlformats.org/drawingml/2006/table">
            <a:tbl>
              <a:tblPr firstRow="1" bandRow="1">
                <a:tableStyleId>{5C22544A-7EE6-4342-B048-85BDC9FD1C3A}</a:tableStyleId>
              </a:tblPr>
              <a:tblGrid>
                <a:gridCol w="1680333">
                  <a:extLst>
                    <a:ext uri="{9D8B030D-6E8A-4147-A177-3AD203B41FA5}">
                      <a16:colId xmlns:a16="http://schemas.microsoft.com/office/drawing/2014/main" val="20000"/>
                    </a:ext>
                  </a:extLst>
                </a:gridCol>
                <a:gridCol w="6962017">
                  <a:extLst>
                    <a:ext uri="{9D8B030D-6E8A-4147-A177-3AD203B41FA5}">
                      <a16:colId xmlns:a16="http://schemas.microsoft.com/office/drawing/2014/main" val="20001"/>
                    </a:ext>
                  </a:extLst>
                </a:gridCol>
              </a:tblGrid>
              <a:tr h="67267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623" marB="4762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623" marB="47623"/>
                </a:tc>
                <a:extLst>
                  <a:ext uri="{0D108BD9-81ED-4DB2-BD59-A6C34878D82A}">
                    <a16:rowId xmlns:a16="http://schemas.microsoft.com/office/drawing/2014/main" val="10000"/>
                  </a:ext>
                </a:extLst>
              </a:tr>
              <a:tr h="399140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623" marB="47623"/>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怒</a:t>
                      </a:r>
                      <a:r>
                        <a:rPr lang="zh-CN" altLang="en-US" sz="2900" b="1">
                          <a:latin typeface="宋体" panose="02010600030101010101" pitchFamily="2" charset="-122"/>
                          <a:ea typeface="宋体" panose="02010600030101010101" pitchFamily="2" charset="-122"/>
                          <a:cs typeface="宋体" panose="02010600030101010101" pitchFamily="2" charset="-122"/>
                        </a:rPr>
                        <a:t>而飞（</a:t>
                      </a:r>
                      <a:r>
                        <a:rPr lang="zh-CN" altLang="en-US" sz="2900" b="1">
                          <a:latin typeface="楷体" panose="02010609060101010101" charset="-122"/>
                          <a:ea typeface="楷体" panose="02010609060101010101" charset="-122"/>
                          <a:cs typeface="宋体" panose="02010600030101010101" pitchFamily="2" charset="-122"/>
                        </a:rPr>
                        <a:t>振奋，这里指用力鼓动翅膀</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②其翼若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垂</a:t>
                      </a:r>
                      <a:r>
                        <a:rPr lang="zh-CN" altLang="en-US" sz="2900" b="1">
                          <a:latin typeface="宋体" panose="02010600030101010101" pitchFamily="2" charset="-122"/>
                          <a:ea typeface="宋体" panose="02010600030101010101" pitchFamily="2" charset="-122"/>
                          <a:cs typeface="宋体" panose="02010600030101010101" pitchFamily="2" charset="-122"/>
                        </a:rPr>
                        <a:t>天之云（</a:t>
                      </a:r>
                      <a:r>
                        <a:rPr lang="zh-CN" altLang="en-US" sz="2900" b="1">
                          <a:latin typeface="楷体" panose="02010609060101010101" charset="-122"/>
                          <a:ea typeface="楷体" panose="02010609060101010101" charset="-122"/>
                          <a:cs typeface="宋体" panose="02010600030101010101" pitchFamily="2" charset="-122"/>
                        </a:rPr>
                        <a:t>悬挂</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海运</a:t>
                      </a:r>
                      <a:r>
                        <a:rPr lang="zh-CN" altLang="en-US" sz="2900" b="1">
                          <a:latin typeface="宋体" panose="02010600030101010101" pitchFamily="2" charset="-122"/>
                          <a:ea typeface="宋体" panose="02010600030101010101" pitchFamily="2" charset="-122"/>
                          <a:cs typeface="宋体" panose="02010600030101010101" pitchFamily="2" charset="-122"/>
                        </a:rPr>
                        <a:t>则将徙于南冥（</a:t>
                      </a:r>
                      <a:r>
                        <a:rPr lang="zh-CN" altLang="en-US" sz="2900" b="1">
                          <a:latin typeface="楷体" panose="02010609060101010101" charset="-122"/>
                          <a:ea typeface="楷体" panose="02010609060101010101" charset="-122"/>
                          <a:cs typeface="宋体" panose="02010600030101010101" pitchFamily="2" charset="-122"/>
                        </a:rPr>
                        <a:t>海水运动</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天池</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宋体" panose="02010600030101010101" pitchFamily="2" charset="-122"/>
                        </a:rPr>
                        <a:t>天然形成的池</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志</a:t>
                      </a:r>
                      <a:r>
                        <a:rPr lang="zh-CN" altLang="en-US" sz="2900" b="1">
                          <a:latin typeface="宋体" panose="02010600030101010101" pitchFamily="2" charset="-122"/>
                          <a:ea typeface="宋体" panose="02010600030101010101" pitchFamily="2" charset="-122"/>
                          <a:cs typeface="宋体" panose="02010600030101010101" pitchFamily="2" charset="-122"/>
                        </a:rPr>
                        <a:t>怪者也（</a:t>
                      </a:r>
                      <a:r>
                        <a:rPr lang="zh-CN" altLang="en-US" sz="2900" b="1">
                          <a:latin typeface="楷体" panose="02010609060101010101" charset="-122"/>
                          <a:ea typeface="楷体" panose="02010609060101010101" charset="-122"/>
                          <a:cs typeface="宋体" panose="02010600030101010101" pitchFamily="2" charset="-122"/>
                        </a:rPr>
                        <a:t>记载</a:t>
                      </a:r>
                      <a:r>
                        <a:rPr lang="zh-CN" altLang="en-US" sz="29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⑥水</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击</a:t>
                      </a:r>
                      <a:r>
                        <a:rPr lang="zh-CN" altLang="en-US" sz="2900" b="1">
                          <a:latin typeface="宋体" panose="02010600030101010101" pitchFamily="2" charset="-122"/>
                          <a:ea typeface="宋体" panose="02010600030101010101" pitchFamily="2" charset="-122"/>
                          <a:cs typeface="宋体" panose="02010600030101010101" pitchFamily="2" charset="-122"/>
                        </a:rPr>
                        <a:t>三千里（</a:t>
                      </a:r>
                      <a:r>
                        <a:rPr lang="zh-CN" altLang="en-US" sz="2900" b="1">
                          <a:latin typeface="楷体" panose="02010609060101010101" charset="-122"/>
                          <a:ea typeface="楷体" panose="02010609060101010101" charset="-122"/>
                          <a:cs typeface="宋体" panose="02010600030101010101" pitchFamily="2" charset="-122"/>
                        </a:rPr>
                        <a:t>拍打</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7623" marB="4762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9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B151C9ED-29C9-4086-8122-F7B473043850}"/>
              </a:ext>
            </a:extLst>
          </p:cNvPr>
          <p:cNvGraphicFramePr>
            <a:graphicFrameLocks noGrp="1"/>
          </p:cNvGraphicFramePr>
          <p:nvPr>
            <p:ph idx="1"/>
          </p:nvPr>
        </p:nvGraphicFramePr>
        <p:xfrm>
          <a:off x="1774825" y="665164"/>
          <a:ext cx="8642350" cy="4831072"/>
        </p:xfrm>
        <a:graphic>
          <a:graphicData uri="http://schemas.openxmlformats.org/drawingml/2006/table">
            <a:tbl>
              <a:tblPr firstRow="1" bandRow="1">
                <a:tableStyleId>{5C22544A-7EE6-4342-B048-85BDC9FD1C3A}</a:tableStyleId>
              </a:tblPr>
              <a:tblGrid>
                <a:gridCol w="1680333">
                  <a:extLst>
                    <a:ext uri="{9D8B030D-6E8A-4147-A177-3AD203B41FA5}">
                      <a16:colId xmlns:a16="http://schemas.microsoft.com/office/drawing/2014/main" val="20000"/>
                    </a:ext>
                  </a:extLst>
                </a:gridCol>
                <a:gridCol w="6962017">
                  <a:extLst>
                    <a:ext uri="{9D8B030D-6E8A-4147-A177-3AD203B41FA5}">
                      <a16:colId xmlns:a16="http://schemas.microsoft.com/office/drawing/2014/main" val="20001"/>
                    </a:ext>
                  </a:extLst>
                </a:gridCol>
              </a:tblGrid>
              <a:tr h="672674">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7623" marB="4762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7623" marB="47623"/>
                </a:tc>
                <a:extLst>
                  <a:ext uri="{0D108BD9-81ED-4DB2-BD59-A6C34878D82A}">
                    <a16:rowId xmlns:a16="http://schemas.microsoft.com/office/drawing/2014/main" val="10000"/>
                  </a:ext>
                </a:extLst>
              </a:tr>
              <a:tr h="3991401">
                <a:tc>
                  <a:txBody>
                    <a:bodyPr vert="horz" wrap="square"/>
                    <a:lstStyle/>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endParaRPr lang="zh-CN" altLang="en-US" sz="2900" b="1">
                        <a:latin typeface="宋体" panose="02010600030101010101" pitchFamily="2" charset="-122"/>
                        <a:ea typeface="宋体" panose="02010600030101010101" pitchFamily="2" charset="-122"/>
                      </a:endParaRPr>
                    </a:p>
                    <a:p>
                      <a:pPr algn="ctr" fontAlgn="auto">
                        <a:lnSpc>
                          <a:spcPct val="150000"/>
                        </a:lnSpc>
                        <a:buNone/>
                      </a:pPr>
                      <a:r>
                        <a:rPr lang="zh-CN" altLang="en-US" sz="2900" b="1">
                          <a:latin typeface="宋体" panose="02010600030101010101" pitchFamily="2" charset="-122"/>
                          <a:ea typeface="宋体" panose="02010600030101010101" pitchFamily="2" charset="-122"/>
                        </a:rPr>
                        <a:t>其他重点实词</a:t>
                      </a:r>
                    </a:p>
                  </a:txBody>
                  <a:tcPr marL="91447" marR="91447" marT="47623" marB="47623"/>
                </a:tc>
                <a:tc>
                  <a:txBody>
                    <a:bodyPr vert="horz" wrap="square"/>
                    <a:lstStyle/>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⑦</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抟扶摇</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而上者九万里（</a:t>
                      </a:r>
                      <a:r>
                        <a:rPr lang="zh-CN" altLang="en-US" sz="2900" b="1">
                          <a:latin typeface="楷体" panose="02010609060101010101" charset="-122"/>
                          <a:ea typeface="楷体" panose="02010609060101010101" charset="-122"/>
                          <a:cs typeface="宋体" panose="02010600030101010101" pitchFamily="2" charset="-122"/>
                          <a:sym typeface="+mn-ea"/>
                        </a:rPr>
                        <a:t>抟：盘旋飞翔。扶摇：旋风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⑧</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去以</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六月</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息</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者也（</a:t>
                      </a:r>
                      <a:r>
                        <a:rPr lang="zh-CN" altLang="en-US" sz="2900" b="1">
                          <a:latin typeface="楷体" panose="02010609060101010101" charset="-122"/>
                          <a:ea typeface="楷体" panose="02010609060101010101" charset="-122"/>
                          <a:cs typeface="宋体" panose="02010600030101010101" pitchFamily="2" charset="-122"/>
                          <a:sym typeface="+mn-ea"/>
                        </a:rPr>
                        <a:t>去：离开。以：凭借。息：气息，这里指风</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⑨</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野马</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也（</a:t>
                      </a:r>
                      <a:r>
                        <a:rPr lang="zh-CN" altLang="en-US" sz="2900" b="1">
                          <a:latin typeface="楷体" panose="02010609060101010101" charset="-122"/>
                          <a:ea typeface="楷体" panose="02010609060101010101" charset="-122"/>
                          <a:cs typeface="宋体" panose="02010600030101010101" pitchFamily="2" charset="-122"/>
                          <a:sym typeface="+mn-ea"/>
                        </a:rPr>
                        <a:t>山野中的雾气，奔腾如野马</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  </a:t>
                      </a:r>
                    </a:p>
                    <a:p>
                      <a:pPr algn="l" fontAlgn="auto">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sym typeface="+mn-ea"/>
                        </a:rPr>
                        <a:t>⑩其远而无所至</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极</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邪（</a:t>
                      </a:r>
                      <a:r>
                        <a:rPr lang="zh-CN" altLang="en-US" sz="2900" b="1">
                          <a:latin typeface="楷体" panose="02010609060101010101" charset="-122"/>
                          <a:ea typeface="楷体" panose="02010609060101010101" charset="-122"/>
                          <a:cs typeface="宋体" panose="02010600030101010101" pitchFamily="2" charset="-122"/>
                          <a:sym typeface="+mn-ea"/>
                        </a:rPr>
                        <a:t>尽头</a:t>
                      </a:r>
                      <a:r>
                        <a:rPr lang="zh-CN" altLang="en-US" sz="2900" b="1">
                          <a:latin typeface="宋体" panose="02010600030101010101" pitchFamily="2" charset="-122"/>
                          <a:ea typeface="宋体" panose="02010600030101010101" pitchFamily="2" charset="-122"/>
                          <a:cs typeface="宋体" panose="02010600030101010101" pitchFamily="2" charset="-122"/>
                          <a:sym typeface="+mn-ea"/>
                        </a:rPr>
                        <a:t>）</a:t>
                      </a:r>
                      <a:endParaRPr lang="zh-CN" altLang="en-US" sz="2900" b="1">
                        <a:latin typeface="宋体" panose="02010600030101010101" pitchFamily="2" charset="-122"/>
                        <a:ea typeface="宋体" panose="02010600030101010101" pitchFamily="2" charset="-122"/>
                        <a:cs typeface="宋体" panose="02010600030101010101" pitchFamily="2" charset="-122"/>
                      </a:endParaRPr>
                    </a:p>
                  </a:txBody>
                  <a:tcPr marL="91447" marR="91447" marT="47623" marB="47623"/>
                </a:tc>
                <a:extLst>
                  <a:ext uri="{0D108BD9-81ED-4DB2-BD59-A6C34878D82A}">
                    <a16:rowId xmlns:a16="http://schemas.microsoft.com/office/drawing/2014/main" val="10001"/>
                  </a:ext>
                </a:extLst>
              </a:tr>
            </a:tbl>
          </a:graphicData>
        </a:graphic>
      </p:graphicFrame>
    </p:spTree>
  </p:cSld>
  <p:clrMapOvr>
    <a:masterClrMapping/>
  </p:clrMapOvr>
  <p:transition/>
  <p:timing/>
</p:sld>
</file>

<file path=ppt/slides/slide9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A6F07F7E-EE2D-4AF1-ABBC-3493DBD8ED2A}"/>
              </a:ext>
            </a:extLst>
          </p:cNvPr>
          <p:cNvSpPr txBox="1"/>
          <p:nvPr/>
        </p:nvSpPr>
        <p:spPr>
          <a:xfrm>
            <a:off x="1884364" y="517526"/>
            <a:ext cx="8423275" cy="4913313"/>
          </a:xfrm>
          <a:prstGeom prst="rect">
            <a:avLst/>
          </a:prstGeom>
          <a:noFill/>
          <a:ln w="9525">
            <a:noFill/>
          </a:ln>
        </p:spPr>
        <p:txBody>
          <a:bodyPr>
            <a:spAutoFit/>
          </a:bodyPr>
          <a:lstStyle/>
          <a:p>
            <a:pPr>
              <a:lnSpc>
                <a:spcPct val="14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endParaRPr lang="zh-CN" altLang="en-US" sz="2800" b="1" noProof="1">
              <a:latin typeface="宋体" panose="02010600030101010101" pitchFamily="2" charset="-122"/>
              <a:sym typeface="宋体" panose="02010600030101010101" pitchFamily="2" charset="-122"/>
            </a:endParaRPr>
          </a:p>
          <a:p>
            <a:pPr>
              <a:lnSpc>
                <a:spcPct val="140000"/>
              </a:lnSpc>
            </a:pPr>
            <a:r>
              <a:rPr lang="zh-CN" altLang="en-US" sz="2800" b="1" noProof="1">
                <a:latin typeface="宋体" panose="02010600030101010101" pitchFamily="2" charset="-122"/>
                <a:sym typeface="宋体" panose="02010600030101010101" pitchFamily="2" charset="-122"/>
              </a:rPr>
              <a:t>1．本文开端作者就用大笔挥洒，向我们展示了一幅雄奇壮丽的画卷：北方深海之中，有一条“不知其几千里”长的巨鲲，它变化为一只大鹏，腾空而起，乘海风由北方的大海直飞南方大海。它积满气力，怒张毛羽，奋力翱翔，翅膀像遮天盖地的大块云影。这部分描述了鲲鹏的形体硕大、变化神奇莫测的特点，同时也写出了奋飞时的气势壮美。</a:t>
            </a:r>
          </a:p>
        </p:txBody>
      </p:sp>
    </p:spTree>
  </p:cSld>
  <p:clrMapOvr>
    <a:masterClrMapping/>
  </p:clrMapOvr>
  <p:transition/>
  <p:timing/>
</p:sld>
</file>

<file path=ppt/slides/slide9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2401" name="文本框 1">
            <a:extLst>
              <a:ext uri="{FF2B5EF4-FFF2-40B4-BE49-F238E27FC236}">
                <a16:creationId xmlns:a16="http://schemas.microsoft.com/office/drawing/2014/main" id="{1FC0432A-9C80-4F7A-A121-46A9C4B74D77}"/>
              </a:ext>
            </a:extLst>
          </p:cNvPr>
          <p:cNvSpPr txBox="1">
            <a:spLocks noChangeArrowheads="1"/>
          </p:cNvSpPr>
          <p:nvPr/>
        </p:nvSpPr>
        <p:spPr bwMode="auto">
          <a:xfrm>
            <a:off x="1884364" y="614363"/>
            <a:ext cx="8423275" cy="5262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2．接着，作者借《齐谐》一书来证明他的描写是可信的。《齐谐》上说：“鹏鸟迁徙到南方的大海之时，翅膀击水而行，激起的波涛浪花有三千里，它乘着旋风盘旋飞至九万里的高空，它离开北海是凭借着六月的大风。”那么，九万里高空又是什么景象，究竟如何高远呢？作者先以高空中只见游气奔腾、微尘浮动来形容，接着以人仰视天空的经验作比，说大鹏在九万里高空俯视地面，也如同地面的人仰视高空一样，</a:t>
            </a:r>
          </a:p>
        </p:txBody>
      </p:sp>
    </p:spTree>
  </p:cSld>
  <p:clrMapOvr>
    <a:masterClrMapping/>
  </p:clrMapOvr>
  <p:transition/>
  <p:timing/>
</p:sld>
</file>

<file path=ppt/slides/slide9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3425" name="文本框 1">
            <a:extLst>
              <a:ext uri="{FF2B5EF4-FFF2-40B4-BE49-F238E27FC236}">
                <a16:creationId xmlns:a16="http://schemas.microsoft.com/office/drawing/2014/main" id="{C85271D9-3A4E-41A7-81D8-6FC9C7ADA309}"/>
              </a:ext>
            </a:extLst>
          </p:cNvPr>
          <p:cNvSpPr txBox="1">
            <a:spLocks noChangeArrowheads="1"/>
          </p:cNvSpPr>
          <p:nvPr/>
        </p:nvSpPr>
        <p:spPr bwMode="auto">
          <a:xfrm>
            <a:off x="1884364" y="614363"/>
            <a:ext cx="8423275" cy="461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只见莽莽苍苍，难辨其“正色”。经过这样一番描写、形容和打比方，无形中联系了普通人的生活经验，调动了人们的联想和想象，把作者心目中那种为一般人难于理解和想象的高远哲学境界，变得易于理解和想象了。此部分写出鹏鸟南飞“有所恃”，并以“野马”“尘埃”做比较，表明世间万物皆“有所恃”，没有绝对的自由的道理。</a:t>
            </a:r>
          </a:p>
        </p:txBody>
      </p:sp>
    </p:spTree>
  </p:cSld>
  <p:clrMapOvr>
    <a:masterClrMapping/>
  </p:clrMapOvr>
  <p:transition/>
  <p:timing/>
</p:sld>
</file>

<file path=ppt/slides/slide9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49" name="文本框 1">
            <a:extLst>
              <a:ext uri="{FF2B5EF4-FFF2-40B4-BE49-F238E27FC236}">
                <a16:creationId xmlns:a16="http://schemas.microsoft.com/office/drawing/2014/main" id="{9AF0C98E-62BA-495A-BFB1-286E1691789C}"/>
              </a:ext>
            </a:extLst>
          </p:cNvPr>
          <p:cNvSpPr txBox="1">
            <a:spLocks noChangeArrowheads="1"/>
          </p:cNvSpPr>
          <p:nvPr/>
        </p:nvSpPr>
        <p:spPr bwMode="auto">
          <a:xfrm>
            <a:off x="1920876" y="673101"/>
            <a:ext cx="8423275" cy="590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2800" b="1">
                <a:latin typeface="宋体" panose="02010600030101010101" pitchFamily="2" charset="-122"/>
                <a:sym typeface="宋体" panose="02010600030101010101" pitchFamily="2" charset="-122"/>
              </a:rPr>
              <a:t>3．大鹏高飞南迁，凭借的是九万里的大风，这还是“有所恃”的，没能做到真正的“逍遥游”，也就是没有达到作者理想的绝对自由境界。</a:t>
            </a:r>
          </a:p>
          <a:p>
            <a:pPr>
              <a:lnSpc>
                <a:spcPct val="150000"/>
              </a:lnSpc>
            </a:pPr>
            <a:endParaRPr lang="zh-CN" altLang="en-US" sz="2800" b="1">
              <a:latin typeface="宋体" panose="02010600030101010101" pitchFamily="2" charset="-122"/>
              <a:sym typeface="宋体" panose="02010600030101010101" pitchFamily="2" charset="-122"/>
            </a:endParaRPr>
          </a:p>
          <a:p>
            <a:pPr>
              <a:lnSpc>
                <a:spcPct val="150000"/>
              </a:lnSpc>
            </a:pPr>
            <a:r>
              <a:rPr lang="zh-CN" altLang="en-US" sz="2800" b="1">
                <a:latin typeface="宋体" panose="02010600030101010101" pitchFamily="2" charset="-122"/>
                <a:sym typeface="宋体" panose="02010600030101010101" pitchFamily="2" charset="-122"/>
              </a:rPr>
              <a:t>4．庄子生活的年代，正是社会大变革、大动荡、大战乱的时代。庄子对这样的社会现实以及统治者深为不满，发出了尖锐的批判。同时他对自己无力改变这样的社会现实心有不甘，运用自己的一套思想和人生观来影响和改造人们。</a:t>
            </a:r>
          </a:p>
        </p:txBody>
      </p:sp>
    </p:spTree>
  </p:cSld>
  <p:clrMapOvr>
    <a:masterClrMapping/>
  </p:clrMapOvr>
  <p:transition/>
  <p:timing/>
</p:sld>
</file>

<file path=ppt/slides/slide9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D2AC6CE6-1453-45C8-82C5-F0387F3B46E7}"/>
              </a:ext>
            </a:extLst>
          </p:cNvPr>
          <p:cNvSpPr txBox="1"/>
          <p:nvPr/>
        </p:nvSpPr>
        <p:spPr>
          <a:xfrm>
            <a:off x="1920876" y="673100"/>
            <a:ext cx="8423275" cy="4616450"/>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三、写作特色</a:t>
            </a: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1．设喻说理方法的运用，巧妙隽永，妙趣横生。文章把“万物皆有所恃”的道理寄寓在鲲鹏的描述中。</a:t>
            </a:r>
          </a:p>
          <a:p>
            <a:pPr>
              <a:lnSpc>
                <a:spcPct val="150000"/>
              </a:lnSpc>
            </a:pPr>
            <a:endParaRPr lang="zh-CN" altLang="en-US" sz="2800" b="1" noProof="1">
              <a:latin typeface="宋体" panose="02010600030101010101" pitchFamily="2" charset="-122"/>
              <a:sym typeface="宋体" panose="02010600030101010101" pitchFamily="2" charset="-122"/>
            </a:endParaRPr>
          </a:p>
          <a:p>
            <a:pPr>
              <a:lnSpc>
                <a:spcPct val="150000"/>
              </a:lnSpc>
            </a:pPr>
            <a:r>
              <a:rPr lang="zh-CN" altLang="en-US" sz="2800" b="1" noProof="1">
                <a:latin typeface="宋体" panose="02010600030101010101" pitchFamily="2" charset="-122"/>
                <a:sym typeface="宋体" panose="02010600030101010101" pitchFamily="2" charset="-122"/>
              </a:rPr>
              <a:t>2．想象奇特，意境开阔，富于浪漫主义色彩。关于鲲鹏的神奇变化，遨游太空，都是作者丰富想象的表现，充满着浪漫主义的色彩。</a:t>
            </a:r>
          </a:p>
        </p:txBody>
      </p:sp>
    </p:spTree>
  </p:cSld>
  <p:clrMapOvr>
    <a:masterClrMapping/>
  </p:clrMapOvr>
  <p:transition/>
  <p:timing/>
</p:sld>
</file>

<file path=ppt/slides/slide9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6CEF242F-D7D1-4DBF-AF33-33EB96478CBC}"/>
              </a:ext>
            </a:extLst>
          </p:cNvPr>
          <p:cNvSpPr txBox="1"/>
          <p:nvPr/>
        </p:nvSpPr>
        <p:spPr>
          <a:xfrm>
            <a:off x="1954214" y="484189"/>
            <a:ext cx="8423275" cy="637675"/>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《虽有嘉肴》　</a:t>
            </a:r>
          </a:p>
        </p:txBody>
      </p:sp>
      <p:graphicFrame>
        <p:nvGraphicFramePr>
          <p:cNvPr id="2" name="内容占位符 1">
            <a:extLst>
              <a:ext uri="{FF2B5EF4-FFF2-40B4-BE49-F238E27FC236}">
                <a16:creationId xmlns:a16="http://schemas.microsoft.com/office/drawing/2014/main" id="{6C27C509-EF36-43E9-9919-9257AAF8CF6C}"/>
              </a:ext>
            </a:extLst>
          </p:cNvPr>
          <p:cNvGraphicFramePr>
            <a:graphicFrameLocks noGrp="1"/>
          </p:cNvGraphicFramePr>
          <p:nvPr>
            <p:ph idx="1"/>
          </p:nvPr>
        </p:nvGraphicFramePr>
        <p:xfrm>
          <a:off x="1884363" y="1177926"/>
          <a:ext cx="8642350" cy="4928718"/>
        </p:xfrm>
        <a:graphic>
          <a:graphicData uri="http://schemas.openxmlformats.org/drawingml/2006/table">
            <a:tbl>
              <a:tblPr firstRow="1" bandRow="1">
                <a:tableStyleId>{5C22544A-7EE6-4342-B048-85BDC9FD1C3A}</a:tableStyleId>
              </a:tblPr>
              <a:tblGrid>
                <a:gridCol w="1680333">
                  <a:extLst>
                    <a:ext uri="{9D8B030D-6E8A-4147-A177-3AD203B41FA5}">
                      <a16:colId xmlns:a16="http://schemas.microsoft.com/office/drawing/2014/main" val="20000"/>
                    </a:ext>
                  </a:extLst>
                </a:gridCol>
                <a:gridCol w="6962017">
                  <a:extLst>
                    <a:ext uri="{9D8B030D-6E8A-4147-A177-3AD203B41FA5}">
                      <a16:colId xmlns:a16="http://schemas.microsoft.com/office/drawing/2014/main" val="20001"/>
                    </a:ext>
                  </a:extLst>
                </a:gridCol>
              </a:tblGrid>
              <a:tr h="678318">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词语类型</a:t>
                      </a:r>
                    </a:p>
                  </a:txBody>
                  <a:tcPr marL="91447" marR="91447" marT="48023" marB="48023"/>
                </a:tc>
                <a:tc>
                  <a:txBody>
                    <a:bodyPr vert="horz" wrap="square"/>
                    <a:lstStyle/>
                    <a:p>
                      <a:pPr algn="ctr" fontAlgn="auto">
                        <a:lnSpc>
                          <a:spcPct val="150000"/>
                        </a:lnSpc>
                        <a:buNone/>
                      </a:pPr>
                      <a:r>
                        <a:rPr lang="zh-CN" altLang="en-US" sz="2900" b="1">
                          <a:solidFill>
                            <a:srgbClr val="C00000"/>
                          </a:solidFill>
                          <a:latin typeface="新宋体" panose="02010609030101010101" charset="-122"/>
                          <a:ea typeface="新宋体" panose="02010609030101010101" charset="-122"/>
                          <a:sym typeface="+mn-ea"/>
                        </a:rPr>
                        <a:t>举例</a:t>
                      </a:r>
                    </a:p>
                  </a:txBody>
                  <a:tcPr marL="91447" marR="91447" marT="48023" marB="48023"/>
                </a:tc>
                <a:extLst>
                  <a:ext uri="{0D108BD9-81ED-4DB2-BD59-A6C34878D82A}">
                    <a16:rowId xmlns:a16="http://schemas.microsoft.com/office/drawing/2014/main" val="10000"/>
                  </a:ext>
                </a:extLst>
              </a:tr>
              <a:tr h="723673">
                <a:tc>
                  <a:txBody>
                    <a:bodyPr vert="horz" wrap="square"/>
                    <a:lstStyle/>
                    <a:p>
                      <a:pPr algn="ctr">
                        <a:lnSpc>
                          <a:spcPct val="150000"/>
                        </a:lnSpc>
                        <a:buNone/>
                      </a:pPr>
                      <a:r>
                        <a:rPr lang="zh-CN" altLang="en-US" sz="2900" b="1">
                          <a:latin typeface="宋体" panose="02010600030101010101" pitchFamily="2" charset="-122"/>
                          <a:ea typeface="宋体" panose="02010600030101010101" pitchFamily="2" charset="-122"/>
                        </a:rPr>
                        <a:t>通假字</a:t>
                      </a:r>
                    </a:p>
                  </a:txBody>
                  <a:tcPr marL="91447" marR="91447" marT="48023" marB="48023"/>
                </a:tc>
                <a:tc>
                  <a:txBody>
                    <a:bodyPr vert="horz" wrap="square"/>
                    <a:lstStyle/>
                    <a:p>
                      <a:pPr algn="l">
                        <a:lnSpc>
                          <a:spcPct val="150000"/>
                        </a:lnSpc>
                        <a:buNone/>
                      </a:pP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学</a:t>
                      </a:r>
                      <a:r>
                        <a:rPr lang="zh-CN" altLang="en-US" sz="2900" b="1">
                          <a:latin typeface="宋体" panose="02010600030101010101" pitchFamily="2" charset="-122"/>
                          <a:ea typeface="宋体" panose="02010600030101010101" pitchFamily="2" charset="-122"/>
                          <a:cs typeface="宋体" panose="02010600030101010101" pitchFamily="2" charset="-122"/>
                        </a:rPr>
                        <a:t>学半（</a:t>
                      </a:r>
                      <a:r>
                        <a:rPr lang="zh-CN" altLang="en-US" sz="2900" b="1">
                          <a:latin typeface="楷体" panose="02010609060101010101" charset="-122"/>
                          <a:ea typeface="楷体" panose="02010609060101010101" charset="-122"/>
                          <a:cs typeface="楷体" panose="02010609060101010101" charset="-122"/>
                        </a:rPr>
                        <a:t>同“敩”，教导</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8023" marB="48023"/>
                </a:tc>
                <a:extLst>
                  <a:ext uri="{0D108BD9-81ED-4DB2-BD59-A6C34878D82A}">
                    <a16:rowId xmlns:a16="http://schemas.microsoft.com/office/drawing/2014/main" val="10001"/>
                  </a:ext>
                </a:extLst>
              </a:tr>
              <a:tr h="3352572">
                <a:tc>
                  <a:txBody>
                    <a:bodyPr vert="horz" wrap="square"/>
                    <a:lstStyle/>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endParaRPr lang="zh-CN" altLang="en-US" sz="2900" b="1">
                        <a:latin typeface="宋体" panose="02010600030101010101" pitchFamily="2" charset="-122"/>
                        <a:ea typeface="宋体" panose="02010600030101010101" pitchFamily="2" charset="-122"/>
                      </a:endParaRPr>
                    </a:p>
                    <a:p>
                      <a:pPr algn="ctr">
                        <a:lnSpc>
                          <a:spcPct val="150000"/>
                        </a:lnSpc>
                        <a:buNone/>
                      </a:pPr>
                      <a:r>
                        <a:rPr lang="zh-CN" altLang="en-US" sz="2900" b="1">
                          <a:latin typeface="宋体" panose="02010600030101010101" pitchFamily="2" charset="-122"/>
                          <a:ea typeface="宋体" panose="02010600030101010101" pitchFamily="2" charset="-122"/>
                        </a:rPr>
                        <a:t>古今异义</a:t>
                      </a:r>
                    </a:p>
                  </a:txBody>
                  <a:tcPr marL="91447" marR="91447" marT="48023" marB="48023"/>
                </a:tc>
                <a:tc>
                  <a:txBody>
                    <a:bodyPr vert="horz" wrap="square"/>
                    <a:lstStyle/>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①</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虽</a:t>
                      </a:r>
                      <a:r>
                        <a:rPr lang="zh-CN" altLang="en-US" sz="2900" b="1">
                          <a:latin typeface="宋体" panose="02010600030101010101" pitchFamily="2" charset="-122"/>
                          <a:ea typeface="宋体" panose="02010600030101010101" pitchFamily="2" charset="-122"/>
                          <a:cs typeface="宋体" panose="02010600030101010101" pitchFamily="2" charset="-122"/>
                        </a:rPr>
                        <a:t>有至道（</a:t>
                      </a:r>
                      <a:r>
                        <a:rPr lang="zh-CN" altLang="en-US" sz="2900" b="1">
                          <a:latin typeface="楷体" panose="02010609060101010101" charset="-122"/>
                          <a:ea typeface="楷体" panose="02010609060101010101" charset="-122"/>
                          <a:cs typeface="宋体" panose="02010600030101010101" pitchFamily="2" charset="-122"/>
                        </a:rPr>
                        <a:t>古：即使。今：虽然</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②不知其</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旨</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宋体" panose="02010600030101010101" pitchFamily="2" charset="-122"/>
                        </a:rPr>
                        <a:t>古：味美。今：意义</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③虽有</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至</a:t>
                      </a:r>
                      <a:r>
                        <a:rPr lang="zh-CN" altLang="en-US" sz="2900" b="1">
                          <a:latin typeface="宋体" panose="02010600030101010101" pitchFamily="2" charset="-122"/>
                          <a:ea typeface="宋体" panose="02010600030101010101" pitchFamily="2" charset="-122"/>
                          <a:cs typeface="宋体" panose="02010600030101010101" pitchFamily="2" charset="-122"/>
                        </a:rPr>
                        <a:t>道（</a:t>
                      </a:r>
                      <a:r>
                        <a:rPr lang="zh-CN" altLang="en-US" sz="2900" b="1">
                          <a:latin typeface="楷体" panose="02010609060101010101" charset="-122"/>
                          <a:ea typeface="楷体" panose="02010609060101010101" charset="-122"/>
                          <a:cs typeface="宋体" panose="02010600030101010101" pitchFamily="2" charset="-122"/>
                        </a:rPr>
                        <a:t>古：最好的。今：到</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④教然后知</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困</a:t>
                      </a:r>
                      <a:r>
                        <a:rPr lang="zh-CN" altLang="en-US" sz="2900" b="1">
                          <a:latin typeface="宋体" panose="02010600030101010101" pitchFamily="2" charset="-122"/>
                          <a:ea typeface="宋体" panose="02010600030101010101" pitchFamily="2" charset="-122"/>
                          <a:cs typeface="宋体" panose="02010600030101010101" pitchFamily="2" charset="-122"/>
                        </a:rPr>
                        <a:t>（</a:t>
                      </a:r>
                      <a:r>
                        <a:rPr lang="zh-CN" altLang="en-US" sz="2900" b="1">
                          <a:latin typeface="楷体" panose="02010609060101010101" charset="-122"/>
                          <a:ea typeface="楷体" panose="02010609060101010101" charset="-122"/>
                          <a:cs typeface="宋体" panose="02010600030101010101" pitchFamily="2" charset="-122"/>
                        </a:rPr>
                        <a:t>古：困惑。今：困难</a:t>
                      </a:r>
                      <a:r>
                        <a:rPr lang="zh-CN" altLang="en-US" sz="2900" b="1">
                          <a:latin typeface="宋体" panose="02010600030101010101" pitchFamily="2" charset="-122"/>
                          <a:ea typeface="宋体" panose="02010600030101010101" pitchFamily="2" charset="-122"/>
                          <a:cs typeface="宋体" panose="02010600030101010101" pitchFamily="2" charset="-122"/>
                        </a:rPr>
                        <a:t>）</a:t>
                      </a:r>
                    </a:p>
                    <a:p>
                      <a:pPr algn="l">
                        <a:lnSpc>
                          <a:spcPct val="150000"/>
                        </a:lnSpc>
                        <a:buNone/>
                      </a:pPr>
                      <a:r>
                        <a:rPr lang="zh-CN" altLang="en-US" sz="2900" b="1">
                          <a:latin typeface="宋体" panose="02010600030101010101" pitchFamily="2" charset="-122"/>
                          <a:ea typeface="宋体" panose="02010600030101010101" pitchFamily="2" charset="-122"/>
                          <a:cs typeface="宋体" panose="02010600030101010101" pitchFamily="2" charset="-122"/>
                        </a:rPr>
                        <a:t>⑤教学相</a:t>
                      </a:r>
                      <a:r>
                        <a:rPr lang="zh-CN" altLang="en-US" sz="2900" b="1">
                          <a:solidFill>
                            <a:srgbClr val="FF0000"/>
                          </a:solidFill>
                          <a:latin typeface="宋体" panose="02010600030101010101" pitchFamily="2" charset="-122"/>
                          <a:ea typeface="宋体" panose="02010600030101010101" pitchFamily="2" charset="-122"/>
                          <a:cs typeface="宋体" panose="02010600030101010101" pitchFamily="2" charset="-122"/>
                        </a:rPr>
                        <a:t>长</a:t>
                      </a:r>
                      <a:r>
                        <a:rPr lang="zh-CN" altLang="en-US" sz="2900" b="1">
                          <a:latin typeface="宋体" panose="02010600030101010101" pitchFamily="2" charset="-122"/>
                          <a:ea typeface="宋体" panose="02010600030101010101" pitchFamily="2" charset="-122"/>
                          <a:cs typeface="宋体" panose="02010600030101010101" pitchFamily="2" charset="-122"/>
                        </a:rPr>
                        <a:t>也（</a:t>
                      </a:r>
                      <a:r>
                        <a:rPr lang="zh-CN" altLang="en-US" sz="2900" b="1">
                          <a:latin typeface="楷体" panose="02010609060101010101" charset="-122"/>
                          <a:ea typeface="楷体" panose="02010609060101010101" charset="-122"/>
                          <a:cs typeface="宋体" panose="02010600030101010101" pitchFamily="2" charset="-122"/>
                        </a:rPr>
                        <a:t>古：促进。今：增长</a:t>
                      </a:r>
                      <a:r>
                        <a:rPr lang="zh-CN" altLang="en-US" sz="2900" b="1">
                          <a:latin typeface="宋体" panose="02010600030101010101" pitchFamily="2" charset="-122"/>
                          <a:ea typeface="宋体" panose="02010600030101010101" pitchFamily="2" charset="-122"/>
                          <a:cs typeface="宋体" panose="02010600030101010101" pitchFamily="2" charset="-122"/>
                        </a:rPr>
                        <a:t>）</a:t>
                      </a:r>
                    </a:p>
                  </a:txBody>
                  <a:tcPr marL="91447" marR="91447" marT="48023" marB="48023"/>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9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2" name="内容占位符 1">
            <a:extLst>
              <a:ext uri="{FF2B5EF4-FFF2-40B4-BE49-F238E27FC236}">
                <a16:creationId xmlns:a16="http://schemas.microsoft.com/office/drawing/2014/main" id="{59DA2742-617C-4BA9-9DE0-6921C6AAF22F}"/>
              </a:ext>
            </a:extLst>
          </p:cNvPr>
          <p:cNvGraphicFramePr>
            <a:graphicFrameLocks noGrp="1"/>
          </p:cNvGraphicFramePr>
          <p:nvPr>
            <p:ph idx="1"/>
          </p:nvPr>
        </p:nvGraphicFramePr>
        <p:xfrm>
          <a:off x="1774825" y="733426"/>
          <a:ext cx="8642350" cy="5641375"/>
        </p:xfrm>
        <a:graphic>
          <a:graphicData uri="http://schemas.openxmlformats.org/drawingml/2006/table">
            <a:tbl>
              <a:tblPr firstRow="1" bandRow="1">
                <a:tableStyleId>{5C22544A-7EE6-4342-B048-85BDC9FD1C3A}</a:tableStyleId>
              </a:tblPr>
              <a:tblGrid>
                <a:gridCol w="1652391">
                  <a:extLst>
                    <a:ext uri="{9D8B030D-6E8A-4147-A177-3AD203B41FA5}">
                      <a16:colId xmlns:a16="http://schemas.microsoft.com/office/drawing/2014/main" val="20000"/>
                    </a:ext>
                  </a:extLst>
                </a:gridCol>
                <a:gridCol w="6989959">
                  <a:extLst>
                    <a:ext uri="{9D8B030D-6E8A-4147-A177-3AD203B41FA5}">
                      <a16:colId xmlns:a16="http://schemas.microsoft.com/office/drawing/2014/main" val="20001"/>
                    </a:ext>
                  </a:extLst>
                </a:gridCol>
              </a:tblGrid>
              <a:tr h="654866">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词语类型</a:t>
                      </a:r>
                    </a:p>
                  </a:txBody>
                  <a:tcPr marL="91447" marR="91447" marT="46362" marB="46362"/>
                </a:tc>
                <a:tc>
                  <a:txBody>
                    <a:bodyPr vert="horz" wrap="square"/>
                    <a:lstStyle/>
                    <a:p>
                      <a:pPr algn="ctr" fontAlgn="auto">
                        <a:lnSpc>
                          <a:spcPct val="130000"/>
                        </a:lnSpc>
                        <a:buNone/>
                      </a:pPr>
                      <a:r>
                        <a:rPr lang="zh-CN" altLang="en-US" sz="2800" b="1">
                          <a:solidFill>
                            <a:srgbClr val="C00000"/>
                          </a:solidFill>
                          <a:latin typeface="新宋体" panose="02010609030101010101" charset="-122"/>
                          <a:ea typeface="新宋体" panose="02010609030101010101" charset="-122"/>
                          <a:sym typeface="+mn-ea"/>
                        </a:rPr>
                        <a:t>举例</a:t>
                      </a:r>
                    </a:p>
                  </a:txBody>
                  <a:tcPr marL="91447" marR="91447" marT="46362" marB="46362"/>
                </a:tc>
                <a:extLst>
                  <a:ext uri="{0D108BD9-81ED-4DB2-BD59-A6C34878D82A}">
                    <a16:rowId xmlns:a16="http://schemas.microsoft.com/office/drawing/2014/main" val="10000"/>
                  </a:ext>
                </a:extLst>
              </a:tr>
              <a:tr h="2674841">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一词多义</a:t>
                      </a:r>
                    </a:p>
                  </a:txBody>
                  <a:tcPr marL="91447" marR="91447" marT="46362" marB="46362"/>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其：①不知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800" b="1">
                          <a:latin typeface="宋体" panose="02010600030101010101" pitchFamily="2" charset="-122"/>
                          <a:ea typeface="宋体" panose="02010600030101010101" pitchFamily="2" charset="-122"/>
                          <a:cs typeface="宋体" panose="02010600030101010101" pitchFamily="2" charset="-122"/>
                        </a:rPr>
                        <a:t>善也（</a:t>
                      </a:r>
                      <a:r>
                        <a:rPr lang="zh-CN" altLang="en-US" sz="2800" b="1">
                          <a:latin typeface="楷体" panose="02010609060101010101" charset="-122"/>
                          <a:ea typeface="楷体" panose="02010609060101010101" charset="-122"/>
                          <a:cs typeface="宋体" panose="02010600030101010101" pitchFamily="2" charset="-122"/>
                        </a:rPr>
                        <a:t>代词</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其</a:t>
                      </a:r>
                      <a:r>
                        <a:rPr lang="zh-CN" altLang="en-US" sz="2800" b="1">
                          <a:latin typeface="宋体" panose="02010600030101010101" pitchFamily="2" charset="-122"/>
                          <a:ea typeface="宋体" panose="02010600030101010101" pitchFamily="2" charset="-122"/>
                          <a:cs typeface="宋体" panose="02010600030101010101" pitchFamily="2" charset="-122"/>
                        </a:rPr>
                        <a:t>此之谓乎（</a:t>
                      </a:r>
                      <a:r>
                        <a:rPr lang="zh-CN" altLang="en-US" sz="2800" b="1">
                          <a:latin typeface="楷体" panose="02010609060101010101" charset="-122"/>
                          <a:ea typeface="楷体" panose="02010609060101010101" charset="-122"/>
                          <a:cs typeface="宋体" panose="02010600030101010101" pitchFamily="2" charset="-122"/>
                        </a:rPr>
                        <a:t>大概，表示推测</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学：①教</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学</a:t>
                      </a:r>
                      <a:r>
                        <a:rPr lang="zh-CN" altLang="en-US" sz="2800" b="1">
                          <a:latin typeface="宋体" panose="02010600030101010101" pitchFamily="2" charset="-122"/>
                          <a:ea typeface="宋体" panose="02010600030101010101" pitchFamily="2" charset="-122"/>
                          <a:cs typeface="宋体" panose="02010600030101010101" pitchFamily="2" charset="-122"/>
                        </a:rPr>
                        <a:t>相长也（</a:t>
                      </a:r>
                      <a:r>
                        <a:rPr lang="zh-CN" altLang="en-US" sz="2800" b="1">
                          <a:latin typeface="楷体" panose="02010609060101010101" charset="-122"/>
                          <a:ea typeface="楷体" panose="02010609060101010101" charset="-122"/>
                          <a:cs typeface="宋体" panose="02010600030101010101" pitchFamily="2" charset="-122"/>
                        </a:rPr>
                        <a:t>学习</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    ②</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学</a:t>
                      </a:r>
                      <a:r>
                        <a:rPr lang="zh-CN" altLang="en-US" sz="2800" b="1">
                          <a:latin typeface="宋体" panose="02010600030101010101" pitchFamily="2" charset="-122"/>
                          <a:ea typeface="宋体" panose="02010600030101010101" pitchFamily="2" charset="-122"/>
                          <a:cs typeface="宋体" panose="02010600030101010101" pitchFamily="2" charset="-122"/>
                        </a:rPr>
                        <a:t>学半（</a:t>
                      </a:r>
                      <a:r>
                        <a:rPr lang="zh-CN" altLang="en-US" sz="2800" b="1">
                          <a:latin typeface="楷体" panose="02010609060101010101" charset="-122"/>
                          <a:ea typeface="楷体" panose="02010609060101010101" charset="-122"/>
                          <a:cs typeface="楷体" panose="02010609060101010101" charset="-122"/>
                        </a:rPr>
                        <a:t>同“敩”，教导</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62" marB="46362"/>
                </a:tc>
                <a:extLst>
                  <a:ext uri="{0D108BD9-81ED-4DB2-BD59-A6C34878D82A}">
                    <a16:rowId xmlns:a16="http://schemas.microsoft.com/office/drawing/2014/main" val="10001"/>
                  </a:ext>
                </a:extLst>
              </a:tr>
              <a:tr h="2263055">
                <a:tc>
                  <a:txBody>
                    <a:bodyPr vert="horz" wrap="square"/>
                    <a:lstStyle/>
                    <a:p>
                      <a:pPr algn="ctr" fontAlgn="auto">
                        <a:lnSpc>
                          <a:spcPct val="130000"/>
                        </a:lnSpc>
                        <a:buNone/>
                      </a:pPr>
                      <a:endParaRPr lang="zh-CN" altLang="en-US" sz="2800" b="1">
                        <a:latin typeface="宋体" panose="02010600030101010101" pitchFamily="2" charset="-122"/>
                        <a:ea typeface="宋体" panose="02010600030101010101" pitchFamily="2" charset="-122"/>
                      </a:endParaRPr>
                    </a:p>
                    <a:p>
                      <a:pPr algn="ctr" fontAlgn="auto">
                        <a:lnSpc>
                          <a:spcPct val="130000"/>
                        </a:lnSpc>
                        <a:buNone/>
                      </a:pPr>
                      <a:r>
                        <a:rPr lang="zh-CN" altLang="en-US" sz="2800" b="1">
                          <a:latin typeface="宋体" panose="02010600030101010101" pitchFamily="2" charset="-122"/>
                          <a:ea typeface="宋体" panose="02010600030101010101" pitchFamily="2" charset="-122"/>
                        </a:rPr>
                        <a:t>其他重点实词</a:t>
                      </a:r>
                    </a:p>
                  </a:txBody>
                  <a:tcPr marL="91447" marR="91447" marT="46362" marB="46362"/>
                </a:tc>
                <a:tc>
                  <a:txBody>
                    <a:bodyPr vert="horz" wrap="square"/>
                    <a:lstStyle/>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①虽有</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至道</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最好的道理</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②教然后知</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困</a:t>
                      </a:r>
                      <a:r>
                        <a:rPr lang="zh-CN" altLang="en-US" sz="2800" b="1">
                          <a:latin typeface="宋体" panose="02010600030101010101" pitchFamily="2" charset="-122"/>
                          <a:ea typeface="宋体" panose="02010600030101010101" pitchFamily="2" charset="-122"/>
                          <a:cs typeface="宋体" panose="02010600030101010101" pitchFamily="2" charset="-122"/>
                        </a:rPr>
                        <a:t>（</a:t>
                      </a:r>
                      <a:r>
                        <a:rPr lang="zh-CN" altLang="en-US" sz="2800" b="1">
                          <a:latin typeface="楷体" panose="02010609060101010101" charset="-122"/>
                          <a:ea typeface="楷体" panose="02010609060101010101" charset="-122"/>
                          <a:cs typeface="宋体" panose="02010600030101010101" pitchFamily="2" charset="-122"/>
                        </a:rPr>
                        <a:t>困惑</a:t>
                      </a:r>
                      <a:r>
                        <a:rPr lang="zh-CN" altLang="en-US" sz="2800" b="1">
                          <a:latin typeface="宋体" panose="02010600030101010101" pitchFamily="2" charset="-122"/>
                          <a:ea typeface="宋体" panose="02010600030101010101" pitchFamily="2" charset="-122"/>
                          <a:cs typeface="宋体" panose="02010600030101010101" pitchFamily="2" charset="-122"/>
                        </a:rPr>
                        <a:t>）</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③然后能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自反</a:t>
                      </a:r>
                      <a:r>
                        <a:rPr lang="zh-CN" altLang="en-US" sz="2800" b="1">
                          <a:latin typeface="宋体" panose="02010600030101010101" pitchFamily="2" charset="-122"/>
                          <a:ea typeface="宋体" panose="02010600030101010101" pitchFamily="2" charset="-122"/>
                          <a:cs typeface="宋体" panose="02010600030101010101" pitchFamily="2" charset="-122"/>
                        </a:rPr>
                        <a:t>也（</a:t>
                      </a:r>
                      <a:r>
                        <a:rPr lang="zh-CN" altLang="en-US" sz="2800" b="1">
                          <a:latin typeface="楷体" panose="02010609060101010101" charset="-122"/>
                          <a:ea typeface="楷体" panose="02010609060101010101" charset="-122"/>
                          <a:cs typeface="宋体" panose="02010600030101010101" pitchFamily="2" charset="-122"/>
                        </a:rPr>
                        <a:t>自我反思</a:t>
                      </a:r>
                      <a:r>
                        <a:rPr lang="zh-CN" altLang="en-US" sz="2800" b="1">
                          <a:latin typeface="宋体" panose="02010600030101010101" pitchFamily="2" charset="-122"/>
                          <a:ea typeface="宋体" panose="02010600030101010101" pitchFamily="2" charset="-122"/>
                          <a:cs typeface="宋体" panose="02010600030101010101" pitchFamily="2" charset="-122"/>
                        </a:rPr>
                        <a:t>）  </a:t>
                      </a:r>
                    </a:p>
                    <a:p>
                      <a:pPr algn="l" fontAlgn="auto">
                        <a:lnSpc>
                          <a:spcPct val="130000"/>
                        </a:lnSpc>
                        <a:buNone/>
                      </a:pPr>
                      <a:r>
                        <a:rPr lang="zh-CN" altLang="en-US" sz="2800" b="1">
                          <a:latin typeface="宋体" panose="02010600030101010101" pitchFamily="2" charset="-122"/>
                          <a:ea typeface="宋体" panose="02010600030101010101" pitchFamily="2" charset="-122"/>
                          <a:cs typeface="宋体" panose="02010600030101010101" pitchFamily="2" charset="-122"/>
                        </a:rPr>
                        <a:t>④然后能</a:t>
                      </a: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自强</a:t>
                      </a:r>
                      <a:r>
                        <a:rPr lang="zh-CN" altLang="en-US" sz="2800" b="1">
                          <a:latin typeface="宋体" panose="02010600030101010101" pitchFamily="2" charset="-122"/>
                          <a:ea typeface="宋体" panose="02010600030101010101" pitchFamily="2" charset="-122"/>
                          <a:cs typeface="宋体" panose="02010600030101010101" pitchFamily="2" charset="-122"/>
                        </a:rPr>
                        <a:t>也（</a:t>
                      </a:r>
                      <a:r>
                        <a:rPr lang="zh-CN" altLang="en-US" sz="2800" b="1">
                          <a:latin typeface="楷体" panose="02010609060101010101" charset="-122"/>
                          <a:ea typeface="楷体" panose="02010609060101010101" charset="-122"/>
                          <a:cs typeface="宋体" panose="02010600030101010101" pitchFamily="2" charset="-122"/>
                        </a:rPr>
                        <a:t>自我勉励</a:t>
                      </a:r>
                      <a:r>
                        <a:rPr lang="zh-CN" altLang="en-US" sz="2800" b="1">
                          <a:latin typeface="宋体" panose="02010600030101010101" pitchFamily="2" charset="-122"/>
                          <a:ea typeface="宋体" panose="02010600030101010101" pitchFamily="2" charset="-122"/>
                          <a:cs typeface="宋体" panose="02010600030101010101" pitchFamily="2" charset="-122"/>
                        </a:rPr>
                        <a:t>）</a:t>
                      </a:r>
                    </a:p>
                  </a:txBody>
                  <a:tcPr marL="91447" marR="91447" marT="46362" marB="46362"/>
                </a:tc>
                <a:extLst>
                  <a:ext uri="{0D108BD9-81ED-4DB2-BD59-A6C34878D82A}">
                    <a16:rowId xmlns:a16="http://schemas.microsoft.com/office/drawing/2014/main" val="10002"/>
                  </a:ext>
                </a:extLst>
              </a:tr>
            </a:tbl>
          </a:graphicData>
        </a:graphic>
      </p:graphicFrame>
    </p:spTree>
  </p:cSld>
  <p:clrMapOvr>
    <a:masterClrMapping/>
  </p:clrMapOvr>
  <p:transition/>
  <p:timing/>
</p:sld>
</file>

<file path=ppt/slides/slide9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2" name="文本框 1">
            <a:extLst>
              <a:ext uri="{FF2B5EF4-FFF2-40B4-BE49-F238E27FC236}">
                <a16:creationId xmlns:a16="http://schemas.microsoft.com/office/drawing/2014/main" id="{613A2222-5642-444A-81E4-8FE49F8ACC11}"/>
              </a:ext>
            </a:extLst>
          </p:cNvPr>
          <p:cNvSpPr txBox="1"/>
          <p:nvPr/>
        </p:nvSpPr>
        <p:spPr>
          <a:xfrm>
            <a:off x="1884364" y="536575"/>
            <a:ext cx="8423275" cy="3970338"/>
          </a:xfrm>
          <a:prstGeom prst="rect">
            <a:avLst/>
          </a:prstGeom>
          <a:noFill/>
          <a:ln w="9525">
            <a:noFill/>
          </a:ln>
        </p:spPr>
        <p:txBody>
          <a:bodyPr>
            <a:spAutoFit/>
          </a:bodyPr>
          <a:lstStyle/>
          <a:p>
            <a:pPr>
              <a:lnSpc>
                <a:spcPct val="150000"/>
              </a:lnSpc>
            </a:pPr>
            <a:r>
              <a:rPr lang="zh-CN" altLang="en-US" sz="2800" b="1" noProof="1">
                <a:solidFill>
                  <a:schemeClr val="accent6">
                    <a:lumMod val="60000"/>
                    <a:lumOff val="40000"/>
                  </a:schemeClr>
                </a:solidFill>
                <a:latin typeface="宋体" panose="02010600030101010101" pitchFamily="2" charset="-122"/>
                <a:sym typeface="宋体" panose="02010600030101010101" pitchFamily="2" charset="-122"/>
              </a:rPr>
              <a:t>二、内容理解</a:t>
            </a:r>
          </a:p>
          <a:p>
            <a:pPr>
              <a:lnSpc>
                <a:spcPct val="150000"/>
              </a:lnSpc>
            </a:pPr>
            <a:r>
              <a:rPr lang="zh-CN" altLang="en-US" sz="2800" b="1" noProof="1">
                <a:latin typeface="宋体" panose="02010600030101010101" pitchFamily="2" charset="-122"/>
                <a:sym typeface="宋体" panose="02010600030101010101" pitchFamily="2" charset="-122"/>
              </a:rPr>
              <a:t>1．《虽有嘉肴》论述了学习要重视实践的重要性，要求把明白了的道理付诸实践，通过实践来证明道理是否正确，即实践出真知。另一方面，论述了教学相长的道理。</a:t>
            </a:r>
          </a:p>
          <a:p>
            <a:pPr>
              <a:lnSpc>
                <a:spcPct val="150000"/>
              </a:lnSpc>
            </a:pPr>
            <a:endParaRPr lang="zh-CN" altLang="en-US" sz="2800" b="1" noProof="1">
              <a:latin typeface="宋体" panose="02010600030101010101" pitchFamily="2" charset="-122"/>
              <a:sym typeface="宋体" panose="02010600030101010101" pitchFamily="2" charset="-122"/>
            </a:endParaRPr>
          </a:p>
        </p:txBody>
      </p:sp>
    </p:spTree>
  </p:cSld>
  <p:clrMapOvr>
    <a:masterClrMapping/>
  </p:clrMapOvr>
  <p:transition/>
  <p:timing/>
</p:sld>
</file>

<file path=ppt/tags/tag1.xml><?xml version="1.0" encoding="utf-8"?>
<p:tagLst xmlns:p="http://schemas.openxmlformats.org/presentationml/2006/main">
  <p:tag name="KSO_WM_SLIDE_MODEL_TYPE" val="cover"/>
</p:tagLst>
</file>

<file path=ppt/tags/tag2.xml><?xml version="1.0" encoding="utf-8"?>
<p:tagLst xmlns:p="http://schemas.openxmlformats.org/presentationml/2006/main">
  <p:tag name="KSO_WM_UNIT_TABLE_BEAUTIFY" val="smartTable{ea3441e8-5817-4488-bf75-defb329d8b3c}"/>
</p:tagLst>
</file>

<file path=ppt/tags/tag3.xml><?xml version="1.0" encoding="utf-8"?>
<p:tagLst xmlns:p="http://schemas.openxmlformats.org/presentationml/2006/main">
  <p:tag name="KSO_WM_UNIT_TABLE_BEAUTIFY" val="smartTable{8e9b9caf-5a8f-4d11-a22c-a7e5a0ac28eb}"/>
</p:tagLst>
</file>

<file path=ppt/tags/tag4.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3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4_默认设计模板">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panose="020f05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387</Paragraphs>
  <Slides>208</Slides>
  <Notes>4</Notes>
  <TotalTime>0</TotalTime>
  <HiddenSlides>0</HiddenSlides>
  <MMClips>0</MMClips>
  <ScaleCrop>0</ScaleCrop>
  <HeadingPairs>
    <vt:vector baseType="variant" size="6">
      <vt:variant>
        <vt:lpstr>Fonts used</vt:lpstr>
      </vt:variant>
      <vt:variant>
        <vt:i4>8</vt:i4>
      </vt:variant>
      <vt:variant>
        <vt:lpstr>Theme</vt:lpstr>
      </vt:variant>
      <vt:variant>
        <vt:i4>1</vt:i4>
      </vt:variant>
      <vt:variant>
        <vt:lpstr>Slide Titles</vt:lpstr>
      </vt:variant>
      <vt:variant>
        <vt:i4>208</vt:i4>
      </vt:variant>
    </vt:vector>
  </HeadingPairs>
  <TitlesOfParts>
    <vt:vector baseType="lpstr" size="217">
      <vt:lpstr>Arial</vt:lpstr>
      <vt:lpstr>Calibri Light</vt:lpstr>
      <vt:lpstr>Calibri</vt:lpstr>
      <vt:lpstr>黑体</vt:lpstr>
      <vt:lpstr>宋体</vt:lpstr>
      <vt:lpstr>楷体</vt:lpstr>
      <vt:lpstr>新宋体</vt:lpstr>
      <vt:lpstr>楷体_GB2312</vt:lpstr>
      <vt:lpstr>默认设计模板</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2021-10-10T23:18:21.126</cp:lastPrinted>
  <dcterms:created xsi:type="dcterms:W3CDTF">2021-10-10T23:18:21Z</dcterms:created>
  <dcterms:modified xsi:type="dcterms:W3CDTF">2021-10-10T15:18:25Z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