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dirty="0" smtClean="0">
                <a:solidFill>
                  <a:srgbClr val="5F5F5F"/>
                </a:solidFill>
              </a:rPr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796136" y="-27384"/>
            <a:ext cx="1691784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" action="ppaction://noaction"/>
            </p:cNvPr>
            <p:cNvSpPr txBox="1"/>
            <p:nvPr userDrawn="1"/>
          </p:nvSpPr>
          <p:spPr>
            <a:xfrm>
              <a:off x="73033" y="1807573"/>
              <a:ext cx="122948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课前篇情境创设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370152" y="-27384"/>
            <a:ext cx="1613652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" action="ppaction://noaction"/>
            </p:cNvPr>
            <p:cNvSpPr txBox="1"/>
            <p:nvPr userDrawn="1"/>
          </p:nvSpPr>
          <p:spPr>
            <a:xfrm>
              <a:off x="60351" y="2460637"/>
              <a:ext cx="1289016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课内篇一起思考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6.emf"/><Relationship Id="rId5" Type="http://schemas.openxmlformats.org/officeDocument/2006/relationships/package" Target="../embeddings/Document5.docx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7.emf"/><Relationship Id="rId5" Type="http://schemas.openxmlformats.org/officeDocument/2006/relationships/package" Target="../embeddings/Document6.docx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8.emf"/><Relationship Id="rId5" Type="http://schemas.openxmlformats.org/officeDocument/2006/relationships/package" Target="../embeddings/Document7.docx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8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9.emf"/><Relationship Id="rId5" Type="http://schemas.openxmlformats.org/officeDocument/2006/relationships/package" Target="../embeddings/Document8.docx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0.emf"/><Relationship Id="rId5" Type="http://schemas.openxmlformats.org/officeDocument/2006/relationships/package" Target="../embeddings/Document9.docx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0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1.emf"/><Relationship Id="rId5" Type="http://schemas.openxmlformats.org/officeDocument/2006/relationships/package" Target="../embeddings/Document10.docx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1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2.emf"/><Relationship Id="rId5" Type="http://schemas.openxmlformats.org/officeDocument/2006/relationships/package" Target="../embeddings/Document11.docx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3.jpeg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.emf"/><Relationship Id="rId1" Type="http://schemas.openxmlformats.org/officeDocument/2006/relationships/package" Target="../embeddings/Document1.docx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4.jpeg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3.emf"/><Relationship Id="rId5" Type="http://schemas.openxmlformats.org/officeDocument/2006/relationships/package" Target="../embeddings/Document2.docx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5.png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6.png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7.png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20.png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21.png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22.png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23.png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24.png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4.emf"/><Relationship Id="rId5" Type="http://schemas.openxmlformats.org/officeDocument/2006/relationships/package" Target="../embeddings/Document3.docx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25.png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26.png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27.png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28.png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29.png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30.png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31.png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32.png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34.png"/><Relationship Id="rId7" Type="http://schemas.openxmlformats.org/officeDocument/2006/relationships/image" Target="../media/image33.png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4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9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" Target="slide19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5.emf"/><Relationship Id="rId5" Type="http://schemas.openxmlformats.org/officeDocument/2006/relationships/package" Target="../embeddings/Document4.docx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/>
              <a:t>15</a:t>
            </a:r>
            <a:r>
              <a:rPr lang="zh-CN" altLang="zh-CN"/>
              <a:t>　阿房宫赋　六国论</a:t>
            </a:r>
            <a:endParaRPr lang="zh-CN" altLang="zh-CN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205865" y="1224690"/>
            <a:ext cx="17780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一词多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772816"/>
          <a:ext cx="8128000" cy="3949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8" name="文档" r:id="rId5" imgW="3843020" imgH="1868170" progId="Word.Document.12">
                  <p:embed/>
                </p:oleObj>
              </mc:Choice>
              <mc:Fallback>
                <p:oleObj name="文档" r:id="rId5" imgW="3843020" imgH="1868170" progId="Word.Document.12">
                  <p:embed/>
                  <p:pic>
                    <p:nvPicPr>
                      <p:cNvPr id="0" name="图片 2970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772816"/>
                        <a:ext cx="8128000" cy="39499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5256748" y="1844824"/>
            <a:ext cx="118821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16574" y="2318793"/>
            <a:ext cx="121210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50520" y="2775102"/>
            <a:ext cx="118821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21542" y="3194052"/>
            <a:ext cx="147445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48691" y="3634452"/>
            <a:ext cx="119943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391716" y="4053402"/>
            <a:ext cx="119943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166532" y="4480718"/>
            <a:ext cx="119943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888081" y="4910844"/>
            <a:ext cx="91821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888081" y="5373951"/>
            <a:ext cx="120791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432496" y="1124744"/>
          <a:ext cx="8128000" cy="52644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2" name="文档" r:id="rId5" imgW="3843020" imgH="2490470" progId="Word.Document.12">
                  <p:embed/>
                </p:oleObj>
              </mc:Choice>
              <mc:Fallback>
                <p:oleObj name="文档" r:id="rId5" imgW="3843020" imgH="2490470" progId="Word.Document.12">
                  <p:embed/>
                  <p:pic>
                    <p:nvPicPr>
                      <p:cNvPr id="0" name="图片 3073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32496" y="1124744"/>
                        <a:ext cx="8128000" cy="52644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369182" y="1197487"/>
            <a:ext cx="180693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07607" y="1639899"/>
            <a:ext cx="120444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07607" y="2098246"/>
            <a:ext cx="120444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76388" y="2514269"/>
            <a:ext cx="120444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07017" y="2970738"/>
            <a:ext cx="120444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72292" y="3360073"/>
            <a:ext cx="120444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49519" y="3819862"/>
            <a:ext cx="120444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92777" y="4273283"/>
            <a:ext cx="120444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149622" y="4672449"/>
            <a:ext cx="339465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452297" y="5131641"/>
            <a:ext cx="69948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364695" y="5613716"/>
            <a:ext cx="147193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721280" y="6073483"/>
            <a:ext cx="120614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409994"/>
          <a:ext cx="8128000" cy="429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6" name="文档" r:id="rId5" imgW="3843020" imgH="2029460" progId="Word.Document.12">
                  <p:embed/>
                </p:oleObj>
              </mc:Choice>
              <mc:Fallback>
                <p:oleObj name="文档" r:id="rId5" imgW="3843020" imgH="2029460" progId="Word.Document.12">
                  <p:embed/>
                  <p:pic>
                    <p:nvPicPr>
                      <p:cNvPr id="0" name="图片 3175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409994"/>
                        <a:ext cx="8128000" cy="4292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789582" y="1793364"/>
            <a:ext cx="231453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37654" y="2261339"/>
            <a:ext cx="261513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37654" y="2709655"/>
            <a:ext cx="261513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37654" y="3175607"/>
            <a:ext cx="291858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07290" y="3635485"/>
            <a:ext cx="434434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73090" y="4094075"/>
            <a:ext cx="347854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333794" y="4545645"/>
            <a:ext cx="4032805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542109" y="4540677"/>
            <a:ext cx="938525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42274" y="4992628"/>
            <a:ext cx="342620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667581" y="5007454"/>
            <a:ext cx="316472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023620" y="5362905"/>
            <a:ext cx="85067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061390" y="5362905"/>
            <a:ext cx="404272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2003499"/>
          <a:ext cx="8128000" cy="3105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0" name="文档" r:id="rId5" imgW="3843020" imgH="1468120" progId="Word.Document.12">
                  <p:embed/>
                </p:oleObj>
              </mc:Choice>
              <mc:Fallback>
                <p:oleObj name="文档" r:id="rId5" imgW="3843020" imgH="1468120" progId="Word.Document.12">
                  <p:embed/>
                  <p:pic>
                    <p:nvPicPr>
                      <p:cNvPr id="0" name="图片 3277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2003499"/>
                        <a:ext cx="8128000" cy="31050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342178" y="2050574"/>
            <a:ext cx="291406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51716" y="2050574"/>
            <a:ext cx="167673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62941" y="2482622"/>
            <a:ext cx="1380731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142539" y="2842662"/>
            <a:ext cx="263779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939548" y="2842662"/>
            <a:ext cx="263779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81399" y="3296056"/>
            <a:ext cx="290912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49613" y="3768199"/>
            <a:ext cx="347336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300875" y="4234436"/>
            <a:ext cx="202400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127062" y="4675757"/>
            <a:ext cx="2064685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351048" y="4675757"/>
            <a:ext cx="2064685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409994"/>
          <a:ext cx="8128000" cy="429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4" name="文档" r:id="rId5" imgW="3843020" imgH="2029460" progId="Word.Document.12">
                  <p:embed/>
                </p:oleObj>
              </mc:Choice>
              <mc:Fallback>
                <p:oleObj name="文档" r:id="rId5" imgW="3843020" imgH="2029460" progId="Word.Document.12">
                  <p:embed/>
                  <p:pic>
                    <p:nvPicPr>
                      <p:cNvPr id="0" name="图片 3380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409994"/>
                        <a:ext cx="8128000" cy="4292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225954" y="2235686"/>
            <a:ext cx="258201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40050" y="2606825"/>
            <a:ext cx="235189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25954" y="3419461"/>
            <a:ext cx="142988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15679" y="3778920"/>
            <a:ext cx="316056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15679" y="4603236"/>
            <a:ext cx="173367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15679" y="4967876"/>
            <a:ext cx="6944321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032001" y="5342356"/>
            <a:ext cx="197576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775485"/>
          <a:ext cx="8128000" cy="3561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8" name="文档" r:id="rId5" imgW="3843020" imgH="1684020" progId="Word.Document.12">
                  <p:embed/>
                </p:oleObj>
              </mc:Choice>
              <mc:Fallback>
                <p:oleObj name="文档" r:id="rId5" imgW="3843020" imgH="1684020" progId="Word.Document.12">
                  <p:embed/>
                  <p:pic>
                    <p:nvPicPr>
                      <p:cNvPr id="0" name="图片 3482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775485"/>
                        <a:ext cx="8128000" cy="3561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225955" y="2230324"/>
            <a:ext cx="565790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25954" y="2591913"/>
            <a:ext cx="114185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25954" y="3413274"/>
            <a:ext cx="114185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09637" y="3783588"/>
            <a:ext cx="5371501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25954" y="4590873"/>
            <a:ext cx="114185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25954" y="4961716"/>
            <a:ext cx="1429886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409994"/>
          <a:ext cx="8128000" cy="429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2" name="文档" r:id="rId5" imgW="3843020" imgH="2029460" progId="Word.Document.12">
                  <p:embed/>
                </p:oleObj>
              </mc:Choice>
              <mc:Fallback>
                <p:oleObj name="文档" r:id="rId5" imgW="3843020" imgH="2029460" progId="Word.Document.12">
                  <p:embed/>
                  <p:pic>
                    <p:nvPicPr>
                      <p:cNvPr id="0" name="图片 3585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409994"/>
                        <a:ext cx="8128000" cy="4292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215680" y="1865372"/>
            <a:ext cx="144016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15680" y="2235776"/>
            <a:ext cx="720080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21726" y="2603789"/>
            <a:ext cx="32985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15680" y="3422625"/>
            <a:ext cx="57606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25954" y="3779501"/>
            <a:ext cx="693404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867436" y="4149080"/>
            <a:ext cx="131742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215680" y="4976624"/>
            <a:ext cx="57606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15680" y="5333500"/>
            <a:ext cx="453650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095941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明星荧荧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开妆镜也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灭六国者六国也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非秦也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使负栋之柱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多于南亩之农夫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戍卒叫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函谷举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六国破灭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非兵不利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战不善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赂秦而力亏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破灭之道也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举以予人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赵尝五战于秦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洎牧以谗诛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而为秦人积威之所劫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苟以天下之大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渭流涨腻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弃脂水也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08436" y="1608252"/>
            <a:ext cx="86494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57662" y="2003949"/>
            <a:ext cx="86494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29742" y="2399646"/>
            <a:ext cx="1954490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42646" y="2796114"/>
            <a:ext cx="86494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06019" y="3197250"/>
            <a:ext cx="86494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657662" y="3606386"/>
            <a:ext cx="86494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04848" y="3997310"/>
            <a:ext cx="86494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81002" y="4413555"/>
            <a:ext cx="1978037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202397" y="4822612"/>
            <a:ext cx="86494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458202" y="5223748"/>
            <a:ext cx="86494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631540" y="5613917"/>
            <a:ext cx="1369165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228641" y="6036384"/>
            <a:ext cx="86494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102172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文化常识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妃嫔媵嫱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皇帝的妾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或太子、王、侯的妻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皇帝的妾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皇宫中的女官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古代宫廷里的女官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陪嫁的人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锱铢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古代重量单位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一两的四分之一。铢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一两的二十分之一。锱、铢连用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指很少的钱或很小的事。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旧指县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古代诸侯分给大夫的封地。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诸侯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是古代帝王统辖下的列国君主的统称。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445760" y="1231912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阿房宫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赋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M33.eps" descr="id:2147485914;FounderCES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2657" y="1844824"/>
            <a:ext cx="6106686" cy="37496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2538766"/>
          <a:ext cx="8128000" cy="2034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文档" r:id="rId1" imgW="3913505" imgH="981075" progId="Word.Document.12">
                  <p:embed/>
                </p:oleObj>
              </mc:Choice>
              <mc:Fallback>
                <p:oleObj name="文档" r:id="rId1" imgW="3913505" imgH="981075" progId="Word.Document.12">
                  <p:embed/>
                  <p:pic>
                    <p:nvPicPr>
                      <p:cNvPr id="0" name="图片 104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2538766"/>
                        <a:ext cx="8128000" cy="20344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585460" y="1703188"/>
            <a:ext cx="10210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六国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论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M34.eps" descr="id:2147485921;FounderCES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01455" y="2201786"/>
            <a:ext cx="7389091" cy="36246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《阿房宫赋》是一篇借古讽今的赋体散文。作者通过描写阿房宫的兴建及其毁灭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及对宫中豪华奢侈生活的铺叙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揭示了秦朝统治者的穷奢极欲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生动形象地总结了秦朝统治者骄奢亡国的历史教训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向唐王朝统治者发出了警告。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《六国论》提出并论证了六国灭亡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弊在赂秦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的精辟论点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借古讽今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抨击宋王朝对辽和西夏的屈辱政策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告诫北宋统治者要吸取六国灭亡的教训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以免重蹈覆辙。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505471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【任务一】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分析文章层次结构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感知文章内容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《阿房宫赋》是从哪几个方面来极力描写阿房宫的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建筑之奇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宫女之众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珍宝之多。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《阿房宫赋》既是借古讽谏时弊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为何开头要以六国覆灭起笔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作者讽谏时弊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以秦王朝灭亡为借鉴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写秦朝覆灭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又以六国衰亡为铺垫。六国灭亡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是不能爱民的结果。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因不爱民而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秦如吸取教训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复爱六国之人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那就不会迅速灭亡。然而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蜀山兀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阿房出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秦王朝由此又走上了六国灭亡的老路。开头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个字既在广阔的历史背景中引出阿房宫的修建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又起到了笼盖全篇、暗示主题的作用。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《阿房宫赋》在结构上呈现什么特点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文章的结构十分严谨、巧妙。先写阿房宫的排场建筑及如云美女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暗示秦统治者的荒淫和奢侈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并暗示他们的命运。再写秦的纷奢给人民带来的深重灾难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天下之人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不敢言而敢怒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托出如火山即将爆发的形势。最后写秦不以六国为鉴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终于自食其果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那么当时的统治者如不以秦为鉴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又会有什么结果呢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环环相扣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真可谓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笔所未到气已吞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《阿房宫赋》在写阿房宫被焚时却说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楚人一炬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可怜焦土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这里包含作者怎样的情感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解释为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。作者用这二字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使无穷感慨充溢字里行间。一度威震四海的秦王朝在农民起义的冲击下土崩瓦解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迅速灭亡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覆压三百余里的阿房宫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也在一场烈火之中化为灰烬。秦朝速亡的史实说明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不能爱民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难图久安。但是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当时的唐朝统治者无视历史教训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沉湎声色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大起宫室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身居积薪之上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仍以为安。历史兴亡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激荡胸中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目睹现实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感慨万端。神奇瑰丽的阿房宫付之一炬令人可惜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显赫一时的秦王朝毁于一旦令人可叹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前事不忘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后事之师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不意今人又在步秦人之后尘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唐王朝的命运不也令人担忧吗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楚人一炬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可怜焦土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作者的不安与忧愤溢于言表。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505471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《六国论》课文的中心论点和分论点都是以什么样的方式提出的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用这样的方式提出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有什么好处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本文开门见山提出中心论点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六国破灭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弊在赂秦。它的好处是开门见山、简洁明快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引起人们的思考。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本文分论点有二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赂秦而力亏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破灭之道也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。二是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不赂者以赂者丧。盖失强援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不能独完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。前者是直接提出来的。它的好处是顺应前文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接续自然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道理明晰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使人认识更深一层。后者是在一问一答中提出来的。行文至此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意思有了转折。这种提出论点的方式便于思路的转折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使其转入下一个问题时自然顺畅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同时在一问一答之间也可以引人思考。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099206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【任务二】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赏析作品的艺术手法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体悟其语言艺术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《阿房宫赋》第二段中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明星荧荧</a:t>
            </a:r>
            <a:r>
              <a:rPr lang="en-US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焚椒兰也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运用了哪些修辞手法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这样写有什么好处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明星荧荧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开妆镜也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运用了比喻的修辞手法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以璀璨闪亮的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来比喻纷纷打开的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妆镜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绿云扰扰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梳晓鬟也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也运用了比喻的修辞手法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以纷纷扰扰的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比喻宫女们的发髻。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渭流涨腻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弃脂水也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运用了夸张的修辞手法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说丢弃的脂水可以使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渭流涨腻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可见宫女之多。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烟斜雾横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焚椒兰也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也运用了夸张的修辞手法。这四个分句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运用了排比的修辞手法。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这四个分句字数相等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运用多种修辞手法形象、生动揭露了秦朝统治者的奢侈生活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让我们感受到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所体现出的艺术魅力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这样的铺排也为后文的议论做了很好的铺垫。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494171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《阿房宫赋》是一篇骈体赋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在描写和议论上采用了什么样的手法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本文前两段以描写为主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后两段以议论为主。前面的描写是为后面的议论做铺垫的。无论是描写还是议论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都大量采用了铺排的手法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叙事言情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极尽其致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气势夺人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令人耳目一新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《阿房宫赋》运用对比与烘托的手法取得了怎样的艺术效果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请举例说明。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本文在铺叙中有对比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有烘托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从而造成强烈的反差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讽刺了统治者的骄奢淫逸以及他们必然灭亡的可悲下场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震撼人心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在艺术上了取得了既形象生动又深刻的效果。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精美绝伦、气势非凡的宫殿与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楚人一炬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形成鲜明的对比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具有强烈的视觉冲击力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宫女的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一肌一容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尽态极妍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缦立远视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而望幸焉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有不见者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三十六年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的悲苦命运形成鲜明的对比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给读者以巨大的心灵震撼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有不见者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三十六年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饱含了真切的同情。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二川溶溶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流入宫墙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烘托出阿房宫之壮阔。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911735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《六国论》在语言方面有什么特点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语言生动。在论证中穿插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思厥先祖父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而秦兵又至矣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的描述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引古人之言来形象地说明道理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食之不得下咽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的惶恐不安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大大增强了文章的表达效果。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气势充沛。《六国论》运用对偶、对比、比喻、引用、设问等修辞方式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使文章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博辨以昭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欧阳修语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不仅章法严谨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而且富于变化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承转灵活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纵横恣肆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起伏跌宕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雄起遒劲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具有雄辩的力量和充沛的气势。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737323" y="1196752"/>
          <a:ext cx="6717355" cy="2458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文档" r:id="rId5" imgW="3843020" imgH="1407160" progId="Word.Document.12">
                  <p:embed/>
                </p:oleObj>
              </mc:Choice>
              <mc:Fallback>
                <p:oleObj name="文档" r:id="rId5" imgW="3843020" imgH="1407160" progId="Word.Document.12">
                  <p:embed/>
                  <p:pic>
                    <p:nvPicPr>
                      <p:cNvPr id="0" name="图片 206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37323" y="1196752"/>
                        <a:ext cx="6717355" cy="24580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3672070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(803—852),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字牧之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唐京兆万年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今陕西西安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著名诗人、文学家。晚年居住在长安城南的樊川别墅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后世因此称他为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杜樊川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。杜牧工诗、赋、辞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而以诗歌创作成就最高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在晚唐诗坛独树一帜。人们将他和杜甫相比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称他为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他又和同时代的李商隐齐名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小李杜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。其散文气势雄浑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多针砭时弊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诗歌语言清丽而又风味清新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风格激荡雄浑而又情致婉约。著有《樊川文集》。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68760"/>
            <a:ext cx="8128000" cy="48310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《六国论》的论证虽然周密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但有些说理却欠妥当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你能找出来并加以分析吗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如课文第三段中论证燕国的灭亡时说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以荆卿为计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始速祸焉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就是欠妥的。作者并没有抓住根本问题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而是撷取了一个偶然事件作为论据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把问题简单化了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难以令人信服。要知道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当时强秦灭燕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是历史的必然。只不过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以荆卿为计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加速了燕的灭亡罢了。从逻辑上说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是违反客观实际的。所以说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这个论断是不妥的。再如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作者论六国灭亡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只论及赂秦的弊端及用武不终等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却没有论及统治者的腐败无能这一根本问题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这是不全面、不深刻的。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作者有其历史的和阶级的局限性。但作者能根据其写作意图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提出论点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进行自圆其说的论证。况且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作者撰写此文的本意是对宋王朝屈辱妥协的政策进行讽诫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同时也是对统治者的委婉劝谏。因此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本文虽有不妥之处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但论证说理纵横恣肆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严密紧凑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具有强烈的现实意义与战斗性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仍不失为一篇脍炙人口的政论佳作。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445760" y="1135018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阿房宫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赋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24087" y="1593220"/>
            <a:ext cx="7743825" cy="4933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57425" y="1381125"/>
            <a:ext cx="7677150" cy="4095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09812" y="1414462"/>
            <a:ext cx="7572375" cy="4029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38387" y="1268760"/>
            <a:ext cx="751522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00287" y="3291855"/>
            <a:ext cx="7591425" cy="3009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76475" y="1268760"/>
            <a:ext cx="7639050" cy="5076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1237" y="1268760"/>
            <a:ext cx="7629525" cy="5038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90762" y="1196752"/>
            <a:ext cx="7610475" cy="5095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05037" y="1404937"/>
            <a:ext cx="7781925" cy="4048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32000" y="2541275"/>
            <a:ext cx="8128000" cy="2029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737323" y="1184382"/>
          <a:ext cx="6717355" cy="2172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5" name="文档" r:id="rId5" imgW="3843020" imgH="1243330" progId="Word.Document.12">
                  <p:embed/>
                </p:oleObj>
              </mc:Choice>
              <mc:Fallback>
                <p:oleObj name="文档" r:id="rId5" imgW="3843020" imgH="1243330" progId="Word.Document.12">
                  <p:embed/>
                  <p:pic>
                    <p:nvPicPr>
                      <p:cNvPr id="0" name="图片 2868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37323" y="1184382"/>
                        <a:ext cx="6717355" cy="2172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3321912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(1009—1066),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字明允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自号老泉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北宋眉州眉山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今四川眉山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著名散文家。据说他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岁才发愤读书。宋仁宗嘉祐元年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(1056)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携子苏轼、苏辙到汴京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今河南开封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以所著文章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篇谒见翰林学士欧阳修。欧阳修以为其文可与贾谊、刘向的文章媲美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于是向朝廷推荐他。其文一时被公卿士大夫争相传诵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文人竞相模仿。苏洵精于散文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后人因其子苏轼、苏辙都以文学闻名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故称他为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将父子三人合称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并将其列入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唐宋八大家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62187" y="1196752"/>
            <a:ext cx="7667625" cy="4695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33612" y="1196752"/>
            <a:ext cx="7724775" cy="4905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05050" y="1268760"/>
            <a:ext cx="7581900" cy="4886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39616" y="1124744"/>
            <a:ext cx="7070445" cy="5463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95512" y="1196752"/>
            <a:ext cx="7800975" cy="5067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95512" y="1196752"/>
            <a:ext cx="7800975" cy="5105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09812" y="1371600"/>
            <a:ext cx="7572375" cy="411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67000" y="1135018"/>
            <a:ext cx="6858000" cy="55331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09812" y="1844824"/>
            <a:ext cx="7572375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27648" y="3864124"/>
            <a:ext cx="5943600" cy="962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假设论证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假设论证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即用假设性的语言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把事物之间的因果关系揭示出来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使别人信服。标志性词语通常为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倘若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等。进行假设性的分析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如果举的例子是正面的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那么就从反面来假设分析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举的例子是反面例子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就从正面来进行假设分析。这种方法能进一步揭示论点与论据之间内在的逻辑关系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增强文章的说服力。如在《阿房宫赋》一文中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使六国各爱其人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使秦复爱六国之人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等假设论证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《六国论》中苏洵也运用了一系列的假设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如为六国设图存之道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一是用谋臣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以赂秦之地封天下之谋臣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二是礼贤下士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以事秦之心礼天下之奇才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三是六国联合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并力西向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318000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阿房宫赋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本文写于唐敬宗宝历元年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(825)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。杜牧在《上知己文章启》中谈到本文的写作缘起时说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宝历大起宫室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广声色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故作《阿房宫赋》。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作者借此赋表面铺写阿房宫的兴废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实则用秦骄奢致亡的故事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规劝本朝当政者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以古为鉴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明兴亡大道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表现出一个正直文人忧国忧民的情怀。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迁移练笔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请运用假设论证的方法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围绕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照镜子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这一话题写一段文字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不少于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我来尝试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李世民懂得镜子的作用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能把魏征批评他的话当作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镜子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随时对照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又能懂得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以铜为镜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可以正衣冠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以古为镜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可以知兴替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以人为镜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可以明得失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以古为镜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这难道不是一个很会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照镜子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的人吗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李世民正是做到了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以人为镜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知兴替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明得失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而成为一代名君。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假言说理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假如当初唐太宗非但不听取魏征的逆耳忠言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而且因丑处被照、短处被揭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恼羞成怒而将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镜子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弃之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砸之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又哪会有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贞观之治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的太平盛世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照镜子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方能正确认识自己、提高自己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六国论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北宋建国后一百年间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北宋军队与辽、西夏军队大小六十余战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输多胜少。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年辽大举攻宋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直逼黄河北岸的澶州城下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威胁宋都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宰相寇准力主抗辽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宋打了胜仗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但北宋最高统治者面对有利的形势却屈辱求和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与之订立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澶渊之盟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辽军撤回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宋朝给辽岁币。后来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也向西夏提供岁币。这样的结果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助长了辽和西夏的气焰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加重了人民的负担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极大地损伤了国力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带来了无穷的祸患。北宋的这种输币、纳贡求和的办法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赂秦而求一夕安寝的政策极为相似。所以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苏洵写了《六国论》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六国破灭之道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来进行讽谏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希望北宋统治者改弦更张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勿蹈覆辙。正所谓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前事不忘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后事之师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68760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是古文中介于韵文与散文之间的一种特殊文体。刘勰说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铺也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铺采摛文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体物写志也。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铺采摛文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指赋的形貌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就是极尽铺陈夸张之能事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体物写志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是它的内容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往往于结尾部分发一点议论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以寄讽喻之意。到了唐宋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这种文体已逐渐散文化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这种散文化的赋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《阿房宫赋》即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中的佳作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被誉为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古来文赋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此为第一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论是一种论文文体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《韵术》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《昭明文选》所载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论有两体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一曰史论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乃忠臣于传末作议论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以断其人之善恶。如《史记》中的太史公曰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。二曰政论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则学士大夫议论古今时世人物或评经史之言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正其谬误。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如《六国论》《过秦论》等。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13165"/>
            <a:ext cx="17780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读准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522783"/>
          <a:ext cx="8128000" cy="5722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文档" r:id="rId5" imgW="3899535" imgH="2746375" progId="Word.Document.12">
                  <p:embed/>
                </p:oleObj>
              </mc:Choice>
              <mc:Fallback>
                <p:oleObj name="文档" r:id="rId5" imgW="3899535" imgH="2746375" progId="Word.Document.12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522783"/>
                        <a:ext cx="8128000" cy="57226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102172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成语积累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钩心斗角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原指宫室结构精巧工致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后用来指各用心机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互相排挤。也作勾心斗角。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付之一炬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给它一把火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指全部烧毁。也说付诸一炬。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抱薪救火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比喻因为方法不对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虽然有心消灭祸患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结果反而使祸患扩大。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日削月割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每日每月割让土地。形容一味割地求和。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5666</Words>
  <Application>WPS 演示</Application>
  <PresentationFormat>宽屏</PresentationFormat>
  <Paragraphs>611</Paragraphs>
  <Slides>50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50</vt:i4>
      </vt:variant>
    </vt:vector>
  </HeadingPairs>
  <TitlesOfParts>
    <vt:vector size="76" baseType="lpstr">
      <vt:lpstr>Arial</vt:lpstr>
      <vt:lpstr>宋体</vt:lpstr>
      <vt:lpstr>Wingdings</vt:lpstr>
      <vt:lpstr>黑体</vt:lpstr>
      <vt:lpstr>微软雅黑</vt:lpstr>
      <vt:lpstr>Times New Roman</vt:lpstr>
      <vt:lpstr>NEU-BZ-S92</vt:lpstr>
      <vt:lpstr>Segoe Print</vt:lpstr>
      <vt:lpstr>方正书宋_GBK</vt:lpstr>
      <vt:lpstr>方正宋黑_GBK</vt:lpstr>
      <vt:lpstr>Calibri</vt:lpstr>
      <vt:lpstr>Arial Unicode MS</vt:lpstr>
      <vt:lpstr>仿宋</vt:lpstr>
      <vt:lpstr>楷体</vt:lpstr>
      <vt:lpstr>Office 主题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16　阿房宫赋　六国论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3</cp:revision>
  <dcterms:created xsi:type="dcterms:W3CDTF">2019-11-26T04:16:00Z</dcterms:created>
  <dcterms:modified xsi:type="dcterms:W3CDTF">2020-02-15T02:23:21Z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