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40"/>
  </p:handoutMasterIdLst>
  <p:sldIdLst>
    <p:sldId id="256" r:id="rId3"/>
    <p:sldId id="337" r:id="rId4"/>
    <p:sldId id="338" r:id="rId5"/>
    <p:sldId id="257" r:id="rId6"/>
    <p:sldId id="353" r:id="rId7"/>
    <p:sldId id="286" r:id="rId8"/>
    <p:sldId id="354" r:id="rId9"/>
    <p:sldId id="360" r:id="rId10"/>
    <p:sldId id="361" r:id="rId11"/>
    <p:sldId id="394" r:id="rId12"/>
    <p:sldId id="395" r:id="rId13"/>
    <p:sldId id="362" r:id="rId14"/>
    <p:sldId id="396" r:id="rId15"/>
    <p:sldId id="400" r:id="rId16"/>
    <p:sldId id="399" r:id="rId17"/>
    <p:sldId id="306" r:id="rId18"/>
    <p:sldId id="272" r:id="rId19"/>
    <p:sldId id="308" r:id="rId20"/>
    <p:sldId id="273" r:id="rId22"/>
    <p:sldId id="343" r:id="rId23"/>
    <p:sldId id="344" r:id="rId24"/>
    <p:sldId id="345" r:id="rId25"/>
    <p:sldId id="346" r:id="rId26"/>
    <p:sldId id="349" r:id="rId27"/>
    <p:sldId id="350" r:id="rId28"/>
    <p:sldId id="351" r:id="rId29"/>
    <p:sldId id="265" r:id="rId30"/>
    <p:sldId id="274" r:id="rId31"/>
    <p:sldId id="318" r:id="rId32"/>
    <p:sldId id="319" r:id="rId33"/>
    <p:sldId id="321" r:id="rId34"/>
    <p:sldId id="398" r:id="rId35"/>
    <p:sldId id="339" r:id="rId36"/>
    <p:sldId id="340" r:id="rId37"/>
    <p:sldId id="336" r:id="rId38"/>
    <p:sldId id="335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30" y="-102"/>
      </p:cViewPr>
      <p:guideLst>
        <p:guide orient="horz" pos="2192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36A8982-0B25-451A-BF66-BF363B46D2E7}" type="datetimeFigureOut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C6E4F5-521C-49D4-A69A-818B5D8231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2776-F408-4CCA-AC88-E9265F161E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5E288-6B08-4B29-A210-A02BA3E580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61A1E-D756-4E35-A810-1729EAED75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5652D-68B2-425E-A11E-CD1C36284A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90C28-321D-43A3-950F-E105C218D0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659AD-7172-48D6-AECD-A1F90498B0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74D01-E622-44D3-B27B-01BBBFCB27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FFC90-EE99-4B7E-BB4B-27FA8B8882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C4D6B-ED4D-4AF0-8F76-8AFF3B7688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119A2-3EA7-40F3-9570-332805EF7A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8BE7C-413B-4206-9255-6B0C59D83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946742E-FB5E-4A00-AC9F-8C2326F2B56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zh-CN" altLang="en-US" sz="4400" b="1" smtClean="0"/>
              <a:t>七上语文阅读知识点</a:t>
            </a:r>
            <a:endParaRPr lang="zh-CN" altLang="en-US" sz="4400" b="1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8193"/>
          <p:cNvSpPr>
            <a:spLocks noGrp="1"/>
          </p:cNvSpPr>
          <p:nvPr>
            <p:ph type="title"/>
          </p:nvPr>
        </p:nvSpPr>
        <p:spPr>
          <a:xfrm>
            <a:off x="323850" y="476250"/>
            <a:ext cx="8229600" cy="765175"/>
          </a:xfrm>
        </p:spPr>
        <p:txBody>
          <a:bodyPr/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环境描写的作用</a:t>
            </a:r>
            <a:endParaRPr lang="zh-CN" altLang="en-US" sz="36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323850" y="1425258"/>
            <a:ext cx="828040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noProof="1"/>
              <a:t>1.环境描写是指对人物所处的具体的社会环境和自然环境的描写。社会环境是指能反映社会、时代特征的建筑、场景、陈设等景物及民俗民风等。自然环境是指自然界的景物（场景）,如季节变化、天气、地点、时间等。</a:t>
            </a:r>
            <a:endParaRPr lang="zh-CN" altLang="en-US" sz="2800" b="1" noProof="1"/>
          </a:p>
          <a:p>
            <a:r>
              <a:rPr lang="zh-CN" altLang="en-US" sz="2800" b="1" noProof="1"/>
              <a:t>2.考查形式:</a:t>
            </a:r>
            <a:endParaRPr lang="zh-CN" altLang="en-US" sz="2800" b="1" noProof="1"/>
          </a:p>
          <a:p>
            <a:r>
              <a:rPr lang="zh-CN" altLang="en-US" sz="2800" b="1" noProof="1"/>
              <a:t>对环境描写作用的分析是中考现代文阅读命题的常考内容。常见的命题类型有:①画线句子采用了什么描写方法？有何作用？②第×段的景物描写在文中有何作用？③文中多次出现什么景物？有何作用？</a:t>
            </a:r>
            <a:endParaRPr lang="zh-CN" altLang="en-US" sz="28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8193"/>
          <p:cNvSpPr>
            <a:spLocks noGrp="1"/>
          </p:cNvSpPr>
          <p:nvPr>
            <p:ph type="title"/>
          </p:nvPr>
        </p:nvSpPr>
        <p:spPr>
          <a:xfrm>
            <a:off x="323850" y="882015"/>
            <a:ext cx="8229600" cy="765175"/>
          </a:xfrm>
        </p:spPr>
        <p:txBody>
          <a:bodyPr/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环境描写的作用</a:t>
            </a:r>
            <a:endParaRPr lang="zh-CN" altLang="en-US" sz="36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415290" y="1972945"/>
            <a:ext cx="8392795" cy="3338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sz="3200" b="1">
                <a:sym typeface="+mn-ea"/>
              </a:rPr>
              <a:t>【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答题模板</a:t>
            </a:r>
            <a:r>
              <a:rPr lang="zh-CN" sz="3200" b="1">
                <a:sym typeface="+mn-ea"/>
              </a:rPr>
              <a:t>】</a:t>
            </a:r>
            <a:r>
              <a:rPr lang="zh-CN" altLang="en-US" sz="3200" b="1" noProof="1"/>
              <a:t>①</a:t>
            </a:r>
            <a:r>
              <a:rPr lang="zh-CN" altLang="en-US" sz="3200" b="1" noProof="1">
                <a:solidFill>
                  <a:srgbClr val="FF0000"/>
                </a:solidFill>
              </a:rPr>
              <a:t>交代故事发生的时间、地点、空间、场景</a:t>
            </a:r>
            <a:r>
              <a:rPr lang="zh-CN" altLang="en-US" sz="3200" b="1" noProof="1"/>
              <a:t>（写出来</a:t>
            </a:r>
            <a:r>
              <a:rPr sz="32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3200" b="1" noProof="1"/>
              <a:t>的景象）；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②</a:t>
            </a:r>
            <a:r>
              <a:rPr lang="zh-CN" altLang="en-US" sz="3200" b="1" noProof="1">
                <a:solidFill>
                  <a:srgbClr val="FF0000"/>
                </a:solidFill>
              </a:rPr>
              <a:t>渲染</a:t>
            </a:r>
            <a:r>
              <a:rPr sz="32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3200" b="1" noProof="1">
                <a:solidFill>
                  <a:srgbClr val="FF0000"/>
                </a:solidFill>
              </a:rPr>
              <a:t>的气氛,烘托了人物</a:t>
            </a:r>
            <a:r>
              <a:rPr sz="32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3200" b="1" noProof="1">
                <a:solidFill>
                  <a:srgbClr val="FF0000"/>
                </a:solidFill>
              </a:rPr>
              <a:t>的心情</a:t>
            </a:r>
            <a:r>
              <a:rPr sz="32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3200" b="1" noProof="1">
                <a:solidFill>
                  <a:srgbClr val="FF0000"/>
                </a:solidFill>
              </a:rPr>
              <a:t>情感）</a:t>
            </a:r>
            <a:r>
              <a:rPr lang="zh-CN" altLang="en-US" sz="3200" b="1" noProof="1"/>
              <a:t>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③</a:t>
            </a:r>
            <a:r>
              <a:rPr lang="zh-CN" altLang="en-US" sz="3200" b="1" noProof="1">
                <a:solidFill>
                  <a:srgbClr val="FF0000"/>
                </a:solidFill>
              </a:rPr>
              <a:t>预示人物…的命运</a:t>
            </a:r>
            <a:r>
              <a:rPr lang="zh-CN" altLang="en-US" sz="3200" b="1" noProof="1"/>
              <a:t>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④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推动故事情节的发展,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为下文</a:t>
            </a:r>
            <a:r>
              <a:rPr sz="32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作铺垫</a:t>
            </a:r>
            <a:r>
              <a:rPr lang="zh-CN" altLang="en-US" sz="3200" b="1" noProof="1"/>
              <a:t>；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⑤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揭</a:t>
            </a:r>
            <a:r>
              <a:rPr lang="zh-CN" altLang="en-US" sz="3200" b="1" noProof="1">
                <a:solidFill>
                  <a:srgbClr val="FF0000"/>
                </a:solidFill>
              </a:rPr>
              <a:t>示文章主题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8240" y="1208405"/>
            <a:ext cx="70561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描写的种类及作用？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5820" y="2091055"/>
            <a:ext cx="79140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）人物描写的多种方法: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正面描写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肖像描写、外貌描写、神态描写、动作描写、语言（对话）描写、心理描写作用是: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突出人物的性格特征和作品主题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侧面描写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作用是: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衬托了人物某种思想感情或某种性格特征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2315" y="650240"/>
            <a:ext cx="70745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描写的种类及作用？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1990" y="1486535"/>
            <a:ext cx="778002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重点了解几种描写的作用及答题格式:</a:t>
            </a:r>
            <a:endParaRPr lang="zh-CN" altLang="en-US" sz="2800" b="1"/>
          </a:p>
          <a:p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外貌描写</a:t>
            </a:r>
            <a:r>
              <a:rPr lang="zh-CN" altLang="en-US" sz="2800" b="1"/>
              <a:t>[包括神态描写]（描写人物容貌、衣着、神情、姿态等）:</a:t>
            </a:r>
            <a:r>
              <a:rPr lang="zh-CN" altLang="en-US" sz="2800" b="1">
                <a:solidFill>
                  <a:srgbClr val="FF0000"/>
                </a:solidFill>
              </a:rPr>
              <a:t>交代了人物的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身份、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地位、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处境、经历以及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心理状态、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思想性格</a:t>
            </a:r>
            <a:r>
              <a:rPr lang="zh-CN" altLang="en-US" sz="2800" b="1"/>
              <a:t>等情况。</a:t>
            </a:r>
            <a:endParaRPr lang="zh-CN" altLang="en-US" sz="2800" b="1"/>
          </a:p>
          <a:p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语言描写和动作描写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形象生动地表现出人物的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心理（心情）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并反映了人物的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性格特征或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精神品质。有时还推动了情节的发展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③</a:t>
            </a:r>
            <a:r>
              <a:rPr lang="zh-CN" altLang="en-US" sz="2800" b="1">
                <a:solidFill>
                  <a:srgbClr val="FF0000"/>
                </a:solidFill>
              </a:rPr>
              <a:t>心理描写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形象生动地反映出人物的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思想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揭示了人物的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性格或者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品质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507746" y="1378817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、语言特色？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00" y="2053590"/>
            <a:ext cx="81895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结合语境和修辞方法从下列语句中选择</a:t>
            </a:r>
            <a:r>
              <a:rPr lang="zh-CN" altLang="en-US" sz="2800" b="1"/>
              <a:t>：</a:t>
            </a:r>
            <a:endParaRPr lang="zh-CN" altLang="en-US" sz="2800" b="1"/>
          </a:p>
          <a:p>
            <a:r>
              <a:rPr lang="zh-CN" altLang="en-US" sz="2800" b="1"/>
              <a:t>形象生动、清新优美、简洁凝练、准确严密、精辟深刻、通俗易懂、音韵和谐、节奏感强、诙谐幽默。</a:t>
            </a:r>
            <a:endParaRPr lang="zh-CN" altLang="en-US" sz="2800" b="1"/>
          </a:p>
          <a:p>
            <a:r>
              <a:rPr lang="zh-CN" altLang="en-US" sz="2800" b="1"/>
              <a:t>一般来说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</a:t>
            </a:r>
            <a:r>
              <a:rPr lang="zh-CN" altLang="en-US" sz="2800" b="1"/>
              <a:t>的通俗易懂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书面语</a:t>
            </a:r>
            <a:r>
              <a:rPr lang="zh-CN" altLang="en-US" sz="2800" b="1"/>
              <a:t>的严谨典雅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文学语言</a:t>
            </a:r>
            <a:r>
              <a:rPr lang="zh-CN" altLang="en-US" sz="2800" b="1"/>
              <a:t>的鲜明、生动、富于形象性和充满感情色彩。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0140" y="1887220"/>
            <a:ext cx="50057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表达方式？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350" y="2658110"/>
            <a:ext cx="7479030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记叙（叙述）、议论、抒情、描写、说明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073"/>
          <p:cNvSpPr>
            <a:spLocks noGrp="1"/>
          </p:cNvSpPr>
          <p:nvPr>
            <p:ph type="title"/>
          </p:nvPr>
        </p:nvSpPr>
        <p:spPr>
          <a:xfrm>
            <a:off x="478155" y="813118"/>
            <a:ext cx="8229600" cy="1143000"/>
          </a:xfrm>
        </p:spPr>
        <p:txBody>
          <a:bodyPr/>
          <a:lstStyle/>
          <a:p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600" b="1" smtClean="0"/>
              <a:t>、议论文和记叙文的区别</a:t>
            </a:r>
            <a:endParaRPr lang="zh-CN" altLang="en-US" sz="3600" b="1" smtClean="0"/>
          </a:p>
        </p:txBody>
      </p:sp>
      <p:sp>
        <p:nvSpPr>
          <p:cNvPr id="3080" name="矩形 3079"/>
          <p:cNvSpPr>
            <a:spLocks noChangeArrowheads="1"/>
          </p:cNvSpPr>
          <p:nvPr/>
        </p:nvSpPr>
        <p:spPr bwMode="auto">
          <a:xfrm>
            <a:off x="477838" y="2042795"/>
            <a:ext cx="8208962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3200" b="1" noProof="1"/>
              <a:t>       </a:t>
            </a:r>
            <a:r>
              <a:rPr sz="3200" b="1" noProof="1"/>
              <a:t>议论文以“议”为主,</a:t>
            </a:r>
            <a:r>
              <a:rPr sz="3200" b="1" noProof="1">
                <a:solidFill>
                  <a:srgbClr val="FF0000"/>
                </a:solidFill>
              </a:rPr>
              <a:t>“叙”是为证明论点提出事实根据</a:t>
            </a:r>
            <a:r>
              <a:rPr sz="3200" b="1" noProof="1"/>
              <a:t>,</a:t>
            </a:r>
            <a:r>
              <a:rPr sz="3200" b="1" noProof="1"/>
              <a:t>“叙”要扣住论点,“叙”得简明概括。    </a:t>
            </a:r>
            <a:endParaRPr sz="3200" b="1" noProof="1"/>
          </a:p>
          <a:p>
            <a:r>
              <a:rPr sz="3200" b="1" noProof="1"/>
              <a:t>       记叙文以“叙”为主,</a:t>
            </a:r>
            <a:r>
              <a:rPr sz="3200" b="1" noProof="1">
                <a:solidFill>
                  <a:srgbClr val="FF0000"/>
                </a:solidFill>
              </a:rPr>
              <a:t>“议”是用于揭示事物的本质和意义,起画龙点睛,突出中心的作用</a:t>
            </a:r>
            <a:r>
              <a:rPr sz="3200" b="1" noProof="1"/>
              <a:t>。 </a:t>
            </a:r>
            <a:endParaRPr sz="32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8436"/>
          <p:cNvSpPr>
            <a:spLocks noChangeArrowheads="1"/>
          </p:cNvSpPr>
          <p:nvPr/>
        </p:nvSpPr>
        <p:spPr bwMode="auto">
          <a:xfrm>
            <a:off x="575628" y="1784033"/>
            <a:ext cx="799306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noProof="1"/>
              <a:t>       </a:t>
            </a:r>
            <a:r>
              <a:rPr lang="zh-CN" altLang="en-US" sz="2800" b="1" noProof="1"/>
              <a:t>在</a:t>
            </a:r>
            <a:r>
              <a:rPr lang="zh-CN" altLang="en-US" sz="2800" b="1" noProof="1">
                <a:solidFill>
                  <a:srgbClr val="FF0000"/>
                </a:solidFill>
              </a:rPr>
              <a:t>文章开头</a:t>
            </a:r>
            <a:r>
              <a:rPr lang="zh-CN" altLang="en-US" sz="2800" b="1" noProof="1"/>
              <a:t>做精要议论,起到</a:t>
            </a:r>
            <a:r>
              <a:rPr lang="zh-CN" altLang="en-US" sz="2800" b="1" noProof="1">
                <a:solidFill>
                  <a:srgbClr val="FF0000"/>
                </a:solidFill>
              </a:rPr>
              <a:t>提示全文中心并引起下文</a:t>
            </a:r>
            <a:r>
              <a:rPr lang="zh-CN" altLang="en-US" sz="2800" b="1" noProof="1"/>
              <a:t>的作用。</a:t>
            </a:r>
            <a:endParaRPr lang="zh-CN" altLang="en-US" sz="2800" b="1" noProof="1"/>
          </a:p>
        </p:txBody>
      </p:sp>
      <p:sp>
        <p:nvSpPr>
          <p:cNvPr id="18438" name="矩形 18437"/>
          <p:cNvSpPr>
            <a:spLocks noChangeArrowheads="1"/>
          </p:cNvSpPr>
          <p:nvPr/>
        </p:nvSpPr>
        <p:spPr bwMode="auto">
          <a:xfrm>
            <a:off x="574993" y="2737168"/>
            <a:ext cx="7993062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noProof="1"/>
              <a:t>       </a:t>
            </a:r>
            <a:r>
              <a:rPr lang="zh-CN" altLang="en-US" sz="2800" b="1" noProof="1"/>
              <a:t>在</a:t>
            </a:r>
            <a:r>
              <a:rPr lang="zh-CN" altLang="en-US" sz="2800" b="1" noProof="1">
                <a:solidFill>
                  <a:srgbClr val="FF0000"/>
                </a:solidFill>
              </a:rPr>
              <a:t>文章中间</a:t>
            </a:r>
            <a:r>
              <a:rPr lang="zh-CN" altLang="en-US" sz="2800" b="1" noProof="1"/>
              <a:t>做精要议论,一般用于事情发展的转换衔接处,也称作夹叙夹议,主要起到</a:t>
            </a:r>
            <a:r>
              <a:rPr lang="zh-CN" altLang="en-US" sz="2800" b="1" noProof="1">
                <a:solidFill>
                  <a:srgbClr val="FF0000"/>
                </a:solidFill>
              </a:rPr>
              <a:t>穿针引线、承上启下</a:t>
            </a:r>
            <a:r>
              <a:rPr lang="zh-CN" altLang="en-US" sz="2800" b="1" noProof="1"/>
              <a:t>的作用。</a:t>
            </a:r>
            <a:endParaRPr lang="zh-CN" altLang="en-US" sz="2800" b="1" noProof="1"/>
          </a:p>
        </p:txBody>
      </p:sp>
      <p:sp>
        <p:nvSpPr>
          <p:cNvPr id="2" name="文本框 1"/>
          <p:cNvSpPr txBox="1"/>
          <p:nvPr/>
        </p:nvSpPr>
        <p:spPr>
          <a:xfrm>
            <a:off x="2272665" y="731520"/>
            <a:ext cx="47974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、叙事中议论的作用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5628" y="4192588"/>
            <a:ext cx="799306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800" b="1" noProof="1"/>
              <a:t>       </a:t>
            </a:r>
            <a:r>
              <a:rPr lang="zh-CN" altLang="en-US" sz="2800" b="1" noProof="1"/>
              <a:t>在</a:t>
            </a:r>
            <a:r>
              <a:rPr lang="zh-CN" altLang="en-US" sz="2800" b="1" noProof="1">
                <a:solidFill>
                  <a:srgbClr val="FF0000"/>
                </a:solidFill>
              </a:rPr>
              <a:t>文章结尾</a:t>
            </a:r>
            <a:r>
              <a:rPr lang="zh-CN" altLang="en-US" sz="2800" b="1" noProof="1"/>
              <a:t>作精要议论,一般起到</a:t>
            </a:r>
            <a:r>
              <a:rPr lang="zh-CN" altLang="en-US" sz="2800" b="1" noProof="1">
                <a:solidFill>
                  <a:srgbClr val="FF0000"/>
                </a:solidFill>
              </a:rPr>
              <a:t>总结全文、揭示主题,或意在言外、发人深思</a:t>
            </a:r>
            <a:r>
              <a:rPr lang="zh-CN" altLang="en-US" sz="2800" b="1" noProof="1"/>
              <a:t>等作用。</a:t>
            </a:r>
            <a:endParaRPr lang="zh-CN" altLang="en-US" sz="28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346710" y="716915"/>
            <a:ext cx="8229600" cy="1143000"/>
          </a:xfrm>
        </p:spPr>
        <p:txBody>
          <a:bodyPr/>
          <a:lstStyle/>
          <a:p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600" b="1" smtClean="0"/>
              <a:t>、</a:t>
            </a:r>
            <a:r>
              <a:rPr lang="zh-CN" altLang="en-US" sz="3600" b="1" smtClean="0"/>
              <a:t>文章标题的作用</a:t>
            </a:r>
            <a:endParaRPr lang="zh-CN" altLang="en-US" sz="3600" b="1" smtClean="0"/>
          </a:p>
        </p:txBody>
      </p:sp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1216660" y="1859915"/>
            <a:ext cx="6489700" cy="3879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sz="3200" b="1">
                <a:sym typeface="+mn-ea"/>
              </a:rPr>
              <a:t>【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答题模板</a:t>
            </a:r>
            <a:r>
              <a:rPr lang="zh-CN" sz="3200" b="1">
                <a:sym typeface="+mn-ea"/>
              </a:rPr>
              <a:t>】</a:t>
            </a:r>
            <a:r>
              <a:rPr lang="zh-CN" altLang="en-US" sz="3200" b="1" noProof="1"/>
              <a:t>①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交代写作对象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②</a:t>
            </a:r>
            <a:r>
              <a:rPr lang="zh-CN" altLang="en-US" sz="3200" b="1" noProof="1">
                <a:solidFill>
                  <a:srgbClr val="FF0000"/>
                </a:solidFill>
              </a:rPr>
              <a:t>交代主要内容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③</a:t>
            </a:r>
            <a:r>
              <a:rPr lang="zh-CN" altLang="en-US" sz="3200" b="1" noProof="1">
                <a:solidFill>
                  <a:srgbClr val="FF0000"/>
                </a:solidFill>
              </a:rPr>
              <a:t>交代故事发生环境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④</a:t>
            </a:r>
            <a:r>
              <a:rPr lang="zh-CN" altLang="en-US" sz="3200" b="1" noProof="1">
                <a:solidFill>
                  <a:srgbClr val="FF0000"/>
                </a:solidFill>
              </a:rPr>
              <a:t>作为线索贯穿全文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⑤</a:t>
            </a:r>
            <a:r>
              <a:rPr lang="zh-CN" altLang="en-US" sz="3200" b="1" noProof="1">
                <a:solidFill>
                  <a:srgbClr val="FF0000"/>
                </a:solidFill>
              </a:rPr>
              <a:t>揭示主旨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 noProof="1"/>
              <a:t>⑥</a:t>
            </a:r>
            <a:r>
              <a:rPr lang="zh-CN" altLang="en-US" sz="3200" b="1" noProof="1">
                <a:solidFill>
                  <a:srgbClr val="FF0000"/>
                </a:solidFill>
              </a:rPr>
              <a:t>制造悬念,吸引读者</a:t>
            </a:r>
            <a:r>
              <a:rPr lang="zh-CN" altLang="en-US" sz="3200" b="1" noProof="1"/>
              <a:t>。</a:t>
            </a:r>
            <a:endParaRPr lang="zh-CN" altLang="en-US" sz="3200" b="1" noProof="1"/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+mn-ea"/>
                <a:ea typeface="+mn-ea"/>
                <a:sym typeface="+mn-ea"/>
              </a:rPr>
              <a:t>⑦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富有哲理,引人深思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矩形 19460"/>
          <p:cNvSpPr>
            <a:spLocks noChangeArrowheads="1"/>
          </p:cNvSpPr>
          <p:nvPr/>
        </p:nvSpPr>
        <p:spPr bwMode="auto">
          <a:xfrm>
            <a:off x="167640" y="1293495"/>
            <a:ext cx="880872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 noProof="1"/>
              <a:t>①如果</a:t>
            </a:r>
            <a:r>
              <a:rPr sz="2800" b="1" noProof="1">
                <a:solidFill>
                  <a:srgbClr val="FF0000"/>
                </a:solidFill>
              </a:rPr>
              <a:t>开篇点题</a:t>
            </a:r>
            <a:r>
              <a:rPr sz="2800" b="1" noProof="1"/>
              <a:t>,</a:t>
            </a:r>
            <a:r>
              <a:rPr sz="2800" b="1" noProof="1"/>
              <a:t>首段的作用往往是</a:t>
            </a:r>
            <a:r>
              <a:rPr sz="2800" b="1" noProof="1">
                <a:solidFill>
                  <a:srgbClr val="FF0000"/>
                </a:solidFill>
              </a:rPr>
              <a:t>总括全文,点明题旨</a:t>
            </a:r>
            <a:r>
              <a:rPr sz="2800" b="1" noProof="1"/>
              <a:t>,</a:t>
            </a:r>
            <a:r>
              <a:rPr sz="2800" b="1" noProof="1"/>
              <a:t>或</a:t>
            </a:r>
            <a:r>
              <a:rPr sz="2800" b="1" noProof="1">
                <a:solidFill>
                  <a:srgbClr val="FF0000"/>
                </a:solidFill>
              </a:rPr>
              <a:t>表达</a:t>
            </a:r>
            <a:r>
              <a:rPr sz="2800" b="1" noProof="1"/>
              <a:t>与主旨相关的</a:t>
            </a:r>
            <a:r>
              <a:rPr sz="2800" b="1" noProof="1">
                <a:solidFill>
                  <a:srgbClr val="FF0000"/>
                </a:solidFill>
              </a:rPr>
              <a:t>某种感情（奠定感情基调）</a:t>
            </a:r>
            <a:r>
              <a:rPr sz="2800" b="1" noProof="1"/>
              <a:t>。</a:t>
            </a:r>
            <a:endParaRPr sz="2800" b="1" noProof="1"/>
          </a:p>
          <a:p>
            <a:r>
              <a:rPr sz="2800" b="1" noProof="1"/>
              <a:t>②如果开篇没有点题,首段的作用就是</a:t>
            </a:r>
            <a:r>
              <a:rPr sz="2800" b="1" noProof="1">
                <a:solidFill>
                  <a:srgbClr val="FF0000"/>
                </a:solidFill>
              </a:rPr>
              <a:t>引出下文</a:t>
            </a:r>
            <a:r>
              <a:rPr sz="2800" b="1" noProof="1"/>
              <a:t>,</a:t>
            </a:r>
            <a:r>
              <a:rPr sz="2800" b="1" noProof="1"/>
              <a:t>或</a:t>
            </a:r>
            <a:r>
              <a:rPr sz="2800" b="1" noProof="1">
                <a:solidFill>
                  <a:srgbClr val="FF0000"/>
                </a:solidFill>
              </a:rPr>
              <a:t>与下文形成对照</a:t>
            </a:r>
            <a:r>
              <a:rPr sz="2800" b="1" noProof="1"/>
              <a:t>,</a:t>
            </a:r>
            <a:r>
              <a:rPr sz="2800" b="1" noProof="1"/>
              <a:t>或</a:t>
            </a:r>
            <a:r>
              <a:rPr sz="2800" b="1" noProof="1">
                <a:solidFill>
                  <a:srgbClr val="FF0000"/>
                </a:solidFill>
              </a:rPr>
              <a:t>为下文做铺垫</a:t>
            </a:r>
            <a:r>
              <a:rPr sz="2800" b="1" noProof="1"/>
              <a:t>。</a:t>
            </a:r>
            <a:endParaRPr sz="2800" b="1" noProof="1"/>
          </a:p>
          <a:p>
            <a:r>
              <a:rPr sz="2800" b="1" noProof="1"/>
              <a:t>③</a:t>
            </a:r>
            <a:r>
              <a:rPr lang="zh-CN" sz="2800" b="1" noProof="1"/>
              <a:t>如果</a:t>
            </a:r>
            <a:r>
              <a:rPr sz="2800" b="1" noProof="1">
                <a:solidFill>
                  <a:srgbClr val="FF0000"/>
                </a:solidFill>
              </a:rPr>
              <a:t>开篇是景物描写</a:t>
            </a:r>
            <a:r>
              <a:rPr sz="2800" b="1" noProof="1"/>
              <a:t>,</a:t>
            </a:r>
            <a:r>
              <a:rPr sz="2800" b="1" noProof="1"/>
              <a:t>首段的作用,从</a:t>
            </a:r>
            <a:r>
              <a:rPr sz="2800" b="1" noProof="1">
                <a:solidFill>
                  <a:srgbClr val="FF0000"/>
                </a:solidFill>
              </a:rPr>
              <a:t>结构上</a:t>
            </a:r>
            <a:r>
              <a:rPr sz="2800" b="1" noProof="1"/>
              <a:t>看,</a:t>
            </a:r>
            <a:r>
              <a:rPr sz="2800" b="1" noProof="1">
                <a:solidFill>
                  <a:srgbClr val="FF0000"/>
                </a:solidFill>
              </a:rPr>
              <a:t>是铺垫作用</a:t>
            </a:r>
            <a:r>
              <a:rPr lang="zh-CN" sz="2800" b="1" noProof="1"/>
              <a:t>；</a:t>
            </a:r>
            <a:r>
              <a:rPr sz="2800" b="1" noProof="1"/>
              <a:t>从景物描写上看,它的作用是</a:t>
            </a:r>
            <a:r>
              <a:rPr sz="2800" b="1" noProof="1">
                <a:solidFill>
                  <a:srgbClr val="FF0000"/>
                </a:solidFill>
              </a:rPr>
              <a:t>衬托、勾勒环境</a:t>
            </a:r>
            <a:r>
              <a:rPr sz="2800" b="1" noProof="1"/>
              <a:t>,</a:t>
            </a:r>
            <a:r>
              <a:rPr sz="2800" b="1" noProof="1">
                <a:solidFill>
                  <a:srgbClr val="FF0000"/>
                </a:solidFill>
              </a:rPr>
              <a:t>提供背景</a:t>
            </a:r>
            <a:r>
              <a:rPr sz="2800" b="1" noProof="1">
                <a:solidFill>
                  <a:schemeClr val="tx1"/>
                </a:solidFill>
              </a:rPr>
              <a:t>或</a:t>
            </a:r>
            <a:r>
              <a:rPr sz="2800" b="1" noProof="1">
                <a:solidFill>
                  <a:srgbClr val="FF0000"/>
                </a:solidFill>
              </a:rPr>
              <a:t>营造（渲染）</a:t>
            </a:r>
            <a:r>
              <a:rPr sz="2800" b="1" noProof="1">
                <a:solidFill>
                  <a:schemeClr val="tx1"/>
                </a:solidFill>
              </a:rPr>
              <a:t>某种</a:t>
            </a:r>
            <a:r>
              <a:rPr sz="2800" b="1" noProof="1">
                <a:solidFill>
                  <a:srgbClr val="FF0000"/>
                </a:solidFill>
              </a:rPr>
              <a:t>气氛</a:t>
            </a:r>
            <a:r>
              <a:rPr sz="2800" b="1" noProof="1"/>
              <a:t>。</a:t>
            </a:r>
            <a:endParaRPr sz="2800" b="1" noProof="1"/>
          </a:p>
          <a:p>
            <a:r>
              <a:rPr sz="2800" b="1" noProof="1"/>
              <a:t>④如果</a:t>
            </a:r>
            <a:r>
              <a:rPr sz="2800" b="1" noProof="1">
                <a:solidFill>
                  <a:srgbClr val="FF0000"/>
                </a:solidFill>
              </a:rPr>
              <a:t>首段</a:t>
            </a:r>
            <a:r>
              <a:rPr lang="zh-CN" sz="2800" b="1" noProof="1">
                <a:solidFill>
                  <a:srgbClr val="FF0000"/>
                </a:solidFill>
              </a:rPr>
              <a:t>是</a:t>
            </a:r>
            <a:r>
              <a:rPr sz="2800" b="1" noProof="1">
                <a:solidFill>
                  <a:srgbClr val="FF0000"/>
                </a:solidFill>
              </a:rPr>
              <a:t>连续发问</a:t>
            </a:r>
            <a:r>
              <a:rPr sz="2800" b="1" noProof="1"/>
              <a:t>,</a:t>
            </a:r>
            <a:r>
              <a:rPr sz="2800" b="1" noProof="1"/>
              <a:t>有</a:t>
            </a:r>
            <a:r>
              <a:rPr sz="2800" b="1" noProof="1">
                <a:solidFill>
                  <a:srgbClr val="FF0000"/>
                </a:solidFill>
              </a:rPr>
              <a:t>引人入胜</a:t>
            </a:r>
            <a:r>
              <a:rPr sz="2800" b="1" noProof="1"/>
              <a:t>或</a:t>
            </a:r>
            <a:r>
              <a:rPr sz="2800" b="1" noProof="1">
                <a:solidFill>
                  <a:srgbClr val="FF0000"/>
                </a:solidFill>
              </a:rPr>
              <a:t>发人深思</a:t>
            </a:r>
            <a:r>
              <a:rPr sz="2800" b="1" noProof="1"/>
              <a:t>的作用。</a:t>
            </a:r>
            <a:endParaRPr sz="2800" b="1" noProof="1"/>
          </a:p>
          <a:p>
            <a:r>
              <a:rPr sz="2800" b="1" noProof="1"/>
              <a:t>⑤如果</a:t>
            </a:r>
            <a:r>
              <a:rPr lang="zh-CN" sz="2800" b="1" noProof="1">
                <a:solidFill>
                  <a:srgbClr val="FF0000"/>
                </a:solidFill>
              </a:rPr>
              <a:t>首段是</a:t>
            </a:r>
            <a:r>
              <a:rPr sz="2800" b="1" noProof="1">
                <a:solidFill>
                  <a:srgbClr val="FF0000"/>
                </a:solidFill>
              </a:rPr>
              <a:t>连续感叹</a:t>
            </a:r>
            <a:r>
              <a:rPr sz="2800" b="1" noProof="1"/>
              <a:t>,</a:t>
            </a:r>
            <a:r>
              <a:rPr sz="2800" b="1" noProof="1"/>
              <a:t>兼有</a:t>
            </a:r>
            <a:r>
              <a:rPr sz="2800" b="1" noProof="1">
                <a:solidFill>
                  <a:srgbClr val="FF0000"/>
                </a:solidFill>
              </a:rPr>
              <a:t>强烈的抒情作用</a:t>
            </a:r>
            <a:r>
              <a:rPr sz="2800" b="1" noProof="1"/>
              <a:t>。</a:t>
            </a:r>
            <a:endParaRPr sz="2800" b="1" noProof="1"/>
          </a:p>
          <a:p>
            <a:r>
              <a:rPr sz="2800" b="1" noProof="1"/>
              <a:t>⑥开头还有可能是</a:t>
            </a:r>
            <a:r>
              <a:rPr sz="2800" b="1" noProof="1">
                <a:solidFill>
                  <a:srgbClr val="FF0000"/>
                </a:solidFill>
              </a:rPr>
              <a:t>设置悬念,引人入胜</a:t>
            </a:r>
            <a:r>
              <a:rPr sz="2800" b="1" noProof="1"/>
              <a:t>。</a:t>
            </a:r>
            <a:endParaRPr sz="2800" b="1" noProof="1"/>
          </a:p>
        </p:txBody>
      </p:sp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457200" y="528320"/>
            <a:ext cx="8229600" cy="765175"/>
          </a:xfrm>
        </p:spPr>
        <p:txBody>
          <a:bodyPr/>
          <a:p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600" b="1" smtClean="0"/>
              <a:t>、开头</a:t>
            </a:r>
            <a:r>
              <a:rPr lang="zh-CN" altLang="en-US" sz="3600" b="1" smtClean="0"/>
              <a:t>的作用</a:t>
            </a:r>
            <a:endParaRPr lang="zh-CN" altLang="en-US" sz="36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424815" y="2009140"/>
            <a:ext cx="645985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：根据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文章的不同题材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去答题；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1934210" y="1311275"/>
            <a:ext cx="465899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做阅读题必须有四种意识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53"/>
          <p:cNvSpPr>
            <a:spLocks noChangeArrowheads="1"/>
          </p:cNvSpPr>
          <p:nvPr/>
        </p:nvSpPr>
        <p:spPr bwMode="auto">
          <a:xfrm>
            <a:off x="424815" y="2586990"/>
            <a:ext cx="645985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语境意识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：联系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文章中心和上下文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424815" y="3188335"/>
            <a:ext cx="655955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：一切答案可以在文中找到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题不能脱离文本；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424815" y="4213225"/>
            <a:ext cx="67373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题目意识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：注意答案在问题中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从问题中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找命题意图、答题要点和要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按分值答题。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439166" y="1355957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写作手法及作用？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280" y="1916430"/>
            <a:ext cx="847280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常用具体如下: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1)</a:t>
            </a:r>
            <a:r>
              <a:rPr lang="zh-CN" altLang="en-US" sz="2800" b="1">
                <a:solidFill>
                  <a:srgbClr val="FF0000"/>
                </a:solidFill>
              </a:rPr>
              <a:t>象征手法</a:t>
            </a:r>
            <a:r>
              <a:rPr lang="zh-CN" altLang="en-US" sz="2800" b="1"/>
              <a:t>: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象征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表达了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的情感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增强了文章的表现力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2)</a:t>
            </a:r>
            <a:r>
              <a:rPr lang="zh-CN" altLang="en-US" sz="2800" b="1">
                <a:solidFill>
                  <a:srgbClr val="FF0000"/>
                </a:solidFill>
              </a:rPr>
              <a:t>对比手法</a:t>
            </a:r>
            <a:r>
              <a:rPr lang="zh-CN" altLang="en-US" sz="2800" b="1"/>
              <a:t>:</a:t>
            </a:r>
            <a:r>
              <a:rPr lang="zh-CN" altLang="en-US" sz="2800" b="1"/>
              <a:t>通过对比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突出事物或描写对象的特点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更好地表现了文章的主题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3)</a:t>
            </a:r>
            <a:r>
              <a:rPr lang="zh-CN" altLang="en-US" sz="2800" b="1">
                <a:solidFill>
                  <a:srgbClr val="FF0000"/>
                </a:solidFill>
              </a:rPr>
              <a:t>讽刺手法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运用比喻、夸张等手段和方法对人或事物进行揭露、批判和嘲笑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加强深刻性和批判性,使语言辛辣幽默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380" y="1909445"/>
            <a:ext cx="89058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4)</a:t>
            </a:r>
            <a:r>
              <a:rPr lang="zh-CN" altLang="en-US" sz="2800" b="1">
                <a:solidFill>
                  <a:srgbClr val="FF0000"/>
                </a:solidFill>
              </a:rPr>
              <a:t>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抑</a:t>
            </a:r>
            <a:r>
              <a:rPr lang="zh-CN" altLang="en-US" sz="2800" b="1">
                <a:solidFill>
                  <a:srgbClr val="FF0000"/>
                </a:solidFill>
              </a:rPr>
              <a:t>后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扬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先贬抑再大力颂扬所描写的对象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上下文形成对比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突出所写的对象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收到出人意料的感人效果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n-ea"/>
              </a:rPr>
              <a:t>5)</a:t>
            </a:r>
            <a:r>
              <a:rPr lang="zh-CN" altLang="en-US" sz="2800" b="1">
                <a:solidFill>
                  <a:srgbClr val="FF0000"/>
                </a:solidFill>
              </a:rPr>
              <a:t>衬托（侧面烘托）手法和正面描写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以次要的人或事物衬托主要的人或事物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突出主要的人或事物的特点、性格、思想、感情等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n-ea"/>
              </a:rPr>
              <a:t>6)</a:t>
            </a:r>
            <a:r>
              <a:rPr lang="zh-CN" altLang="en-US" sz="2800" b="1">
                <a:solidFill>
                  <a:srgbClr val="FF0000"/>
                </a:solidFill>
              </a:rPr>
              <a:t>前后照应（首尾呼应）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使情节完整、结构严谨、中心突出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7)</a:t>
            </a:r>
            <a:r>
              <a:rPr lang="zh-CN" altLang="en-US" sz="2800" b="1">
                <a:solidFill>
                  <a:srgbClr val="FF0000"/>
                </a:solidFill>
              </a:rPr>
              <a:t>设置悬念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能引起读者注意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引出文章的说明内容</a:t>
            </a:r>
            <a:r>
              <a:rPr lang="zh-CN" altLang="en-US" sz="2800" b="1"/>
              <a:t>等。</a:t>
            </a:r>
            <a:endParaRPr lang="zh-CN" altLang="en-US" sz="2800" b="1"/>
          </a:p>
        </p:txBody>
      </p:sp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410591" y="1270867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写作手法及作用？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6410" y="1758315"/>
            <a:ext cx="77196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8)</a:t>
            </a:r>
            <a:r>
              <a:rPr lang="zh-CN" altLang="en-US" sz="2800" b="1">
                <a:solidFill>
                  <a:srgbClr val="FF0000"/>
                </a:solidFill>
              </a:rPr>
              <a:t>文章开篇的常见写作手法</a:t>
            </a:r>
            <a:r>
              <a:rPr lang="zh-CN" altLang="en-US" sz="2800" b="1"/>
              <a:t>有:</a:t>
            </a:r>
            <a:endParaRPr lang="zh-CN" altLang="en-US" sz="2800" b="1"/>
          </a:p>
          <a:p>
            <a:r>
              <a:rPr lang="zh-CN" altLang="en-US" sz="2800" b="1"/>
              <a:t>①可以用诗经里的</a:t>
            </a:r>
            <a:r>
              <a:rPr lang="zh-CN" altLang="en-US" sz="2800" b="1">
                <a:solidFill>
                  <a:srgbClr val="FF0000"/>
                </a:solidFill>
              </a:rPr>
              <a:t>赋比兴</a:t>
            </a:r>
            <a:r>
              <a:rPr lang="zh-CN" altLang="en-US" sz="2800" b="1"/>
              <a:t>手法。比如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兴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是先言他物的。</a:t>
            </a:r>
            <a:endParaRPr lang="zh-CN" altLang="en-US" sz="2800" b="1"/>
          </a:p>
          <a:p>
            <a:r>
              <a:rPr lang="zh-CN" altLang="en-US" sz="2800" b="1"/>
              <a:t>②也可以用</a:t>
            </a:r>
            <a:r>
              <a:rPr lang="zh-CN" altLang="en-US" sz="2800" b="1">
                <a:solidFill>
                  <a:srgbClr val="FF0000"/>
                </a:solidFill>
              </a:rPr>
              <a:t>引用</a:t>
            </a:r>
            <a:r>
              <a:rPr lang="zh-CN" altLang="en-US" sz="2800" b="1"/>
              <a:t>的手法。如名句、箴言之类的。</a:t>
            </a:r>
            <a:endParaRPr lang="zh-CN" altLang="en-US" sz="2800" b="1"/>
          </a:p>
          <a:p>
            <a:r>
              <a:rPr lang="zh-CN" altLang="en-US" sz="2800" b="1"/>
              <a:t>③也可以先声夺人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用一系列的</a:t>
            </a:r>
            <a:r>
              <a:rPr lang="zh-CN" altLang="en-US" sz="2800" b="1">
                <a:solidFill>
                  <a:srgbClr val="FF0000"/>
                </a:solidFill>
              </a:rPr>
              <a:t>排比句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气势强烈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④或是采用</a:t>
            </a:r>
            <a:r>
              <a:rPr lang="zh-CN" altLang="en-US" sz="2800" b="1">
                <a:solidFill>
                  <a:srgbClr val="FF0000"/>
                </a:solidFill>
              </a:rPr>
              <a:t>题记</a:t>
            </a:r>
            <a:r>
              <a:rPr lang="zh-CN" altLang="en-US" sz="2800" b="1"/>
              <a:t>的方法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显得</a:t>
            </a:r>
            <a:r>
              <a:rPr lang="zh-CN" altLang="en-US" sz="2800" b="1">
                <a:solidFill>
                  <a:srgbClr val="FF0000"/>
                </a:solidFill>
              </a:rPr>
              <a:t>隽永深刻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又有文采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⑤开头用</a:t>
            </a:r>
            <a:r>
              <a:rPr lang="zh-CN" altLang="en-US" sz="2800" b="1">
                <a:solidFill>
                  <a:srgbClr val="FF0000"/>
                </a:solidFill>
              </a:rPr>
              <a:t>景物描写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渲染</a:t>
            </a:r>
            <a:r>
              <a:rPr lang="zh-CN" altLang="en-US" sz="2800" b="1"/>
              <a:t>你所需要的</a:t>
            </a:r>
            <a:r>
              <a:rPr lang="zh-CN" altLang="en-US" sz="2800" b="1">
                <a:solidFill>
                  <a:srgbClr val="FF0000"/>
                </a:solidFill>
              </a:rPr>
              <a:t>气氛和基调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⑥</a:t>
            </a:r>
            <a:r>
              <a:rPr lang="zh-CN" altLang="en-US" sz="2800" b="1">
                <a:solidFill>
                  <a:srgbClr val="FF0000"/>
                </a:solidFill>
              </a:rPr>
              <a:t>开门见山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⑦</a:t>
            </a:r>
            <a:r>
              <a:rPr lang="zh-CN" altLang="en-US" sz="2800" b="1">
                <a:solidFill>
                  <a:srgbClr val="FF0000"/>
                </a:solidFill>
              </a:rPr>
              <a:t>倒叙开头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335026" y="1034647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写作手法及作用？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1640" y="2120265"/>
            <a:ext cx="84277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9)</a:t>
            </a:r>
            <a:r>
              <a:rPr lang="zh-CN" altLang="en-US" sz="2800" b="1">
                <a:solidFill>
                  <a:srgbClr val="FF0000"/>
                </a:solidFill>
              </a:rPr>
              <a:t>文章末尾的常见写作手法</a:t>
            </a:r>
            <a:r>
              <a:rPr lang="zh-CN" altLang="en-US" sz="2800" b="1"/>
              <a:t>有:</a:t>
            </a:r>
            <a:endParaRPr lang="zh-CN" altLang="en-US" sz="2800" b="1"/>
          </a:p>
          <a:p>
            <a:r>
              <a:rPr lang="zh-CN" altLang="en-US" sz="2800" b="1"/>
              <a:t>   ①</a:t>
            </a:r>
            <a:r>
              <a:rPr lang="zh-CN" altLang="en-US" sz="2800" b="1">
                <a:solidFill>
                  <a:srgbClr val="FF0000"/>
                </a:solidFill>
              </a:rPr>
              <a:t>抒情议论结尾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画龙点睛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点明主旨  </a:t>
            </a:r>
            <a:r>
              <a:rPr lang="zh-CN" altLang="en-US" sz="2800" b="1">
                <a:latin typeface="+mj-ea"/>
                <a:ea typeface="+mj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</a:rPr>
              <a:t>卒章显志</a:t>
            </a:r>
            <a:r>
              <a:rPr lang="zh-CN" altLang="en-US" sz="2800" b="1"/>
              <a:t>）。</a:t>
            </a:r>
            <a:endParaRPr lang="zh-CN" altLang="en-US" sz="2800" b="1"/>
          </a:p>
          <a:p>
            <a:r>
              <a:rPr lang="zh-CN" altLang="en-US" sz="2800" b="1"/>
              <a:t>   ②</a:t>
            </a:r>
            <a:r>
              <a:rPr lang="zh-CN" altLang="en-US" sz="2800" b="1">
                <a:solidFill>
                  <a:srgbClr val="FF0000"/>
                </a:solidFill>
              </a:rPr>
              <a:t>出人意料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又合乎情理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 ③</a:t>
            </a:r>
            <a:r>
              <a:rPr lang="zh-CN" altLang="en-US" sz="2800" b="1">
                <a:solidFill>
                  <a:srgbClr val="FF0000"/>
                </a:solidFill>
              </a:rPr>
              <a:t>戛然而止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发人深省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 ④</a:t>
            </a:r>
            <a:r>
              <a:rPr lang="zh-CN" altLang="en-US" sz="2800" b="1">
                <a:solidFill>
                  <a:srgbClr val="FF0000"/>
                </a:solidFill>
              </a:rPr>
              <a:t>照应开头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421386" y="1299442"/>
            <a:ext cx="8021896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写作手法及作用？</a:t>
            </a:r>
            <a:endParaRPr lang="zh-CN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9435" y="801370"/>
            <a:ext cx="79368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、具体词语的含义与作用？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1543685"/>
            <a:ext cx="808418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方法:</a:t>
            </a:r>
            <a:endParaRPr lang="zh-CN" altLang="en-US" sz="2800" b="1"/>
          </a:p>
          <a:p>
            <a:r>
              <a:rPr lang="zh-CN" altLang="en-US" sz="2800" b="1"/>
              <a:t>结合语境分析结合内容分析语意的变化（主旨、人物心理性格、感情等）从修辞、语气、句式、感情色彩、语体色彩、语言风格等方面分析表达效果。</a:t>
            </a:r>
            <a:endParaRPr lang="zh-CN" altLang="en-US" sz="2800" b="1"/>
          </a:p>
          <a:p>
            <a:r>
              <a:rPr lang="zh-CN" altLang="en-US" sz="2800" b="1"/>
              <a:t>句式:</a:t>
            </a:r>
            <a:endParaRPr lang="zh-CN" altLang="en-US" sz="2800" b="1"/>
          </a:p>
          <a:p>
            <a:r>
              <a:rPr lang="zh-CN" altLang="en-US" sz="2800" b="1"/>
              <a:t>答: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“××”</a:t>
            </a:r>
            <a:r>
              <a:rPr lang="zh-CN" altLang="en-US" sz="2800" b="1">
                <a:solidFill>
                  <a:srgbClr val="FF0000"/>
                </a:solidFill>
              </a:rPr>
              <a:t>一词原指…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这里指…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起到了…的作用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不能换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“××”</a:t>
            </a:r>
            <a:r>
              <a:rPr lang="zh-CN" altLang="en-US" sz="2800" b="1">
                <a:solidFill>
                  <a:srgbClr val="FF0000"/>
                </a:solidFill>
              </a:rPr>
              <a:t>用一词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生动形象地表现了…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如果换成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“××”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就没有这种效果了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所以不能换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3740" y="650240"/>
            <a:ext cx="7507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句子或语段的作用？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2485" y="1278890"/>
            <a:ext cx="747903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内容上</a:t>
            </a:r>
            <a:r>
              <a:rPr lang="zh-CN" altLang="en-US" sz="2800" b="1"/>
              <a:t>:</a:t>
            </a:r>
            <a:r>
              <a:rPr lang="zh-CN" altLang="en-US" sz="2800" b="1"/>
              <a:t>首段和尾段:</a:t>
            </a:r>
            <a:r>
              <a:rPr lang="zh-CN" altLang="en-US" sz="2800" b="1">
                <a:solidFill>
                  <a:srgbClr val="FF0000"/>
                </a:solidFill>
              </a:rPr>
              <a:t>字面义和象征义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点明主旨、升华主题、画龙点睛、表达了作者的思想感情</a:t>
            </a:r>
            <a:r>
              <a:rPr lang="zh-CN" altLang="en-US" sz="2800" b="1"/>
              <a:t>等作用。（</a:t>
            </a:r>
            <a:r>
              <a:rPr lang="zh-CN" altLang="en-US" sz="2800" b="1">
                <a:solidFill>
                  <a:srgbClr val="FF0000"/>
                </a:solidFill>
              </a:rPr>
              <a:t>语面的象征义、喻指义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表现的人物思想性格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点明文章主旨）。有时要结合文章的具体内容补充说明。</a:t>
            </a:r>
            <a:endParaRPr lang="zh-CN" altLang="en-US" sz="2800" b="1"/>
          </a:p>
          <a:p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结构上</a:t>
            </a:r>
            <a:r>
              <a:rPr lang="zh-CN" altLang="en-US" sz="2800" b="1"/>
              <a:t>:</a:t>
            </a:r>
            <a:endParaRPr lang="zh-CN" altLang="en-US" sz="2800" b="1"/>
          </a:p>
          <a:p>
            <a:r>
              <a:rPr lang="zh-CN" altLang="en-US" sz="2800" b="1"/>
              <a:t>在文章</a:t>
            </a:r>
            <a:r>
              <a:rPr lang="zh-CN" altLang="en-US" sz="2800" b="1">
                <a:solidFill>
                  <a:srgbClr val="FF0000"/>
                </a:solidFill>
              </a:rPr>
              <a:t>开头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总领全文、引出下文</a:t>
            </a:r>
            <a:r>
              <a:rPr lang="zh-CN" altLang="en-US" sz="2800" b="1"/>
              <a:t>等作用。</a:t>
            </a:r>
            <a:endParaRPr lang="zh-CN" altLang="en-US" sz="2800" b="1"/>
          </a:p>
          <a:p>
            <a:r>
              <a:rPr lang="zh-CN" altLang="en-US" sz="2800" b="1"/>
              <a:t>在文章</a:t>
            </a:r>
            <a:r>
              <a:rPr lang="zh-CN" altLang="en-US" sz="2800" b="1">
                <a:solidFill>
                  <a:srgbClr val="FF0000"/>
                </a:solidFill>
              </a:rPr>
              <a:t>中间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承接上文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引出下文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承上启下；为后文作铺垫；埋下伏笔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在文章</a:t>
            </a:r>
            <a:r>
              <a:rPr lang="zh-CN" altLang="en-US" sz="2800" b="1">
                <a:solidFill>
                  <a:srgbClr val="FF0000"/>
                </a:solidFill>
              </a:rPr>
              <a:t>结尾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总结上文、照应开头、戛然而止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意味绵长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发人深思、卒章点题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意味深长</a:t>
            </a:r>
            <a:r>
              <a:rPr lang="zh-CN" altLang="en-US" sz="2800" b="1"/>
              <a:t>等。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9665" y="1424305"/>
            <a:ext cx="7253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句子或语段的作用？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250" y="2232660"/>
            <a:ext cx="7479030" cy="246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/>
              <a:t>③</a:t>
            </a:r>
            <a:r>
              <a:rPr lang="zh-CN" altLang="en-US" sz="2800" b="1">
                <a:solidFill>
                  <a:srgbClr val="FF0000"/>
                </a:solidFill>
              </a:rPr>
              <a:t>表达效果上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升华中心、渲染气氛、烘托心情</a:t>
            </a:r>
            <a:r>
              <a:rPr lang="zh-CN" altLang="en-US" sz="2800" b="1"/>
              <a:t>等作用。</a:t>
            </a:r>
            <a:endParaRPr lang="zh-CN" altLang="en-US" sz="2800" b="1"/>
          </a:p>
          <a:p>
            <a:pPr>
              <a:lnSpc>
                <a:spcPct val="110000"/>
              </a:lnSpc>
            </a:pPr>
            <a:r>
              <a:rPr lang="zh-CN" altLang="en-US" sz="2800" b="1"/>
              <a:t>④</a:t>
            </a:r>
            <a:r>
              <a:rPr lang="zh-CN" altLang="en-US" sz="2800" b="1">
                <a:solidFill>
                  <a:srgbClr val="FF0000"/>
                </a:solidFill>
              </a:rPr>
              <a:t>写作手法上</a:t>
            </a:r>
            <a:r>
              <a:rPr lang="zh-CN" altLang="en-US" sz="2800" b="1"/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开篇点题、为后文设伏笔、作铺垫、深化中心、点明主旨、衬托、渲染、呼应、照应、对比、象征、先抑后扬</a:t>
            </a:r>
            <a:r>
              <a:rPr lang="zh-CN" altLang="en-US" sz="2800" b="1"/>
              <a:t>等。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1265"/>
          <p:cNvSpPr>
            <a:spLocks noGrp="1"/>
          </p:cNvSpPr>
          <p:nvPr>
            <p:ph type="title"/>
          </p:nvPr>
        </p:nvSpPr>
        <p:spPr>
          <a:xfrm>
            <a:off x="468313" y="1052513"/>
            <a:ext cx="8229600" cy="836612"/>
          </a:xfrm>
        </p:spPr>
        <p:txBody>
          <a:bodyPr/>
          <a:lstStyle/>
          <a:p>
            <a:r>
              <a:rPr lang="zh-CN" altLang="en-US" sz="3600" b="1" noProof="1" smtClean="0">
                <a:solidFill>
                  <a:schemeClr val="tx2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600" b="1" noProof="1" smtClean="0">
                <a:solidFill>
                  <a:schemeClr val="tx2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 noProof="1" smtClean="0">
                <a:solidFill>
                  <a:schemeClr val="tx2"/>
                </a:solidFill>
                <a:uFillTx/>
              </a:rPr>
              <a:t>、联想和想象</a:t>
            </a:r>
            <a:endParaRPr lang="zh-CN" altLang="en-US" sz="3600" b="1" noProof="1" smtClean="0">
              <a:solidFill>
                <a:schemeClr val="tx2"/>
              </a:solidFill>
              <a:uFillTx/>
            </a:endParaRPr>
          </a:p>
        </p:txBody>
      </p:sp>
      <p:sp>
        <p:nvSpPr>
          <p:cNvPr id="11268" name="矩形 11267"/>
          <p:cNvSpPr>
            <a:spLocks noChangeArrowheads="1"/>
          </p:cNvSpPr>
          <p:nvPr/>
        </p:nvSpPr>
        <p:spPr bwMode="auto">
          <a:xfrm>
            <a:off x="395288" y="2205038"/>
            <a:ext cx="82804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联想:由一事物</a:t>
            </a:r>
            <a:r>
              <a:rPr lang="zh-CN" altLang="en-US" sz="2800" b="1">
                <a:solidFill>
                  <a:srgbClr val="FF0000"/>
                </a:solidFill>
              </a:rPr>
              <a:t>想到相关的另一事物</a:t>
            </a:r>
            <a:r>
              <a:rPr lang="zh-CN" altLang="en-US" sz="2800" b="1"/>
              <a:t>的心理过程。  </a:t>
            </a:r>
            <a:endParaRPr lang="zh-CN" altLang="en-US" sz="2800" b="1"/>
          </a:p>
          <a:p>
            <a:r>
              <a:rPr lang="zh-CN" altLang="en-US" sz="2800" b="1"/>
              <a:t>想象:在原有的感性形象的基础上</a:t>
            </a:r>
            <a:r>
              <a:rPr lang="zh-CN" altLang="en-US" sz="2800" b="1">
                <a:solidFill>
                  <a:srgbClr val="FF0000"/>
                </a:solidFill>
              </a:rPr>
              <a:t>创造出新形象</a:t>
            </a:r>
            <a:r>
              <a:rPr lang="zh-CN" altLang="en-US" sz="2800" b="1"/>
              <a:t>的心理过程。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7280" y="3056255"/>
            <a:ext cx="52495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必记记叙文阅读知识点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613410" y="1920875"/>
            <a:ext cx="7917180" cy="331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时间、地点、人物、事件的起因、经过、结果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技巧: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时间地点看标志词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准确程度看题意</a:t>
            </a:r>
            <a:endParaRPr lang="zh-CN" altLang="en-US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中心人物识别看中心和写作着力点</a:t>
            </a:r>
            <a:endParaRPr lang="zh-CN" altLang="en-US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事件概括要考虑文章中心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句式是: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什么人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干什么；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什么人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怎么样或为什么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干什么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508381" y="1268962"/>
            <a:ext cx="802189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记叙文六要素</a:t>
            </a:r>
            <a:endParaRPr lang="zh-CN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640715" y="2161540"/>
            <a:ext cx="76327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速读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确定体裁和中心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初看题目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明要求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1934210" y="1311275"/>
            <a:ext cx="465899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做阅读题的流程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640715" y="2820035"/>
            <a:ext cx="76327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再通读原文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依据要求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确定有效阅读区域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582930" y="3496945"/>
            <a:ext cx="763270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反复斟酌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并作答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是否按照要求作答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是否表达明确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54330" y="1679575"/>
            <a:ext cx="8240395" cy="387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方法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看题目、人物（事物）、事件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进行综合、概括</a:t>
            </a:r>
            <a:endParaRPr lang="zh-CN" altLang="en-US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句式: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①此文记叙了（描写了、说明了）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的故事（事迹、经过、事件、景物）。即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“什么人+干什么”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这可以作为一句话概括文章内容答案。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②表现了（赞美了、揭示了、讽刺了、反映了、歌颂了、揭露了、批判了）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③抒发了作者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的感情。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54330" y="793750"/>
            <a:ext cx="822896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概括文章内容？（中心句通常在文章首尾的议论抒情句中）</a:t>
            </a:r>
            <a:endParaRPr lang="zh-CN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470281" y="716512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记叙顺序及作用？</a:t>
            </a:r>
            <a:endParaRPr lang="zh-CN" altLang="zh-CN" sz="30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362585" y="1271905"/>
            <a:ext cx="857059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1)</a:t>
            </a:r>
            <a:r>
              <a:rPr lang="zh-CN" altLang="en-US" sz="2800" b="1" dirty="0">
                <a:solidFill>
                  <a:srgbClr val="FF0000"/>
                </a:solidFill>
              </a:rPr>
              <a:t>顺叙</a:t>
            </a:r>
            <a:r>
              <a:rPr lang="zh-CN" altLang="en-US" sz="2800" b="1" dirty="0">
                <a:solidFill>
                  <a:schemeClr val="tx1"/>
                </a:solidFill>
              </a:rPr>
              <a:t>（按事情发展先后顺序）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作用:叙事有头有尾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条理清晰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读起来脉络清楚、印象深刻。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362585" y="2567305"/>
            <a:ext cx="8512175" cy="1723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2)</a:t>
            </a:r>
            <a:r>
              <a:rPr lang="zh-CN" altLang="en-US" sz="2800" b="1" dirty="0">
                <a:solidFill>
                  <a:srgbClr val="FF0000"/>
                </a:solidFill>
              </a:rPr>
              <a:t>倒叙</a:t>
            </a:r>
            <a:r>
              <a:rPr lang="zh-CN" altLang="en-US" sz="2800" b="1" dirty="0">
                <a:solidFill>
                  <a:schemeClr val="tx1"/>
                </a:solidFill>
              </a:rPr>
              <a:t>（先写结果或事件过程中的一部分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</a:rPr>
              <a:t>再交待前面发生的事） 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作用:制造悬念、吸引读者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避免叙述的平铺直叙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增强文章的生动性。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7169"/>
          <p:cNvSpPr>
            <a:spLocks noGrp="1"/>
          </p:cNvSpPr>
          <p:nvPr>
            <p:ph type="title"/>
          </p:nvPr>
        </p:nvSpPr>
        <p:spPr>
          <a:xfrm>
            <a:off x="394970" y="1315085"/>
            <a:ext cx="8152130" cy="706755"/>
          </a:xfrm>
        </p:spPr>
        <p:txBody>
          <a:bodyPr/>
          <a:lstStyle/>
          <a:p>
            <a:pPr algn="l"/>
            <a:r>
              <a:rPr lang="zh-CN" sz="3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）插叙</a:t>
            </a:r>
            <a:r>
              <a:rPr lang="zh-CN" altLang="en-US" sz="3000" b="1" dirty="0">
                <a:solidFill>
                  <a:schemeClr val="tx1"/>
                </a:solidFill>
                <a:latin typeface="+mj-ea"/>
                <a:cs typeface="+mj-ea"/>
                <a:sym typeface="+mn-ea"/>
              </a:rPr>
              <a:t>（叙事时中断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+mj-ea"/>
                <a:cs typeface="+mj-ea"/>
                <a:sym typeface="+mn-ea"/>
              </a:rPr>
              <a:t>插入相关的另一件事）</a:t>
            </a:r>
            <a:endParaRPr lang="zh-CN" altLang="en-US" sz="30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72" name="矩形 7171"/>
          <p:cNvSpPr>
            <a:spLocks noChangeArrowheads="1"/>
          </p:cNvSpPr>
          <p:nvPr/>
        </p:nvSpPr>
        <p:spPr bwMode="auto">
          <a:xfrm>
            <a:off x="179388" y="2098040"/>
            <a:ext cx="8785225" cy="310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800" b="1"/>
              <a:t>       </a:t>
            </a:r>
            <a:r>
              <a:rPr sz="2800" b="1"/>
              <a:t>首先掌握插叙的作用主要有:</a:t>
            </a:r>
            <a:r>
              <a:rPr sz="2800" b="1">
                <a:solidFill>
                  <a:srgbClr val="FF0000"/>
                </a:solidFill>
                <a:sym typeface="+mn-ea"/>
              </a:rPr>
              <a:t>补充衬托</a:t>
            </a:r>
            <a:r>
              <a:rPr sz="2800" b="1">
                <a:solidFill>
                  <a:srgbClr val="FF0000"/>
                </a:solidFill>
              </a:rPr>
              <a:t>主要情节</a:t>
            </a:r>
            <a:r>
              <a:rPr sz="2800" b="1">
                <a:solidFill>
                  <a:schemeClr val="tx1"/>
                </a:solidFill>
              </a:rPr>
              <a:t>；</a:t>
            </a:r>
            <a:r>
              <a:rPr sz="2800" b="1"/>
              <a:t>有时起</a:t>
            </a:r>
            <a:r>
              <a:rPr sz="2800" b="1">
                <a:solidFill>
                  <a:srgbClr val="FF0000"/>
                </a:solidFill>
              </a:rPr>
              <a:t>解释说明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使文章</a:t>
            </a:r>
            <a:r>
              <a:rPr lang="zh-CN" sz="2800" b="1">
                <a:solidFill>
                  <a:srgbClr val="FF0000"/>
                </a:solidFill>
              </a:rPr>
              <a:t>波澜起伏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情节更集中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推动情节发展,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解开悬念,</a:t>
            </a:r>
            <a:r>
              <a:rPr sz="2800" b="1">
                <a:solidFill>
                  <a:srgbClr val="FF0000"/>
                </a:solidFill>
              </a:rPr>
              <a:t>更好地突出人物的性格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突出主题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为下文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sz="2800" b="1">
                <a:solidFill>
                  <a:srgbClr val="FF0000"/>
                </a:solidFill>
              </a:rPr>
              <a:t>作铺垫</a:t>
            </a:r>
            <a:r>
              <a:rPr sz="2800" b="1"/>
              <a:t>；</a:t>
            </a:r>
            <a:r>
              <a:rPr sz="2800" b="1">
                <a:solidFill>
                  <a:srgbClr val="FF0000"/>
                </a:solidFill>
              </a:rPr>
              <a:t>丰富文章内容,使情节更加完整</a:t>
            </a:r>
            <a:r>
              <a:rPr sz="2800" b="1"/>
              <a:t>等。</a:t>
            </a:r>
            <a:endParaRPr sz="2800" b="1"/>
          </a:p>
          <a:p>
            <a:r>
              <a:rPr sz="2800" b="1"/>
              <a:t>       其次要仔细阅读插叙的有关内容,分析出其作用；</a:t>
            </a:r>
            <a:endParaRPr sz="2800" b="1"/>
          </a:p>
          <a:p>
            <a:r>
              <a:rPr sz="2800" b="1"/>
              <a:t>       最后用简洁、准确的语言,结合具体的语句来分析插叙的作用</a:t>
            </a:r>
            <a:r>
              <a:rPr lang="zh-CN" sz="2800" b="1"/>
              <a:t>。</a:t>
            </a:r>
            <a:endParaRPr 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507746" y="1485497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记叙线索及作用？</a:t>
            </a:r>
            <a:endParaRPr lang="zh-CN" altLang="zh-CN" sz="30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537210" y="2068195"/>
            <a:ext cx="796353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线索种类：物线、事线、人线、感情线、时间线、地点线、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见闻线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590550" y="3065145"/>
            <a:ext cx="796353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线索判断技巧：看题目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看议论抒情句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看多次出现的字眼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590550" y="4000500"/>
            <a:ext cx="811530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作用：是贯穿全文的脉络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把文中的人物和事件有机地连在一起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使文章条理清楚、层次清晰。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507746" y="1485497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0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记叙</a:t>
            </a:r>
            <a:r>
              <a:rPr lang="zh-CN" altLang="en-US" sz="3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人称及作用</a:t>
            </a:r>
            <a:r>
              <a:rPr lang="en-US" altLang="zh-CN" sz="3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0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537210" y="2068195"/>
            <a:ext cx="796353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第一人称：亲切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适于心理描写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便于刻画人物形象及性格特点。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508000" y="3065145"/>
            <a:ext cx="796353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第二人称：便于情感交流。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461645" y="3711575"/>
            <a:ext cx="81153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第三人称：显得客观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不受时空限制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便于叙事和议论。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534035" y="2028190"/>
            <a:ext cx="8240395" cy="215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从两个方面入手</a:t>
            </a:r>
            <a:r>
              <a:rPr lang="zh-CN" altLang="en-US" sz="2800" b="1">
                <a:sym typeface="+mn-ea"/>
              </a:rPr>
              <a:t>: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一是通过分析典型事例来理解人物形象</a:t>
            </a:r>
            <a:r>
              <a:rPr lang="zh-CN" altLang="en-US" sz="2800">
                <a:sym typeface="+mn-ea"/>
              </a:rPr>
              <a:t>；</a:t>
            </a:r>
            <a:endParaRPr lang="zh-CN" altLang="en-US" sz="2800"/>
          </a:p>
          <a:p>
            <a:r>
              <a:rPr sz="2800" b="1">
                <a:solidFill>
                  <a:srgbClr val="FF0000"/>
                </a:solidFill>
              </a:rPr>
              <a:t>二是通过对人物描写（外貌描写、动作描写、心理描写、语言描写、肖像描写等）方法的分析来把握人物的思想性格。要分析直接描写、侧面描写、细节描写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457835" y="1417320"/>
            <a:ext cx="8228965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分析人物形象</a:t>
            </a:r>
            <a:r>
              <a:rPr lang="zh-CN" altLang="en-US" sz="3200" b="1">
                <a:sym typeface="+mn-ea"/>
              </a:rPr>
              <a:t>:</a:t>
            </a:r>
            <a:endParaRPr lang="zh-CN" altLang="en-US"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57165" y="497395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：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0140" y="1887220"/>
            <a:ext cx="50057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小说三要素？</a:t>
            </a: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350" y="2658110"/>
            <a:ext cx="717613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人物（主要要素）、环境、情节。      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其中情节包括（序幕）开端、发展、高潮、结局（尾声）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073"/>
          <p:cNvSpPr>
            <a:spLocks noGrp="1"/>
          </p:cNvSpPr>
          <p:nvPr>
            <p:ph type="title"/>
          </p:nvPr>
        </p:nvSpPr>
        <p:spPr>
          <a:xfrm>
            <a:off x="457200" y="378778"/>
            <a:ext cx="8229600" cy="1143000"/>
          </a:xfrm>
        </p:spPr>
        <p:txBody>
          <a:bodyPr/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smtClean="0"/>
              <a:t>、从修辞角度赏析句子的方法</a:t>
            </a:r>
            <a:endParaRPr lang="zh-CN" altLang="en-US" sz="3600" b="1" smtClean="0"/>
          </a:p>
        </p:txBody>
      </p:sp>
      <p:sp>
        <p:nvSpPr>
          <p:cNvPr id="3079" name="矩形 3078"/>
          <p:cNvSpPr>
            <a:spLocks noChangeArrowheads="1"/>
          </p:cNvSpPr>
          <p:nvPr/>
        </p:nvSpPr>
        <p:spPr bwMode="auto">
          <a:xfrm>
            <a:off x="539433" y="1422400"/>
            <a:ext cx="80645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【答题技巧】首先需要明确各种修辞方法的特征；其次根据每种修辞方法的特征进行辨析；最后结合具体内容,分析使用该种修辞方法的表达效果。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539750" y="2867660"/>
            <a:ext cx="82924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比喻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:把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比作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生动形象地写出xx事物的xx特点；表达某种情感或观点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拟人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赋予事物以人的性格、思想、感情和动作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使物人格化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生动形象地写出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事物的</a:t>
            </a:r>
            <a:r>
              <a:rPr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特点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（3）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夸张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突出特征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揭示本质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给读者以鲜明而强烈的印象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9465" y="1082040"/>
            <a:ext cx="71939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排比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增强语势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便于表达强烈的感情。议论文中增强文章气势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增加感染力、说服力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（5）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对偶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形式整齐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音韵和谐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互相映衬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互为补充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（6）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反复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强调某种意思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表达强烈的感情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富有感染力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（7）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设问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自问自答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引人注意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发人深思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（8）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反问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态度鲜明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加强语气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强烈抒情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80" name="矩形 3079"/>
          <p:cNvSpPr>
            <a:spLocks noChangeArrowheads="1"/>
          </p:cNvSpPr>
          <p:nvPr/>
        </p:nvSpPr>
        <p:spPr bwMode="auto">
          <a:xfrm>
            <a:off x="571818" y="4620260"/>
            <a:ext cx="8208962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sz="2800" b="1" noProof="1"/>
              <a:t>【</a:t>
            </a:r>
            <a:r>
              <a:rPr lang="zh-CN" sz="2800" b="1" noProof="1">
                <a:solidFill>
                  <a:srgbClr val="FF0000"/>
                </a:solidFill>
              </a:rPr>
              <a:t>答题模板</a:t>
            </a:r>
            <a:r>
              <a:rPr lang="zh-CN" sz="2800" b="1" noProof="1"/>
              <a:t>】</a:t>
            </a:r>
            <a:r>
              <a:rPr lang="zh-CN" sz="2800" b="1" noProof="1">
                <a:solidFill>
                  <a:srgbClr val="FF0000"/>
                </a:solidFill>
              </a:rPr>
              <a:t>运用了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的修辞方法,把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比作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（或把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拟人化,赋予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altLang="en-US" sz="2800" b="1" noProof="1">
                <a:solidFill>
                  <a:srgbClr val="FF0000"/>
                </a:solidFill>
              </a:rPr>
              <a:t>以人的情态</a:t>
            </a:r>
            <a:r>
              <a:rPr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noProof="1">
                <a:solidFill>
                  <a:srgbClr val="FF0000"/>
                </a:solidFill>
              </a:rPr>
              <a:t>动作</a:t>
            </a:r>
            <a:r>
              <a:rPr lang="zh-CN" sz="2800" b="1" noProof="1">
                <a:solidFill>
                  <a:srgbClr val="FF0000"/>
                </a:solidFill>
              </a:rPr>
              <a:t>等）,生动形象地写出了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方面的特点,表达了作者的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lang="zh-CN" sz="2800" b="1" noProof="1">
                <a:solidFill>
                  <a:srgbClr val="FF0000"/>
                </a:solidFill>
              </a:rPr>
              <a:t>之情</a:t>
            </a:r>
            <a:r>
              <a:rPr lang="zh-CN" sz="2800" b="1" noProof="1"/>
              <a:t>。</a:t>
            </a:r>
            <a:endParaRPr lang="zh-CN" sz="2800" b="1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07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smtClean="0"/>
              <a:t>、对比手法的作用</a:t>
            </a:r>
            <a:endParaRPr lang="zh-CN" altLang="en-US" sz="3600" b="1" smtClean="0"/>
          </a:p>
        </p:txBody>
      </p:sp>
      <p:sp>
        <p:nvSpPr>
          <p:cNvPr id="3079" name="矩形 3078"/>
          <p:cNvSpPr>
            <a:spLocks noChangeArrowheads="1"/>
          </p:cNvSpPr>
          <p:nvPr/>
        </p:nvSpPr>
        <p:spPr bwMode="auto">
          <a:xfrm>
            <a:off x="468313" y="1488440"/>
            <a:ext cx="80645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【答题技巧】对比手法的作用主要是:突出被表现物的本质特征,使形象更鲜明,主题更突出,思想感情更深刻。</a:t>
            </a:r>
            <a:endParaRPr lang="zh-CN" altLang="en-US" sz="2800" b="1"/>
          </a:p>
        </p:txBody>
      </p:sp>
      <p:sp>
        <p:nvSpPr>
          <p:cNvPr id="3080" name="矩形 3079"/>
          <p:cNvSpPr>
            <a:spLocks noChangeArrowheads="1"/>
          </p:cNvSpPr>
          <p:nvPr/>
        </p:nvSpPr>
        <p:spPr bwMode="auto">
          <a:xfrm>
            <a:off x="383540" y="3110230"/>
            <a:ext cx="830326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800" b="1" noProof="1"/>
              <a:t>【</a:t>
            </a:r>
            <a:r>
              <a:rPr lang="zh-CN" sz="2800" b="1" noProof="1">
                <a:solidFill>
                  <a:srgbClr val="FF0000"/>
                </a:solidFill>
              </a:rPr>
              <a:t>答题模板</a:t>
            </a:r>
            <a:r>
              <a:rPr lang="zh-CN" sz="2800" b="1" noProof="1"/>
              <a:t>】</a:t>
            </a:r>
            <a:r>
              <a:rPr sz="2800" b="1" noProof="1">
                <a:solidFill>
                  <a:srgbClr val="FF0000"/>
                </a:solidFill>
              </a:rPr>
              <a:t>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…</a:t>
            </a:r>
            <a:r>
              <a:rPr sz="2800" b="1" noProof="1">
                <a:solidFill>
                  <a:srgbClr val="FF0000"/>
                </a:solidFill>
              </a:rPr>
              <a:t>与…对比,突出了…,更好地表现了事物的…特征/人物/…形象/文章…的主题</a:t>
            </a:r>
            <a:r>
              <a:rPr lang="zh-CN" sz="2800" b="1" noProof="1"/>
              <a:t>。</a:t>
            </a:r>
            <a:endParaRPr lang="zh-CN" sz="28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4575" y="1311910"/>
            <a:ext cx="7149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描写的种类及作用？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730" y="2091055"/>
            <a:ext cx="79140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了解描写的几种形式: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景物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描写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①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从不同的感觉进行来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描写</a:t>
            </a:r>
            <a:r>
              <a:rPr lang="zh-CN" altLang="en-US" sz="3200" b="1">
                <a:sym typeface="+mn-ea"/>
              </a:rPr>
              <a:t>,如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视觉、听觉、味觉、嗅觉、触觉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。                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以动衬静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动静结合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 ③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正面与侧面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直接与间接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073"/>
          <p:cNvSpPr>
            <a:spLocks noGrp="1"/>
          </p:cNvSpPr>
          <p:nvPr>
            <p:ph type="title"/>
          </p:nvPr>
        </p:nvSpPr>
        <p:spPr>
          <a:xfrm>
            <a:off x="386080" y="577215"/>
            <a:ext cx="8229600" cy="845820"/>
          </a:xfrm>
        </p:spPr>
        <p:txBody>
          <a:bodyPr/>
          <a:lstStyle/>
          <a:p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 smtClean="0"/>
              <a:t>景物描写顺序及作用</a:t>
            </a:r>
            <a:endParaRPr lang="zh-CN" altLang="en-US" sz="3200" b="1" smtClean="0"/>
          </a:p>
        </p:txBody>
      </p:sp>
      <p:sp>
        <p:nvSpPr>
          <p:cNvPr id="3079" name="矩形 3078"/>
          <p:cNvSpPr>
            <a:spLocks noChangeArrowheads="1"/>
          </p:cNvSpPr>
          <p:nvPr/>
        </p:nvSpPr>
        <p:spPr bwMode="auto">
          <a:xfrm>
            <a:off x="468313" y="1488440"/>
            <a:ext cx="8064500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【答题技巧】景物描写一般以空间顺序（由远到近、由近到远、由上到下、由外到里等）为主,采用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“移步换景”</a:t>
            </a:r>
            <a:r>
              <a:rPr lang="zh-CN" altLang="en-US" sz="2800" b="1"/>
              <a:t>法,有时也会采用时间顺序（从早到晚、春夏秋冬等）,回答此类题时应通读全段,寻找有关</a:t>
            </a:r>
            <a:r>
              <a:rPr lang="zh-CN" altLang="en-US" sz="2800" b="1">
                <a:solidFill>
                  <a:srgbClr val="FF0000"/>
                </a:solidFill>
              </a:rPr>
              <a:t>空间、时间</a:t>
            </a:r>
            <a:r>
              <a:rPr lang="zh-CN" altLang="en-US" sz="2800" b="1">
                <a:solidFill>
                  <a:schemeClr val="tx1"/>
                </a:solidFill>
              </a:rPr>
              <a:t>等的</a:t>
            </a:r>
            <a:r>
              <a:rPr lang="zh-CN" altLang="en-US" sz="2800" b="1">
                <a:solidFill>
                  <a:srgbClr val="FF0000"/>
                </a:solidFill>
              </a:rPr>
              <a:t>词语</a:t>
            </a:r>
            <a:r>
              <a:rPr lang="zh-CN" altLang="en-US" sz="2800" b="1"/>
              <a:t>,</a:t>
            </a:r>
            <a:r>
              <a:rPr lang="zh-CN" altLang="en-US" sz="2800" b="1"/>
              <a:t>从而判断文段的写作顺序。</a:t>
            </a:r>
            <a:endParaRPr lang="zh-CN" altLang="en-US" sz="2800" b="1"/>
          </a:p>
        </p:txBody>
      </p:sp>
      <p:sp>
        <p:nvSpPr>
          <p:cNvPr id="3080" name="矩形 3079"/>
          <p:cNvSpPr>
            <a:spLocks noChangeArrowheads="1"/>
          </p:cNvSpPr>
          <p:nvPr/>
        </p:nvSpPr>
        <p:spPr bwMode="auto">
          <a:xfrm>
            <a:off x="477838" y="3979545"/>
            <a:ext cx="820896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 noProof="1"/>
              <a:t>【</a:t>
            </a:r>
            <a:r>
              <a:rPr lang="zh-CN" sz="2800" b="1" noProof="1">
                <a:solidFill>
                  <a:srgbClr val="FF0000"/>
                </a:solidFill>
              </a:rPr>
              <a:t>答题思路</a:t>
            </a:r>
            <a:r>
              <a:rPr lang="zh-CN" sz="2800" b="1" noProof="1"/>
              <a:t>】</a:t>
            </a:r>
            <a:r>
              <a:rPr sz="2800" b="1" noProof="1">
                <a:solidFill>
                  <a:schemeClr val="tx1"/>
                </a:solidFill>
              </a:rPr>
              <a:t>文章</a:t>
            </a:r>
            <a:r>
              <a:rPr sz="2800" b="1" noProof="1">
                <a:solidFill>
                  <a:srgbClr val="FF0000"/>
                </a:solidFill>
              </a:rPr>
              <a:t>是按照…的空间（时间）顺序来描写景物的,条理清晰地描写了景物的.....特征</a:t>
            </a:r>
            <a:r>
              <a:rPr lang="zh-CN" sz="2800" b="1" noProof="1"/>
              <a:t>。</a:t>
            </a:r>
            <a:endParaRPr lang="zh-CN" sz="28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6160" y="1080770"/>
            <a:ext cx="46837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景物描写的作用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710" y="1664335"/>
            <a:ext cx="818769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一、</a:t>
            </a:r>
            <a:r>
              <a:rPr lang="zh-CN" altLang="en-US" sz="2800" b="1">
                <a:solidFill>
                  <a:srgbClr val="FF0000"/>
                </a:solidFill>
              </a:rPr>
              <a:t>交代故事发生的时间、地点、场景</a:t>
            </a:r>
            <a:r>
              <a:rPr lang="zh-CN" altLang="en-US" sz="2800" b="1"/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揭示作品的时代背景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二、</a:t>
            </a:r>
            <a:r>
              <a:rPr lang="zh-CN" altLang="en-US" sz="2800" b="1">
                <a:solidFill>
                  <a:srgbClr val="FF0000"/>
                </a:solidFill>
              </a:rPr>
              <a:t>渲染环境气氛,烘托人物心情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三、</a:t>
            </a:r>
            <a:r>
              <a:rPr lang="zh-CN" altLang="en-US" sz="2800" b="1">
                <a:solidFill>
                  <a:srgbClr val="FF0000"/>
                </a:solidFill>
              </a:rPr>
              <a:t>展示人物性格,人物周围的环境</a:t>
            </a:r>
            <a:r>
              <a:rPr lang="zh-CN" altLang="en-US" sz="2800" b="1"/>
              <a:t>,能够</a:t>
            </a:r>
            <a:r>
              <a:rPr lang="zh-CN" altLang="en-US" sz="2800" b="1">
                <a:solidFill>
                  <a:srgbClr val="FF0000"/>
                </a:solidFill>
              </a:rPr>
              <a:t>展示一个人的身份、气质、个性等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四、</a:t>
            </a:r>
            <a:r>
              <a:rPr lang="zh-CN" altLang="en-US" sz="2800" b="1">
                <a:solidFill>
                  <a:srgbClr val="FF0000"/>
                </a:solidFill>
              </a:rPr>
              <a:t>借景抒情,情景交融,抒发自己的感情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五、</a:t>
            </a:r>
            <a:r>
              <a:rPr lang="zh-CN" altLang="en-US" sz="2800" b="1">
                <a:solidFill>
                  <a:srgbClr val="FF0000"/>
                </a:solidFill>
              </a:rPr>
              <a:t>奠定感情基调,为下文作铺垫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六、</a:t>
            </a:r>
            <a:r>
              <a:rPr lang="zh-CN" altLang="en-US" sz="2800" b="1">
                <a:solidFill>
                  <a:srgbClr val="FF0000"/>
                </a:solidFill>
              </a:rPr>
              <a:t>酝酿诗情画意,深化作品主题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4516</Words>
  <Application>WPS 演示</Application>
  <PresentationFormat>全屏显示(4:3)</PresentationFormat>
  <Paragraphs>263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黑体</vt:lpstr>
      <vt:lpstr>SimSun-ExtB</vt:lpstr>
      <vt:lpstr>微软雅黑</vt:lpstr>
      <vt:lpstr>Arial Unicode MS</vt:lpstr>
      <vt:lpstr>Calibri</vt:lpstr>
      <vt:lpstr>华文琥珀</vt:lpstr>
      <vt:lpstr>华文楷体</vt:lpstr>
      <vt:lpstr>默认设计模板</vt:lpstr>
      <vt:lpstr>七上语文阅读知识点</vt:lpstr>
      <vt:lpstr>PowerPoint 演示文稿</vt:lpstr>
      <vt:lpstr>PowerPoint 演示文稿</vt:lpstr>
      <vt:lpstr>1、从修辞角度赏析句子的方法</vt:lpstr>
      <vt:lpstr>PowerPoint 演示文稿</vt:lpstr>
      <vt:lpstr>2、对比手法的作用</vt:lpstr>
      <vt:lpstr>PowerPoint 演示文稿</vt:lpstr>
      <vt:lpstr>（1）景物描写顺序及作用</vt:lpstr>
      <vt:lpstr>PowerPoint 演示文稿</vt:lpstr>
      <vt:lpstr>环境描写的作用</vt:lpstr>
      <vt:lpstr>环境描写的作用</vt:lpstr>
      <vt:lpstr>PowerPoint 演示文稿</vt:lpstr>
      <vt:lpstr>PowerPoint 演示文稿</vt:lpstr>
      <vt:lpstr>PowerPoint 演示文稿</vt:lpstr>
      <vt:lpstr>PowerPoint 演示文稿</vt:lpstr>
      <vt:lpstr>6、议论文和记叙文的区别</vt:lpstr>
      <vt:lpstr>PowerPoint 演示文稿</vt:lpstr>
      <vt:lpstr>8、文章标题的作用</vt:lpstr>
      <vt:lpstr>9、开头的作用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13、联想和想象</vt:lpstr>
      <vt:lpstr>PowerPoint 演示文稿</vt:lpstr>
      <vt:lpstr>PowerPoint 演示文稿</vt:lpstr>
      <vt:lpstr>PowerPoint 演示文稿</vt:lpstr>
      <vt:lpstr>PowerPoint 演示文稿</vt:lpstr>
      <vt:lpstr>（3）插叙（叙事时中断,插入相关的另一件事）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语文素养提升</dc:title>
  <dc:creator>user</dc:creator>
  <cp:lastModifiedBy>dell</cp:lastModifiedBy>
  <cp:revision>20</cp:revision>
  <dcterms:created xsi:type="dcterms:W3CDTF">2020-09-27T00:02:00Z</dcterms:created>
  <dcterms:modified xsi:type="dcterms:W3CDTF">2020-12-25T15:57:56Z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