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2"/>
  </p:notesMasterIdLst>
  <p:sldIdLst>
    <p:sldId id="338" r:id="rId4"/>
    <p:sldId id="334" r:id="rId5"/>
    <p:sldId id="337" r:id="rId6"/>
    <p:sldId id="336" r:id="rId7"/>
    <p:sldId id="335" r:id="rId8"/>
    <p:sldId id="288" r:id="rId9"/>
    <p:sldId id="312" r:id="rId10"/>
    <p:sldId id="291" r:id="rId11"/>
    <p:sldId id="292" r:id="rId12"/>
    <p:sldId id="313" r:id="rId13"/>
    <p:sldId id="293" r:id="rId14"/>
    <p:sldId id="294" r:id="rId15"/>
    <p:sldId id="289" r:id="rId16"/>
    <p:sldId id="290" r:id="rId17"/>
    <p:sldId id="261" r:id="rId18"/>
    <p:sldId id="263" r:id="rId19"/>
    <p:sldId id="264" r:id="rId20"/>
    <p:sldId id="265" r:id="rId21"/>
    <p:sldId id="295" r:id="rId22"/>
    <p:sldId id="267" r:id="rId23"/>
    <p:sldId id="268" r:id="rId24"/>
    <p:sldId id="270" r:id="rId25"/>
    <p:sldId id="274" r:id="rId26"/>
    <p:sldId id="279" r:id="rId27"/>
    <p:sldId id="283" r:id="rId28"/>
    <p:sldId id="284" r:id="rId29"/>
    <p:sldId id="285" r:id="rId30"/>
    <p:sldId id="281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99FF"/>
    <a:srgbClr val="66FFCC"/>
    <a:srgbClr val="0066FF"/>
    <a:srgbClr val="00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-9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47107" name="日期占位符 471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47108" name="幻灯片图像占位符 4710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7109" name="文本占位符 4710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7110" name="页脚占位符 471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b="0" dirty="0"/>
          </a:p>
        </p:txBody>
      </p:sp>
      <p:sp>
        <p:nvSpPr>
          <p:cNvPr id="47111" name="灯片编号占位符 471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hyperlink" Target="http://cn.netor.com/m/box200011/pic/m3175&#26753;&#21551;&#36229;.jpg" TargetMode="Externa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GIF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3.redoc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9545" y="0"/>
            <a:ext cx="9312910" cy="6858000"/>
          </a:xfrm>
          <a:prstGeom prst="rect">
            <a:avLst/>
          </a:prstGeom>
        </p:spPr>
      </p:pic>
      <p:pic>
        <p:nvPicPr>
          <p:cNvPr id="5" name="图片 4" descr="国家勋章.je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764540"/>
            <a:ext cx="4273550" cy="5125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占位符 41986"/>
          <p:cNvSpPr>
            <a:spLocks noGrp="1"/>
          </p:cNvSpPr>
          <p:nvPr>
            <p:ph type="body" idx="4294967295"/>
          </p:nvPr>
        </p:nvSpPr>
        <p:spPr>
          <a:xfrm>
            <a:off x="685800" y="691833"/>
            <a:ext cx="7772400" cy="4114800"/>
          </a:xfrm>
        </p:spPr>
        <p:txBody>
          <a:bodyPr/>
          <a:p>
            <a:r>
              <a:rPr lang="zh-CN" altLang="en-US" b="1" dirty="0"/>
              <a:t>四     关于论据</a:t>
            </a:r>
            <a:endParaRPr lang="zh-CN" altLang="en-US" b="1" dirty="0"/>
          </a:p>
          <a:p>
            <a:r>
              <a:rPr lang="en-US" altLang="zh-CN" dirty="0">
                <a:solidFill>
                  <a:srgbClr val="0066FF"/>
                </a:solidFill>
              </a:rPr>
              <a:t>1</a:t>
            </a:r>
            <a:r>
              <a:rPr lang="zh-CN" altLang="en-US" dirty="0">
                <a:solidFill>
                  <a:srgbClr val="0066FF"/>
                </a:solidFill>
              </a:rPr>
              <a:t>、事实论据</a:t>
            </a:r>
            <a:r>
              <a:rPr lang="zh-CN">
                <a:solidFill>
                  <a:srgbClr val="0066FF"/>
                </a:solidFill>
              </a:rPr>
              <a:t>：具体事例、概括事实、统计数字、亲生经历等</a:t>
            </a:r>
            <a:endParaRPr lang="zh-CN">
              <a:solidFill>
                <a:srgbClr val="0066FF"/>
              </a:solidFill>
            </a:endParaRPr>
          </a:p>
          <a:p>
            <a:r>
              <a:rPr lang="en-US" altLang="zh-CN" dirty="0">
                <a:solidFill>
                  <a:srgbClr val="0066FF"/>
                </a:solidFill>
              </a:rPr>
              <a:t>2</a:t>
            </a:r>
            <a:r>
              <a:rPr lang="zh-CN" altLang="en-US" dirty="0">
                <a:solidFill>
                  <a:srgbClr val="0066FF"/>
                </a:solidFill>
              </a:rPr>
              <a:t>、道理论据：名人名言、谚语、古代文献、经典著作等</a:t>
            </a:r>
            <a:endParaRPr lang="zh-CN" altLang="en-US" dirty="0">
              <a:solidFill>
                <a:srgbClr val="0066FF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43009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占位符 43010"/>
          <p:cNvSpPr>
            <a:spLocks noGrp="1"/>
          </p:cNvSpPr>
          <p:nvPr>
            <p:ph type="body" idx="4294967295"/>
          </p:nvPr>
        </p:nvSpPr>
        <p:spPr>
          <a:xfrm>
            <a:off x="48260" y="-27940"/>
            <a:ext cx="9096375" cy="7658100"/>
          </a:xfrm>
        </p:spPr>
        <p:txBody>
          <a:bodyPr/>
          <a:p>
            <a:pPr>
              <a:lnSpc>
                <a:spcPct val="160000"/>
              </a:lnSpc>
            </a:pPr>
            <a:r>
              <a:rPr lang="zh-CN" altLang="en-US" sz="2800" b="1" dirty="0"/>
              <a:t>五     论证方法及其作用</a:t>
            </a:r>
            <a:endParaRPr lang="zh-CN" altLang="en-US" sz="2800" b="1" dirty="0"/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solidFill>
                  <a:srgbClr val="0066FF"/>
                </a:solidFill>
              </a:rPr>
              <a:t> </a:t>
            </a:r>
            <a:r>
              <a:rPr lang="en-US" altLang="zh-CN" sz="2800" b="1">
                <a:solidFill>
                  <a:srgbClr val="0066FF"/>
                </a:solidFill>
              </a:rPr>
              <a:t>1</a:t>
            </a:r>
            <a:r>
              <a:rPr lang="zh-CN" altLang="en-US" sz="2800" b="1" dirty="0">
                <a:solidFill>
                  <a:srgbClr val="0066FF"/>
                </a:solidFill>
              </a:rPr>
              <a:t>、例证法</a:t>
            </a:r>
            <a:r>
              <a:rPr lang="en-US" altLang="zh-CN" sz="2800" b="1">
                <a:solidFill>
                  <a:srgbClr val="0066FF"/>
                </a:solidFill>
              </a:rPr>
              <a:t>(</a:t>
            </a:r>
            <a:r>
              <a:rPr lang="zh-CN" altLang="en-US" sz="2800" b="1" dirty="0">
                <a:solidFill>
                  <a:srgbClr val="0066FF"/>
                </a:solidFill>
              </a:rPr>
              <a:t>摆事实</a:t>
            </a:r>
            <a:r>
              <a:rPr lang="en-US" altLang="zh-CN" sz="2800" b="1">
                <a:solidFill>
                  <a:srgbClr val="0066FF"/>
                </a:solidFill>
              </a:rPr>
              <a:t>)</a:t>
            </a:r>
            <a:r>
              <a:rPr lang="zh-CN" altLang="en-US" sz="2800" b="1" dirty="0">
                <a:solidFill>
                  <a:srgbClr val="0066FF"/>
                </a:solidFill>
              </a:rPr>
              <a:t>：具体典型而且充分地证明了某一论点。</a:t>
            </a:r>
            <a:endParaRPr lang="zh-CN" altLang="en-US" sz="2800" b="1" dirty="0">
              <a:solidFill>
                <a:srgbClr val="0066FF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solidFill>
                  <a:srgbClr val="0066FF"/>
                </a:solidFill>
              </a:rPr>
              <a:t> </a:t>
            </a:r>
            <a:r>
              <a:rPr lang="en-US" altLang="zh-CN" sz="2800" b="1">
                <a:solidFill>
                  <a:srgbClr val="0066FF"/>
                </a:solidFill>
              </a:rPr>
              <a:t>2</a:t>
            </a:r>
            <a:r>
              <a:rPr lang="zh-CN" altLang="en-US" sz="2800" b="1" dirty="0">
                <a:solidFill>
                  <a:srgbClr val="0066FF"/>
                </a:solidFill>
              </a:rPr>
              <a:t>、引证法</a:t>
            </a:r>
            <a:r>
              <a:rPr lang="en-US" altLang="zh-CN" sz="2800" b="1">
                <a:solidFill>
                  <a:srgbClr val="0066FF"/>
                </a:solidFill>
              </a:rPr>
              <a:t>(</a:t>
            </a:r>
            <a:r>
              <a:rPr lang="zh-CN" altLang="en-US" sz="2800" b="1" dirty="0">
                <a:solidFill>
                  <a:srgbClr val="0066FF"/>
                </a:solidFill>
              </a:rPr>
              <a:t>讲道理</a:t>
            </a:r>
            <a:r>
              <a:rPr lang="en-US" altLang="zh-CN" sz="2800" b="1">
                <a:solidFill>
                  <a:srgbClr val="0066FF"/>
                </a:solidFill>
              </a:rPr>
              <a:t>)</a:t>
            </a:r>
            <a:r>
              <a:rPr lang="zh-CN" altLang="en-US" sz="2800" b="1" dirty="0">
                <a:solidFill>
                  <a:srgbClr val="0066FF"/>
                </a:solidFill>
              </a:rPr>
              <a:t>：引用了什么论证了某一论点，使论证具有说服力。</a:t>
            </a:r>
            <a:endParaRPr lang="zh-CN" altLang="en-US" sz="2800" b="1" dirty="0">
              <a:solidFill>
                <a:srgbClr val="0066FF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solidFill>
                  <a:srgbClr val="0066FF"/>
                </a:solidFill>
              </a:rPr>
              <a:t> </a:t>
            </a:r>
            <a:r>
              <a:rPr lang="en-US" altLang="zh-CN" sz="2800" b="1">
                <a:solidFill>
                  <a:srgbClr val="0066FF"/>
                </a:solidFill>
              </a:rPr>
              <a:t>3</a:t>
            </a:r>
            <a:r>
              <a:rPr lang="zh-CN" altLang="en-US" sz="2800" b="1" dirty="0">
                <a:solidFill>
                  <a:srgbClr val="0066FF"/>
                </a:solidFill>
              </a:rPr>
              <a:t>、喻证法</a:t>
            </a:r>
            <a:r>
              <a:rPr lang="en-US" altLang="zh-CN" sz="2800" b="1">
                <a:solidFill>
                  <a:srgbClr val="0066FF"/>
                </a:solidFill>
              </a:rPr>
              <a:t>(</a:t>
            </a:r>
            <a:r>
              <a:rPr lang="zh-CN" altLang="en-US" sz="2800" b="1" dirty="0">
                <a:solidFill>
                  <a:srgbClr val="0066FF"/>
                </a:solidFill>
              </a:rPr>
              <a:t>讲道理</a:t>
            </a:r>
            <a:r>
              <a:rPr lang="en-US" altLang="zh-CN" sz="2800" b="1">
                <a:solidFill>
                  <a:srgbClr val="0066FF"/>
                </a:solidFill>
              </a:rPr>
              <a:t>)</a:t>
            </a:r>
            <a:r>
              <a:rPr lang="zh-CN" altLang="en-US" sz="2800" b="1" dirty="0">
                <a:solidFill>
                  <a:srgbClr val="0066FF"/>
                </a:solidFill>
              </a:rPr>
              <a:t>：形象生动地阐述了某一论点，使说理更通俗易懂。</a:t>
            </a:r>
            <a:endParaRPr lang="zh-CN" altLang="en-US" sz="2800" b="1" dirty="0">
              <a:solidFill>
                <a:srgbClr val="0066FF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solidFill>
                  <a:srgbClr val="0066FF"/>
                </a:solidFill>
              </a:rPr>
              <a:t> </a:t>
            </a:r>
            <a:r>
              <a:rPr lang="en-US" altLang="zh-CN" sz="2800" b="1">
                <a:solidFill>
                  <a:srgbClr val="0066FF"/>
                </a:solidFill>
              </a:rPr>
              <a:t>4</a:t>
            </a:r>
            <a:r>
              <a:rPr lang="zh-CN" altLang="en-US" sz="2800" b="1" dirty="0">
                <a:solidFill>
                  <a:srgbClr val="0066FF"/>
                </a:solidFill>
              </a:rPr>
              <a:t>、对比法</a:t>
            </a:r>
            <a:r>
              <a:rPr lang="en-US" altLang="zh-CN" sz="2800" b="1">
                <a:solidFill>
                  <a:srgbClr val="0066FF"/>
                </a:solidFill>
              </a:rPr>
              <a:t>(</a:t>
            </a:r>
            <a:r>
              <a:rPr lang="zh-CN" altLang="en-US" sz="2800" b="1" dirty="0">
                <a:solidFill>
                  <a:srgbClr val="0066FF"/>
                </a:solidFill>
              </a:rPr>
              <a:t>讲道理</a:t>
            </a:r>
            <a:r>
              <a:rPr lang="en-US" altLang="zh-CN" sz="2800" b="1">
                <a:solidFill>
                  <a:srgbClr val="0066FF"/>
                </a:solidFill>
              </a:rPr>
              <a:t>)</a:t>
            </a:r>
            <a:r>
              <a:rPr lang="zh-CN" altLang="en-US" sz="2800" b="1" dirty="0">
                <a:solidFill>
                  <a:srgbClr val="0066FF"/>
                </a:solidFill>
              </a:rPr>
              <a:t>：通过对比，突出强调了某一论点，使说理更鲜明。 </a:t>
            </a:r>
            <a:endParaRPr lang="zh-CN" altLang="en-US" sz="28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占位符 44034"/>
          <p:cNvSpPr>
            <a:spLocks noGrp="1"/>
          </p:cNvSpPr>
          <p:nvPr>
            <p:ph type="body" idx="4294967295"/>
          </p:nvPr>
        </p:nvSpPr>
        <p:spPr>
          <a:xfrm>
            <a:off x="684213" y="260350"/>
            <a:ext cx="7772400" cy="6597650"/>
          </a:xfrm>
        </p:spPr>
        <p:txBody>
          <a:bodyPr/>
          <a:p>
            <a:pPr>
              <a:lnSpc>
                <a:spcPct val="140000"/>
              </a:lnSpc>
            </a:pPr>
            <a:r>
              <a:rPr lang="zh-CN" altLang="en-US" b="1" dirty="0"/>
              <a:t>六      论证结构</a:t>
            </a:r>
            <a:endParaRPr lang="zh-CN" altLang="en-US" b="1" dirty="0"/>
          </a:p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rgbClr val="0066FF"/>
                </a:solidFill>
              </a:rPr>
              <a:t>提出问题</a:t>
            </a:r>
            <a:r>
              <a:rPr lang="en-US" altLang="zh-CN" b="1">
                <a:solidFill>
                  <a:srgbClr val="0066FF"/>
                </a:solidFill>
              </a:rPr>
              <a:t>(</a:t>
            </a:r>
            <a:r>
              <a:rPr lang="zh-CN" altLang="en-US" b="1" dirty="0">
                <a:solidFill>
                  <a:srgbClr val="0066FF"/>
                </a:solidFill>
              </a:rPr>
              <a:t>引论</a:t>
            </a:r>
            <a:r>
              <a:rPr lang="en-US" altLang="zh-CN" b="1">
                <a:solidFill>
                  <a:srgbClr val="0066FF"/>
                </a:solidFill>
              </a:rPr>
              <a:t>)</a:t>
            </a:r>
            <a:r>
              <a:rPr lang="en-US" altLang="zh-CN" b="1">
                <a:solidFill>
                  <a:srgbClr val="0066FF"/>
                </a:solidFill>
                <a:latin typeface="Arial" panose="020B0604020202020204" pitchFamily="34" charset="0"/>
              </a:rPr>
              <a:t>—</a:t>
            </a:r>
            <a:r>
              <a:rPr lang="zh-CN" altLang="en-US" b="1" dirty="0">
                <a:solidFill>
                  <a:srgbClr val="0066FF"/>
                </a:solidFill>
              </a:rPr>
              <a:t>分析问题</a:t>
            </a:r>
            <a:r>
              <a:rPr lang="en-US" altLang="zh-CN" b="1">
                <a:solidFill>
                  <a:srgbClr val="0066FF"/>
                </a:solidFill>
              </a:rPr>
              <a:t>(</a:t>
            </a:r>
            <a:r>
              <a:rPr lang="zh-CN" altLang="en-US" b="1" dirty="0">
                <a:solidFill>
                  <a:srgbClr val="0066FF"/>
                </a:solidFill>
              </a:rPr>
              <a:t>本论</a:t>
            </a:r>
            <a:r>
              <a:rPr lang="en-US" altLang="zh-CN" b="1">
                <a:solidFill>
                  <a:srgbClr val="0066FF"/>
                </a:solidFill>
              </a:rPr>
              <a:t>)</a:t>
            </a:r>
            <a:r>
              <a:rPr lang="en-US" altLang="zh-CN" b="1">
                <a:solidFill>
                  <a:srgbClr val="0066FF"/>
                </a:solidFill>
                <a:latin typeface="Arial" panose="020B0604020202020204" pitchFamily="34" charset="0"/>
              </a:rPr>
              <a:t>—</a:t>
            </a:r>
            <a:r>
              <a:rPr lang="zh-CN" altLang="en-US" b="1" dirty="0">
                <a:solidFill>
                  <a:srgbClr val="0066FF"/>
                </a:solidFill>
              </a:rPr>
              <a:t>解决问题</a:t>
            </a:r>
            <a:r>
              <a:rPr lang="en-US" altLang="zh-CN" b="1">
                <a:solidFill>
                  <a:srgbClr val="0066FF"/>
                </a:solidFill>
              </a:rPr>
              <a:t>(</a:t>
            </a:r>
            <a:r>
              <a:rPr lang="zh-CN" altLang="en-US" b="1" dirty="0">
                <a:solidFill>
                  <a:srgbClr val="0066FF"/>
                </a:solidFill>
              </a:rPr>
              <a:t>结论</a:t>
            </a:r>
            <a:r>
              <a:rPr lang="en-US" altLang="zh-CN" b="1">
                <a:solidFill>
                  <a:srgbClr val="0066FF"/>
                </a:solidFill>
              </a:rPr>
              <a:t>)</a:t>
            </a:r>
            <a:endParaRPr lang="zh-CN" altLang="en-US" sz="2000" b="1" dirty="0">
              <a:solidFill>
                <a:srgbClr val="0066FF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66FF"/>
                </a:solidFill>
              </a:rPr>
              <a:t>提出论点——分析论点——得出结论</a:t>
            </a:r>
            <a:endParaRPr lang="zh-CN" altLang="en-US" sz="3200" b="1" dirty="0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0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5842" name="图片 35841" descr="m3175%E6%A2%81%E5%90%AF%E8%B6%8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2432050" cy="321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3200400" y="609600"/>
            <a:ext cx="5715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梁启超（</a:t>
            </a:r>
            <a:r>
              <a:rPr lang="en-US" altLang="zh-CN" sz="3600">
                <a:solidFill>
                  <a:schemeClr val="tx1"/>
                </a:solidFill>
                <a:latin typeface="Tahoma" panose="020B0604030504040204" pitchFamily="34" charset="0"/>
              </a:rPr>
              <a:t>1873</a:t>
            </a:r>
            <a:r>
              <a:rPr lang="zh-CN" altLang="en-US" sz="3600">
                <a:solidFill>
                  <a:schemeClr val="tx1"/>
                </a:solidFill>
                <a:latin typeface="Tahoma" panose="020B0604030504040204" pitchFamily="34" charset="0"/>
              </a:rPr>
              <a:t>～</a:t>
            </a:r>
            <a:r>
              <a:rPr lang="en-US" altLang="zh-CN" sz="3600">
                <a:solidFill>
                  <a:schemeClr val="tx1"/>
                </a:solidFill>
                <a:latin typeface="Tahoma" panose="020B0604030504040204" pitchFamily="34" charset="0"/>
              </a:rPr>
              <a:t>1929</a:t>
            </a: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）</a:t>
            </a:r>
            <a:r>
              <a:rPr lang="zh-CN" altLang="en-US" sz="3600" dirty="0">
                <a:solidFill>
                  <a:srgbClr val="FFFF00"/>
                </a:solidFill>
                <a:latin typeface="Tahoma" panose="020B0604030504040204" pitchFamily="34" charset="0"/>
              </a:rPr>
              <a:t>中国近代维新派代表人物，学者</a:t>
            </a: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。</a:t>
            </a:r>
            <a:r>
              <a:rPr lang="zh-CN" altLang="en-US" sz="3600" dirty="0">
                <a:solidFill>
                  <a:srgbClr val="FFFF00"/>
                </a:solidFill>
                <a:latin typeface="Tahoma" panose="020B0604030504040204" pitchFamily="34" charset="0"/>
              </a:rPr>
              <a:t>“戊戌变法”</a:t>
            </a: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领袖之一。</a:t>
            </a:r>
            <a:r>
              <a:rPr lang="zh-CN" altLang="en-US" sz="3600" dirty="0">
                <a:solidFill>
                  <a:srgbClr val="FFFF00"/>
                </a:solidFill>
                <a:latin typeface="Tahoma" panose="020B0604030504040204" pitchFamily="34" charset="0"/>
              </a:rPr>
              <a:t>字卓如，号任公，别号饮冰室主人。广东新会人。</a:t>
            </a:r>
            <a:endParaRPr lang="zh-CN" altLang="en-US" sz="3600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609600" y="3962400"/>
            <a:ext cx="85344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他兴趣广泛，学识渊博，在文学、史学、哲学、佛学等诸多领域，都有较深的造诣。他一生著述宏富，所遗</a:t>
            </a:r>
            <a:r>
              <a:rPr lang="en-US" altLang="zh-CN" sz="3600">
                <a:solidFill>
                  <a:srgbClr val="FFFF00"/>
                </a:solidFill>
                <a:latin typeface="Tahoma" panose="020B0604030504040204" pitchFamily="34" charset="0"/>
              </a:rPr>
              <a:t>《</a:t>
            </a:r>
            <a:r>
              <a:rPr lang="zh-CN" altLang="en-US" sz="3600" dirty="0">
                <a:solidFill>
                  <a:srgbClr val="FFFF00"/>
                </a:solidFill>
                <a:latin typeface="Tahoma" panose="020B0604030504040204" pitchFamily="34" charset="0"/>
              </a:rPr>
              <a:t>饮冰室合集</a:t>
            </a:r>
            <a:r>
              <a:rPr lang="en-US" altLang="zh-CN" sz="3600">
                <a:solidFill>
                  <a:srgbClr val="FFFF00"/>
                </a:solidFill>
                <a:latin typeface="Tahoma" panose="020B0604030504040204" pitchFamily="34" charset="0"/>
              </a:rPr>
              <a:t>》</a:t>
            </a:r>
            <a:r>
              <a:rPr lang="zh-CN" altLang="en-US" sz="3600">
                <a:solidFill>
                  <a:schemeClr val="tx1"/>
                </a:solidFill>
                <a:latin typeface="Tahoma" panose="020B0604030504040204" pitchFamily="34" charset="0"/>
              </a:rPr>
              <a:t>计</a:t>
            </a:r>
            <a:r>
              <a:rPr lang="en-US" altLang="zh-CN" sz="3600">
                <a:solidFill>
                  <a:schemeClr val="tx1"/>
                </a:solidFill>
                <a:latin typeface="Tahoma" panose="020B0604030504040204" pitchFamily="34" charset="0"/>
              </a:rPr>
              <a:t>148</a:t>
            </a: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卷，</a:t>
            </a:r>
            <a:r>
              <a:rPr lang="en-US" altLang="zh-CN" sz="3600">
                <a:solidFill>
                  <a:schemeClr val="tx1"/>
                </a:solidFill>
                <a:latin typeface="Tahoma" panose="020B0604030504040204" pitchFamily="34" charset="0"/>
              </a:rPr>
              <a:t>1000</a:t>
            </a:r>
            <a:r>
              <a:rPr lang="zh-CN" altLang="en-US" sz="3600" dirty="0">
                <a:solidFill>
                  <a:schemeClr val="tx1"/>
                </a:solidFill>
                <a:latin typeface="Tahoma" panose="020B0604030504040204" pitchFamily="34" charset="0"/>
              </a:rPr>
              <a:t>余万字。</a:t>
            </a:r>
            <a:r>
              <a:rPr lang="zh-CN" altLang="en-US" sz="2800" dirty="0">
                <a:solidFill>
                  <a:srgbClr val="66FFFF"/>
                </a:solidFill>
                <a:latin typeface="Tahoma" panose="020B0604030504040204" pitchFamily="34" charset="0"/>
              </a:rPr>
              <a:t> </a:t>
            </a:r>
            <a:endParaRPr lang="zh-CN" altLang="en-US" sz="2800" dirty="0">
              <a:solidFill>
                <a:srgbClr val="66FF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609600" y="304800"/>
            <a:ext cx="4267200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背景资料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3505200" y="1524000"/>
            <a:ext cx="5334000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敬业与乐业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是梁启超先生于</a:t>
            </a:r>
            <a:r>
              <a:rPr lang="en-US" altLang="zh-CN" sz="44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70</a:t>
            </a:r>
            <a:r>
              <a:rPr lang="zh-CN" altLang="en-US" sz="4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多年前在上海中华职业学校为学生所作的</a:t>
            </a:r>
            <a:r>
              <a:rPr lang="zh-CN" altLang="en-US" sz="4400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演讲</a:t>
            </a:r>
            <a:r>
              <a:rPr lang="zh-CN" altLang="en-US" sz="4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，对学生进行职业道德启蒙教育，有很强的针对性。</a:t>
            </a:r>
            <a:endParaRPr lang="zh-CN" altLang="en-US" sz="44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6868" name="图片 36867" descr="F20030806170634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2895600" cy="411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2819400" y="533400"/>
            <a:ext cx="3657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教学目标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28600" y="1905000"/>
            <a:ext cx="8686800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、理解“敬业与乐业”的主旨。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、经典语句、格言的积累。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、“举例子”和“讲道理”两种论证方法的初步学习。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、演讲和口语特色的体会。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23850" y="1349375"/>
            <a:ext cx="6773863" cy="39925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 dirty="0">
                <a:latin typeface="_x000B_"/>
                <a:ea typeface="楷体_GB2312" pitchFamily="49" charset="-122"/>
              </a:rPr>
              <a:t>旁</a:t>
            </a:r>
            <a:r>
              <a:rPr lang="zh-CN" altLang="en-US" sz="4000" dirty="0">
                <a:solidFill>
                  <a:srgbClr val="FF0000"/>
                </a:solidFill>
                <a:latin typeface="_x000B_"/>
                <a:ea typeface="楷体_GB2312" pitchFamily="49" charset="-122"/>
              </a:rPr>
              <a:t>骛</a:t>
            </a:r>
            <a:r>
              <a:rPr lang="zh-CN" altLang="en-US" sz="3600" dirty="0">
                <a:solidFill>
                  <a:srgbClr val="FF0000"/>
                </a:solidFill>
                <a:latin typeface="_x000B_"/>
                <a:ea typeface="楷体_GB2312" pitchFamily="49" charset="-122"/>
              </a:rPr>
              <a:t>　　          </a:t>
            </a:r>
            <a:r>
              <a:rPr lang="zh-CN" altLang="en-US" sz="4000" dirty="0">
                <a:solidFill>
                  <a:srgbClr val="FF0000"/>
                </a:solidFill>
                <a:latin typeface="_x000B_"/>
                <a:ea typeface="楷体_GB2312" pitchFamily="49" charset="-122"/>
              </a:rPr>
              <a:t>佝偻</a:t>
            </a:r>
            <a:r>
              <a:rPr lang="zh-CN" altLang="en-US" sz="3600" dirty="0">
                <a:latin typeface="_x000B_"/>
                <a:ea typeface="楷体_GB2312" pitchFamily="49" charset="-122"/>
              </a:rPr>
              <a:t>　               </a:t>
            </a:r>
            <a:endParaRPr lang="zh-CN" altLang="en-US" sz="3600" dirty="0">
              <a:latin typeface="_x000B_"/>
              <a:ea typeface="楷体_GB2312" pitchFamily="49" charset="-122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 dirty="0">
                <a:latin typeface="_x000B_"/>
                <a:ea typeface="楷体_GB2312" pitchFamily="49" charset="-122"/>
              </a:rPr>
              <a:t>承</a:t>
            </a:r>
            <a:r>
              <a:rPr lang="zh-CN" altLang="en-US" sz="4000" dirty="0">
                <a:solidFill>
                  <a:srgbClr val="FF0000"/>
                </a:solidFill>
                <a:latin typeface="_x000B_"/>
                <a:ea typeface="楷体_GB2312" pitchFamily="49" charset="-122"/>
              </a:rPr>
              <a:t>蜩                亵渎</a:t>
            </a:r>
            <a:r>
              <a:rPr lang="zh-CN" altLang="en-US" sz="3600" dirty="0">
                <a:latin typeface="_x000B_"/>
                <a:ea typeface="楷体_GB2312" pitchFamily="49" charset="-122"/>
              </a:rPr>
              <a:t>　　         </a:t>
            </a:r>
            <a:endParaRPr lang="zh-CN" altLang="en-US" sz="3600" dirty="0">
              <a:latin typeface="_x000B_"/>
              <a:ea typeface="楷体_GB2312" pitchFamily="49" charset="-122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_x000B_"/>
                <a:ea typeface="楷体_GB2312" pitchFamily="49" charset="-122"/>
              </a:rPr>
              <a:t>骈</a:t>
            </a:r>
            <a:r>
              <a:rPr lang="zh-CN" altLang="en-US" sz="4000" dirty="0">
                <a:latin typeface="_x000B_"/>
                <a:ea typeface="楷体_GB2312" pitchFamily="49" charset="-122"/>
              </a:rPr>
              <a:t>进</a:t>
            </a:r>
            <a:r>
              <a:rPr lang="zh-CN" altLang="en-US" sz="3600" dirty="0">
                <a:latin typeface="_x000B_"/>
                <a:ea typeface="楷体_GB2312" pitchFamily="49" charset="-122"/>
              </a:rPr>
              <a:t>　　           </a:t>
            </a:r>
            <a:r>
              <a:rPr lang="zh-CN" altLang="en-US" sz="4000" dirty="0">
                <a:solidFill>
                  <a:srgbClr val="FF0000"/>
                </a:solidFill>
                <a:latin typeface="_x000B_"/>
                <a:ea typeface="楷体_GB2312" pitchFamily="49" charset="-122"/>
              </a:rPr>
              <a:t>强聒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5003800" y="4581525"/>
            <a:ext cx="36306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_x000B_"/>
                <a:ea typeface="楷体_GB2312" pitchFamily="49" charset="-122"/>
              </a:rPr>
              <a:t>（</a:t>
            </a:r>
            <a:r>
              <a:rPr lang="en-US" altLang="zh-CN" sz="3600" dirty="0" err="1">
                <a:latin typeface="宋体" panose="02010600030101010101" pitchFamily="2" charset="-122"/>
                <a:ea typeface="_x000B_"/>
              </a:rPr>
              <a:t>qi</a:t>
            </a:r>
            <a:r>
              <a:rPr lang="en-US" altLang="zh-CN" sz="3600" dirty="0" err="1">
                <a:latin typeface="_x000B_"/>
                <a:ea typeface="楷体_GB2312" pitchFamily="49" charset="-122"/>
              </a:rPr>
              <a:t>ǎ</a:t>
            </a:r>
            <a:r>
              <a:rPr lang="en-US" altLang="zh-CN" sz="3600" dirty="0" err="1">
                <a:latin typeface="宋体" panose="02010600030101010101" pitchFamily="2" charset="-122"/>
                <a:ea typeface="_x000B_"/>
              </a:rPr>
              <a:t>ng</a:t>
            </a:r>
            <a:r>
              <a:rPr lang="en-US" altLang="zh-CN" sz="3600">
                <a:latin typeface="宋体" panose="02010600030101010101" pitchFamily="2" charset="-122"/>
                <a:ea typeface="_x000B_"/>
              </a:rPr>
              <a:t> </a:t>
            </a:r>
            <a:r>
              <a:rPr lang="en-US" altLang="zh-CN" sz="3600" dirty="0" err="1">
                <a:latin typeface="宋体" panose="02010600030101010101" pitchFamily="2" charset="-122"/>
                <a:ea typeface="_x000B_"/>
              </a:rPr>
              <a:t>gu</a:t>
            </a:r>
            <a:r>
              <a:rPr lang="en-US" altLang="zh-CN" sz="3600" dirty="0" err="1">
                <a:latin typeface="_x000B_"/>
                <a:ea typeface="楷体_GB2312" pitchFamily="49" charset="-122"/>
              </a:rPr>
              <a:t>ō</a:t>
            </a:r>
            <a:r>
              <a:rPr lang="zh-CN" altLang="en-US" sz="3600" dirty="0">
                <a:latin typeface="_x000B_"/>
                <a:ea typeface="楷体_GB2312" pitchFamily="49" charset="-122"/>
              </a:rPr>
              <a:t>）</a:t>
            </a:r>
            <a:endParaRPr lang="zh-CN" altLang="en-US" sz="3600" dirty="0">
              <a:latin typeface="_x000B_"/>
              <a:ea typeface="楷体_GB2312" pitchFamily="49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619250" y="3213100"/>
            <a:ext cx="19526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 dirty="0" err="1">
                <a:latin typeface="Times New Roman" panose="02020603050405020304" pitchFamily="18" charset="0"/>
                <a:ea typeface="楷体_GB2312" pitchFamily="49" charset="-122"/>
              </a:rPr>
              <a:t>tiáo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476375" y="4581525"/>
            <a:ext cx="21939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 </a:t>
            </a:r>
            <a:r>
              <a:rPr lang="en-US" altLang="zh-CN" sz="3600" dirty="0" err="1">
                <a:latin typeface="Times New Roman" panose="02020603050405020304" pitchFamily="18" charset="0"/>
                <a:ea typeface="楷体_GB2312" pitchFamily="49" charset="-122"/>
              </a:rPr>
              <a:t>pián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859338" y="1746250"/>
            <a:ext cx="29956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 dirty="0" err="1">
                <a:latin typeface="Times New Roman" panose="02020603050405020304" pitchFamily="18" charset="0"/>
                <a:ea typeface="楷体_GB2312" pitchFamily="49" charset="-122"/>
              </a:rPr>
              <a:t>gōu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600" dirty="0" err="1">
                <a:latin typeface="Times New Roman" panose="02020603050405020304" pitchFamily="18" charset="0"/>
                <a:ea typeface="楷体_GB2312" pitchFamily="49" charset="-122"/>
              </a:rPr>
              <a:t>lóu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5076825" y="3213100"/>
            <a:ext cx="18891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 </a:t>
            </a:r>
            <a:r>
              <a:rPr lang="en-US" altLang="zh-CN" sz="3600" dirty="0" err="1">
                <a:latin typeface="Times New Roman" panose="02020603050405020304" pitchFamily="18" charset="0"/>
                <a:ea typeface="楷体_GB2312" pitchFamily="49" charset="-122"/>
              </a:rPr>
              <a:t>xiè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1619250" y="1766888"/>
            <a:ext cx="191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（ </a:t>
            </a:r>
            <a:r>
              <a:rPr lang="en-US" altLang="zh-CN" sz="3600" dirty="0" err="1">
                <a:latin typeface="Times New Roman" panose="02020603050405020304" pitchFamily="18" charset="0"/>
                <a:ea typeface="楷体_GB2312" pitchFamily="49" charset="-122"/>
              </a:rPr>
              <a:t>wù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684213" y="333375"/>
            <a:ext cx="2286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掌握字词</a:t>
            </a:r>
            <a:endParaRPr lang="zh-CN" altLang="en-US" sz="44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685800" y="381000"/>
            <a:ext cx="4648200" cy="6007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　　　亵渎：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　　　骈进：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断章取义：　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安居乐业：　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心无旁骛：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强聒不舍：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3352800" y="2708275"/>
            <a:ext cx="5791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　　不顾全篇内容，只是根据自己需要孤立地取其中一段或一句话。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3810000" y="3810000"/>
            <a:ext cx="510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使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人民安定生活，快乐劳作。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3505200" y="4800600"/>
            <a:ext cx="52435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心中没有正业以外的任何追求。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3581400" y="5791200"/>
            <a:ext cx="495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rPr>
              <a:t>硬要啰唆个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不停。聒，喧扰。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4114800" y="6858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轻慢，不尊重。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4114800" y="16764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</a:rPr>
              <a:t>并进，一起前进。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矩形 10249"/>
          <p:cNvSpPr/>
          <p:nvPr/>
        </p:nvSpPr>
        <p:spPr>
          <a:xfrm rot="5400000">
            <a:off x="7429500" y="495300"/>
            <a:ext cx="190500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0" i="1"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chemeClr val="bg1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词语解释</a:t>
            </a:r>
            <a:endParaRPr lang="zh-CN" altLang="en-US" sz="3600" b="0" i="1"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chemeClr val="bg1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835150" y="0"/>
            <a:ext cx="4800600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solidFill>
                  <a:srgbClr val="FF00FF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幼圆" panose="02010509060101010101" charset="-122"/>
                <a:ea typeface="幼圆" panose="02010509060101010101" charset="-122"/>
              </a:rPr>
              <a:t>朗读课文，思考问题：</a:t>
            </a:r>
            <a:endParaRPr lang="zh-CN" altLang="en-US" sz="6000" b="1">
              <a:solidFill>
                <a:srgbClr val="FF00FF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395288" y="4076700"/>
            <a:ext cx="72009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4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、找出本文的中心论点。</a:t>
            </a:r>
            <a:endParaRPr lang="zh-CN" altLang="en-US" sz="44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539750" y="1125538"/>
            <a:ext cx="822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  <a:buNone/>
            </a:pP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、作者先后谈论了哪几个问题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en-US" altLang="zh-CN" sz="44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1042988" y="1916113"/>
            <a:ext cx="64087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</a:rPr>
              <a:t>、有业</a:t>
            </a: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</a:rPr>
              <a:t>;  2</a:t>
            </a: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</a:rPr>
              <a:t>、敬业</a:t>
            </a: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</a:rPr>
              <a:t>;  3</a:t>
            </a:r>
            <a:r>
              <a:rPr lang="zh-CN" altLang="en-US" sz="3200" dirty="0">
                <a:solidFill>
                  <a:srgbClr val="FF0066"/>
                </a:solidFill>
                <a:latin typeface="Arial" panose="020B0604020202020204" pitchFamily="34" charset="0"/>
              </a:rPr>
              <a:t>、乐业</a:t>
            </a:r>
            <a:r>
              <a:rPr lang="en-US" altLang="zh-CN" sz="3200">
                <a:solidFill>
                  <a:srgbClr val="FF0066"/>
                </a:solidFill>
                <a:latin typeface="Arial" panose="020B0604020202020204" pitchFamily="34" charset="0"/>
              </a:rPr>
              <a:t>.</a:t>
            </a:r>
            <a:endParaRPr lang="en-US" altLang="zh-CN" sz="32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395288" y="2492375"/>
            <a:ext cx="87487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4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、你认为这几个问题的关系怎样</a:t>
            </a:r>
            <a:r>
              <a:rPr lang="en-US" altLang="zh-CN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en-US" altLang="zh-CN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107950" y="3284538"/>
            <a:ext cx="9036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有业是前提</a:t>
            </a:r>
            <a:r>
              <a:rPr lang="en-US" altLang="zh-CN" sz="3600">
                <a:solidFill>
                  <a:srgbClr val="FF0066"/>
                </a:solidFill>
                <a:latin typeface="Arial" panose="020B0604020202020204" pitchFamily="34" charset="0"/>
              </a:rPr>
              <a:t>;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敬业是基础</a:t>
            </a:r>
            <a:r>
              <a:rPr lang="en-US" altLang="zh-CN" sz="3600">
                <a:solidFill>
                  <a:srgbClr val="FF0066"/>
                </a:solidFill>
                <a:latin typeface="Arial" panose="020B0604020202020204" pitchFamily="34" charset="0"/>
              </a:rPr>
              <a:t>;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乐业才是最高境界</a:t>
            </a:r>
            <a:r>
              <a:rPr lang="zh-CN" altLang="en-US" sz="2000" dirty="0">
                <a:solidFill>
                  <a:srgbClr val="FF0066"/>
                </a:solidFill>
                <a:latin typeface="Arial" panose="020B0604020202020204" pitchFamily="34" charset="0"/>
              </a:rPr>
              <a:t>。</a:t>
            </a:r>
            <a:endParaRPr lang="zh-CN" altLang="en-US" sz="20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矩形 11271"/>
          <p:cNvSpPr>
            <a:spLocks noRot="1"/>
          </p:cNvSpPr>
          <p:nvPr/>
        </p:nvSpPr>
        <p:spPr>
          <a:xfrm>
            <a:off x="611188" y="4868863"/>
            <a:ext cx="7313612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br>
              <a:rPr lang="en-US" altLang="zh-CN" sz="4800" b="1" dirty="0">
                <a:solidFill>
                  <a:srgbClr val="CC3300"/>
                </a:solidFill>
                <a:ea typeface="方正舒体" panose="02010601030101010101" pitchFamily="2" charset="-122"/>
              </a:rPr>
            </a:br>
            <a:r>
              <a:rPr lang="en-US" altLang="zh-CN" sz="4800" b="1" dirty="0">
                <a:solidFill>
                  <a:srgbClr val="CC3300"/>
                </a:solidFill>
                <a:ea typeface="方正舒体" panose="02010601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CC3300"/>
                </a:solidFill>
                <a:ea typeface="华文行楷" panose="02010800040101010101" pitchFamily="2" charset="-122"/>
              </a:rPr>
              <a:t>我确信“敬业乐业”四个字，是人类生活的不二法门。</a:t>
            </a:r>
            <a:br>
              <a:rPr lang="zh-CN" altLang="en-US" sz="4000" b="1" dirty="0">
                <a:solidFill>
                  <a:srgbClr val="CC3300"/>
                </a:solidFill>
                <a:ea typeface="华文行楷" panose="02010800040101010101" pitchFamily="2" charset="-122"/>
              </a:rPr>
            </a:br>
            <a:endParaRPr lang="zh-CN" altLang="en-US" sz="4000" b="1" dirty="0">
              <a:solidFill>
                <a:srgbClr val="CC33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build="p"/>
      <p:bldP spid="11269" grpId="0"/>
      <p:bldP spid="11270" grpId="0"/>
      <p:bldP spid="11271" grpId="0"/>
      <p:bldP spid="112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矩形 45057"/>
          <p:cNvSpPr/>
          <p:nvPr/>
        </p:nvSpPr>
        <p:spPr>
          <a:xfrm>
            <a:off x="381000" y="0"/>
            <a:ext cx="56388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文章结构归纳</a:t>
            </a:r>
            <a:endParaRPr lang="zh-CN" altLang="en-US" sz="4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304800" y="1524000"/>
            <a:ext cx="915988" cy="4572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敬业与乐业</a:t>
            </a:r>
            <a:endParaRPr lang="zh-CN" altLang="en-US" sz="4800">
              <a:solidFill>
                <a:schemeClr val="tx1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45060" name="左大括号 45059"/>
          <p:cNvSpPr/>
          <p:nvPr/>
        </p:nvSpPr>
        <p:spPr>
          <a:xfrm>
            <a:off x="1295400" y="1600200"/>
            <a:ext cx="304800" cy="4267200"/>
          </a:xfrm>
          <a:prstGeom prst="leftBrace">
            <a:avLst>
              <a:gd name="adj1" fmla="val 11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1" name="文本框 45060"/>
          <p:cNvSpPr txBox="1"/>
          <p:nvPr/>
        </p:nvSpPr>
        <p:spPr>
          <a:xfrm>
            <a:off x="1676400" y="1295400"/>
            <a:ext cx="1143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提出问题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1600200" y="3200400"/>
            <a:ext cx="1143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分析问题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1676400" y="5257800"/>
            <a:ext cx="1143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解决问题</a:t>
            </a:r>
            <a:endParaRPr lang="zh-CN" altLang="en-US" sz="360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2362200" y="1447800"/>
            <a:ext cx="1562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4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2362200" y="3429000"/>
            <a:ext cx="22812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4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6" name="文本框 45065"/>
          <p:cNvSpPr txBox="1"/>
          <p:nvPr/>
        </p:nvSpPr>
        <p:spPr>
          <a:xfrm>
            <a:off x="2438400" y="5486400"/>
            <a:ext cx="1917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4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7" name="文本框 45066"/>
          <p:cNvSpPr txBox="1"/>
          <p:nvPr/>
        </p:nvSpPr>
        <p:spPr>
          <a:xfrm>
            <a:off x="3657600" y="1371600"/>
            <a:ext cx="4495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揭示全文论述的中心</a:t>
            </a: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敬业与乐业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5068" name="文本框 45067"/>
          <p:cNvSpPr txBox="1"/>
          <p:nvPr/>
        </p:nvSpPr>
        <p:spPr>
          <a:xfrm>
            <a:off x="4191000" y="3124200"/>
            <a:ext cx="3810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论述有业、敬业、乐业的重要性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5069" name="文本框 45068"/>
          <p:cNvSpPr txBox="1"/>
          <p:nvPr/>
        </p:nvSpPr>
        <p:spPr>
          <a:xfrm>
            <a:off x="3657600" y="5257800"/>
            <a:ext cx="4572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总结全文，勉励人敬业乐业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5070" name="文本框 45069"/>
          <p:cNvSpPr txBox="1"/>
          <p:nvPr/>
        </p:nvSpPr>
        <p:spPr>
          <a:xfrm>
            <a:off x="7924800" y="1447800"/>
            <a:ext cx="9906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总</a:t>
            </a:r>
            <a:endParaRPr lang="zh-CN" altLang="en-US" sz="7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1" name="文本框 45070"/>
          <p:cNvSpPr txBox="1"/>
          <p:nvPr/>
        </p:nvSpPr>
        <p:spPr>
          <a:xfrm>
            <a:off x="8001000" y="3276600"/>
            <a:ext cx="11430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分</a:t>
            </a:r>
            <a:endParaRPr lang="zh-CN" altLang="en-US" sz="7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7848600" y="5257800"/>
            <a:ext cx="1295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FF0000"/>
                </a:solidFill>
                <a:latin typeface="Times New Roman" panose="02020603050405020304" pitchFamily="18" charset="0"/>
              </a:rPr>
              <a:t>总</a:t>
            </a:r>
            <a:endParaRPr lang="zh-CN" altLang="en-US" sz="7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3" name="直接连接符 45072"/>
          <p:cNvSpPr/>
          <p:nvPr/>
        </p:nvSpPr>
        <p:spPr>
          <a:xfrm>
            <a:off x="2133600" y="2514600"/>
            <a:ext cx="0" cy="762000"/>
          </a:xfrm>
          <a:prstGeom prst="line">
            <a:avLst/>
          </a:prstGeom>
          <a:ln w="1206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4" name="直接连接符 45073"/>
          <p:cNvSpPr/>
          <p:nvPr/>
        </p:nvSpPr>
        <p:spPr>
          <a:xfrm>
            <a:off x="2133600" y="4419600"/>
            <a:ext cx="0" cy="762000"/>
          </a:xfrm>
          <a:prstGeom prst="line">
            <a:avLst/>
          </a:prstGeom>
          <a:ln w="1206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5" name="直接连接符 45074"/>
          <p:cNvSpPr/>
          <p:nvPr/>
        </p:nvSpPr>
        <p:spPr>
          <a:xfrm>
            <a:off x="8534400" y="2743200"/>
            <a:ext cx="0" cy="762000"/>
          </a:xfrm>
          <a:prstGeom prst="line">
            <a:avLst/>
          </a:prstGeom>
          <a:ln w="1206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6" name="直接连接符 45075"/>
          <p:cNvSpPr/>
          <p:nvPr/>
        </p:nvSpPr>
        <p:spPr>
          <a:xfrm>
            <a:off x="8534400" y="4419600"/>
            <a:ext cx="0" cy="762000"/>
          </a:xfrm>
          <a:prstGeom prst="line">
            <a:avLst/>
          </a:prstGeom>
          <a:ln w="1206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1" grpId="0"/>
      <p:bldP spid="45062" grpId="0"/>
      <p:bldP spid="45063" grpId="0"/>
      <p:bldP spid="45064" grpId="0"/>
      <p:bldP spid="45065" grpId="0"/>
      <p:bldP spid="45066" grpId="0"/>
      <p:bldP spid="45067" grpId="0"/>
      <p:bldP spid="45068" grpId="0"/>
      <p:bldP spid="45069" grpId="0"/>
      <p:bldP spid="45070" grpId="0"/>
      <p:bldP spid="45071" grpId="0"/>
      <p:bldP spid="450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于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-27940"/>
            <a:ext cx="3855085" cy="6858000"/>
          </a:xfrm>
          <a:prstGeom prst="rect">
            <a:avLst/>
          </a:prstGeom>
        </p:spPr>
      </p:pic>
      <p:pic>
        <p:nvPicPr>
          <p:cNvPr id="3" name="图片 2" descr="黄旭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535" y="0"/>
            <a:ext cx="385508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468313" y="404813"/>
            <a:ext cx="82296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  <a:buNone/>
            </a:pPr>
            <a:r>
              <a:rPr lang="en-US" altLang="zh-CN" sz="4000" b="1">
                <a:ea typeface="华文新魏" panose="02010800040101010101" pitchFamily="2" charset="-122"/>
              </a:rPr>
              <a:t>4</a:t>
            </a:r>
            <a:r>
              <a:rPr lang="zh-CN" altLang="en-US" sz="4000" b="1" dirty="0">
                <a:ea typeface="华文新魏" panose="02010800040101010101" pitchFamily="2" charset="-122"/>
              </a:rPr>
              <a:t>、作者是怎样分析</a:t>
            </a:r>
            <a:r>
              <a:rPr lang="en-US" altLang="zh-CN" sz="4000" b="1" dirty="0">
                <a:ea typeface="华文新魏" panose="02010800040101010101" pitchFamily="2" charset="-122"/>
              </a:rPr>
              <a:t>“</a:t>
            </a:r>
            <a:r>
              <a:rPr lang="zh-CN" altLang="en-US" sz="4000" b="1" dirty="0">
                <a:ea typeface="华文新魏" panose="02010800040101010101" pitchFamily="2" charset="-122"/>
              </a:rPr>
              <a:t>有业之必要</a:t>
            </a:r>
            <a:r>
              <a:rPr lang="zh-CN" altLang="en-US" sz="4000" b="1">
                <a:ea typeface="华文新魏" panose="02010800040101010101" pitchFamily="2" charset="-122"/>
              </a:rPr>
              <a:t>”</a:t>
            </a:r>
            <a:r>
              <a:rPr lang="zh-CN" altLang="en-US" sz="4000" b="1" dirty="0">
                <a:ea typeface="华文新魏" panose="02010800040101010101" pitchFamily="2" charset="-122"/>
              </a:rPr>
              <a:t>的</a:t>
            </a:r>
            <a:r>
              <a:rPr lang="en-US" altLang="zh-CN" sz="4000" b="1">
                <a:ea typeface="华文新魏" panose="02010800040101010101" pitchFamily="2" charset="-122"/>
              </a:rPr>
              <a:t>?</a:t>
            </a:r>
            <a:r>
              <a:rPr lang="zh-CN" altLang="en-US" sz="4000" b="1" dirty="0">
                <a:ea typeface="华文新魏" panose="02010800040101010101" pitchFamily="2" charset="-122"/>
              </a:rPr>
              <a:t>举了哪些例子</a:t>
            </a:r>
            <a:r>
              <a:rPr lang="en-US" altLang="zh-CN" sz="4000" b="1">
                <a:ea typeface="华文新魏" panose="02010800040101010101" pitchFamily="2" charset="-122"/>
              </a:rPr>
              <a:t>?</a:t>
            </a:r>
            <a:endParaRPr lang="en-US" altLang="zh-CN" sz="4000" b="1">
              <a:ea typeface="华文新魏" panose="02010800040101010101" pitchFamily="2" charset="-122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4643438" y="5084763"/>
            <a:ext cx="37560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</a:rPr>
              <a:t>用百丈禅师做事实论据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755650" y="1989138"/>
            <a:ext cx="6617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先谈有业的原因</a:t>
            </a:r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</a:rPr>
              <a:t>：有业是敬业乐业的基础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755650" y="3429000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无业的害处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3687763" y="28590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4572000" y="3429000"/>
            <a:ext cx="37560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</a:rPr>
              <a:t>用孔子的话做理论论据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2843213" y="34290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反面论证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827088" y="5084763"/>
            <a:ext cx="19700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有业的重要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2843213" y="50847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</a:rPr>
              <a:t>正面论证</a:t>
            </a:r>
            <a:endParaRPr lang="zh-CN" altLang="en-US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  <p:bldP spid="13315" grpId="0"/>
      <p:bldP spid="13316" grpId="0"/>
      <p:bldP spid="13317" grpId="0"/>
      <p:bldP spid="13319" grpId="0"/>
      <p:bldP spid="13320" grpId="0"/>
      <p:bldP spid="13321" grpId="0"/>
      <p:bldP spid="133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395288" y="692150"/>
            <a:ext cx="83534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5</a:t>
            </a:r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、作者是怎样论述“敬业”的必要性的？</a:t>
            </a:r>
            <a:endParaRPr lang="zh-CN" altLang="en-US" sz="4400">
              <a:solidFill>
                <a:schemeClr val="tx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250825" y="2133600"/>
            <a:ext cx="3744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、什么叫敬业？</a:t>
            </a:r>
            <a:endParaRPr lang="zh-CN" altLang="en-US" sz="36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50825" y="3284538"/>
            <a:ext cx="4824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、为什么要敬业？</a:t>
            </a:r>
            <a:endParaRPr lang="zh-CN" altLang="en-US" sz="36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250825" y="4724400"/>
            <a:ext cx="52562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、怎样才能做到敬业？</a:t>
            </a:r>
            <a:endParaRPr lang="zh-CN" altLang="en-US" sz="360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4067175" y="2205038"/>
            <a:ext cx="41132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引用朱子的话做理论论据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4354513" y="3284538"/>
            <a:ext cx="36734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列举两个地位悬殊的职业作事例论据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5292725" y="4724400"/>
            <a:ext cx="36004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引用</a:t>
            </a:r>
            <a:r>
              <a:rPr lang="en-US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庄子</a:t>
            </a:r>
            <a:r>
              <a:rPr lang="en-US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、曾文正和孔子的论述做理论论据。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  <p:bldP spid="143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16385" descr="爱岗敬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"/>
            <a:ext cx="3363913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386" descr="敬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28600"/>
            <a:ext cx="4419600" cy="331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认真学习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191000"/>
            <a:ext cx="3429000" cy="2389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认真学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3733800"/>
            <a:ext cx="4572000" cy="294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文本框 16389"/>
          <p:cNvSpPr txBox="1"/>
          <p:nvPr/>
        </p:nvSpPr>
        <p:spPr>
          <a:xfrm>
            <a:off x="755650" y="2205038"/>
            <a:ext cx="7920038" cy="247015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因自己的才能、境地，做一种劳作做到圆满，便是天地间第一等人。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457200" y="228600"/>
            <a:ext cx="3200400" cy="2049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0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敬业</a:t>
            </a:r>
            <a:endParaRPr lang="zh-CN" altLang="en-US" sz="3600" b="0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20481" descr="agf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81000"/>
            <a:ext cx="1981200" cy="166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0482"/>
          <p:cNvSpPr/>
          <p:nvPr/>
        </p:nvSpPr>
        <p:spPr>
          <a:xfrm>
            <a:off x="2843213" y="549275"/>
            <a:ext cx="5224462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>
                    <a:alpha val="50000"/>
                  </a:schemeClr>
                </a:solidFill>
                <a:effectLst>
                  <a:outerShdw dist="45791" dir="2021404" algn="ctr" rotWithShape="0">
                    <a:srgbClr val="0066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怎样“乐业”？</a:t>
            </a:r>
            <a:endParaRPr lang="zh-CN" altLang="en-US" sz="3600" b="1"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>
                  <a:alpha val="50000"/>
                </a:schemeClr>
              </a:solidFill>
              <a:effectLst>
                <a:outerShdw dist="45791" dir="2021404" algn="ctr" rotWithShape="0">
                  <a:srgbClr val="0066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539750" y="4941888"/>
            <a:ext cx="8305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600">
                <a:solidFill>
                  <a:srgbClr val="00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知之者</a:t>
            </a:r>
            <a:r>
              <a:rPr lang="zh-CN" altLang="en-US" sz="3600" dirty="0">
                <a:solidFill>
                  <a:srgbClr val="00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不如好之者，好之者不如乐之者。</a:t>
            </a:r>
            <a:r>
              <a:rPr lang="en-US" altLang="zh-CN" sz="3600">
                <a:solidFill>
                  <a:srgbClr val="00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zh-CN" altLang="en-US" sz="3600" dirty="0">
                <a:solidFill>
                  <a:srgbClr val="00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孔子</a:t>
            </a:r>
            <a:endParaRPr lang="zh-CN" altLang="en-US" sz="3600">
              <a:solidFill>
                <a:srgbClr val="00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539750" y="2060575"/>
            <a:ext cx="82804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身入其中）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在工作中寻找快乐。　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（奋斗前去）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在奋斗中感受快乐。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（比较骈进）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在竞争中体味快乐。　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四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（省却烦闷）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在投入中享受快乐。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>
                                            <p:txEl>
                                              <p:charRg st="4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6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>
                                            <p:txEl>
                                              <p:charRg st="6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>
                                            <p:txEl>
                                              <p:charRg st="62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609600" y="609600"/>
            <a:ext cx="8001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华文中宋" panose="0201060004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、梁启超先生在演讲结尾说道：“我深信人类合理的生活总该如此”，结合自身实际，用自己的话说说你认为怎样才能</a:t>
            </a:r>
            <a:r>
              <a:rPr lang="zh-CN" altLang="en-US" sz="2800">
                <a:latin typeface="Arial" panose="020B0604020202020204" pitchFamily="34" charset="0"/>
                <a:ea typeface="华文中宋" panose="02010600040101010101" pitchFamily="2" charset="-122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华文中宋" panose="02010600040101010101" pitchFamily="2" charset="-122"/>
              </a:rPr>
              <a:t>合理的生活”？</a:t>
            </a:r>
            <a:endParaRPr lang="zh-CN" altLang="en-US" sz="2800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1187450" y="1989138"/>
            <a:ext cx="6934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有业 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 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敬业 </a:t>
            </a:r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 </a:t>
            </a:r>
            <a:r>
              <a:rPr lang="zh-CN" altLang="en-US" sz="54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乐业</a:t>
            </a:r>
            <a:endParaRPr lang="zh-CN" altLang="en-US" sz="54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25604" name="图片 25603" descr="agenc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4941888"/>
            <a:ext cx="1758950" cy="160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25604"/>
          <p:cNvSpPr txBox="1"/>
          <p:nvPr/>
        </p:nvSpPr>
        <p:spPr>
          <a:xfrm>
            <a:off x="2555875" y="4332288"/>
            <a:ext cx="6346825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业：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 pitchFamily="34" charset="0"/>
                <a:ea typeface="楷体_GB2312" pitchFamily="49" charset="-122"/>
              </a:rPr>
              <a:t>并不局限于狭义的谋生职业，它同样可以指生活中任何一件有价值的事情；不只限于成人的工作，也可以包括学生的学习。正如作者所言：“凡可以名为一件事的，其性质都是可敬。”</a:t>
            </a:r>
            <a:endParaRPr lang="zh-CN" altLang="en-US" sz="2800" dirty="0">
              <a:solidFill>
                <a:srgbClr val="00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684213" y="2962275"/>
            <a:ext cx="81724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要有一份正当的职业，对于所作的事情要生出敬意，从而认真的做好，并在做事中发现乐趣，而不是一味地发牢骚。 </a:t>
            </a:r>
            <a:endParaRPr lang="zh-CN" altLang="en-US" sz="20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5607" name="矩形 25606"/>
          <p:cNvSpPr/>
          <p:nvPr/>
        </p:nvSpPr>
        <p:spPr>
          <a:xfrm rot="564254">
            <a:off x="0" y="-315912"/>
            <a:ext cx="2286000" cy="1520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思考研讨</a:t>
            </a:r>
            <a:endParaRPr lang="zh-CN" altLang="en-US" sz="3600" b="1">
              <a:solidFill>
                <a:srgbClr val="FF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/>
      <p:bldP spid="256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 rot="564254">
            <a:off x="371475" y="41275"/>
            <a:ext cx="2443163" cy="1520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语言特色</a:t>
            </a:r>
            <a:endParaRPr lang="zh-CN" altLang="en-US" sz="3600" b="1">
              <a:solidFill>
                <a:srgbClr val="00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611188" y="1412875"/>
            <a:ext cx="271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内容论证方面：</a:t>
            </a:r>
            <a:endParaRPr lang="zh-CN" altLang="en-US" sz="1200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0" y="5876925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【</a:t>
            </a:r>
            <a:r>
              <a:rPr lang="zh-CN" altLang="en-US" sz="2800" dirty="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请同学们在写演讲稿的时候特别注意演讲的语言特色</a:t>
            </a: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】</a:t>
            </a:r>
            <a:endParaRPr lang="zh-CN" altLang="en-US" sz="2800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900113" y="4149725"/>
            <a:ext cx="6773862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）引用古籍名言时，用通俗的口语进行解释；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）语言通俗，如话家常；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）结合演讲时的情境，注意和听众现场交流。</a:t>
            </a:r>
            <a:endParaRPr lang="zh-CN" altLang="en-US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755650" y="321310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演讲语言方面：</a:t>
            </a:r>
            <a:endParaRPr lang="zh-CN" altLang="en-US" sz="20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3270250" y="981075"/>
            <a:ext cx="5873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大量引用经典、格言，增强说服力；</a:t>
            </a:r>
            <a:endParaRPr lang="zh-CN" altLang="en-US" sz="2000" b="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3563938" y="3141663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口语特色</a:t>
            </a:r>
            <a:endParaRPr lang="zh-CN" altLang="en-US" sz="3200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3348038" y="1628775"/>
            <a:ext cx="4451350" cy="11604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举例子证明自己的观点。</a:t>
            </a:r>
            <a:endParaRPr lang="zh-CN" altLang="en-US" sz="2800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如：孔子、朱熹、曾国藩。</a:t>
            </a:r>
            <a:endParaRPr lang="zh-CN" altLang="en-US" sz="28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3" grpId="0"/>
      <p:bldP spid="297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0" y="260350"/>
            <a:ext cx="9144000" cy="587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FF"/>
                </a:solidFill>
                <a:latin typeface="Verdana" panose="020B0604030504040204" pitchFamily="34" charset="0"/>
              </a:rPr>
              <a:t>探究活动</a:t>
            </a:r>
            <a:endParaRPr lang="zh-CN" altLang="en-US" sz="4000" dirty="0">
              <a:solidFill>
                <a:srgbClr val="FF00FF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     思考：作者在文章中提出了许多有关敬业和乐业的观点（找出并做好记号），你最信服的是哪一点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?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你有没有不同意见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?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说说你持这种意见的理由。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 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"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敬业乐业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"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四个字，是人类生活的不二法门。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．人类一面为生活而劳动，一面也是为劳动而生活。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．凡职业没有不是神圣的。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．凡职业没有不是可敬的。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5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．人生在世，是要天天劳作的。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．劳作便是功德，不劳作便是罪恶。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7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．因自己的才能、境地，做一种劳作做到圆满，便是天地间第一等人。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179388" y="404813"/>
            <a:ext cx="8666162" cy="5643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  </a:t>
            </a: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8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．凡做一件事，便把这件事看作我的生命，无论别的什么好处，到底不肯牺牲我现在做的事来和他交换。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9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．敬业主义，于人生最为必要，又于人生最为有利。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10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．从劳苦中找出快乐来。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11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．凡职业都是有趣味的，只要你肯继续做下去，趣味自然会发生。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12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．每一职业之成就，离不了奋斗。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13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．因为每一职业之成就，离不了奋斗；一步一步的奋斗前去，从刻苦中将快乐的分量加增。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14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．人生能从自己职业中领略出趣味，生活才有价值。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</a:rPr>
              <a:t>    </a:t>
            </a:r>
            <a:r>
              <a:rPr lang="en-US" altLang="zh-CN" sz="2800">
                <a:solidFill>
                  <a:schemeClr val="tx1"/>
                </a:solidFill>
                <a:latin typeface="Verdana" panose="020B0604030504040204" pitchFamily="34" charset="0"/>
              </a:rPr>
              <a:t>15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</a:rPr>
              <a:t>．敬业即是责任心，乐业即是趣味。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00000">
              <a:srgbClr val="66FFCC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7652" name="文本框 27651"/>
          <p:cNvSpPr txBox="1"/>
          <p:nvPr/>
        </p:nvSpPr>
        <p:spPr>
          <a:xfrm>
            <a:off x="35560" y="285750"/>
            <a:ext cx="8424863" cy="547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使事业成为喜悦，使喜悦成为事业。 - —罗素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人在履行职责中得到幸福。 - —罗佐夫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业精于勤，荒于嬉。— - 韩愈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以中有足乐者，不知口体之奉不若人也。——宋濂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成功的真正秘诀是兴趣。 - —杨振宁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天才就是强烈的兴趣和顽强的入迷。 - —木村久一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好读书，不求甚解 , 每有会意，便欣然忘食 .-- 陶渊明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学而时习之，不亦乐乎？ -- 孔子</a:t>
            </a:r>
            <a:endParaRPr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李延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44450"/>
            <a:ext cx="3855085" cy="6858000"/>
          </a:xfrm>
          <a:prstGeom prst="rect">
            <a:avLst/>
          </a:prstGeom>
        </p:spPr>
      </p:pic>
      <p:pic>
        <p:nvPicPr>
          <p:cNvPr id="3" name="图片 2" descr="申纪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45" y="0"/>
            <a:ext cx="385508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孙家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44450"/>
            <a:ext cx="3855085" cy="6858000"/>
          </a:xfrm>
          <a:prstGeom prst="rect">
            <a:avLst/>
          </a:prstGeom>
        </p:spPr>
      </p:pic>
      <p:pic>
        <p:nvPicPr>
          <p:cNvPr id="3" name="图片 2" descr="屠呦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35" y="44450"/>
            <a:ext cx="385508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袁隆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-27940"/>
            <a:ext cx="3855085" cy="6858000"/>
          </a:xfrm>
          <a:prstGeom prst="rect">
            <a:avLst/>
          </a:prstGeom>
        </p:spPr>
      </p:pic>
      <p:pic>
        <p:nvPicPr>
          <p:cNvPr id="3" name="图片 2" descr="张富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35" y="0"/>
            <a:ext cx="385508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4818" name="图片 34817" descr="学海无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7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34818"/>
          <p:cNvSpPr/>
          <p:nvPr/>
        </p:nvSpPr>
        <p:spPr>
          <a:xfrm rot="5400000">
            <a:off x="5067300" y="2705100"/>
            <a:ext cx="5715000" cy="15240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chemeClr val="tx1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敬业与乐业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0000"/>
                  </a:gs>
                  <a:gs pos="100000">
                    <a:srgbClr val="FFFF00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chemeClr val="tx1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6324600" y="4648200"/>
            <a:ext cx="854075" cy="220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00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梁启超</a:t>
            </a:r>
            <a:endParaRPr lang="zh-CN" altLang="en-US" sz="4400" b="0">
              <a:solidFill>
                <a:srgbClr val="00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标题 40962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>
                <a:solidFill>
                  <a:srgbClr val="FF3300"/>
                </a:solidFill>
              </a:rPr>
              <a:t>演讲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40964" name="文本占位符 40963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66FF"/>
                </a:solidFill>
              </a:rPr>
              <a:t>演讲是以口语表达的方式面对听众，就某一问题发表自己观点，阐述某一事理的活动。演讲不仅是宣传和动员群众的手段，而且还是 阐明理论观点、发表学术见解的一种手段，同时又是锻炼和培养青 年口才的一种手段。</a:t>
            </a:r>
            <a:endParaRPr lang="zh-CN" altLang="en-US" b="1" dirty="0">
              <a:solidFill>
                <a:srgbClr val="0066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66FF"/>
                </a:solidFill>
              </a:rPr>
              <a:t>演讲时应注意以下几方面要求（1） 认清对象，确立主旨 （2）思路清晰，节奏明快 （3）感情充沛，例证动人（4）语言准确，形象生动。</a:t>
            </a:r>
            <a:endParaRPr lang="en-US" altLang="zh-CN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4096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标题 40962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>
                <a:solidFill>
                  <a:srgbClr val="FF3300"/>
                </a:solidFill>
              </a:rPr>
              <a:t>议论文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40964" name="文本占位符 40963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b="1" dirty="0"/>
              <a:t>一    什么是议论文？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66FF"/>
                </a:solidFill>
              </a:rPr>
              <a:t>议论文又叫说理文，一种剖析事物、论述事理、发表意见、提出主张的文体。作者通过摆事实、讲道理、辨是非，以确定其观点正确或错误，树立或否定某种主张。</a:t>
            </a:r>
            <a:r>
              <a:rPr lang="zh-CN" altLang="en-US" b="1" dirty="0"/>
              <a:t>二    议论文的三要素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66FF"/>
                </a:solidFill>
              </a:rPr>
              <a:t>议论文的三要素：论点、论据和论证</a:t>
            </a:r>
            <a:r>
              <a:rPr lang="en-US" altLang="zh-CN" b="1">
                <a:solidFill>
                  <a:srgbClr val="0066FF"/>
                </a:solidFill>
              </a:rPr>
              <a:t>(</a:t>
            </a:r>
            <a:r>
              <a:rPr lang="zh-CN" altLang="en-US" b="1" dirty="0">
                <a:solidFill>
                  <a:srgbClr val="0066FF"/>
                </a:solidFill>
              </a:rPr>
              <a:t>鲜明的论点，确凿的论据，严密的论证</a:t>
            </a:r>
            <a:r>
              <a:rPr lang="en-US" altLang="zh-CN" b="1">
                <a:solidFill>
                  <a:srgbClr val="0066FF"/>
                </a:solidFill>
              </a:rPr>
              <a:t>) </a:t>
            </a:r>
            <a:endParaRPr lang="en-US" altLang="zh-CN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4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占位符 41986"/>
          <p:cNvSpPr>
            <a:spLocks noGrp="1"/>
          </p:cNvSpPr>
          <p:nvPr>
            <p:ph type="body" idx="4294967295"/>
          </p:nvPr>
        </p:nvSpPr>
        <p:spPr>
          <a:xfrm>
            <a:off x="287020" y="189230"/>
            <a:ext cx="8742680" cy="6657975"/>
          </a:xfrm>
        </p:spPr>
        <p:txBody>
          <a:bodyPr/>
          <a:p>
            <a:r>
              <a:rPr lang="zh-CN" altLang="en-US" b="1" dirty="0"/>
              <a:t>三    关于论点</a:t>
            </a:r>
            <a:endParaRPr lang="zh-CN" altLang="en-US" b="1" dirty="0"/>
          </a:p>
          <a:p>
            <a:r>
              <a:rPr b="1" dirty="0">
                <a:solidFill>
                  <a:srgbClr val="0066FF"/>
                </a:solidFill>
              </a:rPr>
              <a:t>论点：作者的见解和主张。 ①一个中心论点。 ②有的有几个分论点，用来补充证明中心论点。</a:t>
            </a:r>
            <a:endParaRPr b="1" dirty="0">
              <a:solidFill>
                <a:srgbClr val="0066FF"/>
              </a:solidFill>
            </a:endParaRPr>
          </a:p>
          <a:p>
            <a:pPr marL="0" indent="0">
              <a:buNone/>
            </a:pPr>
            <a:r>
              <a:rPr b="1" dirty="0">
                <a:solidFill>
                  <a:srgbClr val="0066FF"/>
                </a:solidFill>
              </a:rPr>
              <a:t> </a:t>
            </a:r>
            <a:r>
              <a:rPr lang="zh-CN" altLang="en-US" b="1" dirty="0">
                <a:solidFill>
                  <a:srgbClr val="0066FF"/>
                </a:solidFill>
              </a:rPr>
              <a:t> </a:t>
            </a:r>
            <a:endParaRPr lang="zh-CN" altLang="en-US" b="1" dirty="0">
              <a:solidFill>
                <a:srgbClr val="0066FF"/>
              </a:solidFill>
            </a:endParaRPr>
          </a:p>
          <a:p>
            <a:r>
              <a:rPr lang="zh-CN" altLang="en-US" b="1" dirty="0">
                <a:solidFill>
                  <a:srgbClr val="0066FF"/>
                </a:solidFill>
              </a:rPr>
              <a:t>归纳论点的方法：</a:t>
            </a:r>
            <a:r>
              <a:rPr lang="en-US" altLang="zh-CN" b="1">
                <a:solidFill>
                  <a:srgbClr val="0066FF"/>
                </a:solidFill>
              </a:rPr>
              <a:t>1</a:t>
            </a:r>
            <a:r>
              <a:rPr lang="zh-CN" altLang="en-US" b="1" dirty="0">
                <a:solidFill>
                  <a:srgbClr val="0066FF"/>
                </a:solidFill>
              </a:rPr>
              <a:t>、标题 </a:t>
            </a:r>
            <a:r>
              <a:rPr lang="en-US" altLang="zh-CN" b="1">
                <a:solidFill>
                  <a:srgbClr val="0066FF"/>
                </a:solidFill>
              </a:rPr>
              <a:t>2</a:t>
            </a:r>
            <a:r>
              <a:rPr lang="zh-CN" altLang="en-US" b="1" dirty="0">
                <a:solidFill>
                  <a:srgbClr val="0066FF"/>
                </a:solidFill>
              </a:rPr>
              <a:t>、文章开头 </a:t>
            </a:r>
            <a:r>
              <a:rPr lang="en-US" altLang="zh-CN" b="1">
                <a:solidFill>
                  <a:srgbClr val="0066FF"/>
                </a:solidFill>
              </a:rPr>
              <a:t>3</a:t>
            </a:r>
            <a:r>
              <a:rPr lang="zh-CN" altLang="en-US" b="1" dirty="0">
                <a:solidFill>
                  <a:srgbClr val="0066FF"/>
                </a:solidFill>
              </a:rPr>
              <a:t>、结尾 </a:t>
            </a:r>
            <a:r>
              <a:rPr lang="en-US" altLang="zh-CN" b="1">
                <a:solidFill>
                  <a:srgbClr val="0066FF"/>
                </a:solidFill>
              </a:rPr>
              <a:t>4</a:t>
            </a:r>
            <a:r>
              <a:rPr lang="zh-CN" altLang="en-US" b="1" dirty="0">
                <a:solidFill>
                  <a:srgbClr val="0066FF"/>
                </a:solidFill>
              </a:rPr>
              <a:t>、中间： </a:t>
            </a:r>
            <a:r>
              <a:rPr lang="en-US" altLang="zh-CN" b="1" dirty="0">
                <a:solidFill>
                  <a:srgbClr val="0066FF"/>
                </a:solidFill>
              </a:rPr>
              <a:t>①</a:t>
            </a:r>
            <a:r>
              <a:rPr lang="zh-CN" altLang="en-US" b="1" dirty="0">
                <a:solidFill>
                  <a:srgbClr val="0066FF"/>
                </a:solidFill>
              </a:rPr>
              <a:t>通过归纳总结论据的共同点来推断出论点 </a:t>
            </a:r>
            <a:r>
              <a:rPr lang="en-US" altLang="zh-CN" b="1" dirty="0">
                <a:solidFill>
                  <a:srgbClr val="0066FF"/>
                </a:solidFill>
              </a:rPr>
              <a:t>②</a:t>
            </a:r>
            <a:r>
              <a:rPr lang="zh-CN" altLang="en-US" b="1" dirty="0">
                <a:solidFill>
                  <a:srgbClr val="0066FF"/>
                </a:solidFill>
              </a:rPr>
              <a:t>总结性的词体现中心论点的句子</a:t>
            </a:r>
            <a:r>
              <a:rPr lang="en-US" altLang="zh-CN" b="1">
                <a:solidFill>
                  <a:srgbClr val="0066FF"/>
                </a:solidFill>
              </a:rPr>
              <a:t>(</a:t>
            </a:r>
            <a:r>
              <a:rPr lang="zh-CN" altLang="en-US" b="1" dirty="0">
                <a:solidFill>
                  <a:srgbClr val="0066FF"/>
                </a:solidFill>
              </a:rPr>
              <a:t>例如：由此可见；我认为；总之</a:t>
            </a:r>
            <a:r>
              <a:rPr lang="en-US" altLang="zh-CN" b="1">
                <a:solidFill>
                  <a:srgbClr val="0066FF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b="1">
                <a:solidFill>
                  <a:srgbClr val="0066FF"/>
                </a:solidFill>
              </a:rPr>
              <a:t>) ③</a:t>
            </a:r>
            <a:r>
              <a:rPr lang="zh-CN" altLang="en-US" b="1" dirty="0">
                <a:solidFill>
                  <a:srgbClr val="0066FF"/>
                </a:solidFill>
              </a:rPr>
              <a:t>先找出文章的论题，然后依据论题在文中找出反复出现的类似的论断性的话，合并同类项，最后归纳。 </a:t>
            </a:r>
            <a:endParaRPr lang="zh-CN" altLang="en-US" b="1" dirty="0">
              <a:solidFill>
                <a:srgbClr val="0066FF"/>
              </a:solidFill>
            </a:endParaRPr>
          </a:p>
          <a:p>
            <a:endParaRPr lang="zh-CN" altLang="en-US" sz="2400" b="1" dirty="0">
              <a:solidFill>
                <a:srgbClr val="0066FF"/>
              </a:solidFill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rgbClr val="0066FF"/>
                </a:solidFill>
              </a:rPr>
              <a:t> 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pPr marL="0" indent="0">
              <a:buNone/>
            </a:pPr>
            <a:endParaRPr lang="zh-CN" altLang="en-US" sz="24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PLACING_PICTURE_USER_VIEWPORT" val="{&quot;height&quot;:10800,&quot;width&quot;:6071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2812</Words>
  <Application>WPS 演示</Application>
  <PresentationFormat>在屏幕上显示</PresentationFormat>
  <Paragraphs>236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Arial</vt:lpstr>
      <vt:lpstr>宋体</vt:lpstr>
      <vt:lpstr>Wingdings</vt:lpstr>
      <vt:lpstr>华文琥珀</vt:lpstr>
      <vt:lpstr>Times New Roman</vt:lpstr>
      <vt:lpstr>华文行楷</vt:lpstr>
      <vt:lpstr>Tahoma</vt:lpstr>
      <vt:lpstr>华文中宋</vt:lpstr>
      <vt:lpstr>华文新魏</vt:lpstr>
      <vt:lpstr>黑体</vt:lpstr>
      <vt:lpstr>微软雅黑</vt:lpstr>
      <vt:lpstr>Arial Unicode MS</vt:lpstr>
      <vt:lpstr>_x000B_</vt:lpstr>
      <vt:lpstr>Segoe Print</vt:lpstr>
      <vt:lpstr>楷体_GB2312</vt:lpstr>
      <vt:lpstr>幼圆</vt:lpstr>
      <vt:lpstr>方正舒体</vt:lpstr>
      <vt:lpstr>新宋体</vt:lpstr>
      <vt:lpstr>隶书</vt:lpstr>
      <vt:lpstr>Verdana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演讲</vt:lpstr>
      <vt:lpstr>议论文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敬业与乐业</dc:title>
  <dc:creator>USER</dc:creator>
  <cp:lastModifiedBy>hh</cp:lastModifiedBy>
  <cp:revision>26</cp:revision>
  <dcterms:created xsi:type="dcterms:W3CDTF">2011-02-15T09:40:00Z</dcterms:created>
  <dcterms:modified xsi:type="dcterms:W3CDTF">2021-10-13T06:33:51Z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1BA9EA8180C34E249029E5D27CCC2BD1</vt:lpwstr>
  </property>
  <property fmtid="{D5CDD505-2E9C-101B-9397-08002B2CF9AE}" pid="3" name="KSOProductBuildVer">
    <vt:lpwstr>2052-11.1.0.10723</vt:lpwstr>
  </property>
</Properties>
</file>