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952" r:id="rId3"/>
    <p:sldId id="256" r:id="rId4"/>
    <p:sldId id="293" r:id="rId5"/>
    <p:sldId id="257" r:id="rId6"/>
    <p:sldId id="656" r:id="rId7"/>
    <p:sldId id="260" r:id="rId8"/>
    <p:sldId id="655" r:id="rId9"/>
    <p:sldId id="289" r:id="rId10"/>
    <p:sldId id="276" r:id="rId11"/>
    <p:sldId id="1645" r:id="rId12"/>
    <p:sldId id="652" r:id="rId13"/>
    <p:sldId id="268" r:id="rId14"/>
    <p:sldId id="471" r:id="rId15"/>
    <p:sldId id="1637" r:id="rId16"/>
    <p:sldId id="653" r:id="rId17"/>
    <p:sldId id="969" r:id="rId18"/>
    <p:sldId id="1638" r:id="rId19"/>
    <p:sldId id="1646" r:id="rId20"/>
    <p:sldId id="1647" r:id="rId21"/>
    <p:sldId id="1648" r:id="rId22"/>
    <p:sldId id="1649" r:id="rId23"/>
    <p:sldId id="1650" r:id="rId24"/>
    <p:sldId id="1651" r:id="rId25"/>
    <p:sldId id="312" r:id="rId26"/>
    <p:sldId id="654" r:id="rId27"/>
    <p:sldId id="483" r:id="rId28"/>
    <p:sldId id="1624" r:id="rId29"/>
    <p:sldId id="1635" r:id="rId30"/>
    <p:sldId id="1636" r:id="rId31"/>
    <p:sldId id="783" r:id="rId32"/>
    <p:sldId id="265" r:id="rId33"/>
  </p:sldIdLst>
  <p:sldSz cx="12192000" cy="6858000"/>
  <p:notesSz cx="7104063" cy="10234613"/>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394" autoAdjust="0"/>
    <p:restoredTop sz="94660"/>
  </p:normalViewPr>
  <p:slideViewPr>
    <p:cSldViewPr snapToGrid="0">
      <p:cViewPr varScale="1">
        <p:scale>
          <a:sx n="92" d="100"/>
          <a:sy n="92" d="100"/>
        </p:scale>
        <p:origin x="184" y="57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tags" Target="tags/tag1.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2021/2/24</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31</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099228297"/>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2021/2/24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9.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7.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7.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2.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4.png" /><Relationship Id="rId4" Type="http://schemas.microsoft.com/office/2007/relationships/hdphoto" Target="../media/image5.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7.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8.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313690" y="1714865"/>
            <a:ext cx="11494770" cy="2797048"/>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望海潮</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写的是承平盛世。开头总览杭州的优越位置和悠久历史，接着描绘此地风景的优美、市井的繁华以及人民生活的平和安乐。这首词采用铺叙的写法，以点带面，虚实相间，渲染烘托，形成了一种畅达流利的气势。在学习这首词的时候还要注意品味诗歌的声韵之美。</a:t>
            </a:r>
          </a:p>
        </p:txBody>
      </p:sp>
    </p:spTree>
    <p:extLst>
      <p:ext uri="{BB962C8B-B14F-4D97-AF65-F5344CB8AC3E}">
        <p14:creationId xmlns:p14="http://schemas.microsoft.com/office/powerpoint/2010/main" val="13768728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id="{BB0B13A2-7723-1441-96E7-6DF92B897931}"/>
              </a:ext>
            </a:extLst>
          </p:cNvPr>
          <p:cNvSpPr txBox="1"/>
          <p:nvPr/>
        </p:nvSpPr>
        <p:spPr>
          <a:xfrm>
            <a:off x="540327" y="1505586"/>
            <a:ext cx="11111345" cy="2427716"/>
          </a:xfrm>
          <a:prstGeom prst="rect">
            <a:avLst/>
          </a:prstGeom>
          <a:noFill/>
        </p:spPr>
        <p:txBody>
          <a:bodyPr wrap="square" rtlCol="0">
            <a:spAutoFit/>
          </a:bodyPr>
          <a:lstStyle/>
          <a:p>
            <a:pPr algn="ctr">
              <a:lnSpc>
                <a:spcPct val="150000"/>
              </a:lnSpc>
            </a:pPr>
            <a:r>
              <a:rPr lang="zh-CN" altLang="en-US" sz="3200" b="1">
                <a:latin typeface="Microsoft YaHei" panose="020b0503020204020204" pitchFamily="34" charset="-122"/>
                <a:ea typeface="Microsoft YaHei" panose="020b0503020204020204" pitchFamily="34" charset="-122"/>
              </a:rPr>
              <a:t>了解婉约派</a:t>
            </a:r>
          </a:p>
          <a:p>
            <a:pPr indent="457200">
              <a:lnSpc>
                <a:spcPct val="150000"/>
              </a:lnSpc>
            </a:pPr>
            <a:r>
              <a:rPr lang="zh-CN" altLang="en-US" sz="2400">
                <a:latin typeface="Microsoft YaHei" panose="020b0503020204020204" pitchFamily="34" charset="-122"/>
                <a:ea typeface="Microsoft YaHei" panose="020b0503020204020204" pitchFamily="34" charset="-122"/>
              </a:rPr>
              <a:t>婉约派为中国宋词流派。婉约，即婉转含蓄。</a:t>
            </a:r>
            <a:r>
              <a:rPr lang="zh-CN" altLang="en-US" sz="2400" b="1">
                <a:solidFill>
                  <a:srgbClr val="C00000"/>
                </a:solidFill>
                <a:latin typeface="Microsoft YaHei" panose="020b0503020204020204" pitchFamily="34" charset="-122"/>
                <a:ea typeface="Microsoft YaHei" panose="020b0503020204020204" pitchFamily="34" charset="-122"/>
              </a:rPr>
              <a:t>其特点主要是内容侧重儿女风情，结构深细缜密，音律婉转和谐，语言圆润清丽，有一种柔婉之美。</a:t>
            </a:r>
            <a:r>
              <a:rPr lang="zh-CN" altLang="en-US" sz="2400">
                <a:latin typeface="Microsoft YaHei" panose="020b0503020204020204" pitchFamily="34" charset="-122"/>
                <a:ea typeface="Microsoft YaHei" panose="020b0503020204020204" pitchFamily="34" charset="-122"/>
              </a:rPr>
              <a:t>婉约派的代表人物有李煜、柳永、晏殊、欧阳修、秦观、周邦彦、李清照等。</a:t>
            </a:r>
          </a:p>
        </p:txBody>
      </p:sp>
    </p:spTree>
    <p:extLst>
      <p:ext uri="{BB962C8B-B14F-4D97-AF65-F5344CB8AC3E}">
        <p14:creationId xmlns:p14="http://schemas.microsoft.com/office/powerpoint/2010/main" val="31287514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594133" y="1787237"/>
            <a:ext cx="10050920" cy="2374757"/>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参差（</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cēn cī</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堑（</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qiàn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玑 （</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jī</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绮 （</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qǐ</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巘（</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yǎn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叟（</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sǒu</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羌（</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qiāng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420844" y="1283425"/>
            <a:ext cx="2818647" cy="3823547"/>
          </a:xfrm>
          <a:prstGeom prst="rect">
            <a:avLst/>
          </a:prstGeom>
          <a:noFill/>
        </p:spPr>
        <p:txBody>
          <a:bodyPr wrap="square" rtlCol="0">
            <a:spAutoFit/>
          </a:bodyPr>
          <a:lstStyle/>
          <a:p>
            <a:pPr marL="342900" indent="-342900">
              <a:lnSpc>
                <a:spcPct val="150000"/>
              </a:lnSpc>
              <a:buFont typeface="Wingdings" pitchFamily="2" charset="2"/>
              <a:buChar char="n"/>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解释下列词语</a:t>
            </a: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①参差：</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②云树：</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③天堑：</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④巘：</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⑤高牙：</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⑥图将：</a:t>
            </a:r>
            <a:endParaRPr lang="zh-CN" altLang="en-US" sz="2000" b="1">
              <a:solidFill>
                <a:srgbClr val="C00000"/>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⑦凤池：</a:t>
            </a:r>
            <a:endParaRPr lang="zh-CN" altLang="en-US" sz="2000" b="1">
              <a:solidFill>
                <a:srgbClr val="C00000"/>
              </a:solidFill>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a:extLst>
              <a:ext uri="{FF2B5EF4-FFF2-40B4-BE49-F238E27FC236}">
                <a16:creationId xmlns:a16="http://schemas.microsoft.com/office/drawing/2014/main" id="{55041D7E-226D-594C-9CF0-C6D5092F0A39}"/>
              </a:ext>
            </a:extLst>
          </p:cNvPr>
          <p:cNvSpPr txBox="1"/>
          <p:nvPr/>
        </p:nvSpPr>
        <p:spPr>
          <a:xfrm>
            <a:off x="3797887" y="1791256"/>
            <a:ext cx="6108113" cy="3269549"/>
          </a:xfrm>
          <a:prstGeom prst="rect">
            <a:avLst/>
          </a:prstGeom>
          <a:noFill/>
        </p:spPr>
        <p:txBody>
          <a:bodyPr wrap="square" rtlCol="0">
            <a:spAutoFit/>
          </a:bodyPr>
          <a:lstStyle/>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高下不齐貌。</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形容树木高耸入云。</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天然壕沟，此处指钱塘江。</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意为大山上之小山。</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高矗之军旗，高官出行时的仪仗旗帜。</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画出。</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全称凤凰池，原指皇宫禁苑中的池沼。此处指朝廷。</a:t>
            </a:r>
          </a:p>
        </p:txBody>
      </p:sp>
    </p:spTree>
    <p:extLst>
      <p:ext uri="{BB962C8B-B14F-4D97-AF65-F5344CB8AC3E}">
        <p14:creationId xmlns:p14="http://schemas.microsoft.com/office/powerpoint/2010/main" val="37899102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left)">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834109" y="923391"/>
            <a:ext cx="10492114" cy="4253087"/>
          </a:xfrm>
          <a:prstGeom prst="rect">
            <a:avLst/>
          </a:prstGeom>
          <a:noFill/>
        </p:spPr>
        <p:txBody>
          <a:bodyPr wrap="square" rtlCol="0">
            <a:spAutoFit/>
          </a:bodyPr>
          <a:lstStyle/>
          <a:p>
            <a:pPr>
              <a:lnSpc>
                <a:spcPct val="150000"/>
              </a:lnSpc>
            </a:pPr>
            <a:r>
              <a:rPr lang="zh-CN" altLang="zh-CN" sz="2000" b="1">
                <a:latin typeface="Microsoft YaHei" panose="020b0503020204020204" pitchFamily="34" charset="-122"/>
                <a:ea typeface="Microsoft YaHei" panose="020b0503020204020204" pitchFamily="34" charset="-122"/>
              </a:rPr>
              <a:t>（二）诵读感悟</a:t>
            </a:r>
            <a:endParaRPr lang="zh-CN" altLang="zh-CN" sz="2000">
              <a:latin typeface="Microsoft YaHei" panose="020b0503020204020204" pitchFamily="34" charset="-122"/>
              <a:ea typeface="Microsoft YaHei" panose="020b0503020204020204" pitchFamily="34" charset="-122"/>
            </a:endParaRPr>
          </a:p>
          <a:p>
            <a:pPr>
              <a:lnSpc>
                <a:spcPct val="150000"/>
              </a:lnSpc>
            </a:pPr>
            <a:r>
              <a:rPr lang="en-US" altLang="zh-CN" sz="2000">
                <a:latin typeface="Microsoft YaHei" panose="020b0503020204020204" pitchFamily="34" charset="-122"/>
                <a:ea typeface="Microsoft YaHei" panose="020b0503020204020204" pitchFamily="34" charset="-122"/>
              </a:rPr>
              <a:t>1</a:t>
            </a:r>
            <a:r>
              <a:rPr lang="zh-CN" altLang="zh-CN" sz="2000">
                <a:latin typeface="Microsoft YaHei" panose="020b0503020204020204" pitchFamily="34" charset="-122"/>
                <a:ea typeface="Microsoft YaHei" panose="020b0503020204020204" pitchFamily="34" charset="-122"/>
              </a:rPr>
              <a:t>．诵读课文，用</a:t>
            </a:r>
            <a:r>
              <a:rPr lang="en-US" altLang="zh-CN" sz="2000">
                <a:latin typeface="Microsoft YaHei" panose="020b0503020204020204" pitchFamily="34" charset="-122"/>
                <a:ea typeface="Microsoft YaHei" panose="020b0503020204020204" pitchFamily="34" charset="-122"/>
              </a:rPr>
              <a:t>“/”</a:t>
            </a:r>
            <a:r>
              <a:rPr lang="zh-CN" altLang="zh-CN" sz="2000">
                <a:latin typeface="Microsoft YaHei" panose="020b0503020204020204" pitchFamily="34" charset="-122"/>
                <a:ea typeface="Microsoft YaHei" panose="020b0503020204020204" pitchFamily="34" charset="-122"/>
              </a:rPr>
              <a:t>划分朗读节奏，并用</a:t>
            </a:r>
            <a:r>
              <a:rPr lang="en-US" altLang="zh-CN" sz="2000">
                <a:latin typeface="Microsoft YaHei" panose="020b0503020204020204" pitchFamily="34" charset="-122"/>
                <a:ea typeface="Microsoft YaHei" panose="020b0503020204020204" pitchFamily="34" charset="-122"/>
              </a:rPr>
              <a:t>“</a:t>
            </a:r>
            <a:r>
              <a:rPr lang="zh-CN" altLang="zh-CN" sz="2000" u="wavy">
                <a:latin typeface="Microsoft YaHei" panose="020b0503020204020204" pitchFamily="34" charset="-122"/>
                <a:ea typeface="Microsoft YaHei" panose="020b0503020204020204" pitchFamily="34" charset="-122"/>
              </a:rPr>
              <a:t>　</a:t>
            </a:r>
            <a:r>
              <a:rPr lang="en-US" altLang="zh-CN" sz="2000">
                <a:latin typeface="Microsoft YaHei" panose="020b0503020204020204" pitchFamily="34" charset="-122"/>
                <a:ea typeface="Microsoft YaHei" panose="020b0503020204020204" pitchFamily="34" charset="-122"/>
              </a:rPr>
              <a:t>”</a:t>
            </a:r>
            <a:r>
              <a:rPr lang="zh-CN" altLang="zh-CN" sz="2000">
                <a:latin typeface="Microsoft YaHei" panose="020b0503020204020204" pitchFamily="34" charset="-122"/>
                <a:ea typeface="Microsoft YaHei" panose="020b0503020204020204" pitchFamily="34" charset="-122"/>
              </a:rPr>
              <a:t>标出这首诗的韵脚。</a:t>
            </a:r>
          </a:p>
          <a:p>
            <a:pPr indent="457200">
              <a:lnSpc>
                <a:spcPct val="150000"/>
              </a:lnSpc>
            </a:pPr>
            <a:r>
              <a:rPr lang="zh-CN" altLang="zh-CN" sz="2800">
                <a:latin typeface="KaiTi" panose="02010609060101010101" pitchFamily="49" charset="-122"/>
                <a:ea typeface="KaiTi" panose="02010609060101010101" pitchFamily="49" charset="-122"/>
              </a:rPr>
              <a:t>东南</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形胜，三吴</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都会，钱塘</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自古</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繁</a:t>
            </a:r>
            <a:r>
              <a:rPr lang="zh-CN" altLang="zh-CN" sz="2800" u="wavy">
                <a:latin typeface="KaiTi" panose="02010609060101010101" pitchFamily="49" charset="-122"/>
                <a:ea typeface="KaiTi" panose="02010609060101010101" pitchFamily="49" charset="-122"/>
              </a:rPr>
              <a:t>华</a:t>
            </a:r>
            <a:r>
              <a:rPr lang="zh-CN" altLang="zh-CN" sz="2800">
                <a:latin typeface="KaiTi" panose="02010609060101010101" pitchFamily="49" charset="-122"/>
                <a:ea typeface="KaiTi" panose="02010609060101010101" pitchFamily="49" charset="-122"/>
              </a:rPr>
              <a:t>。烟柳</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画桥，风帘</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翠幕，参差</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十万</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人</a:t>
            </a:r>
            <a:r>
              <a:rPr lang="zh-CN" altLang="zh-CN" sz="2800" u="wavy">
                <a:latin typeface="KaiTi" panose="02010609060101010101" pitchFamily="49" charset="-122"/>
                <a:ea typeface="KaiTi" panose="02010609060101010101" pitchFamily="49" charset="-122"/>
              </a:rPr>
              <a:t>家</a:t>
            </a:r>
            <a:r>
              <a:rPr lang="zh-CN" altLang="zh-CN" sz="2800">
                <a:latin typeface="KaiTi" panose="02010609060101010101" pitchFamily="49" charset="-122"/>
                <a:ea typeface="KaiTi" panose="02010609060101010101" pitchFamily="49" charset="-122"/>
              </a:rPr>
              <a:t>。云树</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绕</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堤</a:t>
            </a:r>
            <a:r>
              <a:rPr lang="zh-CN" altLang="zh-CN" sz="2800" u="wavy">
                <a:latin typeface="KaiTi" panose="02010609060101010101" pitchFamily="49" charset="-122"/>
                <a:ea typeface="KaiTi" panose="02010609060101010101" pitchFamily="49" charset="-122"/>
              </a:rPr>
              <a:t>沙</a:t>
            </a:r>
            <a:r>
              <a:rPr lang="zh-CN" altLang="zh-CN" sz="2800">
                <a:latin typeface="KaiTi" panose="02010609060101010101" pitchFamily="49" charset="-122"/>
                <a:ea typeface="KaiTi" panose="02010609060101010101" pitchFamily="49" charset="-122"/>
              </a:rPr>
              <a:t>，怒涛</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卷</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霜雪，天堑</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无</a:t>
            </a:r>
            <a:r>
              <a:rPr lang="zh-CN" altLang="zh-CN" sz="2800" u="wavy">
                <a:latin typeface="KaiTi" panose="02010609060101010101" pitchFamily="49" charset="-122"/>
                <a:ea typeface="KaiTi" panose="02010609060101010101" pitchFamily="49" charset="-122"/>
              </a:rPr>
              <a:t>涯</a:t>
            </a:r>
            <a:r>
              <a:rPr lang="zh-CN" altLang="zh-CN" sz="2800">
                <a:latin typeface="KaiTi" panose="02010609060101010101" pitchFamily="49" charset="-122"/>
                <a:ea typeface="KaiTi" panose="02010609060101010101" pitchFamily="49" charset="-122"/>
              </a:rPr>
              <a:t>。市列</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珠玑，户盈</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罗绮，竞</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豪</a:t>
            </a:r>
            <a:r>
              <a:rPr lang="zh-CN" altLang="zh-CN" sz="2800" u="wavy">
                <a:latin typeface="KaiTi" panose="02010609060101010101" pitchFamily="49" charset="-122"/>
                <a:ea typeface="KaiTi" panose="02010609060101010101" pitchFamily="49" charset="-122"/>
              </a:rPr>
              <a:t>奢</a:t>
            </a:r>
            <a:r>
              <a:rPr lang="zh-CN" altLang="zh-CN" sz="2800">
                <a:latin typeface="KaiTi" panose="02010609060101010101" pitchFamily="49" charset="-122"/>
                <a:ea typeface="KaiTi" panose="02010609060101010101" pitchFamily="49" charset="-122"/>
              </a:rPr>
              <a:t>。　　</a:t>
            </a:r>
          </a:p>
          <a:p>
            <a:pPr indent="457200">
              <a:lnSpc>
                <a:spcPct val="150000"/>
              </a:lnSpc>
            </a:pPr>
            <a:r>
              <a:rPr lang="zh-CN" altLang="zh-CN" sz="2800">
                <a:latin typeface="KaiTi" panose="02010609060101010101" pitchFamily="49" charset="-122"/>
                <a:ea typeface="KaiTi" panose="02010609060101010101" pitchFamily="49" charset="-122"/>
              </a:rPr>
              <a:t>重湖</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叠巘</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清</a:t>
            </a:r>
            <a:r>
              <a:rPr lang="zh-CN" altLang="zh-CN" sz="2800" u="wavy">
                <a:latin typeface="KaiTi" panose="02010609060101010101" pitchFamily="49" charset="-122"/>
                <a:ea typeface="KaiTi" panose="02010609060101010101" pitchFamily="49" charset="-122"/>
              </a:rPr>
              <a:t>嘉</a:t>
            </a:r>
            <a:r>
              <a:rPr lang="zh-CN" altLang="zh-CN" sz="2800">
                <a:latin typeface="KaiTi" panose="02010609060101010101" pitchFamily="49" charset="-122"/>
                <a:ea typeface="KaiTi" panose="02010609060101010101" pitchFamily="49" charset="-122"/>
              </a:rPr>
              <a:t>，有</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三秋</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桂子，十里</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荷</a:t>
            </a:r>
            <a:r>
              <a:rPr lang="zh-CN" altLang="zh-CN" sz="2800" u="wavy">
                <a:latin typeface="KaiTi" panose="02010609060101010101" pitchFamily="49" charset="-122"/>
                <a:ea typeface="KaiTi" panose="02010609060101010101" pitchFamily="49" charset="-122"/>
              </a:rPr>
              <a:t>花</a:t>
            </a:r>
            <a:r>
              <a:rPr lang="zh-CN" altLang="zh-CN" sz="2800">
                <a:latin typeface="KaiTi" panose="02010609060101010101" pitchFamily="49" charset="-122"/>
                <a:ea typeface="KaiTi" panose="02010609060101010101" pitchFamily="49" charset="-122"/>
              </a:rPr>
              <a:t>。羌管</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弄晴，菱歌</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泛夜，嬉嬉</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钓叟</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莲</a:t>
            </a:r>
            <a:r>
              <a:rPr lang="zh-CN" altLang="zh-CN" sz="2800" u="wavy">
                <a:latin typeface="KaiTi" panose="02010609060101010101" pitchFamily="49" charset="-122"/>
                <a:ea typeface="KaiTi" panose="02010609060101010101" pitchFamily="49" charset="-122"/>
              </a:rPr>
              <a:t>娃</a:t>
            </a:r>
            <a:r>
              <a:rPr lang="zh-CN" altLang="zh-CN" sz="2800">
                <a:latin typeface="KaiTi" panose="02010609060101010101" pitchFamily="49" charset="-122"/>
                <a:ea typeface="KaiTi" panose="02010609060101010101" pitchFamily="49" charset="-122"/>
              </a:rPr>
              <a:t>。千骑</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拥高</a:t>
            </a:r>
            <a:r>
              <a:rPr lang="zh-CN" altLang="zh-CN" sz="2800" u="wavy">
                <a:latin typeface="KaiTi" panose="02010609060101010101" pitchFamily="49" charset="-122"/>
                <a:ea typeface="KaiTi" panose="02010609060101010101" pitchFamily="49" charset="-122"/>
              </a:rPr>
              <a:t>牙</a:t>
            </a:r>
            <a:r>
              <a:rPr lang="zh-CN" altLang="zh-CN" sz="2800">
                <a:latin typeface="KaiTi" panose="02010609060101010101" pitchFamily="49" charset="-122"/>
                <a:ea typeface="KaiTi" panose="02010609060101010101" pitchFamily="49" charset="-122"/>
              </a:rPr>
              <a:t>，乘醉</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听</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箫鼓，吟赏</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烟</a:t>
            </a:r>
            <a:r>
              <a:rPr lang="zh-CN" altLang="zh-CN" sz="2800" u="wavy">
                <a:latin typeface="KaiTi" panose="02010609060101010101" pitchFamily="49" charset="-122"/>
                <a:ea typeface="KaiTi" panose="02010609060101010101" pitchFamily="49" charset="-122"/>
              </a:rPr>
              <a:t>霞</a:t>
            </a:r>
            <a:r>
              <a:rPr lang="zh-CN" altLang="zh-CN" sz="2800">
                <a:latin typeface="KaiTi" panose="02010609060101010101" pitchFamily="49" charset="-122"/>
                <a:ea typeface="KaiTi" panose="02010609060101010101" pitchFamily="49" charset="-122"/>
              </a:rPr>
              <a:t>。异日</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图将</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好景，归去</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凤池</a:t>
            </a:r>
            <a:r>
              <a:rPr lang="en-US" altLang="zh-CN" sz="2800">
                <a:latin typeface="KaiTi" panose="02010609060101010101" pitchFamily="49" charset="-122"/>
                <a:ea typeface="KaiTi" panose="02010609060101010101" pitchFamily="49" charset="-122"/>
              </a:rPr>
              <a:t>/</a:t>
            </a:r>
            <a:r>
              <a:rPr lang="zh-CN" altLang="zh-CN" sz="2800" u="wavy">
                <a:latin typeface="KaiTi" panose="02010609060101010101" pitchFamily="49" charset="-122"/>
                <a:ea typeface="KaiTi" panose="02010609060101010101" pitchFamily="49" charset="-122"/>
              </a:rPr>
              <a:t>夸</a:t>
            </a:r>
            <a:r>
              <a:rPr lang="zh-CN" altLang="zh-CN" sz="2800">
                <a:latin typeface="KaiTi" panose="02010609060101010101" pitchFamily="49" charset="-122"/>
                <a:ea typeface="KaiTi" panose="02010609060101010101" pitchFamily="49"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23724303"/>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55685" y="1330751"/>
            <a:ext cx="7129153" cy="142289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理解内容，体悟情感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词人是从哪些方面来描写杭州的繁华与美丽的？抒发了他怎样的感情？</a:t>
            </a:r>
          </a:p>
        </p:txBody>
      </p:sp>
      <p:graphicFrame>
        <p:nvGraphicFramePr>
          <p:cNvPr id="2" name="表格 1">
            <a:extLst>
              <a:ext uri="{FF2B5EF4-FFF2-40B4-BE49-F238E27FC236}">
                <a16:creationId xmlns:a16="http://schemas.microsoft.com/office/drawing/2014/main" id="{5BEE376F-2479-2B40-BBD7-2BD92FF1E750}"/>
              </a:ext>
            </a:extLst>
          </p:cNvPr>
          <p:cNvGraphicFramePr>
            <a:graphicFrameLocks noGrp="1"/>
          </p:cNvGraphicFramePr>
          <p:nvPr>
            <p:extLst>
              <p:ext uri="{D42A27DB-BD31-4B8C-83A1-F6EECF244321}">
                <p14:modId xmlns:p14="http://schemas.microsoft.com/office/powerpoint/2010/main" val="1245272435"/>
              </p:ext>
            </p:extLst>
          </p:nvPr>
        </p:nvGraphicFramePr>
        <p:xfrm>
          <a:off x="4555685" y="2801238"/>
          <a:ext cx="6670964" cy="2305050"/>
        </p:xfrm>
        <a:graphic>
          <a:graphicData uri="http://schemas.openxmlformats.org/drawingml/2006/table">
            <a:tbl>
              <a:tblPr firstRow="1" firstCol="1" bandRow="1">
                <a:tableStyleId>{5C22544A-7EE6-4342-B048-85BDC9FD1C3A}</a:tableStyleId>
              </a:tblPr>
              <a:tblGrid>
                <a:gridCol w="1392382">
                  <a:extLst>
                    <a:ext uri="{9D8B030D-6E8A-4147-A177-3AD203B41FA5}">
                      <a16:colId xmlns:a16="http://schemas.microsoft.com/office/drawing/2014/main" val="858643434"/>
                    </a:ext>
                  </a:extLst>
                </a:gridCol>
                <a:gridCol w="5278582">
                  <a:extLst>
                    <a:ext uri="{9D8B030D-6E8A-4147-A177-3AD203B41FA5}">
                      <a16:colId xmlns:a16="http://schemas.microsoft.com/office/drawing/2014/main" val="1175814864"/>
                    </a:ext>
                  </a:extLst>
                </a:gridCol>
              </a:tblGrid>
              <a:tr h="209550">
                <a:tc>
                  <a:txBody>
                    <a:bodyPr vert="horz" wrap="square"/>
                    <a:lstStyle/>
                    <a:p>
                      <a:pPr algn="l" fontAlgn="ctr">
                        <a:lnSpc>
                          <a:spcPct val="150000"/>
                        </a:lnSpc>
                      </a:pPr>
                      <a:r>
                        <a:rPr lang="zh-CN" sz="1600" kern="100">
                          <a:effectLst/>
                          <a:latin typeface="Microsoft YaHei" panose="020b0503020204020204" pitchFamily="34" charset="-122"/>
                          <a:ea typeface="Microsoft YaHei" panose="020b0503020204020204" pitchFamily="34" charset="-122"/>
                        </a:rPr>
                        <a:t>地理位置</a:t>
                      </a:r>
                      <a:endParaRPr lang="zh-CN" sz="16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47625" marB="47625" anchor="ctr"/>
                </a:tc>
                <a:tc>
                  <a:txBody>
                    <a:bodyPr vert="horz" wrap="square"/>
                    <a:lstStyle/>
                    <a:p>
                      <a:pPr algn="l" fontAlgn="ctr">
                        <a:lnSpc>
                          <a:spcPct val="150000"/>
                        </a:lnSpc>
                      </a:pPr>
                      <a:r>
                        <a:rPr lang="zh-CN" sz="1600" b="0" kern="100">
                          <a:solidFill>
                            <a:schemeClr val="bg1"/>
                          </a:solidFill>
                          <a:effectLst/>
                          <a:latin typeface="Microsoft YaHei" panose="020b0503020204020204" pitchFamily="34" charset="-122"/>
                          <a:ea typeface="Microsoft YaHei" panose="020b0503020204020204" pitchFamily="34" charset="-122"/>
                        </a:rPr>
                        <a:t>东南重镇</a:t>
                      </a:r>
                      <a:endParaRPr lang="zh-CN" sz="1600" b="0" kern="10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47625" marB="47625" anchor="ctr"/>
                </a:tc>
                <a:extLst>
                  <a:ext uri="{0D108BD9-81ED-4DB2-BD59-A6C34878D82A}">
                    <a16:rowId xmlns:a16="http://schemas.microsoft.com/office/drawing/2014/main" val="4161269385"/>
                  </a:ext>
                </a:extLst>
              </a:tr>
              <a:tr h="209550">
                <a:tc>
                  <a:txBody>
                    <a:bodyPr vert="horz" wrap="square"/>
                    <a:lstStyle/>
                    <a:p>
                      <a:pPr algn="l" fontAlgn="ctr">
                        <a:lnSpc>
                          <a:spcPct val="150000"/>
                        </a:lnSpc>
                      </a:pPr>
                      <a:r>
                        <a:rPr lang="zh-CN" sz="1600" kern="100">
                          <a:effectLst/>
                          <a:latin typeface="Microsoft YaHei" panose="020b0503020204020204" pitchFamily="34" charset="-122"/>
                          <a:ea typeface="Microsoft YaHei" panose="020b0503020204020204" pitchFamily="34" charset="-122"/>
                        </a:rPr>
                        <a:t>历史传统</a:t>
                      </a:r>
                      <a:endParaRPr lang="zh-CN" sz="16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47625" marB="47625" anchor="ctr"/>
                </a:tc>
                <a:tc>
                  <a:txBody>
                    <a:bodyPr vert="horz" wrap="square"/>
                    <a:lstStyle/>
                    <a:p>
                      <a:pPr algn="l" font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自古以来就是繁华都市</a:t>
                      </a:r>
                      <a:endParaRPr lang="zh-CN" sz="16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47625" marB="47625" anchor="ctr"/>
                </a:tc>
                <a:extLst>
                  <a:ext uri="{0D108BD9-81ED-4DB2-BD59-A6C34878D82A}">
                    <a16:rowId xmlns:a16="http://schemas.microsoft.com/office/drawing/2014/main" val="3420583823"/>
                  </a:ext>
                </a:extLst>
              </a:tr>
              <a:tr h="209550">
                <a:tc>
                  <a:txBody>
                    <a:bodyPr vert="horz" wrap="square"/>
                    <a:lstStyle/>
                    <a:p>
                      <a:pPr algn="l" fontAlgn="ctr">
                        <a:lnSpc>
                          <a:spcPct val="150000"/>
                        </a:lnSpc>
                      </a:pPr>
                      <a:r>
                        <a:rPr lang="zh-CN" sz="1600" kern="100">
                          <a:effectLst/>
                          <a:latin typeface="Microsoft YaHei" panose="020b0503020204020204" pitchFamily="34" charset="-122"/>
                          <a:ea typeface="Microsoft YaHei" panose="020b0503020204020204" pitchFamily="34" charset="-122"/>
                        </a:rPr>
                        <a:t>自然景观</a:t>
                      </a:r>
                      <a:endParaRPr lang="zh-CN" sz="16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47625" marB="47625" anchor="ctr"/>
                </a:tc>
                <a:tc>
                  <a:txBody>
                    <a:bodyPr vert="horz" wrap="square"/>
                    <a:lstStyle/>
                    <a:p>
                      <a:pPr algn="l" font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著名的钱塘江，秀丽的西湖</a:t>
                      </a:r>
                      <a:endParaRPr lang="zh-CN" sz="16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47625" marB="47625" anchor="ctr"/>
                </a:tc>
                <a:extLst>
                  <a:ext uri="{0D108BD9-81ED-4DB2-BD59-A6C34878D82A}">
                    <a16:rowId xmlns:a16="http://schemas.microsoft.com/office/drawing/2014/main" val="3826194927"/>
                  </a:ext>
                </a:extLst>
              </a:tr>
              <a:tr h="209550">
                <a:tc>
                  <a:txBody>
                    <a:bodyPr vert="horz" wrap="square"/>
                    <a:lstStyle/>
                    <a:p>
                      <a:pPr algn="l" fontAlgn="ctr">
                        <a:lnSpc>
                          <a:spcPct val="150000"/>
                        </a:lnSpc>
                      </a:pPr>
                      <a:r>
                        <a:rPr lang="zh-CN" sz="1600" kern="100">
                          <a:effectLst/>
                          <a:latin typeface="Microsoft YaHei" panose="020b0503020204020204" pitchFamily="34" charset="-122"/>
                          <a:ea typeface="Microsoft YaHei" panose="020b0503020204020204" pitchFamily="34" charset="-122"/>
                        </a:rPr>
                        <a:t>市井面貌</a:t>
                      </a:r>
                      <a:endParaRPr lang="zh-CN" sz="16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47625" marB="47625" anchor="ctr"/>
                </a:tc>
                <a:tc>
                  <a:txBody>
                    <a:bodyPr vert="horz" wrap="square"/>
                    <a:lstStyle/>
                    <a:p>
                      <a:pPr algn="l" font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建筑、设施极其美观，人口密集</a:t>
                      </a:r>
                      <a:endParaRPr lang="zh-CN" sz="16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47625" marB="47625" anchor="ctr"/>
                </a:tc>
                <a:extLst>
                  <a:ext uri="{0D108BD9-81ED-4DB2-BD59-A6C34878D82A}">
                    <a16:rowId xmlns:a16="http://schemas.microsoft.com/office/drawing/2014/main" val="568237156"/>
                  </a:ext>
                </a:extLst>
              </a:tr>
              <a:tr h="209550">
                <a:tc>
                  <a:txBody>
                    <a:bodyPr vert="horz" wrap="square"/>
                    <a:lstStyle/>
                    <a:p>
                      <a:pPr algn="l" fontAlgn="ctr">
                        <a:lnSpc>
                          <a:spcPct val="150000"/>
                        </a:lnSpc>
                      </a:pPr>
                      <a:r>
                        <a:rPr lang="zh-CN" sz="1600" kern="100">
                          <a:effectLst/>
                          <a:latin typeface="Microsoft YaHei" panose="020b0503020204020204" pitchFamily="34" charset="-122"/>
                          <a:ea typeface="Microsoft YaHei" panose="020b0503020204020204" pitchFamily="34" charset="-122"/>
                        </a:rPr>
                        <a:t>百姓生活</a:t>
                      </a:r>
                      <a:endParaRPr lang="zh-CN" sz="16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47625" marB="47625" anchor="ctr"/>
                </a:tc>
                <a:tc>
                  <a:txBody>
                    <a:bodyPr vert="horz" wrap="square"/>
                    <a:lstStyle/>
                    <a:p>
                      <a:pPr algn="l" font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安居乐业，笙歌处处，老老少少心情愉悦</a:t>
                      </a:r>
                      <a:endParaRPr lang="zh-CN" sz="16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47625" marB="47625" anchor="ctr"/>
                </a:tc>
                <a:extLst>
                  <a:ext uri="{0D108BD9-81ED-4DB2-BD59-A6C34878D82A}">
                    <a16:rowId xmlns:a16="http://schemas.microsoft.com/office/drawing/2014/main" val="1892064896"/>
                  </a:ext>
                </a:extLst>
              </a:tr>
            </a:tbl>
          </a:graphicData>
        </a:graphic>
      </p:graphicFrame>
      <p:sp>
        <p:nvSpPr>
          <p:cNvPr id="7" name="文本框 6">
            <a:extLst>
              <a:ext uri="{FF2B5EF4-FFF2-40B4-BE49-F238E27FC236}">
                <a16:creationId xmlns:a16="http://schemas.microsoft.com/office/drawing/2014/main" id="{00FB7114-2F73-3942-A245-5882B1F07A8A}"/>
              </a:ext>
            </a:extLst>
          </p:cNvPr>
          <p:cNvSpPr txBox="1"/>
          <p:nvPr/>
        </p:nvSpPr>
        <p:spPr>
          <a:xfrm>
            <a:off x="4555685" y="5286859"/>
            <a:ext cx="7129153" cy="961225"/>
          </a:xfrm>
          <a:prstGeom prst="rect">
            <a:avLst/>
          </a:prstGeom>
          <a:noFill/>
        </p:spPr>
        <p:txBody>
          <a:bodyPr wrap="square" rtlCol="0">
            <a:spAutoFit/>
          </a:bodyPr>
          <a:lstStyle/>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感情：作者在词中全面、细致地描绘了杭州的繁华与美丽，表达了对杭州的惊叹、赞美与喜爱之情。</a:t>
            </a:r>
          </a:p>
        </p:txBody>
      </p:sp>
      <p:pic>
        <p:nvPicPr>
          <p:cNvPr id="5" name="图片 4">
            <a:extLst>
              <a:ext uri="{FF2B5EF4-FFF2-40B4-BE49-F238E27FC236}">
                <a16:creationId xmlns:a16="http://schemas.microsoft.com/office/drawing/2014/main" id="{08426252-07EE-764A-A831-B0B5663B4B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162" y="2158838"/>
            <a:ext cx="3811107" cy="25343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0914587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27976" y="1871078"/>
            <a:ext cx="7129153"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望海潮</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一词中，若把“云树绕堤沙，怒涛卷霜雪，天堑无涯”句中的“卷”改为“推”好不好，为什么？请简要分析。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不好。“霜雪”比喻浪花，“怒涛卷霜雪”表现了钱塘江潮来时波滚浪翻、排山倒海的气势，用“推”则显得比较平板，力度与气势均没有“卷”强，对浪花飞溅的情态描写也不如“卷”形象逼真。</a:t>
            </a:r>
          </a:p>
        </p:txBody>
      </p:sp>
      <p:pic>
        <p:nvPicPr>
          <p:cNvPr id="6" name="图片 5">
            <a:extLst>
              <a:ext uri="{FF2B5EF4-FFF2-40B4-BE49-F238E27FC236}">
                <a16:creationId xmlns:a16="http://schemas.microsoft.com/office/drawing/2014/main" id="{7992044B-BEA0-AA4A-BC51-039BD0A174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162" y="2158838"/>
            <a:ext cx="3811107" cy="25343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37394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27976" y="1871078"/>
            <a:ext cx="7129153"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望海潮</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中数量词的运用有什么特色？</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“三吴都会”“十万人家”“三秋桂子”“十里荷花”“千骑拥高牙”皆运用数量词，或为实写，或为虚指，营造出高迈豪放的气势，使整首词已接近豪放词风。</a:t>
            </a:r>
          </a:p>
        </p:txBody>
      </p:sp>
      <p:pic>
        <p:nvPicPr>
          <p:cNvPr id="5" name="图片 4">
            <a:extLst>
              <a:ext uri="{FF2B5EF4-FFF2-40B4-BE49-F238E27FC236}">
                <a16:creationId xmlns:a16="http://schemas.microsoft.com/office/drawing/2014/main" id="{3EA41EB1-4C50-864F-AB97-7E0143A1B2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162" y="2158838"/>
            <a:ext cx="3811107" cy="25343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4101092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14122" y="1481013"/>
            <a:ext cx="712915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鉴赏手法，分析效果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清</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刘熙载</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艺概</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词曲概</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：“词有点，有染。”说的是词的一种表现手法“点染”，它既有抽象的评点，又有具体的描述，二者紧密相连，表现鲜明的情志。本词用的就是点染手法，请就词的上阕举例加以说明。</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上阙先点“钱塘自古繁华”，然后展开描写，“烟柳画桥，风帘翠幕，参差十万人家。云树绕堤沙。怒涛卷霜雪，天堑无涯。市列珠玑，户盈罗绮，竞豪奢”，运用动静结合、比喻、夸张等手法，极力铺排，从不同的角度表现杭州的繁荣、美丽、富饶。</a:t>
            </a:r>
          </a:p>
        </p:txBody>
      </p:sp>
      <p:pic>
        <p:nvPicPr>
          <p:cNvPr id="5" name="图片 4">
            <a:extLst>
              <a:ext uri="{FF2B5EF4-FFF2-40B4-BE49-F238E27FC236}">
                <a16:creationId xmlns:a16="http://schemas.microsoft.com/office/drawing/2014/main" id="{8D338F27-7036-0842-8809-5A45C06DDE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162" y="2158838"/>
            <a:ext cx="3811107" cy="25343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8909767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9000" b="-9000"/>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1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111048" y="2474053"/>
            <a:ext cx="5178393"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部编版高中语文选择性必修下册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第一单元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3617122" y="3136612"/>
            <a:ext cx="5552636" cy="584775"/>
          </a:xfrm>
          <a:prstGeom prst="rect">
            <a:avLst/>
          </a:prstGeom>
          <a:noFill/>
        </p:spPr>
        <p:txBody>
          <a:bodyPr wrap="square" rtlCol="0">
            <a:spAutoFit/>
          </a:bodyPr>
          <a:lstStyle/>
          <a:p>
            <a:pPr algn="ctr"/>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4.1</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望海潮</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14122" y="1481013"/>
            <a:ext cx="7129153"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鉴赏手法，分析效果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三秋桂子，十里荷花”采用了怎样的修辞手法，表现了诗人怎样的思想感情</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对偶、夸张。表现诗人对西湖美景的赞美、艳慕之情。</a:t>
            </a:r>
          </a:p>
        </p:txBody>
      </p:sp>
      <p:pic>
        <p:nvPicPr>
          <p:cNvPr id="5" name="图片 4">
            <a:extLst>
              <a:ext uri="{FF2B5EF4-FFF2-40B4-BE49-F238E27FC236}">
                <a16:creationId xmlns:a16="http://schemas.microsoft.com/office/drawing/2014/main" id="{A0BBC3C9-04AB-2741-93BF-C5BB9686A4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162" y="2158838"/>
            <a:ext cx="3811107" cy="25343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58546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14122" y="1481013"/>
            <a:ext cx="7129153"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鉴赏手法，分析效果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请简要赏析下片的表达效果。</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运用夸张（使用数词）、互文等手法，视听结合，正侧结合（虚实结合），描写和烘托了西湖之美，表达了作者对杭州自然和人文景观的赞美与留恋。</a:t>
            </a:r>
          </a:p>
        </p:txBody>
      </p:sp>
      <p:pic>
        <p:nvPicPr>
          <p:cNvPr id="5" name="图片 4">
            <a:extLst>
              <a:ext uri="{FF2B5EF4-FFF2-40B4-BE49-F238E27FC236}">
                <a16:creationId xmlns:a16="http://schemas.microsoft.com/office/drawing/2014/main" id="{ECC70506-AF85-1C4B-958D-0ABE394782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162" y="2158838"/>
            <a:ext cx="3811107" cy="25343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2713273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14122" y="1481013"/>
            <a:ext cx="712915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深度探究</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望海潮</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是投赠之作，这一写作目的对于它的内容和表现手法有什么样的影响？</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词人亲眼看到杭州的自然风景的秀美、壮丽和市井的繁荣、奢华后，充满了新鲜感和惊喜、艳羡之情，所以能敏锐地捕捉到山川、城市的特点，加以具体描绘。词中所描写的山水之美和都市的生活景象，比较真实地反映了北宋前期的社会历史面貌。但因为他写作此词的目的是求得地方长官的召见和赏识，所以难免要对对方加以赞扬甚至奉承，这就使得这首词出现了一个格调不高的结尾。</a:t>
            </a:r>
          </a:p>
        </p:txBody>
      </p:sp>
      <p:pic>
        <p:nvPicPr>
          <p:cNvPr id="5" name="图片 4">
            <a:extLst>
              <a:ext uri="{FF2B5EF4-FFF2-40B4-BE49-F238E27FC236}">
                <a16:creationId xmlns:a16="http://schemas.microsoft.com/office/drawing/2014/main" id="{85E110E3-E28A-A745-B611-67A48D0233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162" y="2158838"/>
            <a:ext cx="3811107" cy="25343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835977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162297" y="130629"/>
            <a:ext cx="11899074" cy="6691384"/>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对比与思考</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阅读下面的诗歌，回答后面的问题。</a:t>
            </a:r>
          </a:p>
          <a:p>
            <a:pPr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望海潮</a:t>
            </a:r>
            <a:r>
              <a:rPr lang="zh-CN" altLang="en-US" baseline="30000">
                <a:solidFill>
                  <a:schemeClr val="tx1">
                    <a:lumMod val="65000"/>
                    <a:lumOff val="35000"/>
                  </a:schemeClr>
                </a:solidFill>
                <a:latin typeface="KaiTi" panose="02010609060101010101" pitchFamily="49" charset="-122"/>
                <a:ea typeface="KaiTi" panose="02010609060101010101" pitchFamily="49" charset="-122"/>
              </a:rPr>
              <a:t>①</a:t>
            </a:r>
          </a:p>
          <a:p>
            <a:pPr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秦观</a:t>
            </a:r>
          </a:p>
          <a:p>
            <a:pP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    星分牛斗，疆连淮海，扬州万井</a:t>
            </a:r>
            <a:r>
              <a:rPr lang="zh-CN" altLang="en-US" baseline="30000">
                <a:solidFill>
                  <a:schemeClr val="tx1">
                    <a:lumMod val="65000"/>
                    <a:lumOff val="35000"/>
                  </a:schemeClr>
                </a:solidFill>
                <a:latin typeface="KaiTi" panose="02010609060101010101" pitchFamily="49" charset="-122"/>
                <a:ea typeface="KaiTi" panose="02010609060101010101" pitchFamily="49" charset="-122"/>
              </a:rPr>
              <a:t>②</a:t>
            </a:r>
            <a:r>
              <a:rPr lang="zh-CN" altLang="en-US">
                <a:solidFill>
                  <a:schemeClr val="tx1">
                    <a:lumMod val="65000"/>
                    <a:lumOff val="35000"/>
                  </a:schemeClr>
                </a:solidFill>
                <a:latin typeface="KaiTi" panose="02010609060101010101" pitchFamily="49" charset="-122"/>
                <a:ea typeface="KaiTi" panose="02010609060101010101" pitchFamily="49" charset="-122"/>
              </a:rPr>
              <a:t>提封。花发路香，莺啼人起，珠帘十里东风。豪俊气如虹。曳照春金紫，飞盖相从。巷入垂杨，画桥南北翠烟中。</a:t>
            </a:r>
          </a:p>
          <a:p>
            <a:pP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    追思故国繁雄，有迷楼挂斗，月观横空。纹锦制帆，明珠溅雨，宁论爵马鱼龙</a:t>
            </a:r>
            <a:r>
              <a:rPr lang="zh-CN" altLang="en-US" baseline="30000">
                <a:solidFill>
                  <a:schemeClr val="tx1">
                    <a:lumMod val="65000"/>
                    <a:lumOff val="35000"/>
                  </a:schemeClr>
                </a:solidFill>
                <a:latin typeface="KaiTi" panose="02010609060101010101" pitchFamily="49" charset="-122"/>
                <a:ea typeface="KaiTi" panose="02010609060101010101" pitchFamily="49" charset="-122"/>
              </a:rPr>
              <a:t>③</a:t>
            </a:r>
            <a:r>
              <a:rPr lang="zh-CN" altLang="en-US">
                <a:solidFill>
                  <a:schemeClr val="tx1">
                    <a:lumMod val="65000"/>
                    <a:lumOff val="35000"/>
                  </a:schemeClr>
                </a:solidFill>
                <a:latin typeface="KaiTi" panose="02010609060101010101" pitchFamily="49" charset="-122"/>
                <a:ea typeface="KaiTi" panose="02010609060101010101" pitchFamily="49" charset="-122"/>
              </a:rPr>
              <a:t>。往事逐孤鸿。但乱云流水，萦带离宫。最好挥毫万字，一饮拚千钟。</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（注）①这首词作于宋神宗元丰三年（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1080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时秦观自会稽（今浙江绍兴）还里，访隋氏陈迹。②万井：古代以八家为一井，指人口稠密众多。③纹锦制帆：隋炀帝以锦缎制船帆。明珠溅雨：隋炀帝命官女洒明珠于龙舟上，以拟雨雹之声。爵马鱼龙：爵，同“雀”。指各种鱼龙雀马之类的戏玩之物。</a:t>
            </a:r>
          </a:p>
          <a:p>
            <a:pPr>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问题：柳永的</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望海潮（东南形胜）</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与秦观的</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望海潮（星分牛斗）</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所表达的思想感情有何不同？试做简要分析。</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柳词表达了对当地人民的美好生活和官员政绩的赞美之情。柳词描写了钱塘的繁华，自然风景与人情风物之美让人陶醉流连，表现了钱塘人民生活的美好与惬意，以此来称颂当地官员为官有方。结尾寄托词人对未来的美好期望。②秦词在朝代的更迭和城市的变迁中抒发了历史兴亡之感。词的上阕极写扬州的繁华兴盛，下阕极写隋炀帝在扬州时的豪奢生活，而今那时的繁华景象都如孤鸿远去，物换星移，只剩下乱云流水环绕着空荡荡的宫阙。</a:t>
            </a:r>
          </a:p>
        </p:txBody>
      </p:sp>
    </p:spTree>
    <p:extLst>
      <p:ext uri="{BB962C8B-B14F-4D97-AF65-F5344CB8AC3E}">
        <p14:creationId xmlns:p14="http://schemas.microsoft.com/office/powerpoint/2010/main" val="23434720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8" end="8"/>
                                            </p:txEl>
                                          </p:spTgt>
                                        </p:tgtEl>
                                        <p:attrNameLst>
                                          <p:attrName>style.visibility</p:attrName>
                                        </p:attrNameLst>
                                      </p:cBhvr>
                                      <p:to>
                                        <p:strVal val="visible"/>
                                      </p:to>
                                    </p:set>
                                    <p:animEffect transition="in" filter="dissolve">
                                      <p:cBhvr>
                                        <p:cTn id="7" dur="500"/>
                                        <p:tgtEl>
                                          <p:spTgt spid="3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653143" y="3808713"/>
            <a:ext cx="10525839" cy="1689052"/>
          </a:xfrm>
          <a:prstGeom prst="rect">
            <a:avLst/>
          </a:prstGeom>
          <a:solidFill>
            <a:schemeClr val="bg1"/>
          </a:solidFill>
          <a:effectLst/>
        </p:spPr>
        <p:txBody>
          <a:bodyPr wrap="square" rtlCol="0">
            <a:spAutoFit/>
          </a:bodyPr>
          <a:lstStyle/>
          <a:p>
            <a:pPr indent="457200">
              <a:lnSpc>
                <a:spcPct val="150000"/>
              </a:lnSpc>
            </a:pPr>
            <a:r>
              <a:rPr lang="zh-CN" altLang="en-US" sz="2400">
                <a:latin typeface="Microsoft YaHei" panose="020b0503020204020204" pitchFamily="34" charset="-122"/>
                <a:ea typeface="Microsoft YaHei" panose="020b0503020204020204" pitchFamily="34" charset="-122"/>
                <a:sym typeface="+mn-ea"/>
              </a:rPr>
              <a:t>这首词运用铺叙、点面结合的手法着力描写杭州城内外的美丽景象，表现了杭州的繁华，展现了一种物阜民康、和谐安定的社会风貌。一方面表达了词人对杭州的喜爱与赞美，另一方面歌颂了此地的长官治理有方，政绩卓著。</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a:extLst>
              <a:ext uri="{FF2B5EF4-FFF2-40B4-BE49-F238E27FC236}">
                <a16:creationId xmlns:a16="http://schemas.microsoft.com/office/drawing/2014/main" id="{CE9CA653-35BB-444F-8EA0-46DC0BD587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2433" y="1134290"/>
            <a:ext cx="5063856" cy="24195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拓展阅读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98078" y="1243366"/>
            <a:ext cx="11276612" cy="4662815"/>
          </a:xfrm>
          <a:prstGeom prst="rect">
            <a:avLst/>
          </a:prstGeom>
          <a:noFill/>
        </p:spPr>
        <p:txBody>
          <a:bodyPr wrap="square" rtlCol="0">
            <a:spAutoFit/>
          </a:bodyPr>
          <a:lstStyle/>
          <a:p>
            <a:pPr indent="457200" algn="ctr" fontAlgn="ctr">
              <a:lnSpc>
                <a:spcPct val="150000"/>
              </a:lnSpc>
            </a:pPr>
            <a:r>
              <a:rPr lang="zh-CN" altLang="en-US">
                <a:latin typeface="Microsoft YaHei" panose="020b0503020204020204" pitchFamily="34" charset="-122"/>
                <a:ea typeface="Microsoft YaHei" panose="020b0503020204020204" pitchFamily="34" charset="-122"/>
              </a:rPr>
              <a:t>读柳永</a:t>
            </a:r>
          </a:p>
          <a:p>
            <a:pPr indent="457200" algn="ctr" fontAlgn="ctr">
              <a:lnSpc>
                <a:spcPct val="150000"/>
              </a:lnSpc>
            </a:pPr>
            <a:r>
              <a:rPr lang="zh-CN" altLang="en-US">
                <a:latin typeface="Microsoft YaHei" panose="020b0503020204020204" pitchFamily="34" charset="-122"/>
                <a:ea typeface="Microsoft YaHei" panose="020b0503020204020204" pitchFamily="34" charset="-122"/>
              </a:rPr>
              <a:t>梁衡</a:t>
            </a:r>
          </a:p>
          <a:p>
            <a:pPr indent="457200" fontAlgn="ctr">
              <a:lnSpc>
                <a:spcPct val="150000"/>
              </a:lnSpc>
            </a:pPr>
            <a:r>
              <a:rPr lang="zh-CN" altLang="en-US">
                <a:latin typeface="Microsoft YaHei" panose="020b0503020204020204" pitchFamily="34" charset="-122"/>
                <a:ea typeface="Microsoft YaHei" panose="020b0503020204020204" pitchFamily="34" charset="-122"/>
              </a:rPr>
              <a:t>柳永是中国历史上一个并不大的人物，但他那身不由己的经历和歪打正着的成就，揭示出了做人成事的道理。柳永以极大的热情投身政治，碰了钉子后没有像大多数文人那样转向山水，而是转向市井深处，扎到市民堆里，在这里成就了他的文名，成就了他在中国文学史上的地位，他是中国封建知识分子中一个仅有的类型，一个特殊的代表。</a:t>
            </a:r>
          </a:p>
          <a:p>
            <a:pPr indent="457200" fontAlgn="ctr">
              <a:lnSpc>
                <a:spcPct val="150000"/>
              </a:lnSpc>
            </a:pPr>
            <a:r>
              <a:rPr lang="zh-CN" altLang="en-US">
                <a:latin typeface="Microsoft YaHei" panose="020b0503020204020204" pitchFamily="34" charset="-122"/>
                <a:ea typeface="Microsoft YaHei" panose="020b0503020204020204" pitchFamily="34" charset="-122"/>
              </a:rPr>
              <a:t>柳永大约在公元</a:t>
            </a:r>
            <a:r>
              <a:rPr lang="en-US" altLang="zh-CN">
                <a:latin typeface="Microsoft YaHei" panose="020b0503020204020204" pitchFamily="34" charset="-122"/>
                <a:ea typeface="Microsoft YaHei" panose="020b0503020204020204" pitchFamily="34" charset="-122"/>
              </a:rPr>
              <a:t>1017</a:t>
            </a:r>
            <a:r>
              <a:rPr lang="zh-CN" altLang="en-US">
                <a:latin typeface="Microsoft YaHei" panose="020b0503020204020204" pitchFamily="34" charset="-122"/>
                <a:ea typeface="Microsoft YaHei" panose="020b0503020204020204" pitchFamily="34" charset="-122"/>
              </a:rPr>
              <a:t>年，宋真宗天禧元年时到京城赶考。以自己的才华他有充分的信心金榜题名，而且幻想着有一番大作为。谁知第一次考试就没有考上，他不在乎，轻轻一笑，填词道：“富贵岂由人，时会高志须酬。”等了三年，第二次开科又没有考上，这回他忍不住要发牢骚了，便写了那首著名的</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鹤冲天</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a:t>
            </a:r>
          </a:p>
          <a:p>
            <a:pPr indent="457200" fontAlgn="ctr">
              <a:lnSpc>
                <a:spcPct val="150000"/>
              </a:lnSpc>
            </a:pPr>
            <a:r>
              <a:rPr lang="zh-CN" altLang="en-US">
                <a:latin typeface="Microsoft YaHei" panose="020b0503020204020204" pitchFamily="34" charset="-122"/>
                <a:ea typeface="Microsoft YaHei" panose="020b0503020204020204" pitchFamily="34" charset="-122"/>
              </a:rPr>
              <a:t>黄金榜上，偶失龙头望。明代暂遗贤，如何向。未遂风云便，争不恣狂荡。何须论得丧。才子词人，自是白衣卿相。</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09995" y="886874"/>
            <a:ext cx="11572010" cy="5078313"/>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烟花巷陌，依约丹青屏障。幸有意中人，堪寻访。且恁偎红翠，风流事，平生畅。青春都一饷。忍把浮名，换了浅斟低唱。</a:t>
            </a:r>
          </a:p>
          <a:p>
            <a:pPr indent="457200" fontAlgn="ctr">
              <a:lnSpc>
                <a:spcPct val="150000"/>
              </a:lnSpc>
            </a:pPr>
            <a:r>
              <a:rPr lang="zh-CN" altLang="en-US">
                <a:latin typeface="Microsoft YaHei" panose="020b0503020204020204" pitchFamily="34" charset="-122"/>
                <a:ea typeface="Microsoft YaHei" panose="020b0503020204020204" pitchFamily="34" charset="-122"/>
              </a:rPr>
              <a:t>柳永这首牢骚歌不胫而走传到了宫里，宋仁宗一听大为恼火，并记在心里。柳永在京城又捱了三年，参加了下一次考试，这次好不容易通过了，但临到皇帝亲自圈点放榜时，仁宗说：“且去浅斟低唱，何要浮名”，又把他给勾掉了。这次打击实在太大，柳永就更深地扎到市民堆里去写他的歌词，并且不无解嘲地说：“我是奉旨填词。”他只有卖词为生。这种生活的压力，生活的体味，还有皇家的冷淡，倒使他一心去从事民间创作。他是第一个去到民间的词作家。这种扎根坊间的创作生活一直持续了十七年，直到他终于在</a:t>
            </a:r>
            <a:r>
              <a:rPr lang="en-US" altLang="zh-CN">
                <a:latin typeface="Microsoft YaHei" panose="020b0503020204020204" pitchFamily="34" charset="-122"/>
                <a:ea typeface="Microsoft YaHei" panose="020b0503020204020204" pitchFamily="34" charset="-122"/>
              </a:rPr>
              <a:t>47</a:t>
            </a:r>
            <a:r>
              <a:rPr lang="zh-CN" altLang="en-US">
                <a:latin typeface="Microsoft YaHei" panose="020b0503020204020204" pitchFamily="34" charset="-122"/>
                <a:ea typeface="Microsoft YaHei" panose="020b0503020204020204" pitchFamily="34" charset="-122"/>
              </a:rPr>
              <a:t>岁那年才算通过考试，得了一个小官。</a:t>
            </a:r>
          </a:p>
          <a:p>
            <a:pPr indent="457200" fontAlgn="ctr">
              <a:lnSpc>
                <a:spcPct val="150000"/>
              </a:lnSpc>
            </a:pPr>
            <a:r>
              <a:rPr lang="zh-CN" altLang="en-US">
                <a:latin typeface="Microsoft YaHei" panose="020b0503020204020204" pitchFamily="34" charset="-122"/>
                <a:ea typeface="Microsoft YaHei" panose="020b0503020204020204" pitchFamily="34" charset="-122"/>
              </a:rPr>
              <a:t>歌馆妓楼是什么地方啊，是提供享乐，制造消沉，拉你堕落，教你挥霍，引人轻浮，教人浪荡的地方。任你有四海之心、摩天之志，在这里也要魂销骨铄，化做一团烂泥。但是柳永没有被化掉，他的才华在这里派上了用场。成语言：脱颖而出。锥子装在衣袋里总要露出尖来，宋仁宗嫌柳永这把锥子不好，“啪”的一声从皇宫大殿上扔到了市井底层，不想俗衣破袍仍然裹不住他闪亮的锥尖。</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5518881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94161" y="1316390"/>
            <a:ext cx="11572010" cy="3831818"/>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柳永于词的贡献是里程碑式的。他在形式上把过去只有几十字的短令发展到百多字的长调。在内容上把词从官词解放出来，大胆引进了市民生活、市民情感、市民语言，从而开创了市民所歌唱着的是自己的词。比如这首已传唱九百年不衰的名作</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八声甘州</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a:t>
            </a:r>
          </a:p>
          <a:p>
            <a:pPr indent="457200" fontAlgn="ctr">
              <a:lnSpc>
                <a:spcPct val="150000"/>
              </a:lnSpc>
            </a:pPr>
            <a:r>
              <a:rPr lang="zh-CN" altLang="en-US">
                <a:latin typeface="Microsoft YaHei" panose="020b0503020204020204" pitchFamily="34" charset="-122"/>
                <a:ea typeface="Microsoft YaHei" panose="020b0503020204020204" pitchFamily="34" charset="-122"/>
              </a:rPr>
              <a:t>对潇潇暮雨洒江天，一番洗清秋。渐霜风凄紧，关河冷落，残照当楼。是处红衰翠减，苒苒物华休。唯有长江水，无语东流。</a:t>
            </a:r>
          </a:p>
          <a:p>
            <a:pPr indent="457200" fontAlgn="ctr">
              <a:lnSpc>
                <a:spcPct val="150000"/>
              </a:lnSpc>
            </a:pPr>
            <a:r>
              <a:rPr lang="zh-CN" altLang="en-US">
                <a:latin typeface="Microsoft YaHei" panose="020b0503020204020204" pitchFamily="34" charset="-122"/>
                <a:ea typeface="Microsoft YaHei" panose="020b0503020204020204" pitchFamily="34" charset="-122"/>
              </a:rPr>
              <a:t>不忍登高临远，望故乡渺邈，归思难收。叹年来踪迹，何事苦淹留？想佳人，妆楼颙望，误几回天际识归舟。争知我，倚阑干处，正恁凝愁！</a:t>
            </a:r>
          </a:p>
          <a:p>
            <a:pPr indent="457200" fontAlgn="ctr">
              <a:lnSpc>
                <a:spcPct val="150000"/>
              </a:lnSpc>
            </a:pPr>
            <a:r>
              <a:rPr lang="zh-CN" altLang="en-US">
                <a:latin typeface="Microsoft YaHei" panose="020b0503020204020204" pitchFamily="34" charset="-122"/>
                <a:ea typeface="Microsoft YaHei" panose="020b0503020204020204" pitchFamily="34" charset="-122"/>
              </a:rPr>
              <a:t>一读到这些句子我就联想到第一次置身于九寨沟山水中的感觉，那时照相根本不用选景，随便一抬手就是一幅绝妙的山水图。现在你对着这词，任裁其中一句都情意无尽，美不胜收。这种功夫，古今词坛能有几人？</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1185097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94161" y="1532560"/>
            <a:ext cx="11572010" cy="3416320"/>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艺术高峰的产生和自然界的名山秀峰一样是不以人的意志为转移的。柳永自己也没有想到他身后在中国文学史上会占有这样一个重要位置。</a:t>
            </a:r>
          </a:p>
          <a:p>
            <a:pPr indent="457200" fontAlgn="ctr">
              <a:lnSpc>
                <a:spcPct val="150000"/>
              </a:lnSpc>
            </a:pPr>
            <a:r>
              <a:rPr lang="zh-CN" altLang="en-US">
                <a:latin typeface="Microsoft YaHei" panose="020b0503020204020204" pitchFamily="34" charset="-122"/>
                <a:ea typeface="Microsoft YaHei" panose="020b0503020204020204" pitchFamily="34" charset="-122"/>
              </a:rPr>
              <a:t>生命是什么？生命就是创造，是携带着母体留下的那一点信息去与外部世界做着最大限度的重新组合，创造一个新的生命。为什么逆境能成大才，就是因为在逆境下你心里想着一个世界，上天却偏要给你另外一个世界。两个世界矛盾斗争的结果，你便得到了一个超乎这两个之上的更新的更完美的世界。</a:t>
            </a:r>
          </a:p>
          <a:p>
            <a:pPr indent="457200" fontAlgn="ctr">
              <a:lnSpc>
                <a:spcPct val="150000"/>
              </a:lnSpc>
            </a:pPr>
            <a:r>
              <a:rPr lang="zh-CN" altLang="en-US">
                <a:latin typeface="Microsoft YaHei" panose="020b0503020204020204" pitchFamily="34" charset="-122"/>
                <a:ea typeface="Microsoft YaHei" panose="020b0503020204020204" pitchFamily="34" charset="-122"/>
              </a:rPr>
              <a:t>呜呼，人生在世，天地公心。人各其志，人各其才，无大无小，贵贱不分。只要其心不死，才得其用，就能名垂后世，就不算虚度生命。这就是为什么历史记住了秦皇汉武，也同样记住了柳永。</a:t>
            </a:r>
          </a:p>
          <a:p>
            <a:pPr indent="457200" algn="r" fontAlgn="ctr">
              <a:lnSpc>
                <a:spcPct val="150000"/>
              </a:lnSpc>
            </a:pPr>
            <a:r>
              <a:rPr lang="zh-CN" altLang="en-US">
                <a:latin typeface="Microsoft YaHei" panose="020b0503020204020204" pitchFamily="34" charset="-122"/>
                <a:ea typeface="Microsoft YaHei" panose="020b0503020204020204" pitchFamily="34" charset="-122"/>
              </a:rPr>
              <a:t>（有删改）</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64204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228387" y="1329591"/>
            <a:ext cx="6420085" cy="4192879"/>
          </a:xfrm>
          <a:prstGeom prst="rect">
            <a:avLst/>
          </a:prstGeom>
          <a:noFill/>
        </p:spPr>
        <p:txBody>
          <a:bodyPr wrap="square" rtlCol="0">
            <a:spAutoFit/>
          </a:bodyPr>
          <a:lstStyle/>
          <a:p>
            <a:pPr indent="457200">
              <a:lnSpc>
                <a:spcPct val="150000"/>
              </a:lnSpc>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俗话说：上有天堂，下有苏杭。杭州美，最美在西湖，南宋有一位著名词人柳永对杭州和西湖情有独钟，写下了著名的词作</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望海潮</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。传说金主完颜亮读到这首词后，对“三秋桂子，十里荷花”的江南美景十分倾慕，遂起“投鞭渡江”之意，于</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1161</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年大举进攻南宋，虽未成功，但柳永也差点成了千古罪人。当然，这只是前人牵强附会的说法，但从另一个角度也说明柳永这首词影响非常大。今天我们就来欣赏该词，再度领略古都杭州的繁华与美丽吧。</a:t>
            </a:r>
          </a:p>
        </p:txBody>
      </p:sp>
      <p:sp>
        <p:nvSpPr>
          <p:cNvPr id="82" name="文本框 81"/>
          <p:cNvSpPr txBox="1"/>
          <p:nvPr/>
        </p:nvSpPr>
        <p:spPr>
          <a:xfrm>
            <a:off x="2115865" y="633489"/>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289" y="1957281"/>
            <a:ext cx="4550438" cy="258997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87296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68478" y="632905"/>
            <a:ext cx="11223375" cy="5355312"/>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柳永名句</a:t>
            </a:r>
          </a:p>
          <a:p>
            <a:pPr lvl="3"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故人何在，烟水茫茫。</a:t>
            </a:r>
          </a:p>
          <a:p>
            <a:pPr lvl="3"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争知我，倚阑干处，正恁凝愁。</a:t>
            </a:r>
          </a:p>
          <a:p>
            <a:pPr lvl="3"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执手相看泪眼，竟无语凝噎。</a:t>
            </a:r>
          </a:p>
          <a:p>
            <a:pPr lvl="3"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多情自古伤离别，更那堪，冷落清秋节！</a:t>
            </a:r>
          </a:p>
          <a:p>
            <a:pPr lvl="3"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念去去、千里烟波，暮霭沉沉楚天阔。</a:t>
            </a:r>
          </a:p>
          <a:p>
            <a:pPr lvl="3"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其奈风流端正外，更别有、系人心处。</a:t>
            </a:r>
          </a:p>
          <a:p>
            <a:pPr lvl="3" fontAlgn="ctr">
              <a:lnSpc>
                <a:spcPct val="150000"/>
              </a:lnSpc>
            </a:pP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衣带渐宽终不悔，为伊消得人憔悴。</a:t>
            </a:r>
          </a:p>
          <a:p>
            <a:pPr lvl="3"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系我一生心，负你千行泪。</a:t>
            </a:r>
          </a:p>
          <a:p>
            <a:pPr lvl="3" fontAlgn="ctr">
              <a:lnSpc>
                <a:spcPct val="150000"/>
              </a:lnSpc>
            </a:pPr>
            <a:r>
              <a:rPr lang="en-US" altLang="zh-CN" sz="2000">
                <a:latin typeface="Microsoft YaHei" panose="020b0503020204020204" pitchFamily="34" charset="-122"/>
                <a:ea typeface="Microsoft YaHei" panose="020b0503020204020204" pitchFamily="34" charset="-122"/>
              </a:rPr>
              <a:t>9.</a:t>
            </a:r>
            <a:r>
              <a:rPr lang="zh-CN" altLang="en-US" sz="2000">
                <a:latin typeface="Microsoft YaHei" panose="020b0503020204020204" pitchFamily="34" charset="-122"/>
                <a:ea typeface="Microsoft YaHei" panose="020b0503020204020204" pitchFamily="34" charset="-122"/>
              </a:rPr>
              <a:t>何须论得丧。才子词人，自是白衣卿相。</a:t>
            </a:r>
          </a:p>
          <a:p>
            <a:pPr lvl="3" fontAlgn="ctr">
              <a:lnSpc>
                <a:spcPct val="150000"/>
              </a:lnSpc>
            </a:pPr>
            <a:r>
              <a:rPr lang="en-US" altLang="zh-CN" sz="2000">
                <a:latin typeface="Microsoft YaHei" panose="020b0503020204020204" pitchFamily="34" charset="-122"/>
                <a:ea typeface="Microsoft YaHei" panose="020b0503020204020204" pitchFamily="34" charset="-122"/>
              </a:rPr>
              <a:t>10.</a:t>
            </a:r>
            <a:r>
              <a:rPr lang="zh-CN" altLang="en-US" sz="2000">
                <a:latin typeface="Microsoft YaHei" panose="020b0503020204020204" pitchFamily="34" charset="-122"/>
                <a:ea typeface="Microsoft YaHei" panose="020b0503020204020204" pitchFamily="34" charset="-122"/>
              </a:rPr>
              <a:t>今宵酒醒何处？杨柳岸，晓风残月。</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74889"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1010900" y="10591800"/>
            <a:ext cx="330200" cy="2540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473894" y="2603841"/>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4347344" y="2486722"/>
            <a:ext cx="8018706"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了解柳永的生平及其婉约风格，了解</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望海潮</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的创作背景。</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品味词中富有表现力的语言，把握词的意境，体会表达情感。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学习铺叙的写法，赏析以点带面渲染烘托的艺术手法。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背诵全诗。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6019" b="6019"/>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246910"/>
            <a:ext cx="7715088" cy="425489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8089900" y="229111"/>
            <a:ext cx="2844801"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a:t>
            </a:r>
            <a:r>
              <a:rPr lang="zh-CN" altLang="en-US" sz="3600" b="1">
                <a:latin typeface="Microsoft YaHei" panose="020b0503020204020204" pitchFamily="34" charset="-122"/>
                <a:ea typeface="Microsoft YaHei" panose="020b0503020204020204" pitchFamily="34" charset="-122"/>
              </a:rPr>
              <a:t>柳永</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1690657"/>
            <a:ext cx="7485836" cy="3367397"/>
          </a:xfrm>
          <a:prstGeom prst="rect">
            <a:avLst/>
          </a:prstGeom>
          <a:noFill/>
        </p:spPr>
        <p:txBody>
          <a:bodyPr wrap="square" rtlCol="0">
            <a:spAutoFit/>
          </a:bodyPr>
          <a:lstStyle/>
          <a:p>
            <a:pPr indent="457200">
              <a:lnSpc>
                <a:spcPct val="150000"/>
              </a:lnSpc>
            </a:pP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柳永</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约</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987—</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约</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1053)</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，北宋词人。字耆卿，原名三变，排行第七，</a:t>
            </a:r>
            <a:r>
              <a:rPr lang="zh-CN" altLang="en-US">
                <a:solidFill>
                  <a:schemeClr val="bg1"/>
                </a:solidFill>
                <a:latin typeface="Microsoft YaHei" panose="020b0503020204020204" pitchFamily="34" charset="-122"/>
                <a:ea typeface="Microsoft YaHei" panose="020b0503020204020204" pitchFamily="34" charset="-122"/>
                <a:sym typeface="+mn-ea"/>
              </a:rPr>
              <a:t>景祐元年</a:t>
            </a:r>
            <a:r>
              <a:rPr lang="en-US" altLang="zh-CN">
                <a:solidFill>
                  <a:schemeClr val="bg1"/>
                </a:solidFill>
                <a:latin typeface="Microsoft YaHei" panose="020b0503020204020204" pitchFamily="34" charset="-122"/>
                <a:ea typeface="Microsoft YaHei" panose="020b0503020204020204" pitchFamily="34" charset="-122"/>
                <a:sym typeface="+mn-ea"/>
              </a:rPr>
              <a:t>(1034)</a:t>
            </a:r>
            <a:r>
              <a:rPr lang="zh-CN" altLang="en-US">
                <a:solidFill>
                  <a:schemeClr val="bg1"/>
                </a:solidFill>
                <a:latin typeface="Microsoft YaHei" panose="020b0503020204020204" pitchFamily="34" charset="-122"/>
                <a:ea typeface="Microsoft YaHei" panose="020b0503020204020204" pitchFamily="34" charset="-122"/>
                <a:sym typeface="+mn-ea"/>
              </a:rPr>
              <a:t>进士，官至屯田员外郎，因此世称</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柳七、柳屯田，</a:t>
            </a:r>
            <a:r>
              <a:rPr lang="zh-CN" altLang="en-US">
                <a:solidFill>
                  <a:schemeClr val="bg1"/>
                </a:solidFill>
                <a:latin typeface="Microsoft YaHei" panose="020b0503020204020204" pitchFamily="34" charset="-122"/>
                <a:ea typeface="Microsoft YaHei" panose="020b0503020204020204" pitchFamily="34" charset="-122"/>
                <a:sym typeface="+mn-ea"/>
              </a:rPr>
              <a:t>崇安</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今属福建</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人。柳永生于“太平时，朝野多欢”的年代，但是，他碰上了号称“留意儒雅，务本向道”的宋仁宗，宋仁宗认为他“好为淫冶讴歌之曲”，只能去“填词”，从此柳永便打出“奉旨填词柳三变”的招牌，无所顾忌地“纵游娼馆酒楼间”，从而成为中国历史上第一位专业词人。柳永是长调</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慢词</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的倡导者，他通晓音律，其词多为描绘城市风光和歌伎生活之作，“尤工于羁旅行役”之题。</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814982" y="2149704"/>
            <a:ext cx="6775502" cy="3731214"/>
          </a:xfrm>
          <a:prstGeom prst="rect">
            <a:avLst/>
          </a:prstGeom>
          <a:noFill/>
          <a:effectLst/>
        </p:spPr>
        <p:txBody>
          <a:bodyPr wrap="square" rtlCol="0">
            <a:spAutoFit/>
          </a:bodyPr>
          <a:lstStyle/>
          <a:p>
            <a:pPr indent="457200">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望海潮</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是柳永年轻时的作品。他从家乡福建崇安前往开封应试，路过杭州，拜谒旧交两浙转运使孙何，写了这首词赠给他。</a:t>
            </a:r>
            <a:r>
              <a:rPr lang="zh-CN" altLang="en-US" sz="2000" b="1">
                <a:latin typeface="Microsoft YaHei" panose="020b0503020204020204" pitchFamily="34" charset="-122"/>
                <a:ea typeface="Microsoft YaHei" panose="020b0503020204020204" pitchFamily="34" charset="-122"/>
              </a:rPr>
              <a:t>所以，有人说这是投赠之作</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在宋代以长调来写景物投赠之作，当以柳永青年时期所写的这一首词为较早</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但词中描写景物多于写投赠之意，我们也不妨把它作为写杭州风景的作品。柳永用铺叙的手法，由都会而重湖，由十万人家而钓叟莲娃，层层展开，淋漓尽致地反映了北宋前期人民生活安定、社会繁荣富庶的太平景象。</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3636856" y="1754968"/>
            <a:ext cx="8097944" cy="1401153"/>
          </a:xfrm>
          <a:prstGeom prst="rect">
            <a:avLst/>
          </a:prstGeom>
          <a:noFill/>
        </p:spPr>
        <p:txBody>
          <a:bodyPr wrap="square" rtlCol="0">
            <a:spAutoFit/>
          </a:bodyPr>
          <a:lstStyle/>
          <a:p>
            <a:pPr algn="ctr">
              <a:lnSpc>
                <a:spcPct val="150000"/>
              </a:lnSpc>
            </a:pP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望海潮</a:t>
            </a:r>
            <a:r>
              <a:rPr lang="en-US" altLang="zh-CN" sz="3200" b="1">
                <a:latin typeface="Microsoft YaHei" panose="020b0503020204020204" pitchFamily="34" charset="-122"/>
                <a:ea typeface="Microsoft YaHei" panose="020b0503020204020204" pitchFamily="34" charset="-122"/>
              </a:rPr>
              <a:t>》</a:t>
            </a:r>
          </a:p>
          <a:p>
            <a:pPr>
              <a:lnSpc>
                <a:spcPct val="150000"/>
              </a:lnSpc>
            </a:pPr>
            <a:r>
              <a:rPr lang="zh-CN" altLang="en-US" sz="2800" b="1">
                <a:solidFill>
                  <a:srgbClr val="C00000"/>
                </a:solidFill>
                <a:latin typeface="Microsoft YaHei" panose="020b0503020204020204" pitchFamily="34" charset="-122"/>
                <a:ea typeface="Microsoft YaHei" panose="020b0503020204020204" pitchFamily="34" charset="-122"/>
              </a:rPr>
              <a:t>望海潮：</a:t>
            </a:r>
            <a:r>
              <a:rPr lang="zh-CN" altLang="en-US" sz="2800">
                <a:latin typeface="Microsoft YaHei" panose="020b0503020204020204" pitchFamily="34" charset="-122"/>
                <a:ea typeface="Microsoft YaHei" panose="020b0503020204020204" pitchFamily="34" charset="-122"/>
              </a:rPr>
              <a:t>词牌名</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129</Paragraphs>
  <Slides>31</Slides>
  <Notes>11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31</vt:i4>
      </vt:variant>
    </vt:vector>
  </HeadingPairs>
  <TitlesOfParts>
    <vt:vector baseType="lpstr" size="41">
      <vt:lpstr>Arial</vt:lpstr>
      <vt:lpstr>Calibri Light</vt:lpstr>
      <vt:lpstr>Calibri</vt:lpstr>
      <vt:lpstr>Microsoft YaHei</vt:lpstr>
      <vt:lpstr>Wingdings</vt:lpstr>
      <vt:lpstr>宋体</vt:lpstr>
      <vt:lpstr>MComic PRC Medium</vt:lpstr>
      <vt:lpstr>KaiTi</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2021-02-26T10:46:06.396</cp:lastPrinted>
  <dcterms:created xsi:type="dcterms:W3CDTF">2021-02-26T10:46:06Z</dcterms:created>
  <dcterms:modified xsi:type="dcterms:W3CDTF">2021-02-26T02:46:10Z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