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6" r:id="rId4"/>
    <p:sldId id="257" r:id="rId5"/>
    <p:sldId id="370" r:id="rId6"/>
    <p:sldId id="263" r:id="rId7"/>
    <p:sldId id="268" r:id="rId8"/>
    <p:sldId id="285" r:id="rId9"/>
    <p:sldId id="270" r:id="rId10"/>
    <p:sldId id="304" r:id="rId11"/>
    <p:sldId id="290" r:id="rId12"/>
    <p:sldId id="265" r:id="rId13"/>
    <p:sldId id="305" r:id="rId14"/>
    <p:sldId id="287" r:id="rId15"/>
    <p:sldId id="303" r:id="rId16"/>
    <p:sldId id="274" r:id="rId17"/>
    <p:sldId id="298" r:id="rId18"/>
    <p:sldId id="291" r:id="rId19"/>
    <p:sldId id="281" r:id="rId20"/>
    <p:sldId id="299" r:id="rId21"/>
    <p:sldId id="295" r:id="rId22"/>
    <p:sldId id="296" r:id="rId23"/>
    <p:sldId id="322" r:id="rId24"/>
    <p:sldId id="323" r:id="rId25"/>
    <p:sldId id="372" r:id="rId26"/>
    <p:sldId id="371" r:id="rId27"/>
    <p:sldId id="326" r:id="rId28"/>
    <p:sldId id="327" r:id="rId29"/>
    <p:sldId id="328" r:id="rId30"/>
    <p:sldId id="337" r:id="rId31"/>
    <p:sldId id="340" r:id="rId32"/>
    <p:sldId id="339" r:id="rId33"/>
    <p:sldId id="373" r:id="rId34"/>
    <p:sldId id="329" r:id="rId35"/>
    <p:sldId id="375" r:id="rId36"/>
    <p:sldId id="369" r:id="rId37"/>
    <p:sldId id="376" r:id="rId38"/>
    <p:sldId id="377" r:id="rId39"/>
    <p:sldId id="374"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guide id="3" pos="483">
          <p15:clr>
            <a:srgbClr val="A4A3A4"/>
          </p15:clr>
        </p15:guide>
        <p15:guide id="4" pos="7038">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84" autoAdjust="0"/>
    <p:restoredTop sz="93861" autoAdjust="0"/>
  </p:normalViewPr>
  <p:slideViewPr>
    <p:cSldViewPr snapToGrid="0" showGuides="1">
      <p:cViewPr varScale="1">
        <p:scale>
          <a:sx n="94" d="100"/>
          <a:sy n="94" d="100"/>
        </p:scale>
        <p:origin x="68" y="184"/>
      </p:cViewPr>
      <p:guideLst>
        <p:guide orient="horz" pos="2137"/>
        <p:guide pos="3840"/>
        <p:guide pos="483"/>
        <p:guide pos="7038"/>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D553C3B-7F6F-4277-9D82-289794C3CE26}" type="datetimeFigureOut">
              <a:rPr lang="zh-CN" altLang="en-US" smtClean="0"/>
              <a:t>2020/10/6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E50305-A7A4-4CE6-98C1-EF3946F04182}"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925087-5BB6-4448-8983-0A9DCA58EC6B}" type="datetimeFigureOut">
              <a:rPr lang="zh-CN" altLang="en-US" smtClean="0"/>
              <a:t>2020/10/6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68BE9C-5C4F-484E-9D47-0FB1AD35292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3</a:t>
            </a:fld>
            <a:endParaRPr lang="zh-CN" altLang="en-US"/>
          </a:p>
        </p:txBody>
      </p:sp>
    </p:spTree>
    <p:extLst>
      <p:ext uri="{BB962C8B-B14F-4D97-AF65-F5344CB8AC3E}">
        <p14:creationId xmlns:p14="http://schemas.microsoft.com/office/powerpoint/2010/main" val="117933794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D68BE9C-5C4F-484E-9D47-0FB1AD352927}" type="slidenum">
              <a:rPr lang="zh-CN" altLang="en-US" smtClean="0"/>
              <a:t>11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Media" preserve="1">
  <p:cSld name="标题，文本与媒体剪辑">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媒体占位符 3"/>
          <p:cNvSpPr>
            <a:spLocks noGrp="1"/>
          </p:cNvSpPr>
          <p:nvPr>
            <p:ph type="media" sz="half" idx="2"/>
          </p:nvPr>
        </p:nvSpPr>
        <p:spPr>
          <a:xfrm>
            <a:off x="6172200" y="1825625"/>
            <a:ext cx="5181600" cy="435133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2400" b="0" i="0" u="none" strike="noStrike" kern="0" cap="none" spc="0" normalizeH="0" baseline="0" noProof="1">
              <a:ln>
                <a:noFill/>
              </a:ln>
              <a:solidFill>
                <a:schemeClr val="tx1"/>
              </a:solidFill>
              <a:effectLst/>
              <a:uLnTx/>
              <a:uFillTx/>
              <a:latin typeface="华文行楷" pitchFamily="2" charset="-122"/>
              <a:ea typeface="华文行楷" pitchFamily="2" charset="-122"/>
              <a:cs typeface="+mn-cs"/>
            </a:endParaRP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DEDC30-0608-4560-B9EE-B6A9AAB02155}" type="slidenum">
              <a:rPr lang="zh-CN" altLang="en-US" smtClean="0"/>
              <a:t>‹#›</a:t>
            </a:fld>
            <a:endParaRPr lang="zh-CN" altLang="en-US"/>
          </a:p>
        </p:txBody>
      </p:sp>
      <p:sp>
        <p:nvSpPr>
          <p:cNvPr id="11" name="矩形 10"/>
          <p:cNvSpPr/>
          <p:nvPr userDrawn="1"/>
        </p:nvSpPr>
        <p:spPr>
          <a:xfrm>
            <a:off x="8766111" y="6447451"/>
            <a:ext cx="775136" cy="246221"/>
          </a:xfrm>
          <a:prstGeom prst="rect">
            <a:avLst/>
          </a:prstGeom>
        </p:spPr>
        <p:txBody>
          <a:bodyPr wrap="square">
            <a:spAutoFit/>
          </a:bodyPr>
          <a:lstStyle/>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模板下载：</a:t>
            </a:r>
            <a:r>
              <a:rPr lang="en-US" altLang="zh-CN" sz="100">
                <a:solidFill>
                  <a:prstClr val="white"/>
                </a:solidFill>
                <a:latin typeface="Calibri" panose="020f0502020204030204"/>
                <a:ea typeface="宋体" panose="02010600030101010101" pitchFamily="2" charset="-122"/>
              </a:rPr>
              <a:t>www.1ppt.com/moban/     </a:t>
            </a:r>
            <a:r>
              <a:rPr lang="zh-CN" altLang="en-US" sz="100">
                <a:solidFill>
                  <a:prstClr val="white"/>
                </a:solidFill>
                <a:latin typeface="Calibri" panose="020f0502020204030204"/>
                <a:ea typeface="宋体" panose="02010600030101010101" pitchFamily="2" charset="-122"/>
              </a:rPr>
              <a:t>行业</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www.1ppt.com/hangye/ </a:t>
            </a:r>
          </a:p>
          <a:p>
            <a:r>
              <a:rPr lang="zh-CN" altLang="en-US" sz="100">
                <a:solidFill>
                  <a:prstClr val="white"/>
                </a:solidFill>
                <a:latin typeface="Calibri" panose="020f0502020204030204"/>
                <a:ea typeface="宋体" panose="02010600030101010101" pitchFamily="2" charset="-122"/>
              </a:rPr>
              <a:t>节日</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www.1ppt.com/jieri/           PPT</a:t>
            </a:r>
            <a:r>
              <a:rPr lang="zh-CN" altLang="en-US" sz="100">
                <a:solidFill>
                  <a:prstClr val="white"/>
                </a:solidFill>
                <a:latin typeface="Calibri" panose="020f0502020204030204"/>
                <a:ea typeface="宋体" panose="02010600030101010101" pitchFamily="2" charset="-122"/>
              </a:rPr>
              <a:t>素材下载：</a:t>
            </a:r>
            <a:r>
              <a:rPr lang="en-US" altLang="zh-CN" sz="100">
                <a:solidFill>
                  <a:prstClr val="white"/>
                </a:solidFill>
                <a:latin typeface="Calibri" panose="020f0502020204030204"/>
                <a:ea typeface="宋体" panose="02010600030101010101" pitchFamily="2" charset="-122"/>
              </a:rPr>
              <a:t>www.1ppt.com/sucai/</a:t>
            </a:r>
          </a:p>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背景图片：</a:t>
            </a:r>
            <a:r>
              <a:rPr lang="en-US" altLang="zh-CN" sz="100">
                <a:solidFill>
                  <a:prstClr val="white"/>
                </a:solidFill>
                <a:latin typeface="Calibri" panose="020f0502020204030204"/>
                <a:ea typeface="宋体" panose="02010600030101010101" pitchFamily="2" charset="-122"/>
              </a:rPr>
              <a:t>www.1ppt.com/beijing/      PPT</a:t>
            </a:r>
            <a:r>
              <a:rPr lang="zh-CN" altLang="en-US" sz="100">
                <a:solidFill>
                  <a:prstClr val="white"/>
                </a:solidFill>
                <a:latin typeface="Calibri" panose="020f0502020204030204"/>
                <a:ea typeface="宋体" panose="02010600030101010101" pitchFamily="2" charset="-122"/>
              </a:rPr>
              <a:t>图表下载：</a:t>
            </a:r>
            <a:r>
              <a:rPr lang="en-US" altLang="zh-CN" sz="100">
                <a:solidFill>
                  <a:prstClr val="white"/>
                </a:solidFill>
                <a:latin typeface="Calibri" panose="020f0502020204030204"/>
                <a:ea typeface="宋体" panose="02010600030101010101" pitchFamily="2" charset="-122"/>
              </a:rPr>
              <a:t>www.1ppt.com/tubiao/      </a:t>
            </a:r>
          </a:p>
          <a:p>
            <a:r>
              <a:rPr lang="zh-CN" altLang="en-US" sz="100">
                <a:solidFill>
                  <a:prstClr val="white"/>
                </a:solidFill>
                <a:latin typeface="Calibri" panose="020f0502020204030204"/>
                <a:ea typeface="宋体" panose="02010600030101010101" pitchFamily="2" charset="-122"/>
              </a:rPr>
              <a:t>优秀</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下载：</a:t>
            </a:r>
            <a:r>
              <a:rPr lang="en-US" altLang="zh-CN" sz="100">
                <a:solidFill>
                  <a:prstClr val="white"/>
                </a:solidFill>
                <a:latin typeface="Calibri" panose="020f0502020204030204"/>
                <a:ea typeface="宋体" panose="02010600030101010101" pitchFamily="2" charset="-122"/>
              </a:rPr>
              <a:t>www.1ppt.com/xiazai/        PPT</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www.1ppt.com/powerpoint/      </a:t>
            </a:r>
          </a:p>
          <a:p>
            <a:r>
              <a:rPr lang="en-US" altLang="zh-CN" sz="100">
                <a:solidFill>
                  <a:prstClr val="white"/>
                </a:solidFill>
                <a:latin typeface="Calibri" panose="020f0502020204030204"/>
                <a:ea typeface="宋体" panose="02010600030101010101" pitchFamily="2" charset="-122"/>
              </a:rPr>
              <a:t>Word</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www.1ppt.com/word/              Excel</a:t>
            </a:r>
            <a:r>
              <a:rPr lang="zh-CN" altLang="en-US" sz="100">
                <a:solidFill>
                  <a:prstClr val="white"/>
                </a:solidFill>
                <a:latin typeface="Calibri" panose="020f0502020204030204"/>
                <a:ea typeface="宋体" panose="02010600030101010101" pitchFamily="2" charset="-122"/>
              </a:rPr>
              <a:t>教程：</a:t>
            </a:r>
            <a:r>
              <a:rPr lang="en-US" altLang="zh-CN" sz="100">
                <a:solidFill>
                  <a:prstClr val="white"/>
                </a:solidFill>
                <a:latin typeface="Calibri" panose="020f0502020204030204"/>
                <a:ea typeface="宋体" panose="02010600030101010101" pitchFamily="2" charset="-122"/>
              </a:rPr>
              <a:t>www.1ppt.com/excel/  </a:t>
            </a:r>
          </a:p>
          <a:p>
            <a:r>
              <a:rPr lang="zh-CN" altLang="en-US" sz="100">
                <a:solidFill>
                  <a:prstClr val="white"/>
                </a:solidFill>
                <a:latin typeface="Calibri" panose="020f0502020204030204"/>
                <a:ea typeface="宋体" panose="02010600030101010101" pitchFamily="2" charset="-122"/>
              </a:rPr>
              <a:t>资料下载：</a:t>
            </a:r>
            <a:r>
              <a:rPr lang="en-US" altLang="zh-CN" sz="100">
                <a:solidFill>
                  <a:prstClr val="white"/>
                </a:solidFill>
                <a:latin typeface="Calibri" panose="020f0502020204030204"/>
                <a:ea typeface="宋体" panose="02010600030101010101" pitchFamily="2" charset="-122"/>
              </a:rPr>
              <a:t>www.1ppt.com/ziliao/                PPT</a:t>
            </a:r>
            <a:r>
              <a:rPr lang="zh-CN" altLang="en-US" sz="100">
                <a:solidFill>
                  <a:prstClr val="white"/>
                </a:solidFill>
                <a:latin typeface="Calibri" panose="020f0502020204030204"/>
                <a:ea typeface="宋体" panose="02010600030101010101" pitchFamily="2" charset="-122"/>
              </a:rPr>
              <a:t>课件下载：</a:t>
            </a:r>
            <a:r>
              <a:rPr lang="en-US" altLang="zh-CN" sz="100">
                <a:solidFill>
                  <a:prstClr val="white"/>
                </a:solidFill>
                <a:latin typeface="Calibri" panose="020f0502020204030204"/>
                <a:ea typeface="宋体" panose="02010600030101010101" pitchFamily="2" charset="-122"/>
              </a:rPr>
              <a:t>www.1ppt.com/kejian/ </a:t>
            </a:r>
          </a:p>
          <a:p>
            <a:r>
              <a:rPr lang="zh-CN" altLang="en-US" sz="100">
                <a:solidFill>
                  <a:prstClr val="white"/>
                </a:solidFill>
                <a:latin typeface="Calibri" panose="020f0502020204030204"/>
                <a:ea typeface="宋体" panose="02010600030101010101" pitchFamily="2" charset="-122"/>
              </a:rPr>
              <a:t>范文下载：</a:t>
            </a:r>
            <a:r>
              <a:rPr lang="en-US" altLang="zh-CN" sz="100">
                <a:solidFill>
                  <a:prstClr val="white"/>
                </a:solidFill>
                <a:latin typeface="Calibri" panose="020f0502020204030204"/>
                <a:ea typeface="宋体" panose="02010600030101010101" pitchFamily="2" charset="-122"/>
              </a:rPr>
              <a:t>www.1ppt.com/fanwen/             </a:t>
            </a:r>
            <a:r>
              <a:rPr lang="zh-CN" altLang="en-US" sz="100">
                <a:solidFill>
                  <a:prstClr val="white"/>
                </a:solidFill>
                <a:latin typeface="Calibri" panose="020f0502020204030204"/>
                <a:ea typeface="宋体" panose="02010600030101010101" pitchFamily="2" charset="-122"/>
              </a:rPr>
              <a:t>试卷下载：</a:t>
            </a:r>
            <a:r>
              <a:rPr lang="en-US" altLang="zh-CN" sz="100">
                <a:solidFill>
                  <a:prstClr val="white"/>
                </a:solidFill>
                <a:latin typeface="Calibri" panose="020f0502020204030204"/>
                <a:ea typeface="宋体" panose="02010600030101010101" pitchFamily="2" charset="-122"/>
              </a:rPr>
              <a:t>www.1ppt.com/shiti/  </a:t>
            </a:r>
          </a:p>
          <a:p>
            <a:r>
              <a:rPr lang="zh-CN" altLang="en-US" sz="100">
                <a:solidFill>
                  <a:prstClr val="white"/>
                </a:solidFill>
                <a:latin typeface="Calibri" panose="020f0502020204030204"/>
                <a:ea typeface="宋体" panose="02010600030101010101" pitchFamily="2" charset="-122"/>
              </a:rPr>
              <a:t>教案下载：</a:t>
            </a:r>
            <a:r>
              <a:rPr lang="en-US" altLang="zh-CN" sz="100">
                <a:solidFill>
                  <a:prstClr val="white"/>
                </a:solidFill>
                <a:latin typeface="Calibri" panose="020f0502020204030204"/>
                <a:ea typeface="宋体" panose="02010600030101010101" pitchFamily="2" charset="-122"/>
              </a:rPr>
              <a:t>www.1ppt.com/jiaoan/        </a:t>
            </a:r>
          </a:p>
          <a:p>
            <a:r>
              <a:rPr lang="zh-CN" altLang="en-US" sz="100">
                <a:solidFill>
                  <a:prstClr val="white"/>
                </a:solidFill>
                <a:latin typeface="Calibri" panose="020f0502020204030204"/>
                <a:ea typeface="宋体" panose="02010600030101010101" pitchFamily="2" charset="-122"/>
              </a:rPr>
              <a:t>字体下载：</a:t>
            </a:r>
            <a:r>
              <a:rPr lang="en-US" altLang="zh-CN" sz="100">
                <a:solidFill>
                  <a:prstClr val="white"/>
                </a:solidFill>
                <a:latin typeface="Calibri" panose="020f0502020204030204"/>
                <a:ea typeface="宋体" panose="02010600030101010101" pitchFamily="2" charset="-122"/>
              </a:rPr>
              <a:t>www.1ppt.com/ziti/</a:t>
            </a:r>
          </a:p>
          <a:p>
            <a:r>
              <a:rPr lang="en-US" altLang="zh-CN" sz="100">
                <a:solidFill>
                  <a:prstClr val="white"/>
                </a:solidFill>
                <a:latin typeface="Calibri" panose="020f0502020204030204"/>
                <a:ea typeface="宋体" panose="02010600030101010101" pitchFamily="2" charset="-122"/>
              </a:rPr>
              <a:t> </a:t>
            </a:r>
            <a:endParaRPr lang="zh-CN" altLang="en-US" sz="100">
              <a:solidFill>
                <a:prstClr val="white"/>
              </a:solidFill>
              <a:latin typeface="Calibri" panose="020f0502020204030204"/>
              <a:ea typeface="宋体" panose="02010600030101010101"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0D9FDA1-C2AD-4592-92C7-E7CF4CD18BE9}" type="datetimeFigureOut">
              <a:rPr lang="zh-CN" altLang="en-US" smtClean="0"/>
              <a:t>2020/10/6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DEDC30-0608-4560-B9EE-B6A9AAB02155}" type="slidenum">
              <a:rPr lang="zh-CN" altLang="en-US" smtClean="0"/>
              <a:t>‹#›</a:t>
            </a:fld>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9FDA1-C2AD-4592-92C7-E7CF4CD18BE9}" type="datetimeFigureOut">
              <a:rPr lang="zh-CN" altLang="en-US" smtClean="0"/>
              <a:t>2020/10/6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DEDC30-0608-4560-B9EE-B6A9AAB0215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med" p14:dur="700">
        <p:fade/>
      </p:transition>
    </mc:Choice>
    <mc:Fallback>
      <p:transition spd="med">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1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1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3.png" /><Relationship Id="rId4" Type="http://schemas.openxmlformats.org/officeDocument/2006/relationships/image" Target="../media/image4.jpe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7.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slide" Target="slide8.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9.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png" /><Relationship Id="rId3" Type="http://schemas.openxmlformats.org/officeDocument/2006/relationships/image" Target="../media/image18.jpeg" /><Relationship Id="rId4" Type="http://schemas.openxmlformats.org/officeDocument/2006/relationships/image" Target="../media/image1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hyperlink" Target="&#29677;&#24471;&#29790;-&#33258;&#28982;.mp3" TargetMode="Ex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hyperlink" Target="&#29677;&#24471;&#29790;-&#33258;&#28982;.mp3" TargetMode="Ex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17776" y="1202778"/>
            <a:ext cx="6374296" cy="3907104"/>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3"/>
          <a:stretch>
            <a:fillRect/>
          </a:stretch>
        </p:blipFill>
        <p:spPr>
          <a:xfrm>
            <a:off x="172013" y="2085024"/>
            <a:ext cx="3929339" cy="5317972"/>
          </a:xfrm>
          <a:prstGeom prst="rect">
            <a:avLst/>
          </a:prstGeom>
        </p:spPr>
      </p:pic>
      <p:sp>
        <p:nvSpPr>
          <p:cNvPr id="27" name="Rectangle 3"/>
          <p:cNvSpPr>
            <a:spLocks noGrp="1" noChangeArrowheads="1"/>
          </p:cNvSpPr>
          <p:nvPr/>
        </p:nvSpPr>
        <p:spPr bwMode="auto">
          <a:xfrm>
            <a:off x="4837044" y="1550982"/>
            <a:ext cx="6228521" cy="433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r>
              <a:rPr lang="en-US" altLang="zh-CN">
                <a:latin typeface="华文楷体" pitchFamily="2" charset="-122"/>
                <a:ea typeface="华文楷体" pitchFamily="2" charset="-122"/>
              </a:rPr>
              <a:t>     </a:t>
            </a:r>
            <a:r>
              <a:rPr lang="zh-CN" altLang="en-US" sz="3600">
                <a:latin typeface="华文行楷" pitchFamily="2" charset="-122"/>
                <a:ea typeface="华文行楷" pitchFamily="2" charset="-122"/>
              </a:rPr>
              <a:t>豪情三国，英雄辈出</a:t>
            </a:r>
            <a:endParaRPr lang="zh-CN" altLang="en-US">
              <a:latin typeface="华文楷体" pitchFamily="2" charset="-122"/>
              <a:ea typeface="华文楷体" pitchFamily="2" charset="-122"/>
            </a:endParaRPr>
          </a:p>
          <a:p>
            <a:pPr indent="342900" algn="just">
              <a:buFontTx/>
              <a:buNone/>
            </a:pPr>
            <a:r>
              <a:rPr lang="zh-CN" altLang="en-US" sz="3600">
                <a:solidFill>
                  <a:srgbClr val="000000"/>
                </a:solidFill>
                <a:latin typeface="华文楷体" pitchFamily="2" charset="-122"/>
                <a:ea typeface="华文楷体" pitchFamily="2" charset="-122"/>
              </a:rPr>
              <a:t>许劭曾评价三国里一个人物</a:t>
            </a:r>
            <a:r>
              <a:rPr lang="en-US" altLang="zh-CN" sz="3600" b="1">
                <a:solidFill>
                  <a:srgbClr val="000000"/>
                </a:solidFill>
                <a:latin typeface="华文楷体" pitchFamily="2" charset="-122"/>
                <a:ea typeface="华文楷体" pitchFamily="2" charset="-122"/>
              </a:rPr>
              <a:t>——“</a:t>
            </a:r>
            <a:r>
              <a:rPr lang="zh-CN" altLang="en-US" sz="3600" b="1">
                <a:solidFill>
                  <a:srgbClr val="000000"/>
                </a:solidFill>
                <a:latin typeface="华文楷体" pitchFamily="2" charset="-122"/>
                <a:ea typeface="华文楷体" pitchFamily="2" charset="-122"/>
              </a:rPr>
              <a:t>治世之能臣</a:t>
            </a:r>
            <a:r>
              <a:rPr lang="en-US" altLang="zh-CN" sz="3600" b="1">
                <a:solidFill>
                  <a:srgbClr val="000000"/>
                </a:solidFill>
                <a:latin typeface="华文楷体" pitchFamily="2" charset="-122"/>
                <a:ea typeface="华文楷体" pitchFamily="2" charset="-122"/>
              </a:rPr>
              <a:t>,</a:t>
            </a:r>
            <a:r>
              <a:rPr lang="zh-CN" altLang="en-US" sz="3600" b="1">
                <a:solidFill>
                  <a:srgbClr val="000000"/>
                </a:solidFill>
                <a:latin typeface="华文楷体" pitchFamily="2" charset="-122"/>
                <a:ea typeface="华文楷体" pitchFamily="2" charset="-122"/>
              </a:rPr>
              <a:t>乱世之奸雄”。</a:t>
            </a:r>
            <a:r>
              <a:rPr lang="zh-CN" altLang="en-US" sz="3600">
                <a:solidFill>
                  <a:srgbClr val="000000"/>
                </a:solidFill>
                <a:latin typeface="华文楷体" pitchFamily="2" charset="-122"/>
                <a:ea typeface="华文楷体" pitchFamily="2" charset="-122"/>
              </a:rPr>
              <a:t>陈寿也说此人</a:t>
            </a:r>
            <a:r>
              <a:rPr lang="zh-CN" altLang="en-US" sz="3600" b="1">
                <a:solidFill>
                  <a:srgbClr val="000000"/>
                </a:solidFill>
                <a:latin typeface="华文楷体" pitchFamily="2" charset="-122"/>
                <a:ea typeface="华文楷体" pitchFamily="2" charset="-122"/>
              </a:rPr>
              <a:t>“抑可谓非常之人，超世之杰矣。”</a:t>
            </a:r>
            <a:r>
              <a:rPr lang="zh-CN" altLang="en-US" sz="3600">
                <a:solidFill>
                  <a:srgbClr val="000000"/>
                </a:solidFill>
                <a:latin typeface="华文楷体" pitchFamily="2" charset="-122"/>
                <a:ea typeface="华文楷体" pitchFamily="2" charset="-122"/>
              </a:rPr>
              <a:t> 此为何人</a:t>
            </a:r>
            <a:r>
              <a:rPr lang="zh-CN" altLang="en-US">
                <a:latin typeface="华文楷体" pitchFamily="2" charset="-122"/>
                <a:ea typeface="华文楷体" pitchFamily="2" charset="-122"/>
              </a:rPr>
              <a:t>？</a:t>
            </a:r>
            <a:endParaRPr lang="en-US" altLang="zh-CN">
              <a:latin typeface="华文楷体" pitchFamily="2" charset="-122"/>
              <a:ea typeface="华文楷体" pitchFamily="2" charset="-122"/>
            </a:endParaRPr>
          </a:p>
          <a:p>
            <a:pPr indent="342900" algn="just">
              <a:buFontTx/>
              <a:buNone/>
            </a:pPr>
            <a:endParaRPr lang="zh-CN" altLang="en-US">
              <a:latin typeface="华文楷体" pitchFamily="2" charset="-122"/>
              <a:ea typeface="华文楷体" pitchFamily="2" charset="-122"/>
            </a:endParaRPr>
          </a:p>
        </p:txBody>
      </p:sp>
      <p:sp>
        <p:nvSpPr>
          <p:cNvPr id="28"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感知时代</a:t>
            </a:r>
          </a:p>
        </p:txBody>
      </p:sp>
      <p:sp>
        <p:nvSpPr>
          <p:cNvPr id="4" name="文本框 3">
            <a:extLst>
              <a:ext uri="{FF2B5EF4-FFF2-40B4-BE49-F238E27FC236}">
                <a16:creationId xmlns:a16="http://schemas.microsoft.com/office/drawing/2014/main" id="{FFF70575-3A21-4049-941F-FE8CC56A60C7}"/>
              </a:ext>
            </a:extLst>
          </p:cNvPr>
          <p:cNvSpPr txBox="1"/>
          <p:nvPr/>
        </p:nvSpPr>
        <p:spPr>
          <a:xfrm>
            <a:off x="9501811" y="5387546"/>
            <a:ext cx="1590261" cy="707886"/>
          </a:xfrm>
          <a:prstGeom prst="rect">
            <a:avLst/>
          </a:prstGeom>
          <a:noFill/>
        </p:spPr>
        <p:txBody>
          <a:bodyPr wrap="square" rtlCol="0">
            <a:spAutoFit/>
          </a:bodyPr>
          <a:lstStyle/>
          <a:p>
            <a:pPr lvl="0" algn="ctr"/>
            <a:r>
              <a:rPr lang="zh-CN" altLang="en-US" sz="4000" b="1">
                <a:solidFill>
                  <a:prstClr val="black"/>
                </a:solidFill>
                <a:latin typeface="华文行楷" pitchFamily="2" charset="-122"/>
                <a:ea typeface="华文行楷" pitchFamily="2" charset="-122"/>
              </a:rPr>
              <a:t>曹操</a:t>
            </a:r>
            <a:endParaRPr lang="zh-CN" altLang="en-US" sz="4000" b="1">
              <a:solidFill>
                <a:prstClr val="black"/>
              </a:solidFill>
              <a:latin typeface="华文行楷" pitchFamily="2" charset="-122"/>
              <a:ea typeface="华文行楷"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nodeType="afterGroup">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 name="Rectangle 8"/>
          <p:cNvSpPr>
            <a:spLocks noChangeArrowheads="1"/>
          </p:cNvSpPr>
          <p:nvPr/>
        </p:nvSpPr>
        <p:spPr bwMode="auto">
          <a:xfrm>
            <a:off x="637552" y="1810471"/>
            <a:ext cx="3765861" cy="1815882"/>
          </a:xfrm>
          <a:prstGeom prst="rect">
            <a:avLst/>
          </a:prstGeom>
          <a:solidFill>
            <a:schemeClr val="accent3">
              <a:lumMod val="20000"/>
              <a:lumOff val="80000"/>
            </a:schemeClr>
          </a:solidFill>
          <a:ln w="3175">
            <a:solidFill>
              <a:schemeClr val="tx1"/>
            </a:solidFill>
          </a:ln>
          <a:effectLst/>
        </p:spPr>
        <p:txBody>
          <a:bodyPr wrap="square" anchor="ctr">
            <a:spAutoFit/>
          </a:bodyPr>
          <a:ls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800" b="1">
                <a:ea typeface="黑体" panose="02010609060101010101" pitchFamily="2" charset="-122"/>
              </a:rPr>
              <a:t>明明如月，何时可</a:t>
            </a:r>
            <a:r>
              <a:rPr lang="zh-CN" altLang="en-US" sz="2800" b="1" u="sng">
                <a:solidFill>
                  <a:srgbClr val="FF0000"/>
                </a:solidFill>
                <a:ea typeface="黑体" panose="02010609060101010101" pitchFamily="2" charset="-122"/>
              </a:rPr>
              <a:t>掇</a:t>
            </a:r>
            <a:r>
              <a:rPr lang="zh-CN" altLang="en-US" sz="2800" b="1">
                <a:ea typeface="黑体" panose="02010609060101010101" pitchFamily="2" charset="-122"/>
              </a:rPr>
              <a:t>？忧从中来，不可断绝。</a:t>
            </a:r>
          </a:p>
          <a:p>
            <a:pPr algn="ctr"/>
            <a:r>
              <a:rPr lang="zh-CN" altLang="en-US" sz="2800" b="1">
                <a:ea typeface="黑体" panose="02010609060101010101" pitchFamily="2" charset="-122"/>
              </a:rPr>
              <a:t>越</a:t>
            </a:r>
            <a:r>
              <a:rPr lang="zh-CN" altLang="en-US" sz="2800" b="1">
                <a:solidFill>
                  <a:srgbClr val="FF0000"/>
                </a:solidFill>
                <a:ea typeface="黑体" panose="02010609060101010101" pitchFamily="2" charset="-122"/>
              </a:rPr>
              <a:t>陌</a:t>
            </a:r>
            <a:r>
              <a:rPr lang="zh-CN" altLang="en-US" sz="2800" b="1">
                <a:ea typeface="黑体" panose="02010609060101010101" pitchFamily="2" charset="-122"/>
              </a:rPr>
              <a:t>度</a:t>
            </a:r>
            <a:r>
              <a:rPr lang="zh-CN" altLang="en-US" sz="2800" b="1">
                <a:solidFill>
                  <a:srgbClr val="FF0000"/>
                </a:solidFill>
                <a:ea typeface="黑体" panose="02010609060101010101" pitchFamily="2" charset="-122"/>
              </a:rPr>
              <a:t>阡</a:t>
            </a:r>
            <a:r>
              <a:rPr lang="zh-CN" altLang="en-US" sz="2800" b="1">
                <a:ea typeface="黑体" panose="02010609060101010101" pitchFamily="2" charset="-122"/>
              </a:rPr>
              <a:t>，</a:t>
            </a:r>
            <a:r>
              <a:rPr lang="zh-CN" altLang="en-US" sz="2800" b="1">
                <a:solidFill>
                  <a:srgbClr val="FF0000"/>
                </a:solidFill>
                <a:ea typeface="黑体" panose="02010609060101010101" pitchFamily="2" charset="-122"/>
              </a:rPr>
              <a:t>枉</a:t>
            </a:r>
            <a:r>
              <a:rPr lang="zh-CN" altLang="en-US" sz="2800" b="1">
                <a:ea typeface="黑体" panose="02010609060101010101" pitchFamily="2" charset="-122"/>
              </a:rPr>
              <a:t>用相</a:t>
            </a:r>
            <a:r>
              <a:rPr lang="zh-CN" altLang="en-US" sz="2800" b="1">
                <a:solidFill>
                  <a:srgbClr val="FF0000"/>
                </a:solidFill>
                <a:ea typeface="黑体" panose="02010609060101010101" pitchFamily="2" charset="-122"/>
              </a:rPr>
              <a:t>存</a:t>
            </a:r>
            <a:r>
              <a:rPr lang="zh-CN" altLang="en-US" sz="2800" b="1">
                <a:ea typeface="黑体" panose="02010609060101010101" pitchFamily="2" charset="-122"/>
              </a:rPr>
              <a:t>。</a:t>
            </a:r>
            <a:r>
              <a:rPr lang="zh-CN" altLang="en-US" sz="2800" b="1">
                <a:solidFill>
                  <a:srgbClr val="FF0000"/>
                </a:solidFill>
                <a:ea typeface="黑体" panose="02010609060101010101" pitchFamily="2" charset="-122"/>
              </a:rPr>
              <a:t>契阔</a:t>
            </a:r>
            <a:r>
              <a:rPr lang="zh-CN" altLang="en-US" sz="2800" b="1">
                <a:ea typeface="黑体" panose="02010609060101010101" pitchFamily="2" charset="-122"/>
              </a:rPr>
              <a:t>谈</a:t>
            </a:r>
            <a:r>
              <a:rPr lang="zh-CN" altLang="en-US" sz="2800" b="1">
                <a:latin typeface="华文楷体" pitchFamily="2" charset="-122"/>
                <a:ea typeface="华文楷体" pitchFamily="2" charset="-122"/>
              </a:rPr>
              <a:t> </a:t>
            </a:r>
            <a:r>
              <a:rPr lang="zh-CN" altLang="en-US" sz="2800" b="1">
                <a:ea typeface="黑体" panose="02010609060101010101" pitchFamily="2" charset="-122"/>
              </a:rPr>
              <a:t>，心念旧恩。</a:t>
            </a:r>
          </a:p>
        </p:txBody>
      </p:sp>
      <p:sp>
        <p:nvSpPr>
          <p:cNvPr id="31"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赏析诗歌</a:t>
            </a:r>
          </a:p>
        </p:txBody>
      </p:sp>
      <p:sp>
        <p:nvSpPr>
          <p:cNvPr id="32" name="Text Box 5"/>
          <p:cNvSpPr txBox="1">
            <a:spLocks noChangeArrowheads="1"/>
          </p:cNvSpPr>
          <p:nvPr/>
        </p:nvSpPr>
        <p:spPr bwMode="auto">
          <a:xfrm>
            <a:off x="4933817" y="2195192"/>
            <a:ext cx="6300146" cy="523220"/>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a:latin typeface="华文楷体" pitchFamily="2" charset="-122"/>
                <a:ea typeface="华文楷体" pitchFamily="2" charset="-122"/>
              </a:rPr>
              <a:t>作者运用怎样的手法表达怎样的情感？</a:t>
            </a:r>
          </a:p>
        </p:txBody>
      </p:sp>
      <p:sp>
        <p:nvSpPr>
          <p:cNvPr id="33" name="Rectangle 5"/>
          <p:cNvSpPr>
            <a:spLocks noChangeArrowheads="1"/>
          </p:cNvSpPr>
          <p:nvPr/>
        </p:nvSpPr>
        <p:spPr bwMode="auto">
          <a:xfrm>
            <a:off x="637552" y="4285284"/>
            <a:ext cx="107187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2800">
                <a:solidFill>
                  <a:srgbClr val="FF0000"/>
                </a:solidFill>
                <a:latin typeface="楷体_GB2312" panose="02010609030101010101" charset="-122"/>
                <a:ea typeface="楷体_GB2312" panose="02010609030101010101" charset="-122"/>
              </a:rPr>
              <a:t>    </a:t>
            </a:r>
            <a:r>
              <a:rPr lang="zh-CN" altLang="en-US" sz="2800" b="1">
                <a:latin typeface="楷体_GB2312" panose="02010609030101010101" charset="-122"/>
                <a:ea typeface="楷体_GB2312" panose="02010609030101010101" charset="-122"/>
              </a:rPr>
              <a:t>运用了</a:t>
            </a:r>
            <a:r>
              <a:rPr lang="zh-CN" altLang="en-US" sz="2800" b="1">
                <a:solidFill>
                  <a:srgbClr val="FF0000"/>
                </a:solidFill>
                <a:latin typeface="楷体_GB2312" panose="02010609030101010101" charset="-122"/>
                <a:ea typeface="楷体_GB2312" panose="02010609030101010101" charset="-122"/>
              </a:rPr>
              <a:t>比兴</a:t>
            </a:r>
            <a:r>
              <a:rPr lang="zh-CN" altLang="en-US" sz="2800" b="1">
                <a:latin typeface="楷体_GB2312" panose="02010609030101010101" charset="-122"/>
                <a:ea typeface="楷体_GB2312" panose="02010609030101010101" charset="-122"/>
              </a:rPr>
              <a:t>的手法，将贤才</a:t>
            </a:r>
            <a:r>
              <a:rPr lang="zh-CN" altLang="en-US" sz="2800" b="1">
                <a:solidFill>
                  <a:srgbClr val="FF0000"/>
                </a:solidFill>
                <a:latin typeface="楷体_GB2312" panose="02010609030101010101" charset="-122"/>
                <a:ea typeface="楷体_GB2312" panose="02010609030101010101" charset="-122"/>
              </a:rPr>
              <a:t>比为</a:t>
            </a:r>
            <a:r>
              <a:rPr lang="zh-CN" altLang="en-US" sz="2800" b="1">
                <a:latin typeface="楷体_GB2312" panose="02010609030101010101" charset="-122"/>
                <a:ea typeface="楷体_GB2312" panose="02010609030101010101" charset="-122"/>
              </a:rPr>
              <a:t>明月，恰如其分地表达</a:t>
            </a:r>
            <a:r>
              <a:rPr lang="zh-CN" altLang="en-US" sz="2800" b="1" i="1">
                <a:solidFill>
                  <a:srgbClr val="0000FF"/>
                </a:solidFill>
                <a:latin typeface="楷体_GB2312" panose="02010609030101010101" charset="-122"/>
                <a:ea typeface="楷体_GB2312" panose="02010609030101010101" charset="-122"/>
              </a:rPr>
              <a:t>渴望贤才来归</a:t>
            </a:r>
            <a:r>
              <a:rPr lang="zh-CN" altLang="en-US" sz="2800" b="1">
                <a:latin typeface="楷体_GB2312" panose="02010609030101010101" charset="-122"/>
                <a:ea typeface="楷体_GB2312" panose="02010609030101010101" charset="-122"/>
              </a:rPr>
              <a:t>的心意。而在这还没有实现的情况下，才</a:t>
            </a:r>
            <a:r>
              <a:rPr lang="zh-CN" altLang="en-US" sz="2800" b="1">
                <a:ea typeface="楷体_GB2312" panose="02010609030101010101" charset="-122"/>
              </a:rPr>
              <a:t>“</a:t>
            </a:r>
            <a:r>
              <a:rPr lang="zh-CN" altLang="en-US" sz="2800" b="1">
                <a:latin typeface="楷体_GB2312" panose="02010609030101010101" charset="-122"/>
                <a:ea typeface="楷体_GB2312" panose="02010609030101010101" charset="-122"/>
              </a:rPr>
              <a:t>忧从中来，不可断绝</a:t>
            </a:r>
            <a:r>
              <a:rPr lang="zh-CN" altLang="en-US" sz="2800" b="1">
                <a:ea typeface="楷体_GB2312" panose="02010609030101010101" charset="-122"/>
              </a:rPr>
              <a:t>”</a:t>
            </a:r>
            <a:r>
              <a:rPr lang="zh-CN" altLang="en-US" sz="2800" b="1">
                <a:latin typeface="楷体_GB2312" panose="02010609030101010101" charset="-122"/>
                <a:ea typeface="楷体_GB2312" panose="02010609030101010101" charset="-122"/>
              </a:rPr>
              <a:t>。这四句诗仍是写</a:t>
            </a:r>
            <a:r>
              <a:rPr lang="zh-CN" altLang="en-US" sz="2800" b="1">
                <a:ea typeface="楷体_GB2312" panose="02010609030101010101" charset="-122"/>
              </a:rPr>
              <a:t>“</a:t>
            </a:r>
            <a:r>
              <a:rPr lang="zh-CN" altLang="en-US" sz="2800" b="1">
                <a:latin typeface="楷体_GB2312" panose="02010609030101010101" charset="-122"/>
                <a:ea typeface="楷体_GB2312" panose="02010609030101010101" charset="-122"/>
              </a:rPr>
              <a:t>忧</a:t>
            </a:r>
            <a:r>
              <a:rPr lang="zh-CN" altLang="en-US" sz="2800" b="1">
                <a:ea typeface="楷体_GB2312" panose="02010609030101010101" charset="-122"/>
              </a:rPr>
              <a:t>”</a:t>
            </a:r>
            <a:r>
              <a:rPr lang="zh-CN" altLang="en-US" sz="2800" b="1">
                <a:latin typeface="楷体_GB2312" panose="02010609030101010101" charset="-122"/>
                <a:ea typeface="楷体_GB2312" panose="02010609030101010101" charset="-122"/>
              </a:rPr>
              <a:t>，从情感上照应第一节。“越陌度阡”四句句意呼应第二节，仍是想象贤才归已时的欢快场面。 </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赏析诗歌</a:t>
            </a:r>
          </a:p>
        </p:txBody>
      </p:sp>
      <p:sp>
        <p:nvSpPr>
          <p:cNvPr id="25" name="Rectangle 7"/>
          <p:cNvSpPr>
            <a:spLocks noChangeArrowheads="1"/>
          </p:cNvSpPr>
          <p:nvPr/>
        </p:nvSpPr>
        <p:spPr bwMode="auto">
          <a:xfrm>
            <a:off x="2192509" y="1250837"/>
            <a:ext cx="7441822" cy="954107"/>
          </a:xfrm>
          <a:prstGeom prst="rect">
            <a:avLst/>
          </a:prstGeom>
          <a:solidFill>
            <a:schemeClr val="accent3">
              <a:lumMod val="20000"/>
              <a:lumOff val="80000"/>
            </a:schemeClr>
          </a:solidFill>
          <a:ln>
            <a:noFill/>
          </a:ln>
        </p:spPr>
        <p:txBody>
          <a:bodyPr wrap="square" anchor="ctr">
            <a:spAutoFit/>
          </a:bodyPr>
          <a:lstStyle/>
          <a:p>
            <a:pPr eaLnBrk="1" hangingPunct="1">
              <a:buFont typeface="Arial" panose="020b0604020202020204" pitchFamily="34" charset="0"/>
              <a:buNone/>
            </a:pPr>
            <a:r>
              <a:rPr lang="zh-CN" altLang="en-US" sz="2800" b="1">
                <a:latin typeface="黑体" panose="02010609060101010101" pitchFamily="2" charset="-122"/>
                <a:ea typeface="黑体" panose="02010609060101010101" pitchFamily="2" charset="-122"/>
              </a:rPr>
              <a:t>月明星稀，乌鹊南飞。绕树三</a:t>
            </a:r>
            <a:r>
              <a:rPr lang="zh-CN" altLang="en-US" sz="2800" b="1">
                <a:solidFill>
                  <a:srgbClr val="FF0000"/>
                </a:solidFill>
                <a:latin typeface="黑体" panose="02010609060101010101" pitchFamily="2" charset="-122"/>
                <a:ea typeface="黑体" panose="02010609060101010101" pitchFamily="2" charset="-122"/>
              </a:rPr>
              <a:t>匝</a:t>
            </a:r>
            <a:r>
              <a:rPr lang="zh-CN" altLang="en-US" sz="2800" b="1">
                <a:latin typeface="黑体" panose="02010609060101010101" pitchFamily="2" charset="-122"/>
                <a:ea typeface="黑体" panose="02010609060101010101" pitchFamily="2" charset="-122"/>
              </a:rPr>
              <a:t>，何枝可依？</a:t>
            </a:r>
          </a:p>
          <a:p>
            <a:pPr eaLnBrk="1" hangingPunct="1">
              <a:buFont typeface="Arial" panose="020b0604020202020204" pitchFamily="34" charset="0"/>
              <a:buNone/>
            </a:pPr>
            <a:r>
              <a:rPr lang="zh-CN" altLang="en-US" sz="2800" b="1">
                <a:latin typeface="黑体" panose="02010609060101010101" pitchFamily="2" charset="-122"/>
                <a:ea typeface="黑体" panose="02010609060101010101" pitchFamily="2" charset="-122"/>
              </a:rPr>
              <a:t>山不厌高，海不厌深。周公</a:t>
            </a:r>
            <a:r>
              <a:rPr lang="zh-CN" altLang="en-US" sz="2800" b="1">
                <a:solidFill>
                  <a:srgbClr val="FF0000"/>
                </a:solidFill>
                <a:latin typeface="黑体" panose="02010609060101010101" pitchFamily="2" charset="-122"/>
                <a:ea typeface="黑体" panose="02010609060101010101" pitchFamily="2" charset="-122"/>
              </a:rPr>
              <a:t>吐哺</a:t>
            </a:r>
            <a:r>
              <a:rPr lang="zh-CN" altLang="en-US" sz="2800" b="1">
                <a:latin typeface="黑体" panose="02010609060101010101" pitchFamily="2" charset="-122"/>
                <a:ea typeface="黑体" panose="02010609060101010101" pitchFamily="2" charset="-122"/>
              </a:rPr>
              <a:t>，天下归心。 </a:t>
            </a:r>
          </a:p>
        </p:txBody>
      </p:sp>
      <p:sp>
        <p:nvSpPr>
          <p:cNvPr id="29" name="Rectangle 8"/>
          <p:cNvSpPr>
            <a:spLocks noChangeArrowheads="1"/>
          </p:cNvSpPr>
          <p:nvPr/>
        </p:nvSpPr>
        <p:spPr bwMode="auto">
          <a:xfrm>
            <a:off x="1022642" y="2411836"/>
            <a:ext cx="978155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2800" b="1">
                <a:latin typeface="华文楷体" pitchFamily="2" charset="-122"/>
                <a:ea typeface="华文楷体" pitchFamily="2" charset="-122"/>
              </a:rPr>
              <a:t>    1.“</a:t>
            </a:r>
            <a:r>
              <a:rPr lang="zh-CN" altLang="en-US" sz="2800" b="1">
                <a:latin typeface="华文楷体" pitchFamily="2" charset="-122"/>
                <a:ea typeface="华文楷体" pitchFamily="2" charset="-122"/>
              </a:rPr>
              <a:t>月明星稀，乌鹊南飞”一句本为景物描写，正是这样的景象触动了诗人的愁思。那么，本句有没有更深刻的内涵呢？</a:t>
            </a:r>
          </a:p>
        </p:txBody>
      </p:sp>
      <p:sp>
        <p:nvSpPr>
          <p:cNvPr id="3" name="矩形 2"/>
          <p:cNvSpPr/>
          <p:nvPr/>
        </p:nvSpPr>
        <p:spPr>
          <a:xfrm>
            <a:off x="1632605" y="3392837"/>
            <a:ext cx="8561630" cy="954107"/>
          </a:xfrm>
          <a:prstGeom prst="rect">
            <a:avLst/>
          </a:prstGeom>
        </p:spPr>
        <p:txBody>
          <a:bodyPr wrap="square">
            <a:spAutoFit/>
          </a:bodyPr>
          <a:lstStyle/>
          <a:p>
            <a:pPr indent="457200" algn="just"/>
            <a:r>
              <a:rPr lang="zh-CN" altLang="en-US" sz="2800" b="1">
                <a:solidFill>
                  <a:srgbClr val="663300"/>
                </a:solidFill>
                <a:latin typeface="华文楷体" pitchFamily="2" charset="-122"/>
                <a:ea typeface="华文楷体" pitchFamily="2" charset="-122"/>
              </a:rPr>
              <a:t>以“乌鹊”无枝可依</a:t>
            </a:r>
            <a:r>
              <a:rPr lang="zh-CN" altLang="en-US" sz="2800" b="1">
                <a:solidFill>
                  <a:schemeClr val="tx2"/>
                </a:solidFill>
                <a:latin typeface="华文楷体" pitchFamily="2" charset="-122"/>
                <a:ea typeface="华文楷体" pitchFamily="2" charset="-122"/>
              </a:rPr>
              <a:t>比喻</a:t>
            </a:r>
            <a:r>
              <a:rPr lang="zh-CN" altLang="en-US" sz="2800" b="1">
                <a:solidFill>
                  <a:srgbClr val="663300"/>
                </a:solidFill>
                <a:latin typeface="华文楷体" pitchFamily="2" charset="-122"/>
                <a:ea typeface="华文楷体" pitchFamily="2" charset="-122"/>
              </a:rPr>
              <a:t>在三国鼎立的局面下，有些人才犹豫不决，彷徨不知何去何从。</a:t>
            </a:r>
            <a:endParaRPr lang="zh-CN" altLang="en-US" sz="2800">
              <a:latin typeface="华文楷体" pitchFamily="2" charset="-122"/>
              <a:ea typeface="华文楷体" pitchFamily="2" charset="-122"/>
            </a:endParaRPr>
          </a:p>
        </p:txBody>
      </p:sp>
      <p:sp>
        <p:nvSpPr>
          <p:cNvPr id="2" name="矩形 1"/>
          <p:cNvSpPr/>
          <p:nvPr/>
        </p:nvSpPr>
        <p:spPr>
          <a:xfrm>
            <a:off x="1022642" y="4320050"/>
            <a:ext cx="9451556" cy="954107"/>
          </a:xfrm>
          <a:prstGeom prst="rect">
            <a:avLst/>
          </a:prstGeom>
        </p:spPr>
        <p:txBody>
          <a:bodyPr wrap="square">
            <a:spAutoFit/>
          </a:bodyPr>
          <a:lstStyle/>
          <a:p>
            <a:pPr indent="457200" algn="just"/>
            <a:r>
              <a:rPr lang="en-US" altLang="zh-CN" sz="2800" b="1">
                <a:latin typeface="华文楷体" pitchFamily="2" charset="-122"/>
                <a:ea typeface="华文楷体" pitchFamily="2" charset="-122"/>
              </a:rPr>
              <a:t>2.</a:t>
            </a:r>
            <a:r>
              <a:rPr lang="zh-CN" altLang="en-US" sz="2800" b="1">
                <a:latin typeface="华文楷体" pitchFamily="2" charset="-122"/>
                <a:ea typeface="华文楷体" pitchFamily="2" charset="-122"/>
              </a:rPr>
              <a:t>“绕树三匝”句，鸟儿为什么找不到可以栖落的枝头？这话从曹操口中说出，有没有弦外之音？ </a:t>
            </a:r>
            <a:endParaRPr lang="zh-CN" altLang="en-US" sz="2800"/>
          </a:p>
        </p:txBody>
      </p:sp>
      <p:sp>
        <p:nvSpPr>
          <p:cNvPr id="7" name="Text Box 6"/>
          <p:cNvSpPr txBox="1">
            <a:spLocks noChangeArrowheads="1"/>
          </p:cNvSpPr>
          <p:nvPr/>
        </p:nvSpPr>
        <p:spPr bwMode="auto">
          <a:xfrm>
            <a:off x="7603798" y="4818206"/>
            <a:ext cx="20305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solidFill>
                  <a:srgbClr val="FF0000"/>
                </a:solidFill>
                <a:latin typeface="华文楷体" pitchFamily="2" charset="-122"/>
                <a:ea typeface="华文楷体" pitchFamily="2" charset="-122"/>
              </a:rPr>
              <a:t>没有贤主。</a:t>
            </a:r>
          </a:p>
        </p:txBody>
      </p:sp>
      <p:sp>
        <p:nvSpPr>
          <p:cNvPr id="8" name="Text Box 7"/>
          <p:cNvSpPr txBox="1">
            <a:spLocks noChangeArrowheads="1"/>
          </p:cNvSpPr>
          <p:nvPr/>
        </p:nvSpPr>
        <p:spPr bwMode="auto">
          <a:xfrm>
            <a:off x="1277471" y="5274157"/>
            <a:ext cx="1017942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latin typeface="华文楷体" pitchFamily="2" charset="-122"/>
                <a:ea typeface="华文楷体" pitchFamily="2" charset="-122"/>
              </a:rPr>
              <a:t>    其实这是诗人发出的一个召唤：天下贤才到我这里来吧，我时刻在恭候着你们！ 诗中充满对人才的渴盼，一片谦恭之气，但说其中又有一种霸气。</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3" grpId="0"/>
      <p:bldP spid="2" grpId="0"/>
      <p:bldP spid="7" grpId="0"/>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赏析诗歌</a:t>
            </a:r>
          </a:p>
        </p:txBody>
      </p:sp>
      <p:sp>
        <p:nvSpPr>
          <p:cNvPr id="25" name="Rectangle 7"/>
          <p:cNvSpPr>
            <a:spLocks noChangeArrowheads="1"/>
          </p:cNvSpPr>
          <p:nvPr/>
        </p:nvSpPr>
        <p:spPr bwMode="auto">
          <a:xfrm>
            <a:off x="2192509" y="1250837"/>
            <a:ext cx="7441822" cy="954107"/>
          </a:xfrm>
          <a:prstGeom prst="rect">
            <a:avLst/>
          </a:prstGeom>
          <a:solidFill>
            <a:schemeClr val="accent3">
              <a:lumMod val="20000"/>
              <a:lumOff val="80000"/>
            </a:schemeClr>
          </a:solidFill>
          <a:ln>
            <a:noFill/>
          </a:ln>
        </p:spPr>
        <p:txBody>
          <a:bodyPr wrap="square" anchor="ctr">
            <a:spAutoFit/>
          </a:bodyPr>
          <a:lstStyle/>
          <a:p>
            <a:pPr eaLnBrk="1" hangingPunct="1">
              <a:buFont typeface="Arial" panose="020b0604020202020204" pitchFamily="34" charset="0"/>
              <a:buNone/>
            </a:pPr>
            <a:r>
              <a:rPr lang="zh-CN" altLang="en-US" sz="2800" b="1">
                <a:latin typeface="黑体" panose="02010609060101010101" pitchFamily="2" charset="-122"/>
                <a:ea typeface="黑体" panose="02010609060101010101" pitchFamily="2" charset="-122"/>
              </a:rPr>
              <a:t>月明星稀，乌鹊南飞。绕树三</a:t>
            </a:r>
            <a:r>
              <a:rPr lang="zh-CN" altLang="en-US" sz="2800" b="1">
                <a:solidFill>
                  <a:srgbClr val="FF0000"/>
                </a:solidFill>
                <a:latin typeface="黑体" panose="02010609060101010101" pitchFamily="2" charset="-122"/>
                <a:ea typeface="黑体" panose="02010609060101010101" pitchFamily="2" charset="-122"/>
              </a:rPr>
              <a:t>匝</a:t>
            </a:r>
            <a:r>
              <a:rPr lang="zh-CN" altLang="en-US" sz="2800" b="1">
                <a:latin typeface="黑体" panose="02010609060101010101" pitchFamily="2" charset="-122"/>
                <a:ea typeface="黑体" panose="02010609060101010101" pitchFamily="2" charset="-122"/>
              </a:rPr>
              <a:t>，何枝可依？</a:t>
            </a:r>
          </a:p>
          <a:p>
            <a:pPr eaLnBrk="1" hangingPunct="1">
              <a:buFont typeface="Arial" panose="020b0604020202020204" pitchFamily="34" charset="0"/>
              <a:buNone/>
            </a:pPr>
            <a:r>
              <a:rPr lang="zh-CN" altLang="en-US" sz="2800" b="1">
                <a:latin typeface="黑体" panose="02010609060101010101" pitchFamily="2" charset="-122"/>
                <a:ea typeface="黑体" panose="02010609060101010101" pitchFamily="2" charset="-122"/>
              </a:rPr>
              <a:t>山不厌高，海不厌深。周公</a:t>
            </a:r>
            <a:r>
              <a:rPr lang="zh-CN" altLang="en-US" sz="2800" b="1">
                <a:solidFill>
                  <a:srgbClr val="FF0000"/>
                </a:solidFill>
                <a:latin typeface="黑体" panose="02010609060101010101" pitchFamily="2" charset="-122"/>
                <a:ea typeface="黑体" panose="02010609060101010101" pitchFamily="2" charset="-122"/>
              </a:rPr>
              <a:t>吐哺</a:t>
            </a:r>
            <a:r>
              <a:rPr lang="zh-CN" altLang="en-US" sz="2800" b="1">
                <a:latin typeface="黑体" panose="02010609060101010101" pitchFamily="2" charset="-122"/>
                <a:ea typeface="黑体" panose="02010609060101010101" pitchFamily="2" charset="-122"/>
              </a:rPr>
              <a:t>，天下归心。 </a:t>
            </a:r>
          </a:p>
        </p:txBody>
      </p:sp>
      <p:cxnSp>
        <p:nvCxnSpPr>
          <p:cNvPr id="4" name="直接连接符 3"/>
          <p:cNvCxnSpPr/>
          <p:nvPr/>
        </p:nvCxnSpPr>
        <p:spPr>
          <a:xfrm>
            <a:off x="2319130" y="2204944"/>
            <a:ext cx="7182679" cy="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sp>
        <p:nvSpPr>
          <p:cNvPr id="6" name="矩形 5"/>
          <p:cNvSpPr/>
          <p:nvPr/>
        </p:nvSpPr>
        <p:spPr>
          <a:xfrm>
            <a:off x="4385307" y="2300304"/>
            <a:ext cx="7474226" cy="1384995"/>
          </a:xfrm>
          <a:prstGeom prst="rect">
            <a:avLst/>
          </a:prstGeom>
        </p:spPr>
        <p:txBody>
          <a:bodyPr wrap="square">
            <a:spAutoFit/>
          </a:bodyPr>
          <a:lstStyle/>
          <a:p>
            <a:r>
              <a:rPr lang="zh-CN" altLang="en-US" sz="2800" b="1">
                <a:latin typeface="华文楷体" pitchFamily="2" charset="-122"/>
                <a:ea typeface="华文楷体" pitchFamily="2" charset="-122"/>
              </a:rPr>
              <a:t>“海不辞水，故能成其大；山不辞土，故能成其高；明主不厌人，故能成其众。”</a:t>
            </a:r>
            <a:endParaRPr lang="en-US" altLang="zh-CN" sz="2800" b="1">
              <a:latin typeface="华文楷体" pitchFamily="2" charset="-122"/>
              <a:ea typeface="华文楷体" pitchFamily="2" charset="-122"/>
            </a:endParaRPr>
          </a:p>
          <a:p>
            <a:pPr algn="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管子形解</a:t>
            </a:r>
            <a:r>
              <a:rPr lang="en-US" altLang="zh-CN" sz="2800" b="1">
                <a:latin typeface="华文楷体" pitchFamily="2" charset="-122"/>
                <a:ea typeface="华文楷体" pitchFamily="2" charset="-122"/>
              </a:rPr>
              <a:t>》 </a:t>
            </a:r>
            <a:endParaRPr lang="zh-CN" altLang="en-US" sz="2800" b="1">
              <a:latin typeface="华文楷体" pitchFamily="2" charset="-122"/>
              <a:ea typeface="华文楷体" pitchFamily="2" charset="-122"/>
            </a:endParaRPr>
          </a:p>
        </p:txBody>
      </p:sp>
      <p:sp>
        <p:nvSpPr>
          <p:cNvPr id="8" name="矩形 7"/>
          <p:cNvSpPr/>
          <p:nvPr/>
        </p:nvSpPr>
        <p:spPr>
          <a:xfrm>
            <a:off x="2910300" y="4111495"/>
            <a:ext cx="8102257" cy="461665"/>
          </a:xfrm>
          <a:prstGeom prst="rect">
            <a:avLst/>
          </a:prstGeom>
        </p:spPr>
        <p:txBody>
          <a:bodyPr wrap="square">
            <a:spAutoFit/>
          </a:bodyPr>
          <a:lstStyle/>
          <a:p>
            <a:r>
              <a:rPr lang="zh-CN" altLang="en-US" sz="2400" b="1">
                <a:solidFill>
                  <a:srgbClr val="FF0000"/>
                </a:solidFill>
                <a:latin typeface="华文楷体" pitchFamily="2" charset="-122"/>
                <a:ea typeface="华文楷体" pitchFamily="2" charset="-122"/>
              </a:rPr>
              <a:t>渴盼能多招募人才，多多益善（与前文忧人才不够用照应）</a:t>
            </a:r>
          </a:p>
        </p:txBody>
      </p:sp>
      <p:sp>
        <p:nvSpPr>
          <p:cNvPr id="13" name="Rectangle 3"/>
          <p:cNvSpPr>
            <a:spLocks noGrp="1" noChangeArrowheads="1"/>
          </p:cNvSpPr>
          <p:nvPr/>
        </p:nvSpPr>
        <p:spPr bwMode="auto">
          <a:xfrm>
            <a:off x="1622664" y="4768185"/>
            <a:ext cx="9933231" cy="14711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史记</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鲁周公世家</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有这样的记载：“周公戒伯禽曰：我于天下亦不贱矣，然我一沐三握发，一饭三吐哺。起以待士，忧恐失天下之贤人。” </a:t>
            </a:r>
          </a:p>
        </p:txBody>
      </p:sp>
      <p:sp>
        <p:nvSpPr>
          <p:cNvPr id="15" name="下箭头 14"/>
          <p:cNvSpPr>
            <a:spLocks noChangeArrowheads="1"/>
          </p:cNvSpPr>
          <p:nvPr/>
        </p:nvSpPr>
        <p:spPr bwMode="auto">
          <a:xfrm rot="16200000">
            <a:off x="510270" y="2260548"/>
            <a:ext cx="646330" cy="576263"/>
          </a:xfrm>
          <a:prstGeom prst="downArrow">
            <a:avLst>
              <a:gd name="adj1" fmla="val 50000"/>
              <a:gd name="adj2" fmla="val 25000"/>
            </a:avLst>
          </a:prstGeom>
          <a:solidFill>
            <a:schemeClr val="accent1"/>
          </a:solidFill>
          <a:ln w="9525">
            <a:solidFill>
              <a:schemeClr val="tx1"/>
            </a:solidFill>
            <a:miter lim="800000"/>
          </a:ln>
        </p:spPr>
        <p:txBody>
          <a:bodyPr/>
          <a:lstStyle/>
          <a:p>
            <a:pPr algn="ctr" eaLnBrk="1" hangingPunct="1">
              <a:buFont typeface="Arial" panose="020b0604020202020204" pitchFamily="34" charset="0"/>
              <a:buNone/>
            </a:pPr>
            <a:endParaRPr lang="zh-CN" altLang="en-US"/>
          </a:p>
        </p:txBody>
      </p:sp>
      <p:sp>
        <p:nvSpPr>
          <p:cNvPr id="18" name="下箭头 17"/>
          <p:cNvSpPr>
            <a:spLocks noChangeArrowheads="1"/>
          </p:cNvSpPr>
          <p:nvPr/>
        </p:nvSpPr>
        <p:spPr bwMode="auto">
          <a:xfrm rot="16200000">
            <a:off x="508819" y="3387803"/>
            <a:ext cx="646330" cy="576263"/>
          </a:xfrm>
          <a:prstGeom prst="downArrow">
            <a:avLst>
              <a:gd name="adj1" fmla="val 50000"/>
              <a:gd name="adj2" fmla="val 25000"/>
            </a:avLst>
          </a:prstGeom>
          <a:solidFill>
            <a:schemeClr val="accent1"/>
          </a:solidFill>
          <a:ln w="9525">
            <a:solidFill>
              <a:schemeClr val="tx1"/>
            </a:solidFill>
            <a:miter lim="800000"/>
          </a:ln>
        </p:spPr>
        <p:txBody>
          <a:bodyPr/>
          <a:lstStyle/>
          <a:p>
            <a:pPr algn="ctr" eaLnBrk="1" hangingPunct="1">
              <a:buFont typeface="Arial" panose="020b0604020202020204" pitchFamily="34" charset="0"/>
              <a:buNone/>
            </a:pPr>
            <a:endParaRPr lang="zh-CN" altLang="en-US"/>
          </a:p>
        </p:txBody>
      </p:sp>
      <p:sp>
        <p:nvSpPr>
          <p:cNvPr id="16" name="矩形 15">
            <a:extLst>
              <a:ext uri="{FF2B5EF4-FFF2-40B4-BE49-F238E27FC236}">
                <a16:creationId xmlns:a16="http://schemas.microsoft.com/office/drawing/2014/main" id="{584F9076-6101-400C-89E1-077EB4B491E3}"/>
              </a:ext>
            </a:extLst>
          </p:cNvPr>
          <p:cNvSpPr/>
          <p:nvPr/>
        </p:nvSpPr>
        <p:spPr>
          <a:xfrm>
            <a:off x="453725" y="5047118"/>
            <a:ext cx="1013066" cy="523220"/>
          </a:xfrm>
          <a:prstGeom prst="rect">
            <a:avLst/>
          </a:prstGeom>
        </p:spPr>
        <p:txBody>
          <a:bodyPr wrap="square">
            <a:spAutoFit/>
          </a:bodyPr>
          <a:lstStyle/>
          <a:p>
            <a:r>
              <a:rPr lang="zh-CN" altLang="en-US" sz="2800" b="1">
                <a:solidFill>
                  <a:srgbClr val="FF0000"/>
                </a:solidFill>
                <a:latin typeface="华文楷体" pitchFamily="2" charset="-122"/>
                <a:ea typeface="华文楷体" pitchFamily="2" charset="-122"/>
              </a:rPr>
              <a:t>用典</a:t>
            </a:r>
          </a:p>
        </p:txBody>
      </p:sp>
      <p:sp>
        <p:nvSpPr>
          <p:cNvPr id="20" name="矩形 19">
            <a:extLst>
              <a:ext uri="{FF2B5EF4-FFF2-40B4-BE49-F238E27FC236}">
                <a16:creationId xmlns:a16="http://schemas.microsoft.com/office/drawing/2014/main" id="{61E4B65B-39DF-44D7-A949-7534C0AA88C1}"/>
              </a:ext>
            </a:extLst>
          </p:cNvPr>
          <p:cNvSpPr/>
          <p:nvPr/>
        </p:nvSpPr>
        <p:spPr>
          <a:xfrm>
            <a:off x="1179443" y="2486441"/>
            <a:ext cx="2696817" cy="540097"/>
          </a:xfrm>
          <a:prstGeom prst="rect">
            <a:avLst/>
          </a:prstGeom>
        </p:spPr>
        <p:txBody>
          <a:bodyPr wrap="square">
            <a:spAutoFit/>
          </a:bodyPr>
          <a:lstStyle/>
          <a:p>
            <a:r>
              <a:rPr lang="zh-CN" altLang="en-US" sz="2800" b="1">
                <a:latin typeface="华文楷体" pitchFamily="2" charset="-122"/>
                <a:ea typeface="华文楷体" pitchFamily="2" charset="-122"/>
              </a:rPr>
              <a:t>忧：功业未成</a:t>
            </a:r>
          </a:p>
        </p:txBody>
      </p:sp>
      <p:sp>
        <p:nvSpPr>
          <p:cNvPr id="21" name="矩形 20">
            <a:extLst>
              <a:ext uri="{FF2B5EF4-FFF2-40B4-BE49-F238E27FC236}">
                <a16:creationId xmlns:a16="http://schemas.microsoft.com/office/drawing/2014/main" id="{6A6FA3C8-5724-4329-B37B-FFD3B1760D2E}"/>
              </a:ext>
            </a:extLst>
          </p:cNvPr>
          <p:cNvSpPr/>
          <p:nvPr/>
        </p:nvSpPr>
        <p:spPr>
          <a:xfrm>
            <a:off x="1179443" y="3563588"/>
            <a:ext cx="2696817" cy="540097"/>
          </a:xfrm>
          <a:prstGeom prst="rect">
            <a:avLst/>
          </a:prstGeom>
        </p:spPr>
        <p:txBody>
          <a:bodyPr wrap="square">
            <a:spAutoFit/>
          </a:bodyPr>
          <a:lstStyle/>
          <a:p>
            <a:r>
              <a:rPr lang="zh-CN" altLang="en-US" sz="2800" b="1">
                <a:latin typeface="华文楷体" pitchFamily="2" charset="-122"/>
                <a:ea typeface="华文楷体" pitchFamily="2" charset="-122"/>
              </a:rPr>
              <a:t>志：一统天下</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lide(fromBottom)">
                                      <p:cBhvr>
                                        <p:cTn id="37" dur="500"/>
                                        <p:tgtEl>
                                          <p:spTgt spid="15"/>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2" presetClass="entr" presetSubtype="4"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lide(fromBottom)">
                                      <p:cBhvr>
                                        <p:cTn id="42" dur="500"/>
                                        <p:tgtEl>
                                          <p:spTgt spid="18"/>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P spid="8" grpId="0"/>
      <p:bldP spid="13" grpId="0"/>
      <p:bldP spid="16" grpId="0"/>
      <p:bldP spid="20" grpId="0"/>
      <p:bldP spid="2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标题 16385"/>
          <p:cNvSpPr>
            <a:spLocks noGrp="1" noChangeArrowheads="1"/>
          </p:cNvSpPr>
          <p:nvPr>
            <p:ph type="title"/>
          </p:nvPr>
        </p:nvSpPr>
        <p:spPr>
          <a:xfrm>
            <a:off x="5106267" y="2187388"/>
            <a:ext cx="5234517" cy="1143000"/>
          </a:xfrm>
        </p:spPr>
        <p:txBody>
          <a:bodyPr/>
          <a:lstStyle/>
          <a:p>
            <a:pPr eaLnBrk="1" hangingPunct="1"/>
            <a:r>
              <a:rPr lang="en-US" altLang="zh-CN" sz="3200" b="1">
                <a:latin typeface="华文楷体" pitchFamily="2" charset="-122"/>
                <a:ea typeface="华文楷体" pitchFamily="2" charset="-122"/>
              </a:rPr>
              <a:t>——</a:t>
            </a:r>
            <a:r>
              <a:rPr lang="zh-CN" altLang="en-US" sz="3200" b="1">
                <a:solidFill>
                  <a:srgbClr val="C00000"/>
                </a:solidFill>
                <a:latin typeface="华文楷体" pitchFamily="2" charset="-122"/>
                <a:ea typeface="华文楷体" pitchFamily="2" charset="-122"/>
              </a:rPr>
              <a:t>积极进取</a:t>
            </a:r>
          </a:p>
        </p:txBody>
      </p:sp>
      <p:sp>
        <p:nvSpPr>
          <p:cNvPr id="16387" name="文本占位符 16386"/>
          <p:cNvSpPr>
            <a:spLocks noGrp="1" noChangeArrowheads="1"/>
          </p:cNvSpPr>
          <p:nvPr>
            <p:ph type="body" idx="1"/>
          </p:nvPr>
        </p:nvSpPr>
        <p:spPr>
          <a:xfrm>
            <a:off x="2070068" y="3419005"/>
            <a:ext cx="7894983" cy="2362062"/>
          </a:xfrm>
        </p:spPr>
        <p:txBody>
          <a:bodyPr>
            <a:noAutofit/>
          </a:bodyPr>
          <a:lstStyle/>
          <a:p>
            <a:pPr marL="0" indent="0" eaLnBrk="1" hangingPunct="1">
              <a:buNone/>
            </a:pPr>
            <a:r>
              <a:rPr lang="zh-CN" altLang="en-US" b="1">
                <a:latin typeface="华文楷体" pitchFamily="2" charset="-122"/>
                <a:ea typeface="华文楷体" pitchFamily="2" charset="-122"/>
              </a:rPr>
              <a:t>人生得意须尽欢，莫使金樽空对月 </a:t>
            </a:r>
            <a:endParaRPr lang="en-US" altLang="zh-CN" b="1">
              <a:latin typeface="华文楷体" pitchFamily="2" charset="-122"/>
              <a:ea typeface="华文楷体" pitchFamily="2" charset="-122"/>
            </a:endParaRPr>
          </a:p>
          <a:p>
            <a:pPr marL="0" indent="0" algn="r" eaLnBrk="1" hangingPunct="1">
              <a:buNone/>
            </a:pP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李白</a:t>
            </a:r>
          </a:p>
          <a:p>
            <a:pPr marL="0" indent="0" eaLnBrk="1" hangingPunct="1">
              <a:buNone/>
            </a:pPr>
            <a:r>
              <a:rPr lang="zh-CN" altLang="en-US" b="1">
                <a:latin typeface="华文楷体" pitchFamily="2" charset="-122"/>
                <a:ea typeface="华文楷体" pitchFamily="2" charset="-122"/>
              </a:rPr>
              <a:t>有花堪折直须折，莫待无花空折枝</a:t>
            </a:r>
            <a:endParaRPr lang="en-US" altLang="zh-CN" b="1">
              <a:latin typeface="华文楷体" pitchFamily="2" charset="-122"/>
              <a:ea typeface="华文楷体" pitchFamily="2" charset="-122"/>
            </a:endParaRPr>
          </a:p>
          <a:p>
            <a:pPr marL="0" indent="0" algn="r" eaLnBrk="1" hangingPunct="1">
              <a:buNone/>
            </a:pP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无名氏</a:t>
            </a:r>
          </a:p>
          <a:p>
            <a:pPr marL="0" indent="0" eaLnBrk="1" hangingPunct="1">
              <a:buNone/>
            </a:pPr>
            <a:r>
              <a:rPr lang="zh-CN" altLang="en-US" b="1">
                <a:latin typeface="华文楷体" pitchFamily="2" charset="-122"/>
                <a:ea typeface="华文楷体" pitchFamily="2" charset="-122"/>
              </a:rPr>
              <a:t>一万年太久，只争朝夕。</a:t>
            </a:r>
            <a:endParaRPr lang="en-US" altLang="zh-CN" b="1">
              <a:latin typeface="华文楷体" pitchFamily="2" charset="-122"/>
              <a:ea typeface="华文楷体" pitchFamily="2" charset="-122"/>
            </a:endParaRPr>
          </a:p>
          <a:p>
            <a:pPr marL="0" indent="0" algn="r" eaLnBrk="1" hangingPunct="1">
              <a:buNone/>
            </a:pP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毛泽东</a:t>
            </a:r>
          </a:p>
        </p:txBody>
      </p:sp>
      <p:sp>
        <p:nvSpPr>
          <p:cNvPr id="25604" name="文本框 16387"/>
          <p:cNvSpPr txBox="1">
            <a:spLocks noChangeArrowheads="1"/>
          </p:cNvSpPr>
          <p:nvPr/>
        </p:nvSpPr>
        <p:spPr bwMode="auto">
          <a:xfrm>
            <a:off x="3162049" y="2449139"/>
            <a:ext cx="3168651"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anose="020b0604030504040204" pitchFamily="34" charset="0"/>
                <a:ea typeface="宋体" panose="02010600030101010101" pitchFamily="2" charset="-122"/>
              </a:defRPr>
            </a:lvl1pPr>
            <a:lvl2pPr>
              <a:defRPr sz="2800">
                <a:solidFill>
                  <a:schemeClr val="tx1"/>
                </a:solidFill>
                <a:latin typeface="Tahoma" panose="020b0604030504040204" pitchFamily="34" charset="0"/>
                <a:ea typeface="宋体" panose="02010600030101010101" pitchFamily="2" charset="-122"/>
              </a:defRPr>
            </a:lvl2pPr>
            <a:lvl3pPr>
              <a:defRPr sz="2400">
                <a:solidFill>
                  <a:schemeClr val="tx1"/>
                </a:solidFill>
                <a:latin typeface="Tahoma" panose="020b0604030504040204" pitchFamily="34" charset="0"/>
                <a:ea typeface="宋体" panose="02010600030101010101" pitchFamily="2" charset="-122"/>
              </a:defRPr>
            </a:lvl3pPr>
            <a:lvl4pPr>
              <a:defRPr sz="2000">
                <a:solidFill>
                  <a:schemeClr val="tx1"/>
                </a:solidFill>
                <a:latin typeface="Tahoma" panose="020b0604030504040204" pitchFamily="34" charset="0"/>
                <a:ea typeface="宋体" panose="02010600030101010101" pitchFamily="2" charset="-122"/>
              </a:defRPr>
            </a:lvl4pPr>
            <a:lvl5pPr>
              <a:defRPr sz="2000">
                <a:solidFill>
                  <a:schemeClr val="tx1"/>
                </a:solidFill>
                <a:latin typeface="Tahoma" panose="020b0604030504040204" pitchFamily="34" charset="0"/>
                <a:ea typeface="宋体" panose="02010600030101010101" pitchFamily="2" charset="-122"/>
              </a:defRPr>
            </a:lvl5pPr>
            <a:lvl6pPr rtl="0" eaLnBrk="0" hangingPunct="0">
              <a:defRPr sz="2000">
                <a:solidFill>
                  <a:schemeClr val="tx1"/>
                </a:solidFill>
                <a:latin typeface="Tahoma" panose="020b0604030504040204" pitchFamily="34" charset="0"/>
                <a:ea typeface="宋体" panose="02010600030101010101" pitchFamily="2" charset="-122"/>
              </a:defRPr>
            </a:lvl6pPr>
            <a:lvl7pPr rtl="0" eaLnBrk="0" hangingPunct="0">
              <a:defRPr sz="2000">
                <a:solidFill>
                  <a:schemeClr val="tx1"/>
                </a:solidFill>
                <a:latin typeface="Tahoma" panose="020b0604030504040204" pitchFamily="34" charset="0"/>
                <a:ea typeface="宋体" panose="02010600030101010101" pitchFamily="2" charset="-122"/>
              </a:defRPr>
            </a:lvl7pPr>
            <a:lvl8pPr rtl="0" eaLnBrk="0" hangingPunct="0">
              <a:defRPr sz="2000">
                <a:solidFill>
                  <a:schemeClr val="tx1"/>
                </a:solidFill>
                <a:latin typeface="Tahoma" panose="020b0604030504040204" pitchFamily="34" charset="0"/>
                <a:ea typeface="宋体" panose="02010600030101010101" pitchFamily="2" charset="-122"/>
              </a:defRPr>
            </a:lvl8pPr>
            <a:lvl9pPr rtl="0" eaLnBrk="0" hangingPunct="0">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a:latin typeface="华文楷体" pitchFamily="2" charset="-122"/>
                <a:ea typeface="华文楷体" pitchFamily="2" charset="-122"/>
              </a:rPr>
              <a:t>岁月短暂</a:t>
            </a:r>
          </a:p>
        </p:txBody>
      </p:sp>
      <p:sp>
        <p:nvSpPr>
          <p:cNvPr id="5" name="Rectangle 4"/>
          <p:cNvSpPr txBox="1">
            <a:spLocks noChangeArrowheads="1"/>
          </p:cNvSpPr>
          <p:nvPr/>
        </p:nvSpPr>
        <p:spPr>
          <a:xfrm>
            <a:off x="1132166" y="911692"/>
            <a:ext cx="9316197" cy="1828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FF0000"/>
                </a:solidFill>
                <a:latin typeface="华文楷体" pitchFamily="2" charset="-122"/>
                <a:ea typeface="华文楷体" pitchFamily="2" charset="-122"/>
              </a:rPr>
              <a:t>讨论：</a:t>
            </a:r>
            <a:r>
              <a:rPr lang="zh-CN" altLang="en-US" sz="3200" b="1">
                <a:latin typeface="华文楷体" pitchFamily="2" charset="-122"/>
                <a:ea typeface="华文楷体" pitchFamily="2" charset="-122"/>
              </a:rPr>
              <a:t>忧人生短暂，因而作者借酒浇愁。这样一来，全诗的基调是不是消极的、低沉的？</a:t>
            </a:r>
            <a:r>
              <a:rPr lang="zh-CN" altLang="en-US" sz="3200">
                <a:latin typeface="华文楷体" pitchFamily="2" charset="-122"/>
                <a:ea typeface="华文楷体" pitchFamily="2" charset="-122"/>
              </a:rPr>
              <a:t> </a:t>
            </a:r>
          </a:p>
        </p:txBody>
      </p:sp>
      <p:sp>
        <p:nvSpPr>
          <p:cNvPr id="6"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理解诗情</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wipe(left)">
                                      <p:cBhvr>
                                        <p:cTn id="17" dur="500"/>
                                        <p:tgtEl>
                                          <p:spTgt spid="2560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wipe(left)">
                                      <p:cBhvr>
                                        <p:cTn id="22" dur="500"/>
                                        <p:tgtEl>
                                          <p:spTgt spid="1638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27" dur="500"/>
                                        <p:tgtEl>
                                          <p:spTgt spid="16387">
                                            <p:txEl>
                                              <p:pRg st="0" end="0"/>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32" dur="500"/>
                                        <p:tgtEl>
                                          <p:spTgt spid="16387">
                                            <p:txEl>
                                              <p:pRg st="1" end="1"/>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16387">
                                            <p:txEl>
                                              <p:pRg st="2" end="2"/>
                                            </p:txEl>
                                          </p:spTgt>
                                        </p:tgtEl>
                                        <p:attrNameLst>
                                          <p:attrName>style.visibility</p:attrName>
                                        </p:attrNameLst>
                                      </p:cBhvr>
                                      <p:to>
                                        <p:strVal val="visible"/>
                                      </p:to>
                                    </p:set>
                                    <p:animEffect transition="in" filter="blinds(horizontal)">
                                      <p:cBhvr>
                                        <p:cTn id="35" dur="500"/>
                                        <p:tgtEl>
                                          <p:spTgt spid="16387">
                                            <p:txEl>
                                              <p:pRg st="2" end="2"/>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6387">
                                            <p:txEl>
                                              <p:pRg st="3" end="3"/>
                                            </p:txEl>
                                          </p:spTgt>
                                        </p:tgtEl>
                                        <p:attrNameLst>
                                          <p:attrName>style.visibility</p:attrName>
                                        </p:attrNameLst>
                                      </p:cBhvr>
                                      <p:to>
                                        <p:strVal val="visible"/>
                                      </p:to>
                                    </p:set>
                                    <p:animEffect transition="in" filter="blinds(horizontal)">
                                      <p:cBhvr>
                                        <p:cTn id="38" dur="500"/>
                                        <p:tgtEl>
                                          <p:spTgt spid="16387">
                                            <p:txEl>
                                              <p:pRg st="3" end="3"/>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16387">
                                            <p:txEl>
                                              <p:pRg st="4" end="4"/>
                                            </p:txEl>
                                          </p:spTgt>
                                        </p:tgtEl>
                                        <p:attrNameLst>
                                          <p:attrName>style.visibility</p:attrName>
                                        </p:attrNameLst>
                                      </p:cBhvr>
                                      <p:to>
                                        <p:strVal val="visible"/>
                                      </p:to>
                                    </p:set>
                                    <p:animEffect transition="in" filter="blinds(horizontal)">
                                      <p:cBhvr>
                                        <p:cTn id="41" dur="500"/>
                                        <p:tgtEl>
                                          <p:spTgt spid="16387">
                                            <p:txEl>
                                              <p:pRg st="4" end="4"/>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16387">
                                            <p:txEl>
                                              <p:pRg st="5" end="5"/>
                                            </p:txEl>
                                          </p:spTgt>
                                        </p:tgtEl>
                                        <p:attrNameLst>
                                          <p:attrName>style.visibility</p:attrName>
                                        </p:attrNameLst>
                                      </p:cBhvr>
                                      <p:to>
                                        <p:strVal val="visible"/>
                                      </p:to>
                                    </p:set>
                                    <p:animEffect transition="in" filter="blinds(horizontal)">
                                      <p:cBhvr>
                                        <p:cTn id="44"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25604" grpId="0"/>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任意多边形: 形状 1"/>
          <p:cNvSpPr/>
          <p:nvPr/>
        </p:nvSpPr>
        <p:spPr>
          <a:xfrm>
            <a:off x="76200" y="57150"/>
            <a:ext cx="11849100" cy="6591300"/>
          </a:xfrm>
          <a:custGeom>
            <a:gdLst>
              <a:gd name="connsiteX0" fmla="*/ 0 w 11849100"/>
              <a:gd name="connsiteY0" fmla="*/ 6591300 h 6591300"/>
              <a:gd name="connsiteX1" fmla="*/ 2038350 w 11849100"/>
              <a:gd name="connsiteY1" fmla="*/ 4495800 h 6591300"/>
              <a:gd name="connsiteX2" fmla="*/ 3867150 w 11849100"/>
              <a:gd name="connsiteY2" fmla="*/ 4895850 h 6591300"/>
              <a:gd name="connsiteX3" fmla="*/ 5105400 w 11849100"/>
              <a:gd name="connsiteY3" fmla="*/ 3562350 h 6591300"/>
              <a:gd name="connsiteX4" fmla="*/ 7886700 w 11849100"/>
              <a:gd name="connsiteY4" fmla="*/ 3314700 h 6591300"/>
              <a:gd name="connsiteX5" fmla="*/ 8877300 w 11849100"/>
              <a:gd name="connsiteY5" fmla="*/ 1371600 h 6591300"/>
              <a:gd name="connsiteX6" fmla="*/ 11163300 w 11849100"/>
              <a:gd name="connsiteY6" fmla="*/ 1028700 h 6591300"/>
              <a:gd name="connsiteX7" fmla="*/ 11849100 w 11849100"/>
              <a:gd name="connsiteY7" fmla="*/ 0 h 6591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49100" h="6591300">
                <a:moveTo>
                  <a:pt x="0" y="6591300"/>
                </a:moveTo>
                <a:cubicBezTo>
                  <a:pt x="696912" y="5684837"/>
                  <a:pt x="1393825" y="4778375"/>
                  <a:pt x="2038350" y="4495800"/>
                </a:cubicBezTo>
                <a:cubicBezTo>
                  <a:pt x="2682875" y="4213225"/>
                  <a:pt x="3355975" y="5051425"/>
                  <a:pt x="3867150" y="4895850"/>
                </a:cubicBezTo>
                <a:cubicBezTo>
                  <a:pt x="4378325" y="4740275"/>
                  <a:pt x="4435475" y="3825875"/>
                  <a:pt x="5105400" y="3562350"/>
                </a:cubicBezTo>
                <a:cubicBezTo>
                  <a:pt x="5775325" y="3298825"/>
                  <a:pt x="7258050" y="3679825"/>
                  <a:pt x="7886700" y="3314700"/>
                </a:cubicBezTo>
                <a:cubicBezTo>
                  <a:pt x="8515350" y="2949575"/>
                  <a:pt x="8331200" y="1752600"/>
                  <a:pt x="8877300" y="1371600"/>
                </a:cubicBezTo>
                <a:cubicBezTo>
                  <a:pt x="9423400" y="990600"/>
                  <a:pt x="10668000" y="1257300"/>
                  <a:pt x="11163300" y="1028700"/>
                </a:cubicBezTo>
                <a:cubicBezTo>
                  <a:pt x="11658600" y="800100"/>
                  <a:pt x="11753850" y="400050"/>
                  <a:pt x="11849100" y="0"/>
                </a:cubicBezTo>
              </a:path>
            </a:pathLst>
          </a:cu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989524" y="3295946"/>
            <a:ext cx="1241936" cy="1775632"/>
            <a:chOff x="3314700" y="2358218"/>
            <a:chExt cx="1241936" cy="1775632"/>
          </a:xfrm>
        </p:grpSpPr>
        <p:sp>
          <p:nvSpPr>
            <p:cNvPr id="3" name="椭圆 2"/>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9" name="图片 8"/>
            <p:cNvPicPr>
              <a:picLocks noChangeAspect="1"/>
            </p:cNvPicPr>
            <p:nvPr/>
          </p:nvPicPr>
          <p:blipFill>
            <a:blip r:embed="rId3"/>
            <a:srcRect l="49586" t="44914"/>
            <a:stretch>
              <a:fillRect/>
            </a:stretch>
          </p:blipFill>
          <p:spPr>
            <a:xfrm flipH="1">
              <a:off x="3571005" y="2358218"/>
              <a:ext cx="985631" cy="1435552"/>
            </a:xfrm>
            <a:prstGeom prst="rect">
              <a:avLst/>
            </a:prstGeom>
          </p:spPr>
        </p:pic>
      </p:grpSp>
      <p:grpSp>
        <p:nvGrpSpPr>
          <p:cNvPr id="13" name="组合 12"/>
          <p:cNvGrpSpPr/>
          <p:nvPr/>
        </p:nvGrpSpPr>
        <p:grpSpPr>
          <a:xfrm>
            <a:off x="4758814" y="2282314"/>
            <a:ext cx="1241936" cy="1775632"/>
            <a:chOff x="3314700" y="2358218"/>
            <a:chExt cx="1241936" cy="1775632"/>
          </a:xfrm>
        </p:grpSpPr>
        <p:sp>
          <p:nvSpPr>
            <p:cNvPr id="14" name="椭圆 13"/>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6" name="图片 15"/>
            <p:cNvPicPr>
              <a:picLocks noChangeAspect="1"/>
            </p:cNvPicPr>
            <p:nvPr/>
          </p:nvPicPr>
          <p:blipFill>
            <a:blip r:embed="rId3"/>
            <a:srcRect l="49586" t="44914"/>
            <a:stretch>
              <a:fillRect/>
            </a:stretch>
          </p:blipFill>
          <p:spPr>
            <a:xfrm flipH="1">
              <a:off x="3571005" y="2358218"/>
              <a:ext cx="985631" cy="1435552"/>
            </a:xfrm>
            <a:prstGeom prst="rect">
              <a:avLst/>
            </a:prstGeom>
          </p:spPr>
        </p:pic>
      </p:grpSp>
      <p:grpSp>
        <p:nvGrpSpPr>
          <p:cNvPr id="17" name="组合 16"/>
          <p:cNvGrpSpPr/>
          <p:nvPr/>
        </p:nvGrpSpPr>
        <p:grpSpPr>
          <a:xfrm>
            <a:off x="7512150" y="1809477"/>
            <a:ext cx="1241936" cy="1775632"/>
            <a:chOff x="3314700" y="2358218"/>
            <a:chExt cx="1241936" cy="1775632"/>
          </a:xfrm>
        </p:grpSpPr>
        <p:sp>
          <p:nvSpPr>
            <p:cNvPr id="18" name="椭圆 17"/>
            <p:cNvSpPr/>
            <p:nvPr/>
          </p:nvSpPr>
          <p:spPr>
            <a:xfrm>
              <a:off x="3314700" y="2968114"/>
              <a:ext cx="1165736" cy="1165736"/>
            </a:xfrm>
            <a:prstGeom prst="ellipse">
              <a:avLst/>
            </a:prstGeom>
            <a:solidFill>
              <a:srgbClr val="EDED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9" name="图片 18"/>
            <p:cNvPicPr>
              <a:picLocks noChangeAspect="1"/>
            </p:cNvPicPr>
            <p:nvPr/>
          </p:nvPicPr>
          <p:blipFill>
            <a:blip r:embed="rId3"/>
            <a:srcRect l="49586" t="44914"/>
            <a:stretch>
              <a:fillRect/>
            </a:stretch>
          </p:blipFill>
          <p:spPr>
            <a:xfrm flipH="1">
              <a:off x="3571005" y="2358218"/>
              <a:ext cx="985631" cy="1435552"/>
            </a:xfrm>
            <a:prstGeom prst="rect">
              <a:avLst/>
            </a:prstGeom>
          </p:spPr>
        </p:pic>
      </p:grpSp>
      <p:sp>
        <p:nvSpPr>
          <p:cNvPr id="30"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总结归纳</a:t>
            </a:r>
          </a:p>
        </p:txBody>
      </p:sp>
      <p:sp>
        <p:nvSpPr>
          <p:cNvPr id="31" name="文本框 22"/>
          <p:cNvSpPr txBox="1">
            <a:spLocks noChangeArrowheads="1"/>
          </p:cNvSpPr>
          <p:nvPr/>
        </p:nvSpPr>
        <p:spPr bwMode="auto">
          <a:xfrm>
            <a:off x="2332545" y="537026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a:solidFill>
                  <a:srgbClr val="222322"/>
                </a:solidFill>
                <a:latin typeface="+mn-ea"/>
                <a:ea typeface="+mn-ea"/>
              </a:rPr>
              <a:t>人生苦短（忧）</a:t>
            </a:r>
          </a:p>
        </p:txBody>
      </p:sp>
      <p:sp>
        <p:nvSpPr>
          <p:cNvPr id="32" name="文本框 22"/>
          <p:cNvSpPr txBox="1">
            <a:spLocks noChangeArrowheads="1"/>
          </p:cNvSpPr>
          <p:nvPr/>
        </p:nvSpPr>
        <p:spPr bwMode="auto">
          <a:xfrm>
            <a:off x="5271320" y="4331388"/>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a:solidFill>
                  <a:srgbClr val="222322"/>
                </a:solidFill>
                <a:latin typeface="+mn-ea"/>
                <a:ea typeface="+mn-ea"/>
              </a:rPr>
              <a:t>贤才难得（忧）</a:t>
            </a:r>
          </a:p>
        </p:txBody>
      </p:sp>
      <p:sp>
        <p:nvSpPr>
          <p:cNvPr id="33" name="文本框 22"/>
          <p:cNvSpPr txBox="1">
            <a:spLocks noChangeArrowheads="1"/>
          </p:cNvSpPr>
          <p:nvPr/>
        </p:nvSpPr>
        <p:spPr bwMode="auto">
          <a:xfrm>
            <a:off x="7768455" y="370578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a:solidFill>
                  <a:srgbClr val="222322"/>
                </a:solidFill>
                <a:latin typeface="+mn-ea"/>
                <a:ea typeface="+mn-ea"/>
              </a:rPr>
              <a:t>功业未成（忧）</a:t>
            </a:r>
          </a:p>
        </p:txBody>
      </p:sp>
      <p:sp>
        <p:nvSpPr>
          <p:cNvPr id="34" name="文本框 22"/>
          <p:cNvSpPr txBox="1">
            <a:spLocks noChangeArrowheads="1"/>
          </p:cNvSpPr>
          <p:nvPr/>
        </p:nvSpPr>
        <p:spPr bwMode="auto">
          <a:xfrm>
            <a:off x="9428165" y="1809477"/>
            <a:ext cx="2497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思源宋体 CN Medium" pitchFamily="18" charset="-122"/>
                <a:ea typeface="思源宋体 CN Medium" pitchFamily="18" charset="-122"/>
              </a:defRPr>
            </a:lvl1pPr>
            <a:lvl2pPr marL="742950" indent="-285750">
              <a:defRPr>
                <a:solidFill>
                  <a:schemeClr val="tx1"/>
                </a:solidFill>
                <a:latin typeface="思源宋体 CN Medium" pitchFamily="18" charset="-122"/>
                <a:ea typeface="思源宋体 CN Medium" pitchFamily="18" charset="-122"/>
              </a:defRPr>
            </a:lvl2pPr>
            <a:lvl3pPr marL="1143000" indent="-228600">
              <a:defRPr>
                <a:solidFill>
                  <a:schemeClr val="tx1"/>
                </a:solidFill>
                <a:latin typeface="思源宋体 CN Medium" pitchFamily="18" charset="-122"/>
                <a:ea typeface="思源宋体 CN Medium" pitchFamily="18" charset="-122"/>
              </a:defRPr>
            </a:lvl3pPr>
            <a:lvl4pPr marL="1600200" indent="-228600">
              <a:defRPr>
                <a:solidFill>
                  <a:schemeClr val="tx1"/>
                </a:solidFill>
                <a:latin typeface="思源宋体 CN Medium" pitchFamily="18" charset="-122"/>
                <a:ea typeface="思源宋体 CN Medium" pitchFamily="18" charset="-122"/>
              </a:defRPr>
            </a:lvl4pPr>
            <a:lvl5pPr marL="2057400" indent="-228600">
              <a:defRPr>
                <a:solidFill>
                  <a:schemeClr val="tx1"/>
                </a:solidFill>
                <a:latin typeface="思源宋体 CN Medium" pitchFamily="18" charset="-122"/>
                <a:ea typeface="思源宋体 CN Medium" pitchFamily="18" charset="-122"/>
              </a:defRPr>
            </a:lvl5pPr>
            <a:lvl6pPr marL="25146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6pPr>
            <a:lvl7pPr marL="29718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7pPr>
            <a:lvl8pPr marL="34290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8pPr>
            <a:lvl9pPr marL="3886200" indent="-228600" defTabSz="457200" fontAlgn="base">
              <a:spcBef>
                <a:spcPct val="0"/>
              </a:spcBef>
              <a:spcAft>
                <a:spcPct val="0"/>
              </a:spcAft>
              <a:defRPr>
                <a:solidFill>
                  <a:schemeClr val="tx1"/>
                </a:solidFill>
                <a:latin typeface="思源宋体 CN Medium" pitchFamily="18" charset="-122"/>
                <a:ea typeface="思源宋体 CN Medium" pitchFamily="18" charset="-122"/>
              </a:defRPr>
            </a:lvl9pPr>
          </a:lstStyle>
          <a:p>
            <a:pPr eaLnBrk="1" hangingPunct="1"/>
            <a:r>
              <a:rPr lang="zh-CN" altLang="en-US" sz="2000" b="1">
                <a:solidFill>
                  <a:srgbClr val="222322"/>
                </a:solidFill>
                <a:latin typeface="+mn-ea"/>
                <a:ea typeface="+mn-ea"/>
              </a:rPr>
              <a:t>一统天下（志）</a:t>
            </a:r>
          </a:p>
        </p:txBody>
      </p:sp>
      <p:sp>
        <p:nvSpPr>
          <p:cNvPr id="8" name="TextBox 7"/>
          <p:cNvSpPr txBox="1"/>
          <p:nvPr/>
        </p:nvSpPr>
        <p:spPr>
          <a:xfrm>
            <a:off x="2572392" y="5913257"/>
            <a:ext cx="1008720" cy="584775"/>
          </a:xfrm>
          <a:prstGeom prst="rect">
            <a:avLst/>
          </a:prstGeom>
          <a:solidFill>
            <a:schemeClr val="accent3">
              <a:lumMod val="20000"/>
              <a:lumOff val="80000"/>
            </a:schemeClr>
          </a:solidFill>
        </p:spPr>
        <p:txBody>
          <a:bodyPr wrap="square" rtlCol="0">
            <a:spAutoFit/>
          </a:bodyPr>
          <a:lstStyle/>
          <a:p>
            <a:r>
              <a:rPr lang="zh-CN" altLang="en-US" sz="3200" b="1">
                <a:latin typeface="华文行楷" pitchFamily="2" charset="-122"/>
                <a:ea typeface="华文行楷" pitchFamily="2" charset="-122"/>
              </a:rPr>
              <a:t>忧愁</a:t>
            </a:r>
          </a:p>
        </p:txBody>
      </p:sp>
      <p:sp>
        <p:nvSpPr>
          <p:cNvPr id="35" name="TextBox 34"/>
          <p:cNvSpPr txBox="1"/>
          <p:nvPr/>
        </p:nvSpPr>
        <p:spPr>
          <a:xfrm>
            <a:off x="10561130" y="2599822"/>
            <a:ext cx="1008720" cy="584775"/>
          </a:xfrm>
          <a:prstGeom prst="rect">
            <a:avLst/>
          </a:prstGeom>
          <a:solidFill>
            <a:schemeClr val="accent3">
              <a:lumMod val="20000"/>
              <a:lumOff val="80000"/>
            </a:schemeClr>
          </a:solidFill>
        </p:spPr>
        <p:txBody>
          <a:bodyPr wrap="square" rtlCol="0">
            <a:spAutoFit/>
          </a:bodyPr>
          <a:lstStyle/>
          <a:p>
            <a:r>
              <a:rPr lang="zh-CN" altLang="en-US" sz="3200" b="1">
                <a:solidFill>
                  <a:srgbClr val="FF0000"/>
                </a:solidFill>
                <a:latin typeface="华文行楷" pitchFamily="2" charset="-122"/>
                <a:ea typeface="华文行楷" pitchFamily="2" charset="-122"/>
              </a:rPr>
              <a:t>激昂</a:t>
            </a:r>
          </a:p>
        </p:txBody>
      </p:sp>
      <p:sp>
        <p:nvSpPr>
          <p:cNvPr id="36" name="矩形 35"/>
          <p:cNvSpPr/>
          <p:nvPr/>
        </p:nvSpPr>
        <p:spPr>
          <a:xfrm>
            <a:off x="3921620" y="1053244"/>
            <a:ext cx="4339650" cy="646331"/>
          </a:xfrm>
          <a:prstGeom prst="rect">
            <a:avLst/>
          </a:prstGeom>
        </p:spPr>
        <p:txBody>
          <a:bodyPr wrap="none">
            <a:spAutoFit/>
          </a:bodyPr>
          <a:lstStyle/>
          <a:p>
            <a:r>
              <a:rPr lang="zh-CN" altLang="en-US" sz="3600" b="1">
                <a:solidFill>
                  <a:schemeClr val="bg2">
                    <a:lumMod val="50000"/>
                  </a:schemeClr>
                </a:solidFill>
                <a:latin typeface="华文行楷" pitchFamily="2" charset="-122"/>
                <a:ea typeface="华文行楷" pitchFamily="2" charset="-122"/>
              </a:rPr>
              <a:t>高昂激越、悲凉苍劲</a:t>
            </a:r>
            <a:endParaRPr lang="zh-CN" altLang="en-US" sz="3600">
              <a:solidFill>
                <a:schemeClr val="bg2">
                  <a:lumMod val="50000"/>
                </a:schemeClr>
              </a:solidFill>
              <a:latin typeface="华文行楷" pitchFamily="2" charset="-122"/>
              <a:ea typeface="华文行楷"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nodeType="afterGroup">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ppt_x"/>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circle(in)">
                                      <p:cBhvr>
                                        <p:cTn id="51" dur="1000"/>
                                        <p:tgtEl>
                                          <p:spTgt spid="8"/>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circle(in)">
                                      <p:cBhvr>
                                        <p:cTn id="56" dur="1000"/>
                                        <p:tgtEl>
                                          <p:spTgt spid="35"/>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31" grpId="0"/>
      <p:bldP spid="32" grpId="0"/>
      <p:bldP spid="33" grpId="0"/>
      <p:bldP spid="34" grpId="0"/>
      <p:bldP spid="8" grpId="0"/>
      <p:bldP spid="35" grpId="0"/>
      <p:bldP spid="3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p:cNvSpPr txBox="1">
            <a:spLocks noChangeArrowheads="1"/>
          </p:cNvSpPr>
          <p:nvPr/>
        </p:nvSpPr>
        <p:spPr bwMode="auto">
          <a:xfrm>
            <a:off x="1619155" y="1336152"/>
            <a:ext cx="87081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indent="457200" algn="just" eaLnBrk="1" hangingPunct="1"/>
            <a:r>
              <a:rPr lang="zh-CN" altLang="en-US" sz="2800" b="1">
                <a:latin typeface="华文楷体" pitchFamily="2" charset="-122"/>
                <a:ea typeface="华文楷体" pitchFamily="2" charset="-122"/>
              </a:rPr>
              <a:t> 曹操</a:t>
            </a:r>
            <a:r>
              <a:rPr lang="en-US" altLang="zh-CN" sz="2800" b="1">
                <a:latin typeface="华文楷体" pitchFamily="2" charset="-122"/>
                <a:ea typeface="华文楷体" pitchFamily="2" charset="-122"/>
              </a:rPr>
              <a:t>(155</a:t>
            </a:r>
            <a:r>
              <a:rPr lang="zh-CN" altLang="en-US" sz="2800" b="1">
                <a:latin typeface="华文楷体" pitchFamily="2" charset="-122"/>
                <a:ea typeface="华文楷体" pitchFamily="2" charset="-122"/>
              </a:rPr>
              <a:t>～</a:t>
            </a:r>
            <a:r>
              <a:rPr lang="en-US" altLang="zh-CN" sz="2800" b="1">
                <a:latin typeface="华文楷体" pitchFamily="2" charset="-122"/>
                <a:ea typeface="华文楷体" pitchFamily="2" charset="-122"/>
              </a:rPr>
              <a:t>220)</a:t>
            </a:r>
            <a:r>
              <a:rPr lang="zh-CN" altLang="en-US" sz="2800" b="1">
                <a:latin typeface="华文楷体" pitchFamily="2" charset="-122"/>
                <a:ea typeface="华文楷体" pitchFamily="2" charset="-122"/>
              </a:rPr>
              <a:t>，汉魏间</a:t>
            </a:r>
            <a:r>
              <a:rPr lang="zh-CN" altLang="en-US" sz="2800" b="1">
                <a:solidFill>
                  <a:srgbClr val="FF0000"/>
                </a:solidFill>
                <a:latin typeface="华文楷体" pitchFamily="2" charset="-122"/>
                <a:ea typeface="华文楷体" pitchFamily="2" charset="-122"/>
              </a:rPr>
              <a:t>政治家、军事家、诗人</a:t>
            </a:r>
            <a:r>
              <a:rPr lang="zh-CN" altLang="en-US" sz="2800" b="1">
                <a:latin typeface="华文楷体" pitchFamily="2" charset="-122"/>
                <a:ea typeface="华文楷体" pitchFamily="2" charset="-122"/>
              </a:rPr>
              <a:t>。字</a:t>
            </a:r>
            <a:r>
              <a:rPr lang="zh-CN" altLang="en-US" sz="2800" b="1">
                <a:solidFill>
                  <a:srgbClr val="FF0000"/>
                </a:solidFill>
                <a:latin typeface="华文楷体" pitchFamily="2" charset="-122"/>
                <a:ea typeface="华文楷体" pitchFamily="2" charset="-122"/>
              </a:rPr>
              <a:t>孟德</a:t>
            </a:r>
            <a:r>
              <a:rPr lang="zh-CN" altLang="en-US" sz="2800" b="1">
                <a:latin typeface="华文楷体" pitchFamily="2" charset="-122"/>
                <a:ea typeface="华文楷体" pitchFamily="2" charset="-122"/>
              </a:rPr>
              <a:t>，小字阿瞒。沛国谯（今安徽亳县）人。曹操谥武王，曹丕称帝后，追尊他为武皇帝，史称魏武帝。</a:t>
            </a:r>
          </a:p>
        </p:txBody>
      </p:sp>
      <p:sp>
        <p:nvSpPr>
          <p:cNvPr id="3"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感知作者</a:t>
            </a:r>
          </a:p>
        </p:txBody>
      </p:sp>
      <p:sp>
        <p:nvSpPr>
          <p:cNvPr id="7" name="矩形 6"/>
          <p:cNvSpPr/>
          <p:nvPr/>
        </p:nvSpPr>
        <p:spPr>
          <a:xfrm>
            <a:off x="1619155" y="2895958"/>
            <a:ext cx="8829210" cy="2246769"/>
          </a:xfrm>
          <a:prstGeom prst="rect">
            <a:avLst/>
          </a:prstGeom>
        </p:spPr>
        <p:txBody>
          <a:bodyPr wrap="square">
            <a:spAutoFit/>
          </a:bodyPr>
          <a:lstStyle/>
          <a:p>
            <a:pPr indent="457200" algn="just"/>
            <a:r>
              <a:rPr lang="zh-CN" altLang="en-US" sz="2800" b="1">
                <a:latin typeface="华文楷体" pitchFamily="2" charset="-122"/>
                <a:ea typeface="华文楷体" pitchFamily="2" charset="-122"/>
              </a:rPr>
              <a:t>罗贯中</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三国演义</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将其刻画为“治世之能臣，乱世之奸雄”，京剧脸谱也将曹操勾成白脸，这与历史的真实面目颇有出入。实际上，曹操雄才大略，</a:t>
            </a:r>
            <a:r>
              <a:rPr lang="zh-CN" altLang="en-US" sz="2800" b="1">
                <a:solidFill>
                  <a:srgbClr val="FF0000"/>
                </a:solidFill>
                <a:latin typeface="华文楷体" pitchFamily="2" charset="-122"/>
                <a:ea typeface="华文楷体" pitchFamily="2" charset="-122"/>
              </a:rPr>
              <a:t>“外定武功，内兴文学”</a:t>
            </a:r>
            <a:r>
              <a:rPr lang="zh-CN" altLang="en-US" sz="2800" b="1">
                <a:latin typeface="华文楷体" pitchFamily="2" charset="-122"/>
                <a:ea typeface="华文楷体" pitchFamily="2" charset="-122"/>
              </a:rPr>
              <a:t>，不仅是一位杰出的军政领袖，还是一位慷慨的诗人和忧患的哲人对历史的发展有不可泯灭的功勋。</a:t>
            </a:r>
            <a:endParaRPr lang="zh-CN" altLang="en-US" sz="2800">
              <a:latin typeface="华文楷体" pitchFamily="2" charset="-122"/>
              <a:ea typeface="华文楷体" pitchFamily="2" charset="-122"/>
            </a:endParaRPr>
          </a:p>
        </p:txBody>
      </p:sp>
      <p:pic>
        <p:nvPicPr>
          <p:cNvPr id="8" name="图片 7"/>
          <p:cNvPicPr>
            <a:picLocks noChangeAspect="1"/>
          </p:cNvPicPr>
          <p:nvPr/>
        </p:nvPicPr>
        <p:blipFill>
          <a:blip r:embed="rId2"/>
          <a:stretch>
            <a:fillRect/>
          </a:stretch>
        </p:blipFill>
        <p:spPr>
          <a:xfrm rot="20335242">
            <a:off x="8094542" y="3982947"/>
            <a:ext cx="3459676" cy="2588498"/>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8" name="图片 20481" descr="caocao"/>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533400"/>
            <a:ext cx="264160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20482"/>
          <p:cNvSpPr>
            <a:spLocks noChangeArrowheads="1"/>
          </p:cNvSpPr>
          <p:nvPr/>
        </p:nvSpPr>
        <p:spPr bwMode="auto">
          <a:xfrm>
            <a:off x="3783192" y="1161696"/>
            <a:ext cx="592982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panose="020b0604020202020204" pitchFamily="34" charset="0"/>
              <a:buNone/>
            </a:pPr>
            <a:r>
              <a:rPr lang="en-US" altLang="zh-CN" sz="2800" b="1" i="0">
                <a:latin typeface="华文楷体" pitchFamily="2" charset="-122"/>
                <a:ea typeface="华文楷体" pitchFamily="2" charset="-122"/>
              </a:rPr>
              <a:t>《</a:t>
            </a:r>
            <a:r>
              <a:rPr lang="zh-CN" altLang="en-US" sz="2800" b="1" i="0">
                <a:latin typeface="华文楷体" pitchFamily="2" charset="-122"/>
                <a:ea typeface="华文楷体" pitchFamily="2" charset="-122"/>
              </a:rPr>
              <a:t>短歌行</a:t>
            </a:r>
            <a:r>
              <a:rPr lang="en-US" altLang="zh-CN" sz="2800" b="1" i="0">
                <a:latin typeface="华文楷体" pitchFamily="2" charset="-122"/>
                <a:ea typeface="华文楷体" pitchFamily="2" charset="-122"/>
              </a:rPr>
              <a:t>》</a:t>
            </a:r>
            <a:r>
              <a:rPr lang="zh-CN" altLang="en-US" sz="2800" b="1" i="0">
                <a:latin typeface="华文楷体" pitchFamily="2" charset="-122"/>
                <a:ea typeface="华文楷体" pitchFamily="2" charset="-122"/>
              </a:rPr>
              <a:t>让我们从另一个侧面看</a:t>
            </a:r>
          </a:p>
          <a:p>
            <a:pPr eaLnBrk="1" hangingPunct="1">
              <a:spcBef>
                <a:spcPct val="50000"/>
              </a:spcBef>
              <a:buFont typeface="Arial" panose="020b0604020202020204" pitchFamily="34" charset="0"/>
              <a:buNone/>
            </a:pPr>
            <a:r>
              <a:rPr lang="zh-CN" altLang="en-US" sz="2800" b="1" i="0">
                <a:latin typeface="华文楷体" pitchFamily="2" charset="-122"/>
                <a:ea typeface="华文楷体" pitchFamily="2" charset="-122"/>
              </a:rPr>
              <a:t>到曹操作为一代政治家的英雄本色：</a:t>
            </a:r>
          </a:p>
        </p:txBody>
      </p:sp>
      <p:sp>
        <p:nvSpPr>
          <p:cNvPr id="29700" name="矩形 20483"/>
          <p:cNvSpPr>
            <a:spLocks noChangeArrowheads="1"/>
          </p:cNvSpPr>
          <p:nvPr/>
        </p:nvSpPr>
        <p:spPr bwMode="auto">
          <a:xfrm>
            <a:off x="758476" y="2817458"/>
            <a:ext cx="28328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panose="020b0604020202020204" pitchFamily="34" charset="0"/>
              <a:buNone/>
            </a:pPr>
            <a:r>
              <a:rPr lang="zh-CN" altLang="en-US" sz="2800" b="1" i="0">
                <a:latin typeface="华文楷体" pitchFamily="2" charset="-122"/>
                <a:ea typeface="华文楷体" pitchFamily="2" charset="-122"/>
              </a:rPr>
              <a:t>曹操（155-220 ）</a:t>
            </a:r>
          </a:p>
        </p:txBody>
      </p:sp>
      <p:sp>
        <p:nvSpPr>
          <p:cNvPr id="20485" name="矩形 20484"/>
          <p:cNvSpPr>
            <a:spLocks noChangeArrowheads="1"/>
          </p:cNvSpPr>
          <p:nvPr/>
        </p:nvSpPr>
        <p:spPr bwMode="auto">
          <a:xfrm>
            <a:off x="4399935" y="2962259"/>
            <a:ext cx="48526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spcBef>
                <a:spcPct val="50000"/>
              </a:spcBef>
              <a:buFont typeface="Arial" panose="020b0604020202020204" pitchFamily="34" charset="0"/>
              <a:buNone/>
            </a:pPr>
            <a:r>
              <a:rPr lang="zh-CN" altLang="en-US" sz="2800" b="1" i="0">
                <a:solidFill>
                  <a:srgbClr val="FF0000"/>
                </a:solidFill>
                <a:latin typeface="华文楷体" pitchFamily="2" charset="-122"/>
                <a:ea typeface="华文楷体" pitchFamily="2" charset="-122"/>
              </a:rPr>
              <a:t>他有爱才、礼贤的坦荡胸襟；</a:t>
            </a:r>
          </a:p>
          <a:p>
            <a:pPr eaLnBrk="1" hangingPunct="1">
              <a:spcBef>
                <a:spcPct val="50000"/>
              </a:spcBef>
              <a:buFont typeface="Arial" panose="020b0604020202020204" pitchFamily="34" charset="0"/>
              <a:buNone/>
            </a:pPr>
            <a:r>
              <a:rPr lang="zh-CN" altLang="en-US" sz="2800" b="1" i="0">
                <a:solidFill>
                  <a:srgbClr val="FF0000"/>
                </a:solidFill>
                <a:latin typeface="华文楷体" pitchFamily="2" charset="-122"/>
                <a:ea typeface="华文楷体" pitchFamily="2" charset="-122"/>
              </a:rPr>
              <a:t>他有统一天下的宏大志愿；</a:t>
            </a:r>
          </a:p>
        </p:txBody>
      </p:sp>
      <p:sp>
        <p:nvSpPr>
          <p:cNvPr id="20486" name="文本框 20485"/>
          <p:cNvSpPr txBox="1">
            <a:spLocks noChangeArrowheads="1"/>
          </p:cNvSpPr>
          <p:nvPr/>
        </p:nvSpPr>
        <p:spPr bwMode="auto">
          <a:xfrm>
            <a:off x="4399935" y="4139076"/>
            <a:ext cx="5555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ahoma" panose="020b0604030504040204" pitchFamily="34" charset="0"/>
                <a:ea typeface="宋体" panose="02010600030101010101" pitchFamily="2" charset="-122"/>
              </a:defRPr>
            </a:lvl1pPr>
            <a:lvl2pPr>
              <a:defRPr sz="2800">
                <a:solidFill>
                  <a:schemeClr val="tx1"/>
                </a:solidFill>
                <a:latin typeface="Tahoma" panose="020b0604030504040204" pitchFamily="34" charset="0"/>
                <a:ea typeface="宋体" panose="02010600030101010101" pitchFamily="2" charset="-122"/>
              </a:defRPr>
            </a:lvl2pPr>
            <a:lvl3pPr>
              <a:defRPr sz="2400">
                <a:solidFill>
                  <a:schemeClr val="tx1"/>
                </a:solidFill>
                <a:latin typeface="Tahoma" panose="020b0604030504040204" pitchFamily="34" charset="0"/>
                <a:ea typeface="宋体" panose="02010600030101010101" pitchFamily="2" charset="-122"/>
              </a:defRPr>
            </a:lvl3pPr>
            <a:lvl4pPr>
              <a:defRPr sz="2000">
                <a:solidFill>
                  <a:schemeClr val="tx1"/>
                </a:solidFill>
                <a:latin typeface="Tahoma" panose="020b0604030504040204" pitchFamily="34" charset="0"/>
                <a:ea typeface="宋体" panose="02010600030101010101" pitchFamily="2" charset="-122"/>
              </a:defRPr>
            </a:lvl4pPr>
            <a:lvl5pPr>
              <a:defRPr sz="2000">
                <a:solidFill>
                  <a:schemeClr val="tx1"/>
                </a:solidFill>
                <a:latin typeface="Tahoma" panose="020b0604030504040204" pitchFamily="34" charset="0"/>
                <a:ea typeface="宋体" panose="02010600030101010101" pitchFamily="2" charset="-122"/>
              </a:defRPr>
            </a:lvl5pPr>
            <a:lvl6pPr rtl="0" eaLnBrk="0" hangingPunct="0">
              <a:defRPr sz="2000">
                <a:solidFill>
                  <a:schemeClr val="tx1"/>
                </a:solidFill>
                <a:latin typeface="Tahoma" panose="020b0604030504040204" pitchFamily="34" charset="0"/>
                <a:ea typeface="宋体" panose="02010600030101010101" pitchFamily="2" charset="-122"/>
              </a:defRPr>
            </a:lvl6pPr>
            <a:lvl7pPr rtl="0" eaLnBrk="0" hangingPunct="0">
              <a:defRPr sz="2000">
                <a:solidFill>
                  <a:schemeClr val="tx1"/>
                </a:solidFill>
                <a:latin typeface="Tahoma" panose="020b0604030504040204" pitchFamily="34" charset="0"/>
                <a:ea typeface="宋体" panose="02010600030101010101" pitchFamily="2" charset="-122"/>
              </a:defRPr>
            </a:lvl7pPr>
            <a:lvl8pPr rtl="0" eaLnBrk="0" hangingPunct="0">
              <a:defRPr sz="2000">
                <a:solidFill>
                  <a:schemeClr val="tx1"/>
                </a:solidFill>
                <a:latin typeface="Tahoma" panose="020b0604030504040204" pitchFamily="34" charset="0"/>
                <a:ea typeface="宋体" panose="02010600030101010101" pitchFamily="2" charset="-122"/>
              </a:defRPr>
            </a:lvl8pPr>
            <a:lvl9pPr rtl="0" eaLnBrk="0" hangingPunct="0">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800" b="1" i="0">
                <a:solidFill>
                  <a:srgbClr val="FF0000"/>
                </a:solidFill>
                <a:latin typeface="华文楷体" pitchFamily="2" charset="-122"/>
                <a:ea typeface="华文楷体" pitchFamily="2" charset="-122"/>
              </a:rPr>
              <a:t>更有一种开创新局面的进取精神。</a:t>
            </a:r>
            <a:r>
              <a:rPr lang="zh-CN" altLang="en-US" sz="2800" b="1">
                <a:solidFill>
                  <a:srgbClr val="FF0000"/>
                </a:solidFill>
                <a:latin typeface="华文楷体" pitchFamily="2" charset="-122"/>
                <a:ea typeface="华文楷体" pitchFamily="2" charset="-122"/>
              </a:rPr>
              <a:t> </a:t>
            </a:r>
            <a:endParaRPr lang="zh-CN" altLang="en-US" sz="2800" b="1">
              <a:latin typeface="华文楷体" pitchFamily="2" charset="-122"/>
              <a:ea typeface="华文楷体" pitchFamily="2" charset="-122"/>
            </a:endParaRPr>
          </a:p>
        </p:txBody>
      </p:sp>
      <p:sp>
        <p:nvSpPr>
          <p:cNvPr id="2" name="矩形 1"/>
          <p:cNvSpPr/>
          <p:nvPr/>
        </p:nvSpPr>
        <p:spPr>
          <a:xfrm>
            <a:off x="4534406" y="4846914"/>
            <a:ext cx="3775393" cy="523220"/>
          </a:xfrm>
          <a:prstGeom prst="rect">
            <a:avLst/>
          </a:prstGeom>
          <a:solidFill>
            <a:schemeClr val="accent3">
              <a:lumMod val="20000"/>
              <a:lumOff val="80000"/>
            </a:schemeClr>
          </a:solidFill>
        </p:spPr>
        <p:txBody>
          <a:bodyPr wrap="none">
            <a:spAutoFit/>
          </a:bodyPr>
          <a:lstStyle/>
          <a:p>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短歌行</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求贤曲</a:t>
            </a:r>
            <a:endParaRPr lang="zh-CN" altLang="en-US" sz="2800">
              <a:latin typeface="华文楷体" pitchFamily="2" charset="-122"/>
              <a:ea typeface="华文楷体"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checkerboard(across)">
                                      <p:cBhvr>
                                        <p:cTn id="12" dur="1000"/>
                                        <p:tgtEl>
                                          <p:spTgt spid="2048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86" grpId="0"/>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 name="Rectangle 3"/>
          <p:cNvSpPr txBox="1">
            <a:spLocks noChangeArrowheads="1"/>
          </p:cNvSpPr>
          <p:nvPr/>
        </p:nvSpPr>
        <p:spPr>
          <a:xfrm>
            <a:off x="1066800" y="1537565"/>
            <a:ext cx="10227588" cy="275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b="1">
                <a:latin typeface="华文楷体" pitchFamily="2" charset="-122"/>
                <a:ea typeface="华文楷体" pitchFamily="2" charset="-122"/>
              </a:rPr>
              <a:t>A </a:t>
            </a:r>
            <a:r>
              <a:rPr lang="en-US" altLang="zh-CN" sz="3200" b="1" u="sng">
                <a:latin typeface="华文楷体" pitchFamily="2" charset="-122"/>
                <a:ea typeface="华文楷体" pitchFamily="2" charset="-122"/>
              </a:rPr>
              <a:t>            </a:t>
            </a:r>
            <a:r>
              <a:rPr lang="zh-CN" altLang="en-US" sz="3200" b="1">
                <a:latin typeface="华文楷体" pitchFamily="2" charset="-122"/>
                <a:ea typeface="华文楷体" pitchFamily="2" charset="-122"/>
              </a:rPr>
              <a:t>（丞相）：北方屯田，兴修水利 ，用人唯才</a:t>
            </a:r>
          </a:p>
          <a:p>
            <a:r>
              <a:rPr lang="en-US" altLang="zh-CN" sz="3200" b="1">
                <a:latin typeface="华文楷体" pitchFamily="2" charset="-122"/>
                <a:ea typeface="华文楷体" pitchFamily="2" charset="-122"/>
              </a:rPr>
              <a:t>B </a:t>
            </a:r>
            <a:r>
              <a:rPr lang="en-US" altLang="zh-CN" sz="3200" b="1" u="sng">
                <a:latin typeface="华文楷体" pitchFamily="2" charset="-122"/>
                <a:ea typeface="华文楷体" pitchFamily="2" charset="-122"/>
              </a:rPr>
              <a:t>            </a:t>
            </a:r>
            <a:r>
              <a:rPr lang="zh-CN" altLang="en-US" sz="3200" b="1">
                <a:latin typeface="华文楷体" pitchFamily="2" charset="-122"/>
                <a:ea typeface="华文楷体" pitchFamily="2" charset="-122"/>
              </a:rPr>
              <a:t>（统帅）：</a:t>
            </a:r>
          </a:p>
          <a:p>
            <a:pPr marL="0" indent="0">
              <a:buNone/>
            </a:pPr>
            <a:endParaRPr lang="en-US" altLang="zh-CN" sz="3200" b="1">
              <a:latin typeface="华文楷体" pitchFamily="2" charset="-122"/>
              <a:ea typeface="华文楷体" pitchFamily="2" charset="-122"/>
            </a:endParaRPr>
          </a:p>
          <a:p>
            <a:r>
              <a:rPr lang="en-US" altLang="zh-CN" sz="3200" b="1">
                <a:latin typeface="华文楷体" pitchFamily="2" charset="-122"/>
                <a:ea typeface="华文楷体" pitchFamily="2" charset="-122"/>
              </a:rPr>
              <a:t>C </a:t>
            </a:r>
            <a:r>
              <a:rPr lang="en-US" altLang="zh-CN" sz="3200" b="1" u="sng">
                <a:latin typeface="华文楷体" pitchFamily="2" charset="-122"/>
                <a:ea typeface="华文楷体" pitchFamily="2" charset="-122"/>
              </a:rPr>
              <a:t>           </a:t>
            </a:r>
            <a:r>
              <a:rPr lang="zh-CN" altLang="en-US" sz="3200" b="1">
                <a:latin typeface="华文楷体" pitchFamily="2" charset="-122"/>
                <a:ea typeface="华文楷体" pitchFamily="2" charset="-122"/>
              </a:rPr>
              <a:t>（诗歌领袖）：建安风骨的领袖，与其子曹植、曹丕合称“三曹”。 </a:t>
            </a:r>
          </a:p>
        </p:txBody>
      </p:sp>
      <p:sp>
        <p:nvSpPr>
          <p:cNvPr id="32" name="Text Box 4"/>
          <p:cNvSpPr txBox="1">
            <a:spLocks noChangeArrowheads="1"/>
          </p:cNvSpPr>
          <p:nvPr/>
        </p:nvSpPr>
        <p:spPr bwMode="auto">
          <a:xfrm>
            <a:off x="833435" y="2049781"/>
            <a:ext cx="1115089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a:solidFill>
                  <a:srgbClr val="003300"/>
                </a:solidFill>
                <a:latin typeface="华文楷体" pitchFamily="2" charset="-122"/>
                <a:ea typeface="华文楷体" pitchFamily="2" charset="-122"/>
              </a:rPr>
              <a:t>                                       </a:t>
            </a:r>
            <a:r>
              <a:rPr lang="zh-CN" altLang="en-US" sz="3200" b="1">
                <a:latin typeface="华文楷体" pitchFamily="2" charset="-122"/>
                <a:ea typeface="华文楷体" pitchFamily="2" charset="-122"/>
              </a:rPr>
              <a:t>败袁术、破陶谦、平张邈、杀吕布、灭袁绍、定乌桓、降刘宗、走赤壁、克马超、收张鲁、封魏王。</a:t>
            </a:r>
          </a:p>
        </p:txBody>
      </p:sp>
      <p:sp>
        <p:nvSpPr>
          <p:cNvPr id="33" name="Text Box 5"/>
          <p:cNvSpPr txBox="1">
            <a:spLocks noChangeArrowheads="1"/>
          </p:cNvSpPr>
          <p:nvPr/>
        </p:nvSpPr>
        <p:spPr bwMode="auto">
          <a:xfrm>
            <a:off x="1658470" y="1434470"/>
            <a:ext cx="15151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a:solidFill>
                  <a:srgbClr val="FF0000"/>
                </a:solidFill>
                <a:latin typeface="华文楷体" pitchFamily="2" charset="-122"/>
                <a:ea typeface="华文楷体" pitchFamily="2" charset="-122"/>
              </a:rPr>
              <a:t>政治家</a:t>
            </a:r>
          </a:p>
        </p:txBody>
      </p:sp>
      <p:sp>
        <p:nvSpPr>
          <p:cNvPr id="34" name="Text Box 6"/>
          <p:cNvSpPr txBox="1">
            <a:spLocks noChangeArrowheads="1"/>
          </p:cNvSpPr>
          <p:nvPr/>
        </p:nvSpPr>
        <p:spPr bwMode="auto">
          <a:xfrm>
            <a:off x="1595603" y="2003615"/>
            <a:ext cx="17045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a:solidFill>
                  <a:srgbClr val="FF0000"/>
                </a:solidFill>
                <a:latin typeface="华文楷体" pitchFamily="2" charset="-122"/>
                <a:ea typeface="华文楷体" pitchFamily="2" charset="-122"/>
              </a:rPr>
              <a:t>军事家</a:t>
            </a:r>
          </a:p>
        </p:txBody>
      </p:sp>
      <p:sp>
        <p:nvSpPr>
          <p:cNvPr id="35" name="Text Box 7"/>
          <p:cNvSpPr txBox="1">
            <a:spLocks noChangeArrowheads="1"/>
          </p:cNvSpPr>
          <p:nvPr/>
        </p:nvSpPr>
        <p:spPr bwMode="auto">
          <a:xfrm>
            <a:off x="1595603" y="3120885"/>
            <a:ext cx="18939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a:solidFill>
                  <a:srgbClr val="FF0000"/>
                </a:solidFill>
                <a:latin typeface="华文楷体" pitchFamily="2" charset="-122"/>
                <a:ea typeface="华文楷体" pitchFamily="2" charset="-122"/>
              </a:rPr>
              <a:t>文学家</a:t>
            </a:r>
          </a:p>
        </p:txBody>
      </p:sp>
      <p:sp>
        <p:nvSpPr>
          <p:cNvPr id="36"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职业成就</a:t>
            </a:r>
          </a:p>
        </p:txBody>
      </p:sp>
      <p:pic>
        <p:nvPicPr>
          <p:cNvPr id="37" name="图片 36"/>
          <p:cNvPicPr>
            <a:picLocks noChangeAspect="1"/>
          </p:cNvPicPr>
          <p:nvPr/>
        </p:nvPicPr>
        <p:blipFill>
          <a:blip r:embed="rId3"/>
          <a:stretch>
            <a:fillRect/>
          </a:stretch>
        </p:blipFill>
        <p:spPr>
          <a:xfrm rot="489652" flipH="1">
            <a:off x="-28475" y="4594856"/>
            <a:ext cx="2647385" cy="1982190"/>
          </a:xfrm>
          <a:prstGeom prst="rect">
            <a:avLst/>
          </a:prstGeom>
        </p:spPr>
      </p:pic>
      <p:sp>
        <p:nvSpPr>
          <p:cNvPr id="12" name="矩形 11"/>
          <p:cNvSpPr/>
          <p:nvPr/>
        </p:nvSpPr>
        <p:spPr>
          <a:xfrm>
            <a:off x="2416069" y="4289613"/>
            <a:ext cx="8256137" cy="1988237"/>
          </a:xfrm>
          <a:prstGeom prst="rect">
            <a:avLst/>
          </a:prstGeom>
          <a:ln w="12700">
            <a:solidFill>
              <a:schemeClr val="tx1"/>
            </a:solidFill>
          </a:ln>
        </p:spPr>
        <p:txBody>
          <a:bodyPr wrap="square">
            <a:spAutoFit/>
          </a:bodyPr>
          <a:lstStyle/>
          <a:p>
            <a:pPr indent="457200" algn="just">
              <a:lnSpc>
                <a:spcPct val="110000"/>
              </a:lnSpc>
            </a:pPr>
            <a:r>
              <a:rPr lang="zh-CN" altLang="en-US" sz="2800" b="1">
                <a:latin typeface="华文楷体" pitchFamily="2" charset="-122"/>
                <a:ea typeface="华文楷体" pitchFamily="2" charset="-122"/>
              </a:rPr>
              <a:t>建安诗人大都经历了汉末的离乱，所作诗歌主要是</a:t>
            </a:r>
            <a:r>
              <a:rPr lang="zh-CN" altLang="en-US" sz="2800" b="1">
                <a:solidFill>
                  <a:srgbClr val="FF0000"/>
                </a:solidFill>
                <a:latin typeface="华文楷体" pitchFamily="2" charset="-122"/>
                <a:ea typeface="华文楷体" pitchFamily="2" charset="-122"/>
              </a:rPr>
              <a:t>因事而发，悲壮慷慨</a:t>
            </a:r>
            <a:r>
              <a:rPr lang="zh-CN" altLang="en-US" sz="2800" b="1">
                <a:latin typeface="华文楷体" pitchFamily="2" charset="-122"/>
                <a:ea typeface="华文楷体" pitchFamily="2" charset="-122"/>
              </a:rPr>
              <a:t>，具有鲜明的时代特征。这一独特的风格使得它被后世称为</a:t>
            </a:r>
            <a:r>
              <a:rPr lang="zh-CN" altLang="en-US" sz="2800" b="1">
                <a:solidFill>
                  <a:srgbClr val="FF0000"/>
                </a:solidFill>
                <a:latin typeface="华文楷体" pitchFamily="2" charset="-122"/>
                <a:ea typeface="华文楷体" pitchFamily="2" charset="-122"/>
              </a:rPr>
              <a:t>“建安风骨”或“汉魏风骨”</a:t>
            </a:r>
            <a:r>
              <a:rPr lang="zh-CN" altLang="en-US" sz="2800" b="1">
                <a:latin typeface="华文楷体" pitchFamily="2" charset="-122"/>
                <a:ea typeface="华文楷体" pitchFamily="2" charset="-122"/>
              </a:rPr>
              <a:t>，在中国文学史上产生了重要影响。</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5" grpId="0"/>
      <p:bldP spid="36" grpId="0"/>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感知作者</a:t>
            </a:r>
          </a:p>
        </p:txBody>
      </p:sp>
      <p:sp>
        <p:nvSpPr>
          <p:cNvPr id="4" name="Text Box 5"/>
          <p:cNvSpPr txBox="1">
            <a:spLocks noChangeArrowheads="1"/>
          </p:cNvSpPr>
          <p:nvPr/>
        </p:nvSpPr>
        <p:spPr bwMode="auto">
          <a:xfrm>
            <a:off x="6805286" y="1215681"/>
            <a:ext cx="3775393"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en-US" altLang="zh-CN" sz="3200" b="1">
                <a:solidFill>
                  <a:srgbClr val="FF0000"/>
                </a:solidFill>
                <a:latin typeface="华文楷体" pitchFamily="2" charset="-122"/>
                <a:ea typeface="华文楷体" pitchFamily="2" charset="-122"/>
              </a:rPr>
              <a:t>        </a:t>
            </a:r>
            <a:r>
              <a:rPr lang="zh-CN" altLang="en-US" sz="3200" b="1">
                <a:solidFill>
                  <a:srgbClr val="FF0000"/>
                </a:solidFill>
                <a:latin typeface="华文楷体" pitchFamily="2" charset="-122"/>
                <a:ea typeface="华文楷体" pitchFamily="2" charset="-122"/>
              </a:rPr>
              <a:t>观沧海</a:t>
            </a:r>
            <a:endParaRPr lang="zh-CN" altLang="en-US" sz="3200">
              <a:latin typeface="华文楷体" pitchFamily="2" charset="-122"/>
              <a:ea typeface="华文楷体" pitchFamily="2" charset="-122"/>
            </a:endParaRPr>
          </a:p>
          <a:p>
            <a:pPr eaLnBrk="1" hangingPunct="1"/>
            <a:r>
              <a:rPr lang="zh-CN" altLang="en-US" sz="2800" b="1">
                <a:latin typeface="华文楷体" pitchFamily="2" charset="-122"/>
                <a:ea typeface="华文楷体" pitchFamily="2" charset="-122"/>
              </a:rPr>
              <a:t>东临碣石，以观沧海。</a:t>
            </a:r>
            <a:br>
              <a:rPr lang="zh-CN" altLang="en-US" sz="2800" b="1">
                <a:latin typeface="华文楷体" pitchFamily="2" charset="-122"/>
                <a:ea typeface="华文楷体" pitchFamily="2" charset="-122"/>
              </a:rPr>
            </a:br>
            <a:r>
              <a:rPr lang="zh-CN" altLang="en-US" sz="2800" b="1">
                <a:latin typeface="华文楷体" pitchFamily="2" charset="-122"/>
                <a:ea typeface="华文楷体" pitchFamily="2" charset="-122"/>
              </a:rPr>
              <a:t>水何澹澹，山岛竦峙。</a:t>
            </a:r>
            <a:br>
              <a:rPr lang="zh-CN" altLang="en-US" sz="2800" b="1">
                <a:latin typeface="华文楷体" pitchFamily="2" charset="-122"/>
                <a:ea typeface="华文楷体" pitchFamily="2" charset="-122"/>
              </a:rPr>
            </a:br>
            <a:r>
              <a:rPr lang="zh-CN" altLang="en-US" sz="2800" b="1">
                <a:latin typeface="华文楷体" pitchFamily="2" charset="-122"/>
                <a:ea typeface="华文楷体" pitchFamily="2" charset="-122"/>
              </a:rPr>
              <a:t>树木丛生，百草丰茂。</a:t>
            </a:r>
            <a:br>
              <a:rPr lang="zh-CN" altLang="en-US" sz="2800" b="1">
                <a:latin typeface="华文楷体" pitchFamily="2" charset="-122"/>
                <a:ea typeface="华文楷体" pitchFamily="2" charset="-122"/>
              </a:rPr>
            </a:br>
            <a:r>
              <a:rPr lang="zh-CN" altLang="en-US" sz="2800" b="1">
                <a:latin typeface="华文楷体" pitchFamily="2" charset="-122"/>
                <a:ea typeface="华文楷体" pitchFamily="2" charset="-122"/>
              </a:rPr>
              <a:t>秋风萧瑟，洪波涌起。</a:t>
            </a:r>
            <a:br>
              <a:rPr lang="zh-CN" altLang="en-US" sz="2800" b="1">
                <a:latin typeface="华文楷体" pitchFamily="2" charset="-122"/>
                <a:ea typeface="华文楷体" pitchFamily="2" charset="-122"/>
              </a:rPr>
            </a:br>
            <a:r>
              <a:rPr lang="zh-CN" altLang="en-US" sz="2800" b="1">
                <a:solidFill>
                  <a:srgbClr val="FF0000"/>
                </a:solidFill>
                <a:latin typeface="华文楷体" pitchFamily="2" charset="-122"/>
                <a:ea typeface="华文楷体" pitchFamily="2" charset="-122"/>
              </a:rPr>
              <a:t>日月之行，若出其中；</a:t>
            </a:r>
            <a:br>
              <a:rPr lang="zh-CN" altLang="en-US" sz="2800" b="1">
                <a:solidFill>
                  <a:srgbClr val="FF0000"/>
                </a:solidFill>
                <a:latin typeface="华文楷体" pitchFamily="2" charset="-122"/>
                <a:ea typeface="华文楷体" pitchFamily="2" charset="-122"/>
              </a:rPr>
            </a:br>
            <a:r>
              <a:rPr lang="zh-CN" altLang="en-US" sz="2800" b="1">
                <a:solidFill>
                  <a:srgbClr val="FF0000"/>
                </a:solidFill>
                <a:latin typeface="华文楷体" pitchFamily="2" charset="-122"/>
                <a:ea typeface="华文楷体" pitchFamily="2" charset="-122"/>
              </a:rPr>
              <a:t>星汉灿烂，若出其里。</a:t>
            </a:r>
            <a:br>
              <a:rPr lang="zh-CN" altLang="en-US" sz="2800" b="1">
                <a:solidFill>
                  <a:srgbClr val="FF0000"/>
                </a:solidFill>
                <a:latin typeface="华文楷体" pitchFamily="2" charset="-122"/>
                <a:ea typeface="华文楷体" pitchFamily="2" charset="-122"/>
              </a:rPr>
            </a:br>
            <a:r>
              <a:rPr lang="zh-CN" altLang="en-US" sz="2800" b="1">
                <a:latin typeface="华文楷体" pitchFamily="2" charset="-122"/>
                <a:ea typeface="华文楷体" pitchFamily="2" charset="-122"/>
              </a:rPr>
              <a:t>幸甚至哉！歌以咏志。</a:t>
            </a:r>
          </a:p>
        </p:txBody>
      </p:sp>
      <p:sp>
        <p:nvSpPr>
          <p:cNvPr id="5" name="Text Box 7"/>
          <p:cNvSpPr txBox="1">
            <a:spLocks noChangeArrowheads="1"/>
          </p:cNvSpPr>
          <p:nvPr/>
        </p:nvSpPr>
        <p:spPr bwMode="auto">
          <a:xfrm>
            <a:off x="1977324" y="1252623"/>
            <a:ext cx="3398838"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en-US" altLang="zh-CN" sz="2000">
                <a:solidFill>
                  <a:srgbClr val="CC0033"/>
                </a:solidFill>
                <a:latin typeface="华文楷体" pitchFamily="2" charset="-122"/>
                <a:ea typeface="华文楷体" pitchFamily="2" charset="-122"/>
              </a:rPr>
              <a:t>            </a:t>
            </a:r>
            <a:r>
              <a:rPr lang="zh-CN" altLang="en-US" sz="3200" b="1">
                <a:solidFill>
                  <a:srgbClr val="FF0000"/>
                </a:solidFill>
                <a:latin typeface="华文楷体" pitchFamily="2" charset="-122"/>
                <a:ea typeface="华文楷体" pitchFamily="2" charset="-122"/>
              </a:rPr>
              <a:t>龟虽寿</a:t>
            </a:r>
          </a:p>
          <a:p>
            <a:pPr eaLnBrk="1" hangingPunct="1"/>
            <a:r>
              <a:rPr lang="zh-CN" altLang="en-US" sz="2800" b="1">
                <a:solidFill>
                  <a:srgbClr val="111111"/>
                </a:solidFill>
                <a:latin typeface="华文楷体" pitchFamily="2" charset="-122"/>
                <a:ea typeface="华文楷体" pitchFamily="2" charset="-122"/>
              </a:rPr>
              <a:t>神龟虽寿，犹有竟时。 腾蛇乘雾，终为土灰。 </a:t>
            </a:r>
            <a:r>
              <a:rPr lang="zh-CN" altLang="en-US" sz="2800" b="1">
                <a:solidFill>
                  <a:srgbClr val="FF0000"/>
                </a:solidFill>
                <a:latin typeface="华文楷体" pitchFamily="2" charset="-122"/>
                <a:ea typeface="华文楷体" pitchFamily="2" charset="-122"/>
              </a:rPr>
              <a:t>老骥伏枥，志在千里； 烈士暮年，壮心不已。 </a:t>
            </a:r>
            <a:r>
              <a:rPr lang="zh-CN" altLang="en-US" sz="2800" b="1">
                <a:solidFill>
                  <a:srgbClr val="111111"/>
                </a:solidFill>
                <a:latin typeface="华文楷体" pitchFamily="2" charset="-122"/>
                <a:ea typeface="华文楷体" pitchFamily="2" charset="-122"/>
              </a:rPr>
              <a:t>盈缩之期，不但在天； 养怡之福，可得永年。 幸甚至哉，歌以咏志。 </a:t>
            </a:r>
          </a:p>
        </p:txBody>
      </p:sp>
      <p:sp>
        <p:nvSpPr>
          <p:cNvPr id="6" name="矩形 5"/>
          <p:cNvSpPr/>
          <p:nvPr/>
        </p:nvSpPr>
        <p:spPr>
          <a:xfrm>
            <a:off x="5900075" y="790958"/>
            <a:ext cx="621749" cy="4524315"/>
          </a:xfrm>
          <a:prstGeom prst="rect">
            <a:avLst/>
          </a:prstGeom>
        </p:spPr>
        <p:txBody>
          <a:bodyPr wrap="square">
            <a:spAutoFit/>
          </a:bodyPr>
          <a:lstStyle/>
          <a:p>
            <a:r>
              <a:rPr lang="zh-CN" altLang="en-US" sz="3200" b="1">
                <a:solidFill>
                  <a:srgbClr val="FF0000"/>
                </a:solidFill>
                <a:latin typeface="华文行楷" pitchFamily="2" charset="-122"/>
                <a:ea typeface="华文行楷" pitchFamily="2" charset="-122"/>
              </a:rPr>
              <a:t>气韵沉雄   </a:t>
            </a:r>
            <a:endParaRPr lang="en-US" altLang="zh-CN" sz="3200" b="1">
              <a:solidFill>
                <a:srgbClr val="FF0000"/>
              </a:solidFill>
              <a:latin typeface="华文行楷" pitchFamily="2" charset="-122"/>
              <a:ea typeface="华文行楷" pitchFamily="2" charset="-122"/>
            </a:endParaRPr>
          </a:p>
          <a:p>
            <a:r>
              <a:rPr lang="zh-CN" altLang="en-US" sz="3200" b="1">
                <a:solidFill>
                  <a:srgbClr val="FF0000"/>
                </a:solidFill>
                <a:latin typeface="华文行楷" pitchFamily="2" charset="-122"/>
                <a:ea typeface="华文行楷" pitchFamily="2" charset="-122"/>
              </a:rPr>
              <a:t> 慷慨悲壮 </a:t>
            </a:r>
            <a:endParaRPr lang="zh-CN" altLang="en-US" sz="3200">
              <a:solidFill>
                <a:srgbClr val="FF0000"/>
              </a:solidFill>
              <a:latin typeface="华文行楷" pitchFamily="2" charset="-122"/>
              <a:ea typeface="华文行楷"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2"/>
          <p:cNvSpPr txBox="1">
            <a:spLocks noChangeArrowheads="1"/>
          </p:cNvSpPr>
          <p:nvPr/>
        </p:nvSpPr>
        <p:spPr bwMode="auto">
          <a:xfrm>
            <a:off x="1488018" y="1"/>
            <a:ext cx="998431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en-US" altLang="zh-CN" sz="5400" b="1" i="1" u="sng">
              <a:solidFill>
                <a:schemeClr val="accent2"/>
              </a:solidFill>
              <a:latin typeface="Times New Roman" panose="02020603050405020304" pitchFamily="18" charset="0"/>
            </a:endParaRPr>
          </a:p>
          <a:p>
            <a:endParaRPr kumimoji="1" lang="en-US" altLang="zh-CN" sz="5400" b="1">
              <a:solidFill>
                <a:schemeClr val="accent2"/>
              </a:solidFill>
              <a:latin typeface="Times New Roman" panose="02020603050405020304" pitchFamily="18" charset="0"/>
            </a:endParaRPr>
          </a:p>
        </p:txBody>
      </p:sp>
      <p:sp>
        <p:nvSpPr>
          <p:cNvPr id="30723" name="Rectangle 3"/>
          <p:cNvSpPr>
            <a:spLocks noGrp="1" noChangeArrowheads="1"/>
          </p:cNvSpPr>
          <p:nvPr>
            <p:ph type="body" idx="1"/>
          </p:nvPr>
        </p:nvSpPr>
        <p:spPr>
          <a:xfrm>
            <a:off x="1" y="1196976"/>
            <a:ext cx="11713633" cy="5256213"/>
          </a:xfrm>
        </p:spPr>
        <p:txBody>
          <a:bodyPr/>
          <a:lstStyle/>
          <a:p>
            <a:pPr>
              <a:lnSpc>
                <a:spcPct val="130000"/>
              </a:lnSpc>
              <a:buFontTx/>
              <a:buNone/>
            </a:pPr>
            <a:r>
              <a:rPr lang="en-US" altLang="zh-CN" sz="2800" b="1"/>
              <a:t>          </a:t>
            </a:r>
            <a:r>
              <a:rPr lang="zh-CN" altLang="en-US" sz="2800" b="1"/>
              <a:t>自古受命及中兴之君，曷尝不得贤人君子与之共治天下者乎！及其得贤也，曾不出闾巷，岂幸相遇哉？上之人不求之耳。今天下尚未定，此特求贤之急时也。</a:t>
            </a:r>
            <a:r>
              <a:rPr lang="zh-CN" altLang="en-US" sz="2800" b="1">
                <a:latin typeface="Arial"/>
              </a:rPr>
              <a:t>‘</a:t>
            </a:r>
            <a:r>
              <a:rPr lang="zh-CN" altLang="en-US" sz="2800" b="1"/>
              <a:t>孟公绰为赵、魏老则优，不可以为滕、薛大夫。</a:t>
            </a:r>
            <a:r>
              <a:rPr lang="zh-CN" altLang="en-US" sz="2800" b="1">
                <a:latin typeface="Arial"/>
              </a:rPr>
              <a:t>’</a:t>
            </a:r>
            <a:r>
              <a:rPr lang="zh-CN" altLang="en-US" sz="2800" b="1"/>
              <a:t>若必廉士而后可用，则齐桓其何以霸世！今天下得无有被褐怀玉而钓于渭滨者乎？又得无盗嫂受金而未遇无 知者乎？二三子其佐我明杨仄陋，唯才是举，吾得而用之。</a:t>
            </a:r>
            <a:r>
              <a:rPr lang="zh-CN" altLang="en-US" sz="2800" b="1">
                <a:latin typeface="Arial"/>
              </a:rPr>
              <a:t>”</a:t>
            </a:r>
            <a:r>
              <a:rPr lang="zh-CN" altLang="en-US" sz="2800" b="1"/>
              <a:t> </a:t>
            </a:r>
            <a:br>
              <a:rPr lang="zh-CN" altLang="en-US" sz="2800" b="1"/>
            </a:br>
            <a:endParaRPr lang="zh-CN" altLang="en-US" sz="2800" b="1"/>
          </a:p>
        </p:txBody>
      </p:sp>
      <p:sp>
        <p:nvSpPr>
          <p:cNvPr id="30724" name="Text Box 4"/>
          <p:cNvSpPr txBox="1">
            <a:spLocks noChangeArrowheads="1"/>
          </p:cNvSpPr>
          <p:nvPr/>
        </p:nvSpPr>
        <p:spPr bwMode="auto">
          <a:xfrm>
            <a:off x="2709334" y="278606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latin typeface="Arial" panose="020b0604020202020204" pitchFamily="34" charset="0"/>
            </a:endParaRPr>
          </a:p>
        </p:txBody>
      </p:sp>
      <p:sp>
        <p:nvSpPr>
          <p:cNvPr id="30725" name="Rectangle 5"/>
          <p:cNvSpPr>
            <a:spLocks noChangeArrowheads="1"/>
          </p:cNvSpPr>
          <p:nvPr/>
        </p:nvSpPr>
        <p:spPr bwMode="auto">
          <a:xfrm>
            <a:off x="3503084" y="260350"/>
            <a:ext cx="4993216"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tLang="zh-CN" sz="3200" b="1">
              <a:solidFill>
                <a:srgbClr val="FFFF00"/>
              </a:solidFill>
              <a:latin typeface="Arial" panose="020b0604020202020204" pitchFamily="34" charset="0"/>
              <a:ea typeface="黑体" panose="02010609060101010101" pitchFamily="2" charset="-122"/>
            </a:endParaRPr>
          </a:p>
          <a:p>
            <a:pPr eaLnBrk="0" hangingPunct="0"/>
            <a:endParaRPr lang="en-US" altLang="zh-CN" sz="3200">
              <a:solidFill>
                <a:srgbClr val="FFFF00"/>
              </a:solidFill>
              <a:latin typeface="Arial" panose="020b0604020202020204" pitchFamily="34" charset="0"/>
              <a:ea typeface="黑体" panose="02010609060101010101" pitchFamily="2" charset="-122"/>
            </a:endParaRPr>
          </a:p>
        </p:txBody>
      </p:sp>
      <p:sp>
        <p:nvSpPr>
          <p:cNvPr id="30726" name="Rectangle 6"/>
          <p:cNvSpPr>
            <a:spLocks noChangeArrowheads="1"/>
          </p:cNvSpPr>
          <p:nvPr/>
        </p:nvSpPr>
        <p:spPr bwMode="auto">
          <a:xfrm>
            <a:off x="3600451" y="333375"/>
            <a:ext cx="5664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Arial" panose="020b0604020202020204" pitchFamily="34" charset="0"/>
                <a:ea typeface="黑体" panose="02010609060101010101" pitchFamily="2" charset="-122"/>
              </a:rPr>
              <a:t>《</a:t>
            </a:r>
            <a:r>
              <a:rPr lang="zh-CN" altLang="en-US" sz="3200" b="1">
                <a:latin typeface="Arial" panose="020b0604020202020204" pitchFamily="34" charset="0"/>
                <a:ea typeface="黑体" panose="02010609060101010101" pitchFamily="2" charset="-122"/>
              </a:rPr>
              <a:t>求贤令</a:t>
            </a:r>
            <a:r>
              <a:rPr lang="en-US" altLang="zh-CN" sz="3200" b="1">
                <a:latin typeface="Arial" panose="020b0604020202020204" pitchFamily="34" charset="0"/>
                <a:ea typeface="黑体" panose="02010609060101010101" pitchFamily="2" charset="-122"/>
              </a:rPr>
              <a:t>》—</a:t>
            </a:r>
            <a:r>
              <a:rPr lang="zh-CN" altLang="en-US" sz="3200" b="1">
                <a:latin typeface="Arial" panose="020b0604020202020204" pitchFamily="34" charset="0"/>
                <a:ea typeface="黑体" panose="02010609060101010101" pitchFamily="2" charset="-122"/>
              </a:rPr>
              <a:t>曹操</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dissolve">
                                      <p:cBhvr>
                                        <p:cTn id="7" dur="10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 name="图片 22"/>
          <p:cNvPicPr>
            <a:picLocks noChangeAspect="1"/>
          </p:cNvPicPr>
          <p:nvPr/>
        </p:nvPicPr>
        <p:blipFill>
          <a:blip r:embed="rId3"/>
          <a:stretch>
            <a:fillRect/>
          </a:stretch>
        </p:blipFill>
        <p:spPr>
          <a:xfrm>
            <a:off x="9464887" y="575946"/>
            <a:ext cx="2276313" cy="1170471"/>
          </a:xfrm>
          <a:prstGeom prst="rect">
            <a:avLst/>
          </a:prstGeom>
        </p:spPr>
      </p:pic>
      <p:pic>
        <p:nvPicPr>
          <p:cNvPr id="36" name="Picture 4" descr="曹操横槊赋诗"/>
          <p:cNvPicPr>
            <a:picLocks noChangeAspect="1" noChangeArrowheads="1"/>
          </p:cNvPicPr>
          <p:nvPr/>
        </p:nvPicPr>
        <p:blipFill>
          <a:blip r:embed="rId4">
            <a:extLst>
              <a:ext uri="{28A0092B-C50C-407E-A947-70E740481C1C}">
                <a14:useLocalDpi xmlns:a14="http://schemas.microsoft.com/office/drawing/2010/main" val="0"/>
              </a:ext>
            </a:extLst>
          </a:blip>
          <a:srcRect l="4261" t="13689" r="4142" b="5315"/>
          <a:stretch>
            <a:fillRect/>
          </a:stretch>
        </p:blipFill>
        <p:spPr bwMode="auto">
          <a:xfrm>
            <a:off x="488619" y="1394278"/>
            <a:ext cx="5444197" cy="499403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9" name="图片 17" descr="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396413" y="-20638"/>
            <a:ext cx="2792412" cy="355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7"/>
          <p:cNvSpPr>
            <a:spLocks noChangeArrowheads="1"/>
          </p:cNvSpPr>
          <p:nvPr/>
        </p:nvSpPr>
        <p:spPr bwMode="auto">
          <a:xfrm>
            <a:off x="7283450" y="1036638"/>
            <a:ext cx="14874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5000">
                <a:solidFill>
                  <a:srgbClr val="E60011"/>
                </a:solidFill>
                <a:latin typeface="华文行楷" pitchFamily="2" charset="-122"/>
                <a:ea typeface="华文行楷" pitchFamily="2" charset="-122"/>
                <a:sym typeface="微软雅黑" panose="020b0503020204020204" charset="-122"/>
              </a:rPr>
              <a:t>短</a:t>
            </a:r>
          </a:p>
        </p:txBody>
      </p:sp>
      <p:sp>
        <p:nvSpPr>
          <p:cNvPr id="41" name="TextBox 7"/>
          <p:cNvSpPr>
            <a:spLocks noChangeArrowheads="1"/>
          </p:cNvSpPr>
          <p:nvPr/>
        </p:nvSpPr>
        <p:spPr bwMode="auto">
          <a:xfrm>
            <a:off x="8652669" y="2531914"/>
            <a:ext cx="1487488"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3000">
                <a:solidFill>
                  <a:srgbClr val="E60011"/>
                </a:solidFill>
                <a:latin typeface="华文行楷" pitchFamily="2" charset="-122"/>
                <a:ea typeface="华文行楷" pitchFamily="2" charset="-122"/>
                <a:sym typeface="微软雅黑" panose="020b0503020204020204" charset="-122"/>
              </a:rPr>
              <a:t>歌</a:t>
            </a:r>
          </a:p>
        </p:txBody>
      </p:sp>
      <p:sp>
        <p:nvSpPr>
          <p:cNvPr id="42" name="TextBox 7"/>
          <p:cNvSpPr>
            <a:spLocks noChangeArrowheads="1"/>
          </p:cNvSpPr>
          <p:nvPr/>
        </p:nvSpPr>
        <p:spPr bwMode="auto">
          <a:xfrm>
            <a:off x="7967877" y="4257154"/>
            <a:ext cx="1487487"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0">
                <a:solidFill>
                  <a:srgbClr val="E60011"/>
                </a:solidFill>
                <a:latin typeface="华文行楷" pitchFamily="2" charset="-122"/>
                <a:ea typeface="华文行楷" pitchFamily="2" charset="-122"/>
                <a:sym typeface="微软雅黑" panose="020b0503020204020204" charset="-122"/>
              </a:rPr>
              <a:t>行</a:t>
            </a:r>
          </a:p>
        </p:txBody>
      </p:sp>
      <p:pic>
        <p:nvPicPr>
          <p:cNvPr id="43" name="图片 22" descr="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078913" y="2151063"/>
            <a:ext cx="4492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flipH="1">
            <a:off x="249238" y="452438"/>
            <a:ext cx="11525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4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flipH="1">
            <a:off x="1104900" y="587375"/>
            <a:ext cx="11525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7030190" y="3587541"/>
            <a:ext cx="506519" cy="2800767"/>
          </a:xfrm>
          <a:prstGeom prst="rect">
            <a:avLst/>
          </a:prstGeom>
          <a:noFill/>
        </p:spPr>
        <p:txBody>
          <a:bodyPr wrap="square" rtlCol="0">
            <a:spAutoFit/>
          </a:bodyPr>
          <a:lstStyle/>
          <a:p>
            <a:r>
              <a:rPr lang="zh-CN" altLang="en-US" sz="4400" b="1">
                <a:latin typeface="华文行楷" pitchFamily="2" charset="-122"/>
                <a:ea typeface="华文行楷" pitchFamily="2" charset="-122"/>
              </a:rPr>
              <a:t>魏</a:t>
            </a:r>
            <a:r>
              <a:rPr lang="en-US" altLang="zh-CN" sz="4400" b="1">
                <a:latin typeface="华文行楷" pitchFamily="2" charset="-122"/>
                <a:ea typeface="华文行楷" pitchFamily="2" charset="-122"/>
              </a:rPr>
              <a:t>·</a:t>
            </a:r>
          </a:p>
          <a:p>
            <a:r>
              <a:rPr lang="zh-CN" altLang="en-US" sz="4400" b="1">
                <a:latin typeface="华文行楷" pitchFamily="2" charset="-122"/>
                <a:ea typeface="华文行楷" pitchFamily="2" charset="-122"/>
              </a:rPr>
              <a:t>曹</a:t>
            </a:r>
            <a:endParaRPr lang="en-US" altLang="zh-CN" sz="4400" b="1">
              <a:latin typeface="华文行楷" pitchFamily="2" charset="-122"/>
              <a:ea typeface="华文行楷" pitchFamily="2" charset="-122"/>
            </a:endParaRPr>
          </a:p>
          <a:p>
            <a:r>
              <a:rPr lang="zh-CN" altLang="en-US" sz="4400" b="1">
                <a:latin typeface="华文行楷" pitchFamily="2" charset="-122"/>
                <a:ea typeface="华文行楷" pitchFamily="2" charset="-122"/>
              </a:rPr>
              <a:t>操</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nodeType="afterGroup">
                            <p:stCondLst>
                              <p:cond delay="500"/>
                            </p:stCondLst>
                            <p:childTnLst>
                              <p:par>
                                <p:cTn id="11" presetID="53" presetClass="entr" presetSubtype="0" fill="hold" grpId="0" nodeType="afterEffect">
                                  <p:stCondLst>
                                    <p:cond delay="50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par>
                                <p:cTn id="16" presetID="13" presetClass="entr" presetSubtype="16"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plus(in)">
                                      <p:cBhvr>
                                        <p:cTn id="18" dur="1000"/>
                                        <p:tgtEl>
                                          <p:spTgt spid="36"/>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Text Box 2"/>
          <p:cNvSpPr txBox="1">
            <a:spLocks noChangeArrowheads="1"/>
          </p:cNvSpPr>
          <p:nvPr/>
        </p:nvSpPr>
        <p:spPr bwMode="auto">
          <a:xfrm>
            <a:off x="1488018" y="1"/>
            <a:ext cx="998431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en-US" altLang="zh-CN" sz="5400" b="1" i="1" u="sng">
              <a:solidFill>
                <a:schemeClr val="accent2"/>
              </a:solidFill>
              <a:latin typeface="Times New Roman" panose="02020603050405020304" pitchFamily="18" charset="0"/>
            </a:endParaRPr>
          </a:p>
          <a:p>
            <a:endParaRPr kumimoji="1" lang="en-US" altLang="zh-CN" sz="5400" b="1">
              <a:solidFill>
                <a:schemeClr val="accent2"/>
              </a:solidFill>
              <a:latin typeface="Times New Roman" panose="02020603050405020304" pitchFamily="18" charset="0"/>
            </a:endParaRPr>
          </a:p>
        </p:txBody>
      </p:sp>
      <p:sp>
        <p:nvSpPr>
          <p:cNvPr id="31747" name="Rectangle 3"/>
          <p:cNvSpPr>
            <a:spLocks noGrp="1" noChangeArrowheads="1"/>
          </p:cNvSpPr>
          <p:nvPr>
            <p:ph type="body" idx="1"/>
          </p:nvPr>
        </p:nvSpPr>
        <p:spPr>
          <a:xfrm>
            <a:off x="1" y="1268414"/>
            <a:ext cx="11952817" cy="5184775"/>
          </a:xfrm>
        </p:spPr>
        <p:txBody>
          <a:bodyPr/>
          <a:lstStyle/>
          <a:p>
            <a:pPr>
              <a:lnSpc>
                <a:spcPct val="125000"/>
              </a:lnSpc>
              <a:buFontTx/>
              <a:buNone/>
            </a:pPr>
            <a:r>
              <a:rPr lang="en-US" altLang="zh-CN" sz="1600" b="1"/>
              <a:t>           </a:t>
            </a:r>
            <a:r>
              <a:rPr lang="zh-CN" altLang="en-US" sz="2400" b="1">
                <a:latin typeface="黑体" panose="02010609060101010101" pitchFamily="2" charset="-122"/>
                <a:ea typeface="黑体" panose="02010609060101010101" pitchFamily="2" charset="-122"/>
              </a:rPr>
              <a:t>自古以来开国和中兴的君主，哪有不是得到有才能的人和他共同治理国家的呢？当他们得到人才的时候，往往不出里巷，这难道是偶尔侥幸碰到的吗？不！ 只是执政的人去认真访求罢了！当今天下还未平定，这是特别要访求人才的最迫切的时刻。</a:t>
            </a:r>
            <a:r>
              <a:rPr lang="zh-CN" altLang="en-US" sz="2400" b="1">
                <a:latin typeface="Arial"/>
                <a:ea typeface="黑体" panose="02010609060101010101" pitchFamily="2" charset="-122"/>
              </a:rPr>
              <a:t>“</a:t>
            </a:r>
            <a:r>
              <a:rPr lang="zh-CN" altLang="en-US" sz="2400" b="1">
                <a:latin typeface="黑体" panose="02010609060101010101" pitchFamily="2" charset="-122"/>
                <a:ea typeface="黑体" panose="02010609060101010101" pitchFamily="2" charset="-122"/>
              </a:rPr>
              <a:t>孟公绰做赵、魏两家的家臣才力有余，却不能胜任像滕、薛那样小国的大夫。</a:t>
            </a:r>
            <a:r>
              <a:rPr lang="zh-CN" altLang="en-US" sz="2400" b="1">
                <a:latin typeface="Arial"/>
                <a:ea typeface="黑体" panose="02010609060101010101" pitchFamily="2" charset="-122"/>
              </a:rPr>
              <a:t>”</a:t>
            </a:r>
            <a:r>
              <a:rPr lang="zh-CN" altLang="en-US" sz="2400" b="1">
                <a:latin typeface="黑体" panose="02010609060101010101" pitchFamily="2" charset="-122"/>
                <a:ea typeface="黑体" panose="02010609060101010101" pitchFamily="2" charset="-122"/>
              </a:rPr>
              <a:t>如果一定要所谓廉士方可使用，那么齐桓公怎能称霸当世！现在天下难道没有身穿粗衣而怀揣真才干像姜子牙那样在渭水边钓鱼的人吗？又难道没有像陈平那样蒙受</a:t>
            </a:r>
            <a:r>
              <a:rPr lang="zh-CN" altLang="en-US" sz="2400" b="1">
                <a:latin typeface="Arial"/>
                <a:ea typeface="黑体" panose="02010609060101010101" pitchFamily="2" charset="-122"/>
              </a:rPr>
              <a:t>“</a:t>
            </a:r>
            <a:r>
              <a:rPr lang="zh-CN" altLang="en-US" sz="2400" b="1">
                <a:latin typeface="黑体" panose="02010609060101010101" pitchFamily="2" charset="-122"/>
                <a:ea typeface="黑体" panose="02010609060101010101" pitchFamily="2" charset="-122"/>
              </a:rPr>
              <a:t>盗嫂受金</a:t>
            </a:r>
            <a:r>
              <a:rPr lang="zh-CN" altLang="en-US" sz="2400" b="1">
                <a:latin typeface="Arial"/>
                <a:ea typeface="黑体" panose="02010609060101010101" pitchFamily="2" charset="-122"/>
              </a:rPr>
              <a:t>”</a:t>
            </a:r>
            <a:r>
              <a:rPr lang="zh-CN" altLang="en-US" sz="2400" b="1">
                <a:latin typeface="黑体" panose="02010609060101010101" pitchFamily="2" charset="-122"/>
                <a:ea typeface="黑体" panose="02010609060101010101" pitchFamily="2" charset="-122"/>
              </a:rPr>
              <a:t>污名还未遇到魏无知的人吗？你们要帮助我发现那些地位低下而被埋没的人才，只要有才能就推荐出来，让我们能够任用他们。</a:t>
            </a:r>
          </a:p>
        </p:txBody>
      </p:sp>
      <p:sp>
        <p:nvSpPr>
          <p:cNvPr id="31748" name="Text Box 4"/>
          <p:cNvSpPr txBox="1">
            <a:spLocks noChangeArrowheads="1"/>
          </p:cNvSpPr>
          <p:nvPr/>
        </p:nvSpPr>
        <p:spPr bwMode="auto">
          <a:xfrm>
            <a:off x="2709334" y="278606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latin typeface="Arial" panose="020b0604020202020204" pitchFamily="34" charset="0"/>
            </a:endParaRPr>
          </a:p>
        </p:txBody>
      </p:sp>
      <p:sp>
        <p:nvSpPr>
          <p:cNvPr id="31749" name="Rectangle 5"/>
          <p:cNvSpPr>
            <a:spLocks noChangeArrowheads="1"/>
          </p:cNvSpPr>
          <p:nvPr/>
        </p:nvSpPr>
        <p:spPr bwMode="auto">
          <a:xfrm>
            <a:off x="3503084" y="333375"/>
            <a:ext cx="4993216"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n-US" altLang="zh-CN" sz="3200" b="1">
                <a:latin typeface="Arial" panose="020b0604020202020204" pitchFamily="34" charset="0"/>
                <a:ea typeface="黑体" panose="02010609060101010101" pitchFamily="2" charset="-122"/>
              </a:rPr>
              <a:t>《</a:t>
            </a:r>
            <a:r>
              <a:rPr lang="zh-CN" altLang="en-US" sz="3200" b="1">
                <a:latin typeface="Arial" panose="020b0604020202020204" pitchFamily="34" charset="0"/>
                <a:ea typeface="黑体" panose="02010609060101010101" pitchFamily="2" charset="-122"/>
              </a:rPr>
              <a:t>求贤令</a:t>
            </a:r>
            <a:r>
              <a:rPr lang="en-US" altLang="zh-CN" sz="3200" b="1">
                <a:latin typeface="Arial" panose="020b0604020202020204" pitchFamily="34" charset="0"/>
                <a:ea typeface="黑体" panose="02010609060101010101" pitchFamily="2" charset="-122"/>
              </a:rPr>
              <a:t>》</a:t>
            </a:r>
            <a:r>
              <a:rPr lang="zh-CN" altLang="en-US" sz="3200" b="1">
                <a:latin typeface="Arial" panose="020b0604020202020204" pitchFamily="34" charset="0"/>
                <a:ea typeface="黑体" panose="02010609060101010101" pitchFamily="2" charset="-122"/>
              </a:rPr>
              <a:t>译文</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dissolve">
                                      <p:cBhvr>
                                        <p:cTn id="7" dur="10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276350" y="2492375"/>
            <a:ext cx="7772400" cy="1470025"/>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7200" b="0" i="0" u="none" strike="noStrike" kern="0" cap="none" spc="0" normalizeH="0" baseline="0" noProof="1">
                <a:ln>
                  <a:noFill/>
                </a:ln>
                <a:effectLst>
                  <a:outerShdw blurRad="38100" dist="38100" dir="2700000">
                    <a:srgbClr val="000000"/>
                  </a:outerShdw>
                </a:effectLst>
                <a:uLnTx/>
                <a:uFillTx/>
                <a:latin typeface="华文行楷" pitchFamily="2" charset="-122"/>
                <a:ea typeface="华文行楷" pitchFamily="2" charset="-122"/>
                <a:cs typeface="+mj-cs"/>
              </a:rPr>
              <a:t>《</a:t>
            </a:r>
            <a:r>
              <a:rPr kumimoji="0" lang="zh-CN" altLang="en-US" sz="7200" b="0" i="0" u="none" strike="noStrike" kern="0" cap="none" spc="0" normalizeH="0" baseline="0" noProof="1">
                <a:ln>
                  <a:noFill/>
                </a:ln>
                <a:effectLst>
                  <a:outerShdw blurRad="38100" dist="38100" dir="2700000">
                    <a:srgbClr val="000000"/>
                  </a:outerShdw>
                </a:effectLst>
                <a:uLnTx/>
                <a:uFillTx/>
                <a:latin typeface="华文行楷" pitchFamily="2" charset="-122"/>
                <a:ea typeface="华文行楷" pitchFamily="2" charset="-122"/>
                <a:cs typeface="+mj-cs"/>
              </a:rPr>
              <a:t>归园田居</a:t>
            </a:r>
            <a:r>
              <a:rPr kumimoji="0" lang="en-US" altLang="zh-CN" sz="7200" b="0" i="0" u="none" strike="noStrike" kern="0" cap="none" spc="0" normalizeH="0" baseline="0" noProof="1">
                <a:ln>
                  <a:noFill/>
                </a:ln>
                <a:effectLst>
                  <a:outerShdw blurRad="38100" dist="38100" dir="2700000">
                    <a:srgbClr val="000000"/>
                  </a:outerShdw>
                </a:effectLst>
                <a:uLnTx/>
                <a:uFillTx/>
                <a:latin typeface="华文行楷" pitchFamily="2" charset="-122"/>
                <a:ea typeface="华文行楷" pitchFamily="2" charset="-122"/>
                <a:cs typeface="+mj-cs"/>
              </a:rPr>
              <a:t>》</a:t>
            </a:r>
            <a:r>
              <a:rPr kumimoji="0" lang="zh-CN" altLang="en-US" sz="5400" b="0" i="0" u="none" strike="noStrike" kern="0" cap="none" spc="0" normalizeH="0" baseline="0" noProof="1">
                <a:ln>
                  <a:noFill/>
                </a:ln>
                <a:effectLst>
                  <a:outerShdw blurRad="38100" dist="38100" dir="2700000">
                    <a:srgbClr val="000000"/>
                  </a:outerShdw>
                </a:effectLst>
                <a:uLnTx/>
                <a:uFillTx/>
                <a:latin typeface="华文行楷" pitchFamily="2" charset="-122"/>
                <a:ea typeface="华文行楷" pitchFamily="2" charset="-122"/>
                <a:cs typeface="+mj-cs"/>
              </a:rPr>
              <a:t>其一</a:t>
            </a:r>
          </a:p>
        </p:txBody>
      </p:sp>
      <p:sp>
        <p:nvSpPr>
          <p:cNvPr id="4099" name="副标题 2"/>
          <p:cNvSpPr>
            <a:spLocks noGrp="1"/>
          </p:cNvSpPr>
          <p:nvPr>
            <p:ph type="subTitle" idx="1"/>
          </p:nvPr>
        </p:nvSpPr>
        <p:spPr>
          <a:xfrm>
            <a:off x="6096000" y="4211776"/>
            <a:ext cx="6400800" cy="1752600"/>
          </a:xfrm>
        </p:spPr>
        <p:txBody>
          <a:bodyPr vert="horz" wrap="square" lIns="91440" tIns="45720" rIns="91440" bIns="45720" anchor="t"/>
          <a:lstStyle/>
          <a:p>
            <a:pPr eaLnBrk="1" hangingPunct="1"/>
            <a:r>
              <a:rPr lang="zh-CN" altLang="en-US" sz="5400">
                <a:latin typeface="华文行楷" pitchFamily="2" charset="-122"/>
                <a:ea typeface="华文行楷" pitchFamily="2" charset="-122"/>
                <a:cs typeface="+mn-cs"/>
              </a:rPr>
              <a:t>陶渊明</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2" name="Picture 5" descr="W020090906345674429400"/>
          <p:cNvPicPr>
            <a:picLocks noChangeAspect="1"/>
          </p:cNvPicPr>
          <p:nvPr/>
        </p:nvPicPr>
        <p:blipFill>
          <a:blip r:embed="rId2"/>
          <a:stretch>
            <a:fillRect/>
          </a:stretch>
        </p:blipFill>
        <p:spPr>
          <a:xfrm>
            <a:off x="954157" y="0"/>
            <a:ext cx="3995738" cy="6858000"/>
          </a:xfrm>
          <a:prstGeom prst="rect">
            <a:avLst/>
          </a:prstGeom>
          <a:noFill/>
          <a:ln w="9525">
            <a:noFill/>
          </a:ln>
        </p:spPr>
      </p:pic>
      <p:sp>
        <p:nvSpPr>
          <p:cNvPr id="3" name="TextBox 2"/>
          <p:cNvSpPr txBox="1"/>
          <p:nvPr/>
        </p:nvSpPr>
        <p:spPr>
          <a:xfrm>
            <a:off x="6267450" y="138113"/>
            <a:ext cx="3357563" cy="922020"/>
          </a:xfrm>
          <a:prstGeom prst="rect">
            <a:avLst/>
          </a:prstGeom>
          <a:noFill/>
        </p:spPr>
        <p:txBody>
          <a:bodyPr>
            <a:spAutoFit/>
          </a:bodyPr>
          <a:lstStyle/>
          <a:p>
            <a:pPr marR="0" defTabSz="914400" fontAlgn="auto">
              <a:spcBef>
                <a:spcPct val="0"/>
              </a:spcBef>
              <a:spcAft>
                <a:spcPct val="0"/>
              </a:spcAft>
              <a:buClrTx/>
              <a:buSzTx/>
              <a:buFontTx/>
              <a:buNone/>
              <a:defRPr/>
            </a:pPr>
            <a:r>
              <a:rPr kumimoji="0" lang="zh-CN" altLang="en-US" sz="5400" kern="1200" cap="none" spc="0" normalizeH="0" baseline="0" noProof="0">
                <a:effectLst>
                  <a:outerShdw blurRad="38100" dist="38100" dir="2700000" algn="tl">
                    <a:srgbClr val="000000">
                      <a:alpha val="43137"/>
                    </a:srgbClr>
                  </a:outerShdw>
                </a:effectLst>
                <a:latin typeface="华文行楷" pitchFamily="2" charset="-122"/>
                <a:ea typeface="华文行楷" pitchFamily="2" charset="-122"/>
                <a:cs typeface="+mn-cs"/>
              </a:rPr>
              <a:t>陶渊明</a:t>
            </a:r>
          </a:p>
        </p:txBody>
      </p:sp>
      <p:sp>
        <p:nvSpPr>
          <p:cNvPr id="7172" name="TextBox 3"/>
          <p:cNvSpPr txBox="1"/>
          <p:nvPr/>
        </p:nvSpPr>
        <p:spPr>
          <a:xfrm>
            <a:off x="5774704" y="1165294"/>
            <a:ext cx="5953470" cy="4786375"/>
          </a:xfrm>
          <a:prstGeom prst="rect">
            <a:avLst/>
          </a:prstGeom>
          <a:noFill/>
          <a:ln w="9525">
            <a:noFill/>
          </a:ln>
        </p:spPr>
        <p:txBody>
          <a:bodyPr wrap="square">
            <a:spAutoFit/>
          </a:bodyPr>
          <a:lstStyle/>
          <a:p>
            <a:pPr>
              <a:lnSpc>
                <a:spcPct val="120000"/>
              </a:lnSpc>
              <a:buFont typeface="Arial" panose="020b0604020202020204" pitchFamily="34" charset="0"/>
              <a:buChar char="•"/>
            </a:pPr>
            <a:r>
              <a:rPr lang="zh-CN" altLang="en-US" sz="3200" b="1">
                <a:latin typeface="华文楷体" pitchFamily="2" charset="-122"/>
                <a:ea typeface="华文楷体" pitchFamily="2" charset="-122"/>
              </a:rPr>
              <a:t>名：潜   字：元亮</a:t>
            </a:r>
            <a:endParaRPr lang="en-US" altLang="zh-CN" sz="3200" b="1">
              <a:latin typeface="华文楷体" pitchFamily="2" charset="-122"/>
              <a:ea typeface="华文楷体" pitchFamily="2" charset="-122"/>
            </a:endParaRPr>
          </a:p>
          <a:p>
            <a:pPr>
              <a:lnSpc>
                <a:spcPct val="120000"/>
              </a:lnSpc>
              <a:buFont typeface="Arial" panose="020b0604020202020204" pitchFamily="34" charset="0"/>
              <a:buChar char="•"/>
            </a:pPr>
            <a:r>
              <a:rPr lang="zh-CN" altLang="en-US" sz="3200" b="1">
                <a:solidFill>
                  <a:srgbClr val="FF0000"/>
                </a:solidFill>
                <a:latin typeface="华文楷体" pitchFamily="2" charset="-122"/>
                <a:ea typeface="华文楷体" pitchFamily="2" charset="-122"/>
              </a:rPr>
              <a:t>自号：五柳先生</a:t>
            </a:r>
            <a:endParaRPr lang="en-US" altLang="zh-CN" sz="3200" b="1">
              <a:solidFill>
                <a:srgbClr val="FF0000"/>
              </a:solidFill>
              <a:latin typeface="华文楷体" pitchFamily="2" charset="-122"/>
              <a:ea typeface="华文楷体" pitchFamily="2" charset="-122"/>
            </a:endParaRPr>
          </a:p>
          <a:p>
            <a:pPr>
              <a:lnSpc>
                <a:spcPct val="120000"/>
              </a:lnSpc>
              <a:buFont typeface="Arial" panose="020b0604020202020204" pitchFamily="34" charset="0"/>
              <a:buChar char="•"/>
            </a:pPr>
            <a:r>
              <a:rPr lang="zh-CN" altLang="en-US" sz="3200" b="1">
                <a:solidFill>
                  <a:srgbClr val="FF0000"/>
                </a:solidFill>
                <a:latin typeface="华文楷体" pitchFamily="2" charset="-122"/>
                <a:ea typeface="华文楷体" pitchFamily="2" charset="-122"/>
              </a:rPr>
              <a:t>谥号：靖节先生</a:t>
            </a:r>
            <a:endParaRPr lang="en-US" altLang="zh-CN" sz="3200" b="1">
              <a:solidFill>
                <a:srgbClr val="FF0000"/>
              </a:solidFill>
              <a:latin typeface="华文楷体" pitchFamily="2" charset="-122"/>
              <a:ea typeface="华文楷体" pitchFamily="2" charset="-122"/>
            </a:endParaRPr>
          </a:p>
          <a:p>
            <a:pPr>
              <a:lnSpc>
                <a:spcPct val="120000"/>
              </a:lnSpc>
              <a:buFont typeface="Arial" panose="020b0604020202020204" pitchFamily="34" charset="0"/>
              <a:buChar char="•"/>
            </a:pPr>
            <a:r>
              <a:rPr lang="zh-CN" altLang="en-US" sz="3200" b="1">
                <a:latin typeface="华文楷体" pitchFamily="2" charset="-122"/>
                <a:ea typeface="华文楷体" pitchFamily="2" charset="-122"/>
              </a:rPr>
              <a:t>中国第一位田园诗人，被称为“</a:t>
            </a:r>
            <a:r>
              <a:rPr lang="zh-CN" altLang="en-US" sz="3200" b="1">
                <a:solidFill>
                  <a:srgbClr val="FF0000"/>
                </a:solidFill>
                <a:latin typeface="华文楷体" pitchFamily="2" charset="-122"/>
                <a:ea typeface="华文楷体" pitchFamily="2" charset="-122"/>
              </a:rPr>
              <a:t>古今隐逸诗人之宗</a:t>
            </a:r>
            <a:r>
              <a:rPr lang="zh-CN" altLang="en-US" sz="3200" b="1">
                <a:latin typeface="华文楷体" pitchFamily="2" charset="-122"/>
                <a:ea typeface="华文楷体" pitchFamily="2" charset="-122"/>
              </a:rPr>
              <a:t>”</a:t>
            </a:r>
            <a:endParaRPr lang="en-US" altLang="zh-CN" sz="3200" b="1">
              <a:latin typeface="华文楷体" pitchFamily="2" charset="-122"/>
              <a:ea typeface="华文楷体" pitchFamily="2" charset="-122"/>
            </a:endParaRPr>
          </a:p>
          <a:p>
            <a:pPr>
              <a:lnSpc>
                <a:spcPct val="120000"/>
              </a:lnSpc>
              <a:buFont typeface="Arial" panose="020b0604020202020204" pitchFamily="34" charset="0"/>
              <a:buChar char="•"/>
            </a:pPr>
            <a:r>
              <a:rPr lang="zh-CN" altLang="en-US" sz="3200" b="1">
                <a:latin typeface="华文楷体" pitchFamily="2" charset="-122"/>
                <a:ea typeface="华文楷体" pitchFamily="2" charset="-122"/>
              </a:rPr>
              <a:t>他的诗</a:t>
            </a:r>
            <a:r>
              <a:rPr lang="zh-CN" altLang="en-US" sz="3200" b="1">
                <a:solidFill>
                  <a:srgbClr val="FF0000"/>
                </a:solidFill>
                <a:latin typeface="华文楷体" pitchFamily="2" charset="-122"/>
                <a:ea typeface="华文楷体" pitchFamily="2" charset="-122"/>
              </a:rPr>
              <a:t>情感真实，诗味醇厚，风格平淡，语言清新自然。</a:t>
            </a:r>
          </a:p>
          <a:p>
            <a:pPr>
              <a:lnSpc>
                <a:spcPct val="120000"/>
              </a:lnSpc>
              <a:buFont typeface="Arial" panose="020b0604020202020204" pitchFamily="34" charset="0"/>
              <a:buChar char="•"/>
            </a:pPr>
            <a:endParaRPr lang="zh-CN" altLang="en-US" sz="3200" b="1">
              <a:latin typeface="华文楷体" pitchFamily="2" charset="-122"/>
              <a:ea typeface="华文楷体" pitchFamily="2" charset="-122"/>
            </a:endParaRPr>
          </a:p>
        </p:txBody>
      </p:sp>
      <p:sp>
        <p:nvSpPr>
          <p:cNvPr id="2" name="对角圆角矩形 2"/>
          <p:cNvSpPr/>
          <p:nvPr/>
        </p:nvSpPr>
        <p:spPr>
          <a:xfrm>
            <a:off x="5519738" y="1052513"/>
            <a:ext cx="5959820" cy="4394130"/>
          </a:xfrm>
          <a:prstGeom prst="round2Diag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Effect transition="in" filter="slide(fromBottom)">
                                      <p:cBhvr>
                                        <p:cTn id="7" dur="500"/>
                                        <p:tgtEl>
                                          <p:spTgt spid="7172">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7172">
                                            <p:txEl>
                                              <p:pRg st="1" end="1"/>
                                            </p:txEl>
                                          </p:spTgt>
                                        </p:tgtEl>
                                        <p:attrNameLst>
                                          <p:attrName>style.visibility</p:attrName>
                                        </p:attrNameLst>
                                      </p:cBhvr>
                                      <p:to>
                                        <p:strVal val="visible"/>
                                      </p:to>
                                    </p:set>
                                    <p:animEffect transition="in" filter="slide(fromBottom)">
                                      <p:cBhvr>
                                        <p:cTn id="10" dur="500"/>
                                        <p:tgtEl>
                                          <p:spTgt spid="7172">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7172">
                                            <p:txEl>
                                              <p:pRg st="2" end="2"/>
                                            </p:txEl>
                                          </p:spTgt>
                                        </p:tgtEl>
                                        <p:attrNameLst>
                                          <p:attrName>style.visibility</p:attrName>
                                        </p:attrNameLst>
                                      </p:cBhvr>
                                      <p:to>
                                        <p:strVal val="visible"/>
                                      </p:to>
                                    </p:set>
                                    <p:animEffect transition="in" filter="slide(fromBottom)">
                                      <p:cBhvr>
                                        <p:cTn id="13" dur="500"/>
                                        <p:tgtEl>
                                          <p:spTgt spid="7172">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7172">
                                            <p:txEl>
                                              <p:pRg st="3" end="3"/>
                                            </p:txEl>
                                          </p:spTgt>
                                        </p:tgtEl>
                                        <p:attrNameLst>
                                          <p:attrName>style.visibility</p:attrName>
                                        </p:attrNameLst>
                                      </p:cBhvr>
                                      <p:to>
                                        <p:strVal val="visible"/>
                                      </p:to>
                                    </p:set>
                                    <p:animEffect transition="in" filter="slide(fromBottom)">
                                      <p:cBhvr>
                                        <p:cTn id="16" dur="500"/>
                                        <p:tgtEl>
                                          <p:spTgt spid="7172">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7172">
                                            <p:txEl>
                                              <p:pRg st="4" end="4"/>
                                            </p:txEl>
                                          </p:spTgt>
                                        </p:tgtEl>
                                        <p:attrNameLst>
                                          <p:attrName>style.visibility</p:attrName>
                                        </p:attrNameLst>
                                      </p:cBhvr>
                                      <p:to>
                                        <p:strVal val="visible"/>
                                      </p:to>
                                    </p:set>
                                    <p:animEffect transition="in" filter="slide(fromBottom)">
                                      <p:cBhvr>
                                        <p:cTn id="19" dur="500"/>
                                        <p:tgtEl>
                                          <p:spTgt spid="717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5">
            <a:extLst>
              <a:ext uri="{FF2B5EF4-FFF2-40B4-BE49-F238E27FC236}">
                <a16:creationId xmlns:a16="http://schemas.microsoft.com/office/drawing/2014/main" id="{89A66B32-54F1-4EB3-B7AD-EBD6115BDD9B}"/>
              </a:ext>
            </a:extLst>
          </p:cNvPr>
          <p:cNvSpPr txBox="1"/>
          <p:nvPr/>
        </p:nvSpPr>
        <p:spPr>
          <a:xfrm>
            <a:off x="2115517" y="1690291"/>
            <a:ext cx="8512728" cy="3165482"/>
          </a:xfrm>
          <a:prstGeom prst="rect">
            <a:avLst/>
          </a:prstGeom>
          <a:noFill/>
          <a:ln w="9525">
            <a:noFill/>
          </a:ln>
        </p:spPr>
        <p:txBody>
          <a:bodyPr wrap="square">
            <a:spAutoFit/>
          </a:bodyPr>
          <a:lstStyle/>
          <a:p>
            <a:pPr>
              <a:lnSpc>
                <a:spcPct val="120000"/>
              </a:lnSpc>
            </a:pPr>
            <a:r>
              <a:rPr lang="zh-CN" altLang="en-US" sz="2800" b="1">
                <a:latin typeface="华文楷体" pitchFamily="2" charset="-122"/>
                <a:ea typeface="华文楷体" pitchFamily="2" charset="-122"/>
              </a:rPr>
              <a:t>陶的曾祖是高官，然而到了陶渊明时，家世没落，得不到社会的重视，他到</a:t>
            </a:r>
            <a:r>
              <a:rPr lang="en-US" altLang="zh-CN" sz="2800" b="1">
                <a:latin typeface="华文楷体" pitchFamily="2" charset="-122"/>
                <a:ea typeface="华文楷体" pitchFamily="2" charset="-122"/>
              </a:rPr>
              <a:t>29</a:t>
            </a:r>
            <a:r>
              <a:rPr lang="zh-CN" altLang="en-US" sz="2800" b="1">
                <a:latin typeface="华文楷体" pitchFamily="2" charset="-122"/>
                <a:ea typeface="华文楷体" pitchFamily="2" charset="-122"/>
              </a:rPr>
              <a:t>岁才出仕，不久又归隐，后又时隐时仕，公元前</a:t>
            </a:r>
            <a:r>
              <a:rPr lang="en-US" altLang="zh-CN" sz="2800" b="1">
                <a:latin typeface="华文楷体" pitchFamily="2" charset="-122"/>
                <a:ea typeface="华文楷体" pitchFamily="2" charset="-122"/>
              </a:rPr>
              <a:t>405</a:t>
            </a:r>
            <a:r>
              <a:rPr lang="zh-CN" altLang="en-US" sz="2800" b="1">
                <a:latin typeface="华文楷体" pitchFamily="2" charset="-122"/>
                <a:ea typeface="华文楷体" pitchFamily="2" charset="-122"/>
              </a:rPr>
              <a:t>年，</a:t>
            </a:r>
            <a:r>
              <a:rPr lang="en-US" altLang="zh-CN" sz="2800" b="1">
                <a:latin typeface="华文楷体" pitchFamily="2" charset="-122"/>
                <a:ea typeface="华文楷体" pitchFamily="2" charset="-122"/>
              </a:rPr>
              <a:t>41</a:t>
            </a:r>
            <a:r>
              <a:rPr lang="zh-CN" altLang="en-US" sz="2800" b="1">
                <a:latin typeface="华文楷体" pitchFamily="2" charset="-122"/>
                <a:ea typeface="华文楷体" pitchFamily="2" charset="-122"/>
              </a:rPr>
              <a:t>岁的陶渊明担任</a:t>
            </a:r>
            <a:r>
              <a:rPr lang="zh-CN" altLang="en-US" sz="2800" b="1">
                <a:solidFill>
                  <a:srgbClr val="FF0000"/>
                </a:solidFill>
                <a:latin typeface="华文楷体" pitchFamily="2" charset="-122"/>
                <a:ea typeface="华文楷体" pitchFamily="2" charset="-122"/>
              </a:rPr>
              <a:t>彭泽县令</a:t>
            </a:r>
            <a:r>
              <a:rPr lang="zh-CN" altLang="en-US" sz="2800" b="1">
                <a:latin typeface="华文楷体" pitchFamily="2" charset="-122"/>
                <a:ea typeface="华文楷体" pitchFamily="2" charset="-122"/>
              </a:rPr>
              <a:t>，郡督邮来巡察，县吏告诉他应该穿戴整齐去见督邮，</a:t>
            </a:r>
            <a:r>
              <a:rPr lang="zh-CN" altLang="en-US" sz="2800" b="1">
                <a:solidFill>
                  <a:srgbClr val="FF0000"/>
                </a:solidFill>
                <a:latin typeface="华文楷体" pitchFamily="2" charset="-122"/>
                <a:ea typeface="华文楷体" pitchFamily="2" charset="-122"/>
              </a:rPr>
              <a:t>陶渊明叹息说“我岂能为五斗米折腰向乡里小儿！</a:t>
            </a:r>
            <a:r>
              <a:rPr lang="zh-CN" altLang="en-US" sz="2800" b="1">
                <a:latin typeface="华文楷体" pitchFamily="2" charset="-122"/>
                <a:ea typeface="华文楷体" pitchFamily="2" charset="-122"/>
              </a:rPr>
              <a:t>”于是辞官归隐，终老田园。</a:t>
            </a:r>
          </a:p>
        </p:txBody>
      </p:sp>
    </p:spTree>
    <p:extLst>
      <p:ext uri="{BB962C8B-B14F-4D97-AF65-F5344CB8AC3E}">
        <p14:creationId xmlns:p14="http://schemas.microsoft.com/office/powerpoint/2010/main" val="2893941935"/>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5"/>
          <p:cNvSpPr txBox="1"/>
          <p:nvPr/>
        </p:nvSpPr>
        <p:spPr>
          <a:xfrm>
            <a:off x="989081" y="1107195"/>
            <a:ext cx="10474049" cy="5750805"/>
          </a:xfrm>
          <a:prstGeom prst="rect">
            <a:avLst/>
          </a:prstGeom>
          <a:noFill/>
          <a:ln w="9525">
            <a:noFill/>
          </a:ln>
        </p:spPr>
        <p:txBody>
          <a:bodyPr wrap="square">
            <a:spAutoFit/>
          </a:bodyPr>
          <a:lstStyle/>
          <a:p>
            <a:pPr>
              <a:lnSpc>
                <a:spcPct val="120000"/>
              </a:lnSpc>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说文解字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：归，女嫁也。</a:t>
            </a:r>
            <a:endParaRPr lang="en-US" altLang="zh-CN" sz="2800" b="1">
              <a:latin typeface="华文楷体" pitchFamily="2" charset="-122"/>
              <a:ea typeface="华文楷体" pitchFamily="2" charset="-122"/>
            </a:endParaRPr>
          </a:p>
          <a:p>
            <a:pPr>
              <a:lnSpc>
                <a:spcPct val="120000"/>
              </a:lnSpc>
            </a:pPr>
            <a:endParaRPr lang="en-US" altLang="zh-CN" sz="2800" b="1">
              <a:latin typeface="华文楷体" pitchFamily="2" charset="-122"/>
              <a:ea typeface="华文楷体" pitchFamily="2" charset="-122"/>
            </a:endParaRPr>
          </a:p>
          <a:p>
            <a:pPr>
              <a:lnSpc>
                <a:spcPct val="120000"/>
              </a:lnSpc>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说文解字注</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a:t>
            </a:r>
            <a:endParaRPr lang="en-US" altLang="zh-CN" sz="2800" b="1">
              <a:latin typeface="华文楷体" pitchFamily="2" charset="-122"/>
              <a:ea typeface="华文楷体" pitchFamily="2" charset="-122"/>
            </a:endParaRPr>
          </a:p>
          <a:p>
            <a:pPr>
              <a:lnSpc>
                <a:spcPct val="120000"/>
              </a:lnSpc>
            </a:pPr>
            <a:r>
              <a:rPr lang="zh-CN" altLang="en-US" sz="2800" b="1">
                <a:latin typeface="华文楷体" pitchFamily="2" charset="-122"/>
                <a:ea typeface="华文楷体" pitchFamily="2" charset="-122"/>
              </a:rPr>
              <a:t>段注：</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公羊传</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毛传</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皆云：妇人谓嫁归。此非妇人假归名，乃凡还家者假妇嫁之名也。</a:t>
            </a:r>
            <a:endParaRPr lang="en-US" altLang="zh-CN" sz="2800" b="1">
              <a:latin typeface="华文楷体" pitchFamily="2" charset="-122"/>
              <a:ea typeface="华文楷体" pitchFamily="2" charset="-122"/>
            </a:endParaRPr>
          </a:p>
          <a:p>
            <a:pPr>
              <a:lnSpc>
                <a:spcPct val="120000"/>
              </a:lnSpc>
            </a:pPr>
            <a:endParaRPr lang="en-US" altLang="zh-CN" sz="2800" b="1">
              <a:latin typeface="华文楷体" pitchFamily="2" charset="-122"/>
              <a:ea typeface="华文楷体" pitchFamily="2" charset="-122"/>
            </a:endParaRPr>
          </a:p>
          <a:p>
            <a:pPr>
              <a:lnSpc>
                <a:spcPct val="120000"/>
              </a:lnSpc>
            </a:pPr>
            <a:r>
              <a:rPr lang="zh-CN" altLang="en-US" sz="2800" b="1">
                <a:latin typeface="华文楷体" pitchFamily="2" charset="-122"/>
                <a:ea typeface="华文楷体" pitchFamily="2" charset="-122"/>
              </a:rPr>
              <a:t>后五年，吾妻来</a:t>
            </a:r>
            <a:r>
              <a:rPr lang="zh-CN" altLang="en-US" sz="2800" b="1">
                <a:solidFill>
                  <a:srgbClr val="FF0000"/>
                </a:solidFill>
                <a:latin typeface="华文楷体" pitchFamily="2" charset="-122"/>
                <a:ea typeface="华文楷体" pitchFamily="2" charset="-122"/>
              </a:rPr>
              <a:t>归</a:t>
            </a:r>
            <a:r>
              <a:rPr lang="zh-CN" altLang="en-US" sz="2800" b="1">
                <a:latin typeface="华文楷体" pitchFamily="2" charset="-122"/>
                <a:ea typeface="华文楷体" pitchFamily="2" charset="-122"/>
              </a:rPr>
              <a:t>，时至轩中，从余问古事。</a:t>
            </a:r>
            <a:endParaRPr lang="en-US" altLang="zh-CN" sz="2800" b="1">
              <a:latin typeface="华文楷体" pitchFamily="2" charset="-122"/>
              <a:ea typeface="华文楷体" pitchFamily="2" charset="-122"/>
            </a:endParaRPr>
          </a:p>
          <a:p>
            <a:pPr algn="r">
              <a:lnSpc>
                <a:spcPct val="120000"/>
              </a:lnSpc>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明</a:t>
            </a:r>
            <a:r>
              <a:rPr lang="en-US" altLang="zh-CN" sz="2800" b="1">
                <a:latin typeface="华文楷体" pitchFamily="2" charset="-122"/>
                <a:ea typeface="华文楷体" pitchFamily="2" charset="-122"/>
              </a:rPr>
              <a:t>· </a:t>
            </a:r>
            <a:r>
              <a:rPr lang="zh-CN" altLang="en-US" sz="2800" b="1">
                <a:latin typeface="华文楷体" pitchFamily="2" charset="-122"/>
                <a:ea typeface="华文楷体" pitchFamily="2" charset="-122"/>
              </a:rPr>
              <a:t>归有光</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项脊轩志</a:t>
            </a:r>
            <a:r>
              <a:rPr lang="en-US" altLang="zh-CN" sz="2800" b="1">
                <a:latin typeface="华文楷体" pitchFamily="2" charset="-122"/>
                <a:ea typeface="华文楷体" pitchFamily="2" charset="-122"/>
              </a:rPr>
              <a:t>》</a:t>
            </a:r>
          </a:p>
          <a:p>
            <a:pPr>
              <a:lnSpc>
                <a:spcPct val="120000"/>
              </a:lnSpc>
            </a:pPr>
            <a:r>
              <a:rPr lang="zh-CN" altLang="en-US" sz="2800" b="1">
                <a:latin typeface="华文楷体" pitchFamily="2" charset="-122"/>
                <a:ea typeface="华文楷体" pitchFamily="2" charset="-122"/>
              </a:rPr>
              <a:t>害瀚害否，</a:t>
            </a:r>
            <a:r>
              <a:rPr lang="zh-CN" altLang="en-US" sz="2800" b="1">
                <a:solidFill>
                  <a:srgbClr val="FF0000"/>
                </a:solidFill>
                <a:latin typeface="华文楷体" pitchFamily="2" charset="-122"/>
                <a:ea typeface="华文楷体" pitchFamily="2" charset="-122"/>
              </a:rPr>
              <a:t>归</a:t>
            </a:r>
            <a:r>
              <a:rPr lang="zh-CN" altLang="en-US" sz="2800" b="1">
                <a:latin typeface="华文楷体" pitchFamily="2" charset="-122"/>
                <a:ea typeface="华文楷体" pitchFamily="2" charset="-122"/>
              </a:rPr>
              <a:t>宁父母。</a:t>
            </a:r>
            <a:endParaRPr lang="en-US" altLang="zh-CN" sz="2800" b="1">
              <a:latin typeface="华文楷体" pitchFamily="2" charset="-122"/>
              <a:ea typeface="华文楷体" pitchFamily="2" charset="-122"/>
            </a:endParaRPr>
          </a:p>
          <a:p>
            <a:pPr algn="r">
              <a:lnSpc>
                <a:spcPct val="120000"/>
              </a:lnSpc>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周南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葛覃</a:t>
            </a:r>
            <a:r>
              <a:rPr lang="en-US" altLang="zh-CN" sz="2800" b="1">
                <a:latin typeface="华文楷体" pitchFamily="2" charset="-122"/>
                <a:ea typeface="华文楷体" pitchFamily="2" charset="-122"/>
              </a:rPr>
              <a:t>》</a:t>
            </a:r>
          </a:p>
          <a:p>
            <a:pPr>
              <a:lnSpc>
                <a:spcPct val="120000"/>
              </a:lnSpc>
            </a:pPr>
            <a:endParaRPr lang="zh-CN" altLang="en-US" sz="2800" b="1">
              <a:latin typeface="华文楷体" pitchFamily="2" charset="-122"/>
              <a:ea typeface="华文楷体" pitchFamily="2" charset="-122"/>
            </a:endParaRPr>
          </a:p>
        </p:txBody>
      </p:sp>
      <p:sp>
        <p:nvSpPr>
          <p:cNvPr id="8198" name="文本框 13322"/>
          <p:cNvSpPr txBox="1"/>
          <p:nvPr/>
        </p:nvSpPr>
        <p:spPr>
          <a:xfrm>
            <a:off x="5718382" y="274914"/>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归</a:t>
            </a:r>
          </a:p>
        </p:txBody>
      </p:sp>
    </p:spTree>
    <p:extLst>
      <p:ext uri="{BB962C8B-B14F-4D97-AF65-F5344CB8AC3E}">
        <p14:creationId xmlns:p14="http://schemas.microsoft.com/office/powerpoint/2010/main" val="3600198949"/>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lide(fromBottom)">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slide(fromBottom)">
                                      <p:cBhvr>
                                        <p:cTn id="12" dur="500"/>
                                        <p:tgtEl>
                                          <p:spTgt spid="6">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slide(fromBottom)">
                                      <p:cBhvr>
                                        <p:cTn id="17" dur="500"/>
                                        <p:tgtEl>
                                          <p:spTgt spid="6">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slide(fromBottom)">
                                      <p:cBhvr>
                                        <p:cTn id="22" dur="500"/>
                                        <p:tgtEl>
                                          <p:spTgt spid="6">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slide(fromBottom)">
                                      <p:cBhvr>
                                        <p:cTn id="27" dur="500"/>
                                        <p:tgtEl>
                                          <p:spTgt spid="6">
                                            <p:txEl>
                                              <p:pRg st="7" end="7"/>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slide(fromBottom)">
                                      <p:cBhvr>
                                        <p:cTn id="32" dur="500"/>
                                        <p:tgtEl>
                                          <p:spTgt spid="6">
                                            <p:txEl>
                                              <p:pRg st="8" end="8"/>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slide(fromBottom)">
                                      <p:cBhvr>
                                        <p:cTn id="3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4"/>
          <p:cNvSpPr txBox="1"/>
          <p:nvPr/>
        </p:nvSpPr>
        <p:spPr>
          <a:xfrm>
            <a:off x="1916113" y="3354388"/>
            <a:ext cx="8572500" cy="521970"/>
          </a:xfrm>
          <a:prstGeom prst="rect">
            <a:avLst/>
          </a:prstGeom>
          <a:noFill/>
          <a:ln w="9525">
            <a:noFill/>
          </a:ln>
        </p:spPr>
        <p:txBody>
          <a:bodyPr>
            <a:spAutoFit/>
          </a:bodyPr>
          <a:lstStyle/>
          <a:p>
            <a:r>
              <a:rPr lang="zh-CN" altLang="en-US" sz="2800" b="1">
                <a:solidFill>
                  <a:srgbClr val="0033CC"/>
                </a:solidFill>
                <a:latin typeface="Arial" panose="020b0604020202020204" pitchFamily="34" charset="0"/>
              </a:rPr>
              <a:t>尘网、樊笼比喻什么？表达诗人怎样的情感？</a:t>
            </a:r>
          </a:p>
        </p:txBody>
      </p:sp>
      <p:sp>
        <p:nvSpPr>
          <p:cNvPr id="6" name="TextBox 5"/>
          <p:cNvSpPr txBox="1"/>
          <p:nvPr/>
        </p:nvSpPr>
        <p:spPr>
          <a:xfrm>
            <a:off x="1558925" y="4175125"/>
            <a:ext cx="7850188" cy="2158365"/>
          </a:xfrm>
          <a:prstGeom prst="rect">
            <a:avLst/>
          </a:prstGeom>
          <a:noFill/>
          <a:ln w="9525">
            <a:noFill/>
          </a:ln>
        </p:spPr>
        <p:txBody>
          <a:bodyPr>
            <a:spAutoFit/>
          </a:bodyPr>
          <a:lstStyle/>
          <a:p>
            <a:pPr>
              <a:lnSpc>
                <a:spcPct val="120000"/>
              </a:lnSpc>
            </a:pPr>
            <a:r>
              <a:rPr lang="zh-CN" altLang="en-US" sz="2800" b="1">
                <a:latin typeface="华文楷体" pitchFamily="2" charset="-122"/>
                <a:ea typeface="华文楷体" pitchFamily="2" charset="-122"/>
              </a:rPr>
              <a:t>（</a:t>
            </a:r>
            <a:r>
              <a:rPr lang="en-US" altLang="zh-CN" sz="2800" b="1">
                <a:latin typeface="华文楷体" pitchFamily="2" charset="-122"/>
                <a:ea typeface="华文楷体" pitchFamily="2" charset="-122"/>
              </a:rPr>
              <a:t>1</a:t>
            </a:r>
            <a:r>
              <a:rPr lang="zh-CN" altLang="en-US" sz="2800" b="1">
                <a:latin typeface="华文楷体" pitchFamily="2" charset="-122"/>
                <a:ea typeface="华文楷体" pitchFamily="2" charset="-122"/>
              </a:rPr>
              <a:t>）对勾心斗角、尔虞我诈的官场生活的厌恶。</a:t>
            </a:r>
            <a:endParaRPr lang="en-US" altLang="zh-CN" sz="2800" b="1">
              <a:latin typeface="华文楷体" pitchFamily="2" charset="-122"/>
              <a:ea typeface="华文楷体" pitchFamily="2" charset="-122"/>
            </a:endParaRPr>
          </a:p>
          <a:p>
            <a:pPr>
              <a:lnSpc>
                <a:spcPct val="120000"/>
              </a:lnSpc>
            </a:pPr>
            <a:r>
              <a:rPr lang="zh-CN" altLang="en-US" sz="2800" b="1">
                <a:latin typeface="华文楷体" pitchFamily="2" charset="-122"/>
                <a:ea typeface="华文楷体" pitchFamily="2" charset="-122"/>
              </a:rPr>
              <a:t>（</a:t>
            </a:r>
            <a:r>
              <a:rPr lang="en-US" altLang="zh-CN" sz="2800" b="1">
                <a:latin typeface="华文楷体" pitchFamily="2" charset="-122"/>
                <a:ea typeface="华文楷体" pitchFamily="2" charset="-122"/>
              </a:rPr>
              <a:t>2</a:t>
            </a:r>
            <a:r>
              <a:rPr lang="zh-CN" altLang="en-US" sz="2800" b="1">
                <a:latin typeface="华文楷体" pitchFamily="2" charset="-122"/>
                <a:ea typeface="华文楷体" pitchFamily="2" charset="-122"/>
              </a:rPr>
              <a:t>）“误落尘网中，一去三十年”，用夸大的数字，说明误入时间之长、痛苦之深，是作者对前半生的摇摆、痴迷表示深沉的</a:t>
            </a:r>
            <a:r>
              <a:rPr lang="zh-CN" altLang="en-US" sz="2800" b="1">
                <a:solidFill>
                  <a:srgbClr val="FF0000"/>
                </a:solidFill>
                <a:latin typeface="华文楷体" pitchFamily="2" charset="-122"/>
                <a:ea typeface="华文楷体" pitchFamily="2" charset="-122"/>
              </a:rPr>
              <a:t>悔恨</a:t>
            </a:r>
            <a:r>
              <a:rPr lang="zh-CN" altLang="en-US" sz="2800" b="1">
                <a:latin typeface="华文楷体" pitchFamily="2" charset="-122"/>
                <a:ea typeface="华文楷体" pitchFamily="2" charset="-122"/>
              </a:rPr>
              <a:t>。</a:t>
            </a:r>
          </a:p>
        </p:txBody>
      </p:sp>
      <p:sp>
        <p:nvSpPr>
          <p:cNvPr id="13320" name="矩形 13319"/>
          <p:cNvSpPr/>
          <p:nvPr/>
        </p:nvSpPr>
        <p:spPr>
          <a:xfrm>
            <a:off x="2855913" y="414338"/>
            <a:ext cx="8229600" cy="1143000"/>
          </a:xfrm>
          <a:prstGeom prst="rect">
            <a:avLst/>
          </a:prstGeom>
          <a:noFill/>
          <a:ln w="9525">
            <a:noFill/>
          </a:ln>
        </p:spPr>
        <p:txBody>
          <a:bodyPr anchor="ctr"/>
          <a:lstStyle/>
          <a:p>
            <a:r>
              <a:rPr lang="en-US" altLang="zh-CN" sz="4400" b="1">
                <a:solidFill>
                  <a:schemeClr val="tx2"/>
                </a:solidFill>
                <a:latin typeface="宋体" panose="02010600030101010101" pitchFamily="2" charset="-122"/>
              </a:rPr>
              <a:t>1.</a:t>
            </a:r>
            <a:r>
              <a:rPr lang="zh-CN" altLang="en-US" sz="4400" b="1">
                <a:solidFill>
                  <a:schemeClr val="tx2"/>
                </a:solidFill>
                <a:latin typeface="宋体" panose="02010600030101010101" pitchFamily="2" charset="-122"/>
              </a:rPr>
              <a:t>从何而归？</a:t>
            </a:r>
          </a:p>
        </p:txBody>
      </p:sp>
      <p:sp>
        <p:nvSpPr>
          <p:cNvPr id="13321" name="矩形 13320"/>
          <p:cNvSpPr/>
          <p:nvPr/>
        </p:nvSpPr>
        <p:spPr>
          <a:xfrm>
            <a:off x="2063750" y="1612900"/>
            <a:ext cx="8229600" cy="1528763"/>
          </a:xfrm>
          <a:prstGeom prst="rect">
            <a:avLst/>
          </a:prstGeom>
          <a:noFill/>
          <a:ln w="9525">
            <a:noFill/>
          </a:ln>
        </p:spPr>
        <p:txBody>
          <a:bodyPr/>
          <a:lstStyle/>
          <a:p>
            <a:pPr marL="342900" indent="-342900">
              <a:spcBef>
                <a:spcPct val="20000"/>
              </a:spcBef>
              <a:buFont typeface="Arial" panose="020b0604020202020204" pitchFamily="34" charset="0"/>
              <a:buChar char="•"/>
            </a:pPr>
            <a:r>
              <a:rPr lang="zh-CN" altLang="en-US" sz="3200" b="1">
                <a:latin typeface="宋体" panose="02010600030101010101" pitchFamily="2" charset="-122"/>
              </a:rPr>
              <a:t>误落</a:t>
            </a:r>
            <a:r>
              <a:rPr lang="zh-CN" altLang="en-US" sz="3200" b="1">
                <a:solidFill>
                  <a:srgbClr val="FF5050"/>
                </a:solidFill>
                <a:latin typeface="宋体" panose="02010600030101010101" pitchFamily="2" charset="-122"/>
              </a:rPr>
              <a:t>尘网</a:t>
            </a:r>
            <a:r>
              <a:rPr lang="zh-CN" altLang="en-US" sz="3200" b="1">
                <a:latin typeface="宋体" panose="02010600030101010101" pitchFamily="2" charset="-122"/>
              </a:rPr>
              <a:t>中，一去三十年</a:t>
            </a:r>
          </a:p>
          <a:p>
            <a:pPr marL="342900" indent="-342900">
              <a:spcBef>
                <a:spcPct val="20000"/>
              </a:spcBef>
              <a:buFont typeface="Arial" panose="020b0604020202020204" pitchFamily="34" charset="0"/>
              <a:buChar char="•"/>
            </a:pPr>
            <a:r>
              <a:rPr lang="zh-CN" altLang="en-US" sz="3200" b="1">
                <a:latin typeface="宋体" panose="02010600030101010101" pitchFamily="2" charset="-122"/>
              </a:rPr>
              <a:t>久在</a:t>
            </a:r>
            <a:r>
              <a:rPr lang="zh-CN" altLang="en-US" sz="3200" b="1">
                <a:solidFill>
                  <a:srgbClr val="FF5050"/>
                </a:solidFill>
                <a:latin typeface="宋体" panose="02010600030101010101" pitchFamily="2" charset="-122"/>
              </a:rPr>
              <a:t>樊笼</a:t>
            </a:r>
            <a:r>
              <a:rPr lang="zh-CN" altLang="en-US" sz="3200" b="1">
                <a:latin typeface="宋体" panose="02010600030101010101" pitchFamily="2" charset="-122"/>
              </a:rPr>
              <a:t>里，</a:t>
            </a:r>
            <a:r>
              <a:rPr lang="zh-CN" altLang="en-US" sz="3200" b="1">
                <a:latin typeface="Arial" panose="020b0604020202020204" pitchFamily="34" charset="0"/>
              </a:rPr>
              <a:t>复得返</a:t>
            </a:r>
            <a:r>
              <a:rPr lang="zh-CN" altLang="en-US" sz="3200" b="1">
                <a:latin typeface="宋体" panose="02010600030101010101" pitchFamily="2" charset="-122"/>
              </a:rPr>
              <a:t>自然</a:t>
            </a:r>
          </a:p>
        </p:txBody>
      </p:sp>
      <p:sp>
        <p:nvSpPr>
          <p:cNvPr id="8198" name="文本框 13322"/>
          <p:cNvSpPr txBox="1"/>
          <p:nvPr/>
        </p:nvSpPr>
        <p:spPr>
          <a:xfrm>
            <a:off x="7427913" y="115888"/>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品诗意</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additive="base">
                                        <p:cTn id="7" dur="500" fill="hold"/>
                                        <p:tgtEl>
                                          <p:spTgt spid="13320"/>
                                        </p:tgtEl>
                                        <p:attrNameLst>
                                          <p:attrName>ppt_x</p:attrName>
                                        </p:attrNameLst>
                                      </p:cBhvr>
                                      <p:tavLst>
                                        <p:tav tm="0">
                                          <p:val>
                                            <p:strVal val="#ppt_x"/>
                                          </p:val>
                                        </p:tav>
                                        <p:tav tm="100000">
                                          <p:val>
                                            <p:strVal val="#ppt_x"/>
                                          </p:val>
                                        </p:tav>
                                      </p:tavLst>
                                    </p:anim>
                                    <p:anim calcmode="lin" valueType="num">
                                      <p:cBhvr additive="base">
                                        <p:cTn id="8"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21">
                                            <p:txEl>
                                              <p:pRg st="0" end="0"/>
                                            </p:txEl>
                                          </p:spTgt>
                                        </p:tgtEl>
                                        <p:attrNameLst>
                                          <p:attrName>style.visibility</p:attrName>
                                        </p:attrNameLst>
                                      </p:cBhvr>
                                      <p:to>
                                        <p:strVal val="visible"/>
                                      </p:to>
                                    </p:set>
                                    <p:anim calcmode="lin" valueType="num">
                                      <p:cBhvr additive="base">
                                        <p:cTn id="13" dur="500" fill="hold"/>
                                        <p:tgtEl>
                                          <p:spTgt spid="1332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21">
                                            <p:txEl>
                                              <p:pRg st="1" end="1"/>
                                            </p:txEl>
                                          </p:spTgt>
                                        </p:tgtEl>
                                        <p:attrNameLst>
                                          <p:attrName>style.visibility</p:attrName>
                                        </p:attrNameLst>
                                      </p:cBhvr>
                                      <p:to>
                                        <p:strVal val="visible"/>
                                      </p:to>
                                    </p:set>
                                    <p:anim calcmode="lin" valueType="num">
                                      <p:cBhvr additive="base">
                                        <p:cTn id="19" dur="500" fill="hold"/>
                                        <p:tgtEl>
                                          <p:spTgt spid="1332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ssolve">
                                      <p:cBhvr>
                                        <p:cTn id="25" dur="500"/>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slide(fromBottom)">
                                      <p:cBhvr>
                                        <p:cTn id="30" dur="500"/>
                                        <p:tgtEl>
                                          <p:spTgt spid="6">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slide(fromBottom)">
                                      <p:cBhvr>
                                        <p:cTn id="3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2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3000375" y="579438"/>
            <a:ext cx="4286250" cy="768350"/>
          </a:xfrm>
          <a:prstGeom prst="rect">
            <a:avLst/>
          </a:prstGeom>
          <a:noFill/>
          <a:ln w="9525">
            <a:noFill/>
          </a:ln>
        </p:spPr>
        <p:txBody>
          <a:bodyPr>
            <a:spAutoFit/>
          </a:bodyPr>
          <a:lstStyle/>
          <a:p>
            <a:r>
              <a:rPr lang="en-US" altLang="zh-CN" sz="4400" b="1">
                <a:solidFill>
                  <a:schemeClr val="tx2"/>
                </a:solidFill>
                <a:latin typeface="宋体" panose="02010600030101010101" pitchFamily="2" charset="-122"/>
              </a:rPr>
              <a:t>2.</a:t>
            </a:r>
            <a:r>
              <a:rPr lang="zh-CN" altLang="en-US" sz="4400" b="1">
                <a:solidFill>
                  <a:schemeClr val="tx2"/>
                </a:solidFill>
                <a:latin typeface="宋体" panose="02010600030101010101" pitchFamily="2" charset="-122"/>
              </a:rPr>
              <a:t>为何而归？</a:t>
            </a:r>
          </a:p>
        </p:txBody>
      </p:sp>
      <p:sp>
        <p:nvSpPr>
          <p:cNvPr id="3" name="TextBox 2"/>
          <p:cNvSpPr txBox="1"/>
          <p:nvPr/>
        </p:nvSpPr>
        <p:spPr>
          <a:xfrm>
            <a:off x="1847850" y="1375251"/>
            <a:ext cx="6786563" cy="583565"/>
          </a:xfrm>
          <a:prstGeom prst="rect">
            <a:avLst/>
          </a:prstGeom>
          <a:noFill/>
          <a:ln w="9525">
            <a:noFill/>
          </a:ln>
        </p:spPr>
        <p:txBody>
          <a:bodyPr>
            <a:spAutoFit/>
          </a:bodyPr>
          <a:lstStyle/>
          <a:p>
            <a:r>
              <a:rPr lang="zh-CN" altLang="en-US" sz="3200" b="1">
                <a:latin typeface="Arial" panose="020b0604020202020204" pitchFamily="34" charset="0"/>
              </a:rPr>
              <a:t>（</a:t>
            </a:r>
            <a:r>
              <a:rPr lang="en-US" altLang="zh-CN" sz="3200" b="1">
                <a:latin typeface="Arial" panose="020b0604020202020204" pitchFamily="34" charset="0"/>
              </a:rPr>
              <a:t>1</a:t>
            </a:r>
            <a:r>
              <a:rPr lang="zh-CN" altLang="en-US" sz="3200" b="1">
                <a:latin typeface="Arial" panose="020b0604020202020204" pitchFamily="34" charset="0"/>
              </a:rPr>
              <a:t>）少无适俗韵，性本爱丘山。</a:t>
            </a:r>
          </a:p>
        </p:txBody>
      </p:sp>
      <p:sp>
        <p:nvSpPr>
          <p:cNvPr id="9" name="TextBox 8"/>
          <p:cNvSpPr txBox="1"/>
          <p:nvPr/>
        </p:nvSpPr>
        <p:spPr>
          <a:xfrm>
            <a:off x="1847850" y="1948187"/>
            <a:ext cx="8569325" cy="1569660"/>
          </a:xfrm>
          <a:prstGeom prst="rect">
            <a:avLst/>
          </a:prstGeom>
          <a:noFill/>
          <a:ln w="9525">
            <a:noFill/>
          </a:ln>
        </p:spPr>
        <p:txBody>
          <a:bodyPr>
            <a:spAutoFit/>
          </a:bodyPr>
          <a:lstStyle/>
          <a:p>
            <a:r>
              <a:rPr lang="zh-CN" altLang="en-US" sz="3200" b="1">
                <a:latin typeface="Arial" panose="020b0604020202020204" pitchFamily="34" charset="0"/>
              </a:rPr>
              <a:t>（</a:t>
            </a:r>
            <a:r>
              <a:rPr lang="en-US" altLang="zh-CN" sz="3200" b="1">
                <a:latin typeface="Arial" panose="020b0604020202020204" pitchFamily="34" charset="0"/>
              </a:rPr>
              <a:t>2</a:t>
            </a:r>
            <a:r>
              <a:rPr lang="zh-CN" altLang="en-US" sz="3200" b="1">
                <a:latin typeface="Arial" panose="020b0604020202020204" pitchFamily="34" charset="0"/>
              </a:rPr>
              <a:t>）</a:t>
            </a:r>
            <a:r>
              <a:rPr lang="zh-CN" altLang="en-US" sz="3200" b="1">
                <a:solidFill>
                  <a:srgbClr val="FF0000"/>
                </a:solidFill>
                <a:latin typeface="Arial" panose="020b0604020202020204" pitchFamily="34" charset="0"/>
              </a:rPr>
              <a:t>误</a:t>
            </a:r>
            <a:r>
              <a:rPr lang="zh-CN" altLang="en-US" sz="3200" b="1">
                <a:latin typeface="Arial" panose="020b0604020202020204" pitchFamily="34" charset="0"/>
              </a:rPr>
              <a:t>落尘网中</a:t>
            </a:r>
            <a:endParaRPr lang="en-US" altLang="zh-CN" sz="3200" b="1">
              <a:latin typeface="Arial" panose="020b0604020202020204" pitchFamily="34" charset="0"/>
            </a:endParaRPr>
          </a:p>
          <a:p>
            <a:r>
              <a:rPr lang="zh-CN" altLang="en-US" sz="3200" b="1">
                <a:latin typeface="Arial" panose="020b0604020202020204" pitchFamily="34" charset="0"/>
              </a:rPr>
              <a:t>（</a:t>
            </a:r>
            <a:r>
              <a:rPr lang="en-US" altLang="zh-CN" sz="3200" b="1">
                <a:latin typeface="Arial" panose="020b0604020202020204" pitchFamily="34" charset="0"/>
              </a:rPr>
              <a:t>3</a:t>
            </a:r>
            <a:r>
              <a:rPr lang="zh-CN" altLang="en-US" sz="3200" b="1">
                <a:latin typeface="Arial" panose="020b0604020202020204" pitchFamily="34" charset="0"/>
              </a:rPr>
              <a:t>）</a:t>
            </a:r>
            <a:r>
              <a:rPr lang="zh-CN" altLang="en-US" sz="3200" b="1">
                <a:solidFill>
                  <a:srgbClr val="FF0000"/>
                </a:solidFill>
                <a:latin typeface="Arial" panose="020b0604020202020204" pitchFamily="34" charset="0"/>
              </a:rPr>
              <a:t>羁鸟</a:t>
            </a:r>
            <a:r>
              <a:rPr lang="zh-CN" altLang="en-US" sz="3200" b="1">
                <a:latin typeface="Arial" panose="020b0604020202020204" pitchFamily="34" charset="0"/>
              </a:rPr>
              <a:t>恋</a:t>
            </a:r>
            <a:r>
              <a:rPr lang="zh-CN" altLang="en-US" sz="3200" b="1">
                <a:solidFill>
                  <a:srgbClr val="FF0000"/>
                </a:solidFill>
                <a:latin typeface="Arial" panose="020b0604020202020204" pitchFamily="34" charset="0"/>
              </a:rPr>
              <a:t>旧林</a:t>
            </a:r>
            <a:r>
              <a:rPr lang="zh-CN" altLang="en-US" sz="3200" b="1">
                <a:latin typeface="Arial" panose="020b0604020202020204" pitchFamily="34" charset="0"/>
              </a:rPr>
              <a:t>，</a:t>
            </a:r>
            <a:r>
              <a:rPr lang="zh-CN" altLang="en-US" sz="3200" b="1">
                <a:solidFill>
                  <a:srgbClr val="FF0000"/>
                </a:solidFill>
                <a:latin typeface="Arial" panose="020b0604020202020204" pitchFamily="34" charset="0"/>
              </a:rPr>
              <a:t>池鱼</a:t>
            </a:r>
            <a:r>
              <a:rPr lang="zh-CN" altLang="en-US" sz="3200" b="1">
                <a:latin typeface="Arial" panose="020b0604020202020204" pitchFamily="34" charset="0"/>
              </a:rPr>
              <a:t>思</a:t>
            </a:r>
            <a:r>
              <a:rPr lang="zh-CN" altLang="en-US" sz="3200" b="1">
                <a:solidFill>
                  <a:srgbClr val="FF0000"/>
                </a:solidFill>
                <a:latin typeface="Arial" panose="020b0604020202020204" pitchFamily="34" charset="0"/>
              </a:rPr>
              <a:t>故渊</a:t>
            </a:r>
            <a:r>
              <a:rPr lang="zh-CN" altLang="en-US" sz="3200" b="1">
                <a:latin typeface="Arial" panose="020b0604020202020204" pitchFamily="34" charset="0"/>
              </a:rPr>
              <a:t>。开荒南野际，</a:t>
            </a:r>
            <a:r>
              <a:rPr lang="zh-CN" altLang="en-US" sz="3200" b="1">
                <a:solidFill>
                  <a:srgbClr val="FF0000"/>
                </a:solidFill>
                <a:latin typeface="Arial" panose="020b0604020202020204" pitchFamily="34" charset="0"/>
              </a:rPr>
              <a:t>守拙</a:t>
            </a:r>
            <a:r>
              <a:rPr lang="zh-CN" altLang="en-US" sz="3200" b="1">
                <a:latin typeface="Arial" panose="020b0604020202020204" pitchFamily="34" charset="0"/>
              </a:rPr>
              <a:t>归园田。</a:t>
            </a:r>
          </a:p>
        </p:txBody>
      </p:sp>
      <p:sp>
        <p:nvSpPr>
          <p:cNvPr id="10" name="TextBox 9"/>
          <p:cNvSpPr txBox="1"/>
          <p:nvPr/>
        </p:nvSpPr>
        <p:spPr>
          <a:xfrm>
            <a:off x="2062163" y="3573463"/>
            <a:ext cx="8786812" cy="607695"/>
          </a:xfrm>
          <a:prstGeom prst="rect">
            <a:avLst/>
          </a:prstGeom>
          <a:noFill/>
          <a:ln w="9525">
            <a:noFill/>
          </a:ln>
        </p:spPr>
        <p:txBody>
          <a:bodyPr>
            <a:spAutoFit/>
          </a:bodyPr>
          <a:lstStyle/>
          <a:p>
            <a:pPr algn="just">
              <a:lnSpc>
                <a:spcPct val="120000"/>
              </a:lnSpc>
            </a:pPr>
            <a:r>
              <a:rPr lang="zh-CN" altLang="en-US" sz="2800" b="1">
                <a:solidFill>
                  <a:srgbClr val="0033CC"/>
                </a:solidFill>
                <a:latin typeface="Arial" panose="020b0604020202020204" pitchFamily="34" charset="0"/>
              </a:rPr>
              <a:t>为什么要“守拙”？</a:t>
            </a:r>
          </a:p>
        </p:txBody>
      </p:sp>
      <p:sp>
        <p:nvSpPr>
          <p:cNvPr id="12" name="横卷形 11"/>
          <p:cNvSpPr/>
          <p:nvPr/>
        </p:nvSpPr>
        <p:spPr>
          <a:xfrm>
            <a:off x="2063750" y="5516563"/>
            <a:ext cx="7000875" cy="85725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根本原因：保持自己精神上的自由和独立</a:t>
            </a:r>
          </a:p>
        </p:txBody>
      </p:sp>
      <p:sp>
        <p:nvSpPr>
          <p:cNvPr id="9223" name="文本框 14350"/>
          <p:cNvSpPr txBox="1"/>
          <p:nvPr/>
        </p:nvSpPr>
        <p:spPr>
          <a:xfrm>
            <a:off x="7319963" y="74613"/>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品诗意</a:t>
            </a:r>
          </a:p>
        </p:txBody>
      </p:sp>
      <p:sp>
        <p:nvSpPr>
          <p:cNvPr id="14352" name="文本框 14351"/>
          <p:cNvSpPr txBox="1"/>
          <p:nvPr/>
        </p:nvSpPr>
        <p:spPr>
          <a:xfrm>
            <a:off x="2136775" y="4365625"/>
            <a:ext cx="7272338" cy="953135"/>
          </a:xfrm>
          <a:prstGeom prst="rect">
            <a:avLst/>
          </a:prstGeom>
          <a:noFill/>
          <a:ln w="9525">
            <a:noFill/>
          </a:ln>
        </p:spPr>
        <p:txBody>
          <a:bodyPr>
            <a:spAutoFit/>
          </a:bodyPr>
          <a:lstStyle/>
          <a:p>
            <a:r>
              <a:rPr lang="zh-CN" altLang="en-US" sz="2800" b="1">
                <a:solidFill>
                  <a:srgbClr val="FF0000"/>
                </a:solidFill>
                <a:latin typeface="华文楷体" pitchFamily="2" charset="-122"/>
                <a:ea typeface="华文楷体" pitchFamily="2" charset="-122"/>
              </a:rPr>
              <a:t>用比喻形象地写出对官场的厌恶及回归田园的迫切心情。</a:t>
            </a:r>
            <a:endParaRPr lang="zh-CN" altLang="en-US" b="1">
              <a:latin typeface="Arial" panose="020b0604020202020204" pitchFamily="34" charset="0"/>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lide(fromBottom)">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4352"/>
                                        </p:tgtEl>
                                        <p:attrNameLst>
                                          <p:attrName>style.visibility</p:attrName>
                                        </p:attrNameLst>
                                      </p:cBhvr>
                                      <p:to>
                                        <p:strVal val="visible"/>
                                      </p:to>
                                    </p:set>
                                    <p:anim calcmode="lin" valueType="num">
                                      <p:cBhvr additive="base">
                                        <p:cTn id="28" dur="500" fill="hold"/>
                                        <p:tgtEl>
                                          <p:spTgt spid="14352"/>
                                        </p:tgtEl>
                                        <p:attrNameLst>
                                          <p:attrName>ppt_x</p:attrName>
                                        </p:attrNameLst>
                                      </p:cBhvr>
                                      <p:tavLst>
                                        <p:tav tm="0">
                                          <p:val>
                                            <p:strVal val="1+#ppt_w/2"/>
                                          </p:val>
                                        </p:tav>
                                        <p:tav tm="100000">
                                          <p:val>
                                            <p:strVal val="#ppt_x"/>
                                          </p:val>
                                        </p:tav>
                                      </p:tavLst>
                                    </p:anim>
                                    <p:anim calcmode="lin" valueType="num">
                                      <p:cBhvr additive="base">
                                        <p:cTn id="29" dur="500" fill="hold"/>
                                        <p:tgtEl>
                                          <p:spTgt spid="1435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2" grpId="0"/>
      <p:bldP spid="1435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Box 1"/>
          <p:cNvSpPr txBox="1"/>
          <p:nvPr/>
        </p:nvSpPr>
        <p:spPr>
          <a:xfrm>
            <a:off x="2952750" y="506413"/>
            <a:ext cx="4286250" cy="768350"/>
          </a:xfrm>
          <a:prstGeom prst="rect">
            <a:avLst/>
          </a:prstGeom>
          <a:noFill/>
          <a:ln w="9525">
            <a:noFill/>
          </a:ln>
        </p:spPr>
        <p:txBody>
          <a:bodyPr>
            <a:spAutoFit/>
          </a:bodyPr>
          <a:lstStyle/>
          <a:p>
            <a:r>
              <a:rPr lang="en-US" altLang="zh-CN" sz="4400" b="1">
                <a:solidFill>
                  <a:schemeClr val="tx2"/>
                </a:solidFill>
                <a:latin typeface="宋体" panose="02010600030101010101" pitchFamily="2" charset="-122"/>
              </a:rPr>
              <a:t>3.</a:t>
            </a:r>
            <a:r>
              <a:rPr lang="zh-CN" altLang="en-US" sz="4400" b="1">
                <a:solidFill>
                  <a:schemeClr val="tx2"/>
                </a:solidFill>
                <a:latin typeface="宋体" panose="02010600030101010101" pitchFamily="2" charset="-122"/>
              </a:rPr>
              <a:t>归向何处？</a:t>
            </a:r>
          </a:p>
        </p:txBody>
      </p:sp>
      <p:sp>
        <p:nvSpPr>
          <p:cNvPr id="4" name="Rectangle 4"/>
          <p:cNvSpPr/>
          <p:nvPr/>
        </p:nvSpPr>
        <p:spPr>
          <a:xfrm>
            <a:off x="1739900" y="1412875"/>
            <a:ext cx="9036050" cy="953135"/>
          </a:xfrm>
          <a:prstGeom prst="rect">
            <a:avLst/>
          </a:prstGeom>
          <a:noFill/>
          <a:ln w="9525">
            <a:noFill/>
          </a:ln>
        </p:spPr>
        <p:txBody>
          <a:bodyPr>
            <a:spAutoFit/>
          </a:bodyPr>
          <a:lstStyle/>
          <a:p>
            <a:r>
              <a:rPr lang="zh-CN" altLang="en-US" sz="2800" b="1">
                <a:solidFill>
                  <a:srgbClr val="FF0000"/>
                </a:solidFill>
                <a:latin typeface="华文楷体" pitchFamily="2" charset="-122"/>
                <a:ea typeface="华文楷体" pitchFamily="2" charset="-122"/>
              </a:rPr>
              <a:t>方宅</a:t>
            </a:r>
            <a:r>
              <a:rPr lang="zh-CN" altLang="en-US" sz="2800" b="1">
                <a:latin typeface="华文楷体" pitchFamily="2" charset="-122"/>
                <a:ea typeface="华文楷体" pitchFamily="2" charset="-122"/>
              </a:rPr>
              <a:t>十余亩，</a:t>
            </a:r>
            <a:r>
              <a:rPr lang="zh-CN" altLang="en-US" sz="2800" b="1">
                <a:solidFill>
                  <a:srgbClr val="FF0000"/>
                </a:solidFill>
                <a:latin typeface="华文楷体" pitchFamily="2" charset="-122"/>
                <a:ea typeface="华文楷体" pitchFamily="2" charset="-122"/>
              </a:rPr>
              <a:t>草屋</a:t>
            </a:r>
            <a:r>
              <a:rPr lang="zh-CN" altLang="en-US" sz="2800" b="1">
                <a:latin typeface="华文楷体" pitchFamily="2" charset="-122"/>
                <a:ea typeface="华文楷体" pitchFamily="2" charset="-122"/>
              </a:rPr>
              <a:t>八九间。</a:t>
            </a:r>
            <a:r>
              <a:rPr lang="zh-CN" altLang="en-US" sz="2800" b="1">
                <a:solidFill>
                  <a:srgbClr val="FF0000"/>
                </a:solidFill>
                <a:latin typeface="华文楷体" pitchFamily="2" charset="-122"/>
                <a:ea typeface="华文楷体" pitchFamily="2" charset="-122"/>
              </a:rPr>
              <a:t>榆柳</a:t>
            </a:r>
            <a:r>
              <a:rPr lang="zh-CN" altLang="en-US" sz="2800" b="1">
                <a:latin typeface="华文楷体" pitchFamily="2" charset="-122"/>
                <a:ea typeface="华文楷体" pitchFamily="2" charset="-122"/>
              </a:rPr>
              <a:t>荫后檐，</a:t>
            </a:r>
            <a:r>
              <a:rPr lang="zh-CN" altLang="en-US" sz="2800" b="1">
                <a:solidFill>
                  <a:srgbClr val="FF0000"/>
                </a:solidFill>
                <a:latin typeface="华文楷体" pitchFamily="2" charset="-122"/>
                <a:ea typeface="华文楷体" pitchFamily="2" charset="-122"/>
              </a:rPr>
              <a:t>桃李</a:t>
            </a:r>
            <a:r>
              <a:rPr lang="zh-CN" altLang="en-US" sz="2800" b="1">
                <a:latin typeface="华文楷体" pitchFamily="2" charset="-122"/>
                <a:ea typeface="华文楷体" pitchFamily="2" charset="-122"/>
              </a:rPr>
              <a:t>罗堂前。</a:t>
            </a:r>
          </a:p>
          <a:p>
            <a:r>
              <a:rPr lang="zh-CN" altLang="en-US" sz="2800" b="1">
                <a:latin typeface="华文楷体" pitchFamily="2" charset="-122"/>
                <a:ea typeface="华文楷体" pitchFamily="2" charset="-122"/>
              </a:rPr>
              <a:t>暧暧</a:t>
            </a:r>
            <a:r>
              <a:rPr lang="zh-CN" altLang="en-US" sz="2800" b="1">
                <a:solidFill>
                  <a:srgbClr val="FF0000"/>
                </a:solidFill>
                <a:latin typeface="华文楷体" pitchFamily="2" charset="-122"/>
                <a:ea typeface="华文楷体" pitchFamily="2" charset="-122"/>
              </a:rPr>
              <a:t>远人村</a:t>
            </a:r>
            <a:r>
              <a:rPr lang="zh-CN" altLang="en-US" sz="2800" b="1">
                <a:latin typeface="华文楷体" pitchFamily="2" charset="-122"/>
                <a:ea typeface="华文楷体" pitchFamily="2" charset="-122"/>
              </a:rPr>
              <a:t>，依依</a:t>
            </a:r>
            <a:r>
              <a:rPr lang="zh-CN" altLang="en-US" sz="2800" b="1">
                <a:solidFill>
                  <a:srgbClr val="FF0000"/>
                </a:solidFill>
                <a:latin typeface="华文楷体" pitchFamily="2" charset="-122"/>
                <a:ea typeface="华文楷体" pitchFamily="2" charset="-122"/>
              </a:rPr>
              <a:t>墟里烟</a:t>
            </a:r>
            <a:r>
              <a:rPr lang="zh-CN" altLang="en-US" sz="2800" b="1">
                <a:latin typeface="华文楷体" pitchFamily="2" charset="-122"/>
                <a:ea typeface="华文楷体" pitchFamily="2" charset="-122"/>
              </a:rPr>
              <a:t>。</a:t>
            </a:r>
            <a:r>
              <a:rPr lang="zh-CN" altLang="en-US" sz="2800" b="1">
                <a:solidFill>
                  <a:srgbClr val="FF0000"/>
                </a:solidFill>
                <a:latin typeface="华文楷体" pitchFamily="2" charset="-122"/>
                <a:ea typeface="华文楷体" pitchFamily="2" charset="-122"/>
              </a:rPr>
              <a:t>狗吠</a:t>
            </a:r>
            <a:r>
              <a:rPr lang="zh-CN" altLang="en-US" sz="2800" b="1">
                <a:latin typeface="华文楷体" pitchFamily="2" charset="-122"/>
                <a:ea typeface="华文楷体" pitchFamily="2" charset="-122"/>
              </a:rPr>
              <a:t>深巷中，</a:t>
            </a:r>
            <a:r>
              <a:rPr lang="zh-CN" altLang="en-US" sz="2800" b="1">
                <a:solidFill>
                  <a:srgbClr val="FF0000"/>
                </a:solidFill>
                <a:latin typeface="华文楷体" pitchFamily="2" charset="-122"/>
                <a:ea typeface="华文楷体" pitchFamily="2" charset="-122"/>
              </a:rPr>
              <a:t>鸡鸣</a:t>
            </a:r>
            <a:r>
              <a:rPr lang="zh-CN" altLang="en-US" sz="2800" b="1">
                <a:latin typeface="华文楷体" pitchFamily="2" charset="-122"/>
                <a:ea typeface="华文楷体" pitchFamily="2" charset="-122"/>
              </a:rPr>
              <a:t>桑树颠。</a:t>
            </a:r>
            <a:endParaRPr lang="en-US" altLang="zh-CN" sz="3600" b="1">
              <a:latin typeface="Arial" panose="020b0604020202020204" pitchFamily="34" charset="0"/>
            </a:endParaRPr>
          </a:p>
        </p:txBody>
      </p:sp>
      <p:sp>
        <p:nvSpPr>
          <p:cNvPr id="5" name="TextBox 4"/>
          <p:cNvSpPr txBox="1"/>
          <p:nvPr/>
        </p:nvSpPr>
        <p:spPr>
          <a:xfrm>
            <a:off x="2058988" y="2478088"/>
            <a:ext cx="8429625" cy="521970"/>
          </a:xfrm>
          <a:prstGeom prst="rect">
            <a:avLst/>
          </a:prstGeom>
          <a:noFill/>
          <a:ln w="9525">
            <a:noFill/>
          </a:ln>
        </p:spPr>
        <p:txBody>
          <a:bodyPr>
            <a:spAutoFit/>
          </a:bodyPr>
          <a:lstStyle/>
          <a:p>
            <a:r>
              <a:rPr lang="zh-CN" altLang="en-US" sz="2800" b="1">
                <a:solidFill>
                  <a:srgbClr val="0033CC"/>
                </a:solidFill>
                <a:latin typeface="Arial" panose="020b0604020202020204" pitchFamily="34" charset="0"/>
              </a:rPr>
              <a:t>诗人的描写角度有何变化？</a:t>
            </a:r>
          </a:p>
        </p:txBody>
      </p:sp>
      <p:sp>
        <p:nvSpPr>
          <p:cNvPr id="6" name="TextBox 5"/>
          <p:cNvSpPr txBox="1"/>
          <p:nvPr/>
        </p:nvSpPr>
        <p:spPr>
          <a:xfrm>
            <a:off x="2640013" y="2997200"/>
            <a:ext cx="2087562" cy="521970"/>
          </a:xfrm>
          <a:prstGeom prst="rect">
            <a:avLst/>
          </a:prstGeom>
          <a:noFill/>
          <a:ln w="9525">
            <a:noFill/>
          </a:ln>
        </p:spPr>
        <p:txBody>
          <a:bodyPr>
            <a:spAutoFit/>
          </a:bodyPr>
          <a:lstStyle/>
          <a:p>
            <a:r>
              <a:rPr lang="zh-CN" altLang="en-US" sz="2800" b="1">
                <a:latin typeface="华文楷体" pitchFamily="2" charset="-122"/>
                <a:ea typeface="华文楷体" pitchFamily="2" charset="-122"/>
              </a:rPr>
              <a:t>方宅、草屋</a:t>
            </a:r>
          </a:p>
        </p:txBody>
      </p:sp>
      <p:sp>
        <p:nvSpPr>
          <p:cNvPr id="7" name="TextBox 6"/>
          <p:cNvSpPr txBox="1"/>
          <p:nvPr/>
        </p:nvSpPr>
        <p:spPr>
          <a:xfrm>
            <a:off x="4943475" y="3357563"/>
            <a:ext cx="1785938" cy="521970"/>
          </a:xfrm>
          <a:prstGeom prst="rect">
            <a:avLst/>
          </a:prstGeom>
          <a:noFill/>
          <a:ln w="9525">
            <a:noFill/>
          </a:ln>
        </p:spPr>
        <p:txBody>
          <a:bodyPr>
            <a:spAutoFit/>
          </a:bodyPr>
          <a:lstStyle/>
          <a:p>
            <a:r>
              <a:rPr lang="zh-CN" altLang="en-US" sz="2800" b="1">
                <a:solidFill>
                  <a:srgbClr val="FF0000"/>
                </a:solidFill>
                <a:latin typeface="华文楷体" pitchFamily="2" charset="-122"/>
                <a:ea typeface="华文楷体" pitchFamily="2" charset="-122"/>
              </a:rPr>
              <a:t>（近景）</a:t>
            </a:r>
          </a:p>
        </p:txBody>
      </p:sp>
      <p:sp>
        <p:nvSpPr>
          <p:cNvPr id="8" name="TextBox 7"/>
          <p:cNvSpPr txBox="1"/>
          <p:nvPr/>
        </p:nvSpPr>
        <p:spPr>
          <a:xfrm>
            <a:off x="2657475" y="4149725"/>
            <a:ext cx="2214563" cy="521970"/>
          </a:xfrm>
          <a:prstGeom prst="rect">
            <a:avLst/>
          </a:prstGeom>
          <a:noFill/>
          <a:ln w="9525">
            <a:noFill/>
          </a:ln>
        </p:spPr>
        <p:txBody>
          <a:bodyPr>
            <a:spAutoFit/>
          </a:bodyPr>
          <a:lstStyle/>
          <a:p>
            <a:r>
              <a:rPr lang="zh-CN" altLang="en-US" sz="2800" b="1">
                <a:latin typeface="华文楷体" pitchFamily="2" charset="-122"/>
                <a:ea typeface="华文楷体" pitchFamily="2" charset="-122"/>
              </a:rPr>
              <a:t>村落、炊烟</a:t>
            </a:r>
          </a:p>
        </p:txBody>
      </p:sp>
      <p:sp>
        <p:nvSpPr>
          <p:cNvPr id="9" name="TextBox 8"/>
          <p:cNvSpPr txBox="1"/>
          <p:nvPr/>
        </p:nvSpPr>
        <p:spPr>
          <a:xfrm>
            <a:off x="4957763" y="4133850"/>
            <a:ext cx="1785937" cy="521970"/>
          </a:xfrm>
          <a:prstGeom prst="rect">
            <a:avLst/>
          </a:prstGeom>
          <a:noFill/>
          <a:ln w="9525">
            <a:noFill/>
          </a:ln>
        </p:spPr>
        <p:txBody>
          <a:bodyPr>
            <a:spAutoFit/>
          </a:bodyPr>
          <a:lstStyle/>
          <a:p>
            <a:r>
              <a:rPr lang="zh-CN" altLang="en-US" sz="2800">
                <a:solidFill>
                  <a:srgbClr val="FF0000"/>
                </a:solidFill>
                <a:latin typeface="华文楷体" pitchFamily="2" charset="-122"/>
                <a:ea typeface="华文楷体" pitchFamily="2" charset="-122"/>
              </a:rPr>
              <a:t>（</a:t>
            </a:r>
            <a:r>
              <a:rPr lang="zh-CN" altLang="en-US" sz="2800" b="1">
                <a:solidFill>
                  <a:srgbClr val="FF0000"/>
                </a:solidFill>
                <a:latin typeface="华文楷体" pitchFamily="2" charset="-122"/>
                <a:ea typeface="华文楷体" pitchFamily="2" charset="-122"/>
              </a:rPr>
              <a:t>远景</a:t>
            </a:r>
            <a:r>
              <a:rPr lang="zh-CN" altLang="en-US" sz="2800">
                <a:solidFill>
                  <a:srgbClr val="FF0000"/>
                </a:solidFill>
                <a:latin typeface="华文楷体" pitchFamily="2" charset="-122"/>
                <a:ea typeface="华文楷体" pitchFamily="2" charset="-122"/>
              </a:rPr>
              <a:t>）</a:t>
            </a:r>
          </a:p>
        </p:txBody>
      </p:sp>
      <p:sp>
        <p:nvSpPr>
          <p:cNvPr id="11" name="TextBox 10"/>
          <p:cNvSpPr txBox="1"/>
          <p:nvPr/>
        </p:nvSpPr>
        <p:spPr>
          <a:xfrm>
            <a:off x="2657475" y="3573463"/>
            <a:ext cx="2214563" cy="521970"/>
          </a:xfrm>
          <a:prstGeom prst="rect">
            <a:avLst/>
          </a:prstGeom>
          <a:noFill/>
          <a:ln w="9525">
            <a:noFill/>
          </a:ln>
        </p:spPr>
        <p:txBody>
          <a:bodyPr>
            <a:spAutoFit/>
          </a:bodyPr>
          <a:lstStyle/>
          <a:p>
            <a:r>
              <a:rPr lang="zh-CN" altLang="en-US" sz="2800" b="1">
                <a:latin typeface="华文楷体" pitchFamily="2" charset="-122"/>
                <a:ea typeface="华文楷体" pitchFamily="2" charset="-122"/>
              </a:rPr>
              <a:t>榆柳、桃李</a:t>
            </a:r>
          </a:p>
        </p:txBody>
      </p:sp>
      <p:sp>
        <p:nvSpPr>
          <p:cNvPr id="12" name="TextBox 11"/>
          <p:cNvSpPr txBox="1"/>
          <p:nvPr/>
        </p:nvSpPr>
        <p:spPr>
          <a:xfrm>
            <a:off x="2657475" y="4724400"/>
            <a:ext cx="2214563" cy="521970"/>
          </a:xfrm>
          <a:prstGeom prst="rect">
            <a:avLst/>
          </a:prstGeom>
          <a:noFill/>
          <a:ln w="9525">
            <a:noFill/>
          </a:ln>
        </p:spPr>
        <p:txBody>
          <a:bodyPr>
            <a:spAutoFit/>
          </a:bodyPr>
          <a:lstStyle/>
          <a:p>
            <a:r>
              <a:rPr lang="zh-CN" altLang="en-US" sz="2800" b="1">
                <a:latin typeface="华文楷体" pitchFamily="2" charset="-122"/>
                <a:ea typeface="华文楷体" pitchFamily="2" charset="-122"/>
              </a:rPr>
              <a:t>狗吠、鸡鸣</a:t>
            </a:r>
          </a:p>
        </p:txBody>
      </p:sp>
      <p:sp>
        <p:nvSpPr>
          <p:cNvPr id="13" name="TextBox 12"/>
          <p:cNvSpPr txBox="1"/>
          <p:nvPr/>
        </p:nvSpPr>
        <p:spPr>
          <a:xfrm>
            <a:off x="4957763" y="4724400"/>
            <a:ext cx="1785937" cy="521970"/>
          </a:xfrm>
          <a:prstGeom prst="rect">
            <a:avLst/>
          </a:prstGeom>
          <a:noFill/>
          <a:ln w="9525">
            <a:noFill/>
          </a:ln>
        </p:spPr>
        <p:txBody>
          <a:bodyPr>
            <a:spAutoFit/>
          </a:bodyPr>
          <a:lstStyle/>
          <a:p>
            <a:r>
              <a:rPr lang="zh-CN" altLang="en-US" sz="2800">
                <a:solidFill>
                  <a:srgbClr val="FF0000"/>
                </a:solidFill>
                <a:latin typeface="华文楷体" pitchFamily="2" charset="-122"/>
                <a:ea typeface="华文楷体" pitchFamily="2" charset="-122"/>
              </a:rPr>
              <a:t>（</a:t>
            </a:r>
            <a:r>
              <a:rPr lang="zh-CN" altLang="en-US" sz="2800" b="1">
                <a:solidFill>
                  <a:srgbClr val="FF0000"/>
                </a:solidFill>
                <a:latin typeface="华文楷体" pitchFamily="2" charset="-122"/>
                <a:ea typeface="华文楷体" pitchFamily="2" charset="-122"/>
              </a:rPr>
              <a:t>声音</a:t>
            </a:r>
            <a:r>
              <a:rPr lang="zh-CN" altLang="en-US" sz="2800">
                <a:solidFill>
                  <a:srgbClr val="FF0000"/>
                </a:solidFill>
                <a:latin typeface="华文楷体" pitchFamily="2" charset="-122"/>
                <a:ea typeface="华文楷体" pitchFamily="2" charset="-122"/>
              </a:rPr>
              <a:t>）</a:t>
            </a:r>
          </a:p>
        </p:txBody>
      </p:sp>
      <p:sp>
        <p:nvSpPr>
          <p:cNvPr id="14" name="右中括号 13"/>
          <p:cNvSpPr/>
          <p:nvPr/>
        </p:nvSpPr>
        <p:spPr>
          <a:xfrm>
            <a:off x="6457950" y="3213100"/>
            <a:ext cx="285750" cy="1871663"/>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TextBox 14"/>
          <p:cNvSpPr txBox="1"/>
          <p:nvPr/>
        </p:nvSpPr>
        <p:spPr>
          <a:xfrm>
            <a:off x="6816725" y="3716338"/>
            <a:ext cx="3132138" cy="953135"/>
          </a:xfrm>
          <a:prstGeom prst="rect">
            <a:avLst/>
          </a:prstGeom>
          <a:noFill/>
          <a:ln w="9525">
            <a:noFill/>
          </a:ln>
        </p:spPr>
        <p:txBody>
          <a:bodyPr>
            <a:spAutoFit/>
          </a:bodyPr>
          <a:lstStyle/>
          <a:p>
            <a:r>
              <a:rPr lang="zh-CN" altLang="en-US" sz="2800" b="1">
                <a:solidFill>
                  <a:srgbClr val="FF0000"/>
                </a:solidFill>
                <a:latin typeface="华文楷体" pitchFamily="2" charset="-122"/>
                <a:ea typeface="华文楷体" pitchFamily="2" charset="-122"/>
              </a:rPr>
              <a:t>宁静、闲适、恬淡的田园生活</a:t>
            </a:r>
          </a:p>
        </p:txBody>
      </p:sp>
      <p:sp>
        <p:nvSpPr>
          <p:cNvPr id="18" name="TextBox 17"/>
          <p:cNvSpPr txBox="1"/>
          <p:nvPr/>
        </p:nvSpPr>
        <p:spPr>
          <a:xfrm>
            <a:off x="1666875" y="5646738"/>
            <a:ext cx="8532813" cy="521970"/>
          </a:xfrm>
          <a:prstGeom prst="rect">
            <a:avLst/>
          </a:prstGeom>
          <a:noFill/>
          <a:ln w="9525">
            <a:noFill/>
          </a:ln>
        </p:spPr>
        <p:txBody>
          <a:bodyPr>
            <a:spAutoFit/>
          </a:bodyPr>
          <a:lstStyle/>
          <a:p>
            <a:r>
              <a:rPr lang="zh-CN" altLang="en-US" sz="2800" b="1">
                <a:solidFill>
                  <a:srgbClr val="FF0000"/>
                </a:solidFill>
                <a:latin typeface="华文楷体" pitchFamily="2" charset="-122"/>
                <a:ea typeface="华文楷体" pitchFamily="2" charset="-122"/>
                <a:hlinkClick r:id="rId2" action="ppaction://hlinksldjump"/>
              </a:rPr>
              <a:t>白描</a:t>
            </a:r>
            <a:r>
              <a:rPr lang="zh-CN" altLang="en-US" sz="2800" b="1">
                <a:solidFill>
                  <a:srgbClr val="FF0000"/>
                </a:solidFill>
                <a:latin typeface="华文楷体" pitchFamily="2" charset="-122"/>
                <a:ea typeface="华文楷体" pitchFamily="2" charset="-122"/>
              </a:rPr>
              <a:t>、以动衬静、远近结合、视听结合、融情于景</a:t>
            </a:r>
          </a:p>
        </p:txBody>
      </p:sp>
      <p:sp>
        <p:nvSpPr>
          <p:cNvPr id="10255" name="文本框 15378"/>
          <p:cNvSpPr txBox="1"/>
          <p:nvPr/>
        </p:nvSpPr>
        <p:spPr>
          <a:xfrm>
            <a:off x="7319963" y="74613"/>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品诗意</a:t>
            </a:r>
          </a:p>
        </p:txBody>
      </p:sp>
      <p:sp>
        <p:nvSpPr>
          <p:cNvPr id="10256" name="AutoShape 22"/>
          <p:cNvSpPr/>
          <p:nvPr/>
        </p:nvSpPr>
        <p:spPr>
          <a:xfrm rot="10800000">
            <a:off x="4800600" y="3213100"/>
            <a:ext cx="214313" cy="857250"/>
          </a:xfrm>
          <a:prstGeom prst="leftBrace">
            <a:avLst>
              <a:gd name="adj1" fmla="val 52407"/>
              <a:gd name="adj2" fmla="val 50000"/>
            </a:avLst>
          </a:prstGeom>
          <a:noFill/>
          <a:ln w="57150" cap="flat" cmpd="sng">
            <a:solidFill>
              <a:schemeClr val="accent2"/>
            </a:solidFill>
            <a:prstDash val="solid"/>
            <a:headEnd type="none" w="med" len="med"/>
            <a:tailEnd type="none" w="med" len="med"/>
          </a:ln>
        </p:spPr>
        <p:txBody>
          <a:bodyPr rot="10800000" wrap="none" anchor="ctr"/>
          <a:lstStyle/>
          <a:p>
            <a:endParaRPr lang="zh-CN" altLang="en-US">
              <a:latin typeface="Arial" panose="020b0604020202020204" pitchFamily="34" charset="0"/>
            </a:endParaRPr>
          </a:p>
        </p:txBody>
      </p:sp>
      <p:sp>
        <p:nvSpPr>
          <p:cNvPr id="15385" name="AutoShape 22"/>
          <p:cNvSpPr/>
          <p:nvPr/>
        </p:nvSpPr>
        <p:spPr>
          <a:xfrm>
            <a:off x="2425700" y="3222625"/>
            <a:ext cx="214313" cy="1285875"/>
          </a:xfrm>
          <a:prstGeom prst="leftBrace">
            <a:avLst>
              <a:gd name="adj1" fmla="val 52388"/>
              <a:gd name="adj2" fmla="val 50000"/>
            </a:avLst>
          </a:prstGeom>
          <a:noFill/>
          <a:ln w="57150" cap="flat" cmpd="sng">
            <a:solidFill>
              <a:schemeClr val="accent2"/>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5386" name="TextBox 30"/>
          <p:cNvSpPr txBox="1"/>
          <p:nvPr/>
        </p:nvSpPr>
        <p:spPr>
          <a:xfrm>
            <a:off x="1708150" y="3570288"/>
            <a:ext cx="642938" cy="583565"/>
          </a:xfrm>
          <a:prstGeom prst="rect">
            <a:avLst/>
          </a:prstGeom>
          <a:solidFill>
            <a:schemeClr val="bg1"/>
          </a:solidFill>
          <a:ln w="9525">
            <a:noFill/>
          </a:ln>
        </p:spPr>
        <p:txBody>
          <a:bodyPr>
            <a:spAutoFit/>
          </a:bodyPr>
          <a:lstStyle/>
          <a:p>
            <a:r>
              <a:rPr lang="zh-CN" altLang="en-US" sz="3200" b="1">
                <a:latin typeface="Arial" panose="020b0604020202020204" pitchFamily="34" charset="0"/>
              </a:rPr>
              <a:t>静</a:t>
            </a:r>
          </a:p>
        </p:txBody>
      </p:sp>
      <p:sp>
        <p:nvSpPr>
          <p:cNvPr id="15387" name="TextBox 31"/>
          <p:cNvSpPr txBox="1"/>
          <p:nvPr/>
        </p:nvSpPr>
        <p:spPr>
          <a:xfrm>
            <a:off x="1709738" y="4652963"/>
            <a:ext cx="785812" cy="583565"/>
          </a:xfrm>
          <a:prstGeom prst="rect">
            <a:avLst/>
          </a:prstGeom>
          <a:solidFill>
            <a:schemeClr val="bg1"/>
          </a:solidFill>
          <a:ln w="9525">
            <a:noFill/>
          </a:ln>
        </p:spPr>
        <p:txBody>
          <a:bodyPr>
            <a:spAutoFit/>
          </a:bodyPr>
          <a:lstStyle/>
          <a:p>
            <a:r>
              <a:rPr lang="zh-CN" altLang="en-US" sz="3200" b="1">
                <a:latin typeface="Arial" panose="020b0604020202020204" pitchFamily="34" charset="0"/>
              </a:rPr>
              <a:t>动</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lide(fromBottom)">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lide(fromBottom)">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256"/>
                                        </p:tgtEl>
                                        <p:attrNameLst>
                                          <p:attrName>style.visibility</p:attrName>
                                        </p:attrNameLst>
                                      </p:cBhvr>
                                      <p:to>
                                        <p:strVal val="visible"/>
                                      </p:to>
                                    </p:set>
                                    <p:animEffect transition="in" filter="slide(fromBottom)">
                                      <p:cBhvr>
                                        <p:cTn id="37" dur="500"/>
                                        <p:tgtEl>
                                          <p:spTgt spid="1025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lide(fromBottom)">
                                      <p:cBhvr>
                                        <p:cTn id="42" dur="5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slide(fromBottom)">
                                      <p:cBhvr>
                                        <p:cTn id="47" dur="500"/>
                                        <p:tgtEl>
                                          <p:spTgt spid="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slide(fromBottom)">
                                      <p:cBhvr>
                                        <p:cTn id="52" dur="5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5385"/>
                                        </p:tgtEl>
                                        <p:attrNameLst>
                                          <p:attrName>style.visibility</p:attrName>
                                        </p:attrNameLst>
                                      </p:cBhvr>
                                      <p:to>
                                        <p:strVal val="visible"/>
                                      </p:to>
                                    </p:set>
                                    <p:animEffect transition="in" filter="slide(fromBottom)">
                                      <p:cBhvr>
                                        <p:cTn id="57" dur="500"/>
                                        <p:tgtEl>
                                          <p:spTgt spid="1538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5386"/>
                                        </p:tgtEl>
                                        <p:attrNameLst>
                                          <p:attrName>style.visibility</p:attrName>
                                        </p:attrNameLst>
                                      </p:cBhvr>
                                      <p:to>
                                        <p:strVal val="visible"/>
                                      </p:to>
                                    </p:set>
                                    <p:animEffect transition="in" filter="slide(fromBottom)">
                                      <p:cBhvr>
                                        <p:cTn id="62" dur="500"/>
                                        <p:tgtEl>
                                          <p:spTgt spid="1538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5387"/>
                                        </p:tgtEl>
                                        <p:attrNameLst>
                                          <p:attrName>style.visibility</p:attrName>
                                        </p:attrNameLst>
                                      </p:cBhvr>
                                      <p:to>
                                        <p:strVal val="visible"/>
                                      </p:to>
                                    </p:set>
                                    <p:animEffect transition="in" filter="slide(fromBottom)">
                                      <p:cBhvr>
                                        <p:cTn id="67" dur="500"/>
                                        <p:tgtEl>
                                          <p:spTgt spid="1538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slide(fromBottom)">
                                      <p:cBhvr>
                                        <p:cTn id="72" dur="500"/>
                                        <p:tgtEl>
                                          <p:spTgt spid="1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slide(fromBottom)">
                                      <p:cBhvr>
                                        <p:cTn id="77" dur="500"/>
                                        <p:tgtEl>
                                          <p:spTgt spid="15"/>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slide(fromBottom)">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P spid="15" grpId="0"/>
      <p:bldP spid="18" grpId="0"/>
      <p:bldP spid="10256" grpId="0"/>
      <p:bldP spid="15385" grpId="0"/>
      <p:bldP spid="15386" grpId="0"/>
      <p:bldP spid="1538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4" descr="untitled"/>
          <p:cNvPicPr>
            <a:picLocks noChangeAspect="1"/>
          </p:cNvPicPr>
          <p:nvPr/>
        </p:nvPicPr>
        <p:blipFill>
          <a:blip r:embed="rId2"/>
          <a:stretch>
            <a:fillRect/>
          </a:stretch>
        </p:blipFill>
        <p:spPr>
          <a:xfrm>
            <a:off x="6167438" y="1412875"/>
            <a:ext cx="4462462" cy="5453063"/>
          </a:xfrm>
          <a:prstGeom prst="rect">
            <a:avLst/>
          </a:prstGeom>
          <a:noFill/>
          <a:ln w="9525">
            <a:noFill/>
          </a:ln>
        </p:spPr>
      </p:pic>
      <p:sp>
        <p:nvSpPr>
          <p:cNvPr id="20483" name="Text Box 6"/>
          <p:cNvSpPr txBox="1"/>
          <p:nvPr/>
        </p:nvSpPr>
        <p:spPr>
          <a:xfrm>
            <a:off x="1487488" y="1958975"/>
            <a:ext cx="4824412" cy="2861310"/>
          </a:xfrm>
          <a:prstGeom prst="rect">
            <a:avLst/>
          </a:prstGeom>
          <a:noFill/>
          <a:ln w="9525">
            <a:noFill/>
          </a:ln>
        </p:spPr>
        <p:txBody>
          <a:bodyPr>
            <a:spAutoFit/>
          </a:bodyPr>
          <a:lstStyle/>
          <a:p>
            <a:r>
              <a:rPr lang="zh-CN" altLang="en-US" sz="3600" b="1">
                <a:latin typeface="华文楷体" pitchFamily="2" charset="-122"/>
                <a:ea typeface="华文楷体" pitchFamily="2" charset="-122"/>
                <a:hlinkClick r:id="rId3" action="ppaction://hlinksldjump"/>
              </a:rPr>
              <a:t>白描</a:t>
            </a:r>
            <a:r>
              <a:rPr lang="zh-CN" altLang="en-US" sz="3600" b="1">
                <a:latin typeface="华文楷体" pitchFamily="2" charset="-122"/>
                <a:ea typeface="华文楷体" pitchFamily="2" charset="-122"/>
              </a:rPr>
              <a:t>：</a:t>
            </a:r>
          </a:p>
          <a:p>
            <a:r>
              <a:rPr lang="zh-CN" altLang="en-US" sz="3600" b="1">
                <a:latin typeface="华文楷体" pitchFamily="2" charset="-122"/>
                <a:ea typeface="华文楷体" pitchFamily="2" charset="-122"/>
              </a:rPr>
              <a:t>简笔勾勒，朴实语言，写景叙事，与</a:t>
            </a:r>
            <a:r>
              <a:rPr lang="zh-CN" altLang="en-US" sz="3600" b="1">
                <a:solidFill>
                  <a:srgbClr val="FF0000"/>
                </a:solidFill>
                <a:latin typeface="华文楷体" pitchFamily="2" charset="-122"/>
                <a:ea typeface="华文楷体" pitchFamily="2" charset="-122"/>
              </a:rPr>
              <a:t>细节描写</a:t>
            </a:r>
            <a:r>
              <a:rPr lang="zh-CN" altLang="en-US" sz="3600" b="1">
                <a:latin typeface="华文楷体" pitchFamily="2" charset="-122"/>
                <a:ea typeface="华文楷体" pitchFamily="2" charset="-122"/>
              </a:rPr>
              <a:t>相对的艺术手法。</a:t>
            </a:r>
          </a:p>
          <a:p>
            <a:r>
              <a:rPr lang="zh-CN" altLang="en-US" sz="3600" b="1">
                <a:solidFill>
                  <a:srgbClr val="0033CC"/>
                </a:solidFill>
                <a:latin typeface="华文楷体" pitchFamily="2" charset="-122"/>
                <a:ea typeface="华文楷体" pitchFamily="2" charset="-122"/>
              </a:rPr>
              <a:t>平中见奇，淡而有味</a:t>
            </a:r>
            <a:r>
              <a:rPr lang="zh-CN" altLang="en-US" sz="3600" b="1">
                <a:latin typeface="华文楷体" pitchFamily="2" charset="-122"/>
                <a:ea typeface="华文楷体" pitchFamily="2" charset="-122"/>
              </a:rPr>
              <a:t>。</a:t>
            </a:r>
          </a:p>
        </p:txBody>
      </p:sp>
      <p:sp>
        <p:nvSpPr>
          <p:cNvPr id="16390" name="文本框 16389"/>
          <p:cNvSpPr txBox="1"/>
          <p:nvPr/>
        </p:nvSpPr>
        <p:spPr>
          <a:xfrm>
            <a:off x="7319963" y="74613"/>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品诗艺</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additive="base">
                                        <p:cTn id="7" dur="500" fill="hold"/>
                                        <p:tgtEl>
                                          <p:spTgt spid="16390"/>
                                        </p:tgtEl>
                                        <p:attrNameLst>
                                          <p:attrName>ppt_x</p:attrName>
                                        </p:attrNameLst>
                                      </p:cBhvr>
                                      <p:tavLst>
                                        <p:tav tm="0">
                                          <p:val>
                                            <p:strVal val="#ppt_x"/>
                                          </p:val>
                                        </p:tav>
                                        <p:tav tm="100000">
                                          <p:val>
                                            <p:strVal val="#ppt_x"/>
                                          </p:val>
                                        </p:tav>
                                      </p:tavLst>
                                    </p:anim>
                                    <p:anim calcmode="lin" valueType="num">
                                      <p:cBhvr additive="base">
                                        <p:cTn id="8" dur="500" fill="hold"/>
                                        <p:tgtEl>
                                          <p:spTgt spid="163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2"/>
          <p:cNvSpPr>
            <a:spLocks noGrp="1"/>
          </p:cNvSpPr>
          <p:nvPr>
            <p:ph type="title"/>
          </p:nvPr>
        </p:nvSpPr>
        <p:spPr>
          <a:xfrm>
            <a:off x="2965450" y="933450"/>
            <a:ext cx="7648575" cy="577850"/>
          </a:xfrm>
          <a:solidFill>
            <a:srgbClr val="FFFFFF">
              <a:alpha val="100000"/>
            </a:srgbClr>
          </a:solidFill>
        </p:spPr>
        <p:txBody>
          <a:bodyPr vert="horz" wrap="square" lIns="91440" tIns="45720" rIns="91440" bIns="45720" anchor="ctr"/>
          <a:lstStyle/>
          <a:p>
            <a:pPr eaLnBrk="1" hangingPunct="1"/>
            <a:r>
              <a:rPr lang="zh-CN" altLang="en-US" sz="4300" b="1">
                <a:solidFill>
                  <a:srgbClr val="FF0000"/>
                </a:solidFill>
              </a:rPr>
              <a:t>一些使用白描手法的作品</a:t>
            </a:r>
          </a:p>
        </p:txBody>
      </p:sp>
      <p:sp>
        <p:nvSpPr>
          <p:cNvPr id="297987" name="Rectangle 3"/>
          <p:cNvSpPr>
            <a:spLocks noGrp="1"/>
          </p:cNvSpPr>
          <p:nvPr>
            <p:ph idx="1"/>
          </p:nvPr>
        </p:nvSpPr>
        <p:spPr>
          <a:xfrm>
            <a:off x="0" y="3951288"/>
            <a:ext cx="12058650" cy="3292475"/>
          </a:xfrm>
          <a:solidFill>
            <a:srgbClr val="FFFFFF">
              <a:alpha val="100000"/>
            </a:srgbClr>
          </a:solidFill>
        </p:spPr>
        <p:txBody>
          <a:bodyPr vert="horz" wrap="square" lIns="91440" tIns="45720" rIns="91440" bIns="45720" anchor="t"/>
          <a:lstStyle/>
          <a:p>
            <a:pPr marL="0" indent="0" defTabSz="914400" eaLnBrk="1" hangingPunct="1">
              <a:lnSpc>
                <a:spcPct val="150000"/>
              </a:lnSpc>
              <a:buNone/>
            </a:pPr>
            <a:r>
              <a:rPr lang="zh-CN" altLang="en-US" sz="2800" b="1">
                <a:latin typeface="华文楷体" pitchFamily="2" charset="-122"/>
                <a:ea typeface="华文楷体" pitchFamily="2" charset="-122"/>
              </a:rPr>
              <a:t>        枯藤老树昏鸦</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小桥流水人家</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古道西风瘦马。夕阳西下</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断肠人在天涯。马致远</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天净沙秋思 </a:t>
            </a:r>
            <a:r>
              <a:rPr lang="en-US" altLang="zh-CN" sz="2800" b="1">
                <a:latin typeface="华文楷体" pitchFamily="2" charset="-122"/>
                <a:ea typeface="华文楷体" pitchFamily="2" charset="-122"/>
              </a:rPr>
              <a:t>》</a:t>
            </a:r>
          </a:p>
          <a:p>
            <a:pPr marL="0" indent="0" defTabSz="914400" eaLnBrk="1" hangingPunct="1">
              <a:lnSpc>
                <a:spcPct val="150000"/>
              </a:lnSpc>
              <a:buNone/>
            </a:pPr>
            <a:r>
              <a:rPr lang="en-US" altLang="zh-CN" sz="2800" b="1">
                <a:latin typeface="华文楷体" pitchFamily="2" charset="-122"/>
                <a:ea typeface="华文楷体" pitchFamily="2" charset="-122"/>
              </a:rPr>
              <a:t>        </a:t>
            </a:r>
            <a:r>
              <a:rPr lang="zh-CN" altLang="en-US" sz="2800" b="1">
                <a:latin typeface="华文楷体" pitchFamily="2" charset="-122"/>
                <a:ea typeface="华文楷体" pitchFamily="2" charset="-122"/>
              </a:rPr>
              <a:t>作者只是利用白描手法对景物进行了排列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却达到了一种千古绝唱的效果。</a:t>
            </a:r>
          </a:p>
        </p:txBody>
      </p:sp>
      <p:sp>
        <p:nvSpPr>
          <p:cNvPr id="51204" name="Text Box 4"/>
          <p:cNvSpPr txBox="1"/>
          <p:nvPr/>
        </p:nvSpPr>
        <p:spPr>
          <a:xfrm>
            <a:off x="147638" y="1727200"/>
            <a:ext cx="12149137" cy="2276475"/>
          </a:xfrm>
          <a:prstGeom prst="rect">
            <a:avLst/>
          </a:prstGeom>
          <a:noFill/>
          <a:ln w="9525">
            <a:noFill/>
          </a:ln>
        </p:spPr>
        <p:txBody>
          <a:bodyPr>
            <a:spAutoFit/>
          </a:bodyPr>
          <a:lstStyle/>
          <a:p>
            <a:pPr eaLnBrk="0" hangingPunct="0">
              <a:lnSpc>
                <a:spcPct val="150000"/>
              </a:lnSpc>
              <a:spcBef>
                <a:spcPct val="50000"/>
              </a:spcBef>
              <a:buFont typeface="Arial" panose="020b0604020202020204" pitchFamily="34" charset="0"/>
              <a:buNone/>
            </a:pPr>
            <a:r>
              <a:rPr lang="zh-CN" altLang="en-US" sz="3200" b="1">
                <a:latin typeface="Arial" panose="020b0604020202020204" pitchFamily="34" charset="0"/>
              </a:rPr>
              <a:t>       </a:t>
            </a:r>
            <a:r>
              <a:rPr lang="zh-CN" altLang="en-US" sz="2800" b="1">
                <a:latin typeface="华文楷体" pitchFamily="2" charset="-122"/>
                <a:ea typeface="华文楷体" pitchFamily="2" charset="-122"/>
              </a:rPr>
              <a:t>张岱的</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湖心亭看雪</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的描写：“长堤一痕、湖心亭一点、与余舟一</a:t>
            </a:r>
            <a:endParaRPr lang="en-US" altLang="zh-CN" sz="2800" b="1">
              <a:latin typeface="华文楷体" pitchFamily="2" charset="-122"/>
              <a:ea typeface="华文楷体" pitchFamily="2" charset="-122"/>
            </a:endParaRPr>
          </a:p>
          <a:p>
            <a:pPr eaLnBrk="0" hangingPunct="0">
              <a:lnSpc>
                <a:spcPct val="150000"/>
              </a:lnSpc>
              <a:spcBef>
                <a:spcPct val="50000"/>
              </a:spcBef>
              <a:buFont typeface="Arial" panose="020b0604020202020204" pitchFamily="34" charset="0"/>
              <a:buNone/>
            </a:pPr>
            <a:r>
              <a:rPr lang="zh-CN" altLang="en-US" sz="2800" b="1">
                <a:latin typeface="华文楷体" pitchFamily="2" charset="-122"/>
                <a:ea typeface="华文楷体" pitchFamily="2" charset="-122"/>
              </a:rPr>
              <a:t>芥、舟中人两三粒”。这样寥寥几笔</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是简约的画</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梦幻般的诗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传达出景物的形与神</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给人一种似有若无</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依稀恍惚之感。</a:t>
            </a:r>
            <a:endParaRPr lang="en-US" altLang="zh-CN" sz="2800" b="1">
              <a:latin typeface="华文楷体" pitchFamily="2" charset="-122"/>
              <a:ea typeface="华文楷体"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987">
                                            <p:bg/>
                                          </p:spTgt>
                                        </p:tgtEl>
                                        <p:attrNameLst>
                                          <p:attrName>style.visibility</p:attrName>
                                        </p:attrNameLst>
                                      </p:cBhvr>
                                      <p:to>
                                        <p:strVal val="visible"/>
                                      </p:to>
                                    </p:set>
                                    <p:anim calcmode="lin" valueType="num">
                                      <p:cBhvr additive="base">
                                        <p:cTn id="7" dur="500" fill="hold"/>
                                        <p:tgtEl>
                                          <p:spTgt spid="29798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97987">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987">
                                            <p:txEl>
                                              <p:pRg st="0" end="0"/>
                                            </p:txEl>
                                          </p:spTgt>
                                        </p:tgtEl>
                                        <p:attrNameLst>
                                          <p:attrName>style.visibility</p:attrName>
                                        </p:attrNameLst>
                                      </p:cBhvr>
                                      <p:to>
                                        <p:strVal val="visible"/>
                                      </p:to>
                                    </p:set>
                                    <p:anim calcmode="lin" valueType="num">
                                      <p:cBhvr additive="base">
                                        <p:cTn id="13" dur="500" fill="hold"/>
                                        <p:tgtEl>
                                          <p:spTgt spid="2979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7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987">
                                            <p:txEl>
                                              <p:pRg st="1" end="1"/>
                                            </p:txEl>
                                          </p:spTgt>
                                        </p:tgtEl>
                                        <p:attrNameLst>
                                          <p:attrName>style.visibility</p:attrName>
                                        </p:attrNameLst>
                                      </p:cBhvr>
                                      <p:to>
                                        <p:strVal val="visible"/>
                                      </p:to>
                                    </p:set>
                                    <p:anim calcmode="lin" valueType="num">
                                      <p:cBhvr additive="base">
                                        <p:cTn id="19" dur="500" fill="hold"/>
                                        <p:tgtEl>
                                          <p:spTgt spid="29798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7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1" nodeType="clickEffect">
                                  <p:stCondLst>
                                    <p:cond delay="0"/>
                                  </p:stCondLst>
                                  <p:childTnLst>
                                    <p:anim calcmode="lin" valueType="num">
                                      <p:cBhvr additive="base">
                                        <p:cTn id="24" dur="500"/>
                                        <p:tgtEl>
                                          <p:spTgt spid="297987">
                                            <p:txEl>
                                              <p:pRg st="0" end="0"/>
                                            </p:txEl>
                                          </p:spTgt>
                                        </p:tgtEl>
                                        <p:attrNameLst>
                                          <p:attrName>ppt_x</p:attrName>
                                        </p:attrNameLst>
                                      </p:cBhvr>
                                      <p:tavLst>
                                        <p:tav tm="0">
                                          <p:val>
                                            <p:strVal val="ppt_x"/>
                                          </p:val>
                                        </p:tav>
                                        <p:tav tm="100000">
                                          <p:val>
                                            <p:strVal val="ppt_x"/>
                                          </p:val>
                                        </p:tav>
                                      </p:tavLst>
                                    </p:anim>
                                    <p:anim calcmode="lin" valueType="num">
                                      <p:cBhvr additive="base">
                                        <p:cTn id="25" dur="500"/>
                                        <p:tgtEl>
                                          <p:spTgt spid="297987">
                                            <p:txEl>
                                              <p:pRg st="0" end="0"/>
                                            </p:txEl>
                                          </p:spTgt>
                                        </p:tgtEl>
                                        <p:attrNameLst>
                                          <p:attrName>ppt_y</p:attrName>
                                        </p:attrNameLst>
                                      </p:cBhvr>
                                      <p:tavLst>
                                        <p:tav tm="0">
                                          <p:val>
                                            <p:strVal val="ppt_y"/>
                                          </p:val>
                                        </p:tav>
                                        <p:tav tm="100000">
                                          <p:val>
                                            <p:strVal val="1+ppt_h/2"/>
                                          </p:val>
                                        </p:tav>
                                      </p:tavLst>
                                    </p:anim>
                                    <p:set>
                                      <p:cBhvr>
                                        <p:cTn id="26" dur="1" fill="hold">
                                          <p:stCondLst>
                                            <p:cond delay="499"/>
                                          </p:stCondLst>
                                        </p:cTn>
                                        <p:tgtEl>
                                          <p:spTgt spid="297987">
                                            <p:txEl>
                                              <p:pRg st="0" end="0"/>
                                            </p:txEl>
                                          </p:spTgt>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1" nodeType="clickEffect">
                                  <p:stCondLst>
                                    <p:cond delay="0"/>
                                  </p:stCondLst>
                                  <p:childTnLst>
                                    <p:anim calcmode="lin" valueType="num">
                                      <p:cBhvr additive="base">
                                        <p:cTn id="30" dur="500"/>
                                        <p:tgtEl>
                                          <p:spTgt spid="297987">
                                            <p:txEl>
                                              <p:pRg st="1" end="1"/>
                                            </p:txEl>
                                          </p:spTgt>
                                        </p:tgtEl>
                                        <p:attrNameLst>
                                          <p:attrName>ppt_x</p:attrName>
                                        </p:attrNameLst>
                                      </p:cBhvr>
                                      <p:tavLst>
                                        <p:tav tm="0">
                                          <p:val>
                                            <p:strVal val="ppt_x"/>
                                          </p:val>
                                        </p:tav>
                                        <p:tav tm="100000">
                                          <p:val>
                                            <p:strVal val="ppt_x"/>
                                          </p:val>
                                        </p:tav>
                                      </p:tavLst>
                                    </p:anim>
                                    <p:anim calcmode="lin" valueType="num">
                                      <p:cBhvr additive="base">
                                        <p:cTn id="31" dur="500"/>
                                        <p:tgtEl>
                                          <p:spTgt spid="297987">
                                            <p:txEl>
                                              <p:pRg st="1" end="1"/>
                                            </p:txEl>
                                          </p:spTgt>
                                        </p:tgtEl>
                                        <p:attrNameLst>
                                          <p:attrName>ppt_y</p:attrName>
                                        </p:attrNameLst>
                                      </p:cBhvr>
                                      <p:tavLst>
                                        <p:tav tm="0">
                                          <p:val>
                                            <p:strVal val="ppt_y"/>
                                          </p:val>
                                        </p:tav>
                                        <p:tav tm="100000">
                                          <p:val>
                                            <p:strVal val="1+ppt_h/2"/>
                                          </p:val>
                                        </p:tav>
                                      </p:tavLst>
                                    </p:anim>
                                    <p:set>
                                      <p:cBhvr>
                                        <p:cTn id="32" dur="1" fill="hold">
                                          <p:stCondLst>
                                            <p:cond delay="499"/>
                                          </p:stCondLst>
                                        </p:cTn>
                                        <p:tgtEl>
                                          <p:spTgt spid="297987">
                                            <p:txEl>
                                              <p:pRg st="1" end="1"/>
                                            </p:txEl>
                                          </p:spTgt>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xit" presetSubtype="4" fill="hold" grpId="1" nodeType="clickEffect">
                                  <p:stCondLst>
                                    <p:cond delay="0"/>
                                  </p:stCondLst>
                                  <p:childTnLst>
                                    <p:anim calcmode="lin" valueType="num">
                                      <p:cBhvr additive="base">
                                        <p:cTn id="36" dur="500"/>
                                        <p:tgtEl>
                                          <p:spTgt spid="297987">
                                            <p:bg/>
                                          </p:spTgt>
                                        </p:tgtEl>
                                        <p:attrNameLst>
                                          <p:attrName>ppt_x</p:attrName>
                                        </p:attrNameLst>
                                      </p:cBhvr>
                                      <p:tavLst>
                                        <p:tav tm="0">
                                          <p:val>
                                            <p:strVal val="ppt_x"/>
                                          </p:val>
                                        </p:tav>
                                        <p:tav tm="100000">
                                          <p:val>
                                            <p:strVal val="ppt_x"/>
                                          </p:val>
                                        </p:tav>
                                      </p:tavLst>
                                    </p:anim>
                                    <p:anim calcmode="lin" valueType="num">
                                      <p:cBhvr additive="base">
                                        <p:cTn id="37" dur="500"/>
                                        <p:tgtEl>
                                          <p:spTgt spid="297987">
                                            <p:bg/>
                                          </p:spTgt>
                                        </p:tgtEl>
                                        <p:attrNameLst>
                                          <p:attrName>ppt_y</p:attrName>
                                        </p:attrNameLst>
                                      </p:cBhvr>
                                      <p:tavLst>
                                        <p:tav tm="0">
                                          <p:val>
                                            <p:strVal val="ppt_y"/>
                                          </p:val>
                                        </p:tav>
                                        <p:tav tm="100000">
                                          <p:val>
                                            <p:strVal val="1+ppt_h/2"/>
                                          </p:val>
                                        </p:tav>
                                      </p:tavLst>
                                    </p:anim>
                                    <p:set>
                                      <p:cBhvr>
                                        <p:cTn id="38" dur="1" fill="hold">
                                          <p:stCondLst>
                                            <p:cond delay="499"/>
                                          </p:stCondLst>
                                        </p:cTn>
                                        <p:tgtEl>
                                          <p:spTgt spid="297987">
                                            <p:bg/>
                                          </p:spTgt>
                                        </p:tgtEl>
                                        <p:attrNameLst>
                                          <p:attrName>style.visibility</p:attrName>
                                        </p:attrNameLst>
                                      </p:cBhvr>
                                      <p:to>
                                        <p:strVal val="hidden"/>
                                      </p:to>
                                    </p:set>
                                  </p:childTnLst>
                                </p:cTn>
                              </p:par>
                              <p:par>
                                <p:cTn id="39" presetID="4" presetClass="entr" presetSubtype="16" fill="hold" grpId="0" nodeType="withEffect">
                                  <p:stCondLst>
                                    <p:cond delay="0"/>
                                  </p:stCondLst>
                                  <p:childTnLst>
                                    <p:set>
                                      <p:cBhvr>
                                        <p:cTn id="40" dur="1" fill="hold">
                                          <p:stCondLst>
                                            <p:cond delay="0"/>
                                          </p:stCondLst>
                                        </p:cTn>
                                        <p:tgtEl>
                                          <p:spTgt spid="51204">
                                            <p:txEl>
                                              <p:pRg st="0" end="0"/>
                                            </p:txEl>
                                          </p:spTgt>
                                        </p:tgtEl>
                                        <p:attrNameLst>
                                          <p:attrName>style.visibility</p:attrName>
                                        </p:attrNameLst>
                                      </p:cBhvr>
                                      <p:to>
                                        <p:strVal val="visible"/>
                                      </p:to>
                                    </p:set>
                                    <p:animEffect transition="in" filter="box(in)">
                                      <p:cBhvr>
                                        <p:cTn id="41" dur="500"/>
                                        <p:tgtEl>
                                          <p:spTgt spid="51204">
                                            <p:txEl>
                                              <p:pRg st="0" end="0"/>
                                            </p:txEl>
                                          </p:spTgt>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51204">
                                            <p:txEl>
                                              <p:pRg st="1" end="1"/>
                                            </p:txEl>
                                          </p:spTgt>
                                        </p:tgtEl>
                                        <p:attrNameLst>
                                          <p:attrName>style.visibility</p:attrName>
                                        </p:attrNameLst>
                                      </p:cBhvr>
                                      <p:to>
                                        <p:strVal val="visible"/>
                                      </p:to>
                                    </p:set>
                                    <p:animEffect transition="in" filter="box(in)">
                                      <p:cBhvr>
                                        <p:cTn id="44" dur="500"/>
                                        <p:tgtEl>
                                          <p:spTgt spid="51204">
                                            <p:txEl>
                                              <p:pRg st="1" end="1"/>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xit" presetSubtype="4" fill="hold" nodeType="clickEffect">
                                  <p:stCondLst>
                                    <p:cond delay="0"/>
                                  </p:stCondLst>
                                  <p:childTnLst>
                                    <p:anim calcmode="lin" valueType="num">
                                      <p:cBhvr additive="base">
                                        <p:cTn id="48" dur="500"/>
                                        <p:tgtEl>
                                          <p:spTgt spid="51204">
                                            <p:txEl>
                                              <p:pRg st="0" end="0"/>
                                            </p:txEl>
                                          </p:spTgt>
                                        </p:tgtEl>
                                        <p:attrNameLst>
                                          <p:attrName>ppt_x</p:attrName>
                                        </p:attrNameLst>
                                      </p:cBhvr>
                                      <p:tavLst>
                                        <p:tav tm="0">
                                          <p:val>
                                            <p:strVal val="ppt_x"/>
                                          </p:val>
                                        </p:tav>
                                        <p:tav tm="100000">
                                          <p:val>
                                            <p:strVal val="ppt_x"/>
                                          </p:val>
                                        </p:tav>
                                      </p:tavLst>
                                    </p:anim>
                                    <p:anim calcmode="lin" valueType="num">
                                      <p:cBhvr additive="base">
                                        <p:cTn id="49" dur="500"/>
                                        <p:tgtEl>
                                          <p:spTgt spid="51204">
                                            <p:txEl>
                                              <p:pRg st="0" end="0"/>
                                            </p:txEl>
                                          </p:spTgt>
                                        </p:tgtEl>
                                        <p:attrNameLst>
                                          <p:attrName>ppt_y</p:attrName>
                                        </p:attrNameLst>
                                      </p:cBhvr>
                                      <p:tavLst>
                                        <p:tav tm="0">
                                          <p:val>
                                            <p:strVal val="ppt_y"/>
                                          </p:val>
                                        </p:tav>
                                        <p:tav tm="100000">
                                          <p:val>
                                            <p:strVal val="1+ppt_h/2"/>
                                          </p:val>
                                        </p:tav>
                                      </p:tavLst>
                                    </p:anim>
                                    <p:set>
                                      <p:cBhvr>
                                        <p:cTn id="50" dur="1" fill="hold">
                                          <p:stCondLst>
                                            <p:cond delay="499"/>
                                          </p:stCondLst>
                                        </p:cTn>
                                        <p:tgtEl>
                                          <p:spTgt spid="51204">
                                            <p:txEl>
                                              <p:pRg st="0" end="0"/>
                                            </p:txEl>
                                          </p:spTgt>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xit" presetSubtype="4" fill="hold" nodeType="clickEffect">
                                  <p:stCondLst>
                                    <p:cond delay="0"/>
                                  </p:stCondLst>
                                  <p:childTnLst>
                                    <p:anim calcmode="lin" valueType="num">
                                      <p:cBhvr additive="base">
                                        <p:cTn id="54" dur="500"/>
                                        <p:tgtEl>
                                          <p:spTgt spid="51204">
                                            <p:txEl>
                                              <p:pRg st="1" end="1"/>
                                            </p:txEl>
                                          </p:spTgt>
                                        </p:tgtEl>
                                        <p:attrNameLst>
                                          <p:attrName>ppt_x</p:attrName>
                                        </p:attrNameLst>
                                      </p:cBhvr>
                                      <p:tavLst>
                                        <p:tav tm="0">
                                          <p:val>
                                            <p:strVal val="ppt_x"/>
                                          </p:val>
                                        </p:tav>
                                        <p:tav tm="100000">
                                          <p:val>
                                            <p:strVal val="ppt_x"/>
                                          </p:val>
                                        </p:tav>
                                      </p:tavLst>
                                    </p:anim>
                                    <p:anim calcmode="lin" valueType="num">
                                      <p:cBhvr additive="base">
                                        <p:cTn id="55" dur="500"/>
                                        <p:tgtEl>
                                          <p:spTgt spid="51204">
                                            <p:txEl>
                                              <p:pRg st="1" end="1"/>
                                            </p:txEl>
                                          </p:spTgt>
                                        </p:tgtEl>
                                        <p:attrNameLst>
                                          <p:attrName>ppt_y</p:attrName>
                                        </p:attrNameLst>
                                      </p:cBhvr>
                                      <p:tavLst>
                                        <p:tav tm="0">
                                          <p:val>
                                            <p:strVal val="ppt_y"/>
                                          </p:val>
                                        </p:tav>
                                        <p:tav tm="100000">
                                          <p:val>
                                            <p:strVal val="1+ppt_h/2"/>
                                          </p:val>
                                        </p:tav>
                                      </p:tavLst>
                                    </p:anim>
                                    <p:set>
                                      <p:cBhvr>
                                        <p:cTn id="56" dur="1" fill="hold">
                                          <p:stCondLst>
                                            <p:cond delay="499"/>
                                          </p:stCondLst>
                                        </p:cTn>
                                        <p:tgtEl>
                                          <p:spTgt spid="51204">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7" grpId="0" uiExpand="1" build="p" animBg="1"/>
      <p:bldP spid="297987" grpId="1" uiExpand="1" build="p" animBg="1"/>
      <p:bldP spid="51204" grpId="0" uiExpand="1" build="allAtOnce"/>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017787" y="3047797"/>
            <a:ext cx="9983382" cy="2964715"/>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28" name="图片 27"/>
          <p:cNvPicPr>
            <a:picLocks noChangeAspect="1"/>
          </p:cNvPicPr>
          <p:nvPr/>
        </p:nvPicPr>
        <p:blipFill>
          <a:blip r:embed="rId3"/>
          <a:stretch>
            <a:fillRect/>
          </a:stretch>
        </p:blipFill>
        <p:spPr>
          <a:xfrm>
            <a:off x="8636194" y="3859306"/>
            <a:ext cx="2980419" cy="2585056"/>
          </a:xfrm>
          <a:prstGeom prst="rect">
            <a:avLst/>
          </a:prstGeom>
        </p:spPr>
      </p:pic>
      <p:sp>
        <p:nvSpPr>
          <p:cNvPr id="17" name="文本框 14"/>
          <p:cNvSpPr txBox="1"/>
          <p:nvPr/>
        </p:nvSpPr>
        <p:spPr>
          <a:xfrm>
            <a:off x="833435" y="377396"/>
            <a:ext cx="2754897"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关于“歌行”</a:t>
            </a:r>
          </a:p>
        </p:txBody>
      </p:sp>
      <p:sp>
        <p:nvSpPr>
          <p:cNvPr id="18" name="Text Box 2"/>
          <p:cNvSpPr txBox="1">
            <a:spLocks noChangeArrowheads="1"/>
          </p:cNvSpPr>
          <p:nvPr/>
        </p:nvSpPr>
        <p:spPr bwMode="auto">
          <a:xfrm>
            <a:off x="706639" y="1339743"/>
            <a:ext cx="882015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57200" algn="just">
              <a:lnSpc>
                <a:spcPts val="2800"/>
              </a:lnSpc>
              <a:spcBef>
                <a:spcPct val="50000"/>
              </a:spcBef>
            </a:pPr>
            <a:r>
              <a:rPr lang="zh-CN" altLang="en-US" sz="2800" b="1">
                <a:latin typeface="华文楷体" pitchFamily="2" charset="-122"/>
                <a:ea typeface="华文楷体" pitchFamily="2" charset="-122"/>
              </a:rPr>
              <a:t>“行”是古代诗歌的一种题材，可配乐歌唱。</a:t>
            </a:r>
            <a:endParaRPr lang="en-US" altLang="zh-CN" sz="2800" b="1">
              <a:latin typeface="华文楷体" pitchFamily="2" charset="-122"/>
              <a:ea typeface="华文楷体" pitchFamily="2" charset="-122"/>
            </a:endParaRPr>
          </a:p>
          <a:p>
            <a:pPr indent="457200" algn="just">
              <a:lnSpc>
                <a:spcPts val="2800"/>
              </a:lnSpc>
              <a:spcBef>
                <a:spcPct val="50000"/>
              </a:spcBef>
            </a:pPr>
            <a:r>
              <a:rPr lang="zh-CN" altLang="en-US" sz="2800" b="1">
                <a:latin typeface="华文楷体" pitchFamily="2" charset="-122"/>
                <a:ea typeface="华文楷体" pitchFamily="2" charset="-122"/>
              </a:rPr>
              <a:t>“短歌行”与“长歌行”的区别：</a:t>
            </a:r>
          </a:p>
          <a:p>
            <a:pPr indent="457200" algn="just">
              <a:lnSpc>
                <a:spcPts val="2800"/>
              </a:lnSpc>
              <a:spcBef>
                <a:spcPct val="50000"/>
              </a:spcBef>
            </a:pPr>
            <a:r>
              <a:rPr lang="zh-CN" altLang="en-US" sz="2800" b="1">
                <a:solidFill>
                  <a:srgbClr val="FF0000"/>
                </a:solidFill>
                <a:latin typeface="华文楷体" pitchFamily="2" charset="-122"/>
                <a:ea typeface="华文楷体" pitchFamily="2" charset="-122"/>
              </a:rPr>
              <a:t>指歌词音节长短而言</a:t>
            </a:r>
          </a:p>
        </p:txBody>
      </p:sp>
      <p:sp>
        <p:nvSpPr>
          <p:cNvPr id="6" name="Text Box 1028"/>
          <p:cNvSpPr txBox="1">
            <a:spLocks noChangeArrowheads="1"/>
          </p:cNvSpPr>
          <p:nvPr/>
        </p:nvSpPr>
        <p:spPr bwMode="auto">
          <a:xfrm>
            <a:off x="1425807" y="3141926"/>
            <a:ext cx="8691062" cy="2656176"/>
          </a:xfrm>
          <a:prstGeom prst="rect">
            <a:avLst/>
          </a:prstGeom>
          <a:noFill/>
          <a:ln w="2857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algn="just" eaLnBrk="0" hangingPunct="0">
              <a:lnSpc>
                <a:spcPct val="119000"/>
              </a:lnSpc>
            </a:pP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乐府题解</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根据</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古诗</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长歌已激烈”，曹丕</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燕歌行</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短歌微吟不能长”，认为长歌、短歌是指</a:t>
            </a:r>
            <a:r>
              <a:rPr kumimoji="1" lang="zh-CN" altLang="en-US" sz="2800" b="1">
                <a:solidFill>
                  <a:srgbClr val="FF0000"/>
                </a:solidFill>
                <a:latin typeface="华文楷体" pitchFamily="2" charset="-122"/>
                <a:ea typeface="华文楷体" pitchFamily="2" charset="-122"/>
              </a:rPr>
              <a:t>歌声长短</a:t>
            </a:r>
            <a:r>
              <a:rPr kumimoji="1" lang="zh-CN" altLang="en-US" sz="2800" b="1">
                <a:latin typeface="华文楷体" pitchFamily="2" charset="-122"/>
                <a:ea typeface="华文楷体" pitchFamily="2" charset="-122"/>
              </a:rPr>
              <a:t>而言。</a:t>
            </a:r>
          </a:p>
          <a:p>
            <a:pPr algn="just" eaLnBrk="0" hangingPunct="0">
              <a:lnSpc>
                <a:spcPct val="119000"/>
              </a:lnSpc>
            </a:pPr>
            <a:r>
              <a:rPr kumimoji="1" lang="zh-CN" altLang="en-US" sz="2800" b="1">
                <a:latin typeface="华文楷体" pitchFamily="2" charset="-122"/>
                <a:ea typeface="华文楷体" pitchFamily="2" charset="-122"/>
              </a:rPr>
              <a:t>    一般说，</a:t>
            </a:r>
            <a:r>
              <a:rPr kumimoji="1" lang="zh-CN" altLang="en-US" sz="2800" b="1">
                <a:solidFill>
                  <a:srgbClr val="FF0000"/>
                </a:solidFill>
                <a:latin typeface="华文楷体" pitchFamily="2" charset="-122"/>
                <a:ea typeface="华文楷体" pitchFamily="2" charset="-122"/>
              </a:rPr>
              <a:t>长歌</a:t>
            </a:r>
            <a:r>
              <a:rPr kumimoji="1" lang="zh-CN" altLang="en-US" sz="2800" b="1">
                <a:latin typeface="华文楷体" pitchFamily="2" charset="-122"/>
                <a:ea typeface="华文楷体" pitchFamily="2" charset="-122"/>
              </a:rPr>
              <a:t>比较</a:t>
            </a:r>
            <a:r>
              <a:rPr kumimoji="1" lang="zh-CN" altLang="en-US" sz="2800" b="1">
                <a:solidFill>
                  <a:srgbClr val="FF0000"/>
                </a:solidFill>
                <a:latin typeface="华文楷体" pitchFamily="2" charset="-122"/>
                <a:ea typeface="华文楷体" pitchFamily="2" charset="-122"/>
              </a:rPr>
              <a:t>热烈奔放</a:t>
            </a:r>
            <a:r>
              <a:rPr kumimoji="1" lang="zh-CN" altLang="en-US" sz="2800" b="1">
                <a:latin typeface="华文楷体" pitchFamily="2" charset="-122"/>
                <a:ea typeface="华文楷体" pitchFamily="2" charset="-122"/>
              </a:rPr>
              <a:t>，而</a:t>
            </a:r>
            <a:r>
              <a:rPr kumimoji="1" lang="zh-CN" altLang="en-US" sz="2800" b="1">
                <a:solidFill>
                  <a:srgbClr val="FF0000"/>
                </a:solidFill>
                <a:latin typeface="华文楷体" pitchFamily="2" charset="-122"/>
                <a:ea typeface="华文楷体" pitchFamily="2" charset="-122"/>
              </a:rPr>
              <a:t>短歌</a:t>
            </a:r>
            <a:r>
              <a:rPr kumimoji="1" lang="zh-CN" altLang="en-US" sz="2800" b="1">
                <a:latin typeface="华文楷体" pitchFamily="2" charset="-122"/>
                <a:ea typeface="华文楷体" pitchFamily="2" charset="-122"/>
              </a:rPr>
              <a:t>的</a:t>
            </a:r>
            <a:r>
              <a:rPr kumimoji="1" lang="zh-CN" altLang="en-US" sz="2800" b="1">
                <a:solidFill>
                  <a:srgbClr val="FF0000"/>
                </a:solidFill>
                <a:latin typeface="华文楷体" pitchFamily="2" charset="-122"/>
                <a:ea typeface="华文楷体" pitchFamily="2" charset="-122"/>
              </a:rPr>
              <a:t>节奏</a:t>
            </a:r>
            <a:r>
              <a:rPr kumimoji="1" lang="zh-CN" altLang="en-US" sz="2800" b="1">
                <a:latin typeface="华文楷体" pitchFamily="2" charset="-122"/>
                <a:ea typeface="华文楷体" pitchFamily="2" charset="-122"/>
              </a:rPr>
              <a:t>比较</a:t>
            </a:r>
            <a:r>
              <a:rPr kumimoji="1" lang="zh-CN" altLang="en-US" sz="2800" b="1">
                <a:solidFill>
                  <a:srgbClr val="FF0000"/>
                </a:solidFill>
                <a:latin typeface="华文楷体" pitchFamily="2" charset="-122"/>
                <a:ea typeface="华文楷体" pitchFamily="2" charset="-122"/>
              </a:rPr>
              <a:t>短促，低吟短唱</a:t>
            </a:r>
            <a:r>
              <a:rPr kumimoji="1" lang="zh-CN" altLang="en-US" sz="2800" b="1">
                <a:latin typeface="华文楷体" pitchFamily="2" charset="-122"/>
                <a:ea typeface="华文楷体" pitchFamily="2" charset="-122"/>
              </a:rPr>
              <a:t>，适于</a:t>
            </a:r>
            <a:r>
              <a:rPr kumimoji="1" lang="zh-CN" altLang="en-US" sz="2800" b="1">
                <a:solidFill>
                  <a:srgbClr val="FF0000"/>
                </a:solidFill>
                <a:latin typeface="华文楷体" pitchFamily="2" charset="-122"/>
                <a:ea typeface="华文楷体" pitchFamily="2" charset="-122"/>
              </a:rPr>
              <a:t>抒发</a:t>
            </a:r>
            <a:r>
              <a:rPr kumimoji="1" lang="zh-CN" altLang="en-US" sz="2800" b="1">
                <a:latin typeface="华文楷体" pitchFamily="2" charset="-122"/>
                <a:ea typeface="华文楷体" pitchFamily="2" charset="-122"/>
              </a:rPr>
              <a:t>内心的</a:t>
            </a:r>
            <a:r>
              <a:rPr kumimoji="1" lang="zh-CN" altLang="en-US" sz="2800" b="1">
                <a:solidFill>
                  <a:srgbClr val="FF0000"/>
                </a:solidFill>
                <a:latin typeface="华文楷体" pitchFamily="2" charset="-122"/>
                <a:ea typeface="华文楷体" pitchFamily="2" charset="-122"/>
              </a:rPr>
              <a:t>忧愁和苦闷</a:t>
            </a:r>
            <a:r>
              <a:rPr kumimoji="1" lang="zh-CN" altLang="en-US" sz="2800" b="1">
                <a:latin typeface="华文楷体" pitchFamily="2" charset="-122"/>
                <a:ea typeface="华文楷体" pitchFamily="2" charset="-122"/>
              </a:rPr>
              <a:t>。</a:t>
            </a:r>
          </a:p>
        </p:txBody>
      </p:sp>
    </p:spTree>
    <p:extLst>
      <p:ext uri="{BB962C8B-B14F-4D97-AF65-F5344CB8AC3E}">
        <p14:creationId xmlns:p14="http://schemas.microsoft.com/office/powerpoint/2010/main" val="3658000227"/>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4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5"/>
          <p:cNvSpPr txBox="1"/>
          <p:nvPr/>
        </p:nvSpPr>
        <p:spPr>
          <a:xfrm>
            <a:off x="317500" y="974725"/>
            <a:ext cx="11639550" cy="1200150"/>
          </a:xfrm>
          <a:prstGeom prst="rect">
            <a:avLst/>
          </a:prstGeom>
          <a:noFill/>
          <a:ln w="9525" cap="flat" cmpd="sng">
            <a:solidFill>
              <a:schemeClr val="tx1"/>
            </a:solidFill>
            <a:prstDash val="solid"/>
            <a:miter/>
            <a:headEnd type="none" w="med" len="med"/>
            <a:tailEnd type="none" w="med" len="med"/>
          </a:ln>
        </p:spPr>
        <p:txBody>
          <a:bodyPr>
            <a:spAutoFit/>
          </a:bodyPr>
          <a:lstStyle/>
          <a:p>
            <a:pPr eaLnBrk="0" hangingPunct="0">
              <a:spcBef>
                <a:spcPct val="50000"/>
              </a:spcBef>
              <a:buFont typeface="Arial" panose="020b0604020202020204" pitchFamily="34" charset="0"/>
              <a:buNone/>
            </a:pPr>
            <a:r>
              <a:rPr lang="en-US" altLang="zh-CN" sz="2400" b="1">
                <a:latin typeface="Arial" panose="020b0604020202020204" pitchFamily="34" charset="0"/>
              </a:rPr>
              <a:t>       </a:t>
            </a:r>
            <a:r>
              <a:rPr lang="zh-CN" altLang="en-US" sz="2400">
                <a:solidFill>
                  <a:srgbClr val="0000CC"/>
                </a:solidFill>
                <a:latin typeface="华文行楷" pitchFamily="2" charset="-122"/>
                <a:ea typeface="华文行楷" pitchFamily="2" charset="-122"/>
              </a:rPr>
              <a:t>白描</a:t>
            </a:r>
            <a:r>
              <a:rPr lang="zh-CN" altLang="en-US" sz="2400">
                <a:latin typeface="华文行楷" pitchFamily="2" charset="-122"/>
                <a:ea typeface="华文行楷" pitchFamily="2" charset="-122"/>
              </a:rPr>
              <a:t>原是中国画的一种技法，指描绘人物和花卉时用墨线勾勒物象，不着颜色，称为“单线平涂”法。它源于古代的“白画”。  在文学创作上，“白描”作为一种表现方法，是指</a:t>
            </a:r>
            <a:r>
              <a:rPr lang="zh-CN" altLang="en-US" sz="2400">
                <a:solidFill>
                  <a:srgbClr val="0000CC"/>
                </a:solidFill>
                <a:latin typeface="华文行楷" pitchFamily="2" charset="-122"/>
                <a:ea typeface="华文行楷" pitchFamily="2" charset="-122"/>
              </a:rPr>
              <a:t>用最简练的笔墨，不加烘托，描画出鲜明生动的形象。</a:t>
            </a:r>
          </a:p>
        </p:txBody>
      </p:sp>
      <p:pic>
        <p:nvPicPr>
          <p:cNvPr id="18435" name="Picture 7" descr="untitled"/>
          <p:cNvPicPr>
            <a:picLocks noChangeAspect="1"/>
          </p:cNvPicPr>
          <p:nvPr/>
        </p:nvPicPr>
        <p:blipFill>
          <a:blip r:embed="rId2"/>
          <a:srcRect l="9334" b="3613"/>
          <a:stretch>
            <a:fillRect/>
          </a:stretch>
        </p:blipFill>
        <p:spPr>
          <a:xfrm>
            <a:off x="5308600" y="2716213"/>
            <a:ext cx="2914650" cy="3352800"/>
          </a:xfrm>
          <a:prstGeom prst="rect">
            <a:avLst/>
          </a:prstGeom>
          <a:noFill/>
          <a:ln w="9525">
            <a:noFill/>
          </a:ln>
        </p:spPr>
      </p:pic>
      <p:pic>
        <p:nvPicPr>
          <p:cNvPr id="18436" name="Picture 8" descr="20090402_e76e53d8e78fb1b4d7ee3fNRUwNH5VXr"/>
          <p:cNvPicPr>
            <a:picLocks noChangeAspect="1"/>
          </p:cNvPicPr>
          <p:nvPr/>
        </p:nvPicPr>
        <p:blipFill>
          <a:blip r:embed="rId3"/>
          <a:stretch>
            <a:fillRect/>
          </a:stretch>
        </p:blipFill>
        <p:spPr>
          <a:xfrm>
            <a:off x="808038" y="2728913"/>
            <a:ext cx="3667125" cy="3352800"/>
          </a:xfrm>
          <a:prstGeom prst="rect">
            <a:avLst/>
          </a:prstGeom>
          <a:noFill/>
          <a:ln w="9525">
            <a:noFill/>
          </a:ln>
        </p:spPr>
      </p:pic>
      <p:sp>
        <p:nvSpPr>
          <p:cNvPr id="18437" name="Text Box 9"/>
          <p:cNvSpPr txBox="1"/>
          <p:nvPr/>
        </p:nvSpPr>
        <p:spPr>
          <a:xfrm>
            <a:off x="2317750" y="6284913"/>
            <a:ext cx="1536700" cy="519112"/>
          </a:xfrm>
          <a:prstGeom prst="rect">
            <a:avLst/>
          </a:prstGeom>
          <a:noFill/>
          <a:ln w="9525">
            <a:noFill/>
          </a:ln>
        </p:spPr>
        <p:txBody>
          <a:bodyPr>
            <a:spAutoFit/>
          </a:bodyPr>
          <a:lstStyle/>
          <a:p>
            <a:pPr eaLnBrk="0" hangingPunct="0">
              <a:spcBef>
                <a:spcPct val="50000"/>
              </a:spcBef>
              <a:buFont typeface="Arial" panose="020b0604020202020204" pitchFamily="34" charset="0"/>
              <a:buNone/>
            </a:pPr>
            <a:r>
              <a:rPr lang="zh-CN" altLang="en-US" sz="2800" b="1">
                <a:solidFill>
                  <a:srgbClr val="FF0000"/>
                </a:solidFill>
                <a:latin typeface="Arial" panose="020b0604020202020204" pitchFamily="34" charset="0"/>
              </a:rPr>
              <a:t>白描</a:t>
            </a:r>
          </a:p>
        </p:txBody>
      </p:sp>
      <p:sp>
        <p:nvSpPr>
          <p:cNvPr id="18438" name="Text Box 10"/>
          <p:cNvSpPr txBox="1"/>
          <p:nvPr/>
        </p:nvSpPr>
        <p:spPr>
          <a:xfrm>
            <a:off x="6096000" y="6248400"/>
            <a:ext cx="1852613" cy="519113"/>
          </a:xfrm>
          <a:prstGeom prst="rect">
            <a:avLst/>
          </a:prstGeom>
          <a:noFill/>
          <a:ln w="9525">
            <a:noFill/>
          </a:ln>
        </p:spPr>
        <p:txBody>
          <a:bodyPr>
            <a:spAutoFit/>
          </a:bodyPr>
          <a:lstStyle/>
          <a:p>
            <a:pPr eaLnBrk="0" hangingPunct="0">
              <a:spcBef>
                <a:spcPct val="50000"/>
              </a:spcBef>
              <a:buFont typeface="Arial" panose="020b0604020202020204" pitchFamily="34" charset="0"/>
              <a:buNone/>
            </a:pPr>
            <a:r>
              <a:rPr lang="zh-CN" altLang="en-US" sz="2800" b="1">
                <a:latin typeface="Arial" panose="020b0604020202020204" pitchFamily="34" charset="0"/>
              </a:rPr>
              <a:t>工笔</a:t>
            </a:r>
          </a:p>
        </p:txBody>
      </p:sp>
      <p:pic>
        <p:nvPicPr>
          <p:cNvPr id="18439" name="图片 1"/>
          <p:cNvPicPr>
            <a:picLocks noChangeAspect="1"/>
          </p:cNvPicPr>
          <p:nvPr/>
        </p:nvPicPr>
        <p:blipFill>
          <a:blip r:embed="rId4"/>
          <a:stretch>
            <a:fillRect/>
          </a:stretch>
        </p:blipFill>
        <p:spPr>
          <a:xfrm>
            <a:off x="8651875" y="2716213"/>
            <a:ext cx="3209925" cy="3352800"/>
          </a:xfrm>
          <a:prstGeom prst="rect">
            <a:avLst/>
          </a:prstGeom>
          <a:noFill/>
          <a:ln w="9525">
            <a:noFill/>
          </a:ln>
        </p:spPr>
      </p:pic>
      <p:sp>
        <p:nvSpPr>
          <p:cNvPr id="18440" name="Text Box 9"/>
          <p:cNvSpPr txBox="1"/>
          <p:nvPr/>
        </p:nvSpPr>
        <p:spPr>
          <a:xfrm>
            <a:off x="9590088" y="6248400"/>
            <a:ext cx="1536700" cy="523875"/>
          </a:xfrm>
          <a:prstGeom prst="rect">
            <a:avLst/>
          </a:prstGeom>
          <a:noFill/>
          <a:ln w="9525">
            <a:noFill/>
          </a:ln>
        </p:spPr>
        <p:txBody>
          <a:bodyPr>
            <a:spAutoFit/>
          </a:bodyPr>
          <a:lstStyle/>
          <a:p>
            <a:pPr eaLnBrk="0" hangingPunct="0">
              <a:spcBef>
                <a:spcPct val="50000"/>
              </a:spcBef>
              <a:buFont typeface="Arial" panose="020b0604020202020204" pitchFamily="34" charset="0"/>
              <a:buNone/>
            </a:pPr>
            <a:r>
              <a:rPr lang="zh-CN" altLang="en-US" sz="2800" b="1">
                <a:solidFill>
                  <a:srgbClr val="FF0000"/>
                </a:solidFill>
                <a:latin typeface="Arial" panose="020b0604020202020204" pitchFamily="34" charset="0"/>
              </a:rPr>
              <a:t>写意</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5"/>
          <p:cNvSpPr txBox="1"/>
          <p:nvPr/>
        </p:nvSpPr>
        <p:spPr>
          <a:xfrm>
            <a:off x="2063750" y="3429000"/>
            <a:ext cx="7850188" cy="580159"/>
          </a:xfrm>
          <a:prstGeom prst="rect">
            <a:avLst/>
          </a:prstGeom>
          <a:noFill/>
          <a:ln w="9525">
            <a:noFill/>
          </a:ln>
        </p:spPr>
        <p:txBody>
          <a:bodyPr>
            <a:spAutoFit/>
          </a:bodyPr>
          <a:lstStyle/>
          <a:p>
            <a:pPr>
              <a:lnSpc>
                <a:spcPct val="120000"/>
              </a:lnSpc>
            </a:pPr>
            <a:r>
              <a:rPr lang="zh-CN" altLang="en-US" sz="2800" b="1">
                <a:solidFill>
                  <a:srgbClr val="FF0000"/>
                </a:solidFill>
                <a:latin typeface="华文楷体" pitchFamily="2" charset="-122"/>
                <a:ea typeface="华文楷体" pitchFamily="2" charset="-122"/>
              </a:rPr>
              <a:t>自由、安逸、喜悦</a:t>
            </a:r>
          </a:p>
        </p:txBody>
      </p:sp>
      <p:sp>
        <p:nvSpPr>
          <p:cNvPr id="13320" name="矩形 13319"/>
          <p:cNvSpPr/>
          <p:nvPr/>
        </p:nvSpPr>
        <p:spPr>
          <a:xfrm>
            <a:off x="2855913" y="414338"/>
            <a:ext cx="8229600" cy="1143000"/>
          </a:xfrm>
          <a:prstGeom prst="rect">
            <a:avLst/>
          </a:prstGeom>
          <a:noFill/>
          <a:ln w="9525">
            <a:noFill/>
          </a:ln>
        </p:spPr>
        <p:txBody>
          <a:bodyPr anchor="ctr"/>
          <a:lstStyle/>
          <a:p>
            <a:r>
              <a:rPr lang="en-US" altLang="zh-CN" sz="4400" b="1">
                <a:solidFill>
                  <a:schemeClr val="tx2"/>
                </a:solidFill>
                <a:latin typeface="宋体" panose="02010600030101010101" pitchFamily="2" charset="-122"/>
              </a:rPr>
              <a:t>4.</a:t>
            </a:r>
            <a:r>
              <a:rPr lang="zh-CN" altLang="en-US" sz="4400" b="1">
                <a:solidFill>
                  <a:schemeClr val="tx2"/>
                </a:solidFill>
                <a:latin typeface="宋体" panose="02010600030101010101" pitchFamily="2" charset="-122"/>
              </a:rPr>
              <a:t>归后何感？</a:t>
            </a:r>
          </a:p>
        </p:txBody>
      </p:sp>
      <p:sp>
        <p:nvSpPr>
          <p:cNvPr id="13321" name="矩形 13320"/>
          <p:cNvSpPr/>
          <p:nvPr/>
        </p:nvSpPr>
        <p:spPr>
          <a:xfrm>
            <a:off x="2063750" y="1612900"/>
            <a:ext cx="8229600" cy="1528763"/>
          </a:xfrm>
          <a:prstGeom prst="rect">
            <a:avLst/>
          </a:prstGeom>
          <a:noFill/>
          <a:ln w="9525">
            <a:noFill/>
          </a:ln>
        </p:spPr>
        <p:txBody>
          <a:bodyPr/>
          <a:lstStyle/>
          <a:p>
            <a:pPr marL="342900" indent="-342900">
              <a:spcBef>
                <a:spcPct val="20000"/>
              </a:spcBef>
              <a:buFont typeface="Arial" panose="020b0604020202020204" pitchFamily="34" charset="0"/>
              <a:buChar char="•"/>
            </a:pPr>
            <a:r>
              <a:rPr lang="zh-CN" altLang="en-US" sz="3200" b="1">
                <a:latin typeface="宋体" panose="02010600030101010101" pitchFamily="2" charset="-122"/>
              </a:rPr>
              <a:t>户庭无尘杂，虚室有余闲。</a:t>
            </a:r>
            <a:endParaRPr lang="en-US" altLang="zh-CN" sz="3200" b="1">
              <a:latin typeface="宋体" panose="02010600030101010101" pitchFamily="2" charset="-122"/>
            </a:endParaRPr>
          </a:p>
          <a:p>
            <a:pPr marL="342900" indent="-342900">
              <a:spcBef>
                <a:spcPct val="20000"/>
              </a:spcBef>
              <a:buFont typeface="Arial" panose="020b0604020202020204" pitchFamily="34" charset="0"/>
              <a:buChar char="•"/>
            </a:pPr>
            <a:r>
              <a:rPr lang="zh-CN" altLang="en-US" sz="3200" b="1">
                <a:latin typeface="宋体" panose="02010600030101010101" pitchFamily="2" charset="-122"/>
              </a:rPr>
              <a:t>久在樊笼里，复得返自然。</a:t>
            </a:r>
            <a:endParaRPr lang="en-US" altLang="zh-CN" sz="3200" b="1">
              <a:latin typeface="宋体" panose="02010600030101010101" pitchFamily="2" charset="-122"/>
            </a:endParaRPr>
          </a:p>
        </p:txBody>
      </p:sp>
      <p:sp>
        <p:nvSpPr>
          <p:cNvPr id="8198" name="文本框 13322"/>
          <p:cNvSpPr txBox="1"/>
          <p:nvPr/>
        </p:nvSpPr>
        <p:spPr>
          <a:xfrm>
            <a:off x="7427913" y="115888"/>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品诗意</a:t>
            </a:r>
          </a:p>
        </p:txBody>
      </p:sp>
      <p:sp>
        <p:nvSpPr>
          <p:cNvPr id="7" name="TextBox 5">
            <a:extLst>
              <a:ext uri="{FF2B5EF4-FFF2-40B4-BE49-F238E27FC236}">
                <a16:creationId xmlns:a16="http://schemas.microsoft.com/office/drawing/2014/main" id="{60709A2D-6EA3-4D0F-A90E-077C4DB0B609}"/>
              </a:ext>
            </a:extLst>
          </p:cNvPr>
          <p:cNvSpPr txBox="1"/>
          <p:nvPr/>
        </p:nvSpPr>
        <p:spPr>
          <a:xfrm>
            <a:off x="2063750" y="4177748"/>
            <a:ext cx="7850188" cy="1614288"/>
          </a:xfrm>
          <a:prstGeom prst="rect">
            <a:avLst/>
          </a:prstGeom>
          <a:noFill/>
          <a:ln w="9525">
            <a:noFill/>
          </a:ln>
        </p:spPr>
        <p:txBody>
          <a:bodyPr>
            <a:spAutoFit/>
          </a:bodyPr>
          <a:lstStyle/>
          <a:p>
            <a:pPr>
              <a:lnSpc>
                <a:spcPct val="120000"/>
              </a:lnSpc>
            </a:pPr>
            <a:r>
              <a:rPr lang="zh-CN" altLang="en-US" sz="2800" b="1">
                <a:solidFill>
                  <a:srgbClr val="FF0000"/>
                </a:solidFill>
                <a:latin typeface="华文楷体" pitchFamily="2" charset="-122"/>
                <a:ea typeface="华文楷体" pitchFamily="2" charset="-122"/>
              </a:rPr>
              <a:t>诗的结尾抒发了回归园田的乐趣，与开头的“少无适俗韵，性本爱丘山”是相呼应的，使全诗有击首尾应，击尾首应之妙。</a:t>
            </a:r>
          </a:p>
        </p:txBody>
      </p:sp>
    </p:spTree>
    <p:extLst>
      <p:ext uri="{BB962C8B-B14F-4D97-AF65-F5344CB8AC3E}">
        <p14:creationId xmlns:p14="http://schemas.microsoft.com/office/powerpoint/2010/main" val="1344830348"/>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additive="base">
                                        <p:cTn id="7" dur="500" fill="hold"/>
                                        <p:tgtEl>
                                          <p:spTgt spid="13320"/>
                                        </p:tgtEl>
                                        <p:attrNameLst>
                                          <p:attrName>ppt_x</p:attrName>
                                        </p:attrNameLst>
                                      </p:cBhvr>
                                      <p:tavLst>
                                        <p:tav tm="0">
                                          <p:val>
                                            <p:strVal val="#ppt_x"/>
                                          </p:val>
                                        </p:tav>
                                        <p:tav tm="100000">
                                          <p:val>
                                            <p:strVal val="#ppt_x"/>
                                          </p:val>
                                        </p:tav>
                                      </p:tavLst>
                                    </p:anim>
                                    <p:anim calcmode="lin" valueType="num">
                                      <p:cBhvr additive="base">
                                        <p:cTn id="8"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21">
                                            <p:txEl>
                                              <p:pRg st="0" end="0"/>
                                            </p:txEl>
                                          </p:spTgt>
                                        </p:tgtEl>
                                        <p:attrNameLst>
                                          <p:attrName>style.visibility</p:attrName>
                                        </p:attrNameLst>
                                      </p:cBhvr>
                                      <p:to>
                                        <p:strVal val="visible"/>
                                      </p:to>
                                    </p:set>
                                    <p:anim calcmode="lin" valueType="num">
                                      <p:cBhvr additive="base">
                                        <p:cTn id="13" dur="500" fill="hold"/>
                                        <p:tgtEl>
                                          <p:spTgt spid="1332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21">
                                            <p:txEl>
                                              <p:pRg st="1" end="1"/>
                                            </p:txEl>
                                          </p:spTgt>
                                        </p:tgtEl>
                                        <p:attrNameLst>
                                          <p:attrName>style.visibility</p:attrName>
                                        </p:attrNameLst>
                                      </p:cBhvr>
                                      <p:to>
                                        <p:strVal val="visible"/>
                                      </p:to>
                                    </p:set>
                                    <p:anim calcmode="lin" valueType="num">
                                      <p:cBhvr additive="base">
                                        <p:cTn id="19" dur="500" fill="hold"/>
                                        <p:tgtEl>
                                          <p:spTgt spid="1332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slide(fromBottom)">
                                      <p:cBhvr>
                                        <p:cTn id="25" dur="500"/>
                                        <p:tgtEl>
                                          <p:spTgt spid="6">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slide(fromBottom)">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1" name="文本占位符 37890"/>
          <p:cNvSpPr>
            <a:spLocks noGrp="1"/>
          </p:cNvSpPr>
          <p:nvPr>
            <p:ph type="body" sz="half" idx="1"/>
          </p:nvPr>
        </p:nvSpPr>
        <p:spPr>
          <a:xfrm>
            <a:off x="1981200" y="1600200"/>
            <a:ext cx="6851650" cy="4525963"/>
          </a:xfrm>
        </p:spPr>
        <p:txBody>
          <a:bodyPr vert="horz" wrap="square" lIns="91440" tIns="45720" rIns="91440" bIns="45720" anchor="t"/>
          <a:lstStyle/>
          <a:p>
            <a:pPr eaLnBrk="1" hangingPunct="1">
              <a:buNone/>
            </a:pPr>
            <a:r>
              <a:rPr lang="zh-CN" altLang="en-US" sz="3200" b="1">
                <a:latin typeface="宋体" panose="02010600030101010101" pitchFamily="2" charset="-122"/>
                <a:ea typeface="宋体" panose="02010600030101010101" pitchFamily="2" charset="-122"/>
              </a:rPr>
              <a:t>    </a:t>
            </a:r>
            <a:r>
              <a:rPr lang="zh-CN" altLang="en-US" sz="3200" b="1">
                <a:solidFill>
                  <a:srgbClr val="0033CC"/>
                </a:solidFill>
                <a:latin typeface="宋体" panose="02010600030101010101" pitchFamily="2" charset="-122"/>
                <a:ea typeface="宋体" panose="02010600030101010101" pitchFamily="2" charset="-122"/>
              </a:rPr>
              <a:t>整首诗表达了诗人怎样的情感？</a:t>
            </a:r>
          </a:p>
          <a:p>
            <a:pPr algn="ctr" eaLnBrk="1" hangingPunct="1"/>
            <a:endParaRPr lang="zh-CN" altLang="en-US" sz="3200" b="1">
              <a:latin typeface="宋体" panose="02010600030101010101" pitchFamily="2" charset="-122"/>
              <a:ea typeface="宋体" panose="02010600030101010101" pitchFamily="2" charset="-122"/>
            </a:endParaRPr>
          </a:p>
          <a:p>
            <a:pPr algn="ctr" eaLnBrk="1" hangingPunct="1"/>
            <a:r>
              <a:rPr lang="zh-CN" altLang="en-US" sz="3200" b="1">
                <a:latin typeface="宋体" panose="02010600030101010101" pitchFamily="2" charset="-122"/>
                <a:ea typeface="宋体" panose="02010600030101010101" pitchFamily="2" charset="-122"/>
              </a:rPr>
              <a:t>对误入官场的痛心悔恨</a:t>
            </a:r>
          </a:p>
          <a:p>
            <a:pPr algn="ctr" eaLnBrk="1" hangingPunct="1"/>
            <a:r>
              <a:rPr lang="zh-CN" altLang="en-US" sz="3200" b="1">
                <a:latin typeface="宋体" panose="02010600030101010101" pitchFamily="2" charset="-122"/>
                <a:ea typeface="宋体" panose="02010600030101010101" pitchFamily="2" charset="-122"/>
              </a:rPr>
              <a:t>对黑暗官场的鄙弃厌恶</a:t>
            </a:r>
          </a:p>
          <a:p>
            <a:pPr algn="ctr" eaLnBrk="1" hangingPunct="1"/>
            <a:r>
              <a:rPr lang="zh-CN" altLang="en-US" sz="3200" b="1">
                <a:latin typeface="宋体" panose="02010600030101010101" pitchFamily="2" charset="-122"/>
                <a:ea typeface="宋体" panose="02010600030101010101" pitchFamily="2" charset="-122"/>
              </a:rPr>
              <a:t>对回归田园的欣喜愉悦</a:t>
            </a:r>
          </a:p>
          <a:p>
            <a:pPr algn="ctr" eaLnBrk="1" hangingPunct="1"/>
            <a:r>
              <a:rPr lang="zh-CN" altLang="en-US" sz="3200" b="1">
                <a:latin typeface="宋体" panose="02010600030101010101" pitchFamily="2" charset="-122"/>
                <a:ea typeface="宋体" panose="02010600030101010101" pitchFamily="2" charset="-122"/>
              </a:rPr>
              <a:t>对田园生活的由衷喜爱</a:t>
            </a:r>
            <a:endParaRPr lang="zh-CN" altLang="en-US" sz="3200" b="1"/>
          </a:p>
        </p:txBody>
      </p:sp>
      <p:sp>
        <p:nvSpPr>
          <p:cNvPr id="11267" name="文本框 37891"/>
          <p:cNvSpPr txBox="1"/>
          <p:nvPr/>
        </p:nvSpPr>
        <p:spPr>
          <a:xfrm>
            <a:off x="7319963" y="74613"/>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品诗情</a:t>
            </a:r>
          </a:p>
        </p:txBody>
      </p:sp>
      <p:sp>
        <p:nvSpPr>
          <p:cNvPr id="2" name="Tree">
            <a:hlinkClick r:id="rId2" action="ppaction://hlinkfile"/>
          </p:cNvPr>
          <p:cNvSpPr>
            <a:spLocks noEditPoints="1" noChangeArrowheads="1"/>
          </p:cNvSpPr>
          <p:nvPr/>
        </p:nvSpPr>
        <p:spPr bwMode="auto">
          <a:xfrm>
            <a:off x="10050463" y="6169025"/>
            <a:ext cx="617538" cy="688975"/>
          </a:xfrm>
          <a:custGeom>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ln>
          <a:effectLst>
            <a:outerShdw dist="107763" dir="2700000" algn="ctr" rotWithShape="0">
              <a:srgbClr val="80808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7891">
                                            <p:txEl>
                                              <p:pRg st="2" end="2"/>
                                            </p:txEl>
                                          </p:spTgt>
                                        </p:tgtEl>
                                        <p:attrNameLst>
                                          <p:attrName>style.visibility</p:attrName>
                                        </p:attrNameLst>
                                      </p:cBhvr>
                                      <p:to>
                                        <p:strVal val="visible"/>
                                      </p:to>
                                    </p:set>
                                    <p:animEffect transition="in" filter="blinds(horizontal)">
                                      <p:cBhvr>
                                        <p:cTn id="13" dur="2000"/>
                                        <p:tgtEl>
                                          <p:spTgt spid="37891">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37891">
                                            <p:txEl>
                                              <p:pRg st="3" end="3"/>
                                            </p:txEl>
                                          </p:spTgt>
                                        </p:tgtEl>
                                        <p:attrNameLst>
                                          <p:attrName>style.visibility</p:attrName>
                                        </p:attrNameLst>
                                      </p:cBhvr>
                                      <p:to>
                                        <p:strVal val="visible"/>
                                      </p:to>
                                    </p:set>
                                    <p:animEffect transition="in" filter="blinds(horizontal)">
                                      <p:cBhvr>
                                        <p:cTn id="18" dur="2000"/>
                                        <p:tgtEl>
                                          <p:spTgt spid="37891">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37891">
                                            <p:txEl>
                                              <p:pRg st="4" end="4"/>
                                            </p:txEl>
                                          </p:spTgt>
                                        </p:tgtEl>
                                        <p:attrNameLst>
                                          <p:attrName>style.visibility</p:attrName>
                                        </p:attrNameLst>
                                      </p:cBhvr>
                                      <p:to>
                                        <p:strVal val="visible"/>
                                      </p:to>
                                    </p:set>
                                    <p:animEffect transition="in" filter="blinds(horizontal)">
                                      <p:cBhvr>
                                        <p:cTn id="23" dur="2000"/>
                                        <p:tgtEl>
                                          <p:spTgt spid="37891">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37891">
                                            <p:txEl>
                                              <p:pRg st="5" end="5"/>
                                            </p:txEl>
                                          </p:spTgt>
                                        </p:tgtEl>
                                        <p:attrNameLst>
                                          <p:attrName>style.visibility</p:attrName>
                                        </p:attrNameLst>
                                      </p:cBhvr>
                                      <p:to>
                                        <p:strVal val="visible"/>
                                      </p:to>
                                    </p:set>
                                    <p:animEffect transition="in" filter="blinds(horizontal)">
                                      <p:cBhvr>
                                        <p:cTn id="28" dur="2000"/>
                                        <p:tgtEl>
                                          <p:spTgt spid="378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1" name="文本占位符 37890"/>
          <p:cNvSpPr>
            <a:spLocks noGrp="1"/>
          </p:cNvSpPr>
          <p:nvPr>
            <p:ph type="body" sz="half" idx="1"/>
          </p:nvPr>
        </p:nvSpPr>
        <p:spPr>
          <a:xfrm>
            <a:off x="1848677" y="1547192"/>
            <a:ext cx="9203635" cy="4525963"/>
          </a:xfrm>
        </p:spPr>
        <p:txBody>
          <a:bodyPr vert="horz" wrap="square" lIns="91440" tIns="45720" rIns="91440" bIns="45720" anchor="t"/>
          <a:lstStyle/>
          <a:p>
            <a:pPr eaLnBrk="1" hangingPunct="1">
              <a:buNone/>
            </a:pPr>
            <a:r>
              <a:rPr lang="zh-CN" altLang="en-US" sz="3200" b="1">
                <a:latin typeface="宋体" panose="02010600030101010101" pitchFamily="2" charset="-122"/>
                <a:ea typeface="宋体" panose="02010600030101010101" pitchFamily="2" charset="-122"/>
              </a:rPr>
              <a:t>体现了陶渊明什么样的人格形象？</a:t>
            </a:r>
            <a:endParaRPr lang="en-US" altLang="zh-CN" sz="3200" b="1">
              <a:latin typeface="宋体" panose="02010600030101010101" pitchFamily="2" charset="-122"/>
              <a:ea typeface="宋体" panose="02010600030101010101" pitchFamily="2" charset="-122"/>
            </a:endParaRPr>
          </a:p>
          <a:p>
            <a:pPr eaLnBrk="1" hangingPunct="1">
              <a:buNone/>
            </a:pPr>
            <a:endParaRPr lang="en-US" altLang="zh-CN" sz="3200" b="1">
              <a:latin typeface="宋体" panose="02010600030101010101" pitchFamily="2" charset="-122"/>
              <a:ea typeface="宋体" panose="02010600030101010101" pitchFamily="2" charset="-122"/>
            </a:endParaRPr>
          </a:p>
          <a:p>
            <a:pPr eaLnBrk="1" hangingPunct="1">
              <a:buNone/>
            </a:pPr>
            <a:endParaRPr lang="en-US" altLang="zh-CN" sz="3200" b="1">
              <a:latin typeface="宋体" panose="02010600030101010101" pitchFamily="2" charset="-122"/>
              <a:ea typeface="宋体" panose="02010600030101010101" pitchFamily="2" charset="-122"/>
            </a:endParaRPr>
          </a:p>
          <a:p>
            <a:pPr eaLnBrk="1" hangingPunct="1">
              <a:buNone/>
            </a:pPr>
            <a:r>
              <a:rPr lang="zh-CN" altLang="en-US" sz="3200" b="1">
                <a:solidFill>
                  <a:srgbClr val="FF0000"/>
                </a:solidFill>
                <a:latin typeface="宋体" panose="02010600030101010101" pitchFamily="2" charset="-122"/>
                <a:ea typeface="宋体" panose="02010600030101010101" pitchFamily="2" charset="-122"/>
              </a:rPr>
              <a:t>率直任真、热爱自然、淡泊名利、保持本心</a:t>
            </a:r>
            <a:r>
              <a:rPr lang="en-US" altLang="zh-CN" sz="3200" b="1">
                <a:solidFill>
                  <a:srgbClr val="FF0000"/>
                </a:solidFill>
                <a:latin typeface="宋体" panose="02010600030101010101" pitchFamily="2" charset="-122"/>
                <a:ea typeface="宋体" panose="02010600030101010101" pitchFamily="2" charset="-122"/>
              </a:rPr>
              <a:t>……</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1267" name="文本框 37891"/>
          <p:cNvSpPr txBox="1"/>
          <p:nvPr/>
        </p:nvSpPr>
        <p:spPr>
          <a:xfrm>
            <a:off x="7319963" y="74613"/>
            <a:ext cx="3240087" cy="768350"/>
          </a:xfrm>
          <a:prstGeom prst="rect">
            <a:avLst/>
          </a:prstGeom>
          <a:noFill/>
          <a:ln w="9525">
            <a:noFill/>
          </a:ln>
        </p:spPr>
        <p:txBody>
          <a:bodyPr>
            <a:spAutoFit/>
          </a:bodyPr>
          <a:lstStyle/>
          <a:p>
            <a:pPr>
              <a:spcBef>
                <a:spcPct val="50000"/>
              </a:spcBef>
            </a:pPr>
            <a:r>
              <a:rPr lang="zh-CN" altLang="en-US" sz="4400">
                <a:latin typeface="Arial" panose="020b0604020202020204" pitchFamily="34" charset="0"/>
                <a:ea typeface="华文新魏" pitchFamily="2" charset="-122"/>
              </a:rPr>
              <a:t>品诗情</a:t>
            </a:r>
          </a:p>
        </p:txBody>
      </p:sp>
      <p:sp>
        <p:nvSpPr>
          <p:cNvPr id="2" name="Tree">
            <a:hlinkClick r:id="rId2" action="ppaction://hlinkfile"/>
          </p:cNvPr>
          <p:cNvSpPr>
            <a:spLocks noEditPoints="1" noChangeArrowheads="1"/>
          </p:cNvSpPr>
          <p:nvPr/>
        </p:nvSpPr>
        <p:spPr bwMode="auto">
          <a:xfrm>
            <a:off x="10050463" y="6169025"/>
            <a:ext cx="617538" cy="688975"/>
          </a:xfrm>
          <a:custGeom>
            <a:cxnLst>
              <a:cxn ang="0">
                <a:pos x="0" y="18900"/>
              </a:cxn>
              <a:cxn ang="0">
                <a:pos x="9257" y="18900"/>
              </a:cxn>
              <a:cxn ang="0">
                <a:pos x="9257" y="21600"/>
              </a:cxn>
              <a:cxn ang="0">
                <a:pos x="12343" y="21600"/>
              </a:cxn>
              <a:cxn ang="0">
                <a:pos x="12343" y="18900"/>
              </a:cxn>
              <a:cxn ang="0">
                <a:pos x="21600" y="18900"/>
              </a:cxn>
              <a:cxn ang="0">
                <a:pos x="12343" y="12600"/>
              </a:cxn>
              <a:cxn ang="0">
                <a:pos x="18514" y="12600"/>
              </a:cxn>
              <a:cxn ang="0">
                <a:pos x="12343" y="6300"/>
              </a:cxn>
              <a:cxn ang="0">
                <a:pos x="15429" y="6300"/>
              </a:cxn>
              <a:cxn ang="0">
                <a:pos x="10800" y="0"/>
              </a:cxn>
              <a:cxn ang="0">
                <a:pos x="6171" y="6300"/>
              </a:cxn>
              <a:cxn ang="0">
                <a:pos x="9257" y="6300"/>
              </a:cxn>
              <a:cxn ang="0">
                <a:pos x="3086" y="12600"/>
              </a:cxn>
              <a:cxn ang="0">
                <a:pos x="9257" y="12600"/>
              </a:cxn>
            </a:cxnLst>
            <a:rect l="0" t="0" r="r" b="b"/>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ln>
          <a:effectLst>
            <a:outerShdw dist="107763" dir="2700000" algn="ctr" rotWithShape="0">
              <a:srgbClr val="80808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02196447"/>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7891">
                                            <p:txEl>
                                              <p:pRg st="3" end="3"/>
                                            </p:txEl>
                                          </p:spTgt>
                                        </p:tgtEl>
                                        <p:attrNameLst>
                                          <p:attrName>style.visibility</p:attrName>
                                        </p:attrNameLst>
                                      </p:cBhvr>
                                      <p:to>
                                        <p:strVal val="visible"/>
                                      </p:to>
                                    </p:set>
                                    <p:anim calcmode="lin" valueType="num">
                                      <p:cBhvr additive="base">
                                        <p:cTn id="13"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80741" y="2002976"/>
            <a:ext cx="10030598" cy="2554545"/>
          </a:xfrm>
          <a:prstGeom prst="rect">
            <a:avLst/>
          </a:prstGeom>
          <a:noFill/>
        </p:spPr>
        <p:txBody>
          <a:bodyPr wrap="square" rtlCol="0">
            <a:spAutoFit/>
          </a:bodyPr>
          <a:lstStyle/>
          <a:p>
            <a:r>
              <a:rPr lang="zh-CN" altLang="en-US" sz="4000" b="1"/>
              <a:t>有人认为陶渊明的归因是消极避世，不敢直面现实，不思进取的表现，有人认为他的归隐是对自我本性的皈依，为自己的生命找到了生命的意义，你如何看待他的归隐呢？</a:t>
            </a:r>
          </a:p>
        </p:txBody>
      </p:sp>
      <p:sp>
        <p:nvSpPr>
          <p:cNvPr id="3" name="文本框 2"/>
          <p:cNvSpPr txBox="1"/>
          <p:nvPr/>
        </p:nvSpPr>
        <p:spPr>
          <a:xfrm>
            <a:off x="1631315" y="677545"/>
            <a:ext cx="6620510" cy="1014730"/>
          </a:xfrm>
          <a:prstGeom prst="rect">
            <a:avLst/>
          </a:prstGeom>
          <a:noFill/>
        </p:spPr>
        <p:txBody>
          <a:bodyPr wrap="square" rtlCol="0">
            <a:spAutoFit/>
          </a:bodyPr>
          <a:lstStyle/>
          <a:p>
            <a:r>
              <a:rPr lang="zh-CN" altLang="en-US" sz="6000" b="1"/>
              <a:t>讨论：</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D22D88B5-B645-4D89-8252-1AF1E2ABF4EB}"/>
              </a:ext>
            </a:extLst>
          </p:cNvPr>
          <p:cNvSpPr txBox="1"/>
          <p:nvPr/>
        </p:nvSpPr>
        <p:spPr>
          <a:xfrm>
            <a:off x="1379524" y="1568631"/>
            <a:ext cx="10030598" cy="4401205"/>
          </a:xfrm>
          <a:prstGeom prst="rect">
            <a:avLst/>
          </a:prstGeom>
          <a:noFill/>
        </p:spPr>
        <p:txBody>
          <a:bodyPr wrap="square" rtlCol="0">
            <a:spAutoFit/>
          </a:bodyPr>
          <a:lstStyle/>
          <a:p>
            <a:r>
              <a:rPr lang="zh-CN" altLang="en-US" sz="4000" b="1"/>
              <a:t>“好读书，不求甚解。”</a:t>
            </a:r>
          </a:p>
          <a:p>
            <a:pPr algn="r"/>
            <a:r>
              <a:rPr lang="en-US" altLang="zh-CN" sz="4000" b="1"/>
              <a:t>——《</a:t>
            </a:r>
            <a:r>
              <a:rPr lang="zh-CN" altLang="en-US" sz="4000" b="1"/>
              <a:t>五柳先生传</a:t>
            </a:r>
            <a:r>
              <a:rPr lang="en-US" altLang="zh-CN" sz="4000" b="1"/>
              <a:t>》</a:t>
            </a:r>
          </a:p>
          <a:p>
            <a:r>
              <a:rPr lang="zh-CN" altLang="en-US" sz="4000" b="1"/>
              <a:t>“少年罕人事，游好在六经。”</a:t>
            </a:r>
          </a:p>
          <a:p>
            <a:pPr algn="r"/>
            <a:r>
              <a:rPr lang="en-US" altLang="zh-CN" sz="4000" b="1"/>
              <a:t>——《</a:t>
            </a:r>
            <a:r>
              <a:rPr lang="zh-CN" altLang="en-US" sz="4000" b="1"/>
              <a:t>饮酒</a:t>
            </a:r>
            <a:r>
              <a:rPr lang="en-US" altLang="zh-CN" sz="4000" b="1"/>
              <a:t>·</a:t>
            </a:r>
            <a:r>
              <a:rPr lang="zh-CN" altLang="en-US" sz="4000" b="1"/>
              <a:t>十六</a:t>
            </a:r>
            <a:r>
              <a:rPr lang="en-US" altLang="zh-CN" sz="4000" b="1"/>
              <a:t>》</a:t>
            </a:r>
          </a:p>
          <a:p>
            <a:r>
              <a:rPr lang="zh-CN" altLang="en-US" sz="4000" b="1"/>
              <a:t>“刑天舞干戚，猛志固常在。”</a:t>
            </a:r>
            <a:endParaRPr lang="en-US" altLang="zh-CN" sz="4000" b="1"/>
          </a:p>
          <a:p>
            <a:pPr algn="r"/>
            <a:r>
              <a:rPr lang="en-US" altLang="zh-CN" sz="4000" b="1"/>
              <a:t>——《</a:t>
            </a:r>
            <a:r>
              <a:rPr lang="zh-CN" altLang="en-US" sz="4000" b="1"/>
              <a:t>读山海经</a:t>
            </a:r>
            <a:r>
              <a:rPr lang="en-US" altLang="zh-CN" sz="4000" b="1"/>
              <a:t>》</a:t>
            </a:r>
          </a:p>
          <a:p>
            <a:endParaRPr lang="en-US" altLang="zh-CN" sz="4000" b="1"/>
          </a:p>
        </p:txBody>
      </p:sp>
    </p:spTree>
    <p:extLst>
      <p:ext uri="{BB962C8B-B14F-4D97-AF65-F5344CB8AC3E}">
        <p14:creationId xmlns:p14="http://schemas.microsoft.com/office/powerpoint/2010/main" val="3330740763"/>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E3E029C3-0281-4959-AEEE-83C3A235E8C2}"/>
              </a:ext>
            </a:extLst>
          </p:cNvPr>
          <p:cNvSpPr txBox="1"/>
          <p:nvPr/>
        </p:nvSpPr>
        <p:spPr>
          <a:xfrm>
            <a:off x="1379524" y="1568631"/>
            <a:ext cx="10030598" cy="3785652"/>
          </a:xfrm>
          <a:prstGeom prst="rect">
            <a:avLst/>
          </a:prstGeom>
          <a:noFill/>
        </p:spPr>
        <p:txBody>
          <a:bodyPr wrap="square" rtlCol="0">
            <a:spAutoFit/>
          </a:bodyPr>
          <a:lstStyle/>
          <a:p>
            <a:r>
              <a:rPr lang="zh-CN" altLang="en-US" sz="4000" b="1"/>
              <a:t>“大隐隐于朝，中隐隐于世，小隐隐于野。”</a:t>
            </a:r>
          </a:p>
          <a:p>
            <a:pPr algn="r"/>
            <a:r>
              <a:rPr lang="en-US" altLang="zh-CN" sz="4000" b="1"/>
              <a:t>——《</a:t>
            </a:r>
            <a:r>
              <a:rPr lang="zh-CN" altLang="en-US" sz="4000" b="1"/>
              <a:t>反招隐诗</a:t>
            </a:r>
            <a:r>
              <a:rPr lang="en-US" altLang="zh-CN" sz="4000" b="1"/>
              <a:t>》</a:t>
            </a:r>
          </a:p>
          <a:p>
            <a:endParaRPr lang="en-US" altLang="zh-CN" sz="4000" b="1"/>
          </a:p>
          <a:p>
            <a:r>
              <a:rPr lang="zh-CN" altLang="en-US" sz="4000" b="1"/>
              <a:t>“天下有道则现</a:t>
            </a:r>
            <a:r>
              <a:rPr lang="en-US" altLang="zh-CN" sz="4000" b="1"/>
              <a:t>,</a:t>
            </a:r>
            <a:r>
              <a:rPr lang="zh-CN" altLang="en-US" sz="4000" b="1"/>
              <a:t>无道则隐。”</a:t>
            </a:r>
          </a:p>
          <a:p>
            <a:pPr algn="r"/>
            <a:r>
              <a:rPr lang="en-US" altLang="zh-CN" sz="4000" b="1"/>
              <a:t>——《</a:t>
            </a:r>
            <a:r>
              <a:rPr lang="zh-CN" altLang="en-US" sz="4000" b="1"/>
              <a:t>论语</a:t>
            </a:r>
            <a:r>
              <a:rPr lang="en-US" altLang="zh-CN" sz="4000" b="1"/>
              <a:t>·</a:t>
            </a:r>
            <a:r>
              <a:rPr lang="zh-CN" altLang="en-US" sz="4000" b="1"/>
              <a:t>微子篇</a:t>
            </a:r>
            <a:r>
              <a:rPr lang="en-US" altLang="zh-CN" sz="4000" b="1"/>
              <a:t>》</a:t>
            </a:r>
          </a:p>
          <a:p>
            <a:endParaRPr lang="en-US" altLang="zh-CN" sz="4000" b="1"/>
          </a:p>
        </p:txBody>
      </p:sp>
    </p:spTree>
    <p:extLst>
      <p:ext uri="{BB962C8B-B14F-4D97-AF65-F5344CB8AC3E}">
        <p14:creationId xmlns:p14="http://schemas.microsoft.com/office/powerpoint/2010/main" val="3352899686"/>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7A1417D1-19B6-4957-B6DD-01580F00E0EC}"/>
              </a:ext>
            </a:extLst>
          </p:cNvPr>
          <p:cNvSpPr txBox="1"/>
          <p:nvPr/>
        </p:nvSpPr>
        <p:spPr>
          <a:xfrm>
            <a:off x="1286759" y="2151727"/>
            <a:ext cx="10030598" cy="2554545"/>
          </a:xfrm>
          <a:prstGeom prst="rect">
            <a:avLst/>
          </a:prstGeom>
          <a:noFill/>
        </p:spPr>
        <p:txBody>
          <a:bodyPr wrap="square" rtlCol="0">
            <a:spAutoFit/>
          </a:bodyPr>
          <a:lstStyle/>
          <a:p>
            <a:r>
              <a:rPr lang="zh-CN" altLang="en-US" sz="4000" b="1"/>
              <a:t>“陶渊明欲仕则仕</a:t>
            </a:r>
            <a:r>
              <a:rPr lang="en-US" altLang="zh-CN" sz="4000" b="1"/>
              <a:t>,</a:t>
            </a:r>
            <a:r>
              <a:rPr lang="zh-CN" altLang="en-US" sz="4000" b="1"/>
              <a:t>不以求之为嫌</a:t>
            </a:r>
            <a:r>
              <a:rPr lang="en-US" altLang="zh-CN" sz="4000" b="1"/>
              <a:t>;</a:t>
            </a:r>
            <a:r>
              <a:rPr lang="zh-CN" altLang="en-US" sz="4000" b="1"/>
              <a:t>欲隐则隐</a:t>
            </a:r>
            <a:r>
              <a:rPr lang="en-US" altLang="zh-CN" sz="4000" b="1"/>
              <a:t>,</a:t>
            </a:r>
            <a:r>
              <a:rPr lang="zh-CN" altLang="en-US" sz="4000" b="1"/>
              <a:t>不以去之为高。饥则扣门而乞食</a:t>
            </a:r>
            <a:r>
              <a:rPr lang="en-US" altLang="zh-CN" sz="4000" b="1"/>
              <a:t>;</a:t>
            </a:r>
            <a:r>
              <a:rPr lang="zh-CN" altLang="en-US" sz="4000" b="1"/>
              <a:t>饱则鸡黍以迎客。古今贤之</a:t>
            </a:r>
            <a:r>
              <a:rPr lang="en-US" altLang="zh-CN" sz="4000" b="1"/>
              <a:t>,</a:t>
            </a:r>
            <a:r>
              <a:rPr lang="zh-CN" altLang="en-US" sz="4000" b="1"/>
              <a:t>贵其真也。</a:t>
            </a:r>
            <a:r>
              <a:rPr lang="en-US" altLang="zh-CN" sz="4000" b="1"/>
              <a:t>”</a:t>
            </a:r>
          </a:p>
          <a:p>
            <a:pPr algn="r"/>
            <a:r>
              <a:rPr lang="en-US" altLang="zh-CN" sz="4000" b="1"/>
              <a:t>——</a:t>
            </a:r>
            <a:r>
              <a:rPr lang="zh-CN" altLang="en-US" sz="4000" b="1"/>
              <a:t>苏轼</a:t>
            </a:r>
          </a:p>
        </p:txBody>
      </p:sp>
      <p:pic>
        <p:nvPicPr>
          <p:cNvPr id="3" name="New picture"/>
          <p:cNvPicPr/>
          <p:nvPr/>
        </p:nvPicPr>
        <p:blipFill>
          <a:blip r:embed="rId2"/>
          <a:stretch>
            <a:fillRect/>
          </a:stretch>
        </p:blipFill>
        <p:spPr>
          <a:xfrm>
            <a:off x="10820400" y="11950700"/>
            <a:ext cx="317500" cy="228600"/>
          </a:xfrm>
          <a:prstGeom prst="cube">
            <a:avLst/>
          </a:prstGeom>
        </p:spPr>
      </p:pic>
    </p:spTree>
    <p:extLst>
      <p:ext uri="{BB962C8B-B14F-4D97-AF65-F5344CB8AC3E}">
        <p14:creationId xmlns:p14="http://schemas.microsoft.com/office/powerpoint/2010/main" val="164347334"/>
      </p:ext>
    </p:ext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104309" y="2998694"/>
            <a:ext cx="9983382" cy="2964715"/>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28" name="图片 27"/>
          <p:cNvPicPr>
            <a:picLocks noChangeAspect="1"/>
          </p:cNvPicPr>
          <p:nvPr/>
        </p:nvPicPr>
        <p:blipFill>
          <a:blip r:embed="rId3"/>
          <a:stretch>
            <a:fillRect/>
          </a:stretch>
        </p:blipFill>
        <p:spPr>
          <a:xfrm>
            <a:off x="8636194" y="3859306"/>
            <a:ext cx="2980419" cy="2585056"/>
          </a:xfrm>
          <a:prstGeom prst="rect">
            <a:avLst/>
          </a:prstGeom>
        </p:spPr>
      </p:pic>
      <p:sp>
        <p:nvSpPr>
          <p:cNvPr id="17" name="文本框 14"/>
          <p:cNvSpPr txBox="1"/>
          <p:nvPr/>
        </p:nvSpPr>
        <p:spPr>
          <a:xfrm>
            <a:off x="833435" y="377396"/>
            <a:ext cx="3354252"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关于“古体诗”</a:t>
            </a:r>
          </a:p>
        </p:txBody>
      </p:sp>
      <p:sp>
        <p:nvSpPr>
          <p:cNvPr id="18" name="Text Box 2"/>
          <p:cNvSpPr txBox="1">
            <a:spLocks noChangeArrowheads="1"/>
          </p:cNvSpPr>
          <p:nvPr/>
        </p:nvSpPr>
        <p:spPr bwMode="auto">
          <a:xfrm>
            <a:off x="833435" y="4367660"/>
            <a:ext cx="8820150" cy="1179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57200" algn="just">
              <a:lnSpc>
                <a:spcPts val="2800"/>
              </a:lnSpc>
              <a:spcBef>
                <a:spcPct val="50000"/>
              </a:spcBef>
            </a:pP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近体诗</a:t>
            </a:r>
            <a:r>
              <a:rPr lang="en-US" altLang="zh-CN" sz="2800" b="1">
                <a:latin typeface="华文楷体" pitchFamily="2" charset="-122"/>
                <a:ea typeface="华文楷体" pitchFamily="2" charset="-122"/>
              </a:rPr>
              <a:t>】</a:t>
            </a:r>
            <a:r>
              <a:rPr lang="zh-CN" altLang="en-US" sz="2800" b="1">
                <a:latin typeface="华文楷体" pitchFamily="2" charset="-122"/>
                <a:ea typeface="华文楷体" pitchFamily="2" charset="-122"/>
              </a:rPr>
              <a:t>又称今体诗，是一种</a:t>
            </a:r>
            <a:r>
              <a:rPr lang="zh-CN" altLang="en-US" sz="2800" b="1">
                <a:solidFill>
                  <a:srgbClr val="FF0000"/>
                </a:solidFill>
                <a:latin typeface="华文楷体" pitchFamily="2" charset="-122"/>
                <a:ea typeface="华文楷体" pitchFamily="2" charset="-122"/>
              </a:rPr>
              <a:t>讲究平仄、对仗和押韵</a:t>
            </a:r>
            <a:r>
              <a:rPr lang="zh-CN" altLang="en-US" sz="2800" b="1">
                <a:latin typeface="华文楷体" pitchFamily="2" charset="-122"/>
                <a:ea typeface="华文楷体" pitchFamily="2" charset="-122"/>
              </a:rPr>
              <a:t>的诗歌体裁，形成于唐代。句数、字数、平仄、押韵都有</a:t>
            </a:r>
            <a:r>
              <a:rPr lang="zh-CN" altLang="en-US" sz="2800" b="1">
                <a:solidFill>
                  <a:srgbClr val="FF0000"/>
                </a:solidFill>
                <a:latin typeface="华文楷体" pitchFamily="2" charset="-122"/>
                <a:ea typeface="华文楷体" pitchFamily="2" charset="-122"/>
              </a:rPr>
              <a:t>严格的限制</a:t>
            </a:r>
            <a:r>
              <a:rPr lang="zh-CN" altLang="en-US" sz="2800" b="1">
                <a:latin typeface="华文楷体" pitchFamily="2" charset="-122"/>
                <a:ea typeface="华文楷体" pitchFamily="2" charset="-122"/>
              </a:rPr>
              <a:t>。分</a:t>
            </a:r>
            <a:r>
              <a:rPr lang="zh-CN" altLang="en-US" sz="2800" b="1">
                <a:solidFill>
                  <a:srgbClr val="FF0000"/>
                </a:solidFill>
                <a:latin typeface="华文楷体" pitchFamily="2" charset="-122"/>
                <a:ea typeface="华文楷体" pitchFamily="2" charset="-122"/>
              </a:rPr>
              <a:t>绝句和律诗</a:t>
            </a:r>
            <a:r>
              <a:rPr lang="zh-CN" altLang="en-US" sz="2800" b="1">
                <a:latin typeface="华文楷体" pitchFamily="2" charset="-122"/>
                <a:ea typeface="华文楷体" pitchFamily="2" charset="-122"/>
              </a:rPr>
              <a:t>。</a:t>
            </a:r>
            <a:endParaRPr lang="zh-CN" altLang="en-US" sz="2800" b="1">
              <a:solidFill>
                <a:srgbClr val="FF0000"/>
              </a:solidFill>
              <a:latin typeface="华文楷体" pitchFamily="2" charset="-122"/>
              <a:ea typeface="华文楷体" pitchFamily="2" charset="-122"/>
            </a:endParaRPr>
          </a:p>
        </p:txBody>
      </p:sp>
      <p:sp>
        <p:nvSpPr>
          <p:cNvPr id="7" name="Text Box 2">
            <a:extLst>
              <a:ext uri="{FF2B5EF4-FFF2-40B4-BE49-F238E27FC236}">
                <a16:creationId xmlns:a16="http://schemas.microsoft.com/office/drawing/2014/main" id="{B928B2DF-8EB2-49A8-8581-0F1440898857}"/>
              </a:ext>
            </a:extLst>
          </p:cNvPr>
          <p:cNvSpPr txBox="1">
            <a:spLocks noChangeArrowheads="1"/>
          </p:cNvSpPr>
          <p:nvPr/>
        </p:nvSpPr>
        <p:spPr bwMode="auto">
          <a:xfrm>
            <a:off x="859039" y="1492143"/>
            <a:ext cx="8820150" cy="2472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457200" algn="just">
              <a:lnSpc>
                <a:spcPts val="2800"/>
              </a:lnSpc>
              <a:spcBef>
                <a:spcPct val="50000"/>
              </a:spcBef>
            </a:pPr>
            <a:r>
              <a:rPr lang="zh-CN" altLang="en-US" sz="2800" b="1">
                <a:latin typeface="华文楷体" pitchFamily="2" charset="-122"/>
                <a:ea typeface="华文楷体" pitchFamily="2" charset="-122"/>
              </a:rPr>
              <a:t>又称“古诗”“古风”，</a:t>
            </a:r>
            <a:r>
              <a:rPr lang="zh-CN" altLang="en-US" sz="2800" b="1">
                <a:solidFill>
                  <a:srgbClr val="FF0000"/>
                </a:solidFill>
                <a:latin typeface="华文楷体" pitchFamily="2" charset="-122"/>
                <a:ea typeface="华文楷体" pitchFamily="2" charset="-122"/>
              </a:rPr>
              <a:t>格律自由，不拘对仗、平仄，押韵较宽，篇幅长短不限</a:t>
            </a:r>
            <a:r>
              <a:rPr lang="zh-CN" altLang="en-US" sz="2800" b="1">
                <a:latin typeface="华文楷体" pitchFamily="2" charset="-122"/>
                <a:ea typeface="华文楷体" pitchFamily="2" charset="-122"/>
              </a:rPr>
              <a:t>，句子有四言、五言、六言、七言体和杂言体。</a:t>
            </a:r>
          </a:p>
          <a:p>
            <a:pPr indent="457200" algn="just">
              <a:lnSpc>
                <a:spcPts val="2800"/>
              </a:lnSpc>
              <a:spcBef>
                <a:spcPct val="50000"/>
              </a:spcBef>
            </a:pPr>
            <a:r>
              <a:rPr lang="zh-CN" altLang="en-US" sz="2800" b="1">
                <a:latin typeface="华文楷体" pitchFamily="2" charset="-122"/>
                <a:ea typeface="华文楷体" pitchFamily="2" charset="-122"/>
              </a:rPr>
              <a:t>包括唐以前各种形式的</a:t>
            </a:r>
            <a:r>
              <a:rPr lang="zh-CN" altLang="en-US" sz="2800" b="1">
                <a:solidFill>
                  <a:srgbClr val="FF0000"/>
                </a:solidFill>
                <a:latin typeface="华文楷体" pitchFamily="2" charset="-122"/>
                <a:ea typeface="华文楷体" pitchFamily="2" charset="-122"/>
              </a:rPr>
              <a:t>诗歌、楚辞、乐府诗</a:t>
            </a:r>
            <a:r>
              <a:rPr lang="zh-CN" altLang="en-US" sz="2800" b="1">
                <a:latin typeface="华文楷体" pitchFamily="2" charset="-122"/>
                <a:ea typeface="华文楷体" pitchFamily="2" charset="-122"/>
              </a:rPr>
              <a:t>。“歌”“歌行”“引”“曲” 等古诗体裁的诗歌也属古体诗。</a:t>
            </a:r>
            <a:endParaRPr lang="zh-CN" altLang="en-US" sz="2800" b="1">
              <a:solidFill>
                <a:srgbClr val="FF0000"/>
              </a:solidFill>
              <a:latin typeface="华文楷体" pitchFamily="2" charset="-122"/>
              <a:ea typeface="华文楷体"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创作背景</a:t>
            </a:r>
          </a:p>
        </p:txBody>
      </p:sp>
      <p:sp>
        <p:nvSpPr>
          <p:cNvPr id="2" name="矩形 1"/>
          <p:cNvSpPr/>
          <p:nvPr/>
        </p:nvSpPr>
        <p:spPr>
          <a:xfrm>
            <a:off x="0" y="1345656"/>
            <a:ext cx="12192000" cy="4100993"/>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22" name="图片 21"/>
          <p:cNvPicPr>
            <a:picLocks noChangeAspect="1"/>
          </p:cNvPicPr>
          <p:nvPr/>
        </p:nvPicPr>
        <p:blipFill>
          <a:blip r:embed="rId3"/>
          <a:stretch>
            <a:fillRect/>
          </a:stretch>
        </p:blipFill>
        <p:spPr>
          <a:xfrm>
            <a:off x="1451" y="2153048"/>
            <a:ext cx="3246478" cy="4732671"/>
          </a:xfrm>
          <a:prstGeom prst="rect">
            <a:avLst/>
          </a:prstGeom>
        </p:spPr>
      </p:pic>
      <p:sp>
        <p:nvSpPr>
          <p:cNvPr id="3" name="矩形 2"/>
          <p:cNvSpPr/>
          <p:nvPr/>
        </p:nvSpPr>
        <p:spPr>
          <a:xfrm>
            <a:off x="1861204" y="1672894"/>
            <a:ext cx="9628843" cy="3013902"/>
          </a:xfrm>
          <a:prstGeom prst="rect">
            <a:avLst/>
          </a:prstGeom>
        </p:spPr>
        <p:txBody>
          <a:bodyPr wrap="square">
            <a:spAutoFit/>
          </a:bodyPr>
          <a:lstStyle/>
          <a:p>
            <a:pPr indent="457200" algn="just">
              <a:lnSpc>
                <a:spcPct val="113000"/>
              </a:lnSpc>
              <a:spcBef>
                <a:spcPct val="50000"/>
              </a:spcBef>
              <a:buFontTx/>
              <a:buNone/>
            </a:pPr>
            <a:r>
              <a:rPr kumimoji="1" lang="zh-CN" altLang="en-US" sz="2800" b="1">
                <a:latin typeface="华文楷体" pitchFamily="2" charset="-122"/>
                <a:ea typeface="华文楷体" pitchFamily="2" charset="-122"/>
              </a:rPr>
              <a:t>建安十三年，曹操平定了北方割据势力</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控制了朝政。他又亲率八十三万大军</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直达长江北岸</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准备渡江消灭孙权和刘备</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进而统一全中国。当时曹操已经</a:t>
            </a:r>
            <a:r>
              <a:rPr kumimoji="1" lang="en-US" altLang="zh-CN" sz="2800" b="1">
                <a:latin typeface="华文楷体" pitchFamily="2" charset="-122"/>
                <a:ea typeface="华文楷体" pitchFamily="2" charset="-122"/>
              </a:rPr>
              <a:t>54</a:t>
            </a:r>
            <a:r>
              <a:rPr kumimoji="1" lang="zh-CN" altLang="en-US" sz="2800" b="1">
                <a:latin typeface="华文楷体" pitchFamily="2" charset="-122"/>
                <a:ea typeface="华文楷体" pitchFamily="2" charset="-122"/>
              </a:rPr>
              <a:t>岁，</a:t>
            </a:r>
            <a:r>
              <a:rPr kumimoji="1" lang="zh-CN" altLang="en-US" sz="2800" b="1">
                <a:solidFill>
                  <a:schemeClr val="folHlink"/>
                </a:solidFill>
                <a:latin typeface="华文楷体" pitchFamily="2" charset="-122"/>
                <a:ea typeface="华文楷体" pitchFamily="2" charset="-122"/>
              </a:rPr>
              <a:t>面对战乱连年，统一中国的事业仍未完成的社会现实，因而忧愁幽思，苦闷煎熬。但他并不灰心，仍以统一天下为己任，决心广泛延揽人才，招纳贤士致力于建功立业，</a:t>
            </a:r>
            <a:r>
              <a:rPr kumimoji="1" lang="zh-CN" altLang="en-US" sz="2800" b="1">
                <a:latin typeface="华文楷体" pitchFamily="2" charset="-122"/>
                <a:ea typeface="华文楷体" pitchFamily="2" charset="-122"/>
              </a:rPr>
              <a:t>并写下了这首</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短歌行</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a:t>
            </a:r>
            <a:endParaRPr lang="zh-CN" altLang="en-US" sz="2800" b="1">
              <a:latin typeface="华文楷体" pitchFamily="2" charset="-122"/>
              <a:ea typeface="华文楷体"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351236"/>
          <p:cNvSpPr txBox="1">
            <a:spLocks noChangeArrowheads="1"/>
          </p:cNvSpPr>
          <p:nvPr/>
        </p:nvSpPr>
        <p:spPr bwMode="auto">
          <a:xfrm>
            <a:off x="5388114" y="2165654"/>
            <a:ext cx="141577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4000" b="1">
                <a:solidFill>
                  <a:schemeClr val="bg1"/>
                </a:solidFill>
                <a:latin typeface="Times New Roman" panose="02020603050405020304" pitchFamily="18" charset="0"/>
                <a:ea typeface="黑体" panose="02010609060101010101" pitchFamily="2" charset="-122"/>
              </a:defRPr>
            </a:lvl1pPr>
            <a:lvl2pPr marL="742950" indent="-285750">
              <a:defRPr sz="4000" b="1">
                <a:solidFill>
                  <a:schemeClr val="bg1"/>
                </a:solidFill>
                <a:latin typeface="Times New Roman" panose="02020603050405020304" pitchFamily="18" charset="0"/>
                <a:ea typeface="黑体" panose="02010609060101010101" pitchFamily="2" charset="-122"/>
              </a:defRPr>
            </a:lvl2pPr>
            <a:lvl3pPr marL="1143000" indent="-228600">
              <a:defRPr sz="4000" b="1">
                <a:solidFill>
                  <a:schemeClr val="bg1"/>
                </a:solidFill>
                <a:latin typeface="Times New Roman" panose="02020603050405020304" pitchFamily="18" charset="0"/>
                <a:ea typeface="黑体" panose="02010609060101010101" pitchFamily="2" charset="-122"/>
              </a:defRPr>
            </a:lvl3pPr>
            <a:lvl4pPr marL="1600200" indent="-228600">
              <a:defRPr sz="4000" b="1">
                <a:solidFill>
                  <a:schemeClr val="bg1"/>
                </a:solidFill>
                <a:latin typeface="Times New Roman" panose="02020603050405020304" pitchFamily="18" charset="0"/>
                <a:ea typeface="黑体" panose="02010609060101010101" pitchFamily="2" charset="-122"/>
              </a:defRPr>
            </a:lvl4pPr>
            <a:lvl5pPr marL="2057400" indent="-228600">
              <a:defRPr sz="4000" b="1">
                <a:solidFill>
                  <a:schemeClr val="bg1"/>
                </a:solidFill>
                <a:latin typeface="Times New Roman" panose="02020603050405020304" pitchFamily="18" charset="0"/>
                <a:ea typeface="黑体" panose="02010609060101010101" pitchFamily="2" charset="-122"/>
              </a:defRPr>
            </a:lvl5pPr>
            <a:lvl6pPr marL="25146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6pPr>
            <a:lvl7pPr marL="29718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7pPr>
            <a:lvl8pPr marL="34290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8pPr>
            <a:lvl9pPr marL="38862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9pPr>
          </a:lstStyle>
          <a:p>
            <a:pPr algn="ctr" eaLnBrk="1" hangingPunct="1">
              <a:spcBef>
                <a:spcPct val="50000"/>
              </a:spcBef>
              <a:buFont typeface="Arial" panose="020b0604020202020204" pitchFamily="34" charset="0"/>
              <a:buNone/>
            </a:pPr>
            <a:r>
              <a:rPr lang="zh-CN" altLang="en-US" sz="8000">
                <a:solidFill>
                  <a:srgbClr val="FF0000"/>
                </a:solidFill>
                <a:latin typeface="华文行楷" pitchFamily="2" charset="-122"/>
                <a:ea typeface="华文行楷" pitchFamily="2" charset="-122"/>
              </a:rPr>
              <a:t>忧</a:t>
            </a:r>
          </a:p>
        </p:txBody>
      </p:sp>
      <p:sp>
        <p:nvSpPr>
          <p:cNvPr id="7" name="文本框 351238"/>
          <p:cNvSpPr txBox="1">
            <a:spLocks noChangeArrowheads="1"/>
          </p:cNvSpPr>
          <p:nvPr/>
        </p:nvSpPr>
        <p:spPr bwMode="auto">
          <a:xfrm>
            <a:off x="1933321" y="1187635"/>
            <a:ext cx="8932569" cy="646331"/>
          </a:xfrm>
          <a:prstGeom prst="rect">
            <a:avLst/>
          </a:prstGeom>
          <a:noFill/>
          <a:ln>
            <a:noFill/>
          </a:ln>
          <a:effectLst>
            <a:outerShdw dist="35921" dir="2700000" algn="ctr" rotWithShape="0">
              <a:srgbClr val="C0C0C0">
                <a:alpha val="7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000" b="1">
                <a:solidFill>
                  <a:schemeClr val="bg1"/>
                </a:solidFill>
                <a:latin typeface="Times New Roman" panose="02020603050405020304" pitchFamily="18" charset="0"/>
                <a:ea typeface="黑体" panose="02010609060101010101" pitchFamily="2" charset="-122"/>
              </a:defRPr>
            </a:lvl1pPr>
            <a:lvl2pPr marL="742950" indent="-285750">
              <a:defRPr sz="4000" b="1">
                <a:solidFill>
                  <a:schemeClr val="bg1"/>
                </a:solidFill>
                <a:latin typeface="Times New Roman" panose="02020603050405020304" pitchFamily="18" charset="0"/>
                <a:ea typeface="黑体" panose="02010609060101010101" pitchFamily="2" charset="-122"/>
              </a:defRPr>
            </a:lvl2pPr>
            <a:lvl3pPr marL="1143000" indent="-228600">
              <a:defRPr sz="4000" b="1">
                <a:solidFill>
                  <a:schemeClr val="bg1"/>
                </a:solidFill>
                <a:latin typeface="Times New Roman" panose="02020603050405020304" pitchFamily="18" charset="0"/>
                <a:ea typeface="黑体" panose="02010609060101010101" pitchFamily="2" charset="-122"/>
              </a:defRPr>
            </a:lvl3pPr>
            <a:lvl4pPr marL="1600200" indent="-228600">
              <a:defRPr sz="4000" b="1">
                <a:solidFill>
                  <a:schemeClr val="bg1"/>
                </a:solidFill>
                <a:latin typeface="Times New Roman" panose="02020603050405020304" pitchFamily="18" charset="0"/>
                <a:ea typeface="黑体" panose="02010609060101010101" pitchFamily="2" charset="-122"/>
              </a:defRPr>
            </a:lvl4pPr>
            <a:lvl5pPr marL="2057400" indent="-228600">
              <a:defRPr sz="4000" b="1">
                <a:solidFill>
                  <a:schemeClr val="bg1"/>
                </a:solidFill>
                <a:latin typeface="Times New Roman" panose="02020603050405020304" pitchFamily="18" charset="0"/>
                <a:ea typeface="黑体" panose="02010609060101010101" pitchFamily="2" charset="-122"/>
              </a:defRPr>
            </a:lvl5pPr>
            <a:lvl6pPr marL="25146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6pPr>
            <a:lvl7pPr marL="29718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7pPr>
            <a:lvl8pPr marL="34290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8pPr>
            <a:lvl9pPr marL="3886200" indent="-228600" eaLnBrk="0" fontAlgn="base" hangingPunct="0">
              <a:spcBef>
                <a:spcPct val="0"/>
              </a:spcBef>
              <a:spcAft>
                <a:spcPct val="0"/>
              </a:spcAft>
              <a:defRPr sz="4000" b="1">
                <a:solidFill>
                  <a:schemeClr val="bg1"/>
                </a:solidFill>
                <a:latin typeface="Times New Roman" panose="02020603050405020304" pitchFamily="18" charset="0"/>
                <a:ea typeface="黑体" panose="02010609060101010101" pitchFamily="2" charset="-122"/>
              </a:defRPr>
            </a:lvl9pPr>
          </a:lstStyle>
          <a:p>
            <a:pPr eaLnBrk="1" hangingPunct="1">
              <a:spcBef>
                <a:spcPct val="20000"/>
              </a:spcBef>
              <a:buFont typeface="Arial" panose="020b0604020202020204" pitchFamily="34" charset="0"/>
              <a:buChar char="•"/>
            </a:pPr>
            <a:r>
              <a:rPr lang="zh-CN" altLang="en-US" sz="3600">
                <a:solidFill>
                  <a:schemeClr val="tx1"/>
                </a:solidFill>
                <a:latin typeface="楷体" panose="02010609060101010101" pitchFamily="49" charset="-122"/>
                <a:ea typeface="楷体" panose="02010609060101010101" pitchFamily="49" charset="-122"/>
              </a:rPr>
              <a:t>你认为本诗的情感着眼点在哪一个字？</a:t>
            </a:r>
          </a:p>
        </p:txBody>
      </p:sp>
      <p:sp>
        <p:nvSpPr>
          <p:cNvPr id="8"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整体感知</a:t>
            </a:r>
          </a:p>
        </p:txBody>
      </p:sp>
      <p:sp>
        <p:nvSpPr>
          <p:cNvPr id="13" name="Text Box 8"/>
          <p:cNvSpPr txBox="1">
            <a:spLocks noChangeArrowheads="1"/>
          </p:cNvSpPr>
          <p:nvPr/>
        </p:nvSpPr>
        <p:spPr bwMode="auto">
          <a:xfrm>
            <a:off x="1542133" y="4387288"/>
            <a:ext cx="9714944" cy="954107"/>
          </a:xfrm>
          <a:prstGeom prst="rect">
            <a:avLst/>
          </a:prstGeom>
          <a:solidFill>
            <a:schemeClr val="accent3">
              <a:lumMod val="20000"/>
              <a:lumOff val="80000"/>
            </a:schemeClr>
          </a:solidFill>
          <a:ln>
            <a:noFill/>
          </a:ln>
          <a:effectLst>
            <a:prstShdw prst="shdw17" dist="17961" dir="2700000">
              <a:srgbClr val="3C4085"/>
            </a:prstShdw>
          </a:effectLst>
        </p:spPr>
        <p:txBody>
          <a:bodyPr wrap="square">
            <a:spAutoFit/>
          </a:bodyPr>
          <a:lstStyle>
            <a:defPPr>
              <a:defRPr lang="en-US"/>
            </a:defPPr>
            <a:lvl1pPr algn="l" rtl="0" fontAlgn="base">
              <a:spcBef>
                <a:spcPct val="50000"/>
              </a:spcBef>
              <a:spcAft>
                <a:spcPct val="0"/>
              </a:spcAft>
              <a:buFont typeface="Arial" panose="020b0604020202020204" pitchFamily="34" charset="0"/>
              <a:defRPr sz="8800" kern="1200">
                <a:solidFill>
                  <a:schemeClr val="tx1"/>
                </a:solidFill>
                <a:latin typeface="Arial" panose="020b0604020202020204" pitchFamily="34" charset="0"/>
                <a:ea typeface="+mn-ea"/>
                <a:cs typeface="+mn-cs"/>
              </a:defRPr>
            </a:lvl1pPr>
            <a:lvl2pPr marL="457200" algn="l" rtl="0" fontAlgn="base">
              <a:spcBef>
                <a:spcPct val="50000"/>
              </a:spcBef>
              <a:spcAft>
                <a:spcPct val="0"/>
              </a:spcAft>
              <a:buFont typeface="Arial" panose="020b0604020202020204" pitchFamily="34" charset="0"/>
              <a:defRPr sz="8800" kern="1200">
                <a:solidFill>
                  <a:schemeClr val="tx1"/>
                </a:solidFill>
                <a:latin typeface="Arial" panose="020b0604020202020204" pitchFamily="34" charset="0"/>
                <a:ea typeface="+mn-ea"/>
                <a:cs typeface="+mn-cs"/>
              </a:defRPr>
            </a:lvl2pPr>
            <a:lvl3pPr marL="914400" algn="l" rtl="0" fontAlgn="base">
              <a:spcBef>
                <a:spcPct val="50000"/>
              </a:spcBef>
              <a:spcAft>
                <a:spcPct val="0"/>
              </a:spcAft>
              <a:buFont typeface="Arial" panose="020b0604020202020204" pitchFamily="34" charset="0"/>
              <a:defRPr sz="8800" kern="1200">
                <a:solidFill>
                  <a:schemeClr val="tx1"/>
                </a:solidFill>
                <a:latin typeface="Arial" panose="020b0604020202020204" pitchFamily="34" charset="0"/>
                <a:ea typeface="+mn-ea"/>
                <a:cs typeface="+mn-cs"/>
              </a:defRPr>
            </a:lvl3pPr>
            <a:lvl4pPr marL="1371600" algn="l" rtl="0" fontAlgn="base">
              <a:spcBef>
                <a:spcPct val="50000"/>
              </a:spcBef>
              <a:spcAft>
                <a:spcPct val="0"/>
              </a:spcAft>
              <a:buFont typeface="Arial" panose="020b0604020202020204" pitchFamily="34" charset="0"/>
              <a:defRPr sz="8800" kern="1200">
                <a:solidFill>
                  <a:schemeClr val="tx1"/>
                </a:solidFill>
                <a:latin typeface="Arial" panose="020b0604020202020204" pitchFamily="34" charset="0"/>
                <a:ea typeface="+mn-ea"/>
                <a:cs typeface="+mn-cs"/>
              </a:defRPr>
            </a:lvl4pPr>
            <a:lvl5pPr marL="1828800" algn="l" rtl="0" fontAlgn="base">
              <a:spcBef>
                <a:spcPct val="50000"/>
              </a:spcBef>
              <a:spcAft>
                <a:spcPct val="0"/>
              </a:spcAft>
              <a:buFont typeface="Arial" panose="020b0604020202020204" pitchFamily="34" charset="0"/>
              <a:defRPr sz="8800" kern="1200">
                <a:solidFill>
                  <a:schemeClr val="tx1"/>
                </a:solidFill>
                <a:latin typeface="Arial" panose="020b0604020202020204" pitchFamily="34" charset="0"/>
                <a:ea typeface="+mn-ea"/>
                <a:cs typeface="+mn-cs"/>
              </a:defRPr>
            </a:lvl5pPr>
            <a:lvl6pPr marL="2286000" algn="l" defTabSz="914400" rtl="0" eaLnBrk="1" latinLnBrk="0" hangingPunct="1">
              <a:defRPr sz="8800" kern="1200">
                <a:solidFill>
                  <a:schemeClr val="tx1"/>
                </a:solidFill>
                <a:latin typeface="Arial" panose="020b0604020202020204" pitchFamily="34" charset="0"/>
                <a:ea typeface="+mn-ea"/>
                <a:cs typeface="+mn-cs"/>
              </a:defRPr>
            </a:lvl6pPr>
            <a:lvl7pPr marL="2743200" algn="l" defTabSz="914400" rtl="0" eaLnBrk="1" latinLnBrk="0" hangingPunct="1">
              <a:defRPr sz="8800" kern="1200">
                <a:solidFill>
                  <a:schemeClr val="tx1"/>
                </a:solidFill>
                <a:latin typeface="Arial" panose="020b0604020202020204" pitchFamily="34" charset="0"/>
                <a:ea typeface="+mn-ea"/>
                <a:cs typeface="+mn-cs"/>
              </a:defRPr>
            </a:lvl7pPr>
            <a:lvl8pPr marL="3200400" algn="l" defTabSz="914400" rtl="0" eaLnBrk="1" latinLnBrk="0" hangingPunct="1">
              <a:defRPr sz="8800" kern="1200">
                <a:solidFill>
                  <a:schemeClr val="tx1"/>
                </a:solidFill>
                <a:latin typeface="Arial" panose="020b0604020202020204" pitchFamily="34" charset="0"/>
                <a:ea typeface="+mn-ea"/>
                <a:cs typeface="+mn-cs"/>
              </a:defRPr>
            </a:lvl8pPr>
            <a:lvl9pPr marL="3657600" algn="l" defTabSz="914400" rtl="0" eaLnBrk="1" latinLnBrk="0" hangingPunct="1">
              <a:defRPr sz="8800" kern="1200">
                <a:solidFill>
                  <a:schemeClr val="tx1"/>
                </a:solidFill>
                <a:latin typeface="Arial" panose="020b0604020202020204" pitchFamily="34" charset="0"/>
                <a:ea typeface="+mn-ea"/>
                <a:cs typeface="+mn-cs"/>
              </a:defRPr>
            </a:lvl9pPr>
          </a:lstStyle>
          <a:p>
            <a:r>
              <a:rPr lang="zh-CN" altLang="en-US" sz="2800" b="1">
                <a:solidFill>
                  <a:srgbClr val="000000"/>
                </a:solidFill>
                <a:latin typeface="华文楷体" pitchFamily="2" charset="-122"/>
                <a:ea typeface="华文楷体" pitchFamily="2" charset="-122"/>
              </a:rPr>
              <a:t>诗眼：指作品中点睛传神之笔</a:t>
            </a:r>
            <a:r>
              <a:rPr lang="zh-CN" altLang="en-US" sz="2800" b="1">
                <a:latin typeface="华文楷体" pitchFamily="2" charset="-122"/>
                <a:ea typeface="华文楷体" pitchFamily="2" charset="-122"/>
              </a:rPr>
              <a:t>①诗词句中最精炼传神的某个字；②全篇最关键的词句，是一篇诗词的主旨所在。</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1000"/>
                                        <p:tgtEl>
                                          <p:spTgt spid="5"/>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 Box 5"/>
          <p:cNvSpPr txBox="1">
            <a:spLocks noChangeArrowheads="1"/>
          </p:cNvSpPr>
          <p:nvPr/>
        </p:nvSpPr>
        <p:spPr bwMode="auto">
          <a:xfrm>
            <a:off x="1443345" y="2529122"/>
            <a:ext cx="7735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a:latin typeface="华文楷体" pitchFamily="2" charset="-122"/>
                <a:ea typeface="华文楷体" pitchFamily="2" charset="-122"/>
              </a:rPr>
              <a:t>作者运用怎样的手法表达怎样的情感？</a:t>
            </a:r>
          </a:p>
        </p:txBody>
      </p:sp>
      <p:sp>
        <p:nvSpPr>
          <p:cNvPr id="2" name="矩形: 对角圆角 1"/>
          <p:cNvSpPr/>
          <p:nvPr/>
        </p:nvSpPr>
        <p:spPr>
          <a:xfrm>
            <a:off x="2073827" y="1280818"/>
            <a:ext cx="7675602" cy="1026885"/>
          </a:xfrm>
          <a:prstGeom prst="round2DiagRect">
            <a:avLst>
              <a:gd name="adj1" fmla="val 16667"/>
              <a:gd name="adj2" fmla="val 0"/>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Rectangle 3"/>
          <p:cNvSpPr txBox="1">
            <a:spLocks noChangeArrowheads="1"/>
          </p:cNvSpPr>
          <p:nvPr/>
        </p:nvSpPr>
        <p:spPr>
          <a:xfrm>
            <a:off x="1842665" y="1330967"/>
            <a:ext cx="7812323" cy="1152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zh-CN" b="1">
                <a:solidFill>
                  <a:srgbClr val="33CC33"/>
                </a:solidFill>
                <a:latin typeface="黑体" panose="02010609060101010101" pitchFamily="2" charset="-122"/>
                <a:ea typeface="黑体" panose="02010609060101010101" pitchFamily="2" charset="-122"/>
              </a:rPr>
              <a:t>   </a:t>
            </a:r>
            <a:r>
              <a:rPr lang="zh-CN" altLang="en-US" b="1">
                <a:latin typeface="黑体" panose="02010609060101010101" pitchFamily="2" charset="-122"/>
                <a:ea typeface="黑体" panose="02010609060101010101" pitchFamily="2" charset="-122"/>
              </a:rPr>
              <a:t>对酒当歌，人生</a:t>
            </a:r>
            <a:r>
              <a:rPr lang="zh-CN" altLang="en-US" b="1">
                <a:solidFill>
                  <a:srgbClr val="FF0000"/>
                </a:solidFill>
                <a:latin typeface="黑体" panose="02010609060101010101" pitchFamily="2" charset="-122"/>
                <a:ea typeface="黑体" panose="02010609060101010101" pitchFamily="2" charset="-122"/>
              </a:rPr>
              <a:t>几何</a:t>
            </a:r>
            <a:r>
              <a:rPr lang="zh-CN" altLang="en-US" b="1">
                <a:latin typeface="黑体" panose="02010609060101010101" pitchFamily="2" charset="-122"/>
                <a:ea typeface="黑体" panose="02010609060101010101" pitchFamily="2" charset="-122"/>
              </a:rPr>
              <a:t>！譬如朝露，</a:t>
            </a:r>
            <a:r>
              <a:rPr lang="zh-CN" altLang="en-US" b="1">
                <a:solidFill>
                  <a:srgbClr val="FF0000"/>
                </a:solidFill>
                <a:latin typeface="黑体" panose="02010609060101010101" pitchFamily="2" charset="-122"/>
                <a:ea typeface="黑体" panose="02010609060101010101" pitchFamily="2" charset="-122"/>
              </a:rPr>
              <a:t>去日苦多</a:t>
            </a:r>
            <a:r>
              <a:rPr lang="zh-CN" altLang="en-US" b="1">
                <a:latin typeface="黑体" panose="02010609060101010101" pitchFamily="2" charset="-122"/>
                <a:ea typeface="黑体" panose="02010609060101010101" pitchFamily="2" charset="-122"/>
              </a:rPr>
              <a:t>。</a:t>
            </a:r>
          </a:p>
          <a:p>
            <a:pPr>
              <a:buFont typeface="Wingdings" panose="05000000000000000000" pitchFamily="2" charset="2"/>
              <a:buNone/>
            </a:pPr>
            <a:r>
              <a:rPr lang="zh-CN" altLang="en-US" b="1">
                <a:solidFill>
                  <a:srgbClr val="33CC33"/>
                </a:solidFill>
                <a:latin typeface="黑体" panose="02010609060101010101" pitchFamily="2" charset="-122"/>
                <a:ea typeface="黑体" panose="02010609060101010101" pitchFamily="2" charset="-122"/>
              </a:rPr>
              <a:t>   </a:t>
            </a:r>
            <a:r>
              <a:rPr lang="zh-CN" altLang="en-US" b="1">
                <a:solidFill>
                  <a:srgbClr val="FF0000"/>
                </a:solidFill>
                <a:latin typeface="黑体" panose="02010609060101010101" pitchFamily="2" charset="-122"/>
                <a:ea typeface="黑体" panose="02010609060101010101" pitchFamily="2" charset="-122"/>
              </a:rPr>
              <a:t>慨当以慷</a:t>
            </a:r>
            <a:r>
              <a:rPr lang="zh-CN" altLang="en-US" b="1">
                <a:latin typeface="黑体" panose="02010609060101010101" pitchFamily="2" charset="-122"/>
                <a:ea typeface="黑体" panose="02010609060101010101" pitchFamily="2" charset="-122"/>
              </a:rPr>
              <a:t>，忧思难忘。</a:t>
            </a:r>
            <a:r>
              <a:rPr lang="zh-CN" altLang="en-US" b="1">
                <a:solidFill>
                  <a:srgbClr val="FF0000"/>
                </a:solidFill>
                <a:latin typeface="黑体" panose="02010609060101010101" pitchFamily="2" charset="-122"/>
                <a:ea typeface="黑体" panose="02010609060101010101" pitchFamily="2" charset="-122"/>
              </a:rPr>
              <a:t>何以</a:t>
            </a:r>
            <a:r>
              <a:rPr lang="zh-CN" altLang="en-US" b="1">
                <a:latin typeface="黑体" panose="02010609060101010101" pitchFamily="2" charset="-122"/>
                <a:ea typeface="黑体" panose="02010609060101010101" pitchFamily="2" charset="-122"/>
              </a:rPr>
              <a:t>解忧？唯有</a:t>
            </a:r>
            <a:r>
              <a:rPr lang="zh-CN" altLang="en-US" b="1">
                <a:solidFill>
                  <a:srgbClr val="FF0000"/>
                </a:solidFill>
                <a:latin typeface="黑体" panose="02010609060101010101" pitchFamily="2" charset="-122"/>
                <a:ea typeface="黑体" panose="02010609060101010101" pitchFamily="2" charset="-122"/>
              </a:rPr>
              <a:t>杜康</a:t>
            </a:r>
            <a:r>
              <a:rPr lang="zh-CN" altLang="en-US" b="1">
                <a:latin typeface="黑体" panose="02010609060101010101" pitchFamily="2" charset="-122"/>
                <a:ea typeface="黑体" panose="02010609060101010101" pitchFamily="2" charset="-122"/>
              </a:rPr>
              <a:t>。</a:t>
            </a:r>
          </a:p>
        </p:txBody>
      </p:sp>
      <p:sp>
        <p:nvSpPr>
          <p:cNvPr id="27"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赏析诗歌</a:t>
            </a:r>
          </a:p>
        </p:txBody>
      </p:sp>
      <p:sp>
        <p:nvSpPr>
          <p:cNvPr id="5" name="矩形 4"/>
          <p:cNvSpPr/>
          <p:nvPr/>
        </p:nvSpPr>
        <p:spPr>
          <a:xfrm>
            <a:off x="1732640" y="3831213"/>
            <a:ext cx="6096000" cy="1569660"/>
          </a:xfrm>
          <a:prstGeom prst="rect">
            <a:avLst/>
          </a:prstGeom>
        </p:spPr>
        <p:txBody>
          <a:bodyPr>
            <a:spAutoFit/>
          </a:bodyPr>
          <a:lstStyle/>
          <a:p>
            <a:pPr>
              <a:buClr>
                <a:srgbClr val="FFFF00"/>
              </a:buClr>
              <a:buFontTx/>
              <a:buNone/>
            </a:pPr>
            <a:r>
              <a:rPr lang="zh-CN" altLang="en-US" sz="3200" b="1">
                <a:solidFill>
                  <a:srgbClr val="FF0000"/>
                </a:solidFill>
                <a:latin typeface="华文楷体" pitchFamily="2" charset="-122"/>
                <a:ea typeface="华文楷体" pitchFamily="2" charset="-122"/>
              </a:rPr>
              <a:t>设问</a:t>
            </a:r>
            <a:r>
              <a:rPr lang="zh-CN" altLang="en-US" sz="3200" b="1">
                <a:latin typeface="华文楷体" pitchFamily="2" charset="-122"/>
                <a:ea typeface="华文楷体" pitchFamily="2" charset="-122"/>
              </a:rPr>
              <a:t>开头，先声夺人</a:t>
            </a:r>
            <a:endParaRPr lang="en-US" altLang="zh-CN" sz="3200" b="1">
              <a:latin typeface="华文楷体" pitchFamily="2" charset="-122"/>
              <a:ea typeface="华文楷体" pitchFamily="2" charset="-122"/>
            </a:endParaRPr>
          </a:p>
          <a:p>
            <a:pPr>
              <a:buClr>
                <a:srgbClr val="FFFF00"/>
              </a:buClr>
              <a:buFontTx/>
              <a:buNone/>
            </a:pPr>
            <a:r>
              <a:rPr lang="zh-CN" altLang="en-US" sz="3200" b="1">
                <a:latin typeface="华文楷体" pitchFamily="2" charset="-122"/>
                <a:ea typeface="华文楷体" pitchFamily="2" charset="-122"/>
              </a:rPr>
              <a:t>朝露：生命短促易逝（</a:t>
            </a:r>
            <a:r>
              <a:rPr lang="zh-CN" altLang="en-US" sz="3200" b="1">
                <a:solidFill>
                  <a:srgbClr val="FF0000"/>
                </a:solidFill>
                <a:latin typeface="华文楷体" pitchFamily="2" charset="-122"/>
                <a:ea typeface="华文楷体" pitchFamily="2" charset="-122"/>
              </a:rPr>
              <a:t>比喻</a:t>
            </a:r>
            <a:r>
              <a:rPr lang="zh-CN" altLang="en-US" sz="3200" b="1">
                <a:latin typeface="华文楷体" pitchFamily="2" charset="-122"/>
                <a:ea typeface="华文楷体" pitchFamily="2" charset="-122"/>
              </a:rPr>
              <a:t>）</a:t>
            </a:r>
            <a:endParaRPr lang="en-US" altLang="zh-CN" sz="3200" b="1">
              <a:latin typeface="华文楷体" pitchFamily="2" charset="-122"/>
              <a:ea typeface="华文楷体" pitchFamily="2" charset="-122"/>
            </a:endParaRPr>
          </a:p>
          <a:p>
            <a:pPr>
              <a:buClr>
                <a:srgbClr val="FFFF00"/>
              </a:buClr>
              <a:buFontTx/>
              <a:buNone/>
            </a:pPr>
            <a:r>
              <a:rPr lang="zh-CN" altLang="en-US" sz="3200" b="1">
                <a:latin typeface="华文楷体" pitchFamily="2" charset="-122"/>
                <a:ea typeface="华文楷体" pitchFamily="2" charset="-122"/>
              </a:rPr>
              <a:t>杜康：酒（</a:t>
            </a:r>
            <a:r>
              <a:rPr lang="zh-CN" altLang="en-US" sz="3200" b="1">
                <a:solidFill>
                  <a:srgbClr val="FF0000"/>
                </a:solidFill>
                <a:latin typeface="华文楷体" pitchFamily="2" charset="-122"/>
                <a:ea typeface="华文楷体" pitchFamily="2" charset="-122"/>
              </a:rPr>
              <a:t>借代</a:t>
            </a:r>
            <a:r>
              <a:rPr lang="zh-CN" altLang="en-US" sz="3200" b="1">
                <a:latin typeface="华文楷体" pitchFamily="2" charset="-122"/>
                <a:ea typeface="华文楷体" pitchFamily="2" charset="-122"/>
              </a:rPr>
              <a:t>）</a:t>
            </a:r>
            <a:endParaRPr lang="en-US" altLang="zh-CN" sz="3200" b="1">
              <a:latin typeface="华文楷体" pitchFamily="2" charset="-122"/>
              <a:ea typeface="华文楷体" pitchFamily="2" charset="-122"/>
            </a:endParaRPr>
          </a:p>
        </p:txBody>
      </p:sp>
      <p:sp>
        <p:nvSpPr>
          <p:cNvPr id="6" name="线形标注 2 5"/>
          <p:cNvSpPr/>
          <p:nvPr/>
        </p:nvSpPr>
        <p:spPr>
          <a:xfrm>
            <a:off x="3227297" y="5734290"/>
            <a:ext cx="6938682" cy="806824"/>
          </a:xfrm>
          <a:prstGeom prst="borderCallout2">
            <a:avLst>
              <a:gd name="adj1" fmla="val 30417"/>
              <a:gd name="adj2" fmla="val -2980"/>
              <a:gd name="adj3" fmla="val -7917"/>
              <a:gd name="adj4" fmla="val -3177"/>
              <a:gd name="adj5" fmla="val -55834"/>
              <a:gd name="adj6" fmla="val 13064"/>
            </a:avLst>
          </a:prstGeom>
          <a:solidFill>
            <a:schemeClr val="accent3">
              <a:lumMod val="20000"/>
              <a:lumOff val="80000"/>
            </a:schemeClr>
          </a:solid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a:solidFill>
                  <a:srgbClr val="FF0000"/>
                </a:solidFill>
                <a:latin typeface="华文楷体" pitchFamily="2" charset="-122"/>
                <a:ea typeface="华文楷体" pitchFamily="2" charset="-122"/>
              </a:rPr>
              <a:t>不直接说某人或某事物的名称，借同它密切相关的名称去代替，这种辞格叫借代。</a:t>
            </a:r>
          </a:p>
        </p:txBody>
      </p:sp>
      <p:sp>
        <p:nvSpPr>
          <p:cNvPr id="29" name="下箭头 28"/>
          <p:cNvSpPr>
            <a:spLocks noChangeArrowheads="1"/>
          </p:cNvSpPr>
          <p:nvPr/>
        </p:nvSpPr>
        <p:spPr bwMode="auto">
          <a:xfrm rot="16200000">
            <a:off x="6999965" y="4380466"/>
            <a:ext cx="1081087" cy="576263"/>
          </a:xfrm>
          <a:prstGeom prst="downArrow">
            <a:avLst>
              <a:gd name="adj1" fmla="val 50000"/>
              <a:gd name="adj2" fmla="val 25000"/>
            </a:avLst>
          </a:prstGeom>
          <a:solidFill>
            <a:schemeClr val="accent1"/>
          </a:solidFill>
          <a:ln w="9525">
            <a:solidFill>
              <a:schemeClr val="tx1"/>
            </a:solidFill>
            <a:miter lim="800000"/>
          </a:ln>
        </p:spPr>
        <p:txBody>
          <a:bodyPr/>
          <a:lstStyle/>
          <a:p>
            <a:pPr algn="ctr" eaLnBrk="1" hangingPunct="1">
              <a:buFont typeface="Arial" panose="020b0604020202020204" pitchFamily="34" charset="0"/>
              <a:buNone/>
            </a:pPr>
            <a:endParaRPr lang="zh-CN" altLang="en-US"/>
          </a:p>
        </p:txBody>
      </p:sp>
      <p:sp>
        <p:nvSpPr>
          <p:cNvPr id="28" name="矩形 27"/>
          <p:cNvSpPr/>
          <p:nvPr/>
        </p:nvSpPr>
        <p:spPr>
          <a:xfrm>
            <a:off x="556638" y="969688"/>
            <a:ext cx="11078724" cy="2000548"/>
          </a:xfrm>
          <a:prstGeom prst="rect">
            <a:avLst/>
          </a:prstGeom>
          <a:solidFill>
            <a:schemeClr val="accent3">
              <a:lumMod val="20000"/>
              <a:lumOff val="80000"/>
            </a:schemeClr>
          </a:solidFill>
        </p:spPr>
        <p:txBody>
          <a:bodyPr wrap="square">
            <a:spAutoFit/>
          </a:bodyPr>
          <a:lstStyle/>
          <a:p>
            <a:pPr indent="457200" algn="just"/>
            <a:r>
              <a:rPr lang="zh-CN" altLang="en-US" sz="2800">
                <a:solidFill>
                  <a:srgbClr val="FF0000"/>
                </a:solidFill>
                <a:latin typeface="华文楷体" pitchFamily="2" charset="-122"/>
                <a:ea typeface="华文楷体" pitchFamily="2" charset="-122"/>
              </a:rPr>
              <a:t>薤上露，何易晞，露晞明朝更复落，人死一去何时归。</a:t>
            </a:r>
            <a:r>
              <a:rPr lang="en-US" altLang="zh-CN" sz="2800">
                <a:solidFill>
                  <a:srgbClr val="FF0000"/>
                </a:solidFill>
                <a:latin typeface="华文楷体" pitchFamily="2" charset="-122"/>
                <a:ea typeface="华文楷体" pitchFamily="2" charset="-122"/>
              </a:rPr>
              <a:t>——《</a:t>
            </a:r>
            <a:r>
              <a:rPr lang="zh-CN" altLang="en-US" sz="2800">
                <a:solidFill>
                  <a:srgbClr val="FF0000"/>
                </a:solidFill>
                <a:latin typeface="华文楷体" pitchFamily="2" charset="-122"/>
                <a:ea typeface="华文楷体" pitchFamily="2" charset="-122"/>
              </a:rPr>
              <a:t>薤露</a:t>
            </a:r>
            <a:r>
              <a:rPr lang="en-US" altLang="zh-CN" sz="2800">
                <a:solidFill>
                  <a:srgbClr val="FF0000"/>
                </a:solidFill>
                <a:latin typeface="华文楷体" pitchFamily="2" charset="-122"/>
                <a:ea typeface="华文楷体" pitchFamily="2" charset="-122"/>
              </a:rPr>
              <a:t>》</a:t>
            </a:r>
          </a:p>
          <a:p>
            <a:pPr indent="457200" algn="just"/>
            <a:r>
              <a:rPr lang="en-US" altLang="zh-CN" sz="3200" b="1">
                <a:latin typeface="华文楷体" pitchFamily="2" charset="-122"/>
                <a:ea typeface="华文楷体" pitchFamily="2" charset="-122"/>
              </a:rPr>
              <a:t>《</a:t>
            </a:r>
            <a:r>
              <a:rPr lang="zh-CN" altLang="en-US" sz="3200" b="1">
                <a:latin typeface="华文楷体" pitchFamily="2" charset="-122"/>
                <a:ea typeface="华文楷体" pitchFamily="2" charset="-122"/>
              </a:rPr>
              <a:t>薤露</a:t>
            </a:r>
            <a:r>
              <a:rPr lang="en-US" altLang="zh-CN" sz="3200" b="1">
                <a:latin typeface="华文楷体" pitchFamily="2" charset="-122"/>
                <a:ea typeface="华文楷体" pitchFamily="2" charset="-122"/>
              </a:rPr>
              <a:t>》</a:t>
            </a:r>
            <a:r>
              <a:rPr lang="zh-CN" altLang="en-US" sz="3200" b="1">
                <a:latin typeface="华文楷体" pitchFamily="2" charset="-122"/>
                <a:ea typeface="华文楷体" pitchFamily="2" charset="-122"/>
              </a:rPr>
              <a:t>相传是齐国东部的歌谣，为出殡时挽柩人所唱的挽歌。其意为生命短促，有如薤叶上的露水，瞬间即逝。薤露哀雅伤绝，非后世复有。</a:t>
            </a:r>
            <a:r>
              <a:rPr lang="zh-CN" altLang="en-US" sz="3200">
                <a:latin typeface="华文楷体" pitchFamily="2" charset="-122"/>
                <a:ea typeface="华文楷体" pitchFamily="2" charset="-122"/>
              </a:rPr>
              <a:t> </a:t>
            </a:r>
          </a:p>
        </p:txBody>
      </p:sp>
      <p:sp>
        <p:nvSpPr>
          <p:cNvPr id="12" name="矩形 11">
            <a:extLst>
              <a:ext uri="{FF2B5EF4-FFF2-40B4-BE49-F238E27FC236}">
                <a16:creationId xmlns:a16="http://schemas.microsoft.com/office/drawing/2014/main" id="{010A9ACE-7DB1-4700-9C3C-1E3DF32A84E5}"/>
              </a:ext>
            </a:extLst>
          </p:cNvPr>
          <p:cNvSpPr/>
          <p:nvPr/>
        </p:nvSpPr>
        <p:spPr>
          <a:xfrm>
            <a:off x="8219578" y="4340832"/>
            <a:ext cx="6096000" cy="584775"/>
          </a:xfrm>
          <a:prstGeom prst="rect">
            <a:avLst/>
          </a:prstGeom>
        </p:spPr>
        <p:txBody>
          <a:bodyPr>
            <a:spAutoFit/>
          </a:bodyPr>
          <a:lstStyle/>
          <a:p>
            <a:pPr>
              <a:buClr>
                <a:srgbClr val="FFFF00"/>
              </a:buClr>
              <a:buFontTx/>
              <a:buNone/>
            </a:pPr>
            <a:r>
              <a:rPr lang="zh-CN" altLang="en-US" sz="3200" b="1">
                <a:solidFill>
                  <a:srgbClr val="FF0000"/>
                </a:solidFill>
                <a:latin typeface="华文楷体" pitchFamily="2" charset="-122"/>
                <a:ea typeface="华文楷体" pitchFamily="2" charset="-122"/>
              </a:rPr>
              <a:t>忧：人生苦短</a:t>
            </a:r>
            <a:endParaRPr lang="en-US" altLang="zh-CN" sz="3200" b="1">
              <a:solidFill>
                <a:srgbClr val="FF0000"/>
              </a:solidFill>
              <a:latin typeface="华文楷体" pitchFamily="2" charset="-122"/>
              <a:ea typeface="华文楷体" pitchFamily="2"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additive="base">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outVertical)">
                                      <p:cBhvr>
                                        <p:cTn id="35" dur="500"/>
                                        <p:tgtEl>
                                          <p:spTgt spid="28"/>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28"/>
                                        </p:tgtEl>
                                        <p:attrNameLst>
                                          <p:attrName>style.visibility</p:attrName>
                                        </p:attrNameLst>
                                      </p:cBhvr>
                                      <p:to>
                                        <p:strVal val="hidden"/>
                                      </p:to>
                                    </p:se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5">
                                            <p:txEl>
                                              <p:pRg st="2" end="2"/>
                                            </p:txEl>
                                          </p:spTgt>
                                        </p:tgtEl>
                                        <p:attrNameLst>
                                          <p:attrName>style.visibility</p:attrName>
                                        </p:attrNameLst>
                                      </p:cBhvr>
                                      <p:to>
                                        <p:strVal val="visible"/>
                                      </p:to>
                                    </p:set>
                                    <p:anim calcmode="lin" valueType="num">
                                      <p:cBhvr additive="base">
                                        <p:cTn id="4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12" presetClass="entr" presetSubtype="4" fill="hold"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slide(fromBottom)">
                                      <p:cBhvr>
                                        <p:cTn id="56" dur="500"/>
                                        <p:tgtEl>
                                          <p:spTgt spid="29"/>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6" grpId="0"/>
      <p:bldP spid="27" grpId="0"/>
      <p:bldP spid="5" grpId="0" uiExpand="1" build="p"/>
      <p:bldP spid="6" grpId="0"/>
      <p:bldP spid="28" grpId="0"/>
      <p:bldP spid="28" grpId="1"/>
      <p:bldP spid="12"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 name="TextBox 36"/>
          <p:cNvSpPr txBox="1"/>
          <p:nvPr/>
        </p:nvSpPr>
        <p:spPr>
          <a:xfrm>
            <a:off x="856929" y="4499730"/>
            <a:ext cx="1699905" cy="523220"/>
          </a:xfrm>
          <a:prstGeom prst="rect">
            <a:avLst/>
          </a:prstGeom>
          <a:noFill/>
        </p:spPr>
        <p:txBody>
          <a:bodyPr wrap="square" rtlCol="0">
            <a:spAutoFit/>
          </a:bodyPr>
          <a:lstStyle/>
          <a:p>
            <a:r>
              <a:rPr lang="zh-CN" altLang="en-US" sz="2800" b="1">
                <a:latin typeface="华文楷体" pitchFamily="2" charset="-122"/>
                <a:ea typeface="华文楷体" pitchFamily="2" charset="-122"/>
              </a:rPr>
              <a:t>思慕情人</a:t>
            </a:r>
          </a:p>
        </p:txBody>
      </p:sp>
      <p:sp>
        <p:nvSpPr>
          <p:cNvPr id="4" name="线形标注 2(带边框和强调线) 3"/>
          <p:cNvSpPr/>
          <p:nvPr/>
        </p:nvSpPr>
        <p:spPr>
          <a:xfrm>
            <a:off x="2857819" y="5043728"/>
            <a:ext cx="6401014" cy="798972"/>
          </a:xfrm>
          <a:prstGeom prst="accentBorderCallout2">
            <a:avLst>
              <a:gd name="adj1" fmla="val 28848"/>
              <a:gd name="adj2" fmla="val -1400"/>
              <a:gd name="adj3" fmla="val 17067"/>
              <a:gd name="adj4" fmla="val -2802"/>
              <a:gd name="adj5" fmla="val -43206"/>
              <a:gd name="adj6" fmla="val 1194"/>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a:solidFill>
                  <a:srgbClr val="C00000"/>
                </a:solidFill>
                <a:latin typeface="华文楷体" pitchFamily="2" charset="-122"/>
                <a:ea typeface="华文楷体" pitchFamily="2" charset="-122"/>
              </a:rPr>
              <a:t>比兴：</a:t>
            </a:r>
            <a:r>
              <a:rPr lang="zh-CN" altLang="en-US" sz="2800" b="1">
                <a:solidFill>
                  <a:schemeClr val="tx1"/>
                </a:solidFill>
                <a:latin typeface="华文楷体" pitchFamily="2" charset="-122"/>
                <a:ea typeface="华文楷体" pitchFamily="2" charset="-122"/>
              </a:rPr>
              <a:t>比者，以彼物比此物也；兴者，先言他物以咏起所咏之词也。</a:t>
            </a:r>
            <a:endParaRPr lang="zh-CN" altLang="en-US" sz="2800" b="1">
              <a:solidFill>
                <a:srgbClr val="C00000"/>
              </a:solidFill>
              <a:latin typeface="华文楷体" pitchFamily="2" charset="-122"/>
              <a:ea typeface="华文楷体" pitchFamily="2" charset="-122"/>
            </a:endParaRPr>
          </a:p>
        </p:txBody>
      </p:sp>
      <p:sp>
        <p:nvSpPr>
          <p:cNvPr id="22" name="Text Box 4"/>
          <p:cNvSpPr txBox="1">
            <a:spLocks noChangeArrowheads="1"/>
          </p:cNvSpPr>
          <p:nvPr/>
        </p:nvSpPr>
        <p:spPr bwMode="auto">
          <a:xfrm>
            <a:off x="2204082" y="1234933"/>
            <a:ext cx="7209072" cy="1040285"/>
          </a:xfrm>
          <a:prstGeom prst="rect">
            <a:avLst/>
          </a:prstGeom>
          <a:noFill/>
          <a:ln>
            <a:noFill/>
          </a:ln>
          <a:effectLst/>
        </p:spPr>
        <p:txBody>
          <a:bodyPr wrap="square">
            <a:spAutoFit/>
          </a:bodyPr>
          <a:ls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a:lstStyle>
          <a:p>
            <a:pPr>
              <a:spcBef>
                <a:spcPct val="20000"/>
              </a:spcBef>
              <a:buClr>
                <a:schemeClr val="bg2"/>
              </a:buClr>
              <a:buFont typeface="Monotype Sorts" pitchFamily="2" charset="2"/>
              <a:buNone/>
            </a:pPr>
            <a:r>
              <a:rPr kumimoji="1" lang="zh-CN" altLang="en-US" sz="2800" b="1">
                <a:latin typeface="黑体" panose="02010609060101010101" pitchFamily="2" charset="-122"/>
                <a:ea typeface="黑体" panose="02010609060101010101" pitchFamily="2" charset="-122"/>
              </a:rPr>
              <a:t>青青</a:t>
            </a:r>
            <a:r>
              <a:rPr kumimoji="1" lang="zh-CN" altLang="en-US" sz="2800" b="1">
                <a:solidFill>
                  <a:srgbClr val="FF0000"/>
                </a:solidFill>
                <a:latin typeface="黑体" panose="02010609060101010101" pitchFamily="2" charset="-122"/>
                <a:ea typeface="黑体" panose="02010609060101010101" pitchFamily="2" charset="-122"/>
              </a:rPr>
              <a:t>子衿</a:t>
            </a:r>
            <a:r>
              <a:rPr kumimoji="1" lang="zh-CN" altLang="en-US" sz="2800" b="1">
                <a:latin typeface="黑体" panose="02010609060101010101" pitchFamily="2" charset="-122"/>
                <a:ea typeface="黑体" panose="02010609060101010101" pitchFamily="2" charset="-122"/>
              </a:rPr>
              <a:t>，</a:t>
            </a:r>
            <a:r>
              <a:rPr kumimoji="1" lang="zh-CN" altLang="en-US" sz="2800" b="1">
                <a:solidFill>
                  <a:srgbClr val="FF0000"/>
                </a:solidFill>
                <a:latin typeface="黑体" panose="02010609060101010101" pitchFamily="2" charset="-122"/>
                <a:ea typeface="黑体" panose="02010609060101010101" pitchFamily="2" charset="-122"/>
              </a:rPr>
              <a:t>悠悠</a:t>
            </a:r>
            <a:r>
              <a:rPr kumimoji="1" lang="zh-CN" altLang="en-US" sz="2800" b="1">
                <a:latin typeface="黑体" panose="02010609060101010101" pitchFamily="2" charset="-122"/>
                <a:ea typeface="黑体" panose="02010609060101010101" pitchFamily="2" charset="-122"/>
              </a:rPr>
              <a:t>我心。</a:t>
            </a:r>
            <a:r>
              <a:rPr kumimoji="1" lang="zh-CN" altLang="en-US" sz="2800" b="1">
                <a:solidFill>
                  <a:srgbClr val="FF0000"/>
                </a:solidFill>
                <a:latin typeface="黑体" panose="02010609060101010101" pitchFamily="2" charset="-122"/>
                <a:ea typeface="黑体" panose="02010609060101010101" pitchFamily="2" charset="-122"/>
              </a:rPr>
              <a:t>但</a:t>
            </a:r>
            <a:r>
              <a:rPr kumimoji="1" lang="zh-CN" altLang="en-US" sz="2800" b="1">
                <a:latin typeface="黑体" panose="02010609060101010101" pitchFamily="2" charset="-122"/>
                <a:ea typeface="黑体" panose="02010609060101010101" pitchFamily="2" charset="-122"/>
              </a:rPr>
              <a:t>为君故，</a:t>
            </a:r>
            <a:r>
              <a:rPr kumimoji="1" lang="zh-CN" altLang="en-US" sz="2800" b="1">
                <a:solidFill>
                  <a:srgbClr val="FF0000"/>
                </a:solidFill>
                <a:latin typeface="黑体" panose="02010609060101010101" pitchFamily="2" charset="-122"/>
                <a:ea typeface="黑体" panose="02010609060101010101" pitchFamily="2" charset="-122"/>
              </a:rPr>
              <a:t>沉吟</a:t>
            </a:r>
            <a:r>
              <a:rPr kumimoji="1" lang="zh-CN" altLang="en-US" sz="2800" b="1">
                <a:latin typeface="黑体" panose="02010609060101010101" pitchFamily="2" charset="-122"/>
                <a:ea typeface="黑体" panose="02010609060101010101" pitchFamily="2" charset="-122"/>
              </a:rPr>
              <a:t>至今。</a:t>
            </a:r>
          </a:p>
          <a:p>
            <a:pPr>
              <a:spcBef>
                <a:spcPct val="20000"/>
              </a:spcBef>
              <a:buClr>
                <a:schemeClr val="bg2"/>
              </a:buClr>
              <a:buFont typeface="Monotype Sorts" pitchFamily="2" charset="2"/>
              <a:buNone/>
            </a:pPr>
            <a:r>
              <a:rPr lang="zh-CN" altLang="en-US" sz="2800" b="1">
                <a:solidFill>
                  <a:srgbClr val="FF0000"/>
                </a:solidFill>
                <a:ea typeface="黑体" panose="02010609060101010101" pitchFamily="2" charset="-122"/>
              </a:rPr>
              <a:t>呦呦</a:t>
            </a:r>
            <a:r>
              <a:rPr lang="zh-CN" altLang="en-US" sz="2800" b="1">
                <a:ea typeface="黑体" panose="02010609060101010101" pitchFamily="2" charset="-122"/>
              </a:rPr>
              <a:t>鹿鸣，食野之</a:t>
            </a:r>
            <a:r>
              <a:rPr lang="zh-CN" altLang="en-US" sz="2800" b="1">
                <a:solidFill>
                  <a:srgbClr val="FF0000"/>
                </a:solidFill>
                <a:ea typeface="黑体" panose="02010609060101010101" pitchFamily="2" charset="-122"/>
              </a:rPr>
              <a:t>苹</a:t>
            </a:r>
            <a:r>
              <a:rPr lang="zh-CN" altLang="en-US" sz="2800" b="1">
                <a:ea typeface="黑体" panose="02010609060101010101" pitchFamily="2" charset="-122"/>
              </a:rPr>
              <a:t>。我有嘉宾，鼓瑟吹笙。</a:t>
            </a:r>
            <a:endParaRPr kumimoji="1" lang="zh-CN" altLang="en-US" sz="2800" b="1">
              <a:latin typeface="黑体" panose="02010609060101010101" pitchFamily="2" charset="-122"/>
              <a:ea typeface="黑体" panose="02010609060101010101" pitchFamily="2" charset="-122"/>
            </a:endParaRPr>
          </a:p>
        </p:txBody>
      </p:sp>
      <p:sp>
        <p:nvSpPr>
          <p:cNvPr id="24"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赏析诗歌</a:t>
            </a:r>
          </a:p>
        </p:txBody>
      </p:sp>
      <p:sp>
        <p:nvSpPr>
          <p:cNvPr id="17" name="矩形 16"/>
          <p:cNvSpPr/>
          <p:nvPr/>
        </p:nvSpPr>
        <p:spPr>
          <a:xfrm>
            <a:off x="1690167" y="3058681"/>
            <a:ext cx="8348381" cy="1040285"/>
          </a:xfrm>
          <a:prstGeom prst="rect">
            <a:avLst/>
          </a:prstGeom>
        </p:spPr>
        <p:txBody>
          <a:bodyPr wrap="square">
            <a:spAutoFit/>
          </a:bodyPr>
          <a:lstStyle/>
          <a:p>
            <a:pPr>
              <a:spcBef>
                <a:spcPct val="20000"/>
              </a:spcBef>
              <a:buClr>
                <a:schemeClr val="bg2"/>
              </a:buClr>
              <a:buFont typeface="Monotype Sorts" pitchFamily="2" charset="2"/>
              <a:buNone/>
            </a:pPr>
            <a:r>
              <a:rPr kumimoji="1" lang="zh-CN" altLang="en-US" sz="2800" b="1">
                <a:latin typeface="华文楷体" pitchFamily="2" charset="-122"/>
                <a:ea typeface="华文楷体" pitchFamily="2" charset="-122"/>
              </a:rPr>
              <a:t>青青子衿，悠悠我心。纵我不往，子宁不嗣音？</a:t>
            </a:r>
            <a:endParaRPr kumimoji="1" lang="en-US" altLang="zh-CN" sz="2800" b="1">
              <a:latin typeface="华文楷体" pitchFamily="2" charset="-122"/>
              <a:ea typeface="华文楷体" pitchFamily="2" charset="-122"/>
            </a:endParaRPr>
          </a:p>
          <a:p>
            <a:pPr algn="r">
              <a:spcBef>
                <a:spcPct val="20000"/>
              </a:spcBef>
              <a:buClr>
                <a:schemeClr val="bg2"/>
              </a:buClr>
              <a:buFont typeface="Monotype Sorts" pitchFamily="2" charset="2"/>
              <a:buNone/>
            </a:pP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诗经</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郑风</a:t>
            </a:r>
            <a:r>
              <a:rPr kumimoji="1" lang="en-US" altLang="zh-CN" sz="2800" b="1">
                <a:latin typeface="华文楷体" pitchFamily="2" charset="-122"/>
                <a:ea typeface="华文楷体" pitchFamily="2" charset="-122"/>
              </a:rPr>
              <a:t>·</a:t>
            </a:r>
            <a:r>
              <a:rPr kumimoji="1" lang="zh-CN" altLang="en-US" sz="2800" b="1">
                <a:latin typeface="华文楷体" pitchFamily="2" charset="-122"/>
                <a:ea typeface="华文楷体" pitchFamily="2" charset="-122"/>
              </a:rPr>
              <a:t>子衿</a:t>
            </a:r>
            <a:r>
              <a:rPr kumimoji="1" lang="en-US" altLang="zh-CN" sz="2800" b="1">
                <a:latin typeface="华文楷体" pitchFamily="2" charset="-122"/>
                <a:ea typeface="华文楷体" pitchFamily="2" charset="-122"/>
              </a:rPr>
              <a:t>》</a:t>
            </a:r>
            <a:endParaRPr kumimoji="1" lang="zh-CN" altLang="en-US" sz="2800" b="1">
              <a:latin typeface="华文楷体" pitchFamily="2" charset="-122"/>
              <a:ea typeface="华文楷体" pitchFamily="2" charset="-122"/>
            </a:endParaRPr>
          </a:p>
        </p:txBody>
      </p:sp>
      <p:cxnSp>
        <p:nvCxnSpPr>
          <p:cNvPr id="18" name="直接连接符 17"/>
          <p:cNvCxnSpPr/>
          <p:nvPr/>
        </p:nvCxnSpPr>
        <p:spPr>
          <a:xfrm>
            <a:off x="5426207" y="3578823"/>
            <a:ext cx="3603812" cy="0"/>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20" name="矩形 19"/>
          <p:cNvSpPr/>
          <p:nvPr/>
        </p:nvSpPr>
        <p:spPr>
          <a:xfrm>
            <a:off x="1676472" y="3883299"/>
            <a:ext cx="3775393" cy="523220"/>
          </a:xfrm>
          <a:prstGeom prst="rect">
            <a:avLst/>
          </a:prstGeom>
        </p:spPr>
        <p:txBody>
          <a:bodyPr wrap="none">
            <a:spAutoFit/>
          </a:bodyPr>
          <a:lstStyle/>
          <a:p>
            <a:r>
              <a:rPr lang="zh-CN" altLang="en-US" sz="2800" b="1">
                <a:solidFill>
                  <a:srgbClr val="FF0000"/>
                </a:solidFill>
                <a:latin typeface="华文楷体" pitchFamily="2" charset="-122"/>
                <a:ea typeface="华文楷体" pitchFamily="2" charset="-122"/>
              </a:rPr>
              <a:t>君</a:t>
            </a:r>
            <a:r>
              <a:rPr lang="zh-CN" altLang="en-US" sz="2800" b="1">
                <a:latin typeface="华文楷体" pitchFamily="2" charset="-122"/>
                <a:ea typeface="华文楷体" pitchFamily="2" charset="-122"/>
              </a:rPr>
              <a:t>                    （</a:t>
            </a:r>
            <a:r>
              <a:rPr lang="zh-CN" altLang="en-US" sz="2800" b="1">
                <a:solidFill>
                  <a:srgbClr val="FF0000"/>
                </a:solidFill>
                <a:latin typeface="华文楷体" pitchFamily="2" charset="-122"/>
                <a:ea typeface="华文楷体" pitchFamily="2" charset="-122"/>
              </a:rPr>
              <a:t>贤才</a:t>
            </a:r>
            <a:r>
              <a:rPr lang="zh-CN" altLang="en-US" sz="2800" b="1">
                <a:latin typeface="华文楷体" pitchFamily="2" charset="-122"/>
                <a:ea typeface="华文楷体" pitchFamily="2" charset="-122"/>
              </a:rPr>
              <a:t>）</a:t>
            </a:r>
          </a:p>
        </p:txBody>
      </p:sp>
      <p:sp>
        <p:nvSpPr>
          <p:cNvPr id="21" name="AutoShape 14"/>
          <p:cNvSpPr>
            <a:spLocks noChangeArrowheads="1"/>
          </p:cNvSpPr>
          <p:nvPr/>
        </p:nvSpPr>
        <p:spPr bwMode="auto">
          <a:xfrm>
            <a:off x="2399223" y="4008363"/>
            <a:ext cx="1728788" cy="215900"/>
          </a:xfrm>
          <a:prstGeom prst="rightArrow">
            <a:avLst>
              <a:gd name="adj1" fmla="val 50000"/>
              <a:gd name="adj2" fmla="val 200184"/>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latin typeface="Arial" panose="020b0604020202020204" pitchFamily="34" charset="0"/>
            </a:endParaRPr>
          </a:p>
        </p:txBody>
      </p:sp>
      <p:sp>
        <p:nvSpPr>
          <p:cNvPr id="23" name="下箭头 22"/>
          <p:cNvSpPr>
            <a:spLocks noChangeArrowheads="1"/>
          </p:cNvSpPr>
          <p:nvPr/>
        </p:nvSpPr>
        <p:spPr bwMode="auto">
          <a:xfrm rot="16200000">
            <a:off x="7078832" y="4204073"/>
            <a:ext cx="802152" cy="591938"/>
          </a:xfrm>
          <a:prstGeom prst="downArrow">
            <a:avLst>
              <a:gd name="adj1" fmla="val 50000"/>
              <a:gd name="adj2" fmla="val 25000"/>
            </a:avLst>
          </a:prstGeom>
          <a:solidFill>
            <a:schemeClr val="accent1"/>
          </a:solidFill>
          <a:ln w="9525">
            <a:solidFill>
              <a:schemeClr val="tx1"/>
            </a:solidFill>
            <a:miter lim="800000"/>
          </a:ln>
        </p:spPr>
        <p:txBody>
          <a:bodyPr/>
          <a:lstStyle/>
          <a:p>
            <a:pPr algn="ctr" eaLnBrk="1" hangingPunct="1">
              <a:buFont typeface="Arial" panose="020b0604020202020204" pitchFamily="34" charset="0"/>
              <a:buNone/>
            </a:pPr>
            <a:endParaRPr lang="zh-CN" altLang="en-US"/>
          </a:p>
        </p:txBody>
      </p:sp>
      <p:sp>
        <p:nvSpPr>
          <p:cNvPr id="25" name="AutoShape 14"/>
          <p:cNvSpPr>
            <a:spLocks noChangeArrowheads="1"/>
          </p:cNvSpPr>
          <p:nvPr/>
        </p:nvSpPr>
        <p:spPr bwMode="auto">
          <a:xfrm>
            <a:off x="2449830" y="4639569"/>
            <a:ext cx="1728788" cy="215900"/>
          </a:xfrm>
          <a:prstGeom prst="rightArrow">
            <a:avLst>
              <a:gd name="adj1" fmla="val 50000"/>
              <a:gd name="adj2" fmla="val 200184"/>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latin typeface="Arial" panose="020b0604020202020204" pitchFamily="34" charset="0"/>
            </a:endParaRPr>
          </a:p>
        </p:txBody>
      </p:sp>
      <p:sp>
        <p:nvSpPr>
          <p:cNvPr id="26" name="TextBox 25"/>
          <p:cNvSpPr txBox="1"/>
          <p:nvPr/>
        </p:nvSpPr>
        <p:spPr>
          <a:xfrm>
            <a:off x="4382733" y="4518052"/>
            <a:ext cx="1699905" cy="523220"/>
          </a:xfrm>
          <a:prstGeom prst="rect">
            <a:avLst/>
          </a:prstGeom>
          <a:noFill/>
        </p:spPr>
        <p:txBody>
          <a:bodyPr wrap="square" rtlCol="0">
            <a:spAutoFit/>
          </a:bodyPr>
          <a:lstStyle/>
          <a:p>
            <a:r>
              <a:rPr lang="zh-CN" altLang="en-US" sz="2800" b="1">
                <a:latin typeface="华文楷体" pitchFamily="2" charset="-122"/>
                <a:ea typeface="华文楷体" pitchFamily="2" charset="-122"/>
              </a:rPr>
              <a:t>思慕贤才</a:t>
            </a:r>
          </a:p>
        </p:txBody>
      </p:sp>
      <p:sp>
        <p:nvSpPr>
          <p:cNvPr id="36" name="矩形 35"/>
          <p:cNvSpPr/>
          <p:nvPr/>
        </p:nvSpPr>
        <p:spPr>
          <a:xfrm>
            <a:off x="1199620" y="263596"/>
            <a:ext cx="10425671" cy="2554545"/>
          </a:xfrm>
          <a:prstGeom prst="rect">
            <a:avLst/>
          </a:prstGeom>
          <a:solidFill>
            <a:schemeClr val="accent3">
              <a:lumMod val="20000"/>
              <a:lumOff val="80000"/>
            </a:schemeClr>
          </a:solidFill>
        </p:spPr>
        <p:txBody>
          <a:bodyPr wrap="square">
            <a:spAutoFit/>
          </a:bodyPr>
          <a:lstStyle/>
          <a:p>
            <a:pPr indent="457200" algn="just"/>
            <a:r>
              <a:rPr lang="en-US" altLang="zh-CN" sz="3200" b="1">
                <a:latin typeface="华文楷体" pitchFamily="2" charset="-122"/>
                <a:ea typeface="华文楷体" pitchFamily="2" charset="-122"/>
              </a:rPr>
              <a:t> “</a:t>
            </a:r>
            <a:r>
              <a:rPr lang="zh-CN" altLang="en-US" sz="3200" b="1">
                <a:solidFill>
                  <a:srgbClr val="CC0000"/>
                </a:solidFill>
                <a:latin typeface="华文楷体" pitchFamily="2" charset="-122"/>
                <a:ea typeface="华文楷体" pitchFamily="2" charset="-122"/>
              </a:rPr>
              <a:t>呦呦鹿鸣，食野之苹。我有嘉宾，鼓瑟吹笙</a:t>
            </a:r>
            <a:r>
              <a:rPr lang="zh-CN" altLang="en-US" sz="3200" b="1">
                <a:latin typeface="华文楷体" pitchFamily="2" charset="-122"/>
                <a:ea typeface="华文楷体" pitchFamily="2" charset="-122"/>
              </a:rPr>
              <a:t>。”这四句选自</a:t>
            </a:r>
            <a:r>
              <a:rPr lang="en-US" altLang="zh-CN" sz="3200" b="1">
                <a:solidFill>
                  <a:srgbClr val="0000FF"/>
                </a:solidFill>
                <a:latin typeface="华文楷体" pitchFamily="2" charset="-122"/>
                <a:ea typeface="华文楷体" pitchFamily="2" charset="-122"/>
              </a:rPr>
              <a:t>《</a:t>
            </a:r>
            <a:r>
              <a:rPr lang="zh-CN" altLang="en-US" sz="3200" b="1">
                <a:solidFill>
                  <a:srgbClr val="0000FF"/>
                </a:solidFill>
                <a:latin typeface="华文楷体" pitchFamily="2" charset="-122"/>
                <a:ea typeface="华文楷体" pitchFamily="2" charset="-122"/>
              </a:rPr>
              <a:t>诗经</a:t>
            </a:r>
            <a:r>
              <a:rPr lang="en-US" altLang="zh-CN" sz="3200" b="1">
                <a:solidFill>
                  <a:srgbClr val="0000FF"/>
                </a:solidFill>
                <a:latin typeface="华文楷体" pitchFamily="2" charset="-122"/>
                <a:ea typeface="华文楷体" pitchFamily="2" charset="-122"/>
              </a:rPr>
              <a:t>•</a:t>
            </a:r>
            <a:r>
              <a:rPr lang="zh-CN" altLang="en-US" sz="3200" b="1">
                <a:solidFill>
                  <a:srgbClr val="0000FF"/>
                </a:solidFill>
                <a:latin typeface="华文楷体" pitchFamily="2" charset="-122"/>
                <a:ea typeface="华文楷体" pitchFamily="2" charset="-122"/>
              </a:rPr>
              <a:t>小雅</a:t>
            </a:r>
            <a:r>
              <a:rPr lang="en-US" altLang="zh-CN" sz="3200" b="1">
                <a:solidFill>
                  <a:srgbClr val="0000FF"/>
                </a:solidFill>
                <a:latin typeface="华文楷体" pitchFamily="2" charset="-122"/>
                <a:ea typeface="华文楷体" pitchFamily="2" charset="-122"/>
              </a:rPr>
              <a:t>•</a:t>
            </a:r>
            <a:r>
              <a:rPr lang="zh-CN" altLang="en-US" sz="3200" b="1">
                <a:solidFill>
                  <a:srgbClr val="0000FF"/>
                </a:solidFill>
                <a:latin typeface="华文楷体" pitchFamily="2" charset="-122"/>
                <a:ea typeface="华文楷体" pitchFamily="2" charset="-122"/>
              </a:rPr>
              <a:t>鹿鸣</a:t>
            </a:r>
            <a:r>
              <a:rPr lang="en-US" altLang="zh-CN" sz="3200" b="1">
                <a:solidFill>
                  <a:srgbClr val="0000FF"/>
                </a:solidFill>
                <a:latin typeface="华文楷体" pitchFamily="2" charset="-122"/>
                <a:ea typeface="华文楷体" pitchFamily="2" charset="-122"/>
              </a:rPr>
              <a:t>》</a:t>
            </a:r>
            <a:r>
              <a:rPr lang="zh-CN" altLang="en-US" sz="3200" b="1">
                <a:latin typeface="华文楷体" pitchFamily="2" charset="-122"/>
                <a:ea typeface="华文楷体" pitchFamily="2" charset="-122"/>
              </a:rPr>
              <a:t>。“雅”是宫廷乐曲歌辞，</a:t>
            </a:r>
            <a:r>
              <a:rPr lang="en-US" altLang="zh-CN" sz="3200" b="1">
                <a:latin typeface="华文楷体" pitchFamily="2" charset="-122"/>
                <a:ea typeface="华文楷体" pitchFamily="2" charset="-122"/>
              </a:rPr>
              <a:t>《</a:t>
            </a:r>
            <a:r>
              <a:rPr lang="zh-CN" altLang="en-US" sz="3200" b="1">
                <a:latin typeface="华文楷体" pitchFamily="2" charset="-122"/>
                <a:ea typeface="华文楷体" pitchFamily="2" charset="-122"/>
              </a:rPr>
              <a:t>小雅</a:t>
            </a:r>
            <a:r>
              <a:rPr lang="en-US" altLang="zh-CN" sz="3200" b="1">
                <a:latin typeface="华文楷体" pitchFamily="2" charset="-122"/>
                <a:ea typeface="华文楷体" pitchFamily="2" charset="-122"/>
              </a:rPr>
              <a:t>•</a:t>
            </a:r>
            <a:r>
              <a:rPr lang="zh-CN" altLang="en-US" sz="3200" b="1">
                <a:latin typeface="华文楷体" pitchFamily="2" charset="-122"/>
                <a:ea typeface="华文楷体" pitchFamily="2" charset="-122"/>
              </a:rPr>
              <a:t>鹿鸣</a:t>
            </a:r>
            <a:r>
              <a:rPr lang="en-US" altLang="zh-CN" sz="3200" b="1">
                <a:latin typeface="华文楷体" pitchFamily="2" charset="-122"/>
                <a:ea typeface="华文楷体" pitchFamily="2" charset="-122"/>
              </a:rPr>
              <a:t>》</a:t>
            </a:r>
            <a:r>
              <a:rPr lang="zh-CN" altLang="en-US" sz="3200" b="1">
                <a:latin typeface="华文楷体" pitchFamily="2" charset="-122"/>
                <a:ea typeface="华文楷体" pitchFamily="2" charset="-122"/>
              </a:rPr>
              <a:t>诗表现的是</a:t>
            </a:r>
            <a:r>
              <a:rPr lang="zh-CN" altLang="en-US" sz="3200" b="1">
                <a:solidFill>
                  <a:srgbClr val="0000FF"/>
                </a:solidFill>
                <a:latin typeface="华文楷体" pitchFamily="2" charset="-122"/>
                <a:ea typeface="华文楷体" pitchFamily="2" charset="-122"/>
              </a:rPr>
              <a:t>天子宴请群臣的盛况和宾主之间融洽的温情</a:t>
            </a:r>
            <a:r>
              <a:rPr lang="zh-CN" altLang="en-US" sz="3200" b="1">
                <a:latin typeface="华文楷体" pitchFamily="2" charset="-122"/>
                <a:ea typeface="华文楷体" pitchFamily="2" charset="-122"/>
              </a:rPr>
              <a:t>。这四句诗信手拈来，却与全诗融为一体，说明贤才若来投奔于已，必将极尽礼节招待他。 </a:t>
            </a:r>
            <a:r>
              <a:rPr lang="zh-CN" altLang="en-US" sz="3200">
                <a:latin typeface="华文楷体" pitchFamily="2" charset="-122"/>
                <a:ea typeface="华文楷体" pitchFamily="2" charset="-122"/>
              </a:rPr>
              <a:t> </a:t>
            </a:r>
          </a:p>
        </p:txBody>
      </p:sp>
      <p:sp>
        <p:nvSpPr>
          <p:cNvPr id="27" name="TextBox 25">
            <a:extLst>
              <a:ext uri="{FF2B5EF4-FFF2-40B4-BE49-F238E27FC236}">
                <a16:creationId xmlns:a16="http://schemas.microsoft.com/office/drawing/2014/main" id="{425D5213-5454-49B2-A175-9277BF34AF7F}"/>
              </a:ext>
            </a:extLst>
          </p:cNvPr>
          <p:cNvSpPr txBox="1"/>
          <p:nvPr/>
        </p:nvSpPr>
        <p:spPr>
          <a:xfrm>
            <a:off x="8057260" y="4246294"/>
            <a:ext cx="1699905" cy="523220"/>
          </a:xfrm>
          <a:prstGeom prst="rect">
            <a:avLst/>
          </a:prstGeom>
          <a:noFill/>
        </p:spPr>
        <p:txBody>
          <a:bodyPr wrap="square" rtlCol="0">
            <a:spAutoFit/>
          </a:bodyPr>
          <a:lstStyle/>
          <a:p>
            <a:r>
              <a:rPr lang="zh-CN" altLang="en-US" sz="2800" b="1">
                <a:latin typeface="华文楷体" pitchFamily="2" charset="-122"/>
                <a:ea typeface="华文楷体" pitchFamily="2" charset="-122"/>
              </a:rPr>
              <a:t>求贤若渴</a:t>
            </a:r>
          </a:p>
        </p:txBody>
      </p:sp>
      <p:sp>
        <p:nvSpPr>
          <p:cNvPr id="28" name="TextBox 25">
            <a:extLst>
              <a:ext uri="{FF2B5EF4-FFF2-40B4-BE49-F238E27FC236}">
                <a16:creationId xmlns:a16="http://schemas.microsoft.com/office/drawing/2014/main" id="{6413C8E5-924D-48DA-ADBF-20E9681BFCF5}"/>
              </a:ext>
            </a:extLst>
          </p:cNvPr>
          <p:cNvSpPr txBox="1"/>
          <p:nvPr/>
        </p:nvSpPr>
        <p:spPr>
          <a:xfrm>
            <a:off x="9859789" y="4140089"/>
            <a:ext cx="1699905" cy="523220"/>
          </a:xfrm>
          <a:prstGeom prst="rect">
            <a:avLst/>
          </a:prstGeom>
          <a:noFill/>
        </p:spPr>
        <p:txBody>
          <a:bodyPr wrap="square" rtlCol="0">
            <a:spAutoFit/>
          </a:bodyPr>
          <a:lstStyle/>
          <a:p>
            <a:r>
              <a:rPr lang="zh-CN" altLang="en-US" sz="2800" b="1">
                <a:solidFill>
                  <a:srgbClr val="FF0000"/>
                </a:solidFill>
                <a:latin typeface="华文楷体" pitchFamily="2" charset="-122"/>
                <a:ea typeface="华文楷体" pitchFamily="2" charset="-122"/>
              </a:rPr>
              <a:t>用典</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4" presetClass="entr" presetSubtype="10" fill="hold" grpId="2"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randombar(horizontal)">
                                      <p:cBhvr>
                                        <p:cTn id="25" dur="500"/>
                                        <p:tgtEl>
                                          <p:spTgt spid="26"/>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par>
                                <p:cTn id="35" presetID="14" presetClass="entr" presetSubtype="10" fill="hold" grpId="2"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inVertical)">
                                      <p:cBhvr>
                                        <p:cTn id="42" dur="500"/>
                                        <p:tgtEl>
                                          <p:spTgt spid="4"/>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6"/>
                                        </p:tgtEl>
                                        <p:attrNameLst>
                                          <p:attrName>style.visibility</p:attrName>
                                        </p:attrNameLst>
                                      </p:cBhvr>
                                      <p:to>
                                        <p:strVal val="hidden"/>
                                      </p:to>
                                    </p:se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12" presetClass="entr" presetSubtype="4"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slide(fromBottom)">
                                      <p:cBhvr>
                                        <p:cTn id="55" dur="500"/>
                                        <p:tgtEl>
                                          <p:spTgt spid="2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randombar(horizontal)">
                                      <p:cBhvr>
                                        <p:cTn id="58" dur="500"/>
                                        <p:tgtEl>
                                          <p:spTgt spid="27"/>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randombar(horizontal)">
                                      <p:cBhvr>
                                        <p:cTn id="63" dur="500"/>
                                        <p:tgtEl>
                                          <p:spTgt spid="28"/>
                                        </p:tgtEl>
                                      </p:cBhvr>
                                    </p:animEffect>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42" presetClass="entr" presetSubtype="0" fill="hold" nodeType="clickEffect">
                                  <p:stCondLst>
                                    <p:cond delay="0"/>
                                  </p:stCondLst>
                                  <p:childTnLst>
                                    <p:set>
                                      <p:cBhvr>
                                        <p:cTn id="67" dur="1" fill="hold">
                                          <p:stCondLst>
                                            <p:cond delay="0"/>
                                          </p:stCondLst>
                                        </p:cTn>
                                        <p:tgtEl>
                                          <p:spTgt spid="28">
                                            <p:txEl>
                                              <p:pRg st="0" end="0"/>
                                            </p:txEl>
                                          </p:spTgt>
                                        </p:tgtEl>
                                        <p:attrNameLst>
                                          <p:attrName>style.visibility</p:attrName>
                                        </p:attrNameLst>
                                      </p:cBhvr>
                                      <p:to>
                                        <p:strVal val="visible"/>
                                      </p:to>
                                    </p:set>
                                    <p:animEffect transition="in" filter="fade">
                                      <p:cBhvr>
                                        <p:cTn id="68" dur="1000"/>
                                        <p:tgtEl>
                                          <p:spTgt spid="28">
                                            <p:txEl>
                                              <p:pRg st="0" end="0"/>
                                            </p:txEl>
                                          </p:spTgt>
                                        </p:tgtEl>
                                      </p:cBhvr>
                                    </p:animEffect>
                                    <p:anim calcmode="lin" valueType="num">
                                      <p:cBhvr>
                                        <p:cTn id="69"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 grpId="0"/>
      <p:bldP spid="24" grpId="0"/>
      <p:bldP spid="17" grpId="0"/>
      <p:bldP spid="20" grpId="0"/>
      <p:bldP spid="21" grpId="2"/>
      <p:bldP spid="25" grpId="2"/>
      <p:bldP spid="26" grpId="0"/>
      <p:bldP spid="36" grpId="0"/>
      <p:bldP spid="36" grpId="1"/>
      <p:bldP spid="27" grpId="0"/>
      <p:bldP spid="2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8433"/>
          <p:cNvSpPr txBox="1"/>
          <p:nvPr/>
        </p:nvSpPr>
        <p:spPr>
          <a:xfrm>
            <a:off x="1200775" y="2048203"/>
            <a:ext cx="10031894" cy="26695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b="1" noProof="1">
                <a:solidFill>
                  <a:schemeClr val="hlink"/>
                </a:solidFill>
                <a:latin typeface="华文楷体" pitchFamily="2" charset="-122"/>
                <a:ea typeface="华文楷体" pitchFamily="2" charset="-122"/>
              </a:rPr>
              <a:t>所谓用</a:t>
            </a:r>
            <a:r>
              <a:rPr lang="en-US" altLang="zh-CN" b="1" noProof="1">
                <a:solidFill>
                  <a:schemeClr val="hlink"/>
                </a:solidFill>
                <a:latin typeface="华文楷体" pitchFamily="2" charset="-122"/>
                <a:ea typeface="华文楷体" pitchFamily="2" charset="-122"/>
              </a:rPr>
              <a:t>"</a:t>
            </a:r>
            <a:r>
              <a:rPr lang="zh-CN" altLang="en-US" b="1" noProof="1">
                <a:solidFill>
                  <a:schemeClr val="hlink"/>
                </a:solidFill>
                <a:latin typeface="华文楷体" pitchFamily="2" charset="-122"/>
                <a:ea typeface="华文楷体" pitchFamily="2" charset="-122"/>
              </a:rPr>
              <a:t>典</a:t>
            </a:r>
            <a:r>
              <a:rPr lang="en-US" altLang="zh-CN" b="1" noProof="1">
                <a:solidFill>
                  <a:schemeClr val="hlink"/>
                </a:solidFill>
                <a:latin typeface="华文楷体" pitchFamily="2" charset="-122"/>
                <a:ea typeface="华文楷体" pitchFamily="2" charset="-122"/>
              </a:rPr>
              <a:t>"</a:t>
            </a:r>
            <a:r>
              <a:rPr lang="zh-CN" altLang="en-US" b="1" noProof="1">
                <a:solidFill>
                  <a:srgbClr val="333333"/>
                </a:solidFill>
                <a:latin typeface="华文楷体" pitchFamily="2" charset="-122"/>
                <a:ea typeface="华文楷体" pitchFamily="2" charset="-122"/>
              </a:rPr>
              <a:t>，是指在诗词中通过各种手法，或引用、或化用、或改用前人的成句、故事。</a:t>
            </a:r>
          </a:p>
          <a:p>
            <a:pPr marL="0" indent="0">
              <a:buNone/>
              <a:defRPr/>
            </a:pPr>
            <a:r>
              <a:rPr lang="zh-CN" altLang="en-US" b="1" noProof="1">
                <a:solidFill>
                  <a:srgbClr val="FF0000"/>
                </a:solidFill>
                <a:latin typeface="华文楷体" pitchFamily="2" charset="-122"/>
                <a:ea typeface="华文楷体" pitchFamily="2" charset="-122"/>
              </a:rPr>
              <a:t>作用：</a:t>
            </a:r>
            <a:r>
              <a:rPr lang="zh-CN" altLang="en-US" b="1" noProof="1">
                <a:latin typeface="华文楷体" pitchFamily="2" charset="-122"/>
                <a:ea typeface="华文楷体" pitchFamily="2" charset="-122"/>
              </a:rPr>
              <a:t>典雅耐读   富于文采</a:t>
            </a:r>
          </a:p>
          <a:p>
            <a:pPr marL="0" indent="0">
              <a:buNone/>
              <a:defRPr/>
            </a:pPr>
            <a:r>
              <a:rPr lang="zh-CN" altLang="en-US" b="1" noProof="1">
                <a:latin typeface="华文楷体" pitchFamily="2" charset="-122"/>
                <a:ea typeface="华文楷体" pitchFamily="2" charset="-122"/>
              </a:rPr>
              <a:t>           增加内涵容量</a:t>
            </a:r>
          </a:p>
          <a:p>
            <a:pPr marL="0" indent="0">
              <a:buNone/>
              <a:defRPr/>
            </a:pPr>
            <a:r>
              <a:rPr lang="zh-CN" altLang="en-US" b="1" noProof="1">
                <a:latin typeface="华文楷体" pitchFamily="2" charset="-122"/>
                <a:ea typeface="华文楷体" pitchFamily="2" charset="-122"/>
              </a:rPr>
              <a:t>           咏史以言志或抒情</a:t>
            </a:r>
            <a:endParaRPr lang="en-US" altLang="zh-CN" b="1" noProof="1">
              <a:latin typeface="华文楷体" pitchFamily="2" charset="-122"/>
              <a:ea typeface="华文楷体" pitchFamily="2" charset="-122"/>
            </a:endParaRPr>
          </a:p>
          <a:p>
            <a:pPr marL="0" indent="0">
              <a:buNone/>
              <a:defRPr/>
            </a:pPr>
            <a:r>
              <a:rPr lang="zh-CN" altLang="en-US" b="1" noProof="1">
                <a:latin typeface="华文楷体" pitchFamily="2" charset="-122"/>
                <a:ea typeface="华文楷体" pitchFamily="2" charset="-122"/>
              </a:rPr>
              <a:t>          有据可依，生动形象，含蓄简洁</a:t>
            </a:r>
          </a:p>
        </p:txBody>
      </p:sp>
      <p:sp>
        <p:nvSpPr>
          <p:cNvPr id="3" name="文本框 14"/>
          <p:cNvSpPr txBox="1"/>
          <p:nvPr/>
        </p:nvSpPr>
        <p:spPr>
          <a:xfrm>
            <a:off x="833435" y="377396"/>
            <a:ext cx="2055539" cy="646331"/>
          </a:xfrm>
          <a:prstGeom prst="rect">
            <a:avLst/>
          </a:prstGeom>
          <a:solidFill>
            <a:schemeClr val="bg2">
              <a:lumMod val="90000"/>
            </a:schemeClr>
          </a:solidFill>
        </p:spPr>
        <p:txBody>
          <a:bodyPr wrap="square" rtlCol="0">
            <a:spAutoFit/>
          </a:bodyPr>
          <a:lstStyle/>
          <a:p>
            <a:r>
              <a:rPr lang="zh-CN" altLang="en-US" sz="3600" b="1">
                <a:solidFill>
                  <a:srgbClr val="222322"/>
                </a:solidFill>
                <a:latin typeface="华文行楷" pitchFamily="2" charset="-122"/>
                <a:ea typeface="华文行楷" pitchFamily="2" charset="-122"/>
              </a:rPr>
              <a:t>分析手法</a:t>
            </a:r>
          </a:p>
        </p:txBody>
      </p:sp>
      <p:sp>
        <p:nvSpPr>
          <p:cNvPr id="5" name="Rectangle 4"/>
          <p:cNvSpPr>
            <a:spLocks noChangeArrowheads="1"/>
          </p:cNvSpPr>
          <p:nvPr/>
        </p:nvSpPr>
        <p:spPr bwMode="auto">
          <a:xfrm>
            <a:off x="1566662" y="5043390"/>
            <a:ext cx="9300120" cy="12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457200" algn="just" eaLnBrk="1" hangingPunct="1">
              <a:lnSpc>
                <a:spcPct val="110000"/>
              </a:lnSpc>
              <a:buFont typeface="Arial" panose="020b0604020202020204" pitchFamily="34" charset="0"/>
              <a:buNone/>
            </a:pPr>
            <a:r>
              <a:rPr lang="zh-CN" altLang="en-US" sz="2400" b="1">
                <a:latin typeface="宋体" panose="02010600030101010101" pitchFamily="2" charset="-122"/>
                <a:ea typeface="楷体_GB2312" panose="02010609030101010101" charset="-122"/>
              </a:rPr>
              <a:t> “青青子衿，悠悠我心”出自</a:t>
            </a:r>
            <a:r>
              <a:rPr lang="en-US" altLang="zh-CN" sz="2400" b="1">
                <a:latin typeface="宋体" panose="02010600030101010101" pitchFamily="2" charset="-122"/>
                <a:ea typeface="楷体_GB2312" panose="02010609030101010101" charset="-122"/>
              </a:rPr>
              <a:t>《</a:t>
            </a:r>
            <a:r>
              <a:rPr lang="zh-CN" altLang="en-US" sz="2400" b="1">
                <a:latin typeface="宋体" panose="02010600030101010101" pitchFamily="2" charset="-122"/>
                <a:ea typeface="楷体_GB2312" panose="02010609030101010101" charset="-122"/>
              </a:rPr>
              <a:t>郑风</a:t>
            </a:r>
            <a:r>
              <a:rPr lang="en-US" altLang="zh-CN" sz="2400" b="1">
                <a:ea typeface="楷体_GB2312" panose="02010609030101010101" charset="-122"/>
              </a:rPr>
              <a:t>·</a:t>
            </a:r>
            <a:r>
              <a:rPr lang="zh-CN" altLang="en-US" sz="2400" b="1">
                <a:latin typeface="宋体" panose="02010600030101010101" pitchFamily="2" charset="-122"/>
                <a:ea typeface="楷体_GB2312" panose="02010609030101010101" charset="-122"/>
              </a:rPr>
              <a:t>子矜</a:t>
            </a:r>
            <a:r>
              <a:rPr lang="en-US" altLang="zh-CN" sz="2400" b="1">
                <a:latin typeface="宋体" panose="02010600030101010101" pitchFamily="2" charset="-122"/>
                <a:ea typeface="楷体_GB2312" panose="02010609030101010101" charset="-122"/>
              </a:rPr>
              <a:t>》</a:t>
            </a:r>
            <a:r>
              <a:rPr lang="zh-CN" altLang="en-US" sz="2400" b="1">
                <a:latin typeface="宋体" panose="02010600030101010101" pitchFamily="2" charset="-122"/>
                <a:ea typeface="楷体_GB2312" panose="02010609030101010101" charset="-122"/>
              </a:rPr>
              <a:t>，用来比喻渴慕贤才。本意是传达恋爱中的女子对情人的爱怨和期盼的心情，这里诗人化用诗意，比喻热烈的期待贤士的到来，古朴深沉，自然妥帖。</a:t>
            </a:r>
            <a:r>
              <a:rPr lang="zh-CN" altLang="en-US" sz="2400" b="1">
                <a:latin typeface="宋体" panose="02010600030101010101" pitchFamily="2" charset="-122"/>
              </a:rPr>
              <a:t> </a:t>
            </a:r>
          </a:p>
        </p:txBody>
      </p:sp>
      <p:sp>
        <p:nvSpPr>
          <p:cNvPr id="6" name="前凸带形 5"/>
          <p:cNvSpPr/>
          <p:nvPr/>
        </p:nvSpPr>
        <p:spPr>
          <a:xfrm>
            <a:off x="4055165" y="1023727"/>
            <a:ext cx="3617844" cy="659299"/>
          </a:xfrm>
          <a:prstGeom prst="ribbon">
            <a:avLst/>
          </a:prstGeom>
          <a:noFill/>
          <a:ln w="19050">
            <a:solidFill>
              <a:srgbClr val="2223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000">
                <a:solidFill>
                  <a:schemeClr val="tx1"/>
                </a:solidFill>
                <a:latin typeface="华文行楷" pitchFamily="2" charset="-122"/>
                <a:ea typeface="华文行楷" pitchFamily="2" charset="-122"/>
              </a:rPr>
              <a:t>用典</a:t>
            </a: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杨任东竹石体-Light"/>
        <a:ea typeface="杨任东竹石体-Light"/>
        <a:cs typeface="Arial"/>
      </a:majorFont>
      <a:minorFont>
        <a:latin typeface="杨任东竹石体-Light"/>
        <a:ea typeface="杨任东竹石体-Light"/>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9050">
          <a:solidFill>
            <a:srgbClr val="222322"/>
          </a:solid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218</Paragraphs>
  <Slides>37</Slides>
  <Notes>12</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37</vt:i4>
      </vt:variant>
    </vt:vector>
  </HeadingPairs>
  <TitlesOfParts>
    <vt:vector baseType="lpstr" size="56">
      <vt:lpstr>Arial</vt:lpstr>
      <vt:lpstr>杨任东竹石体-Light</vt:lpstr>
      <vt:lpstr>Calibri</vt:lpstr>
      <vt:lpstr>宋体</vt:lpstr>
      <vt:lpstr>华文行楷</vt:lpstr>
      <vt:lpstr>等线 Light</vt:lpstr>
      <vt:lpstr>等线</vt:lpstr>
      <vt:lpstr>华文楷体</vt:lpstr>
      <vt:lpstr>微软雅黑</vt:lpstr>
      <vt:lpstr>Times New Roman</vt:lpstr>
      <vt:lpstr>黑体</vt:lpstr>
      <vt:lpstr>楷体</vt:lpstr>
      <vt:lpstr>Wingdings</vt:lpstr>
      <vt:lpstr>Monotype Sorts</vt:lpstr>
      <vt:lpstr>楷体_GB2312</vt:lpstr>
      <vt:lpstr>Tahoma</vt:lpstr>
      <vt:lpstr>思源宋体 CN Medium</vt:lpstr>
      <vt:lpstr>华文新魏</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——积极进取</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《归园田居》其一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一些使用白描手法的作品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2021-07-27T17:12:25.987</cp:lastPrinted>
  <dcterms:created xsi:type="dcterms:W3CDTF">2021-07-27T17:12:25Z</dcterms:created>
  <dcterms:modified xsi:type="dcterms:W3CDTF">2021-07-27T09:12:29Z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