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409" r:id="rId3"/>
    <p:sldId id="414" r:id="rId4"/>
    <p:sldId id="411" r:id="rId5"/>
    <p:sldId id="424" r:id="rId6"/>
    <p:sldId id="413" r:id="rId7"/>
    <p:sldId id="415" r:id="rId8"/>
    <p:sldId id="416" r:id="rId9"/>
    <p:sldId id="425" r:id="rId10"/>
    <p:sldId id="434" r:id="rId11"/>
    <p:sldId id="412" r:id="rId12"/>
    <p:sldId id="433" r:id="rId13"/>
    <p:sldId id="417" r:id="rId14"/>
    <p:sldId id="435" r:id="rId15"/>
    <p:sldId id="418" r:id="rId16"/>
    <p:sldId id="432" r:id="rId17"/>
    <p:sldId id="436" r:id="rId18"/>
    <p:sldId id="419" r:id="rId19"/>
    <p:sldId id="426" r:id="rId20"/>
    <p:sldId id="420" r:id="rId21"/>
    <p:sldId id="427" r:id="rId22"/>
    <p:sldId id="430" r:id="rId23"/>
    <p:sldId id="421" r:id="rId24"/>
    <p:sldId id="422" r:id="rId25"/>
    <p:sldId id="423" r:id="rId26"/>
    <p:sldId id="431" r:id="rId27"/>
    <p:sldId id="42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0"/>
        <p:guide pos="389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jpeg"/><Relationship Id="rId7" Type="http://schemas.openxmlformats.org/officeDocument/2006/relationships/tags" Target="../tags/tag4.xml"/><Relationship Id="rId6" Type="http://schemas.openxmlformats.org/officeDocument/2006/relationships/image" Target="../media/image2.jpeg"/><Relationship Id="rId5" Type="http://schemas.openxmlformats.org/officeDocument/2006/relationships/tags" Target="../tags/tag3.xml"/><Relationship Id="rId4" Type="http://schemas.openxmlformats.org/officeDocument/2006/relationships/image" Target="../media/image1.jpeg"/><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tags" Target="../tags/tag12.xml"/><Relationship Id="rId18" Type="http://schemas.openxmlformats.org/officeDocument/2006/relationships/tags" Target="../tags/tag11.xml"/><Relationship Id="rId17" Type="http://schemas.openxmlformats.org/officeDocument/2006/relationships/image" Target="../media/image6.png"/><Relationship Id="rId16" Type="http://schemas.openxmlformats.org/officeDocument/2006/relationships/tags" Target="../tags/tag10.xml"/><Relationship Id="rId15" Type="http://schemas.openxmlformats.org/officeDocument/2006/relationships/image" Target="../media/image5.png"/><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image" Target="../media/image7.png"/><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7" Type="http://schemas.openxmlformats.org/officeDocument/2006/relationships/image" Target="../media/image9.png"/><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10.png"/><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tags" Target="../tags/tag88.xml"/><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0"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2" Type="http://schemas.openxmlformats.org/officeDocument/2006/relationships/image" Target="../media/image11.png"/><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1" Type="http://schemas.openxmlformats.org/officeDocument/2006/relationships/image" Target="../media/image13.png"/><Relationship Id="rId10" Type="http://schemas.openxmlformats.org/officeDocument/2006/relationships/tags" Target="../tags/tag13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image" Target="../media/image5.png"/><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1" Type="http://schemas.openxmlformats.org/officeDocument/2006/relationships/image" Target="../media/image7.png"/><Relationship Id="rId10" Type="http://schemas.openxmlformats.org/officeDocument/2006/relationships/tags" Target="../tags/tag4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png"/><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7.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14" name="椭圆 13"/>
          <p:cNvSpPr/>
          <p:nvPr>
            <p:custDataLst>
              <p:tags r:id="rId2"/>
            </p:custDataLst>
          </p:nvPr>
        </p:nvSpPr>
        <p:spPr>
          <a:xfrm>
            <a:off x="4080510" y="1412875"/>
            <a:ext cx="4032250" cy="4032250"/>
          </a:xfrm>
          <a:prstGeom prst="ellipse">
            <a:avLst/>
          </a:prstGeom>
          <a:solidFill>
            <a:schemeClr val="tx2">
              <a:lumMod val="9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a:stretch>
            <a:fillRect/>
          </a:stretch>
        </p:blipFill>
        <p:spPr>
          <a:xfrm>
            <a:off x="1" y="0"/>
            <a:ext cx="3869010" cy="2946400"/>
          </a:xfrm>
          <a:prstGeom prst="rect">
            <a:avLst/>
          </a:prstGeom>
        </p:spPr>
      </p:pic>
      <p:pic>
        <p:nvPicPr>
          <p:cNvPr id="10" name="图片 9"/>
          <p:cNvPicPr>
            <a:picLocks noChangeAspect="1"/>
          </p:cNvPicPr>
          <p:nvPr>
            <p:custDataLst>
              <p:tags r:id="rId5"/>
            </p:custDataLst>
          </p:nvPr>
        </p:nvPicPr>
        <p:blipFill rotWithShape="1">
          <a:blip r:embed="rId6" cstate="print">
            <a:extLst>
              <a:ext uri="{28A0092B-C50C-407E-A947-70E740481C1C}">
                <a14:useLocalDpi xmlns:a14="http://schemas.microsoft.com/office/drawing/2010/main" val="0"/>
              </a:ext>
            </a:extLst>
          </a:blip>
          <a:srcRect/>
          <a:stretch>
            <a:fillRect/>
          </a:stretch>
        </p:blipFill>
        <p:spPr>
          <a:xfrm>
            <a:off x="1" y="5467350"/>
            <a:ext cx="1714499" cy="1390650"/>
          </a:xfrm>
          <a:prstGeom prst="rect">
            <a:avLst/>
          </a:prstGeom>
        </p:spPr>
      </p:pic>
      <p:pic>
        <p:nvPicPr>
          <p:cNvPr id="11" name="图片 10"/>
          <p:cNvPicPr>
            <a:picLocks noChangeAspect="1"/>
          </p:cNvPicPr>
          <p:nvPr>
            <p:custDataLst>
              <p:tags r:id="rId7"/>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10242550" y="5829300"/>
            <a:ext cx="1779024" cy="1028700"/>
          </a:xfrm>
          <a:prstGeom prst="rect">
            <a:avLst/>
          </a:prstGeom>
        </p:spPr>
      </p:pic>
      <p:pic>
        <p:nvPicPr>
          <p:cNvPr id="12" name="图片 11"/>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a:stretch>
            <a:fillRect/>
          </a:stretch>
        </p:blipFill>
        <p:spPr>
          <a:xfrm>
            <a:off x="8716520" y="0"/>
            <a:ext cx="3475480" cy="2603500"/>
          </a:xfrm>
          <a:prstGeom prst="rect">
            <a:avLst/>
          </a:prstGeom>
        </p:spPr>
      </p:pic>
      <p:sp>
        <p:nvSpPr>
          <p:cNvPr id="16" name="日期占位符 15"/>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2"/>
            </p:custDataLst>
          </p:nvPr>
        </p:nvSpPr>
        <p:spPr/>
        <p:txBody>
          <a:bodyPr/>
          <a:lstStyle/>
          <a:p>
            <a:endParaRPr lang="zh-CN" altLang="en-US" dirty="0"/>
          </a:p>
        </p:txBody>
      </p:sp>
      <p:sp>
        <p:nvSpPr>
          <p:cNvPr id="18" name="灯片编号占位符 17"/>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pic>
        <p:nvPicPr>
          <p:cNvPr id="7" name="图片 6"/>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flipH="1">
            <a:off x="-649605" y="-555625"/>
            <a:ext cx="5885815" cy="5885815"/>
          </a:xfrm>
          <a:prstGeom prst="rect">
            <a:avLst/>
          </a:prstGeom>
        </p:spPr>
      </p:pic>
      <p:pic>
        <p:nvPicPr>
          <p:cNvPr id="8" name="图片 7"/>
          <p:cNvPicPr>
            <a:picLocks noChangeAspect="1"/>
          </p:cNvPicPr>
          <p:nvPr>
            <p:custDataLst>
              <p:tags r:id="rId16"/>
            </p:custDataLst>
          </p:nvPr>
        </p:nvPicPr>
        <p:blipFill rotWithShape="1">
          <a:blip r:embed="rId17"/>
          <a:srcRect/>
          <a:stretch>
            <a:fillRect/>
          </a:stretch>
        </p:blipFill>
        <p:spPr>
          <a:xfrm rot="5880000">
            <a:off x="6948328" y="4461843"/>
            <a:ext cx="1249362" cy="882668"/>
          </a:xfrm>
          <a:prstGeom prst="rect">
            <a:avLst/>
          </a:prstGeom>
        </p:spPr>
      </p:pic>
      <p:sp>
        <p:nvSpPr>
          <p:cNvPr id="2" name="标题 1"/>
          <p:cNvSpPr>
            <a:spLocks noGrp="1"/>
          </p:cNvSpPr>
          <p:nvPr>
            <p:ph type="ctrTitle" hasCustomPrompt="1"/>
            <p:custDataLst>
              <p:tags r:id="rId18"/>
            </p:custDataLst>
          </p:nvPr>
        </p:nvSpPr>
        <p:spPr>
          <a:xfrm>
            <a:off x="4366162" y="2562440"/>
            <a:ext cx="3552917" cy="1142710"/>
          </a:xfrm>
        </p:spPr>
        <p:txBody>
          <a:bodyPr lIns="90000" tIns="46800" rIns="90000" bIns="46800" anchor="b" anchorCtr="0">
            <a:noAutofit/>
          </a:bodyPr>
          <a:lstStyle>
            <a:lvl1pPr algn="ctr">
              <a:defRPr sz="6000" spc="600" baseline="0">
                <a:solidFill>
                  <a:schemeClr val="tx1">
                    <a:lumMod val="50000"/>
                    <a:lumOff val="50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9"/>
            </p:custDataLst>
          </p:nvPr>
        </p:nvSpPr>
        <p:spPr>
          <a:xfrm>
            <a:off x="4366162" y="3777553"/>
            <a:ext cx="3552917" cy="611266"/>
          </a:xfrm>
        </p:spPr>
        <p:txBody>
          <a:bodyPr lIns="90000" tIns="46800" rIns="90000" bIns="46800">
            <a:normAutofit/>
          </a:bodyPr>
          <a:lstStyle>
            <a:lvl1pPr marL="0" indent="0" algn="ctr" eaLnBrk="1" fontAlgn="auto" latinLnBrk="0" hangingPunct="1">
              <a:lnSpc>
                <a:spcPct val="100000"/>
              </a:lnSpc>
              <a:buNone/>
              <a:defRPr sz="20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rotWithShape="1">
          <a:blip r:embed="rId3"/>
          <a:srcRect/>
          <a:stretch>
            <a:fillRect/>
          </a:stretch>
        </p:blipFill>
        <p:spPr>
          <a:xfrm rot="13800000">
            <a:off x="10860405" y="20320"/>
            <a:ext cx="1416685" cy="100076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椭圆 5"/>
          <p:cNvSpPr/>
          <p:nvPr>
            <p:custDataLst>
              <p:tags r:id="rId5"/>
            </p:custDataLst>
          </p:nvPr>
        </p:nvSpPr>
        <p:spPr>
          <a:xfrm>
            <a:off x="4079875" y="1330325"/>
            <a:ext cx="4032250" cy="4032250"/>
          </a:xfrm>
          <a:prstGeom prst="ellipse">
            <a:avLst/>
          </a:prstGeom>
          <a:solidFill>
            <a:schemeClr val="tx2">
              <a:lumMod val="9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custDataLst>
              <p:tags r:id="rId6"/>
            </p:custDataLst>
          </p:nvPr>
        </p:nvPicPr>
        <p:blipFill>
          <a:blip r:embed="rId7"/>
          <a:stretch>
            <a:fillRect/>
          </a:stretch>
        </p:blipFill>
        <p:spPr>
          <a:xfrm flipH="1">
            <a:off x="-11430" y="-28575"/>
            <a:ext cx="4017010" cy="4650740"/>
          </a:xfrm>
          <a:prstGeom prst="rect">
            <a:avLst/>
          </a:prstGeom>
        </p:spPr>
      </p:pic>
      <p:sp>
        <p:nvSpPr>
          <p:cNvPr id="2" name="标题 1"/>
          <p:cNvSpPr>
            <a:spLocks noGrp="1"/>
          </p:cNvSpPr>
          <p:nvPr>
            <p:ph type="title" hasCustomPrompt="1"/>
            <p:custDataLst>
              <p:tags r:id="rId8"/>
            </p:custDataLst>
          </p:nvPr>
        </p:nvSpPr>
        <p:spPr>
          <a:xfrm>
            <a:off x="4005580" y="2776537"/>
            <a:ext cx="4208067" cy="1304925"/>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lumMod val="50000"/>
                    <a:lumOff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pic>
        <p:nvPicPr>
          <p:cNvPr id="6" name="图片 5"/>
          <p:cNvPicPr>
            <a:picLocks noChangeAspect="1"/>
          </p:cNvPicPr>
          <p:nvPr>
            <p:custDataLst>
              <p:tags r:id="rId6"/>
            </p:custDataLst>
          </p:nvPr>
        </p:nvPicPr>
        <p:blipFill rotWithShape="1">
          <a:blip r:embed="rId7"/>
          <a:srcRect/>
          <a:stretch>
            <a:fillRect/>
          </a:stretch>
        </p:blipFill>
        <p:spPr>
          <a:xfrm>
            <a:off x="10922000" y="5948045"/>
            <a:ext cx="1235710" cy="87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grpSp>
        <p:nvGrpSpPr>
          <p:cNvPr id="6" name="组合 5"/>
          <p:cNvGrpSpPr/>
          <p:nvPr>
            <p:custDataLst>
              <p:tags r:id="rId8"/>
            </p:custDataLst>
          </p:nvPr>
        </p:nvGrpSpPr>
        <p:grpSpPr>
          <a:xfrm>
            <a:off x="-104140" y="-38735"/>
            <a:ext cx="12324715" cy="6923405"/>
            <a:chOff x="-104140" y="-38735"/>
            <a:chExt cx="12324715" cy="6923405"/>
          </a:xfrm>
        </p:grpSpPr>
        <p:pic>
          <p:nvPicPr>
            <p:cNvPr id="9" name="图片 8"/>
            <p:cNvPicPr>
              <a:picLocks noChangeAspect="1"/>
            </p:cNvPicPr>
            <p:nvPr userDrawn="1">
              <p:custDataLst>
                <p:tags r:id="rId9"/>
              </p:custDataLst>
            </p:nvPr>
          </p:nvPicPr>
          <p:blipFill rotWithShape="1">
            <a:blip r:embed="rId10"/>
            <a:srcRect/>
            <a:stretch>
              <a:fillRect/>
            </a:stretch>
          </p:blipFill>
          <p:spPr>
            <a:xfrm>
              <a:off x="-104140" y="-38735"/>
              <a:ext cx="1235710" cy="873125"/>
            </a:xfrm>
            <a:prstGeom prst="rect">
              <a:avLst/>
            </a:prstGeom>
          </p:spPr>
        </p:pic>
        <p:pic>
          <p:nvPicPr>
            <p:cNvPr id="10" name="图片 9"/>
            <p:cNvPicPr>
              <a:picLocks noChangeAspect="1"/>
            </p:cNvPicPr>
            <p:nvPr userDrawn="1">
              <p:custDataLst>
                <p:tags r:id="rId11"/>
              </p:custDataLst>
            </p:nvPr>
          </p:nvPicPr>
          <p:blipFill rotWithShape="1">
            <a:blip r:embed="rId10"/>
            <a:srcRect/>
            <a:stretch>
              <a:fillRect/>
            </a:stretch>
          </p:blipFill>
          <p:spPr>
            <a:xfrm>
              <a:off x="10984865" y="6011545"/>
              <a:ext cx="1235710" cy="873125"/>
            </a:xfrm>
            <a:prstGeom prst="rect">
              <a:avLst/>
            </a:prstGeom>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6108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44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0" name="图片 9"/>
          <p:cNvPicPr>
            <a:picLocks noChangeAspect="1"/>
          </p:cNvPicPr>
          <p:nvPr>
            <p:custDataLst>
              <p:tags r:id="rId9"/>
            </p:custDataLst>
          </p:nvPr>
        </p:nvPicPr>
        <p:blipFill rotWithShape="1">
          <a:blip r:embed="rId10"/>
          <a:srcRect/>
          <a:stretch>
            <a:fillRect/>
          </a:stretch>
        </p:blipFill>
        <p:spPr>
          <a:xfrm rot="3360000">
            <a:off x="-140335" y="5893435"/>
            <a:ext cx="1235710" cy="87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1" name="图片 10"/>
          <p:cNvPicPr>
            <a:picLocks noChangeAspect="1"/>
          </p:cNvPicPr>
          <p:nvPr>
            <p:custDataLst>
              <p:tags r:id="rId9"/>
            </p:custDataLst>
          </p:nvPr>
        </p:nvPicPr>
        <p:blipFill rotWithShape="1">
          <a:blip r:embed="rId10"/>
          <a:srcRect/>
          <a:stretch>
            <a:fillRect/>
          </a:stretch>
        </p:blipFill>
        <p:spPr>
          <a:xfrm>
            <a:off x="-104140" y="-38735"/>
            <a:ext cx="1235710" cy="87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10" name="图片 9"/>
          <p:cNvPicPr>
            <a:picLocks noChangeAspect="1"/>
          </p:cNvPicPr>
          <p:nvPr>
            <p:custDataLst>
              <p:tags r:id="rId9"/>
            </p:custDataLst>
          </p:nvPr>
        </p:nvPicPr>
        <p:blipFill rotWithShape="1">
          <a:blip r:embed="rId10"/>
          <a:srcRect/>
          <a:stretch>
            <a:fillRect/>
          </a:stretch>
        </p:blipFill>
        <p:spPr>
          <a:xfrm rot="13800000">
            <a:off x="10860405" y="20320"/>
            <a:ext cx="1416685" cy="1000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12" name="图片 11"/>
          <p:cNvPicPr>
            <a:picLocks noChangeAspect="1"/>
          </p:cNvPicPr>
          <p:nvPr>
            <p:custDataLst>
              <p:tags r:id="rId11"/>
            </p:custDataLst>
          </p:nvPr>
        </p:nvPicPr>
        <p:blipFill rotWithShape="1">
          <a:blip r:embed="rId12"/>
          <a:srcRect/>
          <a:stretch>
            <a:fillRect/>
          </a:stretch>
        </p:blipFill>
        <p:spPr>
          <a:xfrm rot="3000000">
            <a:off x="-266065" y="5814060"/>
            <a:ext cx="1393825" cy="984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8" name="图片 7"/>
          <p:cNvPicPr>
            <a:picLocks noChangeAspect="1"/>
          </p:cNvPicPr>
          <p:nvPr>
            <p:custDataLst>
              <p:tags r:id="rId8"/>
            </p:custDataLst>
          </p:nvPr>
        </p:nvPicPr>
        <p:blipFill>
          <a:blip r:embed="rId9"/>
          <a:stretch>
            <a:fillRect/>
          </a:stretch>
        </p:blipFill>
        <p:spPr>
          <a:xfrm flipH="1">
            <a:off x="-462915" y="-387350"/>
            <a:ext cx="3636645" cy="3636645"/>
          </a:xfrm>
          <a:prstGeom prst="rect">
            <a:avLst/>
          </a:prstGeom>
        </p:spPr>
      </p:pic>
      <p:pic>
        <p:nvPicPr>
          <p:cNvPr id="9" name="图片 8"/>
          <p:cNvPicPr>
            <a:picLocks noChangeAspect="1"/>
          </p:cNvPicPr>
          <p:nvPr>
            <p:custDataLst>
              <p:tags r:id="rId10"/>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rot="18960000">
            <a:off x="10295890" y="5405755"/>
            <a:ext cx="2106295" cy="1488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pic>
        <p:nvPicPr>
          <p:cNvPr id="7" name="图片 6"/>
          <p:cNvPicPr>
            <a:picLocks noChangeAspect="1"/>
          </p:cNvPicPr>
          <p:nvPr>
            <p:custDataLst>
              <p:tags r:id="rId7"/>
            </p:custDataLst>
          </p:nvPr>
        </p:nvPicPr>
        <p:blipFill rotWithShape="1">
          <a:blip r:embed="rId8"/>
          <a:srcRect/>
          <a:stretch>
            <a:fillRect/>
          </a:stretch>
        </p:blipFill>
        <p:spPr>
          <a:xfrm rot="13800000">
            <a:off x="10860405" y="20320"/>
            <a:ext cx="1416685" cy="1000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椭圆 6"/>
          <p:cNvSpPr/>
          <p:nvPr>
            <p:custDataLst>
              <p:tags r:id="rId5"/>
            </p:custDataLst>
          </p:nvPr>
        </p:nvSpPr>
        <p:spPr>
          <a:xfrm>
            <a:off x="4079875" y="1435100"/>
            <a:ext cx="4032250" cy="4032250"/>
          </a:xfrm>
          <a:prstGeom prst="ellipse">
            <a:avLst/>
          </a:prstGeom>
          <a:solidFill>
            <a:schemeClr val="tx2">
              <a:lumMod val="9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flipH="1">
            <a:off x="-649605" y="-555625"/>
            <a:ext cx="5885815" cy="5885815"/>
          </a:xfrm>
          <a:prstGeom prst="rect">
            <a:avLst/>
          </a:prstGeom>
        </p:spPr>
      </p:pic>
      <p:sp>
        <p:nvSpPr>
          <p:cNvPr id="2" name="标题 1"/>
          <p:cNvSpPr>
            <a:spLocks noGrp="1"/>
          </p:cNvSpPr>
          <p:nvPr>
            <p:ph type="title" hasCustomPrompt="1"/>
            <p:custDataLst>
              <p:tags r:id="rId8"/>
            </p:custDataLst>
          </p:nvPr>
        </p:nvSpPr>
        <p:spPr>
          <a:xfrm>
            <a:off x="4481803" y="2636074"/>
            <a:ext cx="3377683" cy="898564"/>
          </a:xfrm>
        </p:spPr>
        <p:txBody>
          <a:bodyPr lIns="90000" tIns="46800" rIns="90000" bIns="46800" anchor="b" anchorCtr="0">
            <a:normAutofit/>
          </a:bodyPr>
          <a:lstStyle>
            <a:lvl1pPr algn="ctr">
              <a:defRPr sz="4800" u="none" strike="noStrike" kern="1200" cap="none" spc="300" normalizeH="0" baseline="0">
                <a:solidFill>
                  <a:schemeClr val="tx1">
                    <a:lumMod val="50000"/>
                    <a:lumOff val="50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9"/>
            </p:custDataLst>
          </p:nvPr>
        </p:nvSpPr>
        <p:spPr>
          <a:xfrm>
            <a:off x="4481803" y="3643929"/>
            <a:ext cx="3377683" cy="1077985"/>
          </a:xfrm>
        </p:spPr>
        <p:txBody>
          <a:bodyPr lIns="90000" tIns="46800" rIns="90000" bIns="46800">
            <a:normAutofit/>
          </a:bodyPr>
          <a:lstStyle>
            <a:lvl1pPr marL="0" indent="0" algn="ctr"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pic>
        <p:nvPicPr>
          <p:cNvPr id="8" name="图片 7"/>
          <p:cNvPicPr>
            <a:picLocks noChangeAspect="1"/>
          </p:cNvPicPr>
          <p:nvPr>
            <p:custDataLst>
              <p:tags r:id="rId8"/>
            </p:custDataLst>
          </p:nvPr>
        </p:nvPicPr>
        <p:blipFill rotWithShape="1">
          <a:blip r:embed="rId9"/>
          <a:srcRect/>
          <a:stretch>
            <a:fillRect/>
          </a:stretch>
        </p:blipFill>
        <p:spPr>
          <a:xfrm rot="13800000">
            <a:off x="10860405" y="20320"/>
            <a:ext cx="1416685" cy="1000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pic>
        <p:nvPicPr>
          <p:cNvPr id="10" name="图片 9"/>
          <p:cNvPicPr>
            <a:picLocks noChangeAspect="1"/>
          </p:cNvPicPr>
          <p:nvPr>
            <p:custDataLst>
              <p:tags r:id="rId10"/>
            </p:custDataLst>
          </p:nvPr>
        </p:nvPicPr>
        <p:blipFill rotWithShape="1">
          <a:blip r:embed="rId11"/>
          <a:srcRect/>
          <a:stretch>
            <a:fillRect/>
          </a:stretch>
        </p:blipFill>
        <p:spPr>
          <a:xfrm rot="13800000">
            <a:off x="10860405" y="20320"/>
            <a:ext cx="1416685" cy="1000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6" name="矩形 5"/>
          <p:cNvSpPr/>
          <p:nvPr>
            <p:custDataLst>
              <p:tags r:id="rId6"/>
            </p:custDataLst>
          </p:nvPr>
        </p:nvSpPr>
        <p:spPr>
          <a:xfrm>
            <a:off x="0" y="0"/>
            <a:ext cx="12192000" cy="1125415"/>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custDataLst>
              <p:tags r:id="rId7"/>
            </p:custDataLst>
          </p:nvPr>
        </p:nvPicPr>
        <p:blipFill rotWithShape="1">
          <a:blip r:embed="rId8"/>
          <a:srcRect/>
          <a:stretch>
            <a:fillRect/>
          </a:stretch>
        </p:blipFill>
        <p:spPr>
          <a:xfrm>
            <a:off x="4396692" y="713070"/>
            <a:ext cx="1224661" cy="8652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pic>
        <p:nvPicPr>
          <p:cNvPr id="8" name="图片 7"/>
          <p:cNvPicPr>
            <a:picLocks noChangeAspect="1"/>
          </p:cNvPicPr>
          <p:nvPr>
            <p:custDataLst>
              <p:tags r:id="rId8"/>
            </p:custDataLst>
          </p:nvPr>
        </p:nvPicPr>
        <p:blipFill rotWithShape="1">
          <a:blip r:embed="rId9"/>
          <a:srcRect/>
          <a:stretch>
            <a:fillRect/>
          </a:stretch>
        </p:blipFill>
        <p:spPr>
          <a:xfrm rot="13800000">
            <a:off x="10860405" y="20320"/>
            <a:ext cx="1416685" cy="1000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rotWithShape="1">
          <a:blip r:embed="rId3"/>
          <a:srcRect/>
          <a:stretch>
            <a:fillRect/>
          </a:stretch>
        </p:blipFill>
        <p:spPr>
          <a:xfrm rot="13800000">
            <a:off x="10860405" y="20320"/>
            <a:ext cx="1416685" cy="100076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36.xml"/><Relationship Id="rId23" Type="http://schemas.openxmlformats.org/officeDocument/2006/relationships/tags" Target="../tags/tag135.xml"/><Relationship Id="rId22" Type="http://schemas.openxmlformats.org/officeDocument/2006/relationships/tags" Target="../tags/tag134.xml"/><Relationship Id="rId21" Type="http://schemas.openxmlformats.org/officeDocument/2006/relationships/tags" Target="../tags/tag133.xml"/><Relationship Id="rId20" Type="http://schemas.openxmlformats.org/officeDocument/2006/relationships/tags" Target="../tags/tag132.xml"/><Relationship Id="rId2" Type="http://schemas.openxmlformats.org/officeDocument/2006/relationships/slideLayout" Target="../slideLayouts/slideLayout2.xml"/><Relationship Id="rId19" Type="http://schemas.openxmlformats.org/officeDocument/2006/relationships/tags" Target="../tags/tag13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0.xml"/><Relationship Id="rId1" Type="http://schemas.openxmlformats.org/officeDocument/2006/relationships/tags" Target="../tags/tag15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6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1.xml"/><Relationship Id="rId1" Type="http://schemas.openxmlformats.org/officeDocument/2006/relationships/tags" Target="../tags/tag14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3.xml"/><Relationship Id="rId1" Type="http://schemas.openxmlformats.org/officeDocument/2006/relationships/tags" Target="../tags/tag16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0.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4.xml"/><Relationship Id="rId1" Type="http://schemas.openxmlformats.org/officeDocument/2006/relationships/tags" Target="../tags/tag14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9.xml"/><Relationship Id="rId1" Type="http://schemas.openxmlformats.org/officeDocument/2006/relationships/tags" Target="../tags/tag14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4085590" y="2562225"/>
            <a:ext cx="4004945" cy="1143000"/>
          </a:xfrm>
        </p:spPr>
        <p:txBody>
          <a:bodyPr/>
          <a:p>
            <a:r>
              <a:rPr lang="zh-CN" altLang="en-US" sz="4800" dirty="0"/>
              <a:t>全国哀悼日</a:t>
            </a:r>
            <a:endParaRPr lang="zh-CN" altLang="en-US" sz="4800" dirty="0"/>
          </a:p>
        </p:txBody>
      </p:sp>
      <p:sp>
        <p:nvSpPr>
          <p:cNvPr id="6" name="副标题 5"/>
          <p:cNvSpPr>
            <a:spLocks noGrp="1"/>
          </p:cNvSpPr>
          <p:nvPr>
            <p:ph type="subTitle" idx="1"/>
            <p:custDataLst>
              <p:tags r:id="rId2"/>
            </p:custDataLst>
          </p:nvPr>
        </p:nvSpPr>
        <p:spPr>
          <a:xfrm>
            <a:off x="4085590" y="3777615"/>
            <a:ext cx="4050665" cy="611505"/>
          </a:xfrm>
        </p:spPr>
        <p:txBody>
          <a:bodyPr>
            <a:normAutofit fontScale="90000"/>
          </a:bodyPr>
          <a:p>
            <a:r>
              <a:rPr lang="zh-CN" altLang="en-US" dirty="0"/>
              <a:t>2020高考语文作文模拟预测练习</a:t>
            </a:r>
            <a:endParaRPr lang="zh-CN" altLang="en-US" dirty="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0" y="123190"/>
            <a:ext cx="11346815" cy="441960"/>
          </a:xfrm>
        </p:spPr>
        <p:txBody>
          <a:bodyPr/>
          <a:p>
            <a:r>
              <a:rPr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情境和驱动</a:t>
            </a:r>
            <a:r>
              <a:rPr lang="en-US"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cs typeface="Times New Roman" panose="02020603050405020304" charset="0"/>
                <a:sym typeface="+mn-ea"/>
              </a:rPr>
              <a:t>①</a:t>
            </a:r>
            <a:r>
              <a:rPr lang="en-US"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r>
              <a:rPr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以某一</a:t>
            </a:r>
            <a:r>
              <a:rPr lang="en-US"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r>
              <a:rPr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某类</a:t>
            </a:r>
            <a:r>
              <a:rPr lang="en-US"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 </a:t>
            </a:r>
            <a:r>
              <a:rPr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牺牲烈士身份，给全国高中生写一封信。</a:t>
            </a:r>
            <a:endParaRPr lang="zh-CN" altLang="en-US" sz="3200" b="0">
              <a:ln/>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
        <p:nvSpPr>
          <p:cNvPr id="100" name="文本框 99"/>
          <p:cNvSpPr txBox="1"/>
          <p:nvPr/>
        </p:nvSpPr>
        <p:spPr>
          <a:xfrm>
            <a:off x="592455" y="1620520"/>
            <a:ext cx="11314430" cy="4151630"/>
          </a:xfrm>
          <a:prstGeom prst="rect">
            <a:avLst/>
          </a:prstGeom>
          <a:noFill/>
          <a:ln w="9525">
            <a:noFill/>
          </a:ln>
        </p:spPr>
        <p:txBody>
          <a:bodyPr wrap="square">
            <a:spAutoFit/>
          </a:bodyPr>
          <a:p>
            <a:pPr indent="304800">
              <a:lnSpc>
                <a:spcPct val="120000"/>
              </a:lnSpc>
            </a:pPr>
            <a:r>
              <a:rPr lang="en-US" altLang="zh-CN"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cs typeface="Times New Roman" panose="02020603050405020304" charset="0"/>
              </a:rPr>
              <a:t>    </a:t>
            </a:r>
            <a:r>
              <a:rPr lang="zh-CN"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cs typeface="Times New Roman" panose="02020603050405020304" charset="0"/>
              </a:rPr>
              <a:t>“逝者寄语活者”的情境限制，“烈士激励高中生”的交流沟通驱动任务，和应用文书信体例。是情境和驱动①的命题密码</a:t>
            </a:r>
            <a:r>
              <a:rPr lang="en-US"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a:t>
            </a:r>
            <a:r>
              <a:rPr lang="zh-CN"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假如烈士泉下有知，他会后悔曾经的选择吗</a:t>
            </a:r>
            <a:r>
              <a:rPr lang="en-US"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cs typeface="Times New Roman" panose="02020603050405020304" charset="0"/>
              </a:rPr>
              <a:t>?</a:t>
            </a:r>
            <a:r>
              <a:rPr lang="zh-CN"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看到如今中国疫情基本控制，他们能含笑九泉吗</a:t>
            </a:r>
            <a:r>
              <a:rPr lang="en-US"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a:t>
            </a:r>
            <a:r>
              <a:rPr lang="zh-CN" sz="32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面对青春正盛、未来可期的高中生，他们又会说些什么。</a:t>
            </a:r>
            <a:r>
              <a:rPr lang="zh-CN" sz="28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a:t>
            </a:r>
            <a:r>
              <a:rPr lang="en-US" altLang="zh-CN" sz="28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a:t>
            </a:r>
            <a:endParaRPr lang="zh-CN" altLang="en-US" sz="2800" b="0">
              <a:ln/>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7315" y="93980"/>
            <a:ext cx="11346815" cy="441960"/>
          </a:xfrm>
        </p:spPr>
        <p:txBody>
          <a:bodyPr/>
          <a:p>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情境和驱动</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cs typeface="Times New Roman" panose="02020603050405020304" charset="0"/>
                <a:sym typeface="+mn-ea"/>
              </a:rPr>
              <a:t>①</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以某一</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某类</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 </a:t>
            </a:r>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牺牲烈士身份，给全国高中生写一封信</a:t>
            </a:r>
            <a:r>
              <a:rPr sz="28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endParaRPr lang="zh-CN" altLang="en-US" sz="28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
        <p:nvSpPr>
          <p:cNvPr id="100" name="文本框 99"/>
          <p:cNvSpPr txBox="1"/>
          <p:nvPr/>
        </p:nvSpPr>
        <p:spPr>
          <a:xfrm>
            <a:off x="592455" y="1261110"/>
            <a:ext cx="11314430" cy="4420870"/>
          </a:xfrm>
          <a:prstGeom prst="rect">
            <a:avLst/>
          </a:prstGeom>
          <a:noFill/>
          <a:ln w="9525">
            <a:noFill/>
          </a:ln>
        </p:spPr>
        <p:txBody>
          <a:bodyPr wrap="square">
            <a:spAutoFit/>
          </a:bodyPr>
          <a:p>
            <a:pPr indent="304800">
              <a:lnSpc>
                <a:spcPct val="110000"/>
              </a:lnSpc>
            </a:pPr>
            <a:r>
              <a:rPr lang="en-US" alt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本次作文只能以</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cs typeface="Times New Roman" panose="02020603050405020304" charset="0"/>
              </a:rPr>
              <a:t>“某一</a:t>
            </a: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某类</a:t>
            </a: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牺牲烈士身份</a:t>
            </a: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来写这封信给</a:t>
            </a: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高中生”。原材料中的</a:t>
            </a: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14</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人虽均为烈士，但他们的职业身份有别。警察、护士、医生和社区工作人员，不同上身份，对疫情的思考、对高中期待应当有所不同，让哪位烈士发声，取决于你对材料中相关烈士了解和理解程度，包括他们的生平事迹和职业特征。</a:t>
            </a:r>
            <a:endPar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a:p>
            <a:pPr indent="304800">
              <a:lnSpc>
                <a:spcPct val="110000"/>
              </a:lnSpc>
            </a:pPr>
            <a:r>
              <a:rPr lang="en-US" alt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a:t>
            </a:r>
            <a:r>
              <a:rPr lang="zh-CN"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书信体作文，形式上要格式规范，称呼、正文、结尾、署名、日期五个部一个都不能少。</a:t>
            </a:r>
            <a:endParaRPr lang="zh-CN" alt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62255" y="113665"/>
            <a:ext cx="11346815" cy="441960"/>
          </a:xfrm>
        </p:spPr>
        <p:txBody>
          <a:bodyPr/>
          <a:p>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情境和驱动</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cs typeface="Times New Roman" panose="02020603050405020304" charset="0"/>
                <a:sym typeface="+mn-ea"/>
              </a:rPr>
              <a:t>①</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以某一</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a:t>
            </a:r>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某类</a:t>
            </a:r>
            <a:r>
              <a:rPr 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 </a:t>
            </a:r>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牺牲烈士身份，给全国高中生写一封信。</a:t>
            </a:r>
            <a:endParaRPr lang="zh-CN" altLang="en-US"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
        <p:nvSpPr>
          <p:cNvPr id="100" name="文本框 99"/>
          <p:cNvSpPr txBox="1"/>
          <p:nvPr/>
        </p:nvSpPr>
        <p:spPr>
          <a:xfrm>
            <a:off x="553720" y="1437005"/>
            <a:ext cx="11314430" cy="4961890"/>
          </a:xfrm>
          <a:prstGeom prst="rect">
            <a:avLst/>
          </a:prstGeom>
          <a:noFill/>
          <a:ln w="9525">
            <a:noFill/>
          </a:ln>
        </p:spPr>
        <p:txBody>
          <a:bodyPr wrap="square">
            <a:spAutoFit/>
          </a:bodyPr>
          <a:p>
            <a:pPr indent="304800">
              <a:lnSpc>
                <a:spcPct val="110000"/>
              </a:lnSpc>
            </a:pPr>
            <a:r>
              <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内容上：</a:t>
            </a:r>
            <a:endPar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a:p>
            <a:pPr indent="304800">
              <a:lnSpc>
                <a:spcPct val="110000"/>
              </a:lnSpc>
            </a:pPr>
            <a:r>
              <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1.要注意对象(高中生、烈士、警察等)和情境要求(悼念、缅怀、激励、告诫等)。</a:t>
            </a:r>
            <a:endPar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a:p>
            <a:pPr indent="304800">
              <a:lnSpc>
                <a:spcPct val="110000"/>
              </a:lnSpc>
            </a:pPr>
            <a:r>
              <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2.要体现自我认知深度--宏大主题类书信作文，体现自己的社会参与度和思维的深度，融入家国情怀、责任担当、奋斗进取、敬畏生命等时代精神。</a:t>
            </a:r>
            <a:endPar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a:p>
            <a:pPr indent="304800">
              <a:lnSpc>
                <a:spcPct val="110000"/>
              </a:lnSpc>
            </a:pPr>
            <a:r>
              <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3.行文有情感、有温度--考场写书信，可能会有议论文字，但不能只是"晓之以理”，更要能够”动之以情”，要有热情的文字、真挚的情感。</a:t>
            </a:r>
            <a:endPar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4005580" y="2776220"/>
            <a:ext cx="7139305" cy="1304925"/>
          </a:xfrm>
        </p:spPr>
        <p:txBody>
          <a:bodyPr>
            <a:normAutofit fontScale="90000"/>
          </a:bodyPr>
          <a:p>
            <a:pPr algn="l"/>
            <a:r>
              <a:rPr sz="5300" b="0">
                <a:solidFill>
                  <a:schemeClr val="tx1"/>
                </a:solidFill>
                <a:effectLst/>
                <a:highlight>
                  <a:srgbClr val="FFFF00"/>
                </a:highlight>
                <a:latin typeface="Calibri" panose="020F0502020204030204" charset="0"/>
                <a:ea typeface="宋体" panose="02010600030101010101" pitchFamily="2" charset="-122"/>
                <a:sym typeface="+mn-ea"/>
              </a:rPr>
              <a:t>情境和驱动②：</a:t>
            </a:r>
            <a:br>
              <a:rPr sz="5300" b="0">
                <a:solidFill>
                  <a:schemeClr val="tx1"/>
                </a:solidFill>
                <a:effectLst/>
                <a:highlight>
                  <a:srgbClr val="FFFF00"/>
                </a:highlight>
                <a:latin typeface="Calibri" panose="020F0502020204030204" charset="0"/>
                <a:ea typeface="宋体" panose="02010600030101010101" pitchFamily="2" charset="-122"/>
                <a:sym typeface="+mn-ea"/>
              </a:rPr>
            </a:br>
            <a:r>
              <a:rPr sz="5300" b="0">
                <a:solidFill>
                  <a:schemeClr val="tx1"/>
                </a:solidFill>
                <a:effectLst/>
                <a:highlight>
                  <a:srgbClr val="FFFF00"/>
                </a:highlight>
                <a:latin typeface="Calibri" panose="020F0502020204030204" charset="0"/>
                <a:ea typeface="宋体" panose="02010600030101010101" pitchFamily="2" charset="-122"/>
                <a:sym typeface="+mn-ea"/>
              </a:rPr>
              <a:t>以高中生身份，给某一个(或某一类)牺牲烈士写篇祭文</a:t>
            </a:r>
            <a:br>
              <a:rPr lang="zh-CN" altLang="en-US" b="0">
                <a:solidFill>
                  <a:schemeClr val="accent4"/>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br>
            <a:endParaRPr lang="zh-CN" altLang="en-US" b="0">
              <a:solidFill>
                <a:schemeClr val="accent4"/>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2710" y="151765"/>
            <a:ext cx="12006580" cy="346075"/>
          </a:xfrm>
        </p:spPr>
        <p:txBody>
          <a:bodyPr/>
          <a:p>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情境和驱动②：以高中生身份，给某一个(或某一类)牺牲烈士写篇祭文。</a:t>
            </a:r>
            <a:endPar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
        <p:nvSpPr>
          <p:cNvPr id="100" name="文本框 99"/>
          <p:cNvSpPr txBox="1"/>
          <p:nvPr/>
        </p:nvSpPr>
        <p:spPr>
          <a:xfrm>
            <a:off x="438785" y="1805305"/>
            <a:ext cx="11314430" cy="4175760"/>
          </a:xfrm>
          <a:prstGeom prst="rect">
            <a:avLst/>
          </a:prstGeom>
          <a:noFill/>
          <a:ln w="9525">
            <a:noFill/>
          </a:ln>
        </p:spPr>
        <p:txBody>
          <a:bodyPr wrap="square">
            <a:spAutoFit/>
          </a:bodyPr>
          <a:p>
            <a:pPr indent="304800">
              <a:lnSpc>
                <a:spcPct val="120000"/>
              </a:lnSpc>
            </a:pPr>
            <a:r>
              <a:rPr lang="en-US"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“生者追思逝者”的情境限制，“高中生祭奠烈士士”的驱动任务，祭文的实用文体特征要求是情境和驱动②的命题密码：</a:t>
            </a:r>
            <a:endPar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indent="304800">
              <a:lnSpc>
                <a:spcPct val="120000"/>
              </a:lnSpc>
            </a:pPr>
            <a:r>
              <a:rPr lang="en-US"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初高中生学习过祭文很多《在马克思墓前的讲舌》《世界最美的坟墓》 《祭十二郎文》 《江城子·十年生死两茫茫》《项脊轩志》 《祭妹文》 等。</a:t>
            </a:r>
            <a:endPar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indent="304800">
              <a:lnSpc>
                <a:spcPct val="110000"/>
              </a:lnSpc>
            </a:pPr>
            <a:endPar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105" y="142240"/>
            <a:ext cx="12006580" cy="346075"/>
          </a:xfrm>
        </p:spPr>
        <p:txBody>
          <a:bodyPr/>
          <a:p>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情境和驱动②：以高中生身份，给某一个(或某一类)牺牲烈士写篇祭文。</a:t>
            </a:r>
            <a:endPar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
        <p:nvSpPr>
          <p:cNvPr id="100" name="文本框 99"/>
          <p:cNvSpPr txBox="1"/>
          <p:nvPr/>
        </p:nvSpPr>
        <p:spPr>
          <a:xfrm>
            <a:off x="424180" y="1523365"/>
            <a:ext cx="11314430" cy="3634740"/>
          </a:xfrm>
          <a:prstGeom prst="rect">
            <a:avLst/>
          </a:prstGeom>
          <a:noFill/>
          <a:ln w="9525">
            <a:noFill/>
          </a:ln>
        </p:spPr>
        <p:txBody>
          <a:bodyPr wrap="square">
            <a:spAutoFit/>
          </a:bodyPr>
          <a:p>
            <a:pPr indent="304800">
              <a:lnSpc>
                <a:spcPct val="120000"/>
              </a:lnSpc>
            </a:pPr>
            <a:r>
              <a:rPr lang="en-US"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新冠疫情是千年一遇的人类大灾难，在这场抗疫战争中，众多英雄为国捐躯，结合全国哀悼日活动，在作文命题中给学设置写祭文任务，意料之外，情理之中。</a:t>
            </a:r>
            <a:endPar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indent="304800">
              <a:lnSpc>
                <a:spcPct val="120000"/>
              </a:lnSpc>
            </a:pPr>
            <a:r>
              <a:rPr lang="en-US"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这里要写的“祭文”，是祭祀抗疫先烈的时为其朗读的文章。表达一个高中生对亡故之人的哀悼之情、感激之情、崇敬之情。</a:t>
            </a:r>
            <a:endParaRPr sz="3200" b="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4005580" y="2776220"/>
            <a:ext cx="7139305" cy="1304925"/>
          </a:xfrm>
        </p:spPr>
        <p:txBody>
          <a:bodyPr>
            <a:normAutofit fontScale="90000"/>
          </a:bodyPr>
          <a:p>
            <a:pPr algn="l"/>
            <a:r>
              <a:rPr sz="5300" b="0">
                <a:solidFill>
                  <a:schemeClr val="tx1"/>
                </a:solidFill>
                <a:effectLst/>
                <a:highlight>
                  <a:srgbClr val="FFFF00"/>
                </a:highlight>
                <a:latin typeface="Calibri" panose="020F0502020204030204" charset="0"/>
                <a:ea typeface="宋体" panose="02010600030101010101" pitchFamily="2" charset="-122"/>
                <a:sym typeface="+mn-ea"/>
              </a:rPr>
              <a:t>情境和驱动③：</a:t>
            </a:r>
            <a:br>
              <a:rPr sz="5300" b="0">
                <a:solidFill>
                  <a:schemeClr val="tx1"/>
                </a:solidFill>
                <a:effectLst/>
                <a:highlight>
                  <a:srgbClr val="FFFF00"/>
                </a:highlight>
                <a:latin typeface="Calibri" panose="020F0502020204030204" charset="0"/>
                <a:ea typeface="宋体" panose="02010600030101010101" pitchFamily="2" charset="-122"/>
                <a:sym typeface="+mn-ea"/>
              </a:rPr>
            </a:br>
            <a:r>
              <a:rPr sz="5300" b="0">
                <a:solidFill>
                  <a:schemeClr val="tx1"/>
                </a:solidFill>
                <a:effectLst/>
                <a:highlight>
                  <a:srgbClr val="FFFF00"/>
                </a:highlight>
                <a:latin typeface="Calibri" panose="020F0502020204030204" charset="0"/>
                <a:ea typeface="宋体" panose="02010600030101010101" pitchFamily="2" charset="-122"/>
                <a:sym typeface="+mn-ea"/>
              </a:rPr>
              <a:t>请你为《华声在线》的“民众心声"栏目写一篇关于这场全国悼念活动的评论。</a:t>
            </a:r>
            <a:br>
              <a:rPr lang="zh-CN" altLang="en-US" b="0">
                <a:solidFill>
                  <a:schemeClr val="accent4"/>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br>
            <a:endParaRPr lang="zh-CN" altLang="en-US" b="0">
              <a:solidFill>
                <a:schemeClr val="accent4"/>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8420" y="74930"/>
            <a:ext cx="11501755" cy="441960"/>
          </a:xfrm>
        </p:spPr>
        <p:txBody>
          <a:bodyPr/>
          <a:p>
            <a:r>
              <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t>情境和驱动③请你为《华声在线》的“民众心声"栏目写一篇关于这场全国悼念活动的评论。</a:t>
            </a:r>
            <a:endParaRPr sz="3200" b="0">
              <a:solidFill>
                <a:schemeClr val="tx1"/>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
        <p:nvSpPr>
          <p:cNvPr id="100" name="文本框 99"/>
          <p:cNvSpPr txBox="1"/>
          <p:nvPr/>
        </p:nvSpPr>
        <p:spPr>
          <a:xfrm>
            <a:off x="438785" y="1805305"/>
            <a:ext cx="11314430" cy="3044190"/>
          </a:xfrm>
          <a:prstGeom prst="rect">
            <a:avLst/>
          </a:prstGeom>
          <a:noFill/>
          <a:ln w="9525">
            <a:noFill/>
          </a:ln>
        </p:spPr>
        <p:txBody>
          <a:bodyPr wrap="square">
            <a:spAutoFit/>
          </a:bodyPr>
          <a:p>
            <a:pPr indent="304800">
              <a:lnSpc>
                <a:spcPct val="120000"/>
              </a:lnSpc>
            </a:pP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a:t>
            </a:r>
            <a:r>
              <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以高中生身份，给《华声在线》写评论(时评)，谈对这次活动的认识和思考。是情境和驱动③的命题密码：</a:t>
            </a:r>
            <a:endPar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a:p>
            <a:pPr indent="304800">
              <a:lnSpc>
                <a:spcPct val="120000"/>
              </a:lnSpc>
            </a:pPr>
            <a:r>
              <a:rPr lang="en-US"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	</a:t>
            </a:r>
            <a:r>
              <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rPr>
              <a:t>时评作文贵在紧紧围绕所评时事，进行横向比较、纵深思考，展现出个人良好的逻辑思维能力的同时，对标核心价值观和中国学生核心素养，激浊扬清，追求立意高格。</a:t>
            </a:r>
            <a:endParaRPr sz="3200" b="0">
              <a:solidFill>
                <a:schemeClr val="tx1"/>
              </a:solidFill>
              <a:effectLst>
                <a:outerShdw blurRad="38100" dist="19050" dir="2700000" algn="tl" rotWithShape="0">
                  <a:schemeClr val="dk1">
                    <a:alpha val="40000"/>
                  </a:schemeClr>
                </a:outerShdw>
              </a:effectLst>
              <a:latin typeface="Calibri" panose="020F0502020204030204" charset="0"/>
              <a:ea typeface="宋体" panose="02010600030101010101" pitchFamily="2"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8F8DC"/>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dirty="0"/>
              <a:t>切题题目</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p>
            <a:r>
              <a:rPr lang="zh-CN" altLang="en-US">
                <a:sym typeface="+mn-ea"/>
              </a:rPr>
              <a:t>  切题题目</a:t>
            </a:r>
            <a:br>
              <a:rPr lang="zh-CN" altLang="en-US"/>
            </a:br>
            <a:endParaRPr lang="zh-CN" altLang="en-US"/>
          </a:p>
        </p:txBody>
      </p:sp>
      <p:sp>
        <p:nvSpPr>
          <p:cNvPr id="5" name="内容占位符 4"/>
          <p:cNvSpPr>
            <a:spLocks noGrp="1"/>
          </p:cNvSpPr>
          <p:nvPr>
            <p:ph sz="quarter" idx="14"/>
          </p:nvPr>
        </p:nvSpPr>
        <p:spPr>
          <a:xfrm>
            <a:off x="4490720" y="635"/>
            <a:ext cx="7700645" cy="6856730"/>
          </a:xfrm>
        </p:spPr>
        <p:txBody>
          <a:bodyPr>
            <a:noAutofit/>
          </a:bodyPr>
          <a:p>
            <a:r>
              <a:rPr lang="zh-CN" altLang="en-US" sz="2400">
                <a:latin typeface="黑体" panose="02010609060101010101" charset="-122"/>
                <a:ea typeface="黑体" panose="02010609060101010101" charset="-122"/>
                <a:cs typeface="黑体" panose="02010609060101010101" charset="-122"/>
              </a:rPr>
              <a:t>《如果岁月可回头，哨声依然响亮——李文亮写给高中生的一封信》</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《牺牲无愧时代，热血铸就警魂——祭抗疫烈士人民警察吴涌》</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《抗疫-线，你是最美社工——祭抗疫烈士廖建军》</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《用生命书写担当——祭抗疫殉职医生》</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《白衣执甲，时代英雄——祭抗疫殉职医护工作者》</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《让这--刻在国家记忆中永存》(时评)</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《国旗为谁而降，丧钟为谁耳鸣?》(时评) </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《让哀痛得以表达，让坚韧得以持续》(时评) </a:t>
            </a:r>
            <a:endParaRPr lang="zh-CN" altLang="en-US" sz="2400">
              <a:latin typeface="黑体" panose="02010609060101010101" charset="-122"/>
              <a:ea typeface="黑体" panose="02010609060101010101" charset="-122"/>
              <a:cs typeface="黑体" panose="02010609060101010101" charset="-122"/>
            </a:endParaRPr>
          </a:p>
          <a:p>
            <a:r>
              <a:rPr lang="zh-CN" altLang="en-US" sz="2400">
                <a:latin typeface="黑体" panose="02010609060101010101" charset="-122"/>
                <a:ea typeface="黑体" panose="02010609060101010101" charset="-122"/>
                <a:cs typeface="黑体" panose="02010609060101010101" charset="-122"/>
              </a:rPr>
              <a:t>《全民默哀悼烈士，同声_——哭祭英雄》(时评) </a:t>
            </a:r>
            <a:endParaRPr lang="zh-CN" altLang="en-US" sz="240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DC"/>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dirty="0"/>
              <a:t>写作要求</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8F8DC"/>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dirty="0"/>
              <a:t>佳作赏析</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356235" y="379730"/>
            <a:ext cx="11156315" cy="6019165"/>
          </a:xfrm>
        </p:spPr>
        <p:txBody>
          <a:bodyPr>
            <a:normAutofit/>
          </a:bodyPr>
          <a:p>
            <a:pPr marL="0" indent="0" algn="ctr">
              <a:buNone/>
            </a:pPr>
            <a:r>
              <a:rPr lang="zh-CN" altLang="en-US" sz="3200"/>
              <a:t>唯有英雄无悔，才得岁月静好</a:t>
            </a:r>
            <a:endParaRPr lang="zh-CN" altLang="en-US" sz="3200"/>
          </a:p>
          <a:p>
            <a:pPr marL="0" indent="0">
              <a:buNone/>
            </a:pPr>
            <a:r>
              <a:rPr lang="en-US" altLang="zh-CN" sz="3200"/>
              <a:t>	</a:t>
            </a:r>
            <a:r>
              <a:rPr lang="zh-CN" altLang="en-US" sz="3200">
                <a:latin typeface="楷体" panose="02010609060101010101" charset="-122"/>
                <a:ea typeface="楷体" panose="02010609060101010101" charset="-122"/>
                <a:cs typeface="楷体" panose="02010609060101010101" charset="-122"/>
              </a:rPr>
              <a:t>“为天地立心，为生民立命，为往圣继绝学，为万世开太平。”宋代大儒张横渠的话在新冠疫情下更加令人心生感慨，让人民生活幸福，让人民永享和平，疫情下钟南山、李文亮、无数的医务人员不顾个人安危奔赴前线，他们前仆后继的身影阐释着中国人的价值观！面对面的畅谈，人来人往的街道，闪烁的红绿灯，欢声笑语的广场，人声鼎沸的集市……过去我们所不在乎的，是现在我们极其渴望的，在疫情中真正明白什么是岁月静好！</a:t>
            </a:r>
            <a:endParaRPr lang="zh-CN" altLang="en-US" sz="32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113665" y="476250"/>
            <a:ext cx="11088370" cy="6381115"/>
          </a:xfrm>
        </p:spPr>
        <p:txBody>
          <a:bodyPr>
            <a:normAutofit/>
          </a:bodyPr>
          <a:p>
            <a:pPr marL="0" indent="0">
              <a:buNone/>
            </a:pP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84岁，应该是含饴弄孙的年龄；84岁，应该是备受呵护的年龄，可是我们的钟南山院士再度挂帅，冲到武汉防疫的最前线。“老当益壮，宁移白首之心！”祖国的岁月静好就是这样一些无双的国士为我们托举起来的！73岁的李兰娟院士此刻在武汉的重症监护室中忙碌，她的目标就是降低死亡率；渐冻症病人张定宇院长拖着病躯，瞒着妻子生病的事情，在金银潭医院里奉献对生命的满腔热情。没有一个冬天不会过去，没有一个春天不会到来！国士无双，正是这众多的中华脊梁，护我中华岁月静好！</a:t>
            </a:r>
            <a:endParaRPr lang="zh-CN" altLang="en-US" sz="32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104775" y="0"/>
            <a:ext cx="12018645" cy="6019165"/>
          </a:xfrm>
        </p:spPr>
        <p:txBody>
          <a:bodyPr>
            <a:noAutofit/>
          </a:bodyPr>
          <a:p>
            <a:pPr marL="0" indent="0">
              <a:buNone/>
            </a:pPr>
            <a:r>
              <a:rPr lang="en-US" altLang="zh-CN" sz="3200"/>
              <a:t>	</a:t>
            </a:r>
            <a:r>
              <a:rPr lang="zh-CN" altLang="en-US" sz="3200">
                <a:latin typeface="楷体" panose="02010609060101010101" charset="-122"/>
                <a:ea typeface="楷体" panose="02010609060101010101" charset="-122"/>
                <a:cs typeface="楷体" panose="02010609060101010101" charset="-122"/>
              </a:rPr>
              <a:t>所有人都希望回到那一刻——李文亮医生被训诫的时刻，多想告诉在场的人啊，“这是传染性极强的病毒，要万分地警惕啊！”李医生还是带着对这世间无限的热爱离开了！李医生担当着医生的职责，敏锐地察觉病毒的特性，“守土有责，守土尽责。”成为这场战役的“第一个吹哨人”。疫情发生以来，我们留了太多的泪，为在病毒的威胁下挣扎的人而流，更为那一个个坚守自己职责的英雄而流！他们中有在监测点的寒风中坚守的警察和医务人员，有山东种菜的农民，有河南生产医护用品的工人，有武汉疫区奔波的快递小哥……英雄也可以是普通人的模样！正是这无数的守岗守责的普通人，护我中华岁月静好！</a:t>
            </a:r>
            <a:endParaRPr lang="zh-CN" altLang="en-US" sz="32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113665" y="0"/>
            <a:ext cx="11824970" cy="6019165"/>
          </a:xfrm>
        </p:spPr>
        <p:txBody>
          <a:bodyPr>
            <a:noAutofit/>
          </a:bodyPr>
          <a:p>
            <a:pPr marL="0" indent="0">
              <a:buNone/>
            </a:pPr>
            <a:r>
              <a:rPr lang="en-US" altLang="zh-CN" sz="2100"/>
              <a:t>	</a:t>
            </a:r>
            <a:r>
              <a:rPr lang="zh-CN" altLang="en-US" sz="3200">
                <a:latin typeface="楷体" panose="02010609060101010101" charset="-122"/>
                <a:ea typeface="楷体" panose="02010609060101010101" charset="-122"/>
                <a:cs typeface="楷体" panose="02010609060101010101" charset="-122"/>
              </a:rPr>
              <a:t>“若有战，召必回，战必胜！”“不计报酬，无论生死！”这次疫情让我们懂得了为什么医生是非紧急避险人员！奔赴前线的医护人员中众多的90后让人们看到在爱中长大的孩子的担当！17年的非典，人们保护90后；17年后的新冠，90后撑起一片天空！国家的灾难面前，没有人选择退缩，反而让无数的孩子们更加热爱祖国，无数的海外学子奔波街头，只为购买国内紧缺物资；15岁的上海少年“人肉”背回珍贵的物资；在家学习的孩子们通过不同形式表达着对祖国的信任和热爱！“少年自有少年狂，身似山河挺脊梁。敢将日月再丈量，今朝唯我少年郎。”正是这无数的尚显稚嫩的肩膀，护我中华岁月静好！</a:t>
            </a:r>
            <a:endParaRPr lang="zh-CN" altLang="en-US" sz="32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sz="half" idx="2"/>
          </p:nvPr>
        </p:nvSpPr>
        <p:spPr>
          <a:xfrm>
            <a:off x="356235" y="379730"/>
            <a:ext cx="11156315" cy="6019165"/>
          </a:xfrm>
        </p:spPr>
        <p:txBody>
          <a:bodyPr>
            <a:noAutofit/>
          </a:bodyPr>
          <a:p>
            <a:pPr marL="0" indent="0">
              <a:buNone/>
            </a:pP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有一座城，叫做众志成城；有一颗心，叫做万众一心！有这些英雄们，一定能护我们岁月静好！我想后世人记载这段历史一定会有这样的结局“春回大地，万物复苏；春回大地，国泰民安！”也期盼后世人未来永能护我祖国岁月静好！</a:t>
            </a:r>
            <a:endParaRPr lang="zh-CN" altLang="en-US" sz="3200">
              <a:latin typeface="楷体" panose="02010609060101010101" charset="-122"/>
              <a:ea typeface="楷体" panose="02010609060101010101" charset="-122"/>
              <a:cs typeface="楷体" panose="02010609060101010101" charset="-122"/>
            </a:endParaRPr>
          </a:p>
          <a:p>
            <a:pPr marL="0" indent="0">
              <a:buNone/>
            </a:pPr>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愿山河无恙，人间皆安！</a:t>
            </a:r>
            <a:endParaRPr lang="zh-CN" altLang="en-US" sz="3200">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8F8DC"/>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感谢观看</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7800" y="1132205"/>
            <a:ext cx="12013565" cy="5169535"/>
          </a:xfrm>
          <a:prstGeom prst="rect">
            <a:avLst/>
          </a:prstGeom>
          <a:noFill/>
          <a:ln w="9525">
            <a:noFill/>
          </a:ln>
        </p:spPr>
        <p:txBody>
          <a:bodyPr wrap="square">
            <a:spAutoFit/>
          </a:bodyPr>
          <a:p>
            <a:pPr indent="0"/>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一、阅读下面的材料</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根据要求写作。</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近日，湖北省人民政府评定出</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14</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名牺牲在新冠肺炎疫情防控一线人员为首批烈士</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他们有的是直接参与一线救治工作的白衣战士</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柳帆</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，有的是用生命守护生命，以大爱诠释医者仁心</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李文亮等</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10</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人</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有的是始终坚守在疫情防控一线的公安干警，以生命践行使命，用热血铸就警魂</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吴涌</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有的是用真心真情帮助解决群众生活困难的社区工作者，用生命书写担当，用爱心守护家园</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廖建军</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为表达全国各族人民对抗击新冠肺炎疫情斗争牺牲烈士和逝世同胞的深切哀悼，国务院决定，</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2020</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年</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4</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月</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4</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日举行全国性哀悼活动。在此期间，全国和驻外使领馆下半旗志哀，全国，停止公共娱乐活动。</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4</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月</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4</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日</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10</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时起，全国人民默哀</a:t>
            </a:r>
            <a:r>
              <a:rPr lang="en-US"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3</a:t>
            </a:r>
            <a:r>
              <a:rPr lang="zh-CN" sz="2200" b="0">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分钟，汽车、火车、舰船鸣笛，防空警报鸣响。</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读过以上材料，请你从下列任务中任选一个，根据要求完成写作。①以某一</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某类</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牺牲烈士身份，给全国高中生写一封信。②以高中生身份，给某一个</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或某一类</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牺牲烈士写篇祭文。③请你为《华声在线》的“民众心声”栏目写一篇关于这场全国悼念活动的评论。要求</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结合材料，自选角度，确定立意，自拟标题</a:t>
            </a:r>
            <a:r>
              <a:rPr lang="zh-CN" alt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切合身份，贴合情境</a:t>
            </a:r>
            <a:r>
              <a:rPr lang="zh-CN" alt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符合文体特征</a:t>
            </a:r>
            <a:r>
              <a:rPr lang="zh-CN" alt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不要套作，不得抄袭</a:t>
            </a:r>
            <a:r>
              <a:rPr lang="zh-CN" alt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不得泄露个人信息</a:t>
            </a:r>
            <a:r>
              <a:rPr lang="zh-CN" alt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不少于</a:t>
            </a:r>
            <a:r>
              <a:rPr 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800</a:t>
            </a:r>
            <a:r>
              <a:rPr lang="zh-CN"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字。</a:t>
            </a:r>
            <a:endParaRPr lang="zh-CN" altLang="en-US" sz="2200" b="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DC"/>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dirty="0"/>
              <a:t>审题指导</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3047" y="520708"/>
            <a:ext cx="10852237" cy="5388907"/>
          </a:xfrm>
        </p:spPr>
        <p:txBody>
          <a:bodyPr/>
          <a:p>
            <a:pPr marL="0" indent="0">
              <a:buNone/>
            </a:pPr>
            <a:r>
              <a:rPr lang="zh-CN" altLang="en-US" sz="2800">
                <a:ln/>
                <a:solidFill>
                  <a:schemeClr val="accent1"/>
                </a:solidFill>
                <a:effectLst>
                  <a:outerShdw blurRad="38100" dist="25400" dir="5400000" algn="ctr" rotWithShape="0">
                    <a:srgbClr val="6E747A">
                      <a:alpha val="43000"/>
                    </a:srgbClr>
                  </a:outerShdw>
                </a:effectLst>
              </a:rPr>
              <a:t>【审题立意指导】</a:t>
            </a:r>
            <a:endParaRPr lang="zh-CN" altLang="en-US" sz="2800">
              <a:ln/>
              <a:solidFill>
                <a:schemeClr val="accent1"/>
              </a:solidFill>
              <a:effectLst>
                <a:outerShdw blurRad="38100" dist="25400" dir="5400000" algn="ctr" rotWithShape="0">
                  <a:srgbClr val="6E747A">
                    <a:alpha val="43000"/>
                  </a:srgbClr>
                </a:outerShdw>
              </a:effectLst>
            </a:endParaRPr>
          </a:p>
          <a:p>
            <a:pPr marL="0" indent="0">
              <a:buNone/>
            </a:pPr>
            <a:r>
              <a:rPr lang="en-US" altLang="zh-CN" sz="2800">
                <a:ln/>
                <a:solidFill>
                  <a:schemeClr val="tx1"/>
                </a:solidFill>
                <a:effectLst>
                  <a:outerShdw blurRad="38100" dist="19050" dir="2700000" algn="tl" rotWithShape="0">
                    <a:schemeClr val="dk1">
                      <a:alpha val="40000"/>
                    </a:schemeClr>
                  </a:outerShdw>
                </a:effectLst>
              </a:rPr>
              <a:t>	</a:t>
            </a:r>
            <a:r>
              <a:rPr lang="zh-CN" altLang="en-US" sz="2800">
                <a:ln/>
                <a:solidFill>
                  <a:schemeClr val="tx1"/>
                </a:solidFill>
                <a:effectLst>
                  <a:outerShdw blurRad="38100" dist="19050" dir="2700000" algn="tl" rotWithShape="0">
                    <a:schemeClr val="dk1">
                      <a:alpha val="40000"/>
                    </a:schemeClr>
                  </a:outerShdw>
                </a:effectLst>
              </a:rPr>
              <a:t>如今的高中作文命题要符“三贴近原则”：贴近时代、贴近时政、贴近高中生实际。2019年12月以来的新冠疫情席卷全中国，蔓延全世界，企业停工，学生停学，全民居家隔离，20年日本奥运推后，改为奇数年举办，美国股市震荡，连续触发4次熔断机制，新冠疫情影响空前绝后。</a:t>
            </a:r>
            <a:endParaRPr lang="zh-CN" altLang="en-US" sz="2800">
              <a:ln/>
              <a:solidFill>
                <a:schemeClr val="tx1"/>
              </a:solidFill>
              <a:effectLst>
                <a:outerShdw blurRad="38100" dist="19050" dir="2700000" algn="tl" rotWithShape="0">
                  <a:schemeClr val="dk1">
                    <a:alpha val="40000"/>
                  </a:schemeClr>
                </a:outerShdw>
              </a:effectLst>
            </a:endParaRPr>
          </a:p>
          <a:p>
            <a:pPr marL="0" indent="0">
              <a:buNone/>
            </a:pPr>
            <a:r>
              <a:rPr lang="en-US" altLang="zh-CN" sz="2800">
                <a:ln/>
                <a:solidFill>
                  <a:schemeClr val="tx1"/>
                </a:solidFill>
                <a:effectLst>
                  <a:outerShdw blurRad="38100" dist="19050" dir="2700000" algn="tl" rotWithShape="0">
                    <a:schemeClr val="dk1">
                      <a:alpha val="40000"/>
                    </a:schemeClr>
                  </a:outerShdw>
                </a:effectLst>
              </a:rPr>
              <a:t>	</a:t>
            </a:r>
            <a:r>
              <a:rPr lang="zh-CN" altLang="en-US" sz="2800">
                <a:ln/>
                <a:solidFill>
                  <a:schemeClr val="tx1"/>
                </a:solidFill>
                <a:effectLst>
                  <a:outerShdw blurRad="38100" dist="19050" dir="2700000" algn="tl" rotWithShape="0">
                    <a:schemeClr val="dk1">
                      <a:alpha val="40000"/>
                    </a:schemeClr>
                  </a:outerShdw>
                </a:effectLst>
              </a:rPr>
              <a:t>疫情情期间，全国亿万学生接受在线教育，这也将成为了教育史上的里程碑，高考延期一个月，如一枚重型炸弹，对很多的高考生及家长的心理造成了巨大的冲击，几家欢喜几家愁。</a:t>
            </a:r>
            <a:endParaRPr lang="zh-CN" altLang="en-US" sz="2800">
              <a:ln/>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882" y="980448"/>
            <a:ext cx="10852237" cy="5388907"/>
          </a:xfrm>
        </p:spPr>
        <p:txBody>
          <a:bodyPr/>
          <a:p>
            <a:pPr marL="0" indent="0">
              <a:buNone/>
            </a:pPr>
            <a:r>
              <a:rPr lang="en-US" altLang="zh-CN" sz="2800">
                <a:ln/>
                <a:solidFill>
                  <a:schemeClr val="tx1"/>
                </a:solidFill>
                <a:effectLst>
                  <a:outerShdw blurRad="38100" dist="19050" dir="2700000" algn="tl" rotWithShape="0">
                    <a:schemeClr val="dk1">
                      <a:alpha val="40000"/>
                    </a:schemeClr>
                  </a:outerShdw>
                </a:effectLst>
              </a:rPr>
              <a:t>	</a:t>
            </a:r>
            <a:r>
              <a:rPr lang="zh-CN" altLang="en-US" sz="2800">
                <a:ln/>
                <a:solidFill>
                  <a:schemeClr val="tx1"/>
                </a:solidFill>
                <a:effectLst>
                  <a:outerShdw blurRad="38100" dist="19050" dir="2700000" algn="tl" rotWithShape="0">
                    <a:schemeClr val="dk1">
                      <a:alpha val="40000"/>
                    </a:schemeClr>
                  </a:outerShdw>
                </a:effectLst>
              </a:rPr>
              <a:t>毫无疑问，“新冠疫情”必将成为今年中高考的语文作文的热点话题。但疫情作文怎么考？绝非准备些例证、名言素材，背几篇范文时评，这么简单。因为，高考作文作文命题必定承担有反猜题、反速构、反套作的使命。因而，在命题中加入陌生化情境、设置复杂多元任务成为命题者的常用手段。</a:t>
            </a:r>
            <a:endParaRPr lang="zh-CN" altLang="en-US" sz="2800">
              <a:ln/>
              <a:solidFill>
                <a:schemeClr val="tx1"/>
              </a:solidFill>
              <a:effectLst>
                <a:outerShdw blurRad="38100" dist="19050" dir="2700000" algn="tl" rotWithShape="0">
                  <a:schemeClr val="dk1">
                    <a:alpha val="40000"/>
                  </a:schemeClr>
                </a:outerShdw>
              </a:effectLst>
            </a:endParaRPr>
          </a:p>
          <a:p>
            <a:pPr marL="0" indent="0">
              <a:buNone/>
            </a:pPr>
            <a:r>
              <a:rPr lang="en-US" altLang="zh-CN" sz="2800">
                <a:ln/>
                <a:solidFill>
                  <a:schemeClr val="tx1"/>
                </a:solidFill>
                <a:effectLst>
                  <a:outerShdw blurRad="38100" dist="19050" dir="2700000" algn="tl" rotWithShape="0">
                    <a:schemeClr val="dk1">
                      <a:alpha val="40000"/>
                    </a:schemeClr>
                  </a:outerShdw>
                </a:effectLst>
              </a:rPr>
              <a:t>	</a:t>
            </a:r>
            <a:r>
              <a:rPr lang="zh-CN" altLang="en-US" sz="2800">
                <a:ln/>
                <a:solidFill>
                  <a:schemeClr val="tx1"/>
                </a:solidFill>
                <a:effectLst>
                  <a:outerShdw blurRad="38100" dist="19050" dir="2700000" algn="tl" rotWithShape="0">
                    <a:schemeClr val="dk1">
                      <a:alpha val="40000"/>
                    </a:schemeClr>
                  </a:outerShdw>
                </a:effectLst>
              </a:rPr>
              <a:t>因此，同学们要在积累素材、背诵佳作的基础上，学会分析作文命题中的原材料、情境限制、驱动任务等要素，才能得出正确的立意，写出符合要求的文章。</a:t>
            </a:r>
            <a:endParaRPr lang="zh-CN" altLang="en-US" sz="2800">
              <a:ln/>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882" y="980448"/>
            <a:ext cx="10852237" cy="5388907"/>
          </a:xfrm>
        </p:spPr>
        <p:txBody>
          <a:bodyPr/>
          <a:p>
            <a:pPr marL="0" indent="0">
              <a:buNone/>
            </a:pPr>
            <a:r>
              <a:rPr lang="en-US" altLang="zh-CN"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rPr>
              <a:t>首先，这次作文命题的原材料，是时政关联性材料。第一段介绍抗疫首批抗疫烈士基本情况；第二段，是关于举办的决定。</a:t>
            </a:r>
            <a:endParaRPr lang="zh-CN" altLang="en-US" sz="2800">
              <a:solidFill>
                <a:schemeClr val="tx1"/>
              </a:solidFill>
              <a:effectLst>
                <a:outerShdw blurRad="38100" dist="19050" dir="2700000" algn="tl" rotWithShape="0">
                  <a:schemeClr val="dk1">
                    <a:alpha val="40000"/>
                  </a:schemeClr>
                </a:outerShdw>
              </a:effectLst>
            </a:endParaRPr>
          </a:p>
          <a:p>
            <a:pPr marL="0" indent="0">
              <a:buNone/>
            </a:pPr>
            <a:r>
              <a:rPr lang="zh-CN" altLang="en-US" sz="2800">
                <a:solidFill>
                  <a:schemeClr val="tx1"/>
                </a:solidFill>
                <a:effectLst>
                  <a:outerShdw blurRad="38100" dist="19050" dir="2700000" algn="tl" rotWithShape="0">
                    <a:schemeClr val="dk1">
                      <a:alpha val="40000"/>
                    </a:schemeClr>
                  </a:outerShdw>
                </a:effectLst>
              </a:rPr>
              <a:t>其次，这次命题模仿2019年全国卷二作文，设计了三种不同的情境限制和驱动任务(2019年全国卷二多达5种)。</a:t>
            </a:r>
            <a:endParaRPr lang="zh-CN" altLang="en-US" sz="2800">
              <a:solidFill>
                <a:schemeClr val="tx1"/>
              </a:solidFill>
              <a:effectLst>
                <a:outerShdw blurRad="38100" dist="19050" dir="2700000" algn="tl" rotWithShape="0">
                  <a:schemeClr val="dk1">
                    <a:alpha val="40000"/>
                  </a:schemeClr>
                </a:outerShdw>
              </a:effectLst>
            </a:endParaRPr>
          </a:p>
          <a:p>
            <a:pPr marL="0" indent="0">
              <a:buNone/>
            </a:pPr>
            <a:r>
              <a:rPr lang="en-US" altLang="zh-CN" sz="2800">
                <a:solidFill>
                  <a:schemeClr val="tx1"/>
                </a:solidFill>
                <a:effectLst>
                  <a:outerShdw blurRad="38100" dist="19050" dir="2700000" algn="tl" rotWithShape="0">
                    <a:schemeClr val="dk1">
                      <a:alpha val="40000"/>
                    </a:schemeClr>
                  </a:outerShdw>
                </a:effectLst>
              </a:rPr>
              <a:t>	</a:t>
            </a:r>
            <a:r>
              <a:rPr lang="zh-CN" altLang="en-US" sz="2800">
                <a:solidFill>
                  <a:schemeClr val="tx1"/>
                </a:solidFill>
                <a:effectLst>
                  <a:outerShdw blurRad="38100" dist="19050" dir="2700000" algn="tl" rotWithShape="0">
                    <a:schemeClr val="dk1">
                      <a:alpha val="40000"/>
                    </a:schemeClr>
                  </a:outerShdw>
                </a:effectLst>
              </a:rPr>
              <a:t>注重学生个性化多样化的学习和发展需求，兼顾了语文课程的文学性和工具性(文学性写作承载着人文性，应用性写作体现出了工具性)。能较好地检测学生的核心素养，同时对教材中的“表达与交流”也给予了非常好的检测。能引导学生思考自己的责任使命，具有关照现实和社会的意义</a:t>
            </a:r>
            <a:endParaRPr lang="zh-CN" altLang="en-US" sz="2800">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8DC"/>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p>
            <a:r>
              <a:rPr lang="zh-CN" altLang="en-US" dirty="0"/>
              <a:t>逐条</a:t>
            </a:r>
            <a:r>
              <a:rPr lang="zh-CN" altLang="en-US" dirty="0"/>
              <a:t>探讨</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4005580" y="2776220"/>
            <a:ext cx="7139305" cy="1304925"/>
          </a:xfrm>
        </p:spPr>
        <p:txBody>
          <a:bodyPr>
            <a:normAutofit fontScale="90000"/>
          </a:bodyPr>
          <a:p>
            <a:pPr algn="l"/>
            <a:r>
              <a:rPr sz="5300" b="0">
                <a:ln/>
                <a:solidFill>
                  <a:schemeClr val="tx1"/>
                </a:solidFill>
                <a:effectLst/>
                <a:highlight>
                  <a:srgbClr val="FFFF00"/>
                </a:highlight>
                <a:latin typeface="Calibri" panose="020F0502020204030204" charset="0"/>
                <a:ea typeface="宋体" panose="02010600030101010101" pitchFamily="2" charset="-122"/>
                <a:sym typeface="+mn-ea"/>
              </a:rPr>
              <a:t>情境和驱动</a:t>
            </a:r>
            <a:r>
              <a:rPr lang="en-US" sz="5300" b="0">
                <a:ln/>
                <a:solidFill>
                  <a:schemeClr val="tx1"/>
                </a:solidFill>
                <a:effectLst/>
                <a:highlight>
                  <a:srgbClr val="FFFF00"/>
                </a:highlight>
                <a:latin typeface="Calibri" panose="020F0502020204030204" charset="0"/>
                <a:ea typeface="宋体" panose="02010600030101010101" pitchFamily="2" charset="-122"/>
                <a:cs typeface="Times New Roman" panose="02020603050405020304" charset="0"/>
                <a:sym typeface="+mn-ea"/>
              </a:rPr>
              <a:t>①</a:t>
            </a:r>
            <a:r>
              <a:rPr lang="en-US" sz="5300" b="0">
                <a:ln/>
                <a:solidFill>
                  <a:schemeClr val="tx1"/>
                </a:solidFill>
                <a:effectLst/>
                <a:highlight>
                  <a:srgbClr val="FFFF00"/>
                </a:highlight>
                <a:latin typeface="Calibri" panose="020F0502020204030204" charset="0"/>
                <a:ea typeface="宋体" panose="02010600030101010101" pitchFamily="2" charset="-122"/>
                <a:sym typeface="+mn-ea"/>
              </a:rPr>
              <a:t>:</a:t>
            </a:r>
            <a:br>
              <a:rPr lang="en-US" sz="5300" b="0">
                <a:ln/>
                <a:solidFill>
                  <a:schemeClr val="tx1"/>
                </a:solidFill>
                <a:effectLst/>
                <a:highlight>
                  <a:srgbClr val="FFFF00"/>
                </a:highlight>
                <a:latin typeface="Calibri" panose="020F0502020204030204" charset="0"/>
                <a:ea typeface="宋体" panose="02010600030101010101" pitchFamily="2" charset="-122"/>
                <a:sym typeface="+mn-ea"/>
              </a:rPr>
            </a:br>
            <a:r>
              <a:rPr sz="5300" b="0">
                <a:ln/>
                <a:solidFill>
                  <a:schemeClr val="tx1"/>
                </a:solidFill>
                <a:effectLst/>
                <a:highlight>
                  <a:srgbClr val="FFFF00"/>
                </a:highlight>
                <a:latin typeface="Calibri" panose="020F0502020204030204" charset="0"/>
                <a:ea typeface="宋体" panose="02010600030101010101" pitchFamily="2" charset="-122"/>
                <a:sym typeface="+mn-ea"/>
              </a:rPr>
              <a:t>以某一</a:t>
            </a:r>
            <a:r>
              <a:rPr lang="en-US" sz="5300" b="0">
                <a:ln/>
                <a:solidFill>
                  <a:schemeClr val="tx1"/>
                </a:solidFill>
                <a:effectLst/>
                <a:highlight>
                  <a:srgbClr val="FFFF00"/>
                </a:highlight>
                <a:latin typeface="Calibri" panose="020F0502020204030204" charset="0"/>
                <a:ea typeface="宋体" panose="02010600030101010101" pitchFamily="2" charset="-122"/>
                <a:sym typeface="+mn-ea"/>
              </a:rPr>
              <a:t>(</a:t>
            </a:r>
            <a:r>
              <a:rPr sz="5300" b="0">
                <a:ln/>
                <a:solidFill>
                  <a:schemeClr val="tx1"/>
                </a:solidFill>
                <a:effectLst/>
                <a:highlight>
                  <a:srgbClr val="FFFF00"/>
                </a:highlight>
                <a:latin typeface="Calibri" panose="020F0502020204030204" charset="0"/>
                <a:ea typeface="宋体" panose="02010600030101010101" pitchFamily="2" charset="-122"/>
                <a:sym typeface="+mn-ea"/>
              </a:rPr>
              <a:t>某类</a:t>
            </a:r>
            <a:r>
              <a:rPr lang="en-US" sz="5300" b="0">
                <a:ln/>
                <a:solidFill>
                  <a:schemeClr val="tx1"/>
                </a:solidFill>
                <a:effectLst/>
                <a:highlight>
                  <a:srgbClr val="FFFF00"/>
                </a:highlight>
                <a:latin typeface="Calibri" panose="020F0502020204030204" charset="0"/>
                <a:ea typeface="宋体" panose="02010600030101010101" pitchFamily="2" charset="-122"/>
                <a:sym typeface="+mn-ea"/>
              </a:rPr>
              <a:t>) </a:t>
            </a:r>
            <a:r>
              <a:rPr sz="5300" b="0">
                <a:ln/>
                <a:solidFill>
                  <a:schemeClr val="tx1"/>
                </a:solidFill>
                <a:effectLst/>
                <a:highlight>
                  <a:srgbClr val="FFFF00"/>
                </a:highlight>
                <a:latin typeface="Calibri" panose="020F0502020204030204" charset="0"/>
                <a:ea typeface="宋体" panose="02010600030101010101" pitchFamily="2" charset="-122"/>
                <a:sym typeface="+mn-ea"/>
              </a:rPr>
              <a:t>牺牲烈士身份，给全国高中生写一封信。</a:t>
            </a:r>
            <a:br>
              <a:rPr lang="zh-CN" altLang="en-US" b="0">
                <a:ln/>
                <a:solidFill>
                  <a:schemeClr val="accent4"/>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rPr>
            </a:br>
            <a:endParaRPr lang="zh-CN" altLang="en-US" b="0">
              <a:ln/>
              <a:solidFill>
                <a:schemeClr val="accent4"/>
              </a:solidFill>
              <a:effectLst>
                <a:outerShdw blurRad="38100" dist="19050" dir="2700000" algn="tl" rotWithShape="0">
                  <a:schemeClr val="dk1">
                    <a:alpha val="40000"/>
                  </a:schemeClr>
                </a:outerShdw>
              </a:effectLst>
              <a:highlight>
                <a:srgbClr val="FFFF00"/>
              </a:highlight>
              <a:latin typeface="Calibri" panose="020F0502020204030204" charset="0"/>
              <a:ea typeface="宋体" panose="02010600030101010101" pitchFamily="2" charset="-122"/>
              <a:sym typeface="+mn-ea"/>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867"/>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867"/>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3867"/>
  <p:tag name="KSO_WM_TEMPLATE_THUMBS_INDEX" val="1、4、7、9、10、11、12、13、14、15、17、19、20、21、22、23"/>
  <p:tag name="KSO_WM_TEMPLATE_MASTER_THUMB_INDEX" val="12"/>
</p:tagLst>
</file>

<file path=ppt/tags/tag137.xml><?xml version="1.0" encoding="utf-8"?>
<p:tagLst xmlns:p="http://schemas.openxmlformats.org/presentationml/2006/main">
  <p:tag name="KSO_WM_UNIT_ISCONTENTSTITLE" val="0"/>
  <p:tag name="KSO_WM_UNIT_PRESET_TEXT" val="一叶知秋"/>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03867_1*a*1"/>
  <p:tag name="KSO_WM_TEMPLATE_CATEGORY" val="custom"/>
  <p:tag name="KSO_WM_TEMPLATE_INDEX" val="20203867"/>
  <p:tag name="KSO_WM_UNIT_LAYERLEVEL" val="1"/>
  <p:tag name="KSO_WM_TAG_VERSION" val="1.0"/>
  <p:tag name="KSO_WM_BEAUTIFY_FLAG" val="#wm#"/>
  <p:tag name="KSO_WM_UNIT_ISNUMDGMTITLE" val="0"/>
</p:tagLst>
</file>

<file path=ppt/tags/tag138.xml><?xml version="1.0" encoding="utf-8"?>
<p:tagLst xmlns:p="http://schemas.openxmlformats.org/presentationml/2006/main">
  <p:tag name="KSO_WM_UNIT_ISCONTENTSTITLE" val="0"/>
  <p:tag name="KSO_WM_UNIT_PRESET_TEXT" val="单击此处添加文本具体内容"/>
  <p:tag name="KSO_WM_UNIT_NOCLEAR" val="0"/>
  <p:tag name="KSO_WM_UNIT_VALUE" val="42"/>
  <p:tag name="KSO_WM_UNIT_HIGHLIGHT" val="0"/>
  <p:tag name="KSO_WM_UNIT_COMPATIBLE" val="0"/>
  <p:tag name="KSO_WM_UNIT_DIAGRAM_ISNUMVISUAL" val="0"/>
  <p:tag name="KSO_WM_UNIT_DIAGRAM_ISREFERUNIT" val="0"/>
  <p:tag name="KSO_WM_UNIT_TYPE" val="b"/>
  <p:tag name="KSO_WM_UNIT_INDEX" val="1"/>
  <p:tag name="KSO_WM_UNIT_ID" val="custom20203867_1*b*1"/>
  <p:tag name="KSO_WM_TEMPLATE_CATEGORY" val="custom"/>
  <p:tag name="KSO_WM_TEMPLATE_INDEX" val="20203867"/>
  <p:tag name="KSO_WM_UNIT_LAYERLEVEL" val="1"/>
  <p:tag name="KSO_WM_TAG_VERSION" val="1.0"/>
  <p:tag name="KSO_WM_BEAUTIFY_FLAG" val="#wm#"/>
  <p:tag name="KSO_WM_UNIT_ISNUMDGMTITLE" val="0"/>
</p:tagLst>
</file>

<file path=ppt/tags/tag139.xml><?xml version="1.0" encoding="utf-8"?>
<p:tagLst xmlns:p="http://schemas.openxmlformats.org/presentationml/2006/main">
  <p:tag name="KSO_WM_SLIDE_ID" val="custom20203867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867"/>
  <p:tag name="KSO_WM_SLIDE_LAYOUT" val="a_b"/>
  <p:tag name="KSO_WM_SLIDE_LAYOUT_CNT" val="1_1"/>
  <p:tag name="KSO_WM_UNIT_SHOW_EDIT_AREA_INDICATION" val="1"/>
  <p:tag name="KSO_WM_TEMPLATE_THUMBS_INDEX" val="1、4、7、9、10、11、12、13、14、15、17、19、20、21、22、23"/>
  <p:tag name="KSO_WM_TEMPLATE_MASTER_THUMB_INDEX" val="1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867_7*a*1"/>
  <p:tag name="KSO_WM_TEMPLATE_CATEGORY" val="custom"/>
  <p:tag name="KSO_WM_TEMPLATE_INDEX" val="20203867"/>
  <p:tag name="KSO_WM_UNIT_LAYERLEVEL" val="1"/>
  <p:tag name="KSO_WM_TAG_VERSION" val="1.0"/>
  <p:tag name="KSO_WM_BEAUTIFY_FLAG" val="#wm#"/>
  <p:tag name="KSO_WM_UNIT_ISCONTENTSTITLE" val="0"/>
  <p:tag name="KSO_WM_UNIT_PRESET_TEXT" val="第一章"/>
  <p:tag name="KSO_WM_UNIT_NOCLEAR" val="0"/>
  <p:tag name="KSO_WM_UNIT_VALUE" val="5"/>
  <p:tag name="KSO_WM_UNIT_TYPE" val="a"/>
  <p:tag name="KSO_WM_UNIT_INDEX" val="1"/>
  <p:tag name="KSO_WM_UNIT_ISNUMDGMTITLE" val="0"/>
</p:tagLst>
</file>

<file path=ppt/tags/tag141.xml><?xml version="1.0" encoding="utf-8"?>
<p:tagLst xmlns:p="http://schemas.openxmlformats.org/presentationml/2006/main">
  <p:tag name="KSO_WM_SLIDE_ID" val="custom20203867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3867"/>
  <p:tag name="KSO_WM_SLIDE_TYPE" val="sectionTitle"/>
  <p:tag name="KSO_WM_SLIDE_SUBTYPE" val="pureTxt"/>
  <p:tag name="KSO_WM_SLIDE_LAYOUT" val="a_b"/>
  <p:tag name="KSO_WM_SLIDE_LAYOUT_CNT" val="1_1"/>
</p:tagLst>
</file>

<file path=ppt/tags/tag142.xml><?xml version="1.0" encoding="utf-8"?>
<p:tagLst xmlns:p="http://schemas.openxmlformats.org/presentationml/2006/main">
  <p:tag name="KSO_WM_BEAUTIFY_FLAG" val="#wm#"/>
  <p:tag name="KSO_WM_TEMPLATE_CATEGORY" val="custom"/>
  <p:tag name="KSO_WM_TEMPLATE_INDEX" val="20203867"/>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867_7*a*1"/>
  <p:tag name="KSO_WM_TEMPLATE_CATEGORY" val="custom"/>
  <p:tag name="KSO_WM_TEMPLATE_INDEX" val="20203867"/>
  <p:tag name="KSO_WM_UNIT_LAYERLEVEL" val="1"/>
  <p:tag name="KSO_WM_TAG_VERSION" val="1.0"/>
  <p:tag name="KSO_WM_BEAUTIFY_FLAG" val="#wm#"/>
  <p:tag name="KSO_WM_UNIT_ISCONTENTSTITLE" val="0"/>
  <p:tag name="KSO_WM_UNIT_PRESET_TEXT" val="第一章"/>
  <p:tag name="KSO_WM_UNIT_NOCLEAR" val="0"/>
  <p:tag name="KSO_WM_UNIT_VALUE" val="5"/>
  <p:tag name="KSO_WM_UNIT_TYPE" val="a"/>
  <p:tag name="KSO_WM_UNIT_INDEX" val="1"/>
  <p:tag name="KSO_WM_UNIT_ISNUMDGMTITLE" val="0"/>
</p:tagLst>
</file>

<file path=ppt/tags/tag144.xml><?xml version="1.0" encoding="utf-8"?>
<p:tagLst xmlns:p="http://schemas.openxmlformats.org/presentationml/2006/main">
  <p:tag name="KSO_WM_SLIDE_ID" val="custom20203867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3867"/>
  <p:tag name="KSO_WM_SLIDE_TYPE" val="sectionTitle"/>
  <p:tag name="KSO_WM_SLIDE_SUBTYPE" val="pureTxt"/>
  <p:tag name="KSO_WM_SLIDE_LAYOUT" val="a_b"/>
  <p:tag name="KSO_WM_SLIDE_LAYOUT_CNT" val="1_1"/>
</p:tagLst>
</file>

<file path=ppt/tags/tag145.xml><?xml version="1.0" encoding="utf-8"?>
<p:tagLst xmlns:p="http://schemas.openxmlformats.org/presentationml/2006/main">
  <p:tag name="KSO_WM_BEAUTIFY_FLAG" val="#wm#"/>
  <p:tag name="KSO_WM_TEMPLATE_CATEGORY" val="custom"/>
  <p:tag name="KSO_WM_TEMPLATE_INDEX" val="20203867"/>
</p:tagLst>
</file>

<file path=ppt/tags/tag146.xml><?xml version="1.0" encoding="utf-8"?>
<p:tagLst xmlns:p="http://schemas.openxmlformats.org/presentationml/2006/main">
  <p:tag name="KSO_WM_BEAUTIFY_FLAG" val="#wm#"/>
  <p:tag name="KSO_WM_TEMPLATE_CATEGORY" val="custom"/>
  <p:tag name="KSO_WM_TEMPLATE_INDEX" val="20203867"/>
</p:tagLst>
</file>

<file path=ppt/tags/tag147.xml><?xml version="1.0" encoding="utf-8"?>
<p:tagLst xmlns:p="http://schemas.openxmlformats.org/presentationml/2006/main">
  <p:tag name="KSO_WM_BEAUTIFY_FLAG" val="#wm#"/>
  <p:tag name="KSO_WM_TEMPLATE_CATEGORY" val="custom"/>
  <p:tag name="KSO_WM_TEMPLATE_INDEX" val="20203867"/>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867_7*a*1"/>
  <p:tag name="KSO_WM_TEMPLATE_CATEGORY" val="custom"/>
  <p:tag name="KSO_WM_TEMPLATE_INDEX" val="20203867"/>
  <p:tag name="KSO_WM_UNIT_LAYERLEVEL" val="1"/>
  <p:tag name="KSO_WM_TAG_VERSION" val="1.0"/>
  <p:tag name="KSO_WM_BEAUTIFY_FLAG" val="#wm#"/>
  <p:tag name="KSO_WM_UNIT_ISCONTENTSTITLE" val="0"/>
  <p:tag name="KSO_WM_UNIT_PRESET_TEXT" val="第一章"/>
  <p:tag name="KSO_WM_UNIT_NOCLEAR" val="0"/>
  <p:tag name="KSO_WM_UNIT_VALUE" val="5"/>
  <p:tag name="KSO_WM_UNIT_TYPE" val="a"/>
  <p:tag name="KSO_WM_UNIT_INDEX" val="1"/>
  <p:tag name="KSO_WM_UNIT_ISNUMDGMTITLE" val="0"/>
</p:tagLst>
</file>

<file path=ppt/tags/tag149.xml><?xml version="1.0" encoding="utf-8"?>
<p:tagLst xmlns:p="http://schemas.openxmlformats.org/presentationml/2006/main">
  <p:tag name="KSO_WM_SLIDE_ID" val="custom20203867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3867"/>
  <p:tag name="KSO_WM_SLIDE_TYPE" val="sectionTitle"/>
  <p:tag name="KSO_WM_SLIDE_SUBTYPE" val="pureTxt"/>
  <p:tag name="KSO_WM_SLIDE_LAYOUT" val="a_b"/>
  <p:tag name="KSO_WM_SLIDE_LAYOUT_CNT" val="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3867"/>
</p:tagLst>
</file>

<file path=ppt/tags/tag151.xml><?xml version="1.0" encoding="utf-8"?>
<p:tagLst xmlns:p="http://schemas.openxmlformats.org/presentationml/2006/main">
  <p:tag name="KSO_WM_BEAUTIFY_FLAG" val="#wm#"/>
  <p:tag name="KSO_WM_TEMPLATE_CATEGORY" val="custom"/>
  <p:tag name="KSO_WM_TEMPLATE_INDEX" val="20203867"/>
</p:tagLst>
</file>

<file path=ppt/tags/tag152.xml><?xml version="1.0" encoding="utf-8"?>
<p:tagLst xmlns:p="http://schemas.openxmlformats.org/presentationml/2006/main">
  <p:tag name="KSO_WM_BEAUTIFY_FLAG" val="#wm#"/>
  <p:tag name="KSO_WM_TEMPLATE_CATEGORY" val="custom"/>
  <p:tag name="KSO_WM_TEMPLATE_INDEX" val="20203867"/>
</p:tagLst>
</file>

<file path=ppt/tags/tag153.xml><?xml version="1.0" encoding="utf-8"?>
<p:tagLst xmlns:p="http://schemas.openxmlformats.org/presentationml/2006/main">
  <p:tag name="KSO_WM_BEAUTIFY_FLAG" val="#wm#"/>
  <p:tag name="KSO_WM_TEMPLATE_CATEGORY" val="custom"/>
  <p:tag name="KSO_WM_TEMPLATE_INDEX" val="20203867"/>
</p:tagLst>
</file>

<file path=ppt/tags/tag154.xml><?xml version="1.0" encoding="utf-8"?>
<p:tagLst xmlns:p="http://schemas.openxmlformats.org/presentationml/2006/main">
  <p:tag name="KSO_WM_BEAUTIFY_FLAG" val="#wm#"/>
  <p:tag name="KSO_WM_TEMPLATE_CATEGORY" val="custom"/>
  <p:tag name="KSO_WM_TEMPLATE_INDEX" val="20203867"/>
</p:tagLst>
</file>

<file path=ppt/tags/tag155.xml><?xml version="1.0" encoding="utf-8"?>
<p:tagLst xmlns:p="http://schemas.openxmlformats.org/presentationml/2006/main">
  <p:tag name="KSO_WM_BEAUTIFY_FLAG" val="#wm#"/>
  <p:tag name="KSO_WM_TEMPLATE_CATEGORY" val="custom"/>
  <p:tag name="KSO_WM_TEMPLATE_INDEX" val="20203867"/>
</p:tagLst>
</file>

<file path=ppt/tags/tag156.xml><?xml version="1.0" encoding="utf-8"?>
<p:tagLst xmlns:p="http://schemas.openxmlformats.org/presentationml/2006/main">
  <p:tag name="KSO_WM_BEAUTIFY_FLAG" val="#wm#"/>
  <p:tag name="KSO_WM_TEMPLATE_CATEGORY" val="custom"/>
  <p:tag name="KSO_WM_TEMPLATE_INDEX" val="20203867"/>
</p:tagLst>
</file>

<file path=ppt/tags/tag157.xml><?xml version="1.0" encoding="utf-8"?>
<p:tagLst xmlns:p="http://schemas.openxmlformats.org/presentationml/2006/main">
  <p:tag name="KSO_WM_BEAUTIFY_FLAG" val="#wm#"/>
  <p:tag name="KSO_WM_TEMPLATE_CATEGORY" val="custom"/>
  <p:tag name="KSO_WM_TEMPLATE_INDEX" val="20203867"/>
</p:tagLst>
</file>

<file path=ppt/tags/tag158.xml><?xml version="1.0" encoding="utf-8"?>
<p:tagLst xmlns:p="http://schemas.openxmlformats.org/presentationml/2006/main">
  <p:tag name="KSO_WM_BEAUTIFY_FLAG" val="#wm#"/>
  <p:tag name="KSO_WM_TEMPLATE_CATEGORY" val="custom"/>
  <p:tag name="KSO_WM_TEMPLATE_INDEX" val="2020386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867_7*a*1"/>
  <p:tag name="KSO_WM_TEMPLATE_CATEGORY" val="custom"/>
  <p:tag name="KSO_WM_TEMPLATE_INDEX" val="20203867"/>
  <p:tag name="KSO_WM_UNIT_LAYERLEVEL" val="1"/>
  <p:tag name="KSO_WM_TAG_VERSION" val="1.0"/>
  <p:tag name="KSO_WM_BEAUTIFY_FLAG" val="#wm#"/>
  <p:tag name="KSO_WM_UNIT_ISCONTENTSTITLE" val="0"/>
  <p:tag name="KSO_WM_UNIT_PRESET_TEXT" val="第一章"/>
  <p:tag name="KSO_WM_UNIT_NOCLEAR" val="0"/>
  <p:tag name="KSO_WM_UNIT_VALUE" val="5"/>
  <p:tag name="KSO_WM_UNIT_TYPE" val="a"/>
  <p:tag name="KSO_WM_UNIT_INDEX" val="1"/>
  <p:tag name="KSO_WM_UNIT_ISNUMDGMTITLE"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ID" val="custom20203867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3867"/>
  <p:tag name="KSO_WM_SLIDE_TYPE" val="sectionTitle"/>
  <p:tag name="KSO_WM_SLIDE_SUBTYPE" val="pureTxt"/>
  <p:tag name="KSO_WM_SLIDE_LAYOUT" val="a_b"/>
  <p:tag name="KSO_WM_SLIDE_LAYOUT_CNT" val="1_1"/>
</p:tagLst>
</file>

<file path=ppt/tags/tag161.xml><?xml version="1.0" encoding="utf-8"?>
<p:tagLst xmlns:p="http://schemas.openxmlformats.org/presentationml/2006/main">
  <p:tag name="KSO_WM_BEAUTIFY_FLAG" val="#wm#"/>
  <p:tag name="KSO_WM_TEMPLATE_CATEGORY" val="custom"/>
  <p:tag name="KSO_WM_TEMPLATE_INDEX" val="20203867"/>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867_7*a*1"/>
  <p:tag name="KSO_WM_TEMPLATE_CATEGORY" val="custom"/>
  <p:tag name="KSO_WM_TEMPLATE_INDEX" val="20203867"/>
  <p:tag name="KSO_WM_UNIT_LAYERLEVEL" val="1"/>
  <p:tag name="KSO_WM_TAG_VERSION" val="1.0"/>
  <p:tag name="KSO_WM_BEAUTIFY_FLAG" val="#wm#"/>
  <p:tag name="KSO_WM_UNIT_ISCONTENTSTITLE" val="0"/>
  <p:tag name="KSO_WM_UNIT_PRESET_TEXT" val="第一章"/>
  <p:tag name="KSO_WM_UNIT_NOCLEAR" val="0"/>
  <p:tag name="KSO_WM_UNIT_VALUE" val="5"/>
  <p:tag name="KSO_WM_UNIT_TYPE" val="a"/>
  <p:tag name="KSO_WM_UNIT_INDEX" val="1"/>
  <p:tag name="KSO_WM_UNIT_ISNUMDGMTITLE" val="0"/>
</p:tagLst>
</file>

<file path=ppt/tags/tag163.xml><?xml version="1.0" encoding="utf-8"?>
<p:tagLst xmlns:p="http://schemas.openxmlformats.org/presentationml/2006/main">
  <p:tag name="KSO_WM_SLIDE_ID" val="custom20203867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3867"/>
  <p:tag name="KSO_WM_SLIDE_TYPE" val="sectionTitle"/>
  <p:tag name="KSO_WM_SLIDE_SUBTYPE" val="pureTxt"/>
  <p:tag name="KSO_WM_SLIDE_LAYOUT" val="a_b"/>
  <p:tag name="KSO_WM_SLIDE_LAYOUT_CNT" val="1_1"/>
</p:tagLst>
</file>

<file path=ppt/tags/tag164.xml><?xml version="1.0" encoding="utf-8"?>
<p:tagLst xmlns:p="http://schemas.openxmlformats.org/presentationml/2006/main">
  <p:tag name="KSO_WM_BEAUTIFY_FLAG" val="#wm#"/>
  <p:tag name="KSO_WM_TEMPLATE_CATEGORY" val="custom"/>
  <p:tag name="KSO_WM_TEMPLATE_INDEX" val="20203867"/>
</p:tagLst>
</file>

<file path=ppt/tags/tag165.xml><?xml version="1.0" encoding="utf-8"?>
<p:tagLst xmlns:p="http://schemas.openxmlformats.org/presentationml/2006/main">
  <p:tag name="KSO_WM_BEAUTIFY_FLAG" val="#wm#"/>
  <p:tag name="KSO_WM_TEMPLATE_CATEGORY" val="custom"/>
  <p:tag name="KSO_WM_TEMPLATE_INDEX" val="20203867"/>
</p:tagLst>
</file>

<file path=ppt/tags/tag166.xml><?xml version="1.0" encoding="utf-8"?>
<p:tagLst xmlns:p="http://schemas.openxmlformats.org/presentationml/2006/main">
  <p:tag name="KSO_WM_BEAUTIFY_FLAG" val="#wm#"/>
  <p:tag name="KSO_WM_TEMPLATE_CATEGORY" val="custom"/>
  <p:tag name="KSO_WM_TEMPLATE_INDEX" val="20203867"/>
</p:tagLst>
</file>

<file path=ppt/tags/tag167.xml><?xml version="1.0" encoding="utf-8"?>
<p:tagLst xmlns:p="http://schemas.openxmlformats.org/presentationml/2006/main">
  <p:tag name="KSO_WM_BEAUTIFY_FLAG" val="#wm#"/>
  <p:tag name="KSO_WM_TEMPLATE_CATEGORY" val="custom"/>
  <p:tag name="KSO_WM_TEMPLATE_INDEX" val="20203867"/>
</p:tagLst>
</file>

<file path=ppt/tags/tag168.xml><?xml version="1.0" encoding="utf-8"?>
<p:tagLst xmlns:p="http://schemas.openxmlformats.org/presentationml/2006/main">
  <p:tag name="KSO_WM_BEAUTIFY_FLAG" val="#wm#"/>
  <p:tag name="KSO_WM_TEMPLATE_CATEGORY" val="custom"/>
  <p:tag name="KSO_WM_TEMPLATE_INDEX" val="20203867"/>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867_23*a*1"/>
  <p:tag name="KSO_WM_TEMPLATE_CATEGORY" val="custom"/>
  <p:tag name="KSO_WM_TEMPLATE_INDEX" val="20203867"/>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感谢观看"/>
  <p:tag name="KSO_WM_UNIT_ISNUMDGMTITLE"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ID" val="custom20203867_23"/>
  <p:tag name="KSO_WM_TEMPLATE_SUBCATEGORY" val="0"/>
  <p:tag name="KSO_WM_TEMPLATE_MASTER_TYPE" val="1"/>
  <p:tag name="KSO_WM_TEMPLATE_COLOR_TYPE" val="1"/>
  <p:tag name="KSO_WM_SLIDE_ITEM_CNT" val="0"/>
  <p:tag name="KSO_WM_SLIDE_INDEX" val="23"/>
  <p:tag name="KSO_WM_TAG_VERSION" val="1.0"/>
  <p:tag name="KSO_WM_BEAUTIFY_FLAG" val="#wm#"/>
  <p:tag name="KSO_WM_TEMPLATE_CATEGORY" val="custom"/>
  <p:tag name="KSO_WM_TEMPLATE_INDEX" val="20203867"/>
  <p:tag name="KSO_WM_SLIDE_TYPE" val="endPage"/>
  <p:tag name="KSO_WM_SLIDE_SUBTYPE" val="pureTxt"/>
  <p:tag name="KSO_WM_SLIDE_LAYOUT" val="a"/>
  <p:tag name="KSO_WM_SLIDE_LAYOUT_CNT"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自定义 25">
      <a:dk1>
        <a:sysClr val="windowText" lastClr="000000"/>
      </a:dk1>
      <a:lt1>
        <a:sysClr val="window" lastClr="FFFFFF"/>
      </a:lt1>
      <a:dk2>
        <a:srgbClr val="FEFBF0"/>
      </a:dk2>
      <a:lt2>
        <a:srgbClr val="FFFFFF"/>
      </a:lt2>
      <a:accent1>
        <a:srgbClr val="F7CF1C"/>
      </a:accent1>
      <a:accent2>
        <a:srgbClr val="CBC948"/>
      </a:accent2>
      <a:accent3>
        <a:srgbClr val="9FC374"/>
      </a:accent3>
      <a:accent4>
        <a:srgbClr val="74BD9F"/>
      </a:accent4>
      <a:accent5>
        <a:srgbClr val="48B7CB"/>
      </a:accent5>
      <a:accent6>
        <a:srgbClr val="1CB1F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3710</Words>
  <Application>WPS 演示</Application>
  <PresentationFormat>宽屏</PresentationFormat>
  <Paragraphs>100</Paragraphs>
  <Slides>26</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微软雅黑</vt:lpstr>
      <vt:lpstr>Arial Unicode MS</vt:lpstr>
      <vt:lpstr>汉仪旗黑-85S</vt:lpstr>
      <vt:lpstr>黑体</vt:lpstr>
      <vt:lpstr>Calibri</vt:lpstr>
      <vt:lpstr>Times New Roman</vt:lpstr>
      <vt:lpstr>明康欧楷</vt:lpstr>
      <vt:lpstr>楷体</vt:lpstr>
      <vt:lpstr>义启粗楷体</vt:lpstr>
      <vt:lpstr>Office 主题​​</vt:lpstr>
      <vt:lpstr>一叶知秋</vt:lpstr>
      <vt:lpstr>第一章</vt:lpstr>
      <vt:lpstr>PowerPoint 演示文稿</vt:lpstr>
      <vt:lpstr>写作要求</vt:lpstr>
      <vt:lpstr>PowerPoint 演示文稿</vt:lpstr>
      <vt:lpstr>PowerPoint 演示文稿</vt:lpstr>
      <vt:lpstr>PowerPoint 演示文稿</vt:lpstr>
      <vt:lpstr>审题指导</vt:lpstr>
      <vt:lpstr>PowerPoint 演示文稿</vt:lpstr>
      <vt:lpstr>PowerPoint 演示文稿</vt:lpstr>
      <vt:lpstr>情境和驱动①:以某一(某类) 牺牲烈士身份，给全国高中生写一封信。</vt:lpstr>
      <vt:lpstr>情境和驱动①:以某一(某类) 牺牲烈士身份，给全国高中生写一封信。</vt:lpstr>
      <vt:lpstr>情境和驱动①: 以某一(某类) 牺牲烈士身份，给全国高中生写一封信。 </vt:lpstr>
      <vt:lpstr>情境和驱动①:以某一(某类) 牺牲烈士身份，给全国高中生写一封信。</vt:lpstr>
      <vt:lpstr>情境和驱动②：以高中生身份，给某一个(或某一类)牺牲烈士写篇祭文。</vt:lpstr>
      <vt:lpstr>情境和驱动②： 以高中生身份，给某一个(或某一类)牺牲烈士写篇祭文 </vt:lpstr>
      <vt:lpstr>情境和驱动①:以某一(某类) 牺牲烈士身份，给全国高中生写一封信。</vt:lpstr>
      <vt:lpstr>逐条探讨</vt:lpstr>
      <vt:lpstr>PowerPoint 演示文稿</vt:lpstr>
      <vt:lpstr>切题题目</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十土口也</cp:lastModifiedBy>
  <cp:revision>156</cp:revision>
  <dcterms:created xsi:type="dcterms:W3CDTF">2019-06-19T02:08:00Z</dcterms:created>
  <dcterms:modified xsi:type="dcterms:W3CDTF">2020-04-05T03:30:46Z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