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NET 20.5-->
<p:presentation xmlns:r="http://schemas.openxmlformats.org/officeDocument/2006/relationships" xmlns:a="http://schemas.openxmlformats.org/drawingml/2006/main" xmlns:p="http://schemas.openxmlformats.org/presentationml/2006/main">
  <p:sldMasterIdLst>
    <p:sldMasterId id="2147483648" r:id="rId1"/>
  </p:sldMasterIdLst>
  <p:notesMasterIdLst>
    <p:notesMasterId r:id="rId2"/>
  </p:notesMasterIdLst>
  <p:sldIdLst>
    <p:sldId id="410" r:id="rId3"/>
    <p:sldId id="411" r:id="rId4"/>
    <p:sldId id="412" r:id="rId5"/>
    <p:sldId id="413" r:id="rId6"/>
    <p:sldId id="414" r:id="rId7"/>
    <p:sldId id="415" r:id="rId8"/>
    <p:sldId id="416" r:id="rId9"/>
    <p:sldId id="417" r:id="rId10"/>
    <p:sldId id="418" r:id="rId11"/>
    <p:sldId id="419" r:id="rId12"/>
    <p:sldId id="420" r:id="rId13"/>
    <p:sldId id="421" r:id="rId14"/>
    <p:sldId id="422" r:id="rId15"/>
    <p:sldId id="423" r:id="rId16"/>
    <p:sldId id="424" r:id="rId17"/>
    <p:sldId id="425" r:id="rId18"/>
    <p:sldId id="426" r:id="rId19"/>
    <p:sldId id="427" r:id="rId20"/>
    <p:sldId id="428" r:id="rId21"/>
    <p:sldId id="429" r:id="rId22"/>
    <p:sldId id="430" r:id="rId23"/>
    <p:sldId id="431" r:id="rId24"/>
    <p:sldId id="432" r:id="rId25"/>
    <p:sldId id="433" r:id="rId26"/>
    <p:sldId id="434" r:id="rId27"/>
    <p:sldId id="435" r:id="rId28"/>
    <p:sldId id="436" r:id="rId29"/>
    <p:sldId id="437" r:id="rId30"/>
    <p:sldId id="438" r:id="rId31"/>
    <p:sldId id="439" r:id="rId32"/>
  </p:sldIdLst>
  <p:sldSz cx="12192000" cy="6858000"/>
  <p:notesSz cx="6858000" cy="9144000"/>
  <p:custDataLst>
    <p:tags r:id="rId3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99" d="100"/>
          <a:sy n="99" d="100"/>
        </p:scale>
        <p:origin x="84" y="582"/>
      </p:cViewPr>
      <p:guideLst>
        <p:guide orient="horz" pos="2160"/>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notesMaster" Target="notesMasters/notesMaster1.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slide" Target="slides/slide23.xml" /><Relationship Id="rId26" Type="http://schemas.openxmlformats.org/officeDocument/2006/relationships/slide" Target="slides/slide24.xml" /><Relationship Id="rId27" Type="http://schemas.openxmlformats.org/officeDocument/2006/relationships/slide" Target="slides/slide25.xml" /><Relationship Id="rId28" Type="http://schemas.openxmlformats.org/officeDocument/2006/relationships/slide" Target="slides/slide26.xml" /><Relationship Id="rId29" Type="http://schemas.openxmlformats.org/officeDocument/2006/relationships/slide" Target="slides/slide27.xml" /><Relationship Id="rId3" Type="http://schemas.openxmlformats.org/officeDocument/2006/relationships/slide" Target="slides/slide1.xml" /><Relationship Id="rId30" Type="http://schemas.openxmlformats.org/officeDocument/2006/relationships/slide" Target="slides/slide28.xml" /><Relationship Id="rId31" Type="http://schemas.openxmlformats.org/officeDocument/2006/relationships/slide" Target="slides/slide29.xml" /><Relationship Id="rId32" Type="http://schemas.openxmlformats.org/officeDocument/2006/relationships/slide" Target="slides/slide30.xml" /><Relationship Id="rId33" Type="http://schemas.openxmlformats.org/officeDocument/2006/relationships/tags" Target="tags/tag63.xml" /><Relationship Id="rId34" Type="http://schemas.openxmlformats.org/officeDocument/2006/relationships/presProps" Target="presProps.xml" /><Relationship Id="rId35" Type="http://schemas.openxmlformats.org/officeDocument/2006/relationships/viewProps" Target="viewProps.xml" /><Relationship Id="rId36" Type="http://schemas.openxmlformats.org/officeDocument/2006/relationships/theme" Target="theme/theme1.xml" /><Relationship Id="rId37" Type="http://schemas.openxmlformats.org/officeDocument/2006/relationships/tableStyles" Target="tableStyles.xml" /><Relationship Id="rId4" Type="http://schemas.openxmlformats.org/officeDocument/2006/relationships/slide" Target="slides/slide2.xml" /><Relationship Id="rId5" Type="http://schemas.openxmlformats.org/officeDocument/2006/relationships/slide" Target="slides/slide3.xml" /><Relationship Id="rId6" Type="http://schemas.openxmlformats.org/officeDocument/2006/relationships/slide" Target="slides/slide4.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1.xml" /><Relationship Id="rId2" Type="http://schemas.openxmlformats.org/officeDocument/2006/relationships/notesMaster" Target="../notesMasters/notesMaster1.xml" /></Relationships>
</file>

<file path=ppt/notesSlides/_rels/notesSlide10.xml.rels>&#65279;<?xml version="1.0" encoding="utf-8" standalone="yes"?><Relationships xmlns="http://schemas.openxmlformats.org/package/2006/relationships"><Relationship Id="rId1" Type="http://schemas.openxmlformats.org/officeDocument/2006/relationships/slide" Target="../slides/slide13.xml" /><Relationship Id="rId2" Type="http://schemas.openxmlformats.org/officeDocument/2006/relationships/notesMaster" Target="../notesMasters/notesMaster1.xml" /></Relationships>
</file>

<file path=ppt/notesSlides/_rels/notesSlide11.xml.rels>&#65279;<?xml version="1.0" encoding="utf-8" standalone="yes"?><Relationships xmlns="http://schemas.openxmlformats.org/package/2006/relationships"><Relationship Id="rId1" Type="http://schemas.openxmlformats.org/officeDocument/2006/relationships/slide" Target="../slides/slide28.xml" /><Relationship Id="rId2" Type="http://schemas.openxmlformats.org/officeDocument/2006/relationships/notesMaster" Target="../notesMasters/notesMaster1.xml" /></Relationships>
</file>

<file path=ppt/notesSlides/_rels/notesSlide12.xml.rels>&#65279;<?xml version="1.0" encoding="utf-8" standalone="yes"?><Relationships xmlns="http://schemas.openxmlformats.org/package/2006/relationships"><Relationship Id="rId1" Type="http://schemas.openxmlformats.org/officeDocument/2006/relationships/slide" Target="../slides/slide29.xml" /><Relationship Id="rId2" Type="http://schemas.openxmlformats.org/officeDocument/2006/relationships/notesMaster" Target="../notesMasters/notesMaster1.xml" /></Relationships>
</file>

<file path=ppt/notesSlides/_rels/notesSlide13.xml.rels>&#65279;<?xml version="1.0" encoding="utf-8" standalone="yes"?><Relationships xmlns="http://schemas.openxmlformats.org/package/2006/relationships"><Relationship Id="rId1" Type="http://schemas.openxmlformats.org/officeDocument/2006/relationships/slide" Target="../slides/slide30.xml" /><Relationship Id="rId2" Type="http://schemas.openxmlformats.org/officeDocument/2006/relationships/notesMaster" Target="../notesMasters/notesMaster1.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2.xml" /><Relationship Id="rId2" Type="http://schemas.openxmlformats.org/officeDocument/2006/relationships/notesMaster" Target="../notesMasters/notesMaster1.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3.xml" /><Relationship Id="rId2" Type="http://schemas.openxmlformats.org/officeDocument/2006/relationships/notesMaster" Target="../notesMasters/notesMaster1.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4.xml" /><Relationship Id="rId2" Type="http://schemas.openxmlformats.org/officeDocument/2006/relationships/notesMaster" Target="../notesMasters/notesMaster1.xml" /></Relationships>
</file>

<file path=ppt/notesSlides/_rels/notesSlide5.xml.rels>&#65279;<?xml version="1.0" encoding="utf-8" standalone="yes"?><Relationships xmlns="http://schemas.openxmlformats.org/package/2006/relationships"><Relationship Id="rId1" Type="http://schemas.openxmlformats.org/officeDocument/2006/relationships/slide" Target="../slides/slide5.xml" /><Relationship Id="rId2" Type="http://schemas.openxmlformats.org/officeDocument/2006/relationships/notesMaster" Target="../notesMasters/notesMaster1.xml" /></Relationships>
</file>

<file path=ppt/notesSlides/_rels/notesSlide6.xml.rels>&#65279;<?xml version="1.0" encoding="utf-8" standalone="yes"?><Relationships xmlns="http://schemas.openxmlformats.org/package/2006/relationships"><Relationship Id="rId1" Type="http://schemas.openxmlformats.org/officeDocument/2006/relationships/slide" Target="../slides/slide6.xml" /><Relationship Id="rId2" Type="http://schemas.openxmlformats.org/officeDocument/2006/relationships/notesMaster" Target="../notesMasters/notesMaster1.xml" /></Relationships>
</file>

<file path=ppt/notesSlides/_rels/notesSlide7.xml.rels>&#65279;<?xml version="1.0" encoding="utf-8" standalone="yes"?><Relationships xmlns="http://schemas.openxmlformats.org/package/2006/relationships"><Relationship Id="rId1" Type="http://schemas.openxmlformats.org/officeDocument/2006/relationships/slide" Target="../slides/slide7.xml" /><Relationship Id="rId2" Type="http://schemas.openxmlformats.org/officeDocument/2006/relationships/notesMaster" Target="../notesMasters/notesMaster1.xml" /></Relationships>
</file>

<file path=ppt/notesSlides/_rels/notesSlide8.xml.rels>&#65279;<?xml version="1.0" encoding="utf-8" standalone="yes"?><Relationships xmlns="http://schemas.openxmlformats.org/package/2006/relationships"><Relationship Id="rId1" Type="http://schemas.openxmlformats.org/officeDocument/2006/relationships/slide" Target="../slides/slide11.xml" /><Relationship Id="rId2" Type="http://schemas.openxmlformats.org/officeDocument/2006/relationships/notesMaster" Target="../notesMasters/notesMaster1.xml" /></Relationships>
</file>

<file path=ppt/notesSlides/_rels/notesSlide9.xml.rels>&#65279;<?xml version="1.0" encoding="utf-8" standalone="yes"?><Relationships xmlns="http://schemas.openxmlformats.org/package/2006/relationships"><Relationship Id="rId1" Type="http://schemas.openxmlformats.org/officeDocument/2006/relationships/slide" Target="../slides/slide12.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7FDA-1576-4FD5-98D8-1EA45CBF7A0C}" type="slidenum">
              <a:rPr lang="zh-CN" altLang="en-US" smtClean="0"/>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7FDA-1576-4FD5-98D8-1EA45CBF7A0C}" type="slidenum">
              <a:rPr lang="zh-CN" altLang="en-US" smtClean="0"/>
              <a:t>13</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7FDA-1576-4FD5-98D8-1EA45CBF7A0C}" type="slidenum">
              <a:rPr lang="zh-CN" altLang="en-US" smtClean="0"/>
              <a:t>28</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7FDA-1576-4FD5-98D8-1EA45CBF7A0C}" type="slidenum">
              <a:rPr lang="zh-CN" altLang="en-US" smtClean="0"/>
              <a:t>29</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7FDA-1576-4FD5-98D8-1EA45CBF7A0C}" type="slidenum">
              <a:rPr lang="zh-CN" altLang="en-US" smtClean="0"/>
              <a:t>30</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7FDA-1576-4FD5-98D8-1EA45CBF7A0C}" type="slidenum">
              <a:rPr lang="zh-CN" altLang="en-US" smtClean="0"/>
              <a:t>2</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7FDA-1576-4FD5-98D8-1EA45CBF7A0C}" type="slidenum">
              <a:rPr lang="zh-CN" altLang="en-US" smtClean="0"/>
              <a:t>3</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7FDA-1576-4FD5-98D8-1EA45CBF7A0C}" type="slidenum">
              <a:rPr lang="zh-CN" altLang="en-US" smtClean="0"/>
              <a:t>4</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7FDA-1576-4FD5-98D8-1EA45CBF7A0C}" type="slidenum">
              <a:rPr lang="zh-CN" altLang="en-US" smtClean="0"/>
              <a:t>5</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7FDA-1576-4FD5-98D8-1EA45CBF7A0C}" type="slidenum">
              <a:rPr lang="zh-CN" altLang="en-US" smtClean="0"/>
              <a:t>6</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7FDA-1576-4FD5-98D8-1EA45CBF7A0C}" type="slidenum">
              <a:rPr lang="zh-CN" altLang="en-US" smtClean="0"/>
              <a:t>7</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7FDA-1576-4FD5-98D8-1EA45CBF7A0C}" type="slidenum">
              <a:rPr lang="zh-CN" altLang="en-US" smtClean="0"/>
              <a:t>11</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7FDA-1576-4FD5-98D8-1EA45CBF7A0C}" type="slidenum">
              <a:rPr lang="zh-CN" altLang="en-US" smtClean="0"/>
              <a:t>12</a:t>
            </a:fld>
            <a:endParaRPr lang="zh-CN" altLang="en-US"/>
          </a:p>
        </p:txBody>
      </p:sp>
    </p:spTree>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tags" Target="../tags/tag1.xml" /><Relationship Id="rId2" Type="http://schemas.openxmlformats.org/officeDocument/2006/relationships/tags" Target="../tags/tag2.xml" /><Relationship Id="rId3" Type="http://schemas.openxmlformats.org/officeDocument/2006/relationships/tags" Target="../tags/tag3.xml" /><Relationship Id="rId4" Type="http://schemas.openxmlformats.org/officeDocument/2006/relationships/tags" Target="../tags/tag4.xml" /><Relationship Id="rId5" Type="http://schemas.openxmlformats.org/officeDocument/2006/relationships/tags" Target="../tags/tag5.xml" /><Relationship Id="rId6"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tags" Target="../tags/tag48.xml" /><Relationship Id="rId2" Type="http://schemas.openxmlformats.org/officeDocument/2006/relationships/tags" Target="../tags/tag49.xml" /><Relationship Id="rId3" Type="http://schemas.openxmlformats.org/officeDocument/2006/relationships/tags" Target="../tags/tag50.xml" /><Relationship Id="rId4" Type="http://schemas.openxmlformats.org/officeDocument/2006/relationships/tags" Target="../tags/tag51.xml" /><Relationship Id="rId5"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tags" Target="../tags/tag52.xml" /><Relationship Id="rId2" Type="http://schemas.openxmlformats.org/officeDocument/2006/relationships/tags" Target="../tags/tag53.xml" /><Relationship Id="rId3" Type="http://schemas.openxmlformats.org/officeDocument/2006/relationships/tags" Target="../tags/tag54.xml" /><Relationship Id="rId4" Type="http://schemas.openxmlformats.org/officeDocument/2006/relationships/tags" Target="../tags/tag55.xml" /><Relationship Id="rId5" Type="http://schemas.openxmlformats.org/officeDocument/2006/relationships/tags" Target="../tags/tag56.xml" /><Relationship Id="rId6"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tags" Target="../tags/tag6.xml" /><Relationship Id="rId2" Type="http://schemas.openxmlformats.org/officeDocument/2006/relationships/tags" Target="../tags/tag7.xml" /><Relationship Id="rId3" Type="http://schemas.openxmlformats.org/officeDocument/2006/relationships/tags" Target="../tags/tag8.xml" /><Relationship Id="rId4" Type="http://schemas.openxmlformats.org/officeDocument/2006/relationships/tags" Target="../tags/tag9.xml" /><Relationship Id="rId5" Type="http://schemas.openxmlformats.org/officeDocument/2006/relationships/tags" Target="../tags/tag10.xml" /><Relationship Id="rId6"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tags" Target="../tags/tag11.xml" /><Relationship Id="rId2" Type="http://schemas.openxmlformats.org/officeDocument/2006/relationships/tags" Target="../tags/tag12.xml" /><Relationship Id="rId3" Type="http://schemas.openxmlformats.org/officeDocument/2006/relationships/tags" Target="../tags/tag13.xml" /><Relationship Id="rId4" Type="http://schemas.openxmlformats.org/officeDocument/2006/relationships/tags" Target="../tags/tag14.xml" /><Relationship Id="rId5" Type="http://schemas.openxmlformats.org/officeDocument/2006/relationships/tags" Target="../tags/tag15.xml" /><Relationship Id="rId6"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tags" Target="../tags/tag16.xml" /><Relationship Id="rId2" Type="http://schemas.openxmlformats.org/officeDocument/2006/relationships/tags" Target="../tags/tag17.xml" /><Relationship Id="rId3" Type="http://schemas.openxmlformats.org/officeDocument/2006/relationships/tags" Target="../tags/tag18.xml" /><Relationship Id="rId4" Type="http://schemas.openxmlformats.org/officeDocument/2006/relationships/tags" Target="../tags/tag19.xml" /><Relationship Id="rId5" Type="http://schemas.openxmlformats.org/officeDocument/2006/relationships/tags" Target="../tags/tag20.xml" /><Relationship Id="rId6" Type="http://schemas.openxmlformats.org/officeDocument/2006/relationships/tags" Target="../tags/tag21.xml" /><Relationship Id="rId7"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tags" Target="../tags/tag22.xml" /><Relationship Id="rId2" Type="http://schemas.openxmlformats.org/officeDocument/2006/relationships/tags" Target="../tags/tag23.xml" /><Relationship Id="rId3" Type="http://schemas.openxmlformats.org/officeDocument/2006/relationships/tags" Target="../tags/tag24.xml" /><Relationship Id="rId4" Type="http://schemas.openxmlformats.org/officeDocument/2006/relationships/tags" Target="../tags/tag25.xml" /><Relationship Id="rId5" Type="http://schemas.openxmlformats.org/officeDocument/2006/relationships/tags" Target="../tags/tag26.xml" /><Relationship Id="rId6" Type="http://schemas.openxmlformats.org/officeDocument/2006/relationships/tags" Target="../tags/tag27.xml" /><Relationship Id="rId7" Type="http://schemas.openxmlformats.org/officeDocument/2006/relationships/tags" Target="../tags/tag28.xml" /><Relationship Id="rId8" Type="http://schemas.openxmlformats.org/officeDocument/2006/relationships/tags" Target="../tags/tag29.xml" /><Relationship Id="rId9"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tags" Target="../tags/tag30.xml" /><Relationship Id="rId2" Type="http://schemas.openxmlformats.org/officeDocument/2006/relationships/tags" Target="../tags/tag31.xml" /><Relationship Id="rId3" Type="http://schemas.openxmlformats.org/officeDocument/2006/relationships/tags" Target="../tags/tag32.xml" /><Relationship Id="rId4" Type="http://schemas.openxmlformats.org/officeDocument/2006/relationships/tags" Target="../tags/tag33.xml" /><Relationship Id="rId5"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tags" Target="../tags/tag34.xml" /><Relationship Id="rId2" Type="http://schemas.openxmlformats.org/officeDocument/2006/relationships/tags" Target="../tags/tag35.xml" /><Relationship Id="rId3" Type="http://schemas.openxmlformats.org/officeDocument/2006/relationships/tags" Target="../tags/tag36.xml" /><Relationship Id="rId4"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tags" Target="../tags/tag37.xml" /><Relationship Id="rId2" Type="http://schemas.openxmlformats.org/officeDocument/2006/relationships/tags" Target="../tags/tag38.xml" /><Relationship Id="rId3" Type="http://schemas.openxmlformats.org/officeDocument/2006/relationships/tags" Target="../tags/tag39.xml" /><Relationship Id="rId4" Type="http://schemas.openxmlformats.org/officeDocument/2006/relationships/tags" Target="../tags/tag40.xml" /><Relationship Id="rId5" Type="http://schemas.openxmlformats.org/officeDocument/2006/relationships/tags" Target="../tags/tag41.xml" /><Relationship Id="rId6" Type="http://schemas.openxmlformats.org/officeDocument/2006/relationships/tags" Target="../tags/tag42.xml" /><Relationship Id="rId7"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tags" Target="../tags/tag43.xml" /><Relationship Id="rId2" Type="http://schemas.openxmlformats.org/officeDocument/2006/relationships/tags" Target="../tags/tag44.xml" /><Relationship Id="rId3" Type="http://schemas.openxmlformats.org/officeDocument/2006/relationships/tags" Target="../tags/tag45.xml" /><Relationship Id="rId4" Type="http://schemas.openxmlformats.org/officeDocument/2006/relationships/tags" Target="../tags/tag46.xml" /><Relationship Id="rId5" Type="http://schemas.openxmlformats.org/officeDocument/2006/relationships/tags" Target="../tags/tag47.xml" /><Relationship Id="rId6"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bg>
      <p:bgPr>
        <a:solidFill>
          <a:srgbClr val="FFFFFF"/>
        </a:solidFill>
        <a:effectLst/>
      </p:bgPr>
    </p:bg>
    <p:spTree>
      <p:nvGrpSpPr>
        <p:cNvPr id="1" name=""/>
        <p:cNvGrpSpPr/>
        <p:nvPr/>
      </p:nvGrpSpPr>
      <p:grpSpPr>
        <a:xfrm>
          <a:off x="0" y="0"/>
          <a:ext cx="0" cy="0"/>
        </a:xfrm>
      </p:grpSpPr>
      <p:sp>
        <p:nvSpPr>
          <p:cNvPr id="2" name="标题 1"/>
          <p:cNvSpPr>
            <a:spLocks noGrp="1"/>
          </p:cNvSpPr>
          <p:nvPr>
            <p:ph type="ctrTitle" hasCustomPrompt="1"/>
            <p:custDataLst>
              <p:tags r:id="rId1"/>
            </p:custDataLst>
          </p:nvPr>
        </p:nvSpPr>
        <p:spPr>
          <a:xfrm>
            <a:off x="1198800" y="914400"/>
            <a:ext cx="9799200" cy="2570400"/>
          </a:xfrm>
        </p:spPr>
        <p:txBody>
          <a:bodyPr lIns="90000" tIns="46800" rIns="90000" bIns="46800" anchor="b" anchorCtr="0">
            <a:normAutofit/>
          </a:bodyPr>
          <a:lstStyle>
            <a:lvl1pPr algn="ctr">
              <a:defRPr sz="6000" b="1" i="0" spc="300" baseline="0">
                <a:solidFill>
                  <a:schemeClr val="tx1">
                    <a:lumMod val="85000"/>
                    <a:lumOff val="15000"/>
                  </a:schemeClr>
                </a:solidFill>
                <a:effectLst/>
              </a:defRPr>
            </a:lvl1pPr>
          </a:lstStyle>
          <a:p>
            <a:r>
              <a:rPr lang="zh-CN" altLang="en-US"/>
              <a:t>单击此处编辑标题</a:t>
            </a:r>
            <a:endParaRPr lang="zh-CN" altLang="en-US"/>
          </a:p>
        </p:txBody>
      </p:sp>
      <p:sp>
        <p:nvSpPr>
          <p:cNvPr id="3" name="副标题 2"/>
          <p:cNvSpPr>
            <a:spLocks noGrp="1"/>
          </p:cNvSpPr>
          <p:nvPr>
            <p:ph type="subTitle" idx="1" hasCustomPrompt="1"/>
            <p:custDataLst>
              <p:tags r:id="rId2"/>
            </p:custDataLst>
          </p:nvPr>
        </p:nvSpPr>
        <p:spPr>
          <a:xfrm>
            <a:off x="1198800" y="3560400"/>
            <a:ext cx="9799200" cy="1472400"/>
          </a:xfrm>
        </p:spPr>
        <p:txBody>
          <a:bodyPr lIns="90000" tIns="46800" rIns="90000" bIns="46800">
            <a:normAutofit/>
          </a:bodyPr>
          <a:lstStyle>
            <a:lvl1pPr marL="0" indent="0" algn="ctr" eaLnBrk="1" fontAlgn="auto" latinLnBrk="0" hangingPunct="1">
              <a:lnSpc>
                <a:spcPct val="110000"/>
              </a:lnSpc>
              <a:buNone/>
              <a:defRPr sz="2400" u="none" strike="noStrike" kern="1200" cap="none" spc="200" normalizeH="0" baseline="0">
                <a:solidFill>
                  <a:schemeClr val="tx1">
                    <a:lumMod val="65000"/>
                    <a:lumOff val="35000"/>
                  </a:schemeClr>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endParaRPr lang="zh-CN" altLang="en-US"/>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bg>
      <p:bgPr>
        <a:solidFill>
          <a:srgbClr val="FFFFFF"/>
        </a:solidFill>
        <a:effectLst/>
      </p:bgPr>
    </p:bg>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lvl1pPr marL="228600" indent="-228600" eaLnBrk="1" fontAlgn="auto" latinLnBrk="0" hangingPunct="1">
              <a:lnSpc>
                <a:spcPct val="130000"/>
              </a:lnSpc>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buFont typeface="Arial" panose="020b0604020202020204" pitchFamily="34" charset="0"/>
              <a:buChar char="●"/>
              <a:tabLst>
                <a:tab pos="1609725"/>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bg>
      <p:bgPr>
        <a:solidFill>
          <a:srgbClr val="FFFFFF"/>
        </a:solidFill>
        <a:effectLst/>
      </p:bgPr>
    </p:bg>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6000" b="1" i="0" u="none" strike="noStrike" kern="1200" cap="none" spc="300" normalizeH="0" baseline="0" noProof="1">
                <a:solidFill>
                  <a:schemeClr val="tx1">
                    <a:lumMod val="85000"/>
                    <a:lumOff val="15000"/>
                  </a:schemeClr>
                </a:solidFill>
                <a:effectLst/>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endParaRPr>
              <a:sym typeface="+mn-ea"/>
            </a:endParaRP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marL="0" indent="0" algn="ctr">
              <a:lnSpc>
                <a:spcPct val="110000"/>
              </a:lnSpc>
              <a:buNone/>
              <a:defRPr sz="2400" spc="200" baseline="0">
                <a:solidFill>
                  <a:schemeClr val="tx1">
                    <a:lumMod val="65000"/>
                    <a:lumOff val="35000"/>
                  </a:schemeClr>
                </a:solidFill>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bg>
      <p:bgPr>
        <a:solidFill>
          <a:srgbClr val="FFFFFF"/>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8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vl6pPr marL="2286000" indent="0">
              <a:buNone/>
              <a:defRPr/>
            </a:lvl6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bg>
      <p:bgPr>
        <a:solidFill>
          <a:srgbClr val="FFFFFF"/>
        </a:solidFill>
        <a:effectLst/>
      </p:bgPr>
    </p:bg>
    <p:spTree>
      <p:nvGrpSpPr>
        <p:cNvPr id="1" name=""/>
        <p:cNvGrpSpPr/>
        <p:nvPr/>
      </p:nvGrpSpPr>
      <p:grpSpPr>
        <a:xfrm>
          <a:off x="0" y="0"/>
          <a: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b="1" i="0" u="none" strike="noStrike" kern="1200" cap="none" spc="300" normalizeH="0" baseline="0">
                <a:solidFill>
                  <a:schemeClr val="tx1">
                    <a:lumMod val="85000"/>
                    <a:lumOff val="15000"/>
                  </a:schemeClr>
                </a:solidFill>
                <a:effectLst/>
                <a:uFillTx/>
              </a:defRPr>
            </a:lvl1pPr>
          </a:lstStyle>
          <a:p>
            <a:r>
              <a:rPr lang="zh-CN" altLang="en-US"/>
              <a:t>单击此处编辑标题</a:t>
            </a:r>
            <a:endParaRPr lang="zh-CN" altLang="en-US"/>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eaLnBrk="1" fontAlgn="auto" latinLnBrk="0" hangingPunct="1">
              <a:lnSpc>
                <a:spcPct val="130000"/>
              </a:lnSpc>
              <a:buNone/>
              <a:defRPr kumimoji="0" lang="zh-CN" altLang="en-US" sz="18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单击此处编辑文本</a:t>
            </a:r>
            <a:endParaRPr lang="zh-CN" altLang="en-US"/>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bg>
      <p:bgPr>
        <a:solidFill>
          <a:srgbClr val="FFFFFF"/>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lvl1pPr marL="228600" indent="-228600" eaLnBrk="1" fontAlgn="auto" latinLnBrk="0" hangingPunct="1">
              <a:lnSpc>
                <a:spcPct val="130000"/>
              </a:lnSpc>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1pPr>
            <a:lvl2pPr marL="685800" indent="-228600" defTabSz="914400" eaLnBrk="1" fontAlgn="auto" latinLnBrk="0" hangingPunct="1">
              <a:lnSpc>
                <a:spcPct val="120000"/>
              </a:lnSpc>
              <a:buFont typeface="Arial" panose="020b0604020202020204" pitchFamily="34" charset="0"/>
              <a:buChar char="●"/>
              <a:tabLst>
                <a:tab pos="1609725"/>
              </a:tabLst>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2pPr>
            <a:lvl3pPr marL="1143000" indent="-228600" eaLnBrk="1" fontAlgn="auto" latinLnBrk="0" hangingPunct="1">
              <a:lnSpc>
                <a:spcPct val="120000"/>
              </a:lnSpc>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3pPr>
            <a:lvl4pPr marL="1600200" indent="-228600" eaLnBrk="1" fontAlgn="auto" latinLnBrk="0" hangingPunct="1">
              <a:lnSpc>
                <a:spcPct val="120000"/>
              </a:lnSpc>
              <a:buFont typeface="Wingdings" panose="05000000000000000000" charset="0"/>
              <a:buChar char=""/>
              <a:defRPr sz="14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4pPr>
            <a:lvl5pPr eaLnBrk="1" fontAlgn="auto" latinLnBrk="0" hangingPunct="1">
              <a:lnSpc>
                <a:spcPct val="120000"/>
              </a:lnSpc>
              <a:defRPr sz="1400" u="none" strike="noStrike" kern="1200" cap="none" spc="150" normalizeH="0">
                <a:solidFill>
                  <a:schemeClr val="tx1">
                    <a:lumMod val="65000"/>
                    <a:lumOff val="35000"/>
                  </a:schemeClr>
                </a:solidFill>
                <a:latin typeface="Arial" panose="020b0604020202020204" pitchFamily="34" charset="0"/>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bg>
      <p:bgPr>
        <a:solidFill>
          <a:srgbClr val="FFFFFF"/>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eaLnBrk="1" fontAlgn="auto" latinLnBrk="0" hangingPunct="1">
              <a:lnSpc>
                <a:spcPct val="100000"/>
              </a:lnSpc>
              <a:spcAft>
                <a:spcPct val="0"/>
              </a:spcAft>
              <a:buNone/>
              <a:defRPr sz="2000" b="1" u="none" strike="noStrike" kern="1200" cap="none" spc="200" normalizeH="0" baseline="0">
                <a:solidFill>
                  <a:schemeClr val="tx1">
                    <a:lumMod val="75000"/>
                    <a:lumOff val="25000"/>
                  </a:schemeClr>
                </a:solidFill>
                <a:uFillTx/>
                <a:latin typeface="Arial" panose="020b0604020202020204" pitchFamily="34" charset="0"/>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endParaRPr lang="zh-CN" altLang="en-US"/>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2000" b="1" i="0" u="none" strike="noStrike" kern="1200" cap="none" spc="200" normalizeH="0" baseline="0" noProof="1">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bg>
      <p:bgPr>
        <a:solidFill>
          <a:srgbClr val="FFFFFF"/>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bg>
      <p:bgPr>
        <a:solidFill>
          <a:srgbClr val="FFFFFF"/>
        </a:solidFill>
        <a:effectLst/>
      </p:bgPr>
    </p:bg>
    <p:spTree>
      <p:nvGrpSpPr>
        <p:cNvPr id="1" name=""/>
        <p:cNvGrpSpPr/>
        <p:nvPr/>
      </p:nvGrpSpPr>
      <p:grpSpPr>
        <a:xfrm>
          <a:off x="0" y="0"/>
          <a: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bg>
      <p:bgPr>
        <a:solidFill>
          <a:srgbClr val="FFFFFF"/>
        </a:solidFill>
        <a:effectLst/>
      </p:bgPr>
    </p:bg>
    <p:spTree>
      <p:nvGrpSpPr>
        <p:cNvPr id="1" name=""/>
        <p:cNvGrpSpPr/>
        <p:nvPr/>
      </p:nvGrpSpPr>
      <p:grpSpPr>
        <a:xfrm>
          <a:off x="0" y="0"/>
          <a:ext cx="0" cy="0"/>
        </a:xfrm>
      </p:grpSpPr>
      <p:sp>
        <p:nvSpPr>
          <p:cNvPr id="3" name="图片占位符 2"/>
          <p:cNvSpPr>
            <a:spLocks noGrp="1"/>
          </p:cNvSpPr>
          <p:nvPr>
            <p:ph type="pic" idx="1"/>
            <p:custDataLst>
              <p:tags r:id="rId1"/>
            </p:custDataLst>
          </p:nvPr>
        </p:nvSpPr>
        <p:spPr>
          <a:xfrm>
            <a:off x="608400" y="1555200"/>
            <a:ext cx="5233077"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600" b="0" i="0" u="none" strike="noStrike" kern="1200" cap="none" spc="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600"/>
              </a:spcAft>
              <a:buFont typeface="Arial" panose="020b0604020202020204" pitchFamily="34" charset="0"/>
              <a:buNone/>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indent="0" defTabSz="914400" eaLnBrk="1" fontAlgn="auto" latinLnBrk="0" hangingPunct="1">
              <a:buFont typeface="Arial" panose="020b0604020202020204" pitchFamily="34" charset="0"/>
              <a:buNone/>
              <a:tabLst>
                <a:tab pos="1609725"/>
              </a:tabLst>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2pPr>
            <a:lvl3pPr eaLnBrk="1" fontAlgn="auto" latinLnBrk="0" hangingPunct="1">
              <a:buFont typeface="Arial" panose="020b0604020202020204" pitchFamily="34" charset="0"/>
              <a:buChar char="●"/>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3pPr>
            <a:lvl4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4pPr>
            <a:lvl5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5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t/>
            </a:fld>
            <a:endParaRPr lang="zh-CN" altLang="en-US"/>
          </a:p>
        </p:txBody>
      </p:sp>
      <p:sp>
        <p:nvSpPr>
          <p:cNvPr id="6" name="页脚占位符 5"/>
          <p:cNvSpPr>
            <a:spLocks noGrp="1"/>
          </p:cNvSpPr>
          <p:nvPr>
            <p:ph type="ftr" sz="quarter" idx="11"/>
            <p:custDataLst>
              <p:tags r:id="rId4"/>
            </p:custDataLst>
          </p:nvPr>
        </p:nvSpPr>
        <p:spPr/>
        <p:txBody>
          <a:bodyPr/>
          <a:lstStyle/>
          <a:p>
            <a:endParaRPr lang="zh-CN" altLang="en-US"/>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t/>
            </a:fld>
            <a:endParaRPr lang="zh-CN" altLang="en-US"/>
          </a:p>
        </p:txBody>
      </p:sp>
      <p:sp>
        <p:nvSpPr>
          <p:cNvPr id="9" name="标题 8"/>
          <p:cNvSpPr>
            <a:spLocks noGrp="1"/>
          </p:cNvSpPr>
          <p:nvPr>
            <p:ph type="title"/>
            <p:custDataLst>
              <p:tags r:id="rId6"/>
            </p:custDataLst>
          </p:nvPr>
        </p:nvSpPr>
        <p:spPr/>
        <p:txBody>
          <a:bodyPr/>
          <a:lstStyle>
            <a:lvl1pPr>
              <a:defRPr baseline="0"/>
            </a:lvl1pPr>
          </a:lstStyle>
          <a:p>
            <a:r>
              <a:rPr lang="zh-CN" altLang="en-US"/>
              <a:t>单击此处编辑母版标题样式</a:t>
            </a:r>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bg>
      <p:bgPr>
        <a:solidFill>
          <a:srgbClr val="FFFFFF"/>
        </a:solidFill>
        <a:effectLst/>
      </p:bgPr>
    </p:bg>
    <p:spTree>
      <p:nvGrpSpPr>
        <p:cNvPr id="1" name=""/>
        <p:cNvGrpSpPr/>
        <p:nvPr/>
      </p:nvGrpSpPr>
      <p:grpSpPr>
        <a:xfrm>
          <a:off x="0" y="0"/>
          <a: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ct val="0"/>
              </a:spcAft>
              <a:buNone/>
              <a:defRPr kumimoji="0" lang="zh-CN" altLang="en-US" sz="28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endParaRPr>
              <a:sym typeface="+mn-ea"/>
            </a:endParaRPr>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eaLnBrk="1" fontAlgn="auto" latinLnBrk="0" hangingPunct="1">
              <a:lnSpc>
                <a:spcPct val="130000"/>
              </a:lnSpc>
              <a:spcAft>
                <a:spcPts val="1000"/>
              </a:spcAft>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spcAft>
                <a:spcPts val="600"/>
              </a:spcAft>
              <a:buFont typeface="Arial" panose="020b0604020202020204" pitchFamily="34" charset="0"/>
              <a:buChar char="●"/>
              <a:tabLst>
                <a:tab pos="1609725"/>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spcAft>
                <a:spcPts val="600"/>
              </a:spcAft>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spcAft>
                <a:spcPts val="300"/>
              </a:spcAft>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spcAft>
                <a:spcPts val="300"/>
              </a:spcAft>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tags" Target="../tags/tag57.xml" /><Relationship Id="rId13" Type="http://schemas.openxmlformats.org/officeDocument/2006/relationships/tags" Target="../tags/tag58.xml" /><Relationship Id="rId14" Type="http://schemas.openxmlformats.org/officeDocument/2006/relationships/tags" Target="../tags/tag59.xml" /><Relationship Id="rId15" Type="http://schemas.openxmlformats.org/officeDocument/2006/relationships/tags" Target="../tags/tag60.xml" /><Relationship Id="rId16" Type="http://schemas.openxmlformats.org/officeDocument/2006/relationships/tags" Target="../tags/tag61.xml" /><Relationship Id="rId17" Type="http://schemas.openxmlformats.org/officeDocument/2006/relationships/tags" Target="../tags/tag62.xml" /><Relationship Id="rId18"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rgbClr val="FFFFFF"/>
        </a:solidFill>
        <a:effectLst/>
      </p:bgPr>
    </p:bg>
    <p:spTree>
      <p:nvGrpSpPr>
        <p:cNvPr id="1" name=""/>
        <p:cNvGrpSpPr/>
        <p:nvPr/>
      </p:nvGrpSpPr>
      <p:grpSpPr>
        <a:xfrm>
          <a:off x="0" y="0"/>
          <a: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a:t>单击此处编辑母版标题样式</a:t>
            </a:r>
            <a:endParaRPr lang="zh-CN" altLang="en-US"/>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ct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ct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ct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xml" /><Relationship Id="rId3" Type="http://schemas.openxmlformats.org/officeDocument/2006/relationships/image" Target="../media/image1.jpeg" /><Relationship Id="rId4" Type="http://schemas.openxmlformats.org/officeDocument/2006/relationships/image" Target="../media/image2.png" /><Relationship Id="rId5" Type="http://schemas.openxmlformats.org/officeDocument/2006/relationships/image" Target="../media/image3.png" /><Relationship Id="rId6" Type="http://schemas.openxmlformats.org/officeDocument/2006/relationships/image" Target="../media/image4.png"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8.xml" /><Relationship Id="rId3" Type="http://schemas.openxmlformats.org/officeDocument/2006/relationships/image" Target="../media/image6.png"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9.xml" /><Relationship Id="rId3" Type="http://schemas.openxmlformats.org/officeDocument/2006/relationships/image" Target="../media/image6.png"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10.xml" /><Relationship Id="rId3" Type="http://schemas.openxmlformats.org/officeDocument/2006/relationships/image" Target="../media/image6.png"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2.xml" /><Relationship Id="rId3" Type="http://schemas.openxmlformats.org/officeDocument/2006/relationships/image" Target="../media/image5.png"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11.xml" /><Relationship Id="rId3" Type="http://schemas.openxmlformats.org/officeDocument/2006/relationships/image" Target="../media/image7.png"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12.xml" /><Relationship Id="rId3" Type="http://schemas.openxmlformats.org/officeDocument/2006/relationships/image" Target="../media/image5.pn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3.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3.xml" /><Relationship Id="rId3" Type="http://schemas.openxmlformats.org/officeDocument/2006/relationships/image" Target="../media/image1.jpeg" /><Relationship Id="rId4" Type="http://schemas.openxmlformats.org/officeDocument/2006/relationships/image" Target="../media/image2.png" /><Relationship Id="rId5" Type="http://schemas.openxmlformats.org/officeDocument/2006/relationships/image" Target="../media/image3.png" /><Relationship Id="rId6" Type="http://schemas.openxmlformats.org/officeDocument/2006/relationships/image" Target="../media/image4.png" /><Relationship Id="rId7" Type="http://schemas.openxmlformats.org/officeDocument/2006/relationships/image" Target="../media/image8.pn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4.xml" /><Relationship Id="rId3" Type="http://schemas.openxmlformats.org/officeDocument/2006/relationships/image" Target="../media/image6.pn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5.xml" /><Relationship Id="rId3" Type="http://schemas.openxmlformats.org/officeDocument/2006/relationships/image" Target="../media/image7.png"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6.xml" /><Relationship Id="rId3" Type="http://schemas.openxmlformats.org/officeDocument/2006/relationships/image" Target="../media/image5.png" /><Relationship Id="rId4" Type="http://schemas.openxmlformats.org/officeDocument/2006/relationships/image" Target="../media/image4.png"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7.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 name="图片 3" descr="禅定之道中国风禅意创意海报"/>
          <p:cNvPicPr>
            <a:picLocks noChangeAspect="1"/>
          </p:cNvPicPr>
          <p:nvPr/>
        </p:nvPicPr>
        <p:blipFill>
          <a:blip r:embed="rId3"/>
          <a:stretch>
            <a:fillRect/>
          </a:stretch>
        </p:blipFill>
        <p:spPr>
          <a:xfrm>
            <a:off x="-4445" y="-9525"/>
            <a:ext cx="12210415" cy="6877050"/>
          </a:xfrm>
          <a:prstGeom prst="rect">
            <a:avLst/>
          </a:prstGeom>
        </p:spPr>
      </p:pic>
      <p:pic>
        <p:nvPicPr>
          <p:cNvPr id="6" name="图片 5" descr="7c8b5cfefdb765fda12bc188ffabdc94"/>
          <p:cNvPicPr>
            <a:picLocks noChangeAspect="1"/>
          </p:cNvPicPr>
          <p:nvPr/>
        </p:nvPicPr>
        <p:blipFill>
          <a:blip r:embed="rId4"/>
          <a:srcRect l="20518" r="10259"/>
          <a:stretch>
            <a:fillRect/>
          </a:stretch>
        </p:blipFill>
        <p:spPr>
          <a:xfrm rot="16200000" flipH="1">
            <a:off x="2602865" y="-2825750"/>
            <a:ext cx="6755130" cy="12195175"/>
          </a:xfrm>
          <a:prstGeom prst="rect">
            <a:avLst/>
          </a:prstGeom>
        </p:spPr>
      </p:pic>
      <p:pic>
        <p:nvPicPr>
          <p:cNvPr id="7" name="图片 6" descr="8dd6d1a1c7187e7ef72c82c15cccbff9"/>
          <p:cNvPicPr>
            <a:picLocks noChangeAspect="1"/>
          </p:cNvPicPr>
          <p:nvPr/>
        </p:nvPicPr>
        <p:blipFill>
          <a:blip r:embed="rId5"/>
          <a:srcRect t="71347"/>
          <a:stretch>
            <a:fillRect/>
          </a:stretch>
        </p:blipFill>
        <p:spPr>
          <a:xfrm flipH="1">
            <a:off x="193040" y="2992120"/>
            <a:ext cx="7884160" cy="4436745"/>
          </a:xfrm>
          <a:prstGeom prst="rect">
            <a:avLst/>
          </a:prstGeom>
        </p:spPr>
      </p:pic>
      <p:pic>
        <p:nvPicPr>
          <p:cNvPr id="16" name="图片 15" descr="0873723a9c31410123a98361d8175de7"/>
          <p:cNvPicPr>
            <a:picLocks noChangeAspect="1"/>
          </p:cNvPicPr>
          <p:nvPr/>
        </p:nvPicPr>
        <p:blipFill>
          <a:blip r:embed="rId6"/>
          <a:stretch>
            <a:fillRect/>
          </a:stretch>
        </p:blipFill>
        <p:spPr>
          <a:xfrm flipH="1">
            <a:off x="321310" y="-9525"/>
            <a:ext cx="5162550" cy="3806190"/>
          </a:xfrm>
          <a:prstGeom prst="rect">
            <a:avLst/>
          </a:prstGeom>
        </p:spPr>
      </p:pic>
      <p:sp>
        <p:nvSpPr>
          <p:cNvPr id="2" name="矩形 1"/>
          <p:cNvSpPr/>
          <p:nvPr/>
        </p:nvSpPr>
        <p:spPr>
          <a:xfrm>
            <a:off x="5250815" y="2672715"/>
            <a:ext cx="5097780" cy="1198880"/>
          </a:xfrm>
          <a:prstGeom prst="rect">
            <a:avLst/>
          </a:prstGeom>
          <a:noFill/>
          <a:ln>
            <a:noFill/>
          </a:ln>
        </p:spPr>
        <p:txBody>
          <a:bodyPr wrap="none" rtlCol="0" anchor="t">
            <a:spAutoFit/>
            <a:scene3d>
              <a:camera prst="orthographicFront"/>
              <a:lightRig rig="soft" dir="t">
                <a:rot lat="0" lon="0" rev="15600000"/>
              </a:lightRig>
            </a:scene3d>
            <a:sp3d extrusionH="57150" prstMaterial="softEdge">
              <a:bevelT w="25400" h="38100"/>
            </a:sp3d>
          </a:bodyPr>
          <a:lstStyle/>
          <a:p>
            <a:pPr algn="ctr"/>
            <a:r>
              <a:rPr lang="zh-CN" altLang="en-US" sz="7200" b="1">
                <a:solidFill>
                  <a:schemeClr val="accent4"/>
                </a:solidFill>
                <a:effectLst/>
              </a:rPr>
              <a:t>第  三  单  元</a:t>
            </a:r>
            <a:endParaRPr lang="zh-CN" altLang="en-US" sz="7200" b="1">
              <a:solidFill>
                <a:schemeClr val="accent4"/>
              </a:solidFill>
              <a:effectLst/>
            </a:endParaRPr>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blinds(horizontal)">
                                      <p:cBhvr>
                                        <p:cTn id="12" dur="500"/>
                                        <p:tgtEl>
                                          <p:spTgt spid="16"/>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linds(horizontal)">
                                      <p:cBhvr>
                                        <p:cTn id="1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0" y="96520"/>
            <a:ext cx="12192000" cy="3538220"/>
          </a:xfrm>
          <a:prstGeom prst="rect">
            <a:avLst/>
          </a:prstGeom>
          <a:noFill/>
        </p:spPr>
        <p:txBody>
          <a:bodyPr wrap="square" rtlCol="0" anchor="t">
            <a:spAutoFit/>
          </a:bodyPr>
          <a:lstStyle/>
          <a:p>
            <a:r>
              <a:rPr lang="zh-CN" altLang="en-US" sz="2800">
                <a:latin typeface="宋体" panose="02010600030101010101" pitchFamily="2" charset="-122"/>
                <a:ea typeface="宋体" panose="02010600030101010101" pitchFamily="2" charset="-122"/>
                <a:cs typeface="宋体" panose="02010600030101010101" pitchFamily="2" charset="-122"/>
                <a:sym typeface="+mn-ea"/>
              </a:rPr>
              <a:t>狄更斯生活在英国由封建社会向资本主义社会过渡时期。</a:t>
            </a:r>
            <a:endParaRPr lang="zh-CN" altLang="en-US" sz="2800">
              <a:latin typeface="宋体" panose="02010600030101010101" pitchFamily="2" charset="-122"/>
              <a:ea typeface="宋体" panose="02010600030101010101" pitchFamily="2" charset="-122"/>
              <a:cs typeface="宋体" panose="02010600030101010101" pitchFamily="2" charset="-122"/>
              <a:sym typeface="+mn-ea"/>
            </a:endParaRPr>
          </a:p>
          <a:p>
            <a:r>
              <a:rPr lang="zh-CN" altLang="en-US" sz="2800">
                <a:latin typeface="宋体" panose="02010600030101010101" pitchFamily="2" charset="-122"/>
                <a:ea typeface="宋体" panose="02010600030101010101" pitchFamily="2" charset="-122"/>
                <a:cs typeface="宋体" panose="02010600030101010101" pitchFamily="2" charset="-122"/>
                <a:sym typeface="+mn-ea"/>
              </a:rPr>
              <a:t>资本主义的发展使大批小资产者贫困、破产，无产阶级遭到残酷的剥削而沦为赤贫。当时在英国发生的无产阶级革命运动,即宪章运动,给予狄更斯很大的影响，他的作品反映了宪章运动时代人民群众的情绪和要求,</a:t>
            </a:r>
            <a:endParaRPr lang="zh-CN" altLang="en-US" sz="2800">
              <a:latin typeface="宋体" panose="02010600030101010101" pitchFamily="2" charset="-122"/>
              <a:ea typeface="宋体" panose="02010600030101010101" pitchFamily="2" charset="-122"/>
              <a:cs typeface="宋体" panose="02010600030101010101" pitchFamily="2" charset="-122"/>
              <a:sym typeface="+mn-ea"/>
            </a:endParaRPr>
          </a:p>
          <a:p>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但他始终是个</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改良主义者</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。他同情劳苦人民,又</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害怕革命</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a:t>
            </a:r>
            <a:endParaRPr lang="zh-CN" altLang="en-US" sz="2800">
              <a:solidFill>
                <a:srgbClr val="FF0000"/>
              </a:solidFill>
              <a:latin typeface="宋体" panose="02010600030101010101" pitchFamily="2" charset="-122"/>
              <a:ea typeface="宋体" pitchFamily="2" charset="-122"/>
              <a:cs typeface="宋体" pitchFamily="2" charset="-122"/>
              <a:sym typeface="+mn-ea"/>
            </a:endParaRPr>
          </a:p>
          <a:p>
            <a:r>
              <a:rPr lang="zh-CN" altLang="en-US" sz="2800">
                <a:latin typeface="宋体" panose="02010600030101010101" pitchFamily="2" charset="-122"/>
                <a:ea typeface="宋体" panose="02010600030101010101" pitchFamily="2" charset="-122"/>
                <a:cs typeface="宋体" panose="02010600030101010101" pitchFamily="2" charset="-122"/>
                <a:sym typeface="+mn-ea"/>
              </a:rPr>
              <a:t>他抨击资本主义制度,不断揭露它的罪恶,</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但他不主张推翻这一制度。</a:t>
            </a:r>
            <a:endPar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sym typeface="+mn-ea"/>
            </a:endParaRPr>
          </a:p>
          <a:p>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他希望通过</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教育和感化</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来改造剥削者，</a:t>
            </a:r>
            <a:endPar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sym typeface="+mn-ea"/>
            </a:endParaRPr>
          </a:p>
          <a:p>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并依靠他们的</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善心和施舍</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来消除社会矛盾。</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
        <p:nvSpPr>
          <p:cNvPr id="3" name="文本框 2"/>
          <p:cNvSpPr txBox="1"/>
          <p:nvPr/>
        </p:nvSpPr>
        <p:spPr>
          <a:xfrm>
            <a:off x="119380" y="3634740"/>
            <a:ext cx="11953240" cy="3107690"/>
          </a:xfrm>
          <a:prstGeom prst="rect">
            <a:avLst/>
          </a:prstGeom>
          <a:noFill/>
        </p:spPr>
        <p:txBody>
          <a:bodyPr wrap="square" rtlCol="0" anchor="t">
            <a:spAutoFit/>
          </a:bodyPr>
          <a:lstStyle/>
          <a:p>
            <a:pPr fontAlgn="auto"/>
            <a:r>
              <a:rPr lang="zh-CN" altLang="en-US" sz="2800">
                <a:latin typeface="楷体" panose="02010609060101010101" charset="-122"/>
                <a:ea typeface="楷体" panose="02010609060101010101" charset="-122"/>
                <a:cs typeface="楷体" panose="02010609060101010101" charset="-122"/>
              </a:rPr>
              <a:t>《双城记》以法国大革命为背景，具有明显的讽喻性和警戒性，</a:t>
            </a:r>
            <a:endParaRPr lang="zh-CN" altLang="en-US" sz="2800">
              <a:latin typeface="楷体" panose="02010609060101010101" charset="-122"/>
              <a:ea typeface="楷体" panose="02010609060101010101" charset="-122"/>
              <a:cs typeface="楷体" panose="02010609060101010101" charset="-122"/>
            </a:endParaRPr>
          </a:p>
          <a:p>
            <a:pPr fontAlgn="auto"/>
            <a:r>
              <a:rPr lang="zh-CN" altLang="en-US" sz="2800">
                <a:latin typeface="楷体" panose="02010609060101010101" charset="-122"/>
                <a:ea typeface="楷体" panose="02010609060101010101" charset="-122"/>
                <a:cs typeface="楷体" panose="02010609060101010101" charset="-122"/>
              </a:rPr>
              <a:t>旨在说明不合理的制度和统治必定导致人民奋起反抗，</a:t>
            </a:r>
            <a:endParaRPr lang="zh-CN" altLang="en-US" sz="2800">
              <a:latin typeface="楷体" panose="02010609060101010101" charset="-122"/>
              <a:ea typeface="楷体" panose="02010609060101010101" charset="-122"/>
              <a:cs typeface="楷体" panose="02010609060101010101" charset="-122"/>
            </a:endParaRPr>
          </a:p>
          <a:p>
            <a:pPr fontAlgn="auto"/>
            <a:r>
              <a:rPr lang="zh-CN" altLang="en-US" sz="2800">
                <a:latin typeface="楷体" panose="02010609060101010101" charset="-122"/>
                <a:ea typeface="楷体" panose="02010609060101010101" charset="-122"/>
                <a:cs typeface="楷体" panose="02010609060101010101" charset="-122"/>
              </a:rPr>
              <a:t>而</a:t>
            </a:r>
            <a:r>
              <a:rPr lang="zh-CN" altLang="en-US" sz="2800" b="1">
                <a:solidFill>
                  <a:srgbClr val="0070C0"/>
                </a:solidFill>
                <a:latin typeface="楷体" panose="02010609060101010101" charset="-122"/>
                <a:ea typeface="楷体" panose="02010609060101010101" charset="-122"/>
                <a:cs typeface="楷体" panose="02010609060101010101" charset="-122"/>
              </a:rPr>
              <a:t>奋起的群众(狄更斯称之为“暴民”)犹如洪水猛兽，</a:t>
            </a:r>
            <a:endParaRPr lang="zh-CN" altLang="en-US" sz="2800" b="1">
              <a:solidFill>
                <a:srgbClr val="0070C0"/>
              </a:solidFill>
              <a:latin typeface="楷体" panose="02010609060101010101" charset="-122"/>
              <a:ea typeface="楷体" panose="02010609060101010101" charset="-122"/>
              <a:cs typeface="楷体" panose="02010609060101010101" charset="-122"/>
            </a:endParaRPr>
          </a:p>
          <a:p>
            <a:pPr fontAlgn="auto"/>
            <a:r>
              <a:rPr lang="zh-CN" altLang="en-US" sz="2800" b="1">
                <a:solidFill>
                  <a:srgbClr val="0070C0"/>
                </a:solidFill>
                <a:latin typeface="楷体" panose="02010609060101010101" charset="-122"/>
                <a:ea typeface="楷体" panose="02010609060101010101" charset="-122"/>
                <a:cs typeface="楷体" panose="02010609060101010101" charset="-122"/>
              </a:rPr>
              <a:t>会一发而不可收拾，形成巨大的非理性破坏力量。</a:t>
            </a:r>
            <a:endParaRPr lang="zh-CN" altLang="en-US" sz="2800" b="1">
              <a:solidFill>
                <a:srgbClr val="0070C0"/>
              </a:solidFill>
              <a:latin typeface="楷体" panose="02010609060101010101" charset="-122"/>
              <a:ea typeface="楷体" panose="02010609060101010101" charset="-122"/>
              <a:cs typeface="楷体" panose="02010609060101010101" charset="-122"/>
            </a:endParaRPr>
          </a:p>
          <a:p>
            <a:pPr fontAlgn="auto"/>
            <a:r>
              <a:rPr lang="zh-CN" altLang="en-US" sz="2800">
                <a:latin typeface="楷体" panose="02010609060101010101" charset="-122"/>
                <a:ea typeface="楷体" panose="02010609060101010101" charset="-122"/>
                <a:cs typeface="楷体" panose="02010609060101010101" charset="-122"/>
              </a:rPr>
              <a:t>无疑代表了狄更斯的</a:t>
            </a:r>
            <a:r>
              <a:rPr lang="zh-CN" altLang="en-US" sz="2800" b="1">
                <a:solidFill>
                  <a:srgbClr val="00B050"/>
                </a:solidFill>
                <a:latin typeface="楷体" panose="02010609060101010101" charset="-122"/>
                <a:ea typeface="楷体" panose="02010609060101010101" charset="-122"/>
                <a:cs typeface="楷体" panose="02010609060101010101" charset="-122"/>
              </a:rPr>
              <a:t>改良主义立场和悲观主义历史观</a:t>
            </a:r>
            <a:r>
              <a:rPr lang="zh-CN" altLang="en-US" sz="2800">
                <a:latin typeface="楷体" panose="02010609060101010101" charset="-122"/>
                <a:ea typeface="楷体" panose="02010609060101010101" charset="-122"/>
                <a:cs typeface="楷体" panose="02010609060101010101" charset="-122"/>
              </a:rPr>
              <a:t>，</a:t>
            </a:r>
            <a:endParaRPr lang="zh-CN" altLang="en-US" sz="2800">
              <a:latin typeface="楷体" panose="02010609060101010101" charset="-122"/>
              <a:ea typeface="楷体" panose="02010609060101010101" charset="-122"/>
              <a:cs typeface="楷体" panose="02010609060101010101" charset="-122"/>
            </a:endParaRPr>
          </a:p>
          <a:p>
            <a:pPr fontAlgn="auto"/>
            <a:r>
              <a:rPr lang="zh-CN" altLang="en-US" sz="2800">
                <a:latin typeface="楷体" panose="02010609060101010101" charset="-122"/>
                <a:ea typeface="楷体" panose="02010609060101010101" charset="-122"/>
                <a:cs typeface="楷体" panose="02010609060101010101" charset="-122"/>
              </a:rPr>
              <a:t>而《双城记》中以牺牲自己生命换取自己所爱女子的幸福的西德尼卡尔登，是狄更斯最高道德理想的化身，也是他的小说中反复颂扬的高尚情操的终曲。</a:t>
            </a:r>
            <a:endParaRPr lang="zh-CN" altLang="en-US" sz="2800">
              <a:latin typeface="楷体" panose="02010609060101010101" charset="-122"/>
              <a:ea typeface="楷体" panose="02010609060101010101" charset="-122"/>
              <a:cs typeface="楷体" panose="02010609060101010101" charset="-122"/>
            </a:endParaRPr>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 calcmode="lin" valueType="num">
                                      <p:cBhvr additive="base">
                                        <p:cTn id="23"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4" end="4"/>
                                            </p:txEl>
                                          </p:spTgt>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 calcmode="lin" valueType="num">
                                      <p:cBhvr additive="base">
                                        <p:cTn id="2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10" name="组合 9"/>
          <p:cNvGrpSpPr/>
          <p:nvPr/>
        </p:nvGrpSpPr>
        <p:grpSpPr>
          <a:xfrm>
            <a:off x="-34925" y="56515"/>
            <a:ext cx="12292330" cy="6711315"/>
            <a:chOff x="-55" y="89"/>
            <a:chExt cx="19358" cy="10569"/>
          </a:xfrm>
        </p:grpSpPr>
        <p:pic>
          <p:nvPicPr>
            <p:cNvPr id="6" name="图片 5" descr="856"/>
            <p:cNvPicPr>
              <a:picLocks noChangeAspect="1"/>
            </p:cNvPicPr>
            <p:nvPr/>
          </p:nvPicPr>
          <p:blipFill>
            <a:blip r:embed="rId3"/>
            <a:srcRect l="61779" t="10517" r="2871" b="78736"/>
            <a:stretch>
              <a:fillRect/>
            </a:stretch>
          </p:blipFill>
          <p:spPr>
            <a:xfrm flipH="1">
              <a:off x="-55" y="89"/>
              <a:ext cx="2515" cy="1145"/>
            </a:xfrm>
            <a:prstGeom prst="rect">
              <a:avLst/>
            </a:prstGeom>
          </p:spPr>
        </p:pic>
        <p:cxnSp>
          <p:nvCxnSpPr>
            <p:cNvPr id="2" name="直接连接符 1"/>
            <p:cNvCxnSpPr/>
            <p:nvPr/>
          </p:nvCxnSpPr>
          <p:spPr>
            <a:xfrm>
              <a:off x="2314" y="331"/>
              <a:ext cx="14665" cy="0"/>
            </a:xfrm>
            <a:prstGeom prst="line">
              <a:avLst/>
            </a:prstGeom>
            <a:ln w="6350">
              <a:solidFill>
                <a:srgbClr val="B89468"/>
              </a:solidFill>
            </a:ln>
          </p:spPr>
          <p:style>
            <a:lnRef idx="1">
              <a:schemeClr val="accent1"/>
            </a:lnRef>
            <a:fillRef idx="0">
              <a:schemeClr val="accent1"/>
            </a:fillRef>
            <a:effectRef idx="0">
              <a:schemeClr val="accent1"/>
            </a:effectRef>
            <a:fontRef idx="minor">
              <a:schemeClr val="tx1"/>
            </a:fontRef>
          </p:style>
        </p:cxnSp>
        <p:pic>
          <p:nvPicPr>
            <p:cNvPr id="3" name="图片 2" descr="856"/>
            <p:cNvPicPr>
              <a:picLocks noChangeAspect="1"/>
            </p:cNvPicPr>
            <p:nvPr/>
          </p:nvPicPr>
          <p:blipFill>
            <a:blip r:embed="rId3"/>
            <a:srcRect l="61779" t="10517" r="2871" b="78736"/>
            <a:stretch>
              <a:fillRect/>
            </a:stretch>
          </p:blipFill>
          <p:spPr>
            <a:xfrm>
              <a:off x="16789" y="89"/>
              <a:ext cx="2515" cy="1145"/>
            </a:xfrm>
            <a:prstGeom prst="rect">
              <a:avLst/>
            </a:prstGeom>
          </p:spPr>
        </p:pic>
        <p:pic>
          <p:nvPicPr>
            <p:cNvPr id="4" name="图片 3" descr="856"/>
            <p:cNvPicPr>
              <a:picLocks noChangeAspect="1"/>
            </p:cNvPicPr>
            <p:nvPr/>
          </p:nvPicPr>
          <p:blipFill>
            <a:blip r:embed="rId3"/>
            <a:srcRect l="61779" t="10517" r="2871" b="78736"/>
            <a:stretch>
              <a:fillRect/>
            </a:stretch>
          </p:blipFill>
          <p:spPr>
            <a:xfrm flipV="1">
              <a:off x="16789" y="9514"/>
              <a:ext cx="2515" cy="1145"/>
            </a:xfrm>
            <a:prstGeom prst="rect">
              <a:avLst/>
            </a:prstGeom>
          </p:spPr>
        </p:pic>
        <p:pic>
          <p:nvPicPr>
            <p:cNvPr id="5" name="图片 4" descr="856"/>
            <p:cNvPicPr>
              <a:picLocks noChangeAspect="1"/>
            </p:cNvPicPr>
            <p:nvPr/>
          </p:nvPicPr>
          <p:blipFill>
            <a:blip r:embed="rId3"/>
            <a:srcRect l="61779" t="10517" r="2871" b="78736"/>
            <a:stretch>
              <a:fillRect/>
            </a:stretch>
          </p:blipFill>
          <p:spPr>
            <a:xfrm flipH="1" flipV="1">
              <a:off x="-55" y="9514"/>
              <a:ext cx="2515" cy="1145"/>
            </a:xfrm>
            <a:prstGeom prst="rect">
              <a:avLst/>
            </a:prstGeom>
          </p:spPr>
        </p:pic>
        <p:cxnSp>
          <p:nvCxnSpPr>
            <p:cNvPr id="7" name="直接连接符 6"/>
            <p:cNvCxnSpPr/>
            <p:nvPr/>
          </p:nvCxnSpPr>
          <p:spPr>
            <a:xfrm>
              <a:off x="2314" y="10409"/>
              <a:ext cx="14665" cy="0"/>
            </a:xfrm>
            <a:prstGeom prst="line">
              <a:avLst/>
            </a:prstGeom>
            <a:ln w="6350">
              <a:solidFill>
                <a:srgbClr val="B89468"/>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H="1">
              <a:off x="531" y="1181"/>
              <a:ext cx="0" cy="8331"/>
            </a:xfrm>
            <a:prstGeom prst="line">
              <a:avLst/>
            </a:prstGeom>
            <a:ln>
              <a:solidFill>
                <a:srgbClr val="B89468"/>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H="1">
              <a:off x="18697" y="1183"/>
              <a:ext cx="0" cy="8331"/>
            </a:xfrm>
            <a:prstGeom prst="line">
              <a:avLst/>
            </a:prstGeom>
            <a:ln>
              <a:solidFill>
                <a:srgbClr val="B89468"/>
              </a:solidFill>
            </a:ln>
          </p:spPr>
          <p:style>
            <a:lnRef idx="1">
              <a:schemeClr val="accent1"/>
            </a:lnRef>
            <a:fillRef idx="0">
              <a:schemeClr val="accent1"/>
            </a:fillRef>
            <a:effectRef idx="0">
              <a:schemeClr val="accent1"/>
            </a:effectRef>
            <a:fontRef idx="minor">
              <a:schemeClr val="tx1"/>
            </a:fontRef>
          </p:style>
        </p:cxnSp>
      </p:grpSp>
      <p:sp>
        <p:nvSpPr>
          <p:cNvPr id="38" name="矩形 37"/>
          <p:cNvSpPr/>
          <p:nvPr/>
        </p:nvSpPr>
        <p:spPr>
          <a:xfrm flipV="1">
            <a:off x="327660" y="3597910"/>
            <a:ext cx="11536045" cy="76200"/>
          </a:xfrm>
          <a:prstGeom prst="rect">
            <a:avLst/>
          </a:prstGeom>
          <a:solidFill>
            <a:srgbClr val="9F79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35042"/>
              </a:solidFill>
            </a:endParaRPr>
          </a:p>
        </p:txBody>
      </p:sp>
      <p:grpSp>
        <p:nvGrpSpPr>
          <p:cNvPr id="16" name="组合 15"/>
          <p:cNvGrpSpPr/>
          <p:nvPr/>
        </p:nvGrpSpPr>
        <p:grpSpPr>
          <a:xfrm>
            <a:off x="8924290" y="2647950"/>
            <a:ext cx="720090" cy="1026160"/>
            <a:chOff x="9352099" y="1524874"/>
            <a:chExt cx="1336675" cy="1905000"/>
          </a:xfrm>
          <a:solidFill>
            <a:srgbClr val="635042"/>
          </a:solidFill>
        </p:grpSpPr>
        <p:sp>
          <p:nvSpPr>
            <p:cNvPr id="18" name="KSO_Shape"/>
            <p:cNvSpPr/>
            <p:nvPr/>
          </p:nvSpPr>
          <p:spPr>
            <a:xfrm>
              <a:off x="9352099" y="1524874"/>
              <a:ext cx="1336675" cy="1905000"/>
            </a:xfrm>
            <a:custGeom>
              <a:gdLst>
                <a:gd name="connsiteX0" fmla="*/ 586581 w 1173161"/>
                <a:gd name="connsiteY0" fmla="*/ 0 h 1672438"/>
                <a:gd name="connsiteX1" fmla="*/ 1001356 w 1173161"/>
                <a:gd name="connsiteY1" fmla="*/ 171806 h 1672438"/>
                <a:gd name="connsiteX2" fmla="*/ 1001356 w 1173161"/>
                <a:gd name="connsiteY2" fmla="*/ 1001357 h 1672438"/>
                <a:gd name="connsiteX3" fmla="*/ 586581 w 1173161"/>
                <a:gd name="connsiteY3" fmla="*/ 1672438 h 1672438"/>
                <a:gd name="connsiteX4" fmla="*/ 171805 w 1173161"/>
                <a:gd name="connsiteY4" fmla="*/ 1001357 h 1672438"/>
                <a:gd name="connsiteX5" fmla="*/ 171805 w 1173161"/>
                <a:gd name="connsiteY5" fmla="*/ 171806 h 1672438"/>
                <a:gd name="connsiteX6" fmla="*/ 586581 w 1173161"/>
                <a:gd name="connsiteY6" fmla="*/ 0 h 167243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73161" h="1672438">
                  <a:moveTo>
                    <a:pt x="586581" y="0"/>
                  </a:moveTo>
                  <a:cubicBezTo>
                    <a:pt x="736700" y="0"/>
                    <a:pt x="886819" y="57269"/>
                    <a:pt x="1001356" y="171806"/>
                  </a:cubicBezTo>
                  <a:cubicBezTo>
                    <a:pt x="1230430" y="400880"/>
                    <a:pt x="1230430" y="772282"/>
                    <a:pt x="1001356" y="1001357"/>
                  </a:cubicBezTo>
                  <a:cubicBezTo>
                    <a:pt x="820380" y="1182333"/>
                    <a:pt x="682121" y="1406027"/>
                    <a:pt x="586581" y="1672438"/>
                  </a:cubicBezTo>
                  <a:cubicBezTo>
                    <a:pt x="491040" y="1406027"/>
                    <a:pt x="352782" y="1182333"/>
                    <a:pt x="171805" y="1001357"/>
                  </a:cubicBezTo>
                  <a:cubicBezTo>
                    <a:pt x="-57269" y="772282"/>
                    <a:pt x="-57269" y="400880"/>
                    <a:pt x="171805" y="171806"/>
                  </a:cubicBezTo>
                  <a:cubicBezTo>
                    <a:pt x="286343" y="57269"/>
                    <a:pt x="436462" y="0"/>
                    <a:pt x="586581" y="0"/>
                  </a:cubicBezTo>
                  <a:close/>
                </a:path>
              </a:pathLst>
            </a:custGeom>
            <a:solidFill>
              <a:srgbClr val="D7706E"/>
            </a:solidFill>
            <a:ln>
              <a:noFill/>
            </a:ln>
          </p:spPr>
          <p:style>
            <a:lnRef idx="2">
              <a:schemeClr val="accent1">
                <a:shade val="50000"/>
              </a:schemeClr>
            </a:lnRef>
            <a:fillRef idx="1">
              <a:schemeClr val="accent1"/>
            </a:fillRef>
            <a:effectRef idx="0">
              <a:schemeClr val="accent1"/>
            </a:effectRef>
            <a:fontRef idx="minor">
              <a:schemeClr val="lt1"/>
            </a:fontRef>
          </p:style>
          <p:txBody>
            <a:bodyPr bIns="57600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ct val="0"/>
                </a:spcBef>
                <a:spcAft>
                  <a:spcPct val="0"/>
                </a:spcAft>
                <a:defRPr/>
              </a:pPr>
              <a:endParaRPr lang="zh-CN" altLang="en-US">
                <a:solidFill>
                  <a:srgbClr val="635042"/>
                </a:solidFill>
              </a:endParaRPr>
            </a:p>
          </p:txBody>
        </p:sp>
        <p:sp>
          <p:nvSpPr>
            <p:cNvPr id="19" name="椭圆 18"/>
            <p:cNvSpPr/>
            <p:nvPr/>
          </p:nvSpPr>
          <p:spPr>
            <a:xfrm>
              <a:off x="9480376" y="1655142"/>
              <a:ext cx="1080120" cy="1080120"/>
            </a:xfrm>
            <a:prstGeom prst="ellipse">
              <a:avLst/>
            </a:prstGeom>
            <a:solidFill>
              <a:srgbClr val="ECE6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35042"/>
                </a:solidFill>
              </a:endParaRPr>
            </a:p>
          </p:txBody>
        </p:sp>
      </p:grpSp>
      <p:sp>
        <p:nvSpPr>
          <p:cNvPr id="417" name="Freeform 70"/>
          <p:cNvSpPr/>
          <p:nvPr/>
        </p:nvSpPr>
        <p:spPr bwMode="auto">
          <a:xfrm>
            <a:off x="10495915" y="2797175"/>
            <a:ext cx="354330" cy="336550"/>
          </a:xfrm>
          <a:custGeom>
            <a:gdLst>
              <a:gd name="T0" fmla="*/ 69 w 138"/>
              <a:gd name="T1" fmla="*/ 0 h 131"/>
              <a:gd name="T2" fmla="*/ 86 w 138"/>
              <a:gd name="T3" fmla="*/ 48 h 131"/>
              <a:gd name="T4" fmla="*/ 138 w 138"/>
              <a:gd name="T5" fmla="*/ 49 h 131"/>
              <a:gd name="T6" fmla="*/ 96 w 138"/>
              <a:gd name="T7" fmla="*/ 81 h 131"/>
              <a:gd name="T8" fmla="*/ 111 w 138"/>
              <a:gd name="T9" fmla="*/ 131 h 131"/>
              <a:gd name="T10" fmla="*/ 69 w 138"/>
              <a:gd name="T11" fmla="*/ 101 h 131"/>
              <a:gd name="T12" fmla="*/ 26 w 138"/>
              <a:gd name="T13" fmla="*/ 131 h 131"/>
              <a:gd name="T14" fmla="*/ 41 w 138"/>
              <a:gd name="T15" fmla="*/ 81 h 131"/>
              <a:gd name="T16" fmla="*/ 0 w 138"/>
              <a:gd name="T17" fmla="*/ 49 h 131"/>
              <a:gd name="T18" fmla="*/ 52 w 138"/>
              <a:gd name="T19" fmla="*/ 48 h 131"/>
              <a:gd name="T20" fmla="*/ 69 w 138"/>
              <a:gd name="T21" fmla="*/ 0 h 13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8" h="131">
                <a:moveTo>
                  <a:pt x="69" y="0"/>
                </a:moveTo>
                <a:lnTo>
                  <a:pt x="86" y="48"/>
                </a:lnTo>
                <a:lnTo>
                  <a:pt x="138" y="49"/>
                </a:lnTo>
                <a:lnTo>
                  <a:pt x="96" y="81"/>
                </a:lnTo>
                <a:lnTo>
                  <a:pt x="111" y="131"/>
                </a:lnTo>
                <a:lnTo>
                  <a:pt x="69" y="101"/>
                </a:lnTo>
                <a:lnTo>
                  <a:pt x="26" y="131"/>
                </a:lnTo>
                <a:lnTo>
                  <a:pt x="41" y="81"/>
                </a:lnTo>
                <a:lnTo>
                  <a:pt x="0" y="49"/>
                </a:lnTo>
                <a:lnTo>
                  <a:pt x="52" y="48"/>
                </a:lnTo>
                <a:lnTo>
                  <a:pt x="69" y="0"/>
                </a:lnTo>
                <a:close/>
              </a:path>
            </a:pathLst>
          </a:custGeom>
          <a:solidFill>
            <a:srgbClr val="D770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文本框 10"/>
          <p:cNvSpPr txBox="1"/>
          <p:nvPr/>
        </p:nvSpPr>
        <p:spPr>
          <a:xfrm>
            <a:off x="1469390" y="299720"/>
            <a:ext cx="8310880" cy="583565"/>
          </a:xfrm>
          <a:prstGeom prst="rect">
            <a:avLst/>
          </a:prstGeom>
          <a:noFill/>
        </p:spPr>
        <p:txBody>
          <a:bodyPr wrap="none" rtlCol="0" anchor="t">
            <a:spAutoFit/>
          </a:bodyPr>
          <a:lstStyle/>
          <a:p>
            <a:r>
              <a:rPr lang="zh-CN" altLang="en-US" sz="3200">
                <a:latin typeface="楷体" panose="02010609060101010101" charset="-122"/>
                <a:ea typeface="楷体" panose="02010609060101010101" charset="-122"/>
                <a:cs typeface="楷体" panose="02010609060101010101" charset="-122"/>
                <a:sym typeface="+mn-ea"/>
              </a:rPr>
              <a:t>1.顽强的毅力可以征服世界上任何一座高峰。</a:t>
            </a:r>
            <a:endParaRPr lang="zh-CN" altLang="en-US" sz="3200"/>
          </a:p>
        </p:txBody>
      </p:sp>
      <p:sp>
        <p:nvSpPr>
          <p:cNvPr id="12" name="文本框 11"/>
          <p:cNvSpPr txBox="1"/>
          <p:nvPr/>
        </p:nvSpPr>
        <p:spPr>
          <a:xfrm>
            <a:off x="1046480" y="1227455"/>
            <a:ext cx="9614535" cy="1076325"/>
          </a:xfrm>
          <a:prstGeom prst="rect">
            <a:avLst/>
          </a:prstGeom>
          <a:noFill/>
        </p:spPr>
        <p:txBody>
          <a:bodyPr wrap="square" rtlCol="0" anchor="t">
            <a:spAutoFit/>
          </a:bodyPr>
          <a:lstStyle/>
          <a:p>
            <a:r>
              <a:rPr lang="zh-CN" altLang="en-US" sz="3200">
                <a:latin typeface="楷体" panose="02010609060101010101" charset="-122"/>
                <a:ea typeface="楷体" panose="02010609060101010101" charset="-122"/>
                <a:cs typeface="楷体" panose="02010609060101010101" charset="-122"/>
                <a:sym typeface="+mn-ea"/>
              </a:rPr>
              <a:t>2.最难得的是，自从乌云罩在我头上以来，</a:t>
            </a:r>
            <a:endParaRPr lang="zh-CN" altLang="en-US" sz="3200">
              <a:latin typeface="楷体" panose="02010609060101010101" charset="-122"/>
              <a:ea typeface="楷体" panose="02010609060101010101" charset="-122"/>
              <a:cs typeface="楷体" panose="02010609060101010101" charset="-122"/>
            </a:endParaRPr>
          </a:p>
          <a:p>
            <a:r>
              <a:rPr lang="zh-CN" altLang="en-US" sz="3200">
                <a:latin typeface="楷体" panose="02010609060101010101" charset="-122"/>
                <a:ea typeface="楷体" panose="02010609060101010101" charset="-122"/>
                <a:cs typeface="楷体" panose="02010609060101010101" charset="-122"/>
                <a:sym typeface="+mn-ea"/>
              </a:rPr>
              <a:t>你守着我，反而比从前我红日高照的时候更加尽心了。</a:t>
            </a:r>
            <a:endParaRPr lang="zh-CN" altLang="en-US" sz="3200"/>
          </a:p>
        </p:txBody>
      </p:sp>
      <p:sp>
        <p:nvSpPr>
          <p:cNvPr id="13" name="文本框 12"/>
          <p:cNvSpPr txBox="1"/>
          <p:nvPr/>
        </p:nvSpPr>
        <p:spPr>
          <a:xfrm>
            <a:off x="451485" y="2471420"/>
            <a:ext cx="7982585" cy="1076325"/>
          </a:xfrm>
          <a:prstGeom prst="rect">
            <a:avLst/>
          </a:prstGeom>
          <a:noFill/>
        </p:spPr>
        <p:txBody>
          <a:bodyPr wrap="square" rtlCol="0" anchor="t">
            <a:spAutoFit/>
          </a:bodyPr>
          <a:lstStyle/>
          <a:p>
            <a:r>
              <a:rPr lang="zh-CN" altLang="en-US" sz="3200">
                <a:latin typeface="楷体" panose="02010609060101010101" charset="-122"/>
                <a:ea typeface="楷体" panose="02010609060101010101" charset="-122"/>
                <a:cs typeface="楷体" panose="02010609060101010101" charset="-122"/>
                <a:sym typeface="+mn-ea"/>
              </a:rPr>
              <a:t>3.对于身心惨遭摧残、濒于死去的人来说，</a:t>
            </a:r>
            <a:endParaRPr lang="zh-CN" altLang="en-US" sz="3200">
              <a:latin typeface="楷体" panose="02010609060101010101" charset="-122"/>
              <a:ea typeface="楷体" panose="02010609060101010101" charset="-122"/>
              <a:cs typeface="楷体" panose="02010609060101010101" charset="-122"/>
            </a:endParaRPr>
          </a:p>
          <a:p>
            <a:r>
              <a:rPr lang="zh-CN" altLang="en-US" sz="3200">
                <a:latin typeface="楷体" panose="02010609060101010101" charset="-122"/>
                <a:ea typeface="楷体" panose="02010609060101010101" charset="-122"/>
                <a:cs typeface="楷体" panose="02010609060101010101" charset="-122"/>
                <a:sym typeface="+mn-ea"/>
              </a:rPr>
              <a:t>朋友的真诚相助，将是一种再生之恩。</a:t>
            </a:r>
            <a:endParaRPr lang="zh-CN" altLang="en-US" sz="3200"/>
          </a:p>
        </p:txBody>
      </p:sp>
      <p:sp>
        <p:nvSpPr>
          <p:cNvPr id="14" name="文本框 13"/>
          <p:cNvSpPr txBox="1"/>
          <p:nvPr/>
        </p:nvSpPr>
        <p:spPr>
          <a:xfrm>
            <a:off x="2239010" y="4236720"/>
            <a:ext cx="6685280" cy="583565"/>
          </a:xfrm>
          <a:prstGeom prst="rect">
            <a:avLst/>
          </a:prstGeom>
          <a:noFill/>
        </p:spPr>
        <p:txBody>
          <a:bodyPr wrap="none" rtlCol="0" anchor="t">
            <a:spAutoFit/>
          </a:bodyPr>
          <a:lstStyle/>
          <a:p>
            <a:r>
              <a:rPr lang="zh-CN" altLang="en-US" sz="3200">
                <a:latin typeface="楷体" panose="02010609060101010101" charset="-122"/>
                <a:ea typeface="楷体" panose="02010609060101010101" charset="-122"/>
                <a:cs typeface="楷体" panose="02010609060101010101" charset="-122"/>
                <a:sym typeface="+mn-ea"/>
              </a:rPr>
              <a:t>4.失败是有限的，冒险则是无限的。</a:t>
            </a:r>
            <a:endParaRPr lang="zh-CN" altLang="en-US" sz="3200"/>
          </a:p>
        </p:txBody>
      </p:sp>
      <p:sp>
        <p:nvSpPr>
          <p:cNvPr id="15" name="文本框 14"/>
          <p:cNvSpPr txBox="1"/>
          <p:nvPr/>
        </p:nvSpPr>
        <p:spPr>
          <a:xfrm>
            <a:off x="2308225" y="5051425"/>
            <a:ext cx="6685280" cy="583565"/>
          </a:xfrm>
          <a:prstGeom prst="rect">
            <a:avLst/>
          </a:prstGeom>
          <a:noFill/>
        </p:spPr>
        <p:txBody>
          <a:bodyPr wrap="none" rtlCol="0" anchor="t">
            <a:spAutoFit/>
          </a:bodyPr>
          <a:lstStyle/>
          <a:p>
            <a:r>
              <a:rPr lang="en-US" altLang="zh-CN" sz="3200">
                <a:latin typeface="楷体" panose="02010609060101010101" charset="-122"/>
                <a:ea typeface="楷体" panose="02010609060101010101" charset="-122"/>
                <a:cs typeface="楷体" panose="02010609060101010101" charset="-122"/>
                <a:sym typeface="+mn-ea"/>
              </a:rPr>
              <a:t>5</a:t>
            </a:r>
            <a:r>
              <a:rPr lang="zh-CN" altLang="en-US" sz="3200">
                <a:latin typeface="楷体" panose="02010609060101010101" charset="-122"/>
                <a:ea typeface="楷体" panose="02010609060101010101" charset="-122"/>
                <a:cs typeface="楷体" panose="02010609060101010101" charset="-122"/>
                <a:sym typeface="+mn-ea"/>
              </a:rPr>
              <a:t>.别骄傲，别怀恨，别不肯原谅人。</a:t>
            </a:r>
            <a:endParaRPr lang="zh-CN" altLang="en-US" sz="3200"/>
          </a:p>
        </p:txBody>
      </p:sp>
      <p:sp>
        <p:nvSpPr>
          <p:cNvPr id="17" name="文本框 16"/>
          <p:cNvSpPr txBox="1"/>
          <p:nvPr/>
        </p:nvSpPr>
        <p:spPr>
          <a:xfrm>
            <a:off x="2105025" y="5880735"/>
            <a:ext cx="7498080" cy="583565"/>
          </a:xfrm>
          <a:prstGeom prst="rect">
            <a:avLst/>
          </a:prstGeom>
          <a:noFill/>
        </p:spPr>
        <p:txBody>
          <a:bodyPr wrap="none" rtlCol="0" anchor="t">
            <a:spAutoFit/>
          </a:bodyPr>
          <a:lstStyle/>
          <a:p>
            <a:r>
              <a:rPr lang="en-US" altLang="zh-CN" sz="3200">
                <a:latin typeface="楷体" panose="02010609060101010101" charset="-122"/>
                <a:ea typeface="楷体" panose="02010609060101010101" charset="-122"/>
                <a:cs typeface="楷体" panose="02010609060101010101" charset="-122"/>
                <a:sym typeface="+mn-ea"/>
              </a:rPr>
              <a:t>6</a:t>
            </a:r>
            <a:r>
              <a:rPr lang="zh-CN" altLang="en-US" sz="3200">
                <a:latin typeface="楷体" panose="02010609060101010101" charset="-122"/>
                <a:ea typeface="楷体" panose="02010609060101010101" charset="-122"/>
                <a:cs typeface="楷体" panose="02010609060101010101" charset="-122"/>
                <a:sym typeface="+mn-ea"/>
              </a:rPr>
              <a:t>.不值得看两次的书，也不值得看一次。</a:t>
            </a:r>
            <a:endParaRPr lang="zh-CN" altLang="en-US" sz="3200"/>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randombar(horizontal)">
                                      <p:cBhvr>
                                        <p:cTn id="7" dur="500"/>
                                        <p:tgtEl>
                                          <p:spTgt spid="38"/>
                                        </p:tgtEl>
                                      </p:cBhvr>
                                    </p:animEffect>
                                  </p:childTnLst>
                                </p:cTn>
                              </p:par>
                              <p:par>
                                <p:cTn id="8" presetID="14" presetClass="entr" presetSubtype="10" fill="hold"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randombar(horizontal)">
                                      <p:cBhvr>
                                        <p:cTn id="10" dur="500"/>
                                        <p:tgtEl>
                                          <p:spTgt spid="16"/>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417"/>
                                        </p:tgtEl>
                                        <p:attrNameLst>
                                          <p:attrName>style.visibility</p:attrName>
                                        </p:attrNameLst>
                                      </p:cBhvr>
                                      <p:to>
                                        <p:strVal val="visible"/>
                                      </p:to>
                                    </p:set>
                                    <p:animEffect transition="in" filter="randombar(horizontal)">
                                      <p:cBhvr>
                                        <p:cTn id="13" dur="500"/>
                                        <p:tgtEl>
                                          <p:spTgt spid="417"/>
                                        </p:tgtEl>
                                      </p:cBhvr>
                                    </p:animEffect>
                                  </p:childTnLst>
                                </p:cTn>
                              </p:par>
                            </p:childTnLst>
                          </p:cTn>
                        </p:par>
                      </p:childTnLst>
                    </p:cTn>
                  </p:par>
                  <p:par>
                    <p:cTn id="14" fill="hold" nodeType="clickPar">
                      <p:stCondLst>
                        <p:cond delay="indefinite"/>
                      </p:stCondLst>
                      <p:childTnLst>
                        <p:par>
                          <p:cTn id="15" fill="hold" nodeType="afterGroup">
                            <p:stCondLst>
                              <p:cond delay="0"/>
                            </p:stCondLst>
                            <p:childTnLst>
                              <p:par>
                                <p:cTn id="16" presetID="2" presetClass="entr" presetSubtype="4" fill="hold" nodeType="clickEffect">
                                  <p:stCondLst>
                                    <p:cond delay="0"/>
                                  </p:stCondLst>
                                  <p:childTnLst>
                                    <p:set>
                                      <p:cBhvr>
                                        <p:cTn id="17" dur="1" fill="hold">
                                          <p:stCondLst>
                                            <p:cond delay="0"/>
                                          </p:stCondLst>
                                        </p:cTn>
                                        <p:tgtEl>
                                          <p:spTgt spid="11">
                                            <p:txEl>
                                              <p:pRg st="0" end="0"/>
                                            </p:txEl>
                                          </p:spTgt>
                                        </p:tgtEl>
                                        <p:attrNameLst>
                                          <p:attrName>style.visibility</p:attrName>
                                        </p:attrNameLst>
                                      </p:cBhvr>
                                      <p:to>
                                        <p:strVal val="visible"/>
                                      </p:to>
                                    </p:set>
                                    <p:anim calcmode="lin" valueType="num">
                                      <p:cBhvr additive="base">
                                        <p:cTn id="18" dur="500" fill="hold"/>
                                        <p:tgtEl>
                                          <p:spTgt spid="11">
                                            <p:txEl>
                                              <p:pRg st="0" end="0"/>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1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0" fill="hold" nodeType="clickPar">
                      <p:stCondLst>
                        <p:cond delay="indefinite"/>
                      </p:stCondLst>
                      <p:childTnLst>
                        <p:par>
                          <p:cTn id="21" fill="hold" nodeType="afterGroup">
                            <p:stCondLst>
                              <p:cond delay="0"/>
                            </p:stCondLst>
                            <p:childTnLst>
                              <p:par>
                                <p:cTn id="22" presetID="3" presetClass="entr" presetSubtype="10" fill="hold" nodeType="clickEffect">
                                  <p:stCondLst>
                                    <p:cond delay="0"/>
                                  </p:stCondLst>
                                  <p:childTnLst>
                                    <p:set>
                                      <p:cBhvr>
                                        <p:cTn id="23" dur="1" fill="hold">
                                          <p:stCondLst>
                                            <p:cond delay="0"/>
                                          </p:stCondLst>
                                        </p:cTn>
                                        <p:tgtEl>
                                          <p:spTgt spid="12">
                                            <p:txEl>
                                              <p:pRg st="0" end="0"/>
                                            </p:txEl>
                                          </p:spTgt>
                                        </p:tgtEl>
                                        <p:attrNameLst>
                                          <p:attrName>style.visibility</p:attrName>
                                        </p:attrNameLst>
                                      </p:cBhvr>
                                      <p:to>
                                        <p:strVal val="visible"/>
                                      </p:to>
                                    </p:set>
                                    <p:animEffect transition="in" filter="blinds(horizontal)">
                                      <p:cBhvr>
                                        <p:cTn id="24" dur="500"/>
                                        <p:tgtEl>
                                          <p:spTgt spid="12">
                                            <p:txEl>
                                              <p:pRg st="0" end="0"/>
                                            </p:txEl>
                                          </p:spTgt>
                                        </p:tgtEl>
                                      </p:cBhvr>
                                    </p:animEffect>
                                  </p:childTnLst>
                                </p:cTn>
                              </p:par>
                              <p:par>
                                <p:cTn id="25" presetID="3" presetClass="entr" presetSubtype="10" fill="hold" nodeType="withEffect">
                                  <p:stCondLst>
                                    <p:cond delay="0"/>
                                  </p:stCondLst>
                                  <p:childTnLst>
                                    <p:set>
                                      <p:cBhvr>
                                        <p:cTn id="26" dur="1" fill="hold">
                                          <p:stCondLst>
                                            <p:cond delay="0"/>
                                          </p:stCondLst>
                                        </p:cTn>
                                        <p:tgtEl>
                                          <p:spTgt spid="12">
                                            <p:txEl>
                                              <p:pRg st="1" end="1"/>
                                            </p:txEl>
                                          </p:spTgt>
                                        </p:tgtEl>
                                        <p:attrNameLst>
                                          <p:attrName>style.visibility</p:attrName>
                                        </p:attrNameLst>
                                      </p:cBhvr>
                                      <p:to>
                                        <p:strVal val="visible"/>
                                      </p:to>
                                    </p:set>
                                    <p:animEffect transition="in" filter="blinds(horizontal)">
                                      <p:cBhvr>
                                        <p:cTn id="27" dur="500"/>
                                        <p:tgtEl>
                                          <p:spTgt spid="12">
                                            <p:txEl>
                                              <p:pRg st="1" end="1"/>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1" presetClass="entr" presetSubtype="0" fill="hold" nodeType="clickEffect">
                                  <p:stCondLst>
                                    <p:cond delay="0"/>
                                  </p:stCondLst>
                                  <p:childTnLst>
                                    <p:set>
                                      <p:cBhvr>
                                        <p:cTn id="31" dur="1" fill="hold">
                                          <p:stCondLst>
                                            <p:cond delay="0"/>
                                          </p:stCondLst>
                                        </p:cTn>
                                        <p:tgtEl>
                                          <p:spTgt spid="13">
                                            <p:txEl>
                                              <p:pRg st="0" end="0"/>
                                            </p:txEl>
                                          </p:spTgt>
                                        </p:tgtEl>
                                        <p:attrNameLst>
                                          <p:attrName>style.visibility</p:attrName>
                                        </p:attrNameLst>
                                      </p:cBhvr>
                                      <p:to>
                                        <p:strVal val="visible"/>
                                      </p:to>
                                    </p:set>
                                  </p:childTnLst>
                                </p:cTn>
                              </p:par>
                              <p:par>
                                <p:cTn id="32" presetID="1" presetClass="entr" presetSubtype="0" fill="hold" nodeType="withEffect">
                                  <p:stCondLst>
                                    <p:cond delay="0"/>
                                  </p:stCondLst>
                                  <p:childTnLst>
                                    <p:set>
                                      <p:cBhvr>
                                        <p:cTn id="33" dur="1" fill="hold">
                                          <p:stCondLst>
                                            <p:cond delay="0"/>
                                          </p:stCondLst>
                                        </p:cTn>
                                        <p:tgtEl>
                                          <p:spTgt spid="13">
                                            <p:txEl>
                                              <p:pRg st="1" end="1"/>
                                            </p:txEl>
                                          </p:spTgt>
                                        </p:tgtEl>
                                        <p:attrNameLst>
                                          <p:attrName>style.visibility</p:attrName>
                                        </p:attrNameLst>
                                      </p:cBhvr>
                                      <p:to>
                                        <p:strVal val="visible"/>
                                      </p:to>
                                    </p:set>
                                  </p:childTnLst>
                                </p:cTn>
                              </p:par>
                            </p:childTnLst>
                          </p:cTn>
                        </p:par>
                      </p:childTnLst>
                    </p:cTn>
                  </p:par>
                  <p:par>
                    <p:cTn id="34" fill="hold" nodeType="clickPar">
                      <p:stCondLst>
                        <p:cond delay="indefinite"/>
                      </p:stCondLst>
                      <p:childTnLst>
                        <p:par>
                          <p:cTn id="35" fill="hold" nodeType="afterGroup">
                            <p:stCondLst>
                              <p:cond delay="0"/>
                            </p:stCondLst>
                            <p:childTnLst>
                              <p:par>
                                <p:cTn id="36" presetID="2" presetClass="entr" presetSubtype="4" fill="hold" nodeType="clickEffect">
                                  <p:stCondLst>
                                    <p:cond delay="0"/>
                                  </p:stCondLst>
                                  <p:childTnLst>
                                    <p:set>
                                      <p:cBhvr>
                                        <p:cTn id="37" dur="1" fill="hold">
                                          <p:stCondLst>
                                            <p:cond delay="0"/>
                                          </p:stCondLst>
                                        </p:cTn>
                                        <p:tgtEl>
                                          <p:spTgt spid="14">
                                            <p:txEl>
                                              <p:pRg st="0" end="0"/>
                                            </p:txEl>
                                          </p:spTgt>
                                        </p:tgtEl>
                                        <p:attrNameLst>
                                          <p:attrName>style.visibility</p:attrName>
                                        </p:attrNameLst>
                                      </p:cBhvr>
                                      <p:to>
                                        <p:strVal val="visible"/>
                                      </p:to>
                                    </p:set>
                                    <p:anim calcmode="lin" valueType="num">
                                      <p:cBhvr additive="base">
                                        <p:cTn id="38" dur="500" fill="hold"/>
                                        <p:tgtEl>
                                          <p:spTgt spid="14">
                                            <p:txEl>
                                              <p:pRg st="0" end="0"/>
                                            </p:txEl>
                                          </p:spTgt>
                                        </p:tgtEl>
                                        <p:attrNameLst>
                                          <p:attrName>ppt_x</p:attrName>
                                        </p:attrNameLst>
                                      </p:cBhvr>
                                      <p:tavLst>
                                        <p:tav tm="0">
                                          <p:val>
                                            <p:strVal val="#ppt_x"/>
                                          </p:val>
                                        </p:tav>
                                        <p:tav tm="100000">
                                          <p:val>
                                            <p:strVal val="#ppt_x"/>
                                          </p:val>
                                        </p:tav>
                                      </p:tavLst>
                                    </p:anim>
                                    <p:anim calcmode="lin" valueType="num">
                                      <p:cBhvr additive="base">
                                        <p:cTn id="39" dur="500" fill="hold"/>
                                        <p:tgtEl>
                                          <p:spTgt spid="1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40" fill="hold" nodeType="clickPar">
                      <p:stCondLst>
                        <p:cond delay="indefinite"/>
                      </p:stCondLst>
                      <p:childTnLst>
                        <p:par>
                          <p:cTn id="41" fill="hold" nodeType="afterGroup">
                            <p:stCondLst>
                              <p:cond delay="0"/>
                            </p:stCondLst>
                            <p:childTnLst>
                              <p:par>
                                <p:cTn id="42" presetID="2" presetClass="entr" presetSubtype="4" fill="hold" nodeType="clickEffect">
                                  <p:stCondLst>
                                    <p:cond delay="0"/>
                                  </p:stCondLst>
                                  <p:childTnLst>
                                    <p:set>
                                      <p:cBhvr>
                                        <p:cTn id="43" dur="1" fill="hold">
                                          <p:stCondLst>
                                            <p:cond delay="0"/>
                                          </p:stCondLst>
                                        </p:cTn>
                                        <p:tgtEl>
                                          <p:spTgt spid="15">
                                            <p:txEl>
                                              <p:pRg st="0" end="0"/>
                                            </p:txEl>
                                          </p:spTgt>
                                        </p:tgtEl>
                                        <p:attrNameLst>
                                          <p:attrName>style.visibility</p:attrName>
                                        </p:attrNameLst>
                                      </p:cBhvr>
                                      <p:to>
                                        <p:strVal val="visible"/>
                                      </p:to>
                                    </p:set>
                                    <p:anim calcmode="lin" valueType="num">
                                      <p:cBhvr additive="base">
                                        <p:cTn id="44" dur="500" fill="hold"/>
                                        <p:tgtEl>
                                          <p:spTgt spid="15">
                                            <p:txEl>
                                              <p:pRg st="0" end="0"/>
                                            </p:txEl>
                                          </p:spTgt>
                                        </p:tgtEl>
                                        <p:attrNameLst>
                                          <p:attrName>ppt_x</p:attrName>
                                        </p:attrNameLst>
                                      </p:cBhvr>
                                      <p:tavLst>
                                        <p:tav tm="0">
                                          <p:val>
                                            <p:strVal val="#ppt_x"/>
                                          </p:val>
                                        </p:tav>
                                        <p:tav tm="100000">
                                          <p:val>
                                            <p:strVal val="#ppt_x"/>
                                          </p:val>
                                        </p:tav>
                                      </p:tavLst>
                                    </p:anim>
                                    <p:anim calcmode="lin" valueType="num">
                                      <p:cBhvr additive="base">
                                        <p:cTn id="45" dur="500" fill="hold"/>
                                        <p:tgtEl>
                                          <p:spTgt spid="1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46" fill="hold" nodeType="clickPar">
                      <p:stCondLst>
                        <p:cond delay="indefinite"/>
                      </p:stCondLst>
                      <p:childTnLst>
                        <p:par>
                          <p:cTn id="47" fill="hold" nodeType="afterGroup">
                            <p:stCondLst>
                              <p:cond delay="0"/>
                            </p:stCondLst>
                            <p:childTnLst>
                              <p:par>
                                <p:cTn id="48" presetID="20" presetClass="entr" presetSubtype="0" fill="hold" nodeType="clickEffect">
                                  <p:stCondLst>
                                    <p:cond delay="0"/>
                                  </p:stCondLst>
                                  <p:childTnLst>
                                    <p:set>
                                      <p:cBhvr>
                                        <p:cTn id="49" dur="1" fill="hold">
                                          <p:stCondLst>
                                            <p:cond delay="0"/>
                                          </p:stCondLst>
                                        </p:cTn>
                                        <p:tgtEl>
                                          <p:spTgt spid="17">
                                            <p:txEl>
                                              <p:pRg st="0" end="0"/>
                                            </p:txEl>
                                          </p:spTgt>
                                        </p:tgtEl>
                                        <p:attrNameLst>
                                          <p:attrName>style.visibility</p:attrName>
                                        </p:attrNameLst>
                                      </p:cBhvr>
                                      <p:to>
                                        <p:strVal val="visible"/>
                                      </p:to>
                                    </p:set>
                                    <p:animEffect transition="in" filter="wedge">
                                      <p:cBhvr>
                                        <p:cTn id="50" dur="2000"/>
                                        <p:tgtEl>
                                          <p:spTgt spid="1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417" grpId="0"/>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10" name="组合 9"/>
          <p:cNvGrpSpPr/>
          <p:nvPr/>
        </p:nvGrpSpPr>
        <p:grpSpPr>
          <a:xfrm>
            <a:off x="-34925" y="56515"/>
            <a:ext cx="12292330" cy="6711315"/>
            <a:chOff x="-55" y="89"/>
            <a:chExt cx="19358" cy="10569"/>
          </a:xfrm>
        </p:grpSpPr>
        <p:pic>
          <p:nvPicPr>
            <p:cNvPr id="6" name="图片 5" descr="856"/>
            <p:cNvPicPr>
              <a:picLocks noChangeAspect="1"/>
            </p:cNvPicPr>
            <p:nvPr/>
          </p:nvPicPr>
          <p:blipFill>
            <a:blip r:embed="rId3"/>
            <a:srcRect l="61779" t="10517" r="2871" b="78736"/>
            <a:stretch>
              <a:fillRect/>
            </a:stretch>
          </p:blipFill>
          <p:spPr>
            <a:xfrm flipH="1">
              <a:off x="-55" y="89"/>
              <a:ext cx="2515" cy="1145"/>
            </a:xfrm>
            <a:prstGeom prst="rect">
              <a:avLst/>
            </a:prstGeom>
          </p:spPr>
        </p:pic>
        <p:cxnSp>
          <p:nvCxnSpPr>
            <p:cNvPr id="2" name="直接连接符 1"/>
            <p:cNvCxnSpPr/>
            <p:nvPr/>
          </p:nvCxnSpPr>
          <p:spPr>
            <a:xfrm>
              <a:off x="2314" y="331"/>
              <a:ext cx="14665" cy="0"/>
            </a:xfrm>
            <a:prstGeom prst="line">
              <a:avLst/>
            </a:prstGeom>
            <a:ln w="6350">
              <a:solidFill>
                <a:srgbClr val="B89468"/>
              </a:solidFill>
            </a:ln>
          </p:spPr>
          <p:style>
            <a:lnRef idx="1">
              <a:schemeClr val="accent1"/>
            </a:lnRef>
            <a:fillRef idx="0">
              <a:schemeClr val="accent1"/>
            </a:fillRef>
            <a:effectRef idx="0">
              <a:schemeClr val="accent1"/>
            </a:effectRef>
            <a:fontRef idx="minor">
              <a:schemeClr val="tx1"/>
            </a:fontRef>
          </p:style>
        </p:cxnSp>
        <p:pic>
          <p:nvPicPr>
            <p:cNvPr id="3" name="图片 2" descr="856"/>
            <p:cNvPicPr>
              <a:picLocks noChangeAspect="1"/>
            </p:cNvPicPr>
            <p:nvPr/>
          </p:nvPicPr>
          <p:blipFill>
            <a:blip r:embed="rId3"/>
            <a:srcRect l="61779" t="10517" r="2871" b="78736"/>
            <a:stretch>
              <a:fillRect/>
            </a:stretch>
          </p:blipFill>
          <p:spPr>
            <a:xfrm>
              <a:off x="16789" y="89"/>
              <a:ext cx="2515" cy="1145"/>
            </a:xfrm>
            <a:prstGeom prst="rect">
              <a:avLst/>
            </a:prstGeom>
          </p:spPr>
        </p:pic>
        <p:pic>
          <p:nvPicPr>
            <p:cNvPr id="4" name="图片 3" descr="856"/>
            <p:cNvPicPr>
              <a:picLocks noChangeAspect="1"/>
            </p:cNvPicPr>
            <p:nvPr/>
          </p:nvPicPr>
          <p:blipFill>
            <a:blip r:embed="rId3"/>
            <a:srcRect l="61779" t="10517" r="2871" b="78736"/>
            <a:stretch>
              <a:fillRect/>
            </a:stretch>
          </p:blipFill>
          <p:spPr>
            <a:xfrm flipV="1">
              <a:off x="16789" y="9514"/>
              <a:ext cx="2515" cy="1145"/>
            </a:xfrm>
            <a:prstGeom prst="rect">
              <a:avLst/>
            </a:prstGeom>
          </p:spPr>
        </p:pic>
        <p:pic>
          <p:nvPicPr>
            <p:cNvPr id="5" name="图片 4" descr="856"/>
            <p:cNvPicPr>
              <a:picLocks noChangeAspect="1"/>
            </p:cNvPicPr>
            <p:nvPr/>
          </p:nvPicPr>
          <p:blipFill>
            <a:blip r:embed="rId3"/>
            <a:srcRect l="61779" t="10517" r="2871" b="78736"/>
            <a:stretch>
              <a:fillRect/>
            </a:stretch>
          </p:blipFill>
          <p:spPr>
            <a:xfrm flipH="1" flipV="1">
              <a:off x="-55" y="9514"/>
              <a:ext cx="2515" cy="1145"/>
            </a:xfrm>
            <a:prstGeom prst="rect">
              <a:avLst/>
            </a:prstGeom>
          </p:spPr>
        </p:pic>
        <p:cxnSp>
          <p:nvCxnSpPr>
            <p:cNvPr id="7" name="直接连接符 6"/>
            <p:cNvCxnSpPr/>
            <p:nvPr/>
          </p:nvCxnSpPr>
          <p:spPr>
            <a:xfrm>
              <a:off x="2314" y="10409"/>
              <a:ext cx="14665" cy="0"/>
            </a:xfrm>
            <a:prstGeom prst="line">
              <a:avLst/>
            </a:prstGeom>
            <a:ln w="6350">
              <a:solidFill>
                <a:srgbClr val="B89468"/>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H="1">
              <a:off x="531" y="1181"/>
              <a:ext cx="0" cy="8331"/>
            </a:xfrm>
            <a:prstGeom prst="line">
              <a:avLst/>
            </a:prstGeom>
            <a:ln>
              <a:solidFill>
                <a:srgbClr val="B89468"/>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H="1">
              <a:off x="18697" y="1183"/>
              <a:ext cx="0" cy="8331"/>
            </a:xfrm>
            <a:prstGeom prst="line">
              <a:avLst/>
            </a:prstGeom>
            <a:ln>
              <a:solidFill>
                <a:srgbClr val="B89468"/>
              </a:solidFill>
            </a:ln>
          </p:spPr>
          <p:style>
            <a:lnRef idx="1">
              <a:schemeClr val="accent1"/>
            </a:lnRef>
            <a:fillRef idx="0">
              <a:schemeClr val="accent1"/>
            </a:fillRef>
            <a:effectRef idx="0">
              <a:schemeClr val="accent1"/>
            </a:effectRef>
            <a:fontRef idx="minor">
              <a:schemeClr val="tx1"/>
            </a:fontRef>
          </p:style>
        </p:cxnSp>
      </p:grpSp>
      <p:sp>
        <p:nvSpPr>
          <p:cNvPr id="38" name="矩形 37"/>
          <p:cNvSpPr/>
          <p:nvPr/>
        </p:nvSpPr>
        <p:spPr>
          <a:xfrm flipV="1">
            <a:off x="327660" y="3597910"/>
            <a:ext cx="11536045" cy="76200"/>
          </a:xfrm>
          <a:prstGeom prst="rect">
            <a:avLst/>
          </a:prstGeom>
          <a:solidFill>
            <a:srgbClr val="9F79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35042"/>
              </a:solidFill>
            </a:endParaRPr>
          </a:p>
        </p:txBody>
      </p:sp>
      <p:grpSp>
        <p:nvGrpSpPr>
          <p:cNvPr id="16" name="组合 15"/>
          <p:cNvGrpSpPr/>
          <p:nvPr/>
        </p:nvGrpSpPr>
        <p:grpSpPr>
          <a:xfrm>
            <a:off x="8924290" y="2647950"/>
            <a:ext cx="720090" cy="1026160"/>
            <a:chOff x="9352099" y="1524874"/>
            <a:chExt cx="1336675" cy="1905000"/>
          </a:xfrm>
          <a:solidFill>
            <a:srgbClr val="635042"/>
          </a:solidFill>
        </p:grpSpPr>
        <p:sp>
          <p:nvSpPr>
            <p:cNvPr id="18" name="KSO_Shape"/>
            <p:cNvSpPr/>
            <p:nvPr/>
          </p:nvSpPr>
          <p:spPr>
            <a:xfrm>
              <a:off x="9352099" y="1524874"/>
              <a:ext cx="1336675" cy="1905000"/>
            </a:xfrm>
            <a:custGeom>
              <a:gdLst>
                <a:gd name="connsiteX0" fmla="*/ 586581 w 1173161"/>
                <a:gd name="connsiteY0" fmla="*/ 0 h 1672438"/>
                <a:gd name="connsiteX1" fmla="*/ 1001356 w 1173161"/>
                <a:gd name="connsiteY1" fmla="*/ 171806 h 1672438"/>
                <a:gd name="connsiteX2" fmla="*/ 1001356 w 1173161"/>
                <a:gd name="connsiteY2" fmla="*/ 1001357 h 1672438"/>
                <a:gd name="connsiteX3" fmla="*/ 586581 w 1173161"/>
                <a:gd name="connsiteY3" fmla="*/ 1672438 h 1672438"/>
                <a:gd name="connsiteX4" fmla="*/ 171805 w 1173161"/>
                <a:gd name="connsiteY4" fmla="*/ 1001357 h 1672438"/>
                <a:gd name="connsiteX5" fmla="*/ 171805 w 1173161"/>
                <a:gd name="connsiteY5" fmla="*/ 171806 h 1672438"/>
                <a:gd name="connsiteX6" fmla="*/ 586581 w 1173161"/>
                <a:gd name="connsiteY6" fmla="*/ 0 h 167243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73161" h="1672438">
                  <a:moveTo>
                    <a:pt x="586581" y="0"/>
                  </a:moveTo>
                  <a:cubicBezTo>
                    <a:pt x="736700" y="0"/>
                    <a:pt x="886819" y="57269"/>
                    <a:pt x="1001356" y="171806"/>
                  </a:cubicBezTo>
                  <a:cubicBezTo>
                    <a:pt x="1230430" y="400880"/>
                    <a:pt x="1230430" y="772282"/>
                    <a:pt x="1001356" y="1001357"/>
                  </a:cubicBezTo>
                  <a:cubicBezTo>
                    <a:pt x="820380" y="1182333"/>
                    <a:pt x="682121" y="1406027"/>
                    <a:pt x="586581" y="1672438"/>
                  </a:cubicBezTo>
                  <a:cubicBezTo>
                    <a:pt x="491040" y="1406027"/>
                    <a:pt x="352782" y="1182333"/>
                    <a:pt x="171805" y="1001357"/>
                  </a:cubicBezTo>
                  <a:cubicBezTo>
                    <a:pt x="-57269" y="772282"/>
                    <a:pt x="-57269" y="400880"/>
                    <a:pt x="171805" y="171806"/>
                  </a:cubicBezTo>
                  <a:cubicBezTo>
                    <a:pt x="286343" y="57269"/>
                    <a:pt x="436462" y="0"/>
                    <a:pt x="586581" y="0"/>
                  </a:cubicBezTo>
                  <a:close/>
                </a:path>
              </a:pathLst>
            </a:custGeom>
            <a:solidFill>
              <a:srgbClr val="D7706E"/>
            </a:solidFill>
            <a:ln>
              <a:noFill/>
            </a:ln>
          </p:spPr>
          <p:style>
            <a:lnRef idx="2">
              <a:schemeClr val="accent1">
                <a:shade val="50000"/>
              </a:schemeClr>
            </a:lnRef>
            <a:fillRef idx="1">
              <a:schemeClr val="accent1"/>
            </a:fillRef>
            <a:effectRef idx="0">
              <a:schemeClr val="accent1"/>
            </a:effectRef>
            <a:fontRef idx="minor">
              <a:schemeClr val="lt1"/>
            </a:fontRef>
          </p:style>
          <p:txBody>
            <a:bodyPr bIns="57600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ct val="0"/>
                </a:spcBef>
                <a:spcAft>
                  <a:spcPct val="0"/>
                </a:spcAft>
                <a:defRPr/>
              </a:pPr>
              <a:endParaRPr lang="zh-CN" altLang="en-US">
                <a:solidFill>
                  <a:srgbClr val="635042"/>
                </a:solidFill>
              </a:endParaRPr>
            </a:p>
          </p:txBody>
        </p:sp>
        <p:sp>
          <p:nvSpPr>
            <p:cNvPr id="19" name="椭圆 18"/>
            <p:cNvSpPr/>
            <p:nvPr/>
          </p:nvSpPr>
          <p:spPr>
            <a:xfrm>
              <a:off x="9480376" y="1655142"/>
              <a:ext cx="1080120" cy="1080120"/>
            </a:xfrm>
            <a:prstGeom prst="ellipse">
              <a:avLst/>
            </a:prstGeom>
            <a:solidFill>
              <a:srgbClr val="ECE6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35042"/>
                </a:solidFill>
              </a:endParaRPr>
            </a:p>
          </p:txBody>
        </p:sp>
      </p:grpSp>
      <p:sp>
        <p:nvSpPr>
          <p:cNvPr id="417" name="Freeform 70"/>
          <p:cNvSpPr/>
          <p:nvPr/>
        </p:nvSpPr>
        <p:spPr bwMode="auto">
          <a:xfrm>
            <a:off x="10495915" y="2797175"/>
            <a:ext cx="354330" cy="336550"/>
          </a:xfrm>
          <a:custGeom>
            <a:gdLst>
              <a:gd name="T0" fmla="*/ 69 w 138"/>
              <a:gd name="T1" fmla="*/ 0 h 131"/>
              <a:gd name="T2" fmla="*/ 86 w 138"/>
              <a:gd name="T3" fmla="*/ 48 h 131"/>
              <a:gd name="T4" fmla="*/ 138 w 138"/>
              <a:gd name="T5" fmla="*/ 49 h 131"/>
              <a:gd name="T6" fmla="*/ 96 w 138"/>
              <a:gd name="T7" fmla="*/ 81 h 131"/>
              <a:gd name="T8" fmla="*/ 111 w 138"/>
              <a:gd name="T9" fmla="*/ 131 h 131"/>
              <a:gd name="T10" fmla="*/ 69 w 138"/>
              <a:gd name="T11" fmla="*/ 101 h 131"/>
              <a:gd name="T12" fmla="*/ 26 w 138"/>
              <a:gd name="T13" fmla="*/ 131 h 131"/>
              <a:gd name="T14" fmla="*/ 41 w 138"/>
              <a:gd name="T15" fmla="*/ 81 h 131"/>
              <a:gd name="T16" fmla="*/ 0 w 138"/>
              <a:gd name="T17" fmla="*/ 49 h 131"/>
              <a:gd name="T18" fmla="*/ 52 w 138"/>
              <a:gd name="T19" fmla="*/ 48 h 131"/>
              <a:gd name="T20" fmla="*/ 69 w 138"/>
              <a:gd name="T21" fmla="*/ 0 h 13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8" h="131">
                <a:moveTo>
                  <a:pt x="69" y="0"/>
                </a:moveTo>
                <a:lnTo>
                  <a:pt x="86" y="48"/>
                </a:lnTo>
                <a:lnTo>
                  <a:pt x="138" y="49"/>
                </a:lnTo>
                <a:lnTo>
                  <a:pt x="96" y="81"/>
                </a:lnTo>
                <a:lnTo>
                  <a:pt x="111" y="131"/>
                </a:lnTo>
                <a:lnTo>
                  <a:pt x="69" y="101"/>
                </a:lnTo>
                <a:lnTo>
                  <a:pt x="26" y="131"/>
                </a:lnTo>
                <a:lnTo>
                  <a:pt x="41" y="81"/>
                </a:lnTo>
                <a:lnTo>
                  <a:pt x="0" y="49"/>
                </a:lnTo>
                <a:lnTo>
                  <a:pt x="52" y="48"/>
                </a:lnTo>
                <a:lnTo>
                  <a:pt x="69" y="0"/>
                </a:lnTo>
                <a:close/>
              </a:path>
            </a:pathLst>
          </a:custGeom>
          <a:solidFill>
            <a:srgbClr val="D770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文本框 10"/>
          <p:cNvSpPr txBox="1"/>
          <p:nvPr/>
        </p:nvSpPr>
        <p:spPr>
          <a:xfrm>
            <a:off x="751205" y="1607185"/>
            <a:ext cx="10749280" cy="583565"/>
          </a:xfrm>
          <a:prstGeom prst="rect">
            <a:avLst/>
          </a:prstGeom>
          <a:noFill/>
        </p:spPr>
        <p:txBody>
          <a:bodyPr wrap="none" rtlCol="0" anchor="t">
            <a:spAutoFit/>
          </a:bodyPr>
          <a:lstStyle/>
          <a:p>
            <a:r>
              <a:rPr lang="en-US" altLang="zh-CN" sz="3200">
                <a:latin typeface="楷体" panose="02010609060101010101" charset="-122"/>
                <a:ea typeface="楷体" panose="02010609060101010101" charset="-122"/>
                <a:cs typeface="楷体" panose="02010609060101010101" charset="-122"/>
                <a:sym typeface="+mn-ea"/>
              </a:rPr>
              <a:t>8</a:t>
            </a:r>
            <a:r>
              <a:rPr lang="zh-CN" altLang="en-US" sz="3200">
                <a:latin typeface="楷体" panose="02010609060101010101" charset="-122"/>
                <a:ea typeface="楷体" panose="02010609060101010101" charset="-122"/>
                <a:cs typeface="楷体" panose="02010609060101010101" charset="-122"/>
                <a:sym typeface="+mn-ea"/>
              </a:rPr>
              <a:t>.一片用努力换来的面包皮比一桌继承来的酒席好吃得多。</a:t>
            </a:r>
            <a:endParaRPr lang="zh-CN" altLang="en-US" sz="3200"/>
          </a:p>
        </p:txBody>
      </p:sp>
      <p:sp>
        <p:nvSpPr>
          <p:cNvPr id="12" name="文本框 11"/>
          <p:cNvSpPr txBox="1"/>
          <p:nvPr/>
        </p:nvSpPr>
        <p:spPr>
          <a:xfrm>
            <a:off x="1889125" y="2213610"/>
            <a:ext cx="7498080" cy="583565"/>
          </a:xfrm>
          <a:prstGeom prst="rect">
            <a:avLst/>
          </a:prstGeom>
          <a:noFill/>
        </p:spPr>
        <p:txBody>
          <a:bodyPr wrap="none" rtlCol="0" anchor="t">
            <a:spAutoFit/>
          </a:bodyPr>
          <a:lstStyle/>
          <a:p>
            <a:r>
              <a:rPr lang="en-US" sz="3200">
                <a:latin typeface="楷体" panose="02010609060101010101" charset="-122"/>
                <a:ea typeface="楷体" panose="02010609060101010101" charset="-122"/>
                <a:cs typeface="楷体" panose="02010609060101010101" charset="-122"/>
                <a:sym typeface="+mn-ea"/>
              </a:rPr>
              <a:t>9</a:t>
            </a:r>
            <a:r>
              <a:rPr lang="zh-CN" altLang="en-US" sz="3200">
                <a:latin typeface="楷体" panose="02010609060101010101" charset="-122"/>
                <a:ea typeface="楷体" panose="02010609060101010101" charset="-122"/>
                <a:cs typeface="楷体" panose="02010609060101010101" charset="-122"/>
                <a:sym typeface="+mn-ea"/>
              </a:rPr>
              <a:t>.善良的人会把生活里的黑暗变成光明。</a:t>
            </a:r>
            <a:endParaRPr lang="zh-CN" altLang="en-US" sz="3200"/>
          </a:p>
        </p:txBody>
      </p:sp>
      <p:sp>
        <p:nvSpPr>
          <p:cNvPr id="13" name="文本框 12"/>
          <p:cNvSpPr txBox="1"/>
          <p:nvPr/>
        </p:nvSpPr>
        <p:spPr>
          <a:xfrm>
            <a:off x="1796415" y="3014345"/>
            <a:ext cx="5669280" cy="583565"/>
          </a:xfrm>
          <a:prstGeom prst="rect">
            <a:avLst/>
          </a:prstGeom>
          <a:noFill/>
        </p:spPr>
        <p:txBody>
          <a:bodyPr wrap="none" rtlCol="0" anchor="t">
            <a:spAutoFit/>
          </a:bodyPr>
          <a:lstStyle/>
          <a:p>
            <a:r>
              <a:rPr lang="zh-CN" altLang="en-US" sz="3200">
                <a:latin typeface="楷体" panose="02010609060101010101" charset="-122"/>
                <a:ea typeface="楷体" panose="02010609060101010101" charset="-122"/>
                <a:cs typeface="楷体" panose="02010609060101010101" charset="-122"/>
                <a:sym typeface="+mn-ea"/>
              </a:rPr>
              <a:t>1</a:t>
            </a:r>
            <a:r>
              <a:rPr lang="en-US" altLang="zh-CN" sz="3200">
                <a:latin typeface="楷体" panose="02010609060101010101" charset="-122"/>
                <a:ea typeface="楷体" panose="02010609060101010101" charset="-122"/>
                <a:cs typeface="楷体" panose="02010609060101010101" charset="-122"/>
                <a:sym typeface="+mn-ea"/>
              </a:rPr>
              <a:t>0</a:t>
            </a:r>
            <a:r>
              <a:rPr lang="zh-CN" altLang="en-US" sz="3200">
                <a:latin typeface="楷体" panose="02010609060101010101" charset="-122"/>
                <a:ea typeface="楷体" panose="02010609060101010101" charset="-122"/>
                <a:cs typeface="楷体" panose="02010609060101010101" charset="-122"/>
                <a:sym typeface="+mn-ea"/>
              </a:rPr>
              <a:t>.我所收获的，是我种下的。</a:t>
            </a:r>
            <a:endParaRPr lang="zh-CN" altLang="en-US" sz="3200"/>
          </a:p>
        </p:txBody>
      </p:sp>
      <p:sp>
        <p:nvSpPr>
          <p:cNvPr id="14" name="文本框 13"/>
          <p:cNvSpPr txBox="1"/>
          <p:nvPr/>
        </p:nvSpPr>
        <p:spPr>
          <a:xfrm>
            <a:off x="2239645" y="3865245"/>
            <a:ext cx="7498080" cy="2553335"/>
          </a:xfrm>
          <a:prstGeom prst="rect">
            <a:avLst/>
          </a:prstGeom>
          <a:noFill/>
        </p:spPr>
        <p:txBody>
          <a:bodyPr wrap="none" rtlCol="0" anchor="t">
            <a:spAutoFit/>
          </a:bodyPr>
          <a:lstStyle/>
          <a:p>
            <a:r>
              <a:rPr lang="zh-CN" altLang="en-US" sz="3200">
                <a:latin typeface="楷体" panose="02010609060101010101" charset="-122"/>
                <a:ea typeface="楷体" panose="02010609060101010101" charset="-122"/>
                <a:cs typeface="楷体" panose="02010609060101010101" charset="-122"/>
                <a:sym typeface="+mn-ea"/>
              </a:rPr>
              <a:t>这是最美好的时代，这是最糟糕的时代；</a:t>
            </a:r>
            <a:endParaRPr lang="zh-CN" altLang="en-US" sz="3200">
              <a:latin typeface="楷体" panose="02010609060101010101" charset="-122"/>
              <a:ea typeface="楷体" panose="02010609060101010101" charset="-122"/>
              <a:cs typeface="楷体" panose="02010609060101010101" charset="-122"/>
              <a:sym typeface="+mn-ea"/>
            </a:endParaRPr>
          </a:p>
          <a:p>
            <a:r>
              <a:rPr lang="zh-CN" altLang="en-US" sz="3200">
                <a:latin typeface="楷体" panose="02010609060101010101" charset="-122"/>
                <a:ea typeface="楷体" panose="02010609060101010101" charset="-122"/>
                <a:cs typeface="楷体" panose="02010609060101010101" charset="-122"/>
                <a:sym typeface="+mn-ea"/>
              </a:rPr>
              <a:t>这是智慧的年头，这是愚昧的年头；</a:t>
            </a:r>
            <a:endParaRPr lang="zh-CN" altLang="en-US" sz="3200">
              <a:latin typeface="楷体" panose="02010609060101010101" charset="-122"/>
              <a:ea typeface="楷体" panose="02010609060101010101" charset="-122"/>
              <a:cs typeface="楷体" panose="02010609060101010101" charset="-122"/>
              <a:sym typeface="+mn-ea"/>
            </a:endParaRPr>
          </a:p>
          <a:p>
            <a:r>
              <a:rPr lang="zh-CN" altLang="en-US" sz="3200">
                <a:latin typeface="楷体" panose="02010609060101010101" charset="-122"/>
                <a:ea typeface="楷体" panose="02010609060101010101" charset="-122"/>
                <a:cs typeface="楷体" panose="02010609060101010101" charset="-122"/>
                <a:sym typeface="+mn-ea"/>
              </a:rPr>
              <a:t>这是信仰的时期，这是怀疑的时期；</a:t>
            </a:r>
            <a:endParaRPr lang="zh-CN" altLang="en-US" sz="3200">
              <a:latin typeface="楷体" panose="02010609060101010101" charset="-122"/>
              <a:ea typeface="楷体" panose="02010609060101010101" charset="-122"/>
              <a:cs typeface="楷体" panose="02010609060101010101" charset="-122"/>
              <a:sym typeface="+mn-ea"/>
            </a:endParaRPr>
          </a:p>
          <a:p>
            <a:r>
              <a:rPr lang="zh-CN" altLang="en-US" sz="3200">
                <a:latin typeface="楷体" panose="02010609060101010101" charset="-122"/>
                <a:ea typeface="楷体" panose="02010609060101010101" charset="-122"/>
                <a:cs typeface="楷体" panose="02010609060101010101" charset="-122"/>
                <a:sym typeface="+mn-ea"/>
              </a:rPr>
              <a:t>这是光明的季节，这是黑暗的季节；</a:t>
            </a:r>
            <a:endParaRPr lang="zh-CN" altLang="en-US" sz="3200">
              <a:latin typeface="楷体" panose="02010609060101010101" charset="-122"/>
              <a:ea typeface="楷体" panose="02010609060101010101" charset="-122"/>
              <a:cs typeface="楷体" panose="02010609060101010101" charset="-122"/>
              <a:sym typeface="+mn-ea"/>
            </a:endParaRPr>
          </a:p>
          <a:p>
            <a:r>
              <a:rPr lang="zh-CN" altLang="en-US" sz="3200">
                <a:latin typeface="楷体" panose="02010609060101010101" charset="-122"/>
                <a:ea typeface="楷体" panose="02010609060101010101" charset="-122"/>
                <a:cs typeface="楷体" panose="02010609060101010101" charset="-122"/>
                <a:sym typeface="+mn-ea"/>
              </a:rPr>
              <a:t>这是希望之春，这是失望之冬。</a:t>
            </a:r>
            <a:endParaRPr lang="zh-CN" altLang="en-US" sz="3200"/>
          </a:p>
        </p:txBody>
      </p:sp>
      <p:sp>
        <p:nvSpPr>
          <p:cNvPr id="20" name="文本框 19"/>
          <p:cNvSpPr txBox="1"/>
          <p:nvPr/>
        </p:nvSpPr>
        <p:spPr>
          <a:xfrm>
            <a:off x="2239645" y="371475"/>
            <a:ext cx="7498080" cy="1076325"/>
          </a:xfrm>
          <a:prstGeom prst="rect">
            <a:avLst/>
          </a:prstGeom>
          <a:noFill/>
        </p:spPr>
        <p:txBody>
          <a:bodyPr wrap="none" rtlCol="0" anchor="t">
            <a:spAutoFit/>
          </a:bodyPr>
          <a:lstStyle/>
          <a:p>
            <a:r>
              <a:rPr lang="en-US" altLang="zh-CN" sz="3200">
                <a:latin typeface="楷体" panose="02010609060101010101" charset="-122"/>
                <a:ea typeface="楷体" panose="02010609060101010101" charset="-122"/>
                <a:cs typeface="楷体" panose="02010609060101010101" charset="-122"/>
                <a:sym typeface="+mn-ea"/>
              </a:rPr>
              <a:t>7</a:t>
            </a:r>
            <a:r>
              <a:rPr lang="zh-CN" altLang="en-US" sz="3200">
                <a:latin typeface="楷体" panose="02010609060101010101" charset="-122"/>
                <a:ea typeface="楷体" panose="02010609060101010101" charset="-122"/>
                <a:cs typeface="楷体" panose="02010609060101010101" charset="-122"/>
                <a:sym typeface="+mn-ea"/>
              </a:rPr>
              <a:t>.没有无私的、自我牺牲的母爱的帮助，</a:t>
            </a:r>
            <a:endParaRPr lang="zh-CN" altLang="en-US" sz="3200">
              <a:latin typeface="楷体" panose="02010609060101010101" charset="-122"/>
              <a:ea typeface="楷体" panose="02010609060101010101" charset="-122"/>
              <a:cs typeface="楷体" panose="02010609060101010101" charset="-122"/>
              <a:sym typeface="+mn-ea"/>
            </a:endParaRPr>
          </a:p>
          <a:p>
            <a:r>
              <a:rPr lang="zh-CN" altLang="en-US" sz="3200">
                <a:latin typeface="楷体" panose="02010609060101010101" charset="-122"/>
                <a:ea typeface="楷体" panose="02010609060101010101" charset="-122"/>
                <a:cs typeface="楷体" panose="02010609060101010101" charset="-122"/>
                <a:sym typeface="+mn-ea"/>
              </a:rPr>
              <a:t>孩子的心灵将是一片荒漠。</a:t>
            </a:r>
            <a:endParaRPr lang="zh-CN" altLang="en-US" sz="3200"/>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randombar(horizontal)">
                                      <p:cBhvr>
                                        <p:cTn id="7" dur="500"/>
                                        <p:tgtEl>
                                          <p:spTgt spid="38"/>
                                        </p:tgtEl>
                                      </p:cBhvr>
                                    </p:animEffect>
                                  </p:childTnLst>
                                </p:cTn>
                              </p:par>
                              <p:par>
                                <p:cTn id="8" presetID="14" presetClass="entr" presetSubtype="10" fill="hold"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randombar(horizontal)">
                                      <p:cBhvr>
                                        <p:cTn id="10" dur="500"/>
                                        <p:tgtEl>
                                          <p:spTgt spid="16"/>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417"/>
                                        </p:tgtEl>
                                        <p:attrNameLst>
                                          <p:attrName>style.visibility</p:attrName>
                                        </p:attrNameLst>
                                      </p:cBhvr>
                                      <p:to>
                                        <p:strVal val="visible"/>
                                      </p:to>
                                    </p:set>
                                    <p:animEffect transition="in" filter="randombar(horizontal)">
                                      <p:cBhvr>
                                        <p:cTn id="13" dur="500"/>
                                        <p:tgtEl>
                                          <p:spTgt spid="417"/>
                                        </p:tgtEl>
                                      </p:cBhvr>
                                    </p:animEffect>
                                  </p:childTnLst>
                                </p:cTn>
                              </p:par>
                            </p:childTnLst>
                          </p:cTn>
                        </p:par>
                      </p:childTnLst>
                    </p:cTn>
                  </p:par>
                  <p:par>
                    <p:cTn id="14" fill="hold" nodeType="clickPar">
                      <p:stCondLst>
                        <p:cond delay="indefinite"/>
                      </p:stCondLst>
                      <p:childTnLst>
                        <p:par>
                          <p:cTn id="15" fill="hold" nodeType="afterGroup">
                            <p:stCondLst>
                              <p:cond delay="0"/>
                            </p:stCondLst>
                            <p:childTnLst>
                              <p:par>
                                <p:cTn id="16" presetID="2" presetClass="entr" presetSubtype="4" fill="hold" nodeType="clickEffect">
                                  <p:stCondLst>
                                    <p:cond delay="0"/>
                                  </p:stCondLst>
                                  <p:childTnLst>
                                    <p:set>
                                      <p:cBhvr>
                                        <p:cTn id="17" dur="1" fill="hold">
                                          <p:stCondLst>
                                            <p:cond delay="0"/>
                                          </p:stCondLst>
                                        </p:cTn>
                                        <p:tgtEl>
                                          <p:spTgt spid="20">
                                            <p:txEl>
                                              <p:pRg st="0" end="0"/>
                                            </p:txEl>
                                          </p:spTgt>
                                        </p:tgtEl>
                                        <p:attrNameLst>
                                          <p:attrName>style.visibility</p:attrName>
                                        </p:attrNameLst>
                                      </p:cBhvr>
                                      <p:to>
                                        <p:strVal val="visible"/>
                                      </p:to>
                                    </p:set>
                                    <p:anim calcmode="lin" valueType="num">
                                      <p:cBhvr additive="base">
                                        <p:cTn id="18" dur="500" fill="hold"/>
                                        <p:tgtEl>
                                          <p:spTgt spid="20">
                                            <p:txEl>
                                              <p:pRg st="0" end="0"/>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20">
                                            <p:txEl>
                                              <p:pRg st="0" end="0"/>
                                            </p:txEl>
                                          </p:spTgt>
                                        </p:tgtEl>
                                        <p:attrNameLst>
                                          <p:attrName>ppt_y</p:attrName>
                                        </p:attrNameLst>
                                      </p:cBhvr>
                                      <p:tavLst>
                                        <p:tav tm="0">
                                          <p:val>
                                            <p:strVal val="1+#ppt_h/2"/>
                                          </p:val>
                                        </p:tav>
                                        <p:tav tm="100000">
                                          <p:val>
                                            <p:strVal val="#ppt_y"/>
                                          </p:val>
                                        </p:tav>
                                      </p:tavLst>
                                    </p:anim>
                                  </p:childTnLst>
                                </p:cTn>
                              </p:par>
                              <p:par>
                                <p:cTn id="20" presetID="2" presetClass="entr" presetSubtype="4" fill="hold" nodeType="withEffect">
                                  <p:stCondLst>
                                    <p:cond delay="0"/>
                                  </p:stCondLst>
                                  <p:childTnLst>
                                    <p:set>
                                      <p:cBhvr>
                                        <p:cTn id="21" dur="1" fill="hold">
                                          <p:stCondLst>
                                            <p:cond delay="0"/>
                                          </p:stCondLst>
                                        </p:cTn>
                                        <p:tgtEl>
                                          <p:spTgt spid="20">
                                            <p:txEl>
                                              <p:pRg st="1" end="1"/>
                                            </p:txEl>
                                          </p:spTgt>
                                        </p:tgtEl>
                                        <p:attrNameLst>
                                          <p:attrName>style.visibility</p:attrName>
                                        </p:attrNameLst>
                                      </p:cBhvr>
                                      <p:to>
                                        <p:strVal val="visible"/>
                                      </p:to>
                                    </p:set>
                                    <p:anim calcmode="lin" valueType="num">
                                      <p:cBhvr additive="base">
                                        <p:cTn id="22" dur="500" fill="hold"/>
                                        <p:tgtEl>
                                          <p:spTgt spid="20">
                                            <p:txEl>
                                              <p:pRg st="1" end="1"/>
                                            </p:txEl>
                                          </p:spTgt>
                                        </p:tgtEl>
                                        <p:attrNameLst>
                                          <p:attrName>ppt_x</p:attrName>
                                        </p:attrNameLst>
                                      </p:cBhvr>
                                      <p:tavLst>
                                        <p:tav tm="0">
                                          <p:val>
                                            <p:strVal val="#ppt_x"/>
                                          </p:val>
                                        </p:tav>
                                        <p:tav tm="100000">
                                          <p:val>
                                            <p:strVal val="#ppt_x"/>
                                          </p:val>
                                        </p:tav>
                                      </p:tavLst>
                                    </p:anim>
                                    <p:anim calcmode="lin" valueType="num">
                                      <p:cBhvr additive="base">
                                        <p:cTn id="23" dur="500" fill="hold"/>
                                        <p:tgtEl>
                                          <p:spTgt spid="20">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4" fill="hold" nodeType="clickPar">
                      <p:stCondLst>
                        <p:cond delay="indefinite"/>
                      </p:stCondLst>
                      <p:childTnLst>
                        <p:par>
                          <p:cTn id="25" fill="hold" nodeType="afterGroup">
                            <p:stCondLst>
                              <p:cond delay="0"/>
                            </p:stCondLst>
                            <p:childTnLst>
                              <p:par>
                                <p:cTn id="26" presetID="7" presetClass="entr" presetSubtype="4" fill="hold" nodeType="clickEffect">
                                  <p:stCondLst>
                                    <p:cond delay="0"/>
                                  </p:stCondLst>
                                  <p:childTnLst>
                                    <p:set>
                                      <p:cBhvr>
                                        <p:cTn id="27" dur="1" fill="hold">
                                          <p:stCondLst>
                                            <p:cond delay="0"/>
                                          </p:stCondLst>
                                        </p:cTn>
                                        <p:tgtEl>
                                          <p:spTgt spid="11">
                                            <p:txEl>
                                              <p:pRg st="0" end="0"/>
                                            </p:txEl>
                                          </p:spTgt>
                                        </p:tgtEl>
                                        <p:attrNameLst>
                                          <p:attrName>style.visibility</p:attrName>
                                        </p:attrNameLst>
                                      </p:cBhvr>
                                      <p:to>
                                        <p:strVal val="visible"/>
                                      </p:to>
                                    </p:set>
                                    <p:anim calcmode="lin" valueType="num">
                                      <p:cBhvr additive="base">
                                        <p:cTn id="28" dur="5000" fill="hold"/>
                                        <p:tgtEl>
                                          <p:spTgt spid="11">
                                            <p:txEl>
                                              <p:pRg st="0" end="0"/>
                                            </p:txEl>
                                          </p:spTgt>
                                        </p:tgtEl>
                                        <p:attrNameLst>
                                          <p:attrName>ppt_x</p:attrName>
                                        </p:attrNameLst>
                                      </p:cBhvr>
                                      <p:tavLst>
                                        <p:tav tm="0">
                                          <p:val>
                                            <p:strVal val="#ppt_x"/>
                                          </p:val>
                                        </p:tav>
                                        <p:tav tm="100000">
                                          <p:val>
                                            <p:strVal val="#ppt_x"/>
                                          </p:val>
                                        </p:tav>
                                      </p:tavLst>
                                    </p:anim>
                                    <p:anim calcmode="lin" valueType="num">
                                      <p:cBhvr additive="base">
                                        <p:cTn id="29" dur="5000" fill="hold"/>
                                        <p:tgtEl>
                                          <p:spTgt spid="1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0" fill="hold" nodeType="clickPar">
                      <p:stCondLst>
                        <p:cond delay="indefinite"/>
                      </p:stCondLst>
                      <p:childTnLst>
                        <p:par>
                          <p:cTn id="31" fill="hold" nodeType="afterGroup">
                            <p:stCondLst>
                              <p:cond delay="0"/>
                            </p:stCondLst>
                            <p:childTnLst>
                              <p:par>
                                <p:cTn id="32" presetID="2" presetClass="entr" presetSubtype="4" fill="hold" nodeType="clickEffect">
                                  <p:stCondLst>
                                    <p:cond delay="0"/>
                                  </p:stCondLst>
                                  <p:childTnLst>
                                    <p:set>
                                      <p:cBhvr>
                                        <p:cTn id="33" dur="1" fill="hold">
                                          <p:stCondLst>
                                            <p:cond delay="0"/>
                                          </p:stCondLst>
                                        </p:cTn>
                                        <p:tgtEl>
                                          <p:spTgt spid="12">
                                            <p:txEl>
                                              <p:pRg st="0" end="0"/>
                                            </p:txEl>
                                          </p:spTgt>
                                        </p:tgtEl>
                                        <p:attrNameLst>
                                          <p:attrName>style.visibility</p:attrName>
                                        </p:attrNameLst>
                                      </p:cBhvr>
                                      <p:to>
                                        <p:strVal val="visible"/>
                                      </p:to>
                                    </p:set>
                                    <p:anim calcmode="lin" valueType="num">
                                      <p:cBhvr additive="base">
                                        <p:cTn id="34" dur="500" fill="hold"/>
                                        <p:tgtEl>
                                          <p:spTgt spid="12">
                                            <p:txEl>
                                              <p:pRg st="0" end="0"/>
                                            </p:txEl>
                                          </p:spTgt>
                                        </p:tgtEl>
                                        <p:attrNameLst>
                                          <p:attrName>ppt_x</p:attrName>
                                        </p:attrNameLst>
                                      </p:cBhvr>
                                      <p:tavLst>
                                        <p:tav tm="0">
                                          <p:val>
                                            <p:strVal val="#ppt_x"/>
                                          </p:val>
                                        </p:tav>
                                        <p:tav tm="100000">
                                          <p:val>
                                            <p:strVal val="#ppt_x"/>
                                          </p:val>
                                        </p:tav>
                                      </p:tavLst>
                                    </p:anim>
                                    <p:anim calcmode="lin" valueType="num">
                                      <p:cBhvr additive="base">
                                        <p:cTn id="35" dur="500" fill="hold"/>
                                        <p:tgtEl>
                                          <p:spTgt spid="1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6" fill="hold" nodeType="clickPar">
                      <p:stCondLst>
                        <p:cond delay="indefinite"/>
                      </p:stCondLst>
                      <p:childTnLst>
                        <p:par>
                          <p:cTn id="37" fill="hold" nodeType="afterGroup">
                            <p:stCondLst>
                              <p:cond delay="0"/>
                            </p:stCondLst>
                            <p:childTnLst>
                              <p:par>
                                <p:cTn id="38" presetID="20" presetClass="entr" presetSubtype="0" fill="hold" nodeType="clickEffect">
                                  <p:stCondLst>
                                    <p:cond delay="0"/>
                                  </p:stCondLst>
                                  <p:childTnLst>
                                    <p:set>
                                      <p:cBhvr>
                                        <p:cTn id="39" dur="1" fill="hold">
                                          <p:stCondLst>
                                            <p:cond delay="0"/>
                                          </p:stCondLst>
                                        </p:cTn>
                                        <p:tgtEl>
                                          <p:spTgt spid="13">
                                            <p:txEl>
                                              <p:pRg st="0" end="0"/>
                                            </p:txEl>
                                          </p:spTgt>
                                        </p:tgtEl>
                                        <p:attrNameLst>
                                          <p:attrName>style.visibility</p:attrName>
                                        </p:attrNameLst>
                                      </p:cBhvr>
                                      <p:to>
                                        <p:strVal val="visible"/>
                                      </p:to>
                                    </p:set>
                                    <p:animEffect transition="in" filter="wedge">
                                      <p:cBhvr>
                                        <p:cTn id="40" dur="2000"/>
                                        <p:tgtEl>
                                          <p:spTgt spid="13">
                                            <p:txEl>
                                              <p:pRg st="0" end="0"/>
                                            </p:txEl>
                                          </p:spTgt>
                                        </p:tgtEl>
                                      </p:cBhvr>
                                    </p:animEffect>
                                  </p:childTnLst>
                                </p:cTn>
                              </p:par>
                            </p:childTnLst>
                          </p:cTn>
                        </p:par>
                      </p:childTnLst>
                    </p:cTn>
                  </p:par>
                  <p:par>
                    <p:cTn id="41" fill="hold" nodeType="clickPar">
                      <p:stCondLst>
                        <p:cond delay="indefinite"/>
                      </p:stCondLst>
                      <p:childTnLst>
                        <p:par>
                          <p:cTn id="42" fill="hold" nodeType="afterGroup">
                            <p:stCondLst>
                              <p:cond delay="0"/>
                            </p:stCondLst>
                            <p:childTnLst>
                              <p:par>
                                <p:cTn id="43" presetID="3" presetClass="entr" presetSubtype="10" fill="hold" nodeType="clickEffect">
                                  <p:stCondLst>
                                    <p:cond delay="0"/>
                                  </p:stCondLst>
                                  <p:childTnLst>
                                    <p:set>
                                      <p:cBhvr>
                                        <p:cTn id="44" dur="1" fill="hold">
                                          <p:stCondLst>
                                            <p:cond delay="0"/>
                                          </p:stCondLst>
                                        </p:cTn>
                                        <p:tgtEl>
                                          <p:spTgt spid="14">
                                            <p:txEl>
                                              <p:pRg st="0" end="0"/>
                                            </p:txEl>
                                          </p:spTgt>
                                        </p:tgtEl>
                                        <p:attrNameLst>
                                          <p:attrName>style.visibility</p:attrName>
                                        </p:attrNameLst>
                                      </p:cBhvr>
                                      <p:to>
                                        <p:strVal val="visible"/>
                                      </p:to>
                                    </p:set>
                                    <p:animEffect transition="in" filter="blinds(horizontal)">
                                      <p:cBhvr>
                                        <p:cTn id="45" dur="500"/>
                                        <p:tgtEl>
                                          <p:spTgt spid="14">
                                            <p:txEl>
                                              <p:pRg st="0" end="0"/>
                                            </p:txEl>
                                          </p:spTgt>
                                        </p:tgtEl>
                                      </p:cBhvr>
                                    </p:animEffect>
                                  </p:childTnLst>
                                </p:cTn>
                              </p:par>
                              <p:par>
                                <p:cTn id="46" presetID="3" presetClass="entr" presetSubtype="10" fill="hold" nodeType="withEffect">
                                  <p:stCondLst>
                                    <p:cond delay="0"/>
                                  </p:stCondLst>
                                  <p:childTnLst>
                                    <p:set>
                                      <p:cBhvr>
                                        <p:cTn id="47" dur="1" fill="hold">
                                          <p:stCondLst>
                                            <p:cond delay="0"/>
                                          </p:stCondLst>
                                        </p:cTn>
                                        <p:tgtEl>
                                          <p:spTgt spid="14">
                                            <p:txEl>
                                              <p:pRg st="1" end="1"/>
                                            </p:txEl>
                                          </p:spTgt>
                                        </p:tgtEl>
                                        <p:attrNameLst>
                                          <p:attrName>style.visibility</p:attrName>
                                        </p:attrNameLst>
                                      </p:cBhvr>
                                      <p:to>
                                        <p:strVal val="visible"/>
                                      </p:to>
                                    </p:set>
                                    <p:animEffect transition="in" filter="blinds(horizontal)">
                                      <p:cBhvr>
                                        <p:cTn id="48" dur="500"/>
                                        <p:tgtEl>
                                          <p:spTgt spid="14">
                                            <p:txEl>
                                              <p:pRg st="1" end="1"/>
                                            </p:txEl>
                                          </p:spTgt>
                                        </p:tgtEl>
                                      </p:cBhvr>
                                    </p:animEffect>
                                  </p:childTnLst>
                                </p:cTn>
                              </p:par>
                              <p:par>
                                <p:cTn id="49" presetID="3" presetClass="entr" presetSubtype="10" fill="hold" nodeType="withEffect">
                                  <p:stCondLst>
                                    <p:cond delay="0"/>
                                  </p:stCondLst>
                                  <p:childTnLst>
                                    <p:set>
                                      <p:cBhvr>
                                        <p:cTn id="50" dur="1" fill="hold">
                                          <p:stCondLst>
                                            <p:cond delay="0"/>
                                          </p:stCondLst>
                                        </p:cTn>
                                        <p:tgtEl>
                                          <p:spTgt spid="14">
                                            <p:txEl>
                                              <p:pRg st="2" end="2"/>
                                            </p:txEl>
                                          </p:spTgt>
                                        </p:tgtEl>
                                        <p:attrNameLst>
                                          <p:attrName>style.visibility</p:attrName>
                                        </p:attrNameLst>
                                      </p:cBhvr>
                                      <p:to>
                                        <p:strVal val="visible"/>
                                      </p:to>
                                    </p:set>
                                    <p:animEffect transition="in" filter="blinds(horizontal)">
                                      <p:cBhvr>
                                        <p:cTn id="51" dur="500"/>
                                        <p:tgtEl>
                                          <p:spTgt spid="14">
                                            <p:txEl>
                                              <p:pRg st="2" end="2"/>
                                            </p:txEl>
                                          </p:spTgt>
                                        </p:tgtEl>
                                      </p:cBhvr>
                                    </p:animEffect>
                                  </p:childTnLst>
                                </p:cTn>
                              </p:par>
                              <p:par>
                                <p:cTn id="52" presetID="3" presetClass="entr" presetSubtype="10" fill="hold" nodeType="withEffect">
                                  <p:stCondLst>
                                    <p:cond delay="0"/>
                                  </p:stCondLst>
                                  <p:childTnLst>
                                    <p:set>
                                      <p:cBhvr>
                                        <p:cTn id="53" dur="1" fill="hold">
                                          <p:stCondLst>
                                            <p:cond delay="0"/>
                                          </p:stCondLst>
                                        </p:cTn>
                                        <p:tgtEl>
                                          <p:spTgt spid="14">
                                            <p:txEl>
                                              <p:pRg st="3" end="3"/>
                                            </p:txEl>
                                          </p:spTgt>
                                        </p:tgtEl>
                                        <p:attrNameLst>
                                          <p:attrName>style.visibility</p:attrName>
                                        </p:attrNameLst>
                                      </p:cBhvr>
                                      <p:to>
                                        <p:strVal val="visible"/>
                                      </p:to>
                                    </p:set>
                                    <p:animEffect transition="in" filter="blinds(horizontal)">
                                      <p:cBhvr>
                                        <p:cTn id="54" dur="500"/>
                                        <p:tgtEl>
                                          <p:spTgt spid="14">
                                            <p:txEl>
                                              <p:pRg st="3" end="3"/>
                                            </p:txEl>
                                          </p:spTgt>
                                        </p:tgtEl>
                                      </p:cBhvr>
                                    </p:animEffect>
                                  </p:childTnLst>
                                </p:cTn>
                              </p:par>
                              <p:par>
                                <p:cTn id="55" presetID="3" presetClass="entr" presetSubtype="10" fill="hold" nodeType="withEffect">
                                  <p:stCondLst>
                                    <p:cond delay="0"/>
                                  </p:stCondLst>
                                  <p:childTnLst>
                                    <p:set>
                                      <p:cBhvr>
                                        <p:cTn id="56" dur="1" fill="hold">
                                          <p:stCondLst>
                                            <p:cond delay="0"/>
                                          </p:stCondLst>
                                        </p:cTn>
                                        <p:tgtEl>
                                          <p:spTgt spid="14">
                                            <p:txEl>
                                              <p:pRg st="4" end="4"/>
                                            </p:txEl>
                                          </p:spTgt>
                                        </p:tgtEl>
                                        <p:attrNameLst>
                                          <p:attrName>style.visibility</p:attrName>
                                        </p:attrNameLst>
                                      </p:cBhvr>
                                      <p:to>
                                        <p:strVal val="visible"/>
                                      </p:to>
                                    </p:set>
                                    <p:animEffect transition="in" filter="blinds(horizontal)">
                                      <p:cBhvr>
                                        <p:cTn id="57" dur="500"/>
                                        <p:tgtEl>
                                          <p:spTgt spid="1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417" grpId="0"/>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10" name="组合 9"/>
          <p:cNvGrpSpPr/>
          <p:nvPr/>
        </p:nvGrpSpPr>
        <p:grpSpPr>
          <a:xfrm>
            <a:off x="-34925" y="56515"/>
            <a:ext cx="12292330" cy="6711315"/>
            <a:chOff x="-55" y="89"/>
            <a:chExt cx="19358" cy="10569"/>
          </a:xfrm>
        </p:grpSpPr>
        <p:pic>
          <p:nvPicPr>
            <p:cNvPr id="6" name="图片 5" descr="856"/>
            <p:cNvPicPr>
              <a:picLocks noChangeAspect="1"/>
            </p:cNvPicPr>
            <p:nvPr/>
          </p:nvPicPr>
          <p:blipFill>
            <a:blip r:embed="rId3"/>
            <a:srcRect l="61779" t="10517" r="2871" b="78736"/>
            <a:stretch>
              <a:fillRect/>
            </a:stretch>
          </p:blipFill>
          <p:spPr>
            <a:xfrm flipH="1">
              <a:off x="-55" y="89"/>
              <a:ext cx="2515" cy="1145"/>
            </a:xfrm>
            <a:prstGeom prst="rect">
              <a:avLst/>
            </a:prstGeom>
          </p:spPr>
        </p:pic>
        <p:cxnSp>
          <p:nvCxnSpPr>
            <p:cNvPr id="2" name="直接连接符 1"/>
            <p:cNvCxnSpPr/>
            <p:nvPr/>
          </p:nvCxnSpPr>
          <p:spPr>
            <a:xfrm>
              <a:off x="2314" y="331"/>
              <a:ext cx="14665" cy="0"/>
            </a:xfrm>
            <a:prstGeom prst="line">
              <a:avLst/>
            </a:prstGeom>
            <a:ln w="6350">
              <a:solidFill>
                <a:srgbClr val="B89468"/>
              </a:solidFill>
            </a:ln>
          </p:spPr>
          <p:style>
            <a:lnRef idx="1">
              <a:schemeClr val="accent1"/>
            </a:lnRef>
            <a:fillRef idx="0">
              <a:schemeClr val="accent1"/>
            </a:fillRef>
            <a:effectRef idx="0">
              <a:schemeClr val="accent1"/>
            </a:effectRef>
            <a:fontRef idx="minor">
              <a:schemeClr val="tx1"/>
            </a:fontRef>
          </p:style>
        </p:cxnSp>
        <p:pic>
          <p:nvPicPr>
            <p:cNvPr id="3" name="图片 2" descr="856"/>
            <p:cNvPicPr>
              <a:picLocks noChangeAspect="1"/>
            </p:cNvPicPr>
            <p:nvPr/>
          </p:nvPicPr>
          <p:blipFill>
            <a:blip r:embed="rId3"/>
            <a:srcRect l="61779" t="10517" r="2871" b="78736"/>
            <a:stretch>
              <a:fillRect/>
            </a:stretch>
          </p:blipFill>
          <p:spPr>
            <a:xfrm>
              <a:off x="16789" y="89"/>
              <a:ext cx="2515" cy="1145"/>
            </a:xfrm>
            <a:prstGeom prst="rect">
              <a:avLst/>
            </a:prstGeom>
          </p:spPr>
        </p:pic>
        <p:pic>
          <p:nvPicPr>
            <p:cNvPr id="4" name="图片 3" descr="856"/>
            <p:cNvPicPr>
              <a:picLocks noChangeAspect="1"/>
            </p:cNvPicPr>
            <p:nvPr/>
          </p:nvPicPr>
          <p:blipFill>
            <a:blip r:embed="rId3"/>
            <a:srcRect l="61779" t="10517" r="2871" b="78736"/>
            <a:stretch>
              <a:fillRect/>
            </a:stretch>
          </p:blipFill>
          <p:spPr>
            <a:xfrm flipV="1">
              <a:off x="16789" y="9514"/>
              <a:ext cx="2515" cy="1145"/>
            </a:xfrm>
            <a:prstGeom prst="rect">
              <a:avLst/>
            </a:prstGeom>
          </p:spPr>
        </p:pic>
        <p:pic>
          <p:nvPicPr>
            <p:cNvPr id="5" name="图片 4" descr="856"/>
            <p:cNvPicPr>
              <a:picLocks noChangeAspect="1"/>
            </p:cNvPicPr>
            <p:nvPr/>
          </p:nvPicPr>
          <p:blipFill>
            <a:blip r:embed="rId3"/>
            <a:srcRect l="61779" t="10517" r="2871" b="78736"/>
            <a:stretch>
              <a:fillRect/>
            </a:stretch>
          </p:blipFill>
          <p:spPr>
            <a:xfrm flipH="1" flipV="1">
              <a:off x="-55" y="9514"/>
              <a:ext cx="2515" cy="1145"/>
            </a:xfrm>
            <a:prstGeom prst="rect">
              <a:avLst/>
            </a:prstGeom>
          </p:spPr>
        </p:pic>
        <p:cxnSp>
          <p:nvCxnSpPr>
            <p:cNvPr id="7" name="直接连接符 6"/>
            <p:cNvCxnSpPr/>
            <p:nvPr/>
          </p:nvCxnSpPr>
          <p:spPr>
            <a:xfrm>
              <a:off x="2314" y="10409"/>
              <a:ext cx="14665" cy="0"/>
            </a:xfrm>
            <a:prstGeom prst="line">
              <a:avLst/>
            </a:prstGeom>
            <a:ln w="6350">
              <a:solidFill>
                <a:srgbClr val="B89468"/>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H="1">
              <a:off x="531" y="1181"/>
              <a:ext cx="0" cy="8331"/>
            </a:xfrm>
            <a:prstGeom prst="line">
              <a:avLst/>
            </a:prstGeom>
            <a:ln>
              <a:solidFill>
                <a:srgbClr val="B89468"/>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H="1">
              <a:off x="18697" y="1183"/>
              <a:ext cx="0" cy="8331"/>
            </a:xfrm>
            <a:prstGeom prst="line">
              <a:avLst/>
            </a:prstGeom>
            <a:ln>
              <a:solidFill>
                <a:srgbClr val="B89468"/>
              </a:solidFill>
            </a:ln>
          </p:spPr>
          <p:style>
            <a:lnRef idx="1">
              <a:schemeClr val="accent1"/>
            </a:lnRef>
            <a:fillRef idx="0">
              <a:schemeClr val="accent1"/>
            </a:fillRef>
            <a:effectRef idx="0">
              <a:schemeClr val="accent1"/>
            </a:effectRef>
            <a:fontRef idx="minor">
              <a:schemeClr val="tx1"/>
            </a:fontRef>
          </p:style>
        </p:cxnSp>
      </p:grpSp>
      <p:sp>
        <p:nvSpPr>
          <p:cNvPr id="11" name="文本框 10"/>
          <p:cNvSpPr txBox="1"/>
          <p:nvPr/>
        </p:nvSpPr>
        <p:spPr>
          <a:xfrm>
            <a:off x="361950" y="701675"/>
            <a:ext cx="11527155" cy="5908040"/>
          </a:xfrm>
          <a:prstGeom prst="rect">
            <a:avLst/>
          </a:prstGeom>
          <a:noFill/>
        </p:spPr>
        <p:txBody>
          <a:bodyPr wrap="square" rtlCol="0" anchor="t">
            <a:spAutoFit/>
          </a:bodyPr>
          <a:lstStyle/>
          <a:p>
            <a:pPr fontAlgn="auto">
              <a:lnSpc>
                <a:spcPct val="150000"/>
              </a:lnSpc>
            </a:pPr>
            <a:r>
              <a:rPr lang="zh-CN" altLang="en-US" sz="2800">
                <a:latin typeface="微软雅黑" panose="020b0503020204020204" pitchFamily="34" charset="-122"/>
                <a:ea typeface="微软雅黑" panose="020b0503020204020204" pitchFamily="34" charset="-122"/>
              </a:rPr>
              <a:t>It was the best of times,it was the worst of times,it was the age of wisdom,it was the age of foolishness,it was the epoch of belief,it was the epoch of incredulity,it was the season of Light,it was the season of Darkness,it was the spring of hope,it was the winter of despair,we had everything before us,we had nothing before us,we were all going direct to Heaven,we were all going direct the other way--in short,the period was so.far like the present period,that some of its noisiest authorities insisted on its being received,for good or for evil,in the superlative degree of comparison only.</a:t>
            </a:r>
            <a:endParaRPr lang="zh-CN" altLang="en-US" sz="2800">
              <a:latin typeface="微软雅黑" panose="020b0503020204020204" pitchFamily="34" charset="-122"/>
              <a:ea typeface="微软雅黑" pitchFamily="34" charset="-122"/>
            </a:endParaRPr>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wedge">
                                      <p:cBhvr>
                                        <p:cTn id="7" dur="2000"/>
                                        <p:tgtEl>
                                          <p:spTgt spid="1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p:cNvSpPr txBox="1"/>
          <p:nvPr/>
        </p:nvSpPr>
        <p:spPr>
          <a:xfrm>
            <a:off x="170180" y="151765"/>
            <a:ext cx="11851640" cy="6554470"/>
          </a:xfrm>
          <a:prstGeom prst="rect">
            <a:avLst/>
          </a:prstGeom>
          <a:noFill/>
        </p:spPr>
        <p:txBody>
          <a:bodyPr wrap="square" rtlCol="0" anchor="t">
            <a:spAutoFit/>
          </a:bodyPr>
          <a:lstStyle/>
          <a:p>
            <a:r>
              <a:rPr lang="zh-CN" altLang="en-US" sz="2800">
                <a:latin typeface="楷体" panose="02010609060101010101" charset="-122"/>
                <a:ea typeface="楷体" panose="02010609060101010101" charset="-122"/>
                <a:cs typeface="楷体" panose="02010609060101010101" charset="-122"/>
              </a:rPr>
              <a:t>1.顽强的毅力可以征服世界上任何一座高峰。</a:t>
            </a:r>
            <a:endParaRPr lang="zh-CN" altLang="en-US" sz="2800">
              <a:latin typeface="楷体" panose="02010609060101010101" charset="-122"/>
              <a:ea typeface="楷体" panose="02010609060101010101" charset="-122"/>
              <a:cs typeface="楷体" panose="02010609060101010101" charset="-122"/>
            </a:endParaRPr>
          </a:p>
          <a:p>
            <a:r>
              <a:rPr lang="zh-CN" altLang="en-US" sz="2800">
                <a:latin typeface="楷体" panose="02010609060101010101" charset="-122"/>
                <a:ea typeface="楷体" panose="02010609060101010101" charset="-122"/>
                <a:cs typeface="楷体" panose="02010609060101010101" charset="-122"/>
              </a:rPr>
              <a:t>2.最难得的是，自从乌云罩在我头上以来，</a:t>
            </a:r>
            <a:endParaRPr lang="zh-CN" altLang="en-US" sz="2800">
              <a:latin typeface="楷体" panose="02010609060101010101" charset="-122"/>
              <a:ea typeface="楷体" panose="02010609060101010101" charset="-122"/>
              <a:cs typeface="楷体" panose="02010609060101010101" charset="-122"/>
            </a:endParaRPr>
          </a:p>
          <a:p>
            <a:r>
              <a:rPr lang="zh-CN" altLang="en-US" sz="2800">
                <a:latin typeface="楷体" panose="02010609060101010101" charset="-122"/>
                <a:ea typeface="楷体" panose="02010609060101010101" charset="-122"/>
                <a:cs typeface="楷体" panose="02010609060101010101" charset="-122"/>
              </a:rPr>
              <a:t>你守着我，反而比从前我红日高照的时候更加尽心了。</a:t>
            </a:r>
            <a:endParaRPr lang="zh-CN" altLang="en-US" sz="2800">
              <a:latin typeface="楷体" panose="02010609060101010101" charset="-122"/>
              <a:ea typeface="楷体" panose="02010609060101010101" charset="-122"/>
              <a:cs typeface="楷体" panose="02010609060101010101" charset="-122"/>
            </a:endParaRPr>
          </a:p>
          <a:p>
            <a:r>
              <a:rPr lang="zh-CN" altLang="en-US" sz="2800">
                <a:latin typeface="楷体" panose="02010609060101010101" charset="-122"/>
                <a:ea typeface="楷体" panose="02010609060101010101" charset="-122"/>
                <a:cs typeface="楷体" panose="02010609060101010101" charset="-122"/>
              </a:rPr>
              <a:t>3.对于身心惨遭摧残、濒于死去的人来说，</a:t>
            </a:r>
            <a:endParaRPr lang="zh-CN" altLang="en-US" sz="2800">
              <a:latin typeface="楷体" panose="02010609060101010101" charset="-122"/>
              <a:ea typeface="楷体" panose="02010609060101010101" charset="-122"/>
              <a:cs typeface="楷体" panose="02010609060101010101" charset="-122"/>
            </a:endParaRPr>
          </a:p>
          <a:p>
            <a:r>
              <a:rPr lang="zh-CN" altLang="en-US" sz="2800">
                <a:latin typeface="楷体" panose="02010609060101010101" charset="-122"/>
                <a:ea typeface="楷体" panose="02010609060101010101" charset="-122"/>
                <a:cs typeface="楷体" panose="02010609060101010101" charset="-122"/>
              </a:rPr>
              <a:t>朋友的真诚相助，将是一种再生之恩。</a:t>
            </a:r>
            <a:endParaRPr lang="zh-CN" altLang="en-US" sz="2800">
              <a:latin typeface="楷体" panose="02010609060101010101" charset="-122"/>
              <a:ea typeface="楷体" panose="02010609060101010101" charset="-122"/>
              <a:cs typeface="楷体" panose="02010609060101010101" charset="-122"/>
            </a:endParaRPr>
          </a:p>
          <a:p>
            <a:r>
              <a:rPr lang="zh-CN" altLang="en-US" sz="2800">
                <a:latin typeface="楷体" panose="02010609060101010101" charset="-122"/>
                <a:ea typeface="楷体" panose="02010609060101010101" charset="-122"/>
                <a:cs typeface="楷体" panose="02010609060101010101" charset="-122"/>
              </a:rPr>
              <a:t>4.失败是有限的，冒险则是无限的。</a:t>
            </a:r>
            <a:endParaRPr lang="zh-CN" altLang="en-US" sz="2800">
              <a:latin typeface="楷体" panose="02010609060101010101" charset="-122"/>
              <a:ea typeface="楷体" panose="02010609060101010101" charset="-122"/>
              <a:cs typeface="楷体" panose="02010609060101010101" charset="-122"/>
            </a:endParaRPr>
          </a:p>
          <a:p>
            <a:r>
              <a:rPr lang="en-US" altLang="zh-CN" sz="2800">
                <a:latin typeface="楷体" panose="02010609060101010101" charset="-122"/>
                <a:ea typeface="楷体" panose="02010609060101010101" charset="-122"/>
                <a:cs typeface="楷体" panose="02010609060101010101" charset="-122"/>
              </a:rPr>
              <a:t>5</a:t>
            </a:r>
            <a:r>
              <a:rPr lang="zh-CN" altLang="en-US" sz="2800">
                <a:latin typeface="楷体" panose="02010609060101010101" charset="-122"/>
                <a:ea typeface="楷体" panose="02010609060101010101" charset="-122"/>
                <a:cs typeface="楷体" panose="02010609060101010101" charset="-122"/>
              </a:rPr>
              <a:t>.别骄傲，别怀恨，别不肯原谅人。</a:t>
            </a:r>
            <a:endParaRPr lang="zh-CN" altLang="en-US" sz="2800">
              <a:latin typeface="楷体" panose="02010609060101010101" charset="-122"/>
              <a:ea typeface="楷体" panose="02010609060101010101" charset="-122"/>
              <a:cs typeface="楷体" panose="02010609060101010101" charset="-122"/>
            </a:endParaRPr>
          </a:p>
          <a:p>
            <a:r>
              <a:rPr lang="en-US" altLang="zh-CN" sz="2800">
                <a:latin typeface="楷体" panose="02010609060101010101" charset="-122"/>
                <a:ea typeface="楷体" panose="02010609060101010101" charset="-122"/>
                <a:cs typeface="楷体" panose="02010609060101010101" charset="-122"/>
              </a:rPr>
              <a:t>6</a:t>
            </a:r>
            <a:r>
              <a:rPr lang="zh-CN" altLang="en-US" sz="2800">
                <a:latin typeface="楷体" panose="02010609060101010101" charset="-122"/>
                <a:ea typeface="楷体" panose="02010609060101010101" charset="-122"/>
                <a:cs typeface="楷体" panose="02010609060101010101" charset="-122"/>
              </a:rPr>
              <a:t>.不值得看两次的书，也不值得看一次。</a:t>
            </a:r>
            <a:endParaRPr lang="zh-CN" altLang="en-US" sz="2800">
              <a:latin typeface="楷体" panose="02010609060101010101" charset="-122"/>
              <a:ea typeface="楷体" panose="02010609060101010101" charset="-122"/>
              <a:cs typeface="楷体" panose="02010609060101010101" charset="-122"/>
            </a:endParaRPr>
          </a:p>
          <a:p>
            <a:r>
              <a:rPr lang="en-US" altLang="zh-CN" sz="2800">
                <a:latin typeface="楷体" panose="02010609060101010101" charset="-122"/>
                <a:ea typeface="楷体" panose="02010609060101010101" charset="-122"/>
                <a:cs typeface="楷体" panose="02010609060101010101" charset="-122"/>
              </a:rPr>
              <a:t>7</a:t>
            </a:r>
            <a:r>
              <a:rPr lang="zh-CN" altLang="en-US" sz="2800">
                <a:latin typeface="楷体" panose="02010609060101010101" charset="-122"/>
                <a:ea typeface="楷体" panose="02010609060101010101" charset="-122"/>
                <a:cs typeface="楷体" panose="02010609060101010101" charset="-122"/>
              </a:rPr>
              <a:t>.这是最美好的时代，这是最糟糕的时代；这是智慧的年头，这是愚昧的年头；这是信仰的时期，这是怀疑的时期；这是光明的季节，这是黑暗的季节；这是希望之春，这是失望之冬。</a:t>
            </a:r>
            <a:endParaRPr lang="zh-CN" altLang="en-US" sz="2800">
              <a:latin typeface="楷体" panose="02010609060101010101" charset="-122"/>
              <a:ea typeface="楷体" panose="02010609060101010101" charset="-122"/>
              <a:cs typeface="楷体" panose="02010609060101010101" charset="-122"/>
            </a:endParaRPr>
          </a:p>
          <a:p>
            <a:r>
              <a:rPr lang="en-US" altLang="zh-CN" sz="2800">
                <a:latin typeface="楷体" panose="02010609060101010101" charset="-122"/>
                <a:ea typeface="楷体" panose="02010609060101010101" charset="-122"/>
                <a:cs typeface="楷体" panose="02010609060101010101" charset="-122"/>
              </a:rPr>
              <a:t>8</a:t>
            </a:r>
            <a:r>
              <a:rPr lang="zh-CN" altLang="en-US" sz="2800">
                <a:latin typeface="楷体" panose="02010609060101010101" charset="-122"/>
                <a:ea typeface="楷体" panose="02010609060101010101" charset="-122"/>
                <a:cs typeface="楷体" panose="02010609060101010101" charset="-122"/>
              </a:rPr>
              <a:t>.没有无私的、自我牺牲的母爱的帮助，孩子的心灵将是一片荒漠。</a:t>
            </a:r>
            <a:endParaRPr lang="zh-CN" altLang="en-US" sz="2800">
              <a:latin typeface="楷体" panose="02010609060101010101" charset="-122"/>
              <a:ea typeface="楷体" panose="02010609060101010101" charset="-122"/>
              <a:cs typeface="楷体" panose="02010609060101010101" charset="-122"/>
            </a:endParaRPr>
          </a:p>
          <a:p>
            <a:r>
              <a:rPr lang="en-US" altLang="zh-CN" sz="2800">
                <a:latin typeface="楷体" panose="02010609060101010101" charset="-122"/>
                <a:ea typeface="楷体" panose="02010609060101010101" charset="-122"/>
                <a:cs typeface="楷体" panose="02010609060101010101" charset="-122"/>
              </a:rPr>
              <a:t>9</a:t>
            </a:r>
            <a:r>
              <a:rPr lang="zh-CN" altLang="en-US" sz="2800">
                <a:latin typeface="楷体" panose="02010609060101010101" charset="-122"/>
                <a:ea typeface="楷体" panose="02010609060101010101" charset="-122"/>
                <a:cs typeface="楷体" panose="02010609060101010101" charset="-122"/>
              </a:rPr>
              <a:t>.一片用努力换来的面包皮比一桌继承来的酒席好吃得多。</a:t>
            </a:r>
            <a:endParaRPr lang="zh-CN" altLang="en-US" sz="2800">
              <a:latin typeface="楷体" panose="02010609060101010101" charset="-122"/>
              <a:ea typeface="楷体" panose="02010609060101010101" charset="-122"/>
              <a:cs typeface="楷体" panose="02010609060101010101" charset="-122"/>
            </a:endParaRPr>
          </a:p>
          <a:p>
            <a:r>
              <a:rPr lang="zh-CN" altLang="en-US" sz="2800">
                <a:latin typeface="楷体" panose="02010609060101010101" charset="-122"/>
                <a:ea typeface="楷体" panose="02010609060101010101" charset="-122"/>
                <a:cs typeface="楷体" panose="02010609060101010101" charset="-122"/>
              </a:rPr>
              <a:t>1</a:t>
            </a:r>
            <a:r>
              <a:rPr lang="en-US" altLang="zh-CN" sz="2800">
                <a:latin typeface="楷体" panose="02010609060101010101" charset="-122"/>
                <a:ea typeface="楷体" panose="02010609060101010101" charset="-122"/>
                <a:cs typeface="楷体" panose="02010609060101010101" charset="-122"/>
              </a:rPr>
              <a:t>0</a:t>
            </a:r>
            <a:r>
              <a:rPr lang="zh-CN" altLang="en-US" sz="2800">
                <a:latin typeface="楷体" panose="02010609060101010101" charset="-122"/>
                <a:ea typeface="楷体" panose="02010609060101010101" charset="-122"/>
                <a:cs typeface="楷体" panose="02010609060101010101" charset="-122"/>
              </a:rPr>
              <a:t>.善良的人会把生活里的黑暗变成光明。</a:t>
            </a:r>
            <a:endParaRPr lang="zh-CN" altLang="en-US" sz="2800">
              <a:latin typeface="楷体" panose="02010609060101010101" charset="-122"/>
              <a:ea typeface="楷体" panose="02010609060101010101" charset="-122"/>
              <a:cs typeface="楷体" panose="02010609060101010101" charset="-122"/>
            </a:endParaRPr>
          </a:p>
          <a:p>
            <a:r>
              <a:rPr lang="zh-CN" altLang="en-US" sz="2800">
                <a:latin typeface="楷体" panose="02010609060101010101" charset="-122"/>
                <a:ea typeface="楷体" panose="02010609060101010101" charset="-122"/>
                <a:cs typeface="楷体" panose="02010609060101010101" charset="-122"/>
              </a:rPr>
              <a:t>1</a:t>
            </a:r>
            <a:r>
              <a:rPr lang="en-US" altLang="zh-CN" sz="2800">
                <a:latin typeface="楷体" panose="02010609060101010101" charset="-122"/>
                <a:ea typeface="楷体" panose="02010609060101010101" charset="-122"/>
                <a:cs typeface="楷体" panose="02010609060101010101" charset="-122"/>
              </a:rPr>
              <a:t>1</a:t>
            </a:r>
            <a:r>
              <a:rPr lang="zh-CN" altLang="en-US" sz="2800">
                <a:latin typeface="楷体" panose="02010609060101010101" charset="-122"/>
                <a:ea typeface="楷体" panose="02010609060101010101" charset="-122"/>
                <a:cs typeface="楷体" panose="02010609060101010101" charset="-122"/>
              </a:rPr>
              <a:t>.我所收获的，是我种下的。</a:t>
            </a:r>
            <a:endParaRPr lang="zh-CN" altLang="en-US" sz="2800">
              <a:latin typeface="楷体" panose="02010609060101010101" charset="-122"/>
              <a:ea typeface="楷体" panose="02010609060101010101" charset="-122"/>
              <a:cs typeface="楷体" panose="02010609060101010101" charset="-122"/>
            </a:endParaRPr>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0" y="1046480"/>
            <a:ext cx="12414250" cy="5262245"/>
          </a:xfrm>
          <a:prstGeom prst="rect">
            <a:avLst/>
          </a:prstGeom>
          <a:noFill/>
        </p:spPr>
        <p:txBody>
          <a:bodyPr wrap="square" rtlCol="0" anchor="t">
            <a:spAutoFit/>
          </a:bodyPr>
          <a:lstStyle/>
          <a:p>
            <a:r>
              <a:rPr lang="zh-CN" altLang="en-US" sz="2800">
                <a:latin typeface="宋体" panose="02010600030101010101" pitchFamily="2" charset="-122"/>
                <a:ea typeface="宋体" panose="02010600030101010101" pitchFamily="2" charset="-122"/>
                <a:cs typeface="宋体" panose="02010600030101010101" pitchFamily="2" charset="-122"/>
              </a:rPr>
              <a:t>大卫·科波菲尔尚未出世时，父亲就去世了，他在母亲及女仆的照管下长大。不久，母亲改嫁，继父摩德斯通凶狠贪婪，他把大卫看作累赘，</a:t>
            </a:r>
            <a:endParaRPr lang="zh-CN" altLang="en-US" sz="2800">
              <a:latin typeface="宋体" panose="02010600030101010101" pitchFamily="2" charset="-122"/>
              <a:ea typeface="宋体" panose="02010600030101010101" pitchFamily="2" charset="-122"/>
              <a:cs typeface="宋体" panose="02010600030101010101" pitchFamily="2" charset="-122"/>
            </a:endParaRPr>
          </a:p>
          <a:p>
            <a:r>
              <a:rPr lang="zh-CN" altLang="en-US" sz="2800">
                <a:latin typeface="宋体" panose="02010600030101010101" pitchFamily="2" charset="-122"/>
                <a:ea typeface="宋体" panose="02010600030101010101" pitchFamily="2" charset="-122"/>
                <a:cs typeface="宋体" panose="02010600030101010101" pitchFamily="2" charset="-122"/>
              </a:rPr>
              <a:t>婚前就把大卫送到了他乳母的哥哥佩葛蒂学生家里。</a:t>
            </a:r>
            <a:endParaRPr lang="zh-CN" altLang="en-US" sz="2800">
              <a:latin typeface="宋体" panose="02010600030101010101" pitchFamily="2" charset="-122"/>
              <a:ea typeface="宋体" panose="02010600030101010101" pitchFamily="2" charset="-122"/>
              <a:cs typeface="宋体" panose="02010600030101010101" pitchFamily="2" charset="-122"/>
            </a:endParaRPr>
          </a:p>
          <a:p>
            <a:r>
              <a:rPr lang="zh-CN" altLang="en-US" sz="2800">
                <a:latin typeface="宋体" panose="02010600030101010101" pitchFamily="2" charset="-122"/>
                <a:ea typeface="宋体" panose="02010600030101010101" pitchFamily="2" charset="-122"/>
                <a:cs typeface="宋体" panose="02010600030101010101" pitchFamily="2" charset="-122"/>
              </a:rPr>
              <a:t>佩葛蒂是个正直善良的渔民，住在雅茅斯海边一座用破船改成的小屋里，</a:t>
            </a:r>
            <a:endParaRPr lang="zh-CN" altLang="en-US" sz="2800">
              <a:latin typeface="宋体" panose="02010600030101010101" pitchFamily="2" charset="-122"/>
              <a:ea typeface="宋体" panose="02010600030101010101" pitchFamily="2" charset="-122"/>
              <a:cs typeface="宋体" panose="02010600030101010101" pitchFamily="2" charset="-122"/>
            </a:endParaRPr>
          </a:p>
          <a:p>
            <a:r>
              <a:rPr lang="zh-CN" altLang="en-US" sz="2800">
                <a:latin typeface="宋体" panose="02010600030101010101" pitchFamily="2" charset="-122"/>
                <a:ea typeface="宋体" panose="02010600030101010101" pitchFamily="2" charset="-122"/>
                <a:cs typeface="宋体" panose="02010600030101010101" pitchFamily="2" charset="-122"/>
              </a:rPr>
              <a:t>与收养的一对孤儿艾米丽和海姆相依为命，</a:t>
            </a:r>
            <a:endParaRPr lang="zh-CN" altLang="en-US" sz="2800">
              <a:latin typeface="宋体" panose="02010600030101010101" pitchFamily="2" charset="-122"/>
              <a:ea typeface="宋体" panose="02010600030101010101" pitchFamily="2" charset="-122"/>
              <a:cs typeface="宋体" panose="02010600030101010101" pitchFamily="2" charset="-122"/>
            </a:endParaRPr>
          </a:p>
          <a:p>
            <a:r>
              <a:rPr lang="zh-CN" altLang="en-US" sz="2800">
                <a:latin typeface="宋体" panose="02010600030101010101" pitchFamily="2" charset="-122"/>
                <a:ea typeface="宋体" panose="02010600030101010101" pitchFamily="2" charset="-122"/>
                <a:cs typeface="宋体" panose="02010600030101010101" pitchFamily="2" charset="-122"/>
              </a:rPr>
              <a:t>大卫和他们一起过着清苦和睦的生活。</a:t>
            </a:r>
            <a:endParaRPr lang="zh-CN" altLang="en-US" sz="2800">
              <a:latin typeface="宋体" panose="02010600030101010101" pitchFamily="2" charset="-122"/>
              <a:ea typeface="宋体" panose="02010600030101010101" pitchFamily="2" charset="-122"/>
              <a:cs typeface="宋体" panose="02010600030101010101" pitchFamily="2" charset="-122"/>
            </a:endParaRPr>
          </a:p>
          <a:p>
            <a:r>
              <a:rPr lang="zh-CN" altLang="en-US" sz="2800">
                <a:latin typeface="宋体" panose="02010600030101010101" pitchFamily="2" charset="-122"/>
                <a:ea typeface="宋体" panose="02010600030101010101" pitchFamily="2" charset="-122"/>
                <a:cs typeface="宋体" panose="02010600030101010101" pitchFamily="2" charset="-122"/>
              </a:rPr>
              <a:t>出于对母亲的思念，大卫又回到了继父家。</a:t>
            </a:r>
            <a:endParaRPr lang="zh-CN" altLang="en-US" sz="2800">
              <a:latin typeface="宋体" panose="02010600030101010101" pitchFamily="2" charset="-122"/>
              <a:ea typeface="宋体" panose="02010600030101010101" pitchFamily="2" charset="-122"/>
              <a:cs typeface="宋体" panose="02010600030101010101" pitchFamily="2" charset="-122"/>
            </a:endParaRPr>
          </a:p>
          <a:p>
            <a:r>
              <a:rPr lang="zh-CN" altLang="en-US" sz="2800">
                <a:latin typeface="宋体" panose="02010600030101010101" pitchFamily="2" charset="-122"/>
                <a:ea typeface="宋体" panose="02010600030101010101" pitchFamily="2" charset="-122"/>
                <a:cs typeface="宋体" panose="02010600030101010101" pitchFamily="2" charset="-122"/>
              </a:rPr>
              <a:t>然而继父不但常常责打他，甚至剥夺了母亲对他关怀和爱抚的权利。</a:t>
            </a:r>
            <a:endParaRPr lang="zh-CN" altLang="en-US" sz="2800">
              <a:latin typeface="宋体" panose="02010600030101010101" pitchFamily="2" charset="-122"/>
              <a:ea typeface="宋体" panose="02010600030101010101" pitchFamily="2" charset="-122"/>
              <a:cs typeface="宋体" panose="02010600030101010101" pitchFamily="2" charset="-122"/>
            </a:endParaRPr>
          </a:p>
          <a:p>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母亲去世后，继父立即把不足10岁的大卫送去当洗刷酒瓶的童工，</a:t>
            </a:r>
            <a:endParaRPr lang="zh-CN" altLang="en-US" sz="2800" b="1">
              <a:solidFill>
                <a:srgbClr val="FF0000"/>
              </a:solidFill>
              <a:latin typeface="宋体" panose="02010600030101010101" pitchFamily="2" charset="-122"/>
              <a:ea typeface="宋体" pitchFamily="2" charset="-122"/>
              <a:cs typeface="宋体" pitchFamily="2" charset="-122"/>
            </a:endParaRPr>
          </a:p>
          <a:p>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大卫从此过着不能温饱的生活。</a:t>
            </a:r>
            <a:endPar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endParaRPr>
          </a:p>
          <a:p>
            <a:r>
              <a:rPr lang="zh-CN" altLang="en-US" sz="2800">
                <a:latin typeface="宋体" panose="02010600030101010101" pitchFamily="2" charset="-122"/>
                <a:ea typeface="宋体" panose="02010600030101010101" pitchFamily="2" charset="-122"/>
                <a:cs typeface="宋体" panose="02010600030101010101" pitchFamily="2" charset="-122"/>
              </a:rPr>
              <a:t>他历尽艰辛，最后找到了姨婆贝西小姐。</a:t>
            </a:r>
            <a:endParaRPr lang="zh-CN" altLang="en-US" sz="2800">
              <a:latin typeface="宋体" panose="02010600030101010101" pitchFamily="2" charset="-122"/>
              <a:ea typeface="宋体" panose="02010600030101010101" pitchFamily="2" charset="-122"/>
              <a:cs typeface="宋体" panose="02010600030101010101" pitchFamily="2" charset="-122"/>
            </a:endParaRPr>
          </a:p>
          <a:p>
            <a:r>
              <a:rPr lang="zh-CN" altLang="en-US" sz="2800">
                <a:latin typeface="宋体" panose="02010600030101010101" pitchFamily="2" charset="-122"/>
                <a:ea typeface="宋体" panose="02010600030101010101" pitchFamily="2" charset="-122"/>
                <a:cs typeface="宋体" panose="02010600030101010101" pitchFamily="2" charset="-122"/>
                <a:sym typeface="+mn-ea"/>
              </a:rPr>
              <a:t>贝西小姐生性怪僻，但心地善良。她收留了大卫，让他上学深造。</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
        <p:nvSpPr>
          <p:cNvPr id="17" name="矩形: 圆角 13"/>
          <p:cNvSpPr/>
          <p:nvPr/>
        </p:nvSpPr>
        <p:spPr>
          <a:xfrm>
            <a:off x="110490" y="91440"/>
            <a:ext cx="2046605" cy="719455"/>
          </a:xfrm>
          <a:prstGeom prst="roundRect">
            <a:avLst/>
          </a:prstGeom>
          <a:solidFill>
            <a:srgbClr val="9F79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a:latin typeface="仿宋" panose="02010609060101010101" charset="-122"/>
                <a:ea typeface="仿宋" panose="02010609060101010101" charset="-122"/>
              </a:rPr>
              <a:t>故事梗概</a:t>
            </a:r>
            <a:endParaRPr lang="zh-CN" altLang="en-US" sz="3200" b="1">
              <a:latin typeface="仿宋" panose="02010609060101010101" charset="-122"/>
              <a:ea typeface="仿宋" panose="02010609060101010101" charset="-122"/>
            </a:endParaRPr>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0" y="151765"/>
            <a:ext cx="12192000" cy="6554470"/>
          </a:xfrm>
          <a:prstGeom prst="rect">
            <a:avLst/>
          </a:prstGeom>
          <a:noFill/>
        </p:spPr>
        <p:txBody>
          <a:bodyPr wrap="square" rtlCol="0" anchor="t">
            <a:spAutoFit/>
          </a:bodyPr>
          <a:lstStyle/>
          <a:p>
            <a:r>
              <a:rPr lang="zh-CN" altLang="en-US" sz="2800">
                <a:latin typeface="宋体" panose="02010600030101010101" pitchFamily="2" charset="-122"/>
                <a:ea typeface="宋体" panose="02010600030101010101" pitchFamily="2" charset="-122"/>
                <a:cs typeface="宋体" panose="02010600030101010101" pitchFamily="2" charset="-122"/>
                <a:sym typeface="+mn-ea"/>
              </a:rPr>
              <a:t>大卫求学期间，寄宿在姨婆的律师威克菲尔家里，与他的女儿艾妮斯结下了深厚的情谊。但大卫对威克菲尔雇用的一个名叫希普的书记极为反感，讨厌他那种阳奉阴违、曲意逢迎的丑态。</a:t>
            </a:r>
            <a:endParaRPr lang="zh-CN" altLang="en-US" sz="2800">
              <a:latin typeface="宋体" panose="02010600030101010101" pitchFamily="2" charset="-122"/>
              <a:ea typeface="宋体" panose="02010600030101010101" pitchFamily="2" charset="-122"/>
              <a:cs typeface="宋体" panose="02010600030101010101" pitchFamily="2" charset="-122"/>
            </a:endParaRPr>
          </a:p>
          <a:p>
            <a:r>
              <a:rPr lang="zh-CN" altLang="en-US" sz="2800">
                <a:latin typeface="宋体" panose="02010600030101010101" pitchFamily="2" charset="-122"/>
                <a:ea typeface="宋体" panose="02010600030101010101" pitchFamily="2" charset="-122"/>
                <a:cs typeface="宋体" panose="02010600030101010101" pitchFamily="2" charset="-122"/>
                <a:sym typeface="+mn-ea"/>
              </a:rPr>
              <a:t>大卫中学毕业后外出旅行，邂逅了童年时代的同学斯蒂尔福斯。</a:t>
            </a:r>
            <a:endParaRPr lang="zh-CN" altLang="en-US" sz="2800">
              <a:latin typeface="宋体" panose="02010600030101010101" pitchFamily="2" charset="-122"/>
              <a:ea typeface="宋体" panose="02010600030101010101" pitchFamily="2" charset="-122"/>
              <a:cs typeface="宋体" panose="02010600030101010101" pitchFamily="2" charset="-122"/>
              <a:sym typeface="+mn-ea"/>
            </a:endParaRPr>
          </a:p>
          <a:p>
            <a:r>
              <a:rPr lang="zh-CN" altLang="en-US" sz="2800">
                <a:latin typeface="宋体" panose="02010600030101010101" pitchFamily="2" charset="-122"/>
                <a:ea typeface="宋体" panose="02010600030101010101" pitchFamily="2" charset="-122"/>
                <a:cs typeface="宋体" panose="02010600030101010101" pitchFamily="2" charset="-122"/>
                <a:sym typeface="+mn-ea"/>
              </a:rPr>
              <a:t>两人一起来到雅茅斯，拜访佩葛蒂一家。已经和海姆订婚的艾米丽经受不住阔少爷斯蒂尔福斯的引诱，竟在结婚前夕与他私奔国外。</a:t>
            </a:r>
            <a:endParaRPr lang="zh-CN" altLang="en-US" sz="2800">
              <a:latin typeface="宋体" panose="02010600030101010101" pitchFamily="2" charset="-122"/>
              <a:ea typeface="宋体" panose="02010600030101010101" pitchFamily="2" charset="-122"/>
              <a:cs typeface="宋体" panose="02010600030101010101" pitchFamily="2" charset="-122"/>
              <a:sym typeface="+mn-ea"/>
            </a:endParaRPr>
          </a:p>
          <a:p>
            <a:r>
              <a:rPr lang="zh-CN" altLang="en-US" sz="2800">
                <a:latin typeface="宋体" panose="02010600030101010101" pitchFamily="2" charset="-122"/>
                <a:ea typeface="宋体" panose="02010600030101010101" pitchFamily="2" charset="-122"/>
                <a:cs typeface="宋体" panose="02010600030101010101" pitchFamily="2" charset="-122"/>
                <a:sym typeface="+mn-ea"/>
              </a:rPr>
              <a:t>佩葛蒂先生痛苦万分，发誓要找回艾米丽。</a:t>
            </a:r>
            <a:endParaRPr lang="zh-CN" altLang="en-US" sz="2800">
              <a:latin typeface="宋体" panose="02010600030101010101" pitchFamily="2" charset="-122"/>
              <a:ea typeface="宋体" panose="02010600030101010101" pitchFamily="2" charset="-122"/>
              <a:cs typeface="宋体" panose="02010600030101010101" pitchFamily="2" charset="-122"/>
            </a:endParaRPr>
          </a:p>
          <a:p>
            <a:r>
              <a:rPr lang="zh-CN" altLang="en-US" sz="2800">
                <a:latin typeface="宋体" panose="02010600030101010101" pitchFamily="2" charset="-122"/>
                <a:ea typeface="宋体" panose="02010600030101010101" pitchFamily="2" charset="-122"/>
                <a:cs typeface="宋体" panose="02010600030101010101" pitchFamily="2" charset="-122"/>
                <a:sym typeface="+mn-ea"/>
              </a:rPr>
              <a:t>大卫回到伦敦，在斯本罗律师事务所任见习生。他从艾妮斯口中获悉，</a:t>
            </a:r>
            <a:endParaRPr lang="zh-CN" altLang="en-US" sz="2800">
              <a:latin typeface="宋体" panose="02010600030101010101" pitchFamily="2" charset="-122"/>
              <a:ea typeface="宋体" panose="02010600030101010101" pitchFamily="2" charset="-122"/>
              <a:cs typeface="宋体" panose="02010600030101010101" pitchFamily="2" charset="-122"/>
              <a:sym typeface="+mn-ea"/>
            </a:endParaRPr>
          </a:p>
          <a:p>
            <a:r>
              <a:rPr lang="zh-CN" altLang="en-US" sz="2800">
                <a:latin typeface="宋体" panose="02010600030101010101" pitchFamily="2" charset="-122"/>
                <a:ea typeface="宋体" panose="02010600030101010101" pitchFamily="2" charset="-122"/>
                <a:cs typeface="宋体" panose="02010600030101010101" pitchFamily="2" charset="-122"/>
                <a:sym typeface="+mn-ea"/>
              </a:rPr>
              <a:t>威克菲尔律师落入诡计多端的希普所设计的陷阱，正处在走投无路的境地，这使大卫非常愤慨。</a:t>
            </a:r>
            <a:endParaRPr lang="zh-CN" altLang="en-US" sz="2800">
              <a:latin typeface="宋体" panose="02010600030101010101" pitchFamily="2" charset="-122"/>
              <a:ea typeface="宋体" panose="02010600030101010101" pitchFamily="2" charset="-122"/>
              <a:cs typeface="宋体" panose="02010600030101010101" pitchFamily="2" charset="-122"/>
              <a:sym typeface="+mn-ea"/>
            </a:endParaRPr>
          </a:p>
          <a:p>
            <a:r>
              <a:rPr lang="zh-CN" altLang="en-US" sz="2800">
                <a:latin typeface="宋体" panose="02010600030101010101" pitchFamily="2" charset="-122"/>
                <a:ea typeface="宋体" panose="02010600030101010101" pitchFamily="2" charset="-122"/>
                <a:cs typeface="宋体" panose="02010600030101010101" pitchFamily="2" charset="-122"/>
                <a:sym typeface="+mn-ea"/>
              </a:rPr>
              <a:t>此时的大卫爱上了斯本罗律师的女儿朵拉，但两人婚后的生活并不理想。</a:t>
            </a:r>
            <a:endParaRPr lang="zh-CN" altLang="en-US" sz="2800">
              <a:latin typeface="宋体" panose="02010600030101010101" pitchFamily="2" charset="-122"/>
              <a:ea typeface="宋体" panose="02010600030101010101" pitchFamily="2" charset="-122"/>
              <a:cs typeface="宋体" panose="02010600030101010101" pitchFamily="2" charset="-122"/>
              <a:sym typeface="+mn-ea"/>
            </a:endParaRPr>
          </a:p>
          <a:p>
            <a:r>
              <a:rPr lang="zh-CN" altLang="en-US" sz="2800">
                <a:latin typeface="宋体" panose="02010600030101010101" pitchFamily="2" charset="-122"/>
                <a:ea typeface="宋体" panose="02010600030101010101" pitchFamily="2" charset="-122"/>
                <a:cs typeface="宋体" panose="02010600030101010101" pitchFamily="2" charset="-122"/>
                <a:sym typeface="+mn-ea"/>
              </a:rPr>
              <a:t>朵拉是个容貌美丽但头脑简单的“洋娃娃”。贝西姨婆也濒临破产。</a:t>
            </a:r>
            <a:endParaRPr lang="zh-CN" altLang="en-US" sz="2800">
              <a:latin typeface="宋体" panose="02010600030101010101" pitchFamily="2" charset="-122"/>
              <a:ea typeface="宋体" panose="02010600030101010101" pitchFamily="2" charset="-122"/>
              <a:cs typeface="宋体" panose="02010600030101010101" pitchFamily="2" charset="-122"/>
              <a:sym typeface="+mn-ea"/>
            </a:endParaRPr>
          </a:p>
          <a:p>
            <a:r>
              <a:rPr lang="zh-CN" altLang="en-US" sz="2800">
                <a:latin typeface="宋体" panose="02010600030101010101" pitchFamily="2" charset="-122"/>
                <a:ea typeface="宋体" panose="02010600030101010101" pitchFamily="2" charset="-122"/>
                <a:cs typeface="宋体" panose="02010600030101010101" pitchFamily="2" charset="-122"/>
                <a:sym typeface="+mn-ea"/>
              </a:rPr>
              <a:t>这时，大卫再次遇见他当童工时的房东米考伯，米考伯现在是希普的秘书，经过激烈的思想斗争，他最终揭露了希普陷害威克菲尔并导致贝西小姐破产的种种阴谋。在事实面前，希普只好伏罪。</a:t>
            </a:r>
            <a:endParaRPr lang="zh-CN" altLang="en-US" sz="2800"/>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90805" y="367030"/>
            <a:ext cx="12009755" cy="6123940"/>
          </a:xfrm>
          <a:prstGeom prst="rect">
            <a:avLst/>
          </a:prstGeom>
          <a:noFill/>
        </p:spPr>
        <p:txBody>
          <a:bodyPr wrap="square" rtlCol="0" anchor="t">
            <a:spAutoFit/>
          </a:bodyPr>
          <a:lstStyle/>
          <a:p>
            <a:r>
              <a:rPr lang="zh-CN" altLang="en-US" sz="2800">
                <a:latin typeface="宋体" panose="02010600030101010101" pitchFamily="2" charset="-122"/>
                <a:ea typeface="宋体" panose="02010600030101010101" pitchFamily="2" charset="-122"/>
              </a:rPr>
              <a:t>与此同时，佩葛蒂和海姆经过多方奔波，终于找到了被斯蒂尔福斯抛弃后，沦落在伦敦的艾米丽，并决定将她带回澳大利亚，开始新的生活。</a:t>
            </a:r>
            <a:endParaRPr lang="zh-CN" altLang="en-US" sz="2800">
              <a:latin typeface="宋体" panose="02010600030101010101" pitchFamily="2" charset="-122"/>
              <a:ea typeface="宋体" pitchFamily="2" charset="-122"/>
            </a:endParaRPr>
          </a:p>
          <a:p>
            <a:r>
              <a:rPr lang="zh-CN" altLang="en-US" sz="2800">
                <a:latin typeface="宋体" panose="02010600030101010101" pitchFamily="2" charset="-122"/>
                <a:ea typeface="宋体" panose="02010600030101010101" pitchFamily="2" charset="-122"/>
              </a:rPr>
              <a:t>然而就在启程前夕，海上突然风狂雨骤，</a:t>
            </a:r>
            <a:endParaRPr lang="zh-CN" altLang="en-US" sz="2800">
              <a:latin typeface="宋体" panose="02010600030101010101" pitchFamily="2" charset="-122"/>
              <a:ea typeface="宋体" panose="02010600030101010101" pitchFamily="2" charset="-122"/>
            </a:endParaRPr>
          </a:p>
          <a:p>
            <a:r>
              <a:rPr lang="zh-CN" altLang="en-US" sz="2800">
                <a:latin typeface="宋体" panose="02010600030101010101" pitchFamily="2" charset="-122"/>
                <a:ea typeface="宋体" panose="02010600030101010101" pitchFamily="2" charset="-122"/>
              </a:rPr>
              <a:t>一艘来自西班牙的客轮在雅茅斯遇险沉没，</a:t>
            </a:r>
            <a:endParaRPr lang="zh-CN" altLang="en-US" sz="2800">
              <a:latin typeface="宋体" panose="02010600030101010101" pitchFamily="2" charset="-122"/>
              <a:ea typeface="宋体" panose="02010600030101010101" pitchFamily="2" charset="-122"/>
            </a:endParaRPr>
          </a:p>
          <a:p>
            <a:r>
              <a:rPr lang="zh-CN" altLang="en-US" sz="2800">
                <a:latin typeface="宋体" panose="02010600030101010101" pitchFamily="2" charset="-122"/>
                <a:ea typeface="宋体" panose="02010600030101010101" pitchFamily="2" charset="-122"/>
              </a:rPr>
              <a:t>只剩下一个濒死的旅客紧紧地抓着桅杆。</a:t>
            </a:r>
            <a:endParaRPr lang="zh-CN" altLang="en-US" sz="2800">
              <a:latin typeface="宋体" panose="02010600030101010101" pitchFamily="2" charset="-122"/>
              <a:ea typeface="宋体" panose="02010600030101010101" pitchFamily="2" charset="-122"/>
            </a:endParaRPr>
          </a:p>
          <a:p>
            <a:r>
              <a:rPr lang="zh-CN" altLang="en-US" sz="2800">
                <a:latin typeface="宋体" panose="02010600030101010101" pitchFamily="2" charset="-122"/>
                <a:ea typeface="宋体" panose="02010600030101010101" pitchFamily="2" charset="-122"/>
              </a:rPr>
              <a:t>海姆见状不顾自身危险，下海救他，不幸被巨浪吞没。</a:t>
            </a:r>
            <a:endParaRPr lang="zh-CN" altLang="en-US" sz="2800">
              <a:latin typeface="宋体" panose="02010600030101010101" pitchFamily="2" charset="-122"/>
              <a:ea typeface="宋体" panose="02010600030101010101" pitchFamily="2" charset="-122"/>
            </a:endParaRPr>
          </a:p>
          <a:p>
            <a:r>
              <a:rPr lang="zh-CN" altLang="en-US" sz="2800">
                <a:latin typeface="宋体" panose="02010600030101010101" pitchFamily="2" charset="-122"/>
                <a:ea typeface="宋体" panose="02010600030101010101" pitchFamily="2" charset="-122"/>
              </a:rPr>
              <a:t>当人们捞起他的尸体时，船上那名旅客的尸体也漂到了岸边，</a:t>
            </a:r>
            <a:endParaRPr lang="zh-CN" altLang="en-US" sz="2800">
              <a:latin typeface="宋体" panose="02010600030101010101" pitchFamily="2" charset="-122"/>
              <a:ea typeface="宋体" panose="02010600030101010101" pitchFamily="2" charset="-122"/>
            </a:endParaRPr>
          </a:p>
          <a:p>
            <a:r>
              <a:rPr lang="zh-CN" altLang="en-US" sz="2800">
                <a:latin typeface="宋体" panose="02010600030101010101" pitchFamily="2" charset="-122"/>
                <a:ea typeface="宋体" panose="02010600030101010101" pitchFamily="2" charset="-122"/>
              </a:rPr>
              <a:t>原来竟是诱拐艾米丽的斯蒂尔福斯。艾米丽为海姆的行动深深地打动了，</a:t>
            </a:r>
            <a:endParaRPr lang="zh-CN" altLang="en-US" sz="2800">
              <a:latin typeface="宋体" panose="02010600030101010101" pitchFamily="2" charset="-122"/>
              <a:ea typeface="宋体" panose="02010600030101010101" pitchFamily="2" charset="-122"/>
            </a:endParaRPr>
          </a:p>
          <a:p>
            <a:r>
              <a:rPr lang="zh-CN" altLang="en-US" sz="2800">
                <a:latin typeface="宋体" panose="02010600030101010101" pitchFamily="2" charset="-122"/>
                <a:ea typeface="宋体" panose="02010600030101010101" pitchFamily="2" charset="-122"/>
              </a:rPr>
              <a:t>回到澳大利亚后，她终日在劳动中寻找安宁，并且终身未嫁。</a:t>
            </a:r>
            <a:endParaRPr lang="zh-CN" altLang="en-US" sz="2800">
              <a:latin typeface="宋体" panose="02010600030101010101" pitchFamily="2" charset="-122"/>
              <a:ea typeface="宋体" panose="02010600030101010101" pitchFamily="2" charset="-122"/>
            </a:endParaRPr>
          </a:p>
          <a:p>
            <a:r>
              <a:rPr lang="zh-CN" altLang="en-US" sz="2800">
                <a:latin typeface="宋体" panose="02010600030101010101" pitchFamily="2" charset="-122"/>
                <a:ea typeface="宋体" panose="02010600030101010101" pitchFamily="2" charset="-122"/>
              </a:rPr>
              <a:t>大卫终于成了一名作家，朵拉却患上了重病，</a:t>
            </a:r>
            <a:endParaRPr lang="zh-CN" altLang="en-US" sz="2800">
              <a:latin typeface="宋体" panose="02010600030101010101" pitchFamily="2" charset="-122"/>
              <a:ea typeface="宋体" panose="02010600030101010101" pitchFamily="2" charset="-122"/>
            </a:endParaRPr>
          </a:p>
          <a:p>
            <a:r>
              <a:rPr lang="zh-CN" altLang="en-US" sz="2800">
                <a:latin typeface="宋体" panose="02010600030101010101" pitchFamily="2" charset="-122"/>
                <a:ea typeface="宋体" panose="02010600030101010101" pitchFamily="2" charset="-122"/>
              </a:rPr>
              <a:t>在佩葛蒂前往澳大利亚前夕便离开了人世。大卫满怀悲痛地出国旅行散心。</a:t>
            </a:r>
            <a:endParaRPr lang="zh-CN" altLang="en-US" sz="2800">
              <a:latin typeface="宋体" panose="02010600030101010101" pitchFamily="2" charset="-122"/>
              <a:ea typeface="宋体" panose="02010600030101010101" pitchFamily="2" charset="-122"/>
            </a:endParaRPr>
          </a:p>
          <a:p>
            <a:r>
              <a:rPr lang="zh-CN" altLang="en-US" sz="2800">
                <a:latin typeface="宋体" panose="02010600030101010101" pitchFamily="2" charset="-122"/>
                <a:ea typeface="宋体" panose="02010600030101010101" pitchFamily="2" charset="-122"/>
              </a:rPr>
              <a:t>其间，艾妮斯始终与他保持联系。</a:t>
            </a:r>
            <a:endParaRPr lang="zh-CN" altLang="en-US" sz="2800">
              <a:latin typeface="宋体" panose="02010600030101010101" pitchFamily="2" charset="-122"/>
              <a:ea typeface="宋体" panose="02010600030101010101" pitchFamily="2" charset="-122"/>
            </a:endParaRPr>
          </a:p>
          <a:p>
            <a:r>
              <a:rPr lang="zh-CN" altLang="en-US" sz="2800">
                <a:latin typeface="宋体" panose="02010600030101010101" pitchFamily="2" charset="-122"/>
                <a:ea typeface="宋体" panose="02010600030101010101" pitchFamily="2" charset="-122"/>
              </a:rPr>
              <a:t>当他三年后返回英国时，才发觉艾妮斯一直爱着他。</a:t>
            </a:r>
            <a:endParaRPr lang="zh-CN" altLang="en-US" sz="2800">
              <a:latin typeface="宋体" panose="02010600030101010101" pitchFamily="2" charset="-122"/>
              <a:ea typeface="宋体" panose="02010600030101010101" pitchFamily="2" charset="-122"/>
            </a:endParaRPr>
          </a:p>
          <a:p>
            <a:r>
              <a:rPr lang="zh-CN" altLang="en-US" sz="2800">
                <a:latin typeface="宋体" panose="02010600030101010101" pitchFamily="2" charset="-122"/>
                <a:ea typeface="宋体" panose="02010600030101010101" pitchFamily="2" charset="-122"/>
              </a:rPr>
              <a:t>两人最终走到了一起，与姨婆贝西、佩葛蒂愉快地生活着。</a:t>
            </a:r>
            <a:endParaRPr lang="zh-CN" altLang="en-US" sz="2800">
              <a:latin typeface="宋体" panose="02010600030101010101" pitchFamily="2" charset="-122"/>
              <a:ea typeface="宋体" panose="02010600030101010101" pitchFamily="2" charset="-122"/>
            </a:endParaRPr>
          </a:p>
        </p:txBody>
      </p:sp>
      <p:grpSp>
        <p:nvGrpSpPr>
          <p:cNvPr id="16" name="组合 15"/>
          <p:cNvGrpSpPr/>
          <p:nvPr/>
        </p:nvGrpSpPr>
        <p:grpSpPr>
          <a:xfrm>
            <a:off x="11162030" y="5831840"/>
            <a:ext cx="720090" cy="1026160"/>
            <a:chOff x="9352099" y="1524874"/>
            <a:chExt cx="1336675" cy="1905000"/>
          </a:xfrm>
          <a:solidFill>
            <a:srgbClr val="635042"/>
          </a:solidFill>
        </p:grpSpPr>
        <p:sp>
          <p:nvSpPr>
            <p:cNvPr id="18" name="KSO_Shape"/>
            <p:cNvSpPr/>
            <p:nvPr/>
          </p:nvSpPr>
          <p:spPr>
            <a:xfrm>
              <a:off x="9352099" y="1524874"/>
              <a:ext cx="1336675" cy="1905000"/>
            </a:xfrm>
            <a:custGeom>
              <a:gdLst>
                <a:gd name="connsiteX0" fmla="*/ 586581 w 1173161"/>
                <a:gd name="connsiteY0" fmla="*/ 0 h 1672438"/>
                <a:gd name="connsiteX1" fmla="*/ 1001356 w 1173161"/>
                <a:gd name="connsiteY1" fmla="*/ 171806 h 1672438"/>
                <a:gd name="connsiteX2" fmla="*/ 1001356 w 1173161"/>
                <a:gd name="connsiteY2" fmla="*/ 1001357 h 1672438"/>
                <a:gd name="connsiteX3" fmla="*/ 586581 w 1173161"/>
                <a:gd name="connsiteY3" fmla="*/ 1672438 h 1672438"/>
                <a:gd name="connsiteX4" fmla="*/ 171805 w 1173161"/>
                <a:gd name="connsiteY4" fmla="*/ 1001357 h 1672438"/>
                <a:gd name="connsiteX5" fmla="*/ 171805 w 1173161"/>
                <a:gd name="connsiteY5" fmla="*/ 171806 h 1672438"/>
                <a:gd name="connsiteX6" fmla="*/ 586581 w 1173161"/>
                <a:gd name="connsiteY6" fmla="*/ 0 h 167243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73161" h="1672438">
                  <a:moveTo>
                    <a:pt x="586581" y="0"/>
                  </a:moveTo>
                  <a:cubicBezTo>
                    <a:pt x="736700" y="0"/>
                    <a:pt x="886819" y="57269"/>
                    <a:pt x="1001356" y="171806"/>
                  </a:cubicBezTo>
                  <a:cubicBezTo>
                    <a:pt x="1230430" y="400880"/>
                    <a:pt x="1230430" y="772282"/>
                    <a:pt x="1001356" y="1001357"/>
                  </a:cubicBezTo>
                  <a:cubicBezTo>
                    <a:pt x="820380" y="1182333"/>
                    <a:pt x="682121" y="1406027"/>
                    <a:pt x="586581" y="1672438"/>
                  </a:cubicBezTo>
                  <a:cubicBezTo>
                    <a:pt x="491040" y="1406027"/>
                    <a:pt x="352782" y="1182333"/>
                    <a:pt x="171805" y="1001357"/>
                  </a:cubicBezTo>
                  <a:cubicBezTo>
                    <a:pt x="-57269" y="772282"/>
                    <a:pt x="-57269" y="400880"/>
                    <a:pt x="171805" y="171806"/>
                  </a:cubicBezTo>
                  <a:cubicBezTo>
                    <a:pt x="286343" y="57269"/>
                    <a:pt x="436462" y="0"/>
                    <a:pt x="586581" y="0"/>
                  </a:cubicBezTo>
                  <a:close/>
                </a:path>
              </a:pathLst>
            </a:custGeom>
            <a:solidFill>
              <a:srgbClr val="D7706E"/>
            </a:solidFill>
            <a:ln>
              <a:noFill/>
            </a:ln>
          </p:spPr>
          <p:style>
            <a:lnRef idx="2">
              <a:schemeClr val="accent1">
                <a:shade val="50000"/>
              </a:schemeClr>
            </a:lnRef>
            <a:fillRef idx="1">
              <a:schemeClr val="accent1"/>
            </a:fillRef>
            <a:effectRef idx="0">
              <a:schemeClr val="accent1"/>
            </a:effectRef>
            <a:fontRef idx="minor">
              <a:schemeClr val="lt1"/>
            </a:fontRef>
          </p:style>
          <p:txBody>
            <a:bodyPr bIns="57600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ct val="0"/>
                </a:spcBef>
                <a:spcAft>
                  <a:spcPct val="0"/>
                </a:spcAft>
                <a:defRPr/>
              </a:pPr>
              <a:endParaRPr lang="zh-CN" altLang="en-US">
                <a:solidFill>
                  <a:srgbClr val="635042"/>
                </a:solidFill>
              </a:endParaRPr>
            </a:p>
          </p:txBody>
        </p:sp>
        <p:sp>
          <p:nvSpPr>
            <p:cNvPr id="19" name="椭圆 18"/>
            <p:cNvSpPr/>
            <p:nvPr/>
          </p:nvSpPr>
          <p:spPr>
            <a:xfrm>
              <a:off x="9480376" y="1655142"/>
              <a:ext cx="1080120" cy="1080120"/>
            </a:xfrm>
            <a:prstGeom prst="ellipse">
              <a:avLst/>
            </a:prstGeom>
            <a:solidFill>
              <a:srgbClr val="ECE6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35042"/>
                </a:solidFill>
              </a:endParaRPr>
            </a:p>
          </p:txBody>
        </p:sp>
      </p:gr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4" presetClass="entr" presetSubtype="10"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randombar(horizontal)">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83820" y="151765"/>
            <a:ext cx="12024360" cy="6554470"/>
          </a:xfrm>
          <a:prstGeom prst="rect">
            <a:avLst/>
          </a:prstGeom>
          <a:noFill/>
        </p:spPr>
        <p:txBody>
          <a:bodyPr wrap="square" rtlCol="0" anchor="t">
            <a:spAutoFit/>
          </a:bodyPr>
          <a:lstStyle/>
          <a:p>
            <a:r>
              <a:rPr lang="zh-CN" altLang="en-US" sz="2800">
                <a:latin typeface="楷体" panose="02010609060101010101" charset="-122"/>
                <a:ea typeface="楷体" panose="02010609060101010101" charset="-122"/>
                <a:cs typeface="楷体" panose="02010609060101010101" charset="-122"/>
                <a:sym typeface="+mn-ea"/>
              </a:rPr>
              <a:t>《大卫·科波菲尔》是19世纪英国批判现实主义大师狄更斯的一部代表作。在这部</a:t>
            </a:r>
            <a:r>
              <a:rPr lang="zh-CN" altLang="en-US" sz="2800">
                <a:solidFill>
                  <a:srgbClr val="FF0000"/>
                </a:solidFill>
                <a:latin typeface="楷体" panose="02010609060101010101" charset="-122"/>
                <a:ea typeface="楷体" panose="02010609060101010101" charset="-122"/>
                <a:cs typeface="楷体" panose="02010609060101010101" charset="-122"/>
                <a:sym typeface="+mn-ea"/>
              </a:rPr>
              <a:t>具有强烈的自传色彩</a:t>
            </a:r>
            <a:r>
              <a:rPr lang="zh-CN" altLang="en-US" sz="2800">
                <a:latin typeface="楷体" panose="02010609060101010101" charset="-122"/>
                <a:ea typeface="楷体" panose="02010609060101010101" charset="-122"/>
                <a:cs typeface="楷体" panose="02010609060101010101" charset="-122"/>
                <a:sym typeface="+mn-ea"/>
              </a:rPr>
              <a:t>的小说里，</a:t>
            </a:r>
            <a:endParaRPr lang="zh-CN" altLang="en-US" sz="2800">
              <a:latin typeface="楷体" panose="02010609060101010101" charset="-122"/>
              <a:ea typeface="楷体" panose="02010609060101010101" charset="-122"/>
              <a:cs typeface="楷体" panose="02010609060101010101" charset="-122"/>
              <a:sym typeface="+mn-ea"/>
            </a:endParaRPr>
          </a:p>
          <a:p>
            <a:r>
              <a:rPr lang="zh-CN" altLang="en-US" sz="2800">
                <a:solidFill>
                  <a:srgbClr val="FF0000"/>
                </a:solidFill>
                <a:latin typeface="楷体" panose="02010609060101010101" charset="-122"/>
                <a:ea typeface="楷体" panose="02010609060101010101" charset="-122"/>
                <a:cs typeface="楷体" panose="02010609060101010101" charset="-122"/>
                <a:sym typeface="+mn-ea"/>
              </a:rPr>
              <a:t>狄更斯借用“小大卫自身的历史和经验”，</a:t>
            </a:r>
            <a:endParaRPr lang="zh-CN" altLang="en-US" sz="2800">
              <a:solidFill>
                <a:srgbClr val="FF0000"/>
              </a:solidFill>
              <a:latin typeface="楷体" panose="02010609060101010101" charset="-122"/>
              <a:ea typeface="楷体" panose="02010609060101010101" charset="-122"/>
              <a:cs typeface="楷体" panose="02010609060101010101" charset="-122"/>
              <a:sym typeface="+mn-ea"/>
            </a:endParaRPr>
          </a:p>
          <a:p>
            <a:r>
              <a:rPr lang="zh-CN" altLang="en-US" sz="2800">
                <a:solidFill>
                  <a:srgbClr val="FF0000"/>
                </a:solidFill>
                <a:latin typeface="楷体" panose="02010609060101010101" charset="-122"/>
                <a:ea typeface="楷体" panose="02010609060101010101" charset="-122"/>
                <a:cs typeface="楷体" panose="02010609060101010101" charset="-122"/>
                <a:sym typeface="+mn-ea"/>
              </a:rPr>
              <a:t>从不少方面回顾和总结了自己的生活道路，反映了他的人生哲学和道德理想。</a:t>
            </a:r>
            <a:endParaRPr lang="zh-CN" altLang="en-US" sz="2800">
              <a:solidFill>
                <a:srgbClr val="FF0000"/>
              </a:solidFill>
              <a:latin typeface="楷体" panose="02010609060101010101" charset="-122"/>
              <a:ea typeface="楷体" panose="02010609060101010101" charset="-122"/>
              <a:cs typeface="楷体" panose="02010609060101010101" charset="-122"/>
            </a:endParaRPr>
          </a:p>
          <a:p>
            <a:r>
              <a:rPr lang="zh-CN" altLang="en-US" sz="2800">
                <a:latin typeface="楷体" panose="02010609060101010101" charset="-122"/>
                <a:ea typeface="楷体" panose="02010609060101010101" charset="-122"/>
                <a:cs typeface="楷体" panose="02010609060101010101" charset="-122"/>
                <a:sym typeface="+mn-ea"/>
              </a:rPr>
              <a:t>《大卫·科波菲尔》通过主人公大卫一生的悲欢离合，</a:t>
            </a:r>
            <a:endParaRPr lang="zh-CN" altLang="en-US" sz="2800">
              <a:latin typeface="楷体" panose="02010609060101010101" charset="-122"/>
              <a:ea typeface="楷体" panose="02010609060101010101" charset="-122"/>
              <a:cs typeface="楷体" panose="02010609060101010101" charset="-122"/>
              <a:sym typeface="+mn-ea"/>
            </a:endParaRPr>
          </a:p>
          <a:p>
            <a:r>
              <a:rPr lang="zh-CN" altLang="en-US" sz="2800">
                <a:latin typeface="楷体" panose="02010609060101010101" charset="-122"/>
                <a:ea typeface="楷体" panose="02010609060101010101" charset="-122"/>
                <a:cs typeface="楷体" panose="02010609060101010101" charset="-122"/>
                <a:sym typeface="+mn-ea"/>
              </a:rPr>
              <a:t>多层次地揭示了当时社会的真实面貌，</a:t>
            </a:r>
            <a:endParaRPr lang="zh-CN" altLang="en-US" sz="2800">
              <a:latin typeface="楷体" panose="02010609060101010101" charset="-122"/>
              <a:ea typeface="楷体" panose="02010609060101010101" charset="-122"/>
              <a:cs typeface="楷体" panose="02010609060101010101" charset="-122"/>
              <a:sym typeface="+mn-ea"/>
            </a:endParaRPr>
          </a:p>
          <a:p>
            <a:r>
              <a:rPr lang="zh-CN" altLang="en-US" sz="2800">
                <a:latin typeface="楷体" panose="02010609060101010101" charset="-122"/>
                <a:ea typeface="楷体" panose="02010609060101010101" charset="-122"/>
                <a:cs typeface="楷体" panose="02010609060101010101" charset="-122"/>
                <a:sym typeface="+mn-ea"/>
              </a:rPr>
              <a:t>突出地表现了</a:t>
            </a:r>
            <a:r>
              <a:rPr lang="zh-CN" altLang="en-US" sz="2800">
                <a:solidFill>
                  <a:srgbClr val="00B0F0"/>
                </a:solidFill>
                <a:latin typeface="楷体" panose="02010609060101010101" charset="-122"/>
                <a:ea typeface="楷体" panose="02010609060101010101" charset="-122"/>
                <a:cs typeface="楷体" panose="02010609060101010101" charset="-122"/>
                <a:sym typeface="+mn-ea"/>
              </a:rPr>
              <a:t>金钱对婚姻、家庭和社会的腐蚀作用。</a:t>
            </a:r>
            <a:endParaRPr lang="zh-CN" altLang="en-US" sz="2800">
              <a:latin typeface="楷体" panose="02010609060101010101" charset="-122"/>
              <a:ea typeface="楷体" panose="02010609060101010101" charset="-122"/>
              <a:cs typeface="楷体" panose="02010609060101010101" charset="-122"/>
              <a:sym typeface="+mn-ea"/>
            </a:endParaRPr>
          </a:p>
          <a:p>
            <a:r>
              <a:rPr lang="zh-CN" altLang="en-US" sz="2800">
                <a:latin typeface="楷体" panose="02010609060101010101" charset="-122"/>
                <a:ea typeface="楷体" panose="02010609060101010101" charset="-122"/>
                <a:cs typeface="楷体" panose="02010609060101010101" charset="-122"/>
                <a:sym typeface="+mn-ea"/>
              </a:rPr>
              <a:t>小说中一系列悲剧的形成都是金钱导致的。</a:t>
            </a:r>
            <a:endParaRPr lang="zh-CN" altLang="en-US" sz="2800">
              <a:latin typeface="楷体" panose="02010609060101010101" charset="-122"/>
              <a:ea typeface="楷体" panose="02010609060101010101" charset="-122"/>
              <a:cs typeface="楷体" panose="02010609060101010101" charset="-122"/>
              <a:sym typeface="+mn-ea"/>
            </a:endParaRPr>
          </a:p>
          <a:p>
            <a:r>
              <a:rPr lang="zh-CN" altLang="en-US" sz="2800">
                <a:latin typeface="楷体" panose="02010609060101010101" charset="-122"/>
                <a:ea typeface="楷体" panose="02010609060101010101" charset="-122"/>
                <a:cs typeface="楷体" panose="02010609060101010101" charset="-122"/>
                <a:sym typeface="+mn-ea"/>
              </a:rPr>
              <a:t>摩德斯通骗娶大卫的母亲是觊觎她的财产；</a:t>
            </a:r>
            <a:endParaRPr lang="zh-CN" altLang="en-US" sz="2800">
              <a:latin typeface="楷体" panose="02010609060101010101" charset="-122"/>
              <a:ea typeface="楷体" panose="02010609060101010101" charset="-122"/>
              <a:cs typeface="楷体" panose="02010609060101010101" charset="-122"/>
              <a:sym typeface="+mn-ea"/>
            </a:endParaRPr>
          </a:p>
          <a:p>
            <a:r>
              <a:rPr lang="zh-CN" altLang="en-US" sz="2800">
                <a:latin typeface="楷体" panose="02010609060101010101" charset="-122"/>
                <a:ea typeface="楷体" panose="02010609060101010101" charset="-122"/>
                <a:cs typeface="楷体" panose="02010609060101010101" charset="-122"/>
                <a:sym typeface="+mn-ea"/>
              </a:rPr>
              <a:t>爱弥丽的私奔是经受不起金钱的诱惑；</a:t>
            </a:r>
            <a:endParaRPr lang="zh-CN" altLang="en-US" sz="2800">
              <a:latin typeface="楷体" panose="02010609060101010101" charset="-122"/>
              <a:ea typeface="楷体" panose="02010609060101010101" charset="-122"/>
              <a:cs typeface="楷体" panose="02010609060101010101" charset="-122"/>
              <a:sym typeface="+mn-ea"/>
            </a:endParaRPr>
          </a:p>
          <a:p>
            <a:r>
              <a:rPr lang="zh-CN" altLang="en-US" sz="2800">
                <a:latin typeface="楷体" panose="02010609060101010101" charset="-122"/>
                <a:ea typeface="楷体" panose="02010609060101010101" charset="-122"/>
                <a:cs typeface="楷体" panose="02010609060101010101" charset="-122"/>
                <a:sym typeface="+mn-ea"/>
              </a:rPr>
              <a:t>威克菲尔一家的痛苦，海姆的绝望，无一不是金钱造成的恶果。</a:t>
            </a:r>
            <a:endParaRPr lang="zh-CN" altLang="en-US" sz="2800">
              <a:latin typeface="楷体" panose="02010609060101010101" charset="-122"/>
              <a:ea typeface="楷体" panose="02010609060101010101" charset="-122"/>
              <a:cs typeface="楷体" panose="02010609060101010101" charset="-122"/>
              <a:sym typeface="+mn-ea"/>
            </a:endParaRPr>
          </a:p>
          <a:p>
            <a:r>
              <a:rPr lang="zh-CN" altLang="en-US" sz="2800">
                <a:latin typeface="楷体" panose="02010609060101010101" charset="-122"/>
                <a:ea typeface="楷体" panose="02010609060101010101" charset="-122"/>
                <a:cs typeface="楷体" panose="02010609060101010101" charset="-122"/>
                <a:sym typeface="+mn-ea"/>
              </a:rPr>
              <a:t>而卑鄙小人希普也是在金钱诱惑下一步步堕落的，</a:t>
            </a:r>
            <a:endParaRPr lang="zh-CN" altLang="en-US" sz="2800">
              <a:latin typeface="楷体" panose="02010609060101010101" charset="-122"/>
              <a:ea typeface="楷体" panose="02010609060101010101" charset="-122"/>
              <a:cs typeface="楷体" panose="02010609060101010101" charset="-122"/>
              <a:sym typeface="+mn-ea"/>
            </a:endParaRPr>
          </a:p>
          <a:p>
            <a:r>
              <a:rPr lang="zh-CN" altLang="en-US" sz="2800">
                <a:latin typeface="楷体" panose="02010609060101010101" charset="-122"/>
                <a:ea typeface="楷体" panose="02010609060101010101" charset="-122"/>
                <a:cs typeface="楷体" panose="02010609060101010101" charset="-122"/>
                <a:sym typeface="+mn-ea"/>
              </a:rPr>
              <a:t>最后落得个终身监禁的可耻下场。</a:t>
            </a:r>
            <a:endParaRPr lang="zh-CN" altLang="en-US" sz="2800">
              <a:latin typeface="楷体" panose="02010609060101010101" charset="-122"/>
              <a:ea typeface="楷体" panose="02010609060101010101" charset="-122"/>
              <a:cs typeface="楷体" panose="02010609060101010101" charset="-122"/>
              <a:sym typeface="+mn-ea"/>
            </a:endParaRPr>
          </a:p>
          <a:p>
            <a:r>
              <a:rPr lang="zh-CN" altLang="en-US" sz="2800">
                <a:latin typeface="楷体" panose="02010609060101010101" charset="-122"/>
                <a:ea typeface="楷体" panose="02010609060101010101" charset="-122"/>
                <a:cs typeface="楷体" panose="02010609060101010101" charset="-122"/>
                <a:sym typeface="+mn-ea"/>
              </a:rPr>
              <a:t>狄更斯正是从人道主义的思想出发，暴露了金钱的罪恶，</a:t>
            </a:r>
            <a:endParaRPr lang="zh-CN" altLang="en-US" sz="2800">
              <a:latin typeface="楷体" panose="02010609060101010101" charset="-122"/>
              <a:ea typeface="楷体" panose="02010609060101010101" charset="-122"/>
              <a:cs typeface="楷体" panose="02010609060101010101" charset="-122"/>
              <a:sym typeface="+mn-ea"/>
            </a:endParaRPr>
          </a:p>
          <a:p>
            <a:r>
              <a:rPr lang="zh-CN" altLang="en-US" sz="2800">
                <a:latin typeface="楷体" panose="02010609060101010101" charset="-122"/>
                <a:ea typeface="楷体" panose="02010609060101010101" charset="-122"/>
                <a:cs typeface="楷体" panose="02010609060101010101" charset="-122"/>
                <a:sym typeface="+mn-ea"/>
              </a:rPr>
              <a:t>从而</a:t>
            </a:r>
            <a:r>
              <a:rPr lang="zh-CN" altLang="en-US" sz="2800">
                <a:solidFill>
                  <a:srgbClr val="00B0F0"/>
                </a:solidFill>
                <a:latin typeface="楷体" panose="02010609060101010101" charset="-122"/>
                <a:ea typeface="楷体" panose="02010609060101010101" charset="-122"/>
                <a:cs typeface="楷体" panose="02010609060101010101" charset="-122"/>
                <a:sym typeface="+mn-ea"/>
              </a:rPr>
              <a:t>揭开“维多利亚盛世”的美丽帷幕，显现出隐藏其后的社会真相。</a:t>
            </a:r>
            <a:endParaRPr lang="zh-CN" altLang="en-US" sz="2800">
              <a:solidFill>
                <a:srgbClr val="00B0F0"/>
              </a:solidFill>
              <a:latin typeface="楷体" panose="02010609060101010101" charset="-122"/>
              <a:ea typeface="楷体" panose="02010609060101010101" charset="-122"/>
              <a:cs typeface="楷体" panose="02010609060101010101" charset="-122"/>
              <a:sym typeface="+mn-ea"/>
            </a:endParaRPr>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0" y="151765"/>
            <a:ext cx="12628880" cy="6554470"/>
          </a:xfrm>
          <a:prstGeom prst="rect">
            <a:avLst/>
          </a:prstGeom>
          <a:noFill/>
        </p:spPr>
        <p:txBody>
          <a:bodyPr wrap="none" rtlCol="0" anchor="t">
            <a:spAutoFit/>
          </a:bodyPr>
          <a:lstStyle/>
          <a:p>
            <a:r>
              <a:rPr lang="zh-CN" altLang="en-US" sz="2800">
                <a:latin typeface="楷体" panose="02010609060101010101" charset="-122"/>
                <a:ea typeface="楷体" panose="02010609060101010101" charset="-122"/>
                <a:cs typeface="楷体" panose="02010609060101010101" charset="-122"/>
                <a:sym typeface="+mn-ea"/>
              </a:rPr>
              <a:t>在人物的塑造上，大卫·科波菲尔无疑倾注了作者的全部心血。</a:t>
            </a:r>
            <a:endParaRPr lang="zh-CN" altLang="en-US" sz="2800">
              <a:latin typeface="楷体" panose="02010609060101010101" charset="-122"/>
              <a:ea typeface="楷体" panose="02010609060101010101" charset="-122"/>
              <a:cs typeface="楷体" panose="02010609060101010101" charset="-122"/>
              <a:sym typeface="+mn-ea"/>
            </a:endParaRPr>
          </a:p>
          <a:p>
            <a:r>
              <a:rPr lang="zh-CN" altLang="en-US" sz="2800">
                <a:latin typeface="楷体" panose="02010609060101010101" charset="-122"/>
                <a:ea typeface="楷体" panose="02010609060101010101" charset="-122"/>
                <a:cs typeface="楷体" panose="02010609060101010101" charset="-122"/>
                <a:sym typeface="+mn-ea"/>
              </a:rPr>
              <a:t>不论是他孤儿时代所遭遇的种种磨难和辛酸，还是他成年后不屈不挠的奋斗，</a:t>
            </a:r>
            <a:endParaRPr lang="zh-CN" altLang="en-US" sz="2800">
              <a:latin typeface="楷体" panose="02010609060101010101" charset="-122"/>
              <a:ea typeface="楷体" panose="02010609060101010101" charset="-122"/>
              <a:cs typeface="楷体" panose="02010609060101010101" charset="-122"/>
              <a:sym typeface="+mn-ea"/>
            </a:endParaRPr>
          </a:p>
          <a:p>
            <a:r>
              <a:rPr lang="zh-CN" altLang="en-US" sz="2800">
                <a:latin typeface="楷体" panose="02010609060101010101" charset="-122"/>
                <a:ea typeface="楷体" panose="02010609060101010101" charset="-122"/>
                <a:cs typeface="楷体" panose="02010609060101010101" charset="-122"/>
                <a:sym typeface="+mn-ea"/>
              </a:rPr>
              <a:t>都表现了一个</a:t>
            </a:r>
            <a:r>
              <a:rPr lang="zh-CN" altLang="en-US" sz="2800" b="1">
                <a:solidFill>
                  <a:srgbClr val="00B0F0"/>
                </a:solidFill>
                <a:latin typeface="楷体" panose="02010609060101010101" charset="-122"/>
                <a:ea typeface="楷体" panose="02010609060101010101" charset="-122"/>
                <a:cs typeface="楷体" panose="02010609060101010101" charset="-122"/>
                <a:sym typeface="+mn-ea"/>
              </a:rPr>
              <a:t>小人物在资本主义社会中寻求出路的痛苦历程。</a:t>
            </a:r>
            <a:endParaRPr lang="zh-CN" altLang="en-US" sz="2800">
              <a:latin typeface="楷体" panose="02010609060101010101" charset="-122"/>
              <a:ea typeface="楷体" panose="02010609060101010101" charset="-122"/>
              <a:cs typeface="楷体" panose="02010609060101010101" charset="-122"/>
              <a:sym typeface="+mn-ea"/>
            </a:endParaRPr>
          </a:p>
          <a:p>
            <a:r>
              <a:rPr lang="zh-CN" altLang="en-US" sz="2800">
                <a:solidFill>
                  <a:srgbClr val="C00000"/>
                </a:solidFill>
                <a:latin typeface="楷体" panose="02010609060101010101" charset="-122"/>
                <a:ea typeface="楷体" panose="02010609060101010101" charset="-122"/>
                <a:cs typeface="楷体" panose="02010609060101010101" charset="-122"/>
                <a:sym typeface="+mn-ea"/>
              </a:rPr>
              <a:t>经历了大苦大难后尝到人间幸福和温暖的大卫，靠的是他真诚、直率的品性，</a:t>
            </a:r>
            <a:endParaRPr lang="zh-CN" altLang="en-US" sz="2800">
              <a:solidFill>
                <a:srgbClr val="C00000"/>
              </a:solidFill>
              <a:latin typeface="楷体" panose="02010609060101010101" charset="-122"/>
              <a:ea typeface="楷体" panose="02010609060101010101" charset="-122"/>
              <a:cs typeface="楷体" panose="02010609060101010101" charset="-122"/>
              <a:sym typeface="+mn-ea"/>
            </a:endParaRPr>
          </a:p>
          <a:p>
            <a:r>
              <a:rPr lang="zh-CN" altLang="en-US" sz="2800">
                <a:solidFill>
                  <a:srgbClr val="C00000"/>
                </a:solidFill>
                <a:latin typeface="楷体" panose="02010609060101010101" charset="-122"/>
                <a:ea typeface="楷体" panose="02010609060101010101" charset="-122"/>
                <a:cs typeface="楷体" panose="02010609060101010101" charset="-122"/>
                <a:sym typeface="+mn-ea"/>
              </a:rPr>
              <a:t>积极向上的精神，以及对人的纯洁友爱之心。</a:t>
            </a:r>
            <a:endParaRPr lang="zh-CN" altLang="en-US" sz="2800">
              <a:solidFill>
                <a:srgbClr val="C00000"/>
              </a:solidFill>
              <a:latin typeface="楷体" panose="02010609060101010101" charset="-122"/>
              <a:ea typeface="楷体" panose="02010609060101010101" charset="-122"/>
              <a:cs typeface="楷体" panose="02010609060101010101" charset="-122"/>
              <a:sym typeface="+mn-ea"/>
            </a:endParaRPr>
          </a:p>
          <a:p>
            <a:r>
              <a:rPr lang="zh-CN" altLang="en-US" sz="2800">
                <a:latin typeface="楷体" panose="02010609060101010101" charset="-122"/>
                <a:ea typeface="楷体" panose="02010609060101010101" charset="-122"/>
                <a:cs typeface="楷体" panose="02010609060101010101" charset="-122"/>
                <a:sym typeface="+mn-ea"/>
              </a:rPr>
              <a:t>艾妮斯也是作者着力美化的理想的女性。她既有外在的美貌，又有内心的美德，</a:t>
            </a:r>
            <a:endParaRPr lang="zh-CN" altLang="en-US" sz="2800">
              <a:latin typeface="楷体" panose="02010609060101010101" charset="-122"/>
              <a:ea typeface="楷体" panose="02010609060101010101" charset="-122"/>
              <a:cs typeface="楷体" panose="02010609060101010101" charset="-122"/>
              <a:sym typeface="+mn-ea"/>
            </a:endParaRPr>
          </a:p>
          <a:p>
            <a:r>
              <a:rPr lang="zh-CN" altLang="en-US" sz="2800">
                <a:latin typeface="楷体" panose="02010609060101010101" charset="-122"/>
                <a:ea typeface="楷体" panose="02010609060101010101" charset="-122"/>
                <a:cs typeface="楷体" panose="02010609060101010101" charset="-122"/>
                <a:sym typeface="+mn-ea"/>
              </a:rPr>
              <a:t>既坚韧不拔地保护着受希普欺凌的老父，又支持着饱受挫折之苦的大卫。</a:t>
            </a:r>
            <a:endParaRPr lang="zh-CN" altLang="en-US" sz="2800">
              <a:latin typeface="楷体" panose="02010609060101010101" charset="-122"/>
              <a:ea typeface="楷体" panose="02010609060101010101" charset="-122"/>
              <a:cs typeface="楷体" panose="02010609060101010101" charset="-122"/>
              <a:sym typeface="+mn-ea"/>
            </a:endParaRPr>
          </a:p>
          <a:p>
            <a:r>
              <a:rPr lang="zh-CN" altLang="en-US" sz="2800">
                <a:latin typeface="楷体" panose="02010609060101010101" charset="-122"/>
                <a:ea typeface="楷体" panose="02010609060101010101" charset="-122"/>
                <a:cs typeface="楷体" panose="02010609060101010101" charset="-122"/>
                <a:sym typeface="+mn-ea"/>
              </a:rPr>
              <a:t>她最后与大卫的结合，是“思想和宗旨的一致”，</a:t>
            </a:r>
            <a:endParaRPr lang="zh-CN" altLang="en-US" sz="2800">
              <a:latin typeface="楷体" panose="02010609060101010101" charset="-122"/>
              <a:ea typeface="楷体" panose="02010609060101010101" charset="-122"/>
              <a:cs typeface="楷体" panose="02010609060101010101" charset="-122"/>
              <a:sym typeface="+mn-ea"/>
            </a:endParaRPr>
          </a:p>
          <a:p>
            <a:r>
              <a:rPr lang="zh-CN" altLang="en-US" sz="2800">
                <a:latin typeface="楷体" panose="02010609060101010101" charset="-122"/>
                <a:ea typeface="楷体" panose="02010609060101010101" charset="-122"/>
                <a:cs typeface="楷体" panose="02010609060101010101" charset="-122"/>
                <a:sym typeface="+mn-ea"/>
              </a:rPr>
              <a:t>这种完美的婚姻使小说的结尾洋溢一派幸福和希望的气氛。</a:t>
            </a:r>
            <a:endParaRPr lang="zh-CN" altLang="en-US" sz="2800">
              <a:latin typeface="楷体" panose="02010609060101010101" charset="-122"/>
              <a:ea typeface="楷体" panose="02010609060101010101" charset="-122"/>
              <a:cs typeface="楷体" panose="02010609060101010101" charset="-122"/>
              <a:sym typeface="+mn-ea"/>
            </a:endParaRPr>
          </a:p>
          <a:p>
            <a:r>
              <a:rPr lang="zh-CN" altLang="en-US" sz="2800">
                <a:latin typeface="楷体" panose="02010609060101010101" charset="-122"/>
                <a:ea typeface="楷体" panose="02010609060101010101" charset="-122"/>
                <a:cs typeface="楷体" panose="02010609060101010101" charset="-122"/>
                <a:sym typeface="+mn-ea"/>
              </a:rPr>
              <a:t>他们都是狄更斯的资产阶级人道主义理想的化身。</a:t>
            </a:r>
            <a:endParaRPr lang="zh-CN" altLang="en-US" sz="2800">
              <a:latin typeface="楷体" panose="02010609060101010101" charset="-122"/>
              <a:ea typeface="楷体" panose="02010609060101010101" charset="-122"/>
              <a:cs typeface="楷体" panose="02010609060101010101" charset="-122"/>
              <a:sym typeface="+mn-ea"/>
            </a:endParaRPr>
          </a:p>
          <a:p>
            <a:r>
              <a:rPr lang="zh-CN" altLang="en-US" sz="2800">
                <a:latin typeface="楷体" panose="02010609060101010101" charset="-122"/>
                <a:ea typeface="楷体" panose="02010609060101010101" charset="-122"/>
                <a:cs typeface="楷体" panose="02010609060101010101" charset="-122"/>
                <a:sym typeface="+mn-ea"/>
              </a:rPr>
              <a:t>这种思想的形成与狄更斯个人的经历和好恶是分不开的。</a:t>
            </a:r>
            <a:r>
              <a:rPr lang="zh-CN" altLang="en-US" sz="2800">
                <a:solidFill>
                  <a:srgbClr val="C00000"/>
                </a:solidFill>
                <a:latin typeface="楷体" panose="02010609060101010101" charset="-122"/>
                <a:ea typeface="楷体" panose="02010609060101010101" charset="-122"/>
                <a:cs typeface="楷体" panose="02010609060101010101" charset="-122"/>
                <a:sym typeface="+mn-ea"/>
              </a:rPr>
              <a:t>他始终认为，</a:t>
            </a:r>
            <a:endParaRPr lang="zh-CN" altLang="en-US" sz="2800">
              <a:solidFill>
                <a:srgbClr val="C00000"/>
              </a:solidFill>
              <a:latin typeface="楷体" panose="02010609060101010101" charset="-122"/>
              <a:ea typeface="楷体" panose="02010609060101010101" charset="-122"/>
              <a:cs typeface="楷体" panose="02010609060101010101" charset="-122"/>
              <a:sym typeface="+mn-ea"/>
            </a:endParaRPr>
          </a:p>
          <a:p>
            <a:r>
              <a:rPr lang="zh-CN" altLang="en-US" sz="2800">
                <a:solidFill>
                  <a:srgbClr val="C00000"/>
                </a:solidFill>
                <a:latin typeface="楷体" panose="02010609060101010101" charset="-122"/>
                <a:ea typeface="楷体" panose="02010609060101010101" charset="-122"/>
                <a:cs typeface="楷体" panose="02010609060101010101" charset="-122"/>
                <a:sym typeface="+mn-ea"/>
              </a:rPr>
              <a:t>处于受压迫地位的普通人，其道德情操远胜于那些统治者、压迫者。</a:t>
            </a:r>
            <a:endParaRPr lang="zh-CN" altLang="en-US" sz="2800">
              <a:latin typeface="楷体" panose="02010609060101010101" charset="-122"/>
              <a:ea typeface="楷体" panose="02010609060101010101" charset="-122"/>
              <a:cs typeface="楷体" panose="02010609060101010101" charset="-122"/>
              <a:sym typeface="+mn-ea"/>
            </a:endParaRPr>
          </a:p>
          <a:p>
            <a:r>
              <a:rPr lang="zh-CN" altLang="en-US" sz="2800">
                <a:latin typeface="楷体" panose="02010609060101010101" charset="-122"/>
                <a:ea typeface="楷体" panose="02010609060101010101" charset="-122"/>
                <a:cs typeface="楷体" panose="02010609060101010101" charset="-122"/>
                <a:sym typeface="+mn-ea"/>
              </a:rPr>
              <a:t>正是基于这种信念，小说中许多普通人如渔民佩葛蒂、海姆，尽管家贫如洗，</a:t>
            </a:r>
            <a:endParaRPr lang="zh-CN" altLang="en-US" sz="2800">
              <a:latin typeface="楷体" panose="02010609060101010101" charset="-122"/>
              <a:ea typeface="楷体" panose="02010609060101010101" charset="-122"/>
              <a:cs typeface="楷体" panose="02010609060101010101" charset="-122"/>
              <a:sym typeface="+mn-ea"/>
            </a:endParaRPr>
          </a:p>
          <a:p>
            <a:r>
              <a:rPr lang="zh-CN" altLang="en-US" sz="2800">
                <a:latin typeface="楷体" panose="02010609060101010101" charset="-122"/>
                <a:ea typeface="楷体" panose="02010609060101010101" charset="-122"/>
                <a:cs typeface="楷体" panose="02010609060101010101" charset="-122"/>
                <a:sym typeface="+mn-ea"/>
              </a:rPr>
              <a:t>没有受过教育，却怀有一颗诚朴、善良的心，</a:t>
            </a:r>
            <a:endParaRPr lang="zh-CN" altLang="en-US" sz="2800">
              <a:latin typeface="楷体" panose="02010609060101010101" charset="-122"/>
              <a:ea typeface="楷体" panose="02010609060101010101" charset="-122"/>
              <a:cs typeface="楷体" panose="02010609060101010101" charset="-122"/>
              <a:sym typeface="+mn-ea"/>
            </a:endParaRPr>
          </a:p>
          <a:p>
            <a:r>
              <a:rPr lang="zh-CN" altLang="en-US" sz="2800">
                <a:latin typeface="楷体" panose="02010609060101010101" charset="-122"/>
                <a:ea typeface="楷体" panose="02010609060101010101" charset="-122"/>
                <a:cs typeface="楷体" panose="02010609060101010101" charset="-122"/>
                <a:sym typeface="+mn-ea"/>
              </a:rPr>
              <a:t>与富有的斯提福兹及其所作所为形成了鲜明的对比。</a:t>
            </a:r>
            <a:endParaRPr lang="zh-CN" altLang="en-US" sz="2800">
              <a:latin typeface="楷体" panose="02010609060101010101" charset="-122"/>
              <a:ea typeface="楷体" panose="02010609060101010101" charset="-122"/>
              <a:cs typeface="楷体" panose="02010609060101010101" charset="-122"/>
            </a:endParaRPr>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10" name="组合 9"/>
          <p:cNvGrpSpPr/>
          <p:nvPr/>
        </p:nvGrpSpPr>
        <p:grpSpPr>
          <a:xfrm>
            <a:off x="0" y="0"/>
            <a:ext cx="798195" cy="2771775"/>
            <a:chOff x="1051" y="3208"/>
            <a:chExt cx="1257" cy="3434"/>
          </a:xfrm>
        </p:grpSpPr>
        <p:pic>
          <p:nvPicPr>
            <p:cNvPr id="2" name="图片 1" descr="012"/>
            <p:cNvPicPr>
              <a:picLocks noChangeAspect="1"/>
            </p:cNvPicPr>
            <p:nvPr/>
          </p:nvPicPr>
          <p:blipFill>
            <a:blip r:embed="rId3"/>
            <a:srcRect l="41544" t="2715" r="29100" b="39489"/>
            <a:stretch>
              <a:fillRect/>
            </a:stretch>
          </p:blipFill>
          <p:spPr>
            <a:xfrm>
              <a:off x="1051" y="3208"/>
              <a:ext cx="1165" cy="3434"/>
            </a:xfrm>
            <a:prstGeom prst="rect">
              <a:avLst/>
            </a:prstGeom>
          </p:spPr>
        </p:pic>
        <p:sp>
          <p:nvSpPr>
            <p:cNvPr id="9" name="文本框 8"/>
            <p:cNvSpPr txBox="1"/>
            <p:nvPr/>
          </p:nvSpPr>
          <p:spPr>
            <a:xfrm>
              <a:off x="1051" y="3451"/>
              <a:ext cx="1257" cy="2948"/>
            </a:xfrm>
            <a:prstGeom prst="rect">
              <a:avLst/>
            </a:prstGeom>
            <a:noFill/>
          </p:spPr>
          <p:txBody>
            <a:bodyPr vert="eaVert" wrap="square" rtlCol="0">
              <a:spAutoFit/>
            </a:bodyPr>
            <a:lstStyle/>
            <a:p>
              <a:pPr algn="ctr"/>
              <a:r>
                <a:rPr lang="zh-CN" altLang="en-US" sz="4000">
                  <a:latin typeface="方正姚体" panose="02010601030101010101" charset="-122"/>
                  <a:ea typeface="方正姚体" panose="02010601030101010101" charset="-122"/>
                </a:rPr>
                <a:t>单元导读</a:t>
              </a:r>
              <a:endParaRPr lang="zh-CN" altLang="en-US" sz="4000">
                <a:latin typeface="方正姚体" charset="0"/>
                <a:ea typeface="方正姚体"/>
              </a:endParaRPr>
            </a:p>
          </p:txBody>
        </p:sp>
      </p:grpSp>
      <p:sp>
        <p:nvSpPr>
          <p:cNvPr id="3" name="文本框 2"/>
          <p:cNvSpPr txBox="1"/>
          <p:nvPr/>
        </p:nvSpPr>
        <p:spPr>
          <a:xfrm>
            <a:off x="1017905" y="1567180"/>
            <a:ext cx="11174095" cy="4030980"/>
          </a:xfrm>
          <a:prstGeom prst="rect">
            <a:avLst/>
          </a:prstGeom>
          <a:noFill/>
        </p:spPr>
        <p:txBody>
          <a:bodyPr wrap="square" rtlCol="0">
            <a:spAutoFit/>
          </a:bodyPr>
          <a:lstStyle/>
          <a:p>
            <a:r>
              <a:rPr lang="zh-CN" altLang="en-US" sz="3200">
                <a:latin typeface="宋体" panose="02010600030101010101" pitchFamily="2" charset="-122"/>
                <a:ea typeface="宋体" panose="02010600030101010101" pitchFamily="2" charset="-122"/>
                <a:cs typeface="宋体" panose="02010600030101010101" pitchFamily="2" charset="-122"/>
              </a:rPr>
              <a:t>学习本单元，要联系相关的历史文化背景，</a:t>
            </a:r>
            <a:endParaRPr lang="zh-CN" altLang="en-US" sz="3200">
              <a:latin typeface="宋体" panose="02010600030101010101" pitchFamily="2" charset="-122"/>
              <a:ea typeface="宋体" pitchFamily="2" charset="-122"/>
              <a:cs typeface="宋体" pitchFamily="2" charset="-122"/>
            </a:endParaRPr>
          </a:p>
          <a:p>
            <a:r>
              <a:rPr lang="zh-CN" altLang="en-US" sz="3200">
                <a:latin typeface="宋体" panose="02010600030101010101" pitchFamily="2" charset="-122"/>
                <a:ea typeface="宋体" panose="02010600030101010101" pitchFamily="2" charset="-122"/>
                <a:cs typeface="宋体" panose="02010600030101010101" pitchFamily="2" charset="-122"/>
              </a:rPr>
              <a:t>体察小说展现的千姿百态的社会生活，</a:t>
            </a:r>
            <a:endParaRPr lang="zh-CN" altLang="en-US" sz="3200">
              <a:latin typeface="宋体" panose="02010600030101010101" pitchFamily="2" charset="-122"/>
              <a:ea typeface="宋体" panose="02010600030101010101" pitchFamily="2" charset="-122"/>
              <a:cs typeface="宋体" panose="02010600030101010101" pitchFamily="2" charset="-122"/>
            </a:endParaRPr>
          </a:p>
          <a:p>
            <a:r>
              <a:rPr lang="zh-CN" altLang="en-US" sz="3200">
                <a:latin typeface="宋体" panose="02010600030101010101" pitchFamily="2" charset="-122"/>
                <a:ea typeface="宋体" panose="02010600030101010101" pitchFamily="2" charset="-122"/>
                <a:cs typeface="宋体" panose="02010600030101010101" pitchFamily="2" charset="-122"/>
              </a:rPr>
              <a:t>感受人类文化的丰富多彩。</a:t>
            </a:r>
            <a:endParaRPr lang="zh-CN" altLang="en-US" sz="3200">
              <a:latin typeface="宋体" panose="02010600030101010101" pitchFamily="2" charset="-122"/>
              <a:ea typeface="宋体" panose="02010600030101010101" pitchFamily="2" charset="-122"/>
              <a:cs typeface="宋体" panose="02010600030101010101" pitchFamily="2" charset="-122"/>
            </a:endParaRPr>
          </a:p>
          <a:p>
            <a:endParaRPr lang="zh-CN" altLang="en-US" sz="3200">
              <a:latin typeface="宋体" panose="02010600030101010101" pitchFamily="2" charset="-122"/>
              <a:ea typeface="宋体" panose="02010600030101010101" pitchFamily="2" charset="-122"/>
              <a:cs typeface="宋体" panose="02010600030101010101" pitchFamily="2" charset="-122"/>
            </a:endParaRPr>
          </a:p>
          <a:p>
            <a:r>
              <a:rPr lang="zh-CN" altLang="en-US" sz="3200">
                <a:latin typeface="宋体" panose="02010600030101010101" pitchFamily="2" charset="-122"/>
                <a:ea typeface="宋体" panose="02010600030101010101" pitchFamily="2" charset="-122"/>
                <a:cs typeface="宋体" panose="02010600030101010101" pitchFamily="2" charset="-122"/>
              </a:rPr>
              <a:t>要了解小说多样化的风格样式，</a:t>
            </a:r>
            <a:endParaRPr lang="zh-CN" altLang="en-US" sz="3200">
              <a:latin typeface="宋体" panose="02010600030101010101" pitchFamily="2" charset="-122"/>
              <a:ea typeface="宋体" panose="02010600030101010101" pitchFamily="2" charset="-122"/>
              <a:cs typeface="宋体" panose="02010600030101010101" pitchFamily="2" charset="-122"/>
            </a:endParaRPr>
          </a:p>
          <a:p>
            <a:r>
              <a:rPr lang="zh-CN" altLang="en-US" sz="3200">
                <a:latin typeface="宋体" panose="02010600030101010101" pitchFamily="2" charset="-122"/>
                <a:ea typeface="宋体" panose="02010600030101010101" pitchFamily="2" charset="-122"/>
                <a:cs typeface="宋体" panose="02010600030101010101" pitchFamily="2" charset="-122"/>
              </a:rPr>
              <a:t>从主题内容、叙事手法、语言风格等多方面入手</a:t>
            </a:r>
            <a:endParaRPr lang="zh-CN" altLang="en-US" sz="3200">
              <a:latin typeface="宋体" panose="02010600030101010101" pitchFamily="2" charset="-122"/>
              <a:ea typeface="宋体" panose="02010600030101010101" pitchFamily="2" charset="-122"/>
              <a:cs typeface="宋体" panose="02010600030101010101" pitchFamily="2" charset="-122"/>
            </a:endParaRPr>
          </a:p>
          <a:p>
            <a:r>
              <a:rPr lang="zh-CN" altLang="en-US" sz="3200">
                <a:latin typeface="宋体" panose="02010600030101010101" pitchFamily="2" charset="-122"/>
                <a:ea typeface="宋体" panose="02010600030101010101" pitchFamily="2" charset="-122"/>
                <a:cs typeface="宋体" panose="02010600030101010101" pitchFamily="2" charset="-122"/>
              </a:rPr>
              <a:t>把握作品独特的艺术成就;</a:t>
            </a:r>
            <a:endParaRPr lang="zh-CN" altLang="en-US" sz="3200">
              <a:latin typeface="宋体" panose="02010600030101010101" pitchFamily="2" charset="-122"/>
              <a:ea typeface="宋体" panose="02010600030101010101" pitchFamily="2" charset="-122"/>
              <a:cs typeface="宋体" panose="02010600030101010101" pitchFamily="2" charset="-122"/>
            </a:endParaRPr>
          </a:p>
          <a:p>
            <a:r>
              <a:rPr lang="zh-CN" altLang="en-US" sz="3200">
                <a:latin typeface="宋体" panose="02010600030101010101" pitchFamily="2" charset="-122"/>
                <a:ea typeface="宋体" panose="02010600030101010101" pitchFamily="2" charset="-122"/>
                <a:cs typeface="宋体" panose="02010600030101010101" pitchFamily="2" charset="-122"/>
              </a:rPr>
              <a:t>总结小说的艺术特点，提升鉴赏小说的能力，并尝试写小小说。</a:t>
            </a:r>
            <a:endParaRPr lang="zh-CN" altLang="en-US" sz="32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124460" y="151765"/>
            <a:ext cx="11942445" cy="6554470"/>
          </a:xfrm>
          <a:prstGeom prst="rect">
            <a:avLst/>
          </a:prstGeom>
          <a:noFill/>
        </p:spPr>
        <p:txBody>
          <a:bodyPr wrap="square" rtlCol="0" anchor="t">
            <a:spAutoFit/>
          </a:bodyPr>
          <a:lstStyle/>
          <a:p>
            <a:r>
              <a:rPr lang="zh-CN" altLang="en-US" sz="2800">
                <a:latin typeface="楷体" panose="02010609060101010101" charset="-122"/>
                <a:ea typeface="楷体" panose="02010609060101010101" charset="-122"/>
                <a:cs typeface="楷体" panose="02010609060101010101" charset="-122"/>
              </a:rPr>
              <a:t>当然，这种强烈的对比还反映着</a:t>
            </a:r>
            <a:r>
              <a:rPr lang="zh-CN" altLang="en-US" sz="2800">
                <a:solidFill>
                  <a:srgbClr val="FF0000"/>
                </a:solidFill>
                <a:latin typeface="楷体" panose="02010609060101010101" charset="-122"/>
                <a:ea typeface="楷体" panose="02010609060101010101" charset="-122"/>
                <a:cs typeface="楷体" panose="02010609060101010101" charset="-122"/>
              </a:rPr>
              <a:t>狄更斯本人的道德观：</a:t>
            </a:r>
            <a:endParaRPr lang="zh-CN" altLang="en-US" sz="2800">
              <a:solidFill>
                <a:srgbClr val="FF0000"/>
              </a:solidFill>
              <a:latin typeface="楷体" panose="02010609060101010101" charset="-122"/>
              <a:ea typeface="楷体" panose="02010609060101010101" charset="-122"/>
              <a:cs typeface="楷体" panose="02010609060101010101" charset="-122"/>
            </a:endParaRPr>
          </a:p>
          <a:p>
            <a:r>
              <a:rPr lang="zh-CN" altLang="en-US" sz="2800">
                <a:solidFill>
                  <a:srgbClr val="FF0000"/>
                </a:solidFill>
                <a:latin typeface="楷体" panose="02010609060101010101" charset="-122"/>
                <a:ea typeface="楷体" panose="02010609060101010101" charset="-122"/>
                <a:cs typeface="楷体" panose="02010609060101010101" charset="-122"/>
              </a:rPr>
              <a:t>“善有善报，恶有恶报”。</a:t>
            </a:r>
            <a:endParaRPr lang="zh-CN" altLang="en-US" sz="2800">
              <a:solidFill>
                <a:srgbClr val="FF0000"/>
              </a:solidFill>
              <a:latin typeface="楷体" panose="02010609060101010101" charset="-122"/>
              <a:ea typeface="楷体" panose="02010609060101010101" charset="-122"/>
              <a:cs typeface="楷体" panose="02010609060101010101" charset="-122"/>
            </a:endParaRPr>
          </a:p>
          <a:p>
            <a:r>
              <a:rPr lang="zh-CN" altLang="en-US" sz="2800">
                <a:latin typeface="楷体" panose="02010609060101010101" charset="-122"/>
                <a:ea typeface="楷体" panose="02010609060101010101" charset="-122"/>
                <a:cs typeface="楷体" panose="02010609060101010101" charset="-122"/>
              </a:rPr>
              <a:t>这部小说里各类主要人物的结局，都是沿着这种脉络设计的。</a:t>
            </a:r>
            <a:endParaRPr lang="zh-CN" altLang="en-US" sz="2800">
              <a:latin typeface="楷体" panose="02010609060101010101" charset="-122"/>
              <a:ea typeface="楷体" panose="02010609060101010101" charset="-122"/>
              <a:cs typeface="楷体" panose="02010609060101010101" charset="-122"/>
            </a:endParaRPr>
          </a:p>
          <a:p>
            <a:r>
              <a:rPr lang="zh-CN" altLang="en-US" sz="2800">
                <a:latin typeface="楷体" panose="02010609060101010101" charset="-122"/>
                <a:ea typeface="楷体" panose="02010609060101010101" charset="-122"/>
                <a:cs typeface="楷体" panose="02010609060101010101" charset="-122"/>
              </a:rPr>
              <a:t>如象征着邪恶的希普和斯提福兹最后都得到了应有的惩罚；</a:t>
            </a:r>
            <a:endParaRPr lang="zh-CN" altLang="en-US" sz="2800">
              <a:latin typeface="楷体" panose="02010609060101010101" charset="-122"/>
              <a:ea typeface="楷体" panose="02010609060101010101" charset="-122"/>
              <a:cs typeface="楷体" panose="02010609060101010101" charset="-122"/>
            </a:endParaRPr>
          </a:p>
          <a:p>
            <a:r>
              <a:rPr lang="zh-CN" altLang="en-US" sz="2800">
                <a:latin typeface="楷体" panose="02010609060101010101" charset="-122"/>
                <a:ea typeface="楷体" panose="02010609060101010101" charset="-122"/>
                <a:cs typeface="楷体" panose="02010609060101010101" charset="-122"/>
              </a:rPr>
              <a:t>而善良的人都找到了可喜的归宿。</a:t>
            </a:r>
            <a:endParaRPr lang="zh-CN" altLang="en-US" sz="2800">
              <a:latin typeface="楷体" panose="02010609060101010101" charset="-122"/>
              <a:ea typeface="楷体" panose="02010609060101010101" charset="-122"/>
              <a:cs typeface="楷体" panose="02010609060101010101" charset="-122"/>
            </a:endParaRPr>
          </a:p>
          <a:p>
            <a:r>
              <a:rPr lang="zh-CN" altLang="en-US" sz="2800">
                <a:solidFill>
                  <a:srgbClr val="FF0000"/>
                </a:solidFill>
                <a:latin typeface="楷体" panose="02010609060101010101" charset="-122"/>
                <a:ea typeface="楷体" panose="02010609060101010101" charset="-122"/>
                <a:cs typeface="楷体" panose="02010609060101010101" charset="-122"/>
              </a:rPr>
              <a:t>狄更斯希翼以这样的道德观来改造社会，</a:t>
            </a:r>
            <a:endParaRPr lang="zh-CN" altLang="en-US" sz="2800">
              <a:solidFill>
                <a:srgbClr val="FF0000"/>
              </a:solidFill>
              <a:latin typeface="楷体" panose="02010609060101010101" charset="-122"/>
              <a:ea typeface="楷体" panose="02010609060101010101" charset="-122"/>
              <a:cs typeface="楷体" panose="02010609060101010101" charset="-122"/>
            </a:endParaRPr>
          </a:p>
          <a:p>
            <a:r>
              <a:rPr lang="zh-CN" altLang="en-US" sz="2800">
                <a:solidFill>
                  <a:srgbClr val="FF0000"/>
                </a:solidFill>
                <a:latin typeface="楷体" panose="02010609060101010101" charset="-122"/>
                <a:ea typeface="楷体" panose="02010609060101010101" charset="-122"/>
                <a:cs typeface="楷体" panose="02010609060101010101" charset="-122"/>
              </a:rPr>
              <a:t>消除人间罪恶，这是他的局限性所在。</a:t>
            </a:r>
            <a:endParaRPr lang="zh-CN" altLang="en-US" sz="2800">
              <a:solidFill>
                <a:srgbClr val="FF0000"/>
              </a:solidFill>
              <a:latin typeface="楷体" panose="02010609060101010101" charset="-122"/>
              <a:ea typeface="楷体" panose="02010609060101010101" charset="-122"/>
              <a:cs typeface="楷体" panose="02010609060101010101" charset="-122"/>
            </a:endParaRPr>
          </a:p>
          <a:p>
            <a:r>
              <a:rPr lang="zh-CN" altLang="en-US" sz="2800">
                <a:latin typeface="楷体" panose="02010609060101010101" charset="-122"/>
                <a:ea typeface="楷体" panose="02010609060101010101" charset="-122"/>
                <a:cs typeface="楷体" panose="02010609060101010101" charset="-122"/>
              </a:rPr>
              <a:t>《大卫·科波菲尔》在艺术上的魅力，不在于它有曲折生动的结构，</a:t>
            </a:r>
            <a:endParaRPr lang="zh-CN" altLang="en-US" sz="2800">
              <a:latin typeface="楷体" panose="02010609060101010101" charset="-122"/>
              <a:ea typeface="楷体" panose="02010609060101010101" charset="-122"/>
              <a:cs typeface="楷体" panose="02010609060101010101" charset="-122"/>
            </a:endParaRPr>
          </a:p>
          <a:p>
            <a:r>
              <a:rPr lang="zh-CN" altLang="en-US" sz="2800">
                <a:latin typeface="楷体" panose="02010609060101010101" charset="-122"/>
                <a:ea typeface="楷体" panose="02010609060101010101" charset="-122"/>
                <a:cs typeface="楷体" panose="02010609060101010101" charset="-122"/>
              </a:rPr>
              <a:t>或者跌宕起伏的情节，而在于它有一种现实的生活气息和抒情的叙事风格。这部作品吸引人的是那</a:t>
            </a:r>
            <a:r>
              <a:rPr lang="zh-CN" altLang="en-US" sz="2800" b="1">
                <a:solidFill>
                  <a:srgbClr val="00B0F0"/>
                </a:solidFill>
                <a:latin typeface="楷体" panose="02010609060101010101" charset="-122"/>
                <a:ea typeface="楷体" panose="02010609060101010101" charset="-122"/>
                <a:cs typeface="楷体" panose="02010609060101010101" charset="-122"/>
              </a:rPr>
              <a:t>有血有肉的人物形象</a:t>
            </a:r>
            <a:r>
              <a:rPr lang="zh-CN" altLang="en-US" sz="2800">
                <a:latin typeface="楷体" panose="02010609060101010101" charset="-122"/>
                <a:ea typeface="楷体" panose="02010609060101010101" charset="-122"/>
                <a:cs typeface="楷体" panose="02010609060101010101" charset="-122"/>
              </a:rPr>
              <a:t>，</a:t>
            </a:r>
            <a:endParaRPr lang="zh-CN" altLang="en-US" sz="2800">
              <a:latin typeface="楷体" panose="02010609060101010101" charset="-122"/>
              <a:ea typeface="楷体" panose="02010609060101010101" charset="-122"/>
              <a:cs typeface="楷体" panose="02010609060101010101" charset="-122"/>
            </a:endParaRPr>
          </a:p>
          <a:p>
            <a:r>
              <a:rPr lang="zh-CN" altLang="en-US" sz="2800">
                <a:latin typeface="楷体" panose="02010609060101010101" charset="-122"/>
                <a:ea typeface="楷体" panose="02010609060101010101" charset="-122"/>
                <a:cs typeface="楷体" panose="02010609060101010101" charset="-122"/>
              </a:rPr>
              <a:t>具体生动的世态人情，以及不同人物的性格特征。</a:t>
            </a:r>
            <a:endParaRPr lang="zh-CN" altLang="en-US" sz="2800">
              <a:latin typeface="楷体" panose="02010609060101010101" charset="-122"/>
              <a:ea typeface="楷体" panose="02010609060101010101" charset="-122"/>
              <a:cs typeface="楷体" panose="02010609060101010101" charset="-122"/>
            </a:endParaRPr>
          </a:p>
          <a:p>
            <a:r>
              <a:rPr lang="zh-CN" altLang="en-US" sz="2800">
                <a:latin typeface="楷体" panose="02010609060101010101" charset="-122"/>
                <a:ea typeface="楷体" panose="02010609060101010101" charset="-122"/>
                <a:cs typeface="楷体" panose="02010609060101010101" charset="-122"/>
              </a:rPr>
              <a:t>如大卫的姨婆贝西小姐，不论是她的言谈举止，服饰装束，习惯好恶，</a:t>
            </a:r>
            <a:endParaRPr lang="zh-CN" altLang="en-US" sz="2800">
              <a:latin typeface="楷体" panose="02010609060101010101" charset="-122"/>
              <a:ea typeface="楷体" panose="02010609060101010101" charset="-122"/>
              <a:cs typeface="楷体" panose="02010609060101010101" charset="-122"/>
            </a:endParaRPr>
          </a:p>
          <a:p>
            <a:r>
              <a:rPr lang="zh-CN" altLang="en-US" sz="2800">
                <a:latin typeface="楷体" panose="02010609060101010101" charset="-122"/>
                <a:ea typeface="楷体" panose="02010609060101010101" charset="-122"/>
                <a:cs typeface="楷体" panose="02010609060101010101" charset="-122"/>
              </a:rPr>
              <a:t>甚至一举手一投足，尽管不无夸张之处，</a:t>
            </a:r>
            <a:endParaRPr lang="zh-CN" altLang="en-US" sz="2800">
              <a:latin typeface="楷体" panose="02010609060101010101" charset="-122"/>
              <a:ea typeface="楷体" panose="02010609060101010101" charset="-122"/>
              <a:cs typeface="楷体" panose="02010609060101010101" charset="-122"/>
            </a:endParaRPr>
          </a:p>
          <a:p>
            <a:r>
              <a:rPr lang="zh-CN" altLang="en-US" sz="2800">
                <a:latin typeface="楷体" panose="02010609060101010101" charset="-122"/>
                <a:ea typeface="楷体" panose="02010609060101010101" charset="-122"/>
                <a:cs typeface="楷体" panose="02010609060101010101" charset="-122"/>
              </a:rPr>
              <a:t>但都生动地描绘出一个生性怪僻、心地慈善的老妇人形象。</a:t>
            </a:r>
            <a:endParaRPr lang="zh-CN" altLang="en-US" sz="2800">
              <a:latin typeface="楷体" panose="02010609060101010101" charset="-122"/>
              <a:ea typeface="楷体" panose="02010609060101010101" charset="-122"/>
              <a:cs typeface="楷体" panose="02010609060101010101" charset="-122"/>
            </a:endParaRPr>
          </a:p>
          <a:p>
            <a:r>
              <a:rPr lang="zh-CN" altLang="en-US" sz="2800">
                <a:latin typeface="楷体" panose="02010609060101010101" charset="-122"/>
                <a:ea typeface="楷体" panose="02010609060101010101" charset="-122"/>
                <a:cs typeface="楷体" panose="02010609060101010101" charset="-122"/>
              </a:rPr>
              <a:t>至于对女仆佩葛蒂的刻画，那更是维妙维肖了。</a:t>
            </a:r>
            <a:endParaRPr lang="zh-CN" altLang="en-US" sz="2800">
              <a:latin typeface="楷体" panose="02010609060101010101" charset="-122"/>
              <a:ea typeface="楷体" panose="02010609060101010101" charset="-122"/>
              <a:cs typeface="楷体" panose="02010609060101010101" charset="-122"/>
            </a:endParaRPr>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0" name="文本框 99"/>
          <p:cNvSpPr txBox="1"/>
          <p:nvPr/>
        </p:nvSpPr>
        <p:spPr>
          <a:xfrm>
            <a:off x="139065" y="1180465"/>
            <a:ext cx="12052935" cy="4030980"/>
          </a:xfrm>
          <a:prstGeom prst="rect">
            <a:avLst/>
          </a:prstGeom>
          <a:noFill/>
          <a:ln w="9525">
            <a:noFill/>
          </a:ln>
        </p:spPr>
        <p:txBody>
          <a:bodyPr wrap="square">
            <a:spAutoFit/>
          </a:bodyPr>
          <a:lstStyle/>
          <a:p>
            <a:pPr indent="0"/>
            <a:endParaRPr lang="en-US" sz="3200" b="0">
              <a:latin typeface="宋体" panose="02010600030101010101" pitchFamily="2" charset="-122"/>
              <a:ea typeface="宋体" pitchFamily="2" charset="-122"/>
            </a:endParaRPr>
          </a:p>
          <a:p>
            <a:pPr indent="0"/>
            <a:r>
              <a:rPr lang="en-US" sz="3200" b="0">
                <a:latin typeface="宋体" panose="02010600030101010101" pitchFamily="2" charset="-122"/>
                <a:ea typeface="宋体" panose="02010600030101010101" pitchFamily="2" charset="-122"/>
              </a:rPr>
              <a:t>1.</a:t>
            </a:r>
            <a:r>
              <a:rPr lang="zh-CN" sz="3200" b="0">
                <a:ea typeface="宋体" panose="02010600030101010101" pitchFamily="2" charset="-122"/>
              </a:rPr>
              <a:t>“我”在莫德斯格林拜货行的生活如何？</a:t>
            </a:r>
            <a:endParaRPr lang="zh-CN" sz="3200" b="0">
              <a:ea typeface="宋体" panose="02010600030101010101" pitchFamily="2" charset="-122"/>
            </a:endParaRPr>
          </a:p>
          <a:p>
            <a:pPr indent="0"/>
            <a:r>
              <a:rPr lang="en-US" sz="3200" b="0">
                <a:latin typeface="宋体" panose="02010600030101010101" pitchFamily="2" charset="-122"/>
                <a:ea typeface="宋体" panose="02010600030101010101" pitchFamily="2" charset="-122"/>
              </a:rPr>
              <a:t>2.</a:t>
            </a:r>
            <a:r>
              <a:rPr lang="zh-CN" sz="3200" b="0">
                <a:ea typeface="宋体" panose="02010600030101010101" pitchFamily="2" charset="-122"/>
              </a:rPr>
              <a:t>“我”初到莫德斯格林拜货行心情如何？试结合相关语句分析。</a:t>
            </a:r>
            <a:r>
              <a:rPr lang="zh-CN" sz="3200" b="0">
                <a:ea typeface="宋体" panose="02010600030101010101" pitchFamily="2" charset="-122"/>
              </a:rPr>
              <a:t>
</a:t>
            </a:r>
            <a:endParaRPr lang="zh-CN" sz="3200" b="0">
              <a:ea typeface="宋体" panose="02010600030101010101" pitchFamily="2" charset="-122"/>
            </a:endParaRPr>
          </a:p>
          <a:p>
            <a:pPr indent="0"/>
            <a:r>
              <a:rPr lang="en-US" sz="3200" b="0">
                <a:latin typeface="宋体" panose="02010600030101010101" pitchFamily="2" charset="-122"/>
                <a:ea typeface="宋体" panose="02010600030101010101" pitchFamily="2" charset="-122"/>
              </a:rPr>
              <a:t>3. </a:t>
            </a:r>
            <a:r>
              <a:rPr lang="zh-CN" sz="3200" b="0">
                <a:ea typeface="宋体" panose="02010600030101010101" pitchFamily="2" charset="-122"/>
              </a:rPr>
              <a:t>面对自己的入狱，米考伯先生的心态有何变化？</a:t>
            </a:r>
            <a:r>
              <a:rPr lang="zh-CN" sz="3200" b="0">
                <a:ea typeface="宋体" panose="02010600030101010101" pitchFamily="2" charset="-122"/>
              </a:rPr>
              <a:t>
</a:t>
            </a:r>
            <a:endParaRPr lang="zh-CN" sz="3200" b="0">
              <a:ea typeface="宋体" panose="02010600030101010101" pitchFamily="2" charset="-122"/>
            </a:endParaRPr>
          </a:p>
          <a:p>
            <a:pPr indent="0"/>
            <a:r>
              <a:rPr lang="en-US" sz="3200" b="0">
                <a:latin typeface="宋体" panose="02010600030101010101" pitchFamily="2" charset="-122"/>
                <a:ea typeface="宋体" panose="02010600030101010101" pitchFamily="2" charset="-122"/>
              </a:rPr>
              <a:t>4. </a:t>
            </a:r>
            <a:r>
              <a:rPr lang="zh-CN" sz="3200" b="0">
                <a:ea typeface="宋体" panose="02010600030101010101" pitchFamily="2" charset="-122"/>
              </a:rPr>
              <a:t>为什么说星期六晚上，是“我”最高兴的时候?</a:t>
            </a:r>
            <a:r>
              <a:rPr lang="zh-CN" sz="3200" b="0">
                <a:ea typeface="宋体" panose="02010600030101010101" pitchFamily="2" charset="-122"/>
              </a:rPr>
              <a:t>
</a:t>
            </a:r>
            <a:endParaRPr lang="zh-CN" altLang="en-US" sz="3200"/>
          </a:p>
        </p:txBody>
      </p:sp>
      <p:sp>
        <p:nvSpPr>
          <p:cNvPr id="41" name="矩形: 圆角 18"/>
          <p:cNvSpPr/>
          <p:nvPr/>
        </p:nvSpPr>
        <p:spPr>
          <a:xfrm>
            <a:off x="125095" y="90805"/>
            <a:ext cx="1962785" cy="849630"/>
          </a:xfrm>
          <a:prstGeom prst="roundRect">
            <a:avLst/>
          </a:prstGeom>
          <a:solidFill>
            <a:srgbClr val="D770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a:solidFill>
                  <a:schemeClr val="bg1"/>
                </a:solidFill>
                <a:latin typeface="仿宋" panose="02010609060101010101" charset="-122"/>
                <a:ea typeface="仿宋" panose="02010609060101010101" charset="-122"/>
              </a:rPr>
              <a:t>自读深思</a:t>
            </a:r>
            <a:endParaRPr lang="zh-CN" altLang="en-US" sz="3200" b="1">
              <a:solidFill>
                <a:schemeClr val="bg1"/>
              </a:solidFill>
              <a:latin typeface="仿宋" panose="02010609060101010101" charset="-122"/>
              <a:ea typeface="仿宋" panose="02010609060101010101" charset="-122"/>
            </a:endParaRPr>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148590" y="101600"/>
            <a:ext cx="10850880" cy="3230245"/>
          </a:xfrm>
          <a:prstGeom prst="rect">
            <a:avLst/>
          </a:prstGeom>
          <a:noFill/>
        </p:spPr>
        <p:txBody>
          <a:bodyPr wrap="none" rtlCol="0" anchor="t">
            <a:spAutoFit/>
          </a:bodyPr>
          <a:lstStyle/>
          <a:p>
            <a:pPr fontAlgn="auto"/>
            <a:r>
              <a:rPr lang="en-US" altLang="zh-CN" sz="3200">
                <a:latin typeface="楷体" panose="02010609060101010101" charset="-122"/>
                <a:ea typeface="楷体" panose="02010609060101010101" charset="-122"/>
                <a:cs typeface="楷体" panose="02010609060101010101" charset="-122"/>
                <a:sym typeface="+mn-ea"/>
              </a:rPr>
              <a:t>1.</a:t>
            </a:r>
            <a:r>
              <a:rPr lang="zh-CN" altLang="en-US" sz="3200">
                <a:latin typeface="楷体" panose="02010609060101010101" charset="-122"/>
                <a:ea typeface="楷体" panose="02010609060101010101" charset="-122"/>
                <a:cs typeface="楷体" panose="02010609060101010101" charset="-122"/>
                <a:sym typeface="+mn-ea"/>
              </a:rPr>
              <a:t>①</a:t>
            </a:r>
            <a:r>
              <a:rPr lang="zh-CN" altLang="en-US" sz="3200">
                <a:solidFill>
                  <a:srgbClr val="FF0000"/>
                </a:solidFill>
                <a:latin typeface="楷体" panose="02010609060101010101" charset="-122"/>
                <a:ea typeface="楷体" panose="02010609060101010101" charset="-122"/>
                <a:cs typeface="楷体" panose="02010609060101010101" charset="-122"/>
                <a:sym typeface="+mn-ea"/>
              </a:rPr>
              <a:t>收入有限,生活困顿，生活环境极度恶劣</a:t>
            </a:r>
            <a:r>
              <a:rPr lang="zh-CN" altLang="en-US" sz="3200">
                <a:latin typeface="楷体" panose="02010609060101010101" charset="-122"/>
                <a:ea typeface="楷体" panose="02010609060101010101" charset="-122"/>
                <a:cs typeface="楷体" panose="02010609060101010101" charset="-122"/>
                <a:sym typeface="+mn-ea"/>
              </a:rPr>
              <a:t>。</a:t>
            </a:r>
            <a:endParaRPr lang="zh-CN" altLang="en-US" sz="3200">
              <a:latin typeface="楷体" panose="02010609060101010101" charset="-122"/>
              <a:ea typeface="楷体" panose="02010609060101010101" charset="-122"/>
              <a:cs typeface="楷体" panose="02010609060101010101" charset="-122"/>
              <a:sym typeface="+mn-ea"/>
            </a:endParaRPr>
          </a:p>
          <a:p>
            <a:pPr fontAlgn="auto"/>
            <a:r>
              <a:rPr lang="zh-CN" altLang="en-US" sz="2800">
                <a:latin typeface="楷体" panose="02010609060101010101" charset="-122"/>
                <a:ea typeface="楷体" panose="02010609060101010101" charset="-122"/>
                <a:cs typeface="楷体" panose="02010609060101010101" charset="-122"/>
                <a:sym typeface="+mn-ea"/>
              </a:rPr>
              <a:t>“我”每周只有六七先令的工资，这是“我”全部的生活来源，</a:t>
            </a:r>
            <a:endParaRPr lang="zh-CN" altLang="en-US" sz="2800">
              <a:latin typeface="楷体" panose="02010609060101010101" charset="-122"/>
              <a:ea typeface="楷体" panose="02010609060101010101" charset="-122"/>
              <a:cs typeface="楷体" panose="02010609060101010101" charset="-122"/>
              <a:sym typeface="+mn-ea"/>
            </a:endParaRPr>
          </a:p>
          <a:p>
            <a:pPr fontAlgn="auto"/>
            <a:r>
              <a:rPr lang="zh-CN" altLang="en-US" sz="2800">
                <a:latin typeface="楷体" panose="02010609060101010101" charset="-122"/>
                <a:ea typeface="楷体" panose="02010609060101010101" charset="-122"/>
                <a:cs typeface="楷体" panose="02010609060101010101" charset="-122"/>
                <a:sym typeface="+mn-ea"/>
              </a:rPr>
              <a:t>如果忍不住买了点心铺门口摆着的半价出售的陈糕点，</a:t>
            </a:r>
            <a:endParaRPr lang="zh-CN" altLang="en-US" sz="2800">
              <a:latin typeface="楷体" panose="02010609060101010101" charset="-122"/>
              <a:ea typeface="楷体" panose="02010609060101010101" charset="-122"/>
              <a:cs typeface="楷体" panose="02010609060101010101" charset="-122"/>
              <a:sym typeface="+mn-ea"/>
            </a:endParaRPr>
          </a:p>
          <a:p>
            <a:pPr fontAlgn="auto"/>
            <a:r>
              <a:rPr lang="zh-CN" altLang="en-US" sz="2800">
                <a:latin typeface="楷体" panose="02010609060101010101" charset="-122"/>
                <a:ea typeface="楷体" panose="02010609060101010101" charset="-122"/>
                <a:cs typeface="楷体" panose="02010609060101010101" charset="-122"/>
                <a:sym typeface="+mn-ea"/>
              </a:rPr>
              <a:t>那么午餐就只能买个小面包卷或一小块布丁充饥。</a:t>
            </a:r>
            <a:endParaRPr lang="zh-CN" altLang="en-US" sz="2800">
              <a:latin typeface="楷体" panose="02010609060101010101" charset="-122"/>
              <a:ea typeface="楷体" panose="02010609060101010101" charset="-122"/>
              <a:cs typeface="楷体" panose="02010609060101010101" charset="-122"/>
              <a:sym typeface="+mn-ea"/>
            </a:endParaRPr>
          </a:p>
          <a:p>
            <a:r>
              <a:rPr lang="zh-CN" altLang="en-US" sz="3200">
                <a:latin typeface="楷体" panose="02010609060101010101" charset="-122"/>
                <a:ea typeface="楷体" panose="02010609060101010101" charset="-122"/>
                <a:cs typeface="楷体" panose="02010609060101010101" charset="-122"/>
                <a:sym typeface="+mn-ea"/>
              </a:rPr>
              <a:t>②</a:t>
            </a:r>
            <a:r>
              <a:rPr lang="zh-CN" altLang="en-US" sz="3200">
                <a:solidFill>
                  <a:srgbClr val="FF0000"/>
                </a:solidFill>
                <a:latin typeface="楷体" panose="02010609060101010101" charset="-122"/>
                <a:ea typeface="楷体" panose="02010609060101010101" charset="-122"/>
                <a:cs typeface="楷体" panose="02010609060101010101" charset="-122"/>
                <a:sym typeface="+mn-ea"/>
              </a:rPr>
              <a:t>内心孤独,充满痛苦</a:t>
            </a:r>
            <a:r>
              <a:rPr lang="zh-CN" altLang="en-US" sz="3200">
                <a:latin typeface="楷体" panose="02010609060101010101" charset="-122"/>
                <a:ea typeface="楷体" panose="02010609060101010101" charset="-122"/>
                <a:cs typeface="楷体" panose="02010609060101010101" charset="-122"/>
                <a:sym typeface="+mn-ea"/>
              </a:rPr>
              <a:t>。</a:t>
            </a:r>
            <a:r>
              <a:rPr lang="zh-CN" altLang="en-US" sz="2800">
                <a:latin typeface="楷体" panose="02010609060101010101" charset="-122"/>
                <a:ea typeface="楷体" panose="02010609060101010101" charset="-122"/>
                <a:cs typeface="楷体" panose="02010609060101010101" charset="-122"/>
                <a:sym typeface="+mn-ea"/>
              </a:rPr>
              <a:t>在“我”窘困的生活中，</a:t>
            </a:r>
            <a:endParaRPr lang="zh-CN" altLang="en-US" sz="2800">
              <a:latin typeface="楷体" panose="02010609060101010101" charset="-122"/>
              <a:ea typeface="楷体" panose="02010609060101010101" charset="-122"/>
              <a:cs typeface="楷体" panose="02010609060101010101" charset="-122"/>
              <a:sym typeface="+mn-ea"/>
            </a:endParaRPr>
          </a:p>
          <a:p>
            <a:r>
              <a:rPr lang="zh-CN" altLang="en-US" sz="2800">
                <a:latin typeface="楷体" panose="02010609060101010101" charset="-122"/>
                <a:ea typeface="楷体" panose="02010609060101010101" charset="-122"/>
                <a:cs typeface="楷体" panose="02010609060101010101" charset="-122"/>
                <a:sym typeface="+mn-ea"/>
              </a:rPr>
              <a:t>“从来没有人给过我任何劝告、建议、鼓励、安慰、帮助和支持”，</a:t>
            </a:r>
            <a:endParaRPr lang="zh-CN" altLang="en-US" sz="2800">
              <a:latin typeface="楷体" panose="02010609060101010101" charset="-122"/>
              <a:ea typeface="楷体" panose="02010609060101010101" charset="-122"/>
              <a:cs typeface="楷体" panose="02010609060101010101" charset="-122"/>
              <a:sym typeface="+mn-ea"/>
            </a:endParaRPr>
          </a:p>
          <a:p>
            <a:r>
              <a:rPr lang="zh-CN" altLang="en-US" sz="2800">
                <a:latin typeface="楷体" panose="02010609060101010101" charset="-122"/>
                <a:ea typeface="楷体" panose="02010609060101010101" charset="-122"/>
                <a:cs typeface="楷体" panose="02010609060101010101" charset="-122"/>
                <a:sym typeface="+mn-ea"/>
              </a:rPr>
              <a:t>“我”内心的痛苦无处倾诉，只能千方百计地默默忍受。</a:t>
            </a:r>
            <a:endParaRPr lang="zh-CN" altLang="en-US" sz="2800">
              <a:latin typeface="楷体" panose="02010609060101010101" charset="-122"/>
              <a:ea typeface="楷体" panose="02010609060101010101" charset="-122"/>
              <a:cs typeface="楷体" panose="02010609060101010101" charset="-122"/>
            </a:endParaRPr>
          </a:p>
        </p:txBody>
      </p:sp>
      <p:sp>
        <p:nvSpPr>
          <p:cNvPr id="3" name="文本框 2"/>
          <p:cNvSpPr txBox="1"/>
          <p:nvPr/>
        </p:nvSpPr>
        <p:spPr>
          <a:xfrm>
            <a:off x="148590" y="3784600"/>
            <a:ext cx="9853930" cy="2738120"/>
          </a:xfrm>
          <a:prstGeom prst="rect">
            <a:avLst/>
          </a:prstGeom>
          <a:noFill/>
        </p:spPr>
        <p:txBody>
          <a:bodyPr wrap="none" rtlCol="0" anchor="t">
            <a:spAutoFit/>
          </a:bodyPr>
          <a:lstStyle/>
          <a:p>
            <a:r>
              <a:rPr lang="zh-CN" altLang="en-US" sz="3200">
                <a:latin typeface="楷体" panose="02010609060101010101" charset="-122"/>
                <a:ea typeface="楷体" panose="02010609060101010101" charset="-122"/>
                <a:cs typeface="楷体" panose="02010609060101010101" charset="-122"/>
                <a:sym typeface="+mn-ea"/>
              </a:rPr>
              <a:t>2.</a:t>
            </a:r>
            <a:r>
              <a:rPr lang="zh-CN" altLang="en-US" sz="2800">
                <a:latin typeface="楷体" panose="02010609060101010101" charset="-122"/>
                <a:ea typeface="楷体" panose="02010609060101010101" charset="-122"/>
                <a:cs typeface="楷体" panose="02010609060101010101" charset="-122"/>
                <a:sym typeface="+mn-ea"/>
              </a:rPr>
              <a:t>“我”初到</a:t>
            </a:r>
            <a:r>
              <a:rPr lang="zh-CN" altLang="zh-CN" sz="2800" b="1" smtClean="0">
                <a:latin typeface="楷体" panose="02010609060101010101" charset="-122"/>
                <a:ea typeface="楷体" panose="02010609060101010101" charset="-122"/>
                <a:cs typeface="楷体" panose="02010609060101010101" charset="-122"/>
                <a:sym typeface="+mn-ea"/>
              </a:rPr>
              <a:t>谋得斯通</a:t>
            </a:r>
            <a:r>
              <a:rPr lang="en-US" altLang="zh-CN" sz="2800" b="1" smtClean="0">
                <a:latin typeface="楷体" panose="02010609060101010101" charset="-122"/>
                <a:ea typeface="楷体" panose="02010609060101010101" charset="-122"/>
                <a:cs typeface="楷体" panose="02010609060101010101" charset="-122"/>
                <a:sym typeface="+mn-ea"/>
              </a:rPr>
              <a:t>—</a:t>
            </a:r>
            <a:r>
              <a:rPr lang="zh-CN" altLang="en-US" sz="2800" b="1" smtClean="0">
                <a:latin typeface="楷体" panose="02010609060101010101" charset="-122"/>
                <a:ea typeface="楷体" panose="02010609060101010101" charset="-122"/>
                <a:cs typeface="楷体" panose="02010609060101010101" charset="-122"/>
                <a:sym typeface="+mn-ea"/>
              </a:rPr>
              <a:t>格林比货行</a:t>
            </a:r>
            <a:r>
              <a:rPr lang="zh-CN" altLang="en-US" sz="2800">
                <a:latin typeface="楷体" panose="02010609060101010101" charset="-122"/>
                <a:ea typeface="楷体" panose="02010609060101010101" charset="-122"/>
                <a:cs typeface="楷体" panose="02010609060101010101" charset="-122"/>
                <a:sym typeface="+mn-ea"/>
              </a:rPr>
              <a:t>时,心情低落,内心痛苦。</a:t>
            </a:r>
            <a:endParaRPr lang="zh-CN" altLang="en-US" sz="2800">
              <a:latin typeface="楷体" panose="02010609060101010101" charset="-122"/>
              <a:ea typeface="楷体" panose="02010609060101010101" charset="-122"/>
              <a:cs typeface="楷体" panose="02010609060101010101" charset="-122"/>
              <a:sym typeface="+mn-ea"/>
            </a:endParaRPr>
          </a:p>
          <a:p>
            <a:r>
              <a:rPr lang="zh-CN" altLang="en-US" sz="2800">
                <a:latin typeface="楷体" panose="02010609060101010101" charset="-122"/>
                <a:ea typeface="楷体" panose="02010609060101010101" charset="-122"/>
                <a:cs typeface="楷体" panose="02010609060101010101" charset="-122"/>
                <a:sym typeface="+mn-ea"/>
              </a:rPr>
              <a:t>例如:“我竟沦落到跟这样一班人为伍，内心隐藏的痛苦,</a:t>
            </a:r>
            <a:endParaRPr lang="zh-CN" altLang="en-US" sz="2800">
              <a:latin typeface="楷体" panose="02010609060101010101" charset="-122"/>
              <a:ea typeface="楷体" panose="02010609060101010101" charset="-122"/>
              <a:cs typeface="楷体" panose="02010609060101010101" charset="-122"/>
              <a:sym typeface="+mn-ea"/>
            </a:endParaRPr>
          </a:p>
          <a:p>
            <a:r>
              <a:rPr lang="zh-CN" altLang="en-US" sz="2800">
                <a:latin typeface="楷体" panose="02010609060101010101" charset="-122"/>
                <a:ea typeface="楷体" panose="02010609060101010101" charset="-122"/>
                <a:cs typeface="楷体" panose="02010609060101010101" charset="-122"/>
                <a:sym typeface="+mn-ea"/>
              </a:rPr>
              <a:t>真是无法用语言表达”，由“沦落”一词可以看出，</a:t>
            </a:r>
            <a:endParaRPr lang="zh-CN" altLang="en-US" sz="2800">
              <a:latin typeface="楷体" panose="02010609060101010101" charset="-122"/>
              <a:ea typeface="楷体" panose="02010609060101010101" charset="-122"/>
              <a:cs typeface="楷体" panose="02010609060101010101" charset="-122"/>
              <a:sym typeface="+mn-ea"/>
            </a:endParaRPr>
          </a:p>
          <a:p>
            <a:r>
              <a:rPr lang="zh-CN" altLang="en-US" sz="2800">
                <a:latin typeface="楷体" panose="02010609060101010101" charset="-122"/>
                <a:ea typeface="楷体" panose="02010609060101010101" charset="-122"/>
                <a:cs typeface="楷体" panose="02010609060101010101" charset="-122"/>
                <a:sym typeface="+mn-ea"/>
              </a:rPr>
              <a:t>大卫对自己成为小童工一事，充满抵触心理;</a:t>
            </a:r>
            <a:endParaRPr lang="zh-CN" altLang="en-US" sz="2800">
              <a:latin typeface="楷体" panose="02010609060101010101" charset="-122"/>
              <a:ea typeface="楷体" panose="02010609060101010101" charset="-122"/>
              <a:cs typeface="楷体" panose="02010609060101010101" charset="-122"/>
              <a:sym typeface="+mn-ea"/>
            </a:endParaRPr>
          </a:p>
          <a:p>
            <a:r>
              <a:rPr lang="zh-CN" altLang="en-US" sz="2800">
                <a:latin typeface="楷体" panose="02010609060101010101" charset="-122"/>
                <a:ea typeface="楷体" panose="02010609060101010101" charset="-122"/>
                <a:cs typeface="楷体" panose="02010609060101010101" charset="-122"/>
                <a:sym typeface="+mn-ea"/>
              </a:rPr>
              <a:t>“痛苦”则直接宣泄出他当时的心境;</a:t>
            </a:r>
            <a:endParaRPr lang="zh-CN" altLang="en-US" sz="2800">
              <a:latin typeface="楷体" panose="02010609060101010101" charset="-122"/>
              <a:ea typeface="楷体" panose="02010609060101010101" charset="-122"/>
              <a:cs typeface="楷体" panose="02010609060101010101" charset="-122"/>
              <a:sym typeface="+mn-ea"/>
            </a:endParaRPr>
          </a:p>
          <a:p>
            <a:r>
              <a:rPr lang="zh-CN" altLang="en-US" sz="2800">
                <a:latin typeface="楷体" panose="02010609060101010101" charset="-122"/>
                <a:ea typeface="楷体" panose="02010609060101010101" charset="-122"/>
                <a:cs typeface="楷体" panose="02010609060101010101" charset="-122"/>
                <a:sym typeface="+mn-ea"/>
              </a:rPr>
              <a:t>这种痛苦“无法用语言表达”，则更见痛苦之深。</a:t>
            </a:r>
            <a:endParaRPr lang="zh-CN" altLang="en-US" sz="2800">
              <a:latin typeface="楷体" panose="02010609060101010101" charset="-122"/>
              <a:ea typeface="楷体" panose="02010609060101010101" charset="-122"/>
              <a:cs typeface="楷体" panose="02010609060101010101" charset="-122"/>
            </a:endParaRPr>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 calcmode="lin" valueType="num">
                                      <p:cBhvr additive="base">
                                        <p:cTn id="23"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4" end="4"/>
                                            </p:txEl>
                                          </p:spTgt>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 calcmode="lin" valueType="num">
                                      <p:cBhvr additive="base">
                                        <p:cTn id="2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120650" y="95885"/>
            <a:ext cx="10139680" cy="2306955"/>
          </a:xfrm>
          <a:prstGeom prst="rect">
            <a:avLst/>
          </a:prstGeom>
          <a:noFill/>
        </p:spPr>
        <p:txBody>
          <a:bodyPr wrap="none" rtlCol="0" anchor="t">
            <a:spAutoFit/>
          </a:bodyPr>
          <a:lstStyle/>
          <a:p>
            <a:r>
              <a:rPr lang="zh-CN" altLang="en-US" sz="3200">
                <a:latin typeface="楷体" panose="02010609060101010101" charset="-122"/>
                <a:ea typeface="楷体" panose="02010609060101010101" charset="-122"/>
                <a:cs typeface="楷体" panose="02010609060101010101" charset="-122"/>
                <a:sym typeface="+mn-ea"/>
              </a:rPr>
              <a:t>3.</a:t>
            </a:r>
            <a:r>
              <a:rPr lang="zh-CN" altLang="en-US" sz="3200">
                <a:solidFill>
                  <a:srgbClr val="FF0000"/>
                </a:solidFill>
                <a:latin typeface="楷体" panose="02010609060101010101" charset="-122"/>
                <a:ea typeface="楷体" panose="02010609060101010101" charset="-122"/>
                <a:cs typeface="楷体" panose="02010609060101010101" charset="-122"/>
                <a:sym typeface="+mn-ea"/>
              </a:rPr>
              <a:t>极度沮丧</a:t>
            </a:r>
            <a:r>
              <a:rPr lang="zh-CN" altLang="en-US" sz="3200">
                <a:solidFill>
                  <a:srgbClr val="FF0000"/>
                </a:solidFill>
                <a:latin typeface="Arial" panose="020b0604020202020204" pitchFamily="34" charset="0"/>
                <a:ea typeface="楷体" panose="02010609060101010101" charset="-122"/>
                <a:cs typeface="Arial" panose="020b0604020202020204" pitchFamily="34" charset="0"/>
                <a:sym typeface="+mn-ea"/>
              </a:rPr>
              <a:t>→兴高采烈。</a:t>
            </a:r>
            <a:endParaRPr lang="zh-CN" altLang="en-US" sz="3200">
              <a:latin typeface="楷体" panose="02010609060101010101" charset="-122"/>
              <a:ea typeface="楷体" panose="02010609060101010101" charset="-122"/>
              <a:cs typeface="楷体" panose="02010609060101010101" charset="-122"/>
              <a:sym typeface="+mn-ea"/>
            </a:endParaRPr>
          </a:p>
          <a:p>
            <a:r>
              <a:rPr lang="zh-CN" altLang="en-US" sz="2800">
                <a:latin typeface="楷体" panose="02010609060101010101" charset="-122"/>
                <a:ea typeface="楷体" panose="02010609060101010101" charset="-122"/>
                <a:cs typeface="楷体" panose="02010609060101010101" charset="-122"/>
                <a:sym typeface="+mn-ea"/>
              </a:rPr>
              <a:t>一开始，他的内心是沮丧的。</a:t>
            </a:r>
            <a:endParaRPr lang="zh-CN" altLang="en-US" sz="2800">
              <a:latin typeface="楷体" panose="02010609060101010101" charset="-122"/>
              <a:ea typeface="楷体" panose="02010609060101010101" charset="-122"/>
              <a:cs typeface="楷体" panose="02010609060101010101" charset="-122"/>
              <a:sym typeface="+mn-ea"/>
            </a:endParaRPr>
          </a:p>
          <a:p>
            <a:r>
              <a:rPr lang="zh-CN" altLang="en-US" sz="2800">
                <a:latin typeface="楷体" panose="02010609060101010101" charset="-122"/>
                <a:ea typeface="楷体" panose="02010609060101010101" charset="-122"/>
                <a:cs typeface="楷体" panose="02010609060101010101" charset="-122"/>
                <a:sym typeface="+mn-ea"/>
              </a:rPr>
              <a:t>他用“末日到了”来形容自己的入狱,并郑重地给予“我”劝告;</a:t>
            </a:r>
            <a:endParaRPr lang="zh-CN" altLang="en-US" sz="2800">
              <a:latin typeface="楷体" panose="02010609060101010101" charset="-122"/>
              <a:ea typeface="楷体" panose="02010609060101010101" charset="-122"/>
              <a:cs typeface="楷体" panose="02010609060101010101" charset="-122"/>
              <a:sym typeface="+mn-ea"/>
            </a:endParaRPr>
          </a:p>
          <a:p>
            <a:r>
              <a:rPr lang="zh-CN" altLang="en-US" sz="2800">
                <a:latin typeface="楷体" panose="02010609060101010101" charset="-122"/>
                <a:ea typeface="楷体" panose="02010609060101010101" charset="-122"/>
                <a:cs typeface="楷体" panose="02010609060101010101" charset="-122"/>
                <a:sym typeface="+mn-ea"/>
              </a:rPr>
              <a:t>当渡过了最危急的关头时,他又变得兴高采烈起来，</a:t>
            </a:r>
            <a:endParaRPr lang="zh-CN" altLang="en-US" sz="2800">
              <a:latin typeface="楷体" panose="02010609060101010101" charset="-122"/>
              <a:ea typeface="楷体" panose="02010609060101010101" charset="-122"/>
              <a:cs typeface="楷体" panose="02010609060101010101" charset="-122"/>
              <a:sym typeface="+mn-ea"/>
            </a:endParaRPr>
          </a:p>
          <a:p>
            <a:r>
              <a:rPr lang="zh-CN" altLang="en-US" sz="2800">
                <a:latin typeface="楷体" panose="02010609060101010101" charset="-122"/>
                <a:ea typeface="楷体" panose="02010609060101010101" charset="-122"/>
                <a:cs typeface="楷体" panose="02010609060101010101" charset="-122"/>
                <a:sym typeface="+mn-ea"/>
              </a:rPr>
              <a:t>认为自己就会手头有钱,过上全新的生活。</a:t>
            </a:r>
            <a:endParaRPr lang="zh-CN" altLang="en-US" sz="2800">
              <a:latin typeface="楷体" panose="02010609060101010101" charset="-122"/>
              <a:ea typeface="楷体" panose="02010609060101010101" charset="-122"/>
              <a:cs typeface="楷体" panose="02010609060101010101" charset="-122"/>
            </a:endParaRPr>
          </a:p>
        </p:txBody>
      </p:sp>
      <p:sp>
        <p:nvSpPr>
          <p:cNvPr id="3" name="文本框 2"/>
          <p:cNvSpPr txBox="1"/>
          <p:nvPr/>
        </p:nvSpPr>
        <p:spPr>
          <a:xfrm>
            <a:off x="163195" y="3079115"/>
            <a:ext cx="11866245" cy="3169285"/>
          </a:xfrm>
          <a:prstGeom prst="rect">
            <a:avLst/>
          </a:prstGeom>
          <a:noFill/>
        </p:spPr>
        <p:txBody>
          <a:bodyPr wrap="square" rtlCol="0" anchor="t">
            <a:spAutoFit/>
          </a:bodyPr>
          <a:lstStyle/>
          <a:p>
            <a:pPr fontAlgn="auto"/>
            <a:r>
              <a:rPr lang="en-US" altLang="zh-CN" sz="3200">
                <a:latin typeface="楷体" panose="02010609060101010101" charset="-122"/>
                <a:ea typeface="楷体" panose="02010609060101010101" charset="-122"/>
                <a:cs typeface="楷体" panose="02010609060101010101" charset="-122"/>
                <a:sym typeface="+mn-ea"/>
              </a:rPr>
              <a:t>4.</a:t>
            </a:r>
            <a:r>
              <a:rPr lang="zh-CN" altLang="en-US" sz="2800">
                <a:latin typeface="楷体" panose="02010609060101010101" charset="-122"/>
                <a:ea typeface="楷体" panose="02010609060101010101" charset="-122"/>
                <a:cs typeface="楷体" panose="02010609060101010101" charset="-122"/>
                <a:sym typeface="+mn-ea"/>
              </a:rPr>
              <a:t>①周六晚上是发放工资的时候，对于生活窘迫、自食其力的“我”来说，这笔微薄的薪水相当令人激动。</a:t>
            </a:r>
            <a:r>
              <a:rPr lang="zh-CN" altLang="en-US" sz="2800">
                <a:solidFill>
                  <a:srgbClr val="FF0000"/>
                </a:solidFill>
                <a:latin typeface="楷体" panose="02010609060101010101" charset="-122"/>
                <a:ea typeface="楷体" panose="02010609060101010101" charset="-122"/>
                <a:cs typeface="楷体" panose="02010609060101010101" charset="-122"/>
                <a:sym typeface="+mn-ea"/>
              </a:rPr>
              <a:t>此刻的“我”物质相对富足;</a:t>
            </a:r>
            <a:endParaRPr lang="zh-CN" altLang="en-US" sz="2800">
              <a:solidFill>
                <a:srgbClr val="FF0000"/>
              </a:solidFill>
              <a:latin typeface="楷体" panose="02010609060101010101" charset="-122"/>
              <a:ea typeface="楷体" panose="02010609060101010101" charset="-122"/>
              <a:cs typeface="楷体" panose="02010609060101010101" charset="-122"/>
            </a:endParaRPr>
          </a:p>
          <a:p>
            <a:pPr fontAlgn="auto"/>
            <a:r>
              <a:rPr lang="zh-CN" altLang="en-US" sz="2800">
                <a:latin typeface="楷体" panose="02010609060101010101" charset="-122"/>
                <a:ea typeface="楷体" panose="02010609060101010101" charset="-122"/>
                <a:cs typeface="楷体" panose="02010609060101010101" charset="-122"/>
                <a:sym typeface="+mn-ea"/>
              </a:rPr>
              <a:t>②周六晚上回家后,米考伯太太往往对“我”诉说起最伤心的知心来,</a:t>
            </a:r>
            <a:endParaRPr lang="zh-CN" altLang="en-US" sz="2800">
              <a:latin typeface="楷体" panose="02010609060101010101" charset="-122"/>
              <a:ea typeface="楷体" panose="02010609060101010101" charset="-122"/>
              <a:cs typeface="楷体" panose="02010609060101010101" charset="-122"/>
              <a:sym typeface="+mn-ea"/>
            </a:endParaRPr>
          </a:p>
          <a:p>
            <a:pPr fontAlgn="auto"/>
            <a:r>
              <a:rPr lang="zh-CN" altLang="en-US" sz="2800">
                <a:latin typeface="楷体" panose="02010609060101010101" charset="-122"/>
                <a:ea typeface="楷体" panose="02010609060101010101" charset="-122"/>
                <a:cs typeface="楷体" panose="02010609060101010101" charset="-122"/>
                <a:sym typeface="+mn-ea"/>
              </a:rPr>
              <a:t>“我”感受到自己是被需要的，是被当做朋友的。</a:t>
            </a:r>
            <a:endParaRPr lang="zh-CN" altLang="en-US" sz="2800">
              <a:latin typeface="楷体" panose="02010609060101010101" charset="-122"/>
              <a:ea typeface="楷体" panose="02010609060101010101" charset="-122"/>
              <a:cs typeface="楷体" panose="02010609060101010101" charset="-122"/>
              <a:sym typeface="+mn-ea"/>
            </a:endParaRPr>
          </a:p>
          <a:p>
            <a:pPr fontAlgn="auto"/>
            <a:r>
              <a:rPr lang="zh-CN" altLang="en-US" sz="2800">
                <a:solidFill>
                  <a:srgbClr val="FF0000"/>
                </a:solidFill>
                <a:latin typeface="楷体" panose="02010609060101010101" charset="-122"/>
                <a:ea typeface="楷体" panose="02010609060101010101" charset="-122"/>
                <a:cs typeface="楷体" panose="02010609060101010101" charset="-122"/>
                <a:sym typeface="+mn-ea"/>
              </a:rPr>
              <a:t>此刻的“我”精神上是富足的。</a:t>
            </a:r>
            <a:endParaRPr lang="zh-CN" altLang="en-US" sz="2800">
              <a:solidFill>
                <a:srgbClr val="FF0000"/>
              </a:solidFill>
              <a:latin typeface="楷体" panose="02010609060101010101" charset="-122"/>
              <a:ea typeface="楷体" panose="02010609060101010101" charset="-122"/>
              <a:cs typeface="楷体" panose="02010609060101010101" charset="-122"/>
              <a:sym typeface="+mn-ea"/>
            </a:endParaRPr>
          </a:p>
          <a:p>
            <a:pPr fontAlgn="auto"/>
            <a:r>
              <a:rPr lang="zh-CN" altLang="en-US" sz="2800">
                <a:latin typeface="Calibri"/>
                <a:ea typeface="楷体" panose="02010609060101010101" charset="-122"/>
                <a:cs typeface="楷体" panose="02010609060101010101" charset="-122"/>
              </a:rPr>
              <a:t>③</a:t>
            </a:r>
            <a:r>
              <a:rPr lang="zh-CN" altLang="en-US" sz="2800">
                <a:latin typeface="楷体" panose="02010609060101010101" charset="-122"/>
                <a:ea typeface="楷体" panose="02010609060101010101" charset="-122"/>
                <a:cs typeface="楷体" panose="02010609060101010101" charset="-122"/>
                <a:sym typeface="+mn-ea"/>
              </a:rPr>
              <a:t>周六晚上回家比平时早,我的时间相对自由，我可以进店铺看看，琢磨一下这笔工资可以买些什么，</a:t>
            </a:r>
            <a:r>
              <a:rPr lang="zh-CN" altLang="en-US" sz="2800">
                <a:solidFill>
                  <a:srgbClr val="FF0000"/>
                </a:solidFill>
                <a:latin typeface="楷体" panose="02010609060101010101" charset="-122"/>
                <a:ea typeface="楷体" panose="02010609060101010101" charset="-122"/>
                <a:cs typeface="楷体" panose="02010609060101010101" charset="-122"/>
                <a:sym typeface="+mn-ea"/>
              </a:rPr>
              <a:t>此刻的“我”时间上也是富足的。</a:t>
            </a:r>
            <a:endParaRPr lang="zh-CN" altLang="en-US" sz="2800">
              <a:latin typeface="Calibri"/>
              <a:ea typeface="楷体" panose="02010609060101010101" charset="-122"/>
              <a:cs typeface="楷体" panose="02010609060101010101" charset="-122"/>
            </a:endParaRPr>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blinds(horizontal)">
                                      <p:cBhvr>
                                        <p:cTn id="10" dur="500"/>
                                        <p:tgtEl>
                                          <p:spTgt spid="3">
                                            <p:txEl>
                                              <p:pRg st="1" end="1"/>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blinds(horizontal)">
                                      <p:cBhvr>
                                        <p:cTn id="13" dur="500"/>
                                        <p:tgtEl>
                                          <p:spTgt spid="3">
                                            <p:txEl>
                                              <p:pRg st="2" end="2"/>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blinds(horizontal)">
                                      <p:cBhvr>
                                        <p:cTn id="16" dur="500"/>
                                        <p:tgtEl>
                                          <p:spTgt spid="3">
                                            <p:txEl>
                                              <p:pRg st="3" end="3"/>
                                            </p:txEl>
                                          </p:spTgt>
                                        </p:tgtEl>
                                      </p:cBhvr>
                                    </p:animEffect>
                                  </p:childTnLst>
                                </p:cTn>
                              </p:par>
                              <p:par>
                                <p:cTn id="17" presetID="3" presetClass="entr" presetSubtype="10" fill="hold"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blinds(horizontal)">
                                      <p:cBhvr>
                                        <p:cTn id="19"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0" name="文本框 99"/>
          <p:cNvSpPr txBox="1"/>
          <p:nvPr/>
        </p:nvSpPr>
        <p:spPr>
          <a:xfrm>
            <a:off x="110490" y="1726565"/>
            <a:ext cx="11821795" cy="4523105"/>
          </a:xfrm>
          <a:prstGeom prst="rect">
            <a:avLst/>
          </a:prstGeom>
          <a:noFill/>
          <a:ln w="9525">
            <a:noFill/>
          </a:ln>
        </p:spPr>
        <p:txBody>
          <a:bodyPr wrap="square">
            <a:spAutoFit/>
          </a:bodyPr>
          <a:lstStyle/>
          <a:p>
            <a:pPr indent="0"/>
            <a:r>
              <a:rPr lang="en-US" sz="3200" b="0">
                <a:latin typeface="宋体" panose="02010600030101010101" pitchFamily="2" charset="-122"/>
                <a:ea typeface="宋体" panose="02010600030101010101" pitchFamily="2" charset="-122"/>
              </a:rPr>
              <a:t>1.</a:t>
            </a:r>
            <a:r>
              <a:rPr lang="zh-CN" sz="3200" b="0">
                <a:ea typeface="宋体" panose="02010600030101010101" pitchFamily="2" charset="-122"/>
              </a:rPr>
              <a:t>在“我”与米考伯先生的首次见面中，</a:t>
            </a:r>
            <a:endParaRPr lang="zh-CN" sz="3200" b="0">
              <a:ea typeface="宋体" panose="02010600030101010101" pitchFamily="2" charset="-122"/>
            </a:endParaRPr>
          </a:p>
          <a:p>
            <a:pPr indent="0"/>
            <a:r>
              <a:rPr lang="zh-CN" sz="3200" b="0">
                <a:ea typeface="宋体" panose="02010600030101010101" pitchFamily="2" charset="-122"/>
              </a:rPr>
              <a:t>作者是从哪些方面刻画米考伯先生的?</a:t>
            </a:r>
            <a:endParaRPr lang="zh-CN" sz="3200" b="0">
              <a:ea typeface="宋体" panose="02010600030101010101" pitchFamily="2" charset="-122"/>
            </a:endParaRPr>
          </a:p>
          <a:p>
            <a:pPr indent="0"/>
            <a:r>
              <a:rPr lang="zh-CN" sz="3200" b="0">
                <a:ea typeface="宋体" panose="02010600030101010101" pitchFamily="2" charset="-122"/>
              </a:rPr>
              <a:t>突出了他怎样的性格特点?</a:t>
            </a:r>
            <a:endParaRPr lang="zh-CN" sz="3200" b="0">
              <a:ea typeface="宋体" panose="02010600030101010101" pitchFamily="2" charset="-122"/>
            </a:endParaRPr>
          </a:p>
          <a:p>
            <a:pPr indent="0"/>
            <a:endParaRPr lang="zh-CN" altLang="en-US" sz="3200"/>
          </a:p>
          <a:p>
            <a:pPr indent="0"/>
            <a:r>
              <a:rPr lang="en-US" altLang="zh-CN" sz="3200" b="1">
                <a:solidFill>
                  <a:srgbClr val="C00000"/>
                </a:solidFill>
              </a:rPr>
              <a:t>2.</a:t>
            </a:r>
            <a:r>
              <a:rPr lang="zh-CN" altLang="en-US" sz="3200" b="1">
                <a:solidFill>
                  <a:srgbClr val="C00000"/>
                </a:solidFill>
              </a:rPr>
              <a:t>大卫遇到了哪些人？经历了哪些事？</a:t>
            </a:r>
            <a:endParaRPr lang="zh-CN" altLang="en-US" sz="3200" b="1">
              <a:solidFill>
                <a:srgbClr val="C00000"/>
              </a:solidFill>
            </a:endParaRPr>
          </a:p>
          <a:p>
            <a:pPr indent="0"/>
            <a:r>
              <a:rPr lang="zh-CN" altLang="en-US" sz="3200" b="1">
                <a:solidFill>
                  <a:srgbClr val="C00000"/>
                </a:solidFill>
              </a:rPr>
              <a:t>这一切对他的成长会有哪些影响？</a:t>
            </a:r>
            <a:endParaRPr lang="zh-CN" altLang="en-US" sz="3200" b="1">
              <a:solidFill>
                <a:srgbClr val="C00000"/>
              </a:solidFill>
            </a:endParaRPr>
          </a:p>
          <a:p>
            <a:pPr indent="0"/>
            <a:r>
              <a:rPr lang="zh-CN" altLang="en-US" sz="3200" b="1">
                <a:solidFill>
                  <a:srgbClr val="C00000"/>
                </a:solidFill>
              </a:rPr>
              <a:t>请结合整部作品里他的完整人生经历举例分析。</a:t>
            </a:r>
            <a:endParaRPr lang="zh-CN" altLang="en-US" sz="3200" b="1">
              <a:solidFill>
                <a:srgbClr val="C00000"/>
              </a:solidFill>
            </a:endParaRPr>
          </a:p>
          <a:p>
            <a:pPr indent="0"/>
            <a:endParaRPr lang="zh-CN" altLang="en-US" sz="3200" b="1">
              <a:solidFill>
                <a:srgbClr val="C00000"/>
              </a:solidFill>
            </a:endParaRPr>
          </a:p>
          <a:p>
            <a:pPr indent="0"/>
            <a:r>
              <a:rPr lang="en-US" altLang="zh-CN" sz="3200" b="1">
                <a:solidFill>
                  <a:srgbClr val="C00000"/>
                </a:solidFill>
              </a:rPr>
              <a:t>3.</a:t>
            </a:r>
            <a:r>
              <a:rPr lang="zh-CN" altLang="en-US" sz="3200" b="1">
                <a:solidFill>
                  <a:srgbClr val="C00000"/>
                </a:solidFill>
              </a:rPr>
              <a:t>这篇选文以一个儿童的叙事视角进行讲述有何好处？</a:t>
            </a:r>
            <a:endParaRPr lang="zh-CN" altLang="en-US" sz="3200" b="1">
              <a:solidFill>
                <a:srgbClr val="C00000"/>
              </a:solidFill>
            </a:endParaRPr>
          </a:p>
        </p:txBody>
      </p:sp>
      <p:sp>
        <p:nvSpPr>
          <p:cNvPr id="17" name="矩形: 圆角 13"/>
          <p:cNvSpPr/>
          <p:nvPr/>
        </p:nvSpPr>
        <p:spPr>
          <a:xfrm>
            <a:off x="110490" y="91440"/>
            <a:ext cx="2046605" cy="719455"/>
          </a:xfrm>
          <a:prstGeom prst="roundRect">
            <a:avLst/>
          </a:prstGeom>
          <a:solidFill>
            <a:srgbClr val="9F79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a:latin typeface="仿宋" panose="02010609060101010101" charset="-122"/>
                <a:ea typeface="仿宋" panose="02010609060101010101" charset="-122"/>
              </a:rPr>
              <a:t>小组探究</a:t>
            </a:r>
            <a:endParaRPr lang="zh-CN" altLang="en-US" sz="3200" b="1">
              <a:latin typeface="仿宋" panose="02010609060101010101" charset="-122"/>
              <a:ea typeface="仿宋" panose="02010609060101010101" charset="-122"/>
            </a:endParaRPr>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635" y="156210"/>
            <a:ext cx="11999595" cy="1076325"/>
          </a:xfrm>
          <a:prstGeom prst="rect">
            <a:avLst/>
          </a:prstGeom>
          <a:noFill/>
        </p:spPr>
        <p:txBody>
          <a:bodyPr wrap="square" rtlCol="0" anchor="t">
            <a:spAutoFit/>
          </a:bodyPr>
          <a:lstStyle/>
          <a:p>
            <a:pPr indent="0"/>
            <a:r>
              <a:rPr lang="en-US" sz="3200">
                <a:latin typeface="宋体" panose="02010600030101010101" pitchFamily="2" charset="-122"/>
                <a:ea typeface="宋体" panose="02010600030101010101" pitchFamily="2" charset="-122"/>
                <a:sym typeface="+mn-ea"/>
              </a:rPr>
              <a:t>1.</a:t>
            </a:r>
            <a:r>
              <a:rPr lang="zh-CN" sz="3200">
                <a:ea typeface="宋体" panose="02010600030101010101" pitchFamily="2" charset="-122"/>
                <a:sym typeface="+mn-ea"/>
              </a:rPr>
              <a:t>在“我”与米考伯先生的首次见面中，作者是从哪些方面刻画米考伯先生的?突出了他怎样的性格特点?</a:t>
            </a:r>
            <a:endParaRPr lang="zh-CN" altLang="en-US" sz="3200"/>
          </a:p>
        </p:txBody>
      </p:sp>
      <p:sp>
        <p:nvSpPr>
          <p:cNvPr id="3" name="文本框 2"/>
          <p:cNvSpPr txBox="1"/>
          <p:nvPr/>
        </p:nvSpPr>
        <p:spPr>
          <a:xfrm>
            <a:off x="144780" y="1232535"/>
            <a:ext cx="11393170" cy="5077460"/>
          </a:xfrm>
          <a:prstGeom prst="rect">
            <a:avLst/>
          </a:prstGeom>
          <a:noFill/>
        </p:spPr>
        <p:txBody>
          <a:bodyPr wrap="square" rtlCol="0">
            <a:spAutoFit/>
          </a:bodyPr>
          <a:lstStyle/>
          <a:p>
            <a:r>
              <a:rPr lang="zh-CN" altLang="en-US" sz="2800">
                <a:latin typeface="楷体" panose="02010609060101010101" charset="-122"/>
                <a:ea typeface="楷体" panose="02010609060101010101" charset="-122"/>
              </a:rPr>
              <a:t>①作者运用肖像描写，刻画了米考伯先生的衣着打扮，写出了他讲究排场、爱慕虚荣、故作文雅的性格特点；</a:t>
            </a:r>
            <a:endParaRPr lang="zh-CN" altLang="en-US" sz="2800">
              <a:latin typeface="楷体" panose="02010609060101010101" charset="-122"/>
              <a:ea typeface="楷体" panose="02010609060101010101" charset="-122"/>
            </a:endParaRPr>
          </a:p>
          <a:p>
            <a:r>
              <a:rPr lang="zh-CN" altLang="en-US" sz="2800">
                <a:latin typeface="楷体" panose="02010609060101010101" charset="-122"/>
                <a:ea typeface="楷体" panose="02010609060101010101" charset="-122"/>
              </a:rPr>
              <a:t>②作者运用语言描写，写米考伯先生为大卫带路，并为他找到一条最便捷的路，说明他是一个热心善良的人；</a:t>
            </a:r>
            <a:endParaRPr lang="zh-CN" altLang="en-US" sz="2800">
              <a:latin typeface="楷体" panose="02010609060101010101" charset="-122"/>
              <a:ea typeface="楷体" panose="02010609060101010101" charset="-122"/>
            </a:endParaRPr>
          </a:p>
          <a:p>
            <a:r>
              <a:rPr lang="zh-CN" altLang="en-US" sz="2800">
                <a:latin typeface="楷体" panose="02010609060101010101" charset="-122"/>
                <a:ea typeface="楷体" panose="02010609060101010101" charset="-122"/>
              </a:rPr>
              <a:t>③作者运用动作描写，写出债主来临时和离开后米考伯先生的一系列动作，说明他是一个乐观积极的乐天派；</a:t>
            </a:r>
            <a:endParaRPr lang="zh-CN" altLang="en-US" sz="2800">
              <a:latin typeface="楷体" panose="02010609060101010101" charset="-122"/>
              <a:ea typeface="楷体" panose="02010609060101010101" charset="-122"/>
            </a:endParaRPr>
          </a:p>
          <a:p>
            <a:r>
              <a:rPr lang="zh-CN" altLang="en-US" sz="2800">
                <a:latin typeface="楷体" panose="02010609060101010101" charset="-122"/>
                <a:ea typeface="楷体" panose="02010609060101010101" charset="-122"/>
              </a:rPr>
              <a:t>④运用细节描写，写出米考伯先生是一个经济窘迫的负债者。</a:t>
            </a:r>
            <a:endParaRPr lang="zh-CN" altLang="en-US" sz="3200">
              <a:latin typeface="宋体" panose="02010600030101010101" pitchFamily="2" charset="-122"/>
              <a:ea typeface="宋体" panose="02010600030101010101" pitchFamily="2" charset="-122"/>
            </a:endParaRPr>
          </a:p>
          <a:p>
            <a:r>
              <a:rPr lang="zh-CN" altLang="en-US" sz="3200">
                <a:solidFill>
                  <a:schemeClr val="tx1"/>
                </a:solidFill>
                <a:latin typeface="宋体" panose="02010600030101010101" pitchFamily="2" charset="-122"/>
                <a:ea typeface="宋体" panose="02010600030101010101" pitchFamily="2" charset="-122"/>
              </a:rPr>
              <a:t>米考伯先生是一个热心善良、乐观积极但爱慕虚荣、讲究排场、不切实际、挥霍无度的底层负债者形象。</a:t>
            </a:r>
            <a:endParaRPr lang="zh-CN" altLang="en-US" sz="3200">
              <a:solidFill>
                <a:schemeClr val="tx1"/>
              </a:solidFill>
              <a:latin typeface="宋体" panose="02010600030101010101" pitchFamily="2" charset="-122"/>
              <a:ea typeface="宋体" pitchFamily="2" charset="-122"/>
            </a:endParaRPr>
          </a:p>
          <a:p>
            <a:r>
              <a:rPr lang="zh-CN" altLang="en-US" sz="3200" u="sng">
                <a:solidFill>
                  <a:srgbClr val="0070C0"/>
                </a:solidFill>
                <a:latin typeface="微软雅黑" panose="020b0503020204020204" pitchFamily="34" charset="-122"/>
                <a:ea typeface="微软雅黑" panose="020b0503020204020204" pitchFamily="34" charset="-122"/>
              </a:rPr>
              <a:t>米考伯主义：被生活所迫流离失所但依然开朗乐观，债多不愁、乐天知命的米考伯主义。</a:t>
            </a:r>
            <a:endParaRPr lang="zh-CN" altLang="en-US" sz="3200" u="sng">
              <a:solidFill>
                <a:srgbClr val="0070C0"/>
              </a:solidFill>
              <a:latin typeface="微软雅黑" panose="020b0503020204020204" pitchFamily="34" charset="-122"/>
              <a:ea typeface="微软雅黑" pitchFamily="34" charset="-122"/>
            </a:endParaRPr>
          </a:p>
        </p:txBody>
      </p:sp>
      <p:sp>
        <p:nvSpPr>
          <p:cNvPr id="4" name="文本框 3"/>
          <p:cNvSpPr txBox="1"/>
          <p:nvPr/>
        </p:nvSpPr>
        <p:spPr>
          <a:xfrm>
            <a:off x="5963920" y="6169660"/>
            <a:ext cx="6228080" cy="521970"/>
          </a:xfrm>
          <a:prstGeom prst="rect">
            <a:avLst/>
          </a:prstGeom>
          <a:noFill/>
        </p:spPr>
        <p:txBody>
          <a:bodyPr wrap="none" rtlCol="0">
            <a:spAutoFit/>
          </a:bodyPr>
          <a:lstStyle/>
          <a:p>
            <a:r>
              <a:rPr lang="zh-CN" altLang="en-US" sz="2800">
                <a:ln w="22225">
                  <a:solidFill>
                    <a:schemeClr val="accent2"/>
                  </a:solidFill>
                  <a:prstDash val="solid"/>
                </a:ln>
                <a:solidFill>
                  <a:schemeClr val="accent2">
                    <a:lumMod val="40000"/>
                    <a:lumOff val="60000"/>
                  </a:schemeClr>
                </a:solidFill>
                <a:effectLst/>
                <a:latin typeface="宋体" panose="02010600030101010101" pitchFamily="2" charset="-122"/>
                <a:ea typeface="宋体" panose="02010600030101010101" pitchFamily="2" charset="-122"/>
              </a:rPr>
              <a:t>＊米考伯先生的原型是狄更斯的生父。</a:t>
            </a:r>
            <a:endParaRPr lang="zh-CN" altLang="en-US" sz="2800">
              <a:ln w="22225">
                <a:solidFill>
                  <a:schemeClr val="accent2"/>
                </a:solidFill>
                <a:prstDash val="solid"/>
              </a:ln>
              <a:solidFill>
                <a:schemeClr val="accent2">
                  <a:lumMod val="40000"/>
                  <a:lumOff val="60000"/>
                </a:schemeClr>
              </a:solidFill>
              <a:effectLst/>
              <a:latin typeface="宋体" panose="02010600030101010101" pitchFamily="2" charset="-122"/>
              <a:ea typeface="宋体" pitchFamily="2" charset="-122"/>
            </a:endParaRPr>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afterGroup">
                            <p:stCondLst>
                              <p:cond delay="0"/>
                            </p:stCondLst>
                            <p:childTnLst>
                              <p:par>
                                <p:cTn id="19" presetID="20" presetClass="entr" presetSubtype="0" fill="hold" nodeType="clickEffect">
                                  <p:stCondLst>
                                    <p:cond delay="0"/>
                                  </p:stCondLst>
                                  <p:childTnLst>
                                    <p:set>
                                      <p:cBhvr>
                                        <p:cTn id="20" dur="1" fill="hold">
                                          <p:stCondLst>
                                            <p:cond delay="0"/>
                                          </p:stCondLst>
                                        </p:cTn>
                                        <p:tgtEl>
                                          <p:spTgt spid="4">
                                            <p:txEl>
                                              <p:pRg st="0" end="0"/>
                                            </p:txEl>
                                          </p:spTgt>
                                        </p:tgtEl>
                                        <p:attrNameLst>
                                          <p:attrName>style.visibility</p:attrName>
                                        </p:attrNameLst>
                                      </p:cBhvr>
                                      <p:to>
                                        <p:strVal val="visible"/>
                                      </p:to>
                                    </p:set>
                                    <p:animEffect transition="in" filter="wedge">
                                      <p:cBhvr>
                                        <p:cTn id="21" dur="20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191135" y="127635"/>
            <a:ext cx="11866880" cy="1076325"/>
          </a:xfrm>
          <a:prstGeom prst="rect">
            <a:avLst/>
          </a:prstGeom>
          <a:noFill/>
        </p:spPr>
        <p:txBody>
          <a:bodyPr wrap="square" rtlCol="0" anchor="t">
            <a:spAutoFit/>
          </a:bodyPr>
          <a:lstStyle/>
          <a:p>
            <a:pPr indent="0"/>
            <a:r>
              <a:rPr lang="en-US" altLang="zh-CN" sz="32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2.</a:t>
            </a:r>
            <a:r>
              <a:rPr lang="zh-CN" altLang="en-US" sz="32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大卫遇到了哪些人？经历了哪些事？这一切对他的成长会有哪些影响？请结合整部作品里他的完整人生经历举例分析。</a:t>
            </a:r>
            <a:endParaRPr lang="zh-CN" altLang="en-US" sz="3200">
              <a:solidFill>
                <a:schemeClr val="tx1"/>
              </a:solidFill>
              <a:latin typeface="宋体" panose="02010600030101010101" pitchFamily="2" charset="-122"/>
              <a:ea typeface="宋体" pitchFamily="2" charset="-122"/>
              <a:cs typeface="宋体" pitchFamily="2" charset="-122"/>
              <a:sym typeface="+mn-ea"/>
            </a:endParaRPr>
          </a:p>
        </p:txBody>
      </p:sp>
      <p:sp>
        <p:nvSpPr>
          <p:cNvPr id="3" name="文本框 2"/>
          <p:cNvSpPr txBox="1"/>
          <p:nvPr/>
        </p:nvSpPr>
        <p:spPr>
          <a:xfrm>
            <a:off x="29210" y="1463675"/>
            <a:ext cx="12190730" cy="3538220"/>
          </a:xfrm>
          <a:prstGeom prst="rect">
            <a:avLst/>
          </a:prstGeom>
          <a:noFill/>
        </p:spPr>
        <p:txBody>
          <a:bodyPr wrap="square" rtlCol="0">
            <a:spAutoFit/>
          </a:bodyPr>
          <a:lstStyle/>
          <a:p>
            <a:r>
              <a:rPr lang="zh-CN" altLang="en-US" sz="2800">
                <a:latin typeface="楷体" panose="02010609060101010101" charset="-122"/>
                <a:ea typeface="楷体" panose="02010609060101010101" charset="-122"/>
              </a:rPr>
              <a:t>①大卫遇到了昆宁先生，在他那里做了童工，这段经历会让他一辈子都觉得屈辱和不堪，给他的人生留下了难以磨灭的阴影；</a:t>
            </a:r>
            <a:endParaRPr lang="zh-CN" altLang="en-US" sz="2800">
              <a:latin typeface="楷体" panose="02010609060101010101" charset="-122"/>
              <a:ea typeface="楷体" panose="02010609060101010101" charset="-122"/>
            </a:endParaRPr>
          </a:p>
          <a:p>
            <a:endParaRPr lang="zh-CN" altLang="en-US" sz="2800">
              <a:latin typeface="楷体" panose="02010609060101010101" charset="-122"/>
              <a:ea typeface="楷体" panose="02010609060101010101" charset="-122"/>
            </a:endParaRPr>
          </a:p>
          <a:p>
            <a:r>
              <a:rPr lang="zh-CN" altLang="en-US" sz="2800">
                <a:latin typeface="楷体" panose="02010609060101010101" charset="-122"/>
                <a:ea typeface="楷体" panose="02010609060101010101" charset="-122"/>
              </a:rPr>
              <a:t>②大卫遇到了米考伯夫妇，这一家人给了他充分的信任，成为忘年交，建立起深厚的友谊，让大卫变成了一个善良、仁慈、热情的人；</a:t>
            </a:r>
            <a:endParaRPr lang="zh-CN" altLang="en-US" sz="2800">
              <a:latin typeface="楷体" panose="02010609060101010101" charset="-122"/>
              <a:ea typeface="楷体" panose="02010609060101010101" charset="-122"/>
            </a:endParaRPr>
          </a:p>
          <a:p>
            <a:endParaRPr lang="zh-CN" altLang="en-US" sz="2800">
              <a:latin typeface="楷体" panose="02010609060101010101" charset="-122"/>
              <a:ea typeface="楷体" panose="02010609060101010101" charset="-122"/>
            </a:endParaRPr>
          </a:p>
          <a:p>
            <a:r>
              <a:rPr lang="zh-CN" altLang="en-US" sz="2800">
                <a:latin typeface="楷体" panose="02010609060101010101" charset="-122"/>
                <a:ea typeface="楷体" panose="02010609060101010101" charset="-122"/>
              </a:rPr>
              <a:t>③大卫遇到了来自济贫院的女仆克莉基特，这使他在日后关爱孤儿，并逐步走上文学创作之路，最终成为一个作家。</a:t>
            </a:r>
            <a:endParaRPr lang="zh-CN" altLang="en-US" sz="2800">
              <a:latin typeface="楷体" panose="02010609060101010101" charset="-122"/>
              <a:ea typeface="楷体" panose="02010609060101010101" charset="-122"/>
            </a:endParaRPr>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edge">
                                      <p:cBhvr>
                                        <p:cTn id="7" dur="2000"/>
                                        <p:tgtEl>
                                          <p:spTgt spid="3">
                                            <p:txEl>
                                              <p:pRg st="0" end="0"/>
                                            </p:txEl>
                                          </p:spTgt>
                                        </p:tgtEl>
                                      </p:cBhvr>
                                    </p:animEffect>
                                  </p:childTnLst>
                                </p:cTn>
                              </p:par>
                              <p:par>
                                <p:cTn id="8" presetID="20" presetClass="entr" presetSubtype="0" fill="hold" nodeType="withEffect">
                                  <p:stCondLst>
                                    <p:cond delay="0"/>
                                  </p:stCondLst>
                                  <p:childTnLst>
                                    <p:set>
                                      <p:cBhvr>
                                        <p:cTn id="9" dur="1" fill="hold">
                                          <p:stCondLst>
                                            <p:cond delay="0"/>
                                          </p:stCondLst>
                                        </p:cTn>
                                        <p:tgtEl>
                                          <p:spTgt spid="3">
                                            <p:txEl>
                                              <p:pRg st="2" end="2"/>
                                            </p:txEl>
                                          </p:spTgt>
                                        </p:tgtEl>
                                        <p:attrNameLst>
                                          <p:attrName>style.visibility</p:attrName>
                                        </p:attrNameLst>
                                      </p:cBhvr>
                                      <p:to>
                                        <p:strVal val="visible"/>
                                      </p:to>
                                    </p:set>
                                    <p:animEffect transition="in" filter="wedge">
                                      <p:cBhvr>
                                        <p:cTn id="10" dur="2000"/>
                                        <p:tgtEl>
                                          <p:spTgt spid="3">
                                            <p:txEl>
                                              <p:pRg st="2" end="2"/>
                                            </p:txEl>
                                          </p:spTgt>
                                        </p:tgtEl>
                                      </p:cBhvr>
                                    </p:animEffect>
                                  </p:childTnLst>
                                </p:cTn>
                              </p:par>
                              <p:par>
                                <p:cTn id="11" presetID="20" presetClass="entr" presetSubtype="0" fill="hold" nodeType="with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animEffect transition="in" filter="wedge">
                                      <p:cBhvr>
                                        <p:cTn id="13" dur="20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196215" y="184150"/>
            <a:ext cx="9936480" cy="583565"/>
          </a:xfrm>
          <a:prstGeom prst="rect">
            <a:avLst/>
          </a:prstGeom>
          <a:noFill/>
        </p:spPr>
        <p:txBody>
          <a:bodyPr wrap="none" rtlCol="0" anchor="t">
            <a:spAutoFit/>
          </a:bodyPr>
          <a:lstStyle/>
          <a:p>
            <a:pPr indent="0"/>
            <a:r>
              <a:rPr lang="en-US" altLang="zh-CN" sz="32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3.</a:t>
            </a:r>
            <a:r>
              <a:rPr lang="zh-CN" altLang="en-US" sz="32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这篇选文以一个儿童的叙事视角进行讲述有何好处？</a:t>
            </a:r>
            <a:endParaRPr lang="zh-CN" altLang="en-US" sz="32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3" name="文本框 2"/>
          <p:cNvSpPr txBox="1"/>
          <p:nvPr/>
        </p:nvSpPr>
        <p:spPr>
          <a:xfrm>
            <a:off x="196215" y="767715"/>
            <a:ext cx="11557000" cy="3107690"/>
          </a:xfrm>
          <a:prstGeom prst="rect">
            <a:avLst/>
          </a:prstGeom>
          <a:noFill/>
        </p:spPr>
        <p:txBody>
          <a:bodyPr wrap="square" rtlCol="0">
            <a:spAutoFit/>
          </a:bodyPr>
          <a:lstStyle/>
          <a:p>
            <a:r>
              <a:rPr lang="en-US" altLang="zh-CN" sz="2800">
                <a:latin typeface="楷体" panose="02010609060101010101" charset="-122"/>
                <a:ea typeface="楷体" panose="02010609060101010101" charset="-122"/>
              </a:rPr>
              <a:t>①</a:t>
            </a:r>
            <a:r>
              <a:rPr lang="zh-CN" altLang="en-US" sz="2800">
                <a:latin typeface="楷体" panose="02010609060101010101" charset="-122"/>
                <a:ea typeface="楷体" panose="02010609060101010101" charset="-122"/>
              </a:rPr>
              <a:t>增添了本文的真实性和可信度；</a:t>
            </a:r>
            <a:endParaRPr lang="en-US" altLang="zh-CN" sz="2800">
              <a:latin typeface="楷体" panose="02010609060101010101" charset="-122"/>
              <a:ea typeface="楷体" panose="02010609060101010101" charset="-122"/>
            </a:endParaRPr>
          </a:p>
          <a:p>
            <a:r>
              <a:rPr lang="en-US" altLang="zh-CN" sz="2800">
                <a:latin typeface="楷体" panose="02010609060101010101" charset="-122"/>
                <a:ea typeface="楷体" panose="02010609060101010101" charset="-122"/>
              </a:rPr>
              <a:t>②</a:t>
            </a:r>
            <a:r>
              <a:rPr lang="zh-CN" altLang="en-US" sz="2800">
                <a:latin typeface="楷体" panose="02010609060101010101" charset="-122"/>
                <a:ea typeface="楷体" panose="02010609060101010101" charset="-122"/>
              </a:rPr>
              <a:t>有利于突出本文</a:t>
            </a:r>
            <a:r>
              <a:rPr lang="en-US" altLang="zh-CN" sz="2800">
                <a:latin typeface="楷体" panose="02010609060101010101" charset="-122"/>
                <a:ea typeface="楷体" panose="02010609060101010101" charset="-122"/>
              </a:rPr>
              <a:t>“</a:t>
            </a:r>
            <a:r>
              <a:rPr lang="zh-CN" altLang="en-US" sz="2800">
                <a:latin typeface="楷体" panose="02010609060101010101" charset="-122"/>
                <a:ea typeface="楷体" panose="02010609060101010101" charset="-122"/>
              </a:rPr>
              <a:t>成长</a:t>
            </a:r>
            <a:r>
              <a:rPr lang="en-US" altLang="zh-CN" sz="2800">
                <a:latin typeface="楷体" panose="02010609060101010101" charset="-122"/>
                <a:ea typeface="楷体" panose="02010609060101010101" charset="-122"/>
              </a:rPr>
              <a:t>”</a:t>
            </a:r>
            <a:r>
              <a:rPr lang="zh-CN" altLang="en-US" sz="2800">
                <a:latin typeface="楷体" panose="02010609060101010101" charset="-122"/>
                <a:ea typeface="楷体" panose="02010609060101010101" charset="-122"/>
              </a:rPr>
              <a:t>的主题；</a:t>
            </a:r>
            <a:endParaRPr lang="en-US" altLang="zh-CN" sz="2800">
              <a:latin typeface="楷体" panose="02010609060101010101" charset="-122"/>
              <a:ea typeface="楷体" panose="02010609060101010101" charset="-122"/>
            </a:endParaRPr>
          </a:p>
          <a:p>
            <a:r>
              <a:rPr lang="en-US" altLang="zh-CN" sz="2800">
                <a:latin typeface="楷体" panose="02010609060101010101" charset="-122"/>
                <a:ea typeface="楷体" panose="02010609060101010101" charset="-122"/>
              </a:rPr>
              <a:t>③</a:t>
            </a:r>
            <a:r>
              <a:rPr lang="zh-CN" altLang="en-US" sz="2800">
                <a:latin typeface="楷体" panose="02010609060101010101" charset="-122"/>
                <a:ea typeface="楷体" panose="02010609060101010101" charset="-122"/>
              </a:rPr>
              <a:t>语言质朴平实，通俗易懂，且纯朴真挚；</a:t>
            </a:r>
            <a:endParaRPr lang="en-US" altLang="zh-CN" sz="2800">
              <a:latin typeface="楷体" panose="02010609060101010101" charset="-122"/>
              <a:ea typeface="楷体" panose="02010609060101010101" charset="-122"/>
            </a:endParaRPr>
          </a:p>
          <a:p>
            <a:r>
              <a:rPr lang="en-US" altLang="zh-CN" sz="2800">
                <a:latin typeface="楷体" panose="02010609060101010101" charset="-122"/>
                <a:ea typeface="楷体" panose="02010609060101010101" charset="-122"/>
              </a:rPr>
              <a:t>④</a:t>
            </a:r>
            <a:r>
              <a:rPr lang="zh-CN" altLang="en-US" sz="2800">
                <a:latin typeface="楷体" panose="02010609060101010101" charset="-122"/>
                <a:ea typeface="楷体" panose="02010609060101010101" charset="-122"/>
              </a:rPr>
              <a:t>以一个儿童的视角去旁观成年人生活的艰辛，</a:t>
            </a:r>
            <a:endParaRPr lang="zh-CN" altLang="en-US" sz="2800">
              <a:latin typeface="楷体" panose="02010609060101010101" charset="-122"/>
              <a:ea typeface="楷体" panose="02010609060101010101" charset="-122"/>
            </a:endParaRPr>
          </a:p>
          <a:p>
            <a:r>
              <a:rPr lang="zh-CN" altLang="en-US" sz="2800">
                <a:latin typeface="楷体" panose="02010609060101010101" charset="-122"/>
                <a:ea typeface="楷体" panose="02010609060101010101" charset="-122"/>
              </a:rPr>
              <a:t>运用陌生化手法，更能突出主题；</a:t>
            </a:r>
            <a:endParaRPr lang="en-US" altLang="zh-CN" sz="2800">
              <a:latin typeface="楷体" panose="02010609060101010101" charset="-122"/>
              <a:ea typeface="楷体" panose="02010609060101010101" charset="-122"/>
            </a:endParaRPr>
          </a:p>
          <a:p>
            <a:r>
              <a:rPr lang="en-US" altLang="zh-CN" sz="2800">
                <a:latin typeface="楷体" panose="02010609060101010101" charset="-122"/>
                <a:ea typeface="楷体" panose="02010609060101010101" charset="-122"/>
              </a:rPr>
              <a:t>⑤</a:t>
            </a:r>
            <a:r>
              <a:rPr lang="zh-CN" altLang="en-US" sz="2800">
                <a:latin typeface="楷体" panose="02010609060101010101" charset="-122"/>
                <a:ea typeface="楷体" panose="02010609060101010101" charset="-122"/>
                <a:sym typeface="+mn-ea"/>
              </a:rPr>
              <a:t>使作品增添一种童真童趣和诗意美，从而吸引读者的阅读兴趣；</a:t>
            </a:r>
            <a:endParaRPr lang="zh-CN" altLang="en-US" sz="2800">
              <a:latin typeface="楷体" panose="02010609060101010101" charset="-122"/>
              <a:ea typeface="楷体" panose="02010609060101010101" charset="-122"/>
              <a:sym typeface="+mn-ea"/>
            </a:endParaRPr>
          </a:p>
          <a:p>
            <a:r>
              <a:rPr lang="en-US" altLang="zh-CN" sz="2800">
                <a:latin typeface="楷体" panose="02010609060101010101" charset="-122"/>
                <a:ea typeface="楷体" panose="02010609060101010101" charset="-122"/>
              </a:rPr>
              <a:t>⑥</a:t>
            </a:r>
            <a:r>
              <a:rPr lang="zh-CN" altLang="en-US" sz="2800">
                <a:latin typeface="楷体" panose="02010609060101010101" charset="-122"/>
                <a:ea typeface="楷体" panose="02010609060101010101" charset="-122"/>
              </a:rPr>
              <a:t>使读者重新审视自己的故事，从而引人深思。</a:t>
            </a:r>
            <a:endParaRPr lang="zh-CN" altLang="en-US" sz="2800">
              <a:latin typeface="楷体" panose="02010609060101010101" charset="-122"/>
              <a:ea typeface="楷体" panose="02010609060101010101" charset="-122"/>
            </a:endParaRPr>
          </a:p>
        </p:txBody>
      </p:sp>
      <p:sp>
        <p:nvSpPr>
          <p:cNvPr id="4" name="文本框 3"/>
          <p:cNvSpPr txBox="1"/>
          <p:nvPr/>
        </p:nvSpPr>
        <p:spPr>
          <a:xfrm>
            <a:off x="379095" y="4177030"/>
            <a:ext cx="11190605" cy="2553335"/>
          </a:xfrm>
          <a:prstGeom prst="rect">
            <a:avLst/>
          </a:prstGeom>
          <a:noFill/>
        </p:spPr>
        <p:txBody>
          <a:bodyPr wrap="square" rtlCol="0">
            <a:spAutoFit/>
          </a:bodyPr>
          <a:lstStyle/>
          <a:p>
            <a:r>
              <a:rPr lang="zh-CN" altLang="en-US" sz="3200">
                <a:latin typeface="楷体" panose="02010609060101010101" charset="-122"/>
                <a:ea typeface="楷体" panose="02010609060101010101" charset="-122"/>
              </a:rPr>
              <a:t>鲁迅：《从百草园到三味书屋》</a:t>
            </a:r>
            <a:endParaRPr lang="zh-CN" altLang="en-US" sz="3200">
              <a:latin typeface="楷体" panose="02010609060101010101" charset="-122"/>
              <a:ea typeface="楷体" panose="02010609060101010101" charset="-122"/>
            </a:endParaRPr>
          </a:p>
          <a:p>
            <a:r>
              <a:rPr lang="zh-CN" altLang="en-US" sz="3200">
                <a:latin typeface="楷体" panose="02010609060101010101" charset="-122"/>
                <a:ea typeface="楷体" panose="02010609060101010101" charset="-122"/>
              </a:rPr>
              <a:t>莫言：《透明的红萝卜》</a:t>
            </a:r>
            <a:endParaRPr lang="zh-CN" altLang="en-US" sz="3200">
              <a:latin typeface="楷体" panose="02010609060101010101" charset="-122"/>
              <a:ea typeface="楷体" panose="02010609060101010101" charset="-122"/>
            </a:endParaRPr>
          </a:p>
          <a:p>
            <a:endParaRPr lang="zh-CN" altLang="en-US" sz="3200">
              <a:latin typeface="楷体" panose="02010609060101010101" charset="-122"/>
              <a:ea typeface="楷体" panose="02010609060101010101" charset="-122"/>
            </a:endParaRPr>
          </a:p>
          <a:p>
            <a:r>
              <a:rPr lang="zh-CN" altLang="en-US" sz="3200">
                <a:latin typeface="楷体" panose="02010609060101010101" charset="-122"/>
                <a:ea typeface="楷体" panose="02010609060101010101" charset="-122"/>
              </a:rPr>
              <a:t>狄更斯：《双城记》</a:t>
            </a:r>
            <a:endParaRPr lang="zh-CN" altLang="en-US" sz="3200">
              <a:latin typeface="楷体" panose="02010609060101010101" charset="-122"/>
              <a:ea typeface="楷体" panose="02010609060101010101" charset="-122"/>
            </a:endParaRPr>
          </a:p>
          <a:p>
            <a:r>
              <a:rPr lang="zh-CN" altLang="en-US" sz="3200">
                <a:latin typeface="楷体" panose="02010609060101010101" charset="-122"/>
                <a:ea typeface="楷体" panose="02010609060101010101" charset="-122"/>
              </a:rPr>
              <a:t>马克</a:t>
            </a:r>
            <a:r>
              <a:rPr lang="zh-CN" altLang="en-US" sz="3200">
                <a:latin typeface="宋体" panose="02010600030101010101" pitchFamily="2" charset="-122"/>
                <a:ea typeface="宋体" panose="02010600030101010101" pitchFamily="2" charset="-122"/>
              </a:rPr>
              <a:t>·</a:t>
            </a:r>
            <a:r>
              <a:rPr lang="zh-CN" altLang="en-US" sz="3200">
                <a:latin typeface="楷体" panose="02010609060101010101" charset="-122"/>
                <a:ea typeface="楷体" panose="02010609060101010101" charset="-122"/>
              </a:rPr>
              <a:t>吐温：《汤姆</a:t>
            </a:r>
            <a:r>
              <a:rPr lang="zh-CN" altLang="en-US" sz="3200">
                <a:latin typeface="宋体" panose="02010600030101010101" pitchFamily="2" charset="-122"/>
                <a:ea typeface="宋体" panose="02010600030101010101" pitchFamily="2" charset="-122"/>
              </a:rPr>
              <a:t>·</a:t>
            </a:r>
            <a:r>
              <a:rPr lang="zh-CN" altLang="en-US" sz="3200">
                <a:latin typeface="楷体" panose="02010609060101010101" charset="-122"/>
                <a:ea typeface="楷体" panose="02010609060101010101" charset="-122"/>
              </a:rPr>
              <a:t>索亚历险记》</a:t>
            </a:r>
            <a:endParaRPr lang="zh-CN" altLang="en-US" sz="3200">
              <a:latin typeface="楷体" panose="02010609060101010101" charset="-122"/>
              <a:ea typeface="楷体" panose="02010609060101010101" charset="-122"/>
            </a:endParaRPr>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椭圆 3"/>
          <p:cNvSpPr/>
          <p:nvPr/>
        </p:nvSpPr>
        <p:spPr>
          <a:xfrm>
            <a:off x="7799070" y="1464310"/>
            <a:ext cx="3996055" cy="3987800"/>
          </a:xfrm>
          <a:prstGeom prst="ellipse">
            <a:avLst/>
          </a:prstGeom>
          <a:noFill/>
          <a:ln w="0">
            <a:solidFill>
              <a:srgbClr val="B8946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0" name="图片 19" descr="6843a3967609c0293ae652e5bd974ce6"/>
          <p:cNvPicPr>
            <a:picLocks noChangeAspect="1"/>
          </p:cNvPicPr>
          <p:nvPr/>
        </p:nvPicPr>
        <p:blipFill>
          <a:blip r:embed="rId3"/>
          <a:stretch>
            <a:fillRect/>
          </a:stretch>
        </p:blipFill>
        <p:spPr>
          <a:xfrm flipH="1">
            <a:off x="8206105" y="1540510"/>
            <a:ext cx="3473450" cy="3835400"/>
          </a:xfrm>
          <a:prstGeom prst="ellipse">
            <a:avLst/>
          </a:prstGeom>
        </p:spPr>
      </p:pic>
      <p:sp>
        <p:nvSpPr>
          <p:cNvPr id="17" name="矩形: 圆角 13"/>
          <p:cNvSpPr/>
          <p:nvPr/>
        </p:nvSpPr>
        <p:spPr>
          <a:xfrm>
            <a:off x="110490" y="91440"/>
            <a:ext cx="2046605" cy="719455"/>
          </a:xfrm>
          <a:prstGeom prst="roundRect">
            <a:avLst/>
          </a:prstGeom>
          <a:solidFill>
            <a:srgbClr val="9F79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a:latin typeface="仿宋" panose="02010609060101010101" charset="-122"/>
                <a:ea typeface="仿宋" panose="02010609060101010101" charset="-122"/>
              </a:rPr>
              <a:t>课堂检测</a:t>
            </a:r>
            <a:endParaRPr lang="zh-CN" altLang="en-US" sz="3200" b="1">
              <a:latin typeface="仿宋" panose="02010609060101010101" charset="-122"/>
              <a:ea typeface="仿宋" panose="02010609060101010101" charset="-122"/>
            </a:endParaRPr>
          </a:p>
        </p:txBody>
      </p:sp>
      <p:sp>
        <p:nvSpPr>
          <p:cNvPr id="3" name="文本框 2"/>
          <p:cNvSpPr txBox="1"/>
          <p:nvPr/>
        </p:nvSpPr>
        <p:spPr>
          <a:xfrm>
            <a:off x="709295" y="2941320"/>
            <a:ext cx="6583680" cy="645160"/>
          </a:xfrm>
          <a:prstGeom prst="rect">
            <a:avLst/>
          </a:prstGeom>
          <a:noFill/>
        </p:spPr>
        <p:txBody>
          <a:bodyPr wrap="none" rtlCol="0" anchor="t">
            <a:spAutoFit/>
          </a:bodyPr>
          <a:lstStyle/>
          <a:p>
            <a:r>
              <a:rPr lang="zh-CN" altLang="en-US" sz="3600">
                <a:latin typeface="楷体" panose="02010609060101010101" charset="-122"/>
                <a:ea typeface="楷体" panose="02010609060101010101" charset="-122"/>
                <a:sym typeface="+mn-ea"/>
              </a:rPr>
              <a:t>请谈谈你对米考伯主义的看法。</a:t>
            </a:r>
            <a:endParaRPr lang="zh-CN" altLang="en-US" sz="3600"/>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linds(horizontal)">
                                      <p:cBhvr>
                                        <p:cTn id="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10" name="组合 9"/>
          <p:cNvGrpSpPr/>
          <p:nvPr/>
        </p:nvGrpSpPr>
        <p:grpSpPr>
          <a:xfrm>
            <a:off x="123190" y="0"/>
            <a:ext cx="800100" cy="2180590"/>
            <a:chOff x="1051" y="3208"/>
            <a:chExt cx="1260" cy="3434"/>
          </a:xfrm>
        </p:grpSpPr>
        <p:pic>
          <p:nvPicPr>
            <p:cNvPr id="2" name="图片 1" descr="012"/>
            <p:cNvPicPr>
              <a:picLocks noChangeAspect="1"/>
            </p:cNvPicPr>
            <p:nvPr/>
          </p:nvPicPr>
          <p:blipFill>
            <a:blip r:embed="rId3"/>
            <a:srcRect l="41544" t="2715" r="29100" b="39489"/>
            <a:stretch>
              <a:fillRect/>
            </a:stretch>
          </p:blipFill>
          <p:spPr>
            <a:xfrm>
              <a:off x="1051" y="3208"/>
              <a:ext cx="1165" cy="3434"/>
            </a:xfrm>
            <a:prstGeom prst="rect">
              <a:avLst/>
            </a:prstGeom>
          </p:spPr>
        </p:pic>
        <p:sp>
          <p:nvSpPr>
            <p:cNvPr id="9" name="文本框 8"/>
            <p:cNvSpPr txBox="1"/>
            <p:nvPr/>
          </p:nvSpPr>
          <p:spPr>
            <a:xfrm>
              <a:off x="1054" y="3464"/>
              <a:ext cx="1257" cy="2948"/>
            </a:xfrm>
            <a:prstGeom prst="rect">
              <a:avLst/>
            </a:prstGeom>
            <a:noFill/>
          </p:spPr>
          <p:txBody>
            <a:bodyPr vert="eaVert" wrap="square" rtlCol="0">
              <a:spAutoFit/>
            </a:bodyPr>
            <a:lstStyle/>
            <a:p>
              <a:pPr algn="ctr"/>
              <a:r>
                <a:rPr lang="zh-CN" altLang="en-US" sz="4000">
                  <a:latin typeface="方正姚体" panose="02010601030101010101" charset="-122"/>
                  <a:ea typeface="方正姚体" panose="02010601030101010101" charset="-122"/>
                </a:rPr>
                <a:t>作  业</a:t>
              </a:r>
              <a:endParaRPr lang="zh-CN" altLang="en-US" sz="4000">
                <a:latin typeface="方正姚体" panose="02010601030101010101" charset="-122"/>
                <a:ea typeface="方正姚体" panose="02010601030101010101" charset="-122"/>
              </a:endParaRPr>
            </a:p>
          </p:txBody>
        </p:sp>
      </p:grpSp>
      <p:sp>
        <p:nvSpPr>
          <p:cNvPr id="3" name="文本框 2"/>
          <p:cNvSpPr txBox="1"/>
          <p:nvPr/>
        </p:nvSpPr>
        <p:spPr>
          <a:xfrm>
            <a:off x="862965" y="2281555"/>
            <a:ext cx="10850880" cy="3784600"/>
          </a:xfrm>
          <a:prstGeom prst="rect">
            <a:avLst/>
          </a:prstGeom>
          <a:noFill/>
        </p:spPr>
        <p:txBody>
          <a:bodyPr wrap="none" rtlCol="0">
            <a:spAutoFit/>
          </a:bodyPr>
          <a:lstStyle/>
          <a:p>
            <a:r>
              <a:rPr lang="zh-CN" altLang="en-US" sz="4000">
                <a:latin typeface="楷体" panose="02010609060101010101" charset="-122"/>
                <a:ea typeface="楷体" panose="02010609060101010101" charset="-122"/>
              </a:rPr>
              <a:t>本周随笔：</a:t>
            </a:r>
            <a:endParaRPr lang="zh-CN" altLang="en-US" sz="4000">
              <a:latin typeface="楷体" panose="02010609060101010101" charset="-122"/>
              <a:ea typeface="楷体" panose="02010609060101010101" charset="-122"/>
            </a:endParaRPr>
          </a:p>
          <a:p>
            <a:r>
              <a:rPr lang="zh-CN" altLang="en-US" sz="4000">
                <a:latin typeface="楷体" panose="02010609060101010101" charset="-122"/>
                <a:ea typeface="楷体" panose="02010609060101010101" charset="-122"/>
              </a:rPr>
              <a:t>如果大卫科波菲尔生在</a:t>
            </a:r>
            <a:r>
              <a:rPr lang="en-US" altLang="zh-CN" sz="4000">
                <a:latin typeface="楷体" panose="02010609060101010101" charset="-122"/>
                <a:ea typeface="楷体" panose="02010609060101010101" charset="-122"/>
              </a:rPr>
              <a:t>1848</a:t>
            </a:r>
            <a:r>
              <a:rPr lang="zh-CN" altLang="en-US" sz="4000">
                <a:latin typeface="楷体" panose="02010609060101010101" charset="-122"/>
                <a:ea typeface="楷体" panose="02010609060101010101" charset="-122"/>
              </a:rPr>
              <a:t>年的中国，</a:t>
            </a:r>
            <a:endParaRPr lang="zh-CN" altLang="en-US" sz="4000">
              <a:latin typeface="楷体" panose="02010609060101010101" charset="-122"/>
              <a:ea typeface="楷体" panose="02010609060101010101" charset="-122"/>
            </a:endParaRPr>
          </a:p>
          <a:p>
            <a:r>
              <a:rPr lang="zh-CN" altLang="en-US" sz="4000">
                <a:latin typeface="楷体" panose="02010609060101010101" charset="-122"/>
                <a:ea typeface="楷体" panose="02010609060101010101" charset="-122"/>
              </a:rPr>
              <a:t>会遇到什么人？会发生什么事？会有哪些经历？</a:t>
            </a:r>
            <a:endParaRPr lang="zh-CN" altLang="en-US" sz="4000">
              <a:latin typeface="楷体" panose="02010609060101010101" charset="-122"/>
              <a:ea typeface="楷体" panose="02010609060101010101" charset="-122"/>
            </a:endParaRPr>
          </a:p>
          <a:p>
            <a:r>
              <a:rPr lang="zh-CN" altLang="en-US" sz="4000">
                <a:latin typeface="楷体" panose="02010609060101010101" charset="-122"/>
                <a:ea typeface="楷体" panose="02010609060101010101" charset="-122"/>
              </a:rPr>
              <a:t>请采用儿童视角进行叙事，</a:t>
            </a:r>
            <a:endParaRPr lang="zh-CN" altLang="en-US" sz="4000">
              <a:latin typeface="楷体" panose="02010609060101010101" charset="-122"/>
              <a:ea typeface="楷体" panose="02010609060101010101" charset="-122"/>
            </a:endParaRPr>
          </a:p>
          <a:p>
            <a:r>
              <a:rPr lang="zh-CN" altLang="en-US" sz="4000">
                <a:latin typeface="楷体" panose="02010609060101010101" charset="-122"/>
                <a:ea typeface="楷体" panose="02010609060101010101" charset="-122"/>
              </a:rPr>
              <a:t>结合当时的中国社会环境和政治背景，</a:t>
            </a:r>
            <a:endParaRPr lang="zh-CN" altLang="en-US" sz="4000">
              <a:latin typeface="楷体" panose="02010609060101010101" charset="-122"/>
              <a:ea typeface="楷体" panose="02010609060101010101" charset="-122"/>
            </a:endParaRPr>
          </a:p>
          <a:p>
            <a:r>
              <a:rPr lang="zh-CN" altLang="en-US" sz="4000">
                <a:latin typeface="楷体" panose="02010609060101010101" charset="-122"/>
                <a:ea typeface="楷体" panose="02010609060101010101" charset="-122"/>
              </a:rPr>
              <a:t>并发挥合理的想象，写一篇小小说。</a:t>
            </a:r>
            <a:endParaRPr lang="zh-CN" altLang="en-US" sz="4000">
              <a:latin typeface="楷体" panose="02010609060101010101" charset="-122"/>
              <a:ea typeface="楷体" panose="02010609060101010101" charset="-122"/>
            </a:endParaRPr>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 name="文本框 10"/>
          <p:cNvSpPr txBox="1"/>
          <p:nvPr/>
        </p:nvSpPr>
        <p:spPr>
          <a:xfrm>
            <a:off x="102235" y="274320"/>
            <a:ext cx="11987530" cy="6308725"/>
          </a:xfrm>
          <a:prstGeom prst="rect">
            <a:avLst/>
          </a:prstGeom>
          <a:noFill/>
        </p:spPr>
        <p:txBody>
          <a:bodyPr wrap="square" rtlCol="0" anchor="t">
            <a:spAutoFit/>
          </a:bodyPr>
          <a:lstStyle/>
          <a:p>
            <a:r>
              <a:rPr lang="zh-CN" altLang="en-US" sz="3200" b="1">
                <a:latin typeface="宋体" panose="02010600030101010101" pitchFamily="2" charset="-122"/>
                <a:ea typeface="宋体" panose="02010600030101010101" pitchFamily="2" charset="-122"/>
                <a:cs typeface="宋体" panose="02010600030101010101" pitchFamily="2" charset="-122"/>
              </a:rPr>
              <a:t>本单元的课文都节选自世界文学史上优秀的小说作品，</a:t>
            </a:r>
            <a:endParaRPr lang="zh-CN" altLang="en-US" sz="3200" b="1">
              <a:latin typeface="宋体" panose="02010600030101010101" pitchFamily="2" charset="-122"/>
              <a:ea typeface="宋体" pitchFamily="2" charset="-122"/>
              <a:cs typeface="宋体" pitchFamily="2" charset="-122"/>
            </a:endParaRPr>
          </a:p>
          <a:p>
            <a:r>
              <a:rPr lang="zh-CN" altLang="en-US" sz="3200" b="1">
                <a:latin typeface="宋体" panose="02010600030101010101" pitchFamily="2" charset="-122"/>
                <a:ea typeface="宋体" panose="02010600030101010101" pitchFamily="2" charset="-122"/>
                <a:cs typeface="宋体" panose="02010600030101010101" pitchFamily="2" charset="-122"/>
              </a:rPr>
              <a:t>体现了人类对社会的认识，揭示人类成长的精神轨迹，</a:t>
            </a:r>
            <a:endParaRPr lang="zh-CN" altLang="en-US" sz="3200" b="1">
              <a:latin typeface="宋体" panose="02010600030101010101" pitchFamily="2" charset="-122"/>
              <a:ea typeface="宋体" panose="02010600030101010101" pitchFamily="2" charset="-122"/>
              <a:cs typeface="宋体" panose="02010600030101010101" pitchFamily="2" charset="-122"/>
            </a:endParaRPr>
          </a:p>
          <a:p>
            <a:r>
              <a:rPr lang="zh-CN" altLang="en-US" sz="3200" b="1">
                <a:latin typeface="宋体" panose="02010600030101010101" pitchFamily="2" charset="-122"/>
                <a:ea typeface="宋体" panose="02010600030101010101" pitchFamily="2" charset="-122"/>
                <a:cs typeface="宋体" panose="02010600030101010101" pitchFamily="2" charset="-122"/>
              </a:rPr>
              <a:t>带给人们以审美的愉悦。阅读本单元小说，完成下列任务。</a:t>
            </a:r>
            <a:endParaRPr lang="zh-CN" altLang="en-US" sz="3200" b="1">
              <a:latin typeface="宋体" panose="02010600030101010101" pitchFamily="2" charset="-122"/>
              <a:ea typeface="宋体" panose="02010600030101010101" pitchFamily="2" charset="-122"/>
              <a:cs typeface="宋体" panose="02010600030101010101" pitchFamily="2" charset="-122"/>
            </a:endParaRPr>
          </a:p>
          <a:p>
            <a:r>
              <a:rPr lang="zh-CN" altLang="en-US" sz="2800">
                <a:latin typeface="楷体" panose="02010609060101010101" charset="-122"/>
                <a:ea typeface="楷体" panose="02010609060101010101" charset="-122"/>
                <a:cs typeface="楷体" panose="02010609060101010101" charset="-122"/>
              </a:rPr>
              <a:t>1.本单元小说中的人物，如米考伯先生、玛丝洛娃、聂赫留朵夫、 圣地亚哥、布恩迪亚，都是世界文学画廊中的著名人物形象，有些甚至已成为某一类人物的象征。这些人物为什么令人如此难忘?选择你印象最深刻的一个，结合课文中的具体描写，分析他的性格特点和典型意义。</a:t>
            </a:r>
            <a:endParaRPr lang="zh-CN" altLang="en-US" sz="2800">
              <a:latin typeface="楷体" panose="02010609060101010101" charset="-122"/>
              <a:ea typeface="楷体" panose="02010609060101010101" charset="-122"/>
              <a:cs typeface="楷体" panose="02010609060101010101" charset="-122"/>
            </a:endParaRPr>
          </a:p>
          <a:p>
            <a:r>
              <a:rPr lang="zh-CN" altLang="en-US" sz="2800" b="1">
                <a:solidFill>
                  <a:srgbClr val="FF0000"/>
                </a:solidFill>
                <a:latin typeface="楷体" panose="02010609060101010101" charset="-122"/>
                <a:ea typeface="楷体" panose="02010609060101010101" charset="-122"/>
                <a:cs typeface="楷体" panose="02010609060101010101" charset="-122"/>
              </a:rPr>
              <a:t>（典型人物的典型性格；典型人物的典型意义）</a:t>
            </a:r>
            <a:endParaRPr lang="zh-CN" altLang="en-US" sz="2800" b="1">
              <a:solidFill>
                <a:srgbClr val="FF0000"/>
              </a:solidFill>
              <a:latin typeface="楷体" panose="02010609060101010101" charset="-122"/>
              <a:ea typeface="楷体" panose="02010609060101010101" charset="-122"/>
              <a:cs typeface="楷体" panose="02010609060101010101" charset="-122"/>
            </a:endParaRPr>
          </a:p>
          <a:p>
            <a:r>
              <a:rPr lang="en-US" altLang="zh-CN" sz="2800">
                <a:solidFill>
                  <a:schemeClr val="tx1"/>
                </a:solidFill>
                <a:latin typeface="楷体" panose="02010609060101010101" charset="-122"/>
                <a:ea typeface="楷体" panose="02010609060101010101" charset="-122"/>
                <a:cs typeface="楷体" panose="02010609060101010101" charset="-122"/>
              </a:rPr>
              <a:t>2.狄更斯的小说反映了工业革命时期</a:t>
            </a:r>
            <a:r>
              <a:rPr lang="zh-CN" altLang="en-US" sz="2800">
                <a:solidFill>
                  <a:schemeClr val="tx1"/>
                </a:solidFill>
                <a:latin typeface="楷体" panose="02010609060101010101" charset="-122"/>
                <a:ea typeface="楷体" panose="02010609060101010101" charset="-122"/>
                <a:cs typeface="楷体" panose="02010609060101010101" charset="-122"/>
              </a:rPr>
              <a:t>急遽变革</a:t>
            </a:r>
            <a:r>
              <a:rPr lang="en-US" altLang="zh-CN" sz="2800">
                <a:solidFill>
                  <a:schemeClr val="tx1"/>
                </a:solidFill>
                <a:latin typeface="楷体" panose="02010609060101010101" charset="-122"/>
                <a:ea typeface="楷体" panose="02010609060101010101" charset="-122"/>
                <a:cs typeface="楷体" panose="02010609060101010101" charset="-122"/>
              </a:rPr>
              <a:t>的英国社会的风貌，列夫</a:t>
            </a:r>
            <a:r>
              <a:rPr lang="en-US" altLang="zh-CN" sz="2800">
                <a:solidFill>
                  <a:schemeClr val="tx1"/>
                </a:solidFill>
                <a:latin typeface="宋体" panose="02010600030101010101" pitchFamily="2" charset="-122"/>
                <a:ea typeface="宋体" panose="02010600030101010101" pitchFamily="2" charset="-122"/>
                <a:cs typeface="楷体" panose="02010609060101010101" charset="-122"/>
              </a:rPr>
              <a:t>·</a:t>
            </a:r>
            <a:r>
              <a:rPr lang="en-US" altLang="zh-CN" sz="2800">
                <a:solidFill>
                  <a:schemeClr val="tx1"/>
                </a:solidFill>
                <a:latin typeface="楷体" panose="02010609060101010101" charset="-122"/>
                <a:ea typeface="楷体" panose="02010609060101010101" charset="-122"/>
                <a:cs typeface="楷体" panose="02010609060101010101" charset="-122"/>
              </a:rPr>
              <a:t>托尔斯泰的小说深刻揭示了沙皇俄国的社会现实，加西亚</a:t>
            </a:r>
            <a:r>
              <a:rPr lang="en-US" altLang="zh-CN" sz="2800">
                <a:solidFill>
                  <a:schemeClr val="tx1"/>
                </a:solidFill>
                <a:latin typeface="宋体" panose="02010600030101010101" pitchFamily="2" charset="-122"/>
                <a:ea typeface="宋体" panose="02010600030101010101" pitchFamily="2" charset="-122"/>
                <a:cs typeface="楷体" panose="02010609060101010101" charset="-122"/>
              </a:rPr>
              <a:t>·</a:t>
            </a:r>
            <a:r>
              <a:rPr lang="en-US" altLang="zh-CN" sz="2800">
                <a:solidFill>
                  <a:schemeClr val="tx1"/>
                </a:solidFill>
                <a:latin typeface="楷体" panose="02010609060101010101" charset="-122"/>
                <a:ea typeface="楷体" panose="02010609060101010101" charset="-122"/>
                <a:cs typeface="楷体" panose="02010609060101010101" charset="-122"/>
              </a:rPr>
              <a:t>马尔克斯的小说表现了哥伦比亚乃至整个拉美大陆的社会生活状况.这些作品表现了不同的社会历史和民族文化特点。阅读本单元课文，结合具体内容，感受和了解不同的民族文化和社会历史风貌，写一则读书札记。</a:t>
            </a:r>
            <a:endParaRPr lang="en-US" altLang="zh-CN" sz="2800">
              <a:solidFill>
                <a:schemeClr val="tx1"/>
              </a:solidFill>
              <a:latin typeface="楷体" panose="02010609060101010101" charset="-122"/>
              <a:ea typeface="楷体" panose="02010609060101010101" charset="-122"/>
              <a:cs typeface="楷体" panose="02010609060101010101" charset="-122"/>
            </a:endParaRPr>
          </a:p>
          <a:p>
            <a:r>
              <a:rPr lang="zh-CN" altLang="en-US" sz="2800" b="1">
                <a:solidFill>
                  <a:srgbClr val="FF0000"/>
                </a:solidFill>
                <a:latin typeface="楷体" panose="02010609060101010101" charset="-122"/>
                <a:ea typeface="楷体" panose="02010609060101010101" charset="-122"/>
                <a:cs typeface="楷体" panose="02010609060101010101" charset="-122"/>
              </a:rPr>
              <a:t>（塑造典型人物的典型环境）</a:t>
            </a:r>
            <a:endParaRPr lang="zh-CN" altLang="en-US" sz="2800" b="1">
              <a:solidFill>
                <a:srgbClr val="FF0000"/>
              </a:solidFill>
              <a:latin typeface="楷体" panose="02010609060101010101" charset="-122"/>
              <a:ea typeface="楷体" panose="02010609060101010101" charset="-122"/>
              <a:cs typeface="楷体" panose="02010609060101010101" charset="-122"/>
            </a:endParaRPr>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 name="图片 3" descr="禅定之道中国风禅意创意海报"/>
          <p:cNvPicPr>
            <a:picLocks noChangeAspect="1"/>
          </p:cNvPicPr>
          <p:nvPr/>
        </p:nvPicPr>
        <p:blipFill>
          <a:blip r:embed="rId3"/>
          <a:stretch>
            <a:fillRect/>
          </a:stretch>
        </p:blipFill>
        <p:spPr>
          <a:xfrm>
            <a:off x="-4445" y="-9525"/>
            <a:ext cx="12210415" cy="6877050"/>
          </a:xfrm>
          <a:prstGeom prst="rect">
            <a:avLst/>
          </a:prstGeom>
        </p:spPr>
      </p:pic>
      <p:pic>
        <p:nvPicPr>
          <p:cNvPr id="6" name="图片 5" descr="7c8b5cfefdb765fda12bc188ffabdc94"/>
          <p:cNvPicPr>
            <a:picLocks noChangeAspect="1"/>
          </p:cNvPicPr>
          <p:nvPr/>
        </p:nvPicPr>
        <p:blipFill>
          <a:blip r:embed="rId4"/>
          <a:srcRect l="20518" r="10259"/>
          <a:stretch>
            <a:fillRect/>
          </a:stretch>
        </p:blipFill>
        <p:spPr>
          <a:xfrm rot="16200000" flipH="1">
            <a:off x="2602865" y="-2825750"/>
            <a:ext cx="6755130" cy="12195175"/>
          </a:xfrm>
          <a:prstGeom prst="rect">
            <a:avLst/>
          </a:prstGeom>
        </p:spPr>
      </p:pic>
      <p:sp>
        <p:nvSpPr>
          <p:cNvPr id="25" name="TextBox 7"/>
          <p:cNvSpPr txBox="1">
            <a:spLocks noChangeArrowheads="1"/>
          </p:cNvSpPr>
          <p:nvPr/>
        </p:nvSpPr>
        <p:spPr bwMode="auto">
          <a:xfrm>
            <a:off x="7538085" y="2078355"/>
            <a:ext cx="859790" cy="42900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lvl1pPr>
              <a:defRPr>
                <a:solidFill>
                  <a:schemeClr val="tx1"/>
                </a:solidFill>
                <a:latin typeface="Calibri"/>
                <a:ea typeface="宋体" panose="02010600030101010101" pitchFamily="2" charset="-122"/>
              </a:defRPr>
            </a:lvl1pPr>
            <a:lvl2pPr>
              <a:defRPr>
                <a:solidFill>
                  <a:schemeClr val="tx1"/>
                </a:solidFill>
                <a:latin typeface="Calibri"/>
                <a:ea typeface="宋体" panose="02010600030101010101" pitchFamily="2" charset="-122"/>
              </a:defRPr>
            </a:lvl2pPr>
            <a:lvl3pPr>
              <a:defRPr>
                <a:solidFill>
                  <a:schemeClr val="tx1"/>
                </a:solidFill>
                <a:latin typeface="Calibri"/>
                <a:ea typeface="宋体" panose="02010600030101010101" pitchFamily="2" charset="-122"/>
              </a:defRPr>
            </a:lvl3pPr>
            <a:lvl4pPr>
              <a:defRPr>
                <a:solidFill>
                  <a:schemeClr val="tx1"/>
                </a:solidFill>
                <a:latin typeface="Calibri"/>
                <a:ea typeface="宋体" panose="02010600030101010101" pitchFamily="2" charset="-122"/>
              </a:defRPr>
            </a:lvl4pPr>
            <a:lvl5pPr>
              <a:defRPr>
                <a:solidFill>
                  <a:schemeClr val="tx1"/>
                </a:solidFill>
                <a:latin typeface="Calibri"/>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a:ea typeface="宋体" panose="02010600030101010101" pitchFamily="2" charset="-122"/>
              </a:defRPr>
            </a:lvl9pPr>
          </a:lstStyle>
          <a:p>
            <a:r>
              <a:rPr lang="zh-CN" altLang="en-US" sz="4400" b="1">
                <a:solidFill>
                  <a:srgbClr val="404040"/>
                </a:solidFill>
                <a:latin typeface="华文行楷" panose="02010800040101010101" charset="-122"/>
                <a:ea typeface="华文行楷" panose="02010800040101010101" charset="-122"/>
              </a:rPr>
              <a:t>感 谢 观 看</a:t>
            </a:r>
            <a:endParaRPr lang="zh-CN" altLang="en-US" sz="4400" b="1">
              <a:solidFill>
                <a:srgbClr val="404040"/>
              </a:solidFill>
              <a:latin typeface="华文行楷" panose="02010800040101010101" charset="-122"/>
              <a:ea typeface="华文行楷" panose="02010800040101010101" charset="-122"/>
            </a:endParaRPr>
          </a:p>
        </p:txBody>
      </p:sp>
      <p:pic>
        <p:nvPicPr>
          <p:cNvPr id="7" name="图片 6" descr="8dd6d1a1c7187e7ef72c82c15cccbff9"/>
          <p:cNvPicPr>
            <a:picLocks noChangeAspect="1"/>
          </p:cNvPicPr>
          <p:nvPr/>
        </p:nvPicPr>
        <p:blipFill>
          <a:blip r:embed="rId5"/>
          <a:srcRect t="71347"/>
          <a:stretch>
            <a:fillRect/>
          </a:stretch>
        </p:blipFill>
        <p:spPr>
          <a:xfrm flipH="1">
            <a:off x="193040" y="2992120"/>
            <a:ext cx="7884160" cy="4436745"/>
          </a:xfrm>
          <a:prstGeom prst="rect">
            <a:avLst/>
          </a:prstGeom>
        </p:spPr>
      </p:pic>
      <p:pic>
        <p:nvPicPr>
          <p:cNvPr id="16" name="图片 15" descr="0873723a9c31410123a98361d8175de7"/>
          <p:cNvPicPr>
            <a:picLocks noChangeAspect="1"/>
          </p:cNvPicPr>
          <p:nvPr/>
        </p:nvPicPr>
        <p:blipFill>
          <a:blip r:embed="rId6"/>
          <a:stretch>
            <a:fillRect/>
          </a:stretch>
        </p:blipFill>
        <p:spPr>
          <a:xfrm flipH="1">
            <a:off x="321310" y="-9525"/>
            <a:ext cx="5162550" cy="3806190"/>
          </a:xfrm>
          <a:prstGeom prst="rect">
            <a:avLst/>
          </a:prstGeom>
        </p:spPr>
      </p:pic>
      <p:pic>
        <p:nvPicPr>
          <p:cNvPr id="26" name="New picture" hidden="1"/>
          <p:cNvPicPr/>
          <p:nvPr/>
        </p:nvPicPr>
        <p:blipFill>
          <a:blip r:embed="rId7"/>
          <a:stretch>
            <a:fillRect/>
          </a:stretch>
        </p:blipFill>
        <p:spPr>
          <a:xfrm>
            <a:off x="11976100" y="11188700"/>
            <a:ext cx="317500" cy="292100"/>
          </a:xfrm>
          <a:prstGeom prst="cube">
            <a:avLst/>
          </a:prstGeom>
        </p:spPr>
      </p:pic>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1" fill="hold" grpId="0" nodeType="withEffect">
                                  <p:stCondLst>
                                    <p:cond delay="1250"/>
                                  </p:stCondLst>
                                  <p:childTnLst>
                                    <p:set>
                                      <p:cBhvr>
                                        <p:cTn id="6" dur="1" fill="hold">
                                          <p:stCondLst>
                                            <p:cond delay="0"/>
                                          </p:stCondLst>
                                        </p:cTn>
                                        <p:tgtEl>
                                          <p:spTgt spid="25"/>
                                        </p:tgtEl>
                                        <p:attrNameLst>
                                          <p:attrName>style.visibility</p:attrName>
                                        </p:attrNameLst>
                                      </p:cBhvr>
                                      <p:to>
                                        <p:strVal val="visible"/>
                                      </p:to>
                                    </p:set>
                                    <p:animEffect transition="in" filter="wipe(up)">
                                      <p:cBhvr>
                                        <p:cTn id="7" dur="750"/>
                                        <p:tgtEl>
                                          <p:spTgt spid="25"/>
                                        </p:tgtEl>
                                      </p:cBhvr>
                                    </p:animEffect>
                                  </p:childTnLst>
                                </p:cTn>
                              </p:par>
                            </p:childTnLst>
                          </p:cTn>
                        </p:par>
                      </p:childTnLst>
                    </p:cTn>
                  </p:par>
                  <p:par>
                    <p:cTn id="8" fill="hold" nodeType="clickPar">
                      <p:stCondLst>
                        <p:cond delay="indefinite"/>
                        <p:cond evt="onBegin" delay="0">
                          <p:tn val="7"/>
                        </p:cond>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par>
                    <p:cTn id="13" fill="hold" nodeType="clickPar">
                      <p:stCondLst>
                        <p:cond delay="indefinite"/>
                        <p:cond evt="onBegin" delay="0">
                          <p:tn val="12"/>
                        </p:cond>
                      </p:stCondLst>
                      <p:childTnLst>
                        <p:par>
                          <p:cTn id="14" fill="hold" nodeType="after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blinds(horizontal)">
                                      <p:cBhvr>
                                        <p:cTn id="17" dur="500"/>
                                        <p:tgtEl>
                                          <p:spTgt spid="16"/>
                                        </p:tgtEl>
                                      </p:cBhvr>
                                    </p:animEffect>
                                  </p:childTnLst>
                                </p:cTn>
                              </p:par>
                            </p:childTnLst>
                          </p:cTn>
                        </p:par>
                      </p:childTnLst>
                    </p:cTn>
                  </p:par>
                  <p:par>
                    <p:cTn id="18" fill="hold" nodeType="clickPar">
                      <p:stCondLst>
                        <p:cond delay="indefinite"/>
                        <p:cond evt="onBegin" delay="0">
                          <p:tn val="17"/>
                        </p:cond>
                      </p:stCondLst>
                      <p:childTnLst>
                        <p:par>
                          <p:cTn id="19" fill="hold" nodeType="after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blinds(horizontal)">
                                      <p:cBhvr>
                                        <p:cTn id="2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10" name="组合 9"/>
          <p:cNvGrpSpPr/>
          <p:nvPr/>
        </p:nvGrpSpPr>
        <p:grpSpPr>
          <a:xfrm>
            <a:off x="-34925" y="56515"/>
            <a:ext cx="12292330" cy="6711315"/>
            <a:chOff x="-55" y="89"/>
            <a:chExt cx="19358" cy="10569"/>
          </a:xfrm>
        </p:grpSpPr>
        <p:pic>
          <p:nvPicPr>
            <p:cNvPr id="6" name="图片 5" descr="856"/>
            <p:cNvPicPr>
              <a:picLocks noChangeAspect="1"/>
            </p:cNvPicPr>
            <p:nvPr/>
          </p:nvPicPr>
          <p:blipFill>
            <a:blip r:embed="rId3"/>
            <a:srcRect l="61779" t="10517" r="2871" b="78736"/>
            <a:stretch>
              <a:fillRect/>
            </a:stretch>
          </p:blipFill>
          <p:spPr>
            <a:xfrm flipH="1">
              <a:off x="-55" y="89"/>
              <a:ext cx="2515" cy="1145"/>
            </a:xfrm>
            <a:prstGeom prst="rect">
              <a:avLst/>
            </a:prstGeom>
          </p:spPr>
        </p:pic>
        <p:cxnSp>
          <p:nvCxnSpPr>
            <p:cNvPr id="2" name="直接连接符 1"/>
            <p:cNvCxnSpPr/>
            <p:nvPr/>
          </p:nvCxnSpPr>
          <p:spPr>
            <a:xfrm>
              <a:off x="2314" y="331"/>
              <a:ext cx="14665" cy="0"/>
            </a:xfrm>
            <a:prstGeom prst="line">
              <a:avLst/>
            </a:prstGeom>
            <a:ln w="6350">
              <a:solidFill>
                <a:srgbClr val="B89468"/>
              </a:solidFill>
            </a:ln>
          </p:spPr>
          <p:style>
            <a:lnRef idx="1">
              <a:schemeClr val="accent1"/>
            </a:lnRef>
            <a:fillRef idx="0">
              <a:schemeClr val="accent1"/>
            </a:fillRef>
            <a:effectRef idx="0">
              <a:schemeClr val="accent1"/>
            </a:effectRef>
            <a:fontRef idx="minor">
              <a:schemeClr val="tx1"/>
            </a:fontRef>
          </p:style>
        </p:cxnSp>
        <p:pic>
          <p:nvPicPr>
            <p:cNvPr id="3" name="图片 2" descr="856"/>
            <p:cNvPicPr>
              <a:picLocks noChangeAspect="1"/>
            </p:cNvPicPr>
            <p:nvPr/>
          </p:nvPicPr>
          <p:blipFill>
            <a:blip r:embed="rId3"/>
            <a:srcRect l="61779" t="10517" r="2871" b="78736"/>
            <a:stretch>
              <a:fillRect/>
            </a:stretch>
          </p:blipFill>
          <p:spPr>
            <a:xfrm>
              <a:off x="16789" y="89"/>
              <a:ext cx="2515" cy="1145"/>
            </a:xfrm>
            <a:prstGeom prst="rect">
              <a:avLst/>
            </a:prstGeom>
          </p:spPr>
        </p:pic>
        <p:pic>
          <p:nvPicPr>
            <p:cNvPr id="4" name="图片 3" descr="856"/>
            <p:cNvPicPr>
              <a:picLocks noChangeAspect="1"/>
            </p:cNvPicPr>
            <p:nvPr/>
          </p:nvPicPr>
          <p:blipFill>
            <a:blip r:embed="rId3"/>
            <a:srcRect l="61779" t="10517" r="2871" b="78736"/>
            <a:stretch>
              <a:fillRect/>
            </a:stretch>
          </p:blipFill>
          <p:spPr>
            <a:xfrm flipV="1">
              <a:off x="16789" y="9514"/>
              <a:ext cx="2515" cy="1145"/>
            </a:xfrm>
            <a:prstGeom prst="rect">
              <a:avLst/>
            </a:prstGeom>
          </p:spPr>
        </p:pic>
        <p:pic>
          <p:nvPicPr>
            <p:cNvPr id="5" name="图片 4" descr="856"/>
            <p:cNvPicPr>
              <a:picLocks noChangeAspect="1"/>
            </p:cNvPicPr>
            <p:nvPr/>
          </p:nvPicPr>
          <p:blipFill>
            <a:blip r:embed="rId3"/>
            <a:srcRect l="61779" t="10517" r="2871" b="78736"/>
            <a:stretch>
              <a:fillRect/>
            </a:stretch>
          </p:blipFill>
          <p:spPr>
            <a:xfrm flipH="1" flipV="1">
              <a:off x="-55" y="9514"/>
              <a:ext cx="2515" cy="1145"/>
            </a:xfrm>
            <a:prstGeom prst="rect">
              <a:avLst/>
            </a:prstGeom>
          </p:spPr>
        </p:pic>
        <p:cxnSp>
          <p:nvCxnSpPr>
            <p:cNvPr id="7" name="直接连接符 6"/>
            <p:cNvCxnSpPr/>
            <p:nvPr/>
          </p:nvCxnSpPr>
          <p:spPr>
            <a:xfrm>
              <a:off x="2314" y="10409"/>
              <a:ext cx="14665" cy="0"/>
            </a:xfrm>
            <a:prstGeom prst="line">
              <a:avLst/>
            </a:prstGeom>
            <a:ln w="6350">
              <a:solidFill>
                <a:srgbClr val="B89468"/>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H="1">
              <a:off x="531" y="1181"/>
              <a:ext cx="0" cy="8331"/>
            </a:xfrm>
            <a:prstGeom prst="line">
              <a:avLst/>
            </a:prstGeom>
            <a:ln>
              <a:solidFill>
                <a:srgbClr val="B89468"/>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H="1">
              <a:off x="18697" y="1183"/>
              <a:ext cx="0" cy="8331"/>
            </a:xfrm>
            <a:prstGeom prst="line">
              <a:avLst/>
            </a:prstGeom>
            <a:ln>
              <a:solidFill>
                <a:srgbClr val="B89468"/>
              </a:solidFill>
            </a:ln>
          </p:spPr>
          <p:style>
            <a:lnRef idx="1">
              <a:schemeClr val="accent1"/>
            </a:lnRef>
            <a:fillRef idx="0">
              <a:schemeClr val="accent1"/>
            </a:fillRef>
            <a:effectRef idx="0">
              <a:schemeClr val="accent1"/>
            </a:effectRef>
            <a:fontRef idx="minor">
              <a:schemeClr val="tx1"/>
            </a:fontRef>
          </p:style>
        </p:cxnSp>
      </p:grpSp>
      <p:sp>
        <p:nvSpPr>
          <p:cNvPr id="34" name="Freeform 192"/>
          <p:cNvSpPr>
            <a:spLocks noEditPoints="1"/>
          </p:cNvSpPr>
          <p:nvPr/>
        </p:nvSpPr>
        <p:spPr bwMode="auto">
          <a:xfrm>
            <a:off x="337185" y="935355"/>
            <a:ext cx="2342515" cy="767080"/>
          </a:xfrm>
          <a:custGeom>
            <a:gdLst>
              <a:gd name="T0" fmla="*/ 460 w 478"/>
              <a:gd name="T1" fmla="*/ 10 h 77"/>
              <a:gd name="T2" fmla="*/ 130 w 478"/>
              <a:gd name="T3" fmla="*/ 3 h 77"/>
              <a:gd name="T4" fmla="*/ 95 w 478"/>
              <a:gd name="T5" fmla="*/ 2 h 77"/>
              <a:gd name="T6" fmla="*/ 5 w 478"/>
              <a:gd name="T7" fmla="*/ 5 h 77"/>
              <a:gd name="T8" fmla="*/ 0 w 478"/>
              <a:gd name="T9" fmla="*/ 9 h 77"/>
              <a:gd name="T10" fmla="*/ 1 w 478"/>
              <a:gd name="T11" fmla="*/ 17 h 77"/>
              <a:gd name="T12" fmla="*/ 2 w 478"/>
              <a:gd name="T13" fmla="*/ 20 h 77"/>
              <a:gd name="T14" fmla="*/ 2 w 478"/>
              <a:gd name="T15" fmla="*/ 25 h 77"/>
              <a:gd name="T16" fmla="*/ 11 w 478"/>
              <a:gd name="T17" fmla="*/ 26 h 77"/>
              <a:gd name="T18" fmla="*/ 14 w 478"/>
              <a:gd name="T19" fmla="*/ 35 h 77"/>
              <a:gd name="T20" fmla="*/ 12 w 478"/>
              <a:gd name="T21" fmla="*/ 40 h 77"/>
              <a:gd name="T22" fmla="*/ 18 w 478"/>
              <a:gd name="T23" fmla="*/ 41 h 77"/>
              <a:gd name="T24" fmla="*/ 20 w 478"/>
              <a:gd name="T25" fmla="*/ 46 h 77"/>
              <a:gd name="T26" fmla="*/ 16 w 478"/>
              <a:gd name="T27" fmla="*/ 49 h 77"/>
              <a:gd name="T28" fmla="*/ 30 w 478"/>
              <a:gd name="T29" fmla="*/ 59 h 77"/>
              <a:gd name="T30" fmla="*/ 17 w 478"/>
              <a:gd name="T31" fmla="*/ 63 h 77"/>
              <a:gd name="T32" fmla="*/ 161 w 478"/>
              <a:gd name="T33" fmla="*/ 76 h 77"/>
              <a:gd name="T34" fmla="*/ 311 w 478"/>
              <a:gd name="T35" fmla="*/ 74 h 77"/>
              <a:gd name="T36" fmla="*/ 401 w 478"/>
              <a:gd name="T37" fmla="*/ 73 h 77"/>
              <a:gd name="T38" fmla="*/ 368 w 478"/>
              <a:gd name="T39" fmla="*/ 70 h 77"/>
              <a:gd name="T40" fmla="*/ 372 w 478"/>
              <a:gd name="T41" fmla="*/ 68 h 77"/>
              <a:gd name="T42" fmla="*/ 372 w 478"/>
              <a:gd name="T43" fmla="*/ 66 h 77"/>
              <a:gd name="T44" fmla="*/ 412 w 478"/>
              <a:gd name="T45" fmla="*/ 66 h 77"/>
              <a:gd name="T46" fmla="*/ 429 w 478"/>
              <a:gd name="T47" fmla="*/ 66 h 77"/>
              <a:gd name="T48" fmla="*/ 415 w 478"/>
              <a:gd name="T49" fmla="*/ 65 h 77"/>
              <a:gd name="T50" fmla="*/ 393 w 478"/>
              <a:gd name="T51" fmla="*/ 64 h 77"/>
              <a:gd name="T52" fmla="*/ 330 w 478"/>
              <a:gd name="T53" fmla="*/ 63 h 77"/>
              <a:gd name="T54" fmla="*/ 378 w 478"/>
              <a:gd name="T55" fmla="*/ 60 h 77"/>
              <a:gd name="T56" fmla="*/ 406 w 478"/>
              <a:gd name="T57" fmla="*/ 60 h 77"/>
              <a:gd name="T58" fmla="*/ 403 w 478"/>
              <a:gd name="T59" fmla="*/ 59 h 77"/>
              <a:gd name="T60" fmla="*/ 399 w 478"/>
              <a:gd name="T61" fmla="*/ 56 h 77"/>
              <a:gd name="T62" fmla="*/ 381 w 478"/>
              <a:gd name="T63" fmla="*/ 54 h 77"/>
              <a:gd name="T64" fmla="*/ 388 w 478"/>
              <a:gd name="T65" fmla="*/ 54 h 77"/>
              <a:gd name="T66" fmla="*/ 367 w 478"/>
              <a:gd name="T67" fmla="*/ 49 h 77"/>
              <a:gd name="T68" fmla="*/ 383 w 478"/>
              <a:gd name="T69" fmla="*/ 49 h 77"/>
              <a:gd name="T70" fmla="*/ 368 w 478"/>
              <a:gd name="T71" fmla="*/ 46 h 77"/>
              <a:gd name="T72" fmla="*/ 400 w 478"/>
              <a:gd name="T73" fmla="*/ 44 h 77"/>
              <a:gd name="T74" fmla="*/ 408 w 478"/>
              <a:gd name="T75" fmla="*/ 42 h 77"/>
              <a:gd name="T76" fmla="*/ 451 w 478"/>
              <a:gd name="T77" fmla="*/ 42 h 77"/>
              <a:gd name="T78" fmla="*/ 373 w 478"/>
              <a:gd name="T79" fmla="*/ 38 h 77"/>
              <a:gd name="T80" fmla="*/ 435 w 478"/>
              <a:gd name="T81" fmla="*/ 34 h 77"/>
              <a:gd name="T82" fmla="*/ 445 w 478"/>
              <a:gd name="T83" fmla="*/ 31 h 77"/>
              <a:gd name="T84" fmla="*/ 449 w 478"/>
              <a:gd name="T85" fmla="*/ 29 h 77"/>
              <a:gd name="T86" fmla="*/ 464 w 478"/>
              <a:gd name="T87" fmla="*/ 25 h 77"/>
              <a:gd name="T88" fmla="*/ 443 w 478"/>
              <a:gd name="T89" fmla="*/ 20 h 77"/>
              <a:gd name="T90" fmla="*/ 455 w 478"/>
              <a:gd name="T91" fmla="*/ 15 h 77"/>
              <a:gd name="T92" fmla="*/ 22 w 478"/>
              <a:gd name="T93" fmla="*/ 46 h 77"/>
              <a:gd name="T94" fmla="*/ 212 w 478"/>
              <a:gd name="T95" fmla="*/ 74 h 77"/>
              <a:gd name="T96" fmla="*/ 234 w 478"/>
              <a:gd name="T97" fmla="*/ 73 h 77"/>
              <a:gd name="T98" fmla="*/ 367 w 478"/>
              <a:gd name="T99" fmla="*/ 70 h 77"/>
              <a:gd name="T100" fmla="*/ 415 w 478"/>
              <a:gd name="T101" fmla="*/ 11 h 77"/>
              <a:gd name="T102" fmla="*/ 422 w 478"/>
              <a:gd name="T103" fmla="*/ 12 h 7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78" h="77">
                <a:moveTo>
                  <a:pt x="478" y="13"/>
                </a:moveTo>
                <a:cubicBezTo>
                  <a:pt x="472" y="13"/>
                  <a:pt x="468" y="13"/>
                  <a:pt x="462" y="12"/>
                </a:cubicBezTo>
                <a:cubicBezTo>
                  <a:pt x="461" y="11"/>
                  <a:pt x="465" y="12"/>
                  <a:pt x="464" y="11"/>
                </a:cubicBezTo>
                <a:cubicBezTo>
                  <a:pt x="434" y="9"/>
                  <a:pt x="403" y="9"/>
                  <a:pt x="373" y="7"/>
                </a:cubicBezTo>
                <a:cubicBezTo>
                  <a:pt x="402" y="6"/>
                  <a:pt x="431" y="10"/>
                  <a:pt x="460" y="10"/>
                </a:cubicBezTo>
                <a:cubicBezTo>
                  <a:pt x="436" y="6"/>
                  <a:pt x="407" y="7"/>
                  <a:pt x="381" y="5"/>
                </a:cubicBezTo>
                <a:cubicBezTo>
                  <a:pt x="288" y="3"/>
                  <a:pt x="288" y="3"/>
                  <a:pt x="288" y="3"/>
                </a:cubicBezTo>
                <a:cubicBezTo>
                  <a:pt x="222" y="3"/>
                  <a:pt x="222" y="3"/>
                  <a:pt x="222" y="3"/>
                </a:cubicBezTo>
                <a:cubicBezTo>
                  <a:pt x="130" y="4"/>
                  <a:pt x="130" y="4"/>
                  <a:pt x="130" y="4"/>
                </a:cubicBezTo>
                <a:cubicBezTo>
                  <a:pt x="130" y="3"/>
                  <a:pt x="130" y="3"/>
                  <a:pt x="130" y="3"/>
                </a:cubicBezTo>
                <a:cubicBezTo>
                  <a:pt x="127" y="2"/>
                  <a:pt x="125" y="3"/>
                  <a:pt x="123" y="3"/>
                </a:cubicBezTo>
                <a:cubicBezTo>
                  <a:pt x="124" y="3"/>
                  <a:pt x="125" y="3"/>
                  <a:pt x="125" y="4"/>
                </a:cubicBezTo>
                <a:cubicBezTo>
                  <a:pt x="122" y="4"/>
                  <a:pt x="118" y="3"/>
                  <a:pt x="115" y="4"/>
                </a:cubicBezTo>
                <a:cubicBezTo>
                  <a:pt x="112" y="3"/>
                  <a:pt x="107" y="4"/>
                  <a:pt x="102" y="3"/>
                </a:cubicBezTo>
                <a:cubicBezTo>
                  <a:pt x="100" y="2"/>
                  <a:pt x="98" y="2"/>
                  <a:pt x="95" y="2"/>
                </a:cubicBezTo>
                <a:cubicBezTo>
                  <a:pt x="70" y="2"/>
                  <a:pt x="50" y="0"/>
                  <a:pt x="24" y="1"/>
                </a:cubicBezTo>
                <a:cubicBezTo>
                  <a:pt x="18" y="2"/>
                  <a:pt x="10" y="1"/>
                  <a:pt x="6" y="4"/>
                </a:cubicBezTo>
                <a:cubicBezTo>
                  <a:pt x="6" y="5"/>
                  <a:pt x="8" y="5"/>
                  <a:pt x="8" y="5"/>
                </a:cubicBezTo>
                <a:cubicBezTo>
                  <a:pt x="7" y="5"/>
                  <a:pt x="6" y="6"/>
                  <a:pt x="5" y="5"/>
                </a:cubicBezTo>
                <a:cubicBezTo>
                  <a:pt x="5" y="5"/>
                  <a:pt x="5" y="5"/>
                  <a:pt x="5" y="5"/>
                </a:cubicBezTo>
                <a:cubicBezTo>
                  <a:pt x="0" y="6"/>
                  <a:pt x="0" y="6"/>
                  <a:pt x="0" y="6"/>
                </a:cubicBezTo>
                <a:cubicBezTo>
                  <a:pt x="2" y="7"/>
                  <a:pt x="2" y="7"/>
                  <a:pt x="2" y="7"/>
                </a:cubicBezTo>
                <a:cubicBezTo>
                  <a:pt x="2" y="7"/>
                  <a:pt x="2" y="7"/>
                  <a:pt x="2" y="7"/>
                </a:cubicBezTo>
                <a:cubicBezTo>
                  <a:pt x="4" y="8"/>
                  <a:pt x="4" y="8"/>
                  <a:pt x="4" y="8"/>
                </a:cubicBezTo>
                <a:cubicBezTo>
                  <a:pt x="3" y="8"/>
                  <a:pt x="1" y="9"/>
                  <a:pt x="0" y="9"/>
                </a:cubicBezTo>
                <a:cubicBezTo>
                  <a:pt x="0" y="11"/>
                  <a:pt x="0" y="13"/>
                  <a:pt x="3" y="13"/>
                </a:cubicBezTo>
                <a:cubicBezTo>
                  <a:pt x="0" y="13"/>
                  <a:pt x="0" y="13"/>
                  <a:pt x="0" y="13"/>
                </a:cubicBezTo>
                <a:cubicBezTo>
                  <a:pt x="0" y="14"/>
                  <a:pt x="0" y="14"/>
                  <a:pt x="0" y="14"/>
                </a:cubicBezTo>
                <a:cubicBezTo>
                  <a:pt x="0" y="15"/>
                  <a:pt x="2" y="15"/>
                  <a:pt x="3" y="15"/>
                </a:cubicBezTo>
                <a:cubicBezTo>
                  <a:pt x="1" y="17"/>
                  <a:pt x="1" y="17"/>
                  <a:pt x="1" y="17"/>
                </a:cubicBezTo>
                <a:cubicBezTo>
                  <a:pt x="2" y="17"/>
                  <a:pt x="2" y="17"/>
                  <a:pt x="2" y="17"/>
                </a:cubicBezTo>
                <a:cubicBezTo>
                  <a:pt x="1" y="18"/>
                  <a:pt x="1" y="18"/>
                  <a:pt x="1" y="18"/>
                </a:cubicBezTo>
                <a:cubicBezTo>
                  <a:pt x="3" y="18"/>
                  <a:pt x="1" y="19"/>
                  <a:pt x="1" y="19"/>
                </a:cubicBezTo>
                <a:cubicBezTo>
                  <a:pt x="4" y="20"/>
                  <a:pt x="4" y="20"/>
                  <a:pt x="4" y="20"/>
                </a:cubicBezTo>
                <a:cubicBezTo>
                  <a:pt x="5" y="21"/>
                  <a:pt x="2" y="20"/>
                  <a:pt x="2" y="20"/>
                </a:cubicBezTo>
                <a:cubicBezTo>
                  <a:pt x="3" y="21"/>
                  <a:pt x="5" y="21"/>
                  <a:pt x="6" y="21"/>
                </a:cubicBezTo>
                <a:cubicBezTo>
                  <a:pt x="5" y="22"/>
                  <a:pt x="3" y="21"/>
                  <a:pt x="1" y="21"/>
                </a:cubicBezTo>
                <a:cubicBezTo>
                  <a:pt x="1" y="22"/>
                  <a:pt x="1" y="22"/>
                  <a:pt x="1" y="22"/>
                </a:cubicBezTo>
                <a:cubicBezTo>
                  <a:pt x="2" y="24"/>
                  <a:pt x="6" y="24"/>
                  <a:pt x="10" y="24"/>
                </a:cubicBezTo>
                <a:cubicBezTo>
                  <a:pt x="7" y="25"/>
                  <a:pt x="5" y="25"/>
                  <a:pt x="2" y="25"/>
                </a:cubicBezTo>
                <a:cubicBezTo>
                  <a:pt x="2" y="26"/>
                  <a:pt x="2" y="26"/>
                  <a:pt x="2" y="26"/>
                </a:cubicBezTo>
                <a:cubicBezTo>
                  <a:pt x="3" y="27"/>
                  <a:pt x="5" y="26"/>
                  <a:pt x="5" y="27"/>
                </a:cubicBezTo>
                <a:cubicBezTo>
                  <a:pt x="10" y="27"/>
                  <a:pt x="10" y="27"/>
                  <a:pt x="10" y="27"/>
                </a:cubicBezTo>
                <a:cubicBezTo>
                  <a:pt x="9" y="27"/>
                  <a:pt x="9" y="27"/>
                  <a:pt x="9" y="27"/>
                </a:cubicBezTo>
                <a:cubicBezTo>
                  <a:pt x="9" y="26"/>
                  <a:pt x="10" y="26"/>
                  <a:pt x="11" y="26"/>
                </a:cubicBezTo>
                <a:cubicBezTo>
                  <a:pt x="15" y="26"/>
                  <a:pt x="12" y="30"/>
                  <a:pt x="14" y="30"/>
                </a:cubicBezTo>
                <a:cubicBezTo>
                  <a:pt x="12" y="32"/>
                  <a:pt x="9" y="30"/>
                  <a:pt x="6" y="31"/>
                </a:cubicBezTo>
                <a:cubicBezTo>
                  <a:pt x="9" y="32"/>
                  <a:pt x="12" y="31"/>
                  <a:pt x="16" y="31"/>
                </a:cubicBezTo>
                <a:cubicBezTo>
                  <a:pt x="17" y="34"/>
                  <a:pt x="17" y="34"/>
                  <a:pt x="17" y="34"/>
                </a:cubicBezTo>
                <a:cubicBezTo>
                  <a:pt x="14" y="35"/>
                  <a:pt x="14" y="35"/>
                  <a:pt x="14" y="35"/>
                </a:cubicBezTo>
                <a:cubicBezTo>
                  <a:pt x="21" y="35"/>
                  <a:pt x="21" y="35"/>
                  <a:pt x="21" y="35"/>
                </a:cubicBezTo>
                <a:cubicBezTo>
                  <a:pt x="22" y="35"/>
                  <a:pt x="23" y="35"/>
                  <a:pt x="23" y="36"/>
                </a:cubicBezTo>
                <a:cubicBezTo>
                  <a:pt x="23" y="37"/>
                  <a:pt x="22" y="37"/>
                  <a:pt x="21" y="37"/>
                </a:cubicBezTo>
                <a:cubicBezTo>
                  <a:pt x="18" y="41"/>
                  <a:pt x="11" y="37"/>
                  <a:pt x="6" y="38"/>
                </a:cubicBezTo>
                <a:cubicBezTo>
                  <a:pt x="7" y="39"/>
                  <a:pt x="10" y="39"/>
                  <a:pt x="12" y="40"/>
                </a:cubicBezTo>
                <a:cubicBezTo>
                  <a:pt x="16" y="39"/>
                  <a:pt x="18" y="38"/>
                  <a:pt x="21" y="39"/>
                </a:cubicBezTo>
                <a:cubicBezTo>
                  <a:pt x="19" y="40"/>
                  <a:pt x="19" y="40"/>
                  <a:pt x="19" y="40"/>
                </a:cubicBezTo>
                <a:cubicBezTo>
                  <a:pt x="20" y="40"/>
                  <a:pt x="20" y="40"/>
                  <a:pt x="20" y="40"/>
                </a:cubicBezTo>
                <a:cubicBezTo>
                  <a:pt x="20" y="40"/>
                  <a:pt x="21" y="40"/>
                  <a:pt x="21" y="41"/>
                </a:cubicBezTo>
                <a:cubicBezTo>
                  <a:pt x="18" y="41"/>
                  <a:pt x="18" y="41"/>
                  <a:pt x="18" y="41"/>
                </a:cubicBezTo>
                <a:cubicBezTo>
                  <a:pt x="19" y="41"/>
                  <a:pt x="19" y="41"/>
                  <a:pt x="19" y="41"/>
                </a:cubicBezTo>
                <a:cubicBezTo>
                  <a:pt x="20" y="41"/>
                  <a:pt x="21" y="42"/>
                  <a:pt x="22" y="41"/>
                </a:cubicBezTo>
                <a:cubicBezTo>
                  <a:pt x="22" y="43"/>
                  <a:pt x="22" y="43"/>
                  <a:pt x="22" y="43"/>
                </a:cubicBezTo>
                <a:cubicBezTo>
                  <a:pt x="20" y="44"/>
                  <a:pt x="22" y="46"/>
                  <a:pt x="19" y="46"/>
                </a:cubicBezTo>
                <a:cubicBezTo>
                  <a:pt x="20" y="46"/>
                  <a:pt x="20" y="46"/>
                  <a:pt x="20" y="46"/>
                </a:cubicBezTo>
                <a:cubicBezTo>
                  <a:pt x="16" y="47"/>
                  <a:pt x="12" y="44"/>
                  <a:pt x="9" y="46"/>
                </a:cubicBezTo>
                <a:cubicBezTo>
                  <a:pt x="13" y="47"/>
                  <a:pt x="19" y="46"/>
                  <a:pt x="23" y="48"/>
                </a:cubicBezTo>
                <a:cubicBezTo>
                  <a:pt x="22" y="49"/>
                  <a:pt x="22" y="49"/>
                  <a:pt x="22" y="49"/>
                </a:cubicBezTo>
                <a:cubicBezTo>
                  <a:pt x="21" y="48"/>
                  <a:pt x="21" y="48"/>
                  <a:pt x="21" y="48"/>
                </a:cubicBezTo>
                <a:cubicBezTo>
                  <a:pt x="19" y="48"/>
                  <a:pt x="17" y="49"/>
                  <a:pt x="16" y="49"/>
                </a:cubicBezTo>
                <a:cubicBezTo>
                  <a:pt x="17" y="49"/>
                  <a:pt x="19" y="49"/>
                  <a:pt x="20" y="49"/>
                </a:cubicBezTo>
                <a:cubicBezTo>
                  <a:pt x="22" y="50"/>
                  <a:pt x="25" y="51"/>
                  <a:pt x="24" y="53"/>
                </a:cubicBezTo>
                <a:cubicBezTo>
                  <a:pt x="19" y="53"/>
                  <a:pt x="19" y="53"/>
                  <a:pt x="19" y="53"/>
                </a:cubicBezTo>
                <a:cubicBezTo>
                  <a:pt x="26" y="55"/>
                  <a:pt x="26" y="55"/>
                  <a:pt x="26" y="55"/>
                </a:cubicBezTo>
                <a:cubicBezTo>
                  <a:pt x="25" y="57"/>
                  <a:pt x="29" y="58"/>
                  <a:pt x="30" y="59"/>
                </a:cubicBezTo>
                <a:cubicBezTo>
                  <a:pt x="29" y="60"/>
                  <a:pt x="27" y="59"/>
                  <a:pt x="26" y="60"/>
                </a:cubicBezTo>
                <a:cubicBezTo>
                  <a:pt x="22" y="61"/>
                  <a:pt x="28" y="62"/>
                  <a:pt x="26" y="64"/>
                </a:cubicBezTo>
                <a:cubicBezTo>
                  <a:pt x="27" y="64"/>
                  <a:pt x="29" y="64"/>
                  <a:pt x="30" y="65"/>
                </a:cubicBezTo>
                <a:cubicBezTo>
                  <a:pt x="30" y="65"/>
                  <a:pt x="29" y="66"/>
                  <a:pt x="29" y="66"/>
                </a:cubicBezTo>
                <a:cubicBezTo>
                  <a:pt x="25" y="64"/>
                  <a:pt x="21" y="63"/>
                  <a:pt x="17" y="63"/>
                </a:cubicBezTo>
                <a:cubicBezTo>
                  <a:pt x="22" y="66"/>
                  <a:pt x="22" y="66"/>
                  <a:pt x="22" y="66"/>
                </a:cubicBezTo>
                <a:cubicBezTo>
                  <a:pt x="30" y="66"/>
                  <a:pt x="36" y="70"/>
                  <a:pt x="44" y="70"/>
                </a:cubicBezTo>
                <a:cubicBezTo>
                  <a:pt x="51" y="73"/>
                  <a:pt x="61" y="73"/>
                  <a:pt x="70" y="75"/>
                </a:cubicBezTo>
                <a:cubicBezTo>
                  <a:pt x="82" y="75"/>
                  <a:pt x="93" y="77"/>
                  <a:pt x="104" y="77"/>
                </a:cubicBezTo>
                <a:cubicBezTo>
                  <a:pt x="123" y="76"/>
                  <a:pt x="142" y="76"/>
                  <a:pt x="161" y="76"/>
                </a:cubicBezTo>
                <a:cubicBezTo>
                  <a:pt x="258" y="76"/>
                  <a:pt x="258" y="76"/>
                  <a:pt x="258" y="76"/>
                </a:cubicBezTo>
                <a:cubicBezTo>
                  <a:pt x="286" y="75"/>
                  <a:pt x="315" y="77"/>
                  <a:pt x="341" y="75"/>
                </a:cubicBezTo>
                <a:cubicBezTo>
                  <a:pt x="336" y="75"/>
                  <a:pt x="331" y="74"/>
                  <a:pt x="326" y="75"/>
                </a:cubicBezTo>
                <a:cubicBezTo>
                  <a:pt x="323" y="75"/>
                  <a:pt x="321" y="74"/>
                  <a:pt x="319" y="75"/>
                </a:cubicBezTo>
                <a:cubicBezTo>
                  <a:pt x="316" y="75"/>
                  <a:pt x="313" y="75"/>
                  <a:pt x="311" y="74"/>
                </a:cubicBezTo>
                <a:cubicBezTo>
                  <a:pt x="280" y="74"/>
                  <a:pt x="280" y="74"/>
                  <a:pt x="280" y="74"/>
                </a:cubicBezTo>
                <a:cubicBezTo>
                  <a:pt x="279" y="74"/>
                  <a:pt x="279" y="74"/>
                  <a:pt x="279" y="74"/>
                </a:cubicBezTo>
                <a:cubicBezTo>
                  <a:pt x="276" y="74"/>
                  <a:pt x="272" y="75"/>
                  <a:pt x="270" y="74"/>
                </a:cubicBezTo>
                <a:cubicBezTo>
                  <a:pt x="271" y="73"/>
                  <a:pt x="271" y="73"/>
                  <a:pt x="271" y="73"/>
                </a:cubicBezTo>
                <a:cubicBezTo>
                  <a:pt x="401" y="73"/>
                  <a:pt x="401" y="73"/>
                  <a:pt x="401" y="73"/>
                </a:cubicBezTo>
                <a:cubicBezTo>
                  <a:pt x="415" y="72"/>
                  <a:pt x="415" y="72"/>
                  <a:pt x="415" y="72"/>
                </a:cubicBezTo>
                <a:cubicBezTo>
                  <a:pt x="384" y="72"/>
                  <a:pt x="352" y="72"/>
                  <a:pt x="320" y="71"/>
                </a:cubicBezTo>
                <a:cubicBezTo>
                  <a:pt x="309" y="71"/>
                  <a:pt x="297" y="72"/>
                  <a:pt x="286" y="70"/>
                </a:cubicBezTo>
                <a:cubicBezTo>
                  <a:pt x="312" y="70"/>
                  <a:pt x="341" y="71"/>
                  <a:pt x="368" y="70"/>
                </a:cubicBezTo>
                <a:cubicBezTo>
                  <a:pt x="368" y="70"/>
                  <a:pt x="368" y="70"/>
                  <a:pt x="368" y="70"/>
                </a:cubicBezTo>
                <a:cubicBezTo>
                  <a:pt x="369" y="69"/>
                  <a:pt x="369" y="69"/>
                  <a:pt x="369" y="69"/>
                </a:cubicBezTo>
                <a:cubicBezTo>
                  <a:pt x="370" y="70"/>
                  <a:pt x="371" y="69"/>
                  <a:pt x="372" y="69"/>
                </a:cubicBezTo>
                <a:cubicBezTo>
                  <a:pt x="376" y="69"/>
                  <a:pt x="383" y="71"/>
                  <a:pt x="387" y="69"/>
                </a:cubicBezTo>
                <a:cubicBezTo>
                  <a:pt x="373" y="68"/>
                  <a:pt x="373" y="68"/>
                  <a:pt x="373" y="68"/>
                </a:cubicBezTo>
                <a:cubicBezTo>
                  <a:pt x="372" y="68"/>
                  <a:pt x="372" y="68"/>
                  <a:pt x="372" y="68"/>
                </a:cubicBezTo>
                <a:cubicBezTo>
                  <a:pt x="374" y="67"/>
                  <a:pt x="374" y="67"/>
                  <a:pt x="374" y="67"/>
                </a:cubicBezTo>
                <a:cubicBezTo>
                  <a:pt x="371" y="67"/>
                  <a:pt x="371" y="67"/>
                  <a:pt x="371" y="67"/>
                </a:cubicBezTo>
                <a:cubicBezTo>
                  <a:pt x="371" y="67"/>
                  <a:pt x="370" y="67"/>
                  <a:pt x="370" y="66"/>
                </a:cubicBezTo>
                <a:cubicBezTo>
                  <a:pt x="371" y="66"/>
                  <a:pt x="373" y="65"/>
                  <a:pt x="374" y="66"/>
                </a:cubicBezTo>
                <a:cubicBezTo>
                  <a:pt x="374" y="66"/>
                  <a:pt x="372" y="66"/>
                  <a:pt x="372" y="66"/>
                </a:cubicBezTo>
                <a:cubicBezTo>
                  <a:pt x="378" y="66"/>
                  <a:pt x="387" y="67"/>
                  <a:pt x="395" y="67"/>
                </a:cubicBezTo>
                <a:cubicBezTo>
                  <a:pt x="394" y="67"/>
                  <a:pt x="394" y="67"/>
                  <a:pt x="394" y="67"/>
                </a:cubicBezTo>
                <a:cubicBezTo>
                  <a:pt x="398" y="68"/>
                  <a:pt x="405" y="68"/>
                  <a:pt x="408" y="67"/>
                </a:cubicBezTo>
                <a:cubicBezTo>
                  <a:pt x="410" y="66"/>
                  <a:pt x="410" y="67"/>
                  <a:pt x="410" y="67"/>
                </a:cubicBezTo>
                <a:cubicBezTo>
                  <a:pt x="412" y="68"/>
                  <a:pt x="411" y="67"/>
                  <a:pt x="412" y="66"/>
                </a:cubicBezTo>
                <a:cubicBezTo>
                  <a:pt x="429" y="66"/>
                  <a:pt x="429" y="66"/>
                  <a:pt x="429" y="66"/>
                </a:cubicBezTo>
                <a:cubicBezTo>
                  <a:pt x="429" y="67"/>
                  <a:pt x="429" y="67"/>
                  <a:pt x="429" y="67"/>
                </a:cubicBezTo>
                <a:cubicBezTo>
                  <a:pt x="424" y="67"/>
                  <a:pt x="419" y="67"/>
                  <a:pt x="414" y="67"/>
                </a:cubicBezTo>
                <a:cubicBezTo>
                  <a:pt x="421" y="68"/>
                  <a:pt x="431" y="68"/>
                  <a:pt x="436" y="67"/>
                </a:cubicBezTo>
                <a:cubicBezTo>
                  <a:pt x="434" y="67"/>
                  <a:pt x="431" y="67"/>
                  <a:pt x="429" y="66"/>
                </a:cubicBezTo>
                <a:cubicBezTo>
                  <a:pt x="440" y="66"/>
                  <a:pt x="453" y="66"/>
                  <a:pt x="465" y="66"/>
                </a:cubicBezTo>
                <a:cubicBezTo>
                  <a:pt x="463" y="65"/>
                  <a:pt x="459" y="66"/>
                  <a:pt x="456" y="65"/>
                </a:cubicBezTo>
                <a:cubicBezTo>
                  <a:pt x="457" y="65"/>
                  <a:pt x="457" y="65"/>
                  <a:pt x="457" y="65"/>
                </a:cubicBezTo>
                <a:cubicBezTo>
                  <a:pt x="455" y="66"/>
                  <a:pt x="453" y="64"/>
                  <a:pt x="451" y="65"/>
                </a:cubicBezTo>
                <a:cubicBezTo>
                  <a:pt x="441" y="65"/>
                  <a:pt x="428" y="65"/>
                  <a:pt x="415" y="65"/>
                </a:cubicBezTo>
                <a:cubicBezTo>
                  <a:pt x="414" y="64"/>
                  <a:pt x="414" y="64"/>
                  <a:pt x="414" y="64"/>
                </a:cubicBezTo>
                <a:cubicBezTo>
                  <a:pt x="413" y="64"/>
                  <a:pt x="413" y="65"/>
                  <a:pt x="411" y="65"/>
                </a:cubicBezTo>
                <a:cubicBezTo>
                  <a:pt x="410" y="63"/>
                  <a:pt x="409" y="66"/>
                  <a:pt x="407" y="64"/>
                </a:cubicBezTo>
                <a:cubicBezTo>
                  <a:pt x="407" y="64"/>
                  <a:pt x="407" y="64"/>
                  <a:pt x="407" y="64"/>
                </a:cubicBezTo>
                <a:cubicBezTo>
                  <a:pt x="403" y="65"/>
                  <a:pt x="397" y="65"/>
                  <a:pt x="393" y="64"/>
                </a:cubicBezTo>
                <a:cubicBezTo>
                  <a:pt x="373" y="64"/>
                  <a:pt x="373" y="64"/>
                  <a:pt x="373" y="64"/>
                </a:cubicBezTo>
                <a:cubicBezTo>
                  <a:pt x="371" y="65"/>
                  <a:pt x="367" y="65"/>
                  <a:pt x="365" y="64"/>
                </a:cubicBezTo>
                <a:cubicBezTo>
                  <a:pt x="367" y="64"/>
                  <a:pt x="367" y="64"/>
                  <a:pt x="367" y="64"/>
                </a:cubicBezTo>
                <a:cubicBezTo>
                  <a:pt x="363" y="64"/>
                  <a:pt x="359" y="63"/>
                  <a:pt x="356" y="64"/>
                </a:cubicBezTo>
                <a:cubicBezTo>
                  <a:pt x="347" y="64"/>
                  <a:pt x="338" y="65"/>
                  <a:pt x="330" y="63"/>
                </a:cubicBezTo>
                <a:cubicBezTo>
                  <a:pt x="344" y="62"/>
                  <a:pt x="354" y="64"/>
                  <a:pt x="368" y="62"/>
                </a:cubicBezTo>
                <a:cubicBezTo>
                  <a:pt x="335" y="62"/>
                  <a:pt x="335" y="62"/>
                  <a:pt x="335" y="62"/>
                </a:cubicBezTo>
                <a:cubicBezTo>
                  <a:pt x="345" y="61"/>
                  <a:pt x="357" y="61"/>
                  <a:pt x="368" y="61"/>
                </a:cubicBezTo>
                <a:cubicBezTo>
                  <a:pt x="369" y="61"/>
                  <a:pt x="369" y="60"/>
                  <a:pt x="370" y="61"/>
                </a:cubicBezTo>
                <a:cubicBezTo>
                  <a:pt x="371" y="59"/>
                  <a:pt x="375" y="60"/>
                  <a:pt x="378" y="60"/>
                </a:cubicBezTo>
                <a:cubicBezTo>
                  <a:pt x="375" y="61"/>
                  <a:pt x="375" y="61"/>
                  <a:pt x="375" y="61"/>
                </a:cubicBezTo>
                <a:cubicBezTo>
                  <a:pt x="382" y="61"/>
                  <a:pt x="391" y="61"/>
                  <a:pt x="399" y="61"/>
                </a:cubicBezTo>
                <a:cubicBezTo>
                  <a:pt x="400" y="60"/>
                  <a:pt x="400" y="60"/>
                  <a:pt x="400" y="60"/>
                </a:cubicBezTo>
                <a:cubicBezTo>
                  <a:pt x="402" y="59"/>
                  <a:pt x="404" y="61"/>
                  <a:pt x="406" y="60"/>
                </a:cubicBezTo>
                <a:cubicBezTo>
                  <a:pt x="406" y="60"/>
                  <a:pt x="406" y="60"/>
                  <a:pt x="406" y="60"/>
                </a:cubicBezTo>
                <a:cubicBezTo>
                  <a:pt x="426" y="61"/>
                  <a:pt x="450" y="60"/>
                  <a:pt x="471" y="60"/>
                </a:cubicBezTo>
                <a:cubicBezTo>
                  <a:pt x="453" y="59"/>
                  <a:pt x="433" y="59"/>
                  <a:pt x="415" y="59"/>
                </a:cubicBezTo>
                <a:cubicBezTo>
                  <a:pt x="415" y="59"/>
                  <a:pt x="415" y="59"/>
                  <a:pt x="415" y="59"/>
                </a:cubicBezTo>
                <a:cubicBezTo>
                  <a:pt x="414" y="59"/>
                  <a:pt x="414" y="59"/>
                  <a:pt x="414" y="59"/>
                </a:cubicBezTo>
                <a:cubicBezTo>
                  <a:pt x="410" y="57"/>
                  <a:pt x="407" y="61"/>
                  <a:pt x="403" y="59"/>
                </a:cubicBezTo>
                <a:cubicBezTo>
                  <a:pt x="396" y="61"/>
                  <a:pt x="390" y="57"/>
                  <a:pt x="383" y="59"/>
                </a:cubicBezTo>
                <a:cubicBezTo>
                  <a:pt x="381" y="58"/>
                  <a:pt x="381" y="58"/>
                  <a:pt x="381" y="58"/>
                </a:cubicBezTo>
                <a:cubicBezTo>
                  <a:pt x="393" y="57"/>
                  <a:pt x="403" y="59"/>
                  <a:pt x="414" y="58"/>
                </a:cubicBezTo>
                <a:cubicBezTo>
                  <a:pt x="404" y="57"/>
                  <a:pt x="404" y="57"/>
                  <a:pt x="404" y="57"/>
                </a:cubicBezTo>
                <a:cubicBezTo>
                  <a:pt x="403" y="57"/>
                  <a:pt x="399" y="58"/>
                  <a:pt x="399" y="56"/>
                </a:cubicBezTo>
                <a:cubicBezTo>
                  <a:pt x="381" y="55"/>
                  <a:pt x="381" y="55"/>
                  <a:pt x="381" y="55"/>
                </a:cubicBezTo>
                <a:cubicBezTo>
                  <a:pt x="380" y="55"/>
                  <a:pt x="379" y="55"/>
                  <a:pt x="379" y="54"/>
                </a:cubicBezTo>
                <a:cubicBezTo>
                  <a:pt x="380" y="54"/>
                  <a:pt x="381" y="54"/>
                  <a:pt x="382" y="54"/>
                </a:cubicBezTo>
                <a:cubicBezTo>
                  <a:pt x="382" y="54"/>
                  <a:pt x="382" y="54"/>
                  <a:pt x="382" y="54"/>
                </a:cubicBezTo>
                <a:cubicBezTo>
                  <a:pt x="382" y="54"/>
                  <a:pt x="381" y="54"/>
                  <a:pt x="381" y="54"/>
                </a:cubicBezTo>
                <a:cubicBezTo>
                  <a:pt x="383" y="54"/>
                  <a:pt x="383" y="54"/>
                  <a:pt x="383" y="54"/>
                </a:cubicBezTo>
                <a:cubicBezTo>
                  <a:pt x="383" y="54"/>
                  <a:pt x="383" y="54"/>
                  <a:pt x="382" y="54"/>
                </a:cubicBezTo>
                <a:cubicBezTo>
                  <a:pt x="383" y="54"/>
                  <a:pt x="383" y="54"/>
                  <a:pt x="383" y="54"/>
                </a:cubicBezTo>
                <a:cubicBezTo>
                  <a:pt x="384" y="54"/>
                  <a:pt x="387" y="53"/>
                  <a:pt x="388" y="54"/>
                </a:cubicBezTo>
                <a:cubicBezTo>
                  <a:pt x="388" y="54"/>
                  <a:pt x="388" y="54"/>
                  <a:pt x="388" y="54"/>
                </a:cubicBezTo>
                <a:cubicBezTo>
                  <a:pt x="426" y="54"/>
                  <a:pt x="426" y="54"/>
                  <a:pt x="426" y="54"/>
                </a:cubicBezTo>
                <a:cubicBezTo>
                  <a:pt x="425" y="53"/>
                  <a:pt x="425" y="53"/>
                  <a:pt x="425" y="53"/>
                </a:cubicBezTo>
                <a:cubicBezTo>
                  <a:pt x="407" y="52"/>
                  <a:pt x="386" y="52"/>
                  <a:pt x="368" y="51"/>
                </a:cubicBezTo>
                <a:cubicBezTo>
                  <a:pt x="366" y="51"/>
                  <a:pt x="360" y="51"/>
                  <a:pt x="362" y="49"/>
                </a:cubicBezTo>
                <a:cubicBezTo>
                  <a:pt x="364" y="50"/>
                  <a:pt x="365" y="48"/>
                  <a:pt x="367" y="49"/>
                </a:cubicBezTo>
                <a:cubicBezTo>
                  <a:pt x="366" y="49"/>
                  <a:pt x="366" y="49"/>
                  <a:pt x="366" y="49"/>
                </a:cubicBezTo>
                <a:cubicBezTo>
                  <a:pt x="367" y="49"/>
                  <a:pt x="367" y="49"/>
                  <a:pt x="367" y="49"/>
                </a:cubicBezTo>
                <a:cubicBezTo>
                  <a:pt x="367" y="49"/>
                  <a:pt x="367" y="49"/>
                  <a:pt x="367" y="49"/>
                </a:cubicBezTo>
                <a:cubicBezTo>
                  <a:pt x="368" y="49"/>
                  <a:pt x="368" y="49"/>
                  <a:pt x="368" y="49"/>
                </a:cubicBezTo>
                <a:cubicBezTo>
                  <a:pt x="383" y="49"/>
                  <a:pt x="383" y="49"/>
                  <a:pt x="383" y="49"/>
                </a:cubicBezTo>
                <a:cubicBezTo>
                  <a:pt x="387" y="48"/>
                  <a:pt x="387" y="48"/>
                  <a:pt x="387" y="48"/>
                </a:cubicBezTo>
                <a:cubicBezTo>
                  <a:pt x="381" y="48"/>
                  <a:pt x="375" y="48"/>
                  <a:pt x="369" y="48"/>
                </a:cubicBezTo>
                <a:cubicBezTo>
                  <a:pt x="368" y="47"/>
                  <a:pt x="368" y="47"/>
                  <a:pt x="368" y="47"/>
                </a:cubicBezTo>
                <a:cubicBezTo>
                  <a:pt x="372" y="46"/>
                  <a:pt x="378" y="47"/>
                  <a:pt x="381" y="46"/>
                </a:cubicBezTo>
                <a:cubicBezTo>
                  <a:pt x="376" y="45"/>
                  <a:pt x="373" y="46"/>
                  <a:pt x="368" y="46"/>
                </a:cubicBezTo>
                <a:cubicBezTo>
                  <a:pt x="368" y="45"/>
                  <a:pt x="368" y="45"/>
                  <a:pt x="368" y="45"/>
                </a:cubicBezTo>
                <a:cubicBezTo>
                  <a:pt x="368" y="45"/>
                  <a:pt x="369" y="45"/>
                  <a:pt x="370" y="45"/>
                </a:cubicBezTo>
                <a:cubicBezTo>
                  <a:pt x="372" y="43"/>
                  <a:pt x="375" y="44"/>
                  <a:pt x="378" y="44"/>
                </a:cubicBezTo>
                <a:cubicBezTo>
                  <a:pt x="382" y="44"/>
                  <a:pt x="385" y="44"/>
                  <a:pt x="388" y="44"/>
                </a:cubicBezTo>
                <a:cubicBezTo>
                  <a:pt x="391" y="43"/>
                  <a:pt x="397" y="44"/>
                  <a:pt x="400" y="44"/>
                </a:cubicBezTo>
                <a:cubicBezTo>
                  <a:pt x="400" y="44"/>
                  <a:pt x="399" y="44"/>
                  <a:pt x="399" y="44"/>
                </a:cubicBezTo>
                <a:cubicBezTo>
                  <a:pt x="400" y="43"/>
                  <a:pt x="400" y="42"/>
                  <a:pt x="402" y="42"/>
                </a:cubicBezTo>
                <a:cubicBezTo>
                  <a:pt x="403" y="42"/>
                  <a:pt x="404" y="42"/>
                  <a:pt x="404" y="43"/>
                </a:cubicBezTo>
                <a:cubicBezTo>
                  <a:pt x="405" y="43"/>
                  <a:pt x="407" y="43"/>
                  <a:pt x="408" y="43"/>
                </a:cubicBezTo>
                <a:cubicBezTo>
                  <a:pt x="408" y="42"/>
                  <a:pt x="408" y="42"/>
                  <a:pt x="408" y="42"/>
                </a:cubicBezTo>
                <a:cubicBezTo>
                  <a:pt x="409" y="43"/>
                  <a:pt x="411" y="42"/>
                  <a:pt x="412" y="43"/>
                </a:cubicBezTo>
                <a:cubicBezTo>
                  <a:pt x="412" y="43"/>
                  <a:pt x="412" y="43"/>
                  <a:pt x="412" y="43"/>
                </a:cubicBezTo>
                <a:cubicBezTo>
                  <a:pt x="419" y="43"/>
                  <a:pt x="428" y="44"/>
                  <a:pt x="435" y="43"/>
                </a:cubicBezTo>
                <a:cubicBezTo>
                  <a:pt x="437" y="43"/>
                  <a:pt x="445" y="43"/>
                  <a:pt x="450" y="43"/>
                </a:cubicBezTo>
                <a:cubicBezTo>
                  <a:pt x="451" y="42"/>
                  <a:pt x="451" y="42"/>
                  <a:pt x="451" y="42"/>
                </a:cubicBezTo>
                <a:cubicBezTo>
                  <a:pt x="435" y="42"/>
                  <a:pt x="435" y="42"/>
                  <a:pt x="435" y="42"/>
                </a:cubicBezTo>
                <a:cubicBezTo>
                  <a:pt x="434" y="42"/>
                  <a:pt x="434" y="42"/>
                  <a:pt x="434" y="42"/>
                </a:cubicBezTo>
                <a:cubicBezTo>
                  <a:pt x="424" y="42"/>
                  <a:pt x="424" y="42"/>
                  <a:pt x="424" y="42"/>
                </a:cubicBezTo>
                <a:cubicBezTo>
                  <a:pt x="414" y="40"/>
                  <a:pt x="402" y="40"/>
                  <a:pt x="391" y="40"/>
                </a:cubicBezTo>
                <a:cubicBezTo>
                  <a:pt x="385" y="39"/>
                  <a:pt x="379" y="39"/>
                  <a:pt x="373" y="38"/>
                </a:cubicBezTo>
                <a:cubicBezTo>
                  <a:pt x="380" y="36"/>
                  <a:pt x="388" y="37"/>
                  <a:pt x="396" y="36"/>
                </a:cubicBezTo>
                <a:cubicBezTo>
                  <a:pt x="390" y="35"/>
                  <a:pt x="382" y="36"/>
                  <a:pt x="376" y="35"/>
                </a:cubicBezTo>
                <a:cubicBezTo>
                  <a:pt x="402" y="35"/>
                  <a:pt x="431" y="37"/>
                  <a:pt x="459" y="36"/>
                </a:cubicBezTo>
                <a:cubicBezTo>
                  <a:pt x="460" y="35"/>
                  <a:pt x="460" y="35"/>
                  <a:pt x="460" y="35"/>
                </a:cubicBezTo>
                <a:cubicBezTo>
                  <a:pt x="452" y="34"/>
                  <a:pt x="443" y="35"/>
                  <a:pt x="435" y="34"/>
                </a:cubicBezTo>
                <a:cubicBezTo>
                  <a:pt x="435" y="33"/>
                  <a:pt x="435" y="33"/>
                  <a:pt x="435" y="33"/>
                </a:cubicBezTo>
                <a:cubicBezTo>
                  <a:pt x="445" y="33"/>
                  <a:pt x="445" y="33"/>
                  <a:pt x="445" y="33"/>
                </a:cubicBezTo>
                <a:cubicBezTo>
                  <a:pt x="429" y="32"/>
                  <a:pt x="414" y="31"/>
                  <a:pt x="397" y="32"/>
                </a:cubicBezTo>
                <a:cubicBezTo>
                  <a:pt x="395" y="31"/>
                  <a:pt x="393" y="31"/>
                  <a:pt x="391" y="30"/>
                </a:cubicBezTo>
                <a:cubicBezTo>
                  <a:pt x="410" y="30"/>
                  <a:pt x="428" y="32"/>
                  <a:pt x="445" y="31"/>
                </a:cubicBezTo>
                <a:cubicBezTo>
                  <a:pt x="439" y="31"/>
                  <a:pt x="434" y="30"/>
                  <a:pt x="428" y="30"/>
                </a:cubicBezTo>
                <a:cubicBezTo>
                  <a:pt x="426" y="30"/>
                  <a:pt x="426" y="30"/>
                  <a:pt x="426" y="30"/>
                </a:cubicBezTo>
                <a:cubicBezTo>
                  <a:pt x="428" y="29"/>
                  <a:pt x="428" y="29"/>
                  <a:pt x="428" y="29"/>
                </a:cubicBezTo>
                <a:cubicBezTo>
                  <a:pt x="449" y="29"/>
                  <a:pt x="449" y="29"/>
                  <a:pt x="449" y="29"/>
                </a:cubicBezTo>
                <a:cubicBezTo>
                  <a:pt x="449" y="29"/>
                  <a:pt x="449" y="29"/>
                  <a:pt x="449" y="29"/>
                </a:cubicBezTo>
                <a:cubicBezTo>
                  <a:pt x="432" y="28"/>
                  <a:pt x="415" y="28"/>
                  <a:pt x="398" y="27"/>
                </a:cubicBezTo>
                <a:cubicBezTo>
                  <a:pt x="399" y="26"/>
                  <a:pt x="399" y="26"/>
                  <a:pt x="399" y="26"/>
                </a:cubicBezTo>
                <a:cubicBezTo>
                  <a:pt x="417" y="24"/>
                  <a:pt x="432" y="30"/>
                  <a:pt x="449" y="27"/>
                </a:cubicBezTo>
                <a:cubicBezTo>
                  <a:pt x="444" y="26"/>
                  <a:pt x="440" y="27"/>
                  <a:pt x="436" y="26"/>
                </a:cubicBezTo>
                <a:cubicBezTo>
                  <a:pt x="445" y="26"/>
                  <a:pt x="455" y="25"/>
                  <a:pt x="464" y="25"/>
                </a:cubicBezTo>
                <a:cubicBezTo>
                  <a:pt x="463" y="23"/>
                  <a:pt x="471" y="25"/>
                  <a:pt x="474" y="23"/>
                </a:cubicBezTo>
                <a:cubicBezTo>
                  <a:pt x="461" y="23"/>
                  <a:pt x="447" y="23"/>
                  <a:pt x="435" y="22"/>
                </a:cubicBezTo>
                <a:cubicBezTo>
                  <a:pt x="438" y="21"/>
                  <a:pt x="441" y="21"/>
                  <a:pt x="444" y="21"/>
                </a:cubicBezTo>
                <a:cubicBezTo>
                  <a:pt x="443" y="21"/>
                  <a:pt x="443" y="21"/>
                  <a:pt x="443" y="20"/>
                </a:cubicBezTo>
                <a:cubicBezTo>
                  <a:pt x="443" y="20"/>
                  <a:pt x="443" y="20"/>
                  <a:pt x="443" y="20"/>
                </a:cubicBezTo>
                <a:cubicBezTo>
                  <a:pt x="452" y="20"/>
                  <a:pt x="460" y="21"/>
                  <a:pt x="468" y="19"/>
                </a:cubicBezTo>
                <a:cubicBezTo>
                  <a:pt x="464" y="19"/>
                  <a:pt x="460" y="19"/>
                  <a:pt x="457" y="18"/>
                </a:cubicBezTo>
                <a:cubicBezTo>
                  <a:pt x="457" y="18"/>
                  <a:pt x="458" y="17"/>
                  <a:pt x="458" y="17"/>
                </a:cubicBezTo>
                <a:cubicBezTo>
                  <a:pt x="457" y="17"/>
                  <a:pt x="455" y="17"/>
                  <a:pt x="454" y="16"/>
                </a:cubicBezTo>
                <a:cubicBezTo>
                  <a:pt x="455" y="15"/>
                  <a:pt x="455" y="15"/>
                  <a:pt x="455" y="15"/>
                </a:cubicBezTo>
                <a:cubicBezTo>
                  <a:pt x="459" y="17"/>
                  <a:pt x="463" y="15"/>
                  <a:pt x="467" y="15"/>
                </a:cubicBezTo>
                <a:cubicBezTo>
                  <a:pt x="446" y="13"/>
                  <a:pt x="446" y="13"/>
                  <a:pt x="446" y="13"/>
                </a:cubicBezTo>
                <a:cubicBezTo>
                  <a:pt x="457" y="13"/>
                  <a:pt x="467" y="13"/>
                  <a:pt x="478" y="13"/>
                </a:cubicBezTo>
                <a:close/>
                <a:moveTo>
                  <a:pt x="20" y="46"/>
                </a:moveTo>
                <a:cubicBezTo>
                  <a:pt x="22" y="46"/>
                  <a:pt x="22" y="46"/>
                  <a:pt x="22" y="46"/>
                </a:cubicBezTo>
                <a:cubicBezTo>
                  <a:pt x="22" y="46"/>
                  <a:pt x="22" y="46"/>
                  <a:pt x="22" y="46"/>
                </a:cubicBezTo>
                <a:lnTo>
                  <a:pt x="20" y="46"/>
                </a:lnTo>
                <a:close/>
                <a:moveTo>
                  <a:pt x="224" y="74"/>
                </a:moveTo>
                <a:cubicBezTo>
                  <a:pt x="214" y="74"/>
                  <a:pt x="214" y="74"/>
                  <a:pt x="214" y="74"/>
                </a:cubicBezTo>
                <a:cubicBezTo>
                  <a:pt x="213" y="74"/>
                  <a:pt x="213" y="74"/>
                  <a:pt x="212" y="74"/>
                </a:cubicBezTo>
                <a:cubicBezTo>
                  <a:pt x="214" y="74"/>
                  <a:pt x="214" y="74"/>
                  <a:pt x="214" y="74"/>
                </a:cubicBezTo>
                <a:cubicBezTo>
                  <a:pt x="216" y="74"/>
                  <a:pt x="217" y="73"/>
                  <a:pt x="218" y="73"/>
                </a:cubicBezTo>
                <a:cubicBezTo>
                  <a:pt x="234" y="73"/>
                  <a:pt x="234" y="73"/>
                  <a:pt x="234" y="73"/>
                </a:cubicBezTo>
                <a:cubicBezTo>
                  <a:pt x="234" y="73"/>
                  <a:pt x="234" y="73"/>
                  <a:pt x="235" y="73"/>
                </a:cubicBezTo>
                <a:cubicBezTo>
                  <a:pt x="234" y="73"/>
                  <a:pt x="234" y="73"/>
                  <a:pt x="234" y="73"/>
                </a:cubicBezTo>
                <a:cubicBezTo>
                  <a:pt x="230" y="73"/>
                  <a:pt x="227" y="73"/>
                  <a:pt x="224" y="74"/>
                </a:cubicBezTo>
                <a:close/>
                <a:moveTo>
                  <a:pt x="380" y="69"/>
                </a:moveTo>
                <a:cubicBezTo>
                  <a:pt x="379" y="69"/>
                  <a:pt x="378" y="69"/>
                  <a:pt x="377" y="69"/>
                </a:cubicBezTo>
                <a:cubicBezTo>
                  <a:pt x="377" y="69"/>
                  <a:pt x="379" y="69"/>
                  <a:pt x="380" y="69"/>
                </a:cubicBezTo>
                <a:close/>
                <a:moveTo>
                  <a:pt x="367" y="70"/>
                </a:moveTo>
                <a:cubicBezTo>
                  <a:pt x="364" y="70"/>
                  <a:pt x="364" y="70"/>
                  <a:pt x="364" y="70"/>
                </a:cubicBezTo>
                <a:cubicBezTo>
                  <a:pt x="364" y="70"/>
                  <a:pt x="364" y="70"/>
                  <a:pt x="364" y="70"/>
                </a:cubicBezTo>
                <a:cubicBezTo>
                  <a:pt x="364" y="70"/>
                  <a:pt x="364" y="70"/>
                  <a:pt x="364" y="70"/>
                </a:cubicBezTo>
                <a:cubicBezTo>
                  <a:pt x="365" y="70"/>
                  <a:pt x="366" y="69"/>
                  <a:pt x="367" y="70"/>
                </a:cubicBezTo>
                <a:close/>
                <a:moveTo>
                  <a:pt x="415" y="11"/>
                </a:moveTo>
                <a:cubicBezTo>
                  <a:pt x="410" y="11"/>
                  <a:pt x="410" y="11"/>
                  <a:pt x="410" y="11"/>
                </a:cubicBezTo>
                <a:cubicBezTo>
                  <a:pt x="411" y="11"/>
                  <a:pt x="413" y="11"/>
                  <a:pt x="415" y="11"/>
                </a:cubicBezTo>
                <a:cubicBezTo>
                  <a:pt x="419" y="11"/>
                  <a:pt x="419" y="11"/>
                  <a:pt x="419" y="11"/>
                </a:cubicBezTo>
                <a:cubicBezTo>
                  <a:pt x="417" y="12"/>
                  <a:pt x="416" y="11"/>
                  <a:pt x="415" y="11"/>
                </a:cubicBezTo>
                <a:close/>
                <a:moveTo>
                  <a:pt x="422" y="12"/>
                </a:moveTo>
                <a:cubicBezTo>
                  <a:pt x="428" y="12"/>
                  <a:pt x="433" y="12"/>
                  <a:pt x="439" y="13"/>
                </a:cubicBezTo>
                <a:cubicBezTo>
                  <a:pt x="433" y="12"/>
                  <a:pt x="428" y="12"/>
                  <a:pt x="422" y="12"/>
                </a:cubicBezTo>
                <a:close/>
              </a:path>
            </a:pathLst>
          </a:custGeom>
          <a:solidFill>
            <a:srgbClr val="9F794B"/>
          </a:solidFill>
          <a:ln>
            <a:noFill/>
          </a:ln>
        </p:spPr>
        <p:txBody>
          <a:bodyPr vert="horz" wrap="square" lIns="91440" tIns="45720" rIns="91440" bIns="45720" numCol="1" anchor="ctr" anchorCtr="0" compatLnSpc="1"/>
          <a:lstStyle/>
          <a:p>
            <a:pPr lvl="0"/>
            <a:endParaRPr lang="zh-CN" altLang="en-US"/>
          </a:p>
        </p:txBody>
      </p:sp>
      <p:sp>
        <p:nvSpPr>
          <p:cNvPr id="13" name="文本框 12"/>
          <p:cNvSpPr txBox="1"/>
          <p:nvPr/>
        </p:nvSpPr>
        <p:spPr>
          <a:xfrm>
            <a:off x="-185420" y="1027430"/>
            <a:ext cx="2953385" cy="583565"/>
          </a:xfrm>
          <a:prstGeom prst="rect">
            <a:avLst/>
          </a:prstGeom>
          <a:noFill/>
        </p:spPr>
        <p:txBody>
          <a:bodyPr wrap="square" rtlCol="0">
            <a:spAutoFit/>
          </a:bodyPr>
          <a:lstStyle/>
          <a:p>
            <a:pPr algn="ctr"/>
            <a:r>
              <a:rPr lang="zh-CN" altLang="en-US" sz="3200">
                <a:solidFill>
                  <a:schemeClr val="bg1"/>
                </a:solidFill>
                <a:latin typeface="楷体" panose="02010609060101010101" charset="-122"/>
                <a:ea typeface="楷体" panose="02010609060101010101" charset="-122"/>
              </a:rPr>
              <a:t>第一部分</a:t>
            </a:r>
            <a:endParaRPr lang="zh-CN" altLang="en-US" sz="3200">
              <a:solidFill>
                <a:schemeClr val="bg1"/>
              </a:solidFill>
              <a:latin typeface="楷体" panose="02010609060101010101" charset="-122"/>
              <a:ea typeface="楷体" panose="02010609060101010101" charset="-122"/>
            </a:endParaRPr>
          </a:p>
        </p:txBody>
      </p:sp>
      <p:sp>
        <p:nvSpPr>
          <p:cNvPr id="14" name="Freeform 192"/>
          <p:cNvSpPr>
            <a:spLocks noEditPoints="1"/>
          </p:cNvSpPr>
          <p:nvPr/>
        </p:nvSpPr>
        <p:spPr bwMode="auto">
          <a:xfrm>
            <a:off x="337185" y="2757805"/>
            <a:ext cx="2342515" cy="728345"/>
          </a:xfrm>
          <a:custGeom>
            <a:gdLst>
              <a:gd name="T0" fmla="*/ 460 w 478"/>
              <a:gd name="T1" fmla="*/ 10 h 77"/>
              <a:gd name="T2" fmla="*/ 130 w 478"/>
              <a:gd name="T3" fmla="*/ 3 h 77"/>
              <a:gd name="T4" fmla="*/ 95 w 478"/>
              <a:gd name="T5" fmla="*/ 2 h 77"/>
              <a:gd name="T6" fmla="*/ 5 w 478"/>
              <a:gd name="T7" fmla="*/ 5 h 77"/>
              <a:gd name="T8" fmla="*/ 0 w 478"/>
              <a:gd name="T9" fmla="*/ 9 h 77"/>
              <a:gd name="T10" fmla="*/ 1 w 478"/>
              <a:gd name="T11" fmla="*/ 17 h 77"/>
              <a:gd name="T12" fmla="*/ 2 w 478"/>
              <a:gd name="T13" fmla="*/ 20 h 77"/>
              <a:gd name="T14" fmla="*/ 2 w 478"/>
              <a:gd name="T15" fmla="*/ 25 h 77"/>
              <a:gd name="T16" fmla="*/ 11 w 478"/>
              <a:gd name="T17" fmla="*/ 26 h 77"/>
              <a:gd name="T18" fmla="*/ 14 w 478"/>
              <a:gd name="T19" fmla="*/ 35 h 77"/>
              <a:gd name="T20" fmla="*/ 12 w 478"/>
              <a:gd name="T21" fmla="*/ 40 h 77"/>
              <a:gd name="T22" fmla="*/ 18 w 478"/>
              <a:gd name="T23" fmla="*/ 41 h 77"/>
              <a:gd name="T24" fmla="*/ 20 w 478"/>
              <a:gd name="T25" fmla="*/ 46 h 77"/>
              <a:gd name="T26" fmla="*/ 16 w 478"/>
              <a:gd name="T27" fmla="*/ 49 h 77"/>
              <a:gd name="T28" fmla="*/ 30 w 478"/>
              <a:gd name="T29" fmla="*/ 59 h 77"/>
              <a:gd name="T30" fmla="*/ 17 w 478"/>
              <a:gd name="T31" fmla="*/ 63 h 77"/>
              <a:gd name="T32" fmla="*/ 161 w 478"/>
              <a:gd name="T33" fmla="*/ 76 h 77"/>
              <a:gd name="T34" fmla="*/ 311 w 478"/>
              <a:gd name="T35" fmla="*/ 74 h 77"/>
              <a:gd name="T36" fmla="*/ 401 w 478"/>
              <a:gd name="T37" fmla="*/ 73 h 77"/>
              <a:gd name="T38" fmla="*/ 368 w 478"/>
              <a:gd name="T39" fmla="*/ 70 h 77"/>
              <a:gd name="T40" fmla="*/ 372 w 478"/>
              <a:gd name="T41" fmla="*/ 68 h 77"/>
              <a:gd name="T42" fmla="*/ 372 w 478"/>
              <a:gd name="T43" fmla="*/ 66 h 77"/>
              <a:gd name="T44" fmla="*/ 412 w 478"/>
              <a:gd name="T45" fmla="*/ 66 h 77"/>
              <a:gd name="T46" fmla="*/ 429 w 478"/>
              <a:gd name="T47" fmla="*/ 66 h 77"/>
              <a:gd name="T48" fmla="*/ 415 w 478"/>
              <a:gd name="T49" fmla="*/ 65 h 77"/>
              <a:gd name="T50" fmla="*/ 393 w 478"/>
              <a:gd name="T51" fmla="*/ 64 h 77"/>
              <a:gd name="T52" fmla="*/ 330 w 478"/>
              <a:gd name="T53" fmla="*/ 63 h 77"/>
              <a:gd name="T54" fmla="*/ 378 w 478"/>
              <a:gd name="T55" fmla="*/ 60 h 77"/>
              <a:gd name="T56" fmla="*/ 406 w 478"/>
              <a:gd name="T57" fmla="*/ 60 h 77"/>
              <a:gd name="T58" fmla="*/ 403 w 478"/>
              <a:gd name="T59" fmla="*/ 59 h 77"/>
              <a:gd name="T60" fmla="*/ 399 w 478"/>
              <a:gd name="T61" fmla="*/ 56 h 77"/>
              <a:gd name="T62" fmla="*/ 381 w 478"/>
              <a:gd name="T63" fmla="*/ 54 h 77"/>
              <a:gd name="T64" fmla="*/ 388 w 478"/>
              <a:gd name="T65" fmla="*/ 54 h 77"/>
              <a:gd name="T66" fmla="*/ 367 w 478"/>
              <a:gd name="T67" fmla="*/ 49 h 77"/>
              <a:gd name="T68" fmla="*/ 383 w 478"/>
              <a:gd name="T69" fmla="*/ 49 h 77"/>
              <a:gd name="T70" fmla="*/ 368 w 478"/>
              <a:gd name="T71" fmla="*/ 46 h 77"/>
              <a:gd name="T72" fmla="*/ 400 w 478"/>
              <a:gd name="T73" fmla="*/ 44 h 77"/>
              <a:gd name="T74" fmla="*/ 408 w 478"/>
              <a:gd name="T75" fmla="*/ 42 h 77"/>
              <a:gd name="T76" fmla="*/ 451 w 478"/>
              <a:gd name="T77" fmla="*/ 42 h 77"/>
              <a:gd name="T78" fmla="*/ 373 w 478"/>
              <a:gd name="T79" fmla="*/ 38 h 77"/>
              <a:gd name="T80" fmla="*/ 435 w 478"/>
              <a:gd name="T81" fmla="*/ 34 h 77"/>
              <a:gd name="T82" fmla="*/ 445 w 478"/>
              <a:gd name="T83" fmla="*/ 31 h 77"/>
              <a:gd name="T84" fmla="*/ 449 w 478"/>
              <a:gd name="T85" fmla="*/ 29 h 77"/>
              <a:gd name="T86" fmla="*/ 464 w 478"/>
              <a:gd name="T87" fmla="*/ 25 h 77"/>
              <a:gd name="T88" fmla="*/ 443 w 478"/>
              <a:gd name="T89" fmla="*/ 20 h 77"/>
              <a:gd name="T90" fmla="*/ 455 w 478"/>
              <a:gd name="T91" fmla="*/ 15 h 77"/>
              <a:gd name="T92" fmla="*/ 22 w 478"/>
              <a:gd name="T93" fmla="*/ 46 h 77"/>
              <a:gd name="T94" fmla="*/ 212 w 478"/>
              <a:gd name="T95" fmla="*/ 74 h 77"/>
              <a:gd name="T96" fmla="*/ 234 w 478"/>
              <a:gd name="T97" fmla="*/ 73 h 77"/>
              <a:gd name="T98" fmla="*/ 367 w 478"/>
              <a:gd name="T99" fmla="*/ 70 h 77"/>
              <a:gd name="T100" fmla="*/ 415 w 478"/>
              <a:gd name="T101" fmla="*/ 11 h 77"/>
              <a:gd name="T102" fmla="*/ 422 w 478"/>
              <a:gd name="T103" fmla="*/ 12 h 7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78" h="77">
                <a:moveTo>
                  <a:pt x="478" y="13"/>
                </a:moveTo>
                <a:cubicBezTo>
                  <a:pt x="472" y="13"/>
                  <a:pt x="468" y="13"/>
                  <a:pt x="462" y="12"/>
                </a:cubicBezTo>
                <a:cubicBezTo>
                  <a:pt x="461" y="11"/>
                  <a:pt x="465" y="12"/>
                  <a:pt x="464" y="11"/>
                </a:cubicBezTo>
                <a:cubicBezTo>
                  <a:pt x="434" y="9"/>
                  <a:pt x="403" y="9"/>
                  <a:pt x="373" y="7"/>
                </a:cubicBezTo>
                <a:cubicBezTo>
                  <a:pt x="402" y="6"/>
                  <a:pt x="431" y="10"/>
                  <a:pt x="460" y="10"/>
                </a:cubicBezTo>
                <a:cubicBezTo>
                  <a:pt x="436" y="6"/>
                  <a:pt x="407" y="7"/>
                  <a:pt x="381" y="5"/>
                </a:cubicBezTo>
                <a:cubicBezTo>
                  <a:pt x="288" y="3"/>
                  <a:pt x="288" y="3"/>
                  <a:pt x="288" y="3"/>
                </a:cubicBezTo>
                <a:cubicBezTo>
                  <a:pt x="222" y="3"/>
                  <a:pt x="222" y="3"/>
                  <a:pt x="222" y="3"/>
                </a:cubicBezTo>
                <a:cubicBezTo>
                  <a:pt x="130" y="4"/>
                  <a:pt x="130" y="4"/>
                  <a:pt x="130" y="4"/>
                </a:cubicBezTo>
                <a:cubicBezTo>
                  <a:pt x="130" y="3"/>
                  <a:pt x="130" y="3"/>
                  <a:pt x="130" y="3"/>
                </a:cubicBezTo>
                <a:cubicBezTo>
                  <a:pt x="127" y="2"/>
                  <a:pt x="125" y="3"/>
                  <a:pt x="123" y="3"/>
                </a:cubicBezTo>
                <a:cubicBezTo>
                  <a:pt x="124" y="3"/>
                  <a:pt x="125" y="3"/>
                  <a:pt x="125" y="4"/>
                </a:cubicBezTo>
                <a:cubicBezTo>
                  <a:pt x="122" y="4"/>
                  <a:pt x="118" y="3"/>
                  <a:pt x="115" y="4"/>
                </a:cubicBezTo>
                <a:cubicBezTo>
                  <a:pt x="112" y="3"/>
                  <a:pt x="107" y="4"/>
                  <a:pt x="102" y="3"/>
                </a:cubicBezTo>
                <a:cubicBezTo>
                  <a:pt x="100" y="2"/>
                  <a:pt x="98" y="2"/>
                  <a:pt x="95" y="2"/>
                </a:cubicBezTo>
                <a:cubicBezTo>
                  <a:pt x="70" y="2"/>
                  <a:pt x="50" y="0"/>
                  <a:pt x="24" y="1"/>
                </a:cubicBezTo>
                <a:cubicBezTo>
                  <a:pt x="18" y="2"/>
                  <a:pt x="10" y="1"/>
                  <a:pt x="6" y="4"/>
                </a:cubicBezTo>
                <a:cubicBezTo>
                  <a:pt x="6" y="5"/>
                  <a:pt x="8" y="5"/>
                  <a:pt x="8" y="5"/>
                </a:cubicBezTo>
                <a:cubicBezTo>
                  <a:pt x="7" y="5"/>
                  <a:pt x="6" y="6"/>
                  <a:pt x="5" y="5"/>
                </a:cubicBezTo>
                <a:cubicBezTo>
                  <a:pt x="5" y="5"/>
                  <a:pt x="5" y="5"/>
                  <a:pt x="5" y="5"/>
                </a:cubicBezTo>
                <a:cubicBezTo>
                  <a:pt x="0" y="6"/>
                  <a:pt x="0" y="6"/>
                  <a:pt x="0" y="6"/>
                </a:cubicBezTo>
                <a:cubicBezTo>
                  <a:pt x="2" y="7"/>
                  <a:pt x="2" y="7"/>
                  <a:pt x="2" y="7"/>
                </a:cubicBezTo>
                <a:cubicBezTo>
                  <a:pt x="2" y="7"/>
                  <a:pt x="2" y="7"/>
                  <a:pt x="2" y="7"/>
                </a:cubicBezTo>
                <a:cubicBezTo>
                  <a:pt x="4" y="8"/>
                  <a:pt x="4" y="8"/>
                  <a:pt x="4" y="8"/>
                </a:cubicBezTo>
                <a:cubicBezTo>
                  <a:pt x="3" y="8"/>
                  <a:pt x="1" y="9"/>
                  <a:pt x="0" y="9"/>
                </a:cubicBezTo>
                <a:cubicBezTo>
                  <a:pt x="0" y="11"/>
                  <a:pt x="0" y="13"/>
                  <a:pt x="3" y="13"/>
                </a:cubicBezTo>
                <a:cubicBezTo>
                  <a:pt x="0" y="13"/>
                  <a:pt x="0" y="13"/>
                  <a:pt x="0" y="13"/>
                </a:cubicBezTo>
                <a:cubicBezTo>
                  <a:pt x="0" y="14"/>
                  <a:pt x="0" y="14"/>
                  <a:pt x="0" y="14"/>
                </a:cubicBezTo>
                <a:cubicBezTo>
                  <a:pt x="0" y="15"/>
                  <a:pt x="2" y="15"/>
                  <a:pt x="3" y="15"/>
                </a:cubicBezTo>
                <a:cubicBezTo>
                  <a:pt x="1" y="17"/>
                  <a:pt x="1" y="17"/>
                  <a:pt x="1" y="17"/>
                </a:cubicBezTo>
                <a:cubicBezTo>
                  <a:pt x="2" y="17"/>
                  <a:pt x="2" y="17"/>
                  <a:pt x="2" y="17"/>
                </a:cubicBezTo>
                <a:cubicBezTo>
                  <a:pt x="1" y="18"/>
                  <a:pt x="1" y="18"/>
                  <a:pt x="1" y="18"/>
                </a:cubicBezTo>
                <a:cubicBezTo>
                  <a:pt x="3" y="18"/>
                  <a:pt x="1" y="19"/>
                  <a:pt x="1" y="19"/>
                </a:cubicBezTo>
                <a:cubicBezTo>
                  <a:pt x="4" y="20"/>
                  <a:pt x="4" y="20"/>
                  <a:pt x="4" y="20"/>
                </a:cubicBezTo>
                <a:cubicBezTo>
                  <a:pt x="5" y="21"/>
                  <a:pt x="2" y="20"/>
                  <a:pt x="2" y="20"/>
                </a:cubicBezTo>
                <a:cubicBezTo>
                  <a:pt x="3" y="21"/>
                  <a:pt x="5" y="21"/>
                  <a:pt x="6" y="21"/>
                </a:cubicBezTo>
                <a:cubicBezTo>
                  <a:pt x="5" y="22"/>
                  <a:pt x="3" y="21"/>
                  <a:pt x="1" y="21"/>
                </a:cubicBezTo>
                <a:cubicBezTo>
                  <a:pt x="1" y="22"/>
                  <a:pt x="1" y="22"/>
                  <a:pt x="1" y="22"/>
                </a:cubicBezTo>
                <a:cubicBezTo>
                  <a:pt x="2" y="24"/>
                  <a:pt x="6" y="24"/>
                  <a:pt x="10" y="24"/>
                </a:cubicBezTo>
                <a:cubicBezTo>
                  <a:pt x="7" y="25"/>
                  <a:pt x="5" y="25"/>
                  <a:pt x="2" y="25"/>
                </a:cubicBezTo>
                <a:cubicBezTo>
                  <a:pt x="2" y="26"/>
                  <a:pt x="2" y="26"/>
                  <a:pt x="2" y="26"/>
                </a:cubicBezTo>
                <a:cubicBezTo>
                  <a:pt x="3" y="27"/>
                  <a:pt x="5" y="26"/>
                  <a:pt x="5" y="27"/>
                </a:cubicBezTo>
                <a:cubicBezTo>
                  <a:pt x="10" y="27"/>
                  <a:pt x="10" y="27"/>
                  <a:pt x="10" y="27"/>
                </a:cubicBezTo>
                <a:cubicBezTo>
                  <a:pt x="9" y="27"/>
                  <a:pt x="9" y="27"/>
                  <a:pt x="9" y="27"/>
                </a:cubicBezTo>
                <a:cubicBezTo>
                  <a:pt x="9" y="26"/>
                  <a:pt x="10" y="26"/>
                  <a:pt x="11" y="26"/>
                </a:cubicBezTo>
                <a:cubicBezTo>
                  <a:pt x="15" y="26"/>
                  <a:pt x="12" y="30"/>
                  <a:pt x="14" y="30"/>
                </a:cubicBezTo>
                <a:cubicBezTo>
                  <a:pt x="12" y="32"/>
                  <a:pt x="9" y="30"/>
                  <a:pt x="6" y="31"/>
                </a:cubicBezTo>
                <a:cubicBezTo>
                  <a:pt x="9" y="32"/>
                  <a:pt x="12" y="31"/>
                  <a:pt x="16" y="31"/>
                </a:cubicBezTo>
                <a:cubicBezTo>
                  <a:pt x="17" y="34"/>
                  <a:pt x="17" y="34"/>
                  <a:pt x="17" y="34"/>
                </a:cubicBezTo>
                <a:cubicBezTo>
                  <a:pt x="14" y="35"/>
                  <a:pt x="14" y="35"/>
                  <a:pt x="14" y="35"/>
                </a:cubicBezTo>
                <a:cubicBezTo>
                  <a:pt x="21" y="35"/>
                  <a:pt x="21" y="35"/>
                  <a:pt x="21" y="35"/>
                </a:cubicBezTo>
                <a:cubicBezTo>
                  <a:pt x="22" y="35"/>
                  <a:pt x="23" y="35"/>
                  <a:pt x="23" y="36"/>
                </a:cubicBezTo>
                <a:cubicBezTo>
                  <a:pt x="23" y="37"/>
                  <a:pt x="22" y="37"/>
                  <a:pt x="21" y="37"/>
                </a:cubicBezTo>
                <a:cubicBezTo>
                  <a:pt x="18" y="41"/>
                  <a:pt x="11" y="37"/>
                  <a:pt x="6" y="38"/>
                </a:cubicBezTo>
                <a:cubicBezTo>
                  <a:pt x="7" y="39"/>
                  <a:pt x="10" y="39"/>
                  <a:pt x="12" y="40"/>
                </a:cubicBezTo>
                <a:cubicBezTo>
                  <a:pt x="16" y="39"/>
                  <a:pt x="18" y="38"/>
                  <a:pt x="21" y="39"/>
                </a:cubicBezTo>
                <a:cubicBezTo>
                  <a:pt x="19" y="40"/>
                  <a:pt x="19" y="40"/>
                  <a:pt x="19" y="40"/>
                </a:cubicBezTo>
                <a:cubicBezTo>
                  <a:pt x="20" y="40"/>
                  <a:pt x="20" y="40"/>
                  <a:pt x="20" y="40"/>
                </a:cubicBezTo>
                <a:cubicBezTo>
                  <a:pt x="20" y="40"/>
                  <a:pt x="21" y="40"/>
                  <a:pt x="21" y="41"/>
                </a:cubicBezTo>
                <a:cubicBezTo>
                  <a:pt x="18" y="41"/>
                  <a:pt x="18" y="41"/>
                  <a:pt x="18" y="41"/>
                </a:cubicBezTo>
                <a:cubicBezTo>
                  <a:pt x="19" y="41"/>
                  <a:pt x="19" y="41"/>
                  <a:pt x="19" y="41"/>
                </a:cubicBezTo>
                <a:cubicBezTo>
                  <a:pt x="20" y="41"/>
                  <a:pt x="21" y="42"/>
                  <a:pt x="22" y="41"/>
                </a:cubicBezTo>
                <a:cubicBezTo>
                  <a:pt x="22" y="43"/>
                  <a:pt x="22" y="43"/>
                  <a:pt x="22" y="43"/>
                </a:cubicBezTo>
                <a:cubicBezTo>
                  <a:pt x="20" y="44"/>
                  <a:pt x="22" y="46"/>
                  <a:pt x="19" y="46"/>
                </a:cubicBezTo>
                <a:cubicBezTo>
                  <a:pt x="20" y="46"/>
                  <a:pt x="20" y="46"/>
                  <a:pt x="20" y="46"/>
                </a:cubicBezTo>
                <a:cubicBezTo>
                  <a:pt x="16" y="47"/>
                  <a:pt x="12" y="44"/>
                  <a:pt x="9" y="46"/>
                </a:cubicBezTo>
                <a:cubicBezTo>
                  <a:pt x="13" y="47"/>
                  <a:pt x="19" y="46"/>
                  <a:pt x="23" y="48"/>
                </a:cubicBezTo>
                <a:cubicBezTo>
                  <a:pt x="22" y="49"/>
                  <a:pt x="22" y="49"/>
                  <a:pt x="22" y="49"/>
                </a:cubicBezTo>
                <a:cubicBezTo>
                  <a:pt x="21" y="48"/>
                  <a:pt x="21" y="48"/>
                  <a:pt x="21" y="48"/>
                </a:cubicBezTo>
                <a:cubicBezTo>
                  <a:pt x="19" y="48"/>
                  <a:pt x="17" y="49"/>
                  <a:pt x="16" y="49"/>
                </a:cubicBezTo>
                <a:cubicBezTo>
                  <a:pt x="17" y="49"/>
                  <a:pt x="19" y="49"/>
                  <a:pt x="20" y="49"/>
                </a:cubicBezTo>
                <a:cubicBezTo>
                  <a:pt x="22" y="50"/>
                  <a:pt x="25" y="51"/>
                  <a:pt x="24" y="53"/>
                </a:cubicBezTo>
                <a:cubicBezTo>
                  <a:pt x="19" y="53"/>
                  <a:pt x="19" y="53"/>
                  <a:pt x="19" y="53"/>
                </a:cubicBezTo>
                <a:cubicBezTo>
                  <a:pt x="26" y="55"/>
                  <a:pt x="26" y="55"/>
                  <a:pt x="26" y="55"/>
                </a:cubicBezTo>
                <a:cubicBezTo>
                  <a:pt x="25" y="57"/>
                  <a:pt x="29" y="58"/>
                  <a:pt x="30" y="59"/>
                </a:cubicBezTo>
                <a:cubicBezTo>
                  <a:pt x="29" y="60"/>
                  <a:pt x="27" y="59"/>
                  <a:pt x="26" y="60"/>
                </a:cubicBezTo>
                <a:cubicBezTo>
                  <a:pt x="22" y="61"/>
                  <a:pt x="28" y="62"/>
                  <a:pt x="26" y="64"/>
                </a:cubicBezTo>
                <a:cubicBezTo>
                  <a:pt x="27" y="64"/>
                  <a:pt x="29" y="64"/>
                  <a:pt x="30" y="65"/>
                </a:cubicBezTo>
                <a:cubicBezTo>
                  <a:pt x="30" y="65"/>
                  <a:pt x="29" y="66"/>
                  <a:pt x="29" y="66"/>
                </a:cubicBezTo>
                <a:cubicBezTo>
                  <a:pt x="25" y="64"/>
                  <a:pt x="21" y="63"/>
                  <a:pt x="17" y="63"/>
                </a:cubicBezTo>
                <a:cubicBezTo>
                  <a:pt x="22" y="66"/>
                  <a:pt x="22" y="66"/>
                  <a:pt x="22" y="66"/>
                </a:cubicBezTo>
                <a:cubicBezTo>
                  <a:pt x="30" y="66"/>
                  <a:pt x="36" y="70"/>
                  <a:pt x="44" y="70"/>
                </a:cubicBezTo>
                <a:cubicBezTo>
                  <a:pt x="51" y="73"/>
                  <a:pt x="61" y="73"/>
                  <a:pt x="70" y="75"/>
                </a:cubicBezTo>
                <a:cubicBezTo>
                  <a:pt x="82" y="75"/>
                  <a:pt x="93" y="77"/>
                  <a:pt x="104" y="77"/>
                </a:cubicBezTo>
                <a:cubicBezTo>
                  <a:pt x="123" y="76"/>
                  <a:pt x="142" y="76"/>
                  <a:pt x="161" y="76"/>
                </a:cubicBezTo>
                <a:cubicBezTo>
                  <a:pt x="258" y="76"/>
                  <a:pt x="258" y="76"/>
                  <a:pt x="258" y="76"/>
                </a:cubicBezTo>
                <a:cubicBezTo>
                  <a:pt x="286" y="75"/>
                  <a:pt x="315" y="77"/>
                  <a:pt x="341" y="75"/>
                </a:cubicBezTo>
                <a:cubicBezTo>
                  <a:pt x="336" y="75"/>
                  <a:pt x="331" y="74"/>
                  <a:pt x="326" y="75"/>
                </a:cubicBezTo>
                <a:cubicBezTo>
                  <a:pt x="323" y="75"/>
                  <a:pt x="321" y="74"/>
                  <a:pt x="319" y="75"/>
                </a:cubicBezTo>
                <a:cubicBezTo>
                  <a:pt x="316" y="75"/>
                  <a:pt x="313" y="75"/>
                  <a:pt x="311" y="74"/>
                </a:cubicBezTo>
                <a:cubicBezTo>
                  <a:pt x="280" y="74"/>
                  <a:pt x="280" y="74"/>
                  <a:pt x="280" y="74"/>
                </a:cubicBezTo>
                <a:cubicBezTo>
                  <a:pt x="279" y="74"/>
                  <a:pt x="279" y="74"/>
                  <a:pt x="279" y="74"/>
                </a:cubicBezTo>
                <a:cubicBezTo>
                  <a:pt x="276" y="74"/>
                  <a:pt x="272" y="75"/>
                  <a:pt x="270" y="74"/>
                </a:cubicBezTo>
                <a:cubicBezTo>
                  <a:pt x="271" y="73"/>
                  <a:pt x="271" y="73"/>
                  <a:pt x="271" y="73"/>
                </a:cubicBezTo>
                <a:cubicBezTo>
                  <a:pt x="401" y="73"/>
                  <a:pt x="401" y="73"/>
                  <a:pt x="401" y="73"/>
                </a:cubicBezTo>
                <a:cubicBezTo>
                  <a:pt x="415" y="72"/>
                  <a:pt x="415" y="72"/>
                  <a:pt x="415" y="72"/>
                </a:cubicBezTo>
                <a:cubicBezTo>
                  <a:pt x="384" y="72"/>
                  <a:pt x="352" y="72"/>
                  <a:pt x="320" y="71"/>
                </a:cubicBezTo>
                <a:cubicBezTo>
                  <a:pt x="309" y="71"/>
                  <a:pt x="297" y="72"/>
                  <a:pt x="286" y="70"/>
                </a:cubicBezTo>
                <a:cubicBezTo>
                  <a:pt x="312" y="70"/>
                  <a:pt x="341" y="71"/>
                  <a:pt x="368" y="70"/>
                </a:cubicBezTo>
                <a:cubicBezTo>
                  <a:pt x="368" y="70"/>
                  <a:pt x="368" y="70"/>
                  <a:pt x="368" y="70"/>
                </a:cubicBezTo>
                <a:cubicBezTo>
                  <a:pt x="369" y="69"/>
                  <a:pt x="369" y="69"/>
                  <a:pt x="369" y="69"/>
                </a:cubicBezTo>
                <a:cubicBezTo>
                  <a:pt x="370" y="70"/>
                  <a:pt x="371" y="69"/>
                  <a:pt x="372" y="69"/>
                </a:cubicBezTo>
                <a:cubicBezTo>
                  <a:pt x="376" y="69"/>
                  <a:pt x="383" y="71"/>
                  <a:pt x="387" y="69"/>
                </a:cubicBezTo>
                <a:cubicBezTo>
                  <a:pt x="373" y="68"/>
                  <a:pt x="373" y="68"/>
                  <a:pt x="373" y="68"/>
                </a:cubicBezTo>
                <a:cubicBezTo>
                  <a:pt x="372" y="68"/>
                  <a:pt x="372" y="68"/>
                  <a:pt x="372" y="68"/>
                </a:cubicBezTo>
                <a:cubicBezTo>
                  <a:pt x="374" y="67"/>
                  <a:pt x="374" y="67"/>
                  <a:pt x="374" y="67"/>
                </a:cubicBezTo>
                <a:cubicBezTo>
                  <a:pt x="371" y="67"/>
                  <a:pt x="371" y="67"/>
                  <a:pt x="371" y="67"/>
                </a:cubicBezTo>
                <a:cubicBezTo>
                  <a:pt x="371" y="67"/>
                  <a:pt x="370" y="67"/>
                  <a:pt x="370" y="66"/>
                </a:cubicBezTo>
                <a:cubicBezTo>
                  <a:pt x="371" y="66"/>
                  <a:pt x="373" y="65"/>
                  <a:pt x="374" y="66"/>
                </a:cubicBezTo>
                <a:cubicBezTo>
                  <a:pt x="374" y="66"/>
                  <a:pt x="372" y="66"/>
                  <a:pt x="372" y="66"/>
                </a:cubicBezTo>
                <a:cubicBezTo>
                  <a:pt x="378" y="66"/>
                  <a:pt x="387" y="67"/>
                  <a:pt x="395" y="67"/>
                </a:cubicBezTo>
                <a:cubicBezTo>
                  <a:pt x="394" y="67"/>
                  <a:pt x="394" y="67"/>
                  <a:pt x="394" y="67"/>
                </a:cubicBezTo>
                <a:cubicBezTo>
                  <a:pt x="398" y="68"/>
                  <a:pt x="405" y="68"/>
                  <a:pt x="408" y="67"/>
                </a:cubicBezTo>
                <a:cubicBezTo>
                  <a:pt x="410" y="66"/>
                  <a:pt x="410" y="67"/>
                  <a:pt x="410" y="67"/>
                </a:cubicBezTo>
                <a:cubicBezTo>
                  <a:pt x="412" y="68"/>
                  <a:pt x="411" y="67"/>
                  <a:pt x="412" y="66"/>
                </a:cubicBezTo>
                <a:cubicBezTo>
                  <a:pt x="429" y="66"/>
                  <a:pt x="429" y="66"/>
                  <a:pt x="429" y="66"/>
                </a:cubicBezTo>
                <a:cubicBezTo>
                  <a:pt x="429" y="67"/>
                  <a:pt x="429" y="67"/>
                  <a:pt x="429" y="67"/>
                </a:cubicBezTo>
                <a:cubicBezTo>
                  <a:pt x="424" y="67"/>
                  <a:pt x="419" y="67"/>
                  <a:pt x="414" y="67"/>
                </a:cubicBezTo>
                <a:cubicBezTo>
                  <a:pt x="421" y="68"/>
                  <a:pt x="431" y="68"/>
                  <a:pt x="436" y="67"/>
                </a:cubicBezTo>
                <a:cubicBezTo>
                  <a:pt x="434" y="67"/>
                  <a:pt x="431" y="67"/>
                  <a:pt x="429" y="66"/>
                </a:cubicBezTo>
                <a:cubicBezTo>
                  <a:pt x="440" y="66"/>
                  <a:pt x="453" y="66"/>
                  <a:pt x="465" y="66"/>
                </a:cubicBezTo>
                <a:cubicBezTo>
                  <a:pt x="463" y="65"/>
                  <a:pt x="459" y="66"/>
                  <a:pt x="456" y="65"/>
                </a:cubicBezTo>
                <a:cubicBezTo>
                  <a:pt x="457" y="65"/>
                  <a:pt x="457" y="65"/>
                  <a:pt x="457" y="65"/>
                </a:cubicBezTo>
                <a:cubicBezTo>
                  <a:pt x="455" y="66"/>
                  <a:pt x="453" y="64"/>
                  <a:pt x="451" y="65"/>
                </a:cubicBezTo>
                <a:cubicBezTo>
                  <a:pt x="441" y="65"/>
                  <a:pt x="428" y="65"/>
                  <a:pt x="415" y="65"/>
                </a:cubicBezTo>
                <a:cubicBezTo>
                  <a:pt x="414" y="64"/>
                  <a:pt x="414" y="64"/>
                  <a:pt x="414" y="64"/>
                </a:cubicBezTo>
                <a:cubicBezTo>
                  <a:pt x="413" y="64"/>
                  <a:pt x="413" y="65"/>
                  <a:pt x="411" y="65"/>
                </a:cubicBezTo>
                <a:cubicBezTo>
                  <a:pt x="410" y="63"/>
                  <a:pt x="409" y="66"/>
                  <a:pt x="407" y="64"/>
                </a:cubicBezTo>
                <a:cubicBezTo>
                  <a:pt x="407" y="64"/>
                  <a:pt x="407" y="64"/>
                  <a:pt x="407" y="64"/>
                </a:cubicBezTo>
                <a:cubicBezTo>
                  <a:pt x="403" y="65"/>
                  <a:pt x="397" y="65"/>
                  <a:pt x="393" y="64"/>
                </a:cubicBezTo>
                <a:cubicBezTo>
                  <a:pt x="373" y="64"/>
                  <a:pt x="373" y="64"/>
                  <a:pt x="373" y="64"/>
                </a:cubicBezTo>
                <a:cubicBezTo>
                  <a:pt x="371" y="65"/>
                  <a:pt x="367" y="65"/>
                  <a:pt x="365" y="64"/>
                </a:cubicBezTo>
                <a:cubicBezTo>
                  <a:pt x="367" y="64"/>
                  <a:pt x="367" y="64"/>
                  <a:pt x="367" y="64"/>
                </a:cubicBezTo>
                <a:cubicBezTo>
                  <a:pt x="363" y="64"/>
                  <a:pt x="359" y="63"/>
                  <a:pt x="356" y="64"/>
                </a:cubicBezTo>
                <a:cubicBezTo>
                  <a:pt x="347" y="64"/>
                  <a:pt x="338" y="65"/>
                  <a:pt x="330" y="63"/>
                </a:cubicBezTo>
                <a:cubicBezTo>
                  <a:pt x="344" y="62"/>
                  <a:pt x="354" y="64"/>
                  <a:pt x="368" y="62"/>
                </a:cubicBezTo>
                <a:cubicBezTo>
                  <a:pt x="335" y="62"/>
                  <a:pt x="335" y="62"/>
                  <a:pt x="335" y="62"/>
                </a:cubicBezTo>
                <a:cubicBezTo>
                  <a:pt x="345" y="61"/>
                  <a:pt x="357" y="61"/>
                  <a:pt x="368" y="61"/>
                </a:cubicBezTo>
                <a:cubicBezTo>
                  <a:pt x="369" y="61"/>
                  <a:pt x="369" y="60"/>
                  <a:pt x="370" y="61"/>
                </a:cubicBezTo>
                <a:cubicBezTo>
                  <a:pt x="371" y="59"/>
                  <a:pt x="375" y="60"/>
                  <a:pt x="378" y="60"/>
                </a:cubicBezTo>
                <a:cubicBezTo>
                  <a:pt x="375" y="61"/>
                  <a:pt x="375" y="61"/>
                  <a:pt x="375" y="61"/>
                </a:cubicBezTo>
                <a:cubicBezTo>
                  <a:pt x="382" y="61"/>
                  <a:pt x="391" y="61"/>
                  <a:pt x="399" y="61"/>
                </a:cubicBezTo>
                <a:cubicBezTo>
                  <a:pt x="400" y="60"/>
                  <a:pt x="400" y="60"/>
                  <a:pt x="400" y="60"/>
                </a:cubicBezTo>
                <a:cubicBezTo>
                  <a:pt x="402" y="59"/>
                  <a:pt x="404" y="61"/>
                  <a:pt x="406" y="60"/>
                </a:cubicBezTo>
                <a:cubicBezTo>
                  <a:pt x="406" y="60"/>
                  <a:pt x="406" y="60"/>
                  <a:pt x="406" y="60"/>
                </a:cubicBezTo>
                <a:cubicBezTo>
                  <a:pt x="426" y="61"/>
                  <a:pt x="450" y="60"/>
                  <a:pt x="471" y="60"/>
                </a:cubicBezTo>
                <a:cubicBezTo>
                  <a:pt x="453" y="59"/>
                  <a:pt x="433" y="59"/>
                  <a:pt x="415" y="59"/>
                </a:cubicBezTo>
                <a:cubicBezTo>
                  <a:pt x="415" y="59"/>
                  <a:pt x="415" y="59"/>
                  <a:pt x="415" y="59"/>
                </a:cubicBezTo>
                <a:cubicBezTo>
                  <a:pt x="414" y="59"/>
                  <a:pt x="414" y="59"/>
                  <a:pt x="414" y="59"/>
                </a:cubicBezTo>
                <a:cubicBezTo>
                  <a:pt x="410" y="57"/>
                  <a:pt x="407" y="61"/>
                  <a:pt x="403" y="59"/>
                </a:cubicBezTo>
                <a:cubicBezTo>
                  <a:pt x="396" y="61"/>
                  <a:pt x="390" y="57"/>
                  <a:pt x="383" y="59"/>
                </a:cubicBezTo>
                <a:cubicBezTo>
                  <a:pt x="381" y="58"/>
                  <a:pt x="381" y="58"/>
                  <a:pt x="381" y="58"/>
                </a:cubicBezTo>
                <a:cubicBezTo>
                  <a:pt x="393" y="57"/>
                  <a:pt x="403" y="59"/>
                  <a:pt x="414" y="58"/>
                </a:cubicBezTo>
                <a:cubicBezTo>
                  <a:pt x="404" y="57"/>
                  <a:pt x="404" y="57"/>
                  <a:pt x="404" y="57"/>
                </a:cubicBezTo>
                <a:cubicBezTo>
                  <a:pt x="403" y="57"/>
                  <a:pt x="399" y="58"/>
                  <a:pt x="399" y="56"/>
                </a:cubicBezTo>
                <a:cubicBezTo>
                  <a:pt x="381" y="55"/>
                  <a:pt x="381" y="55"/>
                  <a:pt x="381" y="55"/>
                </a:cubicBezTo>
                <a:cubicBezTo>
                  <a:pt x="380" y="55"/>
                  <a:pt x="379" y="55"/>
                  <a:pt x="379" y="54"/>
                </a:cubicBezTo>
                <a:cubicBezTo>
                  <a:pt x="380" y="54"/>
                  <a:pt x="381" y="54"/>
                  <a:pt x="382" y="54"/>
                </a:cubicBezTo>
                <a:cubicBezTo>
                  <a:pt x="382" y="54"/>
                  <a:pt x="382" y="54"/>
                  <a:pt x="382" y="54"/>
                </a:cubicBezTo>
                <a:cubicBezTo>
                  <a:pt x="382" y="54"/>
                  <a:pt x="381" y="54"/>
                  <a:pt x="381" y="54"/>
                </a:cubicBezTo>
                <a:cubicBezTo>
                  <a:pt x="383" y="54"/>
                  <a:pt x="383" y="54"/>
                  <a:pt x="383" y="54"/>
                </a:cubicBezTo>
                <a:cubicBezTo>
                  <a:pt x="383" y="54"/>
                  <a:pt x="383" y="54"/>
                  <a:pt x="382" y="54"/>
                </a:cubicBezTo>
                <a:cubicBezTo>
                  <a:pt x="383" y="54"/>
                  <a:pt x="383" y="54"/>
                  <a:pt x="383" y="54"/>
                </a:cubicBezTo>
                <a:cubicBezTo>
                  <a:pt x="384" y="54"/>
                  <a:pt x="387" y="53"/>
                  <a:pt x="388" y="54"/>
                </a:cubicBezTo>
                <a:cubicBezTo>
                  <a:pt x="388" y="54"/>
                  <a:pt x="388" y="54"/>
                  <a:pt x="388" y="54"/>
                </a:cubicBezTo>
                <a:cubicBezTo>
                  <a:pt x="426" y="54"/>
                  <a:pt x="426" y="54"/>
                  <a:pt x="426" y="54"/>
                </a:cubicBezTo>
                <a:cubicBezTo>
                  <a:pt x="425" y="53"/>
                  <a:pt x="425" y="53"/>
                  <a:pt x="425" y="53"/>
                </a:cubicBezTo>
                <a:cubicBezTo>
                  <a:pt x="407" y="52"/>
                  <a:pt x="386" y="52"/>
                  <a:pt x="368" y="51"/>
                </a:cubicBezTo>
                <a:cubicBezTo>
                  <a:pt x="366" y="51"/>
                  <a:pt x="360" y="51"/>
                  <a:pt x="362" y="49"/>
                </a:cubicBezTo>
                <a:cubicBezTo>
                  <a:pt x="364" y="50"/>
                  <a:pt x="365" y="48"/>
                  <a:pt x="367" y="49"/>
                </a:cubicBezTo>
                <a:cubicBezTo>
                  <a:pt x="366" y="49"/>
                  <a:pt x="366" y="49"/>
                  <a:pt x="366" y="49"/>
                </a:cubicBezTo>
                <a:cubicBezTo>
                  <a:pt x="367" y="49"/>
                  <a:pt x="367" y="49"/>
                  <a:pt x="367" y="49"/>
                </a:cubicBezTo>
                <a:cubicBezTo>
                  <a:pt x="367" y="49"/>
                  <a:pt x="367" y="49"/>
                  <a:pt x="367" y="49"/>
                </a:cubicBezTo>
                <a:cubicBezTo>
                  <a:pt x="368" y="49"/>
                  <a:pt x="368" y="49"/>
                  <a:pt x="368" y="49"/>
                </a:cubicBezTo>
                <a:cubicBezTo>
                  <a:pt x="383" y="49"/>
                  <a:pt x="383" y="49"/>
                  <a:pt x="383" y="49"/>
                </a:cubicBezTo>
                <a:cubicBezTo>
                  <a:pt x="387" y="48"/>
                  <a:pt x="387" y="48"/>
                  <a:pt x="387" y="48"/>
                </a:cubicBezTo>
                <a:cubicBezTo>
                  <a:pt x="381" y="48"/>
                  <a:pt x="375" y="48"/>
                  <a:pt x="369" y="48"/>
                </a:cubicBezTo>
                <a:cubicBezTo>
                  <a:pt x="368" y="47"/>
                  <a:pt x="368" y="47"/>
                  <a:pt x="368" y="47"/>
                </a:cubicBezTo>
                <a:cubicBezTo>
                  <a:pt x="372" y="46"/>
                  <a:pt x="378" y="47"/>
                  <a:pt x="381" y="46"/>
                </a:cubicBezTo>
                <a:cubicBezTo>
                  <a:pt x="376" y="45"/>
                  <a:pt x="373" y="46"/>
                  <a:pt x="368" y="46"/>
                </a:cubicBezTo>
                <a:cubicBezTo>
                  <a:pt x="368" y="45"/>
                  <a:pt x="368" y="45"/>
                  <a:pt x="368" y="45"/>
                </a:cubicBezTo>
                <a:cubicBezTo>
                  <a:pt x="368" y="45"/>
                  <a:pt x="369" y="45"/>
                  <a:pt x="370" y="45"/>
                </a:cubicBezTo>
                <a:cubicBezTo>
                  <a:pt x="372" y="43"/>
                  <a:pt x="375" y="44"/>
                  <a:pt x="378" y="44"/>
                </a:cubicBezTo>
                <a:cubicBezTo>
                  <a:pt x="382" y="44"/>
                  <a:pt x="385" y="44"/>
                  <a:pt x="388" y="44"/>
                </a:cubicBezTo>
                <a:cubicBezTo>
                  <a:pt x="391" y="43"/>
                  <a:pt x="397" y="44"/>
                  <a:pt x="400" y="44"/>
                </a:cubicBezTo>
                <a:cubicBezTo>
                  <a:pt x="400" y="44"/>
                  <a:pt x="399" y="44"/>
                  <a:pt x="399" y="44"/>
                </a:cubicBezTo>
                <a:cubicBezTo>
                  <a:pt x="400" y="43"/>
                  <a:pt x="400" y="42"/>
                  <a:pt x="402" y="42"/>
                </a:cubicBezTo>
                <a:cubicBezTo>
                  <a:pt x="403" y="42"/>
                  <a:pt x="404" y="42"/>
                  <a:pt x="404" y="43"/>
                </a:cubicBezTo>
                <a:cubicBezTo>
                  <a:pt x="405" y="43"/>
                  <a:pt x="407" y="43"/>
                  <a:pt x="408" y="43"/>
                </a:cubicBezTo>
                <a:cubicBezTo>
                  <a:pt x="408" y="42"/>
                  <a:pt x="408" y="42"/>
                  <a:pt x="408" y="42"/>
                </a:cubicBezTo>
                <a:cubicBezTo>
                  <a:pt x="409" y="43"/>
                  <a:pt x="411" y="42"/>
                  <a:pt x="412" y="43"/>
                </a:cubicBezTo>
                <a:cubicBezTo>
                  <a:pt x="412" y="43"/>
                  <a:pt x="412" y="43"/>
                  <a:pt x="412" y="43"/>
                </a:cubicBezTo>
                <a:cubicBezTo>
                  <a:pt x="419" y="43"/>
                  <a:pt x="428" y="44"/>
                  <a:pt x="435" y="43"/>
                </a:cubicBezTo>
                <a:cubicBezTo>
                  <a:pt x="437" y="43"/>
                  <a:pt x="445" y="43"/>
                  <a:pt x="450" y="43"/>
                </a:cubicBezTo>
                <a:cubicBezTo>
                  <a:pt x="451" y="42"/>
                  <a:pt x="451" y="42"/>
                  <a:pt x="451" y="42"/>
                </a:cubicBezTo>
                <a:cubicBezTo>
                  <a:pt x="435" y="42"/>
                  <a:pt x="435" y="42"/>
                  <a:pt x="435" y="42"/>
                </a:cubicBezTo>
                <a:cubicBezTo>
                  <a:pt x="434" y="42"/>
                  <a:pt x="434" y="42"/>
                  <a:pt x="434" y="42"/>
                </a:cubicBezTo>
                <a:cubicBezTo>
                  <a:pt x="424" y="42"/>
                  <a:pt x="424" y="42"/>
                  <a:pt x="424" y="42"/>
                </a:cubicBezTo>
                <a:cubicBezTo>
                  <a:pt x="414" y="40"/>
                  <a:pt x="402" y="40"/>
                  <a:pt x="391" y="40"/>
                </a:cubicBezTo>
                <a:cubicBezTo>
                  <a:pt x="385" y="39"/>
                  <a:pt x="379" y="39"/>
                  <a:pt x="373" y="38"/>
                </a:cubicBezTo>
                <a:cubicBezTo>
                  <a:pt x="380" y="36"/>
                  <a:pt x="388" y="37"/>
                  <a:pt x="396" y="36"/>
                </a:cubicBezTo>
                <a:cubicBezTo>
                  <a:pt x="390" y="35"/>
                  <a:pt x="382" y="36"/>
                  <a:pt x="376" y="35"/>
                </a:cubicBezTo>
                <a:cubicBezTo>
                  <a:pt x="402" y="35"/>
                  <a:pt x="431" y="37"/>
                  <a:pt x="459" y="36"/>
                </a:cubicBezTo>
                <a:cubicBezTo>
                  <a:pt x="460" y="35"/>
                  <a:pt x="460" y="35"/>
                  <a:pt x="460" y="35"/>
                </a:cubicBezTo>
                <a:cubicBezTo>
                  <a:pt x="452" y="34"/>
                  <a:pt x="443" y="35"/>
                  <a:pt x="435" y="34"/>
                </a:cubicBezTo>
                <a:cubicBezTo>
                  <a:pt x="435" y="33"/>
                  <a:pt x="435" y="33"/>
                  <a:pt x="435" y="33"/>
                </a:cubicBezTo>
                <a:cubicBezTo>
                  <a:pt x="445" y="33"/>
                  <a:pt x="445" y="33"/>
                  <a:pt x="445" y="33"/>
                </a:cubicBezTo>
                <a:cubicBezTo>
                  <a:pt x="429" y="32"/>
                  <a:pt x="414" y="31"/>
                  <a:pt x="397" y="32"/>
                </a:cubicBezTo>
                <a:cubicBezTo>
                  <a:pt x="395" y="31"/>
                  <a:pt x="393" y="31"/>
                  <a:pt x="391" y="30"/>
                </a:cubicBezTo>
                <a:cubicBezTo>
                  <a:pt x="410" y="30"/>
                  <a:pt x="428" y="32"/>
                  <a:pt x="445" y="31"/>
                </a:cubicBezTo>
                <a:cubicBezTo>
                  <a:pt x="439" y="31"/>
                  <a:pt x="434" y="30"/>
                  <a:pt x="428" y="30"/>
                </a:cubicBezTo>
                <a:cubicBezTo>
                  <a:pt x="426" y="30"/>
                  <a:pt x="426" y="30"/>
                  <a:pt x="426" y="30"/>
                </a:cubicBezTo>
                <a:cubicBezTo>
                  <a:pt x="428" y="29"/>
                  <a:pt x="428" y="29"/>
                  <a:pt x="428" y="29"/>
                </a:cubicBezTo>
                <a:cubicBezTo>
                  <a:pt x="449" y="29"/>
                  <a:pt x="449" y="29"/>
                  <a:pt x="449" y="29"/>
                </a:cubicBezTo>
                <a:cubicBezTo>
                  <a:pt x="449" y="29"/>
                  <a:pt x="449" y="29"/>
                  <a:pt x="449" y="29"/>
                </a:cubicBezTo>
                <a:cubicBezTo>
                  <a:pt x="432" y="28"/>
                  <a:pt x="415" y="28"/>
                  <a:pt x="398" y="27"/>
                </a:cubicBezTo>
                <a:cubicBezTo>
                  <a:pt x="399" y="26"/>
                  <a:pt x="399" y="26"/>
                  <a:pt x="399" y="26"/>
                </a:cubicBezTo>
                <a:cubicBezTo>
                  <a:pt x="417" y="24"/>
                  <a:pt x="432" y="30"/>
                  <a:pt x="449" y="27"/>
                </a:cubicBezTo>
                <a:cubicBezTo>
                  <a:pt x="444" y="26"/>
                  <a:pt x="440" y="27"/>
                  <a:pt x="436" y="26"/>
                </a:cubicBezTo>
                <a:cubicBezTo>
                  <a:pt x="445" y="26"/>
                  <a:pt x="455" y="25"/>
                  <a:pt x="464" y="25"/>
                </a:cubicBezTo>
                <a:cubicBezTo>
                  <a:pt x="463" y="23"/>
                  <a:pt x="471" y="25"/>
                  <a:pt x="474" y="23"/>
                </a:cubicBezTo>
                <a:cubicBezTo>
                  <a:pt x="461" y="23"/>
                  <a:pt x="447" y="23"/>
                  <a:pt x="435" y="22"/>
                </a:cubicBezTo>
                <a:cubicBezTo>
                  <a:pt x="438" y="21"/>
                  <a:pt x="441" y="21"/>
                  <a:pt x="444" y="21"/>
                </a:cubicBezTo>
                <a:cubicBezTo>
                  <a:pt x="443" y="21"/>
                  <a:pt x="443" y="21"/>
                  <a:pt x="443" y="20"/>
                </a:cubicBezTo>
                <a:cubicBezTo>
                  <a:pt x="443" y="20"/>
                  <a:pt x="443" y="20"/>
                  <a:pt x="443" y="20"/>
                </a:cubicBezTo>
                <a:cubicBezTo>
                  <a:pt x="452" y="20"/>
                  <a:pt x="460" y="21"/>
                  <a:pt x="468" y="19"/>
                </a:cubicBezTo>
                <a:cubicBezTo>
                  <a:pt x="464" y="19"/>
                  <a:pt x="460" y="19"/>
                  <a:pt x="457" y="18"/>
                </a:cubicBezTo>
                <a:cubicBezTo>
                  <a:pt x="457" y="18"/>
                  <a:pt x="458" y="17"/>
                  <a:pt x="458" y="17"/>
                </a:cubicBezTo>
                <a:cubicBezTo>
                  <a:pt x="457" y="17"/>
                  <a:pt x="455" y="17"/>
                  <a:pt x="454" y="16"/>
                </a:cubicBezTo>
                <a:cubicBezTo>
                  <a:pt x="455" y="15"/>
                  <a:pt x="455" y="15"/>
                  <a:pt x="455" y="15"/>
                </a:cubicBezTo>
                <a:cubicBezTo>
                  <a:pt x="459" y="17"/>
                  <a:pt x="463" y="15"/>
                  <a:pt x="467" y="15"/>
                </a:cubicBezTo>
                <a:cubicBezTo>
                  <a:pt x="446" y="13"/>
                  <a:pt x="446" y="13"/>
                  <a:pt x="446" y="13"/>
                </a:cubicBezTo>
                <a:cubicBezTo>
                  <a:pt x="457" y="13"/>
                  <a:pt x="467" y="13"/>
                  <a:pt x="478" y="13"/>
                </a:cubicBezTo>
                <a:close/>
                <a:moveTo>
                  <a:pt x="20" y="46"/>
                </a:moveTo>
                <a:cubicBezTo>
                  <a:pt x="22" y="46"/>
                  <a:pt x="22" y="46"/>
                  <a:pt x="22" y="46"/>
                </a:cubicBezTo>
                <a:cubicBezTo>
                  <a:pt x="22" y="46"/>
                  <a:pt x="22" y="46"/>
                  <a:pt x="22" y="46"/>
                </a:cubicBezTo>
                <a:lnTo>
                  <a:pt x="20" y="46"/>
                </a:lnTo>
                <a:close/>
                <a:moveTo>
                  <a:pt x="224" y="74"/>
                </a:moveTo>
                <a:cubicBezTo>
                  <a:pt x="214" y="74"/>
                  <a:pt x="214" y="74"/>
                  <a:pt x="214" y="74"/>
                </a:cubicBezTo>
                <a:cubicBezTo>
                  <a:pt x="213" y="74"/>
                  <a:pt x="213" y="74"/>
                  <a:pt x="212" y="74"/>
                </a:cubicBezTo>
                <a:cubicBezTo>
                  <a:pt x="214" y="74"/>
                  <a:pt x="214" y="74"/>
                  <a:pt x="214" y="74"/>
                </a:cubicBezTo>
                <a:cubicBezTo>
                  <a:pt x="216" y="74"/>
                  <a:pt x="217" y="73"/>
                  <a:pt x="218" y="73"/>
                </a:cubicBezTo>
                <a:cubicBezTo>
                  <a:pt x="234" y="73"/>
                  <a:pt x="234" y="73"/>
                  <a:pt x="234" y="73"/>
                </a:cubicBezTo>
                <a:cubicBezTo>
                  <a:pt x="234" y="73"/>
                  <a:pt x="234" y="73"/>
                  <a:pt x="235" y="73"/>
                </a:cubicBezTo>
                <a:cubicBezTo>
                  <a:pt x="234" y="73"/>
                  <a:pt x="234" y="73"/>
                  <a:pt x="234" y="73"/>
                </a:cubicBezTo>
                <a:cubicBezTo>
                  <a:pt x="230" y="73"/>
                  <a:pt x="227" y="73"/>
                  <a:pt x="224" y="74"/>
                </a:cubicBezTo>
                <a:close/>
                <a:moveTo>
                  <a:pt x="380" y="69"/>
                </a:moveTo>
                <a:cubicBezTo>
                  <a:pt x="379" y="69"/>
                  <a:pt x="378" y="69"/>
                  <a:pt x="377" y="69"/>
                </a:cubicBezTo>
                <a:cubicBezTo>
                  <a:pt x="377" y="69"/>
                  <a:pt x="379" y="69"/>
                  <a:pt x="380" y="69"/>
                </a:cubicBezTo>
                <a:close/>
                <a:moveTo>
                  <a:pt x="367" y="70"/>
                </a:moveTo>
                <a:cubicBezTo>
                  <a:pt x="364" y="70"/>
                  <a:pt x="364" y="70"/>
                  <a:pt x="364" y="70"/>
                </a:cubicBezTo>
                <a:cubicBezTo>
                  <a:pt x="364" y="70"/>
                  <a:pt x="364" y="70"/>
                  <a:pt x="364" y="70"/>
                </a:cubicBezTo>
                <a:cubicBezTo>
                  <a:pt x="364" y="70"/>
                  <a:pt x="364" y="70"/>
                  <a:pt x="364" y="70"/>
                </a:cubicBezTo>
                <a:cubicBezTo>
                  <a:pt x="365" y="70"/>
                  <a:pt x="366" y="69"/>
                  <a:pt x="367" y="70"/>
                </a:cubicBezTo>
                <a:close/>
                <a:moveTo>
                  <a:pt x="415" y="11"/>
                </a:moveTo>
                <a:cubicBezTo>
                  <a:pt x="410" y="11"/>
                  <a:pt x="410" y="11"/>
                  <a:pt x="410" y="11"/>
                </a:cubicBezTo>
                <a:cubicBezTo>
                  <a:pt x="411" y="11"/>
                  <a:pt x="413" y="11"/>
                  <a:pt x="415" y="11"/>
                </a:cubicBezTo>
                <a:cubicBezTo>
                  <a:pt x="419" y="11"/>
                  <a:pt x="419" y="11"/>
                  <a:pt x="419" y="11"/>
                </a:cubicBezTo>
                <a:cubicBezTo>
                  <a:pt x="417" y="12"/>
                  <a:pt x="416" y="11"/>
                  <a:pt x="415" y="11"/>
                </a:cubicBezTo>
                <a:close/>
                <a:moveTo>
                  <a:pt x="422" y="12"/>
                </a:moveTo>
                <a:cubicBezTo>
                  <a:pt x="428" y="12"/>
                  <a:pt x="433" y="12"/>
                  <a:pt x="439" y="13"/>
                </a:cubicBezTo>
                <a:cubicBezTo>
                  <a:pt x="433" y="12"/>
                  <a:pt x="428" y="12"/>
                  <a:pt x="422" y="12"/>
                </a:cubicBezTo>
                <a:close/>
              </a:path>
            </a:pathLst>
          </a:custGeom>
          <a:solidFill>
            <a:srgbClr val="C6A985"/>
          </a:solidFill>
          <a:ln>
            <a:noFill/>
          </a:ln>
        </p:spPr>
        <p:txBody>
          <a:bodyPr vert="horz" wrap="square" lIns="91440" tIns="45720" rIns="91440" bIns="45720" numCol="1" anchor="ctr" anchorCtr="0" compatLnSpc="1"/>
          <a:lstStyle/>
          <a:p>
            <a:pPr lvl="0"/>
            <a:endParaRPr lang="zh-CN" altLang="en-US"/>
          </a:p>
        </p:txBody>
      </p:sp>
      <p:sp>
        <p:nvSpPr>
          <p:cNvPr id="15" name="文本框 14"/>
          <p:cNvSpPr txBox="1"/>
          <p:nvPr/>
        </p:nvSpPr>
        <p:spPr>
          <a:xfrm>
            <a:off x="0" y="2830195"/>
            <a:ext cx="2582545" cy="583565"/>
          </a:xfrm>
          <a:prstGeom prst="rect">
            <a:avLst/>
          </a:prstGeom>
          <a:noFill/>
        </p:spPr>
        <p:txBody>
          <a:bodyPr wrap="square" rtlCol="0">
            <a:spAutoFit/>
          </a:bodyPr>
          <a:lstStyle/>
          <a:p>
            <a:pPr algn="ctr"/>
            <a:r>
              <a:rPr lang="zh-CN" altLang="en-US" sz="3200">
                <a:solidFill>
                  <a:schemeClr val="bg1"/>
                </a:solidFill>
                <a:latin typeface="楷体" panose="02010609060101010101" charset="-122"/>
                <a:ea typeface="楷体" panose="02010609060101010101" charset="-122"/>
              </a:rPr>
              <a:t>第二部分</a:t>
            </a:r>
            <a:endParaRPr lang="zh-CN" altLang="en-US" sz="3200">
              <a:solidFill>
                <a:schemeClr val="bg1"/>
              </a:solidFill>
              <a:latin typeface="楷体" panose="02010609060101010101" charset="-122"/>
              <a:ea typeface="楷体" panose="02010609060101010101" charset="-122"/>
            </a:endParaRPr>
          </a:p>
        </p:txBody>
      </p:sp>
      <p:sp>
        <p:nvSpPr>
          <p:cNvPr id="16" name="Freeform 192"/>
          <p:cNvSpPr>
            <a:spLocks noEditPoints="1"/>
          </p:cNvSpPr>
          <p:nvPr/>
        </p:nvSpPr>
        <p:spPr bwMode="auto">
          <a:xfrm>
            <a:off x="337185" y="4472940"/>
            <a:ext cx="2198370" cy="720725"/>
          </a:xfrm>
          <a:custGeom>
            <a:gdLst>
              <a:gd name="T0" fmla="*/ 460 w 478"/>
              <a:gd name="T1" fmla="*/ 10 h 77"/>
              <a:gd name="T2" fmla="*/ 130 w 478"/>
              <a:gd name="T3" fmla="*/ 3 h 77"/>
              <a:gd name="T4" fmla="*/ 95 w 478"/>
              <a:gd name="T5" fmla="*/ 2 h 77"/>
              <a:gd name="T6" fmla="*/ 5 w 478"/>
              <a:gd name="T7" fmla="*/ 5 h 77"/>
              <a:gd name="T8" fmla="*/ 0 w 478"/>
              <a:gd name="T9" fmla="*/ 9 h 77"/>
              <a:gd name="T10" fmla="*/ 1 w 478"/>
              <a:gd name="T11" fmla="*/ 17 h 77"/>
              <a:gd name="T12" fmla="*/ 2 w 478"/>
              <a:gd name="T13" fmla="*/ 20 h 77"/>
              <a:gd name="T14" fmla="*/ 2 w 478"/>
              <a:gd name="T15" fmla="*/ 25 h 77"/>
              <a:gd name="T16" fmla="*/ 11 w 478"/>
              <a:gd name="T17" fmla="*/ 26 h 77"/>
              <a:gd name="T18" fmla="*/ 14 w 478"/>
              <a:gd name="T19" fmla="*/ 35 h 77"/>
              <a:gd name="T20" fmla="*/ 12 w 478"/>
              <a:gd name="T21" fmla="*/ 40 h 77"/>
              <a:gd name="T22" fmla="*/ 18 w 478"/>
              <a:gd name="T23" fmla="*/ 41 h 77"/>
              <a:gd name="T24" fmla="*/ 20 w 478"/>
              <a:gd name="T25" fmla="*/ 46 h 77"/>
              <a:gd name="T26" fmla="*/ 16 w 478"/>
              <a:gd name="T27" fmla="*/ 49 h 77"/>
              <a:gd name="T28" fmla="*/ 30 w 478"/>
              <a:gd name="T29" fmla="*/ 59 h 77"/>
              <a:gd name="T30" fmla="*/ 17 w 478"/>
              <a:gd name="T31" fmla="*/ 63 h 77"/>
              <a:gd name="T32" fmla="*/ 161 w 478"/>
              <a:gd name="T33" fmla="*/ 76 h 77"/>
              <a:gd name="T34" fmla="*/ 311 w 478"/>
              <a:gd name="T35" fmla="*/ 74 h 77"/>
              <a:gd name="T36" fmla="*/ 401 w 478"/>
              <a:gd name="T37" fmla="*/ 73 h 77"/>
              <a:gd name="T38" fmla="*/ 368 w 478"/>
              <a:gd name="T39" fmla="*/ 70 h 77"/>
              <a:gd name="T40" fmla="*/ 372 w 478"/>
              <a:gd name="T41" fmla="*/ 68 h 77"/>
              <a:gd name="T42" fmla="*/ 372 w 478"/>
              <a:gd name="T43" fmla="*/ 66 h 77"/>
              <a:gd name="T44" fmla="*/ 412 w 478"/>
              <a:gd name="T45" fmla="*/ 66 h 77"/>
              <a:gd name="T46" fmla="*/ 429 w 478"/>
              <a:gd name="T47" fmla="*/ 66 h 77"/>
              <a:gd name="T48" fmla="*/ 415 w 478"/>
              <a:gd name="T49" fmla="*/ 65 h 77"/>
              <a:gd name="T50" fmla="*/ 393 w 478"/>
              <a:gd name="T51" fmla="*/ 64 h 77"/>
              <a:gd name="T52" fmla="*/ 330 w 478"/>
              <a:gd name="T53" fmla="*/ 63 h 77"/>
              <a:gd name="T54" fmla="*/ 378 w 478"/>
              <a:gd name="T55" fmla="*/ 60 h 77"/>
              <a:gd name="T56" fmla="*/ 406 w 478"/>
              <a:gd name="T57" fmla="*/ 60 h 77"/>
              <a:gd name="T58" fmla="*/ 403 w 478"/>
              <a:gd name="T59" fmla="*/ 59 h 77"/>
              <a:gd name="T60" fmla="*/ 399 w 478"/>
              <a:gd name="T61" fmla="*/ 56 h 77"/>
              <a:gd name="T62" fmla="*/ 381 w 478"/>
              <a:gd name="T63" fmla="*/ 54 h 77"/>
              <a:gd name="T64" fmla="*/ 388 w 478"/>
              <a:gd name="T65" fmla="*/ 54 h 77"/>
              <a:gd name="T66" fmla="*/ 367 w 478"/>
              <a:gd name="T67" fmla="*/ 49 h 77"/>
              <a:gd name="T68" fmla="*/ 383 w 478"/>
              <a:gd name="T69" fmla="*/ 49 h 77"/>
              <a:gd name="T70" fmla="*/ 368 w 478"/>
              <a:gd name="T71" fmla="*/ 46 h 77"/>
              <a:gd name="T72" fmla="*/ 400 w 478"/>
              <a:gd name="T73" fmla="*/ 44 h 77"/>
              <a:gd name="T74" fmla="*/ 408 w 478"/>
              <a:gd name="T75" fmla="*/ 42 h 77"/>
              <a:gd name="T76" fmla="*/ 451 w 478"/>
              <a:gd name="T77" fmla="*/ 42 h 77"/>
              <a:gd name="T78" fmla="*/ 373 w 478"/>
              <a:gd name="T79" fmla="*/ 38 h 77"/>
              <a:gd name="T80" fmla="*/ 435 w 478"/>
              <a:gd name="T81" fmla="*/ 34 h 77"/>
              <a:gd name="T82" fmla="*/ 445 w 478"/>
              <a:gd name="T83" fmla="*/ 31 h 77"/>
              <a:gd name="T84" fmla="*/ 449 w 478"/>
              <a:gd name="T85" fmla="*/ 29 h 77"/>
              <a:gd name="T86" fmla="*/ 464 w 478"/>
              <a:gd name="T87" fmla="*/ 25 h 77"/>
              <a:gd name="T88" fmla="*/ 443 w 478"/>
              <a:gd name="T89" fmla="*/ 20 h 77"/>
              <a:gd name="T90" fmla="*/ 455 w 478"/>
              <a:gd name="T91" fmla="*/ 15 h 77"/>
              <a:gd name="T92" fmla="*/ 22 w 478"/>
              <a:gd name="T93" fmla="*/ 46 h 77"/>
              <a:gd name="T94" fmla="*/ 212 w 478"/>
              <a:gd name="T95" fmla="*/ 74 h 77"/>
              <a:gd name="T96" fmla="*/ 234 w 478"/>
              <a:gd name="T97" fmla="*/ 73 h 77"/>
              <a:gd name="T98" fmla="*/ 367 w 478"/>
              <a:gd name="T99" fmla="*/ 70 h 77"/>
              <a:gd name="T100" fmla="*/ 415 w 478"/>
              <a:gd name="T101" fmla="*/ 11 h 77"/>
              <a:gd name="T102" fmla="*/ 422 w 478"/>
              <a:gd name="T103" fmla="*/ 12 h 7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78" h="77">
                <a:moveTo>
                  <a:pt x="478" y="13"/>
                </a:moveTo>
                <a:cubicBezTo>
                  <a:pt x="472" y="13"/>
                  <a:pt x="468" y="13"/>
                  <a:pt x="462" y="12"/>
                </a:cubicBezTo>
                <a:cubicBezTo>
                  <a:pt x="461" y="11"/>
                  <a:pt x="465" y="12"/>
                  <a:pt x="464" y="11"/>
                </a:cubicBezTo>
                <a:cubicBezTo>
                  <a:pt x="434" y="9"/>
                  <a:pt x="403" y="9"/>
                  <a:pt x="373" y="7"/>
                </a:cubicBezTo>
                <a:cubicBezTo>
                  <a:pt x="402" y="6"/>
                  <a:pt x="431" y="10"/>
                  <a:pt x="460" y="10"/>
                </a:cubicBezTo>
                <a:cubicBezTo>
                  <a:pt x="436" y="6"/>
                  <a:pt x="407" y="7"/>
                  <a:pt x="381" y="5"/>
                </a:cubicBezTo>
                <a:cubicBezTo>
                  <a:pt x="288" y="3"/>
                  <a:pt x="288" y="3"/>
                  <a:pt x="288" y="3"/>
                </a:cubicBezTo>
                <a:cubicBezTo>
                  <a:pt x="222" y="3"/>
                  <a:pt x="222" y="3"/>
                  <a:pt x="222" y="3"/>
                </a:cubicBezTo>
                <a:cubicBezTo>
                  <a:pt x="130" y="4"/>
                  <a:pt x="130" y="4"/>
                  <a:pt x="130" y="4"/>
                </a:cubicBezTo>
                <a:cubicBezTo>
                  <a:pt x="130" y="3"/>
                  <a:pt x="130" y="3"/>
                  <a:pt x="130" y="3"/>
                </a:cubicBezTo>
                <a:cubicBezTo>
                  <a:pt x="127" y="2"/>
                  <a:pt x="125" y="3"/>
                  <a:pt x="123" y="3"/>
                </a:cubicBezTo>
                <a:cubicBezTo>
                  <a:pt x="124" y="3"/>
                  <a:pt x="125" y="3"/>
                  <a:pt x="125" y="4"/>
                </a:cubicBezTo>
                <a:cubicBezTo>
                  <a:pt x="122" y="4"/>
                  <a:pt x="118" y="3"/>
                  <a:pt x="115" y="4"/>
                </a:cubicBezTo>
                <a:cubicBezTo>
                  <a:pt x="112" y="3"/>
                  <a:pt x="107" y="4"/>
                  <a:pt x="102" y="3"/>
                </a:cubicBezTo>
                <a:cubicBezTo>
                  <a:pt x="100" y="2"/>
                  <a:pt x="98" y="2"/>
                  <a:pt x="95" y="2"/>
                </a:cubicBezTo>
                <a:cubicBezTo>
                  <a:pt x="70" y="2"/>
                  <a:pt x="50" y="0"/>
                  <a:pt x="24" y="1"/>
                </a:cubicBezTo>
                <a:cubicBezTo>
                  <a:pt x="18" y="2"/>
                  <a:pt x="10" y="1"/>
                  <a:pt x="6" y="4"/>
                </a:cubicBezTo>
                <a:cubicBezTo>
                  <a:pt x="6" y="5"/>
                  <a:pt x="8" y="5"/>
                  <a:pt x="8" y="5"/>
                </a:cubicBezTo>
                <a:cubicBezTo>
                  <a:pt x="7" y="5"/>
                  <a:pt x="6" y="6"/>
                  <a:pt x="5" y="5"/>
                </a:cubicBezTo>
                <a:cubicBezTo>
                  <a:pt x="5" y="5"/>
                  <a:pt x="5" y="5"/>
                  <a:pt x="5" y="5"/>
                </a:cubicBezTo>
                <a:cubicBezTo>
                  <a:pt x="0" y="6"/>
                  <a:pt x="0" y="6"/>
                  <a:pt x="0" y="6"/>
                </a:cubicBezTo>
                <a:cubicBezTo>
                  <a:pt x="2" y="7"/>
                  <a:pt x="2" y="7"/>
                  <a:pt x="2" y="7"/>
                </a:cubicBezTo>
                <a:cubicBezTo>
                  <a:pt x="2" y="7"/>
                  <a:pt x="2" y="7"/>
                  <a:pt x="2" y="7"/>
                </a:cubicBezTo>
                <a:cubicBezTo>
                  <a:pt x="4" y="8"/>
                  <a:pt x="4" y="8"/>
                  <a:pt x="4" y="8"/>
                </a:cubicBezTo>
                <a:cubicBezTo>
                  <a:pt x="3" y="8"/>
                  <a:pt x="1" y="9"/>
                  <a:pt x="0" y="9"/>
                </a:cubicBezTo>
                <a:cubicBezTo>
                  <a:pt x="0" y="11"/>
                  <a:pt x="0" y="13"/>
                  <a:pt x="3" y="13"/>
                </a:cubicBezTo>
                <a:cubicBezTo>
                  <a:pt x="0" y="13"/>
                  <a:pt x="0" y="13"/>
                  <a:pt x="0" y="13"/>
                </a:cubicBezTo>
                <a:cubicBezTo>
                  <a:pt x="0" y="14"/>
                  <a:pt x="0" y="14"/>
                  <a:pt x="0" y="14"/>
                </a:cubicBezTo>
                <a:cubicBezTo>
                  <a:pt x="0" y="15"/>
                  <a:pt x="2" y="15"/>
                  <a:pt x="3" y="15"/>
                </a:cubicBezTo>
                <a:cubicBezTo>
                  <a:pt x="1" y="17"/>
                  <a:pt x="1" y="17"/>
                  <a:pt x="1" y="17"/>
                </a:cubicBezTo>
                <a:cubicBezTo>
                  <a:pt x="2" y="17"/>
                  <a:pt x="2" y="17"/>
                  <a:pt x="2" y="17"/>
                </a:cubicBezTo>
                <a:cubicBezTo>
                  <a:pt x="1" y="18"/>
                  <a:pt x="1" y="18"/>
                  <a:pt x="1" y="18"/>
                </a:cubicBezTo>
                <a:cubicBezTo>
                  <a:pt x="3" y="18"/>
                  <a:pt x="1" y="19"/>
                  <a:pt x="1" y="19"/>
                </a:cubicBezTo>
                <a:cubicBezTo>
                  <a:pt x="4" y="20"/>
                  <a:pt x="4" y="20"/>
                  <a:pt x="4" y="20"/>
                </a:cubicBezTo>
                <a:cubicBezTo>
                  <a:pt x="5" y="21"/>
                  <a:pt x="2" y="20"/>
                  <a:pt x="2" y="20"/>
                </a:cubicBezTo>
                <a:cubicBezTo>
                  <a:pt x="3" y="21"/>
                  <a:pt x="5" y="21"/>
                  <a:pt x="6" y="21"/>
                </a:cubicBezTo>
                <a:cubicBezTo>
                  <a:pt x="5" y="22"/>
                  <a:pt x="3" y="21"/>
                  <a:pt x="1" y="21"/>
                </a:cubicBezTo>
                <a:cubicBezTo>
                  <a:pt x="1" y="22"/>
                  <a:pt x="1" y="22"/>
                  <a:pt x="1" y="22"/>
                </a:cubicBezTo>
                <a:cubicBezTo>
                  <a:pt x="2" y="24"/>
                  <a:pt x="6" y="24"/>
                  <a:pt x="10" y="24"/>
                </a:cubicBezTo>
                <a:cubicBezTo>
                  <a:pt x="7" y="25"/>
                  <a:pt x="5" y="25"/>
                  <a:pt x="2" y="25"/>
                </a:cubicBezTo>
                <a:cubicBezTo>
                  <a:pt x="2" y="26"/>
                  <a:pt x="2" y="26"/>
                  <a:pt x="2" y="26"/>
                </a:cubicBezTo>
                <a:cubicBezTo>
                  <a:pt x="3" y="27"/>
                  <a:pt x="5" y="26"/>
                  <a:pt x="5" y="27"/>
                </a:cubicBezTo>
                <a:cubicBezTo>
                  <a:pt x="10" y="27"/>
                  <a:pt x="10" y="27"/>
                  <a:pt x="10" y="27"/>
                </a:cubicBezTo>
                <a:cubicBezTo>
                  <a:pt x="9" y="27"/>
                  <a:pt x="9" y="27"/>
                  <a:pt x="9" y="27"/>
                </a:cubicBezTo>
                <a:cubicBezTo>
                  <a:pt x="9" y="26"/>
                  <a:pt x="10" y="26"/>
                  <a:pt x="11" y="26"/>
                </a:cubicBezTo>
                <a:cubicBezTo>
                  <a:pt x="15" y="26"/>
                  <a:pt x="12" y="30"/>
                  <a:pt x="14" y="30"/>
                </a:cubicBezTo>
                <a:cubicBezTo>
                  <a:pt x="12" y="32"/>
                  <a:pt x="9" y="30"/>
                  <a:pt x="6" y="31"/>
                </a:cubicBezTo>
                <a:cubicBezTo>
                  <a:pt x="9" y="32"/>
                  <a:pt x="12" y="31"/>
                  <a:pt x="16" y="31"/>
                </a:cubicBezTo>
                <a:cubicBezTo>
                  <a:pt x="17" y="34"/>
                  <a:pt x="17" y="34"/>
                  <a:pt x="17" y="34"/>
                </a:cubicBezTo>
                <a:cubicBezTo>
                  <a:pt x="14" y="35"/>
                  <a:pt x="14" y="35"/>
                  <a:pt x="14" y="35"/>
                </a:cubicBezTo>
                <a:cubicBezTo>
                  <a:pt x="21" y="35"/>
                  <a:pt x="21" y="35"/>
                  <a:pt x="21" y="35"/>
                </a:cubicBezTo>
                <a:cubicBezTo>
                  <a:pt x="22" y="35"/>
                  <a:pt x="23" y="35"/>
                  <a:pt x="23" y="36"/>
                </a:cubicBezTo>
                <a:cubicBezTo>
                  <a:pt x="23" y="37"/>
                  <a:pt x="22" y="37"/>
                  <a:pt x="21" y="37"/>
                </a:cubicBezTo>
                <a:cubicBezTo>
                  <a:pt x="18" y="41"/>
                  <a:pt x="11" y="37"/>
                  <a:pt x="6" y="38"/>
                </a:cubicBezTo>
                <a:cubicBezTo>
                  <a:pt x="7" y="39"/>
                  <a:pt x="10" y="39"/>
                  <a:pt x="12" y="40"/>
                </a:cubicBezTo>
                <a:cubicBezTo>
                  <a:pt x="16" y="39"/>
                  <a:pt x="18" y="38"/>
                  <a:pt x="21" y="39"/>
                </a:cubicBezTo>
                <a:cubicBezTo>
                  <a:pt x="19" y="40"/>
                  <a:pt x="19" y="40"/>
                  <a:pt x="19" y="40"/>
                </a:cubicBezTo>
                <a:cubicBezTo>
                  <a:pt x="20" y="40"/>
                  <a:pt x="20" y="40"/>
                  <a:pt x="20" y="40"/>
                </a:cubicBezTo>
                <a:cubicBezTo>
                  <a:pt x="20" y="40"/>
                  <a:pt x="21" y="40"/>
                  <a:pt x="21" y="41"/>
                </a:cubicBezTo>
                <a:cubicBezTo>
                  <a:pt x="18" y="41"/>
                  <a:pt x="18" y="41"/>
                  <a:pt x="18" y="41"/>
                </a:cubicBezTo>
                <a:cubicBezTo>
                  <a:pt x="19" y="41"/>
                  <a:pt x="19" y="41"/>
                  <a:pt x="19" y="41"/>
                </a:cubicBezTo>
                <a:cubicBezTo>
                  <a:pt x="20" y="41"/>
                  <a:pt x="21" y="42"/>
                  <a:pt x="22" y="41"/>
                </a:cubicBezTo>
                <a:cubicBezTo>
                  <a:pt x="22" y="43"/>
                  <a:pt x="22" y="43"/>
                  <a:pt x="22" y="43"/>
                </a:cubicBezTo>
                <a:cubicBezTo>
                  <a:pt x="20" y="44"/>
                  <a:pt x="22" y="46"/>
                  <a:pt x="19" y="46"/>
                </a:cubicBezTo>
                <a:cubicBezTo>
                  <a:pt x="20" y="46"/>
                  <a:pt x="20" y="46"/>
                  <a:pt x="20" y="46"/>
                </a:cubicBezTo>
                <a:cubicBezTo>
                  <a:pt x="16" y="47"/>
                  <a:pt x="12" y="44"/>
                  <a:pt x="9" y="46"/>
                </a:cubicBezTo>
                <a:cubicBezTo>
                  <a:pt x="13" y="47"/>
                  <a:pt x="19" y="46"/>
                  <a:pt x="23" y="48"/>
                </a:cubicBezTo>
                <a:cubicBezTo>
                  <a:pt x="22" y="49"/>
                  <a:pt x="22" y="49"/>
                  <a:pt x="22" y="49"/>
                </a:cubicBezTo>
                <a:cubicBezTo>
                  <a:pt x="21" y="48"/>
                  <a:pt x="21" y="48"/>
                  <a:pt x="21" y="48"/>
                </a:cubicBezTo>
                <a:cubicBezTo>
                  <a:pt x="19" y="48"/>
                  <a:pt x="17" y="49"/>
                  <a:pt x="16" y="49"/>
                </a:cubicBezTo>
                <a:cubicBezTo>
                  <a:pt x="17" y="49"/>
                  <a:pt x="19" y="49"/>
                  <a:pt x="20" y="49"/>
                </a:cubicBezTo>
                <a:cubicBezTo>
                  <a:pt x="22" y="50"/>
                  <a:pt x="25" y="51"/>
                  <a:pt x="24" y="53"/>
                </a:cubicBezTo>
                <a:cubicBezTo>
                  <a:pt x="19" y="53"/>
                  <a:pt x="19" y="53"/>
                  <a:pt x="19" y="53"/>
                </a:cubicBezTo>
                <a:cubicBezTo>
                  <a:pt x="26" y="55"/>
                  <a:pt x="26" y="55"/>
                  <a:pt x="26" y="55"/>
                </a:cubicBezTo>
                <a:cubicBezTo>
                  <a:pt x="25" y="57"/>
                  <a:pt x="29" y="58"/>
                  <a:pt x="30" y="59"/>
                </a:cubicBezTo>
                <a:cubicBezTo>
                  <a:pt x="29" y="60"/>
                  <a:pt x="27" y="59"/>
                  <a:pt x="26" y="60"/>
                </a:cubicBezTo>
                <a:cubicBezTo>
                  <a:pt x="22" y="61"/>
                  <a:pt x="28" y="62"/>
                  <a:pt x="26" y="64"/>
                </a:cubicBezTo>
                <a:cubicBezTo>
                  <a:pt x="27" y="64"/>
                  <a:pt x="29" y="64"/>
                  <a:pt x="30" y="65"/>
                </a:cubicBezTo>
                <a:cubicBezTo>
                  <a:pt x="30" y="65"/>
                  <a:pt x="29" y="66"/>
                  <a:pt x="29" y="66"/>
                </a:cubicBezTo>
                <a:cubicBezTo>
                  <a:pt x="25" y="64"/>
                  <a:pt x="21" y="63"/>
                  <a:pt x="17" y="63"/>
                </a:cubicBezTo>
                <a:cubicBezTo>
                  <a:pt x="22" y="66"/>
                  <a:pt x="22" y="66"/>
                  <a:pt x="22" y="66"/>
                </a:cubicBezTo>
                <a:cubicBezTo>
                  <a:pt x="30" y="66"/>
                  <a:pt x="36" y="70"/>
                  <a:pt x="44" y="70"/>
                </a:cubicBezTo>
                <a:cubicBezTo>
                  <a:pt x="51" y="73"/>
                  <a:pt x="61" y="73"/>
                  <a:pt x="70" y="75"/>
                </a:cubicBezTo>
                <a:cubicBezTo>
                  <a:pt x="82" y="75"/>
                  <a:pt x="93" y="77"/>
                  <a:pt x="104" y="77"/>
                </a:cubicBezTo>
                <a:cubicBezTo>
                  <a:pt x="123" y="76"/>
                  <a:pt x="142" y="76"/>
                  <a:pt x="161" y="76"/>
                </a:cubicBezTo>
                <a:cubicBezTo>
                  <a:pt x="258" y="76"/>
                  <a:pt x="258" y="76"/>
                  <a:pt x="258" y="76"/>
                </a:cubicBezTo>
                <a:cubicBezTo>
                  <a:pt x="286" y="75"/>
                  <a:pt x="315" y="77"/>
                  <a:pt x="341" y="75"/>
                </a:cubicBezTo>
                <a:cubicBezTo>
                  <a:pt x="336" y="75"/>
                  <a:pt x="331" y="74"/>
                  <a:pt x="326" y="75"/>
                </a:cubicBezTo>
                <a:cubicBezTo>
                  <a:pt x="323" y="75"/>
                  <a:pt x="321" y="74"/>
                  <a:pt x="319" y="75"/>
                </a:cubicBezTo>
                <a:cubicBezTo>
                  <a:pt x="316" y="75"/>
                  <a:pt x="313" y="75"/>
                  <a:pt x="311" y="74"/>
                </a:cubicBezTo>
                <a:cubicBezTo>
                  <a:pt x="280" y="74"/>
                  <a:pt x="280" y="74"/>
                  <a:pt x="280" y="74"/>
                </a:cubicBezTo>
                <a:cubicBezTo>
                  <a:pt x="279" y="74"/>
                  <a:pt x="279" y="74"/>
                  <a:pt x="279" y="74"/>
                </a:cubicBezTo>
                <a:cubicBezTo>
                  <a:pt x="276" y="74"/>
                  <a:pt x="272" y="75"/>
                  <a:pt x="270" y="74"/>
                </a:cubicBezTo>
                <a:cubicBezTo>
                  <a:pt x="271" y="73"/>
                  <a:pt x="271" y="73"/>
                  <a:pt x="271" y="73"/>
                </a:cubicBezTo>
                <a:cubicBezTo>
                  <a:pt x="401" y="73"/>
                  <a:pt x="401" y="73"/>
                  <a:pt x="401" y="73"/>
                </a:cubicBezTo>
                <a:cubicBezTo>
                  <a:pt x="415" y="72"/>
                  <a:pt x="415" y="72"/>
                  <a:pt x="415" y="72"/>
                </a:cubicBezTo>
                <a:cubicBezTo>
                  <a:pt x="384" y="72"/>
                  <a:pt x="352" y="72"/>
                  <a:pt x="320" y="71"/>
                </a:cubicBezTo>
                <a:cubicBezTo>
                  <a:pt x="309" y="71"/>
                  <a:pt x="297" y="72"/>
                  <a:pt x="286" y="70"/>
                </a:cubicBezTo>
                <a:cubicBezTo>
                  <a:pt x="312" y="70"/>
                  <a:pt x="341" y="71"/>
                  <a:pt x="368" y="70"/>
                </a:cubicBezTo>
                <a:cubicBezTo>
                  <a:pt x="368" y="70"/>
                  <a:pt x="368" y="70"/>
                  <a:pt x="368" y="70"/>
                </a:cubicBezTo>
                <a:cubicBezTo>
                  <a:pt x="369" y="69"/>
                  <a:pt x="369" y="69"/>
                  <a:pt x="369" y="69"/>
                </a:cubicBezTo>
                <a:cubicBezTo>
                  <a:pt x="370" y="70"/>
                  <a:pt x="371" y="69"/>
                  <a:pt x="372" y="69"/>
                </a:cubicBezTo>
                <a:cubicBezTo>
                  <a:pt x="376" y="69"/>
                  <a:pt x="383" y="71"/>
                  <a:pt x="387" y="69"/>
                </a:cubicBezTo>
                <a:cubicBezTo>
                  <a:pt x="373" y="68"/>
                  <a:pt x="373" y="68"/>
                  <a:pt x="373" y="68"/>
                </a:cubicBezTo>
                <a:cubicBezTo>
                  <a:pt x="372" y="68"/>
                  <a:pt x="372" y="68"/>
                  <a:pt x="372" y="68"/>
                </a:cubicBezTo>
                <a:cubicBezTo>
                  <a:pt x="374" y="67"/>
                  <a:pt x="374" y="67"/>
                  <a:pt x="374" y="67"/>
                </a:cubicBezTo>
                <a:cubicBezTo>
                  <a:pt x="371" y="67"/>
                  <a:pt x="371" y="67"/>
                  <a:pt x="371" y="67"/>
                </a:cubicBezTo>
                <a:cubicBezTo>
                  <a:pt x="371" y="67"/>
                  <a:pt x="370" y="67"/>
                  <a:pt x="370" y="66"/>
                </a:cubicBezTo>
                <a:cubicBezTo>
                  <a:pt x="371" y="66"/>
                  <a:pt x="373" y="65"/>
                  <a:pt x="374" y="66"/>
                </a:cubicBezTo>
                <a:cubicBezTo>
                  <a:pt x="374" y="66"/>
                  <a:pt x="372" y="66"/>
                  <a:pt x="372" y="66"/>
                </a:cubicBezTo>
                <a:cubicBezTo>
                  <a:pt x="378" y="66"/>
                  <a:pt x="387" y="67"/>
                  <a:pt x="395" y="67"/>
                </a:cubicBezTo>
                <a:cubicBezTo>
                  <a:pt x="394" y="67"/>
                  <a:pt x="394" y="67"/>
                  <a:pt x="394" y="67"/>
                </a:cubicBezTo>
                <a:cubicBezTo>
                  <a:pt x="398" y="68"/>
                  <a:pt x="405" y="68"/>
                  <a:pt x="408" y="67"/>
                </a:cubicBezTo>
                <a:cubicBezTo>
                  <a:pt x="410" y="66"/>
                  <a:pt x="410" y="67"/>
                  <a:pt x="410" y="67"/>
                </a:cubicBezTo>
                <a:cubicBezTo>
                  <a:pt x="412" y="68"/>
                  <a:pt x="411" y="67"/>
                  <a:pt x="412" y="66"/>
                </a:cubicBezTo>
                <a:cubicBezTo>
                  <a:pt x="429" y="66"/>
                  <a:pt x="429" y="66"/>
                  <a:pt x="429" y="66"/>
                </a:cubicBezTo>
                <a:cubicBezTo>
                  <a:pt x="429" y="67"/>
                  <a:pt x="429" y="67"/>
                  <a:pt x="429" y="67"/>
                </a:cubicBezTo>
                <a:cubicBezTo>
                  <a:pt x="424" y="67"/>
                  <a:pt x="419" y="67"/>
                  <a:pt x="414" y="67"/>
                </a:cubicBezTo>
                <a:cubicBezTo>
                  <a:pt x="421" y="68"/>
                  <a:pt x="431" y="68"/>
                  <a:pt x="436" y="67"/>
                </a:cubicBezTo>
                <a:cubicBezTo>
                  <a:pt x="434" y="67"/>
                  <a:pt x="431" y="67"/>
                  <a:pt x="429" y="66"/>
                </a:cubicBezTo>
                <a:cubicBezTo>
                  <a:pt x="440" y="66"/>
                  <a:pt x="453" y="66"/>
                  <a:pt x="465" y="66"/>
                </a:cubicBezTo>
                <a:cubicBezTo>
                  <a:pt x="463" y="65"/>
                  <a:pt x="459" y="66"/>
                  <a:pt x="456" y="65"/>
                </a:cubicBezTo>
                <a:cubicBezTo>
                  <a:pt x="457" y="65"/>
                  <a:pt x="457" y="65"/>
                  <a:pt x="457" y="65"/>
                </a:cubicBezTo>
                <a:cubicBezTo>
                  <a:pt x="455" y="66"/>
                  <a:pt x="453" y="64"/>
                  <a:pt x="451" y="65"/>
                </a:cubicBezTo>
                <a:cubicBezTo>
                  <a:pt x="441" y="65"/>
                  <a:pt x="428" y="65"/>
                  <a:pt x="415" y="65"/>
                </a:cubicBezTo>
                <a:cubicBezTo>
                  <a:pt x="414" y="64"/>
                  <a:pt x="414" y="64"/>
                  <a:pt x="414" y="64"/>
                </a:cubicBezTo>
                <a:cubicBezTo>
                  <a:pt x="413" y="64"/>
                  <a:pt x="413" y="65"/>
                  <a:pt x="411" y="65"/>
                </a:cubicBezTo>
                <a:cubicBezTo>
                  <a:pt x="410" y="63"/>
                  <a:pt x="409" y="66"/>
                  <a:pt x="407" y="64"/>
                </a:cubicBezTo>
                <a:cubicBezTo>
                  <a:pt x="407" y="64"/>
                  <a:pt x="407" y="64"/>
                  <a:pt x="407" y="64"/>
                </a:cubicBezTo>
                <a:cubicBezTo>
                  <a:pt x="403" y="65"/>
                  <a:pt x="397" y="65"/>
                  <a:pt x="393" y="64"/>
                </a:cubicBezTo>
                <a:cubicBezTo>
                  <a:pt x="373" y="64"/>
                  <a:pt x="373" y="64"/>
                  <a:pt x="373" y="64"/>
                </a:cubicBezTo>
                <a:cubicBezTo>
                  <a:pt x="371" y="65"/>
                  <a:pt x="367" y="65"/>
                  <a:pt x="365" y="64"/>
                </a:cubicBezTo>
                <a:cubicBezTo>
                  <a:pt x="367" y="64"/>
                  <a:pt x="367" y="64"/>
                  <a:pt x="367" y="64"/>
                </a:cubicBezTo>
                <a:cubicBezTo>
                  <a:pt x="363" y="64"/>
                  <a:pt x="359" y="63"/>
                  <a:pt x="356" y="64"/>
                </a:cubicBezTo>
                <a:cubicBezTo>
                  <a:pt x="347" y="64"/>
                  <a:pt x="338" y="65"/>
                  <a:pt x="330" y="63"/>
                </a:cubicBezTo>
                <a:cubicBezTo>
                  <a:pt x="344" y="62"/>
                  <a:pt x="354" y="64"/>
                  <a:pt x="368" y="62"/>
                </a:cubicBezTo>
                <a:cubicBezTo>
                  <a:pt x="335" y="62"/>
                  <a:pt x="335" y="62"/>
                  <a:pt x="335" y="62"/>
                </a:cubicBezTo>
                <a:cubicBezTo>
                  <a:pt x="345" y="61"/>
                  <a:pt x="357" y="61"/>
                  <a:pt x="368" y="61"/>
                </a:cubicBezTo>
                <a:cubicBezTo>
                  <a:pt x="369" y="61"/>
                  <a:pt x="369" y="60"/>
                  <a:pt x="370" y="61"/>
                </a:cubicBezTo>
                <a:cubicBezTo>
                  <a:pt x="371" y="59"/>
                  <a:pt x="375" y="60"/>
                  <a:pt x="378" y="60"/>
                </a:cubicBezTo>
                <a:cubicBezTo>
                  <a:pt x="375" y="61"/>
                  <a:pt x="375" y="61"/>
                  <a:pt x="375" y="61"/>
                </a:cubicBezTo>
                <a:cubicBezTo>
                  <a:pt x="382" y="61"/>
                  <a:pt x="391" y="61"/>
                  <a:pt x="399" y="61"/>
                </a:cubicBezTo>
                <a:cubicBezTo>
                  <a:pt x="400" y="60"/>
                  <a:pt x="400" y="60"/>
                  <a:pt x="400" y="60"/>
                </a:cubicBezTo>
                <a:cubicBezTo>
                  <a:pt x="402" y="59"/>
                  <a:pt x="404" y="61"/>
                  <a:pt x="406" y="60"/>
                </a:cubicBezTo>
                <a:cubicBezTo>
                  <a:pt x="406" y="60"/>
                  <a:pt x="406" y="60"/>
                  <a:pt x="406" y="60"/>
                </a:cubicBezTo>
                <a:cubicBezTo>
                  <a:pt x="426" y="61"/>
                  <a:pt x="450" y="60"/>
                  <a:pt x="471" y="60"/>
                </a:cubicBezTo>
                <a:cubicBezTo>
                  <a:pt x="453" y="59"/>
                  <a:pt x="433" y="59"/>
                  <a:pt x="415" y="59"/>
                </a:cubicBezTo>
                <a:cubicBezTo>
                  <a:pt x="415" y="59"/>
                  <a:pt x="415" y="59"/>
                  <a:pt x="415" y="59"/>
                </a:cubicBezTo>
                <a:cubicBezTo>
                  <a:pt x="414" y="59"/>
                  <a:pt x="414" y="59"/>
                  <a:pt x="414" y="59"/>
                </a:cubicBezTo>
                <a:cubicBezTo>
                  <a:pt x="410" y="57"/>
                  <a:pt x="407" y="61"/>
                  <a:pt x="403" y="59"/>
                </a:cubicBezTo>
                <a:cubicBezTo>
                  <a:pt x="396" y="61"/>
                  <a:pt x="390" y="57"/>
                  <a:pt x="383" y="59"/>
                </a:cubicBezTo>
                <a:cubicBezTo>
                  <a:pt x="381" y="58"/>
                  <a:pt x="381" y="58"/>
                  <a:pt x="381" y="58"/>
                </a:cubicBezTo>
                <a:cubicBezTo>
                  <a:pt x="393" y="57"/>
                  <a:pt x="403" y="59"/>
                  <a:pt x="414" y="58"/>
                </a:cubicBezTo>
                <a:cubicBezTo>
                  <a:pt x="404" y="57"/>
                  <a:pt x="404" y="57"/>
                  <a:pt x="404" y="57"/>
                </a:cubicBezTo>
                <a:cubicBezTo>
                  <a:pt x="403" y="57"/>
                  <a:pt x="399" y="58"/>
                  <a:pt x="399" y="56"/>
                </a:cubicBezTo>
                <a:cubicBezTo>
                  <a:pt x="381" y="55"/>
                  <a:pt x="381" y="55"/>
                  <a:pt x="381" y="55"/>
                </a:cubicBezTo>
                <a:cubicBezTo>
                  <a:pt x="380" y="55"/>
                  <a:pt x="379" y="55"/>
                  <a:pt x="379" y="54"/>
                </a:cubicBezTo>
                <a:cubicBezTo>
                  <a:pt x="380" y="54"/>
                  <a:pt x="381" y="54"/>
                  <a:pt x="382" y="54"/>
                </a:cubicBezTo>
                <a:cubicBezTo>
                  <a:pt x="382" y="54"/>
                  <a:pt x="382" y="54"/>
                  <a:pt x="382" y="54"/>
                </a:cubicBezTo>
                <a:cubicBezTo>
                  <a:pt x="382" y="54"/>
                  <a:pt x="381" y="54"/>
                  <a:pt x="381" y="54"/>
                </a:cubicBezTo>
                <a:cubicBezTo>
                  <a:pt x="383" y="54"/>
                  <a:pt x="383" y="54"/>
                  <a:pt x="383" y="54"/>
                </a:cubicBezTo>
                <a:cubicBezTo>
                  <a:pt x="383" y="54"/>
                  <a:pt x="383" y="54"/>
                  <a:pt x="382" y="54"/>
                </a:cubicBezTo>
                <a:cubicBezTo>
                  <a:pt x="383" y="54"/>
                  <a:pt x="383" y="54"/>
                  <a:pt x="383" y="54"/>
                </a:cubicBezTo>
                <a:cubicBezTo>
                  <a:pt x="384" y="54"/>
                  <a:pt x="387" y="53"/>
                  <a:pt x="388" y="54"/>
                </a:cubicBezTo>
                <a:cubicBezTo>
                  <a:pt x="388" y="54"/>
                  <a:pt x="388" y="54"/>
                  <a:pt x="388" y="54"/>
                </a:cubicBezTo>
                <a:cubicBezTo>
                  <a:pt x="426" y="54"/>
                  <a:pt x="426" y="54"/>
                  <a:pt x="426" y="54"/>
                </a:cubicBezTo>
                <a:cubicBezTo>
                  <a:pt x="425" y="53"/>
                  <a:pt x="425" y="53"/>
                  <a:pt x="425" y="53"/>
                </a:cubicBezTo>
                <a:cubicBezTo>
                  <a:pt x="407" y="52"/>
                  <a:pt x="386" y="52"/>
                  <a:pt x="368" y="51"/>
                </a:cubicBezTo>
                <a:cubicBezTo>
                  <a:pt x="366" y="51"/>
                  <a:pt x="360" y="51"/>
                  <a:pt x="362" y="49"/>
                </a:cubicBezTo>
                <a:cubicBezTo>
                  <a:pt x="364" y="50"/>
                  <a:pt x="365" y="48"/>
                  <a:pt x="367" y="49"/>
                </a:cubicBezTo>
                <a:cubicBezTo>
                  <a:pt x="366" y="49"/>
                  <a:pt x="366" y="49"/>
                  <a:pt x="366" y="49"/>
                </a:cubicBezTo>
                <a:cubicBezTo>
                  <a:pt x="367" y="49"/>
                  <a:pt x="367" y="49"/>
                  <a:pt x="367" y="49"/>
                </a:cubicBezTo>
                <a:cubicBezTo>
                  <a:pt x="367" y="49"/>
                  <a:pt x="367" y="49"/>
                  <a:pt x="367" y="49"/>
                </a:cubicBezTo>
                <a:cubicBezTo>
                  <a:pt x="368" y="49"/>
                  <a:pt x="368" y="49"/>
                  <a:pt x="368" y="49"/>
                </a:cubicBezTo>
                <a:cubicBezTo>
                  <a:pt x="383" y="49"/>
                  <a:pt x="383" y="49"/>
                  <a:pt x="383" y="49"/>
                </a:cubicBezTo>
                <a:cubicBezTo>
                  <a:pt x="387" y="48"/>
                  <a:pt x="387" y="48"/>
                  <a:pt x="387" y="48"/>
                </a:cubicBezTo>
                <a:cubicBezTo>
                  <a:pt x="381" y="48"/>
                  <a:pt x="375" y="48"/>
                  <a:pt x="369" y="48"/>
                </a:cubicBezTo>
                <a:cubicBezTo>
                  <a:pt x="368" y="47"/>
                  <a:pt x="368" y="47"/>
                  <a:pt x="368" y="47"/>
                </a:cubicBezTo>
                <a:cubicBezTo>
                  <a:pt x="372" y="46"/>
                  <a:pt x="378" y="47"/>
                  <a:pt x="381" y="46"/>
                </a:cubicBezTo>
                <a:cubicBezTo>
                  <a:pt x="376" y="45"/>
                  <a:pt x="373" y="46"/>
                  <a:pt x="368" y="46"/>
                </a:cubicBezTo>
                <a:cubicBezTo>
                  <a:pt x="368" y="45"/>
                  <a:pt x="368" y="45"/>
                  <a:pt x="368" y="45"/>
                </a:cubicBezTo>
                <a:cubicBezTo>
                  <a:pt x="368" y="45"/>
                  <a:pt x="369" y="45"/>
                  <a:pt x="370" y="45"/>
                </a:cubicBezTo>
                <a:cubicBezTo>
                  <a:pt x="372" y="43"/>
                  <a:pt x="375" y="44"/>
                  <a:pt x="378" y="44"/>
                </a:cubicBezTo>
                <a:cubicBezTo>
                  <a:pt x="382" y="44"/>
                  <a:pt x="385" y="44"/>
                  <a:pt x="388" y="44"/>
                </a:cubicBezTo>
                <a:cubicBezTo>
                  <a:pt x="391" y="43"/>
                  <a:pt x="397" y="44"/>
                  <a:pt x="400" y="44"/>
                </a:cubicBezTo>
                <a:cubicBezTo>
                  <a:pt x="400" y="44"/>
                  <a:pt x="399" y="44"/>
                  <a:pt x="399" y="44"/>
                </a:cubicBezTo>
                <a:cubicBezTo>
                  <a:pt x="400" y="43"/>
                  <a:pt x="400" y="42"/>
                  <a:pt x="402" y="42"/>
                </a:cubicBezTo>
                <a:cubicBezTo>
                  <a:pt x="403" y="42"/>
                  <a:pt x="404" y="42"/>
                  <a:pt x="404" y="43"/>
                </a:cubicBezTo>
                <a:cubicBezTo>
                  <a:pt x="405" y="43"/>
                  <a:pt x="407" y="43"/>
                  <a:pt x="408" y="43"/>
                </a:cubicBezTo>
                <a:cubicBezTo>
                  <a:pt x="408" y="42"/>
                  <a:pt x="408" y="42"/>
                  <a:pt x="408" y="42"/>
                </a:cubicBezTo>
                <a:cubicBezTo>
                  <a:pt x="409" y="43"/>
                  <a:pt x="411" y="42"/>
                  <a:pt x="412" y="43"/>
                </a:cubicBezTo>
                <a:cubicBezTo>
                  <a:pt x="412" y="43"/>
                  <a:pt x="412" y="43"/>
                  <a:pt x="412" y="43"/>
                </a:cubicBezTo>
                <a:cubicBezTo>
                  <a:pt x="419" y="43"/>
                  <a:pt x="428" y="44"/>
                  <a:pt x="435" y="43"/>
                </a:cubicBezTo>
                <a:cubicBezTo>
                  <a:pt x="437" y="43"/>
                  <a:pt x="445" y="43"/>
                  <a:pt x="450" y="43"/>
                </a:cubicBezTo>
                <a:cubicBezTo>
                  <a:pt x="451" y="42"/>
                  <a:pt x="451" y="42"/>
                  <a:pt x="451" y="42"/>
                </a:cubicBezTo>
                <a:cubicBezTo>
                  <a:pt x="435" y="42"/>
                  <a:pt x="435" y="42"/>
                  <a:pt x="435" y="42"/>
                </a:cubicBezTo>
                <a:cubicBezTo>
                  <a:pt x="434" y="42"/>
                  <a:pt x="434" y="42"/>
                  <a:pt x="434" y="42"/>
                </a:cubicBezTo>
                <a:cubicBezTo>
                  <a:pt x="424" y="42"/>
                  <a:pt x="424" y="42"/>
                  <a:pt x="424" y="42"/>
                </a:cubicBezTo>
                <a:cubicBezTo>
                  <a:pt x="414" y="40"/>
                  <a:pt x="402" y="40"/>
                  <a:pt x="391" y="40"/>
                </a:cubicBezTo>
                <a:cubicBezTo>
                  <a:pt x="385" y="39"/>
                  <a:pt x="379" y="39"/>
                  <a:pt x="373" y="38"/>
                </a:cubicBezTo>
                <a:cubicBezTo>
                  <a:pt x="380" y="36"/>
                  <a:pt x="388" y="37"/>
                  <a:pt x="396" y="36"/>
                </a:cubicBezTo>
                <a:cubicBezTo>
                  <a:pt x="390" y="35"/>
                  <a:pt x="382" y="36"/>
                  <a:pt x="376" y="35"/>
                </a:cubicBezTo>
                <a:cubicBezTo>
                  <a:pt x="402" y="35"/>
                  <a:pt x="431" y="37"/>
                  <a:pt x="459" y="36"/>
                </a:cubicBezTo>
                <a:cubicBezTo>
                  <a:pt x="460" y="35"/>
                  <a:pt x="460" y="35"/>
                  <a:pt x="460" y="35"/>
                </a:cubicBezTo>
                <a:cubicBezTo>
                  <a:pt x="452" y="34"/>
                  <a:pt x="443" y="35"/>
                  <a:pt x="435" y="34"/>
                </a:cubicBezTo>
                <a:cubicBezTo>
                  <a:pt x="435" y="33"/>
                  <a:pt x="435" y="33"/>
                  <a:pt x="435" y="33"/>
                </a:cubicBezTo>
                <a:cubicBezTo>
                  <a:pt x="445" y="33"/>
                  <a:pt x="445" y="33"/>
                  <a:pt x="445" y="33"/>
                </a:cubicBezTo>
                <a:cubicBezTo>
                  <a:pt x="429" y="32"/>
                  <a:pt x="414" y="31"/>
                  <a:pt x="397" y="32"/>
                </a:cubicBezTo>
                <a:cubicBezTo>
                  <a:pt x="395" y="31"/>
                  <a:pt x="393" y="31"/>
                  <a:pt x="391" y="30"/>
                </a:cubicBezTo>
                <a:cubicBezTo>
                  <a:pt x="410" y="30"/>
                  <a:pt x="428" y="32"/>
                  <a:pt x="445" y="31"/>
                </a:cubicBezTo>
                <a:cubicBezTo>
                  <a:pt x="439" y="31"/>
                  <a:pt x="434" y="30"/>
                  <a:pt x="428" y="30"/>
                </a:cubicBezTo>
                <a:cubicBezTo>
                  <a:pt x="426" y="30"/>
                  <a:pt x="426" y="30"/>
                  <a:pt x="426" y="30"/>
                </a:cubicBezTo>
                <a:cubicBezTo>
                  <a:pt x="428" y="29"/>
                  <a:pt x="428" y="29"/>
                  <a:pt x="428" y="29"/>
                </a:cubicBezTo>
                <a:cubicBezTo>
                  <a:pt x="449" y="29"/>
                  <a:pt x="449" y="29"/>
                  <a:pt x="449" y="29"/>
                </a:cubicBezTo>
                <a:cubicBezTo>
                  <a:pt x="449" y="29"/>
                  <a:pt x="449" y="29"/>
                  <a:pt x="449" y="29"/>
                </a:cubicBezTo>
                <a:cubicBezTo>
                  <a:pt x="432" y="28"/>
                  <a:pt x="415" y="28"/>
                  <a:pt x="398" y="27"/>
                </a:cubicBezTo>
                <a:cubicBezTo>
                  <a:pt x="399" y="26"/>
                  <a:pt x="399" y="26"/>
                  <a:pt x="399" y="26"/>
                </a:cubicBezTo>
                <a:cubicBezTo>
                  <a:pt x="417" y="24"/>
                  <a:pt x="432" y="30"/>
                  <a:pt x="449" y="27"/>
                </a:cubicBezTo>
                <a:cubicBezTo>
                  <a:pt x="444" y="26"/>
                  <a:pt x="440" y="27"/>
                  <a:pt x="436" y="26"/>
                </a:cubicBezTo>
                <a:cubicBezTo>
                  <a:pt x="445" y="26"/>
                  <a:pt x="455" y="25"/>
                  <a:pt x="464" y="25"/>
                </a:cubicBezTo>
                <a:cubicBezTo>
                  <a:pt x="463" y="23"/>
                  <a:pt x="471" y="25"/>
                  <a:pt x="474" y="23"/>
                </a:cubicBezTo>
                <a:cubicBezTo>
                  <a:pt x="461" y="23"/>
                  <a:pt x="447" y="23"/>
                  <a:pt x="435" y="22"/>
                </a:cubicBezTo>
                <a:cubicBezTo>
                  <a:pt x="438" y="21"/>
                  <a:pt x="441" y="21"/>
                  <a:pt x="444" y="21"/>
                </a:cubicBezTo>
                <a:cubicBezTo>
                  <a:pt x="443" y="21"/>
                  <a:pt x="443" y="21"/>
                  <a:pt x="443" y="20"/>
                </a:cubicBezTo>
                <a:cubicBezTo>
                  <a:pt x="443" y="20"/>
                  <a:pt x="443" y="20"/>
                  <a:pt x="443" y="20"/>
                </a:cubicBezTo>
                <a:cubicBezTo>
                  <a:pt x="452" y="20"/>
                  <a:pt x="460" y="21"/>
                  <a:pt x="468" y="19"/>
                </a:cubicBezTo>
                <a:cubicBezTo>
                  <a:pt x="464" y="19"/>
                  <a:pt x="460" y="19"/>
                  <a:pt x="457" y="18"/>
                </a:cubicBezTo>
                <a:cubicBezTo>
                  <a:pt x="457" y="18"/>
                  <a:pt x="458" y="17"/>
                  <a:pt x="458" y="17"/>
                </a:cubicBezTo>
                <a:cubicBezTo>
                  <a:pt x="457" y="17"/>
                  <a:pt x="455" y="17"/>
                  <a:pt x="454" y="16"/>
                </a:cubicBezTo>
                <a:cubicBezTo>
                  <a:pt x="455" y="15"/>
                  <a:pt x="455" y="15"/>
                  <a:pt x="455" y="15"/>
                </a:cubicBezTo>
                <a:cubicBezTo>
                  <a:pt x="459" y="17"/>
                  <a:pt x="463" y="15"/>
                  <a:pt x="467" y="15"/>
                </a:cubicBezTo>
                <a:cubicBezTo>
                  <a:pt x="446" y="13"/>
                  <a:pt x="446" y="13"/>
                  <a:pt x="446" y="13"/>
                </a:cubicBezTo>
                <a:cubicBezTo>
                  <a:pt x="457" y="13"/>
                  <a:pt x="467" y="13"/>
                  <a:pt x="478" y="13"/>
                </a:cubicBezTo>
                <a:close/>
                <a:moveTo>
                  <a:pt x="20" y="46"/>
                </a:moveTo>
                <a:cubicBezTo>
                  <a:pt x="22" y="46"/>
                  <a:pt x="22" y="46"/>
                  <a:pt x="22" y="46"/>
                </a:cubicBezTo>
                <a:cubicBezTo>
                  <a:pt x="22" y="46"/>
                  <a:pt x="22" y="46"/>
                  <a:pt x="22" y="46"/>
                </a:cubicBezTo>
                <a:lnTo>
                  <a:pt x="20" y="46"/>
                </a:lnTo>
                <a:close/>
                <a:moveTo>
                  <a:pt x="224" y="74"/>
                </a:moveTo>
                <a:cubicBezTo>
                  <a:pt x="214" y="74"/>
                  <a:pt x="214" y="74"/>
                  <a:pt x="214" y="74"/>
                </a:cubicBezTo>
                <a:cubicBezTo>
                  <a:pt x="213" y="74"/>
                  <a:pt x="213" y="74"/>
                  <a:pt x="212" y="74"/>
                </a:cubicBezTo>
                <a:cubicBezTo>
                  <a:pt x="214" y="74"/>
                  <a:pt x="214" y="74"/>
                  <a:pt x="214" y="74"/>
                </a:cubicBezTo>
                <a:cubicBezTo>
                  <a:pt x="216" y="74"/>
                  <a:pt x="217" y="73"/>
                  <a:pt x="218" y="73"/>
                </a:cubicBezTo>
                <a:cubicBezTo>
                  <a:pt x="234" y="73"/>
                  <a:pt x="234" y="73"/>
                  <a:pt x="234" y="73"/>
                </a:cubicBezTo>
                <a:cubicBezTo>
                  <a:pt x="234" y="73"/>
                  <a:pt x="234" y="73"/>
                  <a:pt x="235" y="73"/>
                </a:cubicBezTo>
                <a:cubicBezTo>
                  <a:pt x="234" y="73"/>
                  <a:pt x="234" y="73"/>
                  <a:pt x="234" y="73"/>
                </a:cubicBezTo>
                <a:cubicBezTo>
                  <a:pt x="230" y="73"/>
                  <a:pt x="227" y="73"/>
                  <a:pt x="224" y="74"/>
                </a:cubicBezTo>
                <a:close/>
                <a:moveTo>
                  <a:pt x="380" y="69"/>
                </a:moveTo>
                <a:cubicBezTo>
                  <a:pt x="379" y="69"/>
                  <a:pt x="378" y="69"/>
                  <a:pt x="377" y="69"/>
                </a:cubicBezTo>
                <a:cubicBezTo>
                  <a:pt x="377" y="69"/>
                  <a:pt x="379" y="69"/>
                  <a:pt x="380" y="69"/>
                </a:cubicBezTo>
                <a:close/>
                <a:moveTo>
                  <a:pt x="367" y="70"/>
                </a:moveTo>
                <a:cubicBezTo>
                  <a:pt x="364" y="70"/>
                  <a:pt x="364" y="70"/>
                  <a:pt x="364" y="70"/>
                </a:cubicBezTo>
                <a:cubicBezTo>
                  <a:pt x="364" y="70"/>
                  <a:pt x="364" y="70"/>
                  <a:pt x="364" y="70"/>
                </a:cubicBezTo>
                <a:cubicBezTo>
                  <a:pt x="364" y="70"/>
                  <a:pt x="364" y="70"/>
                  <a:pt x="364" y="70"/>
                </a:cubicBezTo>
                <a:cubicBezTo>
                  <a:pt x="365" y="70"/>
                  <a:pt x="366" y="69"/>
                  <a:pt x="367" y="70"/>
                </a:cubicBezTo>
                <a:close/>
                <a:moveTo>
                  <a:pt x="415" y="11"/>
                </a:moveTo>
                <a:cubicBezTo>
                  <a:pt x="410" y="11"/>
                  <a:pt x="410" y="11"/>
                  <a:pt x="410" y="11"/>
                </a:cubicBezTo>
                <a:cubicBezTo>
                  <a:pt x="411" y="11"/>
                  <a:pt x="413" y="11"/>
                  <a:pt x="415" y="11"/>
                </a:cubicBezTo>
                <a:cubicBezTo>
                  <a:pt x="419" y="11"/>
                  <a:pt x="419" y="11"/>
                  <a:pt x="419" y="11"/>
                </a:cubicBezTo>
                <a:cubicBezTo>
                  <a:pt x="417" y="12"/>
                  <a:pt x="416" y="11"/>
                  <a:pt x="415" y="11"/>
                </a:cubicBezTo>
                <a:close/>
                <a:moveTo>
                  <a:pt x="422" y="12"/>
                </a:moveTo>
                <a:cubicBezTo>
                  <a:pt x="428" y="12"/>
                  <a:pt x="433" y="12"/>
                  <a:pt x="439" y="13"/>
                </a:cubicBezTo>
                <a:cubicBezTo>
                  <a:pt x="433" y="12"/>
                  <a:pt x="428" y="12"/>
                  <a:pt x="422" y="12"/>
                </a:cubicBezTo>
                <a:close/>
              </a:path>
            </a:pathLst>
          </a:custGeom>
          <a:solidFill>
            <a:srgbClr val="D7706E"/>
          </a:solidFill>
          <a:ln>
            <a:noFill/>
          </a:ln>
        </p:spPr>
        <p:txBody>
          <a:bodyPr vert="horz" wrap="square" lIns="91440" tIns="45720" rIns="91440" bIns="45720" numCol="1" anchor="ctr" anchorCtr="0" compatLnSpc="1"/>
          <a:lstStyle/>
          <a:p>
            <a:pPr lvl="0"/>
            <a:endParaRPr lang="zh-CN" altLang="en-US"/>
          </a:p>
        </p:txBody>
      </p:sp>
      <p:sp>
        <p:nvSpPr>
          <p:cNvPr id="17" name="文本框 16"/>
          <p:cNvSpPr txBox="1"/>
          <p:nvPr/>
        </p:nvSpPr>
        <p:spPr>
          <a:xfrm>
            <a:off x="97155" y="4541520"/>
            <a:ext cx="2856865" cy="583565"/>
          </a:xfrm>
          <a:prstGeom prst="rect">
            <a:avLst/>
          </a:prstGeom>
          <a:noFill/>
        </p:spPr>
        <p:txBody>
          <a:bodyPr wrap="square" rtlCol="0">
            <a:spAutoFit/>
          </a:bodyPr>
          <a:lstStyle/>
          <a:p>
            <a:pPr algn="ctr"/>
            <a:r>
              <a:rPr lang="zh-CN" altLang="en-US" sz="3200">
                <a:solidFill>
                  <a:schemeClr val="bg1"/>
                </a:solidFill>
                <a:latin typeface="楷体" panose="02010609060101010101" charset="-122"/>
                <a:ea typeface="楷体" panose="02010609060101010101" charset="-122"/>
              </a:rPr>
              <a:t>第三部分</a:t>
            </a:r>
            <a:endParaRPr lang="zh-CN" altLang="en-US" sz="3200">
              <a:solidFill>
                <a:schemeClr val="bg1"/>
              </a:solidFill>
              <a:latin typeface="楷体" panose="02010609060101010101" charset="-122"/>
              <a:ea typeface="楷体" panose="02010609060101010101" charset="-122"/>
            </a:endParaRPr>
          </a:p>
        </p:txBody>
      </p:sp>
      <p:sp>
        <p:nvSpPr>
          <p:cNvPr id="11" name="文本框 10"/>
          <p:cNvSpPr txBox="1"/>
          <p:nvPr/>
        </p:nvSpPr>
        <p:spPr>
          <a:xfrm>
            <a:off x="2954020" y="935355"/>
            <a:ext cx="8426450" cy="1076325"/>
          </a:xfrm>
          <a:prstGeom prst="rect">
            <a:avLst/>
          </a:prstGeom>
          <a:noFill/>
        </p:spPr>
        <p:txBody>
          <a:bodyPr wrap="square" rtlCol="0">
            <a:spAutoFit/>
          </a:bodyPr>
          <a:lstStyle/>
          <a:p>
            <a:r>
              <a:rPr lang="zh-CN" altLang="en-US" sz="3200">
                <a:latin typeface="宋体" panose="02010600030101010101" pitchFamily="2" charset="-122"/>
                <a:ea typeface="宋体" panose="02010600030101010101" pitchFamily="2" charset="-122"/>
              </a:rPr>
              <a:t>知人论世，了解作家，了解作品的创作背景和所呈现的社会风貌。</a:t>
            </a:r>
            <a:endParaRPr lang="zh-CN" altLang="en-US" sz="3200">
              <a:latin typeface="宋体" panose="02010600030101010101" pitchFamily="2" charset="-122"/>
              <a:ea typeface="宋体" pitchFamily="2" charset="-122"/>
            </a:endParaRPr>
          </a:p>
        </p:txBody>
      </p:sp>
      <p:sp>
        <p:nvSpPr>
          <p:cNvPr id="12" name="文本框 11"/>
          <p:cNvSpPr txBox="1"/>
          <p:nvPr/>
        </p:nvSpPr>
        <p:spPr>
          <a:xfrm>
            <a:off x="2954020" y="2830195"/>
            <a:ext cx="7950200" cy="583565"/>
          </a:xfrm>
          <a:prstGeom prst="rect">
            <a:avLst/>
          </a:prstGeom>
          <a:noFill/>
        </p:spPr>
        <p:txBody>
          <a:bodyPr wrap="square" rtlCol="0">
            <a:spAutoFit/>
          </a:bodyPr>
          <a:lstStyle/>
          <a:p>
            <a:r>
              <a:rPr lang="zh-CN" altLang="en-US" sz="3200">
                <a:latin typeface="宋体" panose="02010600030101010101" pitchFamily="2" charset="-122"/>
                <a:ea typeface="宋体" panose="02010600030101010101" pitchFamily="2" charset="-122"/>
              </a:rPr>
              <a:t>了解故事梗概，把握主要人物和主要情节。</a:t>
            </a:r>
            <a:endParaRPr lang="zh-CN" altLang="en-US" sz="3200">
              <a:latin typeface="宋体" panose="02010600030101010101" pitchFamily="2" charset="-122"/>
              <a:ea typeface="宋体" panose="02010600030101010101" pitchFamily="2" charset="-122"/>
            </a:endParaRPr>
          </a:p>
        </p:txBody>
      </p:sp>
      <p:sp>
        <p:nvSpPr>
          <p:cNvPr id="18" name="文本框 17"/>
          <p:cNvSpPr txBox="1"/>
          <p:nvPr/>
        </p:nvSpPr>
        <p:spPr>
          <a:xfrm>
            <a:off x="3105150" y="4472940"/>
            <a:ext cx="7647940" cy="1076325"/>
          </a:xfrm>
          <a:prstGeom prst="rect">
            <a:avLst/>
          </a:prstGeom>
          <a:noFill/>
        </p:spPr>
        <p:txBody>
          <a:bodyPr wrap="square" rtlCol="0">
            <a:spAutoFit/>
          </a:bodyPr>
          <a:lstStyle/>
          <a:p>
            <a:r>
              <a:rPr lang="zh-CN" altLang="en-US" sz="3200">
                <a:latin typeface="宋体" panose="02010600030101010101" pitchFamily="2" charset="-122"/>
                <a:ea typeface="宋体" panose="02010600030101010101" pitchFamily="2" charset="-122"/>
              </a:rPr>
              <a:t>选文细读，深入分析典型人物和典型环境，</a:t>
            </a:r>
            <a:endParaRPr lang="zh-CN" altLang="en-US" sz="3200">
              <a:latin typeface="宋体" panose="02010600030101010101" pitchFamily="2" charset="-122"/>
              <a:ea typeface="宋体" panose="02010600030101010101" pitchFamily="2" charset="-122"/>
            </a:endParaRPr>
          </a:p>
          <a:p>
            <a:r>
              <a:rPr lang="zh-CN" altLang="en-US" sz="3200">
                <a:latin typeface="宋体" panose="02010600030101010101" pitchFamily="2" charset="-122"/>
                <a:ea typeface="宋体" panose="02010600030101010101" pitchFamily="2" charset="-122"/>
              </a:rPr>
              <a:t>鉴赏艺术手法。</a:t>
            </a:r>
            <a:endParaRPr lang="zh-CN" altLang="en-US" sz="3200">
              <a:latin typeface="宋体" panose="02010600030101010101" pitchFamily="2" charset="-122"/>
              <a:ea typeface="宋体" panose="02010600030101010101" pitchFamily="2" charset="-122"/>
            </a:endParaRPr>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1000"/>
                                        <p:tgtEl>
                                          <p:spTgt spid="34"/>
                                        </p:tgtEl>
                                      </p:cBhvr>
                                    </p:animEffect>
                                    <p:anim calcmode="lin" valueType="num">
                                      <p:cBhvr>
                                        <p:cTn id="8" dur="1000" fill="hold"/>
                                        <p:tgtEl>
                                          <p:spTgt spid="34"/>
                                        </p:tgtEl>
                                        <p:attrNameLst>
                                          <p:attrName>ppt_x</p:attrName>
                                        </p:attrNameLst>
                                      </p:cBhvr>
                                      <p:tavLst>
                                        <p:tav tm="0">
                                          <p:val>
                                            <p:strVal val="#ppt_x"/>
                                          </p:val>
                                        </p:tav>
                                        <p:tav tm="100000">
                                          <p:val>
                                            <p:strVal val="#ppt_x"/>
                                          </p:val>
                                        </p:tav>
                                      </p:tavLst>
                                    </p:anim>
                                    <p:anim calcmode="lin" valueType="num">
                                      <p:cBhvr>
                                        <p:cTn id="9" dur="1000" fill="hold"/>
                                        <p:tgtEl>
                                          <p:spTgt spid="3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1000"/>
                                        <p:tgtEl>
                                          <p:spTgt spid="13"/>
                                        </p:tgtEl>
                                      </p:cBhvr>
                                    </p:animEffect>
                                    <p:anim calcmode="lin" valueType="num">
                                      <p:cBhvr>
                                        <p:cTn id="13" dur="1000" fill="hold"/>
                                        <p:tgtEl>
                                          <p:spTgt spid="13"/>
                                        </p:tgtEl>
                                        <p:attrNameLst>
                                          <p:attrName>ppt_x</p:attrName>
                                        </p:attrNameLst>
                                      </p:cBhvr>
                                      <p:tavLst>
                                        <p:tav tm="0">
                                          <p:val>
                                            <p:strVal val="#ppt_x"/>
                                          </p:val>
                                        </p:tav>
                                        <p:tav tm="100000">
                                          <p:val>
                                            <p:strVal val="#ppt_x"/>
                                          </p:val>
                                        </p:tav>
                                      </p:tavLst>
                                    </p:anim>
                                    <p:anim calcmode="lin" valueType="num">
                                      <p:cBhvr>
                                        <p:cTn id="14" dur="1000" fill="hold"/>
                                        <p:tgtEl>
                                          <p:spTgt spid="13"/>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1000"/>
                                        <p:tgtEl>
                                          <p:spTgt spid="14"/>
                                        </p:tgtEl>
                                      </p:cBhvr>
                                    </p:animEffect>
                                    <p:anim calcmode="lin" valueType="num">
                                      <p:cBhvr>
                                        <p:cTn id="18" dur="1000" fill="hold"/>
                                        <p:tgtEl>
                                          <p:spTgt spid="14"/>
                                        </p:tgtEl>
                                        <p:attrNameLst>
                                          <p:attrName>ppt_x</p:attrName>
                                        </p:attrNameLst>
                                      </p:cBhvr>
                                      <p:tavLst>
                                        <p:tav tm="0">
                                          <p:val>
                                            <p:strVal val="#ppt_x"/>
                                          </p:val>
                                        </p:tav>
                                        <p:tav tm="100000">
                                          <p:val>
                                            <p:strVal val="#ppt_x"/>
                                          </p:val>
                                        </p:tav>
                                      </p:tavLst>
                                    </p:anim>
                                    <p:anim calcmode="lin" valueType="num">
                                      <p:cBhvr>
                                        <p:cTn id="19" dur="1000" fill="hold"/>
                                        <p:tgtEl>
                                          <p:spTgt spid="14"/>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fade">
                                      <p:cBhvr>
                                        <p:cTn id="22" dur="1000"/>
                                        <p:tgtEl>
                                          <p:spTgt spid="15"/>
                                        </p:tgtEl>
                                      </p:cBhvr>
                                    </p:animEffect>
                                    <p:anim calcmode="lin" valueType="num">
                                      <p:cBhvr>
                                        <p:cTn id="23" dur="1000" fill="hold"/>
                                        <p:tgtEl>
                                          <p:spTgt spid="15"/>
                                        </p:tgtEl>
                                        <p:attrNameLst>
                                          <p:attrName>ppt_x</p:attrName>
                                        </p:attrNameLst>
                                      </p:cBhvr>
                                      <p:tavLst>
                                        <p:tav tm="0">
                                          <p:val>
                                            <p:strVal val="#ppt_x"/>
                                          </p:val>
                                        </p:tav>
                                        <p:tav tm="100000">
                                          <p:val>
                                            <p:strVal val="#ppt_x"/>
                                          </p:val>
                                        </p:tav>
                                      </p:tavLst>
                                    </p:anim>
                                    <p:anim calcmode="lin" valueType="num">
                                      <p:cBhvr>
                                        <p:cTn id="24" dur="1000" fill="hold"/>
                                        <p:tgtEl>
                                          <p:spTgt spid="15"/>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fade">
                                      <p:cBhvr>
                                        <p:cTn id="27" dur="1000"/>
                                        <p:tgtEl>
                                          <p:spTgt spid="16"/>
                                        </p:tgtEl>
                                      </p:cBhvr>
                                    </p:animEffect>
                                    <p:anim calcmode="lin" valueType="num">
                                      <p:cBhvr>
                                        <p:cTn id="28" dur="1000" fill="hold"/>
                                        <p:tgtEl>
                                          <p:spTgt spid="16"/>
                                        </p:tgtEl>
                                        <p:attrNameLst>
                                          <p:attrName>ppt_x</p:attrName>
                                        </p:attrNameLst>
                                      </p:cBhvr>
                                      <p:tavLst>
                                        <p:tav tm="0">
                                          <p:val>
                                            <p:strVal val="#ppt_x"/>
                                          </p:val>
                                        </p:tav>
                                        <p:tav tm="100000">
                                          <p:val>
                                            <p:strVal val="#ppt_x"/>
                                          </p:val>
                                        </p:tav>
                                      </p:tavLst>
                                    </p:anim>
                                    <p:anim calcmode="lin" valueType="num">
                                      <p:cBhvr>
                                        <p:cTn id="29" dur="1000" fill="hold"/>
                                        <p:tgtEl>
                                          <p:spTgt spid="16"/>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fade">
                                      <p:cBhvr>
                                        <p:cTn id="32" dur="1000"/>
                                        <p:tgtEl>
                                          <p:spTgt spid="17"/>
                                        </p:tgtEl>
                                      </p:cBhvr>
                                    </p:animEffect>
                                    <p:anim calcmode="lin" valueType="num">
                                      <p:cBhvr>
                                        <p:cTn id="33" dur="1000" fill="hold"/>
                                        <p:tgtEl>
                                          <p:spTgt spid="17"/>
                                        </p:tgtEl>
                                        <p:attrNameLst>
                                          <p:attrName>ppt_x</p:attrName>
                                        </p:attrNameLst>
                                      </p:cBhvr>
                                      <p:tavLst>
                                        <p:tav tm="0">
                                          <p:val>
                                            <p:strVal val="#ppt_x"/>
                                          </p:val>
                                        </p:tav>
                                        <p:tav tm="100000">
                                          <p:val>
                                            <p:strVal val="#ppt_x"/>
                                          </p:val>
                                        </p:tav>
                                      </p:tavLst>
                                    </p:anim>
                                    <p:anim calcmode="lin" valueType="num">
                                      <p:cBhvr>
                                        <p:cTn id="34"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35" fill="hold" nodeType="clickPar">
                      <p:stCondLst>
                        <p:cond delay="indefinite"/>
                      </p:stCondLst>
                      <p:childTnLst>
                        <p:par>
                          <p:cTn id="36" fill="hold" nodeType="afterGroup">
                            <p:stCondLst>
                              <p:cond delay="0"/>
                            </p:stCondLst>
                            <p:childTnLst>
                              <p:par>
                                <p:cTn id="37" presetID="2" presetClass="entr" presetSubtype="4" fill="hold" nodeType="clickEffect">
                                  <p:stCondLst>
                                    <p:cond delay="0"/>
                                  </p:stCondLst>
                                  <p:childTnLst>
                                    <p:set>
                                      <p:cBhvr>
                                        <p:cTn id="38" dur="1" fill="hold">
                                          <p:stCondLst>
                                            <p:cond delay="0"/>
                                          </p:stCondLst>
                                        </p:cTn>
                                        <p:tgtEl>
                                          <p:spTgt spid="11">
                                            <p:txEl>
                                              <p:pRg st="0" end="0"/>
                                            </p:txEl>
                                          </p:spTgt>
                                        </p:tgtEl>
                                        <p:attrNameLst>
                                          <p:attrName>style.visibility</p:attrName>
                                        </p:attrNameLst>
                                      </p:cBhvr>
                                      <p:to>
                                        <p:strVal val="visible"/>
                                      </p:to>
                                    </p:set>
                                    <p:anim calcmode="lin" valueType="num">
                                      <p:cBhvr additive="base">
                                        <p:cTn id="39" dur="500" fill="hold"/>
                                        <p:tgtEl>
                                          <p:spTgt spid="11">
                                            <p:txEl>
                                              <p:pRg st="0" end="0"/>
                                            </p:txEl>
                                          </p:spTgt>
                                        </p:tgtEl>
                                        <p:attrNameLst>
                                          <p:attrName>ppt_x</p:attrName>
                                        </p:attrNameLst>
                                      </p:cBhvr>
                                      <p:tavLst>
                                        <p:tav tm="0">
                                          <p:val>
                                            <p:strVal val="#ppt_x"/>
                                          </p:val>
                                        </p:tav>
                                        <p:tav tm="100000">
                                          <p:val>
                                            <p:strVal val="#ppt_x"/>
                                          </p:val>
                                        </p:tav>
                                      </p:tavLst>
                                    </p:anim>
                                    <p:anim calcmode="lin" valueType="num">
                                      <p:cBhvr additive="base">
                                        <p:cTn id="40" dur="500" fill="hold"/>
                                        <p:tgtEl>
                                          <p:spTgt spid="1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41" fill="hold" nodeType="clickPar">
                      <p:stCondLst>
                        <p:cond delay="indefinite"/>
                      </p:stCondLst>
                      <p:childTnLst>
                        <p:par>
                          <p:cTn id="42" fill="hold" nodeType="afterGroup">
                            <p:stCondLst>
                              <p:cond delay="0"/>
                            </p:stCondLst>
                            <p:childTnLst>
                              <p:par>
                                <p:cTn id="43" presetID="7" presetClass="entr" presetSubtype="4" fill="hold" nodeType="clickEffect">
                                  <p:stCondLst>
                                    <p:cond delay="0"/>
                                  </p:stCondLst>
                                  <p:childTnLst>
                                    <p:set>
                                      <p:cBhvr>
                                        <p:cTn id="44" dur="1" fill="hold">
                                          <p:stCondLst>
                                            <p:cond delay="0"/>
                                          </p:stCondLst>
                                        </p:cTn>
                                        <p:tgtEl>
                                          <p:spTgt spid="12">
                                            <p:txEl>
                                              <p:pRg st="0" end="0"/>
                                            </p:txEl>
                                          </p:spTgt>
                                        </p:tgtEl>
                                        <p:attrNameLst>
                                          <p:attrName>style.visibility</p:attrName>
                                        </p:attrNameLst>
                                      </p:cBhvr>
                                      <p:to>
                                        <p:strVal val="visible"/>
                                      </p:to>
                                    </p:set>
                                    <p:anim calcmode="lin" valueType="num">
                                      <p:cBhvr additive="base">
                                        <p:cTn id="45" dur="5000" fill="hold"/>
                                        <p:tgtEl>
                                          <p:spTgt spid="12">
                                            <p:txEl>
                                              <p:pRg st="0" end="0"/>
                                            </p:txEl>
                                          </p:spTgt>
                                        </p:tgtEl>
                                        <p:attrNameLst>
                                          <p:attrName>ppt_x</p:attrName>
                                        </p:attrNameLst>
                                      </p:cBhvr>
                                      <p:tavLst>
                                        <p:tav tm="0">
                                          <p:val>
                                            <p:strVal val="#ppt_x"/>
                                          </p:val>
                                        </p:tav>
                                        <p:tav tm="100000">
                                          <p:val>
                                            <p:strVal val="#ppt_x"/>
                                          </p:val>
                                        </p:tav>
                                      </p:tavLst>
                                    </p:anim>
                                    <p:anim calcmode="lin" valueType="num">
                                      <p:cBhvr additive="base">
                                        <p:cTn id="46" dur="5000" fill="hold"/>
                                        <p:tgtEl>
                                          <p:spTgt spid="1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47" fill="hold" nodeType="clickPar">
                      <p:stCondLst>
                        <p:cond delay="indefinite"/>
                      </p:stCondLst>
                      <p:childTnLst>
                        <p:par>
                          <p:cTn id="48" fill="hold" nodeType="afterGroup">
                            <p:stCondLst>
                              <p:cond delay="0"/>
                            </p:stCondLst>
                            <p:childTnLst>
                              <p:par>
                                <p:cTn id="49" presetID="3" presetClass="entr" presetSubtype="10" fill="hold" nodeType="clickEffect">
                                  <p:stCondLst>
                                    <p:cond delay="0"/>
                                  </p:stCondLst>
                                  <p:childTnLst>
                                    <p:set>
                                      <p:cBhvr>
                                        <p:cTn id="50" dur="1" fill="hold">
                                          <p:stCondLst>
                                            <p:cond delay="0"/>
                                          </p:stCondLst>
                                        </p:cTn>
                                        <p:tgtEl>
                                          <p:spTgt spid="18">
                                            <p:txEl>
                                              <p:pRg st="0" end="0"/>
                                            </p:txEl>
                                          </p:spTgt>
                                        </p:tgtEl>
                                        <p:attrNameLst>
                                          <p:attrName>style.visibility</p:attrName>
                                        </p:attrNameLst>
                                      </p:cBhvr>
                                      <p:to>
                                        <p:strVal val="visible"/>
                                      </p:to>
                                    </p:set>
                                    <p:animEffect transition="in" filter="blinds(horizontal)">
                                      <p:cBhvr>
                                        <p:cTn id="51" dur="500"/>
                                        <p:tgtEl>
                                          <p:spTgt spid="18">
                                            <p:txEl>
                                              <p:pRg st="0" end="0"/>
                                            </p:txEl>
                                          </p:spTgt>
                                        </p:tgtEl>
                                      </p:cBhvr>
                                    </p:animEffect>
                                  </p:childTnLst>
                                </p:cTn>
                              </p:par>
                              <p:par>
                                <p:cTn id="52" presetID="3" presetClass="entr" presetSubtype="10" fill="hold" nodeType="withEffect">
                                  <p:stCondLst>
                                    <p:cond delay="0"/>
                                  </p:stCondLst>
                                  <p:childTnLst>
                                    <p:set>
                                      <p:cBhvr>
                                        <p:cTn id="53" dur="1" fill="hold">
                                          <p:stCondLst>
                                            <p:cond delay="0"/>
                                          </p:stCondLst>
                                        </p:cTn>
                                        <p:tgtEl>
                                          <p:spTgt spid="18">
                                            <p:txEl>
                                              <p:pRg st="1" end="1"/>
                                            </p:txEl>
                                          </p:spTgt>
                                        </p:tgtEl>
                                        <p:attrNameLst>
                                          <p:attrName>style.visibility</p:attrName>
                                        </p:attrNameLst>
                                      </p:cBhvr>
                                      <p:to>
                                        <p:strVal val="visible"/>
                                      </p:to>
                                    </p:set>
                                    <p:animEffect transition="in" filter="blinds(horizontal)">
                                      <p:cBhvr>
                                        <p:cTn id="54" dur="500"/>
                                        <p:tgtEl>
                                          <p:spTgt spid="18">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13" grpId="0"/>
      <p:bldP spid="14" grpId="0"/>
      <p:bldP spid="15" grpId="0"/>
      <p:bldP spid="16" grpId="0"/>
      <p:bldP spid="17" grpId="0"/>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椭圆 3"/>
          <p:cNvSpPr/>
          <p:nvPr/>
        </p:nvSpPr>
        <p:spPr>
          <a:xfrm>
            <a:off x="7799070" y="1464310"/>
            <a:ext cx="3996055" cy="3987800"/>
          </a:xfrm>
          <a:prstGeom prst="ellipse">
            <a:avLst/>
          </a:prstGeom>
          <a:noFill/>
          <a:ln w="0">
            <a:solidFill>
              <a:srgbClr val="B8946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0" name="图片 19" descr="6843a3967609c0293ae652e5bd974ce6"/>
          <p:cNvPicPr>
            <a:picLocks noChangeAspect="1"/>
          </p:cNvPicPr>
          <p:nvPr/>
        </p:nvPicPr>
        <p:blipFill>
          <a:blip r:embed="rId3"/>
          <a:stretch>
            <a:fillRect/>
          </a:stretch>
        </p:blipFill>
        <p:spPr>
          <a:xfrm flipH="1">
            <a:off x="8206105" y="1540510"/>
            <a:ext cx="3473450" cy="3835400"/>
          </a:xfrm>
          <a:prstGeom prst="ellipse">
            <a:avLst/>
          </a:prstGeom>
        </p:spPr>
      </p:pic>
      <p:sp>
        <p:nvSpPr>
          <p:cNvPr id="2" name="矩形 1"/>
          <p:cNvSpPr/>
          <p:nvPr/>
        </p:nvSpPr>
        <p:spPr>
          <a:xfrm>
            <a:off x="245110" y="2027555"/>
            <a:ext cx="7553960" cy="2861310"/>
          </a:xfrm>
          <a:prstGeom prst="rect">
            <a:avLst/>
          </a:prstGeom>
          <a:noFill/>
          <a:ln>
            <a:noFill/>
          </a:ln>
        </p:spPr>
        <p:txBody>
          <a:bodyPr wrap="none" rtlCol="0" anchor="t">
            <a:spAutoFit/>
          </a:bodyPr>
          <a:lstStyle/>
          <a:p>
            <a:pPr algn="ctr"/>
            <a:r>
              <a:rPr lang="zh-CN" altLang="en-US" sz="7200" b="1">
                <a:ln w="6600">
                  <a:solidFill>
                    <a:schemeClr val="accent2"/>
                  </a:solidFill>
                  <a:prstDash val="solid"/>
                </a:ln>
                <a:solidFill>
                  <a:srgbClr val="FFFFFF"/>
                </a:solidFill>
                <a:effectLst>
                  <a:outerShdw dist="38100" dir="2700000" algn="tl" rotWithShape="0">
                    <a:schemeClr val="accent2"/>
                  </a:outerShdw>
                </a:effectLst>
              </a:rPr>
              <a:t>大 卫</a:t>
            </a:r>
            <a:r>
              <a:rPr lang="zh-CN" altLang="en-US" sz="7200" b="1">
                <a:ln w="6600">
                  <a:solidFill>
                    <a:schemeClr val="accent2"/>
                  </a:solidFill>
                  <a:prstDash val="solid"/>
                </a:ln>
                <a:solidFill>
                  <a:srgbClr val="FFFFFF"/>
                </a:solidFill>
                <a:effectLst>
                  <a:outerShdw dist="38100" dir="2700000" algn="tl" rotWithShape="0">
                    <a:schemeClr val="accent2"/>
                  </a:outerShdw>
                </a:effectLst>
                <a:latin typeface="宋体" panose="02010600030101010101" pitchFamily="2" charset="-122"/>
                <a:ea typeface="宋体" panose="02010600030101010101" pitchFamily="2" charset="-122"/>
              </a:rPr>
              <a:t>·</a:t>
            </a:r>
            <a:r>
              <a:rPr lang="zh-CN" altLang="en-US" sz="7200" b="1">
                <a:ln w="6600">
                  <a:solidFill>
                    <a:schemeClr val="accent2"/>
                  </a:solidFill>
                  <a:prstDash val="solid"/>
                </a:ln>
                <a:solidFill>
                  <a:srgbClr val="FFFFFF"/>
                </a:solidFill>
                <a:effectLst>
                  <a:outerShdw dist="38100" dir="2700000" algn="tl" rotWithShape="0">
                    <a:schemeClr val="accent2"/>
                  </a:outerShdw>
                </a:effectLst>
              </a:rPr>
              <a:t>科 波 菲 尔</a:t>
            </a:r>
            <a:endParaRPr lang="zh-CN" altLang="en-US" sz="7200" b="1">
              <a:ln w="6600">
                <a:solidFill>
                  <a:schemeClr val="accent2"/>
                </a:solidFill>
                <a:prstDash val="solid"/>
              </a:ln>
              <a:solidFill>
                <a:srgbClr val="FFFFFF"/>
              </a:solidFill>
              <a:effectLst>
                <a:outerShdw dist="38100" dir="2700000" algn="tl" rotWithShape="0">
                  <a:schemeClr val="accent2"/>
                </a:outerShdw>
              </a:effectLst>
            </a:endParaRPr>
          </a:p>
          <a:p>
            <a:pPr algn="ctr"/>
            <a:endParaRPr lang="zh-CN" altLang="en-US" sz="7200" b="1">
              <a:ln w="6600">
                <a:solidFill>
                  <a:schemeClr val="accent2"/>
                </a:solidFill>
                <a:prstDash val="solid"/>
              </a:ln>
              <a:solidFill>
                <a:srgbClr val="FFFFFF"/>
              </a:solidFill>
              <a:effectLst>
                <a:outerShdw dist="38100" dir="2700000" algn="tl" rotWithShape="0">
                  <a:schemeClr val="accent2"/>
                </a:outerShdw>
              </a:effectLst>
            </a:endParaRPr>
          </a:p>
          <a:p>
            <a:pPr algn="r"/>
            <a:r>
              <a:rPr lang="en-US" altLang="zh-CN" sz="3600" b="1">
                <a:ln w="6600">
                  <a:solidFill>
                    <a:schemeClr val="accent2"/>
                  </a:solidFill>
                  <a:prstDash val="solid"/>
                </a:ln>
                <a:solidFill>
                  <a:srgbClr val="FFFFFF"/>
                </a:solidFill>
                <a:effectLst>
                  <a:outerShdw dist="38100" dir="2700000" algn="tl" rotWithShape="0">
                    <a:schemeClr val="accent2"/>
                  </a:outerShdw>
                </a:effectLst>
              </a:rPr>
              <a:t>——</a:t>
            </a:r>
            <a:r>
              <a:rPr lang="zh-CN" altLang="en-US" sz="3600" b="1">
                <a:ln w="6600">
                  <a:solidFill>
                    <a:schemeClr val="accent2"/>
                  </a:solidFill>
                  <a:prstDash val="solid"/>
                </a:ln>
                <a:solidFill>
                  <a:srgbClr val="FFFFFF"/>
                </a:solidFill>
                <a:effectLst>
                  <a:outerShdw dist="38100" dir="2700000" algn="tl" rotWithShape="0">
                    <a:schemeClr val="accent2"/>
                  </a:outerShdw>
                </a:effectLst>
              </a:rPr>
              <a:t>狄更斯</a:t>
            </a:r>
            <a:endParaRPr lang="zh-CN" altLang="en-US" sz="3600" b="1">
              <a:ln w="6600">
                <a:solidFill>
                  <a:schemeClr val="accent2"/>
                </a:solidFill>
                <a:prstDash val="solid"/>
              </a:ln>
              <a:solidFill>
                <a:srgbClr val="FFFFFF"/>
              </a:solidFill>
              <a:effectLst>
                <a:outerShdw dist="38100" dir="2700000" algn="tl" rotWithShape="0">
                  <a:schemeClr val="accent2"/>
                </a:outerShdw>
              </a:effectLst>
            </a:endParaRPr>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linds(horizontal)">
                                      <p:cBhvr>
                                        <p:cTn id="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21" name="组合 20"/>
          <p:cNvGrpSpPr/>
          <p:nvPr/>
        </p:nvGrpSpPr>
        <p:grpSpPr>
          <a:xfrm>
            <a:off x="0" y="107950"/>
            <a:ext cx="1153795" cy="4134485"/>
            <a:chOff x="2506" y="2394"/>
            <a:chExt cx="1817" cy="6511"/>
          </a:xfrm>
        </p:grpSpPr>
        <p:pic>
          <p:nvPicPr>
            <p:cNvPr id="8" name="图片 7" descr="012"/>
            <p:cNvPicPr>
              <a:picLocks noChangeAspect="1"/>
            </p:cNvPicPr>
            <p:nvPr/>
          </p:nvPicPr>
          <p:blipFill>
            <a:blip r:embed="rId3"/>
            <a:srcRect l="41544" t="2715" r="29100" b="39489"/>
            <a:stretch>
              <a:fillRect/>
            </a:stretch>
          </p:blipFill>
          <p:spPr>
            <a:xfrm>
              <a:off x="2506" y="3588"/>
              <a:ext cx="1817" cy="4113"/>
            </a:xfrm>
            <a:prstGeom prst="rect">
              <a:avLst/>
            </a:prstGeom>
          </p:spPr>
        </p:pic>
        <p:sp>
          <p:nvSpPr>
            <p:cNvPr id="2" name="文本框 1"/>
            <p:cNvSpPr txBox="1"/>
            <p:nvPr/>
          </p:nvSpPr>
          <p:spPr>
            <a:xfrm>
              <a:off x="2734" y="2394"/>
              <a:ext cx="1257" cy="6511"/>
            </a:xfrm>
            <a:prstGeom prst="rect">
              <a:avLst/>
            </a:prstGeom>
            <a:noFill/>
          </p:spPr>
          <p:txBody>
            <a:bodyPr vert="eaVert" wrap="square" rtlCol="0">
              <a:spAutoFit/>
            </a:bodyPr>
            <a:lstStyle/>
            <a:p>
              <a:pPr algn="ctr"/>
              <a:r>
                <a:rPr lang="zh-CN" altLang="en-US" sz="4000">
                  <a:latin typeface="仿宋" panose="02010609060101010101" charset="-122"/>
                  <a:ea typeface="仿宋" panose="02010609060101010101" charset="-122"/>
                </a:rPr>
                <a:t>学习目标</a:t>
              </a:r>
              <a:endParaRPr lang="zh-CN" altLang="en-US" sz="4000">
                <a:latin typeface="仿宋" panose="02010609060101010101" charset="-122"/>
                <a:ea typeface="仿宋" panose="02010609060101010101" charset="-122"/>
              </a:endParaRPr>
            </a:p>
          </p:txBody>
        </p:sp>
      </p:grpSp>
      <p:grpSp>
        <p:nvGrpSpPr>
          <p:cNvPr id="5" name="组合 4"/>
          <p:cNvGrpSpPr/>
          <p:nvPr/>
        </p:nvGrpSpPr>
        <p:grpSpPr>
          <a:xfrm>
            <a:off x="1387475" y="2747010"/>
            <a:ext cx="600075" cy="600075"/>
            <a:chOff x="7297" y="1894"/>
            <a:chExt cx="705" cy="705"/>
          </a:xfrm>
        </p:grpSpPr>
        <p:sp>
          <p:nvSpPr>
            <p:cNvPr id="3" name="椭圆 2"/>
            <p:cNvSpPr/>
            <p:nvPr/>
          </p:nvSpPr>
          <p:spPr>
            <a:xfrm>
              <a:off x="7297" y="1894"/>
              <a:ext cx="705" cy="705"/>
            </a:xfrm>
            <a:prstGeom prst="ellipse">
              <a:avLst/>
            </a:prstGeom>
            <a:noFill/>
            <a:ln>
              <a:gradFill>
                <a:gsLst>
                  <a:gs pos="0">
                    <a:srgbClr val="B89468"/>
                  </a:gs>
                  <a:gs pos="55000">
                    <a:srgbClr val="B89468">
                      <a:alpha val="0"/>
                    </a:srgbClr>
                  </a:gs>
                  <a:gs pos="100000">
                    <a:srgbClr val="B89468"/>
                  </a:gs>
                </a:gsLst>
                <a:lin ang="162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 name="文本框 3"/>
            <p:cNvSpPr txBox="1"/>
            <p:nvPr/>
          </p:nvSpPr>
          <p:spPr>
            <a:xfrm>
              <a:off x="7319" y="1957"/>
              <a:ext cx="660" cy="541"/>
            </a:xfrm>
            <a:prstGeom prst="rect">
              <a:avLst/>
            </a:prstGeom>
            <a:noFill/>
          </p:spPr>
          <p:txBody>
            <a:bodyPr wrap="square" rtlCol="0">
              <a:spAutoFit/>
            </a:bodyPr>
            <a:lstStyle/>
            <a:p>
              <a:pPr algn="ctr"/>
              <a:r>
                <a:rPr lang="zh-CN" altLang="zh-CN" sz="2400" b="1">
                  <a:solidFill>
                    <a:srgbClr val="C00000"/>
                  </a:solidFill>
                </a:rPr>
                <a:t>壹</a:t>
              </a:r>
              <a:endParaRPr lang="zh-CN" altLang="zh-CN" sz="2400" b="1">
                <a:solidFill>
                  <a:srgbClr val="C00000"/>
                </a:solidFill>
              </a:endParaRPr>
            </a:p>
          </p:txBody>
        </p:sp>
      </p:grpSp>
      <p:grpSp>
        <p:nvGrpSpPr>
          <p:cNvPr id="6" name="组合 5"/>
          <p:cNvGrpSpPr/>
          <p:nvPr/>
        </p:nvGrpSpPr>
        <p:grpSpPr>
          <a:xfrm>
            <a:off x="1405890" y="4061460"/>
            <a:ext cx="600075" cy="600075"/>
            <a:chOff x="7297" y="1894"/>
            <a:chExt cx="705" cy="705"/>
          </a:xfrm>
        </p:grpSpPr>
        <p:sp>
          <p:nvSpPr>
            <p:cNvPr id="7" name="椭圆 6"/>
            <p:cNvSpPr/>
            <p:nvPr/>
          </p:nvSpPr>
          <p:spPr>
            <a:xfrm>
              <a:off x="7297" y="1894"/>
              <a:ext cx="705" cy="705"/>
            </a:xfrm>
            <a:prstGeom prst="ellipse">
              <a:avLst/>
            </a:prstGeom>
            <a:noFill/>
            <a:ln>
              <a:gradFill>
                <a:gsLst>
                  <a:gs pos="0">
                    <a:srgbClr val="B89468"/>
                  </a:gs>
                  <a:gs pos="55000">
                    <a:srgbClr val="B89468">
                      <a:alpha val="0"/>
                    </a:srgbClr>
                  </a:gs>
                  <a:gs pos="100000">
                    <a:srgbClr val="B89468"/>
                  </a:gs>
                </a:gsLst>
                <a:lin ang="162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9" name="文本框 8"/>
            <p:cNvSpPr txBox="1"/>
            <p:nvPr/>
          </p:nvSpPr>
          <p:spPr>
            <a:xfrm>
              <a:off x="7319" y="1957"/>
              <a:ext cx="660" cy="541"/>
            </a:xfrm>
            <a:prstGeom prst="rect">
              <a:avLst/>
            </a:prstGeom>
            <a:noFill/>
          </p:spPr>
          <p:txBody>
            <a:bodyPr wrap="square" rtlCol="0">
              <a:spAutoFit/>
            </a:bodyPr>
            <a:lstStyle/>
            <a:p>
              <a:pPr algn="ctr"/>
              <a:r>
                <a:rPr lang="zh-CN" altLang="zh-CN" sz="2400" b="1">
                  <a:solidFill>
                    <a:srgbClr val="C00000"/>
                  </a:solidFill>
                </a:rPr>
                <a:t>贰</a:t>
              </a:r>
              <a:endParaRPr lang="zh-CN" altLang="zh-CN" sz="2400" b="1">
                <a:solidFill>
                  <a:srgbClr val="C00000"/>
                </a:solidFill>
              </a:endParaRPr>
            </a:p>
          </p:txBody>
        </p:sp>
      </p:grpSp>
      <p:pic>
        <p:nvPicPr>
          <p:cNvPr id="28" name="图片 27" descr="0873723a9c31410123a98361d8175de7"/>
          <p:cNvPicPr>
            <a:picLocks noChangeAspect="1"/>
          </p:cNvPicPr>
          <p:nvPr/>
        </p:nvPicPr>
        <p:blipFill>
          <a:blip r:embed="rId4"/>
          <a:stretch>
            <a:fillRect/>
          </a:stretch>
        </p:blipFill>
        <p:spPr>
          <a:xfrm>
            <a:off x="8442960" y="-105410"/>
            <a:ext cx="3635375" cy="2680335"/>
          </a:xfrm>
          <a:prstGeom prst="rect">
            <a:avLst/>
          </a:prstGeom>
        </p:spPr>
      </p:pic>
      <p:sp>
        <p:nvSpPr>
          <p:cNvPr id="100" name="文本框 99"/>
          <p:cNvSpPr txBox="1"/>
          <p:nvPr/>
        </p:nvSpPr>
        <p:spPr>
          <a:xfrm>
            <a:off x="2127885" y="2401570"/>
            <a:ext cx="7936230" cy="1076325"/>
          </a:xfrm>
          <a:prstGeom prst="rect">
            <a:avLst/>
          </a:prstGeom>
          <a:noFill/>
          <a:ln w="9525">
            <a:noFill/>
          </a:ln>
        </p:spPr>
        <p:txBody>
          <a:bodyPr wrap="square">
            <a:spAutoFit/>
          </a:bodyPr>
          <a:lstStyle/>
          <a:p>
            <a:pPr indent="0" fontAlgn="auto"/>
            <a:r>
              <a:rPr lang="zh-CN" sz="3200" b="0">
                <a:ea typeface="宋体" panose="02010600030101010101" pitchFamily="2" charset="-122"/>
              </a:rPr>
              <a:t>思维发展与提升：</a:t>
            </a:r>
            <a:endParaRPr lang="zh-CN" sz="3200" b="0">
              <a:ea typeface="宋体" pitchFamily="2" charset="-122"/>
            </a:endParaRPr>
          </a:p>
          <a:p>
            <a:pPr indent="0" fontAlgn="auto"/>
            <a:r>
              <a:rPr lang="zh-CN" sz="3200" b="0">
                <a:ea typeface="宋体" panose="02010600030101010101" pitchFamily="2" charset="-122"/>
              </a:rPr>
              <a:t>紧扣“成长”这一线索，梳理小说情节。</a:t>
            </a:r>
            <a:endParaRPr lang="zh-CN" altLang="en-US" sz="3200"/>
          </a:p>
        </p:txBody>
      </p:sp>
      <p:sp>
        <p:nvSpPr>
          <p:cNvPr id="16" name="文本框 15"/>
          <p:cNvSpPr txBox="1"/>
          <p:nvPr/>
        </p:nvSpPr>
        <p:spPr>
          <a:xfrm>
            <a:off x="2277745" y="3823335"/>
            <a:ext cx="9800590" cy="1076325"/>
          </a:xfrm>
          <a:prstGeom prst="rect">
            <a:avLst/>
          </a:prstGeom>
          <a:noFill/>
          <a:ln w="9525">
            <a:noFill/>
          </a:ln>
        </p:spPr>
        <p:txBody>
          <a:bodyPr wrap="square">
            <a:spAutoFit/>
          </a:bodyPr>
          <a:lstStyle/>
          <a:p>
            <a:pPr indent="0" fontAlgn="auto"/>
            <a:r>
              <a:rPr lang="zh-CN" sz="3200" b="0">
                <a:ea typeface="宋体" panose="02010600030101010101" pitchFamily="2" charset="-122"/>
              </a:rPr>
              <a:t>审美鉴赏与创造：</a:t>
            </a:r>
            <a:endParaRPr lang="zh-CN" sz="3200" b="0">
              <a:ea typeface="宋体" panose="02010600030101010101" pitchFamily="2" charset="-122"/>
            </a:endParaRPr>
          </a:p>
          <a:p>
            <a:pPr indent="0" fontAlgn="auto"/>
            <a:r>
              <a:rPr lang="zh-CN" sz="3200" b="0">
                <a:ea typeface="宋体" panose="02010600030101010101" pitchFamily="2" charset="-122"/>
              </a:rPr>
              <a:t>学习从人物描写手法入手，分析人物形象。</a:t>
            </a:r>
            <a:endParaRPr lang="zh-CN" altLang="en-US" sz="3200"/>
          </a:p>
        </p:txBody>
      </p:sp>
      <p:grpSp>
        <p:nvGrpSpPr>
          <p:cNvPr id="10" name="组合 9"/>
          <p:cNvGrpSpPr/>
          <p:nvPr/>
        </p:nvGrpSpPr>
        <p:grpSpPr>
          <a:xfrm>
            <a:off x="1367790" y="5401310"/>
            <a:ext cx="600075" cy="600075"/>
            <a:chOff x="7297" y="1894"/>
            <a:chExt cx="705" cy="705"/>
          </a:xfrm>
        </p:grpSpPr>
        <p:sp>
          <p:nvSpPr>
            <p:cNvPr id="11" name="椭圆 10"/>
            <p:cNvSpPr/>
            <p:nvPr/>
          </p:nvSpPr>
          <p:spPr>
            <a:xfrm>
              <a:off x="7297" y="1894"/>
              <a:ext cx="705" cy="705"/>
            </a:xfrm>
            <a:prstGeom prst="ellipse">
              <a:avLst/>
            </a:prstGeom>
            <a:noFill/>
            <a:ln>
              <a:gradFill>
                <a:gsLst>
                  <a:gs pos="0">
                    <a:srgbClr val="B89468"/>
                  </a:gs>
                  <a:gs pos="55000">
                    <a:srgbClr val="B89468">
                      <a:alpha val="0"/>
                    </a:srgbClr>
                  </a:gs>
                  <a:gs pos="100000">
                    <a:srgbClr val="B89468"/>
                  </a:gs>
                </a:gsLst>
                <a:lin ang="162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 name="文本框 11"/>
            <p:cNvSpPr txBox="1"/>
            <p:nvPr/>
          </p:nvSpPr>
          <p:spPr>
            <a:xfrm>
              <a:off x="7319" y="1957"/>
              <a:ext cx="660" cy="541"/>
            </a:xfrm>
            <a:prstGeom prst="rect">
              <a:avLst/>
            </a:prstGeom>
            <a:noFill/>
          </p:spPr>
          <p:txBody>
            <a:bodyPr wrap="square" rtlCol="0">
              <a:spAutoFit/>
            </a:bodyPr>
            <a:lstStyle/>
            <a:p>
              <a:pPr algn="ctr"/>
              <a:r>
                <a:rPr lang="zh-CN" altLang="zh-CN" sz="2400" b="1">
                  <a:solidFill>
                    <a:srgbClr val="C00000"/>
                  </a:solidFill>
                </a:rPr>
                <a:t>叁</a:t>
              </a:r>
              <a:endParaRPr lang="zh-CN" altLang="zh-CN" sz="2400" b="1">
                <a:solidFill>
                  <a:srgbClr val="C00000"/>
                </a:solidFill>
              </a:endParaRPr>
            </a:p>
          </p:txBody>
        </p:sp>
      </p:grpSp>
      <p:sp>
        <p:nvSpPr>
          <p:cNvPr id="13" name="文本框 12"/>
          <p:cNvSpPr txBox="1"/>
          <p:nvPr/>
        </p:nvSpPr>
        <p:spPr>
          <a:xfrm>
            <a:off x="2127885" y="5146675"/>
            <a:ext cx="9800590" cy="1076325"/>
          </a:xfrm>
          <a:prstGeom prst="rect">
            <a:avLst/>
          </a:prstGeom>
          <a:noFill/>
          <a:ln w="9525">
            <a:noFill/>
          </a:ln>
        </p:spPr>
        <p:txBody>
          <a:bodyPr wrap="square">
            <a:spAutoFit/>
          </a:bodyPr>
          <a:lstStyle/>
          <a:p>
            <a:pPr indent="0" fontAlgn="auto"/>
            <a:r>
              <a:rPr lang="zh-CN" sz="3200" b="0">
                <a:ea typeface="宋体" panose="02010600030101010101" pitchFamily="2" charset="-122"/>
              </a:rPr>
              <a:t>审美鉴赏与创造：</a:t>
            </a:r>
            <a:endParaRPr lang="zh-CN" sz="3200" b="0">
              <a:ea typeface="宋体" panose="02010600030101010101" pitchFamily="2" charset="-122"/>
            </a:endParaRPr>
          </a:p>
          <a:p>
            <a:pPr indent="0" fontAlgn="auto"/>
            <a:r>
              <a:rPr lang="zh-CN" sz="3200" b="0">
                <a:ea typeface="宋体" panose="02010600030101010101" pitchFamily="2" charset="-122"/>
              </a:rPr>
              <a:t>分析以儿童为叙事视角的好处。</a:t>
            </a:r>
            <a:endParaRPr lang="zh-CN" altLang="en-US" sz="3200"/>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anim calcmode="lin" valueType="num">
                                      <p:cBhvr>
                                        <p:cTn id="8" dur="1000" fill="hold"/>
                                        <p:tgtEl>
                                          <p:spTgt spid="21"/>
                                        </p:tgtEl>
                                        <p:attrNameLst>
                                          <p:attrName>ppt_x</p:attrName>
                                        </p:attrNameLst>
                                      </p:cBhvr>
                                      <p:tavLst>
                                        <p:tav tm="0">
                                          <p:val>
                                            <p:strVal val="#ppt_x"/>
                                          </p:val>
                                        </p:tav>
                                        <p:tav tm="100000">
                                          <p:val>
                                            <p:strVal val="#ppt_x"/>
                                          </p:val>
                                        </p:tav>
                                      </p:tavLst>
                                    </p:anim>
                                    <p:anim calcmode="lin" valueType="num">
                                      <p:cBhvr>
                                        <p:cTn id="9"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3" presetClass="entr" presetSubtype="10" fill="hold" nodeType="clickEffect">
                                  <p:stCondLst>
                                    <p:cond delay="0"/>
                                  </p:stCondLst>
                                  <p:childTnLst>
                                    <p:set>
                                      <p:cBhvr>
                                        <p:cTn id="13" dur="1" fill="hold">
                                          <p:stCondLst>
                                            <p:cond delay="0"/>
                                          </p:stCondLst>
                                        </p:cTn>
                                        <p:tgtEl>
                                          <p:spTgt spid="28"/>
                                        </p:tgtEl>
                                        <p:attrNameLst>
                                          <p:attrName>style.visibility</p:attrName>
                                        </p:attrNameLst>
                                      </p:cBhvr>
                                      <p:to>
                                        <p:strVal val="visible"/>
                                      </p:to>
                                    </p:set>
                                    <p:animEffect transition="in" filter="blinds(horizontal)">
                                      <p:cBhvr>
                                        <p:cTn id="14" dur="500"/>
                                        <p:tgtEl>
                                          <p:spTgt spid="28"/>
                                        </p:tgtEl>
                                      </p:cBhvr>
                                    </p:animEffect>
                                  </p:childTnLst>
                                </p:cTn>
                              </p:par>
                            </p:childTnLst>
                          </p:cTn>
                        </p:par>
                      </p:childTnLst>
                    </p:cTn>
                  </p:par>
                  <p:par>
                    <p:cTn id="15" fill="hold" nodeType="clickPar">
                      <p:stCondLst>
                        <p:cond delay="indefinite"/>
                        <p:cond evt="onBegin" delay="0">
                          <p:tn val="14"/>
                        </p:cond>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100">
                                            <p:txEl>
                                              <p:pRg st="0" end="0"/>
                                            </p:txEl>
                                          </p:spTgt>
                                        </p:tgtEl>
                                        <p:attrNameLst>
                                          <p:attrName>style.visibility</p:attrName>
                                        </p:attrNameLst>
                                      </p:cBhvr>
                                      <p:to>
                                        <p:strVal val="visible"/>
                                      </p:to>
                                    </p:set>
                                    <p:anim calcmode="lin" valueType="num">
                                      <p:cBhvr additive="base">
                                        <p:cTn id="19" dur="500" fill="hold"/>
                                        <p:tgtEl>
                                          <p:spTgt spid="100">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00">
                                            <p:txEl>
                                              <p:pRg st="0" end="0"/>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100">
                                            <p:txEl>
                                              <p:pRg st="1" end="1"/>
                                            </p:txEl>
                                          </p:spTgt>
                                        </p:tgtEl>
                                        <p:attrNameLst>
                                          <p:attrName>style.visibility</p:attrName>
                                        </p:attrNameLst>
                                      </p:cBhvr>
                                      <p:to>
                                        <p:strVal val="visible"/>
                                      </p:to>
                                    </p:set>
                                    <p:anim calcmode="lin" valueType="num">
                                      <p:cBhvr additive="base">
                                        <p:cTn id="23" dur="500" fill="hold"/>
                                        <p:tgtEl>
                                          <p:spTgt spid="100">
                                            <p:txEl>
                                              <p:pRg st="1" end="1"/>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100">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5" fill="hold" nodeType="clickPar">
                      <p:stCondLst>
                        <p:cond delay="indefinite"/>
                        <p:cond evt="onBegin" delay="0">
                          <p:tn val="24"/>
                        </p:cond>
                      </p:stCondLst>
                      <p:childTnLst>
                        <p:par>
                          <p:cTn id="26" fill="hold" nodeType="afterGroup">
                            <p:stCondLst>
                              <p:cond delay="0"/>
                            </p:stCondLst>
                            <p:childTnLst>
                              <p:par>
                                <p:cTn id="27" presetID="1" presetClass="entr" presetSubtype="0" fill="hold" nodeType="clickEffect">
                                  <p:stCondLst>
                                    <p:cond delay="0"/>
                                  </p:stCondLst>
                                  <p:childTnLst>
                                    <p:set>
                                      <p:cBhvr>
                                        <p:cTn id="28" dur="1" fill="hold">
                                          <p:stCondLst>
                                            <p:cond delay="0"/>
                                          </p:stCondLst>
                                        </p:cTn>
                                        <p:tgtEl>
                                          <p:spTgt spid="16">
                                            <p:txEl>
                                              <p:pRg st="0" end="0"/>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16">
                                            <p:txEl>
                                              <p:pRg st="1" end="1"/>
                                            </p:txEl>
                                          </p:spTgt>
                                        </p:tgtEl>
                                        <p:attrNameLst>
                                          <p:attrName>style.visibility</p:attrName>
                                        </p:attrNameLst>
                                      </p:cBhvr>
                                      <p:to>
                                        <p:strVal val="visible"/>
                                      </p:to>
                                    </p:set>
                                  </p:childTnLst>
                                </p:cTn>
                              </p:par>
                            </p:childTnLst>
                          </p:cTn>
                        </p:par>
                      </p:childTnLst>
                    </p:cTn>
                  </p:par>
                  <p:par>
                    <p:cTn id="31" fill="hold" nodeType="clickPar">
                      <p:stCondLst>
                        <p:cond delay="indefinite"/>
                        <p:cond evt="onBegin" delay="0">
                          <p:tn val="30"/>
                        </p:cond>
                      </p:stCondLst>
                      <p:childTnLst>
                        <p:par>
                          <p:cTn id="32" fill="hold" nodeType="afterGroup">
                            <p:stCondLst>
                              <p:cond delay="0"/>
                            </p:stCondLst>
                            <p:childTnLst>
                              <p:par>
                                <p:cTn id="33" presetID="1" presetClass="entr" presetSubtype="0" fill="hold" nodeType="clickEffect">
                                  <p:stCondLst>
                                    <p:cond delay="0"/>
                                  </p:stCondLst>
                                  <p:childTnLst>
                                    <p:set>
                                      <p:cBhvr>
                                        <p:cTn id="34" dur="1" fill="hold">
                                          <p:stCondLst>
                                            <p:cond delay="0"/>
                                          </p:stCondLst>
                                        </p:cTn>
                                        <p:tgtEl>
                                          <p:spTgt spid="13">
                                            <p:txEl>
                                              <p:pRg st="0" end="0"/>
                                            </p:txEl>
                                          </p:spTgt>
                                        </p:tgtEl>
                                        <p:attrNameLst>
                                          <p:attrName>style.visibility</p:attrName>
                                        </p:attrNameLst>
                                      </p:cBhvr>
                                      <p:to>
                                        <p:strVal val="visible"/>
                                      </p:to>
                                    </p:set>
                                  </p:childTnLst>
                                </p:cTn>
                              </p:par>
                            </p:childTnLst>
                          </p:cTn>
                        </p:par>
                      </p:childTnLst>
                    </p:cTn>
                  </p:par>
                  <p:par>
                    <p:cTn id="35" fill="hold" nodeType="clickPar">
                      <p:stCondLst>
                        <p:cond delay="indefinite"/>
                        <p:cond evt="onBegin" delay="0">
                          <p:tn val="34"/>
                        </p:cond>
                      </p:stCondLst>
                      <p:childTnLst>
                        <p:par>
                          <p:cTn id="36" fill="hold" nodeType="afterGroup">
                            <p:stCondLst>
                              <p:cond delay="0"/>
                            </p:stCondLst>
                            <p:childTnLst>
                              <p:par>
                                <p:cTn id="37" presetID="1" presetClass="entr" presetSubtype="0" fill="hold" nodeType="clickEffect">
                                  <p:stCondLst>
                                    <p:cond delay="0"/>
                                  </p:stCondLst>
                                  <p:childTnLst>
                                    <p:set>
                                      <p:cBhvr>
                                        <p:cTn id="38" dur="1" fill="hold">
                                          <p:stCondLst>
                                            <p:cond delay="0"/>
                                          </p:stCondLst>
                                        </p:cTn>
                                        <p:tgtEl>
                                          <p:spTgt spid="1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1" name="矩形: 圆角 18"/>
          <p:cNvSpPr/>
          <p:nvPr/>
        </p:nvSpPr>
        <p:spPr>
          <a:xfrm>
            <a:off x="125095" y="90805"/>
            <a:ext cx="1962785" cy="849630"/>
          </a:xfrm>
          <a:prstGeom prst="roundRect">
            <a:avLst/>
          </a:prstGeom>
          <a:solidFill>
            <a:srgbClr val="D770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a:solidFill>
                  <a:schemeClr val="bg1"/>
                </a:solidFill>
                <a:latin typeface="仿宋" panose="02010609060101010101" charset="-122"/>
                <a:ea typeface="仿宋" panose="02010609060101010101" charset="-122"/>
              </a:rPr>
              <a:t>知人论世</a:t>
            </a:r>
            <a:endParaRPr lang="zh-CN" altLang="en-US" sz="3200" b="1">
              <a:solidFill>
                <a:schemeClr val="bg1"/>
              </a:solidFill>
              <a:latin typeface="仿宋" panose="02010609060101010101" charset="-122"/>
              <a:ea typeface="仿宋" panose="02010609060101010101" charset="-122"/>
            </a:endParaRPr>
          </a:p>
        </p:txBody>
      </p:sp>
      <p:sp>
        <p:nvSpPr>
          <p:cNvPr id="2" name="文本框 1"/>
          <p:cNvSpPr txBox="1"/>
          <p:nvPr/>
        </p:nvSpPr>
        <p:spPr>
          <a:xfrm>
            <a:off x="0" y="1027430"/>
            <a:ext cx="11967210" cy="5692775"/>
          </a:xfrm>
          <a:prstGeom prst="rect">
            <a:avLst/>
          </a:prstGeom>
          <a:noFill/>
        </p:spPr>
        <p:txBody>
          <a:bodyPr wrap="square" rtlCol="0" anchor="t">
            <a:spAutoFit/>
          </a:bodyPr>
          <a:lstStyle/>
          <a:p>
            <a:r>
              <a:rPr lang="zh-CN" altLang="en-US" sz="2800">
                <a:latin typeface="宋体" panose="02010600030101010101" pitchFamily="2" charset="-122"/>
                <a:ea typeface="宋体" panose="02010600030101010101" pitchFamily="2" charset="-122"/>
                <a:cs typeface="宋体" panose="02010600030101010101" pitchFamily="2" charset="-122"/>
              </a:rPr>
              <a:t>查尔斯·约翰·赫芬姆·狄更斯(Charles John Huffam Dickens，</a:t>
            </a:r>
            <a:endParaRPr lang="zh-CN" altLang="en-US" sz="2800">
              <a:latin typeface="宋体" panose="02010600030101010101" pitchFamily="2" charset="-122"/>
              <a:ea typeface="宋体" pitchFamily="2" charset="-122"/>
              <a:cs typeface="宋体" pitchFamily="2" charset="-122"/>
            </a:endParaRPr>
          </a:p>
          <a:p>
            <a:r>
              <a:rPr lang="zh-CN" altLang="en-US" sz="2800">
                <a:latin typeface="宋体" panose="02010600030101010101" pitchFamily="2" charset="-122"/>
                <a:ea typeface="宋体" panose="02010600030101010101" pitchFamily="2" charset="-122"/>
                <a:cs typeface="宋体" panose="02010600030101010101" pitchFamily="2" charset="-122"/>
              </a:rPr>
              <a:t>1812年2月7日-1870年6月9日)，十九世纪英国最伟大的作家。</a:t>
            </a:r>
            <a:endParaRPr lang="zh-CN" altLang="en-US" sz="2800">
              <a:latin typeface="宋体" panose="02010600030101010101" pitchFamily="2" charset="-122"/>
              <a:ea typeface="宋体" panose="02010600030101010101" pitchFamily="2" charset="-122"/>
              <a:cs typeface="宋体" panose="02010600030101010101" pitchFamily="2" charset="-122"/>
            </a:endParaRPr>
          </a:p>
          <a:p>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他是一位以反映现实生活见长的作家。</a:t>
            </a:r>
            <a:r>
              <a:rPr lang="zh-CN" altLang="en-US" sz="2800">
                <a:latin typeface="宋体" panose="02010600030101010101" pitchFamily="2" charset="-122"/>
                <a:ea typeface="宋体" panose="02010600030101010101" pitchFamily="2" charset="-122"/>
                <a:cs typeface="宋体" panose="02010600030101010101" pitchFamily="2" charset="-122"/>
              </a:rPr>
              <a:t>他在自己的作品中，</a:t>
            </a:r>
            <a:endParaRPr lang="zh-CN" altLang="en-US" sz="2800">
              <a:latin typeface="宋体" panose="02010600030101010101" pitchFamily="2" charset="-122"/>
              <a:ea typeface="宋体" panose="02010600030101010101" pitchFamily="2" charset="-122"/>
              <a:cs typeface="宋体" panose="02010600030101010101" pitchFamily="2" charset="-122"/>
            </a:endParaRPr>
          </a:p>
          <a:p>
            <a:r>
              <a:rPr lang="zh-CN" altLang="en-US" sz="2800">
                <a:latin typeface="宋体" panose="02010600030101010101" pitchFamily="2" charset="-122"/>
                <a:ea typeface="宋体" panose="02010600030101010101" pitchFamily="2" charset="-122"/>
                <a:cs typeface="宋体" panose="02010600030101010101" pitchFamily="2" charset="-122"/>
              </a:rPr>
              <a:t>以高超的艺术手法，描绘了包罗万象的社会图景。</a:t>
            </a:r>
            <a:endParaRPr lang="zh-CN" altLang="en-US" sz="2800">
              <a:latin typeface="宋体" panose="02010600030101010101" pitchFamily="2" charset="-122"/>
              <a:ea typeface="宋体" panose="02010600030101010101" pitchFamily="2" charset="-122"/>
              <a:cs typeface="宋体" panose="02010600030101010101" pitchFamily="2" charset="-122"/>
            </a:endParaRPr>
          </a:p>
          <a:p>
            <a:r>
              <a:rPr lang="zh-CN" altLang="en-US" sz="2800">
                <a:latin typeface="宋体" panose="02010600030101010101" pitchFamily="2" charset="-122"/>
                <a:ea typeface="宋体" panose="02010600030101010101" pitchFamily="2" charset="-122"/>
                <a:cs typeface="宋体" panose="02010600030101010101" pitchFamily="2" charset="-122"/>
              </a:rPr>
              <a:t>作品一贯表现出揭露和批判的锋芒，贯彻惩恶扬善的人道主义精神，</a:t>
            </a:r>
            <a:endParaRPr lang="zh-CN" altLang="en-US" sz="2800">
              <a:latin typeface="宋体" panose="02010600030101010101" pitchFamily="2" charset="-122"/>
              <a:ea typeface="宋体" panose="02010600030101010101" pitchFamily="2" charset="-122"/>
              <a:cs typeface="宋体" panose="02010600030101010101" pitchFamily="2" charset="-122"/>
            </a:endParaRPr>
          </a:p>
          <a:p>
            <a:r>
              <a:rPr lang="zh-CN" altLang="en-US" sz="2800">
                <a:latin typeface="宋体" panose="02010600030101010101" pitchFamily="2" charset="-122"/>
                <a:ea typeface="宋体" panose="02010600030101010101" pitchFamily="2" charset="-122"/>
                <a:cs typeface="宋体" panose="02010600030101010101" pitchFamily="2" charset="-122"/>
              </a:rPr>
              <a:t>塑造出众多令人难忘的人物形象。</a:t>
            </a:r>
            <a:endParaRPr lang="zh-CN" altLang="en-US" sz="2800">
              <a:latin typeface="宋体" panose="02010600030101010101" pitchFamily="2" charset="-122"/>
              <a:ea typeface="宋体" panose="02010600030101010101" pitchFamily="2" charset="-122"/>
              <a:cs typeface="宋体" panose="02010600030101010101" pitchFamily="2" charset="-122"/>
            </a:endParaRPr>
          </a:p>
          <a:p>
            <a:r>
              <a:rPr lang="zh-CN" altLang="en-US" sz="2800">
                <a:latin typeface="宋体" panose="02010600030101010101" pitchFamily="2" charset="-122"/>
                <a:ea typeface="宋体" panose="02010600030101010101" pitchFamily="2" charset="-122"/>
                <a:cs typeface="宋体" panose="02010600030101010101" pitchFamily="2" charset="-122"/>
              </a:rPr>
              <a:t>主要作品有《匹克威克外传》《雾都孤儿》 《艰难时世》《双城记》</a:t>
            </a:r>
            <a:endParaRPr lang="zh-CN" altLang="en-US" sz="2800">
              <a:latin typeface="宋体" panose="02010600030101010101" pitchFamily="2" charset="-122"/>
              <a:ea typeface="宋体" panose="02010600030101010101" pitchFamily="2" charset="-122"/>
              <a:cs typeface="宋体" panose="02010600030101010101" pitchFamily="2" charset="-122"/>
            </a:endParaRPr>
          </a:p>
          <a:p>
            <a:r>
              <a:rPr lang="zh-CN" altLang="en-US" sz="2800">
                <a:latin typeface="宋体" panose="02010600030101010101" pitchFamily="2" charset="-122"/>
                <a:ea typeface="宋体" panose="02010600030101010101" pitchFamily="2" charset="-122"/>
                <a:cs typeface="宋体" panose="02010600030101010101" pitchFamily="2" charset="-122"/>
              </a:rPr>
              <a:t>《大卫·科波菲尔》《董贝父子》《远大前程》等。</a:t>
            </a:r>
            <a:endParaRPr lang="zh-CN" altLang="en-US" sz="2800">
              <a:latin typeface="宋体" panose="02010600030101010101" pitchFamily="2" charset="-122"/>
              <a:ea typeface="宋体" panose="02010600030101010101" pitchFamily="2" charset="-122"/>
              <a:cs typeface="宋体" panose="02010600030101010101" pitchFamily="2" charset="-122"/>
            </a:endParaRPr>
          </a:p>
          <a:p>
            <a:r>
              <a:rPr lang="zh-CN" altLang="en-US"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大卫·科波菲尔</a:t>
            </a:r>
            <a:r>
              <a:rPr lang="zh-CN" altLang="en-US" sz="2800">
                <a:latin typeface="宋体" panose="02010600030101010101" pitchFamily="2" charset="-122"/>
                <a:ea typeface="宋体" panose="02010600030101010101" pitchFamily="2" charset="-122"/>
                <a:cs typeface="宋体" panose="02010600030101010101" pitchFamily="2" charset="-122"/>
              </a:rPr>
              <a:t>》是他最喜爱的作品，</a:t>
            </a:r>
            <a:endParaRPr lang="zh-CN" altLang="en-US" sz="2800">
              <a:latin typeface="宋体" panose="02010600030101010101" pitchFamily="2" charset="-122"/>
              <a:ea typeface="宋体" panose="02010600030101010101" pitchFamily="2" charset="-122"/>
              <a:cs typeface="宋体" panose="02010600030101010101" pitchFamily="2" charset="-122"/>
            </a:endParaRPr>
          </a:p>
          <a:p>
            <a:r>
              <a:rPr lang="zh-CN" altLang="en-US" sz="2800">
                <a:latin typeface="宋体" panose="02010600030101010101" pitchFamily="2" charset="-122"/>
                <a:ea typeface="宋体" panose="02010600030101010101" pitchFamily="2" charset="-122"/>
                <a:cs typeface="宋体" panose="02010600030101010101" pitchFamily="2" charset="-122"/>
                <a:sym typeface="+mn-ea"/>
              </a:rPr>
              <a:t>《远大前程》被公认为是狄更斯做成熟的作品之一，</a:t>
            </a:r>
            <a:endParaRPr lang="zh-CN" altLang="en-US" sz="2800">
              <a:latin typeface="宋体" panose="02010600030101010101" pitchFamily="2" charset="-122"/>
              <a:ea typeface="宋体" panose="02010600030101010101" pitchFamily="2" charset="-122"/>
              <a:cs typeface="宋体" panose="02010600030101010101" pitchFamily="2" charset="-122"/>
            </a:endParaRPr>
          </a:p>
          <a:p>
            <a:r>
              <a:rPr lang="zh-CN" altLang="en-US" sz="2800">
                <a:latin typeface="宋体" panose="02010600030101010101" pitchFamily="2" charset="-122"/>
                <a:ea typeface="宋体" panose="02010600030101010101" pitchFamily="2" charset="-122"/>
                <a:cs typeface="宋体" panose="02010600030101010101" pitchFamily="2" charset="-122"/>
              </a:rPr>
              <a:t>一百多年来他的代表作《双城记》在全世界盛行不衰，深受广大读者的欢迎。</a:t>
            </a:r>
            <a:endParaRPr lang="zh-CN" altLang="en-US" sz="2800">
              <a:latin typeface="宋体" panose="02010600030101010101" pitchFamily="2" charset="-122"/>
              <a:ea typeface="宋体" panose="02010600030101010101" pitchFamily="2" charset="-122"/>
              <a:cs typeface="宋体" panose="02010600030101010101" pitchFamily="2" charset="-122"/>
            </a:endParaRPr>
          </a:p>
          <a:p>
            <a:r>
              <a:rPr lang="zh-CN" altLang="en-US" sz="2800">
                <a:latin typeface="宋体" panose="02010600030101010101" pitchFamily="2" charset="-122"/>
                <a:ea typeface="宋体" panose="02010600030101010101" pitchFamily="2" charset="-122"/>
                <a:cs typeface="宋体" panose="02010600030101010101" pitchFamily="2" charset="-122"/>
              </a:rPr>
              <a:t>1870年6月9日狄更斯</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在写作小说《艾德温·德鲁德之谜》时</a:t>
            </a:r>
            <a:endParaRPr lang="zh-CN" altLang="en-US" sz="2800">
              <a:latin typeface="宋体" panose="02010600030101010101" pitchFamily="2" charset="-122"/>
              <a:ea typeface="宋体" pitchFamily="2" charset="-122"/>
              <a:cs typeface="宋体" pitchFamily="2" charset="-122"/>
              <a:sym typeface="+mn-ea"/>
            </a:endParaRPr>
          </a:p>
          <a:p>
            <a:r>
              <a:rPr lang="zh-CN" altLang="en-US" sz="2800">
                <a:latin typeface="宋体" panose="02010600030101010101" pitchFamily="2" charset="-122"/>
                <a:ea typeface="宋体" panose="02010600030101010101" pitchFamily="2" charset="-122"/>
                <a:cs typeface="宋体" panose="02010600030101010101" pitchFamily="2" charset="-122"/>
              </a:rPr>
              <a:t>因突发脑溢血而与世长辞。</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119380" y="140970"/>
            <a:ext cx="12072620" cy="6554470"/>
          </a:xfrm>
          <a:prstGeom prst="rect">
            <a:avLst/>
          </a:prstGeom>
          <a:noFill/>
        </p:spPr>
        <p:txBody>
          <a:bodyPr wrap="square" rtlCol="0" anchor="t">
            <a:spAutoFit/>
          </a:bodyPr>
          <a:lstStyle/>
          <a:p>
            <a:r>
              <a:rPr lang="zh-CN" altLang="en-US" sz="2800">
                <a:latin typeface="宋体" panose="02010600030101010101" pitchFamily="2" charset="-122"/>
                <a:ea typeface="宋体" panose="02010600030101010101" pitchFamily="2" charset="-122"/>
                <a:cs typeface="宋体" panose="02010600030101010101" pitchFamily="2" charset="-122"/>
              </a:rPr>
              <a:t>狄更斯出身清贫，他父亲因负债而入狱。少年时因家庭生活窘迫，只能断断续续入校求学。</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后被迫到工场作童工。</a:t>
            </a:r>
            <a:r>
              <a:rPr lang="zh-CN" altLang="en-US" sz="2800">
                <a:latin typeface="宋体" panose="02010600030101010101" pitchFamily="2" charset="-122"/>
                <a:ea typeface="宋体" panose="02010600030101010101" pitchFamily="2" charset="-122"/>
                <a:cs typeface="宋体" panose="02010600030101010101" pitchFamily="2" charset="-122"/>
              </a:rPr>
              <a:t>15岁以后，当过律师事务所学徒、录事和法庭记录员。20岁开始当报馆采访员，报道下议院。</a:t>
            </a:r>
            <a:endParaRPr lang="zh-CN" altLang="en-US" sz="2800">
              <a:latin typeface="宋体" panose="02010600030101010101" pitchFamily="2" charset="-122"/>
              <a:ea typeface="宋体" panose="02010600030101010101" pitchFamily="2" charset="-122"/>
              <a:cs typeface="宋体" panose="02010600030101010101" pitchFamily="2" charset="-122"/>
            </a:endParaRPr>
          </a:p>
          <a:p>
            <a:r>
              <a:rPr lang="zh-CN" altLang="en-US" sz="2800">
                <a:latin typeface="宋体" panose="02010600030101010101" pitchFamily="2" charset="-122"/>
                <a:ea typeface="宋体" panose="02010600030101010101" pitchFamily="2" charset="-122"/>
                <a:cs typeface="宋体" panose="02010600030101010101" pitchFamily="2" charset="-122"/>
              </a:rPr>
              <a:t>他的生活和创作的时间，正是19世纪中叶维多利亚女王时代前期。</a:t>
            </a:r>
            <a:endParaRPr lang="zh-CN" altLang="en-US" sz="2800">
              <a:latin typeface="宋体" panose="02010600030101010101" pitchFamily="2" charset="-122"/>
              <a:ea typeface="宋体" panose="02010600030101010101" pitchFamily="2" charset="-122"/>
              <a:cs typeface="宋体" panose="02010600030101010101" pitchFamily="2" charset="-122"/>
            </a:endParaRPr>
          </a:p>
          <a:p>
            <a:r>
              <a:rPr lang="zh-CN" altLang="en-US" sz="2800" b="1">
                <a:solidFill>
                  <a:schemeClr val="tx1"/>
                </a:solidFill>
                <a:latin typeface="宋体" panose="02010600030101010101" pitchFamily="2" charset="-122"/>
                <a:ea typeface="宋体" panose="02010600030101010101" pitchFamily="2" charset="-122"/>
                <a:cs typeface="宋体" panose="02010600030101010101" pitchFamily="2" charset="-122"/>
              </a:rPr>
              <a:t>狄更斯毕生的活动和创作，始终与时代潮流同步。他主要以写实笔法揭露社会上层和资产阶级的虚伪、贪婪、卑琐、凶残，满怀激愤和深切的同情展示下层社会，特别是妇女、儿童和老人的悲惨处境，并以严肃、审慎的态度描写开始觉醒的劳苦大众的抗争。</a:t>
            </a:r>
            <a:endParaRPr lang="zh-CN" altLang="en-US" sz="2800" b="1">
              <a:solidFill>
                <a:schemeClr val="tx1"/>
              </a:solidFill>
              <a:latin typeface="宋体" panose="02010600030101010101" pitchFamily="2" charset="-122"/>
              <a:ea typeface="宋体" pitchFamily="2" charset="-122"/>
              <a:cs typeface="宋体" pitchFamily="2" charset="-122"/>
            </a:endParaRPr>
          </a:p>
          <a:p>
            <a:r>
              <a:rPr lang="zh-CN" altLang="en-US" sz="2800" b="1">
                <a:solidFill>
                  <a:schemeClr val="tx1"/>
                </a:solidFill>
                <a:latin typeface="宋体" panose="02010600030101010101" pitchFamily="2" charset="-122"/>
                <a:ea typeface="宋体" panose="02010600030101010101" pitchFamily="2" charset="-122"/>
                <a:cs typeface="宋体" panose="02010600030101010101" pitchFamily="2" charset="-122"/>
              </a:rPr>
              <a:t>与此同时，他还以理想主义和浪漫主义的豪情讴歌人性中的真、善、美，</a:t>
            </a:r>
            <a:endParaRPr lang="zh-CN" altLang="en-US" sz="2800" b="1">
              <a:solidFill>
                <a:schemeClr val="tx1"/>
              </a:solidFill>
              <a:latin typeface="宋体" panose="02010600030101010101" pitchFamily="2" charset="-122"/>
              <a:ea typeface="宋体" panose="02010600030101010101" pitchFamily="2" charset="-122"/>
              <a:cs typeface="宋体" panose="02010600030101010101" pitchFamily="2" charset="-122"/>
            </a:endParaRPr>
          </a:p>
          <a:p>
            <a:r>
              <a:rPr lang="zh-CN" altLang="en-US" sz="2800" b="1">
                <a:solidFill>
                  <a:schemeClr val="tx1"/>
                </a:solidFill>
                <a:latin typeface="宋体" panose="02010600030101010101" pitchFamily="2" charset="-122"/>
                <a:ea typeface="宋体" panose="02010600030101010101" pitchFamily="2" charset="-122"/>
                <a:cs typeface="宋体" panose="02010600030101010101" pitchFamily="2" charset="-122"/>
              </a:rPr>
              <a:t>憧憬更合理的社会和更美好的人生。</a:t>
            </a:r>
            <a:endParaRPr lang="zh-CN" altLang="en-US" sz="2800" b="1">
              <a:solidFill>
                <a:schemeClr val="tx1"/>
              </a:solidFill>
              <a:latin typeface="宋体" panose="02010600030101010101" pitchFamily="2" charset="-122"/>
              <a:ea typeface="宋体" panose="02010600030101010101" pitchFamily="2" charset="-122"/>
              <a:cs typeface="宋体" panose="02010600030101010101" pitchFamily="2" charset="-122"/>
            </a:endParaRPr>
          </a:p>
          <a:p>
            <a:r>
              <a:rPr lang="zh-CN" altLang="en-US" sz="2800">
                <a:latin typeface="宋体" panose="02010600030101010101" pitchFamily="2" charset="-122"/>
                <a:ea typeface="宋体" panose="02010600030101010101" pitchFamily="2" charset="-122"/>
                <a:cs typeface="宋体" panose="02010600030101010101" pitchFamily="2" charset="-122"/>
              </a:rPr>
              <a:t>一生共创作长篇小说13部半，其中多数是近百万言的大部头作品，中篇小说20余部，短篇小说数百篇，特写集一部，长篇游记两部，《儿童英国史》一部，以及大量演说词、书信、散文、杂诗。</a:t>
            </a:r>
            <a:endParaRPr lang="zh-CN" altLang="en-US" sz="2800">
              <a:latin typeface="宋体" panose="02010600030101010101" pitchFamily="2" charset="-122"/>
              <a:ea typeface="宋体" panose="02010600030101010101" pitchFamily="2" charset="-122"/>
              <a:cs typeface="宋体" panose="02010600030101010101" pitchFamily="2" charset="-122"/>
            </a:endParaRPr>
          </a:p>
          <a:p>
            <a:r>
              <a:rPr lang="zh-CN" altLang="en-US" sz="2800">
                <a:latin typeface="宋体" panose="02010600030101010101" pitchFamily="2" charset="-122"/>
                <a:ea typeface="宋体" panose="02010600030101010101" pitchFamily="2" charset="-122"/>
                <a:cs typeface="宋体" panose="02010600030101010101" pitchFamily="2" charset="-122"/>
              </a:rPr>
              <a:t>他多次去欧洲大陆游历、旅居，两次访问美国，中年以后先后创办《家常话》和《一年四季》期刊两种，发现和培养了一批文学新人。</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0" y="305435"/>
            <a:ext cx="12192000" cy="6247130"/>
          </a:xfrm>
          <a:prstGeom prst="rect">
            <a:avLst/>
          </a:prstGeom>
          <a:noFill/>
        </p:spPr>
        <p:txBody>
          <a:bodyPr wrap="square" rtlCol="0" anchor="t">
            <a:spAutoFit/>
          </a:bodyPr>
          <a:lstStyle/>
          <a:p>
            <a:r>
              <a:rPr lang="zh-CN" altLang="en-US" sz="2800">
                <a:latin typeface="宋体" panose="02010600030101010101" pitchFamily="2" charset="-122"/>
                <a:ea typeface="宋体" panose="02010600030101010101" pitchFamily="2" charset="-122"/>
                <a:cs typeface="宋体" panose="02010600030101010101" pitchFamily="2" charset="-122"/>
              </a:rPr>
              <a:t>狄更斯的父亲是海军中的小职员，嗜酒好客，挥霍无度，经常入不敷出。</a:t>
            </a:r>
            <a:endParaRPr lang="zh-CN" altLang="en-US" sz="2800">
              <a:latin typeface="宋体" panose="02010600030101010101" pitchFamily="2" charset="-122"/>
              <a:ea typeface="宋体" panose="02010600030101010101" pitchFamily="2" charset="-122"/>
              <a:cs typeface="宋体" panose="02010600030101010101" pitchFamily="2" charset="-122"/>
            </a:endParaRPr>
          </a:p>
          <a:p>
            <a:r>
              <a:rPr lang="zh-CN" altLang="en-US" sz="2800">
                <a:latin typeface="宋体" panose="02010600030101010101" pitchFamily="2" charset="-122"/>
                <a:ea typeface="宋体" panose="02010600030101010101" pitchFamily="2" charset="-122"/>
                <a:cs typeface="宋体" panose="02010600030101010101" pitchFamily="2" charset="-122"/>
              </a:rPr>
              <a:t>他从小能演会唱，常被父亲带到酒店表演节目。</a:t>
            </a:r>
            <a:endParaRPr lang="zh-CN" altLang="en-US" sz="2800">
              <a:latin typeface="宋体" panose="02010600030101010101" pitchFamily="2" charset="-122"/>
              <a:ea typeface="宋体" panose="02010600030101010101" pitchFamily="2" charset="-122"/>
              <a:cs typeface="宋体" panose="02010600030101010101" pitchFamily="2" charset="-122"/>
            </a:endParaRPr>
          </a:p>
          <a:p>
            <a:r>
              <a:rPr lang="zh-CN" altLang="en-US" sz="2800">
                <a:latin typeface="宋体" panose="02010600030101010101" pitchFamily="2" charset="-122"/>
                <a:ea typeface="宋体" panose="02010600030101010101" pitchFamily="2" charset="-122"/>
                <a:cs typeface="宋体" panose="02010600030101010101" pitchFamily="2" charset="-122"/>
              </a:rPr>
              <a:t>10岁时，全家被迫迁入负债者监狱，11岁起就承担了繁重的家务。</a:t>
            </a:r>
            <a:endParaRPr lang="zh-CN" altLang="en-US" sz="2800">
              <a:latin typeface="宋体" panose="02010600030101010101" pitchFamily="2" charset="-122"/>
              <a:ea typeface="宋体" panose="02010600030101010101" pitchFamily="2" charset="-122"/>
              <a:cs typeface="宋体" panose="02010600030101010101" pitchFamily="2" charset="-122"/>
            </a:endParaRPr>
          </a:p>
          <a:p>
            <a:r>
              <a:rPr lang="zh-CN" altLang="en-US" sz="2800">
                <a:latin typeface="宋体" panose="02010600030101010101" pitchFamily="2" charset="-122"/>
                <a:ea typeface="宋体" panose="02010600030101010101" pitchFamily="2" charset="-122"/>
                <a:cs typeface="宋体" panose="02010600030101010101" pitchFamily="2" charset="-122"/>
              </a:rPr>
              <a:t>他在皮鞋油作坊当学徒时，由于包装熟练，曾被雇主放在橱窗里当众表演操作，作为广告任人围观，在他的内心留下了永久的伤痕，</a:t>
            </a:r>
            <a:endParaRPr lang="zh-CN" altLang="en-US" sz="2800">
              <a:latin typeface="宋体" panose="02010600030101010101" pitchFamily="2" charset="-122"/>
              <a:ea typeface="宋体" panose="02010600030101010101" pitchFamily="2" charset="-122"/>
              <a:cs typeface="宋体" panose="02010600030101010101" pitchFamily="2" charset="-122"/>
            </a:endParaRPr>
          </a:p>
          <a:p>
            <a:r>
              <a:rPr lang="zh-CN" altLang="en-US" sz="2800" b="1">
                <a:solidFill>
                  <a:srgbClr val="00B050"/>
                </a:solidFill>
                <a:latin typeface="宋体" panose="02010600030101010101" pitchFamily="2" charset="-122"/>
                <a:ea typeface="宋体" panose="02010600030101010101" pitchFamily="2" charset="-122"/>
                <a:cs typeface="宋体" panose="02010600030101010101" pitchFamily="2" charset="-122"/>
              </a:rPr>
              <a:t>从而产生了对不幸的儿童深厚的同情和坚决摆脱贫困的决心。</a:t>
            </a:r>
            <a:endParaRPr lang="zh-CN" altLang="en-US" sz="2800" b="1">
              <a:solidFill>
                <a:srgbClr val="00B050"/>
              </a:solidFill>
              <a:latin typeface="宋体" panose="02010600030101010101" pitchFamily="2" charset="-122"/>
              <a:ea typeface="宋体" pitchFamily="2" charset="-122"/>
              <a:cs typeface="宋体" pitchFamily="2" charset="-122"/>
            </a:endParaRPr>
          </a:p>
          <a:p>
            <a:r>
              <a:rPr lang="zh-CN" altLang="en-US" sz="3200" b="1">
                <a:solidFill>
                  <a:srgbClr val="0070C0"/>
                </a:solidFill>
                <a:latin typeface="宋体" panose="02010600030101010101" pitchFamily="2" charset="-122"/>
                <a:ea typeface="宋体" panose="02010600030101010101" pitchFamily="2" charset="-122"/>
                <a:cs typeface="宋体" panose="02010600030101010101" pitchFamily="2" charset="-122"/>
              </a:rPr>
              <a:t>他只上过几年学校，</a:t>
            </a:r>
            <a:endParaRPr lang="zh-CN" altLang="en-US" sz="3200" b="1">
              <a:solidFill>
                <a:srgbClr val="0070C0"/>
              </a:solidFill>
              <a:latin typeface="宋体" panose="02010600030101010101" pitchFamily="2" charset="-122"/>
              <a:ea typeface="宋体" pitchFamily="2" charset="-122"/>
              <a:cs typeface="宋体" pitchFamily="2" charset="-122"/>
            </a:endParaRPr>
          </a:p>
          <a:p>
            <a:r>
              <a:rPr lang="zh-CN" altLang="en-US" sz="3200" b="1">
                <a:solidFill>
                  <a:srgbClr val="0070C0"/>
                </a:solidFill>
                <a:latin typeface="宋体" panose="02010600030101010101" pitchFamily="2" charset="-122"/>
                <a:ea typeface="宋体" panose="02010600030101010101" pitchFamily="2" charset="-122"/>
                <a:cs typeface="宋体" panose="02010600030101010101" pitchFamily="2" charset="-122"/>
              </a:rPr>
              <a:t>主要靠自学和深入生活获得广博的知识和文学素养。</a:t>
            </a:r>
            <a:endParaRPr lang="zh-CN" altLang="en-US" sz="3200" b="1">
              <a:solidFill>
                <a:srgbClr val="0070C0"/>
              </a:solidFill>
              <a:latin typeface="宋体" panose="02010600030101010101" pitchFamily="2" charset="-122"/>
              <a:ea typeface="宋体" panose="02010600030101010101" pitchFamily="2" charset="-122"/>
              <a:cs typeface="宋体" panose="02010600030101010101" pitchFamily="2" charset="-122"/>
            </a:endParaRPr>
          </a:p>
          <a:p>
            <a:r>
              <a:rPr lang="zh-CN" altLang="en-US" sz="2800">
                <a:latin typeface="宋体" panose="02010600030101010101" pitchFamily="2" charset="-122"/>
                <a:ea typeface="宋体" panose="02010600030101010101" pitchFamily="2" charset="-122"/>
                <a:cs typeface="宋体" panose="02010600030101010101" pitchFamily="2" charset="-122"/>
              </a:rPr>
              <a:t>16岁时在一家律师事务所当缮写员，走遍伦敦的大街小巷，广泛了解社会。</a:t>
            </a:r>
            <a:endParaRPr lang="zh-CN" altLang="en-US" sz="2800">
              <a:latin typeface="宋体" panose="02010600030101010101" pitchFamily="2" charset="-122"/>
              <a:ea typeface="宋体" panose="02010600030101010101" pitchFamily="2" charset="-122"/>
              <a:cs typeface="宋体" panose="02010600030101010101" pitchFamily="2" charset="-122"/>
            </a:endParaRPr>
          </a:p>
          <a:p>
            <a:r>
              <a:rPr lang="zh-CN" altLang="en-US" sz="2800">
                <a:latin typeface="宋体" panose="02010600030101010101" pitchFamily="2" charset="-122"/>
                <a:ea typeface="宋体" panose="02010600030101010101" pitchFamily="2" charset="-122"/>
                <a:cs typeface="宋体" panose="02010600030101010101" pitchFamily="2" charset="-122"/>
              </a:rPr>
              <a:t>后担任报社的采访记者，熟悉议会政治中的种种弊端。</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他在采访之余开始文学创作。他常带着笔记本在伦敦偏僻的角落和乡村漫游，为日后的创作搜集了丰富的素材。</a:t>
            </a:r>
            <a:endParaRPr lang="zh-CN" altLang="en-US" sz="2800">
              <a:latin typeface="宋体" panose="02010600030101010101" pitchFamily="2" charset="-122"/>
              <a:ea typeface="宋体" panose="02010600030101010101" pitchFamily="2" charset="-122"/>
              <a:cs typeface="宋体" panose="02010600030101010101" pitchFamily="2" charset="-122"/>
            </a:endParaRPr>
          </a:p>
          <a:p>
            <a:r>
              <a:rPr lang="zh-CN" altLang="en-US" sz="2800">
                <a:latin typeface="宋体" panose="02010600030101010101" pitchFamily="2" charset="-122"/>
                <a:ea typeface="宋体" panose="02010600030101010101" pitchFamily="2" charset="-122"/>
                <a:cs typeface="宋体" panose="02010600030101010101" pitchFamily="2" charset="-122"/>
              </a:rPr>
              <a:t>24岁时与报社出版人霍加斯的女儿凯瑟琳结婚，并育有10个子女。由于性格和趣味上的差别，给他的创作、特别是晚年的生活带来了不幸。</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sld>
</file>

<file path=ppt/tags/tag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4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7.xml><?xml version="1.0" encoding="utf-8"?>
<p:tagLst xmlns:p="http://schemas.openxmlformats.org/presentationml/2006/main">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58.xml><?xml version="1.0" encoding="utf-8"?>
<p:tagLst xmlns:p="http://schemas.openxmlformats.org/presentationml/2006/main">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5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6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2.xml><?xml version="1.0" encoding="utf-8"?>
<p:tagLst xmlns:p="http://schemas.openxmlformats.org/presentationml/2006/main">
  <p:tag name="KSO_WM_BEAUTIFY_FLAG" val="#wm#"/>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63.xml><?xml version="1.0" encoding="utf-8"?>
<p:tagLst xmlns:p="http://schemas.openxmlformats.org/presentationml/2006/main">
  <p:tag name="AS_NET" val="4.0.30319.42000"/>
  <p:tag name="AS_OS" val="Microsoft Windows NT 6.1.7601 Service Pack 1"/>
  <p:tag name="AS_RELEASE_DATE" val="2020.05.14"/>
  <p:tag name="AS_TITLE" val="Aspose.Slides for .NET 4.0 Client Profile"/>
  <p:tag name="AS_VERSION" val="20.5"/>
</p:tagLst>
</file>

<file path=ppt/tags/tag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heme/theme1.xml><?xml version="1.0" encoding="utf-8"?>
<a:theme xmlns:r="http://schemas.openxmlformats.org/officeDocument/2006/relationships"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
  <PresentationFormat>宽屏</PresentationFormat>
  <Paragraphs>257</Paragraphs>
  <Slides>30</Slides>
  <Notes>13</Notes>
  <TotalTime>0</TotalTime>
  <HiddenSlides>0</HiddenSlides>
  <MMClips>0</MMClips>
  <ScaleCrop>0</ScaleCrop>
  <HeadingPairs>
    <vt:vector baseType="variant" size="6">
      <vt:variant>
        <vt:lpstr>Fonts used</vt:lpstr>
      </vt:variant>
      <vt:variant>
        <vt:i4>10</vt:i4>
      </vt:variant>
      <vt:variant>
        <vt:lpstr>Theme</vt:lpstr>
      </vt:variant>
      <vt:variant>
        <vt:i4>1</vt:i4>
      </vt:variant>
      <vt:variant>
        <vt:lpstr>Slide Titles</vt:lpstr>
      </vt:variant>
      <vt:variant>
        <vt:i4>30</vt:i4>
      </vt:variant>
    </vt:vector>
  </HeadingPairs>
  <TitlesOfParts>
    <vt:vector baseType="lpstr" size="41">
      <vt:lpstr>Arial</vt:lpstr>
      <vt:lpstr>微软雅黑</vt:lpstr>
      <vt:lpstr>Wingdings</vt:lpstr>
      <vt:lpstr>Calibri Light</vt:lpstr>
      <vt:lpstr>Calibri</vt:lpstr>
      <vt:lpstr>方正姚体</vt:lpstr>
      <vt:lpstr>宋体</vt:lpstr>
      <vt:lpstr>楷体</vt:lpstr>
      <vt:lpstr>仿宋</vt:lpstr>
      <vt:lpstr>华文行楷</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.NET</Application>
  <AppVersion>20.0500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title>空白演示</dc:title>
  <cp:lastModifiedBy>2020</cp:lastModifiedBy>
  <cp:revision>150</cp:revision>
  <dcterms:created xsi:type="dcterms:W3CDTF">2019-06-19T02:08:00Z</dcterms:created>
  <dcterms:modified xsi:type="dcterms:W3CDTF">2020-09-15T11:33:53Z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KSOProductBuildVer">
    <vt:lpwstr>2052-11.1.0.9912</vt:lpwstr>
  </property>
</Properties>
</file>