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9" r:id="rId4"/>
    <p:sldId id="304" r:id="rId5"/>
    <p:sldId id="280" r:id="rId6"/>
    <p:sldId id="303" r:id="rId7"/>
    <p:sldId id="305" r:id="rId8"/>
    <p:sldId id="285" r:id="rId9"/>
    <p:sldId id="300" r:id="rId10"/>
    <p:sldId id="301" r:id="rId11"/>
    <p:sldId id="302" r:id="rId12"/>
    <p:sldId id="308" r:id="rId13"/>
    <p:sldId id="311" r:id="rId14"/>
    <p:sldId id="286" r:id="rId15"/>
    <p:sldId id="287" r:id="rId16"/>
    <p:sldId id="288" r:id="rId17"/>
    <p:sldId id="306" r:id="rId18"/>
    <p:sldId id="289" r:id="rId19"/>
    <p:sldId id="290" r:id="rId20"/>
    <p:sldId id="291" r:id="rId21"/>
    <p:sldId id="292" r:id="rId22"/>
    <p:sldId id="307" r:id="rId23"/>
    <p:sldId id="293" r:id="rId24"/>
    <p:sldId id="294" r:id="rId25"/>
    <p:sldId id="295" r:id="rId26"/>
    <p:sldId id="296" r:id="rId27"/>
    <p:sldId id="297" r:id="rId28"/>
    <p:sldId id="269" r:id="rId29"/>
    <p:sldId id="309" r:id="rId30"/>
    <p:sldId id="310" r:id="rId31"/>
    <p:sldId id="271" r:id="rId32"/>
    <p:sldId id="279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aoqingju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>
        <p:scale>
          <a:sx n="80" d="100"/>
          <a:sy n="80" d="100"/>
        </p:scale>
        <p:origin x="-10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5BA64-A0E3-4197-84E0-AB83F0298C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microsoft.com/office/2007/relationships/media" Target="file:///D:\&#19981;&#27714;&#29978;&#35299;\DALANG.WAV" TargetMode="External"/><Relationship Id="rId2" Type="http://schemas.openxmlformats.org/officeDocument/2006/relationships/audio" Target="file:///D:\&#19981;&#27714;&#29978;&#35299;\DALANG.WAV" TargetMode="Externa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8586" y="1484784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短文两篇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732" y="1302158"/>
            <a:ext cx="954026" cy="804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340768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 读书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时不可存心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诘难作者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，不可尽信书上所言，亦不可只为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寻章摘句，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而应推敲细思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。“简要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赏析这句话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句话运用排比，通过三个否定句指出读书时要仔细思考，而不应故意挑刺、迷信书本和寻章摘句。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897051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91490"/>
            <a:ext cx="8496944" cy="4669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多种论证方法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本文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了对比论证和比喻论证的论证方法。例如，将读书的目的“怡情”“傅彩”“长才”与“惰”“矫”“学究故态”进行对比，论证了读书的正确目的；“盖天生才干犹如自然花草，读书然后知如何修剪移接”，运用比喻论证，生动形象地论证了读书对人的天赋的作用，使论述的道理通俗易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层次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清晰，语言精练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文章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围绕“读书”这一话题谈了读书的正确目的、读书的正确方法、读书的重要作用等内容，层次清晰。此外，文中语言精练，有格言的意味，如“读书使人充实，讨论使人机智，作文使人准确”，达到了高度凝练的境界，体现了培根随笔的艺术风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990560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写作特色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564904"/>
            <a:ext cx="8229600" cy="309634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谈读书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这篇随笔运用对比论证、比喻论证等论证方法，论述了读书的正确目的、正确方法及其重要作用，引导人们通过正确读书完善自我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课堂小结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idx="1"/>
          </p:nvPr>
        </p:nvSpPr>
        <p:spPr bwMode="auto">
          <a:xfrm>
            <a:off x="1331912" y="2332038"/>
            <a:ext cx="6408439" cy="452596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古往今来，名人学者遨游书海留下了许多读书名言以激励后之学者。你还知道哪些读书名言？ 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自拟读书格言。 </a:t>
            </a: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altLang="zh-CN" dirty="0" smtClean="0"/>
          </a:p>
        </p:txBody>
      </p:sp>
      <p:sp>
        <p:nvSpPr>
          <p:cNvPr id="5" name="圆角矩形 4"/>
          <p:cNvSpPr/>
          <p:nvPr/>
        </p:nvSpPr>
        <p:spPr>
          <a:xfrm>
            <a:off x="3209675" y="1101231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331144" y="1194740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课堂小练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邓拓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352" y="2890338"/>
            <a:ext cx="2419145" cy="350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1" name="DALANG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72453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25729" y="1196752"/>
            <a:ext cx="8924925" cy="1906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 sz="8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不求甚解</a:t>
            </a:r>
            <a:endParaRPr lang="en-US" altLang="zh-CN" sz="80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340" y="3799762"/>
            <a:ext cx="4317019" cy="11605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94527" y="4056804"/>
            <a:ext cx="2987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邓拓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42" fill="hold"/>
                                        <p:tgtEl>
                                          <p:spTgt spid="1833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330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ChangeArrowheads="1"/>
          </p:cNvSpPr>
          <p:nvPr/>
        </p:nvSpPr>
        <p:spPr bwMode="auto">
          <a:xfrm>
            <a:off x="793266" y="2420888"/>
            <a:ext cx="755746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马南邨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（ｃ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ｎ）（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1912—1966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），原名邓拓，福建闽侯人，新闻记者、政论家、杂文作家。主要作品有杂文集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燕山夜话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，诗词集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邓拓诗词选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5" name="Picture 5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   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年代初，马南邨应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北京晚报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之约，撰写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燕山夜话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栏杂文。这个专栏的杂文从古人读书治学、科学研究、生产活动等方面为我们总结和介绍了一些可以借鉴的历史经验，还对现实中的各种不良现象和错误的思想方法、工作作风提出了批评，对青年的学习给予指导。在一篇篇短小精悍、妙趣横生的文字里，蕴含着深刻的寓意和哲理，引人深思，发人深省，对当时的杂文创作产生了积极的影响。本文就是马南邨针对有些人对陶渊明“不求甚解”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曲解而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写的一篇驳论文。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背景材料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ext Box 2"/>
          <p:cNvSpPr txBox="1">
            <a:spLocks noChangeArrowheads="1"/>
          </p:cNvSpPr>
          <p:nvPr/>
        </p:nvSpPr>
        <p:spPr bwMode="auto">
          <a:xfrm>
            <a:off x="827584" y="2132856"/>
            <a:ext cx="270033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驳论文</a:t>
            </a:r>
            <a:endParaRPr kumimoji="1" lang="zh-CN" altLang="en-US" sz="44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1981200" y="3505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611560" y="3038331"/>
            <a:ext cx="7704856" cy="202550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80000" tIns="180000" rIns="180000" bIns="180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驳论可以鲜明地反驳一个错误观点，也可以是就别人论述的一个问题发表不同看法，或提出质疑，进行商榷</a:t>
            </a:r>
            <a:endParaRPr kumimoji="1"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334000" y="45720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pic>
        <p:nvPicPr>
          <p:cNvPr id="11270" name="Picture 6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相关知识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6" grpId="0" autoUpdateAnimBg="0"/>
      <p:bldP spid="1853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Text Box 2"/>
          <p:cNvSpPr txBox="1">
            <a:spLocks noChangeArrowheads="1"/>
          </p:cNvSpPr>
          <p:nvPr/>
        </p:nvSpPr>
        <p:spPr bwMode="auto">
          <a:xfrm>
            <a:off x="900113" y="2278063"/>
            <a:ext cx="70562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1440AE"/>
                </a:solidFill>
                <a:latin typeface="Times New Roman" panose="02020603050405020304" pitchFamily="18" charset="0"/>
              </a:rPr>
              <a:t>1.</a:t>
            </a:r>
            <a:r>
              <a:rPr kumimoji="1" lang="zh-CN" altLang="en-US" sz="3200" b="1" dirty="0" smtClean="0">
                <a:solidFill>
                  <a:srgbClr val="1440AE"/>
                </a:solidFill>
                <a:latin typeface="Times New Roman" panose="02020603050405020304" pitchFamily="18" charset="0"/>
              </a:rPr>
              <a:t>反驳</a:t>
            </a:r>
            <a:r>
              <a:rPr kumimoji="1" lang="zh-CN" altLang="en-US" sz="3200" b="1" dirty="0">
                <a:solidFill>
                  <a:srgbClr val="1440AE"/>
                </a:solidFill>
                <a:latin typeface="Times New Roman" panose="02020603050405020304" pitchFamily="18" charset="0"/>
              </a:rPr>
              <a:t>对方的论点，从论据和论证方法上找问题。   </a:t>
            </a:r>
            <a:endParaRPr kumimoji="1" lang="zh-CN" altLang="en-US" sz="3200" b="1" dirty="0">
              <a:solidFill>
                <a:srgbClr val="1440AE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057400" y="3810000"/>
            <a:ext cx="373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>
                <a:latin typeface="Times New Roman" panose="02020603050405020304" pitchFamily="18" charset="0"/>
              </a:rPr>
              <a:t> </a:t>
            </a:r>
            <a:endParaRPr kumimoji="1" lang="en-US" altLang="zh-CN" sz="2400" b="1">
              <a:solidFill>
                <a:srgbClr val="D23CC4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12293" name="Picture 5" descr="SO01862_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554355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476375" y="836613"/>
            <a:ext cx="4103688" cy="6683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 i="1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反驳对方的论点</a:t>
            </a:r>
            <a:endParaRPr kumimoji="1" lang="zh-CN" altLang="en-US" sz="4400" b="1" i="1">
              <a:solidFill>
                <a:schemeClr val="accent2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86375" name="Text Box 7"/>
          <p:cNvSpPr txBox="1">
            <a:spLocks noChangeArrowheads="1"/>
          </p:cNvSpPr>
          <p:nvPr/>
        </p:nvSpPr>
        <p:spPr bwMode="auto">
          <a:xfrm>
            <a:off x="900113" y="3573463"/>
            <a:ext cx="705626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1440AE"/>
                </a:solidFill>
                <a:latin typeface="Times New Roman" panose="02020603050405020304" pitchFamily="18" charset="0"/>
              </a:rPr>
              <a:t>2.</a:t>
            </a:r>
            <a:r>
              <a:rPr kumimoji="1" lang="zh-CN" altLang="en-US" sz="3200" b="1" dirty="0" smtClean="0">
                <a:solidFill>
                  <a:srgbClr val="1440AE"/>
                </a:solidFill>
                <a:latin typeface="Times New Roman" panose="02020603050405020304" pitchFamily="18" charset="0"/>
              </a:rPr>
              <a:t>反驳</a:t>
            </a:r>
            <a:r>
              <a:rPr kumimoji="1" lang="zh-CN" altLang="en-US" sz="3200" b="1" dirty="0">
                <a:solidFill>
                  <a:srgbClr val="1440AE"/>
                </a:solidFill>
                <a:latin typeface="Times New Roman" panose="02020603050405020304" pitchFamily="18" charset="0"/>
              </a:rPr>
              <a:t>对方的论点，要注重分析，把理讲透，使人信服，不能扣大帽子。   </a:t>
            </a:r>
            <a:endParaRPr kumimoji="1" lang="zh-CN" altLang="en-US" sz="3200" b="1" dirty="0">
              <a:solidFill>
                <a:srgbClr val="1440AE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0" grpId="0" autoUpdateAnimBg="0"/>
      <p:bldP spid="186370" grpId="1"/>
      <p:bldP spid="186375" grpId="0" autoUpdateAnimBg="0"/>
      <p:bldP spid="18637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16013" y="620688"/>
            <a:ext cx="2514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4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关于札记 </a:t>
            </a:r>
            <a:endParaRPr kumimoji="1" lang="zh-CN" altLang="en-US" sz="44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7395" name="Rectangle 3"/>
          <p:cNvSpPr>
            <a:spLocks noChangeArrowheads="1"/>
          </p:cNvSpPr>
          <p:nvPr/>
        </p:nvSpPr>
        <p:spPr bwMode="auto">
          <a:xfrm>
            <a:off x="1116013" y="1535113"/>
            <a:ext cx="69342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3600" b="1" dirty="0">
                <a:latin typeface="Times New Roman" panose="02020603050405020304" pitchFamily="18" charset="0"/>
              </a:rPr>
              <a:t>本文选自邓拓</a:t>
            </a:r>
            <a:r>
              <a:rPr kumimoji="1" lang="en-US" altLang="zh-CN" sz="3600" b="1" dirty="0">
                <a:latin typeface="Times New Roman" panose="02020603050405020304" pitchFamily="18" charset="0"/>
              </a:rPr>
              <a:t>《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燕山夜话</a:t>
            </a:r>
            <a:r>
              <a:rPr kumimoji="1" lang="en-US" altLang="zh-CN" sz="3600" b="1" dirty="0">
                <a:latin typeface="Times New Roman" panose="02020603050405020304" pitchFamily="18" charset="0"/>
              </a:rPr>
              <a:t>》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，属于札记。这类文章短小、内容集中一事一议，由于多从生活实际中的感受选定题目，所以往往切中人们的思想状况。又由于作者知识丰富，旁征博引，所以文章往往引人入胜，特别是对青少年很有教益。 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13316" name="Picture 4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“读万卷书，行万里路。”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十年寒窗，伴着馥郁书香，我们每一天都在成长。那么，请你告诉大家：你读过哪些书？在读书的过程中有哪些感受？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258" cy="58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新课导入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7" name="Picture 4" descr="87598519646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914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95536" y="671513"/>
            <a:ext cx="4467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“</a:t>
            </a:r>
            <a:r>
              <a:rPr kumimoji="1" lang="zh-CN" altLang="en-US" sz="44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不求甚解</a:t>
            </a:r>
            <a:r>
              <a:rPr kumimoji="1"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隶书" pitchFamily="49" charset="-122"/>
              </a:rPr>
              <a:t>”</a:t>
            </a:r>
            <a:r>
              <a:rPr kumimoji="1" lang="zh-CN" altLang="en-US" sz="44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出处 </a:t>
            </a:r>
            <a:endParaRPr kumimoji="1" lang="zh-CN" altLang="en-US" sz="44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8419" name="Rectangle 3"/>
          <p:cNvSpPr>
            <a:spLocks noChangeArrowheads="1"/>
          </p:cNvSpPr>
          <p:nvPr/>
        </p:nvSpPr>
        <p:spPr bwMode="auto">
          <a:xfrm>
            <a:off x="3708400" y="1464748"/>
            <a:ext cx="4824413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3200" b="1" dirty="0">
                <a:latin typeface="Times New Roman" panose="02020603050405020304" pitchFamily="18" charset="0"/>
              </a:rPr>
              <a:t>出自陶潜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五柳先生传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：“好读书，不求甚解”。原意是读书只领会要旨，不过于在字句上花工夫，属</a:t>
            </a:r>
            <a:r>
              <a:rPr kumimoji="1" lang="zh-CN" altLang="en-US" sz="3200" b="1" dirty="0">
                <a:solidFill>
                  <a:srgbClr val="CC9900"/>
                </a:solidFill>
                <a:latin typeface="Times New Roman" panose="02020603050405020304" pitchFamily="18" charset="0"/>
              </a:rPr>
              <a:t>褒义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3779838" y="4221163"/>
            <a:ext cx="467995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3200" b="1" dirty="0">
                <a:latin typeface="Times New Roman" panose="02020603050405020304" pitchFamily="18" charset="0"/>
              </a:rPr>
              <a:t>今多谓学习或工作的态度不认真，不求深入理解，浅尝辄止，含</a:t>
            </a:r>
            <a:r>
              <a:rPr kumimoji="1" lang="zh-CN" altLang="en-US" sz="3200" b="1" dirty="0">
                <a:solidFill>
                  <a:srgbClr val="CC9900"/>
                </a:solidFill>
                <a:latin typeface="Times New Roman" panose="02020603050405020304" pitchFamily="18" charset="0"/>
              </a:rPr>
              <a:t>贬义。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 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88421" name="Picture 5" descr="陶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39" y="1700808"/>
            <a:ext cx="3103563" cy="486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/>
      <p:bldP spid="1884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927373"/>
            <a:ext cx="864096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第一部分（第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摆出要批驳的靶子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对任何问题不求甚解都是不好的。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第二部分（第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阐述不求甚解的真正意义。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第三部分（第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强调重要的书必须常常反复阅读。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ChangeArrowheads="1"/>
          </p:cNvSpPr>
          <p:nvPr/>
        </p:nvSpPr>
        <p:spPr bwMode="auto">
          <a:xfrm>
            <a:off x="827584" y="1844824"/>
            <a:ext cx="71294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latin typeface="Times New Roman" panose="02020603050405020304" pitchFamily="18" charset="0"/>
              </a:rPr>
              <a:t>体会作者怎样质疑对方的观点？</a:t>
            </a:r>
            <a:endParaRPr kumimoji="1"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827584" y="765094"/>
            <a:ext cx="2971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4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思考题：</a:t>
            </a:r>
            <a:endParaRPr kumimoji="1" lang="zh-CN" altLang="en-US" sz="4400" b="1" dirty="0">
              <a:solidFill>
                <a:schemeClr val="accent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9444" name="Rectangle 4"/>
          <p:cNvSpPr>
            <a:spLocks noChangeArrowheads="1"/>
          </p:cNvSpPr>
          <p:nvPr/>
        </p:nvSpPr>
        <p:spPr bwMode="auto">
          <a:xfrm>
            <a:off x="843331" y="3068960"/>
            <a:ext cx="69849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latin typeface="Times New Roman" panose="02020603050405020304" pitchFamily="18" charset="0"/>
              </a:rPr>
              <a:t>又是如何提出自己的观点的？</a:t>
            </a:r>
            <a:endParaRPr kumimoji="1"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15366" name="Picture 7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0" fill="hold"/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/>
      <p:bldP spid="1894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ChangeArrowheads="1"/>
          </p:cNvSpPr>
          <p:nvPr/>
        </p:nvSpPr>
        <p:spPr bwMode="auto">
          <a:xfrm>
            <a:off x="2555875" y="1268413"/>
            <a:ext cx="5080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</a:rPr>
              <a:t>作者怎样质疑对方的观点？</a:t>
            </a:r>
            <a:endParaRPr kumimoji="1"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16387" name="Rectangle 7"/>
          <p:cNvSpPr>
            <a:spLocks noChangeArrowheads="1"/>
          </p:cNvSpPr>
          <p:nvPr/>
        </p:nvSpPr>
        <p:spPr bwMode="auto">
          <a:xfrm>
            <a:off x="1692275" y="1989138"/>
            <a:ext cx="63373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/>
              <a:t>用“对任何问题”指出这种否定属于</a:t>
            </a:r>
            <a:r>
              <a:rPr kumimoji="1" lang="zh-CN" altLang="en-US" sz="2400" b="1">
                <a:solidFill>
                  <a:srgbClr val="CC9900"/>
                </a:solidFill>
              </a:rPr>
              <a:t>看问题绝对化，不作具体分析</a:t>
            </a:r>
            <a:r>
              <a:rPr kumimoji="1" lang="zh-CN" altLang="en-US" sz="2400" b="1"/>
              <a:t>；用“一般人”、“常常”指出持这种观点的为数不少，并非偶然。</a:t>
            </a:r>
            <a:r>
              <a:rPr kumimoji="1" lang="zh-CN" altLang="en-US" sz="2400" b="1">
                <a:solidFill>
                  <a:srgbClr val="CC9900"/>
                </a:solidFill>
              </a:rPr>
              <a:t>“其实也不尽然”表明对今人否定之否定</a:t>
            </a:r>
            <a:r>
              <a:rPr kumimoji="1" lang="zh-CN" altLang="en-US" sz="2400" b="1"/>
              <a:t>，然而语气委婉。“不尽然”是不把话说死。这样就自然而然地要正面表现自己的态度：“虽然不必提倡，但也不应‘盲目地反对’”。不必提倡的是什么样的“不求甚解”？什么叫做盲目地反对“不求甚解”？</a:t>
            </a:r>
            <a:r>
              <a:rPr kumimoji="1" lang="zh-CN" altLang="en-US" sz="2400" b="1">
                <a:solidFill>
                  <a:srgbClr val="CC9900"/>
                </a:solidFill>
              </a:rPr>
              <a:t>角度不同，结论迥异</a:t>
            </a:r>
            <a:r>
              <a:rPr kumimoji="1" lang="zh-CN" altLang="en-US" sz="2400" b="1"/>
              <a:t>，这正是本文关键之所在。</a:t>
            </a:r>
            <a:r>
              <a:rPr kumimoji="1" lang="zh-CN" altLang="en-US"/>
              <a:t> </a:t>
            </a:r>
            <a:endParaRPr kumimoji="1" lang="zh-CN" altLang="en-US"/>
          </a:p>
        </p:txBody>
      </p:sp>
      <p:pic>
        <p:nvPicPr>
          <p:cNvPr id="16388" name="Picture 10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ChangeArrowheads="1"/>
          </p:cNvSpPr>
          <p:nvPr/>
        </p:nvSpPr>
        <p:spPr bwMode="auto">
          <a:xfrm>
            <a:off x="2036763" y="1341438"/>
            <a:ext cx="5184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</a:rPr>
              <a:t>作者是怎样把自己的观点讲透？</a:t>
            </a:r>
            <a:endParaRPr kumimoji="1"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17411" name="Rectangle 8"/>
          <p:cNvSpPr>
            <a:spLocks noChangeArrowheads="1"/>
          </p:cNvSpPr>
          <p:nvPr/>
        </p:nvSpPr>
        <p:spPr bwMode="auto">
          <a:xfrm>
            <a:off x="2036763" y="2462213"/>
            <a:ext cx="50337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 dirty="0" smtClean="0"/>
              <a:t>1.</a:t>
            </a:r>
            <a:r>
              <a:rPr kumimoji="1" lang="zh-CN" altLang="en-US" sz="3200" b="1" dirty="0" smtClean="0"/>
              <a:t>正面</a:t>
            </a:r>
            <a:r>
              <a:rPr kumimoji="1" lang="zh-CN" altLang="en-US" sz="3200" b="1" dirty="0"/>
              <a:t>阐释陶渊明的本义。</a:t>
            </a:r>
            <a:endParaRPr kumimoji="1" lang="zh-CN" altLang="en-US" sz="3200" b="1" dirty="0"/>
          </a:p>
        </p:txBody>
      </p:sp>
      <p:sp>
        <p:nvSpPr>
          <p:cNvPr id="17412" name="Rectangle 9"/>
          <p:cNvSpPr>
            <a:spLocks noChangeArrowheads="1"/>
          </p:cNvSpPr>
          <p:nvPr/>
        </p:nvSpPr>
        <p:spPr bwMode="auto">
          <a:xfrm>
            <a:off x="2051050" y="3500438"/>
            <a:ext cx="4897438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 smtClean="0"/>
              <a:t>2.</a:t>
            </a:r>
            <a:r>
              <a:rPr kumimoji="1" lang="zh-CN" altLang="en-US" sz="2800" b="1" dirty="0" smtClean="0"/>
              <a:t>通过</a:t>
            </a:r>
            <a:r>
              <a:rPr kumimoji="1" lang="zh-CN" altLang="en-US" sz="2800" b="1" dirty="0"/>
              <a:t>具体事例来进一步强调不能求只记住这一些字句的“甚解”，要“活”读书，要理解“精神实质”。</a:t>
            </a:r>
            <a:r>
              <a:rPr kumimoji="1" lang="zh-CN" altLang="en-US" sz="2800" dirty="0"/>
              <a:t> </a:t>
            </a:r>
            <a:endParaRPr kumimoji="1" lang="zh-CN" altLang="en-US" sz="2800" dirty="0"/>
          </a:p>
        </p:txBody>
      </p:sp>
      <p:pic>
        <p:nvPicPr>
          <p:cNvPr id="17413" name="Picture 10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838200" y="908720"/>
            <a:ext cx="6902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作者所选的事例有什么特点？ </a:t>
            </a:r>
            <a:endParaRPr kumimoji="1" lang="zh-CN" altLang="en-US" sz="36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5292725" y="1989138"/>
            <a:ext cx="2971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从态度上说明 </a:t>
            </a:r>
            <a:endParaRPr kumimoji="1"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5292725" y="2997200"/>
            <a:ext cx="2819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从方法上说明 </a:t>
            </a:r>
            <a:endParaRPr kumimoji="1"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2517" name="Rectangle 5"/>
          <p:cNvSpPr>
            <a:spLocks noChangeArrowheads="1"/>
          </p:cNvSpPr>
          <p:nvPr/>
        </p:nvSpPr>
        <p:spPr bwMode="auto">
          <a:xfrm>
            <a:off x="304800" y="2011363"/>
            <a:ext cx="4572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 dirty="0" smtClean="0">
                <a:latin typeface="Times New Roman" panose="02020603050405020304" pitchFamily="18" charset="0"/>
              </a:rPr>
              <a:t>1.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列宁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批评普列汉诺夫 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92518" name="Rectangle 6"/>
          <p:cNvSpPr>
            <a:spLocks noChangeArrowheads="1"/>
          </p:cNvSpPr>
          <p:nvPr/>
        </p:nvSpPr>
        <p:spPr bwMode="auto">
          <a:xfrm>
            <a:off x="304800" y="3068638"/>
            <a:ext cx="45720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 dirty="0" smtClean="0">
                <a:latin typeface="Times New Roman" panose="02020603050405020304" pitchFamily="18" charset="0"/>
              </a:rPr>
              <a:t>2.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诸葛亮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的读书方法 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92519" name="Rectangle 7"/>
          <p:cNvSpPr>
            <a:spLocks noChangeArrowheads="1"/>
          </p:cNvSpPr>
          <p:nvPr/>
        </p:nvSpPr>
        <p:spPr bwMode="auto">
          <a:xfrm>
            <a:off x="381000" y="4005263"/>
            <a:ext cx="3975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 dirty="0" smtClean="0">
                <a:latin typeface="Times New Roman" panose="02020603050405020304" pitchFamily="18" charset="0"/>
              </a:rPr>
              <a:t>3.</a:t>
            </a:r>
            <a:r>
              <a:rPr kumimoji="1" lang="zh-CN" altLang="en-US" sz="3200" b="1" dirty="0" smtClean="0">
                <a:latin typeface="Times New Roman" panose="02020603050405020304" pitchFamily="18" charset="0"/>
              </a:rPr>
              <a:t>引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陆家山的话 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92520" name="Rectangle 8"/>
          <p:cNvSpPr>
            <a:spLocks noChangeArrowheads="1"/>
          </p:cNvSpPr>
          <p:nvPr/>
        </p:nvSpPr>
        <p:spPr bwMode="auto">
          <a:xfrm>
            <a:off x="468313" y="4581525"/>
            <a:ext cx="792162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kumimoji="1" lang="zh-CN" altLang="en-US" sz="3200" b="1">
                <a:solidFill>
                  <a:srgbClr val="CC9900"/>
                </a:solidFill>
                <a:latin typeface="Times New Roman" panose="02020603050405020304" pitchFamily="18" charset="0"/>
              </a:rPr>
              <a:t>三处例证、引证，或外或中，或今或古，或正或误，信手拈来，自由骋笔，又恰到好处。选例典型，论说周到。 </a:t>
            </a:r>
            <a:endParaRPr kumimoji="1" lang="zh-CN" altLang="en-US" sz="3200" b="1">
              <a:solidFill>
                <a:srgbClr val="CC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2521" name="Rectangle 9"/>
          <p:cNvSpPr>
            <a:spLocks noChangeArrowheads="1"/>
          </p:cNvSpPr>
          <p:nvPr/>
        </p:nvSpPr>
        <p:spPr bwMode="auto">
          <a:xfrm>
            <a:off x="5292725" y="4002088"/>
            <a:ext cx="2819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进一步证明 </a:t>
            </a:r>
            <a:endParaRPr kumimoji="1"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42" name="Picture 10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/>
      <p:bldP spid="192516" grpId="0"/>
      <p:bldP spid="192517" grpId="0"/>
      <p:bldP spid="192518" grpId="0"/>
      <p:bldP spid="192519" grpId="0"/>
      <p:bldP spid="192520" grpId="0"/>
      <p:bldP spid="1925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ChangeArrowheads="1"/>
          </p:cNvSpPr>
          <p:nvPr/>
        </p:nvSpPr>
        <p:spPr bwMode="auto">
          <a:xfrm>
            <a:off x="2484438" y="1844675"/>
            <a:ext cx="482441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</a:rPr>
              <a:t>怎样才能达到“活”读书，理解“精神实质”呢？</a:t>
            </a:r>
            <a:r>
              <a:rPr kumimoji="1" lang="zh-CN" altLang="en-US"/>
              <a:t> </a:t>
            </a:r>
            <a:endParaRPr kumimoji="1" lang="zh-CN" altLang="en-US"/>
          </a:p>
        </p:txBody>
      </p:sp>
      <p:sp>
        <p:nvSpPr>
          <p:cNvPr id="19459" name="Rectangle 9"/>
          <p:cNvSpPr>
            <a:spLocks noChangeArrowheads="1"/>
          </p:cNvSpPr>
          <p:nvPr/>
        </p:nvSpPr>
        <p:spPr bwMode="auto">
          <a:xfrm>
            <a:off x="2484438" y="2781300"/>
            <a:ext cx="252095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b="1"/>
              <a:t>书必须反复阅读，每读一次都会觉得开卷有益。</a:t>
            </a:r>
            <a:r>
              <a:rPr kumimoji="1" lang="zh-CN" altLang="en-US" sz="3200"/>
              <a:t> </a:t>
            </a:r>
            <a:endParaRPr kumimoji="1" lang="zh-CN" altLang="en-US" sz="3200"/>
          </a:p>
        </p:txBody>
      </p:sp>
      <p:sp>
        <p:nvSpPr>
          <p:cNvPr id="193546" name="AutoShape 10"/>
          <p:cNvSpPr>
            <a:spLocks noChangeArrowheads="1"/>
          </p:cNvSpPr>
          <p:nvPr/>
        </p:nvSpPr>
        <p:spPr bwMode="auto">
          <a:xfrm>
            <a:off x="4716463" y="3789363"/>
            <a:ext cx="1225550" cy="360362"/>
          </a:xfrm>
          <a:prstGeom prst="rightArrow">
            <a:avLst>
              <a:gd name="adj1" fmla="val 50000"/>
              <a:gd name="adj2" fmla="val 850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3547" name="Rectangle 11"/>
          <p:cNvSpPr>
            <a:spLocks noChangeArrowheads="1"/>
          </p:cNvSpPr>
          <p:nvPr/>
        </p:nvSpPr>
        <p:spPr bwMode="auto">
          <a:xfrm>
            <a:off x="6156325" y="3644900"/>
            <a:ext cx="1152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imes New Roman" panose="02020603050405020304" pitchFamily="18" charset="0"/>
              </a:rPr>
              <a:t>结论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pic>
        <p:nvPicPr>
          <p:cNvPr id="19462" name="Picture 10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6" grpId="0" animBg="1"/>
      <p:bldP spid="1935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多种论证方法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本文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了对比论证和比喻论证的论证方法。例如，将读书的目的“怡情”“傅彩”“长才”与“惰”“矫”“学究故态”进行对比，论证了读书的正确目的；“盖天生才干犹如自然花草，读书然后知如何修剪移接”，运用比喻论证，生动形象地论证了读书对人的天赋的作用，使论述的道理通俗易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写作特色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层次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清晰，语言精练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文章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围绕“读书”这一话题谈了读书的正确目的、读书的正确方法、读书的重要作用等内容，层次清晰。此外，文中语言精练，有格言的意味，如“读书使人充实，讨论使人机智，作文使人准确”，达到了高度凝练的境界，体现了培根随笔的艺术风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8"/>
          <p:cNvSpPr>
            <a:spLocks noChangeArrowheads="1"/>
          </p:cNvSpPr>
          <p:nvPr/>
        </p:nvSpPr>
        <p:spPr bwMode="auto">
          <a:xfrm>
            <a:off x="559522" y="2420888"/>
            <a:ext cx="782890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400" b="1" dirty="0" smtClean="0"/>
              <a:t>1.</a:t>
            </a:r>
            <a:r>
              <a:rPr kumimoji="1" lang="zh-CN" altLang="en-US" sz="2400" b="1" dirty="0" smtClean="0"/>
              <a:t>本文</a:t>
            </a:r>
            <a:r>
              <a:rPr kumimoji="1" lang="zh-CN" altLang="en-US" sz="2400" b="1" dirty="0"/>
              <a:t>用</a:t>
            </a:r>
            <a:r>
              <a:rPr kumimoji="1" lang="zh-CN" altLang="en-US" sz="2400" b="1" u="sng" dirty="0">
                <a:solidFill>
                  <a:srgbClr val="CC9900"/>
                </a:solidFill>
              </a:rPr>
              <a:t>递进式的论证结构</a:t>
            </a:r>
            <a:r>
              <a:rPr kumimoji="1" lang="zh-CN" altLang="en-US" sz="2400" b="1" dirty="0"/>
              <a:t>逐层深深地剖析问题，并通过</a:t>
            </a:r>
            <a:r>
              <a:rPr kumimoji="1" lang="zh-CN" altLang="en-US" sz="2400" b="1" u="sng" dirty="0">
                <a:solidFill>
                  <a:srgbClr val="CC9900"/>
                </a:solidFill>
              </a:rPr>
              <a:t>引用、对比、举例</a:t>
            </a:r>
            <a:r>
              <a:rPr kumimoji="1" lang="zh-CN" altLang="en-US" sz="2400" b="1" dirty="0"/>
              <a:t>等论证方法阐述方法，从而明辨是非，给人以深刻的启示。</a:t>
            </a:r>
            <a:r>
              <a:rPr kumimoji="1" lang="zh-CN" altLang="en-US" sz="2400" dirty="0"/>
              <a:t> </a:t>
            </a:r>
            <a:endParaRPr kumimoji="1" lang="zh-CN" altLang="en-US" sz="2400" dirty="0"/>
          </a:p>
        </p:txBody>
      </p:sp>
      <p:sp>
        <p:nvSpPr>
          <p:cNvPr id="20485" name="Rectangle 9"/>
          <p:cNvSpPr>
            <a:spLocks noChangeArrowheads="1"/>
          </p:cNvSpPr>
          <p:nvPr/>
        </p:nvSpPr>
        <p:spPr bwMode="auto">
          <a:xfrm>
            <a:off x="559522" y="3933056"/>
            <a:ext cx="78485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400" b="1" dirty="0" smtClean="0"/>
              <a:t>2.</a:t>
            </a:r>
            <a:r>
              <a:rPr kumimoji="1" lang="zh-CN" altLang="en-US" sz="2400" b="1" dirty="0" smtClean="0"/>
              <a:t>文章</a:t>
            </a:r>
            <a:r>
              <a:rPr kumimoji="1" lang="zh-CN" altLang="en-US" sz="2400" b="1" u="sng" dirty="0">
                <a:solidFill>
                  <a:srgbClr val="CC9900"/>
                </a:solidFill>
              </a:rPr>
              <a:t>见解独到</a:t>
            </a:r>
            <a:r>
              <a:rPr kumimoji="1" lang="zh-CN" altLang="en-US" sz="2400" b="1" dirty="0"/>
              <a:t>，文笔</a:t>
            </a:r>
            <a:r>
              <a:rPr kumimoji="1" lang="zh-CN" altLang="en-US" sz="2400" b="1" u="sng" dirty="0">
                <a:solidFill>
                  <a:srgbClr val="CC9900"/>
                </a:solidFill>
              </a:rPr>
              <a:t>简洁生动</a:t>
            </a:r>
            <a:r>
              <a:rPr kumimoji="1" lang="zh-CN" altLang="en-US" sz="2400" b="1" dirty="0"/>
              <a:t>、说理</a:t>
            </a:r>
            <a:r>
              <a:rPr kumimoji="1" lang="zh-CN" altLang="en-US" sz="2400" b="1" u="sng" dirty="0">
                <a:solidFill>
                  <a:srgbClr val="CC9900"/>
                </a:solidFill>
              </a:rPr>
              <a:t>明白晓畅</a:t>
            </a:r>
            <a:r>
              <a:rPr kumimoji="1" lang="zh-CN" altLang="en-US" sz="2400" b="1" dirty="0"/>
              <a:t>。众多的引证，生动的故事，深刻的见解，娓娓道来，既开拓读者眼界，又寓思想教育于知识漫谈之中，可谓别开生面，独具一格。</a:t>
            </a:r>
            <a:r>
              <a:rPr kumimoji="1" lang="zh-CN" altLang="en-US" sz="2400" dirty="0"/>
              <a:t> </a:t>
            </a:r>
            <a:endParaRPr kumimoji="1" lang="zh-CN" altLang="en-US" sz="2400" dirty="0"/>
          </a:p>
        </p:txBody>
      </p:sp>
      <p:pic>
        <p:nvPicPr>
          <p:cNvPr id="20486" name="Picture 10" descr="3_385_2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课堂小结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9" name="内容占位符 2"/>
          <p:cNvSpPr>
            <a:spLocks noGrp="1"/>
          </p:cNvSpPr>
          <p:nvPr>
            <p:ph idx="1"/>
          </p:nvPr>
        </p:nvSpPr>
        <p:spPr>
          <a:xfrm>
            <a:off x="468313" y="1989138"/>
            <a:ext cx="8229600" cy="4670425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了解作者的相关文学常识，积累文中的重点字词和精彩语句，理清文章的思路，理解两篇文章的观点。</a:t>
            </a:r>
            <a:endParaRPr lang="zh-CN" altLang="en-US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比较阅读，分析这两篇文章的论证方式、方法，揣摩体会两篇文章的语言风格，初步学习驳论文的写法。</a:t>
            </a:r>
            <a:endParaRPr lang="en-US" altLang="zh-CN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领悟文中的读书方法，培养读书的兴趣，养成良好的读书习惯。</a:t>
            </a:r>
            <a:endParaRPr lang="en-US" altLang="zh-CN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TextBox 16"/>
          <p:cNvSpPr txBox="1">
            <a:spLocks noChangeArrowheads="1"/>
          </p:cNvSpPr>
          <p:nvPr/>
        </p:nvSpPr>
        <p:spPr bwMode="auto">
          <a:xfrm>
            <a:off x="3325813" y="10842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学习目标</a:t>
            </a:r>
            <a:endParaRPr lang="zh-CN" altLang="en-US" sz="3200" b="1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下列句子中没有运用排比修辞的一项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足以怡情，足以傅彩，足以长才。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．读书补天然之不足，经验又补读书之不足，盖天生才干犹如自然花草，读书然后知如何修剪移接。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C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读书使人充实，讨论使人机智，作文使人准确。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读史使人明智，读诗使人灵秀，数学使人周密，科学使人深刻，伦理学使人庄重，逻辑修辞之学使人善辩。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课堂小练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20272" y="1779615"/>
            <a:ext cx="696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下列对课文理解正确的一项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A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谈读书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一文按照读书的正确方法、读书的正确目的和读书的重要作用三个层次组织全篇。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谈读书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一文主要运用了道理论证和举例论证的论证方法。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谈读书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不求甚解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两篇短文都是驳论文。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不求甚解”有两层意思：一是表示虚心的读书态度；二是说明读书的方法，不要固执一点，咬文嚼字，而要前后贯通，了解大意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8144" y="1628800"/>
            <a:ext cx="659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-25728" y="1844824"/>
            <a:ext cx="8924925" cy="1906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0" hangingPunct="0">
              <a:defRPr/>
            </a:pPr>
            <a:r>
              <a:rPr lang="zh-CN" altLang="en-US" sz="8000" b="1" dirty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 读 </a:t>
            </a:r>
            <a:r>
              <a:rPr lang="zh-CN" altLang="en-US" sz="8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endParaRPr lang="en-US" altLang="zh-CN" sz="80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13" y="4091544"/>
            <a:ext cx="4317019" cy="11605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43161" y="4379414"/>
            <a:ext cx="2987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培根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564904"/>
            <a:ext cx="4896544" cy="338437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弗朗西斯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1561—1626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），英国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哲学家、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作家。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主要作品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随笔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新工具论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88840"/>
            <a:ext cx="330489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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培根自称“以天下全部学问为己任”，企图“将全部科学、技术和人类的一切知识全面重建”。他反对经院哲学，强调通过实验去揭示自然界的秘密，获得知识，并提出“知识就是力量”这一观点。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随笔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是培根在文学方面的主要著作，主要收录了一些议论性短文，内容涉及政治、经济、艺术、教育等，本文是其中一篇。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背景材料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42524" y="1187589"/>
            <a:ext cx="8744702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0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</a:rPr>
              <a:t>怡（       ）情   统筹（       ）  藻（      ）饰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 eaLnBrk="1" hangingPunct="1"/>
            <a:endParaRPr kumimoji="1" lang="zh-CN" altLang="en-US" sz="1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</a:rPr>
              <a:t>狡黠（        ）  诘（       ）难  要诀（       ）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 eaLnBrk="1" hangingPunct="1"/>
            <a:endParaRPr kumimoji="1" lang="zh-CN" altLang="en-US" sz="1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</a:rPr>
              <a:t>蒸馏（        ）  劝诫（        ）  滞（      ）碍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  <a:p>
            <a:pPr eaLnBrk="1" hangingPunct="1"/>
            <a:endParaRPr kumimoji="1" lang="zh-CN" altLang="en-US" sz="1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</a:rPr>
              <a:t>吹毛求疵（        ）   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85800" y="5149850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latin typeface="Times New Roman" panose="02020603050405020304" pitchFamily="18" charset="0"/>
              </a:rPr>
              <a:t>嚼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69" name="AutoShape 5"/>
          <p:cNvSpPr/>
          <p:nvPr/>
        </p:nvSpPr>
        <p:spPr bwMode="auto">
          <a:xfrm>
            <a:off x="1219200" y="5029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508125" y="4646613"/>
            <a:ext cx="2819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</a:rPr>
              <a:t>咀嚼（       ）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431925" y="5637213"/>
            <a:ext cx="3622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</a:rPr>
              <a:t>味同嚼蜡（      ）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876800" y="518160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latin typeface="Times New Roman" panose="02020603050405020304" pitchFamily="18" charset="0"/>
              </a:rPr>
              <a:t>好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1273" name="AutoShape 9"/>
          <p:cNvSpPr/>
          <p:nvPr/>
        </p:nvSpPr>
        <p:spPr bwMode="auto">
          <a:xfrm>
            <a:off x="5410200" y="5029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699125" y="4722813"/>
            <a:ext cx="3163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latin typeface="Times New Roman" panose="02020603050405020304" pitchFamily="18" charset="0"/>
              </a:rPr>
              <a:t>好读书（      ）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715000" y="5637213"/>
            <a:ext cx="3163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latin typeface="Times New Roman" panose="02020603050405020304" pitchFamily="18" charset="0"/>
              </a:rPr>
              <a:t>读好书（      ）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403350" y="1484313"/>
            <a:ext cx="539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yí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4643438" y="1484313"/>
            <a:ext cx="112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chóu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7092950" y="1484313"/>
            <a:ext cx="84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zǎo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1908175" y="2278063"/>
            <a:ext cx="76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xiá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4284663" y="2205038"/>
            <a:ext cx="666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jié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7596188" y="2205038"/>
            <a:ext cx="793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jué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908175" y="2997200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liú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4787900" y="2997200"/>
            <a:ext cx="666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jiè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7235825" y="2925763"/>
            <a:ext cx="76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zhì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2843213" y="3716338"/>
            <a:ext cx="61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cī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2955925" y="4540250"/>
            <a:ext cx="793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jué</a:t>
            </a:r>
            <a:endParaRPr kumimoji="1" lang="en-US" altLang="zh-CN" sz="36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3794125" y="5607050"/>
            <a:ext cx="920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jiáo</a:t>
            </a:r>
            <a:endParaRPr kumimoji="1" lang="en-US" altLang="zh-CN" sz="36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7543800" y="4692650"/>
            <a:ext cx="895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hào</a:t>
            </a:r>
            <a:endParaRPr kumimoji="1" lang="en-US" altLang="zh-CN" sz="36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7543800" y="5607050"/>
            <a:ext cx="896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0000CC"/>
                </a:solidFill>
                <a:latin typeface="Times New Roman" panose="02020603050405020304" pitchFamily="18" charset="0"/>
              </a:rPr>
              <a:t>hǎo</a:t>
            </a:r>
            <a:endParaRPr kumimoji="1" lang="en-US" altLang="zh-CN" sz="36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158740" y="707942"/>
            <a:ext cx="2365994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3280209" y="801451"/>
            <a:ext cx="2244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重点字注音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8" grpId="0" autoUpdateAnimBg="0"/>
      <p:bldP spid="11269" grpId="0" animBg="1"/>
      <p:bldP spid="11270" grpId="0" autoUpdateAnimBg="0"/>
      <p:bldP spid="11271" grpId="0" autoUpdateAnimBg="0"/>
      <p:bldP spid="11272" grpId="0" autoUpdateAnimBg="0"/>
      <p:bldP spid="11273" grpId="0" animBg="1"/>
      <p:bldP spid="11274" grpId="0" autoUpdateAnimBg="0"/>
      <p:bldP spid="11275" grpId="0" autoUpdateAnimBg="0"/>
      <p:bldP spid="11276" grpId="0" autoUpdateAnimBg="0"/>
      <p:bldP spid="11277" grpId="0" autoUpdateAnimBg="0"/>
      <p:bldP spid="11278" grpId="0" autoUpdateAnimBg="0"/>
      <p:bldP spid="11279" grpId="0" autoUpdateAnimBg="0"/>
      <p:bldP spid="11280" grpId="0" autoUpdateAnimBg="0"/>
      <p:bldP spid="11281" grpId="0" autoUpdateAnimBg="0"/>
      <p:bldP spid="11282" grpId="0" autoUpdateAnimBg="0"/>
      <p:bldP spid="11283" grpId="0" autoUpdateAnimBg="0"/>
      <p:bldP spid="11284" grpId="0" autoUpdateAnimBg="0"/>
      <p:bldP spid="11285" grpId="0" autoUpdateAnimBg="0"/>
      <p:bldP spid="11287" grpId="0" autoUpdateAnimBg="0"/>
      <p:bldP spid="11288" grpId="0" autoUpdateAnimBg="0"/>
      <p:bldP spid="11289" grpId="0" autoUpdateAnimBg="0"/>
      <p:bldP spid="1129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9675" y="1101231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第一层，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论述读书的正确目的。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第二层，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论述读书的正确方法。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三层，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论述读书的重要作用：读书能塑造人的性格、弥补人精神上的缺陷。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31144" y="1194740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96752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“读书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足以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怡情，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足以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傅彩，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足以长才。“怎样理解这句话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句话指出了读书的三种目的。“足以怡情”指的是读书可以培养自己对某一方面知识的兴趣，以至全身心地投入，陶冶个人的情操；“足以傅彩”指的是读书可以从书本中汲取知识的精华，进而用这些精华去武装自己的头脑，开阔个人的视野，这正是读书对个人修养的重要价值；“足以长才”指的是通过阅读增长知识，并把知识运用到实践中去，实现人生的价值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3446</Words>
  <Application>WPS 演示</Application>
  <PresentationFormat>全屏显示(4:3)</PresentationFormat>
  <Paragraphs>224</Paragraphs>
  <Slides>31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微软雅黑</vt:lpstr>
      <vt:lpstr>Franklin Gothic Medium</vt:lpstr>
      <vt:lpstr>黑体</vt:lpstr>
      <vt:lpstr>Calibri</vt:lpstr>
      <vt:lpstr>Arial Unicode MS</vt:lpstr>
      <vt:lpstr>隶书</vt:lpstr>
      <vt:lpstr>楷体_GB2312</vt:lpstr>
      <vt:lpstr>华文行楷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lirongjuan</dc:creator>
  <cp:lastModifiedBy>qw</cp:lastModifiedBy>
  <cp:revision>29</cp:revision>
  <dcterms:created xsi:type="dcterms:W3CDTF">2018-09-13T02:31:00Z</dcterms:created>
  <dcterms:modified xsi:type="dcterms:W3CDTF">2018-12-08T10:47:40Z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