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8" r:id="rId4"/>
    <p:sldId id="283" r:id="rId5"/>
    <p:sldId id="322" r:id="rId6"/>
    <p:sldId id="260" r:id="rId7"/>
    <p:sldId id="261" r:id="rId8"/>
    <p:sldId id="259" r:id="rId9"/>
    <p:sldId id="285" r:id="rId10"/>
    <p:sldId id="263" r:id="rId11"/>
    <p:sldId id="320" r:id="rId12"/>
    <p:sldId id="264" r:id="rId13"/>
    <p:sldId id="265" r:id="rId14"/>
    <p:sldId id="266" r:id="rId15"/>
    <p:sldId id="268" r:id="rId16"/>
    <p:sldId id="269" r:id="rId17"/>
    <p:sldId id="270" r:id="rId18"/>
    <p:sldId id="271" r:id="rId19"/>
    <p:sldId id="272" r:id="rId20"/>
    <p:sldId id="273" r:id="rId21"/>
    <p:sldId id="276" r:id="rId22"/>
    <p:sldId id="277" r:id="rId23"/>
    <p:sldId id="280" r:id="rId24"/>
    <p:sldId id="278" r:id="rId25"/>
    <p:sldId id="279" r:id="rId26"/>
    <p:sldId id="287" r:id="rId27"/>
    <p:sldId id="288" r:id="rId28"/>
    <p:sldId id="289" r:id="rId29"/>
    <p:sldId id="291" r:id="rId30"/>
    <p:sldId id="292" r:id="rId31"/>
    <p:sldId id="323" r:id="rId32"/>
    <p:sldId id="324" r:id="rId33"/>
    <p:sldId id="325" r:id="rId34"/>
    <p:sldId id="294" r:id="rId35"/>
    <p:sldId id="299" r:id="rId36"/>
    <p:sldId id="300" r:id="rId37"/>
    <p:sldId id="301" r:id="rId38"/>
    <p:sldId id="302" r:id="rId39"/>
    <p:sldId id="303" r:id="rId4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5F1F"/>
    <a:srgbClr val="FF0066"/>
    <a:srgbClr val="FF0000"/>
    <a:srgbClr val="00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0" d="100"/>
          <a:sy n="50" d="100"/>
        </p:scale>
        <p:origin x="-1494" y="-90"/>
      </p:cViewPr>
      <p:guideLst>
        <p:guide orient="horz" pos="2160"/>
        <p:guide pos="288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KSO_BT1"/>
          <p:cNvSpPr>
            <a:spLocks noGrp="1"/>
          </p:cNvSpPr>
          <p:nvPr>
            <p:ph type="ctrTitle"/>
          </p:nvPr>
        </p:nvSpPr>
        <p:spPr>
          <a:xfrm>
            <a:off x="2166938" y="2609850"/>
            <a:ext cx="6218237" cy="962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ctr">
              <a:defRPr sz="3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KSO_FD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>
                <a:solidFill>
                  <a:srgbClr val="919293"/>
                </a:solidFill>
              </a:defRPr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6" name="KSO_FT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>
                <a:solidFill>
                  <a:srgbClr val="919293"/>
                </a:solidFill>
              </a:defRPr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7" name="KSO_FN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rgbClr val="919293"/>
                </a:solidFill>
              </a:defRPr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8" name="KSO_BC1"/>
          <p:cNvSpPr>
            <a:spLocks noGrp="1"/>
          </p:cNvSpPr>
          <p:nvPr>
            <p:ph type="subTitle" idx="1"/>
          </p:nvPr>
        </p:nvSpPr>
        <p:spPr>
          <a:xfrm>
            <a:off x="2170113" y="3581400"/>
            <a:ext cx="6197600" cy="4603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1800">
                <a:solidFill>
                  <a:srgbClr val="BDC03E"/>
                </a:solidFill>
              </a:defRPr>
            </a:lvl1pPr>
            <a:lvl2pPr marL="0" lvl="1" indent="0" algn="ctr">
              <a:buNone/>
              <a:defRPr sz="1800">
                <a:solidFill>
                  <a:srgbClr val="BDC03E"/>
                </a:solidFill>
              </a:defRPr>
            </a:lvl2pPr>
            <a:lvl3pPr marL="914400" lvl="2" indent="0" algn="ctr">
              <a:buNone/>
              <a:defRPr sz="1800">
                <a:solidFill>
                  <a:srgbClr val="BDC03E"/>
                </a:solidFill>
              </a:defRPr>
            </a:lvl3pPr>
            <a:lvl4pPr marL="1371600" lvl="3" indent="0" algn="ctr">
              <a:buNone/>
              <a:defRPr sz="1800">
                <a:solidFill>
                  <a:srgbClr val="BDC03E"/>
                </a:solidFill>
              </a:defRPr>
            </a:lvl4pPr>
            <a:lvl5pPr marL="1828800" lvl="4" indent="0" algn="ctr">
              <a:buNone/>
              <a:defRPr sz="1800">
                <a:solidFill>
                  <a:srgbClr val="BDC03E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3079" name="图片 30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5350" y="3584575"/>
            <a:ext cx="6211888" cy="439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1963" y="949325"/>
            <a:ext cx="4037171" cy="51927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3917" y="949325"/>
            <a:ext cx="4037171" cy="51927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1" y="101600"/>
            <a:ext cx="2062163" cy="60404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1963" y="101600"/>
            <a:ext cx="6066942" cy="60404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4.png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KSO_BT1"/>
          <p:cNvSpPr>
            <a:spLocks noGrp="1"/>
          </p:cNvSpPr>
          <p:nvPr>
            <p:ph type="title"/>
          </p:nvPr>
        </p:nvSpPr>
        <p:spPr>
          <a:xfrm>
            <a:off x="461963" y="101600"/>
            <a:ext cx="8248650" cy="7000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KSO_BC1"/>
          <p:cNvSpPr>
            <a:spLocks noGrp="1"/>
          </p:cNvSpPr>
          <p:nvPr>
            <p:ph type="body" idx="1"/>
          </p:nvPr>
        </p:nvSpPr>
        <p:spPr>
          <a:xfrm>
            <a:off x="461963" y="949325"/>
            <a:ext cx="8239125" cy="51927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052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>
                <a:solidFill>
                  <a:srgbClr val="919293"/>
                </a:solidFill>
              </a:defRPr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3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>
                <a:solidFill>
                  <a:srgbClr val="919293"/>
                </a:solidFill>
              </a:defRPr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4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rgbClr val="919293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5D5F1F"/>
          </a:solidFill>
          <a:latin typeface="+mj-lt"/>
          <a:ea typeface="+mj-ea"/>
          <a:cs typeface="+mj-cs"/>
        </a:defRPr>
      </a:lvl1pPr>
    </p:titleStyle>
    <p:bodyStyle>
      <a:lvl1pPr marL="444500" lvl="0" indent="-444500" algn="just" defTabSz="914400" eaLnBrk="1" fontAlgn="base" latinLnBrk="0" hangingPunct="1">
        <a:lnSpc>
          <a:spcPct val="110000"/>
        </a:lnSpc>
        <a:spcBef>
          <a:spcPts val="1800"/>
        </a:spcBef>
        <a:spcAft>
          <a:spcPct val="0"/>
        </a:spcAft>
        <a:buClr>
          <a:srgbClr val="963B22"/>
        </a:buClr>
        <a:buSzPct val="80000"/>
        <a:buBlip>
          <a:blip r:embed="rId13"/>
        </a:buBlip>
        <a:defRPr sz="2000" b="0" i="0" u="none" kern="1200" baseline="0">
          <a:solidFill>
            <a:srgbClr val="8B8E2E"/>
          </a:solidFill>
          <a:latin typeface="+mn-lt"/>
          <a:ea typeface="+mn-ea"/>
          <a:cs typeface="+mn-cs"/>
        </a:defRPr>
      </a:lvl1pPr>
      <a:lvl2pPr marL="444500" lvl="1" indent="-444500" algn="just" defTabSz="914400" eaLnBrk="1" fontAlgn="base" latinLnBrk="0" hangingPunct="1">
        <a:lnSpc>
          <a:spcPct val="130000"/>
        </a:lnSpc>
        <a:spcBef>
          <a:spcPct val="0"/>
        </a:spcBef>
        <a:spcAft>
          <a:spcPts val="600"/>
        </a:spcAft>
        <a:buClr>
          <a:srgbClr val="963B22"/>
        </a:buClr>
        <a:buFont typeface="幼圆" panose="02010509060101010101" pitchFamily="1" charset="-122"/>
        <a:buChar char=" "/>
        <a:defRPr sz="1600" b="0" i="0" u="none" kern="1200" baseline="0">
          <a:solidFill>
            <a:srgbClr val="727E6C"/>
          </a:solidFill>
          <a:latin typeface="幼圆" panose="02010509060101010101" pitchFamily="1" charset="-122"/>
          <a:ea typeface="幼圆" panose="02010509060101010101" pitchFamily="1" charset="-122"/>
          <a:cs typeface="+mn-cs"/>
        </a:defRPr>
      </a:lvl2pPr>
      <a:lvl3pPr marL="1143000" lvl="2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chemeClr val="tx1"/>
          </a:solidFill>
          <a:latin typeface="Calibri" panose="020F0502020204030204" pitchFamily="2" charset="0"/>
          <a:ea typeface="幼圆" panose="02010509060101010101" pitchFamily="1" charset="-122"/>
          <a:cs typeface="+mn-cs"/>
        </a:defRPr>
      </a:lvl3pPr>
      <a:lvl4pPr marL="1600200" lvl="3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Calibri" panose="020F0502020204030204" pitchFamily="2" charset="0"/>
          <a:ea typeface="幼圆" panose="02010509060101010101" pitchFamily="1" charset="-122"/>
          <a:cs typeface="+mn-cs"/>
        </a:defRPr>
      </a:lvl4pPr>
      <a:lvl5pPr marL="2057400" lvl="4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Calibri" panose="020F0502020204030204" pitchFamily="2" charset="0"/>
          <a:ea typeface="幼圆" panose="02010509060101010101" pitchFamily="1" charset="-122"/>
          <a:cs typeface="+mn-cs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Calibri" panose="020F0502020204030204" pitchFamily="2" charset="0"/>
          <a:ea typeface="幼圆" panose="02010509060101010101" pitchFamily="1" charset="-122"/>
          <a:cs typeface="+mn-cs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Calibri" panose="020F0502020204030204" pitchFamily="2" charset="0"/>
          <a:ea typeface="幼圆" panose="02010509060101010101" pitchFamily="1" charset="-122"/>
          <a:cs typeface="+mn-cs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Calibri" panose="020F0502020204030204" pitchFamily="2" charset="0"/>
          <a:ea typeface="幼圆" panose="02010509060101010101" pitchFamily="1" charset="-122"/>
          <a:cs typeface="+mn-cs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Calibri" panose="020F0502020204030204" pitchFamily="2" charset="0"/>
          <a:ea typeface="幼圆" panose="02010509060101010101" pitchFamily="1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5121"/>
          <p:cNvSpPr>
            <a:spLocks noGrp="1"/>
          </p:cNvSpPr>
          <p:nvPr>
            <p:ph type="ctrTitle"/>
          </p:nvPr>
        </p:nvSpPr>
        <p:spPr>
          <a:xfrm>
            <a:off x="612775" y="2349500"/>
            <a:ext cx="7772400" cy="733425"/>
          </a:xfrm>
        </p:spPr>
        <p:txBody>
          <a:bodyPr anchor="b"/>
          <a:lstStyle/>
          <a:p>
            <a:pPr defTabSz="914400">
              <a:buSzPct val="100000"/>
            </a:pPr>
            <a:r>
              <a:rPr lang="zh-CN" altLang="en-US" sz="6000" kern="1200" baseline="0" dirty="0">
                <a:solidFill>
                  <a:srgbClr val="0000FF"/>
                </a:solidFill>
                <a:latin typeface="Arial Black" panose="020B0A04020102020204" pitchFamily="2" charset="0"/>
                <a:ea typeface="黑体" panose="02010609060101010101" pitchFamily="2" charset="-122"/>
              </a:rPr>
              <a:t>散文阅读题型1</a:t>
            </a:r>
            <a:endParaRPr lang="zh-CN" altLang="en-US" sz="6000" kern="1200" baseline="0" dirty="0">
              <a:solidFill>
                <a:srgbClr val="0000FF"/>
              </a:solidFill>
              <a:latin typeface="Arial Black" panose="020B0A04020102020204" pitchFamily="2" charset="0"/>
              <a:ea typeface="黑体" panose="02010609060101010101" pitchFamily="2" charset="-122"/>
            </a:endParaRPr>
          </a:p>
        </p:txBody>
      </p:sp>
      <p:sp>
        <p:nvSpPr>
          <p:cNvPr id="5123" name="文本框 5122"/>
          <p:cNvSpPr txBox="1"/>
          <p:nvPr/>
        </p:nvSpPr>
        <p:spPr>
          <a:xfrm>
            <a:off x="1908175" y="3286125"/>
            <a:ext cx="6119813" cy="15541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</a:t>
            </a:r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分析结构思路类</a:t>
            </a: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xfrm>
            <a:off x="396875" y="260350"/>
            <a:ext cx="8248650" cy="701675"/>
          </a:xfrm>
        </p:spPr>
        <p:txBody>
          <a:bodyPr anchor="b"/>
          <a:lstStyle/>
          <a:p>
            <a:r>
              <a:rPr lang="zh-CN" altLang="en-US" sz="5400" dirty="0">
                <a:solidFill>
                  <a:srgbClr val="FF0000"/>
                </a:solidFill>
              </a:rPr>
              <a:t>参考答案：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3600" b="1" dirty="0">
                <a:solidFill>
                  <a:srgbClr val="000000"/>
                </a:solidFill>
                <a:sym typeface="Wingdings" panose="05000000000000000000" pitchFamily="2" charset="2"/>
              </a:rPr>
              <a:t></a:t>
            </a:r>
            <a:r>
              <a:rPr lang="zh-CN" altLang="en-US" sz="3600" b="1" dirty="0">
                <a:solidFill>
                  <a:srgbClr val="000000"/>
                </a:solidFill>
              </a:rPr>
              <a:t>艰辛寻“梦”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3600" b="1" dirty="0">
                <a:solidFill>
                  <a:srgbClr val="000000"/>
                </a:solidFill>
              </a:rPr>
              <a:t>画山画得苦。</a:t>
            </a:r>
            <a:endParaRPr lang="zh-CN" altLang="en-US" sz="3600" b="1" dirty="0">
              <a:solidFill>
                <a:srgbClr val="000000"/>
              </a:solidFill>
            </a:endParaRPr>
          </a:p>
          <a:p>
            <a:r>
              <a:rPr lang="zh-CN" altLang="en-US" sz="3600" b="1" dirty="0">
                <a:solidFill>
                  <a:srgbClr val="000000"/>
                </a:solidFill>
                <a:sym typeface="Wingdings" panose="05000000000000000000" pitchFamily="2" charset="2"/>
              </a:rPr>
              <a:t></a:t>
            </a:r>
            <a:r>
              <a:rPr lang="zh-CN" altLang="en-US" sz="3600" b="1" dirty="0">
                <a:solidFill>
                  <a:srgbClr val="000000"/>
                </a:solidFill>
              </a:rPr>
              <a:t>“梦”的实现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3600" b="1" dirty="0">
                <a:solidFill>
                  <a:srgbClr val="000000"/>
                </a:solidFill>
              </a:rPr>
              <a:t>从太阳梦中获得灵感，独创“西藏山水画派”。</a:t>
            </a:r>
            <a:endParaRPr lang="zh-CN" altLang="en-US" sz="3600" b="1" dirty="0">
              <a:solidFill>
                <a:srgbClr val="000000"/>
              </a:solidFill>
            </a:endParaRPr>
          </a:p>
          <a:p>
            <a:r>
              <a:rPr lang="zh-CN" altLang="en-US" sz="3600" b="1" dirty="0">
                <a:solidFill>
                  <a:srgbClr val="000000"/>
                </a:solidFill>
                <a:sym typeface="Wingdings" panose="05000000000000000000" pitchFamily="2" charset="2"/>
              </a:rPr>
              <a:t></a:t>
            </a:r>
            <a:r>
              <a:rPr lang="zh-CN" altLang="en-US" sz="3600" b="1" dirty="0">
                <a:solidFill>
                  <a:srgbClr val="000000"/>
                </a:solidFill>
              </a:rPr>
              <a:t>再寻新“梦”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3600" b="1" dirty="0">
                <a:solidFill>
                  <a:srgbClr val="000000"/>
                </a:solidFill>
              </a:rPr>
              <a:t>陷入苦闷期，想再上一个艺术高峰。</a:t>
            </a:r>
            <a:endParaRPr lang="zh-CN" altLang="en-US" sz="36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180975" y="44450"/>
            <a:ext cx="8248650" cy="701675"/>
          </a:xfrm>
        </p:spPr>
        <p:txBody>
          <a:bodyPr anchor="b"/>
          <a:lstStyle/>
          <a:p>
            <a:r>
              <a:rPr lang="zh-CN" altLang="en-US" sz="3200" dirty="0">
                <a:solidFill>
                  <a:srgbClr val="0000FF"/>
                </a:solidFill>
              </a:rPr>
              <a:t>小结</a:t>
            </a:r>
            <a:r>
              <a:rPr lang="zh-CN" altLang="en-US" sz="3200" dirty="0">
                <a:solidFill>
                  <a:srgbClr val="0000FF"/>
                </a:solidFill>
                <a:latin typeface="Arial Black" panose="020B0A04020102020204" pitchFamily="2" charset="0"/>
              </a:rPr>
              <a:t>——</a:t>
            </a:r>
            <a:r>
              <a:rPr lang="zh-CN" altLang="en-US" sz="3200" dirty="0">
                <a:solidFill>
                  <a:srgbClr val="0000FF"/>
                </a:solidFill>
              </a:rPr>
              <a:t>分析文章结构思路的“六字诀”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107950" y="765175"/>
            <a:ext cx="9001125" cy="5192713"/>
          </a:xfrm>
        </p:spPr>
        <p:txBody>
          <a:bodyPr/>
          <a:lstStyle/>
          <a:p>
            <a:pPr marL="1905" indent="-446405">
              <a:buNone/>
            </a:pPr>
            <a:r>
              <a:rPr lang="zh-CN" altLang="en-US" sz="2400" b="1" dirty="0">
                <a:solidFill>
                  <a:srgbClr val="000000"/>
                </a:solidFill>
              </a:rPr>
              <a:t>     </a:t>
            </a:r>
            <a:r>
              <a:rPr lang="zh-CN" altLang="en-US" sz="2400" b="1" dirty="0">
                <a:solidFill>
                  <a:srgbClr val="FF0000"/>
                </a:solidFill>
              </a:rPr>
              <a:t>明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</a:rPr>
              <a:t>明确文体，把握全貌。（</a:t>
            </a:r>
            <a:r>
              <a:rPr lang="zh-CN" altLang="en-US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叙事？抒情？说理？</a:t>
            </a:r>
            <a:r>
              <a:rPr lang="zh-CN" altLang="en-US" sz="2400" b="1" dirty="0">
                <a:solidFill>
                  <a:srgbClr val="000000"/>
                </a:solidFill>
              </a:rPr>
              <a:t>）（重点写了什么？）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 marL="1905" indent="-446405">
              <a:buNone/>
            </a:pPr>
            <a:r>
              <a:rPr lang="zh-CN" altLang="en-US" sz="2400" b="1" dirty="0">
                <a:solidFill>
                  <a:srgbClr val="000000"/>
                </a:solidFill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</a:rPr>
              <a:t>圈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</a:rPr>
              <a:t>圈点勾画，抓关键句。（开头、结尾、每段起始、收束句）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 marL="1905" indent="-446405">
              <a:buNone/>
            </a:pPr>
            <a:r>
              <a:rPr lang="zh-CN" altLang="en-US" sz="2400" b="1" dirty="0">
                <a:solidFill>
                  <a:srgbClr val="000000"/>
                </a:solidFill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</a:rPr>
              <a:t>标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</a:rPr>
              <a:t>标示段意，显露脉络。（用一句简明扼要的话标示出文段的段意）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 marL="1905" indent="-446405">
              <a:buNone/>
            </a:pPr>
            <a:r>
              <a:rPr lang="zh-CN" altLang="en-US" sz="2400" b="1" dirty="0">
                <a:solidFill>
                  <a:srgbClr val="000000"/>
                </a:solidFill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</a:rPr>
              <a:t>理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</a:rPr>
              <a:t>理清思路，把握结构。分析段落内在联系，划分文章层次，理清文章结构思路。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 marL="1905" indent="-446405">
              <a:buNone/>
            </a:pPr>
            <a:r>
              <a:rPr lang="zh-CN" altLang="en-US" sz="2400" b="1" dirty="0">
                <a:solidFill>
                  <a:srgbClr val="000000"/>
                </a:solidFill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</a:rPr>
              <a:t>通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</a:rPr>
              <a:t>通读全段，合成段意。对无明显信息的段落，应找出关键性语句或关键词语，分析合成段意。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 marL="1905" indent="-446405">
              <a:buNone/>
            </a:pPr>
            <a:r>
              <a:rPr lang="zh-CN" altLang="en-US" sz="2400" b="1" dirty="0">
                <a:solidFill>
                  <a:srgbClr val="000000"/>
                </a:solidFill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</a:rPr>
              <a:t>组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</a:rPr>
              <a:t>组织答案，运用模式。答题模式：首先写了什么，其次写了什么，最后写了什么？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 marL="1905" indent="-1905"/>
            <a:endParaRPr lang="zh-CN" altLang="en-US" sz="2400" b="1" dirty="0">
              <a:solidFill>
                <a:srgbClr val="000000"/>
              </a:solidFill>
            </a:endParaRPr>
          </a:p>
          <a:p>
            <a:pPr marL="1905" indent="-1905"/>
            <a:endParaRPr lang="zh-CN" altLang="en-US" sz="2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xfrm>
            <a:off x="107950" y="620713"/>
            <a:ext cx="9107488" cy="3602037"/>
          </a:xfrm>
        </p:spPr>
        <p:txBody>
          <a:bodyPr anchor="b"/>
          <a:lstStyle/>
          <a:p>
            <a:r>
              <a:rPr lang="zh-CN" altLang="en-US" sz="3600" dirty="0">
                <a:solidFill>
                  <a:srgbClr val="0000FF"/>
                </a:solidFill>
              </a:rPr>
              <a:t>      </a:t>
            </a:r>
            <a:r>
              <a:rPr lang="zh-CN" altLang="en-US" sz="4000" dirty="0">
                <a:solidFill>
                  <a:srgbClr val="0000FF"/>
                </a:solidFill>
              </a:rPr>
              <a:t>题型二：局部思路的分析概括</a:t>
            </a:r>
            <a:br>
              <a:rPr lang="zh-CN" altLang="en-US" sz="4000" dirty="0">
                <a:solidFill>
                  <a:srgbClr val="0000FF"/>
                </a:solidFill>
              </a:rPr>
            </a:br>
            <a:r>
              <a:rPr lang="zh-CN" altLang="en-US" sz="4000" dirty="0">
                <a:solidFill>
                  <a:srgbClr val="0000FF"/>
                </a:solidFill>
              </a:rPr>
              <a:t>                （</a:t>
            </a:r>
            <a:r>
              <a:rPr lang="zh-CN" altLang="en-US" sz="4000" dirty="0">
                <a:solidFill>
                  <a:srgbClr val="FF0000"/>
                </a:solidFill>
              </a:rPr>
              <a:t>句段作用</a:t>
            </a:r>
            <a:r>
              <a:rPr lang="zh-CN" altLang="en-US" sz="4000" dirty="0">
                <a:solidFill>
                  <a:srgbClr val="0000FF"/>
                </a:solidFill>
              </a:rPr>
              <a:t>）</a:t>
            </a:r>
            <a:br>
              <a:rPr lang="zh-CN" altLang="en-US" sz="4000" dirty="0">
                <a:solidFill>
                  <a:srgbClr val="0000FF"/>
                </a:solidFill>
              </a:rPr>
            </a:br>
            <a:r>
              <a:rPr lang="zh-CN" altLang="en-US" sz="4000" dirty="0">
                <a:latin typeface="Arial" panose="020B0604020202020204" pitchFamily="34" charset="0"/>
              </a:rPr>
              <a:t>           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</a:rPr>
              <a:t>句段“作用” “好处” 类命题 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4000" dirty="0">
                <a:latin typeface="Arial" panose="020B0604020202020204" pitchFamily="34" charset="0"/>
              </a:rPr>
              <a:t>                 </a:t>
            </a:r>
            <a:br>
              <a:rPr lang="zh-CN" altLang="en-US" sz="4000" dirty="0">
                <a:latin typeface="Arial" panose="020B0604020202020204" pitchFamily="34" charset="0"/>
              </a:rPr>
            </a:br>
            <a:endParaRPr lang="zh-CN" altLang="en-US" sz="4000" dirty="0">
              <a:latin typeface="Arial" panose="020B0604020202020204" pitchFamily="34" charset="0"/>
            </a:endParaRPr>
          </a:p>
        </p:txBody>
      </p:sp>
      <p:sp>
        <p:nvSpPr>
          <p:cNvPr id="16387" name="文本框 16386"/>
          <p:cNvSpPr txBox="1"/>
          <p:nvPr/>
        </p:nvSpPr>
        <p:spPr>
          <a:xfrm>
            <a:off x="776288" y="4376738"/>
            <a:ext cx="7685087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   句段的作用，是指某些关键语句、语段在表现文章主旨、情感和观点态度上的作用。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   本考点是文章考查的重点和热点。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xfrm>
            <a:off x="36513" y="46038"/>
            <a:ext cx="8229600" cy="1223962"/>
          </a:xfrm>
        </p:spPr>
        <p:txBody>
          <a:bodyPr anchor="b"/>
          <a:lstStyle/>
          <a:p>
            <a:r>
              <a:rPr lang="zh-CN" altLang="en-US" sz="4200" dirty="0">
                <a:solidFill>
                  <a:srgbClr val="FF0000"/>
                </a:solidFill>
                <a:ea typeface="华文行楷" panose="02010800040101010101" pitchFamily="2" charset="-122"/>
              </a:rPr>
              <a:t>“作用题”的命题表达式（提问方式）一般为：</a:t>
            </a:r>
            <a:endParaRPr lang="zh-CN" altLang="en-US" sz="4200" dirty="0">
              <a:solidFill>
                <a:srgbClr val="FF0000"/>
              </a:solidFill>
              <a:ea typeface="华文行楷" panose="02010800040101010101" pitchFamily="2" charset="-122"/>
            </a:endParaRPr>
          </a:p>
        </p:txBody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xfrm>
            <a:off x="36513" y="1268413"/>
            <a:ext cx="9001125" cy="4525962"/>
          </a:xfrm>
        </p:spPr>
        <p:txBody>
          <a:bodyPr/>
          <a:lstStyle/>
          <a:p>
            <a:pPr>
              <a:buNone/>
            </a:pPr>
            <a:r>
              <a:rPr lang="zh-CN" altLang="en-US" sz="2400" b="1" dirty="0">
                <a:solidFill>
                  <a:srgbClr val="000000"/>
                </a:solidFill>
              </a:rPr>
              <a:t>“作者这样写有什么作用（好处、效果、目的、用意、妙处等）？”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提问变式：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2400" b="1" dirty="0">
                <a:solidFill>
                  <a:srgbClr val="000000"/>
                </a:solidFill>
              </a:rPr>
              <a:t>(1)为什么要写XX段内容？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2400" b="1" dirty="0">
                <a:solidFill>
                  <a:srgbClr val="000000"/>
                </a:solidFill>
              </a:rPr>
              <a:t>(2)某段或句删去可以吗？为什么？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2400" b="1" dirty="0">
                <a:solidFill>
                  <a:srgbClr val="000000"/>
                </a:solidFill>
              </a:rPr>
              <a:t>(3)这种写法的特点和效果是什么？。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2400" b="1" dirty="0">
                <a:solidFill>
                  <a:srgbClr val="000000"/>
                </a:solidFill>
              </a:rPr>
              <a:t>(4)说说XX句（段）在文章中的作用和好处。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2400" b="1" dirty="0">
                <a:solidFill>
                  <a:srgbClr val="000000"/>
                </a:solidFill>
              </a:rPr>
              <a:t> (5)分析xx在文章谋篇布局中的作用。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2400" b="1" dirty="0">
                <a:solidFill>
                  <a:srgbClr val="000000"/>
                </a:solidFill>
              </a:rPr>
              <a:t>例如2013年四川卷，文章第⑥段写胡杨林有什么作用？请简要分析。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endParaRPr lang="zh-CN" altLang="en-US" sz="2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xfrm>
            <a:off x="539750" y="260350"/>
            <a:ext cx="8229600" cy="1139825"/>
          </a:xfrm>
        </p:spPr>
        <p:txBody>
          <a:bodyPr anchor="b"/>
          <a:lstStyle/>
          <a:p>
            <a:r>
              <a:rPr lang="en-US" altLang="zh-CN" sz="3800">
                <a:solidFill>
                  <a:srgbClr val="FF0000"/>
                </a:solidFill>
                <a:ea typeface="华文行楷" panose="02010800040101010101" pitchFamily="2" charset="-122"/>
              </a:rPr>
              <a:t>“</a:t>
            </a:r>
            <a:r>
              <a:rPr lang="zh-CN" altLang="en-US" sz="3800">
                <a:solidFill>
                  <a:srgbClr val="FF0000"/>
                </a:solidFill>
                <a:ea typeface="华文行楷" panose="02010800040101010101" pitchFamily="2" charset="-122"/>
              </a:rPr>
              <a:t>作用题”的设题角度及其范围一般包括以下十个方面：</a:t>
            </a:r>
            <a:endParaRPr lang="zh-CN" altLang="en-US" sz="3800">
              <a:solidFill>
                <a:srgbClr val="FF0000"/>
              </a:solidFill>
              <a:ea typeface="华文行楷" panose="02010800040101010101" pitchFamily="2" charset="-122"/>
            </a:endParaRPr>
          </a:p>
        </p:txBody>
      </p:sp>
      <p:sp>
        <p:nvSpPr>
          <p:cNvPr id="18435" name="文本占位符 18434"/>
          <p:cNvSpPr>
            <a:spLocks noGrp="1"/>
          </p:cNvSpPr>
          <p:nvPr>
            <p:ph type="body" sz="half" idx="1"/>
          </p:nvPr>
        </p:nvSpPr>
        <p:spPr>
          <a:xfrm>
            <a:off x="180975" y="1600200"/>
            <a:ext cx="4314825" cy="452596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一、</a:t>
            </a:r>
            <a:r>
              <a:rPr lang="zh-CN" altLang="en-US" sz="2400" b="1" dirty="0">
                <a:solidFill>
                  <a:srgbClr val="0000FF"/>
                </a:solidFill>
              </a:rPr>
              <a:t>首段</a:t>
            </a:r>
            <a:r>
              <a:rPr lang="zh-CN" altLang="en-US" sz="2400" b="1" dirty="0">
                <a:solidFill>
                  <a:srgbClr val="000000"/>
                </a:solidFill>
              </a:rPr>
              <a:t>的作用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二、</a:t>
            </a:r>
            <a:r>
              <a:rPr lang="zh-CN" altLang="en-US" sz="2400" b="1" dirty="0">
                <a:solidFill>
                  <a:srgbClr val="0000FF"/>
                </a:solidFill>
              </a:rPr>
              <a:t>末段</a:t>
            </a:r>
            <a:r>
              <a:rPr lang="zh-CN" altLang="en-US" sz="2400" b="1" dirty="0">
                <a:solidFill>
                  <a:srgbClr val="000000"/>
                </a:solidFill>
              </a:rPr>
              <a:t>的作用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三、</a:t>
            </a:r>
            <a:r>
              <a:rPr lang="zh-CN" altLang="en-US" sz="2400" b="1" dirty="0">
                <a:solidFill>
                  <a:srgbClr val="0000FF"/>
                </a:solidFill>
              </a:rPr>
              <a:t>中间段</a:t>
            </a:r>
            <a:r>
              <a:rPr lang="zh-CN" altLang="en-US" sz="2400" b="1" dirty="0">
                <a:solidFill>
                  <a:srgbClr val="000000"/>
                </a:solidFill>
              </a:rPr>
              <a:t>的作用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四、</a:t>
            </a:r>
            <a:r>
              <a:rPr lang="zh-CN" altLang="en-US" sz="2400" b="1" dirty="0">
                <a:solidFill>
                  <a:srgbClr val="0000FF"/>
                </a:solidFill>
              </a:rPr>
              <a:t>人称</a:t>
            </a:r>
            <a:r>
              <a:rPr lang="zh-CN" altLang="en-US" sz="2400" b="1" dirty="0">
                <a:solidFill>
                  <a:srgbClr val="000000"/>
                </a:solidFill>
              </a:rPr>
              <a:t>的作用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五、写人叙事类散文</a:t>
            </a:r>
            <a:r>
              <a:rPr lang="zh-CN" altLang="en-US" sz="2400" b="1" dirty="0">
                <a:solidFill>
                  <a:srgbClr val="0000FF"/>
                </a:solidFill>
              </a:rPr>
              <a:t>写景（描写）</a:t>
            </a:r>
            <a:r>
              <a:rPr lang="zh-CN" altLang="en-US" sz="2400" b="1" dirty="0">
                <a:solidFill>
                  <a:srgbClr val="000000"/>
                </a:solidFill>
              </a:rPr>
              <a:t>的作用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六、</a:t>
            </a:r>
            <a:r>
              <a:rPr lang="zh-CN" altLang="en-US" sz="2400" b="1" dirty="0">
                <a:solidFill>
                  <a:srgbClr val="0000FF"/>
                </a:solidFill>
              </a:rPr>
              <a:t>修辞</a:t>
            </a:r>
            <a:r>
              <a:rPr lang="zh-CN" altLang="en-US" sz="2400" b="1" dirty="0">
                <a:solidFill>
                  <a:srgbClr val="000000"/>
                </a:solidFill>
              </a:rPr>
              <a:t>（主要是比喻、拟人、对比、排比与反复）的作用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18436" name="文本占位符 18435"/>
          <p:cNvSpPr>
            <a:spLocks noGrp="1"/>
          </p:cNvSpPr>
          <p:nvPr>
            <p:ph type="body" sz="half" idx="2"/>
          </p:nvPr>
        </p:nvSpPr>
        <p:spPr>
          <a:xfrm>
            <a:off x="4429125" y="1600200"/>
            <a:ext cx="4257675" cy="452596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00"/>
                </a:solidFill>
              </a:rPr>
              <a:t>七、</a:t>
            </a:r>
            <a:r>
              <a:rPr lang="zh-CN" altLang="en-US" sz="2800" b="1" dirty="0">
                <a:solidFill>
                  <a:srgbClr val="0000FF"/>
                </a:solidFill>
              </a:rPr>
              <a:t>插入史实或某一事件</a:t>
            </a:r>
            <a:r>
              <a:rPr lang="zh-CN" altLang="en-US" sz="2800" b="1" dirty="0">
                <a:solidFill>
                  <a:srgbClr val="000000"/>
                </a:solidFill>
              </a:rPr>
              <a:t>的作用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00"/>
                </a:solidFill>
              </a:rPr>
              <a:t>八、</a:t>
            </a:r>
            <a:r>
              <a:rPr lang="zh-CN" altLang="en-US" sz="2800" b="1" dirty="0">
                <a:solidFill>
                  <a:srgbClr val="0000FF"/>
                </a:solidFill>
              </a:rPr>
              <a:t>引用</a:t>
            </a:r>
            <a:r>
              <a:rPr lang="zh-CN" altLang="en-US" sz="2800" b="1" dirty="0">
                <a:solidFill>
                  <a:srgbClr val="000000"/>
                </a:solidFill>
              </a:rPr>
              <a:t>的作用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00"/>
                </a:solidFill>
              </a:rPr>
              <a:t>九、以</a:t>
            </a:r>
            <a:r>
              <a:rPr lang="zh-CN" altLang="en-US" sz="2800" b="1" dirty="0">
                <a:solidFill>
                  <a:srgbClr val="0000FF"/>
                </a:solidFill>
              </a:rPr>
              <a:t>某一物象作标题</a:t>
            </a:r>
            <a:r>
              <a:rPr lang="zh-CN" altLang="en-US" sz="2800" b="1" dirty="0">
                <a:solidFill>
                  <a:srgbClr val="000000"/>
                </a:solidFill>
              </a:rPr>
              <a:t>或某一</a:t>
            </a:r>
            <a:r>
              <a:rPr lang="zh-CN" altLang="en-US" sz="2800" b="1" dirty="0">
                <a:solidFill>
                  <a:srgbClr val="0000FF"/>
                </a:solidFill>
              </a:rPr>
              <a:t>物象</a:t>
            </a:r>
            <a:r>
              <a:rPr lang="zh-CN" altLang="en-US" sz="2800" b="1" dirty="0">
                <a:solidFill>
                  <a:srgbClr val="000000"/>
                </a:solidFill>
              </a:rPr>
              <a:t>在文中的作用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00"/>
                </a:solidFill>
              </a:rPr>
              <a:t>十、写作上</a:t>
            </a:r>
            <a:r>
              <a:rPr lang="zh-CN" altLang="en-US" sz="2800" b="1" dirty="0">
                <a:solidFill>
                  <a:srgbClr val="0000FF"/>
                </a:solidFill>
              </a:rPr>
              <a:t>由实而虚</a:t>
            </a:r>
            <a:r>
              <a:rPr lang="zh-CN" altLang="en-US" sz="2800" b="1" dirty="0">
                <a:solidFill>
                  <a:srgbClr val="000000"/>
                </a:solidFill>
              </a:rPr>
              <a:t>的作用（表现手法的作用）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</a:pPr>
            <a:endParaRPr lang="zh-CN" altLang="en-US" sz="2800"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占位符 19457"/>
          <p:cNvSpPr>
            <a:spLocks noGrp="1"/>
          </p:cNvSpPr>
          <p:nvPr>
            <p:ph type="body" idx="1"/>
          </p:nvPr>
        </p:nvSpPr>
        <p:spPr>
          <a:xfrm>
            <a:off x="163513" y="414338"/>
            <a:ext cx="8820150" cy="6300787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解题方法：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</a:rPr>
              <a:t>①掌握一定的写作、修辞等方面的知识，掌握一定的</a:t>
            </a:r>
            <a:r>
              <a:rPr lang="zh-CN" altLang="en-US" sz="3200" b="1" dirty="0">
                <a:solidFill>
                  <a:srgbClr val="FF0000"/>
                </a:solidFill>
              </a:rPr>
              <a:t>鉴赏术语</a:t>
            </a:r>
            <a:r>
              <a:rPr lang="zh-CN" altLang="en-US" sz="3200" b="1" dirty="0">
                <a:solidFill>
                  <a:srgbClr val="000000"/>
                </a:solidFill>
              </a:rPr>
              <a:t>。</a:t>
            </a:r>
            <a:endParaRPr lang="zh-CN" altLang="en-US" sz="32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</a:rPr>
              <a:t>②通读全文，整体把握，确认指定段落</a:t>
            </a:r>
            <a:r>
              <a:rPr lang="zh-CN" altLang="en-US" sz="3200" b="1" dirty="0">
                <a:solidFill>
                  <a:srgbClr val="FF0000"/>
                </a:solidFill>
              </a:rPr>
              <a:t>在行文中的位置</a:t>
            </a:r>
            <a:r>
              <a:rPr lang="zh-CN" altLang="en-US" sz="3200" b="1" dirty="0">
                <a:solidFill>
                  <a:srgbClr val="000000"/>
                </a:solidFill>
              </a:rPr>
              <a:t>。</a:t>
            </a:r>
            <a:endParaRPr lang="zh-CN" altLang="en-US" sz="32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</a:rPr>
              <a:t>③明确答题的方向，从内容、情感，结构，效果等方面，</a:t>
            </a:r>
            <a:r>
              <a:rPr lang="zh-CN" altLang="en-US" sz="3200" b="1" dirty="0">
                <a:solidFill>
                  <a:srgbClr val="FF0000"/>
                </a:solidFill>
              </a:rPr>
              <a:t>多角度分析作答</a:t>
            </a:r>
            <a:r>
              <a:rPr lang="zh-CN" altLang="en-US" sz="3200" b="1" dirty="0">
                <a:solidFill>
                  <a:srgbClr val="000000"/>
                </a:solidFill>
              </a:rPr>
              <a:t>。</a:t>
            </a:r>
            <a:endParaRPr lang="zh-CN" altLang="en-US" sz="32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zh-CN" altLang="en-US" sz="32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答题格式：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200" b="1" dirty="0"/>
              <a:t>    </a:t>
            </a:r>
            <a:r>
              <a:rPr lang="zh-CN" altLang="en-US" sz="3200" b="1" dirty="0">
                <a:solidFill>
                  <a:srgbClr val="000000"/>
                </a:solidFill>
              </a:rPr>
              <a:t>从</a:t>
            </a:r>
            <a:r>
              <a:rPr lang="zh-CN" altLang="en-US" sz="3200" b="1" dirty="0">
                <a:solidFill>
                  <a:srgbClr val="0000FF"/>
                </a:solidFill>
              </a:rPr>
              <a:t>内容</a:t>
            </a:r>
            <a:r>
              <a:rPr lang="zh-CN" altLang="en-US" sz="3200" b="1" dirty="0">
                <a:solidFill>
                  <a:srgbClr val="000000"/>
                </a:solidFill>
              </a:rPr>
              <a:t>和</a:t>
            </a:r>
            <a:r>
              <a:rPr lang="zh-CN" altLang="en-US" sz="3200" b="1" dirty="0">
                <a:solidFill>
                  <a:srgbClr val="0000FF"/>
                </a:solidFill>
              </a:rPr>
              <a:t>形式（结构）</a:t>
            </a:r>
            <a:r>
              <a:rPr lang="zh-CN" altLang="en-US" sz="3200" b="1" dirty="0">
                <a:solidFill>
                  <a:srgbClr val="000000"/>
                </a:solidFill>
              </a:rPr>
              <a:t>两方面考虑。结构（包括表现手法）+ 内容（表现什么内容，抒发什么感情）+解析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20481"/>
          <p:cNvSpPr/>
          <p:nvPr/>
        </p:nvSpPr>
        <p:spPr>
          <a:xfrm>
            <a:off x="107950" y="1900238"/>
            <a:ext cx="8929688" cy="100488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</a:rPr>
              <a:t>（一）开头句段的作用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/>
          <p:nvPr/>
        </p:nvSpPr>
        <p:spPr>
          <a:xfrm>
            <a:off x="250825" y="1703388"/>
            <a:ext cx="8569325" cy="495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>
            <a:spAutoFit/>
          </a:bodyPr>
          <a:lstStyle/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en-US" altLang="x-none" sz="2800" b="1" dirty="0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例：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广东卷</a:t>
            </a:r>
            <a:r>
              <a:rPr lang="en-US" altLang="x-none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壶口的黄河</a:t>
            </a:r>
            <a:r>
              <a:rPr lang="en-US" altLang="x-none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：文章开头从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中国的水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写到黄河，再写到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壶口的黄河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，这样安排有什么作用？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95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</a:rPr>
              <a:t>   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在中国看水，看中国的水，最好到黄河。</a:t>
            </a:r>
            <a:r>
              <a:rPr lang="zh-CN" altLang="en-US" sz="2800" b="1" dirty="0">
                <a:solidFill>
                  <a:srgbClr val="9933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九寨沟的水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显得太清秀，俏得有些西方的味道；</a:t>
            </a:r>
            <a:r>
              <a:rPr lang="zh-CN" altLang="en-US" sz="2800" b="1" dirty="0">
                <a:solidFill>
                  <a:srgbClr val="9933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太湖的水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又有点小，文人味太重，不像是水，倒像是供人把玩的装饰物。也许，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中国的水应是黄色的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，和我们中国人的皮肤一样；而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黄河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也只有到了这儿，才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成了真正的黄河</a:t>
            </a:r>
            <a:r>
              <a:rPr lang="en-US" altLang="x-none" sz="28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! </a:t>
            </a:r>
            <a:endParaRPr lang="en-US" altLang="x-none" sz="2800" b="1" dirty="0">
              <a:solidFill>
                <a:srgbClr val="0000FF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答案：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通过对比手法的运用，突出壶口的黄河最有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中国味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，点明主旨，总领全文。</a:t>
            </a:r>
            <a:r>
              <a:rPr lang="zh-CN" altLang="en-US" sz="2800" b="1" u="sng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altLang="en-US" sz="2800" b="1" u="sng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1507" name="Text Box 5"/>
          <p:cNvSpPr txBox="1"/>
          <p:nvPr/>
        </p:nvSpPr>
        <p:spPr>
          <a:xfrm>
            <a:off x="117475" y="98425"/>
            <a:ext cx="8497888" cy="1465263"/>
          </a:xfrm>
          <a:prstGeom prst="rect">
            <a:avLst/>
          </a:prstGeom>
          <a:noFill/>
          <a:ln w="57150" cap="flat" cmpd="thickThin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一、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如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开篇点题</a:t>
            </a:r>
            <a:r>
              <a:rPr lang="zh-CN" altLang="en-US" sz="3200" b="1" dirty="0">
                <a:latin typeface="Arial" panose="020B0604020202020204" pitchFamily="34" charset="0"/>
              </a:rPr>
              <a:t>，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首段作用是：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总括（领起）全文，点明题旨，或者表达与主旨相关的某种感情（奠定感情基调）。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body"/>
          </p:nvPr>
        </p:nvSpPr>
        <p:spPr>
          <a:xfrm>
            <a:off x="395288" y="260350"/>
            <a:ext cx="8281987" cy="1008063"/>
          </a:xfrm>
          <a:ln w="57150" cmpd="thickThin">
            <a:solidFill>
              <a:srgbClr val="0000FF"/>
            </a:solidFill>
            <a:miter/>
          </a:ln>
        </p:spPr>
        <p:txBody>
          <a:bodyPr vert="horz" wrap="square" lIns="92075" tIns="46038" rIns="92075" bIns="46038" anchor="t"/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二、如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开篇没点题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，首段作用：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引出（开启）下文，或与下文形成对照，或为下文做铺垫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2800" dirty="0">
                <a:solidFill>
                  <a:srgbClr val="000000"/>
                </a:solidFill>
              </a:rPr>
              <a:t> 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  <p:sp>
        <p:nvSpPr>
          <p:cNvPr id="22531" name="Rectangle 3"/>
          <p:cNvSpPr/>
          <p:nvPr/>
        </p:nvSpPr>
        <p:spPr>
          <a:xfrm>
            <a:off x="179388" y="1412875"/>
            <a:ext cx="8964612" cy="511492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例：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山东卷</a:t>
            </a:r>
            <a:r>
              <a:rPr lang="en-US" altLang="x-none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溯源</a:t>
            </a:r>
            <a:r>
              <a:rPr lang="en-US" altLang="x-none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第</a:t>
            </a:r>
            <a:r>
              <a:rPr lang="en-US" altLang="x-none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题：文章用鲑鱼的溯源开头，这样写有什么好处？ 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b="1" dirty="0">
                <a:latin typeface="Arial" panose="020B0604020202020204" pitchFamily="34" charset="0"/>
              </a:rPr>
              <a:t>      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有一种鲑鱼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，幼小时，成群游出河源地带，顺流而下出海，成熟之后，又成群溯流而上还归河源，在那里交配、产卵，力竭而亡。在回溯源流的行程中，不管有多大的阻挠，鲑鱼总是舍命克服。有时溯至断岩，便从水中腾跃入空，直到跃越岩上的河段，继续溯流归源，回到原产地，完成生命之旅，也交代传递了生命的使命。第二代孵出后，幼鱼又重复着同样的出海、溯源和回归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我从电视上看到有关鲑鱼的报导，真是看得我惊心动魄。到底是什么促使鲑鱼回归呢？我只能想到，那是生命本能的根源感。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人呢？人又何尝不然</a:t>
            </a:r>
            <a:r>
              <a:rPr lang="en-US" altLang="x-none" sz="24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?</a:t>
            </a:r>
            <a:endParaRPr lang="en-US" altLang="x-none" sz="2400" b="1" dirty="0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en-US" altLang="x-none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答案：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通过比较</a:t>
            </a:r>
            <a:r>
              <a:rPr lang="en-US" altLang="x-none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引出下文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人类的归本还源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body"/>
          </p:nvPr>
        </p:nvSpPr>
        <p:spPr>
          <a:xfrm>
            <a:off x="161925" y="1404938"/>
            <a:ext cx="8866188" cy="5040312"/>
          </a:xfrm>
        </p:spPr>
        <p:txBody>
          <a:bodyPr vert="horz" wrap="square" lIns="92075" tIns="46038" rIns="92075" bIns="46038" anchor="t"/>
          <a:lstStyle/>
          <a:p>
            <a:pPr marL="0" indent="0">
              <a:lnSpc>
                <a:spcPct val="90000"/>
              </a:lnSpc>
              <a:buNone/>
            </a:pPr>
            <a:r>
              <a:rPr lang="en-US" altLang="x-none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例：</a:t>
            </a:r>
            <a:r>
              <a:rPr lang="en-US" altLang="x-none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野菊花</a:t>
            </a:r>
            <a:r>
              <a:rPr lang="en-US" altLang="x-none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：文章的开头有什么作用</a:t>
            </a:r>
            <a:r>
              <a:rPr lang="en-US" altLang="x-none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  <a:endParaRPr lang="en-US" altLang="x-none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x-none" sz="2800" b="1" dirty="0">
                <a:ea typeface="楷体" panose="02010609060101010101" pitchFamily="1" charset="-122"/>
              </a:rPr>
              <a:t>       </a:t>
            </a:r>
            <a:r>
              <a:rPr lang="en-US" altLang="x-none" sz="28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①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野菊花！漫山遍野的野菊花！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②有谁见过这般豪放壮烈的花云？有谁闻过这么沉郁凝重的药香？那样泼泼辣辣地开。一簇一簇，一滩一滩，一坡一坡，灿烂辉煌！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⑥野菊花自有野菊花不惑无悔的性格和气质。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⑦她不禁锢自己</a:t>
            </a:r>
            <a:r>
              <a:rPr lang="en-US" altLang="x-none" sz="28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……</a:t>
            </a:r>
            <a:endParaRPr lang="en-US" altLang="x-none" sz="2800" b="1" dirty="0">
              <a:solidFill>
                <a:srgbClr val="0000FF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x-none" sz="28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⑧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她不固守现状</a:t>
            </a:r>
            <a:r>
              <a:rPr lang="en-US" altLang="x-none" sz="28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……</a:t>
            </a:r>
            <a:r>
              <a:rPr lang="en-US" altLang="x-none" sz="40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</a:t>
            </a:r>
            <a:endParaRPr lang="en-US" altLang="x-none" sz="4000" b="1" dirty="0">
              <a:solidFill>
                <a:srgbClr val="0000FF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　　　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答案：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它不仅总括全文，开篇点题，而且表达了作者的惊喜之情和对野菊花的赞美之情。</a:t>
            </a:r>
            <a:r>
              <a:rPr lang="zh-CN" altLang="en-US" sz="2800" b="1" dirty="0">
                <a:latin typeface="宋体" panose="02010600030101010101" pitchFamily="2" charset="-122"/>
              </a:rPr>
              <a:t> 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25603" name="Text Box 3"/>
          <p:cNvSpPr txBox="1"/>
          <p:nvPr/>
        </p:nvSpPr>
        <p:spPr>
          <a:xfrm>
            <a:off x="117475" y="53975"/>
            <a:ext cx="8910638" cy="1027113"/>
          </a:xfrm>
          <a:prstGeom prst="rect">
            <a:avLst/>
          </a:prstGeom>
          <a:noFill/>
          <a:ln w="57150" cap="flat" cmpd="thickThin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五、如开篇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连续感叹</a:t>
            </a:r>
            <a:r>
              <a:rPr lang="zh-CN" altLang="en-US" sz="3200" b="1" dirty="0">
                <a:latin typeface="Arial" panose="020B0604020202020204" pitchFamily="34" charset="0"/>
              </a:rPr>
              <a:t>，首段还兼有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强烈的抒情作用</a:t>
            </a:r>
            <a:r>
              <a:rPr lang="zh-CN" altLang="en-US" sz="3200" b="1" dirty="0">
                <a:latin typeface="Arial" panose="020B0604020202020204" pitchFamily="34" charset="0"/>
              </a:rPr>
              <a:t>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107950" y="44450"/>
            <a:ext cx="8248650" cy="701675"/>
          </a:xfrm>
        </p:spPr>
        <p:txBody>
          <a:bodyPr anchor="b"/>
          <a:lstStyle/>
          <a:p>
            <a:r>
              <a:rPr lang="zh-CN" altLang="en-US" sz="3600" dirty="0">
                <a:solidFill>
                  <a:srgbClr val="0000FF"/>
                </a:solidFill>
              </a:rPr>
              <a:t>回顾旧知</a:t>
            </a:r>
            <a:r>
              <a:rPr lang="zh-CN" altLang="en-US" sz="3600" dirty="0">
                <a:solidFill>
                  <a:srgbClr val="0000FF"/>
                </a:solidFill>
                <a:latin typeface="Arial Black" panose="020B0A04020102020204" pitchFamily="2" charset="0"/>
              </a:rPr>
              <a:t>——</a:t>
            </a:r>
            <a:r>
              <a:rPr lang="zh-CN" altLang="en-US" sz="3600" dirty="0">
                <a:solidFill>
                  <a:srgbClr val="0000FF"/>
                </a:solidFill>
              </a:rPr>
              <a:t>温故知新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36513" y="693738"/>
            <a:ext cx="9001125" cy="6119812"/>
          </a:xfrm>
        </p:spPr>
        <p:txBody>
          <a:bodyPr/>
          <a:lstStyle/>
          <a:p>
            <a:pPr marL="1905" indent="-446405">
              <a:buNone/>
            </a:pPr>
            <a:r>
              <a:rPr lang="zh-CN" altLang="en-US" sz="2800" b="1" dirty="0">
                <a:solidFill>
                  <a:srgbClr val="0000FF"/>
                </a:solidFill>
              </a:rPr>
              <a:t>现代文阅读失分原因（存在的问题）：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 marL="1905" indent="-446405"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1.读不懂文章。</a:t>
            </a:r>
            <a:r>
              <a:rPr lang="zh-CN" altLang="en-US" sz="2400" b="1" dirty="0">
                <a:solidFill>
                  <a:srgbClr val="000000"/>
                </a:solidFill>
              </a:rPr>
              <a:t>考生本身缺乏阅读技巧和文化底蕴，再加之考场心浮气躁，阅读效果差。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 marL="1905" indent="-446405">
              <a:buNone/>
            </a:pPr>
            <a:r>
              <a:rPr lang="zh-CN" altLang="en-US" sz="2400" b="1" dirty="0">
                <a:solidFill>
                  <a:srgbClr val="000000"/>
                </a:solidFill>
              </a:rPr>
              <a:t>【对策：整体阅读，把握文章基调，知道在写什么；分层阅读，理清文章层次结构，明晰要点之间的关系；带题阅读，揣摩命题意图和题干指向，准确查找答案大致区间，明确答案大致来源。）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 marL="1905" indent="-446405"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2.审不好题干。</a:t>
            </a:r>
            <a:r>
              <a:rPr lang="zh-CN" altLang="en-US" sz="2400" b="1" dirty="0">
                <a:solidFill>
                  <a:srgbClr val="000000"/>
                </a:solidFill>
              </a:rPr>
              <a:t>或审题不仔细，丢掉了主要信息，或找不到问题的关键指向。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 marL="1905" indent="-446405">
              <a:buNone/>
            </a:pPr>
            <a:r>
              <a:rPr lang="zh-CN" altLang="en-US" sz="2400" b="1" dirty="0">
                <a:solidFill>
                  <a:srgbClr val="000000"/>
                </a:solidFill>
              </a:rPr>
              <a:t>【对策：审题时圈点勾画试题的题干重点，了解设题指向、答题角度、答题范围（区间）】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占位符 26625"/>
          <p:cNvSpPr>
            <a:spLocks noGrp="1"/>
          </p:cNvSpPr>
          <p:nvPr>
            <p:ph type="body" idx="1"/>
          </p:nvPr>
        </p:nvSpPr>
        <p:spPr>
          <a:xfrm>
            <a:off x="469900" y="909638"/>
            <a:ext cx="7569200" cy="1008062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zh-CN" altLang="en-US" sz="900" b="1" dirty="0">
                <a:solidFill>
                  <a:srgbClr val="FF0000"/>
                </a:solidFill>
              </a:rPr>
              <a:t>                            </a:t>
            </a:r>
            <a:r>
              <a:rPr lang="zh-CN" altLang="en-US" sz="7200" b="1" dirty="0">
                <a:solidFill>
                  <a:srgbClr val="FF0000"/>
                </a:solidFill>
              </a:rPr>
              <a:t>课堂巩固训练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  <p:sp>
        <p:nvSpPr>
          <p:cNvPr id="26627" name="文本框 26626"/>
          <p:cNvSpPr txBox="1"/>
          <p:nvPr/>
        </p:nvSpPr>
        <p:spPr>
          <a:xfrm>
            <a:off x="36513" y="2997200"/>
            <a:ext cx="8424862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</a:rPr>
              <a:t>    阅读张承志的《大河家》（《创新导学案》）P</a:t>
            </a:r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</a:rPr>
              <a:t>80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</a:rPr>
              <a:t>，做（1）题</a:t>
            </a:r>
            <a:endParaRPr lang="zh-CN" altLang="en-US" sz="40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问题：结合全文来看，开头三段在文章中有哪些作用？（6分）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27649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sz="4000" dirty="0">
                <a:solidFill>
                  <a:srgbClr val="FF0000"/>
                </a:solidFill>
              </a:rPr>
              <a:t>参考答案：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36513" y="765175"/>
            <a:ext cx="8999537" cy="5192713"/>
          </a:xfrm>
        </p:spPr>
        <p:txBody>
          <a:bodyPr/>
          <a:lstStyle/>
          <a:p>
            <a:pPr marL="1905" indent="-446405">
              <a:buNone/>
            </a:pPr>
            <a:r>
              <a:rPr lang="zh-CN" altLang="en-US" sz="2400" b="1" dirty="0">
                <a:solidFill>
                  <a:srgbClr val="0000FF"/>
                </a:solidFill>
              </a:rPr>
              <a:t>【解析】看段落在全文中的作用，要先看其本身的作用，与标题、开头、上下文、结尾的关系，看它在文章中的地位。本文前三段，第一段点出题目含义；第二段介绍大河家的基本情况，点出主题，预示下文；第三段写出写作缘由，抒发情感。因此，从全文结构方面来看，开头三段总领全文，为我们揭示了大河家的重要性，同时也奠定了文章的情感基调；“依恋”“祖国”等词语也揭示了这篇文章的主题。</a:t>
            </a:r>
            <a:endParaRPr lang="zh-CN" altLang="en-US" sz="2400" b="1" dirty="0">
              <a:solidFill>
                <a:srgbClr val="0000FF"/>
              </a:solidFill>
            </a:endParaRPr>
          </a:p>
          <a:p>
            <a:pPr marL="1905" indent="-446405"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据此我们可以拟定答案为：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 marL="1905" indent="-446405"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①开门见山，点出文章的题目；②挑明写作缘由，激发读者的阅读兴趣；③奠定文章的抒情基调，展现思想深沉、情感饱满的特点；④总领下文，预示行文的内在结构，当下的感念与往昔的情景相互交织。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2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占位符 28673"/>
          <p:cNvSpPr>
            <a:spLocks noGrp="1"/>
          </p:cNvSpPr>
          <p:nvPr>
            <p:ph type="body" idx="1"/>
          </p:nvPr>
        </p:nvSpPr>
        <p:spPr>
          <a:xfrm>
            <a:off x="161925" y="279400"/>
            <a:ext cx="8820150" cy="5848350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</a:rPr>
              <a:t>从以上题目所给的参考答案可以看出，</a:t>
            </a:r>
            <a:r>
              <a:rPr lang="zh-CN" altLang="en-US" sz="3200" b="1" dirty="0">
                <a:solidFill>
                  <a:srgbClr val="0033CC"/>
                </a:solidFill>
              </a:rPr>
              <a:t>首段作用类答题是有固定的答题思路和规律的，兼顾了两个方面：</a:t>
            </a:r>
            <a:endParaRPr lang="zh-CN" altLang="en-US" sz="32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</a:rPr>
              <a:t>一是</a:t>
            </a:r>
            <a:r>
              <a:rPr lang="zh-CN" altLang="en-US" sz="3200" b="1" dirty="0">
                <a:solidFill>
                  <a:srgbClr val="FF0000"/>
                </a:solidFill>
              </a:rPr>
              <a:t>内容</a:t>
            </a:r>
            <a:r>
              <a:rPr lang="zh-CN" altLang="en-US" sz="3200" b="1" dirty="0">
                <a:solidFill>
                  <a:srgbClr val="000000"/>
                </a:solidFill>
              </a:rPr>
              <a:t>，要答出包括本段的内容和下文的内容；</a:t>
            </a:r>
            <a:endParaRPr lang="zh-CN" altLang="en-US" sz="32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</a:rPr>
              <a:t>二是</a:t>
            </a:r>
            <a:r>
              <a:rPr lang="zh-CN" altLang="en-US" sz="3200" b="1" dirty="0">
                <a:solidFill>
                  <a:srgbClr val="FF0000"/>
                </a:solidFill>
              </a:rPr>
              <a:t>形式（结构）</a:t>
            </a:r>
            <a:r>
              <a:rPr lang="zh-CN" altLang="en-US" sz="3200" b="1" dirty="0">
                <a:solidFill>
                  <a:srgbClr val="000000"/>
                </a:solidFill>
              </a:rPr>
              <a:t>，为下文起到铺垫的作用。</a:t>
            </a:r>
            <a:endParaRPr lang="zh-CN" altLang="en-US" sz="32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答题思路（模板）一般为</a:t>
            </a:r>
            <a:r>
              <a:rPr lang="zh-CN" altLang="en-US" sz="3200" b="1" dirty="0">
                <a:solidFill>
                  <a:srgbClr val="000000"/>
                </a:solidFill>
              </a:rPr>
              <a:t>：本段写了什么，为下文写什么做铺垫(或引出下文的什么内容）。</a:t>
            </a:r>
            <a:endParaRPr lang="zh-CN" altLang="en-US" sz="32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</a:rPr>
              <a:t>  或开头点题（照应文题，或首尾呼应），表现了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……</a:t>
            </a:r>
            <a:r>
              <a:rPr lang="zh-CN" altLang="en-US" sz="3200" b="1" dirty="0">
                <a:solidFill>
                  <a:srgbClr val="000000"/>
                </a:solidFill>
                <a:sym typeface="Arial" panose="020B0604020202020204" pitchFamily="34" charset="0"/>
              </a:rPr>
              <a:t>渲染了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……</a:t>
            </a:r>
            <a:r>
              <a:rPr lang="zh-CN" altLang="en-US" sz="3200" b="1" dirty="0">
                <a:solidFill>
                  <a:srgbClr val="000000"/>
                </a:solidFill>
                <a:sym typeface="Arial" panose="020B0604020202020204" pitchFamily="34" charset="0"/>
              </a:rPr>
              <a:t>自然引出下文，为下文叙写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……</a:t>
            </a:r>
            <a:r>
              <a:rPr lang="zh-CN" altLang="en-US" sz="3200" b="1" dirty="0">
                <a:solidFill>
                  <a:srgbClr val="000000"/>
                </a:solidFill>
                <a:sym typeface="Arial" panose="020B0604020202020204" pitchFamily="34" charset="0"/>
              </a:rPr>
              <a:t>事（人、物）作铺垫，使行文自然巧妙。</a:t>
            </a:r>
            <a:endParaRPr lang="zh-CN" altLang="en-US" sz="3200" b="1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占位符 29697"/>
          <p:cNvSpPr>
            <a:spLocks noGrp="1"/>
          </p:cNvSpPr>
          <p:nvPr>
            <p:ph type="body" idx="1"/>
          </p:nvPr>
        </p:nvSpPr>
        <p:spPr>
          <a:xfrm>
            <a:off x="161925" y="998538"/>
            <a:ext cx="8775700" cy="5111750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33CC"/>
                </a:solidFill>
              </a:rPr>
              <a:t>1.知识框架（备选术语）：</a:t>
            </a:r>
            <a:endParaRPr lang="zh-CN" altLang="en-US" sz="2800" b="1" dirty="0">
              <a:solidFill>
                <a:srgbClr val="0033CC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      开头语段的作用大致为：开篇点题，照应题目；开门见山，统领全文，统摄全篇；设置悬念，引人入胜，引出下文，或为下文作铺垫；与下文形成对比，欲扬先抑；设置伏笔，照应后文；景物开篇，烘托渲染气氛，奠定基调；揭示主题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33CC"/>
                </a:solidFill>
              </a:rPr>
              <a:t>2.答题思路：</a:t>
            </a:r>
            <a:r>
              <a:rPr lang="zh-CN" altLang="en-US" sz="2800" b="1" dirty="0">
                <a:solidFill>
                  <a:srgbClr val="FF0000"/>
                </a:solidFill>
              </a:rPr>
              <a:t>内容+结构+艺术效果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33CC"/>
                </a:solidFill>
              </a:rPr>
              <a:t>3.方法指津：</a:t>
            </a:r>
            <a:endParaRPr lang="zh-CN" altLang="en-US" sz="2800" b="1" dirty="0">
              <a:solidFill>
                <a:srgbClr val="0033CC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   一概括首段内容，二看题目比较，三读下文分析，四读结尾对照。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9699" name="文本框 29698"/>
          <p:cNvSpPr txBox="1"/>
          <p:nvPr/>
        </p:nvSpPr>
        <p:spPr>
          <a:xfrm>
            <a:off x="342900" y="53975"/>
            <a:ext cx="465137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</a:rPr>
              <a:t>小结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占位符 30721"/>
          <p:cNvSpPr>
            <a:spLocks noGrp="1"/>
          </p:cNvSpPr>
          <p:nvPr>
            <p:ph type="body" idx="1"/>
          </p:nvPr>
        </p:nvSpPr>
        <p:spPr>
          <a:xfrm>
            <a:off x="180975" y="1855788"/>
            <a:ext cx="8928100" cy="4256087"/>
          </a:xfrm>
        </p:spPr>
        <p:txBody>
          <a:bodyPr/>
          <a:lstStyle/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</a:t>
            </a:r>
            <a:r>
              <a:rPr lang="zh-CN" altLang="en-US" sz="6000" b="1" dirty="0">
                <a:solidFill>
                  <a:srgbClr val="FF0000"/>
                </a:solidFill>
              </a:rPr>
              <a:t>（二）中间句段的作用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0723" name="文本框 30722"/>
          <p:cNvSpPr txBox="1"/>
          <p:nvPr/>
        </p:nvSpPr>
        <p:spPr>
          <a:xfrm>
            <a:off x="2368550" y="5638800"/>
            <a:ext cx="5940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2800" b="1" dirty="0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body"/>
          </p:nvPr>
        </p:nvSpPr>
        <p:spPr>
          <a:xfrm>
            <a:off x="34925" y="2060575"/>
            <a:ext cx="8940800" cy="4679950"/>
          </a:xfrm>
        </p:spPr>
        <p:txBody>
          <a:bodyPr vert="horz" wrap="square" lIns="92075" tIns="46038" rIns="92075" bIns="46038" anchor="t"/>
          <a:lstStyle/>
          <a:p>
            <a:pPr marL="0" indent="0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例：</a:t>
            </a:r>
            <a:r>
              <a:rPr lang="en-US" altLang="x-none" sz="2400" b="1" dirty="0">
                <a:solidFill>
                  <a:srgbClr val="000000"/>
                </a:solidFill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</a:rPr>
              <a:t>泰山很大</a:t>
            </a:r>
            <a:r>
              <a:rPr lang="en-US" altLang="x-none" sz="2400" b="1" dirty="0">
                <a:solidFill>
                  <a:srgbClr val="000000"/>
                </a:solidFill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</a:rPr>
              <a:t>第</a:t>
            </a:r>
            <a:r>
              <a:rPr lang="en-US" altLang="x-none" sz="2400" b="1" dirty="0">
                <a:solidFill>
                  <a:srgbClr val="000000"/>
                </a:solidFill>
              </a:rPr>
              <a:t>17</a:t>
            </a:r>
            <a:r>
              <a:rPr lang="zh-CN" altLang="en-US" sz="2400" b="1" dirty="0">
                <a:solidFill>
                  <a:srgbClr val="000000"/>
                </a:solidFill>
              </a:rPr>
              <a:t>题：“写风景，是和个人气质有关的”，这句话在全文结构上起什么作用</a:t>
            </a:r>
            <a:r>
              <a:rPr lang="en-US" altLang="x-none" sz="2400" b="1" dirty="0">
                <a:solidFill>
                  <a:srgbClr val="000000"/>
                </a:solidFill>
              </a:rPr>
              <a:t>?</a:t>
            </a:r>
            <a:r>
              <a:rPr lang="zh-CN" altLang="en-US" sz="2400" b="1" dirty="0">
                <a:solidFill>
                  <a:srgbClr val="000000"/>
                </a:solidFill>
              </a:rPr>
              <a:t>请简要分析。</a:t>
            </a:r>
            <a:endParaRPr lang="zh-CN" altLang="en-US" b="1" dirty="0">
              <a:solidFill>
                <a:srgbClr val="000000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zh-CN" altLang="en-US" b="1" dirty="0">
              <a:solidFill>
                <a:srgbClr val="000000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BC4C00"/>
                </a:solidFill>
              </a:rPr>
              <a:t>　　</a:t>
            </a:r>
            <a:endParaRPr lang="zh-CN" altLang="en-US" b="1" dirty="0">
              <a:solidFill>
                <a:srgbClr val="BC4C00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zh-CN" altLang="en-US" b="1" dirty="0">
              <a:solidFill>
                <a:srgbClr val="BC4C00"/>
              </a:solidFill>
            </a:endParaRPr>
          </a:p>
        </p:txBody>
      </p:sp>
      <p:sp>
        <p:nvSpPr>
          <p:cNvPr id="31747" name="Text Box 5"/>
          <p:cNvSpPr txBox="1"/>
          <p:nvPr/>
        </p:nvSpPr>
        <p:spPr>
          <a:xfrm>
            <a:off x="73025" y="9525"/>
            <a:ext cx="8999538" cy="1903413"/>
          </a:xfrm>
          <a:prstGeom prst="rect">
            <a:avLst/>
          </a:prstGeom>
          <a:noFill/>
          <a:ln w="57150" cap="flat" cmpd="thickThin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一、中间段如果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比较短</a:t>
            </a:r>
            <a:r>
              <a:rPr lang="zh-CN" altLang="en-US" sz="3200" b="1" dirty="0">
                <a:latin typeface="Arial" panose="020B0604020202020204" pitchFamily="34" charset="0"/>
              </a:rPr>
              <a:t>，且描写的物象（即散文写作的对象）并非选文的主要物象，而是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次要物象</a:t>
            </a:r>
            <a:r>
              <a:rPr lang="zh-CN" altLang="en-US" sz="3200" b="1" dirty="0">
                <a:latin typeface="Arial" panose="020B0604020202020204" pitchFamily="34" charset="0"/>
              </a:rPr>
              <a:t>，那么它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在结构上的作用一般是过渡，在表达上的作用一般是衬托。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1748" name="Text Box 6"/>
          <p:cNvSpPr txBox="1"/>
          <p:nvPr/>
        </p:nvSpPr>
        <p:spPr>
          <a:xfrm>
            <a:off x="26988" y="3249613"/>
            <a:ext cx="8964612" cy="3163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x-none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描写泰山是很困难的。它太大了，写起来没有抓挠。三千年来，写泰山的诗里最好的，我以为是</a:t>
            </a:r>
            <a:r>
              <a:rPr lang="en-US" altLang="x-none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《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诗经</a:t>
            </a:r>
            <a:r>
              <a:rPr lang="en-US" altLang="x-none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》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的</a:t>
            </a:r>
            <a:r>
              <a:rPr lang="en-US" altLang="x-none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《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鲁颂</a:t>
            </a:r>
            <a:r>
              <a:rPr lang="en-US" altLang="x-none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•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閟宫</a:t>
            </a:r>
            <a:r>
              <a:rPr lang="en-US" altLang="x-none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》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：“泰山岩岩，鲁邦所詹。”     </a:t>
            </a:r>
            <a:r>
              <a:rPr lang="en-US" altLang="x-none" sz="2400" b="1" dirty="0">
                <a:solidFill>
                  <a:srgbClr val="0000FF"/>
                </a:solidFill>
                <a:latin typeface="Arial" panose="020B0604020202020204" pitchFamily="34" charset="0"/>
              </a:rPr>
              <a:t>……</a:t>
            </a:r>
            <a:endParaRPr lang="en-US" altLang="x-none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altLang="x-none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写风景，是和个人气质有关的。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徐志摩写泰山日出，用了那么多华丽鲜明的颜色，真是“浓得化不开”。但我有点怀疑，这是写泰山日出，还是写徐志摩</a:t>
            </a:r>
            <a:r>
              <a:rPr lang="en-US" altLang="x-none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?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我想周作人就不会这样写。周作人大概根本不会去写日出。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我是写不了泰山的，因为泰山太大。 </a:t>
            </a:r>
            <a:r>
              <a:rPr lang="en-US" altLang="x-none" sz="2400" b="1" dirty="0">
                <a:solidFill>
                  <a:srgbClr val="0000FF"/>
                </a:solidFill>
                <a:latin typeface="Arial" panose="020B0604020202020204" pitchFamily="34" charset="0"/>
              </a:rPr>
              <a:t>……</a:t>
            </a:r>
            <a:endParaRPr lang="en-US" altLang="x-none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占位符 3276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答：这句话在文章结构上承上启下：一方面，它承接上文，是对上文不同文人所写泰山的归结；另一方面它开启下文，交代了作者自认为写不了泰山的主要原因，进而转入对泰山封禅的叙写。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body"/>
          </p:nvPr>
        </p:nvSpPr>
        <p:spPr>
          <a:xfrm>
            <a:off x="36513" y="1343025"/>
            <a:ext cx="9107487" cy="5514975"/>
          </a:xfrm>
        </p:spPr>
        <p:txBody>
          <a:bodyPr vert="horz" wrap="square" lIns="92075" tIns="46038" rIns="92075" bIns="46038" anchor="t"/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如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全国卷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乡土情结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题：</a:t>
            </a:r>
            <a:r>
              <a:rPr lang="zh-CN" altLang="en-US" sz="2400" b="1">
                <a:solidFill>
                  <a:srgbClr val="000000"/>
                </a:solidFill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本文第四段写了一代又一代炎黄子孙浮海远游的潮流，并赞颂他们不忘桑梓之情，慷慨奉献，与祖国休戚相关。请你结合乡土情结，分析这样写的作用和好处。</a:t>
            </a:r>
            <a:r>
              <a:rPr lang="zh-CN" altLang="en-US" sz="2400" b="1">
                <a:solidFill>
                  <a:srgbClr val="000000"/>
                </a:solidFill>
              </a:rPr>
              <a:t>”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这一代又一代炎黄子孙浮海远游的潮流，各有其截然不同的背景、色彩和内涵，不可一概而论，却都是时代浮沉的倒影，历史浩荡前进中飞溅的浪花。民族向心力的凝聚，并不取决于地理距离的远近。我们第一代的华侨，含辛茹苦，寄籍外洋，生儿育女，却世代翘首神州。当祖国需要的时候，他们都作了慷慨的奉献。香港蕞尔一岛，从普通居民到各业之王、绅士爵士、翰苑名流，对大陆踊跃输将，表示休戚相关、风雨同舟的情谊，是近在眼前的动人事例。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　　　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答案：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把乡土情结提高到民族凝聚力的高度来认识，丰富并深化了乡土情结的内涵；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②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具体说明乡土情结不因时间的悠远（历史）和空间的阻隔（地理）而褪色；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③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既照应了前文，也使本文的主题得到深化。 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3795" name="Text Box 3"/>
          <p:cNvSpPr txBox="1"/>
          <p:nvPr/>
        </p:nvSpPr>
        <p:spPr>
          <a:xfrm>
            <a:off x="323850" y="188913"/>
            <a:ext cx="8569325" cy="917575"/>
          </a:xfrm>
          <a:prstGeom prst="rect">
            <a:avLst/>
          </a:prstGeom>
          <a:noFill/>
          <a:ln w="57150" cap="flat" cmpd="thickThin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二、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比较长</a:t>
            </a:r>
            <a:r>
              <a:rPr lang="zh-CN" altLang="en-US" sz="2800" b="1" dirty="0">
                <a:latin typeface="Arial" panose="020B0604020202020204" pitchFamily="34" charset="0"/>
              </a:rPr>
              <a:t>，描写的是选文的主要物象，作用：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扩展思路，丰富内涵，具体展示，深化主题或照应前文</a:t>
            </a:r>
            <a:r>
              <a:rPr lang="zh-CN" altLang="en-US" sz="2800" b="1" dirty="0">
                <a:latin typeface="Arial" panose="020B0604020202020204" pitchFamily="34" charset="0"/>
              </a:rPr>
              <a:t>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body"/>
          </p:nvPr>
        </p:nvSpPr>
        <p:spPr>
          <a:xfrm>
            <a:off x="180975" y="1358900"/>
            <a:ext cx="8963025" cy="5499100"/>
          </a:xfrm>
        </p:spPr>
        <p:txBody>
          <a:bodyPr vert="horz" wrap="square" lIns="92075" tIns="46038" rIns="92075" bIns="46038" anchor="t"/>
          <a:lstStyle/>
          <a:p>
            <a:pPr marL="0" indent="0">
              <a:lnSpc>
                <a:spcPct val="100000"/>
              </a:lnSpc>
              <a:spcBef>
                <a:spcPct val="3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如：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全国卷《痛哭和珍》第19题：</a:t>
            </a:r>
            <a:r>
              <a:rPr lang="zh-CN" altLang="en-US" sz="2800" b="1" dirty="0">
                <a:solidFill>
                  <a:srgbClr val="000000"/>
                </a:solidFill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作者在痛哭和珍时，也写到自己。她是怎样写自己的？这样写有什么作用？</a:t>
            </a:r>
            <a:r>
              <a:rPr lang="zh-CN" altLang="en-US" sz="2800" b="1" dirty="0">
                <a:solidFill>
                  <a:srgbClr val="000000"/>
                </a:solidFill>
              </a:rPr>
              <a:t>”</a:t>
            </a:r>
            <a:r>
              <a:rPr lang="zh-CN" altLang="en-US" sz="2800" b="1" dirty="0">
                <a:ea typeface="楷体" panose="02010609060101010101" pitchFamily="1" charset="-122"/>
              </a:rPr>
              <a:t>      </a:t>
            </a:r>
            <a:endParaRPr lang="zh-CN" altLang="en-US" sz="2800" b="1" dirty="0">
              <a:ea typeface="楷体" panose="02010609060101010101" pitchFamily="1" charset="-122"/>
            </a:endParaRPr>
          </a:p>
          <a:p>
            <a:pPr marL="0" indent="0">
              <a:lnSpc>
                <a:spcPct val="100000"/>
              </a:lnSpc>
              <a:spcBef>
                <a:spcPct val="30000"/>
              </a:spcBef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1" charset="-122"/>
                <a:ea typeface="楷体_GB2312" pitchFamily="1" charset="-122"/>
              </a:rPr>
              <a:t>    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和珍，我不愿意你想起我，我只是万千朋友中一个认识的朋友，然而我永远敬佩你做事的毅力和任劳任怨的精神，尤其是你那微笑中给与我的热力和温情。</a:t>
            </a:r>
            <a:endParaRPr lang="zh-CN" altLang="en-US" sz="2600" b="1" dirty="0">
              <a:solidFill>
                <a:srgbClr val="0000FF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indent="0">
              <a:lnSpc>
                <a:spcPct val="100000"/>
              </a:lnSpc>
              <a:spcBef>
                <a:spcPct val="30000"/>
              </a:spcBef>
              <a:buNone/>
            </a:pP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 </a:t>
            </a:r>
            <a:r>
              <a:rPr lang="en-US" altLang="x-none" sz="26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……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虽然我们不要求人们的同情，不过这些寒心冷骨的话，我终于不敢听，不敢闻。自你死后，自这大屠杀闭幕后，我早已丢失了，吓跑了，自己终于不知道究竟去了哪里。</a:t>
            </a:r>
            <a:r>
              <a:rPr lang="zh-CN" altLang="en-US" sz="2800" dirty="0"/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　　　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ct val="3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答案：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1.作者写自己的渺小，写自己“早已丢失了，吓跑了”。2.以自己的渺小衬托出和珍的伟大，以自己的胆怯衬托出和珍的英勇无畏。</a:t>
            </a:r>
            <a:r>
              <a:rPr lang="zh-CN" altLang="en-US" sz="2800" b="1" dirty="0">
                <a:solidFill>
                  <a:srgbClr val="000000"/>
                </a:solidFill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4819" name="Text Box 3"/>
          <p:cNvSpPr txBox="1"/>
          <p:nvPr/>
        </p:nvSpPr>
        <p:spPr>
          <a:xfrm>
            <a:off x="117475" y="9525"/>
            <a:ext cx="8912225" cy="1298575"/>
          </a:xfrm>
          <a:prstGeom prst="rect">
            <a:avLst/>
          </a:prstGeom>
          <a:noFill/>
          <a:ln w="57150" cap="flat" cmpd="thickThin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三、如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描述</a:t>
            </a:r>
            <a:r>
              <a:rPr lang="zh-CN" altLang="en-US" sz="2800" b="1" dirty="0">
                <a:latin typeface="Arial" panose="020B0604020202020204" pitchFamily="34" charset="0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次要物象</a:t>
            </a:r>
            <a:r>
              <a:rPr lang="zh-CN" altLang="en-US" sz="2800" b="1" dirty="0">
                <a:latin typeface="Arial" panose="020B0604020202020204" pitchFamily="34" charset="0"/>
              </a:rPr>
              <a:t>与选文的主要物象在形象、意境或情感上一致，作用：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衬托（或烘托、铺垫）</a:t>
            </a:r>
            <a:r>
              <a:rPr lang="zh-CN" altLang="en-US" sz="2800" b="1" dirty="0">
                <a:latin typeface="Arial" panose="020B0604020202020204" pitchFamily="34" charset="0"/>
              </a:rPr>
              <a:t>。如不一致，作用：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反衬</a:t>
            </a:r>
            <a:r>
              <a:rPr lang="zh-CN" altLang="en-US" sz="2800" b="1" dirty="0">
                <a:latin typeface="Arial" panose="020B0604020202020204" pitchFamily="34" charset="0"/>
              </a:rPr>
              <a:t>。 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占位符 3584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05" indent="-446405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</a:t>
            </a:r>
            <a:r>
              <a:rPr lang="zh-CN" altLang="en-US" sz="4800" b="1" dirty="0">
                <a:solidFill>
                  <a:srgbClr val="FF0000"/>
                </a:solidFill>
              </a:rPr>
              <a:t>课堂巩固训练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pPr marL="1905" indent="-446405">
              <a:buNone/>
            </a:pPr>
            <a:r>
              <a:rPr lang="zh-CN" altLang="en-US" sz="3200" b="1" dirty="0">
                <a:solidFill>
                  <a:srgbClr val="000000"/>
                </a:solidFill>
              </a:rPr>
              <a:t>阅读张承志《大河家》，（《创新方案》）P</a:t>
            </a:r>
            <a:r>
              <a:rPr lang="en-US" altLang="zh-CN" sz="3200" b="1" dirty="0">
                <a:solidFill>
                  <a:srgbClr val="000000"/>
                </a:solidFill>
              </a:rPr>
              <a:t>80</a:t>
            </a:r>
            <a:r>
              <a:rPr lang="zh-CN" altLang="en-US" sz="3200" b="1" dirty="0">
                <a:solidFill>
                  <a:srgbClr val="000000"/>
                </a:solidFill>
              </a:rPr>
              <a:t>，做（2）题</a:t>
            </a:r>
            <a:endParaRPr lang="zh-CN" altLang="en-US" sz="3200" b="1" dirty="0">
              <a:solidFill>
                <a:srgbClr val="000000"/>
              </a:solidFill>
            </a:endParaRPr>
          </a:p>
          <a:p>
            <a:pPr marL="1905" indent="-446405">
              <a:buNone/>
            </a:pPr>
            <a:r>
              <a:rPr lang="zh-CN" altLang="en-US" sz="3200" b="1" dirty="0">
                <a:solidFill>
                  <a:srgbClr val="000000"/>
                </a:solidFill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</a:rPr>
              <a:t>思考：文中说：“此地指行业为客，割麦人称麦客子，船把式称船客子，淘金人称金客子。”综观全篇，这两句话有哪些作用？（6分）</a:t>
            </a:r>
            <a:endParaRPr lang="zh-CN" altLang="en-US" sz="3200" b="1" dirty="0">
              <a:solidFill>
                <a:srgbClr val="0000FF"/>
              </a:solidFill>
            </a:endParaRPr>
          </a:p>
          <a:p>
            <a:pPr marL="1905" indent="-446405">
              <a:buNone/>
            </a:pPr>
            <a:endParaRPr lang="zh-CN" altLang="en-US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占位符 716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05" indent="-446405"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3.写不好答案。</a:t>
            </a:r>
            <a:r>
              <a:rPr lang="zh-CN" altLang="en-US" sz="2800" b="1" dirty="0">
                <a:solidFill>
                  <a:srgbClr val="000000"/>
                </a:solidFill>
              </a:rPr>
              <a:t>要么因知识储备少，踩不到得分点。要么整合能力差，答不到关键点。有的照抄原文，答案过于繁琐。有的简单拼凑，缺乏概括。答题思路混乱。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 marL="1905" indent="-446405"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【对策：据分看点，看赋分，配答案；整合原文，要善于利用原文重要句子加以整合作答；适当分析，综合分析不能只答抽象的要点，要有适当而具体的分析。】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 marL="1905" indent="-446405">
              <a:buNone/>
            </a:pPr>
            <a:endParaRPr lang="zh-CN" altLang="en-US" sz="2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36865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sz="4000" dirty="0">
                <a:solidFill>
                  <a:srgbClr val="FF0000"/>
                </a:solidFill>
              </a:rPr>
              <a:t>解题指导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xfrm>
            <a:off x="180975" y="949325"/>
            <a:ext cx="8521700" cy="5192713"/>
          </a:xfrm>
        </p:spPr>
        <p:txBody>
          <a:bodyPr/>
          <a:lstStyle/>
          <a:p>
            <a:pPr marL="1905" indent="-446405">
              <a:lnSpc>
                <a:spcPct val="10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      这句话的上一段中提到了“船客子”一词，这是大多数读者不理解的称呼，这里很有介绍的必要；同时对“金客”“麦客”等下文要出现的词语也一并作了解释。从文章行文上来看，这几个句子句式整齐，与其他语句相比变化明显，在全文中起到了调节文章节奏的作用。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 marL="1905" indent="-446405">
              <a:lnSpc>
                <a:spcPct val="10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据此我们可拟定答案为：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 marL="1905" indent="-446405">
              <a:lnSpc>
                <a:spcPct val="10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sym typeface="Wingdings" panose="05000000000000000000" pitchFamily="2" charset="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sym typeface="Wingdings" panose="05000000000000000000" pitchFamily="2" charset="2"/>
              </a:rPr>
              <a:t>答案：</a:t>
            </a:r>
            <a:r>
              <a:rPr lang="zh-CN" altLang="en-US" sz="2800" b="1" dirty="0">
                <a:solidFill>
                  <a:srgbClr val="0000FF"/>
                </a:solidFill>
              </a:rPr>
              <a:t>上承前文作补充，指明了上段中“船客子”的含义；</a:t>
            </a:r>
            <a:r>
              <a:rPr lang="zh-CN" altLang="en-US" sz="2800" b="1" dirty="0">
                <a:solidFill>
                  <a:srgbClr val="0000FF"/>
                </a:solidFill>
                <a:sym typeface="Wingdings" panose="05000000000000000000" pitchFamily="2" charset="2"/>
              </a:rPr>
              <a:t></a:t>
            </a:r>
            <a:r>
              <a:rPr lang="zh-CN" altLang="en-US" sz="2800" b="1" dirty="0">
                <a:solidFill>
                  <a:srgbClr val="0000FF"/>
                </a:solidFill>
              </a:rPr>
              <a:t>为后文做铺垫，解释了下文“金客”“麦客”等的含义；</a:t>
            </a:r>
            <a:r>
              <a:rPr lang="zh-CN" altLang="en-US" sz="2800" b="1" dirty="0">
                <a:solidFill>
                  <a:srgbClr val="0000FF"/>
                </a:solidFill>
                <a:sym typeface="Wingdings" panose="05000000000000000000" pitchFamily="2" charset="2"/>
              </a:rPr>
              <a:t></a:t>
            </a:r>
            <a:r>
              <a:rPr lang="zh-CN" altLang="en-US" sz="2800" b="1" dirty="0">
                <a:solidFill>
                  <a:srgbClr val="0000FF"/>
                </a:solidFill>
              </a:rPr>
              <a:t>使文章节奏有了变化。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37889"/>
          <p:cNvSpPr/>
          <p:nvPr/>
        </p:nvSpPr>
        <p:spPr>
          <a:xfrm>
            <a:off x="36513" y="406400"/>
            <a:ext cx="9072562" cy="496728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2860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知识框架——中间段的作用：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indent="228600"/>
            <a:endParaRPr lang="zh-CN" altLang="en-US" sz="4000" b="1" dirty="0">
              <a:latin typeface="Arial" panose="020B0604020202020204" pitchFamily="34" charset="0"/>
            </a:endParaRPr>
          </a:p>
          <a:p>
            <a:pPr indent="228600"/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</a:rPr>
              <a:t>   承上启下 ； 过渡 ；  总领后文 ；总结上文； 照应前文  ；埋下伏笔；铺垫蓄势；突出文章的主旨；衬托 ； 烘托  ； 反衬；使文章结构严密，气势贯通，前后呼应，条理分明，增强表达效果。</a:t>
            </a:r>
            <a:endParaRPr lang="zh-CN" altLang="en-US" sz="4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38913"/>
          <p:cNvSpPr/>
          <p:nvPr/>
        </p:nvSpPr>
        <p:spPr>
          <a:xfrm>
            <a:off x="36513" y="1917700"/>
            <a:ext cx="8963025" cy="1095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Arial" panose="020B0604020202020204" pitchFamily="34" charset="0"/>
              </a:rPr>
              <a:t>（三）结尾句段的作用</a:t>
            </a:r>
            <a:endParaRPr lang="zh-CN" altLang="en-US" sz="6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8915" name="文本框 38914"/>
          <p:cNvSpPr txBox="1"/>
          <p:nvPr/>
        </p:nvSpPr>
        <p:spPr>
          <a:xfrm>
            <a:off x="2590800" y="4813300"/>
            <a:ext cx="50784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3"/>
          <p:cNvSpPr txBox="1"/>
          <p:nvPr/>
        </p:nvSpPr>
        <p:spPr>
          <a:xfrm>
            <a:off x="117475" y="188913"/>
            <a:ext cx="8569325" cy="5578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解题思路：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en-US" altLang="x-none" sz="36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(1)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1" charset="-122"/>
              </a:rPr>
              <a:t>把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</a:rPr>
              <a:t>结尾段内容与开头、题目比照，寻找结构关系：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latin typeface="Arial" panose="020B0604020202020204" pitchFamily="34" charset="0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照应题目、呼应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开头</a:t>
            </a:r>
            <a:r>
              <a:rPr lang="en-US" altLang="x-none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首尾呼应、照应</a:t>
            </a:r>
            <a:r>
              <a:rPr lang="en-US" altLang="x-none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endParaRPr lang="en-US" altLang="x-none" sz="3600" b="1" dirty="0">
              <a:latin typeface="宋体" panose="02010600030101010101" pitchFamily="2" charset="-122"/>
            </a:endParaRPr>
          </a:p>
          <a:p>
            <a:r>
              <a:rPr lang="en-US" altLang="x-none" sz="36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(2)</a:t>
            </a:r>
            <a:r>
              <a:rPr lang="en-US" altLang="x-none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概括尾段内容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</a:rPr>
              <a:t>与全文、主旨比照，理清二者关系：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     总结全文、点明主旨、暗示主题、深化中心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r>
              <a:rPr lang="en-US" altLang="x-none" sz="36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(3)</a:t>
            </a:r>
            <a:r>
              <a:rPr lang="en-US" altLang="x-none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读语言、辨风格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，体会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</a:rPr>
              <a:t>结尾段的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表达效果</a:t>
            </a:r>
            <a:r>
              <a:rPr lang="zh-CN" altLang="en-US" sz="3600" b="1" dirty="0">
                <a:latin typeface="Arial" panose="020B0604020202020204" pitchFamily="34" charset="0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表现作者的情感</a:t>
            </a:r>
            <a:r>
              <a:rPr lang="zh-CN" altLang="en-US" sz="3600" b="1" dirty="0">
                <a:latin typeface="Arial" panose="020B0604020202020204" pitchFamily="34" charset="0"/>
              </a:rPr>
              <a:t>。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占位符 44033"/>
          <p:cNvSpPr>
            <a:spLocks noGrp="1"/>
          </p:cNvSpPr>
          <p:nvPr>
            <p:ph type="body" idx="1"/>
          </p:nvPr>
        </p:nvSpPr>
        <p:spPr>
          <a:xfrm>
            <a:off x="0" y="1270000"/>
            <a:ext cx="8839200" cy="4524375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FF"/>
                </a:solidFill>
              </a:rPr>
              <a:t>1.末段的作用一般是</a:t>
            </a:r>
            <a:r>
              <a:rPr lang="zh-CN" altLang="en-US" sz="2800" b="1" dirty="0">
                <a:solidFill>
                  <a:srgbClr val="FF0000"/>
                </a:solidFill>
              </a:rPr>
              <a:t>总结全文，点明题旨，深化中心，呼应开头，或兼而有之。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FF"/>
                </a:solidFill>
              </a:rPr>
              <a:t>2.如果试题只针对最后一句发问，这一句偏偏又很含蓄，一眼看不透，即 “看不懂”。那么，我们不妨用“作用（或好处）是</a:t>
            </a:r>
            <a:r>
              <a:rPr lang="zh-CN" altLang="en-US" sz="2800" b="1" dirty="0">
                <a:solidFill>
                  <a:srgbClr val="FF0000"/>
                </a:solidFill>
              </a:rPr>
              <a:t>委婉含蓄，意在言外，发人深省，言有尽而意无穷</a:t>
            </a:r>
            <a:r>
              <a:rPr lang="zh-CN" altLang="en-US" sz="2800" b="1" dirty="0">
                <a:solidFill>
                  <a:srgbClr val="0000FF"/>
                </a:solidFill>
              </a:rPr>
              <a:t>”一类的委婉说法来表述。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FF"/>
                </a:solidFill>
              </a:rPr>
              <a:t>3.此外，既然这一句放在末尾，又被命题人相中，那么，根据“卒章显其志”的传统技法，说明它可能与揭示主旨有关，只不过因其含蓄，所以它的作用不再是点明题旨，而是</a:t>
            </a:r>
            <a:r>
              <a:rPr lang="zh-CN" altLang="en-US" sz="2800" b="1" dirty="0">
                <a:solidFill>
                  <a:srgbClr val="FF0000"/>
                </a:solidFill>
              </a:rPr>
              <a:t>暗示主题。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FF"/>
                </a:solidFill>
              </a:rPr>
              <a:t>4.最后一句往往还具有</a:t>
            </a:r>
            <a:r>
              <a:rPr lang="zh-CN" altLang="en-US" sz="2800" b="1" dirty="0">
                <a:solidFill>
                  <a:srgbClr val="FF0000"/>
                </a:solidFill>
              </a:rPr>
              <a:t>强化作者感情的作用</a:t>
            </a:r>
            <a:r>
              <a:rPr lang="zh-CN" altLang="en-US" sz="2800" b="1" dirty="0">
                <a:solidFill>
                  <a:srgbClr val="0000FF"/>
                </a:solidFill>
              </a:rPr>
              <a:t>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44035" name="文本框 44034"/>
          <p:cNvSpPr txBox="1"/>
          <p:nvPr/>
        </p:nvSpPr>
        <p:spPr>
          <a:xfrm>
            <a:off x="522288" y="200025"/>
            <a:ext cx="6167437" cy="822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末段的作用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45057"/>
          <p:cNvSpPr/>
          <p:nvPr/>
        </p:nvSpPr>
        <p:spPr>
          <a:xfrm>
            <a:off x="323850" y="479425"/>
            <a:ext cx="8497888" cy="5578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归纳总结：</a:t>
            </a:r>
            <a:r>
              <a:rPr lang="zh-CN" altLang="en-US" sz="3600" b="1" dirty="0">
                <a:latin typeface="Arial" panose="020B0604020202020204" pitchFamily="34" charset="0"/>
              </a:rPr>
              <a:t>结尾是一篇文章的总收束，好的结尾能给人深刻的印象，或如“豹尾”“撞钟”，引人振奋；或如“临去秋波”，含蓄隽永，耐人回味。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知识框架：</a:t>
            </a:r>
            <a:r>
              <a:rPr lang="zh-CN" altLang="en-US" sz="3600" b="1" dirty="0">
                <a:latin typeface="Arial" panose="020B0604020202020204" pitchFamily="34" charset="0"/>
              </a:rPr>
              <a:t>结尾语段的作用通常是：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总结全文，归结（揭示）主旨；呼应开头，首尾照应，使文章浑然一体；卒章显志，点明题旨（中心）；强化作者情感，深化或升华主旨；言有尽而意无穷，引发读者思考；委婉含蓄，意在言外，发人深思等等</a:t>
            </a:r>
            <a:r>
              <a:rPr lang="zh-CN" altLang="en-US" sz="3600" b="1" dirty="0">
                <a:latin typeface="Arial" panose="020B0604020202020204" pitchFamily="34" charset="0"/>
              </a:rPr>
              <a:t>。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xfrm>
            <a:off x="71438" y="98425"/>
            <a:ext cx="8229600" cy="1143000"/>
          </a:xfrm>
        </p:spPr>
        <p:txBody>
          <a:bodyPr anchor="b"/>
          <a:lstStyle/>
          <a:p>
            <a:r>
              <a:rPr lang="zh-CN" altLang="en-US" sz="4400" dirty="0">
                <a:solidFill>
                  <a:srgbClr val="FF0000"/>
                </a:solidFill>
              </a:rPr>
              <a:t>巩固练习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46083" name="文本占位符 46082"/>
          <p:cNvSpPr>
            <a:spLocks noGrp="1"/>
          </p:cNvSpPr>
          <p:nvPr>
            <p:ph type="body" idx="1"/>
          </p:nvPr>
        </p:nvSpPr>
        <p:spPr>
          <a:xfrm>
            <a:off x="117475" y="1179513"/>
            <a:ext cx="8864600" cy="4525962"/>
          </a:xfrm>
        </p:spPr>
        <p:txBody>
          <a:bodyPr/>
          <a:lstStyle/>
          <a:p>
            <a:pPr>
              <a:lnSpc>
                <a:spcPct val="100000"/>
              </a:lnSpc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阅读张承志《大河家》。（《创新导学案》师</a:t>
            </a:r>
            <a:r>
              <a:rPr lang="en-US" altLang="zh-CN" sz="3200" b="1" dirty="0">
                <a:solidFill>
                  <a:srgbClr val="FF0000"/>
                </a:solidFill>
              </a:rPr>
              <a:t>81</a:t>
            </a:r>
            <a:r>
              <a:rPr lang="zh-CN" altLang="en-US" sz="3200" b="1" dirty="0">
                <a:solidFill>
                  <a:srgbClr val="FF0000"/>
                </a:solidFill>
              </a:rPr>
              <a:t>）</a:t>
            </a:r>
            <a:endParaRPr lang="zh-CN" altLang="en-US" sz="3200" b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3200" b="1" dirty="0">
                <a:solidFill>
                  <a:srgbClr val="0033CC"/>
                </a:solidFill>
              </a:rPr>
              <a:t>最后一段在文中有什么作用？</a:t>
            </a:r>
            <a:endParaRPr lang="zh-CN" altLang="en-US" sz="3200" b="1" dirty="0">
              <a:solidFill>
                <a:srgbClr val="0033CC"/>
              </a:solidFill>
            </a:endParaRPr>
          </a:p>
          <a:p>
            <a:pPr>
              <a:lnSpc>
                <a:spcPct val="100000"/>
              </a:lnSpc>
              <a:buNone/>
            </a:pPr>
            <a:endParaRPr lang="zh-CN" altLang="en-US" sz="2400" b="1" dirty="0"/>
          </a:p>
          <a:p>
            <a:pPr>
              <a:lnSpc>
                <a:spcPct val="10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答案：</a:t>
            </a:r>
            <a:r>
              <a:rPr lang="zh-CN" altLang="en-US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①（从内容上看）照应上文对韩十八的经历的描述，是对那种敢于拼搏、不屈服的精神的赞颂；②（从结构上看）收束全文，深化中心。明写大河家，实际上是借此赞美一种精神：面对险境，要敢于抗争，不能随波逐流。</a:t>
            </a:r>
            <a:endParaRPr lang="zh-CN" altLang="en-US" sz="2800" b="1" dirty="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608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29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6083">
                                            <p:txEl>
                                              <p:charRg st="29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44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6083">
                                            <p:txEl>
                                              <p:charRg st="44" end="1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6083">
                                            <p:txEl>
                                              <p:charRg st="44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6083">
                                            <p:txEl>
                                              <p:charRg st="44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6083">
                                            <p:txEl>
                                              <p:charRg st="44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44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44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47105"/>
          <p:cNvSpPr>
            <a:spLocks noGrp="1"/>
          </p:cNvSpPr>
          <p:nvPr>
            <p:ph type="title"/>
          </p:nvPr>
        </p:nvSpPr>
        <p:spPr>
          <a:xfrm>
            <a:off x="107950" y="46038"/>
            <a:ext cx="8480425" cy="792162"/>
          </a:xfrm>
        </p:spPr>
        <p:txBody>
          <a:bodyPr anchor="b"/>
          <a:lstStyle/>
          <a:p>
            <a:r>
              <a:rPr lang="zh-CN" altLang="en-US" sz="4000" dirty="0">
                <a:solidFill>
                  <a:srgbClr val="FF0000"/>
                </a:solidFill>
              </a:rPr>
              <a:t>小结：句段类作用题解题思路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7107" name="文本占位符 47106"/>
          <p:cNvSpPr>
            <a:spLocks noGrp="1"/>
          </p:cNvSpPr>
          <p:nvPr>
            <p:ph type="body" idx="1"/>
          </p:nvPr>
        </p:nvSpPr>
        <p:spPr>
          <a:xfrm>
            <a:off x="180975" y="1125538"/>
            <a:ext cx="8783638" cy="4525962"/>
          </a:xfrm>
        </p:spPr>
        <p:txBody>
          <a:bodyPr/>
          <a:lstStyle/>
          <a:p>
            <a:pPr>
              <a:lnSpc>
                <a:spcPct val="100000"/>
              </a:lnSpc>
              <a:buNone/>
            </a:pPr>
            <a:r>
              <a:rPr lang="zh-CN" altLang="en-US" sz="3200" b="1" dirty="0">
                <a:solidFill>
                  <a:srgbClr val="FF0066"/>
                </a:solidFill>
              </a:rPr>
              <a:t>1.明确位置：</a:t>
            </a:r>
            <a:endParaRPr lang="zh-CN" altLang="en-US" sz="3200" b="1" dirty="0">
              <a:solidFill>
                <a:srgbClr val="FF0066"/>
              </a:solidFill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3200" b="1" dirty="0">
                <a:solidFill>
                  <a:srgbClr val="0000FF"/>
                </a:solidFill>
              </a:rPr>
              <a:t>　审清题干，看清位置（开头、结尾、中间等）</a:t>
            </a:r>
            <a:endParaRPr lang="zh-CN" altLang="en-US" sz="3200" b="1" dirty="0">
              <a:solidFill>
                <a:srgbClr val="0000FF"/>
              </a:solidFill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3200" b="1" dirty="0">
                <a:solidFill>
                  <a:srgbClr val="FF0066"/>
                </a:solidFill>
              </a:rPr>
              <a:t>2.考虑结构作用：</a:t>
            </a:r>
            <a:endParaRPr lang="zh-CN" altLang="en-US" sz="3200" b="1" dirty="0">
              <a:solidFill>
                <a:srgbClr val="FF0066"/>
              </a:solidFill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3200" b="1" dirty="0">
                <a:solidFill>
                  <a:srgbClr val="0000FF"/>
                </a:solidFill>
              </a:rPr>
              <a:t>　总领、过渡、照应、伏笔、铺垫、线索、点题等。</a:t>
            </a:r>
            <a:endParaRPr lang="zh-CN" altLang="en-US" sz="3200" b="1" dirty="0">
              <a:solidFill>
                <a:srgbClr val="0000FF"/>
              </a:solidFill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3200" b="1" dirty="0">
                <a:solidFill>
                  <a:srgbClr val="FF0066"/>
                </a:solidFill>
              </a:rPr>
              <a:t>3.考虑内容作用：</a:t>
            </a:r>
            <a:endParaRPr lang="zh-CN" altLang="en-US" sz="3200" b="1" dirty="0">
              <a:solidFill>
                <a:srgbClr val="FF0066"/>
              </a:solidFill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3200" b="1" dirty="0">
                <a:solidFill>
                  <a:srgbClr val="0000FF"/>
                </a:solidFill>
              </a:rPr>
              <a:t>局部内容及全文主旨（或作者情感态度）　</a:t>
            </a:r>
            <a:endParaRPr lang="zh-CN" altLang="en-US" sz="3200" b="1" dirty="0">
              <a:solidFill>
                <a:srgbClr val="0000FF"/>
              </a:solidFill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3200" b="1" dirty="0">
                <a:solidFill>
                  <a:srgbClr val="FF0066"/>
                </a:solidFill>
              </a:rPr>
              <a:t>4.分要点答题，且用序数标明。</a:t>
            </a:r>
            <a:endParaRPr lang="zh-CN" altLang="en-US" sz="32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占位符 8193"/>
          <p:cNvSpPr>
            <a:spLocks noGrp="1"/>
          </p:cNvSpPr>
          <p:nvPr>
            <p:ph type="body" idx="1"/>
          </p:nvPr>
        </p:nvSpPr>
        <p:spPr>
          <a:xfrm>
            <a:off x="36513" y="981075"/>
            <a:ext cx="8991600" cy="612140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怎样整体解读散文？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①先辨其类型。是叙事为主，还是写景为主？是托物言志，还是借景抒情？（叙事？抒情？说理？）。</a:t>
            </a:r>
            <a:endParaRPr lang="zh-CN" altLang="en-US" sz="2400" b="1" dirty="0">
              <a:solidFill>
                <a:srgbClr val="000000"/>
              </a:solidFill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②次看话题。是就历史作生发，还是就现实作联想，是对个人生活的感悟，还是对社会现象的思考？（何人？何事？何情？何物？何理？）</a:t>
            </a:r>
            <a:endParaRPr lang="zh-CN" altLang="en-US" sz="2400" b="1" dirty="0">
              <a:solidFill>
                <a:srgbClr val="000000"/>
              </a:solidFill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③再逐段概括内容大意，明确文章思路和结构框架。（先写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……</a:t>
            </a:r>
            <a:r>
              <a:rPr lang="zh-CN" altLang="en-US" sz="2400" b="1" dirty="0">
                <a:solidFill>
                  <a:srgbClr val="000000"/>
                </a:solidFill>
                <a:sym typeface="Arial" panose="020B0604020202020204" pitchFamily="34" charset="0"/>
              </a:rPr>
              <a:t>接着写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……</a:t>
            </a:r>
            <a:r>
              <a:rPr lang="zh-CN" altLang="en-US" sz="2400" b="1" dirty="0">
                <a:solidFill>
                  <a:srgbClr val="000000"/>
                </a:solidFill>
                <a:sym typeface="Arial" panose="020B0604020202020204" pitchFamily="34" charset="0"/>
              </a:rPr>
              <a:t>最后写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……</a:t>
            </a:r>
            <a:r>
              <a:rPr lang="zh-CN" altLang="en-US" sz="2400" b="1" dirty="0">
                <a:solidFill>
                  <a:srgbClr val="000000"/>
                </a:solidFill>
                <a:sym typeface="Arial" panose="020B0604020202020204" pitchFamily="34" charset="0"/>
              </a:rPr>
              <a:t>）</a:t>
            </a:r>
            <a:endParaRPr lang="zh-CN" altLang="en-US" sz="2400" b="1" dirty="0">
              <a:solidFill>
                <a:srgbClr val="000000"/>
              </a:solidFill>
              <a:sym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④最后研读主要表达技巧（修辞、表达方式、表现手法、语言特点等）及其作用和重要语句（开头句、结尾句、过渡句、议论句、抒情句、反问句等）的涵义。</a:t>
            </a:r>
            <a:endParaRPr lang="zh-CN" altLang="en-US" sz="2400" b="1" dirty="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179388" y="0"/>
            <a:ext cx="8929687" cy="822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</a:rPr>
              <a:t>回顾旧知——温故知新</a:t>
            </a:r>
            <a:endParaRPr lang="zh-CN" altLang="en-US" sz="4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9217"/>
          <p:cNvSpPr txBox="1"/>
          <p:nvPr/>
        </p:nvSpPr>
        <p:spPr>
          <a:xfrm>
            <a:off x="457200" y="838200"/>
            <a:ext cx="3600450" cy="831850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一：</a:t>
            </a: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2" charset="0"/>
                <a:ea typeface="楷体_GB2312" pitchFamily="1" charset="-122"/>
              </a:rPr>
              <a:t>写什么</a:t>
            </a:r>
            <a:endParaRPr lang="zh-CN" altLang="en-US" sz="4800" b="1">
              <a:solidFill>
                <a:srgbClr val="0000FF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9219" name="矩形 9218"/>
          <p:cNvSpPr/>
          <p:nvPr/>
        </p:nvSpPr>
        <p:spPr>
          <a:xfrm>
            <a:off x="395288" y="2852738"/>
            <a:ext cx="3313112" cy="831850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r>
              <a:rPr lang="zh-CN" altLang="en-US" sz="4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二：</a:t>
            </a: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2" charset="0"/>
                <a:ea typeface="楷体_GB2312" pitchFamily="1" charset="-122"/>
              </a:rPr>
              <a:t>怎样写</a:t>
            </a:r>
            <a:endParaRPr lang="zh-CN" altLang="en-US" sz="4800" b="1">
              <a:solidFill>
                <a:srgbClr val="0000FF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9220" name="矩形 9219">
            <a:hlinkClick r:id="rId1" action="ppaction://hlinksldjump"/>
          </p:cNvPr>
          <p:cNvSpPr/>
          <p:nvPr/>
        </p:nvSpPr>
        <p:spPr>
          <a:xfrm>
            <a:off x="5508625" y="5084763"/>
            <a:ext cx="3421063" cy="831850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归纳“主旨”</a:t>
            </a:r>
            <a:endParaRPr lang="zh-CN" altLang="en-US" sz="48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9221" name="文本框 9220">
            <a:hlinkClick r:id="rId1" action="ppaction://hlinksldjump"/>
          </p:cNvPr>
          <p:cNvSpPr txBox="1"/>
          <p:nvPr/>
        </p:nvSpPr>
        <p:spPr>
          <a:xfrm>
            <a:off x="5486400" y="381000"/>
            <a:ext cx="3581400" cy="831850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关注“标题”</a:t>
            </a:r>
            <a:endParaRPr lang="zh-CN" altLang="en-US" sz="48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9222" name="文本框 9221">
            <a:hlinkClick r:id="rId1" action="ppaction://hlinksldjump"/>
          </p:cNvPr>
          <p:cNvSpPr txBox="1"/>
          <p:nvPr/>
        </p:nvSpPr>
        <p:spPr>
          <a:xfrm>
            <a:off x="5638800" y="2667000"/>
            <a:ext cx="3338513" cy="831850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理清“思路”</a:t>
            </a:r>
            <a:endParaRPr lang="zh-CN" altLang="en-US" sz="4800" b="1">
              <a:solidFill>
                <a:srgbClr val="FF00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323850" y="4943475"/>
            <a:ext cx="3455988" cy="831850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三：</a:t>
            </a: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2" charset="0"/>
                <a:ea typeface="楷体_GB2312" pitchFamily="1" charset="-122"/>
              </a:rPr>
              <a:t>为何写</a:t>
            </a:r>
            <a:endParaRPr lang="zh-CN" altLang="en-US" sz="4800" b="1">
              <a:solidFill>
                <a:srgbClr val="0000FF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4343400" y="762000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en-US" altLang="zh-CN" sz="2400">
                <a:latin typeface="Times New Roman" panose="02020603050405020304" pitchFamily="2" charset="0"/>
              </a:rPr>
              <a:t> </a:t>
            </a:r>
            <a:endParaRPr lang="en-US" altLang="zh-CN" sz="2400">
              <a:latin typeface="Times New Roman" panose="02020603050405020304" pitchFamily="2" charset="0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4572000" y="4797425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2" charset="0"/>
              </a:rPr>
              <a:t>  </a:t>
            </a:r>
            <a:endParaRPr lang="en-US" altLang="zh-CN" sz="2400">
              <a:latin typeface="Times New Roman" panose="02020603050405020304" pitchFamily="2" charset="0"/>
            </a:endParaRPr>
          </a:p>
        </p:txBody>
      </p:sp>
      <p:sp>
        <p:nvSpPr>
          <p:cNvPr id="9226" name="燕尾形箭头 9225"/>
          <p:cNvSpPr/>
          <p:nvPr/>
        </p:nvSpPr>
        <p:spPr>
          <a:xfrm>
            <a:off x="4067175" y="1196975"/>
            <a:ext cx="1266825" cy="485775"/>
          </a:xfrm>
          <a:prstGeom prst="notchedRightArrow">
            <a:avLst>
              <a:gd name="adj1" fmla="val 50000"/>
              <a:gd name="adj2" fmla="val 65196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7" name="燕尾形箭头 9226"/>
          <p:cNvSpPr/>
          <p:nvPr/>
        </p:nvSpPr>
        <p:spPr>
          <a:xfrm>
            <a:off x="3995738" y="5229225"/>
            <a:ext cx="1392237" cy="485775"/>
          </a:xfrm>
          <a:prstGeom prst="notchedRightArrow">
            <a:avLst>
              <a:gd name="adj1" fmla="val 50000"/>
              <a:gd name="adj2" fmla="val 71650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8" name="文本框 9227"/>
          <p:cNvSpPr txBox="1"/>
          <p:nvPr/>
        </p:nvSpPr>
        <p:spPr>
          <a:xfrm>
            <a:off x="5089525" y="2555875"/>
            <a:ext cx="309563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endParaRPr sz="2400">
              <a:latin typeface="Times New Roman" panose="02020603050405020304" pitchFamily="2" charset="0"/>
            </a:endParaRPr>
          </a:p>
        </p:txBody>
      </p:sp>
      <p:sp>
        <p:nvSpPr>
          <p:cNvPr id="9229" name="燕尾形箭头 9228"/>
          <p:cNvSpPr/>
          <p:nvPr/>
        </p:nvSpPr>
        <p:spPr>
          <a:xfrm flipV="1">
            <a:off x="3733800" y="3048000"/>
            <a:ext cx="1441450" cy="360363"/>
          </a:xfrm>
          <a:prstGeom prst="notchedRightArrow">
            <a:avLst>
              <a:gd name="adj1" fmla="val 50000"/>
              <a:gd name="adj2" fmla="val 99999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0" name="文本框 9229"/>
          <p:cNvSpPr txBox="1"/>
          <p:nvPr/>
        </p:nvSpPr>
        <p:spPr>
          <a:xfrm>
            <a:off x="7019925" y="1438275"/>
            <a:ext cx="549275" cy="219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endParaRPr sz="2400">
              <a:latin typeface="Times New Roman" panose="02020603050405020304" pitchFamily="2" charset="0"/>
            </a:endParaRPr>
          </a:p>
        </p:txBody>
      </p:sp>
      <p:sp>
        <p:nvSpPr>
          <p:cNvPr id="9231" name="下箭头 9230"/>
          <p:cNvSpPr/>
          <p:nvPr/>
        </p:nvSpPr>
        <p:spPr>
          <a:xfrm>
            <a:off x="7086600" y="2133600"/>
            <a:ext cx="485775" cy="609600"/>
          </a:xfrm>
          <a:prstGeom prst="downArrow">
            <a:avLst>
              <a:gd name="adj1" fmla="val 50000"/>
              <a:gd name="adj2" fmla="val 31372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2" name="文本框 9231"/>
          <p:cNvSpPr txBox="1"/>
          <p:nvPr/>
        </p:nvSpPr>
        <p:spPr>
          <a:xfrm>
            <a:off x="7172325" y="3267075"/>
            <a:ext cx="549275" cy="219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endParaRPr sz="2400">
              <a:latin typeface="Times New Roman" panose="02020603050405020304" pitchFamily="2" charset="0"/>
            </a:endParaRPr>
          </a:p>
        </p:txBody>
      </p:sp>
      <p:sp>
        <p:nvSpPr>
          <p:cNvPr id="9233" name="下箭头 9232"/>
          <p:cNvSpPr/>
          <p:nvPr/>
        </p:nvSpPr>
        <p:spPr>
          <a:xfrm>
            <a:off x="7092950" y="4437063"/>
            <a:ext cx="485775" cy="576262"/>
          </a:xfrm>
          <a:prstGeom prst="downArrow">
            <a:avLst>
              <a:gd name="adj1" fmla="val 50000"/>
              <a:gd name="adj2" fmla="val 29656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4" name="文本框 9233">
            <a:hlinkClick r:id="rId1" action="ppaction://hlinksldjump"/>
          </p:cNvPr>
          <p:cNvSpPr txBox="1"/>
          <p:nvPr/>
        </p:nvSpPr>
        <p:spPr>
          <a:xfrm>
            <a:off x="5651500" y="3575050"/>
            <a:ext cx="3416300" cy="831850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找“关键句”</a:t>
            </a:r>
            <a:endParaRPr lang="zh-CN" altLang="en-US" sz="48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9235" name="文本框 9234"/>
          <p:cNvSpPr txBox="1"/>
          <p:nvPr/>
        </p:nvSpPr>
        <p:spPr>
          <a:xfrm>
            <a:off x="36513" y="44450"/>
            <a:ext cx="5718175" cy="8239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读懂散文方法总结：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9236" name="下箭头 9235"/>
          <p:cNvSpPr/>
          <p:nvPr/>
        </p:nvSpPr>
        <p:spPr>
          <a:xfrm>
            <a:off x="1763713" y="1844675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7" name="下箭头 9236"/>
          <p:cNvSpPr/>
          <p:nvPr/>
        </p:nvSpPr>
        <p:spPr>
          <a:xfrm>
            <a:off x="1692275" y="3789363"/>
            <a:ext cx="485775" cy="976312"/>
          </a:xfrm>
          <a:prstGeom prst="downArrow">
            <a:avLst>
              <a:gd name="adj1" fmla="val 50000"/>
              <a:gd name="adj2" fmla="val 50245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8" name="文本框 9237"/>
          <p:cNvSpPr txBox="1"/>
          <p:nvPr/>
        </p:nvSpPr>
        <p:spPr>
          <a:xfrm>
            <a:off x="5638800" y="1295400"/>
            <a:ext cx="3429000" cy="831850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1" charset="-122"/>
              </a:rPr>
              <a:t>弄清文体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新宋体" panose="02010609030101010101" pitchFamily="1" charset="-122"/>
            </a:endParaRPr>
          </a:p>
        </p:txBody>
      </p:sp>
      <p:sp>
        <p:nvSpPr>
          <p:cNvPr id="9239" name="五边形 9238">
            <a:hlinkClick r:id="rId1" action="ppaction://hlinksldjump"/>
          </p:cNvPr>
          <p:cNvSpPr/>
          <p:nvPr/>
        </p:nvSpPr>
        <p:spPr>
          <a:xfrm>
            <a:off x="5257800" y="2971800"/>
            <a:ext cx="250825" cy="485775"/>
          </a:xfrm>
          <a:prstGeom prst="homePlate">
            <a:avLst>
              <a:gd name="adj" fmla="val 25000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40" name="五边形 9239">
            <a:hlinkClick r:id="rId1" action="ppaction://hlinksldjump"/>
          </p:cNvPr>
          <p:cNvSpPr/>
          <p:nvPr/>
        </p:nvSpPr>
        <p:spPr>
          <a:xfrm>
            <a:off x="5181600" y="3810000"/>
            <a:ext cx="287338" cy="485775"/>
          </a:xfrm>
          <a:prstGeom prst="homePlate">
            <a:avLst>
              <a:gd name="adj" fmla="val 25000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6" dur="2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2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3" dur="2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 animBg="1"/>
      <p:bldP spid="9219" grpId="0" bldLvl="0" animBg="1"/>
      <p:bldP spid="9220" grpId="0" bldLvl="0" animBg="1"/>
      <p:bldP spid="9221" grpId="0" bldLvl="0" animBg="1"/>
      <p:bldP spid="9222" grpId="0" bldLvl="0" animBg="1"/>
      <p:bldP spid="9223" grpId="0" bldLvl="0" animBg="1"/>
      <p:bldP spid="9234" grpId="0" bldLvl="0" animBg="1"/>
      <p:bldP spid="923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252413" y="692150"/>
            <a:ext cx="8926512" cy="701675"/>
          </a:xfrm>
        </p:spPr>
        <p:txBody>
          <a:bodyPr anchor="b"/>
          <a:lstStyle/>
          <a:p>
            <a:r>
              <a:rPr lang="zh-CN" altLang="en-US" sz="4800" dirty="0">
                <a:solidFill>
                  <a:srgbClr val="FF0000"/>
                </a:solidFill>
                <a:ea typeface="黑体" panose="02010609060101010101" pitchFamily="2" charset="-122"/>
              </a:rPr>
              <a:t>分析散文结构思路类题解题策略</a:t>
            </a:r>
            <a:endParaRPr lang="zh-CN" altLang="en-US" sz="4800" dirty="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396875" y="1844675"/>
            <a:ext cx="8239125" cy="5194300"/>
          </a:xfrm>
        </p:spPr>
        <p:txBody>
          <a:bodyPr/>
          <a:lstStyle/>
          <a:p>
            <a:pPr marL="1905" indent="-446405"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高考设题角度：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 marL="1905" indent="-446405">
              <a:buNone/>
            </a:pPr>
            <a:r>
              <a:rPr lang="zh-CN" altLang="en-US" sz="3600" b="1" dirty="0">
                <a:solidFill>
                  <a:srgbClr val="000000"/>
                </a:solidFill>
                <a:sym typeface="Wingdings" panose="05000000000000000000" pitchFamily="2" charset="2"/>
              </a:rPr>
              <a:t></a:t>
            </a:r>
            <a:r>
              <a:rPr lang="zh-CN" altLang="en-US" sz="3600" b="1" dirty="0">
                <a:solidFill>
                  <a:srgbClr val="000000"/>
                </a:solidFill>
              </a:rPr>
              <a:t>分析作品的整体结构思路及行文脉络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3600" b="1" dirty="0">
                <a:solidFill>
                  <a:srgbClr val="FF0066"/>
                </a:solidFill>
              </a:rPr>
              <a:t>整体思路的分析概括</a:t>
            </a:r>
            <a:r>
              <a:rPr lang="zh-CN" altLang="en-US" sz="3600" b="1" dirty="0">
                <a:solidFill>
                  <a:srgbClr val="000000"/>
                </a:solidFill>
              </a:rPr>
              <a:t>；</a:t>
            </a:r>
            <a:endParaRPr lang="zh-CN" altLang="en-US" sz="3600" b="1" dirty="0">
              <a:solidFill>
                <a:srgbClr val="000000"/>
              </a:solidFill>
            </a:endParaRPr>
          </a:p>
          <a:p>
            <a:pPr marL="1905" indent="-446405">
              <a:buNone/>
            </a:pPr>
            <a:r>
              <a:rPr lang="zh-CN" altLang="en-US" sz="3600" b="1" dirty="0">
                <a:solidFill>
                  <a:srgbClr val="000000"/>
                </a:solidFill>
                <a:sym typeface="Wingdings" panose="05000000000000000000" pitchFamily="2" charset="2"/>
              </a:rPr>
              <a:t></a:t>
            </a:r>
            <a:r>
              <a:rPr lang="zh-CN" altLang="en-US" sz="3600" b="1" dirty="0">
                <a:solidFill>
                  <a:srgbClr val="000000"/>
                </a:solidFill>
              </a:rPr>
              <a:t>分析句段在文中的作用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3600" b="1" dirty="0">
                <a:solidFill>
                  <a:srgbClr val="FF0066"/>
                </a:solidFill>
              </a:rPr>
              <a:t>局部思路的分析概括。</a:t>
            </a:r>
            <a:endParaRPr lang="zh-CN" altLang="en-US" sz="3600" b="1" dirty="0">
              <a:solidFill>
                <a:srgbClr val="FF0066"/>
              </a:solidFill>
            </a:endParaRPr>
          </a:p>
          <a:p>
            <a:pPr marL="1905" indent="-446405">
              <a:buNone/>
            </a:pPr>
            <a:endParaRPr lang="zh-CN" altLang="en-US" sz="36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5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3">
                                            <p:txEl>
                                              <p:charRg st="5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3">
                                            <p:txEl>
                                              <p:charRg st="5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3">
                                            <p:txEl>
                                              <p:charRg st="5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3">
                                            <p:txEl>
                                              <p:charRg st="5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43">
                                            <p:txEl>
                                              <p:charRg st="5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占位符 11265"/>
          <p:cNvSpPr>
            <a:spLocks noGrp="1"/>
          </p:cNvSpPr>
          <p:nvPr>
            <p:ph type="body" idx="1"/>
          </p:nvPr>
        </p:nvSpPr>
        <p:spPr>
          <a:xfrm>
            <a:off x="252413" y="692150"/>
            <a:ext cx="8239125" cy="1257300"/>
          </a:xfrm>
        </p:spPr>
        <p:txBody>
          <a:bodyPr/>
          <a:lstStyle/>
          <a:p>
            <a:pPr marL="1905" indent="-446405"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0000FF"/>
                </a:solidFill>
              </a:rPr>
              <a:t>题型一：整体思路的分析概括</a:t>
            </a:r>
            <a:endParaRPr lang="zh-CN" altLang="en-US" sz="4000" b="1" dirty="0">
              <a:solidFill>
                <a:srgbClr val="0000FF"/>
              </a:solidFill>
            </a:endParaRPr>
          </a:p>
          <a:p>
            <a:pPr marL="1905" indent="-446405"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0000FF"/>
                </a:solidFill>
              </a:rPr>
              <a:t>                     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</a:rPr>
              <a:t>行文思路分析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1905" indent="-446405">
              <a:lnSpc>
                <a:spcPct val="90000"/>
              </a:lnSpc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323850" y="2925763"/>
            <a:ext cx="8569325" cy="2041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行文思路是作者按照一定的条理表达思想的路径、脉络。思路有总体思路和局部思路。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   分析思路，其实就是沿着作者的思想轨迹去“提各段之纲，挈各段之领”。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占位符 12289"/>
          <p:cNvSpPr>
            <a:spLocks noGrp="1"/>
          </p:cNvSpPr>
          <p:nvPr>
            <p:ph type="body" idx="1"/>
          </p:nvPr>
        </p:nvSpPr>
        <p:spPr>
          <a:xfrm>
            <a:off x="36513" y="836613"/>
            <a:ext cx="9072562" cy="5192712"/>
          </a:xfrm>
        </p:spPr>
        <p:txBody>
          <a:bodyPr/>
          <a:lstStyle/>
          <a:p>
            <a:pPr marL="1905" indent="-446405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一、包括的内容：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marL="1905" indent="-446405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sym typeface="Wingdings" panose="05000000000000000000" pitchFamily="2" charset="2"/>
              </a:rPr>
              <a:t></a:t>
            </a:r>
            <a:r>
              <a:rPr lang="zh-CN" altLang="en-US" sz="2800" b="1" dirty="0">
                <a:solidFill>
                  <a:srgbClr val="000000"/>
                </a:solidFill>
              </a:rPr>
              <a:t>段内的结构层次；</a:t>
            </a:r>
            <a:r>
              <a:rPr lang="zh-CN" altLang="en-US" sz="2800" b="1" dirty="0">
                <a:solidFill>
                  <a:srgbClr val="000000"/>
                </a:solidFill>
                <a:sym typeface="Wingdings" panose="05000000000000000000" pitchFamily="2" charset="2"/>
              </a:rPr>
              <a:t>全文的结构层次；文章材料的组织方式；④材料与材料之间（段落之间）的关系；⑤文章主旨形成的过程。</a:t>
            </a:r>
            <a:endParaRPr lang="zh-CN" altLang="en-US" sz="2800" b="1" dirty="0">
              <a:solidFill>
                <a:srgbClr val="000000"/>
              </a:solidFill>
              <a:sym typeface="Wingdings" panose="05000000000000000000" pitchFamily="2" charset="2"/>
            </a:endParaRPr>
          </a:p>
          <a:p>
            <a:pPr marL="1905" indent="-446405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二、设问方式：</a:t>
            </a:r>
            <a:r>
              <a:rPr lang="zh-CN" altLang="en-US" sz="2800" b="1" dirty="0">
                <a:solidFill>
                  <a:srgbClr val="000000"/>
                </a:solidFill>
              </a:rPr>
              <a:t>见（创新导学案》P</a:t>
            </a:r>
            <a:r>
              <a:rPr lang="en-US" altLang="zh-CN" sz="2800" b="1" dirty="0">
                <a:solidFill>
                  <a:srgbClr val="000000"/>
                </a:solidFill>
              </a:rPr>
              <a:t>77</a:t>
            </a:r>
            <a:r>
              <a:rPr lang="zh-CN" altLang="en-US" sz="2800" b="1" dirty="0">
                <a:solidFill>
                  <a:srgbClr val="000000"/>
                </a:solidFill>
              </a:rPr>
              <a:t>）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 marL="1905" indent="-446405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三、高考真题：2012重庆高考《太阳梦》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marL="1905" indent="-446405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FF"/>
                </a:solidFill>
              </a:rPr>
              <a:t>问题：文章主要写了画家老刘的“太阳梦”，请就此梳理作者的写作思路。（阅读文章）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 marL="1905" indent="-446405">
              <a:lnSpc>
                <a:spcPct val="90000"/>
              </a:lnSpc>
              <a:buNone/>
            </a:pPr>
            <a:endParaRPr lang="zh-CN" altLang="en-US" sz="28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6" dur="2000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sz="3600" dirty="0">
                <a:solidFill>
                  <a:srgbClr val="FF0000"/>
                </a:solidFill>
              </a:rPr>
              <a:t>解题指导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05" indent="-446405">
              <a:buNone/>
            </a:pPr>
            <a:r>
              <a:rPr lang="zh-CN" altLang="en-US" sz="2400" dirty="0">
                <a:solidFill>
                  <a:srgbClr val="0000FF"/>
                </a:solidFill>
              </a:rPr>
              <a:t>解答此题可按以下步骤：</a:t>
            </a:r>
            <a:endParaRPr lang="zh-CN" altLang="en-US" sz="2400" dirty="0">
              <a:solidFill>
                <a:srgbClr val="0000FF"/>
              </a:solidFill>
            </a:endParaRPr>
          </a:p>
          <a:p>
            <a:pPr marL="1905" indent="-446405">
              <a:buNone/>
            </a:pPr>
            <a:r>
              <a:rPr lang="zh-CN" altLang="en-US" b="1" dirty="0">
                <a:solidFill>
                  <a:srgbClr val="FF0066"/>
                </a:solidFill>
              </a:rPr>
              <a:t>第一步：审读题干后，阅读全文，</a:t>
            </a:r>
            <a:r>
              <a:rPr lang="zh-CN" altLang="en-US" b="1" dirty="0">
                <a:solidFill>
                  <a:srgbClr val="000000"/>
                </a:solidFill>
              </a:rPr>
              <a:t>找出写画家老刘的语段。</a:t>
            </a:r>
            <a:endParaRPr lang="zh-CN" altLang="en-US" b="1" dirty="0">
              <a:solidFill>
                <a:srgbClr val="000000"/>
              </a:solidFill>
            </a:endParaRPr>
          </a:p>
          <a:p>
            <a:pPr marL="1905" indent="-446405">
              <a:buNone/>
            </a:pPr>
            <a:r>
              <a:rPr lang="zh-CN" altLang="en-US" b="1" dirty="0">
                <a:solidFill>
                  <a:srgbClr val="FF0066"/>
                </a:solidFill>
              </a:rPr>
              <a:t>第二步：理清线索。</a:t>
            </a:r>
            <a:endParaRPr lang="zh-CN" altLang="en-US" b="1" dirty="0">
              <a:solidFill>
                <a:srgbClr val="FF0066"/>
              </a:solidFill>
            </a:endParaRPr>
          </a:p>
          <a:p>
            <a:pPr marL="1905" indent="-446405">
              <a:buNone/>
            </a:pPr>
            <a:r>
              <a:rPr lang="zh-CN" altLang="en-US" b="1" dirty="0">
                <a:solidFill>
                  <a:srgbClr val="FF0066"/>
                </a:solidFill>
              </a:rPr>
              <a:t>    </a:t>
            </a:r>
            <a:r>
              <a:rPr lang="zh-CN" altLang="en-US" b="1" dirty="0">
                <a:solidFill>
                  <a:srgbClr val="000000"/>
                </a:solidFill>
              </a:rPr>
              <a:t>文章围绕“梦”而谈，前四段为“找梦”，中间写自己的梦，倒数第三、第四段写老刘找到“梦”，最后老刘又寻“新梦”。</a:t>
            </a:r>
            <a:endParaRPr lang="zh-CN" altLang="en-US" b="1" dirty="0">
              <a:solidFill>
                <a:srgbClr val="000000"/>
              </a:solidFill>
            </a:endParaRPr>
          </a:p>
          <a:p>
            <a:pPr marL="1905" indent="-446405">
              <a:buNone/>
            </a:pPr>
            <a:r>
              <a:rPr lang="zh-CN" altLang="en-US" b="1" dirty="0">
                <a:solidFill>
                  <a:srgbClr val="FF0066"/>
                </a:solidFill>
              </a:rPr>
              <a:t>第三步：根据题干，分类合并写老刘的内容。</a:t>
            </a:r>
            <a:endParaRPr lang="zh-CN" altLang="en-US" b="1" dirty="0">
              <a:solidFill>
                <a:srgbClr val="FF0066"/>
              </a:solidFill>
            </a:endParaRPr>
          </a:p>
          <a:p>
            <a:pPr marL="1905" indent="-446405">
              <a:buNone/>
            </a:pPr>
            <a:r>
              <a:rPr lang="zh-CN" altLang="en-US" b="1" dirty="0">
                <a:solidFill>
                  <a:srgbClr val="FF0066"/>
                </a:solidFill>
              </a:rPr>
              <a:t>     </a:t>
            </a:r>
            <a:r>
              <a:rPr lang="zh-CN" altLang="en-US" b="1" dirty="0">
                <a:solidFill>
                  <a:srgbClr val="000000"/>
                </a:solidFill>
              </a:rPr>
              <a:t>文章开头四段主要写老刘画山画得苦（寻梦）；第二次集中写老刘在倒数第三、四段，主要写其独创了西藏山水画派（实现梦想）；第三次集中写老刘在文章最后两段，“最近”，老刘又陷入了“苦闷期”（再寻新梦）。</a:t>
            </a:r>
            <a:endParaRPr lang="zh-CN" altLang="en-US" b="1" dirty="0">
              <a:solidFill>
                <a:srgbClr val="000000"/>
              </a:solidFill>
            </a:endParaRPr>
          </a:p>
          <a:p>
            <a:pPr marL="1905" indent="-446405">
              <a:buNone/>
            </a:pPr>
            <a:r>
              <a:rPr lang="zh-CN" altLang="en-US" b="1" dirty="0">
                <a:solidFill>
                  <a:srgbClr val="FF0066"/>
                </a:solidFill>
              </a:rPr>
              <a:t>第四步：采用分条或表次序的词语组织答案。</a:t>
            </a:r>
            <a:endParaRPr lang="zh-CN" altLang="en-US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0530B01PWBG">
  <a:themeElements>
    <a:clrScheme name="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FFFFFF"/>
      </a:accent3>
      <a:accent4>
        <a:srgbClr val="333537"/>
      </a:accent4>
      <a:accent5>
        <a:srgbClr val="D9DAAF"/>
      </a:accent5>
      <a:accent6>
        <a:srgbClr val="70A04F"/>
      </a:accent6>
      <a:hlink>
        <a:srgbClr val="00B0F0"/>
      </a:hlink>
      <a:folHlink>
        <a:srgbClr val="AFB2B4"/>
      </a:folHlink>
    </a:clrScheme>
    <a:fontScheme name="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3D3F41"/>
        </a:dk1>
        <a:lt1>
          <a:srgbClr val="FFFFFF"/>
        </a:lt1>
        <a:dk2>
          <a:srgbClr val="3D3F41"/>
        </a:dk2>
        <a:lt2>
          <a:srgbClr val="FFFFFF"/>
        </a:lt2>
        <a:accent1>
          <a:srgbClr val="BABD3D"/>
        </a:accent1>
        <a:accent2>
          <a:srgbClr val="7DB359"/>
        </a:accent2>
        <a:accent3>
          <a:srgbClr val="FFFFFF"/>
        </a:accent3>
        <a:accent4>
          <a:srgbClr val="333537"/>
        </a:accent4>
        <a:accent5>
          <a:srgbClr val="D9DAAF"/>
        </a:accent5>
        <a:accent6>
          <a:srgbClr val="70A04F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6275</Words>
  <Application>WPS 演示</Application>
  <PresentationFormat>全屏显示(4:3)</PresentationFormat>
  <Paragraphs>266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3" baseType="lpstr">
      <vt:lpstr>Arial</vt:lpstr>
      <vt:lpstr>宋体</vt:lpstr>
      <vt:lpstr>Wingdings</vt:lpstr>
      <vt:lpstr>幼圆</vt:lpstr>
      <vt:lpstr>Calibri</vt:lpstr>
      <vt:lpstr>Arial Black</vt:lpstr>
      <vt:lpstr>黑体</vt:lpstr>
      <vt:lpstr>Times New Roman</vt:lpstr>
      <vt:lpstr>楷体_GB2312</vt:lpstr>
      <vt:lpstr>楷体</vt:lpstr>
      <vt:lpstr>新宋体</vt:lpstr>
      <vt:lpstr>微软雅黑</vt:lpstr>
      <vt:lpstr>Arial Unicode MS</vt:lpstr>
      <vt:lpstr>华文行楷</vt:lpstr>
      <vt:lpstr>默认设计模板</vt:lpstr>
      <vt:lpstr>A000120140530B01PWBG</vt:lpstr>
      <vt:lpstr>散文阅读题型1</vt:lpstr>
      <vt:lpstr>回顾旧知——温故知新</vt:lpstr>
      <vt:lpstr>PowerPoint 演示文稿</vt:lpstr>
      <vt:lpstr>PowerPoint 演示文稿</vt:lpstr>
      <vt:lpstr>PowerPoint 演示文稿</vt:lpstr>
      <vt:lpstr>分析散文结构思路类题解题策略</vt:lpstr>
      <vt:lpstr>PowerPoint 演示文稿</vt:lpstr>
      <vt:lpstr>PowerPoint 演示文稿</vt:lpstr>
      <vt:lpstr>解题指导</vt:lpstr>
      <vt:lpstr>参考答案：</vt:lpstr>
      <vt:lpstr>小结——分析文章结构思路的“六字诀”</vt:lpstr>
      <vt:lpstr>      题型二：局部思路的分析概括                 （句段作用）            句段“作用” “好处” 类命题                     </vt:lpstr>
      <vt:lpstr>“作用题”的命题表达式（提问方式）一般为：</vt:lpstr>
      <vt:lpstr>“作用题”的设题角度及其范围一般包括以下十个方面：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参考答案：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解题指导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巩固练习</vt:lpstr>
      <vt:lpstr>小结：句段类作用题解题思路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散文阅读题型1</dc:title>
  <dc:creator/>
  <cp:lastModifiedBy>赵影</cp:lastModifiedBy>
  <cp:revision>1</cp:revision>
  <dcterms:created xsi:type="dcterms:W3CDTF">2018-09-30T01:33:35Z</dcterms:created>
  <dcterms:modified xsi:type="dcterms:W3CDTF">2018-09-30T01:33:35Z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2052-10.1.0.7521</vt:lpwstr>
  </property>
</Properties>
</file>