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0" r:id="rId6"/>
    <p:sldId id="264" r:id="rId7"/>
    <p:sldId id="265" r:id="rId8"/>
    <p:sldId id="266" r:id="rId9"/>
    <p:sldId id="267" r:id="rId10"/>
    <p:sldId id="269" r:id="rId11"/>
    <p:sldId id="270" r:id="rId12"/>
    <p:sldId id="272" r:id="rId13"/>
    <p:sldId id="271" r:id="rId14"/>
    <p:sldId id="25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6013-650B-4D6A-BA87-15FAB2338432}" type="datetimeFigureOut">
              <a:rPr lang="zh-CN" altLang="en-US" smtClean="0"/>
              <a:t>2017/11/23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5964-13F4-4DC7-96A2-7A0D9A2A3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665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6013-650B-4D6A-BA87-15FAB2338432}" type="datetimeFigureOut">
              <a:rPr lang="zh-CN" altLang="en-US" smtClean="0"/>
              <a:t>2017/11/23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5964-13F4-4DC7-96A2-7A0D9A2A3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6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6013-650B-4D6A-BA87-15FAB2338432}" type="datetimeFigureOut">
              <a:rPr lang="zh-CN" altLang="en-US" smtClean="0"/>
              <a:t>2017/11/23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5964-13F4-4DC7-96A2-7A0D9A2A3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490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6013-650B-4D6A-BA87-15FAB2338432}" type="datetimeFigureOut">
              <a:rPr lang="zh-CN" altLang="en-US" smtClean="0"/>
              <a:t>2017/11/23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5964-13F4-4DC7-96A2-7A0D9A2A3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316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6013-650B-4D6A-BA87-15FAB2338432}" type="datetimeFigureOut">
              <a:rPr lang="zh-CN" altLang="en-US" smtClean="0"/>
              <a:t>2017/11/23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5964-13F4-4DC7-96A2-7A0D9A2A3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349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6013-650B-4D6A-BA87-15FAB2338432}" type="datetimeFigureOut">
              <a:rPr lang="zh-CN" altLang="en-US" smtClean="0"/>
              <a:t>2017/11/23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5964-13F4-4DC7-96A2-7A0D9A2A3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962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6013-650B-4D6A-BA87-15FAB2338432}" type="datetimeFigureOut">
              <a:rPr lang="zh-CN" altLang="en-US" smtClean="0"/>
              <a:t>2017/11/23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5964-13F4-4DC7-96A2-7A0D9A2A3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599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6013-650B-4D6A-BA87-15FAB2338432}" type="datetimeFigureOut">
              <a:rPr lang="zh-CN" altLang="en-US" smtClean="0"/>
              <a:t>2017/11/23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5964-13F4-4DC7-96A2-7A0D9A2A3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065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6013-650B-4D6A-BA87-15FAB2338432}" type="datetimeFigureOut">
              <a:rPr lang="zh-CN" altLang="en-US" smtClean="0"/>
              <a:t>2017/11/23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5964-13F4-4DC7-96A2-7A0D9A2A3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220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6013-650B-4D6A-BA87-15FAB2338432}" type="datetimeFigureOut">
              <a:rPr lang="zh-CN" altLang="en-US" smtClean="0"/>
              <a:t>2017/11/23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5964-13F4-4DC7-96A2-7A0D9A2A3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509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6013-650B-4D6A-BA87-15FAB2338432}" type="datetimeFigureOut">
              <a:rPr lang="zh-CN" altLang="en-US" smtClean="0"/>
              <a:t>2017/11/23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5964-13F4-4DC7-96A2-7A0D9A2A3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318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C6013-650B-4D6A-BA87-15FAB2338432}" type="datetimeFigureOut">
              <a:rPr lang="zh-CN" altLang="en-US" smtClean="0"/>
              <a:t>2017/11/23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E65964-13F4-4DC7-96A2-7A0D9A2A3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763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" y="685710"/>
            <a:ext cx="9132277" cy="547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35508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08720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赏读诗歌，揣摩精髓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1820271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、读</a:t>
            </a:r>
            <a:r>
              <a:rPr lang="zh-CN" altLang="en-US" sz="2800" b="1" dirty="0">
                <a:latin typeface="+mn-ea"/>
              </a:rPr>
              <a:t>自己欣赏的句子，谈欣赏这一诗句的理由。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693" y="2420888"/>
            <a:ext cx="7200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CC"/>
                </a:solidFill>
              </a:rPr>
              <a:t>“海日生残夜，江春入旧年”的诗句赏析：</a:t>
            </a:r>
          </a:p>
          <a:p>
            <a:r>
              <a:rPr lang="zh-CN" altLang="en-US" sz="2400" b="1" dirty="0" smtClean="0">
                <a:solidFill>
                  <a:srgbClr val="0000CC"/>
                </a:solidFill>
              </a:rPr>
              <a:t>①</a:t>
            </a:r>
            <a:r>
              <a:rPr lang="zh-CN" altLang="en-US" sz="2400" b="1" dirty="0">
                <a:solidFill>
                  <a:srgbClr val="0000CC"/>
                </a:solidFill>
              </a:rPr>
              <a:t>在描写景物、节令中，蕴含着一种时序交替的自然理趣。</a:t>
            </a:r>
          </a:p>
          <a:p>
            <a:r>
              <a:rPr lang="zh-CN" altLang="en-US" sz="2400" b="1" dirty="0" smtClean="0">
                <a:solidFill>
                  <a:srgbClr val="0000CC"/>
                </a:solidFill>
              </a:rPr>
              <a:t>②</a:t>
            </a:r>
            <a:r>
              <a:rPr lang="zh-CN" altLang="en-US" sz="2400" b="1" dirty="0">
                <a:solidFill>
                  <a:srgbClr val="0000CC"/>
                </a:solidFill>
              </a:rPr>
              <a:t>表现了时光匆匆，光阴荏苒，身在他乡的游子顿生思乡之情。</a:t>
            </a:r>
          </a:p>
          <a:p>
            <a:r>
              <a:rPr lang="zh-CN" altLang="en-US" sz="2400" b="1" dirty="0" smtClean="0">
                <a:solidFill>
                  <a:srgbClr val="0000CC"/>
                </a:solidFill>
              </a:rPr>
              <a:t>③</a:t>
            </a:r>
            <a:r>
              <a:rPr lang="zh-CN" altLang="en-US" sz="2400" b="1" dirty="0">
                <a:solidFill>
                  <a:srgbClr val="0000CC"/>
                </a:solidFill>
              </a:rPr>
              <a:t>把“日”、“春”作为新生的美好事物的象征，表现了作者乐观、积极、向上的思想感情。</a:t>
            </a:r>
          </a:p>
          <a:p>
            <a:r>
              <a:rPr lang="zh-CN" altLang="en-US" sz="2400" b="1" dirty="0" smtClean="0">
                <a:solidFill>
                  <a:srgbClr val="0000CC"/>
                </a:solidFill>
              </a:rPr>
              <a:t>④</a:t>
            </a:r>
            <a:r>
              <a:rPr lang="zh-CN" altLang="en-US" sz="2400" b="1" dirty="0">
                <a:solidFill>
                  <a:srgbClr val="0000CC"/>
                </a:solidFill>
              </a:rPr>
              <a:t>“生”与“入”用了拟人的手法，富有情趣。</a:t>
            </a:r>
          </a:p>
          <a:p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895793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412776"/>
            <a:ext cx="784887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600" b="1" dirty="0">
              <a:solidFill>
                <a:srgbClr val="0000CC"/>
              </a:solidFill>
            </a:endParaRPr>
          </a:p>
          <a:p>
            <a:r>
              <a:rPr lang="en-US" altLang="zh-CN" sz="6000" b="1" dirty="0" smtClean="0">
                <a:latin typeface="+mn-ea"/>
              </a:rPr>
              <a:t>1</a:t>
            </a:r>
            <a:r>
              <a:rPr lang="en-US" altLang="zh-CN" sz="6000" b="1" dirty="0">
                <a:latin typeface="+mn-ea"/>
              </a:rPr>
              <a:t>.</a:t>
            </a:r>
            <a:r>
              <a:rPr lang="zh-CN" altLang="en-US" sz="6000" b="1" dirty="0">
                <a:latin typeface="+mn-ea"/>
              </a:rPr>
              <a:t>诗意解析。 </a:t>
            </a:r>
            <a:endParaRPr lang="en-US" altLang="zh-CN" sz="6000" b="1" dirty="0" smtClean="0">
              <a:latin typeface="+mn-ea"/>
            </a:endParaRPr>
          </a:p>
          <a:p>
            <a:r>
              <a:rPr lang="en-US" altLang="zh-CN" sz="6000" b="1" dirty="0" smtClean="0">
                <a:latin typeface="+mn-ea"/>
              </a:rPr>
              <a:t>2</a:t>
            </a:r>
            <a:r>
              <a:rPr lang="en-US" altLang="zh-CN" sz="6000" b="1" dirty="0">
                <a:latin typeface="+mn-ea"/>
              </a:rPr>
              <a:t>.</a:t>
            </a:r>
            <a:r>
              <a:rPr lang="zh-CN" altLang="en-US" sz="6000" b="1" dirty="0">
                <a:latin typeface="+mn-ea"/>
              </a:rPr>
              <a:t>字词品味</a:t>
            </a:r>
            <a:r>
              <a:rPr lang="zh-CN" altLang="en-US" sz="6000" b="1" dirty="0" smtClean="0">
                <a:latin typeface="+mn-ea"/>
              </a:rPr>
              <a:t>。</a:t>
            </a:r>
            <a:endParaRPr lang="en-US" altLang="zh-CN" sz="6000" b="1" dirty="0" smtClean="0">
              <a:latin typeface="+mn-ea"/>
            </a:endParaRPr>
          </a:p>
          <a:p>
            <a:r>
              <a:rPr lang="en-US" altLang="zh-CN" sz="6000" b="1" dirty="0" smtClean="0">
                <a:latin typeface="+mn-ea"/>
              </a:rPr>
              <a:t>3</a:t>
            </a:r>
            <a:r>
              <a:rPr lang="en-US" altLang="zh-CN" sz="6000" b="1" dirty="0">
                <a:latin typeface="+mn-ea"/>
              </a:rPr>
              <a:t>.</a:t>
            </a:r>
            <a:r>
              <a:rPr lang="zh-CN" altLang="en-US" sz="6000" b="1" dirty="0">
                <a:latin typeface="+mn-ea"/>
              </a:rPr>
              <a:t>情感体会。 </a:t>
            </a:r>
            <a:endParaRPr lang="en-US" altLang="zh-CN" sz="6000" b="1" dirty="0" smtClean="0">
              <a:latin typeface="+mn-ea"/>
            </a:endParaRPr>
          </a:p>
          <a:p>
            <a:r>
              <a:rPr lang="en-US" altLang="zh-CN" sz="6000" b="1" dirty="0" smtClean="0">
                <a:latin typeface="+mn-ea"/>
              </a:rPr>
              <a:t>4</a:t>
            </a:r>
            <a:r>
              <a:rPr lang="en-US" altLang="zh-CN" sz="6000" b="1" dirty="0">
                <a:latin typeface="+mn-ea"/>
              </a:rPr>
              <a:t>.</a:t>
            </a:r>
            <a:r>
              <a:rPr lang="zh-CN" altLang="en-US" sz="6000" b="1" dirty="0">
                <a:latin typeface="+mn-ea"/>
              </a:rPr>
              <a:t>修辞手法。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1124744"/>
            <a:ext cx="8208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00CC"/>
                </a:solidFill>
              </a:rPr>
              <a:t>写诗句赏析可以从以下角度来写。</a:t>
            </a:r>
          </a:p>
        </p:txBody>
      </p:sp>
    </p:spTree>
    <p:extLst>
      <p:ext uri="{BB962C8B-B14F-4D97-AF65-F5344CB8AC3E}">
        <p14:creationId xmlns:p14="http://schemas.microsoft.com/office/powerpoint/2010/main" val="881106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124744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诵读</a:t>
            </a:r>
            <a:r>
              <a:rPr lang="zh-CN" altLang="en-US" sz="4400" b="1" dirty="0">
                <a:solidFill>
                  <a:srgbClr val="FF0000"/>
                </a:solidFill>
              </a:rPr>
              <a:t>诗歌，延伸拓展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1988840"/>
            <a:ext cx="75608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（</a:t>
            </a:r>
            <a:r>
              <a:rPr lang="en-US" altLang="zh-CN" sz="2800" b="1" dirty="0">
                <a:solidFill>
                  <a:srgbClr val="0000CC"/>
                </a:solidFill>
                <a:latin typeface="+mn-ea"/>
              </a:rPr>
              <a:t>1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）文天祥拒绝降元“留取丹心照汗青”，是个有骨气的人，能举出类似的人物事例吗？</a:t>
            </a:r>
          </a:p>
          <a:p>
            <a:r>
              <a:rPr lang="zh-CN" altLang="en-US" sz="2800" b="1" dirty="0" smtClean="0">
                <a:solidFill>
                  <a:srgbClr val="0000CC"/>
                </a:solidFill>
                <a:latin typeface="+mn-ea"/>
              </a:rPr>
              <a:t>示例：苏武牧羊、岳飞精忠报国、刘胡兰慷慨就义</a:t>
            </a:r>
          </a:p>
          <a:p>
            <a:r>
              <a:rPr lang="zh-CN" altLang="en-US" sz="2800" b="1" dirty="0" smtClean="0">
                <a:solidFill>
                  <a:srgbClr val="0000CC"/>
                </a:solidFill>
                <a:latin typeface="+mn-ea"/>
              </a:rPr>
              <a:t>（</a:t>
            </a:r>
            <a:r>
              <a:rPr lang="en-US" altLang="zh-CN" sz="2800" b="1" dirty="0">
                <a:solidFill>
                  <a:srgbClr val="0000CC"/>
                </a:solidFill>
                <a:latin typeface="+mn-ea"/>
              </a:rPr>
              <a:t>2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）你还能想起哪些与“人生自古谁无死，留取丹心照汗青”一样透着铮铮骨气的名句？</a:t>
            </a:r>
          </a:p>
          <a:p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示例：粉身碎骨浑不怕，要留清白在人间；生当作人杰，死亦为鬼雄；人不可有傲气，但不可无傲骨。</a:t>
            </a:r>
          </a:p>
        </p:txBody>
      </p:sp>
    </p:spTree>
    <p:extLst>
      <p:ext uri="{BB962C8B-B14F-4D97-AF65-F5344CB8AC3E}">
        <p14:creationId xmlns:p14="http://schemas.microsoft.com/office/powerpoint/2010/main" val="1238842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196752"/>
            <a:ext cx="7992888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+mn-ea"/>
              </a:rPr>
              <a:t>课堂小结</a:t>
            </a:r>
            <a:endParaRPr lang="en-US" altLang="zh-CN" sz="5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200" b="1" dirty="0" smtClean="0">
                <a:solidFill>
                  <a:srgbClr val="0000CC"/>
                </a:solidFill>
              </a:rPr>
              <a:t>文</a:t>
            </a:r>
            <a:r>
              <a:rPr lang="zh-CN" altLang="en-US" sz="3200" b="1" dirty="0">
                <a:solidFill>
                  <a:srgbClr val="0000CC"/>
                </a:solidFill>
              </a:rPr>
              <a:t>天祥的铮铮铁骨让我们在悲壮中肃然起敬，爱国气概令人震撼，给我们深刻启示。品其诗，明其情，学其志，方为正确的读诗之道，掌握这一方法将有助你品读更多的古代诗歌，并从中探寻古人的思想精华。愿这一读诗方法能伴同学们一生。</a:t>
            </a:r>
          </a:p>
        </p:txBody>
      </p:sp>
    </p:spTree>
    <p:extLst>
      <p:ext uri="{BB962C8B-B14F-4D97-AF65-F5344CB8AC3E}">
        <p14:creationId xmlns:p14="http://schemas.microsoft.com/office/powerpoint/2010/main" val="1457327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844824"/>
            <a:ext cx="3384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</a:rPr>
              <a:t>谢谢</a:t>
            </a:r>
            <a:endParaRPr lang="zh-CN" alt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143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3"/>
          <p:cNvSpPr txBox="1">
            <a:spLocks noChangeArrowheads="1"/>
          </p:cNvSpPr>
          <p:nvPr/>
        </p:nvSpPr>
        <p:spPr bwMode="auto">
          <a:xfrm>
            <a:off x="467544" y="2060848"/>
            <a:ext cx="855027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文天祥：(1236～1283)，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南宋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大臣、文学家。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初名云孙，字天祥，改字宋瑞，又字履善，号文山，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吉安（今江西县名）人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。宋理宗宝佑四年（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1256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）考取进士第一名。作品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有</a:t>
            </a:r>
            <a:r>
              <a:rPr lang="en-US" altLang="zh-CN" sz="2800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文山先生全集</a:t>
            </a:r>
            <a:r>
              <a:rPr lang="en-US" altLang="zh-CN" sz="28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9571" name="WordArt 4"/>
          <p:cNvSpPr>
            <a:spLocks noChangeArrowheads="1" noChangeShapeType="1" noTextEdit="1"/>
          </p:cNvSpPr>
          <p:nvPr/>
        </p:nvSpPr>
        <p:spPr bwMode="auto">
          <a:xfrm>
            <a:off x="3419475" y="333375"/>
            <a:ext cx="22479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44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宋体"/>
              <a:ea typeface="宋体"/>
            </a:endParaRPr>
          </a:p>
        </p:txBody>
      </p:sp>
      <p:sp>
        <p:nvSpPr>
          <p:cNvPr id="109572" name="WordArt 5"/>
          <p:cNvSpPr>
            <a:spLocks noChangeArrowheads="1" noChangeShapeType="1" noTextEdit="1"/>
          </p:cNvSpPr>
          <p:nvPr/>
        </p:nvSpPr>
        <p:spPr bwMode="auto">
          <a:xfrm>
            <a:off x="5867400" y="836613"/>
            <a:ext cx="14001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09573" name="Text Box 4"/>
          <p:cNvSpPr txBox="1">
            <a:spLocks noChangeArrowheads="1"/>
          </p:cNvSpPr>
          <p:nvPr/>
        </p:nvSpPr>
        <p:spPr bwMode="auto">
          <a:xfrm>
            <a:off x="2943872" y="904631"/>
            <a:ext cx="273526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作者简介</a:t>
            </a:r>
          </a:p>
        </p:txBody>
      </p:sp>
    </p:spTree>
    <p:extLst>
      <p:ext uri="{BB962C8B-B14F-4D97-AF65-F5344CB8AC3E}">
        <p14:creationId xmlns:p14="http://schemas.microsoft.com/office/powerpoint/2010/main" val="262073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ext Box 4"/>
          <p:cNvSpPr txBox="1">
            <a:spLocks noChangeArrowheads="1"/>
          </p:cNvSpPr>
          <p:nvPr/>
        </p:nvSpPr>
        <p:spPr bwMode="auto">
          <a:xfrm>
            <a:off x="3098800" y="630238"/>
            <a:ext cx="27352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  <a:defRPr sz="3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l"/>
              <a:defRPr sz="2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Arial" pitchFamily="34" charset="0"/>
              <a:buNone/>
            </a:pPr>
            <a:r>
              <a:rPr lang="zh-CN" altLang="en-US" sz="4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写作背景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1456112"/>
            <a:ext cx="871296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CC"/>
                </a:solidFill>
                <a:latin typeface="+mn-ea"/>
              </a:rPr>
              <a:t>   1275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年，元军进攻临安，宋朝廷下诏征勤王兵。任赣州知州的文天祥组成万人的义军，北上守卫。</a:t>
            </a:r>
            <a:r>
              <a:rPr lang="en-US" altLang="zh-CN" sz="2400" b="1" dirty="0">
                <a:solidFill>
                  <a:srgbClr val="0000CC"/>
                </a:solidFill>
                <a:latin typeface="+mn-ea"/>
              </a:rPr>
              <a:t>1276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年任右丞相，被派往元军营谈判，被扣留。押解中在镇江逃出，得到人民的帮助，流亡至通州</a:t>
            </a:r>
            <a:r>
              <a:rPr lang="en-US" altLang="zh-CN" sz="2400" b="1" dirty="0">
                <a:solidFill>
                  <a:srgbClr val="0000CC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今江苏南通</a:t>
            </a:r>
            <a:r>
              <a:rPr lang="en-US" altLang="zh-CN" sz="2400" b="1" dirty="0">
                <a:solidFill>
                  <a:srgbClr val="0000CC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，从海道到福建，与张世杰、陆秀夫等在福州拥赵</a:t>
            </a:r>
            <a:r>
              <a:rPr lang="zh-CN" altLang="en-US" sz="2400" b="1" dirty="0" smtClean="0">
                <a:solidFill>
                  <a:srgbClr val="0000CC"/>
                </a:solidFill>
                <a:latin typeface="+mn-ea"/>
              </a:rPr>
              <a:t>昺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(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</a:rPr>
              <a:t>bǐng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)</a:t>
            </a:r>
            <a:r>
              <a:rPr lang="zh-CN" altLang="en-US" sz="2400" b="1" dirty="0" smtClean="0">
                <a:solidFill>
                  <a:srgbClr val="0000CC"/>
                </a:solidFill>
                <a:latin typeface="+mn-ea"/>
              </a:rPr>
              <a:t>为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帝，坚持抗元。</a:t>
            </a:r>
            <a:r>
              <a:rPr lang="en-US" altLang="zh-CN" sz="2400" b="1" dirty="0">
                <a:solidFill>
                  <a:srgbClr val="0000CC"/>
                </a:solidFill>
                <a:latin typeface="+mn-ea"/>
              </a:rPr>
              <a:t>1277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年进兵江西收复了几个县城，使抗元形势大力好转。但不久为元军所败，退入广东。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1278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年在五坡岭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今广东海丰北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被俘。元将张弘范叫他写信招张世杰投降，遭拒绝，书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过零丁洋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诗以明志。</a:t>
            </a:r>
            <a:r>
              <a:rPr lang="en-US" altLang="zh-CN" sz="2400" b="1" dirty="0">
                <a:solidFill>
                  <a:srgbClr val="0000CC"/>
                </a:solidFill>
                <a:latin typeface="+mn-ea"/>
              </a:rPr>
              <a:t>1279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年被送到大都</a:t>
            </a:r>
            <a:r>
              <a:rPr lang="en-US" altLang="zh-CN" sz="2400" b="1" dirty="0">
                <a:solidFill>
                  <a:srgbClr val="0000CC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今北京</a:t>
            </a:r>
            <a:r>
              <a:rPr lang="en-US" altLang="zh-CN" sz="2400" b="1" dirty="0">
                <a:solidFill>
                  <a:srgbClr val="0000CC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，囚</a:t>
            </a:r>
            <a:r>
              <a:rPr lang="en-US" altLang="zh-CN" sz="2400" b="1" dirty="0">
                <a:solidFill>
                  <a:srgbClr val="0000CC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年，途经威胁利诱，始终不屈。</a:t>
            </a:r>
            <a:r>
              <a:rPr lang="en-US" altLang="zh-CN" sz="2400" b="1" dirty="0">
                <a:solidFill>
                  <a:srgbClr val="0000CC"/>
                </a:solidFill>
                <a:latin typeface="+mn-ea"/>
              </a:rPr>
              <a:t>1283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年</a:t>
            </a:r>
            <a:r>
              <a:rPr lang="en-US" altLang="zh-CN" sz="2400" b="1" dirty="0">
                <a:solidFill>
                  <a:srgbClr val="0000CC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月</a:t>
            </a:r>
            <a:r>
              <a:rPr lang="en-US" altLang="zh-CN" sz="2400" b="1" dirty="0">
                <a:solidFill>
                  <a:srgbClr val="0000CC"/>
                </a:solidFill>
                <a:latin typeface="+mn-ea"/>
              </a:rPr>
              <a:t>9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日</a:t>
            </a:r>
            <a:r>
              <a:rPr lang="en-US" altLang="zh-CN" sz="2400" b="1" dirty="0">
                <a:solidFill>
                  <a:srgbClr val="0000CC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</a:rPr>
              <a:t>至元十九年十二月初九日</a:t>
            </a:r>
            <a:r>
              <a:rPr lang="en-US" altLang="zh-CN" sz="2800" b="1" dirty="0">
                <a:solidFill>
                  <a:srgbClr val="0000CC"/>
                </a:solidFill>
                <a:latin typeface="+mn-ea"/>
              </a:rPr>
              <a:t>)</a:t>
            </a:r>
            <a:r>
              <a:rPr lang="zh-CN" altLang="en-US" sz="2800" b="1" dirty="0">
                <a:solidFill>
                  <a:srgbClr val="0000CC"/>
                </a:solidFill>
                <a:latin typeface="+mn-ea"/>
              </a:rPr>
              <a:t>在柴市被害，从容就义。 </a:t>
            </a:r>
            <a:r>
              <a:rPr lang="zh-CN" altLang="en-US" dirty="0"/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301805734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文本占位符 8194"/>
          <p:cNvSpPr>
            <a:spLocks noGrp="1" noChangeArrowheads="1"/>
          </p:cNvSpPr>
          <p:nvPr>
            <p:ph idx="1"/>
          </p:nvPr>
        </p:nvSpPr>
        <p:spPr>
          <a:xfrm>
            <a:off x="719419" y="1630908"/>
            <a:ext cx="7642225" cy="3856534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40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听录音，听准字音和节奏。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40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找出易读错的字和难理解的字词。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40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利用注释和工具书，初步理解诗歌内容。</a:t>
            </a:r>
          </a:p>
        </p:txBody>
      </p:sp>
      <p:sp>
        <p:nvSpPr>
          <p:cNvPr id="113667" name="标题 1"/>
          <p:cNvSpPr>
            <a:spLocks noGrp="1" noChangeArrowheads="1"/>
          </p:cNvSpPr>
          <p:nvPr/>
        </p:nvSpPr>
        <p:spPr bwMode="auto">
          <a:xfrm>
            <a:off x="684213" y="674688"/>
            <a:ext cx="8077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4213" y="861467"/>
            <a:ext cx="77762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</a:rPr>
              <a:t>朗读诗歌，理解诗意</a:t>
            </a:r>
          </a:p>
        </p:txBody>
      </p:sp>
    </p:spTree>
    <p:extLst>
      <p:ext uri="{BB962C8B-B14F-4D97-AF65-F5344CB8AC3E}">
        <p14:creationId xmlns:p14="http://schemas.microsoft.com/office/powerpoint/2010/main" val="108392284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4"/>
          <p:cNvGraphicFramePr>
            <a:graphicFrameLocks noChangeAspect="1"/>
          </p:cNvGraphicFramePr>
          <p:nvPr/>
        </p:nvGraphicFramePr>
        <p:xfrm>
          <a:off x="3962400" y="3195638"/>
          <a:ext cx="8001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r:id="rId5" imgW="371475" imgH="457200" progId="Package">
                  <p:embed/>
                </p:oleObj>
              </mc:Choice>
              <mc:Fallback>
                <p:oleObj r:id="rId5" imgW="371475" imgH="457200" progId="Pack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3195638"/>
                        <a:ext cx="800100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43" name="Text Box 9"/>
          <p:cNvSpPr txBox="1">
            <a:spLocks noChangeArrowheads="1"/>
          </p:cNvSpPr>
          <p:nvPr/>
        </p:nvSpPr>
        <p:spPr bwMode="auto">
          <a:xfrm>
            <a:off x="871538" y="1076325"/>
            <a:ext cx="7567612" cy="443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/>
              <a:t>                          </a:t>
            </a:r>
            <a:r>
              <a:rPr lang="zh-CN" altLang="en-US" sz="5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过零丁洋</a:t>
            </a:r>
            <a:r>
              <a: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文天祥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辛苦遭逢起一经，干戈寂寥四周星。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山河破碎风飘絮，身世浮沉雨打萍。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惶恐滩头说惶恐，零丁洋里叹零丁。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人生自古谁无死，留取丹心照汗青。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b="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过零丁洋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61938" y="4797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7507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标题 1"/>
          <p:cNvSpPr>
            <a:spLocks noGrp="1" noChangeArrowheads="1"/>
          </p:cNvSpPr>
          <p:nvPr/>
        </p:nvSpPr>
        <p:spPr bwMode="auto">
          <a:xfrm>
            <a:off x="1206500" y="514350"/>
            <a:ext cx="5875338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6785" y="1052736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品读诗歌，领略意境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2208" y="2020197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1</a:t>
            </a:r>
            <a:r>
              <a:rPr lang="zh-CN" altLang="en-US" sz="3200" b="1" dirty="0" smtClean="0">
                <a:latin typeface="+mn-ea"/>
              </a:rPr>
              <a:t>、辛苦</a:t>
            </a:r>
            <a:r>
              <a:rPr lang="zh-CN" altLang="en-US" sz="3200" b="1" dirty="0">
                <a:latin typeface="+mn-ea"/>
              </a:rPr>
              <a:t>遭逢起一经，干戈寥落四周星。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85" y="2580708"/>
            <a:ext cx="3467388" cy="30805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580708"/>
            <a:ext cx="3960440" cy="336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5180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420" y="755412"/>
            <a:ext cx="7116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2</a:t>
            </a:r>
            <a:r>
              <a:rPr lang="zh-CN" altLang="en-US" sz="3200" b="1" dirty="0" smtClean="0">
                <a:latin typeface="+mn-ea"/>
              </a:rPr>
              <a:t>、山河破碎</a:t>
            </a:r>
            <a:r>
              <a:rPr lang="zh-CN" altLang="en-US" sz="3200" b="1" dirty="0">
                <a:latin typeface="+mn-ea"/>
              </a:rPr>
              <a:t>风飘絮，身世浮沉雨打萍。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20" y="1340186"/>
            <a:ext cx="3876564" cy="44650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444" y="1412775"/>
            <a:ext cx="4018012" cy="439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82734"/>
      </p:ext>
    </p:ext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91" name="标题 1"/>
          <p:cNvSpPr>
            <a:spLocks noGrp="1" noChangeArrowheads="1"/>
          </p:cNvSpPr>
          <p:nvPr/>
        </p:nvSpPr>
        <p:spPr bwMode="auto">
          <a:xfrm>
            <a:off x="1219200" y="542925"/>
            <a:ext cx="5875338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4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990600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3</a:t>
            </a:r>
            <a:r>
              <a:rPr lang="zh-CN" altLang="en-US" sz="3200" b="1" dirty="0" smtClean="0">
                <a:latin typeface="+mn-ea"/>
              </a:rPr>
              <a:t>、惶恐</a:t>
            </a:r>
            <a:r>
              <a:rPr lang="zh-CN" altLang="en-US" sz="3200" b="1" dirty="0">
                <a:latin typeface="+mn-ea"/>
              </a:rPr>
              <a:t>滩头说惶恐，零丁洋里叹零丁。</a:t>
            </a:r>
          </a:p>
        </p:txBody>
      </p:sp>
      <p:pic>
        <p:nvPicPr>
          <p:cNvPr id="2052" name="Picture 4" descr="http://pic.92to.com/lq/201607/04/c6f1c230dda7e9ef6aae5857a824bdd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75375"/>
            <a:ext cx="4212468" cy="422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575375"/>
            <a:ext cx="3960440" cy="422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05434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971436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4</a:t>
            </a:r>
            <a:r>
              <a:rPr lang="zh-CN" altLang="en-US" sz="3200" b="1" dirty="0" smtClean="0">
                <a:latin typeface="+mn-ea"/>
              </a:rPr>
              <a:t>、人生</a:t>
            </a:r>
            <a:r>
              <a:rPr lang="zh-CN" altLang="en-US" sz="3200" b="1" dirty="0">
                <a:latin typeface="+mn-ea"/>
              </a:rPr>
              <a:t>自古谁无死，留取丹心照汗青。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210"/>
            <a:ext cx="7992888" cy="417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9894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751</Words>
  <Application>Microsoft Office PowerPoint</Application>
  <PresentationFormat>全屏显示(4:3)</PresentationFormat>
  <Paragraphs>40</Paragraphs>
  <Slides>14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主题​​</vt:lpstr>
      <vt:lpstr>Package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AutoBVT</cp:lastModifiedBy>
  <cp:revision>13</cp:revision>
  <dcterms:created xsi:type="dcterms:W3CDTF">2017-11-21T14:58:17Z</dcterms:created>
  <dcterms:modified xsi:type="dcterms:W3CDTF">2017-11-23T01:47:51Z</dcterms:modified>
</cp:coreProperties>
</file>