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42"/>
  </p:notesMasterIdLst>
  <p:sldIdLst>
    <p:sldId id="274" r:id="rId4"/>
    <p:sldId id="278" r:id="rId5"/>
    <p:sldId id="329" r:id="rId6"/>
    <p:sldId id="279" r:id="rId7"/>
    <p:sldId id="280" r:id="rId8"/>
    <p:sldId id="281" r:id="rId9"/>
    <p:sldId id="289" r:id="rId10"/>
    <p:sldId id="290" r:id="rId11"/>
    <p:sldId id="291" r:id="rId12"/>
    <p:sldId id="292" r:id="rId13"/>
    <p:sldId id="294" r:id="rId14"/>
    <p:sldId id="346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7" r:id="rId23"/>
    <p:sldId id="296" r:id="rId24"/>
    <p:sldId id="297" r:id="rId25"/>
    <p:sldId id="298" r:id="rId26"/>
    <p:sldId id="330" r:id="rId27"/>
    <p:sldId id="305" r:id="rId28"/>
    <p:sldId id="336" r:id="rId29"/>
    <p:sldId id="351" r:id="rId30"/>
    <p:sldId id="337" r:id="rId31"/>
    <p:sldId id="352" r:id="rId32"/>
    <p:sldId id="338" r:id="rId33"/>
    <p:sldId id="308" r:id="rId34"/>
    <p:sldId id="309" r:id="rId35"/>
    <p:sldId id="317" r:id="rId36"/>
    <p:sldId id="310" r:id="rId37"/>
    <p:sldId id="311" r:id="rId38"/>
    <p:sldId id="316" r:id="rId39"/>
    <p:sldId id="312" r:id="rId40"/>
    <p:sldId id="315" r:id="rId4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00000"/>
    <a:srgbClr val="8E4406"/>
    <a:srgbClr val="6A8212"/>
    <a:srgbClr val="8D4007"/>
    <a:srgbClr val="860E6C"/>
    <a:srgbClr val="880C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9294"/>
  </p:normalViewPr>
  <p:slideViewPr>
    <p:cSldViewPr showGuides="1">
      <p:cViewPr varScale="1">
        <p:scale>
          <a:sx n="113" d="100"/>
          <a:sy n="113" d="100"/>
        </p:scale>
        <p:origin x="-1572" y="-102"/>
      </p:cViewPr>
      <p:guideLst>
        <p:guide orient="horz" pos="2160"/>
        <p:guide pos="287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notesMaster" Target="notesMasters/notesMaster1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6" name="Rectangle 4"/>
          <p:cNvSpPr>
            <a:spLocks noGrp="1" noRo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Palatino Linotype" panose="02040502050505030304" pitchFamily="18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Palatino Linotype" panose="02040502050505030304" pitchFamily="18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>
                <a:latin typeface="Palatino Linotype" panose="02040502050505030304" pitchFamily="18" charset="0"/>
              </a:rPr>
            </a:fld>
            <a:endParaRPr lang="zh-CN" alt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6413" y="762000"/>
            <a:ext cx="1370012" cy="4953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3962400" cy="4953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319088" y="1752600"/>
            <a:ext cx="8824912" cy="5129213"/>
            <a:chOff x="0" y="0"/>
            <a:chExt cx="5559" cy="3231"/>
          </a:xfrm>
        </p:grpSpPr>
        <p:sp>
          <p:nvSpPr>
            <p:cNvPr id="17" name="未知"/>
            <p:cNvSpPr/>
            <p:nvPr/>
          </p:nvSpPr>
          <p:spPr bwMode="auto">
            <a:xfrm>
              <a:off x="9" y="0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8" name="未知"/>
            <p:cNvSpPr/>
            <p:nvPr/>
          </p:nvSpPr>
          <p:spPr bwMode="auto">
            <a:xfrm>
              <a:off x="327" y="1296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9" name="未知"/>
            <p:cNvSpPr/>
            <p:nvPr/>
          </p:nvSpPr>
          <p:spPr bwMode="auto">
            <a:xfrm>
              <a:off x="0" y="1273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" name="未知"/>
            <p:cNvSpPr/>
            <p:nvPr/>
          </p:nvSpPr>
          <p:spPr bwMode="auto">
            <a:xfrm>
              <a:off x="327" y="0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1" name="未知"/>
            <p:cNvSpPr/>
            <p:nvPr/>
          </p:nvSpPr>
          <p:spPr bwMode="auto">
            <a:xfrm>
              <a:off x="0" y="1273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2" name="未知"/>
            <p:cNvSpPr/>
            <p:nvPr/>
          </p:nvSpPr>
          <p:spPr bwMode="auto">
            <a:xfrm>
              <a:off x="327" y="0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41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10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3" name="Rectangle 1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990600" y="6245225"/>
            <a:ext cx="190182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68688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2741613" y="762000"/>
            <a:ext cx="5484812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2741613" y="1828800"/>
            <a:ext cx="5484812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solidFill>
                  <a:srgbClr val="79551B"/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200">
                <a:solidFill>
                  <a:srgbClr val="79551B"/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9551B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solidFill>
                  <a:srgbClr val="79551B"/>
                </a:solidFill>
                <a:latin typeface="宋体" panose="02010600030101010101" pitchFamily="2" charset="-122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79551B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79551B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79551B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79551B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Group 2"/>
          <p:cNvGrpSpPr/>
          <p:nvPr/>
        </p:nvGrpSpPr>
        <p:grpSpPr>
          <a:xfrm>
            <a:off x="319088" y="1828800"/>
            <a:ext cx="8824912" cy="5029200"/>
            <a:chOff x="0" y="0"/>
            <a:chExt cx="5559" cy="3168"/>
          </a:xfrm>
        </p:grpSpPr>
        <p:sp>
          <p:nvSpPr>
            <p:cNvPr id="3075" name="未知"/>
            <p:cNvSpPr/>
            <p:nvPr/>
          </p:nvSpPr>
          <p:spPr bwMode="auto">
            <a:xfrm>
              <a:off x="327" y="1757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76" name="未知"/>
            <p:cNvSpPr/>
            <p:nvPr/>
          </p:nvSpPr>
          <p:spPr bwMode="auto">
            <a:xfrm>
              <a:off x="9" y="0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29999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77" name="未知"/>
            <p:cNvSpPr/>
            <p:nvPr/>
          </p:nvSpPr>
          <p:spPr bwMode="auto">
            <a:xfrm>
              <a:off x="327" y="1780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78" name="未知"/>
            <p:cNvSpPr/>
            <p:nvPr/>
          </p:nvSpPr>
          <p:spPr bwMode="auto">
            <a:xfrm>
              <a:off x="327" y="0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79" name="未知"/>
            <p:cNvSpPr/>
            <p:nvPr/>
          </p:nvSpPr>
          <p:spPr bwMode="auto">
            <a:xfrm>
              <a:off x="327" y="0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80" name="未知"/>
            <p:cNvSpPr/>
            <p:nvPr/>
          </p:nvSpPr>
          <p:spPr bwMode="auto">
            <a:xfrm>
              <a:off x="326" y="1752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81" name="未知"/>
            <p:cNvSpPr/>
            <p:nvPr/>
          </p:nvSpPr>
          <p:spPr bwMode="auto">
            <a:xfrm>
              <a:off x="0" y="1752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082" name="未知"/>
            <p:cNvSpPr/>
            <p:nvPr/>
          </p:nvSpPr>
          <p:spPr bwMode="auto">
            <a:xfrm>
              <a:off x="0" y="1752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9999"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308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</a:fld>
            <a:endParaRPr lang="zh-CN" altLang="en-US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08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8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anose="020B0A040201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hemeOverride" Target="../theme/themeOverride1.xml"/><Relationship Id="rId7" Type="http://schemas.openxmlformats.org/officeDocument/2006/relationships/slide" Target="slide11.xml"/><Relationship Id="rId6" Type="http://schemas.openxmlformats.org/officeDocument/2006/relationships/image" Target="../media/image4.GIF"/><Relationship Id="rId5" Type="http://schemas.openxmlformats.org/officeDocument/2006/relationships/slide" Target="slide1.xml"/><Relationship Id="rId4" Type="http://schemas.openxmlformats.org/officeDocument/2006/relationships/slide" Target="slide2.xml"/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4.jpeg"/><Relationship Id="rId7" Type="http://schemas.openxmlformats.org/officeDocument/2006/relationships/image" Target="../media/image13.jpeg"/><Relationship Id="rId6" Type="http://schemas.openxmlformats.org/officeDocument/2006/relationships/image" Target="../media/image7.GIF"/><Relationship Id="rId5" Type="http://schemas.openxmlformats.org/officeDocument/2006/relationships/slide" Target="slide2.xml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7.GIF"/><Relationship Id="rId6" Type="http://schemas.openxmlformats.org/officeDocument/2006/relationships/slide" Target="slide21.xml"/><Relationship Id="rId5" Type="http://schemas.openxmlformats.org/officeDocument/2006/relationships/slide" Target="slide31.xml"/><Relationship Id="rId4" Type="http://schemas.openxmlformats.org/officeDocument/2006/relationships/image" Target="../media/image4.GIF"/><Relationship Id="rId3" Type="http://schemas.openxmlformats.org/officeDocument/2006/relationships/image" Target="../media/image6.GIF"/><Relationship Id="rId2" Type="http://schemas.openxmlformats.org/officeDocument/2006/relationships/slide" Target="slide1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5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16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7.GIF"/><Relationship Id="rId6" Type="http://schemas.openxmlformats.org/officeDocument/2006/relationships/slide" Target="slide11.xml"/><Relationship Id="rId5" Type="http://schemas.openxmlformats.org/officeDocument/2006/relationships/image" Target="../media/image19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23.jpeg"/><Relationship Id="rId1" Type="http://schemas.openxmlformats.org/officeDocument/2006/relationships/hyperlink" Target="http://shufa.wangzhan8.com/gs.asp?nowmenuid=500112" TargetMode="Externa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GIF"/><Relationship Id="rId8" Type="http://schemas.openxmlformats.org/officeDocument/2006/relationships/slide" Target="slide4.xml"/><Relationship Id="rId7" Type="http://schemas.openxmlformats.org/officeDocument/2006/relationships/slide" Target="slide10.xml"/><Relationship Id="rId6" Type="http://schemas.openxmlformats.org/officeDocument/2006/relationships/slide" Target="slide7.xml"/><Relationship Id="rId5" Type="http://schemas.openxmlformats.org/officeDocument/2006/relationships/slide" Target="slide3.xml"/><Relationship Id="rId4" Type="http://schemas.openxmlformats.org/officeDocument/2006/relationships/image" Target="../media/image4.GIF"/><Relationship Id="rId3" Type="http://schemas.openxmlformats.org/officeDocument/2006/relationships/image" Target="../media/image6.GIF"/><Relationship Id="rId2" Type="http://schemas.openxmlformats.org/officeDocument/2006/relationships/slide" Target="slide1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5.pn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6.pn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GIF"/><Relationship Id="rId5" Type="http://schemas.openxmlformats.org/officeDocument/2006/relationships/slide" Target="slide11.xml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2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5.pn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0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1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image" Target="../media/image7.GIF"/><Relationship Id="rId6" Type="http://schemas.openxmlformats.org/officeDocument/2006/relationships/slide" Target="slide11.xml"/><Relationship Id="rId5" Type="http://schemas.openxmlformats.org/officeDocument/2006/relationships/image" Target="../media/image42.jpeg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11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4.GIF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20081213042475476"/>
          <p:cNvPicPr>
            <a:picLocks noChangeAspect="1"/>
          </p:cNvPicPr>
          <p:nvPr/>
        </p:nvPicPr>
        <p:blipFill>
          <a:blip r:embed="rId1"/>
          <a:srcRect t="6306" b="8028"/>
          <a:stretch>
            <a:fillRect/>
          </a:stretch>
        </p:blipFill>
        <p:spPr>
          <a:xfrm>
            <a:off x="0" y="0"/>
            <a:ext cx="91424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WordArt 3" descr="白色大理石">
            <a:hlinkClick r:id="" action="ppaction://noaction">
              <a:snd r:embed="rId2" name="type.wav"/>
            </a:hlinkClick>
          </p:cNvPr>
          <p:cNvSpPr>
            <a:spLocks noChangeArrowheads="1" noChangeShapeType="1"/>
          </p:cNvSpPr>
          <p:nvPr/>
        </p:nvSpPr>
        <p:spPr bwMode="auto">
          <a:xfrm>
            <a:off x="1259632" y="981075"/>
            <a:ext cx="6696744" cy="1367805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txBody>
          <a:bodyPr wrap="none" numCol="1" fromWordArt="1">
            <a:prstTxWarp prst="textDoubleWave1">
              <a:avLst>
                <a:gd name="adj1" fmla="val 6500"/>
                <a:gd name="adj2" fmla="val 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 w="9525" cmpd="sng">
                  <a:round/>
                </a:ln>
                <a:blipFill dpi="0" rotWithShape="0">
                  <a:blip r:embed="rId3"/>
                  <a:srcRect/>
                  <a:tile tx="0" ty="0" sx="100000" sy="100000" flip="none" algn="tl"/>
                </a:blip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遨游汉字王国</a:t>
            </a:r>
            <a:endParaRPr kumimoji="0" lang="zh-CN" altLang="en-US" sz="3600" b="0" i="0" u="none" strike="noStrike" kern="1200" cap="none" spc="0" normalizeH="0" baseline="0" noProof="0" dirty="0">
              <a:ln w="9525" cmpd="sng">
                <a:round/>
              </a:ln>
              <a:blipFill dpi="0" rotWithShape="0">
                <a:blip r:embed="rId3"/>
                <a:srcRect/>
                <a:tile tx="0" ty="0" sx="100000" sy="100000" flip="none" algn="tl"/>
              </a:blipFill>
              <a:effectLst/>
              <a:uLnTx/>
              <a:uFillTx/>
              <a:latin typeface="方正粗黑宋简体" pitchFamily="2" charset="-122"/>
              <a:ea typeface="方正粗黑宋简体" pitchFamily="2" charset="-122"/>
              <a:cs typeface="+mn-cs"/>
            </a:endParaRPr>
          </a:p>
        </p:txBody>
      </p:sp>
      <p:sp>
        <p:nvSpPr>
          <p:cNvPr id="5124" name="Oval 4">
            <a:hlinkClick r:id="rId4" action="ppaction://hlinksldjump"/>
          </p:cNvPr>
          <p:cNvSpPr/>
          <p:nvPr/>
        </p:nvSpPr>
        <p:spPr>
          <a:xfrm>
            <a:off x="1042988" y="3213100"/>
            <a:ext cx="3241675" cy="10795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rgbClr val="000099"/>
                </a:solidFill>
                <a:latin typeface="方正粗黑宋简体" pitchFamily="2" charset="-122"/>
                <a:ea typeface="方正粗黑宋简体" pitchFamily="2" charset="-122"/>
              </a:rPr>
              <a:t>有趣的汉字</a:t>
            </a:r>
            <a:endParaRPr lang="zh-CN" altLang="en-US" sz="3600" b="1" dirty="0">
              <a:solidFill>
                <a:srgbClr val="000099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5125" name="Picture 5" descr="gif0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5650" y="2636838"/>
            <a:ext cx="1439863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6" name="Oval 6">
            <a:hlinkClick r:id="rId7" action="ppaction://hlinksldjump"/>
          </p:cNvPr>
          <p:cNvSpPr/>
          <p:nvPr/>
        </p:nvSpPr>
        <p:spPr>
          <a:xfrm>
            <a:off x="4500563" y="3213100"/>
            <a:ext cx="3671887" cy="1150938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dirty="0">
                <a:solidFill>
                  <a:srgbClr val="000099"/>
                </a:solidFill>
                <a:latin typeface="方正粗黑宋简体" pitchFamily="2" charset="-122"/>
                <a:ea typeface="方正粗黑宋简体" pitchFamily="2" charset="-122"/>
              </a:rPr>
              <a:t>我爱你汉字</a:t>
            </a:r>
            <a:endParaRPr lang="zh-CN" altLang="en-US" sz="3600" dirty="0">
              <a:solidFill>
                <a:srgbClr val="000099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5127" name="Picture 7" descr="gif0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0925" y="2925763"/>
            <a:ext cx="1223963" cy="792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9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1763713" y="836613"/>
            <a:ext cx="6030913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860E6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迷你简南宫" pitchFamily="1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860E6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迷你简南宫" pitchFamily="1" charset="-122"/>
                <a:ea typeface="迷你简南宫" pitchFamily="1" charset="-122"/>
                <a:cs typeface="+mn-cs"/>
              </a:rPr>
              <a:t>枇杷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860E6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迷你简南宫" pitchFamily="1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860E6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迷你简南宫" pitchFamily="1" charset="-122"/>
                <a:ea typeface="迷你简南宫" pitchFamily="1" charset="-122"/>
                <a:cs typeface="+mn-cs"/>
              </a:rPr>
              <a:t>与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860E6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迷你简南宫" pitchFamily="1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860E6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迷你简南宫" pitchFamily="1" charset="-122"/>
                <a:ea typeface="迷你简南宫" pitchFamily="1" charset="-122"/>
                <a:cs typeface="+mn-cs"/>
              </a:rPr>
              <a:t>琵琶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860E6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宋体" panose="02010600030101010101" pitchFamily="2" charset="-122"/>
                <a:ea typeface="迷你简南宫" pitchFamily="1" charset="-122"/>
                <a:cs typeface="+mn-cs"/>
              </a:rPr>
              <a:t>”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860E6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迷你简南宫" pitchFamily="1" charset="-122"/>
              <a:ea typeface="迷你简南宫" pitchFamily="1" charset="-122"/>
              <a:cs typeface="+mn-cs"/>
            </a:endParaRPr>
          </a:p>
        </p:txBody>
      </p:sp>
      <p:sp>
        <p:nvSpPr>
          <p:cNvPr id="15369" name="Rectangle 9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有人送枇杷给一个县官，可他在礼单上把“枇杷”错写成了“琵琶”。县官笑道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:“ ‘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枇杷’不是此‘琵琶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’ ,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只恨当年一字差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!”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有个客人应声道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: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“若使琵琶能结果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,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满城箫管尽开花。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”</a:t>
            </a:r>
            <a:endParaRPr kumimoji="0" 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230397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345" name="Picture 10" descr="home0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2950" y="5373688"/>
            <a:ext cx="1117600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6" name="Oval 9">
            <a:hlinkClick r:id="rId3" action="ppaction://hlinksldjump"/>
          </p:cNvPr>
          <p:cNvSpPr/>
          <p:nvPr/>
        </p:nvSpPr>
        <p:spPr>
          <a:xfrm>
            <a:off x="2195513" y="115888"/>
            <a:ext cx="3671887" cy="6492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谐音笑话</a:t>
            </a:r>
            <a:endParaRPr lang="zh-CN" altLang="en-US" sz="44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4347" name="AutoShape 12" descr="https://ss3.bdstatic.com/70cFv8Sh_Q1YnxGkpoWK1HF6hhy/it/u=1578795404,230290226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8" name="AutoShape 14" descr="https://ss3.bdstatic.com/70cFv8Sh_Q1YnxGkpoWK1HF6hhy/it/u=1578795404,2302902265&amp;fm=26&amp;gp=0.jp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9" name="AutoShape 16" descr="https://timgsa.baidu.com/timg?image&amp;quality=80&amp;size=b9999_10000&amp;sec=1589549497873&amp;di=07da2459417d45f83893bf3a67e2e2b6&amp;imgtype=0&amp;src=http%3A%2F%2Fimg.99114.com%2Fgroup1%2FM00%2F65%2F27%2FwKgGSFnKF8CAYT41AAJ_kFwSPaU279.png"/>
          <p:cNvSpPr>
            <a:spLocks noChangeAspect="1"/>
          </p:cNvSpPr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4354" name="Picture 18" descr="https://timgsa.baidu.com/timg?image&amp;quality=80&amp;size=b9999_10000&amp;sec=1589549554099&amp;di=61319c38cbb1c528837847cd7bf68866&amp;imgtype=0&amp;src=http%3A%2F%2Fcdn.wanzhoumo.com%2Fdata%2Fpublic%2Factivity%2F1464850899.8398c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850" y="981075"/>
            <a:ext cx="7920038" cy="549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56" name="Picture 20" descr="https://timgsa.baidu.com/timg?image&amp;quality=80&amp;size=b9999_10000&amp;sec=1589549618753&amp;di=69ac3b4ca1356944e87a311db8a8c52d&amp;imgtype=0&amp;src=http%3A%2F%2Fwww.beclass.com%2Fshare%2F201902%2F224140c5c6cf6c796d0a0230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0825" y="1052513"/>
            <a:ext cx="8096250" cy="541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13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闪动星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88" y="476250"/>
            <a:ext cx="15113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gif01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0" y="46038"/>
            <a:ext cx="1439863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Oval 5">
            <a:hlinkClick r:id="rId2" action="ppaction://hlinksldjump"/>
          </p:cNvPr>
          <p:cNvSpPr/>
          <p:nvPr/>
        </p:nvSpPr>
        <p:spPr>
          <a:xfrm>
            <a:off x="2051050" y="260350"/>
            <a:ext cx="5905500" cy="7921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二、我爱你，汉字</a:t>
            </a:r>
            <a:endParaRPr lang="zh-CN" altLang="en-US" sz="54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1908175" y="1412875"/>
            <a:ext cx="7056438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5000"/>
              </a:lnSpc>
            </a:pPr>
            <a:r>
              <a:rPr lang="zh-CN" altLang="en-US" sz="3600" dirty="0"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solidFill>
                  <a:srgbClr val="860E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汉字不仅神奇、有趣，还有着</a:t>
            </a: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悠久的历史</a:t>
            </a:r>
            <a:r>
              <a:rPr lang="zh-CN" altLang="en-US" sz="3600" b="1" dirty="0">
                <a:solidFill>
                  <a:srgbClr val="860E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，蕴含着丰富的文化内涵。让我们继续进行综合性学习，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加深</a:t>
            </a:r>
            <a:r>
              <a:rPr lang="zh-CN" altLang="en-US" sz="3600" b="1" dirty="0">
                <a:solidFill>
                  <a:srgbClr val="860E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对汉字的了解，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热爱</a:t>
            </a:r>
            <a:r>
              <a:rPr lang="zh-CN" altLang="en-US" sz="3600" b="1" dirty="0">
                <a:solidFill>
                  <a:srgbClr val="860E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我们的国语</a:t>
            </a:r>
            <a:r>
              <a:rPr lang="en-US" altLang="zh-CN" sz="3600" b="1" dirty="0">
                <a:solidFill>
                  <a:srgbClr val="860E6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3600" b="1" dirty="0">
              <a:solidFill>
                <a:srgbClr val="860E6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7" name="Picture 11" descr="gif017">
            <a:hlinkClick r:id="" action="ppaction://noaction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938" y="5300663"/>
            <a:ext cx="1081087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13" descr="gif0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4163" y="5373688"/>
            <a:ext cx="1079500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Picture 14" descr="gif01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450" y="5661025"/>
            <a:ext cx="1081088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70" name="Picture 15" descr="home01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6188" y="6200775"/>
            <a:ext cx="1547812" cy="65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88" y="765175"/>
            <a:ext cx="8964613" cy="41036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先阅读</a:t>
            </a:r>
            <a: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P40—41</a:t>
            </a:r>
            <a:b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9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（一）猜一猜</a:t>
            </a:r>
            <a:b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r>
              <a:rPr kumimoji="0" lang="zh-CN" altLang="en-US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下面的文字你认识吗？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方正粗黑宋简体" pitchFamily="2" charset="-122"/>
              <a:ea typeface="方正粗黑宋简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7411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Oval 5">
            <a:hlinkClick r:id="rId3" action="ppaction://hlinksldjump"/>
          </p:cNvPr>
          <p:cNvSpPr/>
          <p:nvPr/>
        </p:nvSpPr>
        <p:spPr>
          <a:xfrm>
            <a:off x="1042988" y="0"/>
            <a:ext cx="4968875" cy="719138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b="1" dirty="0">
                <a:solidFill>
                  <a:srgbClr val="230397"/>
                </a:solidFill>
                <a:latin typeface="方正粗黑宋简体" pitchFamily="2" charset="-122"/>
                <a:ea typeface="方正粗黑宋简体" pitchFamily="2" charset="-122"/>
              </a:rPr>
              <a:t>甲骨文</a:t>
            </a:r>
            <a:endParaRPr lang="zh-CN" altLang="en-US" sz="5400" b="1" dirty="0">
              <a:solidFill>
                <a:srgbClr val="230397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17414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5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3560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5508625" y="549275"/>
            <a:ext cx="3384550" cy="57594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我国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现存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的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最早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文字是殷商时期刻在龟甲和兽骨上的甲骨文。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王懿荣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方正粗黑宋简体" pitchFamily="2" charset="-122"/>
                <a:ea typeface="方正粗黑宋简体" pitchFamily="2" charset="-122"/>
                <a:cs typeface="+mn-cs"/>
              </a:rPr>
              <a:t>是第一个发现和研究甲骨文的人。      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/>
              <a:uLnTx/>
              <a:uFillTx/>
              <a:latin typeface="方正粗黑宋简体" pitchFamily="2" charset="-122"/>
              <a:ea typeface="方正粗黑宋简体" pitchFamily="2" charset="-122"/>
              <a:cs typeface="+mn-cs"/>
            </a:endParaRPr>
          </a:p>
        </p:txBody>
      </p:sp>
      <p:pic>
        <p:nvPicPr>
          <p:cNvPr id="17417" name="Picture 9" descr="20100415165248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981075"/>
            <a:ext cx="5040312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0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0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356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8435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甲骨文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18438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9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4584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18441" name="Picture 9" descr="甲骨文1"/>
          <p:cNvPicPr>
            <a:picLocks noChangeAspect="1"/>
          </p:cNvPicPr>
          <p:nvPr/>
        </p:nvPicPr>
        <p:blipFill>
          <a:blip r:embed="rId5"/>
          <a:srcRect r="10786"/>
          <a:stretch>
            <a:fillRect/>
          </a:stretch>
        </p:blipFill>
        <p:spPr>
          <a:xfrm>
            <a:off x="250825" y="-150812"/>
            <a:ext cx="10369550" cy="7218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156325" y="1125538"/>
            <a:ext cx="3262313" cy="10144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啥意思？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81688" y="3429000"/>
            <a:ext cx="3262312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王渔十月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459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5608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19463" name="Picture 9" descr="甲骨"/>
          <p:cNvPicPr>
            <a:picLocks noChangeAspect="1"/>
          </p:cNvPicPr>
          <p:nvPr/>
        </p:nvPicPr>
        <p:blipFill>
          <a:blip r:embed="rId3"/>
          <a:srcRect l="1988" t="1398" r="3932" b="4224"/>
          <a:stretch>
            <a:fillRect/>
          </a:stretch>
        </p:blipFill>
        <p:spPr>
          <a:xfrm>
            <a:off x="827088" y="981075"/>
            <a:ext cx="3673475" cy="518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4" name="Picture 10" descr="甲骨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0563" y="981075"/>
            <a:ext cx="3816350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 Box 5"/>
          <p:cNvSpPr txBox="1"/>
          <p:nvPr/>
        </p:nvSpPr>
        <p:spPr>
          <a:xfrm>
            <a:off x="900113" y="115888"/>
            <a:ext cx="8064500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仔细观察一下，甲骨文有什么特点呢？</a:t>
            </a:r>
            <a:endParaRPr lang="en-US" altLang="zh-CN" sz="3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3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Oval 5">
            <a:hlinkClick r:id="rId3" action="ppaction://hlinksldjump"/>
          </p:cNvPr>
          <p:cNvSpPr/>
          <p:nvPr/>
        </p:nvSpPr>
        <p:spPr>
          <a:xfrm>
            <a:off x="971550" y="333375"/>
            <a:ext cx="2016125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甲骨文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0486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7656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20489" name="Picture 9" descr="甲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113" y="981075"/>
            <a:ext cx="7343775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0" name="Text Box 10"/>
          <p:cNvSpPr txBox="1"/>
          <p:nvPr/>
        </p:nvSpPr>
        <p:spPr>
          <a:xfrm>
            <a:off x="1619250" y="6237288"/>
            <a:ext cx="22431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十二生肖</a:t>
            </a:r>
            <a:endParaRPr lang="zh-CN" altLang="en-US" sz="4000" b="1" dirty="0">
              <a:solidFill>
                <a:srgbClr val="C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20491" name="Picture 11" descr="home0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6188" y="6200775"/>
            <a:ext cx="1547812" cy="657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5"/>
          <p:cNvSpPr txBox="1"/>
          <p:nvPr/>
        </p:nvSpPr>
        <p:spPr>
          <a:xfrm>
            <a:off x="3132138" y="0"/>
            <a:ext cx="511175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象形</a:t>
            </a:r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程度比较高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2" descr="xin_0811021014328468150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941763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1165225" y="1477963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9460" name="Picture 4" descr="金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3725" y="3124200"/>
            <a:ext cx="3470275" cy="3733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Text Box 5"/>
          <p:cNvSpPr txBox="1"/>
          <p:nvPr/>
        </p:nvSpPr>
        <p:spPr>
          <a:xfrm>
            <a:off x="5486400" y="381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1295400" y="5746750"/>
            <a:ext cx="1727200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金文</a:t>
            </a:r>
            <a:r>
              <a:rPr lang="zh-CN" altLang="en-US" sz="4400" b="1" dirty="0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endParaRPr lang="zh-CN" altLang="en-US" sz="44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9463" name="Text Box 7"/>
          <p:cNvSpPr txBox="1"/>
          <p:nvPr/>
        </p:nvSpPr>
        <p:spPr>
          <a:xfrm>
            <a:off x="3924300" y="0"/>
            <a:ext cx="5219700" cy="3478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金文是铸造在青铜器上的文字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4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象形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程度仍然比较高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但同时也有了</a:t>
            </a:r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线条化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平直化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的趋势</a:t>
            </a:r>
            <a:r>
              <a:rPr lang="en-US" altLang="zh-CN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4" descr="隶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0"/>
            <a:ext cx="7954963" cy="477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6"/>
          <p:cNvSpPr txBox="1"/>
          <p:nvPr/>
        </p:nvSpPr>
        <p:spPr>
          <a:xfrm>
            <a:off x="0" y="3789363"/>
            <a:ext cx="923925" cy="15621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隶书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Text Box 7"/>
          <p:cNvSpPr txBox="1"/>
          <p:nvPr/>
        </p:nvSpPr>
        <p:spPr>
          <a:xfrm>
            <a:off x="517525" y="5013325"/>
            <a:ext cx="8626475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dirty="0">
                <a:latin typeface="华文隶书"/>
                <a:ea typeface="华文隶书"/>
              </a:rPr>
              <a:t>    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隶书是两汉时期通行的主要字体，它的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形体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扁方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规整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较长的横画略成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微波起伏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之势，向右下的斜笔带有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捺脚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4" descr="500127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305425" cy="609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5"/>
          <p:cNvSpPr txBox="1"/>
          <p:nvPr/>
        </p:nvSpPr>
        <p:spPr>
          <a:xfrm>
            <a:off x="6705600" y="152400"/>
            <a:ext cx="1866900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行书</a:t>
            </a:r>
            <a:r>
              <a:rPr lang="zh-CN" altLang="en-US" sz="4000" b="1" dirty="0">
                <a:latin typeface="Arial" panose="020B0604020202020204" pitchFamily="34" charset="0"/>
              </a:rPr>
              <a:t> </a:t>
            </a:r>
            <a:endParaRPr lang="zh-CN" altLang="en-US" sz="4000" b="1" dirty="0">
              <a:latin typeface="Arial" panose="020B0604020202020204" pitchFamily="34" charset="0"/>
            </a:endParaRPr>
          </a:p>
        </p:txBody>
      </p:sp>
      <p:sp>
        <p:nvSpPr>
          <p:cNvPr id="21508" name="Text Box 7"/>
          <p:cNvSpPr txBox="1"/>
          <p:nvPr/>
        </p:nvSpPr>
        <p:spPr>
          <a:xfrm>
            <a:off x="5881688" y="1196975"/>
            <a:ext cx="3262312" cy="62642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行书出现在东汉晚期</a:t>
            </a: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是介于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楷书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草书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之间的一种字体。简洁流行、生动活泼、快速多变是其特征。图为王羲之的</a:t>
            </a:r>
            <a:r>
              <a:rPr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『</a:t>
            </a:r>
            <a:r>
              <a:rPr lang="zh-CN" altLang="en-US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兰亭    集 序</a:t>
            </a:r>
            <a:endParaRPr lang="en-US" altLang="zh-CN" sz="40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闪动星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888" y="476250"/>
            <a:ext cx="15113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Picture 4" descr="gif01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250" y="46038"/>
            <a:ext cx="1439863" cy="719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Oval 5">
            <a:hlinkClick r:id="rId2" action="ppaction://hlinksldjump"/>
          </p:cNvPr>
          <p:cNvSpPr/>
          <p:nvPr/>
        </p:nvSpPr>
        <p:spPr>
          <a:xfrm>
            <a:off x="2051050" y="260350"/>
            <a:ext cx="5400675" cy="649288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5400" dirty="0">
                <a:solidFill>
                  <a:srgbClr val="0000FF"/>
                </a:solidFill>
                <a:latin typeface="方正粗黑宋简体" pitchFamily="2" charset="-122"/>
                <a:ea typeface="方正粗黑宋简体" pitchFamily="2" charset="-122"/>
              </a:rPr>
              <a:t>一、有趣的汉字</a:t>
            </a:r>
            <a:endParaRPr lang="zh-CN" altLang="en-US" sz="5400" dirty="0">
              <a:solidFill>
                <a:srgbClr val="0000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1476375" y="981075"/>
            <a:ext cx="72723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方正粗黑宋简体" pitchFamily="2" charset="-122"/>
                <a:ea typeface="方正粗黑宋简体" pitchFamily="2" charset="-122"/>
              </a:rPr>
              <a:t>          </a:t>
            </a:r>
            <a:r>
              <a:rPr lang="zh-CN" altLang="en-US" sz="2800" dirty="0">
                <a:solidFill>
                  <a:srgbClr val="230397"/>
                </a:solidFill>
                <a:latin typeface="方正粗黑宋简体" pitchFamily="2" charset="-122"/>
                <a:ea typeface="方正粗黑宋简体" pitchFamily="2" charset="-122"/>
              </a:rPr>
              <a:t>我们平常看书、读报、习作、交流都离不开汉字。大家对汉字了解多少呢？</a:t>
            </a:r>
            <a:endParaRPr lang="zh-CN" altLang="en-US" sz="2800" dirty="0">
              <a:solidFill>
                <a:srgbClr val="230397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1547813" y="1844675"/>
            <a:ext cx="7596187" cy="5162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方正粗黑宋简体" pitchFamily="2" charset="-122"/>
                <a:ea typeface="方正粗黑宋简体" pitchFamily="2" charset="-122"/>
              </a:rPr>
              <a:t>    </a:t>
            </a:r>
            <a:r>
              <a:rPr lang="zh-CN" altLang="en-US" sz="28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汉字大约产生于四千多年前，它经历了漫长的演变过程</a:t>
            </a:r>
            <a:r>
              <a:rPr lang="en-US" altLang="zh-CN" sz="28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……</a:t>
            </a:r>
            <a:endParaRPr lang="en-US" altLang="zh-CN" sz="2800" b="1" dirty="0">
              <a:solidFill>
                <a:srgbClr val="0066FF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      汉字是世界上使用人口最多的文字，曾对</a:t>
            </a:r>
            <a:r>
              <a:rPr lang="zh-CN" altLang="en-US" sz="3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  <a:hlinkClick r:id="rId5" action="ppaction://hlinksldjump"/>
              </a:rPr>
              <a:t>日本</a:t>
            </a:r>
            <a:r>
              <a:rPr lang="zh-CN" altLang="en-US" sz="28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、韩国等国的文字产生过重要的影响。现在，国外学习汉字、汉语的人越来越多。</a:t>
            </a:r>
            <a:endParaRPr lang="zh-CN" altLang="en-US" sz="2800" b="1" dirty="0">
              <a:solidFill>
                <a:srgbClr val="0066FF"/>
              </a:solidFill>
              <a:latin typeface="方正粗黑宋简体" pitchFamily="2" charset="-122"/>
              <a:ea typeface="方正粗黑宋简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   汉字书法是一门独特的艺术。古往今来，我国涌现了许多著名的书法家，他们的书法是艺术中的珍品</a:t>
            </a:r>
            <a:r>
              <a:rPr lang="en-US" altLang="zh-CN" sz="28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……</a:t>
            </a:r>
            <a:endParaRPr lang="en-US" altLang="zh-CN" sz="2800" b="1" dirty="0">
              <a:solidFill>
                <a:srgbClr val="0066FF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6152" name="Oval 8">
            <a:hlinkClick r:id="rId2" action="ppaction://hlinksldjump"/>
          </p:cNvPr>
          <p:cNvSpPr/>
          <p:nvPr/>
        </p:nvSpPr>
        <p:spPr>
          <a:xfrm>
            <a:off x="0" y="981075"/>
            <a:ext cx="1476375" cy="431800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猜字谜</a:t>
            </a:r>
            <a:endParaRPr lang="zh-CN" altLang="en-US" sz="2800" b="1" dirty="0">
              <a:solidFill>
                <a:srgbClr val="C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6153" name="Oval 9">
            <a:hlinkClick r:id="rId2" action="ppaction://hlinksldjump"/>
          </p:cNvPr>
          <p:cNvSpPr/>
          <p:nvPr/>
        </p:nvSpPr>
        <p:spPr>
          <a:xfrm>
            <a:off x="107950" y="1989138"/>
            <a:ext cx="1295400" cy="504825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歇后语</a:t>
            </a:r>
            <a:endParaRPr lang="zh-CN" altLang="en-US" sz="2800" b="1" dirty="0">
              <a:solidFill>
                <a:srgbClr val="C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6154" name="Oval 10">
            <a:hlinkClick r:id="rId2" action="ppaction://hlinksldjump"/>
          </p:cNvPr>
          <p:cNvSpPr/>
          <p:nvPr/>
        </p:nvSpPr>
        <p:spPr>
          <a:xfrm>
            <a:off x="0" y="2997200"/>
            <a:ext cx="1403350" cy="504825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笑语</a:t>
            </a:r>
            <a:endParaRPr lang="zh-CN" altLang="en-US" sz="2800" dirty="0">
              <a:solidFill>
                <a:srgbClr val="C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6155" name="Picture 11" descr="gif017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950" y="1628775"/>
            <a:ext cx="1081088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6" name="Picture 12" descr="gif017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0975" y="2565400"/>
            <a:ext cx="1081088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Picture 13" descr="gif017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4813"/>
            <a:ext cx="1081088" cy="53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8" name="Picture 14" descr="home015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96188" y="6200775"/>
            <a:ext cx="1547812" cy="65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68312" y="1484313"/>
            <a:ext cx="9612313" cy="446563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（二）</a:t>
            </a:r>
            <a:r>
              <a:rPr kumimoji="0" lang="zh-CN" altLang="en-US" sz="9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你知道汉字</a:t>
            </a:r>
            <a:br>
              <a:rPr kumimoji="0" lang="en-US" altLang="zh-CN" sz="9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r>
              <a:rPr kumimoji="0" lang="zh-CN" altLang="en-US" sz="9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大致的演变</a:t>
            </a:r>
            <a:br>
              <a:rPr kumimoji="0" lang="en-US" altLang="zh-CN" sz="9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r>
              <a:rPr kumimoji="0" lang="zh-CN" altLang="en-US" sz="9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过程吗？</a:t>
            </a:r>
            <a:br>
              <a:rPr kumimoji="0" lang="en-US" altLang="zh-CN" sz="6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方正粗黑宋简体" pitchFamily="2" charset="-122"/>
              <a:ea typeface="方正粗黑宋简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5603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5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汉字的演变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5606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17416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25609" name="Picture 9" descr="4d421bb530cbd1cc30add1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650" y="981075"/>
            <a:ext cx="7489825" cy="51133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6627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8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Oval 5">
            <a:hlinkClick r:id="rId3" action="ppaction://hlinksldjump"/>
          </p:cNvPr>
          <p:cNvSpPr/>
          <p:nvPr/>
        </p:nvSpPr>
        <p:spPr>
          <a:xfrm>
            <a:off x="971550" y="333375"/>
            <a:ext cx="1800225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汉字的演变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6630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1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0488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26633" name="Picture 10" descr="鼠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0338" y="0"/>
            <a:ext cx="51435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7651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3" name="Oval 5">
            <a:hlinkClick r:id="rId3" action="ppaction://hlinksldjump"/>
          </p:cNvPr>
          <p:cNvSpPr/>
          <p:nvPr/>
        </p:nvSpPr>
        <p:spPr>
          <a:xfrm>
            <a:off x="971550" y="333375"/>
            <a:ext cx="2016125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汉字的演变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7654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5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1512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27657" name="Picture 9" descr="蛛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3575" y="6350"/>
            <a:ext cx="4913313" cy="685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5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Oval 5">
            <a:hlinkClick r:id="rId3" action="ppaction://hlinksldjump"/>
          </p:cNvPr>
          <p:cNvSpPr/>
          <p:nvPr/>
        </p:nvSpPr>
        <p:spPr>
          <a:xfrm>
            <a:off x="971550" y="333375"/>
            <a:ext cx="2016125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汉字的演变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8678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9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1512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28681" name="Picture 10" descr="W02009072049645653488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6238" y="-171450"/>
            <a:ext cx="5148262" cy="702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over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699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Oval 5">
            <a:hlinkClick r:id="rId3" action="ppaction://hlinksldjump"/>
          </p:cNvPr>
          <p:cNvSpPr/>
          <p:nvPr/>
        </p:nvSpPr>
        <p:spPr>
          <a:xfrm>
            <a:off x="971550" y="333375"/>
            <a:ext cx="1871663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汉字的演变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29702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3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2536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dirty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sp>
        <p:nvSpPr>
          <p:cNvPr id="29705" name="Text Box 10"/>
          <p:cNvSpPr txBox="1"/>
          <p:nvPr/>
        </p:nvSpPr>
        <p:spPr>
          <a:xfrm>
            <a:off x="827088" y="1700213"/>
            <a:ext cx="7416800" cy="4154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    汉字的演变先后经历了</a:t>
            </a:r>
            <a:r>
              <a:rPr lang="zh-CN" altLang="en-US" sz="6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甲骨文</a:t>
            </a:r>
            <a:r>
              <a:rPr lang="zh-CN" altLang="en-US" sz="66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、</a:t>
            </a:r>
            <a:r>
              <a:rPr lang="zh-CN" altLang="en-US" sz="6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金文</a:t>
            </a:r>
            <a:r>
              <a:rPr lang="zh-CN" altLang="en-US" sz="66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、</a:t>
            </a:r>
            <a:r>
              <a:rPr lang="zh-CN" altLang="en-US" sz="6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篆书</a:t>
            </a:r>
            <a:r>
              <a:rPr lang="zh-CN" altLang="en-US" sz="66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、</a:t>
            </a:r>
            <a:r>
              <a:rPr lang="zh-CN" altLang="en-US" sz="6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隶书</a:t>
            </a:r>
            <a:r>
              <a:rPr lang="zh-CN" altLang="en-US" sz="66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、</a:t>
            </a:r>
            <a:r>
              <a:rPr lang="zh-CN" altLang="en-US" sz="6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楷书</a:t>
            </a:r>
            <a:r>
              <a:rPr lang="zh-CN" altLang="en-US" sz="66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、</a:t>
            </a:r>
            <a:r>
              <a:rPr lang="zh-CN" altLang="en-US" sz="6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草书</a:t>
            </a:r>
            <a:r>
              <a:rPr lang="zh-CN" altLang="en-US" sz="6600" b="1" dirty="0">
                <a:solidFill>
                  <a:srgbClr val="0066FF"/>
                </a:solidFill>
                <a:latin typeface="方正粗黑宋简体" pitchFamily="2" charset="-122"/>
                <a:ea typeface="方正粗黑宋简体" pitchFamily="2" charset="-122"/>
              </a:rPr>
              <a:t>、</a:t>
            </a:r>
            <a:r>
              <a:rPr lang="zh-CN" altLang="en-US" sz="6600" b="1" dirty="0">
                <a:solidFill>
                  <a:srgbClr val="C00000"/>
                </a:solidFill>
                <a:latin typeface="方正粗黑宋简体" pitchFamily="2" charset="-122"/>
                <a:ea typeface="方正粗黑宋简体" pitchFamily="2" charset="-122"/>
              </a:rPr>
              <a:t>行书</a:t>
            </a:r>
            <a:endParaRPr lang="zh-CN" altLang="en-US" sz="6600" b="1" dirty="0">
              <a:solidFill>
                <a:srgbClr val="C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29706" name="Picture 11" descr="home01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6188" y="6200775"/>
            <a:ext cx="1547812" cy="65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 dir="in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Picture 5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0"/>
            <a:ext cx="8001000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6"/>
          <p:cNvSpPr txBox="1"/>
          <p:nvPr/>
        </p:nvSpPr>
        <p:spPr>
          <a:xfrm>
            <a:off x="323850" y="5373688"/>
            <a:ext cx="8537575" cy="1322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仔细观察上表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说说你发现了汉字字形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演变有什么规律吗？</a:t>
            </a:r>
            <a:endParaRPr lang="en-US" altLang="zh-CN" sz="4000" b="1" dirty="0"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8313" y="1341438"/>
            <a:ext cx="777557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象形程度越来越低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符号化程度越来越高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形体渐趋方正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方块字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350" y="765175"/>
            <a:ext cx="9150350" cy="46450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（三）汉字的造字</a:t>
            </a:r>
            <a:b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r>
              <a: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方法，你了解吗？</a:t>
            </a:r>
            <a:b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b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——</a:t>
            </a:r>
            <a:r>
              <a:rPr kumimoji="0" lang="zh-CN" altLang="en-US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自主阅读</a:t>
            </a:r>
            <a: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  <a:t>P39</a:t>
            </a:r>
            <a:br>
              <a:rPr kumimoji="0" lang="en-US" altLang="zh-CN" sz="8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endParaRPr kumimoji="0" lang="zh-CN" altLang="en-US" sz="80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方正粗黑宋简体" pitchFamily="2" charset="-122"/>
              <a:ea typeface="方正粗黑宋简体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Text Box 4"/>
          <p:cNvSpPr txBox="1"/>
          <p:nvPr/>
        </p:nvSpPr>
        <p:spPr>
          <a:xfrm>
            <a:off x="539750" y="260350"/>
            <a:ext cx="8424863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请指出下列的汉字使用了哪种造字方法？</a:t>
            </a:r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Text Box 4"/>
          <p:cNvSpPr txBox="1"/>
          <p:nvPr/>
        </p:nvSpPr>
        <p:spPr>
          <a:xfrm>
            <a:off x="179388" y="2133600"/>
            <a:ext cx="8964612" cy="5076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森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蛛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山   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休    怀    </a:t>
            </a:r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囚</a:t>
            </a:r>
            <a:r>
              <a:rPr lang="en-US" altLang="zh-CN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    火    湖  </a:t>
            </a:r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Picture 2" descr="https://ss1.bdstatic.com/70cFuXSh_Q1YnxGkpoWK1HF6hhy/it/u=30032830,3178313083&amp;fm=26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88913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Picture 4" descr="https://ss3.bdstatic.com/70cFv8Sh_Q1YnxGkpoWK1HF6hhy/it/u=3855869799,3464508670&amp;fm=26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3286125"/>
            <a:ext cx="4762500" cy="3571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" name="内容占位符 14" descr="IMG_3679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339975" y="-17462"/>
            <a:ext cx="5545138" cy="7392987"/>
          </a:xfrm>
          <a:ln/>
        </p:spPr>
      </p:pic>
      <p:pic>
        <p:nvPicPr>
          <p:cNvPr id="16" name="图片 15" descr="IMG_524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-1143000"/>
            <a:ext cx="6858000" cy="914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IMG_48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050" y="-246062"/>
            <a:ext cx="5329238" cy="7104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Picture 2" descr="002"/>
          <p:cNvPicPr>
            <a:picLocks noChangeAspect="1"/>
          </p:cNvPicPr>
          <p:nvPr/>
        </p:nvPicPr>
        <p:blipFill>
          <a:blip r:embed="rId1">
            <a:lum bright="14001" contrast="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Rectangle 3"/>
          <p:cNvSpPr>
            <a:spLocks noGrp="1" noRot="1"/>
          </p:cNvSpPr>
          <p:nvPr>
            <p:ph type="title" idx="4294967295"/>
          </p:nvPr>
        </p:nvSpPr>
        <p:spPr>
          <a:ln/>
        </p:spPr>
        <p:txBody>
          <a:bodyPr wrap="square" lIns="91440" tIns="45720" rIns="91440" bIns="45720" anchor="ctr"/>
          <a:p>
            <a:pPr eaLnBrk="1" hangingPunct="1"/>
            <a:r>
              <a:rPr lang="zh-CN" altLang="en-US" sz="6000" dirty="0">
                <a:solidFill>
                  <a:srgbClr val="FF0000"/>
                </a:solidFill>
                <a:effectLst/>
                <a:latin typeface="方正粗黑宋简体" pitchFamily="2" charset="-122"/>
                <a:ea typeface="方正粗黑宋简体" pitchFamily="2" charset="-122"/>
              </a:rPr>
              <a:t>汉字的特点小结</a:t>
            </a:r>
            <a:endParaRPr lang="zh-CN" altLang="en-US" sz="6000" dirty="0">
              <a:solidFill>
                <a:srgbClr val="FF0000"/>
              </a:solidFill>
              <a:effectLst/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24580" name="Rectangle 4"/>
          <p:cNvSpPr>
            <a:spLocks noGrp="1" noRot="1" noChangeArrowheads="1"/>
          </p:cNvSpPr>
          <p:nvPr>
            <p:ph type="body" idx="1"/>
          </p:nvPr>
        </p:nvSpPr>
        <p:spPr>
          <a:xfrm>
            <a:off x="685800" y="1447800"/>
            <a:ext cx="7772400" cy="3657600"/>
          </a:xfrm>
        </p:spPr>
        <p:txBody>
          <a:bodyPr wrap="square" lIns="91440" tIns="45720" rIns="91440" bIns="45720" numCol="1" anchor="t" anchorCtr="0" compatLnSpc="1"/>
          <a:lstStyle/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声</a:t>
            </a:r>
            <a:r>
              <a:rPr kumimoji="0" lang="zh-CN" alt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形义结合</a:t>
            </a:r>
            <a:endParaRPr kumimoji="0" lang="zh-CN" altLang="en-US" sz="5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609600" marR="0" lvl="0" indent="-6096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Char char="•"/>
              <a:defRPr/>
            </a:pP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5843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5846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8680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35849" name="Picture 9" descr="61411757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981075"/>
            <a:ext cx="7416800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6867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8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6870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29704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36873" name="Picture 9" descr="对联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981075"/>
            <a:ext cx="3744912" cy="518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4" name="Picture 10" descr="篆书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981075"/>
            <a:ext cx="3887788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blinds dir="vert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1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2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7894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5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30728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37897" name="Picture 9" descr="心旷神怡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981075"/>
            <a:ext cx="7561262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 dir="in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8915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6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7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8918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31752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38921" name="Picture 9" descr="毛龙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981075"/>
            <a:ext cx="3889375" cy="518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22" name="Picture 10" descr="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6463" y="981075"/>
            <a:ext cx="3527425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9939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39942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3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32776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39945" name="Picture 9" descr="隶书2"/>
          <p:cNvPicPr>
            <a:picLocks noChangeAspect="1"/>
          </p:cNvPicPr>
          <p:nvPr/>
        </p:nvPicPr>
        <p:blipFill>
          <a:blip r:embed="rId5"/>
          <a:srcRect l="10165" r="8446"/>
          <a:stretch>
            <a:fillRect/>
          </a:stretch>
        </p:blipFill>
        <p:spPr>
          <a:xfrm>
            <a:off x="1114425" y="908050"/>
            <a:ext cx="3457575" cy="5300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6" name="Picture 10" descr="隶书1"/>
          <p:cNvPicPr>
            <a:picLocks noChangeAspect="1"/>
          </p:cNvPicPr>
          <p:nvPr/>
        </p:nvPicPr>
        <p:blipFill>
          <a:blip r:embed="rId6"/>
          <a:srcRect l="4196" r="2751"/>
          <a:stretch>
            <a:fillRect/>
          </a:stretch>
        </p:blipFill>
        <p:spPr>
          <a:xfrm>
            <a:off x="4859338" y="981075"/>
            <a:ext cx="3168650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checker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63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40966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7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33800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40969" name="Picture 9" descr="启功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088" y="981075"/>
            <a:ext cx="7416800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2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1987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8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9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41990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1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34824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41993" name="Picture 9" descr="毛书记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650" y="981075"/>
            <a:ext cx="7489825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3011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2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3" name="Oval 5">
            <a:hlinkClick r:id="rId3" action="ppaction://hlinksldjump"/>
          </p:cNvPr>
          <p:cNvSpPr/>
          <p:nvPr/>
        </p:nvSpPr>
        <p:spPr>
          <a:xfrm>
            <a:off x="971550" y="333375"/>
            <a:ext cx="1944688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书法欣赏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43014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35848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00113" y="1792288"/>
            <a:ext cx="7326313" cy="41576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endParaRPr kumimoji="0" lang="en-US" sz="4000" b="0" i="0" u="none" strike="noStrike" kern="0" cap="none" spc="0" normalizeH="0" baseline="0" noProof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楷体_GB2312" pitchFamily="1" charset="-122"/>
              <a:ea typeface="楷体_GB2312" pitchFamily="1" charset="-122"/>
              <a:cs typeface="+mn-cs"/>
            </a:endParaRPr>
          </a:p>
        </p:txBody>
      </p:sp>
      <p:pic>
        <p:nvPicPr>
          <p:cNvPr id="43017" name="Picture 9" descr="毛书"/>
          <p:cNvPicPr>
            <a:picLocks noChangeAspect="1"/>
          </p:cNvPicPr>
          <p:nvPr/>
        </p:nvPicPr>
        <p:blipFill>
          <a:blip r:embed="rId5"/>
          <a:srcRect l="3929" t="5542" r="2936" b="34721"/>
          <a:stretch>
            <a:fillRect/>
          </a:stretch>
        </p:blipFill>
        <p:spPr>
          <a:xfrm>
            <a:off x="900113" y="1341438"/>
            <a:ext cx="7416800" cy="439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8" name="Picture 10" descr="home015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6188" y="6200775"/>
            <a:ext cx="1547812" cy="657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heel spokes="4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20081213042475476"/>
          <p:cNvPicPr>
            <a:picLocks noChangeAspect="1"/>
          </p:cNvPicPr>
          <p:nvPr/>
        </p:nvPicPr>
        <p:blipFill>
          <a:blip r:embed="rId1"/>
          <a:srcRect t="-438" r="-166" b="661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>
            <a:spLocks noGrp="1"/>
          </p:cNvSpPr>
          <p:nvPr>
            <p:ph type="ctrTitle" sz="quarter"/>
          </p:nvPr>
        </p:nvSpPr>
        <p:spPr>
          <a:xfrm>
            <a:off x="900113" y="1052513"/>
            <a:ext cx="7488237" cy="3960812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125000"/>
              </a:lnSpc>
              <a:buClrTx/>
              <a:buSzTx/>
              <a:buFontTx/>
            </a:pPr>
            <a: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1</a:t>
            </a:r>
            <a: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）画时圆，写时方；冬时短，夏时长。</a:t>
            </a:r>
            <a:b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2</a:t>
            </a:r>
            <a: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）千字头，木字腰，太阳出来从下照，人人都说味道好。</a:t>
            </a:r>
            <a:b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（</a:t>
            </a:r>
            <a:r>
              <a:rPr lang="en-US" altLang="zh-CN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3</a:t>
            </a:r>
            <a:r>
              <a:rPr lang="zh-CN" altLang="en-US" sz="36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  <a:t>）一点一横长，两点一横长。你若猜不出，站着想一想。</a:t>
            </a:r>
            <a:br>
              <a:rPr lang="zh-CN" altLang="en-US" sz="3200" dirty="0">
                <a:solidFill>
                  <a:srgbClr val="C00000"/>
                </a:solidFill>
                <a:effectLst/>
                <a:latin typeface="方正粗黑宋简体" pitchFamily="2" charset="-122"/>
                <a:ea typeface="方正粗黑宋简体" pitchFamily="2" charset="-122"/>
                <a:cs typeface="+mj-cs"/>
              </a:rPr>
            </a:br>
            <a:endParaRPr lang="zh-CN" altLang="en-US" sz="3200" dirty="0">
              <a:solidFill>
                <a:srgbClr val="C00000"/>
              </a:solidFill>
              <a:effectLst/>
              <a:latin typeface="方正粗黑宋简体" pitchFamily="2" charset="-122"/>
              <a:ea typeface="方正粗黑宋简体" pitchFamily="2" charset="-122"/>
              <a:cs typeface="+mj-cs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1547813" y="5229225"/>
            <a:ext cx="8032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4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Text Box 5"/>
          <p:cNvSpPr txBox="1"/>
          <p:nvPr/>
        </p:nvSpPr>
        <p:spPr>
          <a:xfrm>
            <a:off x="3059113" y="5229225"/>
            <a:ext cx="804862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</a:t>
            </a:r>
            <a:endParaRPr lang="zh-CN" altLang="en-US" sz="4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2" name="Text Box 6"/>
          <p:cNvSpPr txBox="1"/>
          <p:nvPr/>
        </p:nvSpPr>
        <p:spPr>
          <a:xfrm>
            <a:off x="4643438" y="5157788"/>
            <a:ext cx="7937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zh-CN" altLang="en-US" sz="48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9" name="Picture 8" descr="gif01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115888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Oval 9">
            <a:hlinkClick r:id="rId2" action="ppaction://hlinksldjump"/>
          </p:cNvPr>
          <p:cNvSpPr/>
          <p:nvPr/>
        </p:nvSpPr>
        <p:spPr>
          <a:xfrm>
            <a:off x="900113" y="115888"/>
            <a:ext cx="3671887" cy="6492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猜字谜</a:t>
            </a:r>
            <a:endParaRPr lang="zh-CN" altLang="en-US" sz="44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20081213042475476"/>
          <p:cNvPicPr>
            <a:picLocks noChangeAspect="1"/>
          </p:cNvPicPr>
          <p:nvPr/>
        </p:nvPicPr>
        <p:blipFill>
          <a:blip r:embed="rId1"/>
          <a:srcRect b="69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Picture 4" descr="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375" y="981075"/>
            <a:ext cx="4592638" cy="524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5" name="Text Box 5"/>
          <p:cNvSpPr txBox="1"/>
          <p:nvPr/>
        </p:nvSpPr>
        <p:spPr>
          <a:xfrm>
            <a:off x="1403350" y="2852738"/>
            <a:ext cx="1416050" cy="1570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9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</a:t>
            </a:r>
            <a:endParaRPr lang="zh-CN" altLang="en-US" sz="9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1" name="Text Box 6"/>
          <p:cNvSpPr txBox="1"/>
          <p:nvPr/>
        </p:nvSpPr>
        <p:spPr>
          <a:xfrm>
            <a:off x="5487988" y="51054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222" name="Picture 9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115888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Oval 9">
            <a:hlinkClick r:id="rId3" action="ppaction://hlinksldjump"/>
          </p:cNvPr>
          <p:cNvSpPr/>
          <p:nvPr/>
        </p:nvSpPr>
        <p:spPr>
          <a:xfrm>
            <a:off x="1258888" y="115888"/>
            <a:ext cx="3671887" cy="6492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猜字谜</a:t>
            </a:r>
            <a:endParaRPr lang="zh-CN" altLang="en-US" sz="44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20081213042475476"/>
          <p:cNvPicPr>
            <a:picLocks noChangeAspect="1"/>
          </p:cNvPicPr>
          <p:nvPr/>
        </p:nvPicPr>
        <p:blipFill>
          <a:blip r:embed="rId1"/>
          <a:srcRect b="694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900113" y="1484313"/>
            <a:ext cx="7416800" cy="374491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</a:t>
            </a:r>
            <a:r>
              <a:rPr kumimoji="0" lang="zh-CN" alt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篮球运动员指了指前面的两棵树；跳高运动员顺手捡起一根木棍，放在一个土堆旁；围棋运动员捡了一颗棋子放在瓷盆上。猜一猜，这三位运动员分别姓什么？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268" name="Text Box 4">
            <a:hlinkClick r:id="" action="ppaction://noaction">
              <a:snd r:embed="rId2" name="type.wav"/>
            </a:hlinkClick>
          </p:cNvPr>
          <p:cNvSpPr txBox="1"/>
          <p:nvPr/>
        </p:nvSpPr>
        <p:spPr>
          <a:xfrm>
            <a:off x="1692275" y="6096000"/>
            <a:ext cx="599757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林　杜　孟</a:t>
            </a:r>
            <a:endParaRPr lang="zh-CN" altLang="en-US" sz="4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5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288" y="115888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Oval 9">
            <a:hlinkClick r:id="rId3" action="ppaction://hlinksldjump"/>
          </p:cNvPr>
          <p:cNvSpPr/>
          <p:nvPr/>
        </p:nvSpPr>
        <p:spPr>
          <a:xfrm>
            <a:off x="2195513" y="115888"/>
            <a:ext cx="3671887" cy="6492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猜字谜</a:t>
            </a:r>
            <a:endParaRPr lang="zh-CN" altLang="en-US" sz="44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/>
      <p:bldP spid="11268" grpId="0" bldLvl="0"/>
      <p:bldP spid="11268" grpId="1" bldLvl="0"/>
      <p:bldP spid="11268" grpId="2" bldLvl="0"/>
      <p:bldP spid="11268" grpId="3" bldLvl="0"/>
      <p:bldP spid="11268" grpId="4" bldLvl="0"/>
      <p:bldP spid="11268" grpId="5" bldLvl="0"/>
      <p:bldP spid="11268" grpId="6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267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179388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11271" name="Rectangle 8"/>
          <p:cNvSpPr>
            <a:spLocks noGrp="1" noRot="1"/>
          </p:cNvSpPr>
          <p:nvPr>
            <p:ph idx="1"/>
          </p:nvPr>
        </p:nvSpPr>
        <p:spPr>
          <a:xfrm>
            <a:off x="755650" y="1268413"/>
            <a:ext cx="3816350" cy="4608512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23039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外甥打灯笼</a:t>
            </a:r>
            <a:endParaRPr lang="zh-CN" altLang="en-US" sz="3600" b="1" dirty="0">
              <a:solidFill>
                <a:srgbClr val="23039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23039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孔夫子搬家</a:t>
            </a:r>
            <a:endParaRPr lang="zh-CN" altLang="en-US" sz="3600" b="1" dirty="0">
              <a:solidFill>
                <a:srgbClr val="23039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23039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小葱拌豆腐</a:t>
            </a:r>
            <a:endParaRPr lang="zh-CN" altLang="en-US" sz="3600" b="1" dirty="0">
              <a:solidFill>
                <a:srgbClr val="23039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23039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上鞋不用锥子</a:t>
            </a:r>
            <a:endParaRPr lang="zh-CN" altLang="en-US" sz="3600" b="1" dirty="0">
              <a:solidFill>
                <a:srgbClr val="23039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230397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四月的冰河</a:t>
            </a:r>
            <a:endParaRPr lang="zh-CN" altLang="en-US" sz="3600" b="1" dirty="0">
              <a:solidFill>
                <a:srgbClr val="230397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Oval 9">
            <a:hlinkClick r:id="rId3" action="ppaction://hlinksldjump"/>
          </p:cNvPr>
          <p:cNvSpPr/>
          <p:nvPr/>
        </p:nvSpPr>
        <p:spPr>
          <a:xfrm>
            <a:off x="2195513" y="115888"/>
            <a:ext cx="3671887" cy="6492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歇后语</a:t>
            </a:r>
            <a:endParaRPr lang="zh-CN" altLang="en-US" sz="44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1196975"/>
            <a:ext cx="4103688" cy="646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找舅（照旧）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净是输（书）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一清（青）二白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真（针）好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开动（冻）了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230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230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230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230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230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230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23039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291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13320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971550" y="1143000"/>
            <a:ext cx="7056438" cy="48783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猜一猜：以下四组都是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谐音性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歇后语，看哪一小组猜得又对又快？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A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一连三座庙─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B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石头蛋腌咸菜──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C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隔着窗户吹喇叭──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D 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关公打喷嚏──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230397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296" name="Oval 9">
            <a:hlinkClick r:id="rId3" action="ppaction://hlinksldjump"/>
          </p:cNvPr>
          <p:cNvSpPr/>
          <p:nvPr/>
        </p:nvSpPr>
        <p:spPr>
          <a:xfrm>
            <a:off x="2195513" y="115888"/>
            <a:ext cx="3671887" cy="649287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solidFill>
                  <a:srgbClr val="000000"/>
                </a:solidFill>
                <a:latin typeface="方正粗黑宋简体" pitchFamily="2" charset="-122"/>
                <a:ea typeface="方正粗黑宋简体" pitchFamily="2" charset="-122"/>
              </a:rPr>
              <a:t>歇后语</a:t>
            </a:r>
            <a:endParaRPr lang="zh-CN" altLang="en-US" sz="4400" b="1" dirty="0">
              <a:solidFill>
                <a:srgbClr val="00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</p:spTree>
  </p:cSld>
  <p:clrMapOvr>
    <a:masterClrMapping/>
  </p:clrMapOvr>
  <p:transition spd="slow">
    <p:wheel spokes="2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5" name="Picture 3" descr="古字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25538"/>
            <a:ext cx="7921625" cy="2951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20081213042475476"/>
          <p:cNvPicPr>
            <a:picLocks noChangeAspect="1"/>
          </p:cNvPicPr>
          <p:nvPr/>
        </p:nvPicPr>
        <p:blipFill>
          <a:blip r:embed="rId2"/>
          <a:srcRect b="738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Oval 5">
            <a:hlinkClick r:id="rId3" action="ppaction://hlinksldjump"/>
          </p:cNvPr>
          <p:cNvSpPr/>
          <p:nvPr/>
        </p:nvSpPr>
        <p:spPr>
          <a:xfrm>
            <a:off x="827088" y="333375"/>
            <a:ext cx="1800225" cy="360363"/>
          </a:xfrm>
          <a:prstGeom prst="ellipse">
            <a:avLst/>
          </a:prstGeom>
          <a:solidFill>
            <a:srgbClr val="FF99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b="1" dirty="0">
                <a:solidFill>
                  <a:srgbClr val="230397"/>
                </a:solidFill>
                <a:latin typeface="Times New Roman" panose="02020603050405020304" pitchFamily="18" charset="0"/>
                <a:ea typeface="楷体_GB2312" pitchFamily="1" charset="-122"/>
              </a:rPr>
              <a:t>歇后语</a:t>
            </a:r>
            <a:endParaRPr lang="zh-CN" altLang="en-US" b="1" dirty="0">
              <a:solidFill>
                <a:srgbClr val="230397"/>
              </a:solidFill>
              <a:latin typeface="Times New Roman" panose="02020603050405020304" pitchFamily="18" charset="0"/>
              <a:ea typeface="楷体_GB2312" pitchFamily="1" charset="-122"/>
            </a:endParaRPr>
          </a:p>
        </p:txBody>
      </p:sp>
      <p:pic>
        <p:nvPicPr>
          <p:cNvPr id="13318" name="Picture 6" descr="gif01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0" y="82550"/>
            <a:ext cx="1368425" cy="68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Text Box 7"/>
          <p:cNvSpPr txBox="1"/>
          <p:nvPr/>
        </p:nvSpPr>
        <p:spPr>
          <a:xfrm>
            <a:off x="1979613" y="2266950"/>
            <a:ext cx="8731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2800" dirty="0">
                <a:latin typeface="Arial" panose="020B0604020202020204" pitchFamily="34" charset="0"/>
              </a:rPr>
              <a:t>       </a:t>
            </a:r>
            <a:endParaRPr lang="zh-CN" altLang="en-US" sz="3200" dirty="0">
              <a:solidFill>
                <a:srgbClr val="860E6C"/>
              </a:solidFill>
              <a:latin typeface="迷你简南宫" pitchFamily="1" charset="-122"/>
              <a:ea typeface="迷你简南宫" pitchFamily="1" charset="-122"/>
            </a:endParaRPr>
          </a:p>
        </p:txBody>
      </p:sp>
      <p:sp>
        <p:nvSpPr>
          <p:cNvPr id="14344" name="Rectangle 8"/>
          <p:cNvSpPr>
            <a:spLocks noGrp="1" noRot="1" noChangeArrowheads="1"/>
          </p:cNvSpPr>
          <p:nvPr>
            <p:ph idx="1"/>
          </p:nvPr>
        </p:nvSpPr>
        <p:spPr>
          <a:xfrm>
            <a:off x="827088" y="1125538"/>
            <a:ext cx="7991475" cy="49418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一连三座庙──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妙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（庙）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妙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（庙）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妙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（庙）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0066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石头蛋腌咸菜──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一言（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盐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）难尽（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进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860E6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隔着窗户吹喇叭──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名（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鸣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）声在外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860E6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4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230397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关公打喷嚏──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自我吹嘘（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须</a:t>
            </a: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860E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</a:t>
            </a:r>
            <a:endParaRPr kumimoji="0" lang="zh-CN" altLang="en-US" sz="3600" b="1" i="0" u="none" strike="noStrike" kern="0" cap="none" spc="0" normalizeH="0" baseline="0" noProof="0" dirty="0" smtClean="0">
              <a:ln>
                <a:noFill/>
              </a:ln>
              <a:solidFill>
                <a:srgbClr val="860E6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860E6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科林斯圆柱设计模板">
  <a:themeElements>
    <a:clrScheme name="科林斯圆柱设计模板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科林斯圆柱设计模板">
      <a:majorFont>
        <a:latin typeface="宋体"/>
        <a:ea typeface="宋体"/>
        <a:cs typeface=""/>
      </a:majorFont>
      <a:minorFont>
        <a:latin typeface="宋体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科林斯圆柱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林斯圆柱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林斯圆柱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林斯圆柱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林斯圆柱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科林斯圆柱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林斯圆柱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林斯圆柱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林斯圆柱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林斯圆柱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林斯圆柱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科林斯圆柱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FFFFFF"/>
    </a:dk1>
    <a:lt1>
      <a:srgbClr val="FFFFFF"/>
    </a:lt1>
    <a:dk2>
      <a:srgbClr val="FFFFB7"/>
    </a:dk2>
    <a:lt2>
      <a:srgbClr val="006600"/>
    </a:lt2>
    <a:accent1>
      <a:srgbClr val="99CC00"/>
    </a:accent1>
    <a:accent2>
      <a:srgbClr val="00CC00"/>
    </a:accent2>
    <a:accent3>
      <a:srgbClr val="FFFFFF"/>
    </a:accent3>
    <a:accent4>
      <a:srgbClr val="DADADA"/>
    </a:accent4>
    <a:accent5>
      <a:srgbClr val="CAE2AA"/>
    </a:accent5>
    <a:accent6>
      <a:srgbClr val="00B900"/>
    </a:accent6>
    <a:hlink>
      <a:srgbClr val="99FF66"/>
    </a:hlink>
    <a:folHlink>
      <a:srgbClr val="FFFF6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科林斯圆柱设计模板</Template>
  <TotalTime>0</TotalTime>
  <Words>1629</Words>
  <Application>WPS 演示</Application>
  <PresentationFormat>全屏显示(4:3)</PresentationFormat>
  <Paragraphs>249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38</vt:i4>
      </vt:variant>
    </vt:vector>
  </HeadingPairs>
  <TitlesOfParts>
    <vt:vector size="54" baseType="lpstr">
      <vt:lpstr>Arial</vt:lpstr>
      <vt:lpstr>宋体</vt:lpstr>
      <vt:lpstr>Wingdings</vt:lpstr>
      <vt:lpstr>Arial Black</vt:lpstr>
      <vt:lpstr>Palatino Linotype</vt:lpstr>
      <vt:lpstr>方正粗黑宋简体</vt:lpstr>
      <vt:lpstr>微软雅黑</vt:lpstr>
      <vt:lpstr>迷你简南宫</vt:lpstr>
      <vt:lpstr>Times New Roman</vt:lpstr>
      <vt:lpstr>楷体_GB2312</vt:lpstr>
      <vt:lpstr>新宋体</vt:lpstr>
      <vt:lpstr>华文隶书</vt:lpstr>
      <vt:lpstr>黑体</vt:lpstr>
      <vt:lpstr>Arial Unicode MS</vt:lpstr>
      <vt:lpstr>科林斯圆柱设计模板</vt:lpstr>
      <vt:lpstr>Glass Layers</vt:lpstr>
      <vt:lpstr>                          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Hnxx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（1）画时圆，写时方；冬时短，夏时长。 （2）千字头，木字腰，太阳出来从下照，人人都说味道好。 （3）一点一横长，两点一横长。你若猜不出，站着想一想。 （4）有心走不快，见水装不完，长草难收拾，遇食就可餐。</dc:title>
  <dc:creator>a</dc:creator>
  <cp:lastModifiedBy>Administrator</cp:lastModifiedBy>
  <cp:revision>159</cp:revision>
  <dcterms:created xsi:type="dcterms:W3CDTF">2005-12-19T02:15:10Z</dcterms:created>
  <dcterms:modified xsi:type="dcterms:W3CDTF">2020-07-01T02:28:50Z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TC011594392052</vt:lpwstr>
  </property>
  <property fmtid="{D5CDD505-2E9C-101B-9397-08002B2CF9AE}" pid="3" name="KSOProductBuildVer">
    <vt:lpwstr>2052-11.1.0.9564</vt:lpwstr>
  </property>
</Properties>
</file>