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69" r:id="rId3"/>
    <p:sldId id="284" r:id="rId4"/>
    <p:sldId id="259" r:id="rId5"/>
    <p:sldId id="285" r:id="rId6"/>
    <p:sldId id="282" r:id="rId7"/>
    <p:sldId id="297" r:id="rId8"/>
    <p:sldId id="283" r:id="rId9"/>
    <p:sldId id="279" r:id="rId10"/>
    <p:sldId id="292" r:id="rId11"/>
    <p:sldId id="278" r:id="rId12"/>
    <p:sldId id="287" r:id="rId13"/>
    <p:sldId id="288" r:id="rId14"/>
    <p:sldId id="277" r:id="rId15"/>
    <p:sldId id="289" r:id="rId16"/>
    <p:sldId id="290" r:id="rId17"/>
    <p:sldId id="291" r:id="rId18"/>
    <p:sldId id="296" r:id="rId19"/>
    <p:sldId id="274" r:id="rId20"/>
    <p:sldId id="293" r:id="rId21"/>
    <p:sldId id="295" r:id="rId22"/>
    <p:sldId id="272" r:id="rId23"/>
    <p:sldId id="280" r:id="rId24"/>
    <p:sldId id="294" r:id="rId25"/>
    <p:sldId id="268" r:id="rId26"/>
    <p:sldId id="271" r:id="rId27"/>
    <p:sldId id="273" r:id="rId28"/>
    <p:sldId id="258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62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09375-8A32-48CB-BB37-2CB5CB6247DD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3285B-1F6A-4C4D-B8E3-B4FC180660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687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DD4525D-D566-4946-A609-1E83FCD55A4A}" type="slidenum">
              <a:rPr altLang="zh-CN"/>
              <a:pPr/>
              <a:t>6</a:t>
            </a:fld>
            <a:endParaRPr lang="zh-CN" altLang="zh-CN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89181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DD4525D-D566-4946-A609-1E83FCD55A4A}" type="slidenum">
              <a:rPr altLang="zh-CN"/>
              <a:pPr/>
              <a:t>7</a:t>
            </a:fld>
            <a:endParaRPr lang="zh-CN" altLang="zh-CN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01834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161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04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1065614" y="2766059"/>
            <a:ext cx="10060772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361874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4308" y="960830"/>
            <a:ext cx="8084219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2486" y="2430860"/>
            <a:ext cx="6380391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008874"/>
      </p:ext>
    </p:extLst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6358403"/>
      </p:ext>
    </p:extLst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2513DE47-0A20-4F09-8774-32D225FA1EDE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A6498357-0AE6-4821-8E3F-B042D8C92F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176627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2513DE47-0A20-4F09-8774-32D225FA1EDE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A6498357-0AE6-4821-8E3F-B042D8C92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72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513DE47-0A20-4F09-8774-32D225FA1EDE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6498357-0AE6-4821-8E3F-B042D8C92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091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921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513DE47-0A20-4F09-8774-32D225FA1EDE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6498357-0AE6-4821-8E3F-B042D8C92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196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476751" y="1821180"/>
            <a:ext cx="32385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63535" y="3381376"/>
            <a:ext cx="3064933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val="1605996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谈读书</a:t>
            </a:r>
          </a:p>
        </p:txBody>
      </p:sp>
    </p:spTree>
  </p:cSld>
  <p:clrMapOvr>
    <a:masterClrMapping/>
  </p:clrMapOvr>
  <p:transition>
    <p:checke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7"/>
          <p:cNvSpPr txBox="1">
            <a:spLocks noChangeArrowheads="1"/>
          </p:cNvSpPr>
          <p:nvPr/>
        </p:nvSpPr>
        <p:spPr bwMode="auto">
          <a:xfrm>
            <a:off x="787309" y="687387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13317" name="Picture 2" descr="tnml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6288"/>
            <a:ext cx="121920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4678363" y="680382"/>
            <a:ext cx="1622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析语言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9792" y="1435101"/>
            <a:ext cx="98417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平易流畅，笔法灵活，语言精辟。黑格尔说过：“他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培根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著作然充满着最美妙、最聪明的言论，但是要理解其中的智慧，通常只需付出很少的理性努力，因此他的话常常被人拿着当作格言。”英国文学家雪莱也说：“他的文字有一种优美而庄严的韵律，给感情以动人的美感，他的论述中有超人的智慧和哲学，给理智以深刻的启迪。”</a:t>
            </a:r>
          </a:p>
        </p:txBody>
      </p:sp>
    </p:spTree>
  </p:cSld>
  <p:clrMapOvr>
    <a:masterClrMapping/>
  </p:clrMapOvr>
  <p:transition>
    <p:checke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7"/>
          <p:cNvSpPr txBox="1">
            <a:spLocks noChangeArrowheads="1"/>
          </p:cNvSpPr>
          <p:nvPr/>
        </p:nvSpPr>
        <p:spPr bwMode="auto">
          <a:xfrm>
            <a:off x="787309" y="70120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14341" name="Picture 6" descr="http://p0.so.qhmsg.com/bdr/_240_/t0121efefc8b70f22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0975"/>
            <a:ext cx="4340225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4340225" y="1266825"/>
            <a:ext cx="77216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足以怡情，足以傅彩，足以长才。其怡情也，最见于独处幽居之时；其傅彩也，最见于高谈阔论之中；其长才也，最见于处世判事之际。练达之士虽能分别处理细事或一一判别枝节，然纵观统筹，全局策划，则非好学深思者莫属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这几句话从正面说，读书有三种不同的目的：怡情、傅彩和长才。重点阐述读书的好处。论证周密。</a:t>
            </a:r>
          </a:p>
          <a:p>
            <a:pPr>
              <a:lnSpc>
                <a:spcPct val="150000"/>
              </a:lnSpc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7097713" y="2714625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4340225" y="747375"/>
            <a:ext cx="595547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再一次朗读课文，理解优美的段落。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文本框 7"/>
          <p:cNvSpPr txBox="1">
            <a:spLocks noChangeArrowheads="1"/>
          </p:cNvSpPr>
          <p:nvPr/>
        </p:nvSpPr>
        <p:spPr bwMode="auto">
          <a:xfrm>
            <a:off x="787309" y="658813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15365" name="Picture 6" descr="http://p0.so.qhmsg.com/bdr/_240_/t0121efefc8b70f22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9538"/>
            <a:ext cx="3614738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7097713" y="2714625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>
            <a:off x="3681413" y="1098550"/>
            <a:ext cx="7761287" cy="5161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读书费时过多易惰，文采藻饰太盛则矫，全凭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条文断事乃学究故态。读书补天然之不足，经验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又补读书之不足，盖天生才干犹如自然花草，读书然后知如何修剪移接；而书中所示，如不以经验范之，则又大而无当。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这几句话从反面指出读书中的三种偏向，并论述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读书和经验的关系：相互补充、相辅相成。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文本框 7"/>
          <p:cNvSpPr txBox="1">
            <a:spLocks noChangeArrowheads="1"/>
          </p:cNvSpPr>
          <p:nvPr/>
        </p:nvSpPr>
        <p:spPr bwMode="auto">
          <a:xfrm>
            <a:off x="905577" y="69121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16389" name="Picture 6" descr="http://p0.so.qhmsg.com/bdr/_240_/t0121efefc8b70f22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2400"/>
            <a:ext cx="343852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7097713" y="2714625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TextBox 7"/>
          <p:cNvSpPr txBox="1">
            <a:spLocks noChangeArrowheads="1"/>
          </p:cNvSpPr>
          <p:nvPr/>
        </p:nvSpPr>
        <p:spPr bwMode="auto">
          <a:xfrm>
            <a:off x="3606800" y="694690"/>
            <a:ext cx="84201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有可浅尝者，有可吞食者，少数则需咀嚼消化。换言之，有只须读取部分者，有只须大体涉猎者，少数则须全读，读时须全神贯注，孜孜不倦。书亦可请人代读，取其所作摘要，但只限题材较次或价值不高者，否则书经提炼犹如水经蒸馏，味同嚼蜡矣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这几句话主张对不同的书采用不同的读法，或选读，或浏览，或通读，或精读，有的书可只读摘要。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介绍全面。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文本框 7"/>
          <p:cNvSpPr txBox="1">
            <a:spLocks noChangeArrowheads="1"/>
          </p:cNvSpPr>
          <p:nvPr/>
        </p:nvSpPr>
        <p:spPr bwMode="auto">
          <a:xfrm>
            <a:off x="787309" y="66581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17413" name="Picture 6" descr="http://p1.so.qhimgs1.com/bdr/_240_/t016a9a9b24c6bd640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1525" y="609600"/>
            <a:ext cx="2530475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498928" y="1397000"/>
            <a:ext cx="825137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读史使人明智，读诗使人灵秀，数学使人周密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科学使人深刻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伦理学使人庄重，逻辑修辞之学使人善辩；凡有所学，皆成性格。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这几句话说明各种学科的书籍，阅读后都有塑造性格的作用。</a:t>
            </a:r>
          </a:p>
          <a:p>
            <a:pPr>
              <a:lnSpc>
                <a:spcPct val="150000"/>
              </a:lnSpc>
              <a:defRPr/>
            </a:pP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文本框 7"/>
          <p:cNvSpPr txBox="1">
            <a:spLocks noChangeArrowheads="1"/>
          </p:cNvSpPr>
          <p:nvPr/>
        </p:nvSpPr>
        <p:spPr bwMode="auto">
          <a:xfrm>
            <a:off x="787309" y="672634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976688" y="711200"/>
            <a:ext cx="48734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学习论证方法并体味表达效果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TextBox 6"/>
          <p:cNvSpPr txBox="1">
            <a:spLocks noChangeArrowheads="1"/>
          </p:cNvSpPr>
          <p:nvPr/>
        </p:nvSpPr>
        <p:spPr bwMode="auto">
          <a:xfrm>
            <a:off x="406400" y="1435100"/>
            <a:ext cx="11112499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《谈读书》中说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书有可浅尝者，有可吞食者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否则书经提炼犹如水经蒸馏，味同嚼蜡矣。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这几句话主要讲了什么内容？运用了什么论证方法？表达了什么？</a:t>
            </a: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明确：主要介绍了三种具体的读书方法，即浏览、精读和摘要。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犹如水经蒸馏，味同嚼蜡矣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运用了比喻论证。极为生动地说明书经提炼后就容易丧失掉大量的精华，读者能获取的知识、信息、价值就会减少、降低。</a:t>
            </a: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7"/>
          <p:cNvSpPr txBox="1">
            <a:spLocks noChangeArrowheads="1"/>
          </p:cNvSpPr>
          <p:nvPr/>
        </p:nvSpPr>
        <p:spPr bwMode="auto">
          <a:xfrm>
            <a:off x="933450" y="70120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571500" y="1435100"/>
            <a:ext cx="110363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从“人之才智但有滞碍”到“皆有特药可医”。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观点：读书能够弥补人精神上的缺陷。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用比喻证明观点。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作用：使论说的道理通俗易懂，并使语言表达生动形象，具体可感。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从“其怡情也，最见于独处幽居之时”到“全凭条文断事乃学究故态”。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运用对比论证、道理论证方法阐述了 “ 读书三个目的的具体表现”和“三个不良倾向”，使论述过程十分透彻, 增强了说服力。</a:t>
            </a:r>
          </a:p>
          <a:p>
            <a:pPr>
              <a:spcBef>
                <a:spcPct val="50000"/>
              </a:spcBef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7"/>
          <p:cNvSpPr txBox="1">
            <a:spLocks noChangeArrowheads="1"/>
          </p:cNvSpPr>
          <p:nvPr/>
        </p:nvSpPr>
        <p:spPr bwMode="auto">
          <a:xfrm>
            <a:off x="787309" y="74360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1100138" y="2159000"/>
            <a:ext cx="1028358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从“读史使人明智”到“皆成性格”。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运用例证法和归论法论证了“读书能够塑造人的性格”的观点。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先列举六门学科的作用, 最后加以归纳,使人信服。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读书足以怡情，足以傅彩，足以长才。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运用例证法论阐明了读书的三个正确目的，简单明了。</a:t>
            </a:r>
          </a:p>
          <a:p>
            <a:pPr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文本框 7"/>
          <p:cNvSpPr txBox="1">
            <a:spLocks noChangeArrowheads="1"/>
          </p:cNvSpPr>
          <p:nvPr/>
        </p:nvSpPr>
        <p:spPr bwMode="auto">
          <a:xfrm>
            <a:off x="787309" y="70120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1320800" y="1423989"/>
            <a:ext cx="98679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“读书补天然之不足，经验又补读书之不足，盖天生才干犹如自然花草，读书然后知如何修剪移接；而书中所示，如不以经验范之，则又大而无当”运用了什么论证方法？有何作用？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运用了比喻论证方法，“自然花草”比喻人天生的才干，“修剪移接”比喻读书学习，形象地阐述了读书和经验的作用及其相互关系。这样的论证通俗易懂，语言表达具体形象。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文本框 7"/>
          <p:cNvSpPr txBox="1">
            <a:spLocks noChangeArrowheads="1"/>
          </p:cNvSpPr>
          <p:nvPr/>
        </p:nvSpPr>
        <p:spPr bwMode="auto">
          <a:xfrm>
            <a:off x="787309" y="74360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6" name="矩形 5"/>
          <p:cNvSpPr/>
          <p:nvPr/>
        </p:nvSpPr>
        <p:spPr>
          <a:xfrm>
            <a:off x="2795587" y="1105986"/>
            <a:ext cx="8559800" cy="5823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不好的书也像不好的朋友那样，可能会把你戕害。                                             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菲尔丁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读一本好书，就是和许多高尚的人谈话。</a:t>
            </a:r>
          </a:p>
          <a:p>
            <a:pPr algn="r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德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歌德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旧书不厌百回读，熟读深思子自知。 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开卷有益。                  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赵光义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书籍是人类知识的总结，书籍是全世界的营养品。</a:t>
            </a:r>
          </a:p>
          <a:p>
            <a:pPr algn="r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英</a:t>
            </a: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莎士比亚</a:t>
            </a: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3832225" y="508000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名人论读书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02" y="2119466"/>
            <a:ext cx="1838095" cy="2466667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文本框 7"/>
          <p:cNvSpPr txBox="1">
            <a:spLocks noChangeArrowheads="1"/>
          </p:cNvSpPr>
          <p:nvPr/>
        </p:nvSpPr>
        <p:spPr bwMode="auto">
          <a:xfrm>
            <a:off x="787309" y="70120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新知导入</a:t>
            </a: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38" y="1398587"/>
            <a:ext cx="12564665" cy="545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5"/>
          <p:cNvSpPr txBox="1">
            <a:spLocks noChangeArrowheads="1"/>
          </p:cNvSpPr>
          <p:nvPr/>
        </p:nvSpPr>
        <p:spPr bwMode="auto">
          <a:xfrm>
            <a:off x="1397790" y="2552699"/>
            <a:ext cx="9549607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读书有径。著名作家刘心武有所谓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狼式读法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，即在好奇心的驱使下一目十行，匆匆翻页，颇似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牛式读法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，即不但细嚼慢咽，而且通过反刍，再加以精磨详研；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猫式读法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，即慎重选择，分清良莠，吸取精华，抛弃糟粕。掌握正确的读书方法，往往可以收到事半功倍的效果。今天，我们一起来学习《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谈读书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》，看看培根教给我们哪些读书方法。</a:t>
            </a: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9" y="548810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文本框 7"/>
          <p:cNvSpPr txBox="1">
            <a:spLocks noChangeArrowheads="1"/>
          </p:cNvSpPr>
          <p:nvPr/>
        </p:nvSpPr>
        <p:spPr bwMode="auto">
          <a:xfrm>
            <a:off x="787309" y="570802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7309" y="948690"/>
            <a:ext cx="1058862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书籍是人类进步的阶梯。书籍一面启示着我的智慧和心灵，一面帮着我在一片烂泥塘里站了起来，如果不是书籍的话，我就会沉没在这片烂泥塘里，我就要被愚蠢和下流淹死。</a:t>
            </a:r>
          </a:p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高尔基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书就是社会，一本好书就是一个好社会，它能够陶冶人的感情和气质，使之高尚。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皮果夫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阅读的最大理由是想摆脱平庸。早一天就多一份人生的精彩：迟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一天就多一天平庸的困扰。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——余秋雨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432083" y="1538307"/>
            <a:ext cx="5138738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悬梁锥刺股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囊莹映雪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程门立雪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凿壁偷光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头孔子韦编三绝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鲁迅读书嚼辣椒驱寒 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列宁读书趣闻 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马克思读书趣闻 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432083" y="626596"/>
            <a:ext cx="8737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你知道哪些名人读书的故事？</a:t>
            </a:r>
          </a:p>
        </p:txBody>
      </p:sp>
      <p:pic>
        <p:nvPicPr>
          <p:cNvPr id="24581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584200"/>
            <a:ext cx="238918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042896" y="584200"/>
            <a:ext cx="1627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  <p:bldP spid="2765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文本框 7"/>
          <p:cNvSpPr txBox="1">
            <a:spLocks noChangeArrowheads="1"/>
          </p:cNvSpPr>
          <p:nvPr/>
        </p:nvSpPr>
        <p:spPr bwMode="auto">
          <a:xfrm>
            <a:off x="787309" y="658813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791122" y="1649413"/>
            <a:ext cx="1140087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依照下面的例句，运用相同的修辞手法，写出你对书的认识。</a:t>
            </a: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书是益友——臧克家说：“读过一本好书就象是交了一个益友。”</a:t>
            </a: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书是钥匙——托尔斯泰说：“理想的书籍是撕开智慧之门的钥匙。”</a:t>
            </a: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书是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——我说：“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书是解药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我说：“书籍是一切痛苦的解药。”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4" y="448468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文本框 7"/>
          <p:cNvSpPr txBox="1">
            <a:spLocks noChangeArrowheads="1"/>
          </p:cNvSpPr>
          <p:nvPr/>
        </p:nvSpPr>
        <p:spPr bwMode="auto">
          <a:xfrm>
            <a:off x="750003" y="48642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拓展提高</a:t>
            </a:r>
          </a:p>
        </p:txBody>
      </p:sp>
      <p:sp>
        <p:nvSpPr>
          <p:cNvPr id="26630" name="TextBox 8"/>
          <p:cNvSpPr txBox="1">
            <a:spLocks noChangeArrowheads="1"/>
          </p:cNvSpPr>
          <p:nvPr/>
        </p:nvSpPr>
        <p:spPr bwMode="auto">
          <a:xfrm>
            <a:off x="369094" y="1056480"/>
            <a:ext cx="11645900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阅读《谈读书》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节选段落，完成以下问题。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读史使人充实，读诗使人灵秀，数学使人周密，科学使人深刻，伦理学使人庄重，逻辑修辞之学使人善辩；②凡有报学，皆成性格。③人之才智但有滞碍，无不可读适当之书使之顺畅，一如身体百病，皆可借相宜之运动除之。④滚球利睾肾，射箭利胸肺，慢步利肠胃，骑术利头脑，诸如此类。⑤如智力不集中，可令读数学，盖演题须全神贯注，稍有分散即须重演；⑥如不能辨异，可令读经院哲学，盖是辈皆吹毛求疵之人；⑦如不善求同，不善以一物阐证另一物，可令读律师之案卷。⑧如此头脑中凡有缺陷，皆有特药可医。</a:t>
            </a:r>
          </a:p>
          <a:p>
            <a:pPr>
              <a:lnSpc>
                <a:spcPct val="15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513885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7"/>
          <p:cNvSpPr txBox="1">
            <a:spLocks noChangeArrowheads="1"/>
          </p:cNvSpPr>
          <p:nvPr/>
        </p:nvSpPr>
        <p:spPr bwMode="auto">
          <a:xfrm>
            <a:off x="787309" y="55628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拓展提高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9005" y="1332411"/>
            <a:ext cx="1168396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选段第①句使用了什么修辞手法？其作用是什么？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排比说理：“读史使人明智，读诗使人灵秀，数学使人周密，科学使人深刻，伦理学使人庄重，逻辑修辞之学使人善辩；凡有所学，皆成性格。”这样使文章很有气势，很能打动读者，很有说服力。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第②至⑤句阐述的观点是什么？采用了什么论证方法？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读书的重要性，比喻论证。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你积累了哪些关于读书的格言警句？请写出两句来？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读一本好书，就是和许多高尚的人谈话。    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——【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德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歌德</a:t>
            </a:r>
            <a:endParaRPr lang="en-US" altLang="zh-CN" sz="28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书卷多情似故人，晨昏忧乐每相亲。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文本框 7"/>
          <p:cNvSpPr txBox="1">
            <a:spLocks noChangeArrowheads="1"/>
          </p:cNvSpPr>
          <p:nvPr/>
        </p:nvSpPr>
        <p:spPr bwMode="auto">
          <a:xfrm>
            <a:off x="889794" y="739775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课堂总结</a:t>
            </a: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450851" y="1944688"/>
            <a:ext cx="7804150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5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古今读书成大事者必经三境界：          </a:t>
            </a:r>
          </a:p>
          <a:p>
            <a:pPr>
              <a:spcBef>
                <a:spcPct val="25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独上高楼，望尽天涯路；</a:t>
            </a:r>
          </a:p>
          <a:p>
            <a:pPr>
              <a:spcBef>
                <a:spcPct val="25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衣带渐宽终不悔，为伊消得人憔悴；</a:t>
            </a:r>
          </a:p>
          <a:p>
            <a:pPr>
              <a:spcBef>
                <a:spcPct val="25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众里寻她千百度，蓦然回首，那人却在灯火阑珊处。</a:t>
            </a:r>
          </a:p>
          <a:p>
            <a:pPr>
              <a:spcBef>
                <a:spcPct val="250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热爱读书吧！知识就是力量！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764" y="1272262"/>
            <a:ext cx="3841236" cy="4211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文本框 7"/>
          <p:cNvSpPr txBox="1">
            <a:spLocks noChangeArrowheads="1"/>
          </p:cNvSpPr>
          <p:nvPr/>
        </p:nvSpPr>
        <p:spPr bwMode="auto">
          <a:xfrm>
            <a:off x="787309" y="70120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</a:p>
        </p:txBody>
      </p:sp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406400" y="2062163"/>
            <a:ext cx="117663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第一：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阐述读书的正确目的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第二：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阐述读书的方法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第三：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阐述读书能塑造人的性格和弥补精神上的各种缺陷</a:t>
            </a:r>
          </a:p>
          <a:p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文本框 7"/>
          <p:cNvSpPr txBox="1">
            <a:spLocks noChangeArrowheads="1"/>
          </p:cNvSpPr>
          <p:nvPr/>
        </p:nvSpPr>
        <p:spPr bwMode="auto">
          <a:xfrm>
            <a:off x="787309" y="658813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作业布置</a:t>
            </a:r>
          </a:p>
        </p:txBody>
      </p:sp>
      <p:sp>
        <p:nvSpPr>
          <p:cNvPr id="30725" name="TextBox 4"/>
          <p:cNvSpPr txBox="1">
            <a:spLocks noChangeArrowheads="1"/>
          </p:cNvSpPr>
          <p:nvPr/>
        </p:nvSpPr>
        <p:spPr bwMode="auto">
          <a:xfrm>
            <a:off x="1465263" y="1611313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1557628" y="1872923"/>
            <a:ext cx="80618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把本课的字词整理到练习本上。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掌握两条有关“读书”的名言警句。</a:t>
            </a:r>
          </a:p>
        </p:txBody>
      </p:sp>
    </p:spTree>
  </p:cSld>
  <p:clrMapOvr>
    <a:masterClrMapping/>
  </p:clrMapOvr>
  <p:transition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谢   谢</a:t>
            </a:r>
          </a:p>
        </p:txBody>
      </p:sp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7"/>
          <p:cNvSpPr txBox="1">
            <a:spLocks noChangeArrowheads="1"/>
          </p:cNvSpPr>
          <p:nvPr/>
        </p:nvSpPr>
        <p:spPr bwMode="auto">
          <a:xfrm>
            <a:off x="787309" y="701209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1302736" y="3996340"/>
            <a:ext cx="93843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理清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文章的思路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理解、积累文中精辟的语句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学习文中举例论证、道理论证、比喻论证的论证方法。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认识读书的益处，养成良好的读书习惯。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4" name="Picture 7" descr="http://www.quanjing.com/images/creative/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296" y="2225675"/>
            <a:ext cx="6905297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4625975" y="125505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771279" y="701209"/>
            <a:ext cx="16594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73525" y="1285220"/>
            <a:ext cx="275748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作者简介：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3525" y="2195513"/>
            <a:ext cx="742027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弗朗西斯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培根（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1561—1626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），毕业于剑桥大学，是英国哲学家、作家，他的散文对英国乃至全世界影响都很大。他的作品风格平易流畅，笔法灵活，语言警辟，启人深思。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著有《随笔》《新工具》等。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《随笔》共58篇,是英国文学中的首创体裁。</a:t>
            </a:r>
          </a:p>
          <a:p>
            <a:pPr algn="just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名言：知识就是力量</a:t>
            </a:r>
          </a:p>
        </p:txBody>
      </p:sp>
      <p:pic>
        <p:nvPicPr>
          <p:cNvPr id="7" name="Picture 6" descr="培根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6688"/>
            <a:ext cx="3598863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481138" y="1204446"/>
            <a:ext cx="1026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《培根随笔》：透彻的说理，隽永的警句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684338" y="1595021"/>
            <a:ext cx="101600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主要内容：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阐述哲学、伦理处世之道以及与生活密切相关的知识</a:t>
            </a:r>
          </a:p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名言警句：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①知识就是力量②美者犹如夏日蔬果，易腐难存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③在事情初起之际抓住最佳时机，绝对是至高无上的智慧。</a:t>
            </a:r>
          </a:p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典型情节：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《谈读书》论述了读书的目的、方法和作用；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谈美》阐明了“美德比美貌更重要”的道理；</a:t>
            </a:r>
          </a:p>
          <a:p>
            <a:pPr algn="just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不足之处：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尽管《培根随笔》能教给人们很多哲学、伦理、处世之道的知识，但作者毫不隐瞒的贵族立场，男权视角和某些近乎市侩哲学的功利主义思想，应该摒弃。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457825" y="518646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作品简介</a:t>
            </a:r>
          </a:p>
        </p:txBody>
      </p:sp>
      <p:pic>
        <p:nvPicPr>
          <p:cNvPr id="9222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498475"/>
            <a:ext cx="2389188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1116715" y="540871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9224" name="Picture 6" descr="http://p1.so.qhimgs1.com/bdr/_240_/t016a9a9b24c6bd640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7138"/>
            <a:ext cx="15827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  <p:bldP spid="6148" grpId="0" bldLvl="0" autoUpdateAnimBg="0"/>
      <p:bldP spid="6149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139825" y="533400"/>
            <a:ext cx="9222396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注音及读读写写</a:t>
            </a: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怡（       ）情   统筹（       ）  藻（       ）饰</a:t>
            </a: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狡黠（       ）   诘（       ）难  要诀（   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蒸馏（       ）   滞（       ）碍</a:t>
            </a: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吹毛求疵（       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练达  枝节  涉猎  聪颖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高谈阔论 味同嚼蜡  诸如此类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2357438" y="1339850"/>
            <a:ext cx="4363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yí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5615875" y="1321524"/>
            <a:ext cx="962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chóu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8359775" y="1360835"/>
            <a:ext cx="7553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zǎo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2667183" y="2224743"/>
            <a:ext cx="643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xiá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5513284" y="2209196"/>
            <a:ext cx="5886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jié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8893508" y="2188270"/>
            <a:ext cx="7184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jué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2483434" y="3057738"/>
            <a:ext cx="6206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l</a:t>
            </a:r>
            <a:r>
              <a:rPr lang="zh-CN" altLang="en-US" sz="2800" b="1" dirty="0"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iú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8" name="Text Box 20"/>
          <p:cNvSpPr txBox="1">
            <a:spLocks noChangeArrowheads="1"/>
          </p:cNvSpPr>
          <p:nvPr/>
        </p:nvSpPr>
        <p:spPr bwMode="auto">
          <a:xfrm>
            <a:off x="5442470" y="3096868"/>
            <a:ext cx="73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zhì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3310308" y="3916086"/>
            <a:ext cx="534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c ī</a:t>
            </a:r>
          </a:p>
        </p:txBody>
      </p:sp>
      <p:pic>
        <p:nvPicPr>
          <p:cNvPr id="10267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8" y="658813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8" name="TextBox 28"/>
          <p:cNvSpPr txBox="1">
            <a:spLocks noChangeArrowheads="1"/>
          </p:cNvSpPr>
          <p:nvPr/>
        </p:nvSpPr>
        <p:spPr bwMode="auto">
          <a:xfrm>
            <a:off x="987425" y="668338"/>
            <a:ext cx="1627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900" grpId="0" autoUpdateAnimBg="0"/>
      <p:bldP spid="37901" grpId="0" autoUpdateAnimBg="0"/>
      <p:bldP spid="37902" grpId="0" autoUpdateAnimBg="0"/>
      <p:bldP spid="37903" grpId="0" autoUpdateAnimBg="0"/>
      <p:bldP spid="37904" grpId="0" autoUpdateAnimBg="0"/>
      <p:bldP spid="37905" grpId="0" autoUpdateAnimBg="0"/>
      <p:bldP spid="37906" grpId="0" autoUpdateAnimBg="0"/>
      <p:bldP spid="37908" grpId="0" autoUpdateAnimBg="0"/>
      <p:bldP spid="3790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432587" y="2545880"/>
            <a:ext cx="29642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多音字注音：</a:t>
            </a: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71870" y="419292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嚼</a:t>
            </a:r>
          </a:p>
        </p:txBody>
      </p:sp>
      <p:sp>
        <p:nvSpPr>
          <p:cNvPr id="37893" name="AutoShape 5"/>
          <p:cNvSpPr>
            <a:spLocks/>
          </p:cNvSpPr>
          <p:nvPr/>
        </p:nvSpPr>
        <p:spPr bwMode="auto">
          <a:xfrm>
            <a:off x="1583070" y="4072270"/>
            <a:ext cx="2032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968833" y="3688095"/>
            <a:ext cx="36647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咀嚼（</a:t>
            </a: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867233" y="4678695"/>
            <a:ext cx="4358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味同嚼蜡（</a:t>
            </a: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37911" name="Text Box 23"/>
          <p:cNvSpPr txBox="1">
            <a:spLocks noChangeArrowheads="1"/>
          </p:cNvSpPr>
          <p:nvPr/>
        </p:nvSpPr>
        <p:spPr bwMode="auto">
          <a:xfrm>
            <a:off x="3737692" y="3644906"/>
            <a:ext cx="8723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jué</a:t>
            </a:r>
            <a:endParaRPr lang="en-US" altLang="zh-CN" sz="36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4396860" y="4635506"/>
            <a:ext cx="963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jiáo</a:t>
            </a:r>
            <a:endParaRPr lang="en-US" altLang="zh-CN" sz="36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10267" name="图片 1" descr="组48325同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8" y="658813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8" name="TextBox 28"/>
          <p:cNvSpPr txBox="1">
            <a:spLocks noChangeArrowheads="1"/>
          </p:cNvSpPr>
          <p:nvPr/>
        </p:nvSpPr>
        <p:spPr bwMode="auto">
          <a:xfrm>
            <a:off x="987425" y="668338"/>
            <a:ext cx="1627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0042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2" grpId="0" autoUpdateAnimBg="0"/>
      <p:bldP spid="37893" grpId="0" animBg="1"/>
      <p:bldP spid="37894" grpId="0" autoUpdateAnimBg="0"/>
      <p:bldP spid="37895" grpId="0" autoUpdateAnimBg="0"/>
      <p:bldP spid="37911" grpId="0" autoUpdateAnimBg="0"/>
      <p:bldP spid="3791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34588" y="471488"/>
            <a:ext cx="3455987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3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1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怡情：</a:t>
            </a: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文采藻饰：</a:t>
            </a: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诘难：</a:t>
            </a: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寻章摘句：</a:t>
            </a:r>
            <a:endParaRPr lang="zh-CN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味同嚼蜡：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吹毛求疵：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要诀：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36948" y="1381429"/>
            <a:ext cx="9513472" cy="4913384"/>
            <a:chOff x="-473" y="228"/>
            <a:chExt cx="11459" cy="7668"/>
          </a:xfrm>
        </p:grpSpPr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-473" y="228"/>
              <a:ext cx="2829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使心情愉快。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489" y="1375"/>
              <a:ext cx="5413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修饰文词，使之富有文采。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-414" y="2468"/>
              <a:ext cx="304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诘问，为难。 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383" y="3685"/>
              <a:ext cx="10603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搜寻、摘取文章的片断语词。指书局限于文字的推求。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83" y="4831"/>
              <a:ext cx="5870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形容写文章或说话枯燥无味。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367" y="5976"/>
              <a:ext cx="7761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这里指细致到烦琐、挑剔的地步。</a:t>
              </a:r>
            </a:p>
          </p:txBody>
        </p:sp>
        <p:sp>
          <p:nvSpPr>
            <p:cNvPr id="9228" name="Text Box 12"/>
            <p:cNvSpPr txBox="1">
              <a:spLocks noChangeArrowheads="1"/>
            </p:cNvSpPr>
            <p:nvPr/>
          </p:nvSpPr>
          <p:spPr bwMode="auto">
            <a:xfrm>
              <a:off x="-358" y="6407"/>
              <a:ext cx="2828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defRPr/>
              </a:pPr>
              <a:r>
                <a:rPr 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重要的诀窍。</a:t>
              </a:r>
            </a:p>
          </p:txBody>
        </p:sp>
      </p:grp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9564688" y="682625"/>
            <a:ext cx="24415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解释词语</a:t>
            </a:r>
          </a:p>
        </p:txBody>
      </p:sp>
      <p:pic>
        <p:nvPicPr>
          <p:cNvPr id="1127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15"/>
          <p:cNvSpPr txBox="1">
            <a:spLocks noChangeArrowheads="1"/>
          </p:cNvSpPr>
          <p:nvPr/>
        </p:nvSpPr>
        <p:spPr bwMode="auto">
          <a:xfrm>
            <a:off x="1058863" y="682625"/>
            <a:ext cx="16273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2" name="Picture 2" descr="http://p2.so.qhimgs1.com/bdr/_240_/t0117938af3fd10197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4376738"/>
            <a:ext cx="43338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9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组48325同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58813"/>
            <a:ext cx="238918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7"/>
          <p:cNvSpPr txBox="1">
            <a:spLocks noChangeArrowheads="1"/>
          </p:cNvSpPr>
          <p:nvPr/>
        </p:nvSpPr>
        <p:spPr bwMode="auto">
          <a:xfrm>
            <a:off x="787309" y="723296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EF750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新知讲解</a:t>
            </a:r>
          </a:p>
        </p:txBody>
      </p:sp>
      <p:pic>
        <p:nvPicPr>
          <p:cNvPr id="12293" name="Picture 2" descr="tnml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6288"/>
            <a:ext cx="1219200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09528" y="1327677"/>
            <a:ext cx="10283584" cy="48320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思考：本文作者是从哪几个方面谈读书？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第一，开头到“全凭观察得之”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读书的正确目的。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第二，从“读书时不可存心诘难作者”到“始能无知而显有知”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读书的方法。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第三，从“读书使人明智”到结束。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读书能塑造人的性格和弥补精神上的缺陷。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Box 6"/>
          <p:cNvSpPr txBox="1">
            <a:spLocks noChangeArrowheads="1"/>
          </p:cNvSpPr>
          <p:nvPr/>
        </p:nvSpPr>
        <p:spPr bwMode="auto">
          <a:xfrm>
            <a:off x="3298599" y="789771"/>
            <a:ext cx="55948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听读课文，理清思路，把握内容。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语文" id="{C2414CD6-1CF4-4399-AFC0-BB42EA116142}" vid="{F5E079DE-6B05-4BEF-8385-76B53C42E70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谈读书</Template>
  <TotalTime>1</TotalTime>
  <Words>2378</Words>
  <Application>Microsoft Office PowerPoint</Application>
  <PresentationFormat>宽屏</PresentationFormat>
  <Paragraphs>198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方正舒体</vt:lpstr>
      <vt:lpstr>楷体</vt:lpstr>
      <vt:lpstr>Arial</vt:lpstr>
      <vt:lpstr>Calibri</vt:lpstr>
      <vt:lpstr>Calibri Light</vt:lpstr>
      <vt:lpstr>语文</vt:lpstr>
      <vt:lpstr>谈读书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谈读书</dc:title>
  <dc:creator>田茂友</dc:creator>
  <cp:lastModifiedBy>田茂友</cp:lastModifiedBy>
  <cp:revision>1</cp:revision>
  <dcterms:created xsi:type="dcterms:W3CDTF">2020-01-13T15:04:58Z</dcterms:created>
  <dcterms:modified xsi:type="dcterms:W3CDTF">2020-01-13T15:06:24Z</dcterms:modified>
</cp:coreProperties>
</file>