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9" r:id="rId1"/>
  </p:sldMasterIdLst>
  <p:notesMasterIdLst>
    <p:notesMasterId r:id="rId22"/>
  </p:notesMasterIdLst>
  <p:sldIdLst>
    <p:sldId id="340" r:id="rId2"/>
    <p:sldId id="398" r:id="rId3"/>
    <p:sldId id="456" r:id="rId4"/>
    <p:sldId id="441" r:id="rId5"/>
    <p:sldId id="449" r:id="rId6"/>
    <p:sldId id="448" r:id="rId7"/>
    <p:sldId id="443" r:id="rId8"/>
    <p:sldId id="438" r:id="rId9"/>
    <p:sldId id="451" r:id="rId10"/>
    <p:sldId id="452" r:id="rId11"/>
    <p:sldId id="453" r:id="rId12"/>
    <p:sldId id="454" r:id="rId13"/>
    <p:sldId id="455" r:id="rId14"/>
    <p:sldId id="364" r:id="rId15"/>
    <p:sldId id="430" r:id="rId16"/>
    <p:sldId id="444" r:id="rId17"/>
    <p:sldId id="436" r:id="rId18"/>
    <p:sldId id="419" r:id="rId19"/>
    <p:sldId id="420" r:id="rId20"/>
    <p:sldId id="400" r:id="rId21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4000" b="0" i="0" u="none" baseline="0">
        <a:solidFill>
          <a:schemeClr val="tx1"/>
        </a:solidFill>
        <a:effectLst/>
        <a:latin typeface="Arial"/>
        <a:ea typeface="宋体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4000" b="0" i="0" u="none" baseline="0">
        <a:solidFill>
          <a:schemeClr val="tx1"/>
        </a:solidFill>
        <a:effectLst/>
        <a:latin typeface="Arial"/>
        <a:ea typeface="宋体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4000" b="0" i="0" u="none" baseline="0">
        <a:solidFill>
          <a:schemeClr val="tx1"/>
        </a:solidFill>
        <a:effectLst/>
        <a:latin typeface="Arial"/>
        <a:ea typeface="宋体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4000" b="0" i="0" u="none" baseline="0">
        <a:solidFill>
          <a:schemeClr val="tx1"/>
        </a:solidFill>
        <a:effectLst/>
        <a:latin typeface="Arial"/>
        <a:ea typeface="宋体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4000" b="0" i="0" u="none" baseline="0">
        <a:solidFill>
          <a:schemeClr val="tx1"/>
        </a:solidFill>
        <a:effectLst/>
        <a:latin typeface="Arial"/>
        <a:ea typeface="宋体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9" autoAdjust="0"/>
    <p:restoredTop sz="94660"/>
  </p:normalViewPr>
  <p:slideViewPr>
    <p:cSldViewPr>
      <p:cViewPr varScale="1">
        <p:scale>
          <a:sx n="102" d="100"/>
          <a:sy n="102" d="100"/>
        </p:scale>
        <p:origin x="-18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zh-CN" sz="120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/>
            <a:endParaRPr lang="en-US" altLang="zh-CN" sz="1200"/>
          </a:p>
        </p:txBody>
      </p:sp>
      <p:sp>
        <p:nvSpPr>
          <p:cNvPr id="2458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en-US" altLang="zh-CN" sz="1200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anchor="b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r" eaLnBrk="1" hangingPunct="1"/>
            <a:fld id="{6F227B73-C2AC-44CB-86FC-B2F7F8D4B11A}" type="slidenum">
              <a:rPr lang="en-US" altLang="zh-CN" sz="1200"/>
              <a:t>‹#›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2432207079"/>
      </p:ext>
    </p:extLst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Freeform 2"/>
          <p:cNvSpPr/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grpSp>
        <p:nvGrpSpPr>
          <p:cNvPr id="2059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225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6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7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8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9" name="Freeform 8"/>
            <p:cNvSpPr/>
            <p:nvPr/>
          </p:nvSpPr>
          <p:spPr bwMode="auto">
            <a:xfrm>
              <a:off x="3272" y="645"/>
              <a:ext cx="662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30" name="Freeform 9"/>
            <p:cNvSpPr/>
            <p:nvPr/>
          </p:nvSpPr>
          <p:spPr bwMode="auto">
            <a:xfrm>
              <a:off x="4046" y="1545"/>
              <a:ext cx="506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31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32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33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34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35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36" name="Freeform 15"/>
            <p:cNvSpPr/>
            <p:nvPr/>
          </p:nvSpPr>
          <p:spPr bwMode="auto">
            <a:xfrm>
              <a:off x="5042" y="1656"/>
              <a:ext cx="584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37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2060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08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8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8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9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9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9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0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0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0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1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1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1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2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2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2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3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4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4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4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5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5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5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6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6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6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7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7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7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8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8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8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19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0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0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0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1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1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1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22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24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2061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2067" name="Freeform 169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8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69" name="Freeform 171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0" name="Freeform 172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1" name="Freeform 173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2" name="Freeform 174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3" name="Freeform 175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4" name="Freeform 176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5" name="Freeform 177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6" name="Freeform 178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7" name="Freeform 179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8" name="Freeform 180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079" name="Freeform 181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132259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263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064" name="Rectangle 16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2065" name="Rectangle 16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2066" name="Rectangle 16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r" eaLnBrk="1" hangingPunct="1"/>
            <a:fld id="{5F5FCDA8-8817-4937-83CF-F887E1133BF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r" eaLnBrk="1" hangingPunct="1"/>
            <a:fld id="{21B7D657-1A03-4901-8A8F-8B7908782797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r" eaLnBrk="1" hangingPunct="1"/>
            <a:fld id="{21B7D657-1A03-4901-8A8F-8B7908782797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r" eaLnBrk="1" hangingPunct="1"/>
            <a:fld id="{21B7D657-1A03-4901-8A8F-8B7908782797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r" eaLnBrk="1" hangingPunct="1"/>
            <a:fld id="{21B7D657-1A03-4901-8A8F-8B7908782797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r" eaLnBrk="1" hangingPunct="1"/>
            <a:fld id="{21B7D657-1A03-4901-8A8F-8B7908782797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r" eaLnBrk="1" hangingPunct="1"/>
            <a:fld id="{21B7D657-1A03-4901-8A8F-8B7908782797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r" eaLnBrk="1" hangingPunct="1"/>
            <a:fld id="{21B7D657-1A03-4901-8A8F-8B7908782797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r" eaLnBrk="1" hangingPunct="1"/>
            <a:fld id="{21B7D657-1A03-4901-8A8F-8B7908782797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r" eaLnBrk="1" hangingPunct="1"/>
            <a:fld id="{21B7D657-1A03-4901-8A8F-8B7908782797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r" eaLnBrk="1" hangingPunct="1"/>
            <a:fld id="{21B7D657-1A03-4901-8A8F-8B7908782797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133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4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5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6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7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8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9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0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1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2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1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145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6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7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8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49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0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1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2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3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4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1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157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8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59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0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1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2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3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4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5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6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1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169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0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1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2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3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4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5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6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7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8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1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181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2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3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4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5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6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7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8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89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0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1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193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4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5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6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7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8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99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0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1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2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05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6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7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8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09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0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1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2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3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4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17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8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19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0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1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2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3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4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5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6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29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0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1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2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3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4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5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6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7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8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41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2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3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4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5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6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7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8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49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0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53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4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5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6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7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8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59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60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61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62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65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66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67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68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69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70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71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72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73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74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2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4000" b="0" i="0" u="none" baseline="0">
                  <a:solidFill>
                    <a:schemeClr val="tx1"/>
                  </a:solidFill>
                  <a:effectLst/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276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027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19" name="Freeform 149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0" name="Freeform 15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1" name="Freeform 151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2" name="Freeform 152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3" name="Freeform 153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4" name="Freeform 154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5" name="Freeform 155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6" name="Freeform 156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7" name="Freeform 157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8" name="Freeform 158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29" name="Freeform 159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0" name="Freeform 160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31" name="Freeform 161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028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06" name="Freeform 163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7" name="Freeform 164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8" name="Freeform 165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9" name="Freeform 166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0" name="Freeform 167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1" name="Freeform 168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2" name="Freeform 169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3" name="Freeform 170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4" name="Freeform 171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5" name="Freeform 172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6" name="Freeform 173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7" name="Freeform 174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18" name="Freeform 175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029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093" name="Freeform 177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4" name="Freeform 178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5" name="Freeform 179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6" name="Freeform 180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7" name="Freeform 181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8" name="Freeform 182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9" name="Freeform 183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0" name="Freeform 184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1" name="Freeform 185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2" name="Freeform 186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3" name="Freeform 187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4" name="Freeform 188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105" name="Freeform 189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030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080" name="Freeform 191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1" name="Freeform 192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2" name="Freeform 193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3" name="Freeform 194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4" name="Freeform 195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5" name="Freeform 196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6" name="Freeform 197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7" name="Freeform 198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8" name="Freeform 199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89" name="Freeform 200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0" name="Freeform 201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1" name="Freeform 202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92" name="Freeform 203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031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067" name="Freeform 205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8" name="Freeform 206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9" name="Freeform 207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0" name="Freeform 208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1" name="Freeform 209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2" name="Freeform 210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3" name="Freeform 211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4" name="Freeform 212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5" name="Freeform 213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6" name="Freeform 214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7" name="Freeform 215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8" name="Freeform 216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79" name="Freeform 217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03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054" name="Freeform 219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5" name="Freeform 22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6" name="Freeform 221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7" name="Freeform 222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8" name="Freeform 223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59" name="Freeform 224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0" name="Freeform 225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1" name="Freeform 226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2" name="Freeform 227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3" name="Freeform 228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4" name="Freeform 229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5" name="Freeform 230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1066" name="Freeform 231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</p:grpSp>
      <p:grpSp>
        <p:nvGrpSpPr>
          <p:cNvPr id="1033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039" name="Freeform 233"/>
            <p:cNvSpPr/>
            <p:nvPr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endParaRPr>
            </a:p>
          </p:txBody>
        </p:sp>
        <p:grpSp>
          <p:nvGrpSpPr>
            <p:cNvPr id="1040" name="Group 234"/>
            <p:cNvGrpSpPr/>
            <p:nvPr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41" name="Freeform 235"/>
              <p:cNvSpPr/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042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043" name="Freeform 237"/>
              <p:cNvSpPr/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044" name="Freeform 238"/>
              <p:cNvSpPr/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045" name="Freeform 239"/>
              <p:cNvSpPr/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046" name="Freeform 240"/>
              <p:cNvSpPr/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047" name="Freeform 241"/>
              <p:cNvSpPr/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048" name="Freeform 242"/>
              <p:cNvSpPr/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049" name="Freeform 243"/>
              <p:cNvSpPr/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050" name="Freeform 244"/>
              <p:cNvSpPr/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051" name="Freeform 245"/>
              <p:cNvSpPr/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052" name="Freeform 246"/>
              <p:cNvSpPr/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1053" name="Freeform 247"/>
              <p:cNvSpPr/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+mn-cs"/>
                </a:endParaRPr>
              </a:p>
            </p:txBody>
          </p:sp>
        </p:grpSp>
      </p:grpSp>
      <p:sp>
        <p:nvSpPr>
          <p:cNvPr id="1034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35" name="Rectangle 249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36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eaLnBrk="1" hangingPunct="1"/>
            <a:endParaRPr lang="en-US" altLang="zh-CN" sz="1400"/>
          </a:p>
        </p:txBody>
      </p:sp>
      <p:sp>
        <p:nvSpPr>
          <p:cNvPr id="1037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ctr" eaLnBrk="1" hangingPunct="1"/>
            <a:endParaRPr lang="en-US" altLang="zh-CN" sz="1400"/>
          </a:p>
        </p:txBody>
      </p:sp>
      <p:sp>
        <p:nvSpPr>
          <p:cNvPr id="1038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lvl="0" algn="r" eaLnBrk="1" hangingPunct="1"/>
            <a:fld id="{21B7D657-1A03-4901-8A8F-8B7908782797}" type="slidenum">
              <a:rPr lang="en-US" altLang="zh-CN" sz="1400"/>
              <a:t>‹#›</a:t>
            </a:fld>
            <a:endParaRPr lang="en-US" altLang="zh-CN" sz="1400"/>
          </a:p>
        </p:txBody>
      </p:sp>
      <p:pic>
        <p:nvPicPr>
          <p:cNvPr id="1277" name="图片 1073743875" descr="学科网 zxxk.com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  <p:sldLayoutId id="2147484057" r:id="rId11"/>
  </p:sldLayoutIdLst>
  <p:transition spd="slow"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" pitchFamily="2" charset="2"/>
        <a:buChar char="§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itchFamily="18" charset="2"/>
        <a:buChar char="¡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\ppt\slides\NULL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Rot="1"/>
          </p:cNvSpPr>
          <p:nvPr/>
        </p:nvSpPr>
        <p:spPr>
          <a:xfrm>
            <a:off x="500063" y="3714750"/>
            <a:ext cx="8424862" cy="85725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609600" lvl="0" indent="-609600" eaLnBrk="1" hangingPunct="1">
              <a:lnSpc>
                <a:spcPct val="95000"/>
              </a:lnSpc>
              <a:spcBef>
                <a:spcPct val="5000"/>
              </a:spcBef>
              <a:buClr>
                <a:schemeClr val="hlink"/>
              </a:buClr>
              <a:buFont typeface="Wingdings" pitchFamily="2" charset="2"/>
            </a:pPr>
            <a:r>
              <a:rPr lang="zh-CN" altLang="en-US" sz="54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准确把握诗歌的思想情感</a:t>
            </a:r>
            <a:endParaRPr lang="en-US" altLang="zh-CN" sz="5400" b="1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099" name="WordArt 2"/>
          <p:cNvSpPr>
            <a:spLocks noTextEdit="1"/>
          </p:cNvSpPr>
          <p:nvPr/>
        </p:nvSpPr>
        <p:spPr>
          <a:xfrm>
            <a:off x="642938" y="500063"/>
            <a:ext cx="5715000" cy="1616075"/>
          </a:xfrm>
          <a:solidFill>
            <a:srgbClr val="FF0000"/>
          </a:solidFill>
          <a:ln w="12700">
            <a:solidFill>
              <a:srgbClr val="FF0000"/>
            </a:solidFill>
            <a:miter lim="800000"/>
          </a:ln>
          <a:effectLst>
            <a:outerShdw dist="35921" dir="2700000" sy="50000">
              <a:srgbClr val="875B0D">
                <a:alpha val="70000"/>
              </a:srgbClr>
            </a:outerShdw>
          </a:effectLst>
        </p:spPr>
        <p:txBody>
          <a:bodyPr wrap="none" fromWordArt="1">
            <a:prstTxWarp prst="textPlain">
              <a:avLst/>
            </a:prstTxWarp>
          </a:bodyPr>
          <a:lstStyle/>
          <a:p>
            <a:pPr algn="ctr"/>
            <a:r>
              <a:rPr sz="3600" kern="10">
                <a:ln w="1270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dist="35921" dir="2700000" sy="50000">
                    <a:srgbClr val="875B0D">
                      <a:alpha val="70000"/>
                    </a:srgbClr>
                  </a:outerShdw>
                </a:effectLst>
                <a:latin typeface="宋体"/>
              </a:rPr>
              <a:t>诗歌鉴赏</a:t>
            </a:r>
          </a:p>
        </p:txBody>
      </p:sp>
      <p:sp>
        <p:nvSpPr>
          <p:cNvPr id="4100" name="WordArt 6"/>
          <p:cNvSpPr>
            <a:spLocks noTextEdit="1"/>
          </p:cNvSpPr>
          <p:nvPr/>
        </p:nvSpPr>
        <p:spPr>
          <a:xfrm rot="20580000">
            <a:off x="4237038" y="2165350"/>
            <a:ext cx="1368425" cy="1368425"/>
          </a:xfrm>
          <a:gradFill rotWithShape="1">
            <a:gsLst>
              <a:gs pos="0">
                <a:srgbClr val="FFE701"/>
              </a:gs>
              <a:gs pos="100000">
                <a:srgbClr val="FE3E02"/>
              </a:gs>
            </a:gsLst>
            <a:lin ang="4560000" scaled="1"/>
          </a:gradFill>
          <a:ln>
            <a:noFill/>
            <a:miter lim="800000"/>
          </a:ln>
          <a:scene3d>
            <a:camera prst="legacyPerspectiveFront">
              <a:rot lat="20519986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  <a:contourClr>
              <a:srgbClr val="000000"/>
            </a:contourClr>
          </a:sp3d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sz="3600" kern="10">
                <a:ln>
                  <a:solidFill>
                    <a:prstClr val="black"/>
                  </a:solidFill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560000" scaled="1"/>
                </a:gradFill>
                <a:latin typeface="宋体"/>
              </a:rPr>
              <a:t>之</a:t>
            </a:r>
          </a:p>
        </p:txBody>
      </p:sp>
      <p:pic>
        <p:nvPicPr>
          <p:cNvPr id="4101" name="梅花三弄.mp3">
            <a:hlinkClick r:id="" action="ppaction://media"/>
          </p:cNvPr>
          <p:cNvPicPr>
            <a:picLocks noRot="1" noChangeAspect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>
          <a:xfrm>
            <a:off x="8101013" y="5876925"/>
            <a:ext cx="304800" cy="3048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277" fill="hold"/>
                                        <p:tgtEl>
                                          <p:spTgt spid="4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/>
          <p:nvPr/>
        </p:nvSpPr>
        <p:spPr>
          <a:xfrm>
            <a:off x="179388" y="728663"/>
            <a:ext cx="8763000" cy="283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266700" eaLnBrk="1" hangingPunct="1"/>
            <a:r>
              <a:rPr lang="zh-CN" altLang="en-US" sz="3600" b="1">
                <a:solidFill>
                  <a:schemeClr val="folHlink"/>
                </a:solidFill>
                <a:latin typeface="宋体" pitchFamily="2" charset="-122"/>
              </a:rPr>
              <a:t>答题思路探究一：</a:t>
            </a:r>
          </a:p>
          <a:p>
            <a:pPr marL="0" lvl="0" indent="266700" algn="ctr" eaLnBrk="1" hangingPunct="1"/>
            <a:r>
              <a:rPr lang="zh-CN" altLang="en-US" sz="32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春夜洛城闻笛</a:t>
            </a:r>
          </a:p>
          <a:p>
            <a:pPr marL="0" lvl="0" indent="266700" algn="ctr" eaLnBrk="1" hangingPunct="1"/>
            <a:r>
              <a:rPr lang="zh-CN" altLang="en-US" sz="3600" b="1">
                <a:latin typeface="宋体" pitchFamily="2" charset="-122"/>
              </a:rPr>
              <a:t>李白</a:t>
            </a:r>
          </a:p>
          <a:p>
            <a:pPr marL="0" lvl="0" indent="266700" algn="ctr" eaLnBrk="1" hangingPunct="1"/>
            <a:r>
              <a:rPr lang="zh-CN" altLang="en-US" sz="3600" b="1">
                <a:latin typeface="宋体" pitchFamily="2" charset="-122"/>
              </a:rPr>
              <a:t>谁家玉笛暗飞声，散入春风满洛城。</a:t>
            </a:r>
          </a:p>
          <a:p>
            <a:pPr marL="0" lvl="0" indent="266700" algn="ctr" eaLnBrk="1" hangingPunct="1"/>
            <a:r>
              <a:rPr lang="zh-CN" altLang="en-US" sz="3600" b="1">
                <a:latin typeface="宋体" pitchFamily="2" charset="-122"/>
              </a:rPr>
              <a:t>此夜曲中闻折柳，何人不起故园情？</a:t>
            </a:r>
          </a:p>
        </p:txBody>
      </p:sp>
      <p:sp>
        <p:nvSpPr>
          <p:cNvPr id="13315" name="Rectangle 5"/>
          <p:cNvSpPr/>
          <p:nvPr/>
        </p:nvSpPr>
        <p:spPr>
          <a:xfrm>
            <a:off x="107950" y="4365625"/>
            <a:ext cx="8423275" cy="132080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问题：作者在这首诗中表达了怎样的感情？试作简要分析（</a:t>
            </a:r>
            <a:r>
              <a:rPr lang="en-US" altLang="zh-CN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分）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468313" y="0"/>
            <a:ext cx="8280400" cy="4498975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>
              <a:buNone/>
            </a:pPr>
            <a:r>
              <a:rPr lang="zh-CN" altLang="en-US" b="1">
                <a:solidFill>
                  <a:schemeClr val="folHlink"/>
                </a:solidFill>
              </a:rPr>
              <a:t>问题：</a:t>
            </a:r>
            <a:r>
              <a:rPr lang="zh-CN" altLang="en-US" b="1">
                <a:solidFill>
                  <a:srgbClr val="0000FF"/>
                </a:solidFill>
              </a:rPr>
              <a:t>作者在这首诗中表达了怎样的感情？试作简要分析。（</a:t>
            </a:r>
            <a:r>
              <a:rPr lang="en-US" altLang="zh-CN" b="1">
                <a:solidFill>
                  <a:srgbClr val="0000FF"/>
                </a:solidFill>
              </a:rPr>
              <a:t>4</a:t>
            </a:r>
            <a:r>
              <a:rPr lang="zh-CN" altLang="en-US" b="1">
                <a:solidFill>
                  <a:srgbClr val="0000FF"/>
                </a:solidFill>
              </a:rPr>
              <a:t>分）</a:t>
            </a:r>
            <a:endParaRPr lang="zh-CN" altLang="en-US" b="1">
              <a:solidFill>
                <a:schemeClr val="folHlink"/>
              </a:solidFill>
            </a:endParaRPr>
          </a:p>
          <a:p>
            <a:pPr lvl="0">
              <a:buNone/>
            </a:pPr>
            <a:r>
              <a:rPr lang="zh-CN" altLang="en-US" b="1">
                <a:solidFill>
                  <a:schemeClr val="folHlink"/>
                </a:solidFill>
              </a:rPr>
              <a:t>学生答案：</a:t>
            </a:r>
            <a:endParaRPr lang="zh-CN" altLang="en-US" b="1">
              <a:solidFill>
                <a:srgbClr val="0000FF"/>
              </a:solidFill>
            </a:endParaRP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学生①：通过玉笛声、春风、折柳等景物，抒发了诗人对家人的怀念。</a:t>
            </a:r>
            <a:endParaRPr lang="zh-CN" altLang="en-US" b="1">
              <a:solidFill>
                <a:srgbClr val="FF0000"/>
              </a:solidFill>
              <a:latin typeface="宋体" pitchFamily="2" charset="-122"/>
            </a:endParaRP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学生②：表达了诗人思念家乡的思想感情。</a:t>
            </a: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学生</a:t>
            </a:r>
            <a:r>
              <a:rPr lang="zh-CN" altLang="en-US" b="1">
                <a:solidFill>
                  <a:srgbClr val="0000FF"/>
                </a:solidFill>
              </a:rPr>
              <a:t>③：通过写作者在春夜听到那悠扬的笛声，由此引发感慨，表达了诗人对故乡的思念之情。</a:t>
            </a:r>
            <a:endParaRPr lang="zh-CN" altLang="en-US" b="1">
              <a:solidFill>
                <a:srgbClr val="0000FF"/>
              </a:solidFill>
              <a:latin typeface="宋体" pitchFamily="2" charset="-122"/>
            </a:endParaRP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solidFill>
                  <a:schemeClr val="folHlink"/>
                </a:solidFill>
                <a:latin typeface="宋体" pitchFamily="2" charset="-122"/>
              </a:rPr>
              <a:t>标准答案：</a:t>
            </a: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solidFill>
                  <a:srgbClr val="0000FF"/>
                </a:solidFill>
              </a:rPr>
              <a:t>作者通过写在洛城夜闻折柳笛曲，（</a:t>
            </a:r>
            <a:r>
              <a:rPr lang="en-US" altLang="zh-CN" b="1">
                <a:solidFill>
                  <a:schemeClr val="folHlink"/>
                </a:solidFill>
              </a:rPr>
              <a:t>2</a:t>
            </a:r>
            <a:r>
              <a:rPr lang="zh-CN" altLang="en-US" b="1">
                <a:solidFill>
                  <a:schemeClr val="folHlink"/>
                </a:solidFill>
              </a:rPr>
              <a:t>分</a:t>
            </a:r>
            <a:r>
              <a:rPr lang="zh-CN" altLang="en-US" b="1">
                <a:solidFill>
                  <a:srgbClr val="0000FF"/>
                </a:solidFill>
              </a:rPr>
              <a:t>）表现了浓厚的思乡之情。（</a:t>
            </a:r>
            <a:r>
              <a:rPr lang="en-US" altLang="zh-CN" b="1">
                <a:solidFill>
                  <a:schemeClr val="folHlink"/>
                </a:solidFill>
              </a:rPr>
              <a:t>2</a:t>
            </a:r>
            <a:r>
              <a:rPr lang="zh-CN" altLang="en-US" b="1">
                <a:solidFill>
                  <a:schemeClr val="folHlink"/>
                </a:solidFill>
              </a:rPr>
              <a:t>分</a:t>
            </a:r>
            <a:r>
              <a:rPr lang="zh-CN" altLang="en-US" b="1">
                <a:solidFill>
                  <a:srgbClr val="0000FF"/>
                </a:solidFill>
              </a:rPr>
              <a:t>）</a:t>
            </a:r>
            <a:endParaRPr lang="zh-CN" altLang="en-US" sz="2800" b="1">
              <a:solidFill>
                <a:srgbClr val="0000FF"/>
              </a:solidFill>
              <a:latin typeface="宋体" pitchFamily="2" charset="-122"/>
            </a:endParaRP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solidFill>
                  <a:schemeClr val="folHlink"/>
                </a:solidFill>
                <a:latin typeface="宋体" pitchFamily="2" charset="-122"/>
              </a:rPr>
              <a:t>答题思路：</a:t>
            </a:r>
            <a:r>
              <a:rPr lang="zh-CN" altLang="en-US" b="1">
                <a:solidFill>
                  <a:srgbClr val="0000FF"/>
                </a:solidFill>
              </a:rPr>
              <a:t>通过写什么</a:t>
            </a:r>
            <a:r>
              <a:rPr lang="zh-CN" altLang="en-US" b="1">
                <a:solidFill>
                  <a:schemeClr val="folHlink"/>
                </a:solidFill>
              </a:rPr>
              <a:t>内容</a:t>
            </a:r>
            <a:r>
              <a:rPr lang="en-US" altLang="zh-CN" b="1">
                <a:solidFill>
                  <a:srgbClr val="0000FF"/>
                </a:solidFill>
              </a:rPr>
              <a:t>+</a:t>
            </a:r>
            <a:r>
              <a:rPr lang="zh-CN" altLang="en-US" b="1">
                <a:solidFill>
                  <a:srgbClr val="0000FF"/>
                </a:solidFill>
              </a:rPr>
              <a:t>表达了什么</a:t>
            </a:r>
            <a:r>
              <a:rPr lang="zh-CN" altLang="en-US" b="1">
                <a:solidFill>
                  <a:schemeClr val="folHlink"/>
                </a:solidFill>
              </a:rPr>
              <a:t>感情</a:t>
            </a: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endParaRPr lang="zh-CN" altLang="en-US" b="1">
              <a:latin typeface="宋体" pitchFamily="2" charset="-122"/>
            </a:endParaRP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     </a:t>
            </a:r>
            <a:endParaRPr lang="zh-CN" altLang="en-US" sz="3600" b="1">
              <a:solidFill>
                <a:srgbClr val="0000FF"/>
              </a:solidFill>
              <a:latin typeface="宋体" pitchFamily="2" charset="-122"/>
            </a:endParaRPr>
          </a:p>
          <a:p>
            <a:pPr lvl="0"/>
            <a:endParaRPr lang="zh-CN" altLang="en-US" b="1">
              <a:latin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/>
          <p:nvPr/>
        </p:nvSpPr>
        <p:spPr>
          <a:xfrm>
            <a:off x="179388" y="504825"/>
            <a:ext cx="8572500" cy="7042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266700"/>
            <a:r>
              <a:rPr lang="zh-CN" altLang="en-US" b="1">
                <a:solidFill>
                  <a:schemeClr val="folHlink"/>
                </a:solidFill>
              </a:rPr>
              <a:t>★</a:t>
            </a:r>
            <a:r>
              <a:rPr lang="zh-CN" altLang="en-US" sz="4400" b="1">
                <a:solidFill>
                  <a:schemeClr val="folHlink"/>
                </a:solidFill>
                <a:ea typeface="Times New Roman" pitchFamily="18" charset="0"/>
              </a:rPr>
              <a:t>提问方式：</a:t>
            </a:r>
          </a:p>
          <a:p>
            <a:pPr marL="0" lvl="0" indent="266700"/>
            <a:r>
              <a:rPr lang="en-US" altLang="zh-CN" sz="3600" b="1">
                <a:ea typeface="Times New Roman" pitchFamily="18" charset="0"/>
              </a:rPr>
              <a:t>1</a:t>
            </a:r>
            <a:r>
              <a:rPr lang="zh-CN" altLang="en-US" sz="3600" b="1">
                <a:ea typeface="Times New Roman" pitchFamily="18" charset="0"/>
              </a:rPr>
              <a:t>、这首诗蕴含（体现）了诗人什么样的感情？试作简要分析。</a:t>
            </a:r>
          </a:p>
          <a:p>
            <a:pPr marL="0" lvl="0" indent="266700"/>
            <a:r>
              <a:rPr lang="en-US" altLang="zh-CN" sz="3600" b="1"/>
              <a:t>2</a:t>
            </a:r>
            <a:r>
              <a:rPr lang="zh-CN" altLang="en-US" sz="3600" b="1"/>
              <a:t>、结合</a:t>
            </a:r>
            <a:r>
              <a:rPr lang="en-US" altLang="zh-CN" sz="3600" b="1"/>
              <a:t>××</a:t>
            </a:r>
            <a:r>
              <a:rPr lang="zh-CN" altLang="en-US" sz="3600" b="1"/>
              <a:t>句子，分析作者的思想感情。</a:t>
            </a:r>
            <a:endParaRPr lang="zh-CN" altLang="en-US" sz="3200" b="1"/>
          </a:p>
          <a:p>
            <a:pPr marL="0" lvl="0" indent="266700"/>
            <a:r>
              <a:rPr lang="zh-CN" altLang="en-US" b="1">
                <a:solidFill>
                  <a:schemeClr val="folHlink"/>
                </a:solidFill>
              </a:rPr>
              <a:t>★</a:t>
            </a:r>
            <a:r>
              <a:rPr lang="zh-CN" altLang="en-US" sz="4400" b="1">
                <a:solidFill>
                  <a:schemeClr val="folHlink"/>
                </a:solidFill>
                <a:ea typeface="Times New Roman" pitchFamily="18" charset="0"/>
              </a:rPr>
              <a:t>解题思路：</a:t>
            </a:r>
          </a:p>
          <a:p>
            <a:pPr marL="0" lvl="0" indent="266700"/>
            <a:endParaRPr lang="zh-CN" altLang="en-US" b="1">
              <a:solidFill>
                <a:schemeClr val="folHlink"/>
              </a:solidFill>
            </a:endParaRPr>
          </a:p>
          <a:p>
            <a:pPr marL="0" lvl="0" indent="266700"/>
            <a:r>
              <a:rPr lang="zh-CN" altLang="en-US" b="1">
                <a:ea typeface="Times New Roman" pitchFamily="18" charset="0"/>
              </a:rPr>
              <a:t>写了什么</a:t>
            </a:r>
            <a:r>
              <a:rPr lang="zh-CN" altLang="en-US" b="1">
                <a:solidFill>
                  <a:schemeClr val="folHlink"/>
                </a:solidFill>
                <a:ea typeface="Times New Roman" pitchFamily="18" charset="0"/>
              </a:rPr>
              <a:t>内容</a:t>
            </a:r>
            <a:r>
              <a:rPr lang="en-US" altLang="zh-CN" b="1">
                <a:ea typeface="Times New Roman" pitchFamily="18" charset="0"/>
              </a:rPr>
              <a:t>+</a:t>
            </a:r>
            <a:r>
              <a:rPr lang="zh-CN" altLang="en-US" b="1">
                <a:ea typeface="Times New Roman" pitchFamily="18" charset="0"/>
              </a:rPr>
              <a:t>抒发（寄寓</a:t>
            </a:r>
            <a:r>
              <a:rPr lang="en-US" altLang="zh-CN" b="1">
                <a:ea typeface="Times New Roman" pitchFamily="18" charset="0"/>
              </a:rPr>
              <a:t>/</a:t>
            </a:r>
            <a:r>
              <a:rPr lang="zh-CN" altLang="en-US" b="1">
                <a:ea typeface="Times New Roman" pitchFamily="18" charset="0"/>
              </a:rPr>
              <a:t>揭露）了什么</a:t>
            </a:r>
            <a:r>
              <a:rPr lang="zh-CN" altLang="en-US" b="1">
                <a:solidFill>
                  <a:schemeClr val="folHlink"/>
                </a:solidFill>
                <a:ea typeface="Times New Roman" pitchFamily="18" charset="0"/>
              </a:rPr>
              <a:t>感</a:t>
            </a:r>
            <a:r>
              <a:rPr lang="zh-CN" altLang="en-US" b="1">
                <a:solidFill>
                  <a:schemeClr val="folHlink"/>
                </a:solidFill>
              </a:rPr>
              <a:t>情</a:t>
            </a:r>
          </a:p>
          <a:p>
            <a:pPr marL="0" lvl="0" indent="266700"/>
            <a:endParaRPr lang="zh-CN" altLang="en-US" b="1">
              <a:solidFill>
                <a:schemeClr val="folHlink"/>
              </a:solidFill>
            </a:endParaRPr>
          </a:p>
          <a:p>
            <a:pPr marL="0" lvl="0" indent="266700"/>
            <a:endParaRPr lang="zh-CN" altLang="en-US" sz="3200" b="1"/>
          </a:p>
          <a:p>
            <a:pPr marL="0" lvl="0" indent="266700"/>
            <a:endParaRPr lang="zh-CN" altLang="en-US" sz="3200" b="1">
              <a:solidFill>
                <a:srgbClr val="0000FF"/>
              </a:solidFill>
              <a:ea typeface="Times New Roman" pitchFamily="18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/>
          <p:nvPr/>
        </p:nvSpPr>
        <p:spPr>
          <a:xfrm>
            <a:off x="395288" y="120650"/>
            <a:ext cx="7535862" cy="2897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266700" eaLnBrk="1" hangingPunct="1"/>
            <a:r>
              <a:rPr lang="zh-CN" altLang="en-US" sz="3200" b="1">
                <a:solidFill>
                  <a:schemeClr val="folHlink"/>
                </a:solidFill>
              </a:rPr>
              <a:t>原题重做：</a:t>
            </a:r>
          </a:p>
          <a:p>
            <a:pPr marL="0" lvl="0" indent="266700" eaLnBrk="1" hangingPunct="1"/>
            <a:r>
              <a:rPr lang="zh-CN" altLang="en-US"/>
              <a:t>               </a:t>
            </a:r>
            <a:r>
              <a:rPr lang="zh-CN" altLang="en-US" sz="2800" b="1">
                <a:solidFill>
                  <a:srgbClr val="FF3399"/>
                </a:solidFill>
                <a:latin typeface="宋体" pitchFamily="2" charset="-122"/>
              </a:rPr>
              <a:t>邯郸冬至夜思家</a:t>
            </a:r>
            <a:r>
              <a:rPr lang="zh-CN" altLang="en-US" sz="2800">
                <a:latin typeface="宋体" pitchFamily="2" charset="-122"/>
              </a:rPr>
              <a:t> </a:t>
            </a:r>
            <a:r>
              <a:rPr lang="zh-CN" altLang="en-US" sz="2800" b="1">
                <a:latin typeface="宋体" pitchFamily="2" charset="-122"/>
              </a:rPr>
              <a:t>                 </a:t>
            </a:r>
            <a:r>
              <a:rPr lang="zh-CN" altLang="en-US" sz="2800">
                <a:latin typeface="宋体" pitchFamily="2" charset="-122"/>
              </a:rPr>
              <a:t> </a:t>
            </a:r>
            <a:r>
              <a:rPr lang="zh-CN" altLang="en-US" sz="2800" b="1">
                <a:solidFill>
                  <a:srgbClr val="CC0099"/>
                </a:solidFill>
                <a:latin typeface="宋体" pitchFamily="2" charset="-122"/>
              </a:rPr>
              <a:t>                         </a:t>
            </a:r>
            <a:r>
              <a:rPr lang="zh-CN" altLang="en-US" sz="2800">
                <a:latin typeface="宋体" pitchFamily="2" charset="-122"/>
              </a:rPr>
              <a:t>  </a:t>
            </a:r>
          </a:p>
          <a:p>
            <a:pPr marL="0" lvl="0" indent="266700" eaLnBrk="1" hangingPunct="1"/>
            <a:r>
              <a:rPr lang="zh-CN" altLang="en-US" sz="2800">
                <a:latin typeface="宋体" pitchFamily="2" charset="-122"/>
              </a:rPr>
              <a:t>               </a:t>
            </a:r>
            <a:r>
              <a:rPr lang="zh-CN" altLang="en-US" sz="2800" b="1">
                <a:latin typeface="宋体" pitchFamily="2" charset="-122"/>
              </a:rPr>
              <a:t>白居易</a:t>
            </a:r>
            <a:r>
              <a:rPr lang="zh-CN" altLang="en-US" sz="2800">
                <a:solidFill>
                  <a:schemeClr val="hlink"/>
                </a:solidFill>
                <a:latin typeface="宋体" pitchFamily="2" charset="-122"/>
              </a:rPr>
              <a:t> </a:t>
            </a:r>
          </a:p>
          <a:p>
            <a:pPr marL="0" lvl="0" indent="266700" algn="ctr" eaLnBrk="1" hangingPunct="1"/>
            <a:r>
              <a:rPr lang="zh-CN" altLang="en-US" sz="2800" b="1">
                <a:latin typeface="宋体" pitchFamily="2" charset="-122"/>
              </a:rPr>
              <a:t>邯郸驿里逢冬至，抱膝灯前影伴身。</a:t>
            </a:r>
            <a:br>
              <a:rPr lang="zh-CN" altLang="en-US" sz="2800" b="1">
                <a:latin typeface="宋体" pitchFamily="2" charset="-122"/>
              </a:rPr>
            </a:br>
            <a:endParaRPr lang="zh-CN" altLang="en-US" sz="2800" b="1">
              <a:latin typeface="宋体" pitchFamily="2" charset="-122"/>
            </a:endParaRPr>
          </a:p>
          <a:p>
            <a:pPr marL="0" lvl="0" indent="266700" algn="ctr" eaLnBrk="1" hangingPunct="1"/>
            <a:r>
              <a:rPr lang="zh-CN" altLang="en-US" sz="2800" b="1">
                <a:latin typeface="宋体" pitchFamily="2" charset="-122"/>
              </a:rPr>
              <a:t>想得家中夜深坐，还应说着远行人。</a:t>
            </a:r>
          </a:p>
        </p:txBody>
      </p:sp>
      <p:sp>
        <p:nvSpPr>
          <p:cNvPr id="16387" name="Text Box 3"/>
          <p:cNvSpPr/>
          <p:nvPr/>
        </p:nvSpPr>
        <p:spPr>
          <a:xfrm>
            <a:off x="1384300" y="4083050"/>
            <a:ext cx="635635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6388" name="Text Box 4"/>
          <p:cNvSpPr/>
          <p:nvPr/>
        </p:nvSpPr>
        <p:spPr>
          <a:xfrm>
            <a:off x="179388" y="3213100"/>
            <a:ext cx="8424862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/>
              <a:t>问题：诗歌的三、四两句是</a:t>
            </a:r>
            <a:r>
              <a:rPr lang="zh-CN" altLang="en-US" sz="2800" b="1">
                <a:solidFill>
                  <a:schemeClr val="folHlink"/>
                </a:solidFill>
              </a:rPr>
              <a:t>如何</a:t>
            </a:r>
            <a:r>
              <a:rPr lang="zh-CN" altLang="en-US" sz="2800" b="1"/>
              <a:t>表现作者的思想感情的？（</a:t>
            </a:r>
            <a:r>
              <a:rPr lang="en-US" altLang="zh-CN" sz="2800" b="1"/>
              <a:t>4</a:t>
            </a:r>
            <a:r>
              <a:rPr lang="zh-CN" altLang="en-US" sz="2800" b="1"/>
              <a:t>分）</a:t>
            </a:r>
          </a:p>
        </p:txBody>
      </p:sp>
      <p:sp>
        <p:nvSpPr>
          <p:cNvPr id="16389" name="Text Box 5"/>
          <p:cNvSpPr/>
          <p:nvPr/>
        </p:nvSpPr>
        <p:spPr>
          <a:xfrm>
            <a:off x="250825" y="4149725"/>
            <a:ext cx="8424863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chemeClr val="folHlink"/>
                </a:solidFill>
              </a:rPr>
              <a:t>参考答案</a:t>
            </a:r>
            <a:r>
              <a:rPr lang="zh-CN" altLang="en-US" sz="2800">
                <a:solidFill>
                  <a:schemeClr val="folHlink"/>
                </a:solidFill>
              </a:rPr>
              <a:t>：</a:t>
            </a:r>
            <a:r>
              <a:rPr lang="zh-CN" altLang="en-US" sz="2800" b="1">
                <a:solidFill>
                  <a:srgbClr val="0000FF"/>
                </a:solidFill>
              </a:rPr>
              <a:t>运用虚写的手法，（</a:t>
            </a:r>
            <a:r>
              <a:rPr lang="en-US" altLang="zh-CN" sz="2800" b="1">
                <a:solidFill>
                  <a:schemeClr val="folHlink"/>
                </a:solidFill>
              </a:rPr>
              <a:t>1</a:t>
            </a:r>
            <a:r>
              <a:rPr lang="zh-CN" altLang="en-US" sz="2800" b="1">
                <a:solidFill>
                  <a:schemeClr val="folHlink"/>
                </a:solidFill>
              </a:rPr>
              <a:t>分</a:t>
            </a:r>
            <a:r>
              <a:rPr lang="zh-CN" altLang="en-US" sz="2800" b="1">
                <a:solidFill>
                  <a:srgbClr val="0000FF"/>
                </a:solidFill>
              </a:rPr>
              <a:t>）作者不说自己想家，而是通过想象家里人深夜想念自己这个远行人的情景，（</a:t>
            </a:r>
            <a:r>
              <a:rPr lang="en-US" altLang="zh-CN" sz="2800" b="1">
                <a:solidFill>
                  <a:schemeClr val="folHlink"/>
                </a:solidFill>
              </a:rPr>
              <a:t>1</a:t>
            </a:r>
            <a:r>
              <a:rPr lang="zh-CN" altLang="en-US" sz="2800" b="1">
                <a:solidFill>
                  <a:schemeClr val="folHlink"/>
                </a:solidFill>
              </a:rPr>
              <a:t>分</a:t>
            </a:r>
            <a:r>
              <a:rPr lang="zh-CN" altLang="en-US" sz="2800" b="1">
                <a:solidFill>
                  <a:srgbClr val="0000FF"/>
                </a:solidFill>
              </a:rPr>
              <a:t>）更突出了自己的思家之情。（</a:t>
            </a:r>
            <a:r>
              <a:rPr lang="en-US" altLang="zh-CN" sz="2800" b="1">
                <a:solidFill>
                  <a:schemeClr val="folHlink"/>
                </a:solidFill>
              </a:rPr>
              <a:t>2</a:t>
            </a:r>
            <a:r>
              <a:rPr lang="zh-CN" altLang="en-US" sz="2800" b="1">
                <a:solidFill>
                  <a:schemeClr val="folHlink"/>
                </a:solidFill>
              </a:rPr>
              <a:t>分</a:t>
            </a:r>
            <a:r>
              <a:rPr lang="zh-CN" altLang="en-US" sz="2800" b="1">
                <a:solidFill>
                  <a:srgbClr val="0000FF"/>
                </a:solidFill>
              </a:rPr>
              <a:t>）</a:t>
            </a:r>
            <a:r>
              <a:rPr lang="zh-CN" altLang="en-US" sz="28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6390" name="Text Box 6"/>
          <p:cNvSpPr/>
          <p:nvPr/>
        </p:nvSpPr>
        <p:spPr>
          <a:xfrm>
            <a:off x="179388" y="5589588"/>
            <a:ext cx="8640762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/>
              <a:t>答题思路：运用什么手法</a:t>
            </a:r>
            <a:r>
              <a:rPr lang="en-US" altLang="zh-CN" sz="3200" b="1">
                <a:solidFill>
                  <a:schemeClr val="folHlink"/>
                </a:solidFill>
              </a:rPr>
              <a:t>+</a:t>
            </a:r>
            <a:r>
              <a:rPr lang="zh-CN" altLang="en-US" sz="3200" b="1"/>
              <a:t>写了什么内容</a:t>
            </a:r>
            <a:r>
              <a:rPr lang="en-US" altLang="zh-CN" sz="3200" b="1">
                <a:solidFill>
                  <a:schemeClr val="folHlink"/>
                </a:solidFill>
              </a:rPr>
              <a:t>+</a:t>
            </a:r>
            <a:r>
              <a:rPr lang="zh-CN" altLang="en-US" sz="3200" b="1"/>
              <a:t>抒发什么感情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/>
          <p:nvPr/>
        </p:nvSpPr>
        <p:spPr>
          <a:xfrm>
            <a:off x="179388" y="-53975"/>
            <a:ext cx="8763000" cy="3625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266700" eaLnBrk="1" hangingPunct="1"/>
            <a:r>
              <a:rPr lang="zh-CN" altLang="en-US" sz="3200" b="1">
                <a:solidFill>
                  <a:schemeClr val="folHlink"/>
                </a:solidFill>
                <a:latin typeface="宋体" pitchFamily="2" charset="-122"/>
              </a:rPr>
              <a:t>答题思路探究二：</a:t>
            </a:r>
          </a:p>
          <a:p>
            <a:pPr marL="0" lvl="0" indent="266700" eaLnBrk="1" hangingPunct="1"/>
            <a:r>
              <a:rPr lang="zh-CN" altLang="en-US" sz="3200" b="1">
                <a:latin typeface="宋体" pitchFamily="2" charset="-122"/>
              </a:rPr>
              <a:t> </a:t>
            </a:r>
            <a:r>
              <a:rPr lang="zh-CN" altLang="en-US"/>
              <a:t>              </a:t>
            </a:r>
            <a:r>
              <a:rPr lang="zh-CN" altLang="en-US" sz="3200" b="1"/>
              <a:t>中夜起望西园值月上</a:t>
            </a:r>
          </a:p>
          <a:p>
            <a:pPr marL="0" lvl="0" indent="266700" algn="ctr" eaLnBrk="1" hangingPunct="1"/>
            <a:r>
              <a:rPr lang="zh-CN" altLang="en-US" sz="3200" b="1"/>
              <a:t>柳宗元</a:t>
            </a:r>
          </a:p>
          <a:p>
            <a:pPr marL="0" lvl="0" indent="266700" algn="ctr" eaLnBrk="1" hangingPunct="1"/>
            <a:r>
              <a:rPr lang="zh-CN" altLang="en-US" sz="3200" b="1"/>
              <a:t>觉闻繁露坠，开户临西园。</a:t>
            </a:r>
            <a:br>
              <a:rPr lang="zh-CN" altLang="en-US" sz="3200" b="1"/>
            </a:br>
            <a:r>
              <a:rPr lang="zh-CN" altLang="en-US" sz="3200" b="1"/>
              <a:t>寒月上东岭，泠泠疏竹根。</a:t>
            </a:r>
            <a:br>
              <a:rPr lang="zh-CN" altLang="en-US" sz="3200" b="1"/>
            </a:br>
            <a:r>
              <a:rPr lang="zh-CN" altLang="en-US" sz="3200" b="1"/>
              <a:t>石泉远逾响，山鸟时一喧。</a:t>
            </a:r>
            <a:br>
              <a:rPr lang="zh-CN" altLang="en-US" sz="3200" b="1"/>
            </a:br>
            <a:r>
              <a:rPr lang="zh-CN" altLang="en-US" sz="3200" b="1"/>
              <a:t>倚楹遂至旦，寂寞将何言。</a:t>
            </a:r>
          </a:p>
        </p:txBody>
      </p:sp>
      <p:sp>
        <p:nvSpPr>
          <p:cNvPr id="17411" name="Rectangle 4"/>
          <p:cNvSpPr/>
          <p:nvPr/>
        </p:nvSpPr>
        <p:spPr>
          <a:xfrm>
            <a:off x="0" y="3789363"/>
            <a:ext cx="8920163" cy="528637"/>
          </a:xfrm>
          <a:prstGeom prst="rect">
            <a:avLst/>
          </a:prstGeom>
          <a:noFill/>
          <a:ln>
            <a:solidFill>
              <a:srgbClr val="0000FF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/>
              <a:t>【</a:t>
            </a:r>
            <a:r>
              <a:rPr lang="zh-CN" altLang="en-US" sz="2800" b="1"/>
              <a:t>注</a:t>
            </a:r>
            <a:r>
              <a:rPr lang="en-US" altLang="zh-CN" sz="2800" b="1"/>
              <a:t>】</a:t>
            </a:r>
            <a:r>
              <a:rPr lang="zh-CN" altLang="en-US" sz="2800" b="1"/>
              <a:t>：这首五言古诗作于诗人贬谪永州之时。</a:t>
            </a:r>
            <a:r>
              <a:rPr lang="zh-CN" altLang="en-US" sz="2800"/>
              <a:t> </a:t>
            </a:r>
          </a:p>
        </p:txBody>
      </p:sp>
      <p:sp>
        <p:nvSpPr>
          <p:cNvPr id="17412" name="Rectangle 5"/>
          <p:cNvSpPr/>
          <p:nvPr/>
        </p:nvSpPr>
        <p:spPr>
          <a:xfrm>
            <a:off x="0" y="4797425"/>
            <a:ext cx="8674100" cy="120015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问题：请结合全诗分析其中表达了诗人怎样的情怀？（</a:t>
            </a:r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分）</a:t>
            </a:r>
            <a:endParaRPr lang="en-US" altLang="zh-CN" sz="36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250825" y="1125538"/>
            <a:ext cx="8153400" cy="4498975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>
              <a:buNone/>
            </a:pPr>
            <a:r>
              <a:rPr lang="zh-CN" altLang="en-US" b="1"/>
              <a:t>学生答案：</a:t>
            </a: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学生①：表达了诗人被贬之后仕途失意的苦闷和知己难觅的孤寂。</a:t>
            </a: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学生②：通过写繁露、寒月、疏竹、石泉、山鸟等景象，描绘了一幅寂静、空旷的画面，表达了作者内心的孤寂与苦闷。</a:t>
            </a: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latin typeface="宋体" pitchFamily="2" charset="-122"/>
              </a:rPr>
              <a:t>标准答案：</a:t>
            </a: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诗人借助繁露、寒月、疏竹、石泉、山鸟等景象，（</a:t>
            </a:r>
            <a:r>
              <a:rPr lang="en-US" altLang="zh-CN" sz="2800" b="1">
                <a:solidFill>
                  <a:schemeClr val="folHlink"/>
                </a:solidFill>
                <a:latin typeface="宋体" pitchFamily="2" charset="-122"/>
              </a:rPr>
              <a:t>1</a:t>
            </a:r>
            <a:r>
              <a:rPr lang="zh-CN" altLang="en-US" sz="2800" b="1">
                <a:solidFill>
                  <a:schemeClr val="folHlink"/>
                </a:solidFill>
                <a:latin typeface="宋体" pitchFamily="2" charset="-122"/>
              </a:rPr>
              <a:t>分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）写出了谪居环境的凄清、静寂，</a:t>
            </a:r>
            <a:r>
              <a:rPr lang="zh-CN" altLang="en-US" sz="2800" b="1">
                <a:solidFill>
                  <a:schemeClr val="folHlink"/>
                </a:solidFill>
                <a:latin typeface="宋体" pitchFamily="2" charset="-122"/>
              </a:rPr>
              <a:t>（</a:t>
            </a:r>
            <a:r>
              <a:rPr lang="en-US" altLang="zh-CN" sz="2800" b="1">
                <a:solidFill>
                  <a:schemeClr val="folHlink"/>
                </a:solidFill>
                <a:latin typeface="宋体" pitchFamily="2" charset="-122"/>
              </a:rPr>
              <a:t>1</a:t>
            </a:r>
            <a:r>
              <a:rPr lang="zh-CN" altLang="en-US" sz="2800" b="1">
                <a:solidFill>
                  <a:schemeClr val="folHlink"/>
                </a:solidFill>
                <a:latin typeface="宋体" pitchFamily="2" charset="-122"/>
              </a:rPr>
              <a:t>分）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表达了诗人谪居中无人理解的孤寂情怀。</a:t>
            </a:r>
            <a:r>
              <a:rPr lang="zh-CN" altLang="en-US" sz="2800" b="1">
                <a:solidFill>
                  <a:schemeClr val="folHlink"/>
                </a:solidFill>
                <a:latin typeface="宋体" pitchFamily="2" charset="-122"/>
              </a:rPr>
              <a:t>（</a:t>
            </a:r>
            <a:r>
              <a:rPr lang="en-US" altLang="zh-CN" sz="2800" b="1">
                <a:solidFill>
                  <a:schemeClr val="folHlink"/>
                </a:solidFill>
                <a:latin typeface="宋体" pitchFamily="2" charset="-122"/>
              </a:rPr>
              <a:t>2</a:t>
            </a:r>
            <a:r>
              <a:rPr lang="zh-CN" altLang="en-US" sz="2800" b="1">
                <a:solidFill>
                  <a:schemeClr val="folHlink"/>
                </a:solidFill>
                <a:latin typeface="宋体" pitchFamily="2" charset="-122"/>
              </a:rPr>
              <a:t>分）</a:t>
            </a: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 b="1">
                <a:solidFill>
                  <a:schemeClr val="folHlink"/>
                </a:solidFill>
                <a:latin typeface="宋体" pitchFamily="2" charset="-122"/>
              </a:rPr>
              <a:t> </a:t>
            </a:r>
            <a:r>
              <a:rPr lang="zh-CN" altLang="en-US" sz="2800" b="1">
                <a:latin typeface="宋体" pitchFamily="2" charset="-122"/>
              </a:rPr>
              <a:t>答题思路：</a:t>
            </a:r>
            <a:r>
              <a:rPr lang="zh-CN" altLang="en-US" sz="2800" b="1">
                <a:solidFill>
                  <a:srgbClr val="0000FF"/>
                </a:solidFill>
              </a:rPr>
              <a:t>通过哪些</a:t>
            </a:r>
            <a:r>
              <a:rPr lang="zh-CN" altLang="en-US" sz="2800" b="1">
                <a:solidFill>
                  <a:schemeClr val="folHlink"/>
                </a:solidFill>
              </a:rPr>
              <a:t>景象</a:t>
            </a:r>
            <a:r>
              <a:rPr lang="en-US" altLang="zh-CN" sz="2800" b="1">
                <a:solidFill>
                  <a:srgbClr val="0000FF"/>
                </a:solidFill>
              </a:rPr>
              <a:t>+</a:t>
            </a:r>
            <a:r>
              <a:rPr lang="zh-CN" altLang="en-US" sz="2800" b="1">
                <a:solidFill>
                  <a:srgbClr val="0000FF"/>
                </a:solidFill>
              </a:rPr>
              <a:t>描绘了什么</a:t>
            </a:r>
            <a:r>
              <a:rPr lang="zh-CN" altLang="en-US" sz="2800" b="1">
                <a:solidFill>
                  <a:schemeClr val="folHlink"/>
                </a:solidFill>
              </a:rPr>
              <a:t>画面</a:t>
            </a:r>
            <a:r>
              <a:rPr lang="en-US" altLang="zh-CN" sz="2800" b="1">
                <a:solidFill>
                  <a:srgbClr val="0000FF"/>
                </a:solidFill>
              </a:rPr>
              <a:t>+</a:t>
            </a:r>
            <a:r>
              <a:rPr lang="zh-CN" altLang="en-US" sz="2800" b="1">
                <a:solidFill>
                  <a:srgbClr val="0000FF"/>
                </a:solidFill>
              </a:rPr>
              <a:t>表达了什么</a:t>
            </a:r>
            <a:r>
              <a:rPr lang="zh-CN" altLang="en-US" sz="2800" b="1">
                <a:solidFill>
                  <a:schemeClr val="folHlink"/>
                </a:solidFill>
              </a:rPr>
              <a:t>感情</a:t>
            </a: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800" b="1">
              <a:latin typeface="宋体" pitchFamily="2" charset="-122"/>
            </a:endParaRP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     </a:t>
            </a:r>
            <a:endParaRPr lang="zh-CN" altLang="en-US" sz="3600" b="1">
              <a:solidFill>
                <a:srgbClr val="0000FF"/>
              </a:solidFill>
              <a:latin typeface="宋体" pitchFamily="2" charset="-122"/>
            </a:endParaRPr>
          </a:p>
          <a:p>
            <a:pPr lvl="0"/>
            <a:endParaRPr lang="zh-CN" altLang="en-US" b="1">
              <a:latin typeface="宋体" pitchFamily="2" charset="-122"/>
            </a:endParaRPr>
          </a:p>
        </p:txBody>
      </p:sp>
      <p:sp>
        <p:nvSpPr>
          <p:cNvPr id="18435" name="Text Box 3"/>
          <p:cNvSpPr/>
          <p:nvPr/>
        </p:nvSpPr>
        <p:spPr>
          <a:xfrm>
            <a:off x="3814763" y="908050"/>
            <a:ext cx="5329237" cy="85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 sz="2000" b="1">
              <a:solidFill>
                <a:schemeClr val="folHlink"/>
              </a:solidFill>
              <a:latin typeface="宋体" pitchFamily="2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endParaRPr lang="zh-CN" altLang="en-US" sz="2000">
              <a:latin typeface="宋体" pitchFamily="2" charset="-122"/>
            </a:endParaRPr>
          </a:p>
        </p:txBody>
      </p:sp>
      <p:sp>
        <p:nvSpPr>
          <p:cNvPr id="18436" name="Text Box 4"/>
          <p:cNvSpPr/>
          <p:nvPr/>
        </p:nvSpPr>
        <p:spPr>
          <a:xfrm>
            <a:off x="5219700" y="5949950"/>
            <a:ext cx="172878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18437" name="Text Box 5"/>
          <p:cNvSpPr/>
          <p:nvPr/>
        </p:nvSpPr>
        <p:spPr>
          <a:xfrm>
            <a:off x="4500563" y="3284538"/>
            <a:ext cx="20891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folHlink"/>
                </a:solidFill>
              </a:rPr>
              <a:t>（</a:t>
            </a:r>
            <a:r>
              <a:rPr lang="en-US" altLang="zh-CN" sz="3200">
                <a:solidFill>
                  <a:schemeClr val="folHlink"/>
                </a:solidFill>
              </a:rPr>
              <a:t>4</a:t>
            </a:r>
            <a:r>
              <a:rPr lang="zh-CN" altLang="en-US" sz="3200">
                <a:solidFill>
                  <a:schemeClr val="folHlink"/>
                </a:solidFill>
              </a:rPr>
              <a:t>分）</a:t>
            </a:r>
          </a:p>
        </p:txBody>
      </p:sp>
      <p:sp>
        <p:nvSpPr>
          <p:cNvPr id="18438" name="Text Box 6"/>
          <p:cNvSpPr/>
          <p:nvPr/>
        </p:nvSpPr>
        <p:spPr>
          <a:xfrm>
            <a:off x="3276600" y="2060575"/>
            <a:ext cx="17272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folHlink"/>
                </a:solidFill>
              </a:rPr>
              <a:t>（</a:t>
            </a:r>
            <a:r>
              <a:rPr lang="en-US" altLang="zh-CN" sz="2800">
                <a:solidFill>
                  <a:schemeClr val="folHlink"/>
                </a:solidFill>
              </a:rPr>
              <a:t>2</a:t>
            </a:r>
            <a:r>
              <a:rPr lang="zh-CN" altLang="en-US" sz="2800">
                <a:solidFill>
                  <a:schemeClr val="folHlink"/>
                </a:solidFill>
              </a:rPr>
              <a:t>分）</a:t>
            </a:r>
          </a:p>
        </p:txBody>
      </p:sp>
      <p:sp>
        <p:nvSpPr>
          <p:cNvPr id="18439" name="Text Box 7"/>
          <p:cNvSpPr/>
          <p:nvPr/>
        </p:nvSpPr>
        <p:spPr>
          <a:xfrm>
            <a:off x="107950" y="188913"/>
            <a:ext cx="8712200" cy="1647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问题：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请结合全诗分析其中表达了诗人怎样的情怀？（</a:t>
            </a:r>
            <a:r>
              <a:rPr lang="en-US" altLang="zh-CN" sz="2800" b="1">
                <a:solidFill>
                  <a:schemeClr val="folHlink"/>
                </a:solidFill>
                <a:latin typeface="宋体" pitchFamily="2" charset="-122"/>
              </a:rPr>
              <a:t>4</a:t>
            </a:r>
            <a:r>
              <a:rPr lang="zh-CN" altLang="en-US" sz="2800" b="1">
                <a:solidFill>
                  <a:schemeClr val="folHlink"/>
                </a:solidFill>
                <a:latin typeface="宋体" pitchFamily="2" charset="-122"/>
              </a:rPr>
              <a:t>分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）</a:t>
            </a:r>
            <a:endParaRPr lang="en-US" altLang="zh-CN" sz="2800" b="1">
              <a:solidFill>
                <a:srgbClr val="0000FF"/>
              </a:solidFill>
              <a:latin typeface="宋体" pitchFamily="2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endParaRPr lang="zh-CN" altLang="en-US" sz="2800" b="1">
              <a:latin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/>
          <p:nvPr/>
        </p:nvSpPr>
        <p:spPr>
          <a:xfrm>
            <a:off x="0" y="-558800"/>
            <a:ext cx="8572500" cy="6672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266700"/>
            <a:endParaRPr lang="zh-CN" altLang="en-US" sz="4800" b="1">
              <a:solidFill>
                <a:schemeClr val="folHlink"/>
              </a:solidFill>
              <a:ea typeface="Times New Roman" pitchFamily="18" charset="0"/>
            </a:endParaRPr>
          </a:p>
          <a:p>
            <a:pPr marL="0" lvl="0" indent="266700"/>
            <a:r>
              <a:rPr lang="zh-CN" altLang="en-US" sz="3200" b="1">
                <a:solidFill>
                  <a:schemeClr val="folHlink"/>
                </a:solidFill>
              </a:rPr>
              <a:t>★</a:t>
            </a:r>
            <a:r>
              <a:rPr lang="zh-CN" altLang="en-US" sz="3200" b="1">
                <a:solidFill>
                  <a:schemeClr val="folHlink"/>
                </a:solidFill>
                <a:ea typeface="Times New Roman" pitchFamily="18" charset="0"/>
              </a:rPr>
              <a:t>提问方式：</a:t>
            </a:r>
          </a:p>
          <a:p>
            <a:pPr marL="0" lvl="0" indent="266700"/>
            <a:r>
              <a:rPr lang="en-US" altLang="zh-CN" sz="3200" b="1">
                <a:latin typeface="宋体" pitchFamily="2" charset="-122"/>
              </a:rPr>
              <a:t>1</a:t>
            </a:r>
            <a:r>
              <a:rPr lang="zh-CN" altLang="en-US" sz="3200" b="1">
                <a:latin typeface="宋体" pitchFamily="2" charset="-122"/>
              </a:rPr>
              <a:t>、</a:t>
            </a:r>
            <a:r>
              <a:rPr lang="zh-CN" altLang="en-US" sz="3200" b="1"/>
              <a:t>这首诗描绘了一幅什么样的画面</a:t>
            </a:r>
            <a:r>
              <a:rPr lang="en-US" altLang="zh-CN" sz="3200" b="1"/>
              <a:t>(</a:t>
            </a:r>
            <a:r>
              <a:rPr lang="zh-CN" altLang="en-US" sz="3200" b="1"/>
              <a:t>景象</a:t>
            </a:r>
            <a:r>
              <a:rPr lang="en-US" altLang="zh-CN" sz="3200" b="1"/>
              <a:t>)</a:t>
            </a:r>
            <a:r>
              <a:rPr lang="zh-CN" altLang="en-US" sz="3200" b="1"/>
              <a:t>，  表达了作者怎样的感情</a:t>
            </a:r>
            <a:r>
              <a:rPr lang="en-US" altLang="zh-CN" sz="3200" b="1"/>
              <a:t>?</a:t>
            </a:r>
          </a:p>
          <a:p>
            <a:pPr marL="0" lvl="0" indent="266700"/>
            <a:r>
              <a:rPr lang="en-US" altLang="zh-CN" sz="3200" b="1">
                <a:latin typeface="宋体" pitchFamily="2" charset="-122"/>
              </a:rPr>
              <a:t>2</a:t>
            </a:r>
            <a:r>
              <a:rPr lang="zh-CN" altLang="en-US" sz="3200" b="1">
                <a:latin typeface="宋体" pitchFamily="2" charset="-122"/>
              </a:rPr>
              <a:t>、</a:t>
            </a:r>
            <a:r>
              <a:rPr lang="zh-CN" altLang="en-US" sz="3200" b="1"/>
              <a:t>作者借</a:t>
            </a:r>
            <a:r>
              <a:rPr lang="en-US" altLang="zh-CN" sz="3200" b="1"/>
              <a:t>× ×</a:t>
            </a:r>
            <a:r>
              <a:rPr lang="zh-CN" altLang="en-US" sz="3200" b="1"/>
              <a:t>物抒发了一种什么样的情怀？</a:t>
            </a:r>
          </a:p>
          <a:p>
            <a:pPr marL="0" lvl="0" indent="266700"/>
            <a:r>
              <a:rPr lang="en-US" altLang="zh-CN" sz="3200" b="1">
                <a:latin typeface="宋体" pitchFamily="2" charset="-122"/>
                <a:ea typeface="Times New Roman" pitchFamily="18" charset="0"/>
              </a:rPr>
              <a:t>3</a:t>
            </a:r>
            <a:r>
              <a:rPr lang="zh-CN" altLang="en-US" sz="3200" b="1">
                <a:latin typeface="宋体" pitchFamily="2" charset="-122"/>
                <a:ea typeface="Times New Roman" pitchFamily="18" charset="0"/>
              </a:rPr>
              <a:t>、</a:t>
            </a:r>
            <a:r>
              <a:rPr lang="zh-CN" altLang="en-US" sz="3200" b="1">
                <a:latin typeface="宋体" pitchFamily="2" charset="-122"/>
              </a:rPr>
              <a:t>此诗通过描写哪些景物，渲染了什么环境气氛，映衬了什么心情</a:t>
            </a:r>
            <a:r>
              <a:rPr lang="zh-CN" altLang="en-US" sz="3200" b="1"/>
              <a:t>？</a:t>
            </a:r>
          </a:p>
          <a:p>
            <a:pPr marL="0" lvl="0" indent="266700"/>
            <a:endParaRPr lang="zh-CN" altLang="en-US" sz="3200" b="1">
              <a:solidFill>
                <a:schemeClr val="folHlink"/>
              </a:solidFill>
              <a:ea typeface="Times New Roman" pitchFamily="18" charset="0"/>
            </a:endParaRPr>
          </a:p>
          <a:p>
            <a:pPr marL="0" lvl="0" indent="266700"/>
            <a:r>
              <a:rPr lang="zh-CN" altLang="en-US" sz="3200" b="1">
                <a:solidFill>
                  <a:schemeClr val="folHlink"/>
                </a:solidFill>
              </a:rPr>
              <a:t>★</a:t>
            </a:r>
            <a:r>
              <a:rPr lang="zh-CN" altLang="en-US" sz="3200" b="1">
                <a:solidFill>
                  <a:schemeClr val="folHlink"/>
                </a:solidFill>
                <a:ea typeface="Times New Roman" pitchFamily="18" charset="0"/>
              </a:rPr>
              <a:t>解题思路：</a:t>
            </a:r>
            <a:endParaRPr lang="zh-CN" altLang="en-US" sz="3200" b="1">
              <a:solidFill>
                <a:srgbClr val="0000FF"/>
              </a:solidFill>
              <a:ea typeface="Times New Roman" pitchFamily="18" charset="0"/>
            </a:endParaRPr>
          </a:p>
          <a:p>
            <a:pPr marL="0" lvl="0" indent="266700"/>
            <a:r>
              <a:rPr lang="zh-CN" altLang="en-US" sz="3200" b="1">
                <a:solidFill>
                  <a:srgbClr val="0000FF"/>
                </a:solidFill>
              </a:rPr>
              <a:t>通过哪些</a:t>
            </a:r>
            <a:r>
              <a:rPr lang="zh-CN" altLang="en-US" sz="3200" b="1">
                <a:solidFill>
                  <a:schemeClr val="folHlink"/>
                </a:solidFill>
              </a:rPr>
              <a:t>意象</a:t>
            </a:r>
            <a:r>
              <a:rPr lang="en-US" altLang="zh-CN" sz="3200" b="1">
                <a:solidFill>
                  <a:srgbClr val="0000FF"/>
                </a:solidFill>
              </a:rPr>
              <a:t>+</a:t>
            </a:r>
            <a:r>
              <a:rPr lang="zh-CN" altLang="en-US" sz="3200" b="1">
                <a:solidFill>
                  <a:srgbClr val="0000FF"/>
                </a:solidFill>
              </a:rPr>
              <a:t>营造了什么</a:t>
            </a:r>
            <a:r>
              <a:rPr lang="zh-CN" altLang="en-US" sz="3200" b="1">
                <a:solidFill>
                  <a:schemeClr val="folHlink"/>
                </a:solidFill>
              </a:rPr>
              <a:t>意境</a:t>
            </a:r>
            <a:r>
              <a:rPr lang="en-US" altLang="zh-CN" sz="3200" b="1">
                <a:solidFill>
                  <a:srgbClr val="0000FF"/>
                </a:solidFill>
              </a:rPr>
              <a:t>+</a:t>
            </a:r>
            <a:r>
              <a:rPr lang="zh-CN" altLang="en-US" sz="3200" b="1">
                <a:solidFill>
                  <a:srgbClr val="0000FF"/>
                </a:solidFill>
              </a:rPr>
              <a:t>表达了什么</a:t>
            </a:r>
            <a:r>
              <a:rPr lang="zh-CN" altLang="en-US" sz="3200" b="1">
                <a:solidFill>
                  <a:schemeClr val="folHlink"/>
                </a:solidFill>
              </a:rPr>
              <a:t>感情</a:t>
            </a:r>
            <a:endParaRPr lang="zh-CN" altLang="en-US" sz="3200" b="1"/>
          </a:p>
          <a:p>
            <a:pPr marL="0" lvl="0" indent="266700"/>
            <a:r>
              <a:rPr lang="zh-CN" altLang="en-US" sz="3200" b="1"/>
              <a:t>或：</a:t>
            </a:r>
            <a:r>
              <a:rPr lang="zh-CN" altLang="en-US" sz="3200" b="1">
                <a:solidFill>
                  <a:srgbClr val="0000FF"/>
                </a:solidFill>
              </a:rPr>
              <a:t>写了哪些</a:t>
            </a:r>
            <a:r>
              <a:rPr lang="zh-CN" altLang="en-US" sz="3200" b="1">
                <a:solidFill>
                  <a:schemeClr val="folHlink"/>
                </a:solidFill>
              </a:rPr>
              <a:t>景物</a:t>
            </a:r>
            <a:r>
              <a:rPr lang="en-US" altLang="zh-CN" sz="3200" b="1">
                <a:solidFill>
                  <a:srgbClr val="0000FF"/>
                </a:solidFill>
              </a:rPr>
              <a:t>+</a:t>
            </a:r>
            <a:r>
              <a:rPr lang="zh-CN" altLang="en-US" sz="3200" b="1">
                <a:solidFill>
                  <a:srgbClr val="0000FF"/>
                </a:solidFill>
              </a:rPr>
              <a:t>描绘了怎样的</a:t>
            </a:r>
            <a:r>
              <a:rPr lang="zh-CN" altLang="en-US" sz="3200" b="1">
                <a:solidFill>
                  <a:schemeClr val="folHlink"/>
                </a:solidFill>
              </a:rPr>
              <a:t>画面</a:t>
            </a:r>
            <a:r>
              <a:rPr lang="en-US" altLang="zh-CN" sz="3200" b="1">
                <a:solidFill>
                  <a:srgbClr val="0000FF"/>
                </a:solidFill>
              </a:rPr>
              <a:t>/</a:t>
            </a:r>
            <a:r>
              <a:rPr lang="zh-CN" altLang="en-US" sz="3200" b="1">
                <a:solidFill>
                  <a:srgbClr val="0000FF"/>
                </a:solidFill>
              </a:rPr>
              <a:t>渲染了什么</a:t>
            </a:r>
            <a:r>
              <a:rPr lang="zh-CN" altLang="en-US" sz="3200" b="1">
                <a:solidFill>
                  <a:schemeClr val="folHlink"/>
                </a:solidFill>
              </a:rPr>
              <a:t>气氛</a:t>
            </a:r>
            <a:r>
              <a:rPr lang="en-US" altLang="zh-CN" sz="3200" b="1">
                <a:solidFill>
                  <a:srgbClr val="0000FF"/>
                </a:solidFill>
              </a:rPr>
              <a:t>+</a:t>
            </a:r>
            <a:r>
              <a:rPr lang="zh-CN" altLang="en-US" sz="3200" b="1">
                <a:solidFill>
                  <a:srgbClr val="0000FF"/>
                </a:solidFill>
              </a:rPr>
              <a:t>抒发什么</a:t>
            </a:r>
            <a:r>
              <a:rPr lang="zh-CN" altLang="en-US" sz="3200" b="1">
                <a:solidFill>
                  <a:schemeClr val="folHlink"/>
                </a:solidFill>
              </a:rPr>
              <a:t>感情</a:t>
            </a:r>
          </a:p>
        </p:txBody>
      </p:sp>
      <p:sp>
        <p:nvSpPr>
          <p:cNvPr id="19459" name="Text Box 3"/>
          <p:cNvSpPr/>
          <p:nvPr/>
        </p:nvSpPr>
        <p:spPr>
          <a:xfrm>
            <a:off x="2555875" y="3573463"/>
            <a:ext cx="36004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/>
              <a:t>（写景抒情类）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/>
          <p:nvPr/>
        </p:nvSpPr>
        <p:spPr>
          <a:xfrm>
            <a:off x="0" y="692150"/>
            <a:ext cx="9467850" cy="2041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/>
              <a:t>                        天净沙</a:t>
            </a:r>
            <a:r>
              <a:rPr lang="en-US" altLang="zh-CN" sz="3200" b="1"/>
              <a:t>·</a:t>
            </a:r>
            <a:r>
              <a:rPr lang="zh-CN" altLang="en-US" sz="3200" b="1"/>
              <a:t>秋思</a:t>
            </a:r>
          </a:p>
          <a:p>
            <a:pPr marL="0" lvl="0" indent="0" eaLnBrk="1" hangingPunct="1"/>
            <a:r>
              <a:rPr lang="zh-CN" altLang="en-US" sz="3200" b="1"/>
              <a:t>                           马致远</a:t>
            </a:r>
          </a:p>
          <a:p>
            <a:pPr marL="0" lvl="0" indent="0" eaLnBrk="1" hangingPunct="1"/>
            <a:r>
              <a:rPr lang="zh-CN" altLang="en-US" sz="3200" b="1">
                <a:latin typeface="宋体" pitchFamily="2" charset="-122"/>
              </a:rPr>
              <a:t>枯藤老树昏鸦，小桥流水人家 ，古道西风瘦马。夕阳西下，断肠人在天涯。</a:t>
            </a:r>
          </a:p>
        </p:txBody>
      </p:sp>
      <p:sp>
        <p:nvSpPr>
          <p:cNvPr id="20483" name="Rectangle 3"/>
          <p:cNvSpPr/>
          <p:nvPr/>
        </p:nvSpPr>
        <p:spPr>
          <a:xfrm>
            <a:off x="107950" y="2997200"/>
            <a:ext cx="903605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问题：这首词营造了一种怎样的氛围？寄寓了作者怎样的情感？（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分）</a:t>
            </a:r>
          </a:p>
        </p:txBody>
      </p:sp>
      <p:sp>
        <p:nvSpPr>
          <p:cNvPr id="20484" name="Rectangle 17"/>
          <p:cNvSpPr/>
          <p:nvPr/>
        </p:nvSpPr>
        <p:spPr>
          <a:xfrm>
            <a:off x="0" y="4221163"/>
            <a:ext cx="9144000" cy="2060575"/>
          </a:xfrm>
          <a:prstGeom prst="rect">
            <a:avLst/>
          </a:prstGeom>
          <a:noFill/>
          <a:ln w="19050">
            <a:solidFill>
              <a:srgbClr val="FF3399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参考答案：词中借助</a:t>
            </a:r>
            <a:r>
              <a:rPr lang="zh-CN" altLang="en-US" sz="32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枯藤、老树、昏鸦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等系列形象，（</a:t>
            </a:r>
            <a:r>
              <a:rPr lang="en-US" altLang="zh-CN" sz="32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）营造了一种</a:t>
            </a:r>
            <a:r>
              <a:rPr lang="zh-CN" altLang="en-US" sz="32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萧瑟、凄凉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的氛围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，（</a:t>
            </a:r>
            <a:r>
              <a:rPr lang="en-US" altLang="zh-CN" sz="28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寄寓了词人因</a:t>
            </a:r>
            <a:r>
              <a:rPr lang="zh-CN" altLang="en-US" sz="32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思念家乡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而产生的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孤寂、悲凉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的情感。（</a:t>
            </a:r>
            <a:r>
              <a:rPr lang="en-US" altLang="zh-CN" sz="32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</a:p>
        </p:txBody>
      </p:sp>
      <p:sp>
        <p:nvSpPr>
          <p:cNvPr id="20485" name="矩形 7"/>
          <p:cNvSpPr/>
          <p:nvPr/>
        </p:nvSpPr>
        <p:spPr>
          <a:xfrm>
            <a:off x="0" y="0"/>
            <a:ext cx="226853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b="1">
                <a:solidFill>
                  <a:schemeClr val="folHlink"/>
                </a:solidFill>
              </a:rPr>
              <a:t>原题重做：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/>
          <p:nvPr/>
        </p:nvSpPr>
        <p:spPr>
          <a:xfrm>
            <a:off x="898525" y="174625"/>
            <a:ext cx="184150" cy="366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zh-CN" sz="1800"/>
          </a:p>
        </p:txBody>
      </p:sp>
      <p:sp>
        <p:nvSpPr>
          <p:cNvPr id="21507" name="Text Box 3"/>
          <p:cNvSpPr/>
          <p:nvPr/>
        </p:nvSpPr>
        <p:spPr>
          <a:xfrm>
            <a:off x="0" y="549275"/>
            <a:ext cx="9144000" cy="5522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en-US" altLang="zh-CN" sz="3200" b="1">
                <a:latin typeface="宋体" pitchFamily="2" charset="-122"/>
              </a:rPr>
              <a:t>1</a:t>
            </a:r>
            <a:r>
              <a:rPr lang="zh-CN" altLang="en-US" sz="3200" b="1">
                <a:latin typeface="宋体" pitchFamily="2" charset="-122"/>
              </a:rPr>
              <a:t>、阅读下面这首宋词，回答问题：（</a:t>
            </a:r>
            <a:r>
              <a:rPr lang="en-US" altLang="zh-CN" sz="3200" b="1">
                <a:latin typeface="宋体" pitchFamily="2" charset="-122"/>
              </a:rPr>
              <a:t>2012</a:t>
            </a:r>
            <a:r>
              <a:rPr lang="zh-CN" altLang="en-US" sz="3200" b="1">
                <a:latin typeface="宋体" pitchFamily="2" charset="-122"/>
              </a:rPr>
              <a:t>陕西卷）</a:t>
            </a:r>
          </a:p>
          <a:p>
            <a:pPr marL="0" lvl="0" indent="0" eaLnBrk="1" hangingPunct="1"/>
            <a:r>
              <a:rPr lang="zh-CN" altLang="en-US" sz="3600" b="1">
                <a:latin typeface="宋体" pitchFamily="2" charset="-122"/>
              </a:rPr>
              <a:t>      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思远人     晏几道</a:t>
            </a:r>
          </a:p>
          <a:p>
            <a:pPr marL="0" lvl="0" indent="0" eaLnBrk="1" hangingPunct="1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红叶黄花秋意晚，千里念行客。飞云过尽，归鸿无信，何处寄书得？ </a:t>
            </a:r>
          </a:p>
          <a:p>
            <a:pPr marL="0" lvl="0" indent="0" eaLnBrk="1" hangingPunct="1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泪弹不尽临窗滴，就砚旋研墨。渐写到别来，此情深处，红笺为无色。</a:t>
            </a:r>
          </a:p>
          <a:p>
            <a:pPr marL="0" lvl="0" indent="0" eaLnBrk="1" hangingPunct="1"/>
            <a:r>
              <a:rPr lang="en-US" altLang="zh-CN" sz="3600" b="1">
                <a:solidFill>
                  <a:schemeClr val="folHlink"/>
                </a:solidFill>
                <a:latin typeface="宋体" pitchFamily="2" charset="-122"/>
              </a:rPr>
              <a:t>【</a:t>
            </a:r>
            <a:r>
              <a:rPr lang="zh-CN" altLang="en-US" sz="3600" b="1">
                <a:solidFill>
                  <a:schemeClr val="folHlink"/>
                </a:solidFill>
                <a:latin typeface="宋体" pitchFamily="2" charset="-122"/>
              </a:rPr>
              <a:t>问题</a:t>
            </a:r>
            <a:r>
              <a:rPr lang="en-US" altLang="zh-CN" sz="3600" b="1">
                <a:solidFill>
                  <a:schemeClr val="folHlink"/>
                </a:solidFill>
                <a:latin typeface="宋体" pitchFamily="2" charset="-122"/>
              </a:rPr>
              <a:t>】</a:t>
            </a:r>
            <a:r>
              <a:rPr lang="zh-CN" altLang="en-US" sz="3600" b="1">
                <a:solidFill>
                  <a:schemeClr val="folHlink"/>
                </a:solidFill>
                <a:latin typeface="宋体" pitchFamily="2" charset="-122"/>
              </a:rPr>
              <a:t>：</a:t>
            </a:r>
          </a:p>
          <a:p>
            <a:pPr marL="0" lvl="0" indent="0" eaLnBrk="1" hangingPunct="1"/>
            <a:r>
              <a:rPr lang="en-US" altLang="zh-CN" sz="3600" b="1">
                <a:solidFill>
                  <a:srgbClr val="0000FF"/>
                </a:solidFill>
                <a:latin typeface="宋体" pitchFamily="2" charset="-122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latin typeface="宋体" pitchFamily="2" charset="-122"/>
              </a:rPr>
              <a:t>、这首词表达了什么样的思想感情？（</a:t>
            </a:r>
            <a:r>
              <a:rPr lang="en-US" altLang="zh-CN" sz="3600" b="1">
                <a:solidFill>
                  <a:srgbClr val="0000FF"/>
                </a:solidFill>
                <a:latin typeface="宋体" pitchFamily="2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宋体" pitchFamily="2" charset="-122"/>
              </a:rPr>
              <a:t>分）</a:t>
            </a:r>
          </a:p>
          <a:p>
            <a:pPr marL="0" lvl="0" indent="0" eaLnBrk="1" hangingPunct="1"/>
            <a:r>
              <a:rPr lang="en-US" altLang="zh-CN" sz="3600" b="1">
                <a:solidFill>
                  <a:srgbClr val="0000FF"/>
                </a:solidFill>
                <a:latin typeface="宋体" pitchFamily="2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宋体" pitchFamily="2" charset="-122"/>
              </a:rPr>
              <a:t>、“红叶黄花秋意晚”一句对表达这种感情有何作用？（</a:t>
            </a:r>
            <a:r>
              <a:rPr lang="en-US" altLang="zh-CN" sz="3600" b="1">
                <a:solidFill>
                  <a:srgbClr val="0000FF"/>
                </a:solidFill>
                <a:latin typeface="宋体" pitchFamily="2" charset="-122"/>
              </a:rPr>
              <a:t>3</a:t>
            </a:r>
            <a:r>
              <a:rPr lang="zh-CN" altLang="en-US" sz="3600" b="1">
                <a:solidFill>
                  <a:srgbClr val="0000FF"/>
                </a:solidFill>
                <a:latin typeface="宋体" pitchFamily="2" charset="-122"/>
              </a:rPr>
              <a:t>分）</a:t>
            </a:r>
          </a:p>
        </p:txBody>
      </p:sp>
      <p:sp>
        <p:nvSpPr>
          <p:cNvPr id="21508" name="Text Box 5"/>
          <p:cNvSpPr/>
          <p:nvPr/>
        </p:nvSpPr>
        <p:spPr>
          <a:xfrm>
            <a:off x="0" y="3643313"/>
            <a:ext cx="18415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 sz="4400" b="1">
              <a:solidFill>
                <a:srgbClr val="0000FF"/>
              </a:solidFill>
              <a:ea typeface="华文彩云" pitchFamily="2" charset="-122"/>
            </a:endParaRPr>
          </a:p>
        </p:txBody>
      </p:sp>
      <p:sp>
        <p:nvSpPr>
          <p:cNvPr id="21509" name="Text Box 4"/>
          <p:cNvSpPr/>
          <p:nvPr/>
        </p:nvSpPr>
        <p:spPr>
          <a:xfrm>
            <a:off x="0" y="0"/>
            <a:ext cx="2339975" cy="588963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华文彩云" pitchFamily="2" charset="-122"/>
              </a:rPr>
              <a:t>实战演练</a:t>
            </a:r>
          </a:p>
        </p:txBody>
      </p:sp>
      <p:sp>
        <p:nvSpPr>
          <p:cNvPr id="21510" name="动作按钮: 前进或下一项 7">
            <a:hlinkClick r:id="rId3" action="ppaction://hlinksldjump"/>
          </p:cNvPr>
          <p:cNvSpPr/>
          <p:nvPr/>
        </p:nvSpPr>
        <p:spPr>
          <a:xfrm>
            <a:off x="8858250" y="6572250"/>
            <a:ext cx="285750" cy="285750"/>
          </a:xfrm>
          <a:prstGeom prst="actionButtonForwardNex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marR="0" lvl="0" indent="0"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468313" y="0"/>
            <a:ext cx="8153400" cy="3716338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>
              <a:buNone/>
            </a:pPr>
            <a:r>
              <a:rPr lang="zh-CN" altLang="en-US" sz="4000" b="1">
                <a:solidFill>
                  <a:schemeClr val="folHlink"/>
                </a:solidFill>
              </a:rPr>
              <a:t>参考答案：</a:t>
            </a:r>
            <a:endParaRPr lang="zh-CN" altLang="en-US" sz="4000" b="1">
              <a:solidFill>
                <a:srgbClr val="0000FF"/>
              </a:solidFill>
            </a:endParaRP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①表达了对远方行人的</a:t>
            </a:r>
            <a:r>
              <a:rPr lang="zh-CN" altLang="en-US" b="1">
                <a:solidFill>
                  <a:schemeClr val="folHlink"/>
                </a:solidFill>
                <a:latin typeface="宋体" pitchFamily="2" charset="-122"/>
              </a:rPr>
              <a:t>深切思念。</a:t>
            </a: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（</a:t>
            </a:r>
            <a:r>
              <a:rPr lang="en-US" altLang="zh-CN" b="1">
                <a:solidFill>
                  <a:srgbClr val="FF0000"/>
                </a:solidFill>
                <a:latin typeface="宋体" pitchFamily="2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宋体" pitchFamily="2" charset="-122"/>
              </a:rPr>
              <a:t>分</a:t>
            </a: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）</a:t>
            </a: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②首句以</a:t>
            </a:r>
            <a:r>
              <a:rPr lang="zh-CN" altLang="en-US" b="1">
                <a:solidFill>
                  <a:schemeClr val="folHlink"/>
                </a:solidFill>
                <a:latin typeface="宋体" pitchFamily="2" charset="-122"/>
              </a:rPr>
              <a:t>红叶黄花</a:t>
            </a: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染绘出深秋的特殊色调，（</a:t>
            </a:r>
            <a:r>
              <a:rPr lang="en-US" altLang="zh-CN" b="1">
                <a:solidFill>
                  <a:schemeClr val="folHlink"/>
                </a:solidFill>
                <a:latin typeface="宋体" pitchFamily="2" charset="-122"/>
              </a:rPr>
              <a:t>1</a:t>
            </a:r>
            <a:r>
              <a:rPr lang="zh-CN" altLang="en-US" b="1">
                <a:solidFill>
                  <a:schemeClr val="folHlink"/>
                </a:solidFill>
                <a:latin typeface="宋体" pitchFamily="2" charset="-122"/>
              </a:rPr>
              <a:t>分</a:t>
            </a: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）</a:t>
            </a:r>
            <a:r>
              <a:rPr lang="zh-CN" altLang="en-US" b="1">
                <a:solidFill>
                  <a:schemeClr val="folHlink"/>
                </a:solidFill>
                <a:latin typeface="宋体" pitchFamily="2" charset="-122"/>
              </a:rPr>
              <a:t>渲染</a:t>
            </a: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出一种悲凉的气氛，（</a:t>
            </a:r>
            <a:r>
              <a:rPr lang="en-US" altLang="zh-CN" b="1">
                <a:solidFill>
                  <a:schemeClr val="folHlink"/>
                </a:solidFill>
                <a:latin typeface="宋体" pitchFamily="2" charset="-122"/>
              </a:rPr>
              <a:t>1</a:t>
            </a:r>
            <a:r>
              <a:rPr lang="zh-CN" altLang="en-US" b="1">
                <a:solidFill>
                  <a:schemeClr val="folHlink"/>
                </a:solidFill>
                <a:latin typeface="宋体" pitchFamily="2" charset="-122"/>
              </a:rPr>
              <a:t>分</a:t>
            </a: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）增添对远方行人</a:t>
            </a:r>
            <a:r>
              <a:rPr lang="zh-CN" altLang="en-US" b="1">
                <a:solidFill>
                  <a:schemeClr val="folHlink"/>
                </a:solidFill>
                <a:latin typeface="宋体" pitchFamily="2" charset="-122"/>
              </a:rPr>
              <a:t>绵绵不绝的思念。</a:t>
            </a: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（</a:t>
            </a:r>
            <a:r>
              <a:rPr lang="en-US" altLang="zh-CN" b="1">
                <a:solidFill>
                  <a:schemeClr val="folHlink"/>
                </a:solidFill>
                <a:latin typeface="宋体" pitchFamily="2" charset="-122"/>
              </a:rPr>
              <a:t>1</a:t>
            </a:r>
            <a:r>
              <a:rPr lang="zh-CN" altLang="en-US" b="1">
                <a:solidFill>
                  <a:schemeClr val="folHlink"/>
                </a:solidFill>
                <a:latin typeface="宋体" pitchFamily="2" charset="-122"/>
              </a:rPr>
              <a:t>分</a:t>
            </a: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）</a:t>
            </a:r>
          </a:p>
          <a:p>
            <a:pPr lvl="0" eaLnBrk="1" hangingPunct="1">
              <a:spcBef>
                <a:spcPct val="0"/>
              </a:spcBef>
              <a:buClrTx/>
              <a:buFontTx/>
              <a:buNone/>
            </a:pPr>
            <a:endParaRPr lang="zh-CN" altLang="en-US" b="1">
              <a:latin typeface="宋体" pitchFamily="2" charset="-122"/>
            </a:endParaRPr>
          </a:p>
        </p:txBody>
      </p:sp>
      <p:sp>
        <p:nvSpPr>
          <p:cNvPr id="22531" name="Text Box 3"/>
          <p:cNvSpPr/>
          <p:nvPr/>
        </p:nvSpPr>
        <p:spPr>
          <a:xfrm>
            <a:off x="0" y="2781300"/>
            <a:ext cx="8964613" cy="3387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/>
              <a:t>答题小窍门：</a:t>
            </a:r>
          </a:p>
          <a:p>
            <a:pPr marL="0" lvl="0" indent="0" eaLnBrk="1" hangingPunct="1"/>
            <a:r>
              <a:rPr lang="zh-CN" altLang="en-US" sz="3600" b="1">
                <a:solidFill>
                  <a:schemeClr val="folHlink"/>
                </a:solidFill>
              </a:rPr>
              <a:t>问题：</a:t>
            </a:r>
            <a:r>
              <a:rPr lang="zh-CN" altLang="en-US" sz="3600" b="1">
                <a:solidFill>
                  <a:srgbClr val="0000FF"/>
                </a:solidFill>
              </a:rPr>
              <a:t>分析诗中景物描写对表现作者情感的作用。</a:t>
            </a:r>
          </a:p>
          <a:p>
            <a:pPr marL="0" lvl="0" indent="0" eaLnBrk="1" hangingPunct="1"/>
            <a:r>
              <a:rPr lang="zh-CN" altLang="en-US" sz="3600" b="1">
                <a:solidFill>
                  <a:schemeClr val="folHlink"/>
                </a:solidFill>
              </a:rPr>
              <a:t>思路解析：</a:t>
            </a:r>
            <a:r>
              <a:rPr lang="zh-CN" altLang="en-US" sz="3600" b="1">
                <a:solidFill>
                  <a:srgbClr val="0000FF"/>
                </a:solidFill>
              </a:rPr>
              <a:t>先答写了什么景物，接着答怎样写的，再答有什么效果（作用），最后答表达了什么情感。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07950" y="188913"/>
            <a:ext cx="4535488" cy="1189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7200" b="1" spc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49" charset="-122"/>
              </a:rPr>
              <a:t>学习目标</a:t>
            </a:r>
            <a:endParaRPr lang="zh-CN" altLang="en-US" sz="7200" b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itchFamily="49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1628775"/>
            <a:ext cx="8820150" cy="37925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en-US" altLang="zh-CN" sz="5400" b="1" spc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itchFamily="2" charset="-122"/>
              </a:rPr>
              <a:t>1</a:t>
            </a:r>
            <a:r>
              <a:rPr lang="zh-CN" altLang="en-US" sz="5400" b="1" spc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itchFamily="2" charset="-122"/>
              </a:rPr>
              <a:t>、</a:t>
            </a:r>
            <a:r>
              <a:rPr lang="zh-CN" altLang="en-US" sz="5400" b="1" spc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梳理出准确把握诗歌思想感情的方法。</a:t>
            </a:r>
            <a:endParaRPr lang="zh-CN" altLang="en-US" sz="5400" b="1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eaLnBrk="1" hangingPunct="1">
              <a:spcBef>
                <a:spcPct val="50000"/>
              </a:spcBef>
            </a:pPr>
            <a:r>
              <a:rPr lang="en-US" altLang="zh-CN" sz="5400" b="1" spc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5400" b="1" spc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、归纳有关思想感情题的答题思路，能够学以致用。</a:t>
            </a:r>
            <a:endParaRPr lang="zh-CN" altLang="en-US" sz="5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dissolv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/>
          </p:cNvSpPr>
          <p:nvPr>
            <p:ph type="title"/>
          </p:nvPr>
        </p:nvSpPr>
        <p:spPr>
          <a:xfrm>
            <a:off x="250825" y="1412875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 b="1">
                <a:solidFill>
                  <a:schemeClr val="tx1"/>
                </a:solidFill>
                <a:ea typeface="黑体" pitchFamily="49" charset="-122"/>
              </a:rPr>
              <a:t>答题指津顺口记</a:t>
            </a:r>
          </a:p>
        </p:txBody>
      </p:sp>
      <p:sp>
        <p:nvSpPr>
          <p:cNvPr id="23555" name="Rectangle 3"/>
          <p:cNvSpPr>
            <a:spLocks noGrp="1" noRot="1"/>
          </p:cNvSpPr>
          <p:nvPr>
            <p:ph type="body" idx="1"/>
          </p:nvPr>
        </p:nvSpPr>
        <p:spPr>
          <a:xfrm>
            <a:off x="179388" y="2708275"/>
            <a:ext cx="8713787" cy="4525963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>
              <a:lnSpc>
                <a:spcPct val="80000"/>
              </a:lnSpc>
            </a:pPr>
            <a:r>
              <a:rPr lang="zh-CN" altLang="en-US" sz="4000" b="1"/>
              <a:t>鉴赏</a:t>
            </a:r>
            <a:r>
              <a:rPr lang="zh-CN" altLang="en-US" sz="4000" b="1">
                <a:solidFill>
                  <a:srgbClr val="FF0000"/>
                </a:solidFill>
              </a:rPr>
              <a:t>诗情</a:t>
            </a:r>
            <a:r>
              <a:rPr lang="zh-CN" altLang="en-US" sz="4000" b="1"/>
              <a:t>莫要慌    调动</a:t>
            </a:r>
            <a:r>
              <a:rPr lang="zh-CN" altLang="en-US" sz="4000" b="1">
                <a:solidFill>
                  <a:srgbClr val="FF0000"/>
                </a:solidFill>
              </a:rPr>
              <a:t>积累</a:t>
            </a:r>
            <a:r>
              <a:rPr lang="zh-CN" altLang="en-US" sz="4000" b="1"/>
              <a:t>细思量</a:t>
            </a:r>
          </a:p>
          <a:p>
            <a:pPr lvl="0">
              <a:lnSpc>
                <a:spcPct val="80000"/>
              </a:lnSpc>
            </a:pPr>
            <a:r>
              <a:rPr lang="zh-CN" altLang="en-US" sz="4000" b="1"/>
              <a:t>先从</a:t>
            </a:r>
            <a:r>
              <a:rPr lang="zh-CN" altLang="en-US" sz="4000" b="1">
                <a:solidFill>
                  <a:srgbClr val="FF0000"/>
                </a:solidFill>
              </a:rPr>
              <a:t>标题</a:t>
            </a:r>
            <a:r>
              <a:rPr lang="zh-CN" altLang="en-US" sz="4000" b="1"/>
              <a:t>来入手    再借</a:t>
            </a:r>
            <a:r>
              <a:rPr lang="zh-CN" altLang="en-US" sz="4000" b="1">
                <a:solidFill>
                  <a:srgbClr val="FF0000"/>
                </a:solidFill>
              </a:rPr>
              <a:t>注释</a:t>
            </a:r>
            <a:r>
              <a:rPr lang="zh-CN" altLang="en-US" sz="4000" b="1"/>
              <a:t>来相帮</a:t>
            </a:r>
          </a:p>
          <a:p>
            <a:pPr lvl="0"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</a:rPr>
              <a:t>情点</a:t>
            </a:r>
            <a:r>
              <a:rPr lang="zh-CN" altLang="en-US" sz="4000" b="1"/>
              <a:t>词语要注意    抓住</a:t>
            </a:r>
            <a:r>
              <a:rPr lang="zh-CN" altLang="en-US" sz="4000" b="1">
                <a:solidFill>
                  <a:srgbClr val="FF0000"/>
                </a:solidFill>
              </a:rPr>
              <a:t>意象</a:t>
            </a:r>
            <a:r>
              <a:rPr lang="zh-CN" altLang="en-US" sz="4000" b="1"/>
              <a:t>析思想</a:t>
            </a:r>
          </a:p>
          <a:p>
            <a:pPr lvl="0">
              <a:lnSpc>
                <a:spcPct val="80000"/>
              </a:lnSpc>
            </a:pPr>
            <a:r>
              <a:rPr lang="zh-CN" altLang="en-US" sz="4000" b="1"/>
              <a:t>依照</a:t>
            </a:r>
            <a:r>
              <a:rPr lang="zh-CN" altLang="en-US" sz="4000" b="1">
                <a:solidFill>
                  <a:srgbClr val="FF0000"/>
                </a:solidFill>
              </a:rPr>
              <a:t>思路</a:t>
            </a:r>
            <a:r>
              <a:rPr lang="zh-CN" altLang="en-US" sz="4000" b="1"/>
              <a:t>来作答    自己不要</a:t>
            </a:r>
            <a:r>
              <a:rPr lang="zh-CN" altLang="en-US" sz="4000" b="1">
                <a:solidFill>
                  <a:srgbClr val="FF0000"/>
                </a:solidFill>
              </a:rPr>
              <a:t>乱</a:t>
            </a:r>
            <a:r>
              <a:rPr lang="zh-CN" altLang="en-US" sz="4000" b="1"/>
              <a:t>主张</a:t>
            </a:r>
          </a:p>
          <a:p>
            <a:pPr lvl="0">
              <a:lnSpc>
                <a:spcPct val="80000"/>
              </a:lnSpc>
            </a:pPr>
            <a:endParaRPr lang="zh-CN" altLang="en-US" sz="4000"/>
          </a:p>
        </p:txBody>
      </p:sp>
      <p:pic>
        <p:nvPicPr>
          <p:cNvPr id="2355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820400" y="102235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/>
          <p:nvPr/>
        </p:nvSpPr>
        <p:spPr>
          <a:xfrm>
            <a:off x="179388" y="1916113"/>
            <a:ext cx="8964612" cy="4446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宋体" pitchFamily="2" charset="-122"/>
              </a:rPr>
              <a:t>自由朗读预习案中的这几首诗，在自己思考理解的基础上，与组内同学合作交流，修正答案，完成探究一的内容。然后，每小组各推荐一名成员，代表本组进行展示。</a:t>
            </a: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宋体" pitchFamily="2" charset="-122"/>
              </a:rPr>
              <a:t>（</a:t>
            </a:r>
            <a:r>
              <a:rPr lang="en-US" altLang="zh-CN" sz="4400" b="1">
                <a:solidFill>
                  <a:srgbClr val="0000FF"/>
                </a:solidFill>
                <a:latin typeface="宋体" pitchFamily="2" charset="-122"/>
              </a:rPr>
              <a:t>3-5</a:t>
            </a:r>
            <a:r>
              <a:rPr lang="zh-CN" altLang="en-US" sz="4400" b="1">
                <a:solidFill>
                  <a:srgbClr val="0000FF"/>
                </a:solidFill>
                <a:latin typeface="宋体" pitchFamily="2" charset="-122"/>
              </a:rPr>
              <a:t>分钟）</a:t>
            </a:r>
          </a:p>
        </p:txBody>
      </p:sp>
      <p:sp>
        <p:nvSpPr>
          <p:cNvPr id="6147" name="Rectangle 6"/>
          <p:cNvSpPr>
            <a:spLocks noGrp="1" noRot="1"/>
          </p:cNvSpPr>
          <p:nvPr>
            <p:ph type="title"/>
          </p:nvPr>
        </p:nvSpPr>
        <p:spPr>
          <a:xfrm>
            <a:off x="250825" y="692150"/>
            <a:ext cx="854075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pPr lvl="0" algn="l"/>
            <a:r>
              <a:rPr lang="zh-CN" altLang="en-US" sz="4800" b="1">
                <a:ea typeface="黑体" pitchFamily="49" charset="-122"/>
              </a:rPr>
              <a:t>学法指导：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/>
          <p:nvPr/>
        </p:nvSpPr>
        <p:spPr>
          <a:xfrm>
            <a:off x="611188" y="57150"/>
            <a:ext cx="7535862" cy="3078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266700" eaLnBrk="1" hangingPunct="1"/>
            <a:r>
              <a:rPr lang="zh-CN" altLang="en-US" sz="2800" b="1"/>
              <a:t>例一：这首诗表现了作者怎样的思想感情？</a:t>
            </a:r>
          </a:p>
          <a:p>
            <a:pPr marL="0" lvl="0" indent="266700" eaLnBrk="1" hangingPunct="1"/>
            <a:r>
              <a:rPr lang="zh-CN" altLang="en-US"/>
              <a:t>            </a:t>
            </a:r>
            <a:r>
              <a:rPr lang="zh-CN" altLang="en-US" sz="3200" b="1"/>
              <a:t>邯郸冬至夜思家</a:t>
            </a:r>
            <a:r>
              <a:rPr lang="zh-CN" altLang="en-US"/>
              <a:t> </a:t>
            </a:r>
            <a:r>
              <a:rPr lang="zh-CN" altLang="en-US" sz="2400" b="1"/>
              <a:t>                 </a:t>
            </a:r>
            <a:r>
              <a:rPr lang="zh-CN" altLang="en-US"/>
              <a:t> </a:t>
            </a:r>
            <a:r>
              <a:rPr lang="zh-CN" altLang="en-US" sz="3200" b="1">
                <a:solidFill>
                  <a:srgbClr val="CC0099"/>
                </a:solidFill>
              </a:rPr>
              <a:t>                         </a:t>
            </a:r>
            <a:r>
              <a:rPr lang="zh-CN" altLang="en-US" sz="3200"/>
              <a:t>  </a:t>
            </a:r>
          </a:p>
          <a:p>
            <a:pPr marL="0" lvl="0" indent="266700" eaLnBrk="1" hangingPunct="1"/>
            <a:r>
              <a:rPr lang="zh-CN" altLang="en-US" sz="3200"/>
              <a:t>                      </a:t>
            </a:r>
            <a:r>
              <a:rPr lang="zh-CN" altLang="en-US" sz="3200" b="1"/>
              <a:t>白居易</a:t>
            </a:r>
            <a:r>
              <a:rPr lang="zh-CN" altLang="en-US" sz="3200">
                <a:solidFill>
                  <a:schemeClr val="hlink"/>
                </a:solidFill>
              </a:rPr>
              <a:t> </a:t>
            </a:r>
          </a:p>
          <a:p>
            <a:pPr marL="0" lvl="0" indent="266700" algn="ctr" eaLnBrk="1" hangingPunct="1"/>
            <a:r>
              <a:rPr lang="zh-CN" altLang="en-US" sz="3200" b="1"/>
              <a:t>邯郸驿里逢冬至，抱膝灯前影伴身。</a:t>
            </a:r>
            <a:br>
              <a:rPr lang="zh-CN" altLang="en-US" sz="3200" b="1"/>
            </a:br>
            <a:endParaRPr lang="zh-CN" altLang="en-US" sz="3200" b="1"/>
          </a:p>
          <a:p>
            <a:pPr marL="0" lvl="0" indent="266700" algn="ctr" eaLnBrk="1" hangingPunct="1"/>
            <a:r>
              <a:rPr lang="zh-CN" altLang="en-US" sz="3200" b="1"/>
              <a:t>想得家中夜深坐，还应说着远行人。</a:t>
            </a:r>
          </a:p>
        </p:txBody>
      </p:sp>
      <p:sp>
        <p:nvSpPr>
          <p:cNvPr id="7171" name="AutoShape 11"/>
          <p:cNvSpPr/>
          <p:nvPr/>
        </p:nvSpPr>
        <p:spPr>
          <a:xfrm>
            <a:off x="1763713" y="3068638"/>
            <a:ext cx="5689600" cy="2089150"/>
          </a:xfrm>
          <a:prstGeom prst="cloudCallout">
            <a:avLst>
              <a:gd name="adj1" fmla="val -75333"/>
              <a:gd name="adj2" fmla="val 77509"/>
            </a:avLst>
          </a:prstGeom>
          <a:solidFill>
            <a:srgbClr val="0000FF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情感的把握：</a:t>
            </a:r>
          </a:p>
          <a:p>
            <a:pPr marL="0" lvl="0" indent="0" eaLnBrk="1" hangingPunct="1"/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⑴关注“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题目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sz="36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2" name="Text Box 6"/>
          <p:cNvSpPr/>
          <p:nvPr/>
        </p:nvSpPr>
        <p:spPr>
          <a:xfrm>
            <a:off x="179388" y="5157788"/>
            <a:ext cx="8964612" cy="1160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endParaRPr lang="zh-CN" altLang="en-US" sz="2800">
              <a:solidFill>
                <a:srgbClr val="0000FF"/>
              </a:solidFill>
            </a:endParaRPr>
          </a:p>
          <a:p>
            <a:pPr marL="0" lvl="0" indent="0" eaLnBrk="1" hangingPunct="1">
              <a:spcBef>
                <a:spcPct val="50000"/>
              </a:spcBef>
            </a:pP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7173" name="Text Box 7"/>
          <p:cNvSpPr/>
          <p:nvPr/>
        </p:nvSpPr>
        <p:spPr>
          <a:xfrm>
            <a:off x="0" y="5229225"/>
            <a:ext cx="91440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</a:rPr>
              <a:t>情感：表达了作者深切的</a:t>
            </a:r>
            <a:r>
              <a:rPr lang="zh-CN" altLang="en-US" b="1">
                <a:solidFill>
                  <a:srgbClr val="FF0000"/>
                </a:solidFill>
              </a:rPr>
              <a:t>思乡念亲</a:t>
            </a:r>
            <a:r>
              <a:rPr lang="zh-CN" altLang="en-US" b="1">
                <a:solidFill>
                  <a:srgbClr val="0000FF"/>
                </a:solidFill>
              </a:rPr>
              <a:t>之情。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/>
          <p:nvPr/>
        </p:nvSpPr>
        <p:spPr>
          <a:xfrm>
            <a:off x="179388" y="260350"/>
            <a:ext cx="8763000" cy="3565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266700" eaLnBrk="1" hangingPunct="1"/>
            <a:r>
              <a:rPr lang="zh-CN" altLang="en-US" sz="2800" b="1">
                <a:latin typeface="宋体" pitchFamily="2" charset="-122"/>
              </a:rPr>
              <a:t>例二、请概括这首诗的情感。</a:t>
            </a:r>
          </a:p>
          <a:p>
            <a:pPr marL="0" lvl="0" indent="266700" algn="ctr" eaLnBrk="1" hangingPunct="1"/>
            <a:r>
              <a:rPr lang="zh-CN" altLang="en-US" sz="3200" b="1">
                <a:latin typeface="宋体" pitchFamily="2" charset="-122"/>
              </a:rPr>
              <a:t> </a:t>
            </a:r>
            <a:r>
              <a:rPr lang="zh-CN" altLang="en-US"/>
              <a:t> </a:t>
            </a:r>
            <a:r>
              <a:rPr lang="zh-CN" altLang="en-US" sz="3200" b="1"/>
              <a:t>中夜起望西园值月上</a:t>
            </a:r>
          </a:p>
          <a:p>
            <a:pPr marL="0" lvl="0" indent="266700" algn="ctr" eaLnBrk="1" hangingPunct="1"/>
            <a:r>
              <a:rPr lang="zh-CN" altLang="en-US" sz="3200" b="1"/>
              <a:t>柳宗元</a:t>
            </a:r>
          </a:p>
          <a:p>
            <a:pPr marL="0" lvl="0" indent="266700" algn="ctr" eaLnBrk="1" hangingPunct="1"/>
            <a:r>
              <a:rPr lang="zh-CN" altLang="en-US" sz="3200" b="1"/>
              <a:t>觉闻繁露坠，开户临西园。</a:t>
            </a:r>
            <a:br>
              <a:rPr lang="zh-CN" altLang="en-US" sz="3200" b="1"/>
            </a:br>
            <a:r>
              <a:rPr lang="zh-CN" altLang="en-US" sz="3200" b="1"/>
              <a:t>寒月上东岭，泠泠疏竹根。</a:t>
            </a:r>
            <a:br>
              <a:rPr lang="zh-CN" altLang="en-US" sz="3200" b="1"/>
            </a:br>
            <a:r>
              <a:rPr lang="zh-CN" altLang="en-US" sz="3200" b="1"/>
              <a:t>石泉远逾响，山鸟时一喧。</a:t>
            </a:r>
            <a:br>
              <a:rPr lang="zh-CN" altLang="en-US" sz="3200" b="1"/>
            </a:br>
            <a:r>
              <a:rPr lang="zh-CN" altLang="en-US" sz="3200" b="1"/>
              <a:t>倚楹遂至旦，寂寞将何言。</a:t>
            </a:r>
          </a:p>
        </p:txBody>
      </p:sp>
      <p:sp>
        <p:nvSpPr>
          <p:cNvPr id="8195" name="Rectangle 4"/>
          <p:cNvSpPr/>
          <p:nvPr/>
        </p:nvSpPr>
        <p:spPr>
          <a:xfrm>
            <a:off x="44450" y="4076700"/>
            <a:ext cx="8920163" cy="650875"/>
          </a:xfrm>
          <a:prstGeom prst="rect">
            <a:avLst/>
          </a:prstGeom>
          <a:noFill/>
          <a:ln>
            <a:solidFill>
              <a:srgbClr val="0000FF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en-US" altLang="zh-CN" sz="3600" b="1"/>
              <a:t>【</a:t>
            </a:r>
            <a:r>
              <a:rPr lang="zh-CN" altLang="en-US" sz="3600" b="1"/>
              <a:t>注</a:t>
            </a:r>
            <a:r>
              <a:rPr lang="en-US" altLang="zh-CN" sz="3600" b="1"/>
              <a:t>】</a:t>
            </a:r>
            <a:r>
              <a:rPr lang="zh-CN" altLang="en-US" sz="3600" b="1"/>
              <a:t>：</a:t>
            </a:r>
            <a:r>
              <a:rPr lang="zh-CN" altLang="en-US" sz="3200" b="1"/>
              <a:t>这首五言古诗作于诗人贬谪永州之时。</a:t>
            </a:r>
            <a:r>
              <a:rPr lang="zh-CN" altLang="en-US" sz="3200"/>
              <a:t> </a:t>
            </a:r>
          </a:p>
        </p:txBody>
      </p:sp>
      <p:sp>
        <p:nvSpPr>
          <p:cNvPr id="8196" name="Rectangle 5"/>
          <p:cNvSpPr/>
          <p:nvPr/>
        </p:nvSpPr>
        <p:spPr>
          <a:xfrm>
            <a:off x="179388" y="5157788"/>
            <a:ext cx="8494712" cy="120015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情感：表现了作者谪居中</a:t>
            </a:r>
            <a:r>
              <a:rPr lang="zh-CN" altLang="en-US" sz="3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无人理解的孤寂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情怀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6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7" name="AutoShape 11"/>
          <p:cNvSpPr/>
          <p:nvPr/>
        </p:nvSpPr>
        <p:spPr>
          <a:xfrm>
            <a:off x="1692275" y="1196975"/>
            <a:ext cx="7200900" cy="2714625"/>
          </a:xfrm>
          <a:prstGeom prst="cloudCallout">
            <a:avLst>
              <a:gd name="adj1" fmla="val -60009"/>
              <a:gd name="adj2" fmla="val 88245"/>
            </a:avLst>
          </a:prstGeom>
          <a:solidFill>
            <a:srgbClr val="0000FF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情感的把握：</a:t>
            </a:r>
          </a:p>
          <a:p>
            <a:pPr marL="0" lvl="0" indent="0" eaLnBrk="1" hangingPunct="1"/>
            <a:r>
              <a:rPr lang="en-US" altLang="zh-CN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关注“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注释</a:t>
            </a:r>
            <a:r>
              <a:rPr lang="en-US" altLang="zh-CN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”—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提示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作用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/>
          <p:nvPr/>
        </p:nvSpPr>
        <p:spPr>
          <a:xfrm>
            <a:off x="0" y="0"/>
            <a:ext cx="8763000" cy="2528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266700" eaLnBrk="1" hangingPunct="1"/>
            <a:r>
              <a:rPr lang="zh-CN" altLang="en-US" sz="3200" b="1">
                <a:latin typeface="宋体" pitchFamily="2" charset="-122"/>
              </a:rPr>
              <a:t>例三：请分析这首诗的情感。      </a:t>
            </a:r>
          </a:p>
          <a:p>
            <a:pPr marL="0" lvl="0" indent="266700" eaLnBrk="1" hangingPunct="1"/>
            <a:r>
              <a:rPr lang="zh-CN" altLang="en-US" sz="3200" b="1">
                <a:latin typeface="宋体" pitchFamily="2" charset="-122"/>
              </a:rPr>
              <a:t>              </a:t>
            </a:r>
            <a:r>
              <a:rPr lang="zh-CN" altLang="en-US" sz="3200" b="1"/>
              <a:t>春夜洛城闻笛</a:t>
            </a:r>
          </a:p>
          <a:p>
            <a:pPr marL="0" lvl="0" indent="266700" eaLnBrk="1" hangingPunct="1"/>
            <a:r>
              <a:rPr lang="zh-CN" altLang="en-US" sz="3200" b="1"/>
              <a:t>                                李白</a:t>
            </a:r>
          </a:p>
          <a:p>
            <a:pPr marL="0" lvl="0" indent="266700" algn="ctr" eaLnBrk="1" hangingPunct="1"/>
            <a:r>
              <a:rPr lang="zh-CN" altLang="en-US" sz="3200" b="1"/>
              <a:t>谁家玉笛暗飞声，散入春风满洛城。</a:t>
            </a:r>
          </a:p>
          <a:p>
            <a:pPr marL="0" lvl="0" indent="266700" algn="ctr" eaLnBrk="1" hangingPunct="1"/>
            <a:r>
              <a:rPr lang="zh-CN" altLang="en-US" sz="3200" b="1"/>
              <a:t> 此夜曲中闻折柳，何人不起故园情？</a:t>
            </a:r>
          </a:p>
        </p:txBody>
      </p:sp>
      <p:sp>
        <p:nvSpPr>
          <p:cNvPr id="9219" name="Rectangle 4"/>
          <p:cNvSpPr/>
          <p:nvPr/>
        </p:nvSpPr>
        <p:spPr>
          <a:xfrm>
            <a:off x="323850" y="4941888"/>
            <a:ext cx="8569325" cy="1200150"/>
          </a:xfrm>
          <a:prstGeom prst="rect">
            <a:avLst/>
          </a:prstGeom>
          <a:noFill/>
          <a:ln>
            <a:solidFill>
              <a:srgbClr val="0000FF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情感：通过写夜闻折柳笛曲，表现了作者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浓厚的思乡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之情。</a:t>
            </a:r>
          </a:p>
        </p:txBody>
      </p:sp>
      <p:sp>
        <p:nvSpPr>
          <p:cNvPr id="9220" name="AutoShape 11"/>
          <p:cNvSpPr/>
          <p:nvPr/>
        </p:nvSpPr>
        <p:spPr>
          <a:xfrm>
            <a:off x="1619250" y="1916113"/>
            <a:ext cx="6408738" cy="3024187"/>
          </a:xfrm>
          <a:prstGeom prst="cloudCallout">
            <a:avLst>
              <a:gd name="adj1" fmla="val -60106"/>
              <a:gd name="adj2" fmla="val 40759"/>
            </a:avLst>
          </a:prstGeom>
          <a:solidFill>
            <a:srgbClr val="0000FF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情感的把握：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（</a:t>
            </a:r>
            <a:r>
              <a:rPr lang="en-US" altLang="zh-CN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3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）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关注“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情点</a:t>
            </a:r>
            <a:r>
              <a:rPr lang="zh-CN" altLang="en-US" sz="3600" b="1">
                <a:solidFill>
                  <a:schemeClr val="bg1"/>
                </a:solidFill>
                <a:ea typeface="楷体_GB2312" pitchFamily="49" charset="-122"/>
              </a:rPr>
              <a:t>”</a:t>
            </a:r>
            <a:r>
              <a:rPr lang="en-US" altLang="zh-CN" sz="3600" b="1">
                <a:solidFill>
                  <a:schemeClr val="bg1"/>
                </a:solidFill>
                <a:ea typeface="楷体_GB2312" pitchFamily="49" charset="-122"/>
              </a:rPr>
              <a:t>—</a:t>
            </a:r>
            <a:r>
              <a:rPr lang="zh-CN" altLang="en-US" sz="3200" b="1">
                <a:solidFill>
                  <a:srgbClr val="FFFF00"/>
                </a:solidFill>
                <a:ea typeface="楷体_GB2312" pitchFamily="49" charset="-122"/>
              </a:rPr>
              <a:t>直接</a:t>
            </a: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或间接体现诗歌情感的</a:t>
            </a:r>
            <a:r>
              <a:rPr lang="zh-CN" altLang="en-US" sz="3200" b="1">
                <a:solidFill>
                  <a:srgbClr val="FFFF00"/>
                </a:solidFill>
                <a:ea typeface="楷体_GB2312" pitchFamily="49" charset="-122"/>
              </a:rPr>
              <a:t>词语</a:t>
            </a: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。</a:t>
            </a:r>
            <a:endParaRPr lang="en-US" altLang="zh-CN" sz="3200" b="1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/>
          <p:nvPr/>
        </p:nvSpPr>
        <p:spPr>
          <a:xfrm>
            <a:off x="0" y="188913"/>
            <a:ext cx="9467850" cy="2651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>
                <a:solidFill>
                  <a:srgbClr val="0000FF"/>
                </a:solidFill>
              </a:rPr>
              <a:t>                  </a:t>
            </a:r>
            <a:r>
              <a:rPr lang="zh-CN" altLang="en-US" sz="3200" b="1"/>
              <a:t>天净沙</a:t>
            </a:r>
            <a:r>
              <a:rPr lang="en-US" altLang="zh-CN" sz="3200" b="1"/>
              <a:t>·</a:t>
            </a:r>
            <a:r>
              <a:rPr lang="zh-CN" altLang="en-US" sz="3200" b="1"/>
              <a:t>秋思</a:t>
            </a:r>
          </a:p>
          <a:p>
            <a:pPr marL="0" lvl="0" indent="0" eaLnBrk="1" hangingPunct="1"/>
            <a:r>
              <a:rPr lang="zh-CN" altLang="en-US" sz="3200" b="1"/>
              <a:t>                           马致远</a:t>
            </a:r>
          </a:p>
          <a:p>
            <a:pPr marL="0" lvl="0" indent="0" eaLnBrk="1" hangingPunct="1"/>
            <a:r>
              <a:rPr lang="zh-CN" altLang="en-US" sz="3200" b="1"/>
              <a:t> </a:t>
            </a:r>
            <a:r>
              <a:rPr lang="zh-CN" altLang="en-US" sz="3200" b="1">
                <a:latin typeface="宋体" pitchFamily="2" charset="-122"/>
              </a:rPr>
              <a:t>枯藤 老树 昏鸦，小桥 流水 人家 ，古道 西风</a:t>
            </a:r>
          </a:p>
          <a:p>
            <a:pPr marL="0" lvl="0" indent="0" eaLnBrk="1" hangingPunct="1"/>
            <a:endParaRPr lang="zh-CN" altLang="en-US" sz="3200" b="1">
              <a:latin typeface="宋体" pitchFamily="2" charset="-122"/>
            </a:endParaRPr>
          </a:p>
          <a:p>
            <a:pPr marL="0" lvl="0" indent="0" eaLnBrk="1" hangingPunct="1"/>
            <a:r>
              <a:rPr lang="zh-CN" altLang="en-US" sz="3200" b="1">
                <a:latin typeface="宋体" pitchFamily="2" charset="-122"/>
              </a:rPr>
              <a:t> 瘦马。夕阳西下，断肠人在天涯。</a:t>
            </a:r>
          </a:p>
        </p:txBody>
      </p:sp>
      <p:sp>
        <p:nvSpPr>
          <p:cNvPr id="10243" name="矩形 7"/>
          <p:cNvSpPr/>
          <p:nvPr/>
        </p:nvSpPr>
        <p:spPr>
          <a:xfrm>
            <a:off x="250825" y="188913"/>
            <a:ext cx="10810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例四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</a:rPr>
              <a:t>、</a:t>
            </a:r>
            <a:endParaRPr lang="zh-CN" altLang="en-US" sz="3600"/>
          </a:p>
        </p:txBody>
      </p:sp>
      <p:sp>
        <p:nvSpPr>
          <p:cNvPr id="10244" name="Rectangle 16"/>
          <p:cNvSpPr/>
          <p:nvPr/>
        </p:nvSpPr>
        <p:spPr>
          <a:xfrm>
            <a:off x="1258888" y="1268413"/>
            <a:ext cx="792162" cy="576262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245" name="Rectangle 16"/>
          <p:cNvSpPr/>
          <p:nvPr/>
        </p:nvSpPr>
        <p:spPr>
          <a:xfrm>
            <a:off x="2195513" y="1268413"/>
            <a:ext cx="857250" cy="576262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246" name="Rectangle 16"/>
          <p:cNvSpPr/>
          <p:nvPr/>
        </p:nvSpPr>
        <p:spPr>
          <a:xfrm>
            <a:off x="179388" y="2349500"/>
            <a:ext cx="928687" cy="428625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247" name="Rectangle 16"/>
          <p:cNvSpPr/>
          <p:nvPr/>
        </p:nvSpPr>
        <p:spPr>
          <a:xfrm>
            <a:off x="179388" y="1268413"/>
            <a:ext cx="928687" cy="573087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248" name="Rectangle 16"/>
          <p:cNvSpPr/>
          <p:nvPr/>
        </p:nvSpPr>
        <p:spPr>
          <a:xfrm>
            <a:off x="1476375" y="2349500"/>
            <a:ext cx="863600" cy="428625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249" name="Rectangle 16"/>
          <p:cNvSpPr/>
          <p:nvPr/>
        </p:nvSpPr>
        <p:spPr>
          <a:xfrm>
            <a:off x="3492500" y="2349500"/>
            <a:ext cx="1285875" cy="428625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250" name="AutoShape 11"/>
          <p:cNvSpPr/>
          <p:nvPr/>
        </p:nvSpPr>
        <p:spPr>
          <a:xfrm>
            <a:off x="1835150" y="2708275"/>
            <a:ext cx="6534150" cy="2447925"/>
          </a:xfrm>
          <a:prstGeom prst="cloudCallout">
            <a:avLst>
              <a:gd name="adj1" fmla="val -70264"/>
              <a:gd name="adj2" fmla="val 58042"/>
            </a:avLst>
          </a:prstGeom>
          <a:solidFill>
            <a:srgbClr val="0000FF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情感的把握：</a:t>
            </a:r>
          </a:p>
          <a:p>
            <a:pPr marL="0" lvl="0" indent="0" eaLnBrk="1" hangingPunct="1"/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）关注“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意象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”即形象</a:t>
            </a:r>
            <a:r>
              <a:rPr lang="en-US" altLang="zh-CN" sz="3600" b="1">
                <a:solidFill>
                  <a:schemeClr val="bg1"/>
                </a:solidFill>
                <a:ea typeface="楷体_GB2312" pitchFamily="49" charset="-122"/>
              </a:rPr>
              <a:t>—</a:t>
            </a:r>
            <a:r>
              <a:rPr lang="zh-CN" altLang="en-US" sz="3600" b="1">
                <a:solidFill>
                  <a:srgbClr val="FFFF00"/>
                </a:solidFill>
                <a:ea typeface="楷体_GB2312" pitchFamily="49" charset="-122"/>
              </a:rPr>
              <a:t>人、景、物</a:t>
            </a:r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marL="0" lvl="0" indent="0" eaLnBrk="1" hangingPunct="1"/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</a:p>
        </p:txBody>
      </p:sp>
      <p:sp>
        <p:nvSpPr>
          <p:cNvPr id="10251" name="Rectangle 16"/>
          <p:cNvSpPr/>
          <p:nvPr/>
        </p:nvSpPr>
        <p:spPr>
          <a:xfrm>
            <a:off x="3419475" y="1341438"/>
            <a:ext cx="928688" cy="503237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252" name="Rectangle 16"/>
          <p:cNvSpPr/>
          <p:nvPr/>
        </p:nvSpPr>
        <p:spPr>
          <a:xfrm>
            <a:off x="4427538" y="1341438"/>
            <a:ext cx="928687" cy="503237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253" name="Rectangle 16"/>
          <p:cNvSpPr/>
          <p:nvPr/>
        </p:nvSpPr>
        <p:spPr>
          <a:xfrm>
            <a:off x="5435600" y="1341438"/>
            <a:ext cx="863600" cy="503237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254" name="Rectangle 16"/>
          <p:cNvSpPr/>
          <p:nvPr/>
        </p:nvSpPr>
        <p:spPr>
          <a:xfrm>
            <a:off x="6948488" y="1341438"/>
            <a:ext cx="863600" cy="504825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255" name="Rectangle 16"/>
          <p:cNvSpPr/>
          <p:nvPr/>
        </p:nvSpPr>
        <p:spPr>
          <a:xfrm>
            <a:off x="7956550" y="1341438"/>
            <a:ext cx="928688" cy="503237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0256" name="Text Box 19"/>
          <p:cNvSpPr/>
          <p:nvPr/>
        </p:nvSpPr>
        <p:spPr>
          <a:xfrm>
            <a:off x="179388" y="5303838"/>
            <a:ext cx="8713787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情感：词中借助枯藤等一系列形象，表达了词人羁旅的愁思和对家乡的思念。</a:t>
            </a:r>
            <a:endParaRPr lang="en-US" altLang="zh-CN" sz="3200" b="1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 animBg="1"/>
      <p:bldP spid="10246" grpId="0" animBg="1"/>
      <p:bldP spid="10247" grpId="0" animBg="1"/>
      <p:bldP spid="10248" grpId="0" animBg="1"/>
      <p:bldP spid="10249" grpId="0" animBg="1"/>
      <p:bldP spid="10250" grpId="0" animBg="1"/>
      <p:bldP spid="10251" grpId="0" animBg="1"/>
      <p:bldP spid="10252" grpId="0" animBg="1"/>
      <p:bldP spid="10253" grpId="0" animBg="1"/>
      <p:bldP spid="10254" grpId="0" animBg="1"/>
      <p:bldP spid="1025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/>
                <a:ea typeface="宋体" pitchFamily="2" charset="-122"/>
                <a:cs typeface="+mj-cs"/>
              </a:defRPr>
            </a:lvl1pPr>
          </a:lstStyle>
          <a:p>
            <a:endParaRPr/>
          </a:p>
        </p:txBody>
      </p:sp>
      <p:sp>
        <p:nvSpPr>
          <p:cNvPr id="11267" name="Rectangle 3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§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itchFamily="2" charset="2"/>
              <a:buChar char="Ø"/>
              <a:defRPr kumimoji="0" lang="zh-CN" altLang="en-US" sz="28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itchFamily="18" charset="2"/>
              <a:buChar char="¡"/>
              <a:defRPr kumimoji="0" lang="zh-CN" altLang="en-US" sz="2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itchFamily="2" charset="2"/>
              <a:buChar char="Ø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itchFamily="18" charset="2"/>
              <a:buChar char="¡"/>
              <a:defRPr kumimoji="0" lang="zh-CN" altLang="en-US" sz="20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itchFamily="18" charset="2"/>
              <a:buChar char="¡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endParaRPr/>
          </a:p>
        </p:txBody>
      </p:sp>
      <p:pic>
        <p:nvPicPr>
          <p:cNvPr id="11268" name="Picture 4" descr="b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5912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835150" y="1187450"/>
            <a:ext cx="70929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2800" b="1" spc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　</a:t>
            </a:r>
            <a:endParaRPr lang="zh-CN" altLang="en-US" sz="2800" b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行楷" pitchFamily="2" charset="-122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936625" y="5657850"/>
            <a:ext cx="76676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2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行楷" pitchFamily="2" charset="-122"/>
              </a:rPr>
              <a:t>　　　　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华文行楷" pitchFamily="2" charset="-122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1476375" y="0"/>
            <a:ext cx="5040313" cy="6797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200" b="1" spc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　   </a:t>
            </a:r>
            <a:r>
              <a:rPr lang="zh-CN" altLang="en-US" sz="4400" b="1" spc="0">
                <a:solidFill>
                  <a:srgbClr val="CC0000"/>
                </a:solidFill>
                <a:ea typeface="华文新魏" pitchFamily="2" charset="-122"/>
              </a:rPr>
              <a:t>思想情感的把握</a:t>
            </a:r>
            <a:endParaRPr lang="zh-CN" altLang="en-US" sz="4400" b="1">
              <a:solidFill>
                <a:srgbClr val="CC0000"/>
              </a:solidFill>
              <a:ea typeface="华文新魏" pitchFamily="2" charset="-122"/>
            </a:endParaRPr>
          </a:p>
          <a:p>
            <a:pPr marL="0" marR="0" lvl="0" indent="0" eaLnBrk="1" hangingPunct="1"/>
            <a:endParaRPr lang="zh-CN" altLang="en-US" sz="4400" b="1">
              <a:solidFill>
                <a:srgbClr val="000066"/>
              </a:solidFill>
              <a:ea typeface="楷体_GB2312" pitchFamily="49" charset="-122"/>
            </a:endParaRPr>
          </a:p>
          <a:p>
            <a:pPr marL="0" marR="0" lvl="0" indent="0" eaLnBrk="1" hangingPunct="1"/>
            <a:r>
              <a:rPr lang="zh-CN" altLang="en-US" sz="3600" b="1" spc="0">
                <a:solidFill>
                  <a:srgbClr val="000066"/>
                </a:solidFill>
                <a:ea typeface="楷体_GB2312" pitchFamily="49" charset="-122"/>
              </a:rPr>
              <a:t>          </a:t>
            </a:r>
            <a:r>
              <a:rPr lang="zh-CN" altLang="en-US" sz="4000" b="1" spc="0">
                <a:solidFill>
                  <a:srgbClr val="000066"/>
                </a:solidFill>
                <a:ea typeface="楷体_GB2312" pitchFamily="49" charset="-122"/>
              </a:rPr>
              <a:t>诗歌题目</a:t>
            </a:r>
            <a:endParaRPr lang="zh-CN" altLang="en-US" b="1">
              <a:solidFill>
                <a:srgbClr val="000066"/>
              </a:solidFill>
              <a:ea typeface="楷体_GB2312" pitchFamily="49" charset="-122"/>
            </a:endParaRPr>
          </a:p>
          <a:p>
            <a:pPr marL="0" marR="0" lvl="0" indent="0" eaLnBrk="1" hangingPunct="1"/>
            <a:endParaRPr lang="zh-CN" altLang="en-US" b="1">
              <a:solidFill>
                <a:srgbClr val="000066"/>
              </a:solidFill>
              <a:ea typeface="楷体_GB2312" pitchFamily="49" charset="-122"/>
            </a:endParaRPr>
          </a:p>
          <a:p>
            <a:pPr marL="0" marR="0" lvl="0" indent="0" eaLnBrk="1" hangingPunct="1"/>
            <a:r>
              <a:rPr lang="zh-CN" altLang="en-US" sz="4000" b="1" spc="0">
                <a:solidFill>
                  <a:srgbClr val="003399"/>
                </a:solidFill>
                <a:ea typeface="楷体_GB2312" pitchFamily="49" charset="-122"/>
              </a:rPr>
              <a:t>         </a:t>
            </a:r>
            <a:r>
              <a:rPr lang="zh-CN" altLang="en-US" sz="4000" b="1" spc="0">
                <a:solidFill>
                  <a:srgbClr val="000066"/>
                </a:solidFill>
                <a:ea typeface="楷体_GB2312" pitchFamily="49" charset="-122"/>
              </a:rPr>
              <a:t>诗歌注释</a:t>
            </a:r>
            <a:endParaRPr lang="zh-CN" altLang="en-US" b="1">
              <a:ea typeface="楷体_GB2312" pitchFamily="49" charset="-122"/>
            </a:endParaRPr>
          </a:p>
          <a:p>
            <a:pPr marL="0" marR="0" lvl="0" indent="0" eaLnBrk="1" hangingPunct="1"/>
            <a:r>
              <a:rPr lang="zh-CN" altLang="en-US" sz="4000" b="1" spc="0">
                <a:solidFill>
                  <a:srgbClr val="000066"/>
                </a:solidFill>
                <a:ea typeface="楷体_GB2312" pitchFamily="49" charset="-122"/>
              </a:rPr>
              <a:t>                                  </a:t>
            </a:r>
            <a:endParaRPr lang="zh-CN" altLang="en-US" b="1">
              <a:solidFill>
                <a:srgbClr val="000066"/>
              </a:solidFill>
              <a:ea typeface="楷体_GB2312" pitchFamily="49" charset="-122"/>
            </a:endParaRPr>
          </a:p>
          <a:p>
            <a:pPr marL="0" marR="0" lvl="0" indent="0" eaLnBrk="1" hangingPunct="1"/>
            <a:r>
              <a:rPr lang="zh-CN" altLang="en-US" sz="4000" b="1" spc="0">
                <a:solidFill>
                  <a:srgbClr val="000066"/>
                </a:solidFill>
                <a:ea typeface="楷体_GB2312" pitchFamily="49" charset="-122"/>
              </a:rPr>
              <a:t>         诗歌情点</a:t>
            </a:r>
            <a:endParaRPr lang="en-US" altLang="zh-CN" b="1">
              <a:solidFill>
                <a:srgbClr val="000066"/>
              </a:solidFill>
              <a:ea typeface="楷体_GB2312" pitchFamily="49" charset="-122"/>
            </a:endParaRPr>
          </a:p>
          <a:p>
            <a:pPr marL="0" marR="0" lvl="0" indent="0" eaLnBrk="1" hangingPunct="1"/>
            <a:endParaRPr lang="zh-CN" altLang="en-US" b="1">
              <a:solidFill>
                <a:srgbClr val="000066"/>
              </a:solidFill>
              <a:ea typeface="楷体_GB2312" pitchFamily="49" charset="-122"/>
            </a:endParaRPr>
          </a:p>
          <a:p>
            <a:pPr marL="0" marR="0" lvl="0" indent="0" eaLnBrk="1" hangingPunct="1"/>
            <a:r>
              <a:rPr lang="zh-CN" altLang="en-US" sz="4000" b="1" spc="0">
                <a:solidFill>
                  <a:srgbClr val="000066"/>
                </a:solidFill>
                <a:ea typeface="楷体_GB2312" pitchFamily="49" charset="-122"/>
              </a:rPr>
              <a:t>         诗歌意象</a:t>
            </a:r>
            <a:endParaRPr lang="zh-CN" altLang="en-US" b="1">
              <a:solidFill>
                <a:srgbClr val="000066"/>
              </a:solidFill>
              <a:ea typeface="楷体_GB2312" pitchFamily="49" charset="-122"/>
            </a:endParaRPr>
          </a:p>
          <a:p>
            <a:pPr marL="0" marR="0" lvl="0" indent="0" eaLnBrk="1" hangingPunct="1"/>
            <a:r>
              <a:rPr lang="zh-CN" altLang="en-US" sz="3600" b="1" spc="0">
                <a:solidFill>
                  <a:srgbClr val="000066"/>
                </a:solidFill>
                <a:ea typeface="楷体_GB2312" pitchFamily="49" charset="-122"/>
              </a:rPr>
              <a:t>               </a:t>
            </a:r>
            <a:endParaRPr lang="zh-CN" altLang="en-US" sz="3600" b="1">
              <a:solidFill>
                <a:srgbClr val="000066"/>
              </a:solidFill>
              <a:ea typeface="楷体_GB2312" pitchFamily="49" charset="-122"/>
            </a:endParaRPr>
          </a:p>
          <a:p>
            <a:pPr marL="0" marR="0" lvl="0" indent="0" eaLnBrk="1" hangingPunct="1"/>
            <a:r>
              <a:rPr lang="zh-CN" altLang="en-US" sz="3600" b="1" spc="0">
                <a:solidFill>
                  <a:srgbClr val="000066"/>
                </a:solidFill>
                <a:ea typeface="楷体_GB2312" pitchFamily="49" charset="-122"/>
              </a:rPr>
              <a:t>　</a:t>
            </a:r>
            <a:endParaRPr lang="zh-CN" altLang="en-US" sz="3600" b="1">
              <a:solidFill>
                <a:srgbClr val="000066"/>
              </a:solidFill>
              <a:ea typeface="楷体_GB2312" pitchFamily="49" charset="-122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95288" y="2940050"/>
            <a:ext cx="792162" cy="5026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5400" b="1" spc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彩云" pitchFamily="2" charset="-122"/>
              </a:rPr>
              <a:t>方法</a:t>
            </a:r>
            <a:endParaRPr lang="zh-CN" altLang="en-US" sz="5400" b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彩云" pitchFamily="2" charset="-122"/>
            </a:endParaRPr>
          </a:p>
          <a:p>
            <a:pPr marL="0" marR="0" lvl="0" indent="0" eaLnBrk="1" hangingPunct="1"/>
            <a:r>
              <a:rPr lang="zh-CN" altLang="en-US" sz="5400" b="1" spc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彩云" pitchFamily="2" charset="-122"/>
              </a:rPr>
              <a:t>总结</a:t>
            </a:r>
            <a:endParaRPr lang="zh-CN" altLang="en-US" sz="5400" b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彩云" pitchFamily="2" charset="-122"/>
            </a:endParaRPr>
          </a:p>
          <a:p>
            <a:pPr marL="0" marR="0" lvl="0" indent="0" eaLnBrk="1" hangingPunct="1"/>
            <a:endParaRPr lang="zh-CN" altLang="en-US" sz="5400" b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彩云" pitchFamily="2" charset="-122"/>
            </a:endParaRPr>
          </a:p>
          <a:p>
            <a:pPr marL="0" marR="0" lvl="0" indent="0" eaLnBrk="1" hangingPunct="1"/>
            <a:endParaRPr lang="zh-CN" altLang="en-US" sz="5400" b="1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彩云" pitchFamily="2" charset="-122"/>
            </a:endParaRPr>
          </a:p>
        </p:txBody>
      </p:sp>
      <p:sp>
        <p:nvSpPr>
          <p:cNvPr id="11273" name="Text Box 10"/>
          <p:cNvSpPr/>
          <p:nvPr/>
        </p:nvSpPr>
        <p:spPr>
          <a:xfrm>
            <a:off x="5940425" y="3213100"/>
            <a:ext cx="244792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0066"/>
                </a:solidFill>
                <a:ea typeface="楷体_GB2312" pitchFamily="49" charset="-122"/>
              </a:rPr>
              <a:t>综合运用</a:t>
            </a:r>
          </a:p>
        </p:txBody>
      </p:sp>
      <p:sp>
        <p:nvSpPr>
          <p:cNvPr id="11274" name="AutoShape 12"/>
          <p:cNvSpPr/>
          <p:nvPr/>
        </p:nvSpPr>
        <p:spPr>
          <a:xfrm>
            <a:off x="5219700" y="1628775"/>
            <a:ext cx="431800" cy="3889375"/>
          </a:xfrm>
          <a:prstGeom prst="rightBrace">
            <a:avLst>
              <a:gd name="adj1" fmla="val 75061"/>
              <a:gd name="adj2" fmla="val 50000"/>
            </a:avLst>
          </a:prstGeom>
          <a:noFill/>
          <a:ln w="22225"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112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/>
          <p:nvPr/>
        </p:nvSpPr>
        <p:spPr>
          <a:xfrm>
            <a:off x="0" y="115888"/>
            <a:ext cx="9144000" cy="4294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chemeClr val="folHlink"/>
                </a:solidFill>
                <a:latin typeface="宋体" pitchFamily="2" charset="-122"/>
              </a:rPr>
              <a:t>例：</a:t>
            </a:r>
            <a:r>
              <a:rPr lang="zh-CN" altLang="en-US" sz="2400" b="1">
                <a:latin typeface="宋体" pitchFamily="2" charset="-122"/>
              </a:rPr>
              <a:t>阅读下面一首诗，然后回答问题。 （</a:t>
            </a:r>
            <a:r>
              <a:rPr lang="en-US" altLang="zh-CN" sz="2400" b="1">
                <a:latin typeface="宋体" pitchFamily="2" charset="-122"/>
              </a:rPr>
              <a:t>2010</a:t>
            </a:r>
            <a:r>
              <a:rPr lang="zh-CN" altLang="en-US" sz="2400" b="1">
                <a:latin typeface="宋体" pitchFamily="2" charset="-122"/>
              </a:rPr>
              <a:t>山东卷）</a:t>
            </a:r>
          </a:p>
          <a:p>
            <a:pPr marL="0" lvl="0" indent="0" eaLnBrk="1" hangingPunct="1"/>
            <a:r>
              <a:rPr lang="zh-CN" altLang="en-US" sz="2400" b="1">
                <a:latin typeface="宋体" pitchFamily="2" charset="-122"/>
              </a:rPr>
              <a:t>            咏怀八十二首（其七十九 ）  </a:t>
            </a:r>
          </a:p>
          <a:p>
            <a:pPr marL="0" lvl="0" indent="0" eaLnBrk="1" hangingPunct="1"/>
            <a:r>
              <a:rPr lang="zh-CN" altLang="en-US" sz="2400" b="1">
                <a:latin typeface="宋体" pitchFamily="2" charset="-122"/>
              </a:rPr>
              <a:t>                  阮 籍</a:t>
            </a:r>
          </a:p>
          <a:p>
            <a:pPr marL="0" lvl="0" indent="0" eaLnBrk="1" hangingPunct="1"/>
            <a:r>
              <a:rPr lang="zh-CN" altLang="en-US" sz="2400" b="1">
                <a:latin typeface="宋体" pitchFamily="2" charset="-122"/>
              </a:rPr>
              <a:t> 林中有奇鸟，自言是凤凰。清朝饮醴泉，日夕栖山冈。</a:t>
            </a:r>
          </a:p>
          <a:p>
            <a:pPr marL="0" lvl="0" indent="0" eaLnBrk="1" hangingPunct="1"/>
            <a:r>
              <a:rPr lang="zh-CN" altLang="en-US" sz="2400" b="1">
                <a:latin typeface="宋体" pitchFamily="2" charset="-122"/>
              </a:rPr>
              <a:t> 高鸣彻九州，延颈望八荒。适逢商风①起，羽翼自摧藏②。</a:t>
            </a:r>
            <a:endParaRPr lang="en-US" altLang="zh-CN" sz="2400" b="1">
              <a:latin typeface="宋体" pitchFamily="2" charset="-122"/>
            </a:endParaRPr>
          </a:p>
          <a:p>
            <a:pPr marL="0" lvl="0" indent="0" eaLnBrk="1" hangingPunct="1"/>
            <a:r>
              <a:rPr lang="zh-CN" altLang="en-US" sz="2400" b="1">
                <a:latin typeface="宋体" pitchFamily="2" charset="-122"/>
              </a:rPr>
              <a:t> 一去昆仑西，何时复回翔。但恨处非位，怆悢</a:t>
            </a:r>
            <a:r>
              <a:rPr lang="zh-CN" altLang="zh-CN" sz="2400" b="1">
                <a:latin typeface="宋体" pitchFamily="2" charset="-122"/>
              </a:rPr>
              <a:t>③</a:t>
            </a:r>
            <a:r>
              <a:rPr lang="zh-CN" altLang="en-US" sz="2400" b="1">
                <a:latin typeface="宋体" pitchFamily="2" charset="-122"/>
              </a:rPr>
              <a:t>使心伤。</a:t>
            </a:r>
          </a:p>
          <a:p>
            <a:pPr marL="0" lvl="0" indent="0" eaLnBrk="1" hangingPunct="1"/>
            <a:r>
              <a:rPr lang="en-US" altLang="zh-CN" sz="2400" b="1">
                <a:latin typeface="宋体" pitchFamily="2" charset="-122"/>
              </a:rPr>
              <a:t>【</a:t>
            </a:r>
            <a:r>
              <a:rPr lang="zh-CN" altLang="en-US" sz="2400" b="1">
                <a:latin typeface="宋体" pitchFamily="2" charset="-122"/>
              </a:rPr>
              <a:t>注</a:t>
            </a:r>
            <a:r>
              <a:rPr lang="en-US" altLang="zh-CN" sz="2400" b="1">
                <a:latin typeface="宋体" pitchFamily="2" charset="-122"/>
              </a:rPr>
              <a:t>】①</a:t>
            </a:r>
            <a:r>
              <a:rPr lang="zh-CN" altLang="en-US" sz="2400" b="1">
                <a:latin typeface="宋体" pitchFamily="2" charset="-122"/>
              </a:rPr>
              <a:t>商风：秋风。②摧藏（</a:t>
            </a:r>
            <a:r>
              <a:rPr lang="en-US" altLang="zh-CN" sz="2400" b="1">
                <a:latin typeface="宋体" pitchFamily="2" charset="-122"/>
              </a:rPr>
              <a:t>c</a:t>
            </a:r>
            <a:r>
              <a:rPr lang="en-US" altLang="en-US" sz="2400" b="1">
                <a:latin typeface="宋体" pitchFamily="2" charset="-122"/>
              </a:rPr>
              <a:t>á</a:t>
            </a:r>
            <a:r>
              <a:rPr lang="en-US" altLang="zh-CN" sz="2400" b="1">
                <a:latin typeface="宋体" pitchFamily="2" charset="-122"/>
              </a:rPr>
              <a:t>ng):</a:t>
            </a:r>
            <a:r>
              <a:rPr lang="zh-CN" altLang="en-US" sz="2400" b="1">
                <a:latin typeface="宋体" pitchFamily="2" charset="-122"/>
              </a:rPr>
              <a:t>挫伤。③怆悢（</a:t>
            </a:r>
            <a:r>
              <a:rPr lang="en-US" altLang="zh-CN" sz="2400" b="1">
                <a:latin typeface="宋体" pitchFamily="2" charset="-122"/>
              </a:rPr>
              <a:t>liàng</a:t>
            </a:r>
            <a:r>
              <a:rPr lang="zh-CN" altLang="en-US" sz="2400" b="1">
                <a:latin typeface="宋体" pitchFamily="2" charset="-122"/>
              </a:rPr>
              <a:t>）</a:t>
            </a:r>
            <a:r>
              <a:rPr lang="en-US" altLang="zh-CN" sz="2400" b="1">
                <a:latin typeface="宋体" pitchFamily="2" charset="-122"/>
              </a:rPr>
              <a:t>:</a:t>
            </a:r>
            <a:r>
              <a:rPr lang="zh-CN" altLang="en-US" sz="2400" b="1">
                <a:latin typeface="宋体" pitchFamily="2" charset="-122"/>
              </a:rPr>
              <a:t>悲伤。</a:t>
            </a:r>
            <a:br>
              <a:rPr lang="zh-CN" altLang="en-US" sz="2400" b="1">
                <a:latin typeface="宋体" pitchFamily="2" charset="-122"/>
              </a:rPr>
            </a:br>
            <a:r>
              <a:rPr lang="zh-CN" altLang="en-US" b="1"/>
              <a:t/>
            </a:r>
            <a:br>
              <a:rPr lang="zh-CN" altLang="en-US" b="1"/>
            </a:br>
            <a:endParaRPr lang="zh-CN" altLang="en-US" b="1"/>
          </a:p>
        </p:txBody>
      </p:sp>
      <p:sp>
        <p:nvSpPr>
          <p:cNvPr id="12291" name="Text Box 3"/>
          <p:cNvSpPr/>
          <p:nvPr/>
        </p:nvSpPr>
        <p:spPr>
          <a:xfrm>
            <a:off x="0" y="2997200"/>
            <a:ext cx="8713788" cy="100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chemeClr val="folHlink"/>
                </a:solidFill>
              </a:rPr>
              <a:t>问题：</a:t>
            </a:r>
            <a:r>
              <a:rPr lang="zh-CN" altLang="en-US" sz="2800" b="1">
                <a:solidFill>
                  <a:srgbClr val="0000FF"/>
                </a:solidFill>
              </a:rPr>
              <a:t>这首诗整体上运用了什么表现手法？表达了怎样的情感？请作简要分析。（</a:t>
            </a:r>
            <a:r>
              <a:rPr lang="en-US" altLang="zh-CN" sz="2800" b="1">
                <a:solidFill>
                  <a:srgbClr val="0000FF"/>
                </a:solidFill>
              </a:rPr>
              <a:t>4</a:t>
            </a:r>
            <a:r>
              <a:rPr lang="zh-CN" altLang="en-US" sz="2800" b="1">
                <a:solidFill>
                  <a:srgbClr val="0000FF"/>
                </a:solidFill>
              </a:rPr>
              <a:t>分）</a:t>
            </a:r>
          </a:p>
        </p:txBody>
      </p:sp>
      <p:sp>
        <p:nvSpPr>
          <p:cNvPr id="12292" name="Text Box 4"/>
          <p:cNvSpPr/>
          <p:nvPr/>
        </p:nvSpPr>
        <p:spPr>
          <a:xfrm>
            <a:off x="179388" y="3860800"/>
            <a:ext cx="8569325" cy="3260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chemeClr val="folHlink"/>
                </a:solidFill>
              </a:rPr>
              <a:t>参考答案：</a:t>
            </a:r>
            <a:r>
              <a:rPr lang="zh-CN" altLang="en-US" sz="3200" b="1">
                <a:solidFill>
                  <a:srgbClr val="0000FF"/>
                </a:solidFill>
              </a:rPr>
              <a:t>这首诗运用了托物言志（“象征”）的手法；（</a:t>
            </a:r>
            <a:r>
              <a:rPr lang="en-US" altLang="zh-CN" sz="3200" b="1">
                <a:solidFill>
                  <a:schemeClr val="folHlink"/>
                </a:solidFill>
              </a:rPr>
              <a:t>1</a:t>
            </a:r>
            <a:r>
              <a:rPr lang="zh-CN" altLang="en-US" sz="3200" b="1">
                <a:solidFill>
                  <a:schemeClr val="folHlink"/>
                </a:solidFill>
              </a:rPr>
              <a:t>分</a:t>
            </a:r>
            <a:r>
              <a:rPr lang="zh-CN" altLang="en-US" sz="3200" b="1">
                <a:solidFill>
                  <a:srgbClr val="0000FF"/>
                </a:solidFill>
              </a:rPr>
              <a:t>）以凤凰（自喻）象征诗人自己，（</a:t>
            </a:r>
            <a:r>
              <a:rPr lang="en-US" altLang="zh-CN" sz="3200" b="1">
                <a:solidFill>
                  <a:schemeClr val="folHlink"/>
                </a:solidFill>
              </a:rPr>
              <a:t>1</a:t>
            </a:r>
            <a:r>
              <a:rPr lang="zh-CN" altLang="en-US" sz="3200" b="1">
                <a:solidFill>
                  <a:schemeClr val="folHlink"/>
                </a:solidFill>
              </a:rPr>
              <a:t>分</a:t>
            </a:r>
            <a:r>
              <a:rPr lang="zh-CN" altLang="en-US" sz="3200" b="1">
                <a:solidFill>
                  <a:srgbClr val="0000FF"/>
                </a:solidFill>
              </a:rPr>
              <a:t>）抒发了诗人怀才不遇的悲伤。（</a:t>
            </a:r>
            <a:r>
              <a:rPr lang="en-US" altLang="zh-CN" sz="3200" b="1">
                <a:solidFill>
                  <a:schemeClr val="folHlink"/>
                </a:solidFill>
              </a:rPr>
              <a:t>2</a:t>
            </a:r>
            <a:r>
              <a:rPr lang="zh-CN" altLang="en-US" sz="3200" b="1">
                <a:solidFill>
                  <a:schemeClr val="folHlink"/>
                </a:solidFill>
              </a:rPr>
              <a:t>分</a:t>
            </a:r>
            <a:r>
              <a:rPr lang="zh-CN" altLang="en-US" sz="3200" b="1">
                <a:solidFill>
                  <a:srgbClr val="0000FF"/>
                </a:solidFill>
              </a:rPr>
              <a:t>）</a:t>
            </a:r>
          </a:p>
          <a:p>
            <a:pPr marL="0" lvl="0" indent="0" eaLnBrk="1" hangingPunct="1"/>
            <a:endParaRPr lang="zh-CN" altLang="en-US" sz="3200" b="1">
              <a:solidFill>
                <a:srgbClr val="0000FF"/>
              </a:solidFill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/>
              <a:t>    </a:t>
            </a:r>
          </a:p>
        </p:txBody>
      </p:sp>
      <p:sp>
        <p:nvSpPr>
          <p:cNvPr id="12293" name="Text Box 5"/>
          <p:cNvSpPr/>
          <p:nvPr/>
        </p:nvSpPr>
        <p:spPr>
          <a:xfrm>
            <a:off x="179388" y="5734050"/>
            <a:ext cx="770572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folHlink"/>
                </a:solidFill>
              </a:rPr>
              <a:t>答题启示：</a:t>
            </a:r>
            <a:r>
              <a:rPr lang="zh-CN" altLang="en-US" b="1"/>
              <a:t>注意审题   看分定点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吉祥如意">
  <a:themeElements>
    <a:clrScheme name="吉祥如意 1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FF0000"/>
      </a:hlink>
      <a:folHlink>
        <a:srgbClr val="FF0000"/>
      </a:folHlink>
    </a:clrScheme>
    <a:fontScheme name="吉祥如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9">
        <a:dk1>
          <a:srgbClr val="000000"/>
        </a:dk1>
        <a:lt1>
          <a:srgbClr val="0000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AAAA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10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1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FF00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1550</Words>
  <Application>Microsoft Office PowerPoint</Application>
  <PresentationFormat>全屏显示(4:3)</PresentationFormat>
  <Paragraphs>153</Paragraphs>
  <Slides>20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吉祥如意</vt:lpstr>
      <vt:lpstr>PowerPoint 演示文稿</vt:lpstr>
      <vt:lpstr>PowerPoint 演示文稿</vt:lpstr>
      <vt:lpstr>学法指导：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答题指津顺口记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2022-05-27T08:32:09Z</cp:lastPrinted>
  <dcterms:created xsi:type="dcterms:W3CDTF">2022-05-27T08:32:09Z</dcterms:created>
  <dcterms:modified xsi:type="dcterms:W3CDTF">2022-06-01T01:15:04Z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