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7" r:id="rId3"/>
    <p:sldId id="268" r:id="rId4"/>
    <p:sldId id="270" r:id="rId5"/>
    <p:sldId id="269" r:id="rId6"/>
    <p:sldId id="257" r:id="rId7"/>
    <p:sldId id="258" r:id="rId8"/>
    <p:sldId id="259" r:id="rId9"/>
    <p:sldId id="260" r:id="rId10"/>
    <p:sldId id="261" r:id="rId11"/>
    <p:sldId id="262" r:id="rId12"/>
    <p:sldId id="263" r:id="rId13"/>
    <p:sldId id="264" r:id="rId14"/>
    <p:sldId id="265" r:id="rId15"/>
    <p:sldId id="266" r:id="rId16"/>
    <p:sldId id="282" r:id="rId17"/>
    <p:sldId id="283" r:id="rId18"/>
    <p:sldId id="284" r:id="rId19"/>
    <p:sldId id="285" r:id="rId20"/>
    <p:sldId id="286" r:id="rId21"/>
    <p:sldId id="287" r:id="rId22"/>
  </p:sldIdLst>
  <p:sldSz cx="9144000" cy="6858000" type="screen4x3"/>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086" y="-42"/>
      </p:cViewPr>
      <p:guideLst>
        <p:guide orient="horz" pos="2160"/>
        <p:guide pos="2888"/>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2.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574A390-CCA9-4763-BAD0-B561C4310147}"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46F031-A2E3-46F3-A3D6-3B23504948C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74A390-CCA9-4763-BAD0-B561C4310147}"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46F031-A2E3-46F3-A3D6-3B23504948C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4%BA%A8%E5%88%A9%E5%85%8B%C2%B7%E6%98%93%E5%8D%9C%E7%94%9F" TargetMode="External" /><Relationship Id="rId3"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6%8C%AA%E5%A8%81%E6%88%8F%E5%89%A7" TargetMode="External" /><Relationship Id="rId3" Type="http://schemas.openxmlformats.org/officeDocument/2006/relationships/hyperlink" Target="https://baike.baidu.com/item/%E7%8E%A9%E5%81%B6%E4%B9%8B%E5%AE%B6" TargetMode="External" /><Relationship Id="rId4" Type="http://schemas.openxmlformats.org/officeDocument/2006/relationships/image" Target="../media/image4.jpeg" /><Relationship Id="rId5" Type="http://schemas.openxmlformats.org/officeDocument/2006/relationships/tags" Target="../tags/tag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7%8E%A9%E5%81%B6%E4%B9%8B%E5%AE%B6/2216" TargetMode="External" /><Relationship Id="rId3" Type="http://schemas.openxmlformats.org/officeDocument/2006/relationships/image" Target="../media/image1.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玩偶之家  封面.jpg"/>
          <p:cNvPicPr>
            <a:picLocks noChangeAspect="1"/>
          </p:cNvPicPr>
          <p:nvPr/>
        </p:nvPicPr>
        <p:blipFill>
          <a:blip r:embed="rId2"/>
          <a:stretch>
            <a:fillRect/>
          </a:stretch>
        </p:blipFill>
        <p:spPr>
          <a:xfrm>
            <a:off x="1547664" y="0"/>
            <a:ext cx="4423410" cy="6858000"/>
          </a:xfrm>
          <a:prstGeom prst="rect">
            <a:avLst/>
          </a:prstGeom>
        </p:spPr>
      </p:pic>
      <p:sp>
        <p:nvSpPr>
          <p:cNvPr id="6" name="TextBox 5"/>
          <p:cNvSpPr txBox="1"/>
          <p:nvPr/>
        </p:nvSpPr>
        <p:spPr>
          <a:xfrm>
            <a:off x="7527810" y="1412776"/>
            <a:ext cx="1292662" cy="367240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eaVert" wrap="square" rtlCol="0">
            <a:spAutoFit/>
          </a:bodyPr>
          <a:lstStyle/>
          <a:p>
            <a:pPr algn="ctr"/>
            <a:r>
              <a:rPr lang="zh-CN" altLang="en-US" sz="4400" b="1" smtClean="0"/>
              <a:t>玩   偶   之   家</a:t>
            </a:r>
            <a:endParaRPr lang="en-US" altLang="zh-CN" sz="4400" b="1" smtClean="0"/>
          </a:p>
          <a:p>
            <a:pPr algn="ctr"/>
            <a:r>
              <a:rPr lang="zh-CN" altLang="en-US" sz="2800"/>
              <a:t>易卜生</a:t>
            </a:r>
            <a:endParaRPr lang="zh-CN" altLang="en-US" sz="2800"/>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2550" y="30480"/>
            <a:ext cx="9061450" cy="3683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sym typeface="+mn-ea"/>
              </a:rPr>
              <a:t>5.</a:t>
            </a:r>
            <a:r>
              <a:rPr lang="zh-CN" altLang="en-US">
                <a:sym typeface="+mn-ea"/>
              </a:rPr>
              <a:t>海尔茂看到归还的借据后是什么心态？</a:t>
            </a:r>
            <a:endParaRPr lang="zh-CN" altLang="en-US">
              <a:sym typeface="+mn-ea"/>
            </a:endParaRPr>
          </a:p>
        </p:txBody>
      </p:sp>
      <p:sp>
        <p:nvSpPr>
          <p:cNvPr id="3" name="文本框 2"/>
          <p:cNvSpPr txBox="1"/>
          <p:nvPr/>
        </p:nvSpPr>
        <p:spPr>
          <a:xfrm>
            <a:off x="17780" y="496570"/>
            <a:ext cx="901890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庆幸。</a:t>
            </a:r>
            <a:endParaRPr lang="zh-CN" altLang="en-US"/>
          </a:p>
        </p:txBody>
      </p:sp>
      <p:sp>
        <p:nvSpPr>
          <p:cNvPr id="4" name="文本框 3"/>
          <p:cNvSpPr txBox="1"/>
          <p:nvPr/>
        </p:nvSpPr>
        <p:spPr>
          <a:xfrm>
            <a:off x="41275" y="996950"/>
            <a:ext cx="9067800" cy="3683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a:t>6.</a:t>
            </a:r>
            <a:r>
              <a:rPr lang="zh-CN" altLang="en-US"/>
              <a:t>看到海尔茂的表现后，娜拉的清醒表现在哪些方面？</a:t>
            </a:r>
            <a:endParaRPr lang="zh-CN" altLang="en-US"/>
          </a:p>
        </p:txBody>
      </p:sp>
      <p:sp>
        <p:nvSpPr>
          <p:cNvPr id="5" name="文本框 4"/>
          <p:cNvSpPr txBox="1"/>
          <p:nvPr/>
        </p:nvSpPr>
        <p:spPr>
          <a:xfrm>
            <a:off x="-5715" y="1437640"/>
            <a:ext cx="9150350" cy="119888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⑴认识到了自己不过是玩偶，没有独立的人格，依附于父亲及丈夫。⑵丈夫是冷酷无情以个人为中心极端自私自利的，并不会为自己而用于担责，并不是真的爱自己。⑶自己首先是一个人，对自己负责同样是神圣的责任。⑷不能一味相信大多数人及书本里说的话。⑸既有的宗教、道德、法律到底对不对。</a:t>
            </a:r>
            <a:endParaRPr lang="zh-CN" altLang="en-US"/>
          </a:p>
        </p:txBody>
      </p:sp>
      <p:sp>
        <p:nvSpPr>
          <p:cNvPr id="6" name="文本框 5"/>
          <p:cNvSpPr txBox="1"/>
          <p:nvPr/>
        </p:nvSpPr>
        <p:spPr>
          <a:xfrm>
            <a:off x="44450" y="2794635"/>
            <a:ext cx="8992235" cy="3683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a:t>7.</a:t>
            </a:r>
            <a:r>
              <a:rPr lang="zh-CN" altLang="en-US"/>
              <a:t>看到丈夫海尔茂出尔反尔的表现后，娜拉为何决定要离开？</a:t>
            </a:r>
            <a:endParaRPr lang="zh-CN" altLang="en-US"/>
          </a:p>
        </p:txBody>
      </p:sp>
      <p:sp>
        <p:nvSpPr>
          <p:cNvPr id="7" name="文本框 6"/>
          <p:cNvSpPr txBox="1"/>
          <p:nvPr/>
        </p:nvSpPr>
        <p:spPr>
          <a:xfrm>
            <a:off x="-14605" y="3223260"/>
            <a:ext cx="8979535" cy="6451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⑴首先她认识到自己不过是丈夫的一个玩偶⑵奇迹没有出现，所以丈夫并不是真的爱自己。⑶自己要对自己负责。</a:t>
            </a:r>
            <a:endParaRPr lang="zh-CN" altLang="en-US"/>
          </a:p>
        </p:txBody>
      </p:sp>
      <p:sp>
        <p:nvSpPr>
          <p:cNvPr id="8" name="文本框 7"/>
          <p:cNvSpPr txBox="1"/>
          <p:nvPr/>
        </p:nvSpPr>
        <p:spPr>
          <a:xfrm>
            <a:off x="-35560" y="3950970"/>
            <a:ext cx="907224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整体感知   认识人物</a:t>
            </a:r>
            <a:endParaRPr lang="zh-CN" altLang="en-US" sz="2800" b="1"/>
          </a:p>
        </p:txBody>
      </p:sp>
      <p:sp>
        <p:nvSpPr>
          <p:cNvPr id="9" name="文本框 8"/>
          <p:cNvSpPr txBox="1"/>
          <p:nvPr/>
        </p:nvSpPr>
        <p:spPr>
          <a:xfrm>
            <a:off x="52705" y="4500880"/>
            <a:ext cx="8983980" cy="2306955"/>
          </a:xfrm>
          <a:prstGeom prst="rect">
            <a:avLst/>
          </a:prstGeom>
          <a:noFill/>
        </p:spPr>
        <p:txBody>
          <a:bodyPr wrap="square" rtlCol="0">
            <a:spAutoFit/>
          </a:bodyPr>
          <a:lstStyle/>
          <a:p>
            <a:r>
              <a:rPr lang="en-US" altLang="zh-CN"/>
              <a:t>1.</a:t>
            </a:r>
            <a:r>
              <a:rPr lang="zh-CN" altLang="en-US"/>
              <a:t>海尔茂</a:t>
            </a:r>
            <a:r>
              <a:rPr lang="en-US" altLang="zh-CN"/>
              <a:t>——</a:t>
            </a:r>
            <a:r>
              <a:rPr lang="zh-CN" altLang="en-US"/>
              <a:t>自私虚伪冷酷无情的男权中心者</a:t>
            </a:r>
            <a:endParaRPr lang="zh-CN" altLang="en-US"/>
          </a:p>
          <a:p>
            <a:r>
              <a:rPr lang="zh-CN" altLang="en-US"/>
              <a:t>海尔茂表面上很爱自己的妻子，愿意为她花钱，可实际上他只把年轻美貌的妻子当做玩具，叫她“小鸟儿”“小松鼠”。从来没把妻子放在与自己平等的地位，不允许她有独立的思想与人格，连娜拉喜欢吃杏仁甜饼干，他也要干涉。在家庭中，海尔茂处于支配地位，控制着一切，连信箱的钥匙也“老是在他手里”。对于爱情，海尔茂是自私的，对于友情，他也是极端虚伪的。他辞退柯洛克斯泰的真正原因，不是因为柯洛克斯泰曾伪造过签字，而是因为柯洛克斯泰曾是他大学里的同学，并同他有过一段交情。他对柯洛克斯泰常常与他称兄道弟，叫他的小名，大为不快，他觉得这样会有损自己经理的尊</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860" y="-14605"/>
            <a:ext cx="9121140" cy="563118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a:sym typeface="+mn-ea"/>
              </a:rPr>
              <a:t>严，动摇自己的地位。他非常气愤地对娜拉说过：“他随便叫‘我’的小名儿，不管旁边有人没有人。他最爱同‘我’套亲热，托伐长，托伐短的叫个没完。你说让‘我’怎么受得了。要是他在银行待下去，‘我’这经理实在当不了”。仅仅为了这么一点小事，海尔茂不惜断送同学和朋友的地位、前途和名誉。</a:t>
            </a:r>
            <a:endParaRPr lang="zh-CN" altLang="en-US"/>
          </a:p>
          <a:p>
            <a:r>
              <a:rPr lang="zh-CN" altLang="en-US">
                <a:sym typeface="+mn-ea"/>
              </a:rPr>
              <a:t>同样，对于经常来往的老朋友阮克医生，海尔茂也表现得非常自私和冷酷。阮克医生病入膏肓，将不久于人世，特意深夜赶来向海尔茂夫妇诀别。面对此情此景，海尔茂非但没有一点儿的悲痛和怜悯，还竟然想着男欢女爱的事。娜拉对此感到异常气愤：“想着快死的朋友，你还有心肠陪‘我’？”海尔茂是一个以自我为中心的利己主义者。同时，海尔茂还是一个道貌岸然的伪君子。他曾对娜拉说：“娜拉，你知道不知道，‘我’常常盼望着有桩危险的事情威胁你，好让‘我’拼着命牺牲一切去救你。”话音刚落，当他看完了柯洛克斯泰揭发娜拉伪造签字借款的信，当他自己的名誉、地位受到威胁时，他就原形毕露，辱骂娜拉是“伪君子”“撒谎的人”“下贱的女人”“是个犯罪的人”，他愤怒地指责娜拉：“你把‘我’一生幸福全都葬送了，‘我’的前途也让你断送了。”为此，他还宣布剥夺娜拉教育儿女的权利，说今后“孩子不能再交到你手里”。</a:t>
            </a:r>
            <a:endParaRPr lang="zh-CN" altLang="en-US"/>
          </a:p>
          <a:p>
            <a:r>
              <a:rPr lang="zh-CN" altLang="en-US">
                <a:sym typeface="+mn-ea"/>
              </a:rPr>
              <a:t>然而，事情并没有就此而止，几分钟后，当海尔茂再次收到柯洛克斯泰退回娜拉借据并表示歉意的信时，感到自己“没事了”，安全了，又对娜拉笑脸相迎。还说，只要娜拉和过去一样依赖他，他就会指点她，教导她，他说自己的肩膀很宽，可以保护她，就像“保护从老鹰爪子底下救出的小鸽子一样”。总之一句话，他还希望娜拉继续做他的“小松鼠”，做他的“玩偶”，当他的“泥娃娃老婆”。此时，海尔茂的真实面目暴露无遗，在他道貌岸然的外表下隐藏着的是一颗无比丑陋的灵魂。</a:t>
            </a:r>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2065" y="6985"/>
            <a:ext cx="9120505" cy="5723890"/>
          </a:xfrm>
          <a:prstGeom prst="rect">
            <a:avLst/>
          </a:prstGeom>
          <a:noFill/>
        </p:spPr>
        <p:txBody>
          <a:bodyPr wrap="square" rtlCol="0">
            <a:spAutoFit/>
          </a:bodyPr>
          <a:lstStyle/>
          <a:p>
            <a:r>
              <a:rPr lang="en-US" altLang="zh-CN" sz="2400" b="1"/>
              <a:t>2.娜拉</a:t>
            </a:r>
            <a:endParaRPr lang="en-US" altLang="zh-CN" sz="2400" b="1"/>
          </a:p>
          <a:p>
            <a:r>
              <a:rPr lang="zh-CN" altLang="en-US"/>
              <a:t>由丧失自我的玩偶到为自己负责的清醒者的追求自我解放的妇女。</a:t>
            </a:r>
            <a:r>
              <a:rPr lang="en-US" altLang="zh-CN"/>
              <a:t>婚后第一年，海尔茂得了重病，医生告诉娜拉只有去南方的意大利疗养才能使他康复。他们当时的境况十分艰难，娜拉为了挽救丈夫的生命，</a:t>
            </a:r>
            <a:r>
              <a:rPr lang="zh-CN" altLang="en-US"/>
              <a:t>同时又不想</a:t>
            </a:r>
            <a:r>
              <a:rPr lang="en-US" altLang="zh-CN">
                <a:sym typeface="+mn-ea"/>
              </a:rPr>
              <a:t>烦扰当时已经垂危的父亲</a:t>
            </a:r>
            <a:r>
              <a:rPr lang="zh-CN" altLang="en-US">
                <a:sym typeface="+mn-ea"/>
              </a:rPr>
              <a:t>，</a:t>
            </a:r>
            <a:r>
              <a:rPr lang="en-US" altLang="zh-CN"/>
              <a:t>去借贷</a:t>
            </a:r>
            <a:r>
              <a:rPr lang="zh-CN" altLang="en-US"/>
              <a:t>时</a:t>
            </a:r>
            <a:r>
              <a:rPr lang="en-US" altLang="zh-CN"/>
              <a:t>伪造</a:t>
            </a:r>
            <a:r>
              <a:rPr lang="zh-CN" altLang="en-US"/>
              <a:t>了</a:t>
            </a:r>
            <a:r>
              <a:rPr lang="en-US" altLang="zh-CN"/>
              <a:t>父亲的签字，触犯了法律。为了不让丈夫为此感到不安和耻辱，她独自保守着这个秘密。为了还债，她不得不从事一些劳累的抄写工作。</a:t>
            </a:r>
            <a:endParaRPr lang="en-US" altLang="zh-CN"/>
          </a:p>
          <a:p>
            <a:r>
              <a:rPr lang="en-US" altLang="zh-CN"/>
              <a:t>当她意识到自己保守的秘密即将暴露时，从当初的坚强果敢一下子转变为焦虑不安。她想独自承担后果，以自杀来逃离现实的残酷，</a:t>
            </a:r>
            <a:r>
              <a:rPr lang="zh-CN" altLang="en-US"/>
              <a:t>而</a:t>
            </a:r>
            <a:r>
              <a:rPr lang="en-US" altLang="zh-CN"/>
              <a:t>不让丈夫受到任何牵连。</a:t>
            </a:r>
            <a:r>
              <a:rPr lang="zh-CN" altLang="en-US"/>
              <a:t>她也曾希望丈夫知道秘密时能勇敢站出来创造奇迹，证明的他的爱</a:t>
            </a:r>
            <a:r>
              <a:rPr lang="en-US" altLang="zh-CN"/>
              <a:t>。然而，海尔茂了解到情况后，</a:t>
            </a:r>
            <a:r>
              <a:rPr lang="zh-CN" altLang="en-US"/>
              <a:t>因为感到</a:t>
            </a:r>
            <a:r>
              <a:rPr lang="en-US" altLang="zh-CN">
                <a:sym typeface="+mn-ea"/>
              </a:rPr>
              <a:t>自己的名誉及地位受到了威胁</a:t>
            </a:r>
            <a:r>
              <a:rPr lang="zh-CN" altLang="en-US"/>
              <a:t>，</a:t>
            </a:r>
            <a:r>
              <a:rPr lang="en-US" altLang="zh-CN"/>
              <a:t>冲着娜拉咆哮不已，痛斥她是一个“爱撒谎的人”、“伪君子”，是个“下贱女人”、“犯法的人”。</a:t>
            </a:r>
            <a:r>
              <a:rPr lang="zh-CN" altLang="en-US"/>
              <a:t>他</a:t>
            </a:r>
            <a:r>
              <a:rPr lang="en-US" altLang="zh-CN"/>
              <a:t>甚至觉得娜拉的“无耻”行为会影响到三个孩子，担心他们也会沾染母亲撒谎的“恶习”，还警告娜拉要远离他们的孩子。海尔茂对娜拉态度的突变，击溃了娜拉心底的防线，娜拉终于在这不堪入耳的叫骂声中醒悟过来。</a:t>
            </a:r>
            <a:endParaRPr lang="en-US" altLang="zh-CN"/>
          </a:p>
          <a:p>
            <a:r>
              <a:rPr lang="en-US" altLang="zh-CN"/>
              <a:t>娜拉祈祷过的奇迹在海尔茂的</a:t>
            </a:r>
            <a:r>
              <a:rPr lang="zh-CN" altLang="en-US"/>
              <a:t>责骂</a:t>
            </a:r>
            <a:r>
              <a:rPr lang="en-US" altLang="zh-CN"/>
              <a:t>中灰飞烟灭，她知道丈夫并不是真正爱她，她只不过是他的一个玩偶，在这个家里，一切都得服从他，婚姻对他们来讲更多的只是一种不平等的社会关系。在娜拉的记忆里，他们从来没有认真聊过正经事儿，因为海尔茂根本就不拿她当个大人。当她回想起曾经跟父亲在一起生活的时候，自己是个“泥娃娃孩子”，跟海尔茂结婚以后，又变成了他的“泥娃娃妻子”，从头到尾，她始终是个玩偶，只是从父亲手里换到丈夫手里而已，不论在谁手里，永远都逃脱不了被支配和摆布的命运。</a:t>
            </a:r>
            <a:r>
              <a:rPr lang="zh-CN" altLang="en-US"/>
              <a:t>于是她决定要离开找个玩偶之家，要担起对自己负责的神圣责任。</a:t>
            </a:r>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860" y="-12065"/>
            <a:ext cx="9085580" cy="2122805"/>
          </a:xfrm>
          <a:prstGeom prst="rect">
            <a:avLst/>
          </a:prstGeom>
          <a:noFill/>
        </p:spPr>
        <p:txBody>
          <a:bodyPr wrap="square" rtlCol="0">
            <a:spAutoFit/>
          </a:bodyPr>
          <a:lstStyle/>
          <a:p>
            <a:r>
              <a:rPr lang="en-US" altLang="zh-CN" sz="2400" b="1"/>
              <a:t>3.</a:t>
            </a:r>
            <a:r>
              <a:rPr lang="zh-CN" altLang="en-US" sz="2400" b="1"/>
              <a:t>林丹太太</a:t>
            </a:r>
            <a:endParaRPr lang="zh-CN" altLang="en-US" sz="2400" b="1"/>
          </a:p>
          <a:p>
            <a:r>
              <a:rPr lang="zh-CN" altLang="en-US"/>
              <a:t>林丹太太：家人至上，</a:t>
            </a:r>
            <a:r>
              <a:rPr lang="zh-CN" altLang="en-US">
                <a:sym typeface="+mn-ea"/>
              </a:rPr>
              <a:t>以孝为先</a:t>
            </a:r>
            <a:r>
              <a:rPr lang="zh-CN" altLang="en-US"/>
              <a:t>。她不仅是支撑家庭的顶梁柱，母亲的重要助手，也是弟弟们心目中的好姐姐。林丹太太在嫁给林丹先生前，曾经有一个情人，就是柯洛克斯泰。由于她娘家的经济状况不好，母亲体弱且有病在身，两个弟弟年纪还幼小，而情人又没有能力帮助扶持，她便嫁给了林丹先生。后来丈夫去世，家中又变得穷困不堪。经过林丹太太的一番艰苦努力，终于使得患病的母亲，在去世前过上了几年的好日子，弟弟们也可以做事情了。对林丹太太来说，“不缺少日用必需品至少是桩痛快事”。</a:t>
            </a:r>
            <a:endParaRPr lang="zh-CN" altLang="en-US"/>
          </a:p>
        </p:txBody>
      </p:sp>
      <p:sp>
        <p:nvSpPr>
          <p:cNvPr id="3" name="文本框 2"/>
          <p:cNvSpPr txBox="1"/>
          <p:nvPr/>
        </p:nvSpPr>
        <p:spPr>
          <a:xfrm>
            <a:off x="-5715" y="2118360"/>
            <a:ext cx="9114790" cy="1476375"/>
          </a:xfrm>
          <a:prstGeom prst="rect">
            <a:avLst/>
          </a:prstGeom>
          <a:noFill/>
        </p:spPr>
        <p:txBody>
          <a:bodyPr wrap="square" rtlCol="0">
            <a:spAutoFit/>
          </a:bodyPr>
          <a:lstStyle/>
          <a:p>
            <a:r>
              <a:rPr lang="en-US" altLang="zh-CN" sz="2400" b="1"/>
              <a:t>4.柯洛克斯泰</a:t>
            </a:r>
            <a:r>
              <a:rPr lang="en-US" altLang="zh-CN"/>
              <a:t>，律师，和海尔茂就职于同一银行，并且业务能力强。犯过伪证罪。柯洛克斯泰是海尔茂大学的同学。当柯洛克斯泰的生存受到了威胁时，人性中邪恶的一面就显现出来了，为了达到他自己的目的，甚至不择手段。他威胁娜拉，“即使你有法子，现在也不中用了。不论你给‘我’多少钱，‘我’也不会把你的借据交还你。”在利益的驱使下，柯洛克斯泰贪婪人性和报复的心理表现了出来。</a:t>
            </a:r>
            <a:endParaRPr lang="en-US" altLang="zh-CN"/>
          </a:p>
        </p:txBody>
      </p:sp>
      <p:sp>
        <p:nvSpPr>
          <p:cNvPr id="4" name="文本框 3"/>
          <p:cNvSpPr txBox="1"/>
          <p:nvPr/>
        </p:nvSpPr>
        <p:spPr>
          <a:xfrm>
            <a:off x="26670" y="3702050"/>
            <a:ext cx="8938260" cy="645160"/>
          </a:xfrm>
          <a:prstGeom prst="rect">
            <a:avLst/>
          </a:prstGeom>
          <a:noFill/>
        </p:spPr>
        <p:txBody>
          <a:bodyPr wrap="square" rtlCol="0">
            <a:spAutoFit/>
          </a:bodyPr>
          <a:lstStyle/>
          <a:p>
            <a:r>
              <a:rPr lang="en-US" altLang="zh-CN" b="1"/>
              <a:t>5.软克大夫</a:t>
            </a:r>
            <a:r>
              <a:rPr lang="en-US" altLang="zh-CN"/>
              <a:t>是一个忠诚、善良、德才兼备、年轻有为的大夫。他与海尔茂、娜拉联系密切。他还私下里爱慕着娜拉。但是，他患了花柳，不久将离开人世。</a:t>
            </a:r>
            <a:endParaRPr lang="en-US" altLang="zh-CN"/>
          </a:p>
        </p:txBody>
      </p:sp>
      <p:sp>
        <p:nvSpPr>
          <p:cNvPr id="5" name="文本框 4"/>
          <p:cNvSpPr txBox="1"/>
          <p:nvPr/>
        </p:nvSpPr>
        <p:spPr>
          <a:xfrm>
            <a:off x="-20320" y="4445000"/>
            <a:ext cx="905700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a:latin typeface="+mn-ea"/>
                <a:cs typeface="+mn-ea"/>
              </a:rPr>
              <a:t>整体感知   </a:t>
            </a:r>
            <a:r>
              <a:rPr lang="en-US" altLang="zh-CN" sz="2800">
                <a:latin typeface="+mn-ea"/>
                <a:cs typeface="+mn-ea"/>
                <a:sym typeface="+mn-ea"/>
              </a:rPr>
              <a:t>“</a:t>
            </a:r>
            <a:r>
              <a:rPr lang="zh-CN" altLang="en-US" sz="2800">
                <a:latin typeface="+mn-ea"/>
                <a:cs typeface="+mn-ea"/>
              </a:rPr>
              <a:t>回溯</a:t>
            </a:r>
            <a:r>
              <a:rPr lang="en-US" altLang="zh-CN" sz="2800">
                <a:latin typeface="+mn-ea"/>
                <a:cs typeface="+mn-ea"/>
                <a:sym typeface="+mn-ea"/>
              </a:rPr>
              <a:t>”</a:t>
            </a:r>
            <a:r>
              <a:rPr lang="zh-CN" altLang="en-US" sz="2800">
                <a:latin typeface="+mn-ea"/>
                <a:cs typeface="+mn-ea"/>
              </a:rPr>
              <a:t>手法</a:t>
            </a:r>
            <a:endParaRPr lang="en-US" altLang="zh-CN" sz="2800">
              <a:latin typeface="+mn-ea"/>
              <a:cs typeface="+mn-ea"/>
            </a:endParaRPr>
          </a:p>
        </p:txBody>
      </p:sp>
      <p:sp>
        <p:nvSpPr>
          <p:cNvPr id="6" name="文本框 5"/>
          <p:cNvSpPr txBox="1"/>
          <p:nvPr/>
        </p:nvSpPr>
        <p:spPr>
          <a:xfrm>
            <a:off x="1270" y="4980940"/>
            <a:ext cx="9107170" cy="1753235"/>
          </a:xfrm>
          <a:prstGeom prst="rect">
            <a:avLst/>
          </a:prstGeom>
          <a:noFill/>
        </p:spPr>
        <p:txBody>
          <a:bodyPr wrap="square" rtlCol="0">
            <a:spAutoFit/>
          </a:bodyPr>
          <a:lstStyle/>
          <a:p>
            <a:r>
              <a:rPr lang="zh-CN" altLang="en-US"/>
              <a:t>玩偶之家》成功地运用了“</a:t>
            </a:r>
            <a:r>
              <a:rPr lang="zh-CN" altLang="en-US">
                <a:latin typeface="+mn-ea"/>
                <a:cs typeface="+mn-ea"/>
                <a:sym typeface="+mn-ea"/>
              </a:rPr>
              <a:t>回溯</a:t>
            </a:r>
            <a:r>
              <a:rPr lang="zh-CN" altLang="en-US"/>
              <a:t>”。“</a:t>
            </a:r>
            <a:r>
              <a:rPr lang="zh-CN" altLang="en-US">
                <a:latin typeface="+mn-ea"/>
                <a:cs typeface="+mn-ea"/>
                <a:sym typeface="+mn-ea"/>
              </a:rPr>
              <a:t>回溯</a:t>
            </a:r>
            <a:r>
              <a:rPr lang="zh-CN" altLang="en-US"/>
              <a:t>”就是剧中某些重要情节在开幕之前早已发生，观众在开幕后看到的，只是幕前情节发生的后果。该戏剧剧本一开始，海尔茂就要当经理了，以前他生病，娜拉伪造签字借钱等都是运用“</a:t>
            </a:r>
            <a:r>
              <a:rPr lang="zh-CN" altLang="en-US">
                <a:latin typeface="+mn-ea"/>
                <a:cs typeface="+mn-ea"/>
                <a:sym typeface="+mn-ea"/>
              </a:rPr>
              <a:t>回溯</a:t>
            </a:r>
            <a:r>
              <a:rPr lang="zh-CN" altLang="en-US"/>
              <a:t>”描写出来的。运用这种方法的好处，是结构紧凑，容易显示戏剧冲突和人物性格。它既推动了柯洛克斯泰与海尔茂之间的矛盾，又揭露了娜拉夫妻表面幸福而实际虚伪的资产阶级夫妇关系。林丹太太和柯洛克斯泰相恋的悲剧，软克大夫得了不治之花柳病的悲剧，也都是运用“</a:t>
            </a:r>
            <a:r>
              <a:rPr lang="zh-CN" altLang="en-US">
                <a:latin typeface="+mn-ea"/>
                <a:cs typeface="+mn-ea"/>
                <a:sym typeface="+mn-ea"/>
              </a:rPr>
              <a:t>回溯</a:t>
            </a:r>
            <a:r>
              <a:rPr lang="zh-CN" altLang="en-US"/>
              <a:t>”描写出来的。</a:t>
            </a:r>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430" y="-16510"/>
            <a:ext cx="909701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整体感知  作品影响</a:t>
            </a:r>
            <a:endParaRPr lang="zh-CN" altLang="en-US" sz="2800" b="1"/>
          </a:p>
        </p:txBody>
      </p:sp>
      <p:sp>
        <p:nvSpPr>
          <p:cNvPr id="3" name="文本框 2"/>
          <p:cNvSpPr txBox="1"/>
          <p:nvPr/>
        </p:nvSpPr>
        <p:spPr>
          <a:xfrm>
            <a:off x="34925" y="561340"/>
            <a:ext cx="9074150" cy="5631180"/>
          </a:xfrm>
          <a:prstGeom prst="rect">
            <a:avLst/>
          </a:prstGeom>
          <a:noFill/>
        </p:spPr>
        <p:txBody>
          <a:bodyPr wrap="square" rtlCol="0">
            <a:spAutoFit/>
          </a:bodyPr>
          <a:lstStyle/>
          <a:p>
            <a:r>
              <a:rPr lang="zh-CN" altLang="en-US"/>
              <a:t>《玩偶之家》又名《娜拉》，1879年，当该戏剧剧本刚出版两周，丹麦首都哥本哈根就上演了该戏剧；1880年在挪威首都奥斯陆和德国的慕尼黑演出；1889年在英国演出；1890年在美国演出；1894年在法国演出。中国“五四”运动后，开始上演。</a:t>
            </a:r>
            <a:endParaRPr lang="zh-CN" altLang="en-US"/>
          </a:p>
          <a:p>
            <a:r>
              <a:rPr lang="zh-CN" altLang="en-US"/>
              <a:t>1918年《新青年》出版了一个“易卜生专号”，使中国人知道了西方有个女性名叫“娜拉”，她敢于反抗性别歧视并勇敢地离家出走，最终摆脱了受制于夫权束缚的“玩偶”命运。于是一时间，“女性解放”之声不绝于耳，“娜拉”不仅成为了中国女性的效法对象，同时更为处境尴尬的新文化运动，注入了一针令人兴奋的强心剂。因为将妇女问题升华为社会问题，无疑会增强中国国人对于思想启蒙的关注热情；而《玩偶之家》中国化的意义阐释，又直接导致了“五四”时期“所有价值观念的变革”。易卜生以其《玩偶之家》拯救了“五四”新文化运动，同时也造就了中国现代文学创作的空前繁荣。 </a:t>
            </a:r>
            <a:endParaRPr lang="zh-CN" altLang="en-US"/>
          </a:p>
          <a:p>
            <a:r>
              <a:rPr lang="zh-CN" altLang="en-US"/>
              <a:t>民国时期的中国一些女性知识分子，效仿“娜拉”，主动提出离婚、走出家庭、建立事业的女性多了起来。首先，主动提出离婚的女性比重上升。中国封建父权制赋予男子休妻的特权，向女子灌输“贞洁烈妇”、“从一而终”，如果女子不满婚后生活而提出离婚则被认为有悖伦常。随着“娜拉”与“五四”妇女解放运动融为一体，一部分获得教育的女性开始成为觉醒的“新女性”，从态度到行为上，她们均迈出了“出走”的关键一步。这一时期，城市中由女方主动提出的离婚案件的数量呈现上升趋势，从1921年到1925年间，上海妇女主动提出的离婚案已经接近15%。1928年到1934年，北平女性主动要求离婚者已经达到66.1%。其次，涌现出众多独立的女性从业者。 [11] </a:t>
            </a:r>
            <a:endParaRPr lang="zh-CN" altLang="en-US"/>
          </a:p>
          <a:p>
            <a:r>
              <a:rPr lang="zh-CN" altLang="en-US"/>
              <a:t>《玩偶之家》戏剧，不仅对19世纪末到20世纪初的欧美戏剧产生了深远影响，还极大地推动了欧洲女权运动的发展。</a:t>
            </a: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860" y="45720"/>
            <a:ext cx="908558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拓展阅读</a:t>
            </a:r>
            <a:r>
              <a:rPr lang="zh-CN" altLang="en-US"/>
              <a:t>   </a:t>
            </a:r>
            <a:endParaRPr lang="zh-CN" altLang="en-US"/>
          </a:p>
        </p:txBody>
      </p:sp>
      <p:sp>
        <p:nvSpPr>
          <p:cNvPr id="3" name="文本框 2"/>
          <p:cNvSpPr txBox="1"/>
          <p:nvPr/>
        </p:nvSpPr>
        <p:spPr>
          <a:xfrm>
            <a:off x="94615" y="890905"/>
            <a:ext cx="9049385" cy="5908040"/>
          </a:xfrm>
          <a:prstGeom prst="rect">
            <a:avLst/>
          </a:prstGeom>
          <a:noFill/>
        </p:spPr>
        <p:txBody>
          <a:bodyPr wrap="square" rtlCol="0">
            <a:spAutoFit/>
          </a:bodyPr>
          <a:lstStyle/>
          <a:p>
            <a:r>
              <a:rPr lang="zh-CN" altLang="en-US"/>
              <a:t>娜拉走后怎样</a:t>
            </a:r>
            <a:endParaRPr lang="zh-CN" altLang="en-US"/>
          </a:p>
          <a:p>
            <a:r>
              <a:rPr lang="zh-CN" altLang="en-US"/>
              <a:t>鲁迅</a:t>
            </a:r>
            <a:endParaRPr lang="zh-CN" altLang="en-US"/>
          </a:p>
          <a:p>
            <a:r>
              <a:rPr lang="zh-CN" altLang="en-US"/>
              <a:t>《娜（nuó）拉走后怎样》是鲁迅先生于一九二三年十二月二十六日在北京女子高等师范学校文艺会上的一篇演讲稿。后来收入他的杂文集《坟》。</a:t>
            </a:r>
            <a:endParaRPr lang="zh-CN" altLang="en-US"/>
          </a:p>
          <a:p>
            <a:r>
              <a:rPr lang="zh-CN" altLang="en-US"/>
              <a:t>我今天要讲的是“娜拉走后怎样？”</a:t>
            </a:r>
            <a:endParaRPr lang="zh-CN" altLang="en-US"/>
          </a:p>
          <a:p>
            <a:r>
              <a:rPr lang="zh-CN" altLang="en-US"/>
              <a:t>易卜生〔2〕是十九世纪后半的瑙威〔3〕的一个文人。他的著作，除了几十首诗之外，其余都是剧本。这些剧本里面，有一时期是大抵含有社会问题的，世间也称作“社会剧”，其中有一篇就是《娜拉》。</a:t>
            </a:r>
            <a:endParaRPr lang="zh-CN" altLang="en-US"/>
          </a:p>
          <a:p>
            <a:r>
              <a:rPr lang="zh-CN" altLang="en-US"/>
              <a:t>《娜拉》一名Ein Puppenheim，中国译作《傀儡家庭》（即玩偶之家）。但Puppe不单是牵线的傀儡，孩子抱着玩的人形〔4〕也是；引申开去，别人怎么指挥，他便怎么做的人也是。娜拉当初是满足地生活在所谓幸福的家庭里的，但是她竟觉悟了：自己是丈夫的傀儡，孩子们又是她的傀儡。她于是走了，只听得关门声，接着就是闭幕。这想来大家都知道，不必细说了。</a:t>
            </a:r>
            <a:endParaRPr lang="zh-CN" altLang="en-US"/>
          </a:p>
          <a:p>
            <a:r>
              <a:rPr lang="zh-CN" altLang="en-US"/>
              <a:t>娜拉要怎样才不走呢？或者说 易卜生自己有解答，就是Die Frau vom Meere，《海上夫人》。这女人是已经结婚的了，然而先前有一个爱人在海的彼岸，一日突然寻来，叫她一同去。她便告知她的丈夫，要和那外来人会面。临末，她的丈夫说，“现在放你完全自由。（走与不走）你能够自己选择，并且还要自己负责任。”于是什么事全都改变，她就不走了。这样看来，娜拉倘也得到这样的自由，或者也便可以安住。</a:t>
            </a:r>
            <a:endParaRPr lang="zh-CN" altLang="en-US"/>
          </a:p>
          <a:p>
            <a:r>
              <a:rPr lang="zh-CN" altLang="en-US"/>
              <a:t>但娜拉毕竟是走了的。走了以后怎样？ 易卜生并无解答；而且他已经死了。即使不死，他也不负解答的责任。因为 易卜生是在做诗，不是为社会提出问题来而且代为解答。就如黄莺一样，因为他自己要歌唱，所以他歌唱，不是要唱给人们听得有趣，有益。 易卜</a:t>
            </a: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065" y="29210"/>
            <a:ext cx="9120505" cy="6739255"/>
          </a:xfrm>
          <a:prstGeom prst="rect">
            <a:avLst/>
          </a:prstGeom>
          <a:noFill/>
        </p:spPr>
        <p:txBody>
          <a:bodyPr wrap="square" rtlCol="0">
            <a:spAutoFit/>
          </a:bodyPr>
          <a:lstStyle/>
          <a:p>
            <a:r>
              <a:rPr lang="zh-CN" altLang="en-US">
                <a:sym typeface="+mn-ea"/>
              </a:rPr>
              <a:t>生是很不通世故的，相传在许多妇女们一同招待他的筵宴上，代表者起来致谢他作了《傀儡家庭》，将女性的自觉，解放这些事，给人心以新的启示的时候，他却答道，“我写那篇却并不是这意思，我不过是做诗。”</a:t>
            </a:r>
            <a:endParaRPr lang="zh-CN" altLang="en-US"/>
          </a:p>
          <a:p>
            <a:r>
              <a:rPr lang="zh-CN" altLang="en-US">
                <a:sym typeface="+mn-ea"/>
              </a:rPr>
              <a:t>娜拉走后怎样？——别人可是也发表过意见的。一个英国人曾作一篇戏剧，说一个新式的女子走出家庭，再也没有路走，终于堕落，进了妓院了。还有一个中国人，——我称他什么呢？上海的文学家罢，——说他所见的《娜拉》是和现译本不同，娜拉终于回来了。这样的本子可惜没有第二人看见，除非是 易卜生自己寄给他的。但从事理上推想起来，娜拉或者也实在只有两条路：不是堕落，就是回来。因为如果是一匹小鸟，则笼子里固然不自由，而一出笼门，外面便又有鹰，有猫，以及别的什么东西之类；倘使已经关得麻痹了翅子，忘却了飞翔，也诚然是无路可以走。还有一条，就是饿死了，但饿死已经离开了生活，更无所谓问题，所以也不是什么路。</a:t>
            </a:r>
            <a:endParaRPr lang="zh-CN" altLang="en-US"/>
          </a:p>
          <a:p>
            <a:r>
              <a:rPr lang="zh-CN" altLang="en-US">
                <a:sym typeface="+mn-ea"/>
              </a:rPr>
              <a:t>人生最苦痛的是梦醒了无路可以走。做梦的人是幸福的；倘没有看出可走的路，最要紧的是不要去惊醒他。你看，唐朝的诗人李贺〔5〕，不是困顿了一世的么？而他临死的时候，却对他的母亲说，“阿妈，上帝造成了白玉楼，叫我做文章落成去了。”这岂非明明是一个诳，一个梦？然而一个小的和一个老的，一个死的和一个活的，死的高兴地死去，活的放心地活着。说诳和做梦，在这些时候便见得伟大。所以我想，假使寻不出路，我们所要的倒是梦。但是，万不可做将来的梦。阿尔志跋绥夫〔6〕曾经借了他所做的小说，质问过梦想将来的黄金世界的理想家，因为要造那世界，先唤起许多人们来受苦。他说，“你们将黄金世界预约给他们的子孙了，可是有什么给他们自己呢？”有是有的，就是将来的希望。但代价也太大了，为了这希望，要使人练敏了感觉来更深切地感到自己的苦痛，叫起灵魂来目睹他自己的腐烂的尸骸。惟有说诳和做梦，这些时候便见得伟大。所以我想，假使寻不出路，我们所要的就是梦；但不要将来的梦，只要目前的梦。</a:t>
            </a:r>
            <a:endParaRPr lang="zh-CN" altLang="en-US"/>
          </a:p>
          <a:p>
            <a:r>
              <a:rPr lang="zh-CN" altLang="en-US">
                <a:sym typeface="+mn-ea"/>
              </a:rPr>
              <a:t>然而娜拉既然醒了，是很不容易回到梦境的，因此只得走；可是走了以后，有时却也免不掉堕落或回来。否则，就得问：她除了觉醒的心以外，还带了什么去？倘只有一条像诸君</a:t>
            </a: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6990" y="-4445"/>
            <a:ext cx="9061450" cy="6739255"/>
          </a:xfrm>
          <a:prstGeom prst="rect">
            <a:avLst/>
          </a:prstGeom>
          <a:noFill/>
        </p:spPr>
        <p:txBody>
          <a:bodyPr wrap="square" rtlCol="0">
            <a:spAutoFit/>
          </a:bodyPr>
          <a:lstStyle/>
          <a:p>
            <a:r>
              <a:rPr lang="zh-CN" altLang="en-US">
                <a:sym typeface="+mn-ea"/>
              </a:rPr>
              <a:t>一样的紫红的绒绳的围巾，那可是无论宽到二尺或三尺，也完全是不中用。她还须更富有，提包里有准备，直白地说，就是要有钱。</a:t>
            </a:r>
            <a:endParaRPr lang="zh-CN" altLang="en-US"/>
          </a:p>
          <a:p>
            <a:r>
              <a:rPr lang="zh-CN" altLang="en-US">
                <a:sym typeface="+mn-ea"/>
              </a:rPr>
              <a:t>梦是好的；否则，钱是要紧的。</a:t>
            </a:r>
            <a:endParaRPr lang="zh-CN" altLang="en-US"/>
          </a:p>
          <a:p>
            <a:r>
              <a:rPr lang="zh-CN" altLang="en-US">
                <a:sym typeface="+mn-ea"/>
              </a:rPr>
              <a:t>钱这个字很难听，或者要被高尚的君子们所非笑，但我总觉得人们的议论是不但昨天和今天，即使饭前和饭后，也往往有些差别。凡承认饭需钱买，而以说钱为卑鄙者，倘能按一按他的胃，那里面怕总还有鱼肉没有消化完，须得饿他一天之后，再来听他发议论。</a:t>
            </a:r>
            <a:endParaRPr lang="zh-CN" altLang="en-US"/>
          </a:p>
          <a:p>
            <a:r>
              <a:rPr lang="zh-CN" altLang="en-US">
                <a:sym typeface="+mn-ea"/>
              </a:rPr>
              <a:t>所以为娜拉计，钱，——高雅的说罢，就是经济，是最要紧的了。自由固不是钱所能买到的，但能够为钱而卖掉。人类有一个大缺点，就是常常要饥饿。为补救这缺点起见，为准备不做傀儡起见，在目下的社会里，经济权就见得最要紧了。第一，在家应该先获得男女平均的分配；第二，在社会应该获得男女相等的势力。可惜我不知道这权柄如何取得，单知道仍然要战斗；或者也许比要求参政权更要用剧烈的战斗。</a:t>
            </a:r>
            <a:endParaRPr lang="zh-CN" altLang="en-US"/>
          </a:p>
          <a:p>
            <a:r>
              <a:rPr lang="zh-CN" altLang="en-US">
                <a:sym typeface="+mn-ea"/>
              </a:rPr>
              <a:t>要求经济权固然是很平凡的事，然而也许比要求高尚的参政权以及博大的女子解放之类更烦难。天下事尽有小作为比大作为更烦难的。譬如现在似的冬天，我们只有这一件棉袄，然而必须救助一个将要冻死的苦人，否则便须坐在菩提树下冥想普度一切人类的方法〔7〕去。普度一切人类和救活一人，大小实在相去太远了，然而倘叫我挑选，我就立刻到菩提树下去坐着，因为免得脱下唯一的棉袄来冻杀自己。所以在家里说要参政权，是不至于大遭反对的，一说到经济的平匀分配，或不免面前就遇见敌人，这就当然要有剧烈的战斗。</a:t>
            </a:r>
            <a:endParaRPr lang="zh-CN" altLang="en-US"/>
          </a:p>
          <a:p>
            <a:r>
              <a:rPr lang="zh-CN" altLang="en-US">
                <a:sym typeface="+mn-ea"/>
              </a:rPr>
              <a:t>战斗不算好事情，我们也不能责成人人都是战士，那么，平和的方法也就可贵了，这就是将来利用了亲权来解放自己的子女。中国的亲权是无上的，那时候，就可以将财产平匀地分配子女们，使他们平和而没有冲突地都得到相等的经济权，此后或者去读书，或者去生发，或者为自己去享用，或者为社会去做事，或者去花完，都请便，自己负责任。这虽然也是颇远的梦，可是比黄金世界的梦近得不少了。但第一需要记性。记性不佳，是有益于己而有害于子孙的。人们因为能忘却，所以自己能渐渐地脱离了受过的苦痛，</a:t>
            </a:r>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430" y="-27940"/>
            <a:ext cx="9132570" cy="6739255"/>
          </a:xfrm>
          <a:prstGeom prst="rect">
            <a:avLst/>
          </a:prstGeom>
          <a:noFill/>
        </p:spPr>
        <p:txBody>
          <a:bodyPr wrap="square" rtlCol="0">
            <a:spAutoFit/>
          </a:bodyPr>
          <a:lstStyle/>
          <a:p>
            <a:r>
              <a:rPr lang="zh-CN" altLang="en-US">
                <a:sym typeface="+mn-ea"/>
              </a:rPr>
              <a:t>也因为能忘却，所以往往照样地再犯前人的错误。被虐待的儿媳做了婆婆，仍然虐待儿媳；嫌恶学生的官吏，每是先前痛骂官吏的学生；现在压迫子女的，有时也就是十年前的家庭革命者。这也许与年龄和地位都有关系罢，但记性不佳也是一个很大的原因。救济法就是各人去买一本note－book〔8〕来，将自己现在的思想举动都记上，作为将来年龄和地位都改变了之后的参考。假如憎恶孩子要到公园去的时候，取来一翻，看见上面有一条道，“我想到中央公园去”，那就即刻心平气和了。别的事也一样。</a:t>
            </a:r>
            <a:endParaRPr lang="zh-CN" altLang="en-US"/>
          </a:p>
          <a:p>
            <a:r>
              <a:rPr lang="zh-CN" altLang="en-US">
                <a:sym typeface="+mn-ea"/>
              </a:rPr>
              <a:t>世间有一种无赖精神，那要义就是韧性。听说拳匪〔9〕乱后，天津的青皮，就是所谓无赖者很跋扈，譬如给人搬一件行李，他就要两元，对他说这行李小，他说要两元，对他说道路近，他说要两元，对他说不要搬了，他说也仍然要两元。青皮固然是不足为法的，而那韧性却大可以佩服。要求经济权也一样，有人说这事情太陈腐了，就答道要经济权；说是太卑鄙了，就答道要经济权；说是经济制度就要改变了，用不着再操心，也仍然答道要经济权。其实，在现在，一个娜拉的出走，或者也许不至于感到困难的，因为这人物很特别，举动也新鲜，能得到若干人们的同情，帮助着生活。生活在人们的同情之下，已经是不自由了，然而倘有一百个娜拉出走，便连同情也减少，有一千一万个出走，就得到厌恶了，断不如自己握着经济权之为可靠。</a:t>
            </a:r>
            <a:endParaRPr lang="zh-CN" altLang="en-US"/>
          </a:p>
          <a:p>
            <a:r>
              <a:rPr lang="zh-CN" altLang="en-US">
                <a:sym typeface="+mn-ea"/>
              </a:rPr>
              <a:t>在经济方面得到自由，就不是傀儡了么？也还是傀儡。无非被人所牵的事可以减少，而自己能牵的傀儡可以增多罢了。因为在现在的社会里，不但女人常作男人的傀儡，就是男人和男人，女人和女人，也相互地作傀儡，男人也常作女人的傀儡，这决不是几个女人取得经济权所能救的。但人不能饿着静候理想世界的到来，至少也得留一点残喘，正如涸辙之鲋〔10〕，急谋升斗之水一样，就要这较为切近的经济权，一面再想别的法。</a:t>
            </a:r>
            <a:endParaRPr lang="zh-CN" altLang="en-US"/>
          </a:p>
          <a:p>
            <a:r>
              <a:rPr lang="zh-CN" altLang="en-US">
                <a:sym typeface="+mn-ea"/>
              </a:rPr>
              <a:t>如果经济制度竟改革了，那上文当然完全是废话。</a:t>
            </a:r>
            <a:endParaRPr lang="zh-CN" altLang="en-US"/>
          </a:p>
          <a:p>
            <a:r>
              <a:rPr lang="zh-CN" altLang="en-US">
                <a:sym typeface="+mn-ea"/>
              </a:rPr>
              <a:t>然而上文，是又将娜拉当作一个普通的人物而说的，假使她很特别，自己情愿闯出去做牺牲，那就又另是一回事。我们无权去劝诱人做牺牲，也无权去阻止人做牺牲。况且世上也尽有乐于牺牲，乐于受苦的人物。欧洲有一个传说，耶稣去钉十字架时，休息在Ahasvar</a:t>
            </a: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9055" y="22225"/>
            <a:ext cx="9049385" cy="6739255"/>
          </a:xfrm>
          <a:prstGeom prst="rect">
            <a:avLst/>
          </a:prstGeom>
          <a:noFill/>
        </p:spPr>
        <p:txBody>
          <a:bodyPr wrap="square" rtlCol="0">
            <a:spAutoFit/>
          </a:bodyPr>
          <a:lstStyle/>
          <a:p>
            <a:r>
              <a:rPr lang="zh-CN" altLang="en-US">
                <a:sym typeface="+mn-ea"/>
              </a:rPr>
              <a:t>〔11〕的檐下，Ahasvar不准他，于是被了咒诅，使他永世不得休息，直到末日裁判的时候。Ahasvar从此就歇不下，只是走，现在还在走。走是苦的，安息是乐的，他何以不安息呢？虽说背着咒诅，可是大约总该是觉得走比安息还适意，所以始终狂走的罢。</a:t>
            </a:r>
            <a:endParaRPr lang="zh-CN" altLang="en-US"/>
          </a:p>
          <a:p>
            <a:r>
              <a:rPr lang="zh-CN" altLang="en-US">
                <a:sym typeface="+mn-ea"/>
              </a:rPr>
              <a:t>只是这牺牲的适意是属于自己的，与志士们之所谓为社会者无涉。群众，——尤其是中国的，——永远是戏剧的看客。牺牲上场，如果显得慷慨，他们就看了悲壮剧；如果显得觳觫〔12〕，他们就看了滑稽剧。北京的羊肉铺前常有几个人张着嘴看剥羊，仿佛颇愉快，人的牺牲能给与他们的益处，也不过如此。而况事后走不几步，他们并这一点愉快也就忘却了。对于这样的群众没有法，只好使他们无戏可看倒是疗救，正无需乎震骇一时的牺牲，不如深沉的韧性的战斗。</a:t>
            </a:r>
            <a:endParaRPr lang="zh-CN" altLang="en-US"/>
          </a:p>
          <a:p>
            <a:r>
              <a:rPr lang="zh-CN" altLang="en-US">
                <a:sym typeface="+mn-ea"/>
              </a:rPr>
              <a:t>可惜中国太难改变了，即使搬动一张桌子，改装一个火炉，几乎也要血；而且即使有了血，也未必一定能搬动，能改装。不是很大的鞭子打在背上，中国自己是不肯动弹的。我想这鞭子总要来，好坏是别一问题，然而总要打到的。但是从那里来，怎么地来，我也是不能确切地知道。</a:t>
            </a:r>
            <a:endParaRPr lang="zh-CN" altLang="en-US"/>
          </a:p>
          <a:p>
            <a:r>
              <a:rPr lang="zh-CN" altLang="en-US">
                <a:sym typeface="+mn-ea"/>
              </a:rPr>
              <a:t>我这讲演也就此完结了。</a:t>
            </a:r>
            <a:endParaRPr lang="zh-CN" altLang="en-US">
              <a:sym typeface="+mn-ea"/>
            </a:endParaRPr>
          </a:p>
          <a:p>
            <a:r>
              <a:rPr lang="zh-CN" altLang="en-US"/>
              <a:t>注释</a:t>
            </a:r>
            <a:endParaRPr lang="zh-CN" altLang="en-US"/>
          </a:p>
          <a:p>
            <a:r>
              <a:rPr lang="zh-CN" altLang="en-US"/>
              <a:t>〔1〕本篇最初发表于一九二四年北京女子高等师范学校《文艺会刊》第六期。同年八月一日上海《妇女杂志》第十卷第八号转载时，篇末有该杂志的编者附记：“这篇是鲁迅先生在北京女子高等师范学校的讲演稿，曾经刊载该校出版《文艺会刊》的第六期。新近因为我们向先生讨文章，承他把原文重加订正，给本志发表。”〔3〕瑙威 通译挪威。</a:t>
            </a:r>
            <a:endParaRPr lang="zh-CN" altLang="en-US"/>
          </a:p>
          <a:p>
            <a:r>
              <a:rPr lang="zh-CN" altLang="en-US"/>
              <a:t>〔4〕人形 日语，即人形的玩具。</a:t>
            </a:r>
            <a:endParaRPr lang="zh-CN" altLang="en-US"/>
          </a:p>
          <a:p>
            <a:r>
              <a:rPr lang="zh-CN" altLang="en-US"/>
              <a:t>〔5〕李贺（790—816） 字长吉，昌谷（今河南宜阳）人，唐代诗人。一生官职卑微，郁郁不得志。著有《李长吉歌诗》四卷。关于他“玉楼赴召”的故事，唐代诗人李商隐《李贺小传》说：“长吉将死时，忽昼见一绯衣人，驾赤虬，持一版，书若太古篆或霹雳石文者，云：‘当召长吉。’长吉了不能读，歘下榻叩头言：‘阿弥女老且病，贺不</a:t>
            </a: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036496" cy="2339102"/>
          </a:xfrm>
          <a:prstGeom prst="rect">
            <a:avLst/>
          </a:prstGeom>
          <a:noFill/>
        </p:spPr>
        <p:txBody>
          <a:bodyPr wrap="square" rtlCol="0">
            <a:spAutoFit/>
          </a:bodyPr>
          <a:lstStyle/>
          <a:p>
            <a:r>
              <a:rPr lang="zh-CN" altLang="en-US" sz="3200" b="1" smtClean="0">
                <a:gradFill>
                  <a:gsLst>
                    <a:gs pos="0">
                      <a:srgbClr val="E30000"/>
                    </a:gs>
                    <a:gs pos="100000">
                      <a:srgbClr val="760303"/>
                    </a:gs>
                  </a:gsLst>
                  <a:lin scaled="0"/>
                </a:gradFill>
              </a:rPr>
              <a:t>学习要点</a:t>
            </a:r>
            <a:endParaRPr lang="en-US" altLang="zh-CN" sz="3200" b="1" smtClean="0"/>
          </a:p>
          <a:p>
            <a:r>
              <a:rPr lang="zh-CN" altLang="en-US" sz="3200" b="1"/>
              <a:t>一、知识</a:t>
            </a:r>
            <a:r>
              <a:rPr lang="en-US" altLang="zh-CN" smtClean="0"/>
              <a:t>1.</a:t>
            </a:r>
            <a:r>
              <a:rPr lang="zh-CN" altLang="en-US" smtClean="0"/>
              <a:t>了解作家作品常识  </a:t>
            </a:r>
            <a:r>
              <a:rPr lang="en-US" altLang="zh-CN" smtClean="0"/>
              <a:t>2.</a:t>
            </a:r>
            <a:r>
              <a:rPr lang="zh-CN" altLang="en-US" smtClean="0"/>
              <a:t>了解作家创作风格：社会问题剧  戏剧性事件  突转手法</a:t>
            </a:r>
            <a:endParaRPr lang="en-US" altLang="zh-CN" smtClean="0"/>
          </a:p>
          <a:p>
            <a:r>
              <a:rPr lang="zh-CN" altLang="en-US" sz="3200" b="1"/>
              <a:t>二、能力</a:t>
            </a:r>
            <a:r>
              <a:rPr lang="en-US" altLang="zh-CN" smtClean="0"/>
              <a:t>1.</a:t>
            </a:r>
            <a:r>
              <a:rPr lang="zh-CN" altLang="en-US" smtClean="0"/>
              <a:t>通过人物言行分析人物性格 </a:t>
            </a:r>
            <a:r>
              <a:rPr lang="en-US" altLang="zh-CN" smtClean="0"/>
              <a:t>2.</a:t>
            </a:r>
            <a:r>
              <a:rPr lang="zh-CN" altLang="en-US" smtClean="0"/>
              <a:t>认识矛盾冲突本质  </a:t>
            </a:r>
            <a:r>
              <a:rPr lang="en-US" altLang="zh-CN" smtClean="0"/>
              <a:t>3.</a:t>
            </a:r>
            <a:r>
              <a:rPr lang="zh-CN" altLang="en-US" smtClean="0"/>
              <a:t>把握思想意蕴</a:t>
            </a:r>
            <a:endParaRPr lang="en-US" altLang="zh-CN" smtClean="0"/>
          </a:p>
          <a:p>
            <a:r>
              <a:rPr lang="zh-CN" altLang="en-US" sz="3200" b="1"/>
              <a:t>三、情感价值观</a:t>
            </a:r>
            <a:r>
              <a:rPr lang="zh-CN" altLang="en-US" smtClean="0"/>
              <a:t>  认识</a:t>
            </a:r>
            <a:r>
              <a:rPr lang="en-US" altLang="zh-CN" smtClean="0"/>
              <a:t>《</a:t>
            </a:r>
            <a:r>
              <a:rPr lang="zh-CN" altLang="en-US" smtClean="0"/>
              <a:t>玩偶之家</a:t>
            </a:r>
            <a:r>
              <a:rPr lang="en-US" altLang="zh-CN" smtClean="0"/>
              <a:t>》</a:t>
            </a:r>
            <a:r>
              <a:rPr lang="zh-CN" altLang="en-US" smtClean="0"/>
              <a:t>主题，提高人生素养</a:t>
            </a:r>
            <a:endParaRPr lang="zh-CN" altLang="en-US"/>
          </a:p>
        </p:txBody>
      </p:sp>
      <p:pic>
        <p:nvPicPr>
          <p:cNvPr id="3" name="图片 2" descr="玩偶之家封面.png"/>
          <p:cNvPicPr>
            <a:picLocks noChangeAspect="1"/>
          </p:cNvPicPr>
          <p:nvPr/>
        </p:nvPicPr>
        <p:blipFill>
          <a:blip r:embed="rId2"/>
          <a:stretch>
            <a:fillRect/>
          </a:stretch>
        </p:blipFill>
        <p:spPr>
          <a:xfrm>
            <a:off x="257175" y="2420620"/>
            <a:ext cx="8702040" cy="424878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860" y="-17780"/>
            <a:ext cx="9085580" cy="6185535"/>
          </a:xfrm>
          <a:prstGeom prst="rect">
            <a:avLst/>
          </a:prstGeom>
          <a:noFill/>
        </p:spPr>
        <p:txBody>
          <a:bodyPr wrap="square" rtlCol="0">
            <a:spAutoFit/>
          </a:bodyPr>
          <a:lstStyle/>
          <a:p>
            <a:r>
              <a:rPr lang="zh-CN" altLang="en-US">
                <a:sym typeface="+mn-ea"/>
              </a:rPr>
              <a:t>愿去。’绯衣人笑曰：‘帝成白玉楼，立召君为记，天上差乐不苦也。’长吉独泣，边人尽见之。少之，长吉气绝。”</a:t>
            </a:r>
            <a:endParaRPr lang="zh-CN" altLang="en-US"/>
          </a:p>
          <a:p>
            <a:r>
              <a:rPr lang="zh-CN" altLang="en-US">
                <a:sym typeface="+mn-ea"/>
              </a:rPr>
              <a:t>〔6〕阿尔志跋绥夫（1878—1927） 俄国小说家。他的作品主要描写精神颓废者的生活，有些也反映了沙皇统治的黑暗。十月革命后逃亡国外，死于华沙。下文所述是他的小说《工人绥惠略夫》中绥惠略夫对亚拉借夫所说的话，见该书第九章。</a:t>
            </a:r>
            <a:endParaRPr lang="zh-CN" altLang="en-US"/>
          </a:p>
          <a:p>
            <a:r>
              <a:rPr lang="zh-CN" altLang="en-US">
                <a:sym typeface="+mn-ea"/>
              </a:rPr>
              <a:t>〔7〕这是借用关于释迦牟尼的传说。相传佛教始祖释迦牟尼（约前565—前486）有感于人生的生老病死等苦恼，在二十九岁时立志出家修行，遍历各地，苦行六年，仍未能悟道，后坐在菩提树下发誓说：“若不成正觉，虽骨碎肉腐，亦不起此座。”静思七日，就克服了各种烦恼，顿成“正觉”。</a:t>
            </a:r>
            <a:endParaRPr lang="zh-CN" altLang="en-US"/>
          </a:p>
          <a:p>
            <a:r>
              <a:rPr lang="zh-CN" altLang="en-US">
                <a:sym typeface="+mn-ea"/>
              </a:rPr>
              <a:t>〔8〕Note－book 英语：笔记簿。</a:t>
            </a:r>
            <a:endParaRPr lang="zh-CN" altLang="en-US"/>
          </a:p>
          <a:p>
            <a:r>
              <a:rPr lang="zh-CN" altLang="en-US">
                <a:sym typeface="+mn-ea"/>
              </a:rPr>
              <a:t>〔9〕拳匪 一九○○年（庚子）爆发了义和团反对帝国主义的武装斗争，参加这次斗争的有中国北部的农民、手工业者、水陆运输工人、士兵等广大群众。他们采取了落后迷信的组织方式和斗争方式，设立拳会，练习拳棒，因而被称为“拳民”，当时统治阶级和帝国主义者则诬蔑他们为“拳匪”。</a:t>
            </a:r>
            <a:endParaRPr lang="zh-CN" altLang="en-US"/>
          </a:p>
          <a:p>
            <a:r>
              <a:rPr lang="zh-CN" altLang="en-US">
                <a:sym typeface="+mn-ea"/>
              </a:rPr>
              <a:t>〔10〕“涸辙之鲋” 战国时庄周的一个寓言，见《庄子·外物》：“庄周家贫，故往贷粟于监河侯。监河侯曰：‘诺，我将得邑金，将贷子三百金，可乎？’庄周忿然作色曰：‘周昨来，有中道而呼者，周顾视车辙中，有鲋鱼焉。周问之曰：“鲋鱼来，子何为者邪？”对曰：“我东海之波臣也，君岂有斗升之水而活我哉！”周曰：“诺，我且南游吴越之王，激西江之水而迎子，可乎？”鲋鱼忿然作色曰：“吾失我常，与我无所处，吾得斗升之水然活耳，君乃言此，曾不如早索我于枯鱼之肆。”</a:t>
            </a:r>
            <a:endParaRPr lang="zh-CN" altLang="en-US"/>
          </a:p>
          <a:p>
            <a:r>
              <a:rPr lang="zh-CN" altLang="en-US">
                <a:sym typeface="+mn-ea"/>
              </a:rPr>
              <a:t>〔11〕Ahasvar 阿哈斯瓦尔，欧洲传说中的一个补鞋匠，被称为“流浪的犹太人”。</a:t>
            </a:r>
            <a:endParaRPr lang="zh-CN" altLang="en-US"/>
          </a:p>
          <a:p>
            <a:r>
              <a:rPr lang="zh-CN" altLang="en-US">
                <a:sym typeface="+mn-ea"/>
              </a:rPr>
              <a:t>〔12〕觳觫，恐惧颤抖的样子。《孟子·梁惠王》：“吾不忍其觳觫”。</a:t>
            </a:r>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4925" y="63500"/>
            <a:ext cx="907351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鲁迅敏锐性</a:t>
            </a:r>
            <a:endParaRPr lang="zh-CN" altLang="en-US" sz="2800" b="1"/>
          </a:p>
        </p:txBody>
      </p:sp>
      <p:sp>
        <p:nvSpPr>
          <p:cNvPr id="3" name="文本框 2"/>
          <p:cNvSpPr txBox="1"/>
          <p:nvPr/>
        </p:nvSpPr>
        <p:spPr>
          <a:xfrm>
            <a:off x="0" y="920750"/>
            <a:ext cx="9020175" cy="2306955"/>
          </a:xfrm>
          <a:prstGeom prst="rect">
            <a:avLst/>
          </a:prstGeom>
          <a:noFill/>
        </p:spPr>
        <p:txBody>
          <a:bodyPr wrap="square" rtlCol="0">
            <a:spAutoFit/>
          </a:bodyPr>
          <a:lstStyle/>
          <a:p>
            <a:r>
              <a:rPr lang="zh-CN" altLang="en-US"/>
              <a:t>虽然《玩偶之家》被称为妇女解放运动的宣言书，易卜生“引起”了一场妇女解放的风暴，但《玩偶之家》却只是以娜拉出走为最终结局，门一摔，剧终了。至于她走了以后会怎么样，易卜生没有答案。他甚至轻描淡写：“我写那篇却并不是这意思，我不过是做诗。”对此，鲁迅先生提出了一个世纪命题，并发出了一声旷世的质问，即“娜拉走后怎样？”鲁迅先生是敏锐地觉察出这一重大社会问题的，即如果口袋里没有钱，没有经济大权，则妇女出走以后也不外两种结局：一是堕落，一是回来。只有妇女真正掌握了经济大权，参与了社会生活，不把自己局限在小家庭里，不把婚姻当成女人唯一的职业，才有可能真正获得“解放”和“自由”。</a:t>
            </a:r>
            <a:endParaRPr lang="zh-CN" altLang="en-US"/>
          </a:p>
        </p:txBody>
      </p:sp>
      <p:pic>
        <p:nvPicPr>
          <p:cNvPr id="4" name="New picture"/>
          <p:cNvPicPr/>
          <p:nvPr/>
        </p:nvPicPr>
        <p:blipFill>
          <a:blip r:embed="rId2"/>
          <a:stretch>
            <a:fillRect/>
          </a:stretch>
        </p:blipFill>
        <p:spPr>
          <a:xfrm>
            <a:off x="11620500" y="107442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走近作者</a:t>
            </a:r>
            <a:endParaRPr lang="zh-CN" altLang="en-US" sz="2800" b="1"/>
          </a:p>
        </p:txBody>
      </p:sp>
      <p:sp>
        <p:nvSpPr>
          <p:cNvPr id="3" name="TextBox 2"/>
          <p:cNvSpPr txBox="1"/>
          <p:nvPr/>
        </p:nvSpPr>
        <p:spPr>
          <a:xfrm>
            <a:off x="0" y="1340768"/>
            <a:ext cx="3419872" cy="4524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a:hlinkClick r:id="rId2"/>
              </a:rPr>
              <a:t>亨利克</a:t>
            </a:r>
            <a:r>
              <a:rPr lang="en-US" altLang="zh-CN">
                <a:hlinkClick r:id="rId2"/>
              </a:rPr>
              <a:t>·</a:t>
            </a:r>
            <a:r>
              <a:rPr lang="zh-CN" altLang="en-US">
                <a:hlinkClick r:id="rId2"/>
              </a:rPr>
              <a:t>易卜生</a:t>
            </a:r>
            <a:r>
              <a:rPr lang="zh-CN" altLang="en-US"/>
              <a:t>（</a:t>
            </a:r>
            <a:r>
              <a:rPr lang="en-US" altLang="zh-CN"/>
              <a:t>Henrik </a:t>
            </a:r>
            <a:r>
              <a:rPr lang="en-US" altLang="zh-CN" smtClean="0"/>
              <a:t>Ibsen</a:t>
            </a:r>
            <a:r>
              <a:rPr lang="zh-CN" altLang="en-US"/>
              <a:t>，</a:t>
            </a:r>
            <a:r>
              <a:rPr lang="en-US" altLang="zh-CN" smtClean="0"/>
              <a:t>1828—1906</a:t>
            </a:r>
            <a:r>
              <a:rPr lang="zh-CN" altLang="en-US"/>
              <a:t>）</a:t>
            </a:r>
            <a:r>
              <a:rPr lang="en-US" altLang="zh-CN"/>
              <a:t>19</a:t>
            </a:r>
            <a:r>
              <a:rPr lang="zh-CN" altLang="en-US"/>
              <a:t>世纪后半期挪威著名的戏剧</a:t>
            </a:r>
            <a:r>
              <a:rPr lang="zh-CN" altLang="en-US" smtClean="0"/>
              <a:t>家，被誉为“现代戏剧之父”。</a:t>
            </a:r>
            <a:r>
              <a:rPr lang="en-US" altLang="zh-CN"/>
              <a:t>1828</a:t>
            </a:r>
            <a:r>
              <a:rPr lang="zh-CN" altLang="en-US"/>
              <a:t>年</a:t>
            </a:r>
            <a:r>
              <a:rPr lang="en-US" altLang="zh-CN"/>
              <a:t>3</a:t>
            </a:r>
            <a:r>
              <a:rPr lang="zh-CN" altLang="en-US" smtClean="0"/>
              <a:t>月</a:t>
            </a:r>
            <a:r>
              <a:rPr lang="zh-CN" altLang="en-US"/>
              <a:t>，生于挪威希恩小镇的一个富足家庭。</a:t>
            </a:r>
            <a:r>
              <a:rPr lang="en-US" altLang="zh-CN"/>
              <a:t>1836</a:t>
            </a:r>
            <a:r>
              <a:rPr lang="zh-CN" altLang="en-US"/>
              <a:t>年，父亲破产。迫于生计，</a:t>
            </a:r>
            <a:r>
              <a:rPr lang="en-US" altLang="zh-CN"/>
              <a:t>16</a:t>
            </a:r>
            <a:r>
              <a:rPr lang="zh-CN" altLang="en-US"/>
              <a:t>岁时，经由父亲安排，到一家小药店当学徒。工作之余，自学希腊文。</a:t>
            </a:r>
            <a:r>
              <a:rPr lang="en-US" altLang="zh-CN"/>
              <a:t>1848</a:t>
            </a:r>
            <a:r>
              <a:rPr lang="zh-CN" altLang="en-US"/>
              <a:t>年至</a:t>
            </a:r>
            <a:r>
              <a:rPr lang="en-US" altLang="zh-CN"/>
              <a:t>1849</a:t>
            </a:r>
            <a:r>
              <a:rPr lang="zh-CN" altLang="en-US"/>
              <a:t>年期间，创作了第一个剧本</a:t>
            </a:r>
            <a:r>
              <a:rPr lang="en-US" altLang="zh-CN"/>
              <a:t>《</a:t>
            </a:r>
            <a:r>
              <a:rPr lang="zh-CN" altLang="en-US"/>
              <a:t>凯替莱恩</a:t>
            </a:r>
            <a:r>
              <a:rPr lang="en-US" altLang="zh-CN"/>
              <a:t>》</a:t>
            </a:r>
            <a:r>
              <a:rPr lang="zh-CN" altLang="en-US"/>
              <a:t>。</a:t>
            </a:r>
            <a:r>
              <a:rPr lang="en-US" altLang="zh-CN"/>
              <a:t>1850</a:t>
            </a:r>
            <a:r>
              <a:rPr lang="zh-CN" altLang="en-US"/>
              <a:t>年，研读古典文学。</a:t>
            </a:r>
            <a:r>
              <a:rPr lang="en-US" altLang="zh-CN"/>
              <a:t>1906</a:t>
            </a:r>
            <a:r>
              <a:rPr lang="zh-CN" altLang="en-US"/>
              <a:t>年</a:t>
            </a:r>
            <a:r>
              <a:rPr lang="en-US" altLang="zh-CN"/>
              <a:t>5</a:t>
            </a:r>
            <a:r>
              <a:rPr lang="zh-CN" altLang="en-US"/>
              <a:t>月</a:t>
            </a:r>
            <a:r>
              <a:rPr lang="en-US" altLang="zh-CN"/>
              <a:t>23</a:t>
            </a:r>
            <a:r>
              <a:rPr lang="zh-CN" altLang="en-US"/>
              <a:t>日逝世</a:t>
            </a:r>
            <a:r>
              <a:rPr lang="zh-CN" altLang="en-US" smtClean="0"/>
              <a:t>。</a:t>
            </a:r>
            <a:r>
              <a:rPr lang="zh-CN" altLang="en-US"/>
              <a:t>作品有：</a:t>
            </a:r>
            <a:r>
              <a:rPr lang="en-US" altLang="zh-CN"/>
              <a:t>《</a:t>
            </a:r>
            <a:r>
              <a:rPr lang="zh-CN" altLang="en-US"/>
              <a:t>彼尔</a:t>
            </a:r>
            <a:r>
              <a:rPr lang="en-US" altLang="zh-CN"/>
              <a:t>·</a:t>
            </a:r>
            <a:r>
              <a:rPr lang="zh-CN" altLang="en-US"/>
              <a:t>京特</a:t>
            </a:r>
            <a:r>
              <a:rPr lang="en-US" altLang="zh-CN"/>
              <a:t>》</a:t>
            </a:r>
            <a:r>
              <a:rPr lang="zh-CN" altLang="en-US"/>
              <a:t>、</a:t>
            </a:r>
            <a:r>
              <a:rPr lang="en-US" altLang="zh-CN"/>
              <a:t>《</a:t>
            </a:r>
            <a:r>
              <a:rPr lang="zh-CN" altLang="en-US"/>
              <a:t>玩偶之家</a:t>
            </a:r>
            <a:r>
              <a:rPr lang="en-US" altLang="zh-CN"/>
              <a:t>》</a:t>
            </a:r>
            <a:r>
              <a:rPr lang="zh-CN" altLang="en-US"/>
              <a:t>、</a:t>
            </a:r>
            <a:r>
              <a:rPr lang="en-US" altLang="zh-CN"/>
              <a:t>《</a:t>
            </a:r>
            <a:r>
              <a:rPr lang="zh-CN" altLang="en-US"/>
              <a:t>群鬼</a:t>
            </a:r>
            <a:r>
              <a:rPr lang="en-US" altLang="zh-CN"/>
              <a:t>》</a:t>
            </a:r>
            <a:r>
              <a:rPr lang="zh-CN" altLang="en-US"/>
              <a:t>、</a:t>
            </a:r>
            <a:r>
              <a:rPr lang="en-US" altLang="zh-CN"/>
              <a:t>《</a:t>
            </a:r>
            <a:r>
              <a:rPr lang="zh-CN" altLang="en-US"/>
              <a:t>人民公敌</a:t>
            </a:r>
            <a:r>
              <a:rPr lang="en-US" altLang="zh-CN"/>
              <a:t>》</a:t>
            </a:r>
            <a:r>
              <a:rPr lang="zh-CN" altLang="en-US"/>
              <a:t>、</a:t>
            </a:r>
            <a:r>
              <a:rPr lang="en-US" altLang="zh-CN"/>
              <a:t>《</a:t>
            </a:r>
            <a:r>
              <a:rPr lang="zh-CN" altLang="en-US"/>
              <a:t>海达</a:t>
            </a:r>
            <a:r>
              <a:rPr lang="en-US" altLang="zh-CN"/>
              <a:t>·</a:t>
            </a:r>
            <a:r>
              <a:rPr lang="zh-CN" altLang="en-US"/>
              <a:t>加布勒</a:t>
            </a:r>
            <a:r>
              <a:rPr lang="en-US" altLang="zh-CN"/>
              <a:t>》</a:t>
            </a:r>
            <a:r>
              <a:rPr lang="zh-CN" altLang="en-US"/>
              <a:t>、</a:t>
            </a:r>
            <a:r>
              <a:rPr lang="en-US" altLang="zh-CN"/>
              <a:t>《</a:t>
            </a:r>
            <a:r>
              <a:rPr lang="zh-CN" altLang="en-US"/>
              <a:t>野鸭</a:t>
            </a:r>
            <a:r>
              <a:rPr lang="en-US" altLang="zh-CN"/>
              <a:t>》</a:t>
            </a:r>
            <a:r>
              <a:rPr lang="zh-CN" altLang="en-US"/>
              <a:t>、</a:t>
            </a:r>
            <a:r>
              <a:rPr lang="en-US" altLang="zh-CN"/>
              <a:t>《</a:t>
            </a:r>
            <a:r>
              <a:rPr lang="zh-CN" altLang="en-US"/>
              <a:t>当我们死而复醒时</a:t>
            </a:r>
            <a:r>
              <a:rPr lang="en-US" altLang="zh-CN"/>
              <a:t>》</a:t>
            </a:r>
            <a:r>
              <a:rPr lang="zh-CN" altLang="en-US"/>
              <a:t>等。</a:t>
            </a:r>
            <a:endParaRPr lang="zh-CN" altLang="en-US"/>
          </a:p>
        </p:txBody>
      </p:sp>
      <p:pic>
        <p:nvPicPr>
          <p:cNvPr id="4" name="图片 3" descr="亨利克·易卜生.jpg"/>
          <p:cNvPicPr>
            <a:picLocks noChangeAspect="1"/>
          </p:cNvPicPr>
          <p:nvPr/>
        </p:nvPicPr>
        <p:blipFill>
          <a:blip r:embed="rId3"/>
          <a:stretch>
            <a:fillRect/>
          </a:stretch>
        </p:blipFill>
        <p:spPr>
          <a:xfrm>
            <a:off x="4139952" y="692696"/>
            <a:ext cx="4791075" cy="6362700"/>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了解背景</a:t>
            </a:r>
            <a:endParaRPr lang="zh-CN" altLang="en-US" sz="2800" b="1"/>
          </a:p>
        </p:txBody>
      </p:sp>
      <p:sp>
        <p:nvSpPr>
          <p:cNvPr id="3" name="TextBox 2"/>
          <p:cNvSpPr txBox="1"/>
          <p:nvPr/>
        </p:nvSpPr>
        <p:spPr>
          <a:xfrm>
            <a:off x="0" y="548680"/>
            <a:ext cx="9144000" cy="590931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smtClean="0"/>
              <a:t>易</a:t>
            </a:r>
            <a:r>
              <a:rPr lang="zh-CN" altLang="en-US" sz="2000"/>
              <a:t>卜生的创作生涯，是在</a:t>
            </a:r>
            <a:r>
              <a:rPr lang="en-US" altLang="zh-CN" sz="2000"/>
              <a:t>1848</a:t>
            </a:r>
            <a:r>
              <a:rPr lang="zh-CN" altLang="en-US" sz="2000"/>
              <a:t>年欧洲各地风起云涌的革命浪潮影响下开始的。作者经历了家庭破产，同时他在药店学徒受人歧视。作者表示：当时世界为革命思想所激荡，他跟那个小社会，处于公开的战争状态。他为营救一个受迫害的作家，参加过请愿游行，协助社会主义者，做过革命宣传工作，从而使其创作，一开始就同民主运动有着内在的联系。易卜生创作</a:t>
            </a:r>
            <a:r>
              <a:rPr lang="en-US" altLang="zh-CN" sz="2000"/>
              <a:t>《</a:t>
            </a:r>
            <a:r>
              <a:rPr lang="zh-CN" altLang="en-US" sz="2000"/>
              <a:t>玩偶之家</a:t>
            </a:r>
            <a:r>
              <a:rPr lang="en-US" altLang="zh-CN" sz="2000"/>
              <a:t>》</a:t>
            </a:r>
            <a:r>
              <a:rPr lang="zh-CN" altLang="en-US" sz="2000"/>
              <a:t>的</a:t>
            </a:r>
            <a:r>
              <a:rPr lang="en-US" altLang="zh-CN" sz="2000"/>
              <a:t>1879</a:t>
            </a:r>
            <a:r>
              <a:rPr lang="zh-CN" altLang="en-US" sz="2000"/>
              <a:t>年，正是挪威妇女解放运动高涨的年代。易卜生先后结识了两位女权运动活动家</a:t>
            </a:r>
            <a:r>
              <a:rPr lang="en-US" altLang="zh-CN" sz="2000"/>
              <a:t>——</a:t>
            </a:r>
            <a:r>
              <a:rPr lang="zh-CN" altLang="en-US" sz="2000"/>
              <a:t>卡米拉</a:t>
            </a:r>
            <a:r>
              <a:rPr lang="en-US" altLang="zh-CN" sz="2000"/>
              <a:t>·</a:t>
            </a:r>
            <a:r>
              <a:rPr lang="zh-CN" altLang="en-US" sz="2000"/>
              <a:t>科莱特和奥斯塔</a:t>
            </a:r>
            <a:r>
              <a:rPr lang="en-US" altLang="zh-CN" sz="2000"/>
              <a:t>·</a:t>
            </a:r>
            <a:r>
              <a:rPr lang="zh-CN" altLang="en-US" sz="2000"/>
              <a:t>汉斯泰。前者激发了他写</a:t>
            </a:r>
            <a:r>
              <a:rPr lang="en-US" altLang="zh-CN" sz="2000"/>
              <a:t>《</a:t>
            </a:r>
            <a:r>
              <a:rPr lang="zh-CN" altLang="en-US" sz="2000"/>
              <a:t>玩偶之家</a:t>
            </a:r>
            <a:r>
              <a:rPr lang="en-US" altLang="zh-CN" sz="2000"/>
              <a:t>》</a:t>
            </a:r>
            <a:r>
              <a:rPr lang="zh-CN" altLang="en-US" sz="2000"/>
              <a:t>这个剧本的热情，如</a:t>
            </a:r>
            <a:r>
              <a:rPr lang="en-US" altLang="zh-CN" sz="2000"/>
              <a:t>1889</a:t>
            </a:r>
            <a:r>
              <a:rPr lang="zh-CN" altLang="en-US" sz="2000"/>
              <a:t>年，他给女权运动活动家的信中所说：“您开始通过您的精神生活道路，以某种形式进入‘我’的作品。”随后，他们发动的强大女权运动，给易卜生以巨大的鼓舞，更促使他以自己的作品来支持妇女解放运动。</a:t>
            </a:r>
            <a:r>
              <a:rPr lang="zh-CN" altLang="en-US" sz="2000" baseline="30000"/>
              <a:t> </a:t>
            </a:r>
            <a:r>
              <a:rPr lang="en-US" altLang="zh-CN" sz="2000" baseline="30000"/>
              <a:t>[3]</a:t>
            </a:r>
            <a:r>
              <a:rPr lang="zh-CN" altLang="en-US" sz="2000"/>
              <a:t> </a:t>
            </a:r>
            <a:endParaRPr lang="zh-CN" altLang="en-US" sz="2000"/>
          </a:p>
          <a:p>
            <a:r>
              <a:rPr lang="zh-CN" altLang="en-US" sz="2000"/>
              <a:t>独特的政治、经济、历史条件，决定了“在这个世界里，人们还有自己的性格以及首创的独立的精神”，“他们比起堕落的德国小市民来，是真正的人”。易卜生诞生、成长在这个特殊的环境中，他的身边还活动着一些“真正的人”。即使作者后来侨居西欧，不难想象他的内心深处仍保有对“真正的人”的美好回忆。这就使他有可能在早中期作品中，一方面，对资本主义人性丧失的现实进行无情地批判，呼唤真正的人的复归；另一方面，又塑造具有人的尊严、道德、情感和期盼以及精神尚未枯萎的正面人物。</a:t>
            </a:r>
            <a:r>
              <a:rPr lang="en-US" altLang="zh-CN" sz="2000"/>
              <a:t>《</a:t>
            </a:r>
            <a:r>
              <a:rPr lang="zh-CN" altLang="en-US" sz="2000"/>
              <a:t>玩偶之家</a:t>
            </a:r>
            <a:r>
              <a:rPr lang="en-US" altLang="zh-CN" sz="2000"/>
              <a:t>》</a:t>
            </a:r>
            <a:r>
              <a:rPr lang="zh-CN" altLang="en-US" sz="2000"/>
              <a:t>戏剧，是根据作者的朋友劳拉的一段真实遭遇写出来的。</a:t>
            </a:r>
            <a:endParaRPr lang="zh-CN" altLang="en-US" sz="2000"/>
          </a:p>
          <a:p>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885698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掌握知识  夯实基础</a:t>
            </a:r>
            <a:endParaRPr lang="zh-CN" altLang="en-US" sz="2800" b="1"/>
          </a:p>
        </p:txBody>
      </p:sp>
      <p:sp>
        <p:nvSpPr>
          <p:cNvPr id="3" name="TextBox 2"/>
          <p:cNvSpPr txBox="1"/>
          <p:nvPr/>
        </p:nvSpPr>
        <p:spPr>
          <a:xfrm>
            <a:off x="0" y="620688"/>
            <a:ext cx="8964488" cy="304698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2400" b="1" smtClean="0"/>
              <a:t>社会问题剧</a:t>
            </a:r>
            <a:endParaRPr lang="en-US" altLang="zh-CN" sz="2400" b="1" smtClean="0"/>
          </a:p>
          <a:p>
            <a:r>
              <a:rPr lang="zh-CN" altLang="en-US" sz="2400"/>
              <a:t>指</a:t>
            </a:r>
            <a:r>
              <a:rPr lang="zh-CN" altLang="en-US" sz="2400">
                <a:hlinkClick r:id="rId2"/>
              </a:rPr>
              <a:t>挪威戏剧</a:t>
            </a:r>
            <a:r>
              <a:rPr lang="zh-CN" altLang="en-US" sz="2400"/>
              <a:t>家易卜生响应丹麦评论家勃兰兑斯“文学要有生气，就必须提出问题来”的号召，用现实主义方法描写现实生活的一系列戏剧。有十几部，著名的四大社会问题剧有</a:t>
            </a:r>
            <a:r>
              <a:rPr lang="en-US" altLang="zh-CN" sz="2400"/>
              <a:t>《</a:t>
            </a:r>
            <a:r>
              <a:rPr lang="zh-CN" altLang="en-US" sz="2400"/>
              <a:t>社会支柱</a:t>
            </a:r>
            <a:r>
              <a:rPr lang="en-US" altLang="zh-CN" sz="2400"/>
              <a:t>》</a:t>
            </a:r>
            <a:r>
              <a:rPr lang="zh-CN" altLang="en-US" sz="2400"/>
              <a:t>、</a:t>
            </a:r>
            <a:r>
              <a:rPr lang="en-US" altLang="zh-CN" sz="2400"/>
              <a:t>《</a:t>
            </a:r>
            <a:r>
              <a:rPr lang="zh-CN" altLang="en-US" sz="2400">
                <a:hlinkClick r:id="rId3"/>
              </a:rPr>
              <a:t>玩偶之家</a:t>
            </a:r>
            <a:r>
              <a:rPr lang="en-US" altLang="zh-CN" sz="2400"/>
              <a:t>》</a:t>
            </a:r>
            <a:r>
              <a:rPr lang="zh-CN" altLang="en-US" sz="2400"/>
              <a:t>、</a:t>
            </a:r>
            <a:r>
              <a:rPr lang="en-US" altLang="zh-CN" sz="2400"/>
              <a:t>《</a:t>
            </a:r>
            <a:r>
              <a:rPr lang="zh-CN" altLang="en-US" sz="2400"/>
              <a:t>群鬼</a:t>
            </a:r>
            <a:r>
              <a:rPr lang="en-US" altLang="zh-CN" sz="2400"/>
              <a:t>》</a:t>
            </a:r>
            <a:r>
              <a:rPr lang="zh-CN" altLang="en-US" sz="2400"/>
              <a:t>、</a:t>
            </a:r>
            <a:r>
              <a:rPr lang="en-US" altLang="zh-CN" sz="2400"/>
              <a:t>《</a:t>
            </a:r>
            <a:r>
              <a:rPr lang="zh-CN" altLang="en-US" sz="2400"/>
              <a:t>人民公敌</a:t>
            </a:r>
            <a:r>
              <a:rPr lang="en-US" altLang="zh-CN" sz="2400"/>
              <a:t>》</a:t>
            </a:r>
            <a:r>
              <a:rPr lang="zh-CN" altLang="en-US" sz="2400"/>
              <a:t>等，他用犀利的笔锋饱含着愤激的热情，戳穿了道德、法律、宗教、教育以及家庭关系多方面的假面具，揭露了整个社会的虚伪和荒谬。现今也泛指反映现实社会问题，揭示社会矛盾的戏剧形式。</a:t>
            </a:r>
            <a:endParaRPr lang="zh-CN" altLang="en-US" sz="2400"/>
          </a:p>
        </p:txBody>
      </p:sp>
      <p:pic>
        <p:nvPicPr>
          <p:cNvPr id="4" name="图片 3" descr="易卜生2"/>
          <p:cNvPicPr>
            <a:picLocks noChangeAspect="1"/>
          </p:cNvPicPr>
          <p:nvPr>
            <p:custDataLst>
              <p:tags r:id="rId5"/>
            </p:custDataLst>
          </p:nvPr>
        </p:nvPicPr>
        <p:blipFill>
          <a:blip r:embed="rId4"/>
          <a:stretch>
            <a:fillRect/>
          </a:stretch>
        </p:blipFill>
        <p:spPr>
          <a:xfrm>
            <a:off x="1881505" y="3667125"/>
            <a:ext cx="5787390" cy="3098800"/>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764540"/>
            <a:ext cx="4097020" cy="5908040"/>
          </a:xfrm>
          <a:prstGeom prst="rect">
            <a:avLst/>
          </a:prstGeom>
          <a:noFill/>
        </p:spPr>
        <p:txBody>
          <a:bodyPr wrap="square" rtlCol="0">
            <a:spAutoFit/>
          </a:bodyPr>
          <a:lstStyle/>
          <a:p>
            <a:r>
              <a:rPr lang="zh-CN" altLang="en-US"/>
              <a:t>话剧</a:t>
            </a:r>
            <a:r>
              <a:rPr lang="en-US" altLang="zh-CN"/>
              <a:t>《</a:t>
            </a:r>
            <a:r>
              <a:rPr lang="zh-CN" altLang="en-US">
                <a:hlinkClick r:id="rId2"/>
              </a:rPr>
              <a:t>玩偶之家</a:t>
            </a:r>
            <a:r>
              <a:rPr lang="en-US" altLang="zh-CN"/>
              <a:t>》</a:t>
            </a:r>
            <a:r>
              <a:rPr lang="zh-CN" altLang="en-US"/>
              <a:t>中的女主人公，与海尔茂结婚</a:t>
            </a:r>
            <a:r>
              <a:rPr lang="en-US" altLang="zh-CN"/>
              <a:t>8</a:t>
            </a:r>
            <a:r>
              <a:rPr lang="zh-CN" altLang="en-US"/>
              <a:t>年，有三个女儿，沉寂在家庭生活的幸福之中。为了筹钱给丈夫治病，娜拉伪造父亲签字秘密地向柯洛克斯泰借到一笔钱。事后，娜拉一直保守这个秘密，她把生活零用钱节省下来，偷偷给人抄写文件，以便还债。海尔茂原来是个律师，一直对妻子恩爱有加。出任银行经理后，他决定辞退职员柯洛克斯泰。柯洛克斯泰为保住职位以假签名之事要挟娜拉替他说情。娜拉努力没有结果，柯洛克斯泰给海尔茂写信揭发娜拉冒名借债。海尔茂大发雷霆，斥责她葬送了自己的一生幸福和前途。后来柯洛克斯泰接受了旧日恋人林丹太太（娜拉的好友）的劝说，写信退回了借据。当危险已过，海尔茂又换了一副面孔，重又拾起往日的亲昵。娜拉已经看透海尔茂的虚伪灵魂和自己在家庭中玩偶般的地位，毅然决然离开这个“玩偶之家”。</a:t>
            </a:r>
            <a:endParaRPr lang="zh-CN" altLang="en-US"/>
          </a:p>
        </p:txBody>
      </p:sp>
      <p:sp>
        <p:nvSpPr>
          <p:cNvPr id="3" name="TextBox 2"/>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整体感知  情节概述</a:t>
            </a:r>
            <a:endParaRPr lang="zh-CN" altLang="en-US" sz="2800" b="1"/>
          </a:p>
        </p:txBody>
      </p:sp>
      <p:pic>
        <p:nvPicPr>
          <p:cNvPr id="4" name="图片 3" descr="玩偶之家  封面"/>
          <p:cNvPicPr>
            <a:picLocks noChangeAspect="1"/>
          </p:cNvPicPr>
          <p:nvPr/>
        </p:nvPicPr>
        <p:blipFill>
          <a:blip r:embed="rId3"/>
          <a:stretch>
            <a:fillRect/>
          </a:stretch>
        </p:blipFill>
        <p:spPr>
          <a:xfrm>
            <a:off x="4388485" y="-381000"/>
            <a:ext cx="4914900" cy="7620000"/>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9055" y="0"/>
            <a:ext cx="904938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整体感知  把握主旨</a:t>
            </a:r>
            <a:endParaRPr lang="zh-CN" altLang="en-US" sz="2800" b="1"/>
          </a:p>
        </p:txBody>
      </p:sp>
      <p:sp>
        <p:nvSpPr>
          <p:cNvPr id="3" name="文本框 2"/>
          <p:cNvSpPr txBox="1"/>
          <p:nvPr/>
        </p:nvSpPr>
        <p:spPr>
          <a:xfrm>
            <a:off x="-5715" y="654685"/>
            <a:ext cx="9114790" cy="1753235"/>
          </a:xfrm>
          <a:prstGeom prst="rect">
            <a:avLst/>
          </a:prstGeom>
          <a:noFill/>
        </p:spPr>
        <p:txBody>
          <a:bodyPr wrap="square" rtlCol="0">
            <a:spAutoFit/>
          </a:bodyPr>
          <a:lstStyle/>
          <a:p>
            <a:r>
              <a:rPr lang="zh-CN" altLang="en-US"/>
              <a:t>《玩偶之家》是挪威戏剧家亨利克·易卜生创作的戏剧作品。该戏剧是一部典型的社会问题剧，主要围绕过去被宠的女主人公娜拉的觉醒展开，最后以娜拉的出走结束全剧。</a:t>
            </a:r>
            <a:endParaRPr lang="zh-CN" altLang="en-US"/>
          </a:p>
          <a:p>
            <a:r>
              <a:rPr lang="zh-CN" altLang="en-US"/>
              <a:t>《玩偶之家》戏剧，通过女主人公娜拉与丈夫海尔茂之间由相亲相爱转为决裂的过程，探讨了资产阶级的婚姻问题，暴露了男权社会与妇女解放之间的矛盾冲突，进而向资产阶级社会的宗教、法律、道德提出挑战，激励人们尤其是妇女为挣脱传统观念的束缚，为争取自由平等而斗争。</a:t>
            </a:r>
            <a:endParaRPr lang="zh-CN" altLang="en-US"/>
          </a:p>
        </p:txBody>
      </p:sp>
      <p:sp>
        <p:nvSpPr>
          <p:cNvPr id="4" name="文本框 3"/>
          <p:cNvSpPr txBox="1"/>
          <p:nvPr/>
        </p:nvSpPr>
        <p:spPr>
          <a:xfrm>
            <a:off x="140335" y="2407920"/>
            <a:ext cx="856043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整体感知   主要人物</a:t>
            </a:r>
            <a:endParaRPr lang="zh-CN" altLang="en-US" sz="2800" b="1"/>
          </a:p>
        </p:txBody>
      </p:sp>
      <p:sp>
        <p:nvSpPr>
          <p:cNvPr id="5" name="文本框 4"/>
          <p:cNvSpPr txBox="1"/>
          <p:nvPr/>
        </p:nvSpPr>
        <p:spPr>
          <a:xfrm>
            <a:off x="68580" y="3313430"/>
            <a:ext cx="1635760" cy="3415030"/>
          </a:xfrm>
          <a:prstGeom prst="rect">
            <a:avLst/>
          </a:prstGeom>
          <a:noFill/>
        </p:spPr>
        <p:txBody>
          <a:bodyPr wrap="square" rtlCol="0">
            <a:spAutoFit/>
          </a:bodyPr>
          <a:lstStyle/>
          <a:p>
            <a:r>
              <a:t>托伐·海尔茂。</a:t>
            </a:r>
          </a:p>
          <a:p>
            <a:r>
              <a:t>娜拉──他的妻。</a:t>
            </a:r>
          </a:p>
          <a:p>
            <a:r>
              <a:t>阮克医生。</a:t>
            </a:r>
          </a:p>
          <a:p>
            <a:r>
              <a:t>林丹太太。</a:t>
            </a:r>
          </a:p>
          <a:p>
            <a:r>
              <a:t>尼尔·柯洛克斯泰。</a:t>
            </a:r>
          </a:p>
          <a:p>
            <a:r>
              <a:t>海尔茂夫妇的三个孩子。</a:t>
            </a:r>
          </a:p>
          <a:p>
            <a:r>
              <a:t>安娜──孩子们的保姆。</a:t>
            </a:r>
          </a:p>
          <a:p>
            <a:r>
              <a:t>爱伦──女佣人。</a:t>
            </a:r>
          </a:p>
          <a:p>
            <a:r>
              <a:t>脚夫。</a:t>
            </a:r>
          </a:p>
        </p:txBody>
      </p:sp>
      <p:pic>
        <p:nvPicPr>
          <p:cNvPr id="6" name="图片 5"/>
          <p:cNvPicPr>
            <a:picLocks noChangeAspect="1"/>
          </p:cNvPicPr>
          <p:nvPr/>
        </p:nvPicPr>
        <p:blipFill>
          <a:blip r:embed="rId2"/>
          <a:stretch>
            <a:fillRect/>
          </a:stretch>
        </p:blipFill>
        <p:spPr>
          <a:xfrm>
            <a:off x="1997710" y="2952750"/>
            <a:ext cx="6981825" cy="390525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2550" y="-19050"/>
            <a:ext cx="902589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整体感知   梳理脉络</a:t>
            </a:r>
            <a:endParaRPr lang="zh-CN" altLang="en-US" sz="2800" b="1"/>
          </a:p>
        </p:txBody>
      </p:sp>
      <p:sp>
        <p:nvSpPr>
          <p:cNvPr id="5" name="文本框 4"/>
          <p:cNvSpPr txBox="1"/>
          <p:nvPr/>
        </p:nvSpPr>
        <p:spPr>
          <a:xfrm>
            <a:off x="178435" y="2449195"/>
            <a:ext cx="484505" cy="922020"/>
          </a:xfrm>
          <a:prstGeom prst="rect">
            <a:avLst/>
          </a:prstGeom>
          <a:noFill/>
        </p:spPr>
        <p:txBody>
          <a:bodyPr wrap="square" rtlCol="0">
            <a:spAutoFit/>
          </a:bodyPr>
          <a:lstStyle/>
          <a:p>
            <a:r>
              <a:rPr lang="zh-CN" altLang="en-US"/>
              <a:t>第三幕</a:t>
            </a:r>
            <a:endParaRPr lang="zh-CN" altLang="en-US"/>
          </a:p>
        </p:txBody>
      </p:sp>
      <p:sp>
        <p:nvSpPr>
          <p:cNvPr id="6" name="文本框 5"/>
          <p:cNvSpPr txBox="1"/>
          <p:nvPr/>
        </p:nvSpPr>
        <p:spPr>
          <a:xfrm>
            <a:off x="1702435" y="960755"/>
            <a:ext cx="2355215" cy="368300"/>
          </a:xfrm>
          <a:prstGeom prst="rect">
            <a:avLst/>
          </a:prstGeom>
          <a:noFill/>
        </p:spPr>
        <p:txBody>
          <a:bodyPr wrap="square" rtlCol="0">
            <a:spAutoFit/>
          </a:bodyPr>
          <a:lstStyle/>
          <a:p>
            <a:r>
              <a:rPr lang="zh-CN" altLang="en-US"/>
              <a:t>酒后甜言想亲近</a:t>
            </a:r>
            <a:endParaRPr lang="zh-CN" altLang="en-US"/>
          </a:p>
        </p:txBody>
      </p:sp>
      <p:sp>
        <p:nvSpPr>
          <p:cNvPr id="7" name="文本框 6"/>
          <p:cNvSpPr txBox="1"/>
          <p:nvPr/>
        </p:nvSpPr>
        <p:spPr>
          <a:xfrm>
            <a:off x="1726565" y="1520190"/>
            <a:ext cx="2413635" cy="368300"/>
          </a:xfrm>
          <a:prstGeom prst="rect">
            <a:avLst/>
          </a:prstGeom>
          <a:noFill/>
        </p:spPr>
        <p:txBody>
          <a:bodyPr wrap="square" rtlCol="0">
            <a:spAutoFit/>
          </a:bodyPr>
          <a:lstStyle/>
          <a:p>
            <a:r>
              <a:rPr lang="zh-CN" altLang="en-US"/>
              <a:t>满心讨厌待阮克</a:t>
            </a:r>
            <a:endParaRPr lang="zh-CN" altLang="en-US"/>
          </a:p>
        </p:txBody>
      </p:sp>
      <p:sp>
        <p:nvSpPr>
          <p:cNvPr id="8" name="文本框 7"/>
          <p:cNvSpPr txBox="1"/>
          <p:nvPr/>
        </p:nvSpPr>
        <p:spPr>
          <a:xfrm>
            <a:off x="1727200" y="2080895"/>
            <a:ext cx="2330450" cy="368300"/>
          </a:xfrm>
          <a:prstGeom prst="rect">
            <a:avLst/>
          </a:prstGeom>
          <a:noFill/>
        </p:spPr>
        <p:txBody>
          <a:bodyPr wrap="square" rtlCol="0">
            <a:spAutoFit/>
          </a:bodyPr>
          <a:lstStyle/>
          <a:p>
            <a:r>
              <a:rPr lang="zh-CN" altLang="en-US"/>
              <a:t>倒信之时表忠心</a:t>
            </a:r>
            <a:endParaRPr lang="zh-CN" altLang="en-US"/>
          </a:p>
        </p:txBody>
      </p:sp>
      <p:sp>
        <p:nvSpPr>
          <p:cNvPr id="9" name="文本框 8"/>
          <p:cNvSpPr txBox="1"/>
          <p:nvPr/>
        </p:nvSpPr>
        <p:spPr>
          <a:xfrm>
            <a:off x="1726565" y="2642870"/>
            <a:ext cx="1802130" cy="368300"/>
          </a:xfrm>
          <a:prstGeom prst="rect">
            <a:avLst/>
          </a:prstGeom>
          <a:noFill/>
        </p:spPr>
        <p:txBody>
          <a:bodyPr wrap="square" rtlCol="0">
            <a:spAutoFit/>
          </a:bodyPr>
          <a:lstStyle/>
          <a:p>
            <a:r>
              <a:rPr lang="zh-CN" altLang="en-US"/>
              <a:t>看到信件速翻脸</a:t>
            </a:r>
            <a:endParaRPr lang="zh-CN" altLang="en-US"/>
          </a:p>
        </p:txBody>
      </p:sp>
      <p:sp>
        <p:nvSpPr>
          <p:cNvPr id="10" name="文本框 9"/>
          <p:cNvSpPr txBox="1"/>
          <p:nvPr/>
        </p:nvSpPr>
        <p:spPr>
          <a:xfrm>
            <a:off x="1768475" y="3244850"/>
            <a:ext cx="1803400" cy="368300"/>
          </a:xfrm>
          <a:prstGeom prst="rect">
            <a:avLst/>
          </a:prstGeom>
          <a:noFill/>
        </p:spPr>
        <p:txBody>
          <a:bodyPr wrap="square" rtlCol="0">
            <a:spAutoFit/>
          </a:bodyPr>
          <a:lstStyle/>
          <a:p>
            <a:r>
              <a:rPr lang="zh-CN" altLang="en-US"/>
              <a:t>看到借据喜庆幸</a:t>
            </a:r>
            <a:endParaRPr lang="zh-CN" altLang="en-US"/>
          </a:p>
        </p:txBody>
      </p:sp>
      <p:sp>
        <p:nvSpPr>
          <p:cNvPr id="11" name="文本框 10"/>
          <p:cNvSpPr txBox="1"/>
          <p:nvPr/>
        </p:nvSpPr>
        <p:spPr>
          <a:xfrm>
            <a:off x="1809750" y="4011930"/>
            <a:ext cx="1850390" cy="368300"/>
          </a:xfrm>
          <a:prstGeom prst="rect">
            <a:avLst/>
          </a:prstGeom>
          <a:noFill/>
        </p:spPr>
        <p:txBody>
          <a:bodyPr wrap="square" rtlCol="0">
            <a:spAutoFit/>
          </a:bodyPr>
          <a:lstStyle/>
          <a:p>
            <a:r>
              <a:rPr lang="zh-CN" altLang="en-US"/>
              <a:t>梦里醒来做自己</a:t>
            </a:r>
            <a:endParaRPr lang="zh-CN" altLang="en-US"/>
          </a:p>
        </p:txBody>
      </p:sp>
      <p:sp>
        <p:nvSpPr>
          <p:cNvPr id="12" name="左大括号 11"/>
          <p:cNvSpPr/>
          <p:nvPr/>
        </p:nvSpPr>
        <p:spPr>
          <a:xfrm>
            <a:off x="1024890" y="1196975"/>
            <a:ext cx="382270" cy="31083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 name="图片 1" descr="北京人艺《玩偶之家》"/>
          <p:cNvPicPr>
            <a:picLocks noChangeAspect="1"/>
          </p:cNvPicPr>
          <p:nvPr/>
        </p:nvPicPr>
        <p:blipFill>
          <a:blip r:embed="rId2"/>
          <a:stretch>
            <a:fillRect/>
          </a:stretch>
        </p:blipFill>
        <p:spPr>
          <a:xfrm>
            <a:off x="4213860" y="762000"/>
            <a:ext cx="4703445" cy="4381500"/>
          </a:xfrm>
          <a:prstGeom prst="rect">
            <a:avLst/>
          </a:prstGeom>
        </p:spPr>
      </p:pic>
      <p:sp>
        <p:nvSpPr>
          <p:cNvPr id="4" name="文本框 3"/>
          <p:cNvSpPr txBox="1"/>
          <p:nvPr/>
        </p:nvSpPr>
        <p:spPr>
          <a:xfrm>
            <a:off x="4988560" y="5266690"/>
            <a:ext cx="2607945" cy="3683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a:t>北京人艺《玩偶之家》</a:t>
            </a: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6990" y="-15240"/>
            <a:ext cx="8989695"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深究细研    局部探究</a:t>
            </a:r>
            <a:endParaRPr lang="zh-CN" altLang="en-US" sz="2800" b="1"/>
          </a:p>
        </p:txBody>
      </p:sp>
      <p:sp>
        <p:nvSpPr>
          <p:cNvPr id="3" name="文本框 2"/>
          <p:cNvSpPr txBox="1"/>
          <p:nvPr/>
        </p:nvSpPr>
        <p:spPr>
          <a:xfrm>
            <a:off x="47625" y="622935"/>
            <a:ext cx="8989060" cy="9220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a:latin typeface="+mn-ea"/>
                <a:cs typeface="+mn-ea"/>
              </a:rPr>
              <a:t>1.</a:t>
            </a:r>
            <a:r>
              <a:rPr lang="zh-CN" altLang="en-US">
                <a:latin typeface="+mn-ea"/>
                <a:cs typeface="+mn-ea"/>
              </a:rPr>
              <a:t>读开头到</a:t>
            </a:r>
            <a:r>
              <a:rPr lang="en-US" altLang="zh-CN">
                <a:latin typeface="+mn-ea"/>
                <a:cs typeface="+mn-ea"/>
              </a:rPr>
              <a:t>“</a:t>
            </a:r>
            <a:r>
              <a:rPr lang="zh-CN" altLang="en-US">
                <a:latin typeface="+mn-ea"/>
                <a:cs typeface="+mn-ea"/>
              </a:rPr>
              <a:t>难道我不是你丈夫？（有人敲大门）</a:t>
            </a:r>
            <a:r>
              <a:rPr lang="en-US" altLang="zh-CN">
                <a:latin typeface="+mn-ea"/>
                <a:cs typeface="+mn-ea"/>
              </a:rPr>
              <a:t>”</a:t>
            </a:r>
            <a:r>
              <a:rPr lang="zh-CN" altLang="en-US">
                <a:latin typeface="+mn-ea"/>
                <a:cs typeface="+mn-ea"/>
              </a:rPr>
              <a:t>回答问题</a:t>
            </a:r>
            <a:endParaRPr lang="zh-CN" altLang="en-US">
              <a:latin typeface="+mn-ea"/>
              <a:cs typeface="+mn-ea"/>
            </a:endParaRPr>
          </a:p>
          <a:p>
            <a:r>
              <a:rPr lang="zh-CN" altLang="en-US">
                <a:latin typeface="+mn-ea"/>
                <a:cs typeface="+mn-ea"/>
              </a:rPr>
              <a:t>⑴由送别林丹太太可以看出海尔茂什么特点？⑵海尔茂对娜拉的言行有何特点？有何目的？</a:t>
            </a:r>
            <a:endParaRPr lang="zh-CN" altLang="en-US">
              <a:latin typeface="+mn-ea"/>
              <a:cs typeface="+mn-ea"/>
            </a:endParaRPr>
          </a:p>
        </p:txBody>
      </p:sp>
      <p:sp>
        <p:nvSpPr>
          <p:cNvPr id="4" name="文本框 3"/>
          <p:cNvSpPr txBox="1"/>
          <p:nvPr/>
        </p:nvSpPr>
        <p:spPr>
          <a:xfrm>
            <a:off x="35560" y="1647190"/>
            <a:ext cx="9001125" cy="9220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⑴虚伪。送别林丹太太时言行很礼貌，很关爱对方，但是内心里却嫌对方啰嗦，巴不得对方早点离开，而所说的送对方回去，也只是虚伪的客套。</a:t>
            </a:r>
            <a:endParaRPr lang="zh-CN" altLang="en-US"/>
          </a:p>
          <a:p>
            <a:r>
              <a:rPr lang="zh-CN" altLang="en-US"/>
              <a:t>⑵语言甜言蜜语，行动大胆放纵。目的：酒后讨好对方，想跟对方亲热。</a:t>
            </a:r>
            <a:endParaRPr lang="zh-CN" altLang="en-US"/>
          </a:p>
        </p:txBody>
      </p:sp>
      <p:sp>
        <p:nvSpPr>
          <p:cNvPr id="5" name="文本框 4"/>
          <p:cNvSpPr txBox="1"/>
          <p:nvPr/>
        </p:nvSpPr>
        <p:spPr>
          <a:xfrm>
            <a:off x="47625" y="2659380"/>
            <a:ext cx="8989060" cy="3683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a:t>2.</a:t>
            </a:r>
            <a:r>
              <a:rPr lang="zh-CN" altLang="en-US"/>
              <a:t>海尔茂及娜拉的朋友阮克来访，海尔茂的语言有何特点？为什么会如此？</a:t>
            </a:r>
            <a:endParaRPr lang="zh-CN" altLang="en-US"/>
          </a:p>
        </p:txBody>
      </p:sp>
      <p:sp>
        <p:nvSpPr>
          <p:cNvPr id="6" name="文本框 5"/>
          <p:cNvSpPr txBox="1"/>
          <p:nvPr/>
        </p:nvSpPr>
        <p:spPr>
          <a:xfrm>
            <a:off x="47625" y="3873500"/>
            <a:ext cx="9119870" cy="6451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a:t>3.</a:t>
            </a:r>
            <a:r>
              <a:rPr lang="zh-CN" altLang="en-US"/>
              <a:t>你认为当得知阮克的悲剧时海尔茂真实的情感状态是怎样的？理由是什么？由此可以看出海尔茂是怎样的人？</a:t>
            </a:r>
            <a:endParaRPr lang="zh-CN" altLang="en-US"/>
          </a:p>
        </p:txBody>
      </p:sp>
      <p:sp>
        <p:nvSpPr>
          <p:cNvPr id="7" name="文本框 6"/>
          <p:cNvSpPr txBox="1"/>
          <p:nvPr/>
        </p:nvSpPr>
        <p:spPr>
          <a:xfrm>
            <a:off x="29845" y="5706745"/>
            <a:ext cx="9067800" cy="3683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a:t>4.</a:t>
            </a:r>
            <a:r>
              <a:rPr lang="zh-CN" altLang="en-US"/>
              <a:t>海尔茂看信后为何会那样责骂娜拉？由此可以看出他的什么特点？</a:t>
            </a:r>
            <a:endParaRPr lang="zh-CN" altLang="en-US"/>
          </a:p>
        </p:txBody>
      </p:sp>
      <p:sp>
        <p:nvSpPr>
          <p:cNvPr id="9" name="文本框 8"/>
          <p:cNvSpPr txBox="1"/>
          <p:nvPr/>
        </p:nvSpPr>
        <p:spPr>
          <a:xfrm>
            <a:off x="14605" y="3106420"/>
            <a:ext cx="9098915" cy="6451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sym typeface="+mn-ea"/>
              </a:rPr>
              <a:t>特点：冷嘲热讽；插话打断阮克跟娜拉。</a:t>
            </a:r>
            <a:endParaRPr lang="zh-CN" altLang="en-US"/>
          </a:p>
          <a:p>
            <a:r>
              <a:rPr lang="zh-CN" altLang="en-US">
                <a:sym typeface="+mn-ea"/>
              </a:rPr>
              <a:t>他讨厌阮克此时来访，但是碍于礼貌，又不得不应付。</a:t>
            </a:r>
            <a:endParaRPr lang="zh-CN" altLang="en-US"/>
          </a:p>
        </p:txBody>
      </p:sp>
      <p:sp>
        <p:nvSpPr>
          <p:cNvPr id="10" name="文本框 9"/>
          <p:cNvSpPr txBox="1"/>
          <p:nvPr/>
        </p:nvSpPr>
        <p:spPr>
          <a:xfrm>
            <a:off x="-41910" y="4623435"/>
            <a:ext cx="9222105" cy="9220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sym typeface="+mn-ea"/>
              </a:rPr>
              <a:t>情感状态：感觉对方可怜；骄傲自豪；丑恶，扫兴。理由：知道对方活不长，但是没想到这么快；对方痛苦寂寞，自己像太阳，苦乐分明；对他好，对自己未必不好；丑恶的事情把他跟娜拉分开，得想法子撇开这些念头，暂且各自回屋。冷酷无情。</a:t>
            </a:r>
            <a:endParaRPr lang="zh-CN" altLang="en-US"/>
          </a:p>
        </p:txBody>
      </p:sp>
      <p:sp>
        <p:nvSpPr>
          <p:cNvPr id="11" name="文本框 10"/>
          <p:cNvSpPr txBox="1"/>
          <p:nvPr/>
        </p:nvSpPr>
        <p:spPr>
          <a:xfrm>
            <a:off x="-26670" y="6165850"/>
            <a:ext cx="9135110" cy="6451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因为他认为娜拉伪造父亲签名贷款的事情葬送了他的幸福，断送了他的前途。</a:t>
            </a:r>
            <a:endParaRPr lang="zh-CN" altLang="en-US"/>
          </a:p>
          <a:p>
            <a:r>
              <a:rPr lang="zh-CN" altLang="en-US"/>
              <a:t>由此可以看出他的一个人为中心极端自私自利对娜拉并没有真爱的特点。</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linds(horizontal)">
                                      <p:cBhvr>
                                        <p:cTn id="36" dur="500"/>
                                        <p:tgtEl>
                                          <p:spTgt spid="6"/>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9" grpId="0"/>
      <p:bldP spid="6" grpId="0"/>
      <p:bldP spid="10" grpId="0"/>
      <p:bldP spid="7" grpId="0"/>
      <p:bldP spid="11" grpId="0"/>
    </p:bldLst>
  </p:timing>
</p:sld>
</file>

<file path=ppt/tags/tag1.xml><?xml version="1.0" encoding="utf-8"?>
<p:tagLst xmlns:p="http://schemas.openxmlformats.org/presentationml/2006/main">
  <p:tag name="KSO_WM_UNIT_PLACING_PICTURE_USER_VIEWPORT" val="{&quot;height&quot;:4880,&quot;width&quot;:6000}"/>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120</Paragraphs>
  <Slides>21</Slides>
  <Notes>0</Notes>
  <TotalTime>0</TotalTime>
  <HiddenSlides>0</HiddenSlides>
  <MMClips>0</MMClips>
  <ScaleCrop>0</ScaleCrop>
  <HeadingPairs>
    <vt:vector baseType="variant" size="6">
      <vt:variant>
        <vt:lpstr>Fonts used</vt:lpstr>
      </vt:variant>
      <vt:variant>
        <vt:i4>2</vt:i4>
      </vt:variant>
      <vt:variant>
        <vt:lpstr>Theme</vt:lpstr>
      </vt:variant>
      <vt:variant>
        <vt:i4>1</vt:i4>
      </vt:variant>
      <vt:variant>
        <vt:lpstr>Slide Titles</vt:lpstr>
      </vt:variant>
      <vt:variant>
        <vt:i4>21</vt:i4>
      </vt:variant>
    </vt:vector>
  </HeadingPairs>
  <TitlesOfParts>
    <vt:vector baseType="lpstr" size="24">
      <vt:lpstr>Arial</vt:lpstr>
      <vt:lpstr>Calibri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2021-04-06T09:20:34.360</cp:lastPrinted>
  <dcterms:created xsi:type="dcterms:W3CDTF">2021-04-06T09:20:34Z</dcterms:created>
  <dcterms:modified xsi:type="dcterms:W3CDTF">2021-04-06T01:20:35Z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