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17" r:id="rId3"/>
    <p:sldId id="318" r:id="rId5"/>
    <p:sldId id="320" r:id="rId6"/>
    <p:sldId id="321" r:id="rId7"/>
    <p:sldId id="322" r:id="rId8"/>
    <p:sldId id="325" r:id="rId9"/>
    <p:sldId id="326" r:id="rId10"/>
    <p:sldId id="328" r:id="rId11"/>
    <p:sldId id="329" r:id="rId12"/>
    <p:sldId id="330" r:id="rId13"/>
    <p:sldId id="333" r:id="rId14"/>
    <p:sldId id="334" r:id="rId15"/>
    <p:sldId id="340" r:id="rId16"/>
    <p:sldId id="342" r:id="rId17"/>
    <p:sldId id="343" r:id="rId18"/>
    <p:sldId id="345" r:id="rId19"/>
    <p:sldId id="347" r:id="rId20"/>
    <p:sldId id="349" r:id="rId21"/>
    <p:sldId id="350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90" r:id="rId34"/>
    <p:sldId id="291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幸全" initials="幸全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04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204.xml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顶角 6">
            <a:hlinkClick r:id="" action="ppaction://noaction"/>
          </p:cNvPr>
          <p:cNvSpPr/>
          <p:nvPr userDrawn="1"/>
        </p:nvSpPr>
        <p:spPr>
          <a:xfrm>
            <a:off x="3864607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知识构建</a:t>
            </a:r>
            <a:endParaRPr lang="zh-CN" altLang="en-US" sz="1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顶角 6">
            <a:hlinkClick r:id="rId2" action="ppaction://hlinksldjump"/>
          </p:cNvPr>
          <p:cNvSpPr/>
          <p:nvPr userDrawn="1"/>
        </p:nvSpPr>
        <p:spPr>
          <a:xfrm>
            <a:off x="5945803" y="71120"/>
            <a:ext cx="1939416" cy="395392"/>
          </a:xfrm>
          <a:prstGeom prst="round2SameRect">
            <a:avLst/>
          </a:prstGeom>
          <a:solidFill>
            <a:srgbClr val="028C85"/>
          </a:solidFill>
          <a:ln>
            <a:solidFill>
              <a:srgbClr val="7BD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600" b="1" smtClean="0">
                <a:solidFill>
                  <a:schemeClr val="bg1"/>
                </a:solidFill>
                <a:latin typeface="宋体" panose="02010600030101010101" pitchFamily="2" charset="-122"/>
                <a:ea typeface="+mn-ea"/>
              </a:rPr>
              <a:t>试题类编</a:t>
            </a:r>
            <a:endParaRPr lang="zh-CN" altLang="en-US" sz="1600" b="1" smtClean="0">
              <a:solidFill>
                <a:schemeClr val="bg1"/>
              </a:solidFill>
              <a:latin typeface="宋体" panose="02010600030101010101" pitchFamily="2" charset="-122"/>
              <a:ea typeface="+mn-ea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9765792" y="348995"/>
            <a:ext cx="2103120" cy="335279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540500"/>
            <a:ext cx="12192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 hidden="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 smtClean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fld id="{760FBDFE-C587-4B4C-A407-44438C67B59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3" hidden="1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 hidden="1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fld id="{46197EB2-8B46-47A6-BC78-1D181836A7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4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AF8EE-0015-4A76-8DBC-93637EC1F9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ED8F1-7E65-4513-B769-FE4E1B9EA6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8.xml"/><Relationship Id="rId4" Type="http://schemas.openxmlformats.org/officeDocument/2006/relationships/image" Target="../media/image4.jpe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136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tags" Target="../tags/tag124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tags" Target="../tags/tag149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tags" Target="../tags/tag1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70.xml"/><Relationship Id="rId6" Type="http://schemas.openxmlformats.org/officeDocument/2006/relationships/image" Target="../media/image5.png"/><Relationship Id="rId5" Type="http://schemas.openxmlformats.org/officeDocument/2006/relationships/tags" Target="../tags/tag169.xml"/><Relationship Id="rId4" Type="http://schemas.openxmlformats.org/officeDocument/2006/relationships/tags" Target="../tags/tag168.xml"/><Relationship Id="rId3" Type="http://schemas.openxmlformats.org/officeDocument/2006/relationships/tags" Target="../tags/tag167.xml"/><Relationship Id="rId2" Type="http://schemas.openxmlformats.org/officeDocument/2006/relationships/tags" Target="../tags/tag166.xml"/><Relationship Id="rId1" Type="http://schemas.openxmlformats.org/officeDocument/2006/relationships/tags" Target="../tags/tag165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image" Target="../media/image6.png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42.xml"/><Relationship Id="rId8" Type="http://schemas.openxmlformats.org/officeDocument/2006/relationships/tags" Target="../tags/tag41.xml"/><Relationship Id="rId7" Type="http://schemas.openxmlformats.org/officeDocument/2006/relationships/tags" Target="../tags/tag40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50.xml"/><Relationship Id="rId16" Type="http://schemas.openxmlformats.org/officeDocument/2006/relationships/tags" Target="../tags/tag49.xml"/><Relationship Id="rId15" Type="http://schemas.openxmlformats.org/officeDocument/2006/relationships/tags" Target="../tags/tag48.xml"/><Relationship Id="rId14" Type="http://schemas.openxmlformats.org/officeDocument/2006/relationships/tags" Target="../tags/tag47.xml"/><Relationship Id="rId13" Type="http://schemas.openxmlformats.org/officeDocument/2006/relationships/tags" Target="../tags/tag46.xml"/><Relationship Id="rId12" Type="http://schemas.openxmlformats.org/officeDocument/2006/relationships/tags" Target="../tags/tag45.xml"/><Relationship Id="rId11" Type="http://schemas.openxmlformats.org/officeDocument/2006/relationships/tags" Target="../tags/tag44.xml"/><Relationship Id="rId10" Type="http://schemas.openxmlformats.org/officeDocument/2006/relationships/tags" Target="../tags/tag43.xml"/><Relationship Id="rId1" Type="http://schemas.openxmlformats.org/officeDocument/2006/relationships/tags" Target="../tags/tag3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67.xml"/><Relationship Id="rId16" Type="http://schemas.openxmlformats.org/officeDocument/2006/relationships/tags" Target="../tags/tag66.xml"/><Relationship Id="rId15" Type="http://schemas.openxmlformats.org/officeDocument/2006/relationships/tags" Target="../tags/tag65.xml"/><Relationship Id="rId14" Type="http://schemas.openxmlformats.org/officeDocument/2006/relationships/tags" Target="../tags/tag64.xml"/><Relationship Id="rId13" Type="http://schemas.openxmlformats.org/officeDocument/2006/relationships/tags" Target="../tags/tag63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tags" Target="../tags/tag8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23.xml"/><Relationship Id="rId2" Type="http://schemas.openxmlformats.org/officeDocument/2006/relationships/tags" Target="../tags/tag105.xml"/><Relationship Id="rId19" Type="http://schemas.openxmlformats.org/officeDocument/2006/relationships/tags" Target="../tags/tag12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tags" Target="../tags/tag1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172720" y="635"/>
            <a:ext cx="12019915" cy="6759575"/>
          </a:xfrm>
          <a:prstGeom prst="roundRect">
            <a:avLst>
              <a:gd name="adj" fmla="val 6305"/>
            </a:avLst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itle 6"/>
          <p:cNvSpPr txBox="1"/>
          <p:nvPr>
            <p:custDataLst>
              <p:tags r:id="rId2"/>
            </p:custDataLst>
          </p:nvPr>
        </p:nvSpPr>
        <p:spPr>
          <a:xfrm>
            <a:off x="257810" y="259715"/>
            <a:ext cx="7445375" cy="56597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en-US" sz="66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2021届一轮复习</a:t>
            </a:r>
            <a:endParaRPr lang="en-US" sz="66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66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古诗词鉴赏</a:t>
            </a: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endParaRPr lang="zh-CN" altLang="en-US" sz="66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19120" y="4800600"/>
            <a:ext cx="23164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spc="200">
                <a:ln w="3175">
                  <a:noFill/>
                  <a:prstDash val="dash"/>
                </a:ln>
                <a:solidFill>
                  <a:schemeClr val="tx2"/>
                </a:solidFill>
                <a:latin typeface="Aa语文老师的字" panose="02010600010101010101" charset="-122"/>
                <a:ea typeface="Aa语文老师的字" panose="02010600010101010101" charset="-122"/>
                <a:cs typeface="方正粗黑宋简体" panose="02000000000000000000" charset="-122"/>
                <a:sym typeface="+mn-ea"/>
              </a:rPr>
              <a:t>第二课时</a:t>
            </a:r>
            <a:endParaRPr lang="zh-CN" altLang="en-US" sz="4000" spc="200">
              <a:ln w="3175">
                <a:noFill/>
                <a:prstDash val="dash"/>
              </a:ln>
              <a:solidFill>
                <a:schemeClr val="tx2"/>
              </a:solidFill>
              <a:latin typeface="Aa语文老师的字" panose="02010600010101010101" charset="-122"/>
              <a:ea typeface="Aa语文老师的字" panose="02010600010101010101" charset="-122"/>
              <a:cs typeface="方正粗黑宋简体" panose="02000000000000000000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l="6672" r="6672"/>
          <a:stretch>
            <a:fillRect/>
          </a:stretch>
        </p:blipFill>
        <p:spPr>
          <a:xfrm>
            <a:off x="7801610" y="365760"/>
            <a:ext cx="4075430" cy="48526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20" h="7920">
                <a:moveTo>
                  <a:pt x="0" y="0"/>
                </a:moveTo>
                <a:lnTo>
                  <a:pt x="11520" y="0"/>
                </a:lnTo>
                <a:lnTo>
                  <a:pt x="11520" y="7920"/>
                </a:lnTo>
                <a:lnTo>
                  <a:pt x="0" y="792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7991475" y="5919470"/>
            <a:ext cx="369570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spc="3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如何读懂诗歌第一课</a:t>
            </a:r>
            <a:endParaRPr lang="zh-CN" altLang="en-US" sz="2000" b="1" spc="3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/>
          <p:nvPr>
            <p:custDataLst>
              <p:tags r:id="rId1"/>
            </p:custDataLst>
          </p:nvPr>
        </p:nvSpPr>
        <p:spPr>
          <a:xfrm>
            <a:off x="457204" y="4724438"/>
            <a:ext cx="11277690" cy="1676413"/>
          </a:xfrm>
          <a:prstGeom prst="rect">
            <a:avLst/>
          </a:prstGeom>
          <a:solidFill>
            <a:srgbClr val="C3C3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: 形状 13"/>
          <p:cNvSpPr/>
          <p:nvPr>
            <p:custDataLst>
              <p:tags r:id="rId2"/>
            </p:custDataLst>
          </p:nvPr>
        </p:nvSpPr>
        <p:spPr>
          <a:xfrm>
            <a:off x="2233930" y="843280"/>
            <a:ext cx="1927860" cy="1661795"/>
          </a:xfrm>
          <a:custGeom>
            <a:avLst/>
            <a:gdLst>
              <a:gd name="connsiteX0" fmla="*/ 963842 w 1927684"/>
              <a:gd name="connsiteY0" fmla="*/ 0 h 1661797"/>
              <a:gd name="connsiteX1" fmla="*/ 1927684 w 1927684"/>
              <a:gd name="connsiteY1" fmla="*/ 1661797 h 1661797"/>
              <a:gd name="connsiteX2" fmla="*/ 0 w 1927684"/>
              <a:gd name="connsiteY2" fmla="*/ 1661797 h 1661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27683" h="1661796">
                <a:moveTo>
                  <a:pt x="963842" y="0"/>
                </a:moveTo>
                <a:lnTo>
                  <a:pt x="1927684" y="1661797"/>
                </a:lnTo>
                <a:lnTo>
                  <a:pt x="0" y="16617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/>
          <p:cNvSpPr/>
          <p:nvPr>
            <p:custDataLst>
              <p:tags r:id="rId3"/>
            </p:custDataLst>
          </p:nvPr>
        </p:nvSpPr>
        <p:spPr>
          <a:xfrm>
            <a:off x="1250950" y="2538095"/>
            <a:ext cx="3893820" cy="1661795"/>
          </a:xfrm>
          <a:custGeom>
            <a:avLst/>
            <a:gdLst>
              <a:gd name="connsiteX0" fmla="*/ 963843 w 3893923"/>
              <a:gd name="connsiteY0" fmla="*/ 0 h 1661798"/>
              <a:gd name="connsiteX1" fmla="*/ 2930081 w 3893923"/>
              <a:gd name="connsiteY1" fmla="*/ 0 h 1661798"/>
              <a:gd name="connsiteX2" fmla="*/ 3893923 w 3893923"/>
              <a:gd name="connsiteY2" fmla="*/ 1661798 h 1661798"/>
              <a:gd name="connsiteX3" fmla="*/ 0 w 3893923"/>
              <a:gd name="connsiteY3" fmla="*/ 1661798 h 166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3923" h="1661798">
                <a:moveTo>
                  <a:pt x="963843" y="0"/>
                </a:moveTo>
                <a:lnTo>
                  <a:pt x="2930081" y="0"/>
                </a:lnTo>
                <a:lnTo>
                  <a:pt x="3893923" y="1661798"/>
                </a:lnTo>
                <a:lnTo>
                  <a:pt x="0" y="16617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31" name="直接连接符 30"/>
          <p:cNvCxnSpPr/>
          <p:nvPr>
            <p:custDataLst>
              <p:tags r:id="rId4"/>
            </p:custDataLst>
          </p:nvPr>
        </p:nvCxnSpPr>
        <p:spPr>
          <a:xfrm>
            <a:off x="4377690" y="2505075"/>
            <a:ext cx="57010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77690" y="1827530"/>
            <a:ext cx="5701030" cy="62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rmAutofit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lvl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200" spc="15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意义、色彩、情感</a:t>
            </a:r>
            <a:endParaRPr lang="zh-CN" altLang="en-US" sz="3200" spc="15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6"/>
            </p:custDataLst>
          </p:nvPr>
        </p:nvCxnSpPr>
        <p:spPr>
          <a:xfrm>
            <a:off x="5233035" y="4199890"/>
            <a:ext cx="570103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H_Text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33035" y="3520440"/>
            <a:ext cx="6278245" cy="62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200" spc="15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前提：读懂实词、抓住能黏合情与景的实词、虚词。</a:t>
            </a:r>
            <a:endParaRPr lang="zh-CN" altLang="en-US" sz="3200" spc="15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8" name="AutoShape 5"/>
          <p:cNvSpPr/>
          <p:nvPr>
            <p:custDataLst>
              <p:tags r:id="rId8"/>
            </p:custDataLst>
          </p:nvPr>
        </p:nvSpPr>
        <p:spPr bwMode="auto">
          <a:xfrm>
            <a:off x="2532380" y="1880870"/>
            <a:ext cx="1330325" cy="62420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007 w 21600"/>
              <a:gd name="T5" fmla="*/ 0 h 21600"/>
              <a:gd name="T6" fmla="*/ 3593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007" y="0"/>
                </a:lnTo>
                <a:lnTo>
                  <a:pt x="3593" y="0"/>
                </a:lnTo>
                <a:cubicBezTo>
                  <a:pt x="3593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B</a:t>
            </a:r>
            <a:endParaRPr 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9" name="AutoShape 6"/>
          <p:cNvSpPr/>
          <p:nvPr>
            <p:custDataLst>
              <p:tags r:id="rId9"/>
            </p:custDataLst>
          </p:nvPr>
        </p:nvSpPr>
        <p:spPr bwMode="auto">
          <a:xfrm>
            <a:off x="2306320" y="3054985"/>
            <a:ext cx="1782445" cy="628650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8901 w 21600"/>
              <a:gd name="T5" fmla="*/ 0 h 21600"/>
              <a:gd name="T6" fmla="*/ 2699 w 21600"/>
              <a:gd name="T7" fmla="*/ 0 h 21600"/>
              <a:gd name="T8" fmla="*/ 0 w 21600"/>
              <a:gd name="T9" fmla="*/ 21600 h 21600"/>
              <a:gd name="T10" fmla="*/ 0 w 21600"/>
              <a:gd name="T11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lnTo>
                  <a:pt x="18901" y="0"/>
                </a:lnTo>
                <a:lnTo>
                  <a:pt x="2699" y="0"/>
                </a:lnTo>
                <a:cubicBezTo>
                  <a:pt x="2699" y="0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A</a:t>
            </a:r>
            <a:endParaRPr 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cxnSp>
        <p:nvCxnSpPr>
          <p:cNvPr id="7" name="直接连接符 6"/>
          <p:cNvCxnSpPr/>
          <p:nvPr>
            <p:custDataLst>
              <p:tags r:id="rId10"/>
            </p:custDataLst>
          </p:nvPr>
        </p:nvCxnSpPr>
        <p:spPr>
          <a:xfrm flipH="1">
            <a:off x="5144770" y="5105441"/>
            <a:ext cx="0" cy="914407"/>
          </a:xfrm>
          <a:prstGeom prst="line">
            <a:avLst/>
          </a:prstGeom>
          <a:ln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1981216" y="5181642"/>
            <a:ext cx="3505225" cy="762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1F4E79"/>
                </a:solidFill>
                <a:latin typeface="微软雅黑" panose="020B0503020204020204" charset="-122"/>
                <a:ea typeface="微软雅黑" panose="020B0503020204020204" charset="-122"/>
              </a:rPr>
              <a:t>读懂第一步</a:t>
            </a:r>
            <a:endParaRPr lang="zh-CN" altLang="en-US" sz="4000" b="1" spc="300">
              <a:solidFill>
                <a:srgbClr val="1F4E7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2"/>
            </p:custDataLst>
          </p:nvPr>
        </p:nvSpPr>
        <p:spPr>
          <a:xfrm>
            <a:off x="5232400" y="5257800"/>
            <a:ext cx="7038975" cy="762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把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古诗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当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文言文</a:t>
            </a:r>
            <a:r>
              <a:rPr lang="zh-CN" altLang="en-US" sz="5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读</a:t>
            </a:r>
            <a:endParaRPr lang="zh-CN" altLang="en-US" sz="5400" spc="200">
              <a:ln w="3175">
                <a:noFill/>
                <a:prstDash val="dash"/>
              </a:ln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微软雅黑" panose="020B0503020204020204" charset="-122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266CBA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654685" y="1066800"/>
            <a:ext cx="10843895" cy="4724400"/>
          </a:xfrm>
          <a:prstGeom prst="rect">
            <a:avLst/>
          </a:prstGeom>
          <a:solidFill>
            <a:srgbClr val="FFFFFF"/>
          </a:solidFill>
          <a:ln w="25400">
            <a:solidFill>
              <a:srgbClr val="71A6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227330" y="2133497"/>
            <a:ext cx="4419635" cy="1981198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66370" y="2438400"/>
            <a:ext cx="4418330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示例：虚词与实词</a:t>
            </a:r>
            <a:endParaRPr lang="zh-CN" altLang="en-US" sz="36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4732020" y="1792605"/>
            <a:ext cx="6548120" cy="23221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向来</a:t>
            </a: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万里意,今在</a:t>
            </a: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一窗间</a:t>
            </a:r>
            <a:r>
              <a:rPr lang="zh-CN" altLang="zh-CN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zh-CN" sz="3200" b="1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zh-CN" sz="3200" b="1" u="sng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田塍望如线,白水光参差。</a:t>
            </a:r>
            <a:endParaRPr lang="zh-CN" altLang="zh-CN" sz="3200" b="1" u="sng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男儿屈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穷</a:t>
            </a:r>
            <a:r>
              <a:rPr lang="zh-CN" altLang="en-US" sz="32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心不穷,枯荣不等嗔天公</a:t>
            </a:r>
            <a:endParaRPr lang="zh-CN" altLang="en-US" sz="3200" b="1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9914726" y="1066800"/>
            <a:ext cx="592133" cy="472440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4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示例：实词</a:t>
            </a:r>
            <a:endParaRPr lang="zh-CN" altLang="en-US" sz="24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矩形: 剪去单角 93"/>
          <p:cNvSpPr/>
          <p:nvPr>
            <p:custDataLst>
              <p:tags r:id="rId3"/>
            </p:custDataLst>
          </p:nvPr>
        </p:nvSpPr>
        <p:spPr>
          <a:xfrm>
            <a:off x="1767840" y="537210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6" name="直角三角形 95"/>
          <p:cNvSpPr/>
          <p:nvPr>
            <p:custDataLst>
              <p:tags r:id="rId4"/>
            </p:custDataLst>
          </p:nvPr>
        </p:nvSpPr>
        <p:spPr>
          <a:xfrm rot="10800000">
            <a:off x="4744538" y="537210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8" name="文本框 11"/>
          <p:cNvSpPr txBox="1"/>
          <p:nvPr>
            <p:custDataLst>
              <p:tags r:id="rId5"/>
            </p:custDataLst>
          </p:nvPr>
        </p:nvSpPr>
        <p:spPr>
          <a:xfrm>
            <a:off x="1884463" y="912026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900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白日</a:t>
            </a: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依山尽，黄河入海流。</a:t>
            </a:r>
            <a:endParaRPr lang="zh-CN" altLang="zh-CN" sz="2900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矩形: 剪去单角 99"/>
          <p:cNvSpPr/>
          <p:nvPr>
            <p:custDataLst>
              <p:tags r:id="rId6"/>
            </p:custDataLst>
          </p:nvPr>
        </p:nvSpPr>
        <p:spPr>
          <a:xfrm>
            <a:off x="6081027" y="537210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2" name="直角三角形 101"/>
          <p:cNvSpPr/>
          <p:nvPr>
            <p:custDataLst>
              <p:tags r:id="rId7"/>
            </p:custDataLst>
          </p:nvPr>
        </p:nvSpPr>
        <p:spPr>
          <a:xfrm rot="10800000">
            <a:off x="9057725" y="537210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4" name="文本框 11"/>
          <p:cNvSpPr txBox="1"/>
          <p:nvPr>
            <p:custDataLst>
              <p:tags r:id="rId8"/>
            </p:custDataLst>
          </p:nvPr>
        </p:nvSpPr>
        <p:spPr>
          <a:xfrm>
            <a:off x="6197650" y="912026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惊风飘</a:t>
            </a:r>
            <a:r>
              <a:rPr lang="zh-CN" altLang="zh-CN" sz="2900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白日</a:t>
            </a: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（曹植《箜篌引》 </a:t>
            </a:r>
            <a:endParaRPr lang="zh-CN" altLang="zh-CN" sz="2900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矩形: 剪去单角 111"/>
          <p:cNvSpPr/>
          <p:nvPr>
            <p:custDataLst>
              <p:tags r:id="rId9"/>
            </p:custDataLst>
          </p:nvPr>
        </p:nvSpPr>
        <p:spPr>
          <a:xfrm>
            <a:off x="1767840" y="3252597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4" name="直角三角形 113"/>
          <p:cNvSpPr/>
          <p:nvPr>
            <p:custDataLst>
              <p:tags r:id="rId10"/>
            </p:custDataLst>
          </p:nvPr>
        </p:nvSpPr>
        <p:spPr>
          <a:xfrm rot="10800000">
            <a:off x="4744538" y="3252597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6" name="文本框 11"/>
          <p:cNvSpPr txBox="1"/>
          <p:nvPr>
            <p:custDataLst>
              <p:tags r:id="rId11"/>
            </p:custDataLst>
          </p:nvPr>
        </p:nvSpPr>
        <p:spPr>
          <a:xfrm>
            <a:off x="1884463" y="3627413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皓天舒</a:t>
            </a:r>
            <a:r>
              <a:rPr lang="zh-CN" altLang="zh-CN" sz="2900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白日</a:t>
            </a:r>
            <a:r>
              <a:rPr lang="zh-CN" altLang="zh-CN" sz="29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（左思《咏史》）</a:t>
            </a:r>
            <a:endParaRPr lang="zh-CN" altLang="zh-CN" sz="2900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8" name="矩形: 剪去单角 117"/>
          <p:cNvSpPr/>
          <p:nvPr>
            <p:custDataLst>
              <p:tags r:id="rId12"/>
            </p:custDataLst>
          </p:nvPr>
        </p:nvSpPr>
        <p:spPr>
          <a:xfrm>
            <a:off x="6081027" y="3252597"/>
            <a:ext cx="3470008" cy="1900896"/>
          </a:xfrm>
          <a:prstGeom prst="snip1Rect">
            <a:avLst>
              <a:gd name="adj" fmla="val 30337"/>
            </a:avLst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0" name="直角三角形 119"/>
          <p:cNvSpPr/>
          <p:nvPr>
            <p:custDataLst>
              <p:tags r:id="rId13"/>
            </p:custDataLst>
          </p:nvPr>
        </p:nvSpPr>
        <p:spPr>
          <a:xfrm rot="10800000">
            <a:off x="9057725" y="3252597"/>
            <a:ext cx="493310" cy="493310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2" name="文本框 11"/>
          <p:cNvSpPr txBox="1"/>
          <p:nvPr>
            <p:custDataLst>
              <p:tags r:id="rId14"/>
            </p:custDataLst>
          </p:nvPr>
        </p:nvSpPr>
        <p:spPr>
          <a:xfrm>
            <a:off x="6197650" y="3627413"/>
            <a:ext cx="3238009" cy="1168103"/>
          </a:xfrm>
          <a:prstGeom prst="rect">
            <a:avLst/>
          </a:prstGeom>
          <a:noFill/>
        </p:spPr>
        <p:txBody>
          <a:bodyPr vert="horz" wrap="square" lIns="90000" tIns="46800" rIns="90000" bIns="46800" rtlCol="0" anchor="t" anchorCtr="0">
            <a:normAutofit fontScale="900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3200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春江潮水连海平，海上明月共潮</a:t>
            </a:r>
            <a:r>
              <a:rPr lang="zh-CN" altLang="zh-CN" sz="3200" spc="15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</a:t>
            </a:r>
            <a:endParaRPr lang="zh-CN" altLang="zh-CN" sz="3200" spc="15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10" y="5448935"/>
            <a:ext cx="9448800" cy="963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400"/>
              </a:lnSpc>
              <a:spcAft>
                <a:spcPts val="375"/>
              </a:spcAft>
            </a:pPr>
            <a:r>
              <a:rPr lang="zh-CN" altLang="zh-CN" sz="2800" ker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  <a:sym typeface="+mn-ea"/>
              </a:rPr>
              <a:t>对诗词中的词语，不但要理解它们的意义，还要能分辨它们的色彩，体会它们的感情韵味</a:t>
            </a:r>
            <a:r>
              <a:rPr lang="zh-CN" altLang="zh-CN" sz="2800" kern="0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2800" kern="0" smtClean="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081510" cy="36753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spcAft>
                <a:spcPts val="375"/>
              </a:spcAft>
            </a:pPr>
            <a:r>
              <a:rPr lang="en-US" altLang="zh-CN" sz="3200" b="1" ker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zh-CN" sz="3200" b="1" ker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白日”，除了指太阳以外，还带着一种特殊的情韵。“白日”这个词有一种光芒万丈的气象，用“白”来形容太阳的光亮，给人以灿烂辉煌的联想。盛唐诗人王之涣的《登鹳雀楼》：“白日依山尽，黄河入海流。”一开头的“白日”二字和诗里那种乐观向上的精神正相吻合。我们只有理解和体会了“白日”这个词的这种感情和韵味，才能更好地欣赏王之涣的这首诗。</a:t>
            </a:r>
            <a:endParaRPr lang="zh-CN" altLang="zh-CN" sz="3200" b="1" ker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>
              <a:lnSpc>
                <a:spcPts val="3400"/>
              </a:lnSpc>
              <a:spcAft>
                <a:spcPts val="375"/>
              </a:spcAft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>
              <a:lnSpc>
                <a:spcPts val="3400"/>
              </a:lnSpc>
              <a:spcAft>
                <a:spcPts val="375"/>
              </a:spcAft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354705"/>
            <a:ext cx="12081510" cy="37719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r>
              <a:rPr lang="en-US" altLang="zh-CN" sz="3200" b="1" ker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</a:t>
            </a:r>
            <a:r>
              <a:rPr lang="zh-CN" altLang="zh-CN" sz="3200" b="1" kern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用“升起”的“升”比较平淡，“明月共潮升”不过是很平常的景色，很平常的说法。用“生长”的“生”就加进了诗人主观的想象。仿佛明月和潮水都具有生命，她们像一对孪生的姊妹，一同生长，一同嬉戏。这个“生”字使整个诗句变活了。</a:t>
            </a:r>
            <a:endParaRPr lang="zh-CN" altLang="zh-CN" sz="3200" b="1" kern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lvl="0" algn="l">
              <a:lnSpc>
                <a:spcPts val="3400"/>
              </a:lnSpc>
              <a:spcAft>
                <a:spcPts val="375"/>
              </a:spcAft>
              <a:buClrTx/>
              <a:buSzTx/>
              <a:buFontTx/>
            </a:pPr>
            <a:endParaRPr lang="zh-CN" altLang="zh-CN" sz="3200" kern="0"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" y="713740"/>
            <a:ext cx="665335" cy="6361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665336" y="2993425"/>
            <a:ext cx="10798194" cy="3435254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822090" y="2820403"/>
            <a:ext cx="10798194" cy="3435254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977168" y="1349940"/>
            <a:ext cx="10174224" cy="927999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None/>
            </a:pP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不为</a:t>
            </a:r>
            <a:r>
              <a:rPr lang="zh-CN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困穷</a:t>
            </a: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宁</a:t>
            </a:r>
            <a:r>
              <a:rPr lang="zh-CN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有此？</a:t>
            </a: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只缘</a:t>
            </a:r>
            <a:r>
              <a:rPr lang="zh-CN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恐惧</a:t>
            </a:r>
            <a:r>
              <a:rPr lang="zh-CN" altLang="zh-CN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转须</a:t>
            </a:r>
            <a:r>
              <a:rPr lang="zh-CN" altLang="zh-CN" sz="32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亲。杜甫《又呈吴郎》</a:t>
            </a:r>
            <a:endParaRPr lang="zh-CN" altLang="zh-CN" sz="32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9" name="矩形 18"/>
          <p:cNvSpPr/>
          <p:nvPr>
            <p:custDataLst>
              <p:tags r:id="rId5"/>
            </p:custDataLst>
          </p:nvPr>
        </p:nvSpPr>
        <p:spPr>
          <a:xfrm>
            <a:off x="1009015" y="2993390"/>
            <a:ext cx="10610850" cy="326263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SzTx/>
              <a:buNone/>
            </a:pPr>
            <a:r>
              <a:rPr lang="en-US" altLang="zh-CN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      </a:t>
            </a:r>
            <a:r>
              <a:rPr lang="zh-CN" altLang="zh-CN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诗词里的虚词在</a:t>
            </a:r>
            <a:r>
              <a:rPr lang="zh-CN" altLang="zh-CN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表达感情和语气</a:t>
            </a:r>
            <a:r>
              <a:rPr lang="zh-CN" altLang="zh-CN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上常常起着重要的作用， “不为……宁”“只缘……转须”使语气委婉、含蓄，便于接受。“不为困穷宁有此？”是问句，其中包含着这样的意思：西邻的妇人到你那儿打枣确实是不对的，发生这样的事，当然是不好的。进而又为妇人辩护：“她不是因为困穷怎么会干出这样的事来呢？” 杜甫这句诗的意思是说，那个妇人实在是毫无办法了，走投无路了，不得已才来打枣的。“只缘恐惧转须亲”这一句，只因她心怀恐惧，反而要对她格外亲切，使她可以放心地来打枣。“转”是转而、反而的意思。这个妇人自己知道打人家的枣不对，心里怀着恐惧，倒是应该亲切地对待她才是。这个“转”字，表现了</a:t>
            </a:r>
            <a:r>
              <a:rPr lang="zh-CN" altLang="zh-CN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杜甫对劳苦人民的体贴。</a:t>
            </a:r>
            <a:endParaRPr lang="zh-CN" altLang="zh-CN" b="1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5899785" y="0"/>
            <a:ext cx="2976880" cy="908050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Arial" panose="020B0604020202020204" pitchFamily="34" charset="0"/>
                <a:ea typeface="微软雅黑" panose="020B0503020204020204" charset="-122"/>
              </a:rPr>
              <a:t>示例：虚词</a:t>
            </a:r>
            <a:endParaRPr lang="zh-CN" altLang="en-US" sz="3600" b="1" spc="300">
              <a:solidFill>
                <a:srgbClr val="5B9BD5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2550" y="0"/>
            <a:ext cx="4064400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2550" y="4099560"/>
            <a:ext cx="3951605" cy="2274570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sz="7200" b="1" i="0" kern="1200" cap="none" spc="100" normalizeH="0" noProof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词类活用</a:t>
            </a:r>
            <a:endParaRPr kumimoji="0" sz="7200" b="1" i="0" kern="1200" cap="none" spc="100" normalizeH="0" noProof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340995" y="506095"/>
            <a:ext cx="3434715" cy="2165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能识别语言变形之一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4284980" y="142240"/>
            <a:ext cx="7486015" cy="60940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风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老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莺雏，雨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肥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梅子</a:t>
            </a:r>
            <a:endParaRPr lang="zh-CN" altLang="zh-CN"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山光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悦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鸟性，潭影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空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人心</a:t>
            </a:r>
            <a:endParaRPr lang="zh-CN" altLang="zh-CN"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夜雨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滴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空阶，晓灯</a:t>
            </a:r>
            <a:r>
              <a:rPr lang="zh-CN" altLang="zh-CN"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暗</a:t>
            </a:r>
            <a:r>
              <a:rPr lang="zh-CN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离室</a:t>
            </a:r>
            <a:endParaRPr lang="zh-CN" altLang="zh-CN"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1.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名作动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锦帽貂裘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，千骑卷平冈。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None/>
            </a:pP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—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—苏轼《江城子·密州出猎》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2.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名作形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：沉舟侧畔千帆过，病树前头万木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春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。（茂盛的）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None/>
            </a:pP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——刘禹锡《酬乐天扬州席上初逢见赠》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3.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名作状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：谈笑间，樯橹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灰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飞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烟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灭。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None/>
            </a:pP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      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苏轼《念奴娇·赤壁怀古》</a:t>
            </a:r>
            <a:endParaRPr sz="3200" b="1">
              <a:solidFill>
                <a:schemeClr val="tx1">
                  <a:lumMod val="75000"/>
                  <a:lumOff val="25000"/>
                </a:schemeClr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lvl="0" indent="0" algn="l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" panose="05000000000000000000" charset="0"/>
              <a:buChar char="Ø"/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4.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动词的使动用法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：明月别枝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惊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鹊，清风半夜</a:t>
            </a: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鸣</a:t>
            </a:r>
            <a:r>
              <a:rPr sz="3200" b="1">
                <a:solidFill>
                  <a:schemeClr val="tx1">
                    <a:lumMod val="75000"/>
                    <a:lumOff val="25000"/>
                  </a:schemeClr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蝉。</a:t>
            </a:r>
            <a:r>
              <a:rPr sz="3200" b="1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辛弃疾《西江月》</a:t>
            </a:r>
            <a:endParaRPr sz="3200" b="1"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</p:txBody>
      </p:sp>
      <p:pic>
        <p:nvPicPr>
          <p:cNvPr id="17" name="图形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rot="10800000">
            <a:off x="10558851" y="762587"/>
            <a:ext cx="869950" cy="74693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82550" y="0"/>
            <a:ext cx="4064400" cy="6858000"/>
          </a:xfrm>
          <a:prstGeom prst="rect">
            <a:avLst/>
          </a:prstGeom>
          <a:solidFill>
            <a:schemeClr val="tx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EAEAEA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2550" y="4099560"/>
            <a:ext cx="3951605" cy="2274570"/>
          </a:xfrm>
          <a:prstGeom prst="rect">
            <a:avLst/>
          </a:prstGeom>
          <a:noFill/>
        </p:spPr>
        <p:txBody>
          <a:bodyPr wrap="square" lIns="46800" rIns="46800" rtlCol="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kumimoji="0" sz="7200" b="1" i="0" kern="1200" cap="none" spc="100" normalizeH="0" noProof="0">
                <a:ln>
                  <a:noFill/>
                </a:ln>
                <a:solidFill>
                  <a:srgbClr val="FFFFFF"/>
                </a:solidFill>
                <a:effectLst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词类活用</a:t>
            </a:r>
            <a:endParaRPr kumimoji="0" sz="7200" b="1" i="0" kern="1200" cap="none" spc="100" normalizeH="0" noProof="0">
              <a:ln>
                <a:noFill/>
              </a:ln>
              <a:solidFill>
                <a:srgbClr val="FFFFFF"/>
              </a:solidFill>
              <a:effectLst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340995" y="506095"/>
            <a:ext cx="3434715" cy="2165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/>
                <a:latin typeface="方正粗黑宋简体" panose="02000000000000000000" charset="-122"/>
                <a:ea typeface="方正粗黑宋简体" panose="02000000000000000000" charset="-122"/>
              </a:rPr>
              <a:t>能识别语言变形之一</a:t>
            </a:r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bg1"/>
              </a:solidFill>
              <a:effectLst/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4284980" y="106680"/>
            <a:ext cx="7673975" cy="65176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marL="76200">
              <a:lnSpc>
                <a:spcPct val="100000"/>
              </a:lnSpc>
              <a:spcBef>
                <a:spcPts val="95"/>
              </a:spcBef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5.形作动：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人有悲欢离合，月有阴晴圆缺，此事古难</a:t>
            </a:r>
            <a:r>
              <a:rPr sz="32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全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。——苏轼《水调歌头·月夜怀子由》（完整——保全）</a:t>
            </a:r>
            <a:endParaRPr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12700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6.形作名：</a:t>
            </a:r>
            <a:r>
              <a:rPr sz="32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落红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不是无情物，化作春泥更护花。——龚自珍《己亥杂诗》（红色——红花）</a:t>
            </a:r>
            <a:endParaRPr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7.形容词的使动用法：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春风又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绿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江南岸，明月何时照我还。</a:t>
            </a:r>
            <a:endParaRPr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8.形容词的意动用法：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商人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重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利</a:t>
            </a:r>
            <a:r>
              <a:rPr sz="3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轻</a:t>
            </a:r>
            <a:r>
              <a:rPr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别离，前月浮梁买茶去。（以……为重，以……为轻）	</a:t>
            </a:r>
            <a:endParaRPr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>
            <p:custDataLst>
              <p:tags r:id="rId1"/>
            </p:custDataLst>
          </p:nvPr>
        </p:nvSpPr>
        <p:spPr>
          <a:xfrm>
            <a:off x="0" y="5080000"/>
            <a:ext cx="12192000" cy="177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矩形 5"/>
          <p:cNvSpPr/>
          <p:nvPr>
            <p:custDataLst>
              <p:tags r:id="rId2"/>
            </p:custDataLst>
          </p:nvPr>
        </p:nvSpPr>
        <p:spPr>
          <a:xfrm>
            <a:off x="-64770" y="5210810"/>
            <a:ext cx="12192000" cy="1784350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000" b="1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农妇白纻裙，农父绿蓑衣</a:t>
            </a:r>
            <a:r>
              <a:rPr sz="4000" b="1" smtClean="0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sz="4000" b="1" smtClean="0">
              <a:solidFill>
                <a:srgbClr val="02058E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（名作动）  农妇穿着白麻布裙，农夫披着绿草蓑衣。</a:t>
            </a:r>
            <a:endParaRPr lang="zh-CN" altLang="en-US" sz="4000" spc="200">
              <a:ln w="3175">
                <a:noFill/>
                <a:prstDash val="dash"/>
              </a:ln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882015" y="1529080"/>
            <a:ext cx="10932795" cy="368173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254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1676400" y="1529080"/>
            <a:ext cx="9344025" cy="111125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Object 901"/>
          <p:cNvSpPr txBox="1"/>
          <p:nvPr>
            <p:custDataLst>
              <p:tags r:id="rId5"/>
            </p:custDataLst>
          </p:nvPr>
        </p:nvSpPr>
        <p:spPr>
          <a:xfrm>
            <a:off x="109855" y="80010"/>
            <a:ext cx="2479040" cy="66865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i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高考对接</a:t>
            </a:r>
            <a:endParaRPr lang="zh-CN" altLang="en-US" sz="4000" b="1" i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Object 902"/>
          <p:cNvSpPr txBox="1"/>
          <p:nvPr>
            <p:custDataLst>
              <p:tags r:id="rId6"/>
            </p:custDataLst>
          </p:nvPr>
        </p:nvSpPr>
        <p:spPr>
          <a:xfrm>
            <a:off x="1546860" y="980440"/>
            <a:ext cx="8968740" cy="776605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marL="0" indent="0" algn="ctr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4400">
                <a:solidFill>
                  <a:srgbClr val="60606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找出下面这首诗中的词类活用</a:t>
            </a:r>
            <a:endParaRPr sz="4400">
              <a:solidFill>
                <a:srgbClr val="60606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2438400" y="1757045"/>
            <a:ext cx="7315200" cy="31559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sz="1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(2019全国卷III)      </a:t>
            </a: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插田歌(节选)</a:t>
            </a:r>
            <a:endParaRPr sz="2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2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刘禹锡</a:t>
            </a:r>
            <a:endParaRPr sz="2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冈头花草齐，燕子东西飞。 </a:t>
            </a:r>
            <a:endParaRPr sz="2800" b="1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田塍望如线，白水光参差。 </a:t>
            </a:r>
            <a:endParaRPr sz="2800" b="1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农妇白纻裙，农父绿蓑衣。</a:t>
            </a:r>
            <a:endParaRPr sz="2800" b="1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1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齐唱郢中歌，嘤咛如《竹枝》。</a:t>
            </a:r>
            <a:endParaRPr sz="2800" b="1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lvl="2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sz="2800" b="1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农妇白纻裙，农父绿蓑衣。</a:t>
            </a:r>
            <a:endParaRPr sz="2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2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endParaRPr sz="1400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>
            <p:custDataLst>
              <p:tags r:id="rId1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: 形状 2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902849" y="2743193"/>
            <a:ext cx="2891003" cy="13716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词、句倒装</a:t>
            </a:r>
            <a:endParaRPr lang="zh-CN" altLang="en-US" sz="36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3463925" y="1506855"/>
            <a:ext cx="8287385" cy="4668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1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还原颠倒的词序，把握诗人的真实意图与情感侧重点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适应声律的要求，修辞上的特殊需要，增加诗味，使句子成为诗的语言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-405765" lvl="0" indent="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buNone/>
            </a:pP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</a:t>
            </a:r>
            <a:r>
              <a:rPr lang="zh-CN" altLang="en-US" sz="2400" spc="200">
                <a:ln w="3175">
                  <a:noFill/>
                  <a:prstDash val="dash"/>
                </a:ln>
                <a:solidFill>
                  <a:srgbClr val="04047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例如：“花重锦官城” （杜甫《春夜喜雨》），定语“锦官城”移后，除了为符合五律的平仄格式外，目的还在于突出和强调春雨过后诗人想象中繁花坠落的景象。</a:t>
            </a:r>
            <a:endParaRPr lang="zh-CN" altLang="en-US" sz="2400" spc="200">
              <a:ln w="3175">
                <a:noFill/>
                <a:prstDash val="dash"/>
              </a:ln>
              <a:solidFill>
                <a:srgbClr val="04047C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15870" y="836295"/>
            <a:ext cx="5387975" cy="8915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  <a:sym typeface="+mn-ea"/>
              </a:rPr>
              <a:t>能识别语言变形之二</a:t>
            </a:r>
            <a:endParaRPr lang="zh-CN" altLang="en-US" sz="4000" spc="200">
              <a:ln w="3175">
                <a:noFill/>
                <a:prstDash val="dash"/>
              </a:ln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10287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3" name="图形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10800000">
            <a:off x="10558851" y="762587"/>
            <a:ext cx="869950" cy="7469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04167" y="454146"/>
            <a:ext cx="3200425" cy="1363643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能识别语言变形之二</a:t>
            </a:r>
            <a:endParaRPr lang="zh-CN" altLang="en-US" sz="4000" b="1" spc="3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304800" y="4358005"/>
            <a:ext cx="3797935" cy="20402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sz="4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词、句倒装</a:t>
            </a:r>
            <a:endParaRPr lang="zh-CN" altLang="en-US" sz="4800" spc="200">
              <a:ln w="3175">
                <a:noFill/>
                <a:prstDash val="dash"/>
              </a:ln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Title 6"/>
          <p:cNvSpPr txBox="1"/>
          <p:nvPr>
            <p:custDataLst>
              <p:tags r:id="rId6"/>
            </p:custDataLst>
          </p:nvPr>
        </p:nvSpPr>
        <p:spPr>
          <a:xfrm>
            <a:off x="3505200" y="77470"/>
            <a:ext cx="8687435" cy="65982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主语后置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竹喧归浣女，莲动下渔舟。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      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——王维《山居秋暝》</a:t>
            </a:r>
            <a:endParaRPr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宾语前置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天街小雨润如酥，草色遥看近却无。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        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——韩愈《早春》 </a:t>
            </a:r>
            <a:endParaRPr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主谓倒装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多情应笑我，早生华发。</a:t>
            </a:r>
            <a:endParaRPr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  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——苏轼《念奴娇·赤壁怀古》 </a:t>
            </a:r>
            <a:endParaRPr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定语后置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：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安得广厦千万间，大庇天下寒士俱欢颜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。              </a:t>
            </a:r>
            <a:endParaRPr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                  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</a:rPr>
              <a:t>——杜甫《茅屋为秋风所破歌》</a:t>
            </a:r>
            <a:endParaRPr sz="2400" b="1" spc="200">
              <a:ln w="3175">
                <a:noFill/>
                <a:prstDash val="dash"/>
              </a:ln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状语后置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：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鸟宿池边树，僧敲月下门。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                  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——贾岛《题李凝幽居》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36195" lvl="3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None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正常语序：僧月下敲门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因果倒装</a:t>
            </a:r>
            <a:r>
              <a:rPr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：</a:t>
            </a: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星垂平野阔，月涌大江流。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Char char="l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                     ——杜甫《旅夜抒怀》 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36195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正常语序：平野阔星垂，大江流月涌。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  <a:p>
            <a:pPr marL="36195" lvl="5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99000"/>
              <a:buFont typeface="Wingdings" panose="05000000000000000000" charset="0"/>
              <a:buNone/>
            </a:pPr>
            <a:r>
              <a:rPr sz="2400" b="1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明康欧楷" panose="02010609000101010101" charset="-122"/>
                <a:sym typeface="+mn-ea"/>
              </a:rPr>
              <a:t>    因为平野辽阔，所以才感受到星星显得格外低垂； 是因为大江奔流，才觉得月亮也随江流在涌动。</a:t>
            </a:r>
            <a:endParaRPr sz="2400" b="1" spc="200">
              <a:ln w="3175">
                <a:noFill/>
                <a:prstDash val="dash"/>
              </a:ln>
              <a:solidFill>
                <a:schemeClr val="tx1"/>
              </a:solidFill>
              <a:latin typeface="明康欧楷" panose="02010609000101010101" charset="-122"/>
              <a:ea typeface="明康欧楷" panose="02010609000101010101" charset="-122"/>
              <a:cs typeface="明康欧楷" panose="0201060900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19666" y="183515"/>
            <a:ext cx="10363289" cy="1230991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高考对接	</a:t>
            </a:r>
            <a:r>
              <a:rPr lang="zh-CN" altLang="en-US" sz="3600" b="1" spc="300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找出诗中的特殊句式</a:t>
            </a:r>
            <a:endParaRPr lang="zh-CN" altLang="en-US" sz="3600" b="1" spc="300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3"/>
            </p:custDataLst>
          </p:nvPr>
        </p:nvSpPr>
        <p:spPr>
          <a:xfrm>
            <a:off x="89535" y="1506220"/>
            <a:ext cx="6015990" cy="4006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lang="zh-CN" altLang="en-US"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20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18全国卷I）</a:t>
            </a:r>
            <a:endParaRPr sz="2000" b="1" spc="200">
              <a:ln w="3175">
                <a:noFill/>
                <a:prstDash val="dash"/>
              </a:ln>
              <a:solidFill>
                <a:srgbClr val="40404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野	歌</a:t>
            </a:r>
            <a:endParaRPr sz="2800" spc="200">
              <a:ln w="3175">
                <a:noFill/>
                <a:prstDash val="dash"/>
              </a:ln>
              <a:solidFill>
                <a:srgbClr val="40404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李贺</a:t>
            </a:r>
            <a:endParaRPr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鸦翎羽箭山桑弓，仰天射落衔芦鸿。</a:t>
            </a:r>
            <a:endParaRPr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麻衣黑肥冲北风，带酒日晚歌田中。 </a:t>
            </a:r>
            <a:endParaRPr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男儿屈穷心不穷，枯荣不等嗔天公。 </a:t>
            </a:r>
            <a:endParaRPr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lvl="0" indent="0" algn="ctr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寒风又变为春柳，条条看即烟濛濛。</a:t>
            </a:r>
            <a:endParaRPr sz="2800" b="1" spc="200">
              <a:ln w="3175">
                <a:noFill/>
                <a:prstDash val="dash"/>
              </a:ln>
              <a:solidFill>
                <a:srgbClr val="40404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6351270" y="2070735"/>
            <a:ext cx="5547995" cy="3870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sz="36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带酒日晚歌田中。</a:t>
            </a:r>
            <a:r>
              <a:rPr sz="3600" b="1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（状语后置）</a:t>
            </a:r>
            <a:r>
              <a:rPr sz="36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田中带酒日晚歌。</a:t>
            </a:r>
            <a:endParaRPr sz="3600" b="1" spc="200">
              <a:ln w="3175">
                <a:noFill/>
                <a:prstDash val="dash"/>
              </a:ln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微软雅黑" panose="020B0503020204020204" charset="-122"/>
              <a:sym typeface="+mn-ea"/>
            </a:endParaRPr>
          </a:p>
          <a:p>
            <a:pPr marL="0" lvl="0" indent="0" algn="l" font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 typeface="Wingdings" panose="05000000000000000000" charset="0"/>
              <a:buNone/>
            </a:pPr>
            <a:r>
              <a:rPr sz="36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  <a:sym typeface="+mn-ea"/>
              </a:rPr>
              <a:t>在田野里烧烤着猎获物，饮酒高歌，直到暮色四起，黄昏来临。</a:t>
            </a:r>
            <a:endParaRPr sz="3600" b="1" spc="200">
              <a:ln w="3175">
                <a:noFill/>
                <a:prstDash val="dash"/>
              </a:ln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8"/>
            <a:ext cx="4238368" cy="68579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/>
          <p:cNvSpPr/>
          <p:nvPr>
            <p:custDataLst>
              <p:tags r:id="rId2"/>
            </p:custDataLst>
          </p:nvPr>
        </p:nvSpPr>
        <p:spPr>
          <a:xfrm>
            <a:off x="4238364" y="-6"/>
            <a:ext cx="5058037" cy="5759747"/>
          </a:xfrm>
          <a:custGeom>
            <a:avLst/>
            <a:gdLst>
              <a:gd name="connsiteX0" fmla="*/ 3126891 w 5058037"/>
              <a:gd name="connsiteY0" fmla="*/ 0 h 5759747"/>
              <a:gd name="connsiteX1" fmla="*/ 5058037 w 5058037"/>
              <a:gd name="connsiteY1" fmla="*/ 0 h 5759747"/>
              <a:gd name="connsiteX2" fmla="*/ 0 w 5058037"/>
              <a:gd name="connsiteY2" fmla="*/ 5759747 h 5759747"/>
              <a:gd name="connsiteX3" fmla="*/ 0 w 5058037"/>
              <a:gd name="connsiteY3" fmla="*/ 3560690 h 5759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8037" h="5759747">
                <a:moveTo>
                  <a:pt x="3126891" y="0"/>
                </a:moveTo>
                <a:lnTo>
                  <a:pt x="5058037" y="0"/>
                </a:lnTo>
                <a:lnTo>
                  <a:pt x="0" y="5759747"/>
                </a:lnTo>
                <a:lnTo>
                  <a:pt x="0" y="356069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/>
          <p:cNvSpPr/>
          <p:nvPr>
            <p:custDataLst>
              <p:tags r:id="rId3"/>
            </p:custDataLst>
          </p:nvPr>
        </p:nvSpPr>
        <p:spPr>
          <a:xfrm>
            <a:off x="7229214" y="1206713"/>
            <a:ext cx="4962786" cy="5651281"/>
          </a:xfrm>
          <a:custGeom>
            <a:avLst/>
            <a:gdLst>
              <a:gd name="connsiteX0" fmla="*/ 4962786 w 4962786"/>
              <a:gd name="connsiteY0" fmla="*/ 0 h 5651281"/>
              <a:gd name="connsiteX1" fmla="*/ 4962786 w 4962786"/>
              <a:gd name="connsiteY1" fmla="*/ 2199057 h 5651281"/>
              <a:gd name="connsiteX2" fmla="*/ 1931146 w 4962786"/>
              <a:gd name="connsiteY2" fmla="*/ 5651281 h 5651281"/>
              <a:gd name="connsiteX3" fmla="*/ 0 w 4962786"/>
              <a:gd name="connsiteY3" fmla="*/ 5651281 h 5651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62786" h="5651281">
                <a:moveTo>
                  <a:pt x="4962786" y="0"/>
                </a:moveTo>
                <a:lnTo>
                  <a:pt x="4962786" y="2199057"/>
                </a:lnTo>
                <a:lnTo>
                  <a:pt x="1931146" y="5651281"/>
                </a:lnTo>
                <a:lnTo>
                  <a:pt x="0" y="565128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6" name="平行四边形 15"/>
          <p:cNvSpPr/>
          <p:nvPr>
            <p:custDataLst>
              <p:tags r:id="rId4"/>
            </p:custDataLst>
          </p:nvPr>
        </p:nvSpPr>
        <p:spPr>
          <a:xfrm>
            <a:off x="4238364" y="-7"/>
            <a:ext cx="7953636" cy="6858000"/>
          </a:xfrm>
          <a:prstGeom prst="parallelogram">
            <a:avLst>
              <a:gd name="adj" fmla="val 87817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4238625" y="0"/>
            <a:ext cx="7952740" cy="6858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4779432" y="1127650"/>
            <a:ext cx="6911097" cy="4602695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能识别语言变形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会划分诗句节奏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略懂近体诗音韵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析表达方式转换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识诗歌题材内容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借助题干与注释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记诗歌意象典故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285750" lvl="0" indent="-28575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3200" b="1" spc="15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知大时代小经历</a:t>
            </a:r>
            <a:endParaRPr lang="zh-CN" altLang="en-US" sz="3200" b="1" spc="15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0" y="1633855"/>
            <a:ext cx="3797935" cy="2103120"/>
          </a:xfrm>
          <a:prstGeom prst="rect">
            <a:avLst/>
          </a:prstGeom>
          <a:noFill/>
        </p:spPr>
        <p:txBody>
          <a:bodyPr wrap="square" rtlCol="0" anchor="b" anchorCtr="0"/>
          <a:lstStyle/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第一部分</a:t>
            </a:r>
            <a:endParaRPr lang="zh-CN" altLang="en-US" sz="4400" b="1" spc="3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如何读懂诗歌</a:t>
            </a:r>
            <a:endParaRPr lang="zh-CN" altLang="en-US" sz="4400" b="1" spc="300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  <p:custDataLst>
      <p:tags r:id="rId8"/>
    </p:custDataLst>
  </p:cSld>
  <p:clrMapOvr>
    <a:masterClrMapping/>
  </p:clrMapOvr>
  <p:transition spd="slow">
    <p:pu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title"/>
          </p:nvPr>
        </p:nvSpPr>
        <p:spPr>
          <a:xfrm>
            <a:off x="346710" y="748665"/>
            <a:ext cx="7962900" cy="442913"/>
          </a:xfrm>
        </p:spPr>
        <p:txBody>
          <a:bodyPr lIns="90000" tIns="46800" rIns="90000" bIns="46800" rtlCol="0" anchor="t">
            <a:normAutofit fontScale="90000"/>
          </a:bodyPr>
          <a:lstStyle/>
          <a:p>
            <a:pPr algn="l" defTabSz="685800" fontAlgn="auto">
              <a:defRPr/>
            </a:pPr>
            <a:r>
              <a:rPr lang="zh-CN" altLang="en-US" sz="2400" b="1" kern="1200" spc="200" noProof="1" smtClean="0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sym typeface="黑体" panose="02010609060101010101" pitchFamily="49" charset="-122"/>
              </a:rPr>
              <a:t>根</a:t>
            </a:r>
            <a:r>
              <a:rPr lang="zh-CN" altLang="en-US" sz="2400" b="1" kern="1200" spc="200" noProof="1">
                <a:solidFill>
                  <a:schemeClr val="tx1">
                    <a:lumMod val="85000"/>
                    <a:lumOff val="15000"/>
                  </a:schemeClr>
                </a:solidFill>
                <a:ea typeface="微软雅黑" panose="020B0503020204020204" charset="-122"/>
                <a:sym typeface="黑体" panose="02010609060101010101" pitchFamily="49" charset="-122"/>
              </a:rPr>
              <a:t>据句子成分划分的标志，请尝试翻译全诗。</a:t>
            </a:r>
            <a:endParaRPr lang="zh-CN" altLang="en-US" sz="2400" b="1" kern="1200" spc="200" noProof="1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charset="-122"/>
              <a:sym typeface="黑体" panose="02010609060101010101" pitchFamily="49" charset="-122"/>
            </a:endParaRPr>
          </a:p>
        </p:txBody>
      </p:sp>
      <p:sp>
        <p:nvSpPr>
          <p:cNvPr id="231426" name="内容占位符 2"/>
          <p:cNvSpPr>
            <a:spLocks noGrp="1" noChangeArrowheads="1"/>
          </p:cNvSpPr>
          <p:nvPr>
            <p:ph idx="1"/>
          </p:nvPr>
        </p:nvSpPr>
        <p:spPr>
          <a:xfrm>
            <a:off x="669925" y="952500"/>
            <a:ext cx="10852150" cy="5389563"/>
          </a:xfrm>
        </p:spPr>
        <p:txBody>
          <a:bodyPr lIns="90000" tIns="46800" rIns="90000" bIns="46800"/>
          <a:lstStyle/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en-US" altLang="zh-CN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[</a:t>
            </a:r>
            <a:r>
              <a:rPr lang="zh-CN" altLang="en-US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野</a:t>
            </a:r>
            <a:r>
              <a:rPr lang="en-US" altLang="zh-CN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]</a:t>
            </a:r>
            <a:r>
              <a:rPr lang="zh-CN" altLang="en-US" b="1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黑体" panose="02010609060101010101" pitchFamily="49" charset="-122"/>
              </a:rPr>
              <a:t>歌</a:t>
            </a:r>
            <a:endParaRPr lang="zh-CN" altLang="en-US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pitchFamily="49" charset="-122"/>
              </a:rPr>
              <a:t>李贺</a:t>
            </a:r>
            <a:endParaRPr lang="zh-CN" altLang="en-US" b="1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pitchFamily="49" charset="-122"/>
            </a:endParaRP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鸦翎羽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箭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山桑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弓，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[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仰天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]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射落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衔芦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鸿。</a:t>
            </a:r>
            <a:endParaRPr lang="zh-CN" altLang="en-US" b="1" smtClean="0">
              <a:solidFill>
                <a:srgbClr val="000000"/>
              </a:solidFill>
              <a:latin typeface="宋体" panose="02010600030101010101" pitchFamily="2" charset="-122"/>
              <a:sym typeface="黑体" panose="02010609060101010101" pitchFamily="49" charset="-122"/>
            </a:endParaRP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麻衣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(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黑肥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)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冲北风，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[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带酒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][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日晚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]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歌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&lt;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田中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&gt;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。</a:t>
            </a:r>
            <a:endParaRPr lang="zh-CN" altLang="en-US" b="1" smtClean="0">
              <a:solidFill>
                <a:srgbClr val="000000"/>
              </a:solidFill>
              <a:latin typeface="宋体" panose="02010600030101010101" pitchFamily="2" charset="-122"/>
              <a:sym typeface="黑体" panose="02010609060101010101" pitchFamily="49" charset="-122"/>
            </a:endParaRP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男儿屈穷心不穷，枯荣不等嗔天公。</a:t>
            </a:r>
            <a:endParaRPr lang="zh-CN" altLang="en-US" b="1" smtClean="0">
              <a:solidFill>
                <a:srgbClr val="000000"/>
              </a:solidFill>
              <a:latin typeface="宋体" panose="02010600030101010101" pitchFamily="2" charset="-122"/>
              <a:sym typeface="黑体" panose="02010609060101010101" pitchFamily="49" charset="-122"/>
            </a:endParaRPr>
          </a:p>
          <a:p>
            <a:pPr marL="0" indent="0" algn="ctr" defTabSz="685800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寒风又变为春柳，（条条）看即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&lt;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烟濛濛</a:t>
            </a:r>
            <a:r>
              <a:rPr lang="en-US" altLang="zh-CN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&gt;</a:t>
            </a:r>
            <a:r>
              <a:rPr lang="zh-CN" altLang="en-US" b="1" smtClean="0">
                <a:solidFill>
                  <a:srgbClr val="000000"/>
                </a:solidFill>
                <a:latin typeface="宋体" panose="02010600030101010101" pitchFamily="2" charset="-122"/>
                <a:sym typeface="黑体" panose="02010609060101010101" pitchFamily="49" charset="-122"/>
              </a:rPr>
              <a:t>。</a:t>
            </a:r>
            <a:endParaRPr lang="zh-CN" altLang="en-US" b="1" smtClean="0">
              <a:solidFill>
                <a:srgbClr val="000000"/>
              </a:solidFill>
              <a:latin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231427" name="文本框 2"/>
          <p:cNvSpPr txBox="1">
            <a:spLocks noChangeArrowheads="1"/>
          </p:cNvSpPr>
          <p:nvPr/>
        </p:nvSpPr>
        <p:spPr bwMode="auto">
          <a:xfrm>
            <a:off x="6107113" y="1387475"/>
            <a:ext cx="7302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28" name="文本框 3"/>
          <p:cNvSpPr txBox="1">
            <a:spLocks noChangeArrowheads="1"/>
          </p:cNvSpPr>
          <p:nvPr/>
        </p:nvSpPr>
        <p:spPr bwMode="auto">
          <a:xfrm>
            <a:off x="3852863" y="2437534"/>
            <a:ext cx="64770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29" name="文本框 5"/>
          <p:cNvSpPr txBox="1">
            <a:spLocks noChangeArrowheads="1"/>
          </p:cNvSpPr>
          <p:nvPr/>
        </p:nvSpPr>
        <p:spPr bwMode="auto">
          <a:xfrm>
            <a:off x="5272161" y="2450668"/>
            <a:ext cx="646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30" name="文本框 6"/>
          <p:cNvSpPr txBox="1">
            <a:spLocks noChangeArrowheads="1"/>
          </p:cNvSpPr>
          <p:nvPr/>
        </p:nvSpPr>
        <p:spPr bwMode="auto">
          <a:xfrm>
            <a:off x="7189499" y="2636406"/>
            <a:ext cx="731837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31" name="文本框 7"/>
          <p:cNvSpPr txBox="1">
            <a:spLocks noChangeArrowheads="1"/>
          </p:cNvSpPr>
          <p:nvPr/>
        </p:nvSpPr>
        <p:spPr bwMode="auto">
          <a:xfrm>
            <a:off x="8869505" y="2452256"/>
            <a:ext cx="646113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32" name="文本框 8"/>
          <p:cNvSpPr txBox="1">
            <a:spLocks noChangeArrowheads="1"/>
          </p:cNvSpPr>
          <p:nvPr/>
        </p:nvSpPr>
        <p:spPr bwMode="auto">
          <a:xfrm>
            <a:off x="2339687" y="3191668"/>
            <a:ext cx="7064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33" name="文本框 10"/>
          <p:cNvSpPr txBox="1">
            <a:spLocks noChangeArrowheads="1"/>
          </p:cNvSpPr>
          <p:nvPr/>
        </p:nvSpPr>
        <p:spPr bwMode="auto">
          <a:xfrm>
            <a:off x="4271963" y="3357634"/>
            <a:ext cx="45720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34" name="文本框 11"/>
          <p:cNvSpPr txBox="1">
            <a:spLocks noChangeArrowheads="1"/>
          </p:cNvSpPr>
          <p:nvPr/>
        </p:nvSpPr>
        <p:spPr bwMode="auto">
          <a:xfrm>
            <a:off x="4565723" y="3091007"/>
            <a:ext cx="70643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35" name="文本框 12"/>
          <p:cNvSpPr txBox="1">
            <a:spLocks noChangeArrowheads="1"/>
          </p:cNvSpPr>
          <p:nvPr/>
        </p:nvSpPr>
        <p:spPr bwMode="auto">
          <a:xfrm>
            <a:off x="7807325" y="3316288"/>
            <a:ext cx="45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36" name="文本框 13"/>
          <p:cNvSpPr txBox="1">
            <a:spLocks noChangeArrowheads="1"/>
          </p:cNvSpPr>
          <p:nvPr/>
        </p:nvSpPr>
        <p:spPr bwMode="auto">
          <a:xfrm>
            <a:off x="3186112" y="4147343"/>
            <a:ext cx="8858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37" name="文本框 15"/>
          <p:cNvSpPr txBox="1">
            <a:spLocks noChangeArrowheads="1"/>
          </p:cNvSpPr>
          <p:nvPr/>
        </p:nvSpPr>
        <p:spPr bwMode="auto">
          <a:xfrm>
            <a:off x="3963194" y="4044156"/>
            <a:ext cx="730250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38" name="文本框 16"/>
          <p:cNvSpPr txBox="1">
            <a:spLocks noChangeArrowheads="1"/>
          </p:cNvSpPr>
          <p:nvPr/>
        </p:nvSpPr>
        <p:spPr bwMode="auto">
          <a:xfrm>
            <a:off x="4598193" y="4039323"/>
            <a:ext cx="12811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39" name="文本框 17"/>
          <p:cNvSpPr txBox="1">
            <a:spLocks noChangeArrowheads="1"/>
          </p:cNvSpPr>
          <p:nvPr/>
        </p:nvSpPr>
        <p:spPr bwMode="auto">
          <a:xfrm>
            <a:off x="7460817" y="4029869"/>
            <a:ext cx="457200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40" name="文本框 18"/>
          <p:cNvSpPr txBox="1">
            <a:spLocks noChangeArrowheads="1"/>
          </p:cNvSpPr>
          <p:nvPr/>
        </p:nvSpPr>
        <p:spPr bwMode="auto">
          <a:xfrm>
            <a:off x="6028893" y="4584700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1" name="文本框 19"/>
          <p:cNvSpPr txBox="1">
            <a:spLocks noChangeArrowheads="1"/>
          </p:cNvSpPr>
          <p:nvPr/>
        </p:nvSpPr>
        <p:spPr bwMode="auto">
          <a:xfrm>
            <a:off x="6038851" y="3793763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2" name="文本框 20"/>
          <p:cNvSpPr txBox="1">
            <a:spLocks noChangeArrowheads="1"/>
          </p:cNvSpPr>
          <p:nvPr/>
        </p:nvSpPr>
        <p:spPr bwMode="auto">
          <a:xfrm>
            <a:off x="6453187" y="3793763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3" name="文本框 21"/>
          <p:cNvSpPr txBox="1">
            <a:spLocks noChangeArrowheads="1"/>
          </p:cNvSpPr>
          <p:nvPr/>
        </p:nvSpPr>
        <p:spPr bwMode="auto">
          <a:xfrm>
            <a:off x="6831807" y="3793186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4" name="文本框 22"/>
          <p:cNvSpPr txBox="1">
            <a:spLocks noChangeArrowheads="1"/>
          </p:cNvSpPr>
          <p:nvPr/>
        </p:nvSpPr>
        <p:spPr bwMode="auto">
          <a:xfrm>
            <a:off x="2783682" y="3191668"/>
            <a:ext cx="7064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5" name="文本框 23"/>
          <p:cNvSpPr txBox="1">
            <a:spLocks noChangeArrowheads="1"/>
          </p:cNvSpPr>
          <p:nvPr/>
        </p:nvSpPr>
        <p:spPr bwMode="auto">
          <a:xfrm>
            <a:off x="4985831" y="3091007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6" name="文本框 24"/>
          <p:cNvSpPr txBox="1">
            <a:spLocks noChangeArrowheads="1"/>
          </p:cNvSpPr>
          <p:nvPr/>
        </p:nvSpPr>
        <p:spPr bwMode="auto">
          <a:xfrm>
            <a:off x="7837632" y="3794773"/>
            <a:ext cx="704850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7" name="文本框 25"/>
          <p:cNvSpPr txBox="1">
            <a:spLocks noChangeArrowheads="1"/>
          </p:cNvSpPr>
          <p:nvPr/>
        </p:nvSpPr>
        <p:spPr bwMode="auto">
          <a:xfrm>
            <a:off x="8225632" y="3793186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48" name="文本框 26"/>
          <p:cNvSpPr txBox="1">
            <a:spLocks noChangeArrowheads="1"/>
          </p:cNvSpPr>
          <p:nvPr/>
        </p:nvSpPr>
        <p:spPr bwMode="auto">
          <a:xfrm>
            <a:off x="2685979" y="4876800"/>
            <a:ext cx="885825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  <a:p>
            <a:pPr>
              <a:lnSpc>
                <a:spcPct val="3000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49" name="文本框 27"/>
          <p:cNvSpPr txBox="1">
            <a:spLocks noChangeArrowheads="1"/>
          </p:cNvSpPr>
          <p:nvPr/>
        </p:nvSpPr>
        <p:spPr bwMode="auto">
          <a:xfrm>
            <a:off x="3749243" y="4688753"/>
            <a:ext cx="730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231450" name="文本框 28"/>
          <p:cNvSpPr txBox="1">
            <a:spLocks noChangeArrowheads="1"/>
          </p:cNvSpPr>
          <p:nvPr/>
        </p:nvSpPr>
        <p:spPr bwMode="auto">
          <a:xfrm>
            <a:off x="4763222" y="4458493"/>
            <a:ext cx="73826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51" name="文本框 29"/>
          <p:cNvSpPr txBox="1">
            <a:spLocks noChangeArrowheads="1"/>
          </p:cNvSpPr>
          <p:nvPr/>
        </p:nvSpPr>
        <p:spPr bwMode="auto">
          <a:xfrm>
            <a:off x="4384675" y="4438578"/>
            <a:ext cx="704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﹏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1452" name="文本框 30"/>
          <p:cNvSpPr txBox="1">
            <a:spLocks noChangeArrowheads="1"/>
          </p:cNvSpPr>
          <p:nvPr/>
        </p:nvSpPr>
        <p:spPr bwMode="auto">
          <a:xfrm>
            <a:off x="7006755" y="4745395"/>
            <a:ext cx="731837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——</a:t>
            </a:r>
            <a:endParaRPr lang="en-US" altLang="zh-CN" sz="2000" b="1"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737793" y="1356678"/>
            <a:ext cx="426561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spc="200" noProof="1">
                <a:solidFill>
                  <a:srgbClr val="FF0000"/>
                </a:solidFill>
                <a:ea typeface="微软雅黑" panose="020B0503020204020204" charset="-122"/>
                <a:cs typeface="+mj-cs"/>
                <a:sym typeface="黑体" panose="02010609060101010101" pitchFamily="49" charset="-122"/>
              </a:rPr>
              <a:t>【2018年高考新课标Ⅰ卷】</a:t>
            </a:r>
            <a:endParaRPr lang="zh-CN" altLang="en-US" noProof="1"/>
          </a:p>
        </p:txBody>
      </p:sp>
      <p:sp>
        <p:nvSpPr>
          <p:cNvPr id="231455" name="文本框 33"/>
          <p:cNvSpPr txBox="1">
            <a:spLocks noChangeArrowheads="1"/>
          </p:cNvSpPr>
          <p:nvPr/>
        </p:nvSpPr>
        <p:spPr bwMode="auto">
          <a:xfrm>
            <a:off x="138113" y="1241425"/>
            <a:ext cx="4264025" cy="90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主语 </a:t>
            </a:r>
            <a:r>
              <a:rPr lang="en-US" altLang="zh-CN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=     </a:t>
            </a:r>
            <a:r>
              <a:rPr lang="zh-CN" altLang="en-US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谓语 </a:t>
            </a:r>
            <a:r>
              <a:rPr lang="en-US" altLang="zh-CN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—   </a:t>
            </a:r>
            <a:r>
              <a:rPr lang="zh-CN" altLang="en-US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宾语</a:t>
            </a:r>
            <a:r>
              <a:rPr lang="en-US" altLang="zh-CN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~~</a:t>
            </a:r>
            <a:endParaRPr lang="en-US" altLang="zh-CN" sz="2400" b="1">
              <a:solidFill>
                <a:srgbClr val="1F2DA8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定语（  ）状语</a:t>
            </a:r>
            <a:r>
              <a:rPr lang="en-US" altLang="zh-CN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[   ]  </a:t>
            </a:r>
            <a:r>
              <a:rPr lang="zh-CN" altLang="en-US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补语</a:t>
            </a:r>
            <a:r>
              <a:rPr lang="en-US" altLang="zh-CN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&lt;  &gt;</a:t>
            </a:r>
            <a:r>
              <a:rPr lang="zh-CN" altLang="en-US" sz="24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zh-CN" altLang="en-US" sz="2400" b="1">
              <a:solidFill>
                <a:srgbClr val="1F2DA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Object 901"/>
          <p:cNvSpPr txBox="1"/>
          <p:nvPr>
            <p:custDataLst>
              <p:tags r:id="rId1"/>
            </p:custDataLst>
          </p:nvPr>
        </p:nvSpPr>
        <p:spPr>
          <a:xfrm>
            <a:off x="109855" y="80010"/>
            <a:ext cx="2479040" cy="66865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i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高考对接</a:t>
            </a:r>
            <a:endParaRPr lang="zh-CN" altLang="en-US" sz="4000" b="1" i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422525" y="346075"/>
            <a:ext cx="9769475" cy="384175"/>
          </a:xfrm>
        </p:spPr>
        <p:txBody>
          <a:bodyPr>
            <a:noAutofit/>
          </a:bodyPr>
          <a:lstStyle/>
          <a:p>
            <a:pPr fontAlgn="auto">
              <a:defRPr/>
            </a:pPr>
            <a:r>
              <a:rPr lang="zh-CN" altLang="en-US" sz="3200" noProof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sym typeface="黑体" panose="02010609060101010101" pitchFamily="49" charset="-122"/>
              </a:rPr>
              <a:t>依</a:t>
            </a:r>
            <a:r>
              <a:rPr lang="zh-CN" altLang="en-US" sz="3200" noProof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sym typeface="黑体" panose="02010609060101010101" pitchFamily="49" charset="-122"/>
              </a:rPr>
              <a:t>照现代汉语</a:t>
            </a:r>
            <a:r>
              <a:rPr lang="zh-CN" sz="3200" noProof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sym typeface="黑体" panose="02010609060101010101" pitchFamily="49" charset="-122"/>
              </a:rPr>
              <a:t>语序，调整本诗语序，并翻译全诗。</a:t>
            </a:r>
            <a:endParaRPr lang="zh-CN" altLang="en-US" sz="3200" noProof="1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sym typeface="黑体" panose="02010609060101010101" pitchFamily="49" charset="-122"/>
            </a:endParaRPr>
          </a:p>
        </p:txBody>
      </p:sp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1648691" y="730250"/>
            <a:ext cx="798021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礼部贡院阅进士试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charset="-122"/>
              </a:rPr>
              <a:t>欧阳修</a:t>
            </a:r>
            <a:endParaRPr lang="en-US" altLang="zh-CN" sz="2800" b="1"/>
          </a:p>
          <a:p>
            <a:pPr algn="ctr"/>
            <a:r>
              <a:rPr lang="zh-CN" altLang="en-US" sz="2800" b="1" u="sng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</a:rPr>
              <a:t>紫殿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</a:rPr>
              <a:t>焚香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暖吹轻，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</a:rPr>
              <a:t>广庭清晓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席群英。</a:t>
            </a:r>
            <a:b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无哗战士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衔枚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勇，下笔春蚕食叶声。</a:t>
            </a:r>
            <a:b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乡里献贤</a:t>
            </a:r>
            <a:r>
              <a:rPr lang="zh-CN" altLang="en-US" sz="2800" b="1">
                <a:solidFill>
                  <a:schemeClr val="accent5"/>
                </a:solidFill>
                <a:latin typeface="微软雅黑" panose="020B0503020204020204" charset="-122"/>
                <a:ea typeface="微软雅黑" panose="020B0503020204020204" charset="-122"/>
              </a:rPr>
              <a:t>先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德行，朝廷列爵待公卿。</a:t>
            </a:r>
            <a:b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</a:rPr>
              <a:t>自惭衰病心神耗，赖有群公识鉴精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2022764" y="4035714"/>
            <a:ext cx="9615488" cy="1866900"/>
          </a:xfrm>
          <a:prstGeom prst="rect">
            <a:avLst/>
          </a:prstGeom>
          <a:noFill/>
          <a:ln w="19050" algn="ctr">
            <a:noFill/>
            <a:miter lim="800000"/>
          </a:ln>
          <a:effectLst/>
        </p:spPr>
        <p:txBody>
          <a:bodyPr wrap="square" lIns="72000" tIns="72000" rIns="72000" bIns="72000">
            <a:spAutoFit/>
          </a:bodyPr>
          <a:lstStyle/>
          <a:p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  <a:sym typeface="+mn-ea"/>
              </a:rPr>
              <a:t>焚香紫殿暖（风）轻吹</a:t>
            </a:r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</a:rPr>
              <a:t>，清晓广庭席群英。</a:t>
            </a:r>
            <a:endParaRPr lang="en-US" altLang="en-US" sz="2800" b="1" noProof="1">
              <a:latin typeface="宋体" panose="02010600030101010101" pitchFamily="2" charset="-122"/>
              <a:ea typeface="微软雅黑" panose="020B0503020204020204" charset="-122"/>
            </a:endParaRPr>
          </a:p>
          <a:p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  <a:sym typeface="+mn-ea"/>
              </a:rPr>
              <a:t>无哗（如）战士衔枚勇，下笔（似）春蚕食叶声。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  <a:sym typeface="+mn-ea"/>
              </a:rPr>
              <a:t>乡里献贤以德行为先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，</a:t>
            </a:r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  <a:sym typeface="+mn-ea"/>
              </a:rPr>
              <a:t>朝廷列爵待公卿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  <a:p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  <a:sym typeface="+mn-ea"/>
              </a:rPr>
              <a:t>自惭（体）衰（多）病耗心神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，</a:t>
            </a:r>
            <a:r>
              <a:rPr lang="en-US" altLang="en-US" sz="2800" b="1" noProof="1">
                <a:latin typeface="宋体" panose="02010600030101010101" pitchFamily="2" charset="-122"/>
                <a:ea typeface="微软雅黑" panose="020B0503020204020204" charset="-122"/>
                <a:sym typeface="+mn-ea"/>
              </a:rPr>
              <a:t>赖有群公精识鉴</a:t>
            </a:r>
            <a:r>
              <a:rPr lang="zh-CN" altLang="en-US" sz="2800" b="1" noProof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。</a:t>
            </a:r>
            <a:endParaRPr lang="zh-CN" altLang="en-US" sz="2800" b="1" noProof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463550" y="3465512"/>
            <a:ext cx="11880850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紫殿：指京都贡院  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衔枚：古代军旅、田役时，令口中横衔状如短筷的“枚”，以禁喧哗。此处比喻人人肃静。</a:t>
            </a:r>
            <a:endParaRPr lang="zh-CN" altLang="en-US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867728"/>
            <a:ext cx="42640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spc="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 panose="020B0503020204020204" charset="-122"/>
                <a:cs typeface="+mj-cs"/>
                <a:sym typeface="黑体" panose="02010609060101010101" pitchFamily="49" charset="-122"/>
              </a:rPr>
              <a:t>【201</a:t>
            </a:r>
            <a:r>
              <a:rPr lang="en-US" altLang="zh-CN" sz="2400" b="1" spc="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 panose="020B0503020204020204" charset="-122"/>
                <a:cs typeface="+mj-cs"/>
                <a:sym typeface="黑体" panose="02010609060101010101" pitchFamily="49" charset="-122"/>
              </a:rPr>
              <a:t>7</a:t>
            </a:r>
            <a:r>
              <a:rPr lang="zh-CN" altLang="en-US" sz="2400" b="1" spc="20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微软雅黑" panose="020B0503020204020204" charset="-122"/>
                <a:cs typeface="+mj-cs"/>
                <a:sym typeface="黑体" panose="02010609060101010101" pitchFamily="49" charset="-122"/>
              </a:rPr>
              <a:t>年高考新课标Ⅰ卷】</a:t>
            </a:r>
            <a:endParaRPr lang="zh-CN" altLang="en-US" sz="2400" b="1" spc="20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微软雅黑" panose="020B0503020204020204" charset="-122"/>
              <a:cs typeface="+mj-cs"/>
              <a:sym typeface="黑体" panose="02010609060101010101" pitchFamily="49" charset="-122"/>
            </a:endParaRPr>
          </a:p>
        </p:txBody>
      </p:sp>
      <p:sp>
        <p:nvSpPr>
          <p:cNvPr id="9" name="Object 901"/>
          <p:cNvSpPr txBox="1"/>
          <p:nvPr>
            <p:custDataLst>
              <p:tags r:id="rId1"/>
            </p:custDataLst>
          </p:nvPr>
        </p:nvSpPr>
        <p:spPr>
          <a:xfrm>
            <a:off x="109855" y="80010"/>
            <a:ext cx="2479040" cy="668655"/>
          </a:xfrm>
          <a:prstGeom prst="rect">
            <a:avLst/>
          </a:prstGeom>
        </p:spPr>
        <p:txBody>
          <a:bodyPr vert="horz" lIns="63500" tIns="25400" rIns="63500" bIns="25400" rtlCol="0" anchor="t" anchorCtr="0">
            <a:noAutofit/>
          </a:bodyPr>
          <a:lstStyle/>
          <a:p>
            <a:pPr marL="0" indent="0" algn="l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i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高考对接</a:t>
            </a:r>
            <a:endParaRPr lang="zh-CN" altLang="en-US" sz="4000" b="1" i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4691" y="1440572"/>
            <a:ext cx="1196253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en-US" sz="2800" spc="4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例如</a:t>
            </a:r>
            <a:r>
              <a:rPr lang="zh-CN" altLang="en-US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清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新庾开府，俊逸鲍参军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。渭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北春天树，江东日暮云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spc="4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r">
              <a:lnSpc>
                <a:spcPts val="3000"/>
              </a:lnSpc>
              <a:spcAft>
                <a:spcPct val="0"/>
              </a:spcAft>
            </a:pP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杜甫《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春日忆李白》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ctr">
              <a:lnSpc>
                <a:spcPts val="3000"/>
              </a:lnSpc>
              <a:spcAft>
                <a:spcPct val="0"/>
              </a:spcAft>
            </a:pPr>
            <a:endParaRPr lang="zh-CN" altLang="zh-CN" sz="2800">
              <a:latin typeface="华文行楷" panose="02010800040101010101" pitchFamily="2" charset="-122"/>
              <a:ea typeface="华文行楷" panose="0201080004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李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白的诗，清新得像庾信的诗一样，俊逸得像鲍照的诗一样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渭北（长安）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你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江东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见了暮云春树，触景生情</a:t>
            </a: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想起了在江东的你。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en-US" sz="2800" spc="4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又如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“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香雾云鬟湿，清辉玉臂寒。</a:t>
            </a:r>
            <a:r>
              <a:rPr lang="zh-CN" altLang="zh-CN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杜甫《月夜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endParaRPr lang="en-US" altLang="zh-CN" sz="2800" spc="40" smtClean="0">
              <a:solidFill>
                <a:srgbClr val="00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zh-CN" sz="2800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</a:t>
            </a:r>
            <a:r>
              <a:rPr lang="zh-CN" altLang="zh-CN" sz="2800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甫怀念妻子，想象她在鄜州独自一个人观看中秋的明月，在乱离中怀念丈夫，深夜还不睡觉，云鬟为露水所侵，已经湿了，有似香雾；玉臂为明月的清辉所照，越来越感到寒冷了。</a:t>
            </a:r>
            <a:endParaRPr lang="zh-CN" altLang="zh-CN" sz="280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en-US" sz="2800" spc="4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又</a:t>
            </a:r>
            <a:r>
              <a:rPr lang="zh-CN" altLang="zh-CN" sz="2800" spc="4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如</a:t>
            </a:r>
            <a:r>
              <a:rPr lang="zh-CN" altLang="zh-CN" sz="2800" b="1" spc="4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苏轼《新城道中》：“岭上晴云披絮帽，树头初日挂铜钲。</a:t>
            </a:r>
            <a:r>
              <a:rPr lang="zh-CN" altLang="zh-CN" sz="2800" b="1" spc="4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”</a:t>
            </a:r>
            <a:endParaRPr lang="en-US" altLang="zh-CN" sz="2800" b="1" spc="4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ts val="3000"/>
              </a:lnSpc>
              <a:spcAft>
                <a:spcPct val="0"/>
              </a:spcAft>
            </a:pPr>
            <a:r>
              <a:rPr lang="zh-CN" altLang="zh-CN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 “</a:t>
            </a:r>
            <a:r>
              <a:rPr lang="zh-CN" altLang="zh-CN" sz="2800" spc="4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云”并不是“披”的主语，“日”也不是“挂”的主语。岭上积聚了晴云，好像披上了絮帽；树头初升起了太阳，好像挂上了铜钲</a:t>
            </a:r>
            <a:r>
              <a:rPr lang="zh-CN" altLang="zh-CN" sz="2800" spc="40" smtClean="0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宋体" panose="02010600030101010101" pitchFamily="2" charset="-122"/>
              </a:rPr>
              <a:t>。</a:t>
            </a:r>
            <a:endParaRPr lang="zh-CN" altLang="zh-CN" sz="2800">
              <a:latin typeface="华文行楷" panose="02010800040101010101" pitchFamily="2" charset="-122"/>
              <a:ea typeface="华文行楷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6454" y="113997"/>
            <a:ext cx="707918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省略（不完全句</a:t>
            </a:r>
            <a:r>
              <a:rPr lang="en-US" altLang="zh-CN" sz="48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|</a:t>
            </a:r>
            <a:r>
              <a:rPr lang="zh-CN" altLang="en-US" sz="48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跳跃性）</a:t>
            </a:r>
            <a:endParaRPr lang="zh-CN" altLang="en-US" sz="48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7220" y="240302"/>
            <a:ext cx="5472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能识别</a:t>
            </a:r>
            <a:r>
              <a:rPr lang="zh-CN" altLang="zh-CN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语</a:t>
            </a:r>
            <a:r>
              <a:rPr lang="zh-CN" altLang="zh-CN" sz="3600" kern="0" spc="4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言变</a:t>
            </a:r>
            <a:r>
              <a:rPr lang="zh-CN" altLang="zh-CN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形</a:t>
            </a:r>
            <a:r>
              <a:rPr lang="zh-CN" altLang="en-US" sz="3600" kern="0" spc="40" smtClean="0">
                <a:solidFill>
                  <a:srgbClr val="7030A0"/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宋体" panose="02010600030101010101" pitchFamily="2" charset="-122"/>
              </a:rPr>
              <a:t>之三</a:t>
            </a:r>
            <a:endParaRPr lang="zh-CN" altLang="en-US" sz="3600">
              <a:solidFill>
                <a:srgbClr val="7030A0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6384" y="947013"/>
            <a:ext cx="10186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spc="4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注意诗词中的省略，</a:t>
            </a:r>
            <a:r>
              <a:rPr lang="zh-CN" altLang="zh-CN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用</a:t>
            </a:r>
            <a:r>
              <a:rPr lang="zh-CN" altLang="en-US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语法、</a:t>
            </a:r>
            <a:r>
              <a:rPr lang="zh-CN" altLang="zh-CN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联</a:t>
            </a:r>
            <a:r>
              <a:rPr lang="zh-CN" altLang="zh-CN" sz="2000" b="1" spc="4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想和想象填补诗人留下的空</a:t>
            </a:r>
            <a:r>
              <a:rPr lang="zh-CN" altLang="zh-CN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</a:t>
            </a:r>
            <a:r>
              <a:rPr lang="zh-CN" altLang="en-US" sz="2000" b="1" spc="4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（富有诗意，突出强调）</a:t>
            </a:r>
            <a:endParaRPr lang="zh-CN" altLang="en-US" sz="2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3236" y="342900"/>
            <a:ext cx="11928764" cy="617696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牙璋辞凤阕，铁骑绕龙城。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杨炯《从军行》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句的主语显然不是“牙璋”，“牙璋”是古代发兵用的兵符，“牙璋”自己不能“辞凤阕”，是出征的主将接受了“牙璋”，率领军队离开凤阕（朝廷）。为了和下句“铁骑绕龙城”对仗，上句真正的主语省略了，变成“牙璋辞凤阕”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又如 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十里一走马，五里一扬鞭。</a:t>
            </a:r>
            <a:r>
              <a:rPr lang="zh-CN" altLang="zh-CN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王维《陇西行》</a:t>
            </a:r>
            <a:r>
              <a:rPr lang="zh-CN" altLang="en-US" sz="32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走马就是十里，一扬鞭就是五里，报警的马飞快地奔驰而来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般的写法是：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一走马十里，一扬鞭五里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。但是这样写，一个五言的句子上三下二，不符合诗歌语言的正常节奏，读起来拗口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smtClean="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十里一走马，五里一扬鞭”，不但上口，也因为将“十里”“五里”提前，加以强调，而</a:t>
            </a:r>
            <a:r>
              <a:rPr lang="zh-CN" altLang="zh-CN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突出了马的速度之快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283845" y="385572"/>
            <a:ext cx="11908155" cy="566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36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一、</a:t>
            </a:r>
            <a:r>
              <a:rPr sz="36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省略句</a:t>
            </a:r>
            <a:r>
              <a:rPr sz="36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——补充省略成分</a:t>
            </a:r>
            <a:endParaRPr sz="36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29259" y="1222844"/>
            <a:ext cx="169545" cy="273850"/>
          </a:xfrm>
          <a:prstGeom prst="rect">
            <a:avLst/>
          </a:prstGeom>
          <a:blipFill>
            <a:blip r:embed="rId1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35634" y="1441450"/>
            <a:ext cx="66675" cy="5968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22515" y="1200150"/>
            <a:ext cx="351434" cy="34480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094092" y="1197610"/>
            <a:ext cx="685152" cy="34734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792439" y="1205230"/>
            <a:ext cx="343801" cy="339725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288539" y="1301750"/>
            <a:ext cx="63500" cy="199389"/>
          </a:xfrm>
          <a:prstGeom prst="rect">
            <a:avLst/>
          </a:prstGeom>
          <a:blipFill>
            <a:blip r:embed="rId6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86079" y="5411470"/>
            <a:ext cx="201929" cy="269239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615315" y="5625465"/>
            <a:ext cx="66675" cy="59689"/>
          </a:xfrm>
          <a:prstGeom prst="rect">
            <a:avLst/>
          </a:prstGeom>
          <a:blipFill>
            <a:blip r:embed="rId8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02195" y="5384165"/>
            <a:ext cx="351434" cy="344805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073772" y="5382895"/>
            <a:ext cx="1027912" cy="349250"/>
          </a:xfrm>
          <a:prstGeom prst="rect">
            <a:avLst/>
          </a:prstGeom>
          <a:blipFill>
            <a:blip r:embed="rId10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66395" y="1033652"/>
            <a:ext cx="11908155" cy="57418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31060" marR="5080" indent="635">
              <a:lnSpc>
                <a:spcPct val="122000"/>
              </a:lnSpc>
              <a:spcBef>
                <a:spcPts val="10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应怜屐齿印苍苔，小扣柴扉久不开</a:t>
            </a:r>
            <a:r>
              <a:rPr sz="2800" b="1" spc="30">
                <a:latin typeface="微软雅黑" panose="020B0503020204020204" charset="-122"/>
                <a:cs typeface="微软雅黑" panose="020B0503020204020204" charset="-122"/>
              </a:rPr>
              <a:t> </a:t>
            </a:r>
            <a:r>
              <a:rPr sz="2800" b="1" spc="-5">
                <a:solidFill>
                  <a:srgbClr val="2A5D74"/>
                </a:solidFill>
                <a:latin typeface="微软雅黑" panose="020B0503020204020204" charset="-122"/>
                <a:cs typeface="微软雅黑" panose="020B0503020204020204" charset="-122"/>
              </a:rPr>
              <a:t>。</a:t>
            </a:r>
            <a:r>
              <a:rPr sz="2800" b="1" spc="-1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叶绍翁《游园不值》 省略了主语“我”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131060" marR="2600960" indent="-2098040">
              <a:lnSpc>
                <a:spcPct val="122000"/>
              </a:lnSpc>
              <a:spcBef>
                <a:spcPts val="1985"/>
              </a:spcBef>
            </a:pP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2.省略宾语</a:t>
            </a:r>
            <a:r>
              <a:rPr sz="2800" b="1" spc="-5">
                <a:solidFill>
                  <a:srgbClr val="2A5D74"/>
                </a:solidFill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愿君多采撷，此物最相思。</a:t>
            </a:r>
            <a:r>
              <a:rPr sz="2800" b="1" spc="-1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王维《红豆》 </a:t>
            </a:r>
            <a:r>
              <a:rPr sz="2800" b="1" spc="-5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省略了宾语</a:t>
            </a:r>
            <a:r>
              <a:rPr sz="2800" b="1" spc="-5" smtClean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红豆”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131060" marR="2600960" indent="-2098040">
              <a:lnSpc>
                <a:spcPct val="122000"/>
              </a:lnSpc>
              <a:spcBef>
                <a:spcPts val="1985"/>
              </a:spcBef>
            </a:pP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3.省略谓语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：鸡声茅店月，人迹板桥霜。</a:t>
            </a:r>
            <a:r>
              <a:rPr sz="2800" b="1" spc="-1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温庭筠《商山早行》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131060">
              <a:lnSpc>
                <a:spcPct val="100000"/>
              </a:lnSpc>
              <a:spcBef>
                <a:spcPts val="930"/>
              </a:spcBef>
              <a:tabLst>
                <a:tab pos="10151745" algn="l"/>
              </a:tabLst>
            </a:pP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鸡声（叫）（走出）茅店月，人（踏）板桥（印）	迹霜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</a:pPr>
            <a:endParaRPr sz="4250">
              <a:latin typeface="Times New Roman" panose="02020603050405020304"/>
              <a:cs typeface="Times New Roman" panose="02020603050405020304"/>
            </a:endParaRPr>
          </a:p>
          <a:p>
            <a:pPr marR="1633855" algn="ctr">
              <a:lnSpc>
                <a:spcPct val="100000"/>
              </a:lnSpc>
            </a:pPr>
            <a:r>
              <a:rPr sz="2800" b="1" spc="-5">
                <a:solidFill>
                  <a:srgbClr val="2A5D74"/>
                </a:solidFill>
                <a:latin typeface="微软雅黑" panose="020B0503020204020204" charset="-122"/>
                <a:cs typeface="微软雅黑" panose="020B0503020204020204" charset="-122"/>
              </a:rPr>
              <a:t>：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海日生（于）残夜，江春入（于）旧年。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7684135">
              <a:lnSpc>
                <a:spcPct val="100000"/>
              </a:lnSpc>
            </a:pPr>
            <a:r>
              <a:rPr sz="2800" b="1" spc="-10">
                <a:latin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王湾《次北固山下》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6364"/>
            <a:ext cx="1219200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50000"/>
              </a:lnSpc>
              <a:spcBef>
                <a:spcPts val="100"/>
              </a:spcBef>
              <a:spcAft>
                <a:spcPct val="0"/>
              </a:spcAft>
            </a:pPr>
            <a:r>
              <a:rPr lang="zh-CN" altLang="zh-CN" sz="3600" b="1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二、列锦式省略要还原意象组合的画面</a:t>
            </a:r>
            <a:endParaRPr lang="zh-CN" altLang="zh-CN" sz="3600" b="1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>
                <a:solidFill>
                  <a:srgbClr val="333333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列锦是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指词语与词语之间、意象与意象之间直接组合，甚至可以省略起连接作用的词语</a:t>
            </a:r>
            <a:r>
              <a:rPr lang="zh-CN" altLang="zh-CN" sz="3600" b="1" kern="0" spc="40">
                <a:solidFill>
                  <a:srgbClr val="333333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。例如：</a:t>
            </a:r>
            <a:endParaRPr lang="zh-CN" altLang="zh-CN" sz="3600" b="1" kern="100">
              <a:latin typeface="Calibri" panose="020F0502020204030204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桃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李春风一杯酒，江湖夜雨十年灯。</a:t>
            </a:r>
            <a:r>
              <a:rPr lang="zh-CN" altLang="zh-CN" sz="2800" b="1" kern="0" spc="4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（黄庭坚《寄黄几复》）</a:t>
            </a:r>
            <a:endParaRPr lang="zh-CN" altLang="zh-CN" sz="2800" b="1" kern="100">
              <a:solidFill>
                <a:schemeClr val="accent1">
                  <a:lumMod val="50000"/>
                </a:schemeClr>
              </a:solidFill>
              <a:latin typeface="Calibri" panose="020F0502020204030204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楼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船夜雪瓜洲渡，铁马秋风大散关。</a:t>
            </a:r>
            <a:r>
              <a:rPr lang="zh-CN" altLang="zh-CN" sz="2800" b="1" kern="0" spc="4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（陆游《书愤》）</a:t>
            </a:r>
            <a:endParaRPr lang="zh-CN" altLang="zh-CN" sz="2800" b="1" kern="100">
              <a:solidFill>
                <a:schemeClr val="accen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3600" b="1" kern="0" spc="4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鸡</a:t>
            </a:r>
            <a:r>
              <a:rPr lang="zh-CN" altLang="zh-CN" sz="3600" b="1" kern="0" spc="4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声茅店月，人迹板桥霜。</a:t>
            </a:r>
            <a:r>
              <a:rPr lang="zh-CN" altLang="zh-CN" sz="2800" b="1" kern="0" spc="4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（温庭筠《商山早行》</a:t>
            </a:r>
            <a:r>
              <a:rPr lang="zh-CN" altLang="zh-CN" sz="2800" b="1" kern="0" spc="40" smtClean="0">
                <a:solidFill>
                  <a:schemeClr val="accent1">
                    <a:lumMod val="50000"/>
                  </a:schemeClr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2800" b="1" kern="100">
              <a:solidFill>
                <a:schemeClr val="accent1">
                  <a:lumMod val="50000"/>
                </a:schemeClr>
              </a:solidFill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4691" y="918336"/>
            <a:ext cx="11919672" cy="54784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812800">
              <a:lnSpc>
                <a:spcPct val="150000"/>
              </a:lnSpc>
              <a:spcBef>
                <a:spcPts val="100"/>
              </a:spcBef>
            </a:pPr>
            <a:r>
              <a:rPr lang="zh-CN" altLang="zh-CN" sz="3600" b="1" kern="0" spc="40">
                <a:solidFill>
                  <a:srgbClr val="333333"/>
                </a:solidFill>
                <a:latin typeface="Calibri" panose="020F0502020204030204" charset="0"/>
                <a:ea typeface="宋体" panose="02010600030101010101" pitchFamily="2" charset="-122"/>
                <a:cs typeface="宋体" panose="02010600030101010101" pitchFamily="2" charset="-122"/>
              </a:rPr>
              <a:t>互文</a:t>
            </a:r>
            <a:r>
              <a:rPr sz="3200" b="1" spc="-10" smtClean="0">
                <a:latin typeface="黑体" panose="02010609060101010101" pitchFamily="49" charset="-122"/>
                <a:cs typeface="黑体" panose="02010609060101010101" pitchFamily="49" charset="-122"/>
              </a:rPr>
              <a:t>指</a:t>
            </a:r>
            <a:r>
              <a:rPr sz="3200" b="1" spc="-5" smtClean="0">
                <a:solidFill>
                  <a:srgbClr val="02058E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相邻两句</a:t>
            </a:r>
            <a:r>
              <a:rPr sz="3200" b="1" spc="-5" smtClean="0">
                <a:latin typeface="黑体" panose="02010609060101010101" pitchFamily="49" charset="-122"/>
                <a:cs typeface="黑体" panose="02010609060101010101" pitchFamily="49" charset="-122"/>
              </a:rPr>
              <a:t>中所用的</a:t>
            </a:r>
            <a:r>
              <a:rPr sz="3200" b="1" spc="-5" smtClean="0">
                <a:solidFill>
                  <a:srgbClr val="02058E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词语互相补充</a:t>
            </a:r>
            <a:r>
              <a:rPr sz="3200" b="1" spc="-5">
                <a:latin typeface="黑体" panose="02010609060101010101" pitchFamily="49" charset="-122"/>
                <a:cs typeface="黑体" panose="02010609060101010101" pitchFamily="49" charset="-122"/>
              </a:rPr>
              <a:t>，结合起来</a:t>
            </a:r>
            <a:r>
              <a:rPr sz="3200" b="1" spc="-5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表示一个完整意思</a:t>
            </a:r>
            <a:r>
              <a:rPr sz="3200" b="1" spc="-10" smtClean="0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3200"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12700" marR="2760980">
              <a:lnSpc>
                <a:spcPts val="7330"/>
              </a:lnSpc>
              <a:spcBef>
                <a:spcPts val="270"/>
              </a:spcBef>
            </a:pPr>
            <a:r>
              <a:rPr sz="4000" b="1">
                <a:solidFill>
                  <a:srgbClr val="FF0000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如：杜牧《泊秦淮》</a:t>
            </a:r>
            <a:r>
              <a:rPr sz="4000" b="1">
                <a:latin typeface="黑体" panose="02010609060101010101" pitchFamily="49" charset="-122"/>
                <a:cs typeface="黑体" panose="02010609060101010101" pitchFamily="49" charset="-122"/>
              </a:rPr>
              <a:t>烟笼寒水月笼</a:t>
            </a:r>
            <a:r>
              <a:rPr sz="4000" b="1" spc="-25">
                <a:latin typeface="黑体" panose="02010609060101010101" pitchFamily="49" charset="-122"/>
                <a:cs typeface="黑体" panose="02010609060101010101" pitchFamily="49" charset="-122"/>
              </a:rPr>
              <a:t>沙 </a:t>
            </a:r>
            <a:endParaRPr sz="4000" b="1" spc="-25"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12700" marR="2760980">
              <a:lnSpc>
                <a:spcPts val="7330"/>
              </a:lnSpc>
              <a:spcBef>
                <a:spcPts val="270"/>
              </a:spcBef>
            </a:pPr>
            <a:r>
              <a:rPr sz="4000" b="1">
                <a:solidFill>
                  <a:srgbClr val="0000FF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烟气和月光笼罩着寒冷的秦淮河和沙</a:t>
            </a:r>
            <a:r>
              <a:rPr sz="4000" b="1" spc="-25">
                <a:solidFill>
                  <a:srgbClr val="0000FF"/>
                </a:solidFill>
                <a:latin typeface="黑体" panose="02010609060101010101" pitchFamily="49" charset="-122"/>
                <a:cs typeface="黑体" panose="02010609060101010101" pitchFamily="49" charset="-122"/>
              </a:rPr>
              <a:t>滩</a:t>
            </a:r>
            <a:endParaRPr sz="4000">
              <a:latin typeface="黑体" panose="02010609060101010101" pitchFamily="49" charset="-122"/>
              <a:cs typeface="黑体" panose="02010609060101010101" pitchFamily="49" charset="-122"/>
            </a:endParaRPr>
          </a:p>
          <a:p>
            <a:pPr marL="241935">
              <a:lnSpc>
                <a:spcPct val="100000"/>
              </a:lnSpc>
              <a:spcBef>
                <a:spcPts val="1660"/>
              </a:spcBef>
            </a:pPr>
            <a:r>
              <a:rPr sz="2800" b="1" spc="-5">
                <a:latin typeface="Arial" panose="020B0604020202020204"/>
                <a:cs typeface="Arial" panose="020B0604020202020204"/>
              </a:rPr>
              <a:t>1.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将军百战死，壮士十年归。</a:t>
            </a:r>
            <a:r>
              <a:rPr sz="2800" b="1" spc="-5">
                <a:latin typeface="Arial" panose="020B0604020202020204"/>
                <a:cs typeface="Arial" panose="020B0604020202020204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《木兰诗》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41935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latin typeface="Arial" panose="020B0604020202020204"/>
                <a:cs typeface="Arial" panose="020B0604020202020204"/>
              </a:rPr>
              <a:t>2.</a:t>
            </a:r>
            <a:r>
              <a:rPr sz="2800" b="1" spc="-5" smtClean="0">
                <a:latin typeface="微软雅黑" panose="020B0503020204020204" charset="-122"/>
                <a:cs typeface="微软雅黑" panose="020B0503020204020204" charset="-122"/>
              </a:rPr>
              <a:t>秦时明月汉时关</a:t>
            </a:r>
            <a:r>
              <a:rPr sz="2800" b="1" spc="-5" smtClean="0">
                <a:solidFill>
                  <a:srgbClr val="02058E"/>
                </a:solidFill>
                <a:latin typeface="Arial" panose="020B0604020202020204"/>
                <a:cs typeface="Arial" panose="020B0604020202020204"/>
              </a:rPr>
              <a:t>——</a:t>
            </a:r>
            <a:r>
              <a:rPr sz="2800" b="1" spc="-5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王昌龄《出塞》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241935">
              <a:lnSpc>
                <a:spcPct val="100000"/>
              </a:lnSpc>
              <a:spcBef>
                <a:spcPts val="1685"/>
              </a:spcBef>
            </a:pPr>
            <a:r>
              <a:rPr sz="2800" b="1" spc="-5">
                <a:latin typeface="Arial" panose="020B0604020202020204"/>
                <a:cs typeface="Arial" panose="020B0604020202020204"/>
              </a:rPr>
              <a:t>3.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主人下马客在船，举酒欲饮无管弦。</a:t>
            </a:r>
            <a:r>
              <a:rPr sz="2800" b="1" spc="-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——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白居易《琵琶行》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24691" y="113347"/>
            <a:ext cx="10553116" cy="566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zh-CN" sz="36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三、互文式省略要合二为一来“见义”</a:t>
            </a:r>
            <a:endParaRPr sz="36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009775" y="1351914"/>
            <a:ext cx="7586345" cy="49999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</a:t>
            </a:r>
            <a:r>
              <a:rPr sz="3200" b="1" spc="-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2018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全国卷</a:t>
            </a:r>
            <a:r>
              <a:rPr sz="3200" b="1" spc="-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III</a:t>
            </a:r>
            <a:r>
              <a:rPr sz="32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057910" algn="ctr">
              <a:lnSpc>
                <a:spcPts val="3800"/>
              </a:lnSpc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精卫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词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054100" algn="ctr">
              <a:lnSpc>
                <a:spcPts val="3320"/>
              </a:lnSpc>
            </a:pPr>
            <a:r>
              <a:rPr sz="2800" b="1" spc="-5">
                <a:latin typeface="楷体" panose="02010609060101010101" pitchFamily="49" charset="-122"/>
                <a:cs typeface="楷体" panose="02010609060101010101" pitchFamily="49" charset="-122"/>
              </a:rPr>
              <a:t>王</a:t>
            </a:r>
            <a:r>
              <a:rPr sz="2800" b="1" spc="-20">
                <a:latin typeface="楷体" panose="02010609060101010101" pitchFamily="49" charset="-122"/>
                <a:cs typeface="楷体" panose="02010609060101010101" pitchFamily="49" charset="-122"/>
              </a:rPr>
              <a:t>建</a:t>
            </a:r>
            <a:endParaRPr sz="280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marL="1070610" marR="5080" algn="just">
              <a:lnSpc>
                <a:spcPct val="100000"/>
              </a:lnSpc>
              <a:spcBef>
                <a:spcPts val="80"/>
              </a:spcBef>
            </a:pPr>
            <a:r>
              <a:rPr sz="3200" b="1">
                <a:latin typeface="微软雅黑" panose="020B0503020204020204" charset="-122"/>
                <a:cs typeface="微软雅黑" panose="020B0503020204020204" charset="-122"/>
              </a:rPr>
              <a:t>精卫谁教尔填海，海边石子青磊磊。 但得海水作枯池，海中鱼龙何所为。 口穿岂为空衔石，山中草木无全枝。 朝在树头暮海里，飞多羽折时堕水。 高山未尽海未平，愿我身死子还生</a:t>
            </a:r>
            <a:r>
              <a:rPr sz="3200" b="1" spc="0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05230">
              <a:lnSpc>
                <a:spcPct val="100000"/>
              </a:lnSpc>
              <a:spcBef>
                <a:spcPts val="1240"/>
              </a:spcBef>
            </a:pPr>
            <a:r>
              <a:rPr sz="3200" b="1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朝在树头暮海里</a:t>
            </a:r>
            <a:r>
              <a:rPr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（互文</a:t>
            </a:r>
            <a:r>
              <a:rPr sz="3200" b="1" spc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）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  <a:p>
            <a:pPr marL="1205230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你早晚在枝头和大海里来回奔</a:t>
            </a:r>
            <a:r>
              <a:rPr sz="3200" b="1" spc="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波</a:t>
            </a:r>
            <a:endParaRPr sz="32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0" y="0"/>
            <a:ext cx="1854200" cy="48756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高考对接</a:t>
            </a:r>
            <a:endParaRPr sz="79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2848610" y="570230"/>
            <a:ext cx="6635115" cy="62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5">
                <a:solidFill>
                  <a:srgbClr val="02058E"/>
                </a:solidFill>
              </a:rPr>
              <a:t>找出下面这首诗歌中的互文</a:t>
            </a:r>
            <a:endParaRPr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030296" y="408684"/>
            <a:ext cx="7125335" cy="627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补充诗中所省略的主语和动词</a:t>
            </a:r>
            <a:endParaRPr sz="40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264968" y="223526"/>
            <a:ext cx="4326081" cy="12285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7900" smtClean="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高考对接</a:t>
            </a:r>
            <a:endParaRPr sz="79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9084" y="1325753"/>
            <a:ext cx="4291965" cy="4231640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80"/>
              </a:spcBef>
            </a:pPr>
            <a:r>
              <a:rPr sz="2800" b="1" spc="-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2019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全国卷</a:t>
            </a:r>
            <a:r>
              <a:rPr sz="2800" b="1" spc="-5">
                <a:solidFill>
                  <a:srgbClr val="FF0000"/>
                </a:solidFill>
                <a:latin typeface="Arial" panose="020B0604020202020204"/>
                <a:cs typeface="Arial" panose="020B0604020202020204"/>
              </a:rPr>
              <a:t>I</a:t>
            </a:r>
            <a:endParaRPr sz="2800">
              <a:latin typeface="Arial" panose="020B0604020202020204"/>
              <a:cs typeface="Arial" panose="020B0604020202020204"/>
            </a:endParaRPr>
          </a:p>
          <a:p>
            <a:pPr marL="1257300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题许道宁画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0000"/>
              </a:lnSpc>
              <a:spcBef>
                <a:spcPts val="215"/>
              </a:spcBef>
            </a:pPr>
            <a:r>
              <a:rPr sz="2400" b="1" spc="-5">
                <a:latin typeface="楷体" panose="02010609060101010101" pitchFamily="49" charset="-122"/>
                <a:cs typeface="楷体" panose="02010609060101010101" pitchFamily="49" charset="-122"/>
              </a:rPr>
              <a:t>陈与</a:t>
            </a:r>
            <a:r>
              <a:rPr sz="2400" b="1" spc="-10">
                <a:latin typeface="楷体" panose="02010609060101010101" pitchFamily="49" charset="-122"/>
                <a:cs typeface="楷体" panose="02010609060101010101" pitchFamily="49" charset="-122"/>
              </a:rPr>
              <a:t>义</a:t>
            </a:r>
            <a:endParaRPr sz="240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marL="12700" marR="5080" algn="just">
              <a:lnSpc>
                <a:spcPts val="5040"/>
              </a:lnSpc>
              <a:spcBef>
                <a:spcPts val="230"/>
              </a:spcBef>
            </a:pPr>
            <a:r>
              <a:rPr sz="2800" b="1">
                <a:latin typeface="微软雅黑" panose="020B0503020204020204" charset="-122"/>
                <a:cs typeface="微软雅黑" panose="020B0503020204020204" charset="-122"/>
              </a:rPr>
              <a:t>满眼长江水，苍然何郡山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？ </a:t>
            </a:r>
            <a:r>
              <a:rPr sz="2800" b="1">
                <a:latin typeface="微软雅黑" panose="020B0503020204020204" charset="-122"/>
                <a:cs typeface="微软雅黑" panose="020B0503020204020204" charset="-122"/>
              </a:rPr>
              <a:t>向来万里意，今在一窗间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。 </a:t>
            </a:r>
            <a:r>
              <a:rPr sz="2800" b="1">
                <a:latin typeface="微软雅黑" panose="020B0503020204020204" charset="-122"/>
                <a:cs typeface="微软雅黑" panose="020B0503020204020204" charset="-122"/>
              </a:rPr>
              <a:t>众木俱含晚，孤云遂不还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。 </a:t>
            </a:r>
            <a:r>
              <a:rPr sz="2800" b="1">
                <a:latin typeface="微软雅黑" panose="020B0503020204020204" charset="-122"/>
                <a:cs typeface="微软雅黑" panose="020B0503020204020204" charset="-122"/>
              </a:rPr>
              <a:t>此中有佳句，吟断不相关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972050" y="1706117"/>
            <a:ext cx="7136765" cy="3854450"/>
          </a:xfrm>
          <a:prstGeom prst="rect">
            <a:avLst/>
          </a:prstGeom>
        </p:spPr>
        <p:txBody>
          <a:bodyPr vert="horz" wrap="square" lIns="0" tIns="214629" rIns="0" bIns="0" rtlCol="0">
            <a:spAutoFit/>
          </a:bodyPr>
          <a:lstStyle/>
          <a:p>
            <a:pPr marR="191135" algn="ctr">
              <a:lnSpc>
                <a:spcPct val="100000"/>
              </a:lnSpc>
              <a:spcBef>
                <a:spcPts val="169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题许道宁画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R="191770" algn="ctr">
              <a:lnSpc>
                <a:spcPct val="100000"/>
              </a:lnSpc>
              <a:spcBef>
                <a:spcPts val="1590"/>
              </a:spcBef>
            </a:pPr>
            <a:r>
              <a:rPr sz="2800" b="1" spc="-5">
                <a:latin typeface="楷体" panose="02010609060101010101" pitchFamily="49" charset="-122"/>
                <a:cs typeface="楷体" panose="02010609060101010101" pitchFamily="49" charset="-122"/>
              </a:rPr>
              <a:t>陈与</a:t>
            </a:r>
            <a:r>
              <a:rPr sz="2800" b="1" spc="-20">
                <a:latin typeface="楷体" panose="02010609060101010101" pitchFamily="49" charset="-122"/>
                <a:cs typeface="楷体" panose="02010609060101010101" pitchFamily="49" charset="-122"/>
              </a:rPr>
              <a:t>义</a:t>
            </a:r>
            <a:endParaRPr sz="2800">
              <a:latin typeface="楷体" panose="02010609060101010101" pitchFamily="49" charset="-122"/>
              <a:cs typeface="楷体" panose="02010609060101010101" pitchFamily="49" charset="-122"/>
            </a:endParaRPr>
          </a:p>
          <a:p>
            <a:pPr marL="12700" marR="5080">
              <a:lnSpc>
                <a:spcPct val="150000"/>
              </a:lnSpc>
              <a:spcBef>
                <a:spcPts val="90"/>
              </a:spcBef>
            </a:pP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（画作）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满眼</a:t>
            </a:r>
            <a:r>
              <a:rPr sz="2800" b="1" spc="-5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（都是）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长江水，苍然何郡山?  向来万里意，今</a:t>
            </a:r>
            <a:r>
              <a:rPr sz="2800" b="1" spc="-5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（表现）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在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（画作）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一窗间。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（画作上）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众木俱含晚，孤云遂不还。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680"/>
              </a:spcBef>
            </a:pP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此中有佳句，</a:t>
            </a:r>
            <a:r>
              <a:rPr sz="2800" b="1" spc="-5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（我）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吟断</a:t>
            </a:r>
            <a:r>
              <a:rPr sz="2800" b="1" spc="-5">
                <a:solidFill>
                  <a:srgbClr val="02058E"/>
                </a:solidFill>
                <a:latin typeface="微软雅黑" panose="020B0503020204020204" charset="-122"/>
                <a:cs typeface="微软雅黑" panose="020B0503020204020204" charset="-122"/>
              </a:rPr>
              <a:t>（与佳句）</a:t>
            </a:r>
            <a:r>
              <a:rPr sz="2800" b="1" spc="-5">
                <a:latin typeface="微软雅黑" panose="020B0503020204020204" charset="-122"/>
                <a:cs typeface="微软雅黑" panose="020B0503020204020204" charset="-122"/>
              </a:rPr>
              <a:t>不相关。</a:t>
            </a:r>
            <a:endParaRPr sz="2800">
              <a:latin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2362200" y="3886200"/>
            <a:ext cx="7772400" cy="11906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特殊句法、词类活用、互文修辞！</a:t>
            </a:r>
            <a:endParaRPr lang="zh-CN" altLang="en-US" sz="36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36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把古诗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当成文言文去读！！！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227330" name="Text Box 3"/>
          <p:cNvSpPr txBox="1">
            <a:spLocks noChangeArrowheads="1"/>
          </p:cNvSpPr>
          <p:nvPr/>
        </p:nvSpPr>
        <p:spPr bwMode="auto">
          <a:xfrm>
            <a:off x="2819400" y="838200"/>
            <a:ext cx="7620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诗歌的短小凝练常会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省略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很多信息。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7331" name="Text Box 4"/>
          <p:cNvSpPr txBox="1">
            <a:spLocks noChangeArrowheads="1"/>
          </p:cNvSpPr>
          <p:nvPr/>
        </p:nvSpPr>
        <p:spPr bwMode="auto">
          <a:xfrm>
            <a:off x="2819400" y="1600200"/>
            <a:ext cx="70866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诗歌由于声律要求和出于修辞上的特殊需要，常会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打乱语序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3203575" y="3048000"/>
            <a:ext cx="2438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补充省略！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5411788" y="3048000"/>
            <a:ext cx="2590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还原语序！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8247" name="WordArt 7"/>
          <p:cNvSpPr>
            <a:spLocks noChangeArrowheads="1" noChangeShapeType="1" noTextEdit="1"/>
          </p:cNvSpPr>
          <p:nvPr/>
        </p:nvSpPr>
        <p:spPr bwMode="auto">
          <a:xfrm>
            <a:off x="1724025" y="3048000"/>
            <a:ext cx="12954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65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</a:rPr>
              <a:t>读诗思路：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7545388" y="3048000"/>
            <a:ext cx="2981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联想想象</a:t>
            </a:r>
            <a:endParaRPr lang="zh-CN" altLang="en-US" sz="3200" b="1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6202" name="Line 10"/>
          <p:cNvSpPr>
            <a:spLocks noChangeShapeType="1"/>
          </p:cNvSpPr>
          <p:nvPr/>
        </p:nvSpPr>
        <p:spPr bwMode="auto">
          <a:xfrm flipH="1">
            <a:off x="4143375" y="1371600"/>
            <a:ext cx="3171825" cy="17526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6203" name="Line 11"/>
          <p:cNvSpPr>
            <a:spLocks noChangeShapeType="1"/>
          </p:cNvSpPr>
          <p:nvPr/>
        </p:nvSpPr>
        <p:spPr bwMode="auto">
          <a:xfrm>
            <a:off x="6178550" y="2676525"/>
            <a:ext cx="15875" cy="44767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Text Box 3"/>
          <p:cNvSpPr txBox="1">
            <a:spLocks noChangeArrowheads="1"/>
          </p:cNvSpPr>
          <p:nvPr/>
        </p:nvSpPr>
        <p:spPr bwMode="auto">
          <a:xfrm>
            <a:off x="1727200" y="15240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诗歌的意象组合常会存在</a:t>
            </a:r>
            <a:r>
              <a:rPr lang="zh-CN" altLang="en-US" sz="3200" b="1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跳跃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  <a:endParaRPr lang="zh-CN" altLang="en-US" sz="32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Line 10"/>
          <p:cNvSpPr>
            <a:spLocks noChangeShapeType="1"/>
          </p:cNvSpPr>
          <p:nvPr/>
        </p:nvSpPr>
        <p:spPr bwMode="auto">
          <a:xfrm flipH="1">
            <a:off x="8002588" y="663575"/>
            <a:ext cx="1038225" cy="2384425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369" y="390525"/>
            <a:ext cx="338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smtClean="0">
                <a:solidFill>
                  <a:srgbClr val="FF0000"/>
                </a:solidFill>
              </a:rPr>
              <a:t>读懂常规实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r>
              <a:rPr lang="zh-CN" altLang="en-US" sz="2800" smtClean="0">
                <a:solidFill>
                  <a:srgbClr val="FF0000"/>
                </a:solidFill>
              </a:rPr>
              <a:t>、虚</a:t>
            </a:r>
            <a:r>
              <a:rPr lang="zh-CN" altLang="en-US" sz="2800">
                <a:solidFill>
                  <a:srgbClr val="FF0000"/>
                </a:solidFill>
              </a:rPr>
              <a:t>词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 flipV="1">
            <a:off x="1804988" y="838200"/>
            <a:ext cx="557212" cy="2209800"/>
          </a:xfrm>
          <a:prstGeom prst="line">
            <a:avLst/>
          </a:prstGeom>
          <a:noFill/>
          <a:ln w="28575">
            <a:solidFill>
              <a:srgbClr val="00008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8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0 L 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  <p:bldP spid="136200" grpId="0"/>
      <p:bldP spid="6155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556635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86080" y="1945640"/>
            <a:ext cx="4420870" cy="1713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</a:t>
            </a:r>
            <a:endParaRPr lang="zh-CN" altLang="en-US" sz="4000" b="1" spc="3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能识别语言变形</a:t>
            </a:r>
            <a:endParaRPr lang="zh-CN" altLang="en-US" sz="4000" b="1" spc="3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H="1">
            <a:off x="6029208" y="1183025"/>
            <a:ext cx="0" cy="305921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6486269" y="3608551"/>
            <a:ext cx="4523361" cy="9482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例3：金剑已沉埋，</a:t>
            </a:r>
            <a:r>
              <a:rPr lang="zh-CN" altLang="zh-CN" sz="2400" b="1" spc="1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壮气</a:t>
            </a:r>
            <a:r>
              <a:rPr lang="zh-CN" altLang="zh-CN" sz="2400" b="1" spc="15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</a:rPr>
              <a:t>蒿莱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（名词用作动词）</a:t>
            </a:r>
            <a:endParaRPr lang="zh-CN" altLang="zh-CN" sz="2400" b="1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剪去对角的矩形 12"/>
          <p:cNvSpPr/>
          <p:nvPr>
            <p:custDataLst>
              <p:tags r:id="rId5"/>
            </p:custDataLst>
          </p:nvPr>
        </p:nvSpPr>
        <p:spPr>
          <a:xfrm>
            <a:off x="5392420" y="3608551"/>
            <a:ext cx="648408" cy="648408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6"/>
            </p:custDataLst>
          </p:nvPr>
        </p:nvSpPr>
        <p:spPr>
          <a:xfrm rot="5400000">
            <a:off x="6040828" y="3555098"/>
            <a:ext cx="285857" cy="285857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5429605" y="3673624"/>
            <a:ext cx="573264" cy="488049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8"/>
            </p:custDataLst>
          </p:nvPr>
        </p:nvSpPr>
        <p:spPr>
          <a:xfrm>
            <a:off x="6486269" y="2190885"/>
            <a:ext cx="4523361" cy="9482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例2：涧花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轻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粉色，山月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少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灯光。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（意动）</a:t>
            </a:r>
            <a:endParaRPr lang="zh-CN" altLang="zh-CN" sz="2400" b="1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剪去对角的矩形 17"/>
          <p:cNvSpPr/>
          <p:nvPr>
            <p:custDataLst>
              <p:tags r:id="rId9"/>
            </p:custDataLst>
          </p:nvPr>
        </p:nvSpPr>
        <p:spPr>
          <a:xfrm>
            <a:off x="5392420" y="2190885"/>
            <a:ext cx="648408" cy="648408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剪去对角的矩形 6"/>
          <p:cNvSpPr/>
          <p:nvPr>
            <p:custDataLst>
              <p:tags r:id="rId10"/>
            </p:custDataLst>
          </p:nvPr>
        </p:nvSpPr>
        <p:spPr>
          <a:xfrm rot="5400000">
            <a:off x="6040828" y="2136657"/>
            <a:ext cx="285857" cy="285857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5429605" y="2255958"/>
            <a:ext cx="573264" cy="488049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6486269" y="772445"/>
            <a:ext cx="4523361" cy="94820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例1：泉声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咽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危石，日色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冷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青松。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（使动）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王维《过香积寺》</a:t>
            </a: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剪去对角的矩形 5"/>
          <p:cNvSpPr/>
          <p:nvPr>
            <p:custDataLst>
              <p:tags r:id="rId13"/>
            </p:custDataLst>
          </p:nvPr>
        </p:nvSpPr>
        <p:spPr>
          <a:xfrm>
            <a:off x="5392420" y="772445"/>
            <a:ext cx="648408" cy="648408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剪去对角的矩形 8"/>
          <p:cNvSpPr/>
          <p:nvPr>
            <p:custDataLst>
              <p:tags r:id="rId14"/>
            </p:custDataLst>
          </p:nvPr>
        </p:nvSpPr>
        <p:spPr>
          <a:xfrm rot="5400000">
            <a:off x="6040828" y="718992"/>
            <a:ext cx="285857" cy="285857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5"/>
            </p:custDataLst>
          </p:nvPr>
        </p:nvSpPr>
        <p:spPr>
          <a:xfrm>
            <a:off x="5429605" y="838292"/>
            <a:ext cx="573264" cy="488049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6"/>
            </p:custDataLst>
          </p:nvPr>
        </p:nvSpPr>
        <p:spPr>
          <a:xfrm>
            <a:off x="5638800" y="5029835"/>
            <a:ext cx="5370195" cy="823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zh-CN" sz="4000" b="1" spc="200" baseline="30000">
                <a:ln w="3175">
                  <a:noFill/>
                  <a:prstDash val="dash"/>
                </a:ln>
                <a:solidFill>
                  <a:srgbClr val="04047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（1）词类活用（词语变性）</a:t>
            </a:r>
            <a:endParaRPr lang="zh-CN" altLang="zh-CN" sz="4000" b="1" spc="200" baseline="30000">
              <a:ln w="3175">
                <a:noFill/>
                <a:prstDash val="dash"/>
              </a:ln>
              <a:solidFill>
                <a:srgbClr val="04047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Text Box 2"/>
          <p:cNvSpPr txBox="1">
            <a:spLocks noChangeArrowheads="1"/>
          </p:cNvSpPr>
          <p:nvPr/>
        </p:nvSpPr>
        <p:spPr bwMode="auto">
          <a:xfrm>
            <a:off x="2590800" y="155575"/>
            <a:ext cx="64579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谷口书斋寄杨补阙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钱起</a:t>
            </a:r>
            <a:endParaRPr lang="en-US" altLang="zh-CN" sz="2800" b="1"/>
          </a:p>
          <a:p>
            <a:pPr algn="ctr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泉壑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茅茨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，云霞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薜帷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竹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新雨后，山爱夕阳时。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闲鹭栖常早，秋花落更迟。</a:t>
            </a:r>
            <a:b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家童扫萝径，昨与故人</a:t>
            </a:r>
            <a:r>
              <a:rPr lang="zh-CN" altLang="en-US" sz="28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1828800" y="3805238"/>
            <a:ext cx="8610600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72000" rIns="72000" bIns="72000">
            <a:spAutoFit/>
          </a:bodyPr>
          <a:lstStyle/>
          <a:p>
            <a:r>
              <a:rPr lang="zh-CN" altLang="en-US" sz="2800" b="1"/>
              <a:t>泉壑</a:t>
            </a:r>
            <a:r>
              <a:rPr lang="zh-CN" altLang="en-US" sz="2800" b="1">
                <a:solidFill>
                  <a:srgbClr val="CC0000"/>
                </a:solidFill>
              </a:rPr>
              <a:t>（围绕着）</a:t>
            </a:r>
            <a:r>
              <a:rPr lang="zh-CN" altLang="en-US" sz="2800" b="1"/>
              <a:t>茅茨，云霞生</a:t>
            </a:r>
            <a:r>
              <a:rPr lang="zh-CN" altLang="en-US" sz="2800" b="1">
                <a:solidFill>
                  <a:srgbClr val="CC0000"/>
                </a:solidFill>
              </a:rPr>
              <a:t>（于）</a:t>
            </a:r>
            <a:r>
              <a:rPr lang="zh-CN" altLang="en-US" sz="2800" b="1"/>
              <a:t>薜</a:t>
            </a:r>
            <a:r>
              <a:rPr lang="zh-CN" altLang="en-US" sz="2800" b="1">
                <a:solidFill>
                  <a:srgbClr val="CC0000"/>
                </a:solidFill>
              </a:rPr>
              <a:t>（像）</a:t>
            </a:r>
            <a:r>
              <a:rPr lang="zh-CN" altLang="en-US" sz="2800" b="1"/>
              <a:t>帷。</a:t>
            </a:r>
            <a:endParaRPr lang="en-US" altLang="zh-CN" sz="2800" b="1"/>
          </a:p>
          <a:p>
            <a:r>
              <a:rPr lang="zh-CN" altLang="en-US" sz="2800" b="1"/>
              <a:t>怜新雨后</a:t>
            </a:r>
            <a:r>
              <a:rPr lang="zh-CN" altLang="en-US" sz="2800" b="1">
                <a:solidFill>
                  <a:srgbClr val="CC0000"/>
                </a:solidFill>
              </a:rPr>
              <a:t>（之）</a:t>
            </a:r>
            <a:r>
              <a:rPr lang="zh-CN" altLang="en-US" sz="2800" b="1"/>
              <a:t>竹，爱夕阳时</a:t>
            </a:r>
            <a:r>
              <a:rPr lang="zh-CN" altLang="en-US" sz="2800" b="1">
                <a:solidFill>
                  <a:srgbClr val="CC0000"/>
                </a:solidFill>
              </a:rPr>
              <a:t>（之）</a:t>
            </a:r>
            <a:r>
              <a:rPr lang="zh-CN" altLang="en-US" sz="2800" b="1"/>
              <a:t>山。</a:t>
            </a:r>
            <a:endParaRPr lang="en-US" altLang="zh-CN" sz="2800" b="1"/>
          </a:p>
          <a:p>
            <a:r>
              <a:rPr lang="zh-CN" altLang="en-US" sz="2800" b="1"/>
              <a:t>闲鹭常早栖，秋花</a:t>
            </a:r>
            <a:r>
              <a:rPr lang="zh-CN" altLang="en-US" sz="2800" b="1">
                <a:solidFill>
                  <a:srgbClr val="CC0000"/>
                </a:solidFill>
              </a:rPr>
              <a:t>（相比其它地方）</a:t>
            </a:r>
            <a:r>
              <a:rPr lang="zh-CN" altLang="en-US" sz="2800" b="1"/>
              <a:t>更迟落。</a:t>
            </a:r>
            <a:endParaRPr lang="en-US" altLang="zh-CN" sz="2800" b="1"/>
          </a:p>
          <a:p>
            <a:r>
              <a:rPr lang="zh-CN" altLang="en-US" sz="2800" b="1"/>
              <a:t>家童</a:t>
            </a:r>
            <a:r>
              <a:rPr lang="zh-CN" altLang="en-US" sz="2800" b="1">
                <a:solidFill>
                  <a:srgbClr val="CC0000"/>
                </a:solidFill>
              </a:rPr>
              <a:t>（正在）</a:t>
            </a:r>
            <a:r>
              <a:rPr lang="zh-CN" altLang="en-US" sz="3200" b="1"/>
              <a:t>扫萝径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CC0000"/>
                </a:solidFill>
              </a:rPr>
              <a:t>（因为我）</a:t>
            </a:r>
            <a:r>
              <a:rPr lang="zh-CN" altLang="en-US" sz="2800" b="1"/>
              <a:t>昨与故人期。</a:t>
            </a:r>
            <a:endParaRPr lang="zh-CN" altLang="en-US" sz="2800" b="1"/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4783138" y="2819400"/>
            <a:ext cx="2484437" cy="5222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" panose="02010609060101010101" pitchFamily="49" charset="-122"/>
              </a:rPr>
              <a:t>茅茨：茅草屋</a:t>
            </a:r>
            <a:endParaRPr lang="zh-CN" altLang="en-US" sz="2800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38245" name="Text Box 5"/>
          <p:cNvSpPr txBox="1">
            <a:spLocks noChangeArrowheads="1"/>
          </p:cNvSpPr>
          <p:nvPr/>
        </p:nvSpPr>
        <p:spPr bwMode="auto">
          <a:xfrm>
            <a:off x="1741488" y="2819400"/>
            <a:ext cx="3195637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带：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像带子一样环绕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8246" name="Text Box 6"/>
          <p:cNvSpPr txBox="1">
            <a:spLocks noChangeArrowheads="1"/>
          </p:cNvSpPr>
          <p:nvPr/>
        </p:nvSpPr>
        <p:spPr bwMode="auto">
          <a:xfrm>
            <a:off x="1741488" y="3276600"/>
            <a:ext cx="37592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noProof="1">
                <a:solidFill>
                  <a:srgbClr val="FF00FF"/>
                </a:solidFill>
                <a:latin typeface="宋体" panose="02010600030101010101" pitchFamily="2" charset="-122"/>
                <a:ea typeface="楷体" panose="02010609060101010101" pitchFamily="49" charset="-122"/>
                <a:sym typeface="+mn-ea"/>
              </a:rPr>
              <a:t>薜帷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：似帷帐的薜荔</a:t>
            </a:r>
            <a:endParaRPr lang="zh-CN" altLang="en-US" sz="2800" b="1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5164138" y="3276600"/>
            <a:ext cx="19812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怜：喜欢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7086600" y="3276600"/>
            <a:ext cx="2057400" cy="52228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 noProof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楷体" panose="02010609060101010101" pitchFamily="49" charset="-122"/>
              </a:rPr>
              <a:t>期：约定</a:t>
            </a:r>
            <a:endParaRPr lang="en-US" altLang="en-US" sz="2800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062788" y="2803525"/>
            <a:ext cx="2484437" cy="520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+mn-ea"/>
              </a:rPr>
              <a:t>生：升起</a:t>
            </a:r>
            <a:endParaRPr lang="zh-CN" altLang="en-US" sz="2800" b="1" noProof="1">
              <a:solidFill>
                <a:srgbClr val="FF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22325" y="3829050"/>
            <a:ext cx="10531475" cy="2222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315" name="TextBox 7(向天歌演示原创免费模板：www.TopPPT.cn)"/>
          <p:cNvSpPr txBox="1">
            <a:spLocks noChangeArrowheads="1"/>
          </p:cNvSpPr>
          <p:nvPr/>
        </p:nvSpPr>
        <p:spPr bwMode="auto">
          <a:xfrm>
            <a:off x="221962" y="85775"/>
            <a:ext cx="3740726" cy="13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7900">
                <a:solidFill>
                  <a:srgbClr val="CC3300"/>
                </a:solidFill>
                <a:latin typeface="Times New Roman" panose="02020603050405020304" pitchFamily="18" charset="0"/>
                <a:ea typeface="方正稚艺_GBK" pitchFamily="65" charset="-122"/>
                <a:cs typeface="Times New Roman" panose="02020603050405020304" pitchFamily="18" charset="0"/>
              </a:rPr>
              <a:t>示例</a:t>
            </a:r>
            <a:endParaRPr lang="zh-CN" altLang="en-US" sz="7900">
              <a:solidFill>
                <a:srgbClr val="CC3300"/>
              </a:solidFill>
              <a:latin typeface="Times New Roman" panose="02020603050405020304" pitchFamily="18" charset="0"/>
              <a:ea typeface="方正稚艺_GBK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>
          <a:xfrm>
            <a:off x="210344" y="319882"/>
            <a:ext cx="7886700" cy="965200"/>
          </a:xfrm>
        </p:spPr>
        <p:txBody>
          <a:bodyPr anchor="ctr">
            <a:normAutofit fontScale="90000"/>
          </a:bodyPr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示例：</a:t>
            </a:r>
            <a:br>
              <a:rPr lang="zh-CN" altLang="en-US" sz="4800">
                <a:solidFill>
                  <a:srgbClr val="FF0000"/>
                </a:solidFill>
              </a:rPr>
            </a:b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23554" name="文本占位符 2"/>
          <p:cNvSpPr>
            <a:spLocks noGrp="1"/>
          </p:cNvSpPr>
          <p:nvPr>
            <p:ph type="body" idx="1"/>
          </p:nvPr>
        </p:nvSpPr>
        <p:spPr>
          <a:xfrm>
            <a:off x="1294449" y="1062355"/>
            <a:ext cx="3868737" cy="966788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FF0000"/>
                </a:solidFill>
              </a:rPr>
              <a:t>月夜  杜甫</a:t>
            </a:r>
            <a:endParaRPr lang="zh-CN" altLang="en-US" kern="1200" baseline="0">
              <a:latin typeface="+mn-lt"/>
              <a:ea typeface="+mn-ea"/>
              <a:cs typeface="+mn-cs"/>
            </a:endParaRPr>
          </a:p>
          <a:p>
            <a:pPr defTabSz="685800">
              <a:buSzPct val="50000"/>
            </a:pPr>
            <a:endParaRPr lang="zh-CN" altLang="en-US" kern="1200" baseline="0">
              <a:latin typeface="+mn-lt"/>
              <a:ea typeface="+mn-ea"/>
              <a:cs typeface="+mn-cs"/>
            </a:endParaRPr>
          </a:p>
        </p:txBody>
      </p:sp>
      <p:sp>
        <p:nvSpPr>
          <p:cNvPr id="23555" name="内容占位符 3"/>
          <p:cNvSpPr>
            <a:spLocks noGrp="1"/>
          </p:cNvSpPr>
          <p:nvPr>
            <p:ph sz="half" idx="2"/>
          </p:nvPr>
        </p:nvSpPr>
        <p:spPr>
          <a:xfrm>
            <a:off x="859790" y="2389505"/>
            <a:ext cx="5163185" cy="2078990"/>
          </a:xfrm>
        </p:spPr>
        <p:txBody>
          <a:bodyPr anchor="t">
            <a:normAutofit lnSpcReduction="20000"/>
          </a:bodyPr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今夜鄜州月，闺中只独看。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遥怜小儿女，未解忆长安。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香雾云鬟湿，清辉玉臂寒。</a:t>
            </a:r>
            <a:endParaRPr lang="zh-CN" altLang="en-US" sz="3200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sz="3200" b="1">
                <a:solidFill>
                  <a:srgbClr val="000000"/>
                </a:solidFill>
              </a:rPr>
              <a:t>何日倚虚幌，双照泪痕干。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sp>
        <p:nvSpPr>
          <p:cNvPr id="2355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53150" y="542926"/>
            <a:ext cx="3887788" cy="519113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FF0000"/>
                </a:solidFill>
              </a:rPr>
              <a:t>月夜  杜甫</a:t>
            </a:r>
            <a:endParaRPr lang="zh-CN" altLang="en-US" sz="2800"/>
          </a:p>
        </p:txBody>
      </p:sp>
      <p:sp>
        <p:nvSpPr>
          <p:cNvPr id="26629" name="内容占位符 5"/>
          <p:cNvSpPr>
            <a:spLocks noGrp="1"/>
          </p:cNvSpPr>
          <p:nvPr>
            <p:ph sz="quarter" idx="4"/>
          </p:nvPr>
        </p:nvSpPr>
        <p:spPr>
          <a:xfrm>
            <a:off x="6153150" y="1171575"/>
            <a:ext cx="5843905" cy="5018405"/>
          </a:xfrm>
        </p:spPr>
        <p:txBody>
          <a:bodyPr anchor="t">
            <a:normAutofit/>
          </a:bodyPr>
          <a:lstStyle/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000000"/>
                </a:solidFill>
              </a:rPr>
              <a:t>今夜鄜州月，闺中（</a:t>
            </a:r>
            <a:r>
              <a:rPr lang="zh-CN" altLang="en-US" b="1" noProof="1">
                <a:solidFill>
                  <a:srgbClr val="FF0000"/>
                </a:solidFill>
              </a:rPr>
              <a:t>妻子</a:t>
            </a:r>
            <a:r>
              <a:rPr lang="zh-CN" altLang="en-US" b="1" noProof="1">
                <a:solidFill>
                  <a:srgbClr val="000000"/>
                </a:solidFill>
              </a:rPr>
              <a:t>）只独看。</a:t>
            </a:r>
            <a:endParaRPr lang="zh-CN" altLang="en-US" b="1" noProof="1">
              <a:solidFill>
                <a:srgbClr val="000000"/>
              </a:solidFill>
            </a:endParaRP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000000"/>
                </a:solidFill>
              </a:rPr>
              <a:t>（我）遥怜小儿女，未解忆长安。</a:t>
            </a:r>
            <a:endParaRPr lang="zh-CN" altLang="en-US" b="1" noProof="1">
              <a:solidFill>
                <a:srgbClr val="000000"/>
              </a:solidFill>
            </a:endParaRP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u="sng" noProof="1">
                <a:solidFill>
                  <a:srgbClr val="000000"/>
                </a:solidFill>
              </a:rPr>
              <a:t>香雾</a:t>
            </a:r>
            <a:r>
              <a:rPr lang="zh-CN" altLang="en-US" b="1" u="sng" noProof="1">
                <a:solidFill>
                  <a:srgbClr val="FF0000"/>
                </a:solidFill>
                <a:sym typeface="宋体" panose="02010600030101010101" pitchFamily="2" charset="-122"/>
              </a:rPr>
              <a:t>湿</a:t>
            </a:r>
            <a:r>
              <a:rPr lang="zh-CN" altLang="en-US" b="1" u="sng" noProof="1">
                <a:solidFill>
                  <a:srgbClr val="FF0000"/>
                </a:solidFill>
              </a:rPr>
              <a:t>云鬟</a:t>
            </a:r>
            <a:r>
              <a:rPr lang="zh-CN" altLang="en-US" b="1" u="sng" noProof="1">
                <a:solidFill>
                  <a:srgbClr val="000000"/>
                </a:solidFill>
              </a:rPr>
              <a:t>，清辉</a:t>
            </a:r>
            <a:r>
              <a:rPr lang="zh-CN" altLang="en-US" b="1" u="sng" noProof="1">
                <a:solidFill>
                  <a:srgbClr val="FF0000"/>
                </a:solidFill>
                <a:sym typeface="宋体" panose="02010600030101010101" pitchFamily="2" charset="-122"/>
              </a:rPr>
              <a:t>寒</a:t>
            </a:r>
            <a:r>
              <a:rPr lang="zh-CN" altLang="en-US" b="1" u="sng" noProof="1">
                <a:solidFill>
                  <a:srgbClr val="FF0000"/>
                </a:solidFill>
              </a:rPr>
              <a:t>玉臂。</a:t>
            </a:r>
            <a:endParaRPr lang="zh-CN" altLang="en-US" b="1" u="sng" noProof="1">
              <a:solidFill>
                <a:srgbClr val="FF0000"/>
              </a:solidFill>
            </a:endParaRP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000000"/>
                </a:solidFill>
              </a:rPr>
              <a:t>何日倚虚幌，双照泪痕干。</a:t>
            </a:r>
            <a:endParaRPr lang="zh-CN" altLang="en-US" b="1" noProof="1">
              <a:solidFill>
                <a:srgbClr val="000000"/>
              </a:solidFill>
            </a:endParaRPr>
          </a:p>
          <a:p>
            <a:pPr marL="361950" indent="-36195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 2" panose="05020102010507070707" pitchFamily="2" charset="2"/>
              <a:buChar char=""/>
            </a:pPr>
            <a:r>
              <a:rPr lang="zh-CN" altLang="en-US" b="1" noProof="1">
                <a:solidFill>
                  <a:srgbClr val="FF0000"/>
                </a:solidFill>
              </a:rPr>
              <a:t>主语：</a:t>
            </a:r>
            <a:r>
              <a:rPr lang="en-US" altLang="zh-CN" b="1" noProof="1">
                <a:solidFill>
                  <a:srgbClr val="000000"/>
                </a:solidFill>
              </a:rPr>
              <a:t>1</a:t>
            </a:r>
            <a:r>
              <a:rPr lang="zh-CN" altLang="en-US" b="1" noProof="1">
                <a:solidFill>
                  <a:srgbClr val="000000"/>
                </a:solidFill>
              </a:rPr>
              <a:t>、我（诗人）</a:t>
            </a:r>
            <a:endParaRPr lang="zh-CN" altLang="en-US" b="1" noProof="1">
              <a:solidFill>
                <a:srgbClr val="000000"/>
              </a:solidFill>
            </a:endParaRPr>
          </a:p>
          <a:p>
            <a:pPr marL="0" indent="0" algn="just" defTabSz="685800" fontAlgn="base">
              <a:lnSpc>
                <a:spcPct val="110000"/>
              </a:lnSpc>
              <a:spcBef>
                <a:spcPts val="1200"/>
              </a:spcBef>
              <a:spcAft>
                <a:spcPct val="0"/>
              </a:spcAft>
              <a:buClr>
                <a:schemeClr val="accent1"/>
              </a:buClr>
              <a:buSzPct val="50000"/>
              <a:buNone/>
            </a:pPr>
            <a:r>
              <a:rPr lang="en-US" altLang="zh-CN" b="1" noProof="1">
                <a:solidFill>
                  <a:srgbClr val="000000"/>
                </a:solidFill>
              </a:rPr>
              <a:t>               2</a:t>
            </a:r>
            <a:r>
              <a:rPr lang="zh-CN" altLang="en-US" b="1" noProof="1">
                <a:solidFill>
                  <a:srgbClr val="000000"/>
                </a:solidFill>
              </a:rPr>
              <a:t>、妻子</a:t>
            </a:r>
            <a:endParaRPr lang="zh-CN" altLang="en-US" b="1" noProof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6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6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6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66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6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66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>
          <a:xfrm>
            <a:off x="246063" y="94616"/>
            <a:ext cx="7886700" cy="796925"/>
          </a:xfrm>
        </p:spPr>
        <p:txBody>
          <a:bodyPr anchor="ctr"/>
          <a:lstStyle/>
          <a:p>
            <a:r>
              <a:rPr lang="zh-CN" altLang="en-US" sz="4800" smtClean="0">
                <a:solidFill>
                  <a:srgbClr val="FF0000"/>
                </a:solidFill>
              </a:rPr>
              <a:t>示例: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24578" name="文本占位符 2"/>
          <p:cNvSpPr>
            <a:spLocks noGrp="1"/>
          </p:cNvSpPr>
          <p:nvPr>
            <p:ph type="body" idx="1"/>
          </p:nvPr>
        </p:nvSpPr>
        <p:spPr>
          <a:xfrm>
            <a:off x="2154239" y="1320800"/>
            <a:ext cx="3868737" cy="636588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000000"/>
                </a:solidFill>
              </a:rPr>
              <a:t>秋思   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李白</a:t>
            </a:r>
            <a:endParaRPr lang="zh-CN" altLang="en-US" sz="28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内容占位符 3"/>
          <p:cNvSpPr>
            <a:spLocks noGrp="1"/>
          </p:cNvSpPr>
          <p:nvPr>
            <p:ph sz="half" idx="2"/>
          </p:nvPr>
        </p:nvSpPr>
        <p:spPr>
          <a:xfrm>
            <a:off x="1042670" y="1957705"/>
            <a:ext cx="4980305" cy="4535170"/>
          </a:xfrm>
        </p:spPr>
        <p:txBody>
          <a:bodyPr anchor="t"/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燕支黄叶落，妾望自登台。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海上碧云断，单于秋色来。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胡兵沙塞合，汉使玉关回。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征客无归日，空悲蕙草摧。</a:t>
            </a: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458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53150" y="498476"/>
            <a:ext cx="3887788" cy="663575"/>
          </a:xfrm>
        </p:spPr>
        <p:txBody>
          <a:bodyPr anchor="b"/>
          <a:lstStyle/>
          <a:p>
            <a:pPr algn="ctr" defTabSz="685800">
              <a:buSzPct val="50000"/>
            </a:pPr>
            <a:r>
              <a:rPr lang="zh-CN" altLang="en-US" sz="2800">
                <a:solidFill>
                  <a:srgbClr val="000000"/>
                </a:solidFill>
                <a:sym typeface="宋体" panose="02010600030101010101" pitchFamily="2" charset="-122"/>
              </a:rPr>
              <a:t>秋思      </a:t>
            </a:r>
            <a:r>
              <a: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李白</a:t>
            </a:r>
            <a:endParaRPr lang="zh-CN" altLang="en-US" sz="2800"/>
          </a:p>
        </p:txBody>
      </p:sp>
      <p:sp>
        <p:nvSpPr>
          <p:cNvPr id="24581" name="内容占位符 5"/>
          <p:cNvSpPr>
            <a:spLocks noGrp="1"/>
          </p:cNvSpPr>
          <p:nvPr>
            <p:ph sz="quarter" idx="4"/>
          </p:nvPr>
        </p:nvSpPr>
        <p:spPr>
          <a:xfrm>
            <a:off x="6153150" y="1162050"/>
            <a:ext cx="6039485" cy="5447030"/>
          </a:xfrm>
        </p:spPr>
        <p:txBody>
          <a:bodyPr anchor="t"/>
          <a:lstStyle/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燕支（山）黄叶落，（</a:t>
            </a:r>
            <a:r>
              <a:rPr lang="zh-CN" altLang="en-US" b="1" u="sng">
                <a:solidFill>
                  <a:srgbClr val="000000"/>
                </a:solidFill>
              </a:rPr>
              <a:t>我）妾（独）自登台</a:t>
            </a:r>
            <a:r>
              <a:rPr lang="zh-CN" altLang="en-US" b="1" u="sng">
                <a:solidFill>
                  <a:srgbClr val="000000"/>
                </a:solidFill>
                <a:sym typeface="宋体" panose="02010600030101010101" pitchFamily="2" charset="-122"/>
              </a:rPr>
              <a:t>望（远方）</a:t>
            </a:r>
            <a:r>
              <a:rPr lang="zh-CN" altLang="en-US" b="1" u="sng">
                <a:solidFill>
                  <a:srgbClr val="000000"/>
                </a:solidFill>
              </a:rPr>
              <a:t>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（看见）海上碧云断，单于（带着）秋色来。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胡兵（在）沙塞合，汉使玉关回。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000000"/>
                </a:solidFill>
              </a:rPr>
              <a:t>征客无归日（期），空悲蕙草摧。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zh-CN" altLang="en-US" b="1">
                <a:solidFill>
                  <a:srgbClr val="FF0000"/>
                </a:solidFill>
              </a:rPr>
              <a:t>主语</a:t>
            </a:r>
            <a:r>
              <a:rPr lang="zh-CN" altLang="en-US" b="1">
                <a:solidFill>
                  <a:srgbClr val="000000"/>
                </a:solidFill>
              </a:rPr>
              <a:t>：</a:t>
            </a:r>
            <a:r>
              <a:rPr lang="en-US" altLang="zh-CN" b="1">
                <a:solidFill>
                  <a:srgbClr val="000000"/>
                </a:solidFill>
              </a:rPr>
              <a:t>1</a:t>
            </a:r>
            <a:r>
              <a:rPr lang="zh-CN" altLang="en-US" b="1">
                <a:solidFill>
                  <a:srgbClr val="000000"/>
                </a:solidFill>
              </a:rPr>
              <a:t>、妾（明）</a:t>
            </a:r>
            <a:endParaRPr lang="zh-CN" altLang="en-US" b="1">
              <a:solidFill>
                <a:srgbClr val="000000"/>
              </a:solidFill>
            </a:endParaRPr>
          </a:p>
          <a:p>
            <a:pPr>
              <a:buClr>
                <a:schemeClr val="accent1"/>
              </a:buClr>
              <a:buSzPct val="50000"/>
              <a:buFont typeface="Wingdings 2" panose="05020102010507070707" pitchFamily="2" charset="2"/>
            </a:pPr>
            <a:r>
              <a:rPr lang="en-US" altLang="zh-CN" b="1">
                <a:solidFill>
                  <a:srgbClr val="000000"/>
                </a:solidFill>
              </a:rPr>
              <a:t>           2</a:t>
            </a:r>
            <a:r>
              <a:rPr lang="zh-CN" altLang="en-US" b="1">
                <a:solidFill>
                  <a:srgbClr val="000000"/>
                </a:solidFill>
              </a:rPr>
              <a:t>、诗人（暗）</a:t>
            </a: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24583" name="New picture" hidden="1"/>
          <p:cNvPicPr/>
          <p:nvPr/>
        </p:nvPicPr>
        <p:blipFill>
          <a:blip r:embed="rId1"/>
          <a:stretch>
            <a:fillRect/>
          </a:stretch>
        </p:blipFill>
        <p:spPr>
          <a:xfrm>
            <a:off x="10477500" y="10756900"/>
            <a:ext cx="279400" cy="3048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 build="p"/>
      <p:bldP spid="2458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556635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86055" y="2479675"/>
            <a:ext cx="4530090" cy="1722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</a:t>
            </a:r>
            <a:endParaRPr lang="zh-CN" altLang="en-US" sz="4000" b="1" spc="3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能识别语言变形</a:t>
            </a:r>
            <a:endParaRPr lang="zh-CN" altLang="en-US" sz="4000" b="1" spc="3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H="1">
            <a:off x="6038725" y="1281302"/>
            <a:ext cx="0" cy="316289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6511277" y="3789035"/>
            <a:ext cx="4676669" cy="98034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例3：</a:t>
            </a:r>
            <a:r>
              <a:rPr lang="zh-CN" altLang="zh-CN" sz="2400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片云天</a:t>
            </a:r>
            <a:r>
              <a:rPr lang="zh-CN" altLang="zh-CN" sz="2400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共</a:t>
            </a:r>
            <a:r>
              <a:rPr lang="zh-CN" altLang="zh-CN" sz="2400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远，永夜月</a:t>
            </a:r>
            <a:r>
              <a:rPr lang="zh-CN" altLang="zh-CN" sz="2400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同</a:t>
            </a:r>
            <a:r>
              <a:rPr lang="zh-CN" altLang="zh-CN" sz="2400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孤。</a:t>
            </a:r>
            <a:r>
              <a:rPr lang="zh-CN" altLang="zh-CN" sz="240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（介宾）</a:t>
            </a:r>
            <a:endParaRPr lang="zh-CN" altLang="zh-CN" sz="2400" b="1" spc="15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剪去对角的矩形 12"/>
          <p:cNvSpPr/>
          <p:nvPr>
            <p:custDataLst>
              <p:tags r:id="rId5"/>
            </p:custDataLst>
          </p:nvPr>
        </p:nvSpPr>
        <p:spPr>
          <a:xfrm>
            <a:off x="5380355" y="3789035"/>
            <a:ext cx="670384" cy="67038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6"/>
            </p:custDataLst>
          </p:nvPr>
        </p:nvSpPr>
        <p:spPr>
          <a:xfrm rot="5400000">
            <a:off x="6050739" y="3733771"/>
            <a:ext cx="295545" cy="295545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5418800" y="3856314"/>
            <a:ext cx="592693" cy="504590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8"/>
            </p:custDataLst>
          </p:nvPr>
        </p:nvSpPr>
        <p:spPr>
          <a:xfrm>
            <a:off x="6511277" y="2323321"/>
            <a:ext cx="4676669" cy="980346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例2：</a:t>
            </a:r>
            <a:r>
              <a:rPr lang="zh-CN" altLang="zh-CN" sz="2400" b="1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今夜鄜州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月</a:t>
            </a:r>
            <a:r>
              <a:rPr lang="zh-CN" altLang="zh-CN" sz="2400" b="1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，闺中只独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看</a:t>
            </a:r>
            <a:r>
              <a:rPr lang="zh-CN" altLang="zh-CN" sz="2400" b="1">
                <a:solidFill>
                  <a:srgbClr val="00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。</a:t>
            </a:r>
            <a:r>
              <a:rPr lang="zh-CN" altLang="zh-CN" sz="24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（动宾）</a:t>
            </a:r>
            <a:endParaRPr lang="zh-CN" altLang="zh-CN" sz="2400" b="1" spc="150"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剪去对角的矩形 17"/>
          <p:cNvSpPr/>
          <p:nvPr>
            <p:custDataLst>
              <p:tags r:id="rId9"/>
            </p:custDataLst>
          </p:nvPr>
        </p:nvSpPr>
        <p:spPr>
          <a:xfrm>
            <a:off x="5380355" y="2323321"/>
            <a:ext cx="670384" cy="67038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剪去对角的矩形 6"/>
          <p:cNvSpPr/>
          <p:nvPr>
            <p:custDataLst>
              <p:tags r:id="rId10"/>
            </p:custDataLst>
          </p:nvPr>
        </p:nvSpPr>
        <p:spPr>
          <a:xfrm rot="5400000">
            <a:off x="6050739" y="2267255"/>
            <a:ext cx="295545" cy="295545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5418800" y="2390600"/>
            <a:ext cx="592693" cy="504590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6511290" y="856615"/>
            <a:ext cx="4676775" cy="94488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例1：</a:t>
            </a:r>
            <a:r>
              <a:rPr lang="zh-CN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竹喧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归</a:t>
            </a:r>
            <a:r>
              <a:rPr lang="zh-CN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浣女，莲动</a:t>
            </a:r>
            <a:r>
              <a:rPr lang="zh-CN" altLang="zh-CN" sz="2400" b="1" u="sng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下</a:t>
            </a:r>
            <a:r>
              <a:rPr lang="zh-CN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渔舟。</a:t>
            </a:r>
            <a:r>
              <a:rPr lang="zh-CN" altLang="zh-CN" sz="2400" b="1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（主谓</a:t>
            </a:r>
            <a:r>
              <a:rPr lang="zh-CN" altLang="zh-CN" sz="2400" b="1" smtClean="0"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zh-CN" altLang="en-US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王维</a:t>
            </a:r>
            <a:r>
              <a:rPr lang="en-US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山居秋暝</a:t>
            </a:r>
            <a:r>
              <a:rPr lang="en-US" altLang="zh-CN" sz="2400" b="1">
                <a:solidFill>
                  <a:schemeClr val="tx1"/>
                </a:solidFill>
                <a:latin typeface="明康欧楷" panose="02010609000101010101" charset="-122"/>
                <a:ea typeface="明康欧楷" panose="02010609000101010101" charset="-122"/>
                <a:cs typeface="Times New Roman" panose="02020603050405020304" pitchFamily="18" charset="0"/>
                <a:sym typeface="+mn-ea"/>
              </a:rPr>
              <a:t>》</a:t>
            </a:r>
            <a:endParaRPr lang="zh-CN" altLang="zh-CN" sz="2400" b="1">
              <a:solidFill>
                <a:srgbClr val="000000"/>
              </a:solidFill>
              <a:latin typeface="明康欧楷" panose="02010609000101010101" charset="-122"/>
              <a:ea typeface="明康欧楷" panose="02010609000101010101" charset="-122"/>
              <a:cs typeface="Times New Roman" panose="02020603050405020304" pitchFamily="18" charset="0"/>
            </a:endParaRPr>
          </a:p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明康欧楷" panose="02010609000101010101" charset="-122"/>
              <a:ea typeface="明康欧楷" panose="02010609000101010101" charset="-122"/>
            </a:endParaRPr>
          </a:p>
        </p:txBody>
      </p:sp>
      <p:sp>
        <p:nvSpPr>
          <p:cNvPr id="6" name="剪去对角的矩形 5"/>
          <p:cNvSpPr/>
          <p:nvPr>
            <p:custDataLst>
              <p:tags r:id="rId13"/>
            </p:custDataLst>
          </p:nvPr>
        </p:nvSpPr>
        <p:spPr>
          <a:xfrm>
            <a:off x="5380355" y="856807"/>
            <a:ext cx="670384" cy="670384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剪去对角的矩形 8"/>
          <p:cNvSpPr/>
          <p:nvPr>
            <p:custDataLst>
              <p:tags r:id="rId14"/>
            </p:custDataLst>
          </p:nvPr>
        </p:nvSpPr>
        <p:spPr>
          <a:xfrm rot="5400000">
            <a:off x="6050739" y="801542"/>
            <a:ext cx="295545" cy="295545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5"/>
            </p:custDataLst>
          </p:nvPr>
        </p:nvSpPr>
        <p:spPr>
          <a:xfrm>
            <a:off x="5418800" y="924885"/>
            <a:ext cx="592693" cy="504590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6"/>
            </p:custDataLst>
          </p:nvPr>
        </p:nvSpPr>
        <p:spPr>
          <a:xfrm>
            <a:off x="5817870" y="5304155"/>
            <a:ext cx="5370195" cy="823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266700" algn="just">
              <a:lnSpc>
                <a:spcPts val="3100"/>
              </a:lnSpc>
              <a:spcAft>
                <a:spcPct val="0"/>
              </a:spcAft>
            </a:pPr>
            <a:r>
              <a:rPr lang="zh-CN" altLang="zh-CN" sz="2800" b="1">
                <a:solidFill>
                  <a:srgbClr val="04047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altLang="zh-CN" sz="2800" b="1">
                <a:solidFill>
                  <a:srgbClr val="04047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</a:t>
            </a:r>
            <a:r>
              <a:rPr lang="zh-CN" altLang="zh-CN" sz="2800" b="1">
                <a:solidFill>
                  <a:srgbClr val="04047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）倒装</a:t>
            </a:r>
            <a:r>
              <a:rPr lang="zh-CN" altLang="en-US" sz="2800" b="1">
                <a:solidFill>
                  <a:srgbClr val="04047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（语序的变换）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04047C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556635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86055" y="2479675"/>
            <a:ext cx="4711700" cy="1722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</a:t>
            </a:r>
            <a:endParaRPr lang="zh-CN" altLang="en-US" sz="4000" b="1" spc="3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b="1" spc="3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能识别语言变形</a:t>
            </a:r>
            <a:endParaRPr lang="zh-CN" altLang="en-US" sz="4000" b="1" spc="3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H="1">
            <a:off x="6152199" y="1223705"/>
            <a:ext cx="0" cy="348229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>
            <p:custDataLst>
              <p:tags r:id="rId4"/>
            </p:custDataLst>
          </p:nvPr>
        </p:nvSpPr>
        <p:spPr>
          <a:xfrm>
            <a:off x="6672471" y="3984677"/>
            <a:ext cx="5148934" cy="107934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例3：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日出寒山寺，江流宿雾中。</a:t>
            </a: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千金纵买相如赋，脉脉此情谁诉？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（省介词）</a:t>
            </a:r>
            <a:endParaRPr lang="zh-CN" altLang="zh-CN" sz="2400" b="1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剪去对角的矩形 12"/>
          <p:cNvSpPr/>
          <p:nvPr>
            <p:custDataLst>
              <p:tags r:id="rId5"/>
            </p:custDataLst>
          </p:nvPr>
        </p:nvSpPr>
        <p:spPr>
          <a:xfrm>
            <a:off x="5427345" y="3984677"/>
            <a:ext cx="738082" cy="73808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剪去对角的矩形 13"/>
          <p:cNvSpPr/>
          <p:nvPr>
            <p:custDataLst>
              <p:tags r:id="rId6"/>
            </p:custDataLst>
          </p:nvPr>
        </p:nvSpPr>
        <p:spPr>
          <a:xfrm rot="5400000">
            <a:off x="6165427" y="3923832"/>
            <a:ext cx="325390" cy="325390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5469672" y="4058750"/>
            <a:ext cx="652545" cy="55554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>
            <p:custDataLst>
              <p:tags r:id="rId8"/>
            </p:custDataLst>
          </p:nvPr>
        </p:nvSpPr>
        <p:spPr>
          <a:xfrm>
            <a:off x="6672471" y="2370950"/>
            <a:ext cx="5148934" cy="1079344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例2：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上吞巴蜀下潇湘，怒似连山静镜光。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（省动词）</a:t>
            </a:r>
            <a:endParaRPr lang="zh-CN" altLang="zh-CN" sz="2400" b="1" spc="15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剪去对角的矩形 17"/>
          <p:cNvSpPr/>
          <p:nvPr>
            <p:custDataLst>
              <p:tags r:id="rId9"/>
            </p:custDataLst>
          </p:nvPr>
        </p:nvSpPr>
        <p:spPr>
          <a:xfrm>
            <a:off x="5427345" y="2370950"/>
            <a:ext cx="738082" cy="73808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剪去对角的矩形 6"/>
          <p:cNvSpPr/>
          <p:nvPr>
            <p:custDataLst>
              <p:tags r:id="rId10"/>
            </p:custDataLst>
          </p:nvPr>
        </p:nvSpPr>
        <p:spPr>
          <a:xfrm rot="5400000">
            <a:off x="6165427" y="2309222"/>
            <a:ext cx="325390" cy="325390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>
            <p:custDataLst>
              <p:tags r:id="rId11"/>
            </p:custDataLst>
          </p:nvPr>
        </p:nvSpPr>
        <p:spPr>
          <a:xfrm>
            <a:off x="5469672" y="2445023"/>
            <a:ext cx="652545" cy="55554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12"/>
            </p:custDataLst>
          </p:nvPr>
        </p:nvSpPr>
        <p:spPr>
          <a:xfrm>
            <a:off x="6672485" y="756131"/>
            <a:ext cx="5149051" cy="1040297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例1：</a:t>
            </a:r>
            <a:r>
              <a:rPr lang="zh-CN" altLang="zh-CN" sz="24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剑外忽传收蓟北，初闻涕泪满衣裳。</a:t>
            </a:r>
            <a:r>
              <a:rPr lang="zh-CN" altLang="zh-CN" sz="2400" b="1" spc="15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（省主语）</a:t>
            </a: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endParaRPr lang="zh-CN" altLang="zh-CN" sz="2400" b="1" spc="150">
              <a:solidFill>
                <a:schemeClr val="tx1">
                  <a:lumMod val="85000"/>
                  <a:lumOff val="15000"/>
                </a:schemeClr>
              </a:solidFill>
              <a:latin typeface="明康欧楷" panose="02010609000101010101" charset="-122"/>
              <a:ea typeface="明康欧楷" panose="02010609000101010101" charset="-122"/>
            </a:endParaRPr>
          </a:p>
        </p:txBody>
      </p:sp>
      <p:sp>
        <p:nvSpPr>
          <p:cNvPr id="6" name="剪去对角的矩形 5"/>
          <p:cNvSpPr/>
          <p:nvPr>
            <p:custDataLst>
              <p:tags r:id="rId13"/>
            </p:custDataLst>
          </p:nvPr>
        </p:nvSpPr>
        <p:spPr>
          <a:xfrm>
            <a:off x="5427345" y="756343"/>
            <a:ext cx="738082" cy="738082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剪去对角的矩形 8"/>
          <p:cNvSpPr/>
          <p:nvPr>
            <p:custDataLst>
              <p:tags r:id="rId14"/>
            </p:custDataLst>
          </p:nvPr>
        </p:nvSpPr>
        <p:spPr>
          <a:xfrm rot="5400000">
            <a:off x="6165427" y="695497"/>
            <a:ext cx="325390" cy="325390"/>
          </a:xfrm>
          <a:prstGeom prst="snip2DiagRect">
            <a:avLst>
              <a:gd name="adj1" fmla="val 0"/>
              <a:gd name="adj2" fmla="val 34515"/>
            </a:avLst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sz="2400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>
            <p:custDataLst>
              <p:tags r:id="rId15"/>
            </p:custDataLst>
          </p:nvPr>
        </p:nvSpPr>
        <p:spPr>
          <a:xfrm>
            <a:off x="5469672" y="831296"/>
            <a:ext cx="652545" cy="555545"/>
          </a:xfrm>
          <a:prstGeom prst="rect">
            <a:avLst/>
          </a:prstGeom>
        </p:spPr>
        <p:txBody>
          <a:bodyPr wrap="square"/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6"/>
            </p:custDataLst>
          </p:nvPr>
        </p:nvSpPr>
        <p:spPr>
          <a:xfrm>
            <a:off x="5653405" y="5786755"/>
            <a:ext cx="5581650" cy="823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266700" algn="just">
              <a:lnSpc>
                <a:spcPts val="31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en-US" sz="2800" b="1">
                <a:solidFill>
                  <a:srgbClr val="04047C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（3）省略（不完全句）</a:t>
            </a:r>
            <a:endParaRPr lang="zh-CN" altLang="en-US" sz="2800" b="1" spc="200">
              <a:ln w="3175">
                <a:noFill/>
                <a:prstDash val="dash"/>
              </a:ln>
              <a:solidFill>
                <a:srgbClr val="04047C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98029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71475" y="2291080"/>
            <a:ext cx="4673600" cy="1671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4400" b="1" spc="30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能识别语言变形</a:t>
            </a:r>
            <a:endParaRPr lang="zh-CN" altLang="en-US" sz="4400" b="1" spc="30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6" name="直接连接符 65"/>
          <p:cNvCxnSpPr>
            <a:stCxn id="59" idx="4"/>
            <a:endCxn id="64" idx="0"/>
          </p:cNvCxnSpPr>
          <p:nvPr>
            <p:custDataLst>
              <p:tags r:id="rId3"/>
            </p:custDataLst>
          </p:nvPr>
        </p:nvCxnSpPr>
        <p:spPr>
          <a:xfrm flipH="1">
            <a:off x="6061545" y="2905015"/>
            <a:ext cx="0" cy="13550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987473" y="4210595"/>
            <a:ext cx="3437957" cy="1365340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charset="-122"/>
              </a:rPr>
              <a:t>还原颠倒的词（句）序，把握诗人的真实意图与情感侧重点。</a:t>
            </a:r>
            <a:endParaRPr lang="en-US" altLang="zh-CN" sz="2800" b="1" spc="150">
              <a:solidFill>
                <a:srgbClr val="7030A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3" name="等腰三角形 62"/>
          <p:cNvSpPr/>
          <p:nvPr>
            <p:custDataLst>
              <p:tags r:id="rId5"/>
            </p:custDataLst>
          </p:nvPr>
        </p:nvSpPr>
        <p:spPr>
          <a:xfrm rot="5400000">
            <a:off x="5558155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>
            <p:custDataLst>
              <p:tags r:id="rId6"/>
            </p:custDataLst>
          </p:nvPr>
        </p:nvSpPr>
        <p:spPr>
          <a:xfrm>
            <a:off x="5818990" y="4260512"/>
            <a:ext cx="485110" cy="485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等腰三角形 64"/>
          <p:cNvSpPr/>
          <p:nvPr>
            <p:custDataLst>
              <p:tags r:id="rId7"/>
            </p:custDataLst>
          </p:nvPr>
        </p:nvSpPr>
        <p:spPr>
          <a:xfrm rot="16200000">
            <a:off x="6373000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5869610" y="4250669"/>
            <a:ext cx="388088" cy="503390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987540" y="2369185"/>
            <a:ext cx="3625850" cy="1365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charset="-122"/>
              </a:rPr>
              <a:t>把握词性的改变，体会诗人所炼之“意”。</a:t>
            </a:r>
            <a:endParaRPr lang="en-US" altLang="zh-CN" sz="2800" b="1" spc="150">
              <a:solidFill>
                <a:srgbClr val="7030A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8" name="等腰三角形 57"/>
          <p:cNvSpPr/>
          <p:nvPr>
            <p:custDataLst>
              <p:tags r:id="rId10"/>
            </p:custDataLst>
          </p:nvPr>
        </p:nvSpPr>
        <p:spPr>
          <a:xfrm rot="5400000">
            <a:off x="5558155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11"/>
            </p:custDataLst>
          </p:nvPr>
        </p:nvSpPr>
        <p:spPr>
          <a:xfrm>
            <a:off x="5818990" y="2419905"/>
            <a:ext cx="485110" cy="485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等腰三角形 59"/>
          <p:cNvSpPr/>
          <p:nvPr>
            <p:custDataLst>
              <p:tags r:id="rId12"/>
            </p:custDataLst>
          </p:nvPr>
        </p:nvSpPr>
        <p:spPr>
          <a:xfrm rot="16200000">
            <a:off x="6373000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5866095" y="2410062"/>
            <a:ext cx="388088" cy="503390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2270760" y="626745"/>
            <a:ext cx="9198610" cy="886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前提：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读懂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实词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，抓住能黏合情与景的实词、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虚词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3980293" cy="6858000"/>
          </a:xfrm>
          <a:prstGeom prst="rect">
            <a:avLst/>
          </a:prstGeom>
          <a:solidFill>
            <a:srgbClr val="F2F2F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71475" y="2291080"/>
            <a:ext cx="3236595" cy="1671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400" b="1" spc="300">
                <a:solidFill>
                  <a:srgbClr val="2E75B6"/>
                </a:solidFill>
                <a:latin typeface="微软雅黑" panose="020B0503020204020204" charset="-122"/>
                <a:ea typeface="微软雅黑" panose="020B0503020204020204" charset="-122"/>
              </a:rPr>
              <a:t>一、能识别语言变形</a:t>
            </a:r>
            <a:endParaRPr lang="zh-CN" altLang="en-US" sz="4400" b="1" spc="300">
              <a:solidFill>
                <a:srgbClr val="2E75B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6" name="直接连接符 65"/>
          <p:cNvCxnSpPr>
            <a:stCxn id="59" idx="4"/>
            <a:endCxn id="64" idx="0"/>
          </p:cNvCxnSpPr>
          <p:nvPr>
            <p:custDataLst>
              <p:tags r:id="rId3"/>
            </p:custDataLst>
          </p:nvPr>
        </p:nvCxnSpPr>
        <p:spPr>
          <a:xfrm flipH="1">
            <a:off x="6061545" y="2905015"/>
            <a:ext cx="0" cy="135509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6987473" y="4210595"/>
            <a:ext cx="3437957" cy="1365340"/>
          </a:xfrm>
          <a:prstGeom prst="rect">
            <a:avLst/>
          </a:prstGeom>
          <a:noFill/>
        </p:spPr>
        <p:txBody>
          <a:bodyPr wrap="square" rtlCol="0">
            <a:normAutofit fontScale="90000" lnSpcReduction="10000"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charset="-122"/>
              </a:rPr>
              <a:t>还原颠倒的词（句）序，把握诗人的真实意图与情感侧重点。</a:t>
            </a:r>
            <a:endParaRPr lang="en-US" altLang="zh-CN" sz="2800" b="1" spc="150">
              <a:solidFill>
                <a:srgbClr val="7030A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3" name="等腰三角形 62"/>
          <p:cNvSpPr/>
          <p:nvPr>
            <p:custDataLst>
              <p:tags r:id="rId5"/>
            </p:custDataLst>
          </p:nvPr>
        </p:nvSpPr>
        <p:spPr>
          <a:xfrm rot="5400000">
            <a:off x="5558155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4" name="椭圆 63"/>
          <p:cNvSpPr/>
          <p:nvPr>
            <p:custDataLst>
              <p:tags r:id="rId6"/>
            </p:custDataLst>
          </p:nvPr>
        </p:nvSpPr>
        <p:spPr>
          <a:xfrm>
            <a:off x="5818990" y="4260512"/>
            <a:ext cx="485110" cy="4851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等腰三角形 64"/>
          <p:cNvSpPr/>
          <p:nvPr>
            <p:custDataLst>
              <p:tags r:id="rId7"/>
            </p:custDataLst>
          </p:nvPr>
        </p:nvSpPr>
        <p:spPr>
          <a:xfrm rot="16200000">
            <a:off x="6373000" y="4426434"/>
            <a:ext cx="191935" cy="153267"/>
          </a:xfrm>
          <a:prstGeom prst="triangl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5869610" y="4250669"/>
            <a:ext cx="388088" cy="503390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6987540" y="2369185"/>
            <a:ext cx="3625850" cy="1365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Arial" panose="020B0604020202020204" pitchFamily="34" charset="0"/>
                <a:ea typeface="微软雅黑" panose="020B0503020204020204" charset="-122"/>
              </a:rPr>
              <a:t>把握词性的改变，体会诗人所炼之“意”。</a:t>
            </a:r>
            <a:endParaRPr lang="en-US" altLang="zh-CN" sz="2800" b="1" spc="150">
              <a:solidFill>
                <a:srgbClr val="7030A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8" name="等腰三角形 57"/>
          <p:cNvSpPr/>
          <p:nvPr>
            <p:custDataLst>
              <p:tags r:id="rId10"/>
            </p:custDataLst>
          </p:nvPr>
        </p:nvSpPr>
        <p:spPr>
          <a:xfrm rot="5400000">
            <a:off x="5558155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椭圆 58"/>
          <p:cNvSpPr/>
          <p:nvPr>
            <p:custDataLst>
              <p:tags r:id="rId11"/>
            </p:custDataLst>
          </p:nvPr>
        </p:nvSpPr>
        <p:spPr>
          <a:xfrm>
            <a:off x="5818990" y="2419905"/>
            <a:ext cx="485110" cy="4851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altLang="zh-CN" b="1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0" name="等腰三角形 59"/>
          <p:cNvSpPr/>
          <p:nvPr>
            <p:custDataLst>
              <p:tags r:id="rId12"/>
            </p:custDataLst>
          </p:nvPr>
        </p:nvSpPr>
        <p:spPr>
          <a:xfrm rot="16200000">
            <a:off x="6373000" y="2585827"/>
            <a:ext cx="191935" cy="15326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5866095" y="2410062"/>
            <a:ext cx="388088" cy="503390"/>
          </a:xfrm>
          <a:prstGeom prst="rect">
            <a:avLst/>
          </a:prstGeom>
        </p:spPr>
        <p:txBody>
          <a:bodyPr wrap="square">
            <a:normAutofit fontScale="925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Title 6"/>
          <p:cNvSpPr txBox="1"/>
          <p:nvPr>
            <p:custDataLst>
              <p:tags r:id="rId14"/>
            </p:custDataLst>
          </p:nvPr>
        </p:nvSpPr>
        <p:spPr>
          <a:xfrm>
            <a:off x="2270760" y="626745"/>
            <a:ext cx="9198610" cy="8864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40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前提：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读懂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实词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，抓住能黏合情与景的实词、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虚词</a:t>
            </a:r>
            <a:r>
              <a:rPr lang="zh-CN" altLang="en-US" sz="2800" spc="200">
                <a:ln w="3175">
                  <a:noFill/>
                  <a:prstDash val="dash"/>
                </a:ln>
                <a:solidFill>
                  <a:srgbClr val="FF0000"/>
                </a:solidFill>
                <a:latin typeface="明康欧楷" panose="02010609000101010101" charset="-122"/>
                <a:ea typeface="明康欧楷" panose="02010609000101010101" charset="-122"/>
                <a:cs typeface="微软雅黑" panose="020B0503020204020204" charset="-122"/>
              </a:rPr>
              <a:t>。</a:t>
            </a:r>
            <a:endParaRPr lang="zh-CN" altLang="en-US" sz="2800" spc="200">
              <a:ln w="3175">
                <a:noFill/>
                <a:prstDash val="dash"/>
              </a:ln>
              <a:solidFill>
                <a:srgbClr val="FF0000"/>
              </a:solidFill>
              <a:latin typeface="明康欧楷" panose="02010609000101010101" charset="-122"/>
              <a:ea typeface="明康欧楷" panose="02010609000101010101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635" cy="6858635"/>
          </a:xfrm>
          <a:prstGeom prst="rect">
            <a:avLst/>
          </a:prstGeom>
          <a:pattFill prst="pct5">
            <a:fgClr>
              <a:srgbClr val="266CBA"/>
            </a:fgClr>
            <a:bgClr>
              <a:srgbClr val="FFFFFF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1066809" y="1066781"/>
            <a:ext cx="10134681" cy="4724438"/>
          </a:xfrm>
          <a:prstGeom prst="rect">
            <a:avLst/>
          </a:prstGeom>
          <a:solidFill>
            <a:srgbClr val="FFFFFF"/>
          </a:solidFill>
          <a:ln w="25400">
            <a:solidFill>
              <a:srgbClr val="71A6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-66040" y="2133600"/>
            <a:ext cx="4485640" cy="1981200"/>
          </a:xfrm>
          <a:prstGeom prst="rect">
            <a:avLst/>
          </a:prstGeom>
          <a:solidFill>
            <a:srgbClr val="266C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92125" y="2438400"/>
            <a:ext cx="3622675" cy="1371600"/>
          </a:xfrm>
          <a:prstGeom prst="rect">
            <a:avLst/>
          </a:prstGeom>
          <a:noFill/>
        </p:spPr>
        <p:txBody>
          <a:bodyPr wrap="square" lIns="63500" tIns="25400" rIns="63500" bIns="25400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36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能识别语言变形</a:t>
            </a:r>
            <a:endParaRPr lang="zh-CN" altLang="en-US" sz="3600" b="1" spc="3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4622165" y="1737360"/>
            <a:ext cx="6365240" cy="362140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altLang="zh-CN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</a:t>
            </a:r>
            <a:r>
              <a:rPr lang="zh-CN" altLang="en-US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lang="en-US" altLang="zh-CN" sz="2800" b="1" spc="200">
                <a:ln w="3175">
                  <a:noFill/>
                  <a:prstDash val="dash"/>
                </a:ln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注意诗词中的省略，用语法、联想和想象填补诗人留下的空白。</a:t>
            </a:r>
            <a:endParaRPr lang="en-US" altLang="zh-CN" sz="2800" b="1" spc="200">
              <a:ln w="3175">
                <a:noFill/>
                <a:prstDash val="dash"/>
              </a:ln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（1）成分省略要补全</a:t>
            </a:r>
            <a:endParaRPr lang="en-US" altLang="zh-CN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（2）列锦式省略要还原意象组合的画面</a:t>
            </a:r>
            <a:endParaRPr lang="en-US" altLang="zh-CN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（3）互文式省略要合二为一来“见义”</a:t>
            </a:r>
            <a:endParaRPr lang="en-US" altLang="zh-CN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en-US" altLang="zh-CN" sz="2400" b="1" spc="200">
                <a:ln w="3175">
                  <a:noFill/>
                  <a:prstDash val="dash"/>
                </a:ln>
                <a:solidFill>
                  <a:srgbClr val="40404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（4）诗意省略要联想想象</a:t>
            </a:r>
            <a:endParaRPr lang="en-US" altLang="zh-CN" sz="2400" b="1" spc="200">
              <a:ln w="3175">
                <a:noFill/>
                <a:prstDash val="dash"/>
              </a:ln>
              <a:solidFill>
                <a:srgbClr val="40404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文框 4"/>
          <p:cNvSpPr/>
          <p:nvPr>
            <p:custDataLst>
              <p:tags r:id="rId1"/>
            </p:custDataLst>
          </p:nvPr>
        </p:nvSpPr>
        <p:spPr>
          <a:xfrm>
            <a:off x="459105" y="461645"/>
            <a:ext cx="11292205" cy="5934075"/>
          </a:xfrm>
          <a:prstGeom prst="frame">
            <a:avLst>
              <a:gd name="adj1" fmla="val 1004"/>
            </a:avLst>
          </a:prstGeom>
          <a:solidFill>
            <a:srgbClr val="9BC4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任意多边形: 形状 20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0800000" flipH="1" flipV="1">
            <a:off x="100012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1385" y="0"/>
                </a:moveTo>
                <a:lnTo>
                  <a:pt x="1410" y="36"/>
                </a:lnTo>
                <a:cubicBezTo>
                  <a:pt x="1439" y="68"/>
                  <a:pt x="1474" y="98"/>
                  <a:pt x="1515" y="125"/>
                </a:cubicBezTo>
                <a:lnTo>
                  <a:pt x="1542" y="139"/>
                </a:lnTo>
                <a:cubicBezTo>
                  <a:pt x="1540" y="139"/>
                  <a:pt x="1291" y="309"/>
                  <a:pt x="1257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5" y="1252"/>
                </a:lnTo>
                <a:lnTo>
                  <a:pt x="905" y="700"/>
                </a:lnTo>
                <a:cubicBezTo>
                  <a:pt x="929" y="237"/>
                  <a:pt x="1385" y="5"/>
                  <a:pt x="1385" y="0"/>
                </a:cubicBezTo>
                <a:close/>
                <a:moveTo>
                  <a:pt x="480" y="0"/>
                </a:moveTo>
                <a:lnTo>
                  <a:pt x="505" y="36"/>
                </a:lnTo>
                <a:cubicBezTo>
                  <a:pt x="534" y="68"/>
                  <a:pt x="569" y="98"/>
                  <a:pt x="610" y="125"/>
                </a:cubicBezTo>
                <a:lnTo>
                  <a:pt x="637" y="139"/>
                </a:lnTo>
                <a:cubicBezTo>
                  <a:pt x="635" y="139"/>
                  <a:pt x="386" y="309"/>
                  <a:pt x="352" y="635"/>
                </a:cubicBezTo>
                <a:lnTo>
                  <a:pt x="682" y="635"/>
                </a:lnTo>
                <a:lnTo>
                  <a:pt x="682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0" y="0"/>
                </a:cubicBezTo>
                <a:close/>
              </a:path>
            </a:pathLst>
          </a:custGeom>
          <a:solidFill>
            <a:srgbClr val="CDE2F8"/>
          </a:solidFill>
          <a:ln w="317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任意多边形: 形状 19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 flipH="1" flipV="1">
            <a:off x="819785" y="302895"/>
            <a:ext cx="1007745" cy="795020"/>
          </a:xfrm>
          <a:custGeom>
            <a:avLst/>
            <a:gdLst>
              <a:gd name="connsiteX0" fmla="*/ 207995 w 295275"/>
              <a:gd name="connsiteY0" fmla="*/ 0 h 599179"/>
              <a:gd name="connsiteX1" fmla="*/ 218480 w 295275"/>
              <a:gd name="connsiteY1" fmla="*/ 17025 h 599179"/>
              <a:gd name="connsiteX2" fmla="*/ 263922 w 295275"/>
              <a:gd name="connsiteY2" fmla="*/ 59952 h 599179"/>
              <a:gd name="connsiteX3" fmla="*/ 275967 w 295275"/>
              <a:gd name="connsiteY3" fmla="*/ 66705 h 599179"/>
              <a:gd name="connsiteX4" fmla="*/ 258864 w 295275"/>
              <a:gd name="connsiteY4" fmla="*/ 77309 h 599179"/>
              <a:gd name="connsiteX5" fmla="*/ 164932 w 295275"/>
              <a:gd name="connsiteY5" fmla="*/ 229252 h 599179"/>
              <a:gd name="connsiteX6" fmla="*/ 145322 w 295275"/>
              <a:gd name="connsiteY6" fmla="*/ 303904 h 599179"/>
              <a:gd name="connsiteX7" fmla="*/ 295275 w 295275"/>
              <a:gd name="connsiteY7" fmla="*/ 303904 h 599179"/>
              <a:gd name="connsiteX8" fmla="*/ 295275 w 295275"/>
              <a:gd name="connsiteY8" fmla="*/ 599179 h 599179"/>
              <a:gd name="connsiteX9" fmla="*/ 0 w 295275"/>
              <a:gd name="connsiteY9" fmla="*/ 599179 h 599179"/>
              <a:gd name="connsiteX10" fmla="*/ 0 w 295275"/>
              <a:gd name="connsiteY10" fmla="*/ 303904 h 599179"/>
              <a:gd name="connsiteX11" fmla="*/ 5952 w 295275"/>
              <a:gd name="connsiteY11" fmla="*/ 269304 h 599179"/>
              <a:gd name="connsiteX12" fmla="*/ 204540 w 295275"/>
              <a:gd name="connsiteY12" fmla="*/ 547 h 599179"/>
              <a:gd name="connsiteX0-1" fmla="*/ 207995 w 295275"/>
              <a:gd name="connsiteY0-2" fmla="*/ 0 h 599179"/>
              <a:gd name="connsiteX1-3" fmla="*/ 218480 w 295275"/>
              <a:gd name="connsiteY1-4" fmla="*/ 17025 h 599179"/>
              <a:gd name="connsiteX2-5" fmla="*/ 263922 w 295275"/>
              <a:gd name="connsiteY2-6" fmla="*/ 59952 h 599179"/>
              <a:gd name="connsiteX3-7" fmla="*/ 275967 w 295275"/>
              <a:gd name="connsiteY3-8" fmla="*/ 66705 h 599179"/>
              <a:gd name="connsiteX4-9" fmla="*/ 258864 w 295275"/>
              <a:gd name="connsiteY4-10" fmla="*/ 77309 h 599179"/>
              <a:gd name="connsiteX5-11" fmla="*/ 164932 w 295275"/>
              <a:gd name="connsiteY5-12" fmla="*/ 229252 h 599179"/>
              <a:gd name="connsiteX6-13" fmla="*/ 152376 w 295275"/>
              <a:gd name="connsiteY6-14" fmla="*/ 303904 h 599179"/>
              <a:gd name="connsiteX7-15" fmla="*/ 295275 w 295275"/>
              <a:gd name="connsiteY7-16" fmla="*/ 303904 h 599179"/>
              <a:gd name="connsiteX8-17" fmla="*/ 295275 w 295275"/>
              <a:gd name="connsiteY8-18" fmla="*/ 599179 h 599179"/>
              <a:gd name="connsiteX9-19" fmla="*/ 0 w 295275"/>
              <a:gd name="connsiteY9-20" fmla="*/ 599179 h 599179"/>
              <a:gd name="connsiteX10-21" fmla="*/ 0 w 295275"/>
              <a:gd name="connsiteY10-22" fmla="*/ 303904 h 599179"/>
              <a:gd name="connsiteX11-23" fmla="*/ 5952 w 295275"/>
              <a:gd name="connsiteY11-24" fmla="*/ 269304 h 599179"/>
              <a:gd name="connsiteX12-25" fmla="*/ 204540 w 295275"/>
              <a:gd name="connsiteY12-26" fmla="*/ 547 h 599179"/>
              <a:gd name="connsiteX13" fmla="*/ 207995 w 295275"/>
              <a:gd name="connsiteY13" fmla="*/ 0 h 599179"/>
              <a:gd name="connsiteX0-27" fmla="*/ 207995 w 295275"/>
              <a:gd name="connsiteY0-28" fmla="*/ 0 h 599179"/>
              <a:gd name="connsiteX1-29" fmla="*/ 218480 w 295275"/>
              <a:gd name="connsiteY1-30" fmla="*/ 17025 h 599179"/>
              <a:gd name="connsiteX2-31" fmla="*/ 263922 w 295275"/>
              <a:gd name="connsiteY2-32" fmla="*/ 59952 h 599179"/>
              <a:gd name="connsiteX3-33" fmla="*/ 275967 w 295275"/>
              <a:gd name="connsiteY3-34" fmla="*/ 66705 h 599179"/>
              <a:gd name="connsiteX4-35" fmla="*/ 258864 w 295275"/>
              <a:gd name="connsiteY4-36" fmla="*/ 77309 h 599179"/>
              <a:gd name="connsiteX5-37" fmla="*/ 164932 w 295275"/>
              <a:gd name="connsiteY5-38" fmla="*/ 229252 h 599179"/>
              <a:gd name="connsiteX6-39" fmla="*/ 152376 w 295275"/>
              <a:gd name="connsiteY6-40" fmla="*/ 303904 h 599179"/>
              <a:gd name="connsiteX7-41" fmla="*/ 295275 w 295275"/>
              <a:gd name="connsiteY7-42" fmla="*/ 303904 h 599179"/>
              <a:gd name="connsiteX8-43" fmla="*/ 295275 w 295275"/>
              <a:gd name="connsiteY8-44" fmla="*/ 599179 h 599179"/>
              <a:gd name="connsiteX9-45" fmla="*/ 0 w 295275"/>
              <a:gd name="connsiteY9-46" fmla="*/ 599179 h 599179"/>
              <a:gd name="connsiteX10-47" fmla="*/ 0 w 295275"/>
              <a:gd name="connsiteY10-48" fmla="*/ 303904 h 599179"/>
              <a:gd name="connsiteX11-49" fmla="*/ 5952 w 295275"/>
              <a:gd name="connsiteY11-50" fmla="*/ 269304 h 599179"/>
              <a:gd name="connsiteX12-51" fmla="*/ 204540 w 295275"/>
              <a:gd name="connsiteY12-52" fmla="*/ 547 h 599179"/>
              <a:gd name="connsiteX13-53" fmla="*/ 207995 w 295275"/>
              <a:gd name="connsiteY13-54" fmla="*/ 0 h 599179"/>
              <a:gd name="connsiteX0-55" fmla="*/ 207995 w 295275"/>
              <a:gd name="connsiteY0-56" fmla="*/ 0 h 599179"/>
              <a:gd name="connsiteX1-57" fmla="*/ 218480 w 295275"/>
              <a:gd name="connsiteY1-58" fmla="*/ 17025 h 599179"/>
              <a:gd name="connsiteX2-59" fmla="*/ 263922 w 295275"/>
              <a:gd name="connsiteY2-60" fmla="*/ 59952 h 599179"/>
              <a:gd name="connsiteX3-61" fmla="*/ 275967 w 295275"/>
              <a:gd name="connsiteY3-62" fmla="*/ 66705 h 599179"/>
              <a:gd name="connsiteX4-63" fmla="*/ 258864 w 295275"/>
              <a:gd name="connsiteY4-64" fmla="*/ 77309 h 599179"/>
              <a:gd name="connsiteX5-65" fmla="*/ 164932 w 295275"/>
              <a:gd name="connsiteY5-66" fmla="*/ 229252 h 599179"/>
              <a:gd name="connsiteX6-67" fmla="*/ 152376 w 295275"/>
              <a:gd name="connsiteY6-68" fmla="*/ 303904 h 599179"/>
              <a:gd name="connsiteX7-69" fmla="*/ 295275 w 295275"/>
              <a:gd name="connsiteY7-70" fmla="*/ 303904 h 599179"/>
              <a:gd name="connsiteX8-71" fmla="*/ 295275 w 295275"/>
              <a:gd name="connsiteY8-72" fmla="*/ 599179 h 599179"/>
              <a:gd name="connsiteX9-73" fmla="*/ 0 w 295275"/>
              <a:gd name="connsiteY9-74" fmla="*/ 599179 h 599179"/>
              <a:gd name="connsiteX10-75" fmla="*/ 0 w 295275"/>
              <a:gd name="connsiteY10-76" fmla="*/ 303904 h 599179"/>
              <a:gd name="connsiteX11-77" fmla="*/ 5952 w 295275"/>
              <a:gd name="connsiteY11-78" fmla="*/ 269304 h 599179"/>
              <a:gd name="connsiteX12-79" fmla="*/ 204540 w 295275"/>
              <a:gd name="connsiteY12-80" fmla="*/ 547 h 599179"/>
              <a:gd name="connsiteX13-81" fmla="*/ 207995 w 295275"/>
              <a:gd name="connsiteY13-82" fmla="*/ 0 h 599179"/>
              <a:gd name="connsiteX0-83" fmla="*/ 207995 w 295275"/>
              <a:gd name="connsiteY0-84" fmla="*/ 0 h 599179"/>
              <a:gd name="connsiteX1-85" fmla="*/ 218480 w 295275"/>
              <a:gd name="connsiteY1-86" fmla="*/ 17025 h 599179"/>
              <a:gd name="connsiteX2-87" fmla="*/ 263922 w 295275"/>
              <a:gd name="connsiteY2-88" fmla="*/ 59952 h 599179"/>
              <a:gd name="connsiteX3-89" fmla="*/ 275967 w 295275"/>
              <a:gd name="connsiteY3-90" fmla="*/ 66705 h 599179"/>
              <a:gd name="connsiteX4-91" fmla="*/ 258864 w 295275"/>
              <a:gd name="connsiteY4-92" fmla="*/ 77309 h 599179"/>
              <a:gd name="connsiteX5-93" fmla="*/ 152376 w 295275"/>
              <a:gd name="connsiteY5-94" fmla="*/ 303904 h 599179"/>
              <a:gd name="connsiteX6-95" fmla="*/ 295275 w 295275"/>
              <a:gd name="connsiteY6-96" fmla="*/ 303904 h 599179"/>
              <a:gd name="connsiteX7-97" fmla="*/ 295275 w 295275"/>
              <a:gd name="connsiteY7-98" fmla="*/ 599179 h 599179"/>
              <a:gd name="connsiteX8-99" fmla="*/ 0 w 295275"/>
              <a:gd name="connsiteY8-100" fmla="*/ 599179 h 599179"/>
              <a:gd name="connsiteX9-101" fmla="*/ 0 w 295275"/>
              <a:gd name="connsiteY9-102" fmla="*/ 303904 h 599179"/>
              <a:gd name="connsiteX10-103" fmla="*/ 5952 w 295275"/>
              <a:gd name="connsiteY10-104" fmla="*/ 269304 h 599179"/>
              <a:gd name="connsiteX11-105" fmla="*/ 204540 w 295275"/>
              <a:gd name="connsiteY11-106" fmla="*/ 547 h 599179"/>
              <a:gd name="connsiteX12-107" fmla="*/ 207995 w 295275"/>
              <a:gd name="connsiteY12-108" fmla="*/ 0 h 599179"/>
              <a:gd name="connsiteX0-109" fmla="*/ 207995 w 295275"/>
              <a:gd name="connsiteY0-110" fmla="*/ 0 h 599179"/>
              <a:gd name="connsiteX1-111" fmla="*/ 218480 w 295275"/>
              <a:gd name="connsiteY1-112" fmla="*/ 17025 h 599179"/>
              <a:gd name="connsiteX2-113" fmla="*/ 263922 w 295275"/>
              <a:gd name="connsiteY2-114" fmla="*/ 59952 h 599179"/>
              <a:gd name="connsiteX3-115" fmla="*/ 275967 w 295275"/>
              <a:gd name="connsiteY3-116" fmla="*/ 66705 h 599179"/>
              <a:gd name="connsiteX4-117" fmla="*/ 258864 w 295275"/>
              <a:gd name="connsiteY4-118" fmla="*/ 77309 h 599179"/>
              <a:gd name="connsiteX5-119" fmla="*/ 152376 w 295275"/>
              <a:gd name="connsiteY5-120" fmla="*/ 303904 h 599179"/>
              <a:gd name="connsiteX6-121" fmla="*/ 295275 w 295275"/>
              <a:gd name="connsiteY6-122" fmla="*/ 303904 h 599179"/>
              <a:gd name="connsiteX7-123" fmla="*/ 295275 w 295275"/>
              <a:gd name="connsiteY7-124" fmla="*/ 599179 h 599179"/>
              <a:gd name="connsiteX8-125" fmla="*/ 0 w 295275"/>
              <a:gd name="connsiteY8-126" fmla="*/ 599179 h 599179"/>
              <a:gd name="connsiteX9-127" fmla="*/ 0 w 295275"/>
              <a:gd name="connsiteY9-128" fmla="*/ 303904 h 599179"/>
              <a:gd name="connsiteX10-129" fmla="*/ 5952 w 295275"/>
              <a:gd name="connsiteY10-130" fmla="*/ 269304 h 599179"/>
              <a:gd name="connsiteX11-131" fmla="*/ 204540 w 295275"/>
              <a:gd name="connsiteY11-132" fmla="*/ 547 h 599179"/>
              <a:gd name="connsiteX12-133" fmla="*/ 207995 w 295275"/>
              <a:gd name="connsiteY12-134" fmla="*/ 0 h 599179"/>
              <a:gd name="connsiteX0-135" fmla="*/ 207995 w 295275"/>
              <a:gd name="connsiteY0-136" fmla="*/ 0 h 599179"/>
              <a:gd name="connsiteX1-137" fmla="*/ 218480 w 295275"/>
              <a:gd name="connsiteY1-138" fmla="*/ 17025 h 599179"/>
              <a:gd name="connsiteX2-139" fmla="*/ 263922 w 295275"/>
              <a:gd name="connsiteY2-140" fmla="*/ 59952 h 599179"/>
              <a:gd name="connsiteX3-141" fmla="*/ 275967 w 295275"/>
              <a:gd name="connsiteY3-142" fmla="*/ 66705 h 599179"/>
              <a:gd name="connsiteX4-143" fmla="*/ 152376 w 295275"/>
              <a:gd name="connsiteY4-144" fmla="*/ 303904 h 599179"/>
              <a:gd name="connsiteX5-145" fmla="*/ 295275 w 295275"/>
              <a:gd name="connsiteY5-146" fmla="*/ 303904 h 599179"/>
              <a:gd name="connsiteX6-147" fmla="*/ 295275 w 295275"/>
              <a:gd name="connsiteY6-148" fmla="*/ 599179 h 599179"/>
              <a:gd name="connsiteX7-149" fmla="*/ 0 w 295275"/>
              <a:gd name="connsiteY7-150" fmla="*/ 599179 h 599179"/>
              <a:gd name="connsiteX8-151" fmla="*/ 0 w 295275"/>
              <a:gd name="connsiteY8-152" fmla="*/ 303904 h 599179"/>
              <a:gd name="connsiteX9-153" fmla="*/ 5952 w 295275"/>
              <a:gd name="connsiteY9-154" fmla="*/ 269304 h 599179"/>
              <a:gd name="connsiteX10-155" fmla="*/ 204540 w 295275"/>
              <a:gd name="connsiteY10-156" fmla="*/ 547 h 599179"/>
              <a:gd name="connsiteX11-157" fmla="*/ 207995 w 295275"/>
              <a:gd name="connsiteY11-158" fmla="*/ 0 h 599179"/>
              <a:gd name="connsiteX0-159" fmla="*/ 207995 w 295275"/>
              <a:gd name="connsiteY0-160" fmla="*/ 0 h 599179"/>
              <a:gd name="connsiteX1-161" fmla="*/ 218480 w 295275"/>
              <a:gd name="connsiteY1-162" fmla="*/ 17025 h 599179"/>
              <a:gd name="connsiteX2-163" fmla="*/ 263922 w 295275"/>
              <a:gd name="connsiteY2-164" fmla="*/ 59952 h 599179"/>
              <a:gd name="connsiteX3-165" fmla="*/ 275967 w 295275"/>
              <a:gd name="connsiteY3-166" fmla="*/ 66705 h 599179"/>
              <a:gd name="connsiteX4-167" fmla="*/ 152376 w 295275"/>
              <a:gd name="connsiteY4-168" fmla="*/ 303904 h 599179"/>
              <a:gd name="connsiteX5-169" fmla="*/ 295275 w 295275"/>
              <a:gd name="connsiteY5-170" fmla="*/ 303904 h 599179"/>
              <a:gd name="connsiteX6-171" fmla="*/ 295275 w 295275"/>
              <a:gd name="connsiteY6-172" fmla="*/ 599179 h 599179"/>
              <a:gd name="connsiteX7-173" fmla="*/ 0 w 295275"/>
              <a:gd name="connsiteY7-174" fmla="*/ 599179 h 599179"/>
              <a:gd name="connsiteX8-175" fmla="*/ 0 w 295275"/>
              <a:gd name="connsiteY8-176" fmla="*/ 303904 h 599179"/>
              <a:gd name="connsiteX9-177" fmla="*/ 5952 w 295275"/>
              <a:gd name="connsiteY9-178" fmla="*/ 269304 h 599179"/>
              <a:gd name="connsiteX10-179" fmla="*/ 204540 w 295275"/>
              <a:gd name="connsiteY10-180" fmla="*/ 547 h 599179"/>
              <a:gd name="connsiteX11-181" fmla="*/ 207995 w 295275"/>
              <a:gd name="connsiteY11-182" fmla="*/ 0 h 599179"/>
              <a:gd name="connsiteX0-183" fmla="*/ 207995 w 295275"/>
              <a:gd name="connsiteY0-184" fmla="*/ 0 h 599179"/>
              <a:gd name="connsiteX1-185" fmla="*/ 218480 w 295275"/>
              <a:gd name="connsiteY1-186" fmla="*/ 17025 h 599179"/>
              <a:gd name="connsiteX2-187" fmla="*/ 263922 w 295275"/>
              <a:gd name="connsiteY2-188" fmla="*/ 59952 h 599179"/>
              <a:gd name="connsiteX3-189" fmla="*/ 275967 w 295275"/>
              <a:gd name="connsiteY3-190" fmla="*/ 66705 h 599179"/>
              <a:gd name="connsiteX4-191" fmla="*/ 152376 w 295275"/>
              <a:gd name="connsiteY4-192" fmla="*/ 303904 h 599179"/>
              <a:gd name="connsiteX5-193" fmla="*/ 295275 w 295275"/>
              <a:gd name="connsiteY5-194" fmla="*/ 303904 h 599179"/>
              <a:gd name="connsiteX6-195" fmla="*/ 295275 w 295275"/>
              <a:gd name="connsiteY6-196" fmla="*/ 599179 h 599179"/>
              <a:gd name="connsiteX7-197" fmla="*/ 0 w 295275"/>
              <a:gd name="connsiteY7-198" fmla="*/ 599179 h 599179"/>
              <a:gd name="connsiteX8-199" fmla="*/ 0 w 295275"/>
              <a:gd name="connsiteY8-200" fmla="*/ 303904 h 599179"/>
              <a:gd name="connsiteX9-201" fmla="*/ 5952 w 295275"/>
              <a:gd name="connsiteY9-202" fmla="*/ 269304 h 599179"/>
              <a:gd name="connsiteX10-203" fmla="*/ 204540 w 295275"/>
              <a:gd name="connsiteY10-204" fmla="*/ 547 h 599179"/>
              <a:gd name="connsiteX11-205" fmla="*/ 207995 w 295275"/>
              <a:gd name="connsiteY11-206" fmla="*/ 0 h 599179"/>
              <a:gd name="connsiteX0-207" fmla="*/ 207995 w 295275"/>
              <a:gd name="connsiteY0-208" fmla="*/ 0 h 599179"/>
              <a:gd name="connsiteX1-209" fmla="*/ 218480 w 295275"/>
              <a:gd name="connsiteY1-210" fmla="*/ 17025 h 599179"/>
              <a:gd name="connsiteX2-211" fmla="*/ 263922 w 295275"/>
              <a:gd name="connsiteY2-212" fmla="*/ 59952 h 599179"/>
              <a:gd name="connsiteX3-213" fmla="*/ 275967 w 295275"/>
              <a:gd name="connsiteY3-214" fmla="*/ 66705 h 599179"/>
              <a:gd name="connsiteX4-215" fmla="*/ 152376 w 295275"/>
              <a:gd name="connsiteY4-216" fmla="*/ 303904 h 599179"/>
              <a:gd name="connsiteX5-217" fmla="*/ 295275 w 295275"/>
              <a:gd name="connsiteY5-218" fmla="*/ 303904 h 599179"/>
              <a:gd name="connsiteX6-219" fmla="*/ 295275 w 295275"/>
              <a:gd name="connsiteY6-220" fmla="*/ 599179 h 599179"/>
              <a:gd name="connsiteX7-221" fmla="*/ 0 w 295275"/>
              <a:gd name="connsiteY7-222" fmla="*/ 599179 h 599179"/>
              <a:gd name="connsiteX8-223" fmla="*/ 0 w 295275"/>
              <a:gd name="connsiteY8-224" fmla="*/ 303904 h 599179"/>
              <a:gd name="connsiteX9-225" fmla="*/ 5952 w 295275"/>
              <a:gd name="connsiteY9-226" fmla="*/ 269304 h 599179"/>
              <a:gd name="connsiteX10-227" fmla="*/ 204540 w 295275"/>
              <a:gd name="connsiteY10-228" fmla="*/ 547 h 599179"/>
              <a:gd name="connsiteX11-229" fmla="*/ 207995 w 295275"/>
              <a:gd name="connsiteY11-230" fmla="*/ 0 h 599179"/>
              <a:gd name="connsiteX0-231" fmla="*/ 207995 w 295275"/>
              <a:gd name="connsiteY0-232" fmla="*/ 0 h 599179"/>
              <a:gd name="connsiteX1-233" fmla="*/ 218480 w 295275"/>
              <a:gd name="connsiteY1-234" fmla="*/ 17025 h 599179"/>
              <a:gd name="connsiteX2-235" fmla="*/ 263922 w 295275"/>
              <a:gd name="connsiteY2-236" fmla="*/ 59952 h 599179"/>
              <a:gd name="connsiteX3-237" fmla="*/ 275967 w 295275"/>
              <a:gd name="connsiteY3-238" fmla="*/ 66705 h 599179"/>
              <a:gd name="connsiteX4-239" fmla="*/ 152376 w 295275"/>
              <a:gd name="connsiteY4-240" fmla="*/ 303904 h 599179"/>
              <a:gd name="connsiteX5-241" fmla="*/ 295275 w 295275"/>
              <a:gd name="connsiteY5-242" fmla="*/ 303904 h 599179"/>
              <a:gd name="connsiteX6-243" fmla="*/ 295275 w 295275"/>
              <a:gd name="connsiteY6-244" fmla="*/ 599179 h 599179"/>
              <a:gd name="connsiteX7-245" fmla="*/ 0 w 295275"/>
              <a:gd name="connsiteY7-246" fmla="*/ 599179 h 599179"/>
              <a:gd name="connsiteX8-247" fmla="*/ 0 w 295275"/>
              <a:gd name="connsiteY8-248" fmla="*/ 303904 h 599179"/>
              <a:gd name="connsiteX9-249" fmla="*/ 204540 w 295275"/>
              <a:gd name="connsiteY9-250" fmla="*/ 547 h 599179"/>
              <a:gd name="connsiteX10-251" fmla="*/ 207995 w 295275"/>
              <a:gd name="connsiteY10-252" fmla="*/ 0 h 599179"/>
              <a:gd name="connsiteX0-253" fmla="*/ 207995 w 295275"/>
              <a:gd name="connsiteY0-254" fmla="*/ 0 h 599179"/>
              <a:gd name="connsiteX1-255" fmla="*/ 218480 w 295275"/>
              <a:gd name="connsiteY1-256" fmla="*/ 17025 h 599179"/>
              <a:gd name="connsiteX2-257" fmla="*/ 263922 w 295275"/>
              <a:gd name="connsiteY2-258" fmla="*/ 59952 h 599179"/>
              <a:gd name="connsiteX3-259" fmla="*/ 275967 w 295275"/>
              <a:gd name="connsiteY3-260" fmla="*/ 66705 h 599179"/>
              <a:gd name="connsiteX4-261" fmla="*/ 152376 w 295275"/>
              <a:gd name="connsiteY4-262" fmla="*/ 303904 h 599179"/>
              <a:gd name="connsiteX5-263" fmla="*/ 295275 w 295275"/>
              <a:gd name="connsiteY5-264" fmla="*/ 303904 h 599179"/>
              <a:gd name="connsiteX6-265" fmla="*/ 295275 w 295275"/>
              <a:gd name="connsiteY6-266" fmla="*/ 599179 h 599179"/>
              <a:gd name="connsiteX7-267" fmla="*/ 0 w 295275"/>
              <a:gd name="connsiteY7-268" fmla="*/ 599179 h 599179"/>
              <a:gd name="connsiteX8-269" fmla="*/ 0 w 295275"/>
              <a:gd name="connsiteY8-270" fmla="*/ 303904 h 599179"/>
              <a:gd name="connsiteX9-271" fmla="*/ 204540 w 295275"/>
              <a:gd name="connsiteY9-272" fmla="*/ 547 h 599179"/>
              <a:gd name="connsiteX10-273" fmla="*/ 207995 w 295275"/>
              <a:gd name="connsiteY10-274" fmla="*/ 0 h 599179"/>
              <a:gd name="connsiteX0-275" fmla="*/ 207995 w 295275"/>
              <a:gd name="connsiteY0-276" fmla="*/ 0 h 599179"/>
              <a:gd name="connsiteX1-277" fmla="*/ 218480 w 295275"/>
              <a:gd name="connsiteY1-278" fmla="*/ 17025 h 599179"/>
              <a:gd name="connsiteX2-279" fmla="*/ 263922 w 295275"/>
              <a:gd name="connsiteY2-280" fmla="*/ 59952 h 599179"/>
              <a:gd name="connsiteX3-281" fmla="*/ 275967 w 295275"/>
              <a:gd name="connsiteY3-282" fmla="*/ 66705 h 599179"/>
              <a:gd name="connsiteX4-283" fmla="*/ 152376 w 295275"/>
              <a:gd name="connsiteY4-284" fmla="*/ 303904 h 599179"/>
              <a:gd name="connsiteX5-285" fmla="*/ 295275 w 295275"/>
              <a:gd name="connsiteY5-286" fmla="*/ 303904 h 599179"/>
              <a:gd name="connsiteX6-287" fmla="*/ 295275 w 295275"/>
              <a:gd name="connsiteY6-288" fmla="*/ 599179 h 599179"/>
              <a:gd name="connsiteX7-289" fmla="*/ 0 w 295275"/>
              <a:gd name="connsiteY7-290" fmla="*/ 599179 h 599179"/>
              <a:gd name="connsiteX8-291" fmla="*/ 0 w 295275"/>
              <a:gd name="connsiteY8-292" fmla="*/ 303904 h 599179"/>
              <a:gd name="connsiteX9-293" fmla="*/ 207995 w 295275"/>
              <a:gd name="connsiteY9-294" fmla="*/ 0 h 599179"/>
              <a:gd name="connsiteX0-295" fmla="*/ 207995 w 295275"/>
              <a:gd name="connsiteY0-296" fmla="*/ 0 h 599179"/>
              <a:gd name="connsiteX1-297" fmla="*/ 218480 w 295275"/>
              <a:gd name="connsiteY1-298" fmla="*/ 17025 h 599179"/>
              <a:gd name="connsiteX2-299" fmla="*/ 263922 w 295275"/>
              <a:gd name="connsiteY2-300" fmla="*/ 59952 h 599179"/>
              <a:gd name="connsiteX3-301" fmla="*/ 275967 w 295275"/>
              <a:gd name="connsiteY3-302" fmla="*/ 66705 h 599179"/>
              <a:gd name="connsiteX4-303" fmla="*/ 152376 w 295275"/>
              <a:gd name="connsiteY4-304" fmla="*/ 303904 h 599179"/>
              <a:gd name="connsiteX5-305" fmla="*/ 295275 w 295275"/>
              <a:gd name="connsiteY5-306" fmla="*/ 303904 h 599179"/>
              <a:gd name="connsiteX6-307" fmla="*/ 295275 w 295275"/>
              <a:gd name="connsiteY6-308" fmla="*/ 599179 h 599179"/>
              <a:gd name="connsiteX7-309" fmla="*/ 0 w 295275"/>
              <a:gd name="connsiteY7-310" fmla="*/ 599179 h 599179"/>
              <a:gd name="connsiteX8-311" fmla="*/ 0 w 295275"/>
              <a:gd name="connsiteY8-312" fmla="*/ 303904 h 599179"/>
              <a:gd name="connsiteX9-313" fmla="*/ 207995 w 295275"/>
              <a:gd name="connsiteY9-314" fmla="*/ 0 h 599179"/>
              <a:gd name="connsiteX0-315" fmla="*/ 207995 w 295275"/>
              <a:gd name="connsiteY0-316" fmla="*/ 0 h 599179"/>
              <a:gd name="connsiteX1-317" fmla="*/ 218480 w 295275"/>
              <a:gd name="connsiteY1-318" fmla="*/ 17025 h 599179"/>
              <a:gd name="connsiteX2-319" fmla="*/ 263922 w 295275"/>
              <a:gd name="connsiteY2-320" fmla="*/ 59952 h 599179"/>
              <a:gd name="connsiteX3-321" fmla="*/ 275967 w 295275"/>
              <a:gd name="connsiteY3-322" fmla="*/ 66705 h 599179"/>
              <a:gd name="connsiteX4-323" fmla="*/ 152376 w 295275"/>
              <a:gd name="connsiteY4-324" fmla="*/ 303904 h 599179"/>
              <a:gd name="connsiteX5-325" fmla="*/ 295275 w 295275"/>
              <a:gd name="connsiteY5-326" fmla="*/ 303904 h 599179"/>
              <a:gd name="connsiteX6-327" fmla="*/ 295275 w 295275"/>
              <a:gd name="connsiteY6-328" fmla="*/ 599179 h 599179"/>
              <a:gd name="connsiteX7-329" fmla="*/ 0 w 295275"/>
              <a:gd name="connsiteY7-330" fmla="*/ 599179 h 599179"/>
              <a:gd name="connsiteX8-331" fmla="*/ 0 w 295275"/>
              <a:gd name="connsiteY8-332" fmla="*/ 303904 h 599179"/>
              <a:gd name="connsiteX9-333" fmla="*/ 207995 w 295275"/>
              <a:gd name="connsiteY9-334" fmla="*/ 0 h 599179"/>
              <a:gd name="connsiteX0-335" fmla="*/ 207995 w 295275"/>
              <a:gd name="connsiteY0-336" fmla="*/ 0 h 599179"/>
              <a:gd name="connsiteX1-337" fmla="*/ 218480 w 295275"/>
              <a:gd name="connsiteY1-338" fmla="*/ 17025 h 599179"/>
              <a:gd name="connsiteX2-339" fmla="*/ 263922 w 295275"/>
              <a:gd name="connsiteY2-340" fmla="*/ 59952 h 599179"/>
              <a:gd name="connsiteX3-341" fmla="*/ 275967 w 295275"/>
              <a:gd name="connsiteY3-342" fmla="*/ 66705 h 599179"/>
              <a:gd name="connsiteX4-343" fmla="*/ 152376 w 295275"/>
              <a:gd name="connsiteY4-344" fmla="*/ 303904 h 599179"/>
              <a:gd name="connsiteX5-345" fmla="*/ 295275 w 295275"/>
              <a:gd name="connsiteY5-346" fmla="*/ 303904 h 599179"/>
              <a:gd name="connsiteX6-347" fmla="*/ 295275 w 295275"/>
              <a:gd name="connsiteY6-348" fmla="*/ 599179 h 599179"/>
              <a:gd name="connsiteX7-349" fmla="*/ 0 w 295275"/>
              <a:gd name="connsiteY7-350" fmla="*/ 599179 h 599179"/>
              <a:gd name="connsiteX8-351" fmla="*/ 0 w 295275"/>
              <a:gd name="connsiteY8-352" fmla="*/ 303904 h 599179"/>
              <a:gd name="connsiteX9-353" fmla="*/ 207995 w 295275"/>
              <a:gd name="connsiteY9-354" fmla="*/ 0 h 599179"/>
              <a:gd name="connsiteX0-355" fmla="*/ 207995 w 295275"/>
              <a:gd name="connsiteY0-356" fmla="*/ 0 h 599179"/>
              <a:gd name="connsiteX1-357" fmla="*/ 218480 w 295275"/>
              <a:gd name="connsiteY1-358" fmla="*/ 17025 h 599179"/>
              <a:gd name="connsiteX2-359" fmla="*/ 263922 w 295275"/>
              <a:gd name="connsiteY2-360" fmla="*/ 59952 h 599179"/>
              <a:gd name="connsiteX3-361" fmla="*/ 275967 w 295275"/>
              <a:gd name="connsiteY3-362" fmla="*/ 66705 h 599179"/>
              <a:gd name="connsiteX4-363" fmla="*/ 152376 w 295275"/>
              <a:gd name="connsiteY4-364" fmla="*/ 303904 h 599179"/>
              <a:gd name="connsiteX5-365" fmla="*/ 295275 w 295275"/>
              <a:gd name="connsiteY5-366" fmla="*/ 303904 h 599179"/>
              <a:gd name="connsiteX6-367" fmla="*/ 295275 w 295275"/>
              <a:gd name="connsiteY6-368" fmla="*/ 599179 h 599179"/>
              <a:gd name="connsiteX7-369" fmla="*/ 0 w 295275"/>
              <a:gd name="connsiteY7-370" fmla="*/ 599179 h 599179"/>
              <a:gd name="connsiteX8-371" fmla="*/ 0 w 295275"/>
              <a:gd name="connsiteY8-372" fmla="*/ 303904 h 599179"/>
              <a:gd name="connsiteX9-373" fmla="*/ 207995 w 295275"/>
              <a:gd name="connsiteY9-374" fmla="*/ 0 h 599179"/>
              <a:gd name="connsiteX0-375" fmla="*/ 207995 w 295275"/>
              <a:gd name="connsiteY0-376" fmla="*/ 0 h 599179"/>
              <a:gd name="connsiteX1-377" fmla="*/ 218480 w 295275"/>
              <a:gd name="connsiteY1-378" fmla="*/ 17025 h 599179"/>
              <a:gd name="connsiteX2-379" fmla="*/ 263922 w 295275"/>
              <a:gd name="connsiteY2-380" fmla="*/ 59952 h 599179"/>
              <a:gd name="connsiteX3-381" fmla="*/ 275967 w 295275"/>
              <a:gd name="connsiteY3-382" fmla="*/ 66705 h 599179"/>
              <a:gd name="connsiteX4-383" fmla="*/ 152376 w 295275"/>
              <a:gd name="connsiteY4-384" fmla="*/ 303904 h 599179"/>
              <a:gd name="connsiteX5-385" fmla="*/ 295275 w 295275"/>
              <a:gd name="connsiteY5-386" fmla="*/ 303904 h 599179"/>
              <a:gd name="connsiteX6-387" fmla="*/ 295275 w 295275"/>
              <a:gd name="connsiteY6-388" fmla="*/ 599179 h 599179"/>
              <a:gd name="connsiteX7-389" fmla="*/ 0 w 295275"/>
              <a:gd name="connsiteY7-390" fmla="*/ 599179 h 599179"/>
              <a:gd name="connsiteX8-391" fmla="*/ 0 w 295275"/>
              <a:gd name="connsiteY8-392" fmla="*/ 303904 h 599179"/>
              <a:gd name="connsiteX9-393" fmla="*/ 207995 w 295275"/>
              <a:gd name="connsiteY9-394" fmla="*/ 0 h 599179"/>
              <a:gd name="connsiteX0-395" fmla="*/ 207995 w 295275"/>
              <a:gd name="connsiteY0-396" fmla="*/ 0 h 599179"/>
              <a:gd name="connsiteX1-397" fmla="*/ 218480 w 295275"/>
              <a:gd name="connsiteY1-398" fmla="*/ 17025 h 599179"/>
              <a:gd name="connsiteX2-399" fmla="*/ 263922 w 295275"/>
              <a:gd name="connsiteY2-400" fmla="*/ 59952 h 599179"/>
              <a:gd name="connsiteX3-401" fmla="*/ 275967 w 295275"/>
              <a:gd name="connsiteY3-402" fmla="*/ 66705 h 599179"/>
              <a:gd name="connsiteX4-403" fmla="*/ 152376 w 295275"/>
              <a:gd name="connsiteY4-404" fmla="*/ 303904 h 599179"/>
              <a:gd name="connsiteX5-405" fmla="*/ 295275 w 295275"/>
              <a:gd name="connsiteY5-406" fmla="*/ 303904 h 599179"/>
              <a:gd name="connsiteX6-407" fmla="*/ 295275 w 295275"/>
              <a:gd name="connsiteY6-408" fmla="*/ 599179 h 599179"/>
              <a:gd name="connsiteX7-409" fmla="*/ 0 w 295275"/>
              <a:gd name="connsiteY7-410" fmla="*/ 599179 h 599179"/>
              <a:gd name="connsiteX8-411" fmla="*/ 0 w 295275"/>
              <a:gd name="connsiteY8-412" fmla="*/ 303904 h 599179"/>
              <a:gd name="connsiteX9-413" fmla="*/ 207995 w 295275"/>
              <a:gd name="connsiteY9-414" fmla="*/ 0 h 599179"/>
              <a:gd name="connsiteX0-415" fmla="*/ 207995 w 295275"/>
              <a:gd name="connsiteY0-416" fmla="*/ 0 h 599179"/>
              <a:gd name="connsiteX1-417" fmla="*/ 218480 w 295275"/>
              <a:gd name="connsiteY1-418" fmla="*/ 17025 h 599179"/>
              <a:gd name="connsiteX2-419" fmla="*/ 263922 w 295275"/>
              <a:gd name="connsiteY2-420" fmla="*/ 59952 h 599179"/>
              <a:gd name="connsiteX3-421" fmla="*/ 275967 w 295275"/>
              <a:gd name="connsiteY3-422" fmla="*/ 66705 h 599179"/>
              <a:gd name="connsiteX4-423" fmla="*/ 152376 w 295275"/>
              <a:gd name="connsiteY4-424" fmla="*/ 303904 h 599179"/>
              <a:gd name="connsiteX5-425" fmla="*/ 295275 w 295275"/>
              <a:gd name="connsiteY5-426" fmla="*/ 303904 h 599179"/>
              <a:gd name="connsiteX6-427" fmla="*/ 295275 w 295275"/>
              <a:gd name="connsiteY6-428" fmla="*/ 599179 h 599179"/>
              <a:gd name="connsiteX7-429" fmla="*/ 0 w 295275"/>
              <a:gd name="connsiteY7-430" fmla="*/ 599179 h 599179"/>
              <a:gd name="connsiteX8-431" fmla="*/ 0 w 295275"/>
              <a:gd name="connsiteY8-432" fmla="*/ 334942 h 599179"/>
              <a:gd name="connsiteX9-433" fmla="*/ 207995 w 295275"/>
              <a:gd name="connsiteY9-434" fmla="*/ 0 h 599179"/>
              <a:gd name="connsiteX0-435" fmla="*/ 207995 w 295275"/>
              <a:gd name="connsiteY0-436" fmla="*/ 0 h 599179"/>
              <a:gd name="connsiteX1-437" fmla="*/ 218480 w 295275"/>
              <a:gd name="connsiteY1-438" fmla="*/ 17025 h 599179"/>
              <a:gd name="connsiteX2-439" fmla="*/ 263922 w 295275"/>
              <a:gd name="connsiteY2-440" fmla="*/ 59952 h 599179"/>
              <a:gd name="connsiteX3-441" fmla="*/ 275967 w 295275"/>
              <a:gd name="connsiteY3-442" fmla="*/ 66705 h 599179"/>
              <a:gd name="connsiteX4-443" fmla="*/ 152376 w 295275"/>
              <a:gd name="connsiteY4-444" fmla="*/ 303904 h 599179"/>
              <a:gd name="connsiteX5-445" fmla="*/ 295275 w 295275"/>
              <a:gd name="connsiteY5-446" fmla="*/ 303904 h 599179"/>
              <a:gd name="connsiteX6-447" fmla="*/ 295275 w 295275"/>
              <a:gd name="connsiteY6-448" fmla="*/ 599179 h 599179"/>
              <a:gd name="connsiteX7-449" fmla="*/ 0 w 295275"/>
              <a:gd name="connsiteY7-450" fmla="*/ 599179 h 599179"/>
              <a:gd name="connsiteX8-451" fmla="*/ 0 w 295275"/>
              <a:gd name="connsiteY8-452" fmla="*/ 334942 h 599179"/>
              <a:gd name="connsiteX9-453" fmla="*/ 207995 w 295275"/>
              <a:gd name="connsiteY9-454" fmla="*/ 0 h 599179"/>
              <a:gd name="connsiteX0-455" fmla="*/ 207995 w 295275"/>
              <a:gd name="connsiteY0-456" fmla="*/ 0 h 599179"/>
              <a:gd name="connsiteX1-457" fmla="*/ 218480 w 295275"/>
              <a:gd name="connsiteY1-458" fmla="*/ 17025 h 599179"/>
              <a:gd name="connsiteX2-459" fmla="*/ 263922 w 295275"/>
              <a:gd name="connsiteY2-460" fmla="*/ 59952 h 599179"/>
              <a:gd name="connsiteX3-461" fmla="*/ 275967 w 295275"/>
              <a:gd name="connsiteY3-462" fmla="*/ 66705 h 599179"/>
              <a:gd name="connsiteX4-463" fmla="*/ 152376 w 295275"/>
              <a:gd name="connsiteY4-464" fmla="*/ 303904 h 599179"/>
              <a:gd name="connsiteX5-465" fmla="*/ 295275 w 295275"/>
              <a:gd name="connsiteY5-466" fmla="*/ 303904 h 599179"/>
              <a:gd name="connsiteX6-467" fmla="*/ 295275 w 295275"/>
              <a:gd name="connsiteY6-468" fmla="*/ 599179 h 599179"/>
              <a:gd name="connsiteX7-469" fmla="*/ 0 w 295275"/>
              <a:gd name="connsiteY7-470" fmla="*/ 599179 h 599179"/>
              <a:gd name="connsiteX8-471" fmla="*/ 0 w 295275"/>
              <a:gd name="connsiteY8-472" fmla="*/ 334942 h 599179"/>
              <a:gd name="connsiteX9-473" fmla="*/ 207995 w 295275"/>
              <a:gd name="connsiteY9-474" fmla="*/ 0 h 59917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587" h="1252">
                <a:moveTo>
                  <a:pt x="481" y="0"/>
                </a:moveTo>
                <a:lnTo>
                  <a:pt x="505" y="36"/>
                </a:lnTo>
                <a:cubicBezTo>
                  <a:pt x="534" y="68"/>
                  <a:pt x="570" y="98"/>
                  <a:pt x="610" y="125"/>
                </a:cubicBezTo>
                <a:lnTo>
                  <a:pt x="638" y="139"/>
                </a:lnTo>
                <a:cubicBezTo>
                  <a:pt x="636" y="139"/>
                  <a:pt x="386" y="309"/>
                  <a:pt x="352" y="635"/>
                </a:cubicBezTo>
                <a:lnTo>
                  <a:pt x="683" y="635"/>
                </a:lnTo>
                <a:lnTo>
                  <a:pt x="683" y="1252"/>
                </a:lnTo>
                <a:lnTo>
                  <a:pt x="0" y="1252"/>
                </a:lnTo>
                <a:lnTo>
                  <a:pt x="0" y="700"/>
                </a:lnTo>
                <a:cubicBezTo>
                  <a:pt x="24" y="237"/>
                  <a:pt x="480" y="5"/>
                  <a:pt x="481" y="0"/>
                </a:cubicBezTo>
                <a:close/>
                <a:moveTo>
                  <a:pt x="1385" y="0"/>
                </a:moveTo>
                <a:lnTo>
                  <a:pt x="1409" y="36"/>
                </a:lnTo>
                <a:cubicBezTo>
                  <a:pt x="1438" y="68"/>
                  <a:pt x="1474" y="98"/>
                  <a:pt x="1514" y="125"/>
                </a:cubicBezTo>
                <a:lnTo>
                  <a:pt x="1542" y="139"/>
                </a:lnTo>
                <a:cubicBezTo>
                  <a:pt x="1540" y="139"/>
                  <a:pt x="1290" y="309"/>
                  <a:pt x="1256" y="635"/>
                </a:cubicBezTo>
                <a:lnTo>
                  <a:pt x="1587" y="635"/>
                </a:lnTo>
                <a:lnTo>
                  <a:pt x="1587" y="1252"/>
                </a:lnTo>
                <a:lnTo>
                  <a:pt x="904" y="1252"/>
                </a:lnTo>
                <a:lnTo>
                  <a:pt x="904" y="700"/>
                </a:lnTo>
                <a:cubicBezTo>
                  <a:pt x="928" y="237"/>
                  <a:pt x="1384" y="5"/>
                  <a:pt x="1385" y="0"/>
                </a:cubicBezTo>
                <a:close/>
              </a:path>
            </a:pathLst>
          </a:custGeom>
          <a:noFill/>
          <a:ln w="31750" cap="rnd">
            <a:solidFill>
              <a:srgbClr val="1D6DC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83895" y="2571750"/>
            <a:ext cx="4155440" cy="13716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36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</a:rPr>
              <a:t>能识别语言变形</a:t>
            </a:r>
            <a:endParaRPr lang="zh-CN" altLang="en-US" sz="3600" b="1" spc="30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858510" y="1638935"/>
            <a:ext cx="4650740" cy="1156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en-US" altLang="zh-CN" sz="2800" b="1" spc="15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读懂诗的谋篇章法，把握主旨领会多变的情感。</a:t>
            </a:r>
            <a:endParaRPr lang="en-US" altLang="zh-CN" sz="2800" b="1" spc="150"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宋体" panose="02010600030101010101" pitchFamily="2" charset="-122"/>
            </a:endParaRPr>
          </a:p>
        </p:txBody>
      </p:sp>
      <p:cxnSp>
        <p:nvCxnSpPr>
          <p:cNvPr id="12" name="直接连接符 11"/>
          <p:cNvCxnSpPr>
            <a:endCxn id="41" idx="3"/>
          </p:cNvCxnSpPr>
          <p:nvPr>
            <p:custDataLst>
              <p:tags r:id="rId6"/>
            </p:custDataLst>
          </p:nvPr>
        </p:nvCxnSpPr>
        <p:spPr>
          <a:xfrm>
            <a:off x="5624830" y="2164715"/>
            <a:ext cx="4445" cy="99758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泪滴形 19"/>
          <p:cNvSpPr/>
          <p:nvPr>
            <p:custDataLst>
              <p:tags r:id="rId7"/>
            </p:custDataLst>
          </p:nvPr>
        </p:nvSpPr>
        <p:spPr>
          <a:xfrm rot="5400000">
            <a:off x="5190490" y="1730375"/>
            <a:ext cx="434340" cy="43434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泪滴形 20"/>
          <p:cNvSpPr/>
          <p:nvPr>
            <p:custDataLst>
              <p:tags r:id="rId8"/>
            </p:custDataLst>
          </p:nvPr>
        </p:nvSpPr>
        <p:spPr>
          <a:xfrm rot="10800000">
            <a:off x="5624830" y="1996440"/>
            <a:ext cx="168275" cy="168275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4" name="文本框 23"/>
          <p:cNvSpPr txBox="1"/>
          <p:nvPr>
            <p:custDataLst>
              <p:tags r:id="rId9"/>
            </p:custDataLst>
          </p:nvPr>
        </p:nvSpPr>
        <p:spPr>
          <a:xfrm>
            <a:off x="5187950" y="1763395"/>
            <a:ext cx="436880" cy="3683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04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10"/>
            </p:custDataLst>
          </p:nvPr>
        </p:nvSpPr>
        <p:spPr>
          <a:xfrm>
            <a:off x="5858510" y="2853055"/>
            <a:ext cx="4650740" cy="1156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 spc="15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读懂意象、典故言语，领会含蓄表情。</a:t>
            </a:r>
            <a:endParaRPr lang="en-US" altLang="zh-CN" sz="2800" b="1" spc="150"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宋体" panose="02010600030101010101" pitchFamily="2" charset="-122"/>
            </a:endParaRPr>
          </a:p>
        </p:txBody>
      </p:sp>
      <p:cxnSp>
        <p:nvCxnSpPr>
          <p:cNvPr id="38" name="直接连接符 37"/>
          <p:cNvCxnSpPr>
            <a:endCxn id="47" idx="3"/>
          </p:cNvCxnSpPr>
          <p:nvPr>
            <p:custDataLst>
              <p:tags r:id="rId11"/>
            </p:custDataLst>
          </p:nvPr>
        </p:nvCxnSpPr>
        <p:spPr>
          <a:xfrm>
            <a:off x="5624830" y="3391535"/>
            <a:ext cx="4445" cy="979805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泪滴形 38"/>
          <p:cNvSpPr/>
          <p:nvPr>
            <p:custDataLst>
              <p:tags r:id="rId12"/>
            </p:custDataLst>
          </p:nvPr>
        </p:nvSpPr>
        <p:spPr>
          <a:xfrm rot="5400000">
            <a:off x="5190490" y="2944495"/>
            <a:ext cx="434340" cy="43434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泪滴形 39"/>
          <p:cNvSpPr/>
          <p:nvPr>
            <p:custDataLst>
              <p:tags r:id="rId13"/>
            </p:custDataLst>
          </p:nvPr>
        </p:nvSpPr>
        <p:spPr>
          <a:xfrm rot="10800000">
            <a:off x="5624830" y="3210560"/>
            <a:ext cx="168275" cy="168275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文本框 40"/>
          <p:cNvSpPr txBox="1"/>
          <p:nvPr>
            <p:custDataLst>
              <p:tags r:id="rId14"/>
            </p:custDataLst>
          </p:nvPr>
        </p:nvSpPr>
        <p:spPr>
          <a:xfrm>
            <a:off x="5187950" y="2977515"/>
            <a:ext cx="441325" cy="3695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05</a:t>
            </a:r>
            <a:endParaRPr lang="en-US" altLang="zh-CN" b="1">
              <a:solidFill>
                <a:schemeClr val="bg1"/>
              </a:solidFill>
            </a:endParaRPr>
          </a:p>
        </p:txBody>
      </p:sp>
      <p:sp>
        <p:nvSpPr>
          <p:cNvPr id="43" name="文本框 42"/>
          <p:cNvSpPr txBox="1"/>
          <p:nvPr>
            <p:custDataLst>
              <p:tags r:id="rId15"/>
            </p:custDataLst>
          </p:nvPr>
        </p:nvSpPr>
        <p:spPr>
          <a:xfrm>
            <a:off x="5858510" y="4062095"/>
            <a:ext cx="4650740" cy="11569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algn="l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2800" b="1" spc="150">
                <a:solidFill>
                  <a:srgbClr val="7030A0"/>
                </a:solidFill>
                <a:latin typeface="明康欧楷" panose="02010609000101010101" charset="-122"/>
                <a:ea typeface="明康欧楷" panose="02010609000101010101" charset="-122"/>
                <a:cs typeface="宋体" panose="02010600030101010101" pitchFamily="2" charset="-122"/>
              </a:rPr>
              <a:t>读懂诗中的文化常识、生活常识，体会诗歌的情感。</a:t>
            </a:r>
            <a:endParaRPr lang="en-US" altLang="zh-CN" sz="2800" b="1" spc="150">
              <a:solidFill>
                <a:srgbClr val="7030A0"/>
              </a:solidFill>
              <a:latin typeface="明康欧楷" panose="02010609000101010101" charset="-122"/>
              <a:ea typeface="明康欧楷" panose="02010609000101010101" charset="-122"/>
              <a:cs typeface="宋体" panose="02010600030101010101" pitchFamily="2" charset="-122"/>
            </a:endParaRPr>
          </a:p>
        </p:txBody>
      </p:sp>
      <p:cxnSp>
        <p:nvCxnSpPr>
          <p:cNvPr id="44" name="直接连接符 43"/>
          <p:cNvCxnSpPr/>
          <p:nvPr>
            <p:custDataLst>
              <p:tags r:id="rId16"/>
            </p:custDataLst>
          </p:nvPr>
        </p:nvCxnSpPr>
        <p:spPr>
          <a:xfrm flipH="1">
            <a:off x="5624830" y="4587875"/>
            <a:ext cx="0" cy="631190"/>
          </a:xfrm>
          <a:prstGeom prst="line">
            <a:avLst/>
          </a:prstGeom>
          <a:ln w="12700">
            <a:solidFill>
              <a:srgbClr val="7C7C7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泪滴形 44"/>
          <p:cNvSpPr/>
          <p:nvPr>
            <p:custDataLst>
              <p:tags r:id="rId17"/>
            </p:custDataLst>
          </p:nvPr>
        </p:nvSpPr>
        <p:spPr>
          <a:xfrm rot="5400000">
            <a:off x="5190490" y="4153535"/>
            <a:ext cx="434340" cy="434340"/>
          </a:xfrm>
          <a:prstGeom prst="teardrop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泪滴形 45"/>
          <p:cNvSpPr/>
          <p:nvPr>
            <p:custDataLst>
              <p:tags r:id="rId18"/>
            </p:custDataLst>
          </p:nvPr>
        </p:nvSpPr>
        <p:spPr>
          <a:xfrm rot="10800000">
            <a:off x="5624830" y="4419600"/>
            <a:ext cx="168275" cy="168275"/>
          </a:xfrm>
          <a:prstGeom prst="teardrop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文本框 46"/>
          <p:cNvSpPr txBox="1"/>
          <p:nvPr>
            <p:custDataLst>
              <p:tags r:id="rId19"/>
            </p:custDataLst>
          </p:nvPr>
        </p:nvSpPr>
        <p:spPr>
          <a:xfrm>
            <a:off x="5187950" y="4186555"/>
            <a:ext cx="441325" cy="3695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06</a:t>
            </a:r>
            <a:endParaRPr lang="en-US" altLang="zh-CN" b="1">
              <a:solidFill>
                <a:schemeClr val="bg1"/>
              </a:solidFill>
            </a:endParaRPr>
          </a:p>
        </p:txBody>
      </p:sp>
    </p:spTree>
    <p:custDataLst>
      <p:tags r:id="rId20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0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01.xml><?xml version="1.0" encoding="utf-8"?>
<p:tagLst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02.xml><?xml version="1.0" encoding="utf-8"?>
<p:tagLst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03.xml><?xml version="1.0" encoding="utf-8"?>
<p:tagLst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8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05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8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06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8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07.xml><?xml version="1.0" encoding="utf-8"?>
<p:tagLst xmlns:p="http://schemas.openxmlformats.org/presentationml/2006/main">
  <p:tag name="KSO_WM_ASSEMBLE_CHIP_INDEX" val="9d4057af2cd848edaae27d1ce6c46c9d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INDEX" val="20207608"/>
  <p:tag name="KSO_WM_UNIT_BLOCK" val="0"/>
  <p:tag name="KSO_WM_UNIT_COMPATIBLE" val="0"/>
  <p:tag name="KSO_WM_UNIT_DEC_AREA_ID" val="c7bade10f4a1414fabf01c3ec605ae26"/>
  <p:tag name="KSO_WM_UNIT_DEFAULT_FONT" val="24;44;4"/>
  <p:tag name="KSO_WM_UNIT_DIAGRAM_ISNUMVISUAL" val="0"/>
  <p:tag name="KSO_WM_UNIT_DIAGRAM_ISREFERUNIT" val="0"/>
  <p:tag name="KSO_WM_UNIT_HIGHLIGHT" val="0"/>
  <p:tag name="KSO_WM_UNIT_ID" val="diagram2020760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0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10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YPE" val="m_h_i"/>
  <p:tag name="KSO_WM_UNIT_USESOURCEFORMAT_APPLY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82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82_2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1_4"/>
  <p:tag name="KSO_WM_UNIT_INDEX" val="1_1_4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11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"/>
  <p:tag name="KSO_WM_UNIT_TYPE" val="m_h_i"/>
  <p:tag name="KSO_WM_UNIT_USESOURCEFORMAT_APPLY" val="1"/>
</p:tagLst>
</file>

<file path=ppt/tags/tag11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82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82_2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2_4"/>
  <p:tag name="KSO_WM_UNIT_INDEX" val="1_2_4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1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</p:tagLst>
</file>

<file path=ppt/tags/tag1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3_1"/>
  <p:tag name="KSO_WM_UNIT_INDEX" val="1_3_1"/>
  <p:tag name="KSO_WM_UNIT_LAYERLEVEL" val="1_1_1"/>
  <p:tag name="KSO_WM_UNIT_LINE_FILL_TYPE" val="2"/>
  <p:tag name="KSO_WM_UNIT_LINE_FORE_SCHEMECOLOR_INDEX" val="7"/>
  <p:tag name="KSO_WM_UNIT_LINE_FORE_SCHEMECOLOR_INDEX_BRIGHTNESS" val="0"/>
  <p:tag name="KSO_WM_UNIT_TYPE" val="m_h_i"/>
  <p:tag name="KSO_WM_UNIT_USESOURCEFORMAT_APPLY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5201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82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82_2*m_h_i*1_3_3"/>
  <p:tag name="KSO_WM_UNIT_INDEX" val="1_3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82"/>
  <p:tag name="KSO_WM_UNIT_COMPATIBLE" val="0"/>
  <p:tag name="KSO_WM_UNIT_DIAGRAM_ISNUMVISUAL" val="0"/>
  <p:tag name="KSO_WM_UNIT_DIAGRAM_ISREFERUNIT" val="0"/>
  <p:tag name="KSO_WM_UNIT_HIGHLIGHT" val="0"/>
  <p:tag name="KSO_WM_UNIT_ID" val="diagram20205782_2*m_h_i*1_3_4"/>
  <p:tag name="KSO_WM_UNIT_INDEX" val="1_3_4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123.xml><?xml version="1.0" encoding="utf-8"?>
<p:tagLst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8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21&quot;,&quot;maxSize&quot;:{&quot;size1&quot;:43.799999999999997},&quot;minSize&quot;:{&quot;size1&quot;:38.799999999999997},&quot;normalSize&quot;:{&quot;size1&quot;:38.800000000000004},&quot;subLayout&quot;:[{&quot;id&quot;:&quot;2020-06-17T10:55:21&quot;,&quot;margin&quot;:{&quot;bottom&quot;:3.809999942779541,&quot;left&quot;:2.1170001029968262,&quot;right&quot;:0.42300000786781311,&quot;top&quot;:3.809999942779541},&quot;type&quot;:0},{&quot;id&quot;:&quot;2020-06-17T10:55:21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icTxt"/>
  <p:tag name="KSO_WM_SLIDE_SUPPORT_FEATURE_TYPE" val="7"/>
  <p:tag name="KSO_WM_SLIDE_TYPE" val="text"/>
  <p:tag name="KSO_WM_TAG_VERSION" val="1.0"/>
  <p:tag name="KSO_WM_TEMPLATE_ASSEMBLE_GROUPID" val="5ee986149390e3092d7977d0"/>
  <p:tag name="KSO_WM_TEMPLATE_ASSEMBLE_XID" val="5ee986149390e3092d7977d0"/>
  <p:tag name="KSO_WM_TEMPLATE_CATEGORY" val="diagram"/>
  <p:tag name="KSO_WM_TEMPLATE_COLOR_TYPE" val="1"/>
  <p:tag name="KSO_WM_TEMPLATE_INDEX" val="20207608"/>
  <p:tag name="KSO_WM_TEMPLATE_MASTER_TYPE" val="0"/>
  <p:tag name="KSO_WM_TEMPLATE_SUBCATEGORY" val="21"/>
</p:tagLst>
</file>

<file path=ppt/tags/tag124.xml><?xml version="1.0" encoding="utf-8"?>
<p:tagLst xmlns:p="http://schemas.openxmlformats.org/presentationml/2006/main">
  <p:tag name="KSO_WM_BEAUTIFY_FLAG" val="#wm#"/>
  <p:tag name="KSO_WM_CHIP_GROUPID" val="5e9d77c8dc741d3f2d9ea5b6"/>
  <p:tag name="KSO_WM_CHIP_XID" val="5e997dffdade925159b52629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8185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94"/>
</p:tagLst>
</file>

<file path=ppt/tags/tag125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171211_1*o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26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71211_1*o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27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2_2"/>
  <p:tag name="KSO_WM_UNIT_INDEX" val="1_2_2"/>
  <p:tag name="KSO_WM_UNIT_LAYERLEVEL" val="1_1_1"/>
  <p:tag name="KSO_WM_UNIT_LINE_FILL_TYPE" val="2"/>
  <p:tag name="KSO_WM_UNIT_LINE_FORE_SCHEMECOLOR_INDEX" val="14"/>
  <p:tag name="KSO_WM_UNIT_LINE_FORE_SCHEMECOLOR_INDEX_BRIGHTNESS" val="-0.5"/>
  <p:tag name="KSO_WM_UNIT_TYPE" val="o_h_i"/>
  <p:tag name="KSO_WM_UNIT_USESOURCEFORMAT_APPLY" val="1"/>
</p:tagLst>
</file>

<file path=ppt/tags/tag128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o_h_f"/>
  <p:tag name="KSO_WM_UNIT_USESOURCEFORMAT_APPLY" val="1"/>
  <p:tag name="KSO_WM_UNIT_VALUE" val="54"/>
  <p:tag name="MH" val="20150921115827"/>
  <p:tag name="MH_LIBRARY" val="GRAPHIC"/>
  <p:tag name="MH_ORDER" val="1"/>
  <p:tag name="MH_TYPE" val="Text"/>
</p:tagLst>
</file>

<file path=ppt/tags/tag129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1_1"/>
  <p:tag name="KSO_WM_UNIT_INDEX" val="1_1_1"/>
  <p:tag name="KSO_WM_UNIT_LAYERLEVEL" val="1_1_1"/>
  <p:tag name="KSO_WM_UNIT_LINE_FILL_TYPE" val="2"/>
  <p:tag name="KSO_WM_UNIT_LINE_FORE_SCHEMECOLOR_INDEX" val="14"/>
  <p:tag name="KSO_WM_UNIT_LINE_FORE_SCHEMECOLOR_INDEX_BRIGHTNESS" val="-0.5"/>
  <p:tag name="KSO_WM_UNIT_TYPE" val="o_h_i"/>
  <p:tag name="KSO_WM_UNIT_USESOURCEFORMAT_APPLY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diagram20205201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0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f*1_1_1"/>
  <p:tag name="KSO_WM_UNIT_INDEX" val="1_1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"/>
  <p:tag name="KSO_WM_UNIT_TEXT_FILL_TYPE" val="1"/>
  <p:tag name="KSO_WM_UNIT_TYPE" val="o_h_f"/>
  <p:tag name="KSO_WM_UNIT_USESOURCEFORMAT_APPLY" val="1"/>
  <p:tag name="KSO_WM_UNIT_VALUE" val="54"/>
  <p:tag name="MH" val="20150921115827"/>
  <p:tag name="MH_LIBRARY" val="GRAPHIC"/>
  <p:tag name="MH_ORDER" val="1"/>
  <p:tag name="MH_TYPE" val="Text"/>
</p:tagLst>
</file>

<file path=ppt/tags/tag131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2_3"/>
  <p:tag name="KSO_WM_UNIT_INDEX" val="1_2_3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32.xml><?xml version="1.0" encoding="utf-8"?>
<p:tagLst xmlns:p="http://schemas.openxmlformats.org/presentationml/2006/main">
  <p:tag name="KSO_WM_BEAUTIFY_FLAG" val="#wm#"/>
  <p:tag name="KSO_WM_DIAGRAM_GROUP_CODE" val="o1-1"/>
  <p:tag name="KSO_WM_TAG_VERSION" val="1.0"/>
  <p:tag name="KSO_WM_TEMPLATE_CATEGORY" val="diagram"/>
  <p:tag name="KSO_WM_TEMPLATE_INDEX" val="20171211"/>
  <p:tag name="KSO_WM_UNIT_COMPATIBLE" val="0"/>
  <p:tag name="KSO_WM_UNIT_DIAGRAM_ISNUMVISUAL" val="0"/>
  <p:tag name="KSO_WM_UNIT_DIAGRAM_ISREFERUNIT" val="0"/>
  <p:tag name="KSO_WM_UNIT_HIGHLIGHT" val="0"/>
  <p:tag name="KSO_WM_UNIT_ID" val="diagram20171211_1*o_h_i*1_1_3"/>
  <p:tag name="KSO_WM_UNIT_INDEX" val="1_1_3"/>
  <p:tag name="KSO_WM_UNIT_LAYERLEVEL" val="1_1_1"/>
  <p:tag name="KSO_WM_UNIT_TEXT_FILL_FORE_SCHEMECOLOR_INDEX" val="14"/>
  <p:tag name="KSO_WM_UNIT_TEXT_FILL_FORE_SCHEMECOLOR_INDEX_BRIGHTNESS" val="0"/>
  <p:tag name="KSO_WM_UNIT_TEXT_FILL_TYPE" val="1"/>
  <p:tag name="KSO_WM_UNIT_TYPE" val="o_h_i"/>
  <p:tag name="KSO_WM_UNIT_USESOURCEFORMAT_APPLY" val="1"/>
</p:tagLst>
</file>

<file path=ppt/tags/tag133.xml><?xml version="1.0" encoding="utf-8"?>
<p:tagLst xmlns:p="http://schemas.openxmlformats.org/presentationml/2006/main">
  <p:tag name="KSO_WM_BEAUTIFY_FLAG" val="#wm#"/>
  <p:tag name="KSO_WM_CHIP_GROUPID" val="5e9d77c8dc741d3f2d9ea5b6"/>
  <p:tag name="KSO_WM_CHIP_XID" val="5e997dffdade925159b52629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185_1*i*2"/>
  <p:tag name="KSO_WM_UNIT_INDEX" val="2"/>
  <p:tag name="KSO_WM_UNIT_LAYERLEVEL" val="1"/>
  <p:tag name="KSO_WM_UNIT_LINE_FILL_TYPE" val="2"/>
  <p:tag name="KSO_WM_UNIT_LINE_FORE_SCHEMECOLOR_INDEX" val="13"/>
  <p:tag name="KSO_WM_UNIT_LINE_FORE_SCHEMECOLOR_INDEX_BRIGHTNESS" val="0.25"/>
  <p:tag name="KSO_WM_UNIT_SM_LIMIT_TYPE" val="1"/>
  <p:tag name="KSO_WM_UNIT_TYPE" val="i"/>
</p:tagLst>
</file>

<file path=ppt/tags/tag134.xml><?xml version="1.0" encoding="utf-8"?>
<p:tagLst xmlns:p="http://schemas.openxmlformats.org/presentationml/2006/main">
  <p:tag name="KSO_WM_ASSEMBLE_CHIP_INDEX" val="4cf87b25165840bc84223515312519f5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_AREA_ID" val="63fbdc93a9a44e819ba491ca1aedd04b"/>
  <p:tag name="KSO_WM_UNIT_DEFAULT_FONT" val="24;44;4"/>
  <p:tag name="KSO_WM_UNIT_DIAGRAM_ISNUMVISUAL" val="0"/>
  <p:tag name="KSO_WM_UNIT_DIAGRAM_ISREFERUNIT" val="0"/>
  <p:tag name="KSO_WM_UNIT_HIGHLIGHT" val="0"/>
  <p:tag name="KSO_WM_UNIT_ID" val="diagram2020818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35.xml><?xml version="1.0" encoding="utf-8"?>
<p:tagLst xmlns:p="http://schemas.openxmlformats.org/presentationml/2006/main">
  <p:tag name="KSO_WM_ASSEMBLE_CHIP_INDEX" val="237916b307bf4015abcbf03b1bba3e8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INDEX" val="20208185"/>
  <p:tag name="KSO_WM_UNIT_BLOCK" val="0"/>
  <p:tag name="KSO_WM_UNIT_COMPATIBLE" val="0"/>
  <p:tag name="KSO_WM_UNIT_DEC_AREA_ID" val="884564dfe0af44cb822d0233375cdbf9"/>
  <p:tag name="KSO_WM_UNIT_DEFAULT_FONT" val="14;20;2"/>
  <p:tag name="KSO_WM_UNIT_DIAGRAM_ISNUMVISUAL" val="0"/>
  <p:tag name="KSO_WM_UNIT_DIAGRAM_ISREFERUNIT" val="0"/>
  <p:tag name="KSO_WM_UNIT_HIGHLIGHT" val="0"/>
  <p:tag name="KSO_WM_UNIT_ID" val="diagram20208185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0"/>
</p:tagLst>
</file>

<file path=ppt/tags/tag136.xml><?xml version="1.0" encoding="utf-8"?>
<p:tagLst xmlns:p="http://schemas.openxmlformats.org/presentationml/2006/main">
  <p:tag name="KSO_WM_BEAUTIFY_FLAG" val="#wm#"/>
  <p:tag name="KSO_WM_CHIP_FILLPROP" val="[[{&quot;fill_id&quot;:&quot;2a2ec86c346f44a58cb249f63aca3196&quot;,&quot;fill_align&quot;:&quot;cm&quot;,&quot;text_align&quot;:&quot;cm&quot;,&quot;text_direction&quot;:&quot;horizontal&quot;,&quot;chip_types&quot;:[&quot;diagram&quot;,&quot;picture&quot;,&quot;chart&quot;,&quot;table&quot;,&quot;video&quot;]},{&quot;fill_id&quot;:&quot;7efa92e0b7e4426394bc3bb29790d747&quot;,&quot;fill_align&quot;:&quot;rm&quot;,&quot;text_align&quot;:&quot;lm&quot;,&quot;text_direction&quot;:&quot;horizontal&quot;,&quot;chip_types&quot;:[&quot;text&quot;,&quot;header&quot;]},{&quot;fill_id&quot;:&quot;82723dc5db6c4e6c9878ce9ba3bfd623&quot;,&quot;fill_align&quot;:&quot;lm&quot;,&quot;text_align&quot;:&quot;lm&quot;,&quot;text_direction&quot;:&quot;horizontal&quot;,&quot;chip_types&quot;:[&quot;text&quot;]}],[{&quot;fill_id&quot;:&quot;2a2ec86c346f44a58cb249f63aca3196&quot;,&quot;fill_align&quot;:&quot;cm&quot;,&quot;text_align&quot;:&quot;lm&quot;,&quot;text_direction&quot;:&quot;horizontal&quot;,&quot;chip_types&quot;:[&quot;diagram&quot;,&quot;picture&quot;,&quot;chart&quot;,&quot;table&quot;,&quot;video&quot;]},{&quot;fill_id&quot;:&quot;7efa92e0b7e4426394bc3bb29790d747&quot;,&quot;fill_align&quot;:&quot;rm&quot;,&quot;text_align&quot;:&quot;lm&quot;,&quot;text_direction&quot;:&quot;horizontal&quot;,&quot;chip_types&quot;:[&quot;text&quot;,&quot;header&quot;]},{&quot;fill_id&quot;:&quot;82723dc5db6c4e6c9878ce9ba3bfd623&quot;,&quot;fill_align&quot;:&quot;lm&quot;,&quot;text_align&quot;:&quot;lm&quot;,&quot;text_direction&quot;:&quot;horizontal&quot;,&quot;chip_types&quot;:[&quot;text&quot;]}]]"/>
  <p:tag name="KSO_WM_CHIP_GROUPID" val="5e9d77c8dc741d3f2d9ea5b6"/>
  <p:tag name="KSO_WM_CHIP_INFOS" val="{&quot;layout_type&quot;:&quot;topbottom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97dffdade925159b52629"/>
  <p:tag name="KSO_WM_SLIDE_BACKGROUND" val="[&quot;general&quot;]"/>
  <p:tag name="KSO_WM_SLIDE_BACKGROUND_TYPE" val="general"/>
  <p:tag name="KSO_WM_SLIDE_BK_DARK_LIGHT" val="2"/>
  <p:tag name="KSO_WM_SLIDE_ID" val="diagram20208185_1"/>
  <p:tag name="KSO_WM_SLIDE_INDEX" val="1"/>
  <p:tag name="KSO_WM_SLIDE_ITEM_CNT" val="0"/>
  <p:tag name="KSO_WM_SLIDE_LAYOUT" val="a_d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3T09:35:31&quot;,&quot;maxSize&quot;:{&quot;size1&quot;:50},&quot;minSize&quot;:{&quot;size1&quot;:50},&quot;normalSize&quot;:{&quot;size1&quot;:50},&quot;subLayout&quot;:[{&quot;id&quot;:&quot;2020-06-23T09:35:31&quot;,&quot;margin&quot;:{&quot;bottom&quot;:2.1170001029968262,&quot;left&quot;:2.1170001029968262,&quot;right&quot;:1.6929999589920044,&quot;top&quot;:13.970000267028809},&quot;type&quot;:0},{&quot;id&quot;:&quot;2020-06-23T09:35:31&quot;,&quot;margin&quot;:{&quot;bottom&quot;:2.1170001029968262,&quot;left&quot;:1.6929999589920044,&quot;right&quot;:2.1170001029968262,&quot;top&quot;:13.970000267028809},&quot;type&quot;:0}],&quot;type&quot;:0}"/>
  <p:tag name="KSO_WM_SLIDE_POSITION" val="35*36"/>
  <p:tag name="KSO_WM_SLIDE_RATIO" val="1.777778"/>
  <p:tag name="KSO_WM_SLIDE_SIZE" val="889*468"/>
  <p:tag name="KSO_WM_SLIDE_SUBTYPE" val="picTxt"/>
  <p:tag name="KSO_WM_SLIDE_SUPPORT_FEATURE_TYPE" val="0"/>
  <p:tag name="KSO_WM_SLIDE_TYPE" val="text"/>
  <p:tag name="KSO_WM_TAG_VERSION" val="1.0"/>
  <p:tag name="KSO_WM_TEMPLATE_ASSEMBLE_GROUPID" val="5ef15c5f0e56d0f322bebbdc"/>
  <p:tag name="KSO_WM_TEMPLATE_ASSEMBLE_XID" val="5ef15c5f0e56d0f322bebbdc"/>
  <p:tag name="KSO_WM_TEMPLATE_CATEGORY" val="diagram"/>
  <p:tag name="KSO_WM_TEMPLATE_COLOR_TYPE" val="1"/>
  <p:tag name="KSO_WM_TEMPLATE_INDEX" val="20208185"/>
  <p:tag name="KSO_WM_TEMPLATE_MASTER_TYPE" val="0"/>
  <p:tag name="KSO_WM_TEMPLATE_SUBCATEGORY" val="21"/>
  <p:tag name="KSO_WM_TEMPLATE_THUMBS_INDEX" val="1、4"/>
</p:tagLst>
</file>

<file path=ppt/tags/tag137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13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ags/tag139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3a9b3aea98c94c18b21ea33f90ca0d5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9f983d2bbca64d56b75964a856de218d&quot;,&quot;X&quot;:{&quot;Pos&quot;:2},&quot;Y&quot;:{&quot;Pos&quot;:2}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0_1*i*3"/>
  <p:tag name="KSO_WM_UNIT_INDEX" val="3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9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&#13;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29"/>
</p:tagLst>
</file>

<file path=ppt/tags/tag140.xml><?xml version="1.0" encoding="utf-8"?>
<p:tagLst xmlns:p="http://schemas.openxmlformats.org/presentationml/2006/main">
  <p:tag name="KSO_WM_ASSEMBLE_CHIP_INDEX" val="1f419d83bc99475ea466aaecfe571b87"/>
  <p:tag name="KSO_WM_BEAUTIFY_FLAG" val="#wm#"/>
  <p:tag name="KSO_WM_CHIP_FILLAREA_FILL_RULE" val="{&quot;fill_align&quot;:&quot;rm&quot;,&quot;fill_mode&quot;:&quot;full&quot;}"/>
  <p:tag name="KSO_WM_CHIP_GROUPID" val="5e7881253197e252a37019b5"/>
  <p:tag name="KSO_WM_CHIP_XID" val="5e7881253197e252a37019b6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9f983d2bbca64d56b75964a856de218d"/>
  <p:tag name="KSO_WM_UNIT_DEFAULT_FONT" val="24;44;4"/>
  <p:tag name="KSO_WM_UNIT_DIAGRAM_ISNUMVISUAL" val="0"/>
  <p:tag name="KSO_WM_UNIT_DIAGRAM_ISREFERUNIT" val="0"/>
  <p:tag name="KSO_WM_UNIT_HIGHLIGHT" val="0"/>
  <p:tag name="KSO_WM_UNIT_ID" val="diagram2021017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6"/>
</p:tagLst>
</file>

<file path=ppt/tags/tag141.xml><?xml version="1.0" encoding="utf-8"?>
<p:tagLst xmlns:p="http://schemas.openxmlformats.org/presentationml/2006/main">
  <p:tag name="KSO_WM_ASSEMBLE_CHIP_INDEX" val="e0f4c325d7d54c5587e9100cb2cbbe87"/>
  <p:tag name="KSO_WM_BEAUTIFY_FLAG" val="#wm#"/>
  <p:tag name="KSO_WM_CHIP_FILLAREA_FILL_RULE" val="{&quot;fill_align&quot;:&quot;l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e87a5397f77a4b8a809de0af63867793"/>
  <p:tag name="KSO_WM_UNIT_DEFAULT_FONT" val="14;20;2"/>
  <p:tag name="KSO_WM_UNIT_DIAGRAM_ISNUMVISUAL" val="0"/>
  <p:tag name="KSO_WM_UNIT_DIAGRAM_ISREFERUNIT" val="0"/>
  <p:tag name="KSO_WM_UNIT_HIGHLIGHT" val="0"/>
  <p:tag name="KSO_WM_UNIT_ID" val="diagram20210170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5"/>
</p:tagLst>
</file>

<file path=ppt/tags/tag142.xml><?xml version="1.0" encoding="utf-8"?>
<p:tagLst xmlns:p="http://schemas.openxmlformats.org/presentationml/2006/main">
  <p:tag name="KSO_WM_BEAUTIFY_FLAG" val="#wm#"/>
  <p:tag name="KSO_WM_CHIP_FILLPROP" val="[[{&quot;fill_id&quot;:&quot;cb509c17ded54b42a5e9a84a0ad13dd5&quot;,&quot;fill_align&quot;:&quot;rm&quot;,&quot;text_align&quot;:&quot;rm&quot;,&quot;text_direction&quot;:&quot;horizontal&quot;,&quot;chip_types&quot;:[&quot;header&quot;]},{&quot;fill_id&quot;:&quot;e3486b1120c742108a49a661a8c9d9f1&quot;,&quot;fill_align&quot;:&quot;lm&quot;,&quot;text_align&quot;:&quot;lm&quot;,&quot;text_direction&quot;:&quot;horizontal&quot;,&quot;chip_types&quot;:[&quot;text&quot;,&quot;picture&quot;,&quot;chart&quot;,&quot;table&quot;],&quot;support_features&quot;:[&quot;collage&quot;,&quot;carousel&quot;]}]]"/>
  <p:tag name="KSO_WM_CHIP_GROUPID" val="5f229415dda340fd2c9b586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9415dda340fd2c9b5869"/>
  <p:tag name="KSO_WM_SLIDE_BACKGROUND" val="[&quot;general&quot;]"/>
  <p:tag name="KSO_WM_SLIDE_BACKGROUND_TYPE" val="general"/>
  <p:tag name="KSO_WM_SLIDE_BK_DARK_LIGHT" val="2"/>
  <p:tag name="KSO_WM_SLIDE_ID" val="diagram20210170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0&quot;,&quot;maxSize&quot;:{&quot;size1&quot;:45},&quot;minSize&quot;:{&quot;size1&quot;:45},&quot;normalSize&quot;:{&quot;size1&quot;:45},&quot;subLayout&quot;:[{&quot;id&quot;:&quot;2020-08-28T14:23:30&quot;,&quot;margin&quot;:{&quot;bottom&quot;:8.4670000076293945,&quot;left&quot;:2.9630000591278076,&quot;right&quot;:3.809999942779541,&quot;top&quot;:6.7729997634887695},&quot;type&quot;:0},{&quot;id&quot;:&quot;2020-08-28T14:23:30&quot;,&quot;margin&quot;:{&quot;bottom&quot;:4.6570000648498535,&quot;left&quot;:0,&quot;right&quot;:5.0799999237060547,&quot;top&quot;:4.6570000648498535},&quot;type&quot;:0}],&quot;type&quot;:0}"/>
  <p:tag name="KSO_WM_SLIDE_POSITION" val="0*0"/>
  <p:tag name="KSO_WM_SLIDE_RATIO" val="1.777778"/>
  <p:tag name="KSO_WM_SLIDE_SIZE" val="960*540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COLOR_TYPE" val="1"/>
  <p:tag name="KSO_WM_TEMPLATE_INDEX" val="20210170"/>
  <p:tag name="KSO_WM_TEMPLATE_MASTER_TYPE" val="0"/>
  <p:tag name="KSO_WM_TEMPLATE_SUBCATEGORY" val="21"/>
  <p:tag name="KSO_WM_TEMPLATE_THUMBS_INDEX" val="1、4、7、12、13、14、15、16、17、18、20、24、25、28、33、36、40、43、44"/>
</p:tagLst>
</file>

<file path=ppt/tags/tag1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ef2285c770fdf8a85bd468f"/>
  <p:tag name="KSO_WM_TEMPLATE_ASSEMBLE_XID" val="5ef2285c770fdf8a85bd468f"/>
  <p:tag name="KSO_WM_TEMPLATE_CATEGORY" val="diagram"/>
  <p:tag name="KSO_WM_TEMPLATE_INDEX" val="2020842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842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44.xml><?xml version="1.0" encoding="utf-8"?>
<p:tagLst xmlns:p="http://schemas.openxmlformats.org/presentationml/2006/main">
  <p:tag name="KSO_WM_ASSEMBLE_CHIP_INDEX" val="6f8e6f284128401a9f2fb4df2654db14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8f"/>
  <p:tag name="KSO_WM_TEMPLATE_ASSEMBLE_XID" val="5ef2285c770fdf8a85bd468f"/>
  <p:tag name="KSO_WM_TEMPLATE_CATEGORY" val="diagram"/>
  <p:tag name="KSO_WM_TEMPLATE_INDEX" val="20208429"/>
  <p:tag name="KSO_WM_UNIT_BLOCK" val="0"/>
  <p:tag name="KSO_WM_UNIT_COMPATIBLE" val="0"/>
  <p:tag name="KSO_WM_UNIT_DEC_AREA_ID" val="d1d119246ad340bb95f758f003e8ab1d"/>
  <p:tag name="KSO_WM_UNIT_DEFAULT_FONT" val="24;44;4"/>
  <p:tag name="KSO_WM_UNIT_DIAGRAM_ISNUMVISUAL" val="0"/>
  <p:tag name="KSO_WM_UNIT_DIAGRAM_ISREFERUNIT" val="0"/>
  <p:tag name="KSO_WM_UNIT_HIGHLIGHT" val="0"/>
  <p:tag name="KSO_WM_UNIT_ID" val="diagram20208429_1*a*1"/>
  <p:tag name="KSO_WM_UNIT_INDEX" val="1"/>
  <p:tag name="KSO_WM_UNIT_ISCONTENTSTITLE" val="0"/>
  <p:tag name="KSO_WM_UNIT_ISNUMDGMTITLE" val="0"/>
  <p:tag name="KSO_WM_UNIT_LAST_MAX_FONTSIZE" val="800"/>
  <p:tag name="KSO_WM_UNIT_LAYERLEVEL" val="1"/>
  <p:tag name="KSO_WM_UNIT_NOCLEAR" val="0"/>
  <p:tag name="KSO_WM_UNIT_PRESET_TEXT" val="单击添加大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1_1"/>
  <p:tag name="KSO_WM_UNIT_INDEX" val="1_1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1_1"/>
  <p:tag name="KSO_WM_UNIT_INDEX" val="1_1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48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2_1"/>
  <p:tag name="KSO_WM_UNIT_INDEX" val="1_2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9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HIGHLIGHT" val="0"/>
  <p:tag name="KSO_WM_UNIT_ID" val="diagram2020520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&#13;添加大标题"/>
  <p:tag name="KSO_WM_UNIT_TYPE" val="a"/>
  <p:tag name="KSO_WM_UNIT_VALUE" val="10"/>
</p:tagLst>
</file>

<file path=ppt/tags/tag150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2_1"/>
  <p:tag name="KSO_WM_UNIT_INDEX" val="1_2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3_1"/>
  <p:tag name="KSO_WM_UNIT_INDEX" val="1_3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3_1"/>
  <p:tag name="KSO_WM_UNIT_INDEX" val="1_3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i*1_4_1"/>
  <p:tag name="KSO_WM_UNIT_INDEX" val="1_4_1"/>
  <p:tag name="KSO_WM_UNIT_LAYERLEVEL" val="1_1_1"/>
  <p:tag name="KSO_WM_UNIT_LINE_FILL_TYPE" val="2"/>
  <p:tag name="KSO_WM_UNIT_LINE_FORE_SCHEMECOLOR_INDEX" val="5"/>
  <p:tag name="KSO_WM_UNIT_LINE_FORE_SCHEMECOLOR_INDEX_BRIGHTNESS" val="0.6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10086_3*l_h_i*1_4_2"/>
  <p:tag name="KSO_WM_UNIT_INDEX" val="1_4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5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10086"/>
  <p:tag name="KSO_WM_UNIT_COMPATIBLE" val="0"/>
  <p:tag name="KSO_WM_UNIT_DIAGRAM_ISNUMVISUAL" val="0"/>
  <p:tag name="KSO_WM_UNIT_DIAGRAM_ISREFERUNIT" val="0"/>
  <p:tag name="KSO_WM_UNIT_HIGHLIGHT" val="0"/>
  <p:tag name="KSO_WM_UNIT_ID" val="diagram20210086_3*l_h_f*1_4_1"/>
  <p:tag name="KSO_WM_UNIT_INDEX" val="1_4_1"/>
  <p:tag name="KSO_WM_UNIT_LAYERLEVEL" val="1_1_1"/>
  <p:tag name="KSO_WM_UNIT_NOCLEAR" val="0"/>
  <p:tag name="KSO_WM_UNIT_PRESET_TEXT" val="在此输入你想要阐述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16"/>
</p:tagLst>
</file>

<file path=ppt/tags/tag157.xml><?xml version="1.0" encoding="utf-8"?>
<p:tagLst xmlns:p="http://schemas.openxmlformats.org/presentationml/2006/main">
  <p:tag name="KSO_WM_BEAUTIFY_FLAG" val="#wm#"/>
  <p:tag name="KSO_WM_CHIP_FILLPROP" val="[[{&quot;fill_id&quot;:&quot;b28d2db6e2a9419f97b4dc33244df8b6&quot;,&quot;fill_align&quot;:&quot;lt&quot;,&quot;text_align&quot;:&quot;lt&quot;,&quot;text_direction&quot;:&quot;vertical&quot;,&quot;chip_types&quot;:[&quot;header&quot;]},{&quot;fill_id&quot;:&quot;9b03db969aed4ded91547ba31b5adbe7&quot;,&quot;fill_align&quot;:&quot;rt&quot;,&quot;text_align&quot;:&quot;rt&quot;,&quot;text_direction&quot;:&quot;vertical&quot;,&quot;chip_types&quot;:[&quot;text&quot;]}],[{&quot;fill_id&quot;:&quot;b28d2db6e2a9419f97b4dc33244df8b6&quot;,&quot;fill_align&quot;:&quot;lt&quot;,&quot;text_align&quot;:&quot;lt&quot;,&quot;text_direction&quot;:&quot;vertical&quot;,&quot;chip_types&quot;:[&quot;header&quot;]},{&quot;fill_id&quot;:&quot;9b03db969aed4ded91547ba31b5adbe7&quot;,&quot;fill_align&quot;:&quot;rm&quot;,&quot;text_align&quot;:&quot;lm&quot;,&quot;text_direction&quot;:&quot;horizontal&quot;,&quot;chip_types&quot;:[&quot;diagram&quot;,&quot;picture&quot;,&quot;chart&quot;,&quot;table&quot;,&quot;video&quot;],&quot;support_features&quot;:[&quot;collage&quot;,&quot;carousel&quot;,&quot;creativecrop&quot;]}]]"/>
  <p:tag name="KSO_WM_CHIP_GROUPID" val="5e7f2e0e24b822ad86e02045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f2e0e24b822ad86e02046"/>
  <p:tag name="KSO_WM_SLIDE_BACKGROUND" val="[&quot;general&quot;,&quot;frame&quot;]"/>
  <p:tag name="KSO_WM_SLIDE_BACKGROUND_TYPE" val="frame"/>
  <p:tag name="KSO_WM_SLIDE_BK_DARK_LIGHT" val="2"/>
  <p:tag name="KSO_WM_SLIDE_ID" val="diagram20208429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52&quot;,&quot;maxSize&quot;:{&quot;size1&quot;:81.321571071942643},&quot;minSize&quot;:{&quot;size1&quot;:71.321571071942643},&quot;normalSize&quot;:{&quot;size1&quot;:81.321571071942643},&quot;subLayout&quot;:[{&quot;id&quot;:&quot;2020-06-24T00:05:52&quot;,&quot;margin&quot;:{&quot;bottom&quot;:2.9630000591278076,&quot;left&quot;:3.3870000839233398,&quot;right&quot;:0.84700000286102295,&quot;top&quot;:2.9630000591278076},&quot;type&quot;:0},{&quot;id&quot;:&quot;2020-06-24T00:05:52&quot;,&quot;margin&quot;:{&quot;bottom&quot;:2.9630000591278076,&quot;left&quot;:0,&quot;right&quot;:3.3870000839233398,&quot;top&quot;:2.9630000591278076},&quot;type&quot;:0}],&quot;type&quot;:0}"/>
  <p:tag name="KSO_WM_SLIDE_POSITION" val="144*84"/>
  <p:tag name="KSO_WM_SLIDE_RATIO" val="1.777778"/>
  <p:tag name="KSO_WM_SLIDE_SIZE" val="672*372"/>
  <p:tag name="KSO_WM_SLIDE_SUBTYPE" val="picTxt"/>
  <p:tag name="KSO_WM_SLIDE_SUPPORT_FEATURE_TYPE" val="7"/>
  <p:tag name="KSO_WM_SLIDE_TYPE" val="text"/>
  <p:tag name="KSO_WM_TAG_VERSION" val="1.0"/>
  <p:tag name="KSO_WM_TEMPLATE_ASSEMBLE_GROUPID" val="5ef2285c770fdf8a85bd468f"/>
  <p:tag name="KSO_WM_TEMPLATE_ASSEMBLE_XID" val="5ef2285c770fdf8a85bd468f"/>
  <p:tag name="KSO_WM_TEMPLATE_CATEGORY" val="diagram"/>
  <p:tag name="KSO_WM_TEMPLATE_COLOR_TYPE" val="1"/>
  <p:tag name="KSO_WM_TEMPLATE_INDEX" val="20208429"/>
  <p:tag name="KSO_WM_TEMPLATE_MASTER_TYPE" val="0"/>
  <p:tag name="KSO_WM_TEMPLATE_SUBCATEGORY" val="21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6641_1*i*6"/>
  <p:tag name="KSO_WM_UNIT_INDEX" val="6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196641_1*i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SLIDE_ID" val="diagram20205201_1"/>
  <p:tag name="KSO_WM_SLIDE_INDEX" val="1"/>
  <p:tag name="KSO_WM_SLIDE_ITEM_CNT" val="0"/>
  <p:tag name="KSO_WM_SLIDE_LAYOUT" val="a_b_f"/>
  <p:tag name="KSO_WM_SLIDE_LAYOUT_CNT" val="1_1_1"/>
  <p:tag name="KSO_WM_SLIDE_POSITION" val="0*0"/>
  <p:tag name="KSO_WM_SLIDE_SIZE" val="95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5201"/>
  <p:tag name="KSO_WM_TEMPLATE_MASTER_TYPE" val="0"/>
  <p:tag name="KSO_WM_TEMPLATE_SUBCATEGORY" val="0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TEXT_FILL_FORE_SCHEMECOLOR_INDEX" val="14"/>
  <p:tag name="KSO_WM_UNIT_TEXT_FILL_FORE_SCHEMECOLOR_INDEX_BRIGHTNESS" val="0"/>
  <p:tag name="KSO_WM_UNIT_TEXT_FILL_TYPE" val="1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尽量言简意赅的阐述观点；根据需要可酌情增减文字，以便观者可以准确理解您所传达的信息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EXT_PART_ID_V2" val="d-4-1"/>
  <p:tag name="KSO_WM_UNIT_TYPE" val="f"/>
  <p:tag name="KSO_WM_UNIT_VALUE" val="104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但信息却错综复杂，需要用更多的文字来表述；但请您尽可能提炼思想的精髓，否则容易造成观者的阅读压力，适得其反。&#13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560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196641"/>
  <p:tag name="KSO_WM_UNIT_COMPATIBLE" val="0"/>
  <p:tag name="KSO_WM_UNIT_DIAGRAM_ISNUMVISUAL" val="0"/>
  <p:tag name="KSO_WM_UNIT_DIAGRAM_ISREFERUNIT" val="0"/>
  <p:tag name="KSO_WM_UNIT_HIGHLIGHT" val="0"/>
  <p:tag name="KSO_WM_UNIT_ID" val="diagram2019664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您的大标题内容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164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ID" val="diagram20196641_1"/>
  <p:tag name="KSO_WM_SLIDE_INDEX" val="1"/>
  <p:tag name="KSO_WM_SLIDE_ITEM_CNT" val="0"/>
  <p:tag name="KSO_WM_SLIDE_LAYOUT" val="a_f"/>
  <p:tag name="KSO_WM_SLIDE_LAYOUT_CNT" val="1_2"/>
  <p:tag name="KSO_WM_SLIDE_POSITION" val="0*56"/>
  <p:tag name="KSO_WM_SLIDE_RATIO" val="1.777778"/>
  <p:tag name="KSO_WM_SLIDE_SIZE" val="914*44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196641"/>
  <p:tag name="KSO_WM_TEMPLATE_MASTER_TYPE" val="0"/>
  <p:tag name="KSO_WM_TEMPLATE_SUBCATEGORY" val="0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406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48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6_1*f*2"/>
  <p:tag name="KSO_WM_UNIT_INDEX" val="2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3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i*2"/>
  <p:tag name="KSO_WM_UNIT_INDEX" val="2"/>
  <p:tag name="KSO_WM_UNIT_LAYERLEVEL" val="1"/>
  <p:tag name="KSO_WM_UNIT_SM_LIMIT_TYPE" val="1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70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10T19:28:42&quot;,&quot;maxSize&quot;:{&quot;size1&quot;:33.40245660310611},&quot;minSize&quot;:{&quot;size1&quot;:33.40245660310611},&quot;normalSize&quot;:{&quot;size1&quot;:33.4024566031061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9-10T19:28:42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52.399999999999999},&quot;subLayout&quot;:[{&quot;id&quot;:&quot;2020-09-10T19:28:42&quot;,&quot;margin&quot;:{&quot;bottom&quot;:0.39399999380111694,&quot;left&quot;:2.119999885559082,&quot;right&quot;:1.690000057220459,&quot;top&quot;:3.2699997425079346},&quot;type&quot;:0},{&quot;id&quot;:&quot;2020-09-10T19:28:42&quot;,&quot;margin&quot;:{&quot;bottom&quot;:2.9300000667572021,&quot;left&quot;:2.119999885559082,&quot;right&quot;:1.690000057220459,&quot;top&quot;:0.026000002399086952},&quot;type&quot;:0}],&quot;type&quot;:0},{&quot;id&quot;:&quot;2020-09-10T19:28:42&quot;,&quot;margin&quot;:{&quot;bottom&quot;:2.119999885559082,&quot;left&quot;:1.690000057220459,&quot;right&quot;:2.119999885559082,&quot;top&quot;:2.119999885559082},&quot;type&quot;:0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K_DARK_LIGHT" val="1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FILL_FORE_SCHEMECOLOR_INDEX" val="15"/>
  <p:tag name="KSO_WM_UNIT_FILL_FORE_SCHEMECOLOR_INDEX_BRIGHTNESS" val="0.15"/>
  <p:tag name="KSO_WM_UNIT_FILL_TYPE" val="1"/>
  <p:tag name="KSO_WM_UNIT_HIGHLIGHT" val="0"/>
  <p:tag name="KSO_WM_UNIT_ID" val="diagram20203406_1*i*1"/>
  <p:tag name="KSO_WM_UNIT_INDEX" val="1"/>
  <p:tag name="KSO_WM_UNIT_LAYERLEVEL" val="1"/>
  <p:tag name="KSO_WM_UNIT_SM_LIMIT_TYPE" val="1"/>
  <p:tag name="KSO_WM_UNIT_SUBTYPE" val="h"/>
  <p:tag name="KSO_WM_UNIT_TYPE" val="i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36;44;4"/>
  <p:tag name="KSO_WM_UNIT_DIAGRAM_ISNUMVISUAL" val="0"/>
  <p:tag name="KSO_WM_UNIT_DIAGRAM_ISREFERUNIT" val="0"/>
  <p:tag name="KSO_WM_UNIT_HIGHLIGHT" val="0"/>
  <p:tag name="KSO_WM_UNIT_ID" val="diagram20203406_1*a*1"/>
  <p:tag name="KSO_WM_UNIT_INDEX" val="1"/>
  <p:tag name="KSO_WM_UNIT_ISCONTENTSTITLE" val="0"/>
  <p:tag name="KSO_WM_UNIT_LAYERLEVEL" val="1"/>
  <p:tag name="KSO_WM_UNIT_NOCLEAR" val="0"/>
  <p:tag name="KSO_WM_UNIT_PRESET_TEXT" val="点击此处添加大标题"/>
  <p:tag name="KSO_WM_UNIT_TYPE" val="a"/>
  <p:tag name="KSO_WM_UNIT_VALUE" val="16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IAGRAM_ISNUMVISUAL" val="0"/>
  <p:tag name="KSO_WM_UNIT_DIAGRAM_ISREFERUNIT" val="0"/>
  <p:tag name="KSO_WM_UNIT_HIGHLIGHT" val="0"/>
  <p:tag name="KSO_WM_UNIT_ID" val="diagram20203406_1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SM_LIMIT_TYPE" val="1"/>
  <p:tag name="KSO_WM_UNIT_TEXT_FILL_FORE_SCHEMECOLOR_INDEX" val="14"/>
  <p:tag name="KSO_WM_UNIT_TEXT_FILL_FORE_SCHEMECOLOR_INDEX_BRIGHTNESS" val="-0.05"/>
  <p:tag name="KSO_WM_UNIT_TEXT_FILL_TYPE" val="1"/>
  <p:tag name="KSO_WM_UNIT_TYPE" val="f"/>
  <p:tag name="KSO_WM_UNIT_VALUE" val="48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3406"/>
  <p:tag name="KSO_WM_UNIT_BLOCK" val="0"/>
  <p:tag name="KSO_WM_UNIT_COMPATIBLE" val="0"/>
  <p:tag name="KSO_WM_UNIT_DECORATE_INFO" val="{&quot;pDecorateInfoX&quot;:{&quot;IsLeft&quot;:true,&quot;IsRight&quot;:false,&quot;IsRatio&quot;:false},&quot;pDecorateInfoY&quot;:{&quot;IsTop&quot;:true,&quot;IsBottom&quot;:false,&quot;IsRatio&quot;:false}}"/>
  <p:tag name="KSO_WM_UNIT_DEFAULT_FONT" val="16;24;2"/>
  <p:tag name="KSO_WM_UNIT_DIAGRAM_ISNUMVISUAL" val="0"/>
  <p:tag name="KSO_WM_UNIT_DIAGRAM_ISREFERUNIT" val="0"/>
  <p:tag name="KSO_WM_UNIT_HIGHLIGHT" val="0"/>
  <p:tag name="KSO_WM_UNIT_ID" val="diagram20203406_1*f*2"/>
  <p:tag name="KSO_WM_UNIT_INDEX" val="2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63"/>
</p:tagLst>
</file>

<file path=ppt/tags/tag175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ID" val="diagram20203406_1"/>
  <p:tag name="KSO_WM_SLIDE_INDEX" val="1"/>
  <p:tag name="KSO_WM_SLIDE_ITEM_CNT" val="0"/>
  <p:tag name="KSO_WM_SLIDE_LAYOUT" val="a_f_i"/>
  <p:tag name="KSO_WM_SLIDE_LAYOUT_CNT" val="1_2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9-10T19:28:42&quot;,&quot;maxSize&quot;:{&quot;size1&quot;:33.40245660310611},&quot;minSize&quot;:{&quot;size1&quot;:33.40245660310611},&quot;normalSize&quot;:{&quot;size1&quot;:33.40245660310611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9-10T19:28:42&quot;,&quot;margin&quot;:{&quot;bottom&quot;:2.9300000667572021,&quot;left&quot;:2.119999885559082,&quot;right&quot;:1.690000057220459,&quot;top&quot;:3.2699997425079346},&quot;maxSize&quot;:{&quot;size1&quot;:65.599999999999994},&quot;minSize&quot;:{&quot;size1&quot;:39.299999999999997},&quot;normalSize&quot;:{&quot;size1&quot;:52.399999999999999},&quot;subLayout&quot;:[{&quot;id&quot;:&quot;2020-09-10T19:28:42&quot;,&quot;margin&quot;:{&quot;bottom&quot;:0.39399999380111694,&quot;left&quot;:2.119999885559082,&quot;right&quot;:1.690000057220459,&quot;top&quot;:3.2699997425079346},&quot;type&quot;:0},{&quot;id&quot;:&quot;2020-09-10T19:28:42&quot;,&quot;margin&quot;:{&quot;bottom&quot;:2.9300000667572021,&quot;left&quot;:2.119999885559082,&quot;right&quot;:1.690000057220459,&quot;top&quot;:0.026000002399086952},&quot;type&quot;:0}],&quot;type&quot;:0},{&quot;id&quot;:&quot;2020-09-10T19:28:42&quot;,&quot;margin&quot;:{&quot;bottom&quot;:2.119999885559082,&quot;left&quot;:1.690000057220459,&quot;right&quot;:2.119999885559082,&quot;top&quot;:2.119999885559082},&quot;type&quot;:0}],&quot;type&quot;:0}"/>
  <p:tag name="KSO_WM_SLIDE_POSITION" val="0*0"/>
  <p:tag name="KSO_WM_SLIDE_RATIO" val="1.777778"/>
  <p:tag name="KSO_WM_SLIDE_SIZE" val="899*540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406"/>
  <p:tag name="KSO_WM_TEMPLATE_MASTER_TYPE" val="0"/>
  <p:tag name="KSO_WM_TEMPLATE_SUBCATEGORY" val="11"/>
</p:tagLst>
</file>

<file path=ppt/tags/tag17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0175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177.xml><?xml version="1.0" encoding="utf-8"?>
<p:tagLst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62e8a7ef88484c27907bbead105ca5a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0175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318"/>
</p:tagLst>
</file>

<file path=ppt/tags/tag178.xml><?xml version="1.0" encoding="utf-8"?>
<p:tagLst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73bda84c42e4735b3f5d092a816bb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10175_1*i*3"/>
  <p:tag name="KSO_WM_UNIT_INDEX" val="3"/>
  <p:tag name="KSO_WM_UNIT_LAYERLEVEL" val="1"/>
  <p:tag name="KSO_WM_UNIT_SHADOW_SCHEMECOLOR_INDEX" val="13"/>
  <p:tag name="KSO_WM_UNIT_SHADOW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94"/>
</p:tagLst>
</file>

<file path=ppt/tags/tag179.xml><?xml version="1.0" encoding="utf-8"?>
<p:tagLst xmlns:p="http://schemas.openxmlformats.org/presentationml/2006/main">
  <p:tag name="KSO_WM_BEAUTIFY_FLAG" val="#wm#"/>
  <p:tag name="KSO_WM_CHIP_GROUPID" val="5f226a74c4814ce96fb160ea"/>
  <p:tag name="KSO_WM_CHIP_XID" val="5f226a74c4814ce96fb160eb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69bd12f14aa74ace9c6c03891def0a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10175_1*i*4"/>
  <p:tag name="KSO_WM_UNIT_INDEX" val="4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6"/>
</p:tagLst>
</file>

<file path=ppt/tags/tag18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180.xml><?xml version="1.0" encoding="utf-8"?>
<p:tagLst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fd06e58c94341fab60cc2f5895e31c3"/>
  <p:tag name="KSO_WM_UNIT_DEFAULT_FONT" val="24;44;4"/>
  <p:tag name="KSO_WM_UNIT_DIAGRAM_ISNUMVISUAL" val="0"/>
  <p:tag name="KSO_WM_UNIT_DIAGRAM_ISREFERUNIT" val="0"/>
  <p:tag name="KSO_WM_UNIT_HIGHLIGHT" val="0"/>
  <p:tag name="KSO_WM_UNIT_ID" val="diagram20210175_1*a*1"/>
  <p:tag name="KSO_WM_UNIT_INDEX" val="1"/>
  <p:tag name="KSO_WM_UNIT_ISCONTENTSTITLE" val="0"/>
  <p:tag name="KSO_WM_UNIT_ISNUMDGMTITLE" val="0"/>
  <p:tag name="KSO_WM_UNIT_LAST_MAX_FONTSIZE" val="96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8-28T14:23:32&quot;,&#10;    &quot;max&quot;: 4.8217282825379897,&#10;    &quot;topChanged&quot;: 4.500551181102352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181.xml><?xml version="1.0" encoding="utf-8"?>
<p:tagLst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330c37302ef746eab38b0849e76b4deb"/>
  <p:tag name="KSO_WM_UNIT_DEFAULT_FONT" val="18;24;2"/>
  <p:tag name="KSO_WM_UNIT_DIAGRAM_ISNUMVISUAL" val="0"/>
  <p:tag name="KSO_WM_UNIT_DIAGRAM_ISREFERUNIT" val="0"/>
  <p:tag name="KSO_WM_UNIT_HIGHLIGHT" val="0"/>
  <p:tag name="KSO_WM_UNIT_ID" val="diagram20210175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可添加副标题"/>
  <p:tag name="KSO_WM_UNIT_SHOW_EDIT_AREA_INDICATION" val="1"/>
  <p:tag name="KSO_WM_UNIT_SMARTLAYOUT_COMPRESS_INFO" val="{&#10;    &quot;id&quot;: &quot;2020-08-28T14:23:32&quot;,&#10;    &quot;max&quot;: 4.4200000000000017,&#10;    &quot;topChanged&quot;: 0&#10;}&#10;"/>
  <p:tag name="KSO_WM_UNIT_TEXT_FILL_FORE_SCHEMECOLOR_INDEX" val="14"/>
  <p:tag name="KSO_WM_UNIT_TEXT_FILL_FORE_SCHEMECOLOR_INDEX_BRIGHTNESS" val="-0.25"/>
  <p:tag name="KSO_WM_UNIT_TEXT_FILL_TYPE" val="1"/>
  <p:tag name="KSO_WM_UNIT_TYPE" val="b"/>
  <p:tag name="KSO_WM_UNIT_VALUE" val="38"/>
</p:tagLst>
</file>

<file path=ppt/tags/tag182.xml><?xml version="1.0" encoding="utf-8"?>
<p:tagLst xmlns:p="http://schemas.openxmlformats.org/presentationml/2006/main">
  <p:tag name="KSO_WM_ASSEMBLE_CHIP_INDEX" val="66c667ee6a7e487eb89bccc77dd1aa6d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e129ec3d79a3459691ffc50f8da2d2ec"/>
  <p:tag name="KSO_WM_UNIT_DEFAULT_FONT" val="14;20;2"/>
  <p:tag name="KSO_WM_UNIT_DIAGRAM_ISNUMVISUAL" val="0"/>
  <p:tag name="KSO_WM_UNIT_DIAGRAM_ISREFERUNIT" val="0"/>
  <p:tag name="KSO_WM_UNIT_HIGHLIGHT" val="0"/>
  <p:tag name="KSO_WM_UNIT_ID" val="diagram20210175_1*f*1"/>
  <p:tag name="KSO_WM_UNIT_INDEX" val="1"/>
  <p:tag name="KSO_WM_UNIT_LAST_MAX_FONTSIZE" val="36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MARTLAYOUT_COMPRESS_INFO" val="{&#10;    &quot;id&quot;: &quot;2020-08-28T14:23:32&quot;,&#10;    &quot;max&quot;: 0.00054718017577215505,&#10;    &quot;topChanged&quot;: 0&#10;}&#10;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90"/>
</p:tagLst>
</file>

<file path=ppt/tags/tag183.xml><?xml version="1.0" encoding="utf-8"?>
<p:tagLst xmlns:p="http://schemas.openxmlformats.org/presentationml/2006/main">
  <p:tag name="KSO_WM_BEAUTIFY_FLAG" val="#wm#"/>
  <p:tag name="KSO_WM_CHIP_FILLPROP" val="[[{&quot;fill_id&quot;:&quot;6969a5984fe4426badf670db1829be36&quot;,&quot;fill_align&quot;:&quot;cm&quot;,&quot;text_align&quot;:&quot;cm&quot;,&quot;text_direction&quot;:&quot;horizontal&quot;,&quot;chip_types&quot;:[&quot;header&quot;]},{&quot;fill_id&quot;:&quot;638fc320fad547f2a2c9e7fbae56f76d&quot;,&quot;fill_align&quot;:&quot;cm&quot;,&quot;text_align&quot;:&quot;lm&quot;,&quot;text_direction&quot;:&quot;horizontal&quot;,&quot;chip_types&quot;:[&quot;diagram&quot;,&quot;text&quot;,&quot;picture&quot;,&quot;chart&quot;,&quot;table&quot;],&quot;support_features&quot;:[&quot;collage&quot;,&quot;carousel&quot;]}]]"/>
  <p:tag name="KSO_WM_CHIP_GROUPID" val="5f226a74c4814ce96fb160ea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6a74c4814ce96fb160eb"/>
  <p:tag name="KSO_WM_SLIDE_BACKGROUND" val="[&quot;bottomTop&quot;]"/>
  <p:tag name="KSO_WM_SLIDE_BACKGROUND_TYPE" val="bottomTop"/>
  <p:tag name="KSO_WM_SLIDE_BK_DARK_LIGHT" val="2"/>
  <p:tag name="KSO_WM_SLIDE_ID" val="diagram20210175_1"/>
  <p:tag name="KSO_WM_SLIDE_INDEX" val="1"/>
  <p:tag name="KSO_WM_SLIDE_ITEM_CNT" val="0"/>
  <p:tag name="KSO_WM_SLIDE_LAYOUT" val="a_b_f"/>
  <p:tag name="KSO_WM_SLIDE_LAYOUT_CNT" val="1_1_1"/>
  <p:tag name="KSO_WM_SLIDE_LAYOUT_INFO" val="{&quot;backgroundInfo&quot;:[{&quot;bottom&quot;:0,&quot;bottomAbs&quot;:false,&quot;left&quot;:0,&quot;leftAbs&quot;:false,&quot;right&quot;:0,&quot;rightAbs&quot;:false,&quot;top&quot;:0.74074070000000003,&quot;topAbs&quot;:false,&quot;type&quot;:&quot;bottomTop&quot;}],&quot;id&quot;:&quot;2020-08-28T14:23:32&quot;,&quot;maxSize&quot;:{&quot;size1&quot;:42.200000000000003},&quot;minSize&quot;:{&quot;size1&quot;:42.200000000000003},&quot;normalSize&quot;:{&quot;size1&quot;:42.200000000000003},&quot;subLayout&quot;:[{&quot;id&quot;:&quot;2020-08-28T14:23:32&quot;,&quot;margin&quot;:{&quot;bottom&quot;:3.3870000839233398,&quot;left&quot;:4.6570000648498535,&quot;right&quot;:4.6570000648498535,&quot;top&quot;:1.2699999809265137},&quot;type&quot;:0},{&quot;id&quot;:&quot;2020-08-28T14:23:32&quot;,&quot;margin&quot;:{&quot;bottom&quot;:3.3870000839233398,&quot;left&quot;:6.7729997634887695,&quot;right&quot;:6.7729997634887695,&quot;top&quot;:0},&quot;type&quot;:0}],&quot;type&quot;:0}"/>
  <p:tag name="KSO_WM_SLIDE_POSITION" val="0*72"/>
  <p:tag name="KSO_WM_SLIDE_RATIO" val="1.777778"/>
  <p:tag name="KSO_WM_SLIDE_SIZE" val="960*467"/>
  <p:tag name="KSO_WM_SLIDE_SUBTYPE" val="pureTxt"/>
  <p:tag name="KSO_WM_SLIDE_SUPPORT_FEATURE_TYPE" val="0"/>
  <p:tag name="KSO_WM_SLIDE_TYPE" val="text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COLOR_TYPE" val="1"/>
  <p:tag name="KSO_WM_TEMPLATE_INDEX" val="20210175"/>
  <p:tag name="KSO_WM_TEMPLATE_MASTER_TYPE" val="0"/>
  <p:tag name="KSO_WM_TEMPLATE_SUBCATEGORY" val="21"/>
</p:tagLst>
</file>

<file path=ppt/tags/tag184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6"/>
  <p:tag name="KSO_WM_UNIT_FILL_TYPE" val="1"/>
  <p:tag name="KSO_WM_UNIT_HIGHLIGHT" val="0"/>
  <p:tag name="KSO_WM_UNIT_ID" val="diagram20207609_1*i*1"/>
  <p:tag name="KSO_WM_UNIT_INDEX" val="1"/>
  <p:tag name="KSO_WM_UNIT_LAYERLEVEL" val="1"/>
  <p:tag name="KSO_WM_UNIT_SM_LIMIT_TYPE" val="1"/>
  <p:tag name="KSO_WM_UNIT_TEXT_FILL_FORE_SCHEMECOLOR_INDEX" val="14"/>
  <p:tag name="KSO_WM_UNIT_TEXT_FILL_FORE_SCHEMECOLOR_INDEX_BRIGHTNESS" val="0"/>
  <p:tag name="KSO_WM_UNIT_TEXT_FILL_TYPE" val="1"/>
  <p:tag name="KSO_WM_UNIT_TYPE" val="i"/>
  <p:tag name="KSO_WM_UNIT_VALUE" val="1320"/>
</p:tagLst>
</file>

<file path=ppt/tags/tag185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FILL_FORE_SCHEMECOLOR_INDEX" val="5"/>
  <p:tag name="KSO_WM_UNIT_FILL_FORE_SCHEMECOLOR_INDEX_BRIGHTNESS" val="0.8"/>
  <p:tag name="KSO_WM_UNIT_FILL_TYPE" val="1"/>
  <p:tag name="KSO_WM_UNIT_HIGHLIGHT" val="0"/>
  <p:tag name="KSO_WM_UNIT_ID" val="diagram20207609_1*i*2"/>
  <p:tag name="KSO_WM_UNIT_INDEX" val="2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86.xml><?xml version="1.0" encoding="utf-8"?>
<p:tagLst xmlns:p="http://schemas.openxmlformats.org/presentationml/2006/main">
  <p:tag name="KSO_WM_BEAUTIFY_FLAG" val="#wm#"/>
  <p:tag name="KSO_WM_CHIP_GROUPID" val="5e757e9369be4861f5f86151"/>
  <p:tag name="KSO_WM_CHIP_XID" val="5e7600a5c2fe05cf1f263ae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7609_1*i*3"/>
  <p:tag name="KSO_WM_UNIT_INDEX" val="3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2"/>
</p:tagLst>
</file>

<file path=ppt/tags/tag187.xml><?xml version="1.0" encoding="utf-8"?>
<p:tagLst xmlns:p="http://schemas.openxmlformats.org/presentationml/2006/main">
  <p:tag name="KSO_WM_ASSEMBLE_CHIP_INDEX" val="80490516aae6499ab4ad10f0bf9dd74b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_AREA_ID" val="9c595d6afe5341e2b83ad3553e9162f8"/>
  <p:tag name="KSO_WM_UNIT_DEFAULT_FONT" val="24;44;4"/>
  <p:tag name="KSO_WM_UNIT_DIAGRAM_ISNUMVISUAL" val="0"/>
  <p:tag name="KSO_WM_UNIT_DIAGRAM_ISREFERUNIT" val="0"/>
  <p:tag name="KSO_WM_UNIT_HIGHLIGHT" val="0"/>
  <p:tag name="KSO_WM_UNIT_ID" val="diagram20207609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6"/>
</p:tagLst>
</file>

<file path=ppt/tags/tag188.xml><?xml version="1.0" encoding="utf-8"?>
<p:tagLst xmlns:p="http://schemas.openxmlformats.org/presentationml/2006/main">
  <p:tag name="KSO_WM_ASSEMBLE_CHIP_INDEX" val="63f94afde5c34b97873e77cb20ec95bd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INDEX" val="20207609"/>
  <p:tag name="KSO_WM_UNIT_BLOCK" val="0"/>
  <p:tag name="KSO_WM_UNIT_COMPATIBLE" val="0"/>
  <p:tag name="KSO_WM_UNIT_DEC_AREA_ID" val="491484f1f6ba46618794839e847e3bbd"/>
  <p:tag name="KSO_WM_UNIT_DEFAULT_FONT" val="14;20;2"/>
  <p:tag name="KSO_WM_UNIT_DIAGRAM_ISNUMVISUAL" val="0"/>
  <p:tag name="KSO_WM_UNIT_DIAGRAM_ISREFERUNIT" val="0"/>
  <p:tag name="KSO_WM_UNIT_HIGHLIGHT" val="0"/>
  <p:tag name="KSO_WM_UNIT_ID" val="diagram2020760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η&quot;,&quot;β&quot;,&quot;α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64"/>
</p:tagLst>
</file>

<file path=ppt/tags/tag189.xml><?xml version="1.0" encoding="utf-8"?>
<p:tagLst xmlns:p="http://schemas.openxmlformats.org/presentationml/2006/main">
  <p:tag name="KSO_WM_BEAUTIFY_FLAG" val="#wm#"/>
  <p:tag name="KSO_WM_CHIP_FILLPROP" val="[[{&quot;fill_id&quot;:&quot;4b3d06a1f10d40ff8e06d4f6d0ab0ea3&quot;,&quot;fill_align&quot;:&quot;rm&quot;,&quot;text_align&quot;:&quot;l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,&quot;creativecrop&quot;]}],[{&quot;fill_id&quot;:&quot;4b3d06a1f10d40ff8e06d4f6d0ab0ea3&quot;,&quot;fill_align&quot;:&quot;cm&quot;,&quot;text_align&quot;:&quot;cm&quot;,&quot;text_direction&quot;:&quot;horizontal&quot;,&quot;chip_types&quot;:[&quot;header&quot;]},{&quot;fill_id&quot;:&quot;8e40daf4927f4521bed00751a0febf31&quot;,&quot;fill_align&quot;:&quot;cm&quot;,&quot;text_align&quot;:&quot;cm&quot;,&quot;text_direction&quot;:&quot;horizontal&quot;,&quot;chip_types&quot;:[&quot;picture&quot;,&quot;diagram&quot;,&quot;pictext&quot;,&quot;table&quot;,&quot;chart&quot;,&quot;video&quot;],&quot;support_features&quot;:[&quot;collage&quot;,&quot;carousel&quot;,&quot;creativecrop&quot;]}]]"/>
  <p:tag name="KSO_WM_CHIP_GROUPID" val="5e757e9369be4861f5f86151"/>
  <p:tag name="KSO_WM_CHIP_INFOS" val="{&quot;layout_type&quot;:&quot;leftright&quot;,&quot;tags&quot;:{&quot;style&quot;:[&quot;商务&quot;,&quot;简约&quot;,&quot;文艺清新&quot;,&quot;卡通&quot;,&quot;欧美风&quot;,&quot;黑板风&quot;,&quot;渐变风&quot;]},&quot;slide_type&quot;:[&quot;text&quot;],&quot;aspect_ratio&quot;:&quot;16:9&quot;}"/>
  <p:tag name="KSO_WM_CHIP_XID" val="5e7600a5c2fe05cf1f263aea"/>
  <p:tag name="KSO_WM_SLIDE_BACKGROUND" val="[&quot;general&quot;]"/>
  <p:tag name="KSO_WM_SLIDE_BACKGROUND_TYPE" val="general"/>
  <p:tag name="KSO_WM_SLIDE_BK_DARK_LIGHT" val="2"/>
  <p:tag name="KSO_WM_SLIDE_ID" val="diagram20207609_1"/>
  <p:tag name="KSO_WM_SLIDE_INDEX" val="1"/>
  <p:tag name="KSO_WM_SLIDE_ITEM_CNT" val="0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17T10:55:32&quot;,&quot;maxSize&quot;:{&quot;size1&quot;:43.799999999999997},&quot;minSize&quot;:{&quot;size1&quot;:38.799999999999997},&quot;normalSize&quot;:{&quot;size1&quot;:38.800000000000004},&quot;subLayout&quot;:[{&quot;id&quot;:&quot;2020-06-17T10:55:32&quot;,&quot;margin&quot;:{&quot;bottom&quot;:3.809999942779541,&quot;left&quot;:2.1170001029968262,&quot;right&quot;:0.42300000786781311,&quot;top&quot;:3.809999942779541},&quot;type&quot;:0},{&quot;id&quot;:&quot;2020-06-17T10:55:32&quot;,&quot;margin&quot;:{&quot;bottom&quot;:2.1170001029968262,&quot;left&quot;:0,&quot;right&quot;:2.1170001029968262,&quot;top&quot;:2.1170001029968262},&quot;type&quot;:0}],&quot;type&quot;:0}"/>
  <p:tag name="KSO_WM_SLIDE_POSITION" val="36*23"/>
  <p:tag name="KSO_WM_SLIDE_RATIO" val="1.777778"/>
  <p:tag name="KSO_WM_SLIDE_SIZE" val="889*480"/>
  <p:tag name="KSO_WM_SLIDE_SUBTYPE" val="pureTxt"/>
  <p:tag name="KSO_WM_SLIDE_SUPPORT_FEATURE_TYPE" val="0"/>
  <p:tag name="KSO_WM_SLIDE_TYPE" val="text"/>
  <p:tag name="KSO_WM_TAG_VERSION" val="1.0"/>
  <p:tag name="KSO_WM_TEMPLATE_ASSEMBLE_GROUPID" val="5ee986149390e3092d7977e2"/>
  <p:tag name="KSO_WM_TEMPLATE_ASSEMBLE_XID" val="5ee986149390e3092d7977e2"/>
  <p:tag name="KSO_WM_TEMPLATE_CATEGORY" val="diagram"/>
  <p:tag name="KSO_WM_TEMPLATE_COLOR_TYPE" val="1"/>
  <p:tag name="KSO_WM_TEMPLATE_INDEX" val="20207609"/>
  <p:tag name="KSO_WM_TEMPLATE_MASTER_TYPE" val="0"/>
  <p:tag name="KSO_WM_TEMPLATE_SUBCATEGORY" val="21"/>
</p:tagLst>
</file>

<file path=ppt/tags/tag1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650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191.xml><?xml version="1.0" encoding="utf-8"?>
<p:tagLst xmlns:p="http://schemas.openxmlformats.org/presentationml/2006/main">
  <p:tag name="KSO_WM_BEAUTIFY_FLAG" val="#wm#"/>
  <p:tag name="KSO_WM_CHIP_GROUPID" val="5ef20630a491bb0086638a07"/>
  <p:tag name="KSO_WM_CHIP_XID" val="5ef20630a491bb0086638a08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38140a51cea24ec5a27430c84bb5e9b5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UNIT_DIAGRAM_ISNUMVISUAL" val="0"/>
  <p:tag name="KSO_WM_UNIT_DIAGRAM_ISREFERUNIT" val="0"/>
  <p:tag name="KSO_WM_UNIT_HIGHLIGHT" val="0"/>
  <p:tag name="KSO_WM_UNIT_ID" val="diagram20208650_1*i*5"/>
  <p:tag name="KSO_WM_UNIT_INDEX" val="5"/>
  <p:tag name="KSO_WM_UNIT_LAYERLEVEL" val="1"/>
  <p:tag name="KSO_WM_UNIT_SM_LIMIT_TYPE" val="1"/>
  <p:tag name="KSO_WM_UNIT_TYPE" val="i"/>
</p:tagLst>
</file>

<file path=ppt/tags/tag192.xml><?xml version="1.0" encoding="utf-8"?>
<p:tagLst xmlns:p="http://schemas.openxmlformats.org/presentationml/2006/main">
  <p:tag name="KSO_WM_ASSEMBLE_CHIP_INDEX" val="c8367082c87846f8841e392d637b8026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c69556e4b606454882d541245ebc0944"/>
  <p:tag name="KSO_WM_UNIT_DEFAULT_FONT" val="24;44;4"/>
  <p:tag name="KSO_WM_UNIT_DIAGRAM_ISNUMVISUAL" val="0"/>
  <p:tag name="KSO_WM_UNIT_DIAGRAM_ISREFERUNIT" val="0"/>
  <p:tag name="KSO_WM_UNIT_HIGHLIGHT" val="0"/>
  <p:tag name="KSO_WM_UNIT_ID" val="diagram2020865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添加标题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7"/>
</p:tagLst>
</file>

<file path=ppt/tags/tag193.xml><?xml version="1.0" encoding="utf-8"?>
<p:tagLst xmlns:p="http://schemas.openxmlformats.org/presentationml/2006/main">
  <p:tag name="KSO_WM_ASSEMBLE_CHIP_INDEX" val="f8ad350bf3054fcbab1c2d1499cb55fe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1cc3e328daea46f3832d6461e15db445"/>
  <p:tag name="KSO_WM_UNIT_DEFAULT_FONT" val="14;20;2"/>
  <p:tag name="KSO_WM_UNIT_DIAGRAM_ISNUMVISUAL" val="0"/>
  <p:tag name="KSO_WM_UNIT_DIAGRAM_ISREFERUNIT" val="0"/>
  <p:tag name="KSO_WM_UNIT_HIGHLIGHT" val="0"/>
  <p:tag name="KSO_WM_UNIT_ID" val="diagram20208650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。"/>
  <p:tag name="KSO_WM_UNIT_SHOW_EDIT_AREA_INDICATION" val="1"/>
  <p:tag name="KSO_WM_UNIT_SUBTYPE" val="a"/>
  <p:tag name="KSO_WM_UNIT_SUPPORT_UNIT_TYPE" val="[&quot;α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84"/>
</p:tagLst>
</file>

<file path=ppt/tags/tag194.xml><?xml version="1.0" encoding="utf-8"?>
<p:tagLst xmlns:p="http://schemas.openxmlformats.org/presentationml/2006/main">
  <p:tag name="KSO_WM_ASSEMBLE_CHIP_INDEX" val="e0cbba73888747ca9dacab05beeb5e60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INDEX" val="20208650"/>
  <p:tag name="KSO_WM_UNIT_BLOCK" val="0"/>
  <p:tag name="KSO_WM_UNIT_COMPATIBLE" val="0"/>
  <p:tag name="KSO_WM_UNIT_DEC_AREA_ID" val="7bdd5dec32ed4158845dac9e52336d2a"/>
  <p:tag name="KSO_WM_UNIT_DEFAULT_FONT" val="14;20;2"/>
  <p:tag name="KSO_WM_UNIT_DIAGRAM_ISNUMVISUAL" val="0"/>
  <p:tag name="KSO_WM_UNIT_DIAGRAM_ISREFERUNIT" val="0"/>
  <p:tag name="KSO_WM_UNIT_HIGHLIGHT" val="0"/>
  <p:tag name="KSO_WM_UNIT_ID" val="diagram20208650_1*f*1"/>
  <p:tag name="KSO_WM_UNIT_INDEX" val="1"/>
  <p:tag name="KSO_WM_UNIT_LAST_MAX_FONTSIZE" val="360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。"/>
  <p:tag name="KSO_WM_UNIT_SHOW_EDIT_AREA_INDICATION" val="1"/>
  <p:tag name="KSO_WM_UNIT_SMARTLAYOUT_COMPRESS_INFO" val="{&#10;    &quot;id&quot;: &quot;2020-06-26T09:50:49&quot;,&#10;    &quot;max&quot;: 30.579125856414578,&#10;    &quot;topChanged&quot;: 27.29180702269548&#10;}&#10;"/>
  <p:tag name="KSO_WM_UNIT_SUBTYPE" val="a"/>
  <p:tag name="KSO_WM_UNIT_SUPPORT_UNIT_TYPE" val="[&quot;l&quot;,&quot;m&quot;,&quot;n&quot;,&quot;o&quot;,&quot;p&quot;,&quot;q&quot;,&quot;r&quot;,&quot;δ&quot;,&quot;η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79"/>
</p:tagLst>
</file>

<file path=ppt/tags/tag195.xml><?xml version="1.0" encoding="utf-8"?>
<p:tagLst xmlns:p="http://schemas.openxmlformats.org/presentationml/2006/main">
  <p:tag name="KSO_WM_BEAUTIFY_FLAG" val="#wm#"/>
  <p:tag name="KSO_WM_CHIP_FILLPROP" val="[[{&quot;fill_id&quot;:&quot;ffb5608610af488dac2993d329f4f04a&quot;,&quot;fill_align&quot;:&quot;lb&quot;,&quot;text_align&quot;:&quot;lb&quot;,&quot;text_direction&quot;:&quot;horizontal&quot;,&quot;chip_types&quot;:[&quot;header&quot;]},{&quot;fill_id&quot;:&quot;19321385f4cc4a6ea310068d8ebccc22&quot;,&quot;fill_align&quot;:&quot;lt&quot;,&quot;text_align&quot;:&quot;lt&quot;,&quot;text_direction&quot;:&quot;horizontal&quot;,&quot;chip_types&quot;:[&quot;text&quot;,&quot;picture&quot;,&quot;chart&quot;]},{&quot;fill_id&quot;:&quot;8371d3f3a5204144b372af03a665a3ab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,&quot;carousel&quot;,&quot;creativecrop&quot;]}]]"/>
  <p:tag name="KSO_WM_CHIP_GROUPID" val="5ef20630a491bb0086638a07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20630a491bb0086638a08"/>
  <p:tag name="KSO_WM_SLIDE_BACKGROUND" val="[&quot;leftRight&quot;]"/>
  <p:tag name="KSO_WM_SLIDE_BACKGROUND_TYPE" val="leftRight"/>
  <p:tag name="KSO_WM_SLIDE_BK_DARK_LIGHT" val="2"/>
  <p:tag name="KSO_WM_SLIDE_ID" val="diagram20208650_1"/>
  <p:tag name="KSO_WM_SLIDE_INDEX" val="1"/>
  <p:tag name="KSO_WM_SLIDE_ITEM_CNT" val="0"/>
  <p:tag name="KSO_WM_SLIDE_LAYOUT" val="a_f"/>
  <p:tag name="KSO_WM_SLIDE_LAYOUT_CNT" val="1_2"/>
  <p:tag name="KSO_WM_SLIDE_LAYOUT_INFO" val="{&quot;direction&quot;:1,&quot;id&quot;:&quot;2020-06-26T09:50:48&quot;,&quot;maxSize&quot;:{&quot;size1&quot;:37.399983483536801},&quot;minSize&quot;:{&quot;size1&quot;:37.399983483536801},&quot;normalSize&quot;:{&quot;size1&quot;:37.399983483536801},&quot;subLayout&quot;:[{&quot;backgroundInfo&quot;:[{&quot;bottom&quot;:0,&quot;bottomAbs&quot;:false,&quot;left&quot;:0,&quot;leftAbs&quot;:false,&quot;right&quot;:0.100208767,&quot;rightAbs&quot;:false,&quot;top&quot;:0,&quot;topAbs&quot;:false,&quot;type&quot;:&quot;leftRight&quot;}],&quot;id&quot;:&quot;2020-06-26T09:50:48&quot;,&quot;maxSize&quot;:{&quot;size1&quot;:37.799999999999997},&quot;minSize&quot;:{&quot;size1&quot;:24.399999999999999},&quot;normalSize&quot;:{&quot;size1&quot;:37.79999999999999},&quot;subLayout&quot;:[{&quot;id&quot;:&quot;2020-06-26T09:50:48&quot;,&quot;margin&quot;:{&quot;bottom&quot;:0.026000002399086952,&quot;left&quot;:1.2699999809265137,&quot;right&quot;:2.5130002498626709,&quot;top&quot;:3.3870000839233398},&quot;type&quot;:0},{&quot;id&quot;:&quot;2020-06-26T09:50:48&quot;,&quot;margin&quot;:{&quot;bottom&quot;:4.2329998016357422,&quot;left&quot;:1.2699999809265137,&quot;right&quot;:2.5139999389648438,&quot;top&quot;:0.81999999284744263},&quot;type&quot;:0}],&quot;type&quot;:0},{&quot;id&quot;:&quot;2020-06-26T09:50:49&quot;,&quot;margin&quot;:{&quot;bottom&quot;:3.3870000839233398,&quot;left&quot;:0.026000002399086952,&quot;right&quot;:1.2699999809265137,&quot;top&quot;:3.3870000839233398},&quot;type&quot;:0}],&quot;type&quot;:0}"/>
  <p:tag name="KSO_WM_SLIDE_POSITION" val="0*0"/>
  <p:tag name="KSO_WM_SLIDE_RATIO" val="1.777778"/>
  <p:tag name="KSO_WM_SLIDE_SIZE" val="924*540"/>
  <p:tag name="KSO_WM_SLIDE_SUBTYPE" val="pureTxt"/>
  <p:tag name="KSO_WM_SLIDE_SUPPORT_FEATURE_TYPE" val="0"/>
  <p:tag name="KSO_WM_SLIDE_TYPE" val="text"/>
  <p:tag name="KSO_WM_TAG_VERSION" val="1.0"/>
  <p:tag name="KSO_WM_TEMPLATE_ASSEMBLE_GROUPID" val="5ef55478ea5a3ac527a189fc"/>
  <p:tag name="KSO_WM_TEMPLATE_ASSEMBLE_XID" val="5ef55478ea5a3ac527a189fc"/>
  <p:tag name="KSO_WM_TEMPLATE_CATEGORY" val="diagram"/>
  <p:tag name="KSO_WM_TEMPLATE_COLOR_TYPE" val="1"/>
  <p:tag name="KSO_WM_TEMPLATE_INDEX" val="20208650"/>
  <p:tag name="KSO_WM_TEMPLATE_MASTER_TYPE" val="0"/>
  <p:tag name="KSO_WM_TEMPLATE_SUBCATEGORY" val="21"/>
</p:tagLst>
</file>

<file path=ppt/tags/tag1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07946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197.xml><?xml version="1.0" encoding="utf-8"?>
<p:tagLst xmlns:p="http://schemas.openxmlformats.org/presentationml/2006/main">
  <p:tag name="KSO_WM_ASSEMBLE_CHIP_INDEX" val="c2e0cbc9b749452293c7ed4e3eec15f8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LOCK" val="0"/>
  <p:tag name="KSO_WM_UNIT_COMPATIBLE" val="0"/>
  <p:tag name="KSO_WM_UNIT_DEC_AREA_ID" val="d684b3fc2ad84b809bcc38e4750b3761"/>
  <p:tag name="KSO_WM_UNIT_DEFAULT_FONT" val="24;44;4"/>
  <p:tag name="KSO_WM_UNIT_DIAGRAM_ISNUMVISUAL" val="0"/>
  <p:tag name="KSO_WM_UNIT_DIAGRAM_ISREFERUNIT" val="0"/>
  <p:tag name="KSO_WM_UNIT_HIGHLIGHT" val="0"/>
  <p:tag name="KSO_WM_UNIT_ID" val="diagram20207946_1*a*1"/>
  <p:tag name="KSO_WM_UNIT_INDEX" val="1"/>
  <p:tag name="KSO_WM_UNIT_ISCONTENTSTITLE" val="0"/>
  <p:tag name="KSO_WM_UNIT_ISNUMDGMTITLE" val="0"/>
  <p:tag name="KSO_WM_UNIT_LAST_MAX_FONTSIZE" val="800"/>
  <p:tag name="KSO_WM_UNIT_LAYERLEVEL" val="1"/>
  <p:tag name="KSO_WM_UNIT_NOCLEAR" val="0"/>
  <p:tag name="KSO_WM_UNIT_PRESET_TEXT" val="单击此处添加大标题内容"/>
  <p:tag name="KSO_WM_UNIT_SHOW_EDIT_AREA_INDICATION" val="1"/>
  <p:tag name="KSO_WM_UNIT_SMARTLAYOUT_COMPRESS_INFO" val="{&#10;    &quot;id&quot;: &quot;2020-08-04T10:14:55&quot;,&#10;    &quot;max&quot;: 36.47999999999999,&#10;    &quot;parentMax&quot;: {&#10;        &quot;max&quot;: 4.3963779527559268&#10;    },&#10;    &quot;topChanged&quot;: 36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2"/>
</p:tagLst>
</file>

<file path=ppt/tags/tag198.xml><?xml version="1.0" encoding="utf-8"?>
<p:tagLst xmlns:p="http://schemas.openxmlformats.org/presentationml/2006/main">
  <p:tag name="KSO_WM_ASSEMBLE_CHIP_INDEX" val="4f1994b7a5a54672ab3da7bb65a41e89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LOCK" val="0"/>
  <p:tag name="KSO_WM_UNIT_COMPATIBLE" val="0"/>
  <p:tag name="KSO_WM_UNIT_DEC_AREA_ID" val="666e33d45bca4f26aa2f828bf9afbd91"/>
  <p:tag name="KSO_WM_UNIT_DEFAULT_FONT" val="14;20;2"/>
  <p:tag name="KSO_WM_UNIT_DIAGRAM_ISNUMVISUAL" val="0"/>
  <p:tag name="KSO_WM_UNIT_DIAGRAM_ISREFERUNIT" val="0"/>
  <p:tag name="KSO_WM_UNIT_HIGHLIGHT" val="0"/>
  <p:tag name="KSO_WM_UNIT_ID" val="diagram20207946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MARTLAYOUT_COMPRESS_INFO" val="{&#10;    &quot;id&quot;: &quot;2020-08-04T10:14:55&quot;,&#10;    &quot;max&quot;: 0,&#10;    &quot;parentMax&quot;: {&#10;        &quot;max&quot;: 0,&#10;        &quot;parentMax&quot;: {&#10;            &quot;max&quot;: 3.9479527559055323&#10;        }&#10;    },&#10;    &quot;topChanged&quot;: 0&#10;}&#10;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199.xml><?xml version="1.0" encoding="utf-8"?>
<p:tagLst xmlns:p="http://schemas.openxmlformats.org/presentationml/2006/main">
  <p:tag name="KSO_WM_ASSEMBLE_CHIP_INDEX" val="c447c5f189254200bdc2a413469edea7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INDEX" val="20207946"/>
  <p:tag name="KSO_WM_UNIT_BLOCK" val="0"/>
  <p:tag name="KSO_WM_UNIT_COMPATIBLE" val="0"/>
  <p:tag name="KSO_WM_UNIT_DEC_AREA_ID" val="0f4b0fa37f52493bad03fa2d4b122901"/>
  <p:tag name="KSO_WM_UNIT_DEFAULT_FONT" val="14;20;2"/>
  <p:tag name="KSO_WM_UNIT_DIAGRAM_ISNUMVISUAL" val="0"/>
  <p:tag name="KSO_WM_UNIT_DIAGRAM_ISREFERUNIT" val="0"/>
  <p:tag name="KSO_WM_UNIT_HIGHLIGHT" val="0"/>
  <p:tag name="KSO_WM_UNIT_ID" val="diagram20207946_1*f*2"/>
  <p:tag name="KSO_WM_UNIT_INDEX" val="2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SHOW_EDIT_AREA_INDICATION" val="1"/>
  <p:tag name="KSO_WM_UNIT_SUBTYPE" val="a"/>
  <p:tag name="KSO_WM_UNIT_SUPPORT_UNIT_TYPE" val="[&quot;l&quot;,&quot;m&quot;,&quot;n&quot;,&quot;o&quot;,&quot;p&quot;,&quot;q&quot;,&quot;r&quot;,&quot;δ&quot;,&quot;ε&quot;,&quot;ζ&quot;,&quot;η&quot;,&quot;d&quot;,&quot;α&quot;,&quot;β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147"/>
</p:tagLst>
</file>

<file path=ppt/tags/tag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00.xml><?xml version="1.0" encoding="utf-8"?>
<p:tagLst xmlns:p="http://schemas.openxmlformats.org/presentationml/2006/main">
  <p:tag name="KSO_WM_BEAUTIFY_FLAG" val="#wm#"/>
  <p:tag name="KSO_WM_CHIP_FILLPROP" val="[[{&quot;fill_id&quot;:&quot;34b8e677ad5f40a1bec752419291d33f&quot;,&quot;fill_align&quot;:&quot;lm&quot;,&quot;text_align&quot;:&quot;lm&quot;,&quot;text_direction&quot;:&quot;horizontal&quot;,&quot;chip_types&quot;:[&quot;header&quot;]},{&quot;fill_id&quot;:&quot;189c3cc29f2b4f62ba52897c7838c1f3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,[{&quot;fill_id&quot;:&quot;34b8e677ad5f40a1bec752419291d33f&quot;,&quot;fill_align&quot;:&quot;cm&quot;,&quot;text_align&quot;:&quot;cm&quot;,&quot;text_direction&quot;:&quot;horizontal&quot;,&quot;chip_types&quot;:[&quot;header&quot;]},{&quot;fill_id&quot;:&quot;189c3cc29f2b4f62ba52897c7838c1f3&quot;,&quot;fill_align&quot;:&quot;r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,{&quot;fill_id&quot;:&quot;c786cd06d8aa4ebb92c23857ebcb871c&quot;,&quot;fill_align&quot;:&quot;lm&quot;,&quot;text_align&quot;:&quot;lm&quot;,&quot;text_direction&quot;:&quot;horizontal&quot;,&quot;chip_types&quot;:[&quot;diagram&quot;,&quot;pictext&quot;,&quot;text&quot;,&quot;picture&quot;,&quot;chart&quot;,&quot;table&quot;],&quot;support_features&quot;:[&quot;collage&quot;]}]]"/>
  <p:tag name="KSO_WM_CHIP_GROUPID" val="5eedabadaa51720c6c8f4f5c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edabadaa51720c6c8f4f5d"/>
  <p:tag name="KSO_WM_SLIDE_BACKGROUND" val="[&quot;general&quot;,&quot;frame&quot;]"/>
  <p:tag name="KSO_WM_SLIDE_BACKGROUND_TYPE" val="frame"/>
  <p:tag name="KSO_WM_SLIDE_BK_DARK_LIGHT" val="2"/>
  <p:tag name="KSO_WM_SLIDE_ID" val="diagram20207946_1"/>
  <p:tag name="KSO_WM_SLIDE_INDEX" val="1"/>
  <p:tag name="KSO_WM_SLIDE_ITEM_CNT" val="0"/>
  <p:tag name="KSO_WM_SLIDE_LAYOUT" val="a_f"/>
  <p:tag name="KSO_WM_SLIDE_LAYOUT_CNT" val="1_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14:55&quot;,&quot;maxSize&quot;:{&quot;size1&quot;:35.600000000000001},&quot;minSize&quot;:{&quot;size1&quot;:24.399999999999999},&quot;normalSize&quot;:{&quot;size1&quot;:31.283041703120446},&quot;subLayout&quot;:[{&quot;id&quot;:&quot;2020-08-04T10:14:55&quot;,&quot;margin&quot;:{&quot;bottom&quot;:0,&quot;left&quot;:2.5399999618530273,&quot;right&quot;:2.5399999618530273,&quot;top&quot;:2.5399999618530273},&quot;type&quot;:0},{&quot;direction&quot;:1,&quot;id&quot;:&quot;2020-08-04T10:14:55&quot;,&quot;maxSize&quot;:{&quot;size1&quot;:52.499606415106733},&quot;minSize&quot;:{&quot;size1&quot;:52.499606415106733},&quot;normalSize&quot;:{&quot;size1&quot;:52.499606415106733},&quot;subLayout&quot;:[{&quot;id&quot;:&quot;2020-08-04T10:14:55&quot;,&quot;margin&quot;:{&quot;bottom&quot;:2.5399999618530273,&quot;left&quot;:2.5399999618530273,&quot;right&quot;:2.1170001029968262,&quot;top&quot;:1.2699999809265137},&quot;type&quot;:0},{&quot;id&quot;:&quot;2020-08-04T10:14:55&quot;,&quot;margin&quot;:{&quot;bottom&quot;:2.5399999618530273,&quot;left&quot;:0,&quot;right&quot;:2.5399999618530273,&quot;top&quot;:1.2699999809265137},&quot;type&quot;:0}],&quot;type&quot;:0}],&quot;type&quot;:0}"/>
  <p:tag name="KSO_WM_SLIDE_POSITION" val="72*108"/>
  <p:tag name="KSO_WM_SLIDE_RATIO" val="1.777778"/>
  <p:tag name="KSO_WM_SLIDE_SIZE" val="816*312"/>
  <p:tag name="KSO_WM_SLIDE_SUBTYPE" val="pureTxt"/>
  <p:tag name="KSO_WM_SLIDE_SUPPORT_FEATURE_TYPE" val="0"/>
  <p:tag name="KSO_WM_SLIDE_TYPE" val="text"/>
  <p:tag name="KSO_WM_TAG_VERSION" val="1.0"/>
  <p:tag name="KSO_WM_TEMPLATE_ASSEMBLE_GROUPID" val="5f28c49a671cac347437116c"/>
  <p:tag name="KSO_WM_TEMPLATE_ASSEMBLE_XID" val="5f28c49a671cac347437116c"/>
  <p:tag name="KSO_WM_TEMPLATE_CATEGORY" val="diagram"/>
  <p:tag name="KSO_WM_TEMPLATE_COLOR_TYPE" val="1"/>
  <p:tag name="KSO_WM_TEMPLATE_INDEX" val="20207946"/>
  <p:tag name="KSO_WM_TEMPLATE_MASTER_TYPE" val="0"/>
  <p:tag name="KSO_WM_TEMPLATE_SUBCATEGORY" val="21"/>
</p:tagLst>
</file>

<file path=ppt/tags/tag201.xml><?xml version="1.0" encoding="utf-8"?>
<p:tagLst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fd06e58c94341fab60cc2f5895e31c3"/>
  <p:tag name="KSO_WM_UNIT_DEFAULT_FONT" val="24;44;4"/>
  <p:tag name="KSO_WM_UNIT_DIAGRAM_ISNUMVISUAL" val="0"/>
  <p:tag name="KSO_WM_UNIT_DIAGRAM_ISREFERUNIT" val="0"/>
  <p:tag name="KSO_WM_UNIT_HIGHLIGHT" val="0"/>
  <p:tag name="KSO_WM_UNIT_ID" val="diagram20210175_1*a*1"/>
  <p:tag name="KSO_WM_UNIT_INDEX" val="1"/>
  <p:tag name="KSO_WM_UNIT_ISCONTENTSTITLE" val="0"/>
  <p:tag name="KSO_WM_UNIT_ISNUMDGMTITLE" val="0"/>
  <p:tag name="KSO_WM_UNIT_LAST_MAX_FONTSIZE" val="96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8-28T14:23:32&quot;,&#10;    &quot;max&quot;: 4.8217282825379897,&#10;    &quot;topChanged&quot;: 4.500551181102352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02.xml><?xml version="1.0" encoding="utf-8"?>
<p:tagLst xmlns:p="http://schemas.openxmlformats.org/presentationml/2006/main">
  <p:tag name="KSO_WM_TEMPLATE_CATEGORY" val="custom"/>
  <p:tag name="KSO_WM_TEMPLATE_INDEX" val="20190909"/>
</p:tagLst>
</file>

<file path=ppt/tags/tag203.xml><?xml version="1.0" encoding="utf-8"?>
<p:tagLst xmlns:p="http://schemas.openxmlformats.org/presentationml/2006/main">
  <p:tag name="KSO_WM_ASSEMBLE_CHIP_INDEX" val="cc741f5ff3b543829c897f8c6ee33584"/>
  <p:tag name="KSO_WM_BEAUTIFY_FLAG" val="#wm#"/>
  <p:tag name="KSO_WM_CHIP_FILLAREA_FILL_RULE" val="{&quot;fill_align&quot;:&quot;cm&quot;,&quot;fill_mode&quot;:&quot;full&quot;}"/>
  <p:tag name="KSO_WM_CHIP_GROUPID" val="5f0681562c9c209bb8bb14eb"/>
  <p:tag name="KSO_WM_CHIP_XID" val="5f0681562c9c209bb8bb14ec"/>
  <p:tag name="KSO_WM_TAG_VERSION" val="1.0"/>
  <p:tag name="KSO_WM_TEMPLATE_ASSEMBLE_GROUPID" val="5f48a2c2f3f92eac73830e72"/>
  <p:tag name="KSO_WM_TEMPLATE_ASSEMBLE_XID" val="5f48a2c2f3f92eac73830e72"/>
  <p:tag name="KSO_WM_TEMPLATE_CATEGORY" val="diagram"/>
  <p:tag name="KSO_WM_TEMPLATE_INDEX" val="20210175"/>
  <p:tag name="KSO_WM_UNIT_BLOCK" val="0"/>
  <p:tag name="KSO_WM_UNIT_COMPATIBLE" val="0"/>
  <p:tag name="KSO_WM_UNIT_DEC_AREA_ID" val="ffd06e58c94341fab60cc2f5895e31c3"/>
  <p:tag name="KSO_WM_UNIT_DEFAULT_FONT" val="24;44;4"/>
  <p:tag name="KSO_WM_UNIT_DIAGRAM_ISNUMVISUAL" val="0"/>
  <p:tag name="KSO_WM_UNIT_DIAGRAM_ISREFERUNIT" val="0"/>
  <p:tag name="KSO_WM_UNIT_HIGHLIGHT" val="0"/>
  <p:tag name="KSO_WM_UNIT_ID" val="diagram20210175_1*a*1"/>
  <p:tag name="KSO_WM_UNIT_INDEX" val="1"/>
  <p:tag name="KSO_WM_UNIT_ISCONTENTSTITLE" val="0"/>
  <p:tag name="KSO_WM_UNIT_ISNUMDGMTITLE" val="0"/>
  <p:tag name="KSO_WM_UNIT_LAST_MAX_FONTSIZE" val="960"/>
  <p:tag name="KSO_WM_UNIT_LAYERLEVEL" val="1"/>
  <p:tag name="KSO_WM_UNIT_NOCLEAR" val="0"/>
  <p:tag name="KSO_WM_UNIT_PRESET_TEXT" val="单击添加大标题"/>
  <p:tag name="KSO_WM_UNIT_SHOW_EDIT_AREA_INDICATION" val="1"/>
  <p:tag name="KSO_WM_UNIT_SMARTLAYOUT_COMPRESS_INFO" val="{&#10;    &quot;id&quot;: &quot;2020-08-28T14:23:32&quot;,&#10;    &quot;max&quot;: 4.8217282825379897,&#10;    &quot;topChanged&quot;: 4.5005511811023524&#10;}&#10;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15"/>
</p:tagLst>
</file>

<file path=ppt/tags/tag20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2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2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2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2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4.7263779527559073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33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8.900000000000006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3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35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3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3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3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3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4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4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49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4.7263779527559073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5.xml><?xml version="1.0" encoding="utf-8"?>
<p:tagLst xmlns:p="http://schemas.openxmlformats.org/presentationml/2006/main">
  <p:tag name="KSO_WM_BEAUTIFY_FLAG" val="#wm#"/>
  <p:tag name="KSO_WM_CHIP_GROUPID" val="5f22a7a4dda340fd2c9b58ef"/>
  <p:tag name="KSO_WM_CHIP_XID" val="5f22a7a4dda340fd2c9b58f0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ea095481d0d64115a605da437295c8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62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220"/>
</p:tagLst>
</file>

<file path=ppt/tags/tag50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8.900000000000006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52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5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i*1_1"/>
  <p:tag name="KSO_WM_UNIT_INDEX" val="1_1"/>
  <p:tag name="KSO_WM_UNIT_LAYERLEVEL" val="1_1"/>
  <p:tag name="KSO_WM_UNIT_LINE_FILL_TYPE" val="2"/>
  <p:tag name="KSO_WM_UNIT_LINE_FORE_SCHEMECOLOR_INDEX" val="5"/>
  <p:tag name="KSO_WM_UNIT_LINE_FORE_SCHEMECOLOR_INDEX_BRIGHTNESS" val="0"/>
  <p:tag name="KSO_WM_UNIT_TYPE" val="m_i"/>
  <p:tag name="KSO_WM_UNIT_USESOURCEFORMAT_APPLY" val="1"/>
</p:tagLst>
</file>

<file path=ppt/tags/tag5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3_1"/>
  <p:tag name="KSO_WM_UNIT_INDEX" val="1_3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5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20205797_2*m_h_i*1_3_2"/>
  <p:tag name="KSO_WM_UNIT_INDEX" val="1_3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3_1"/>
  <p:tag name="KSO_WM_UNIT_INDEX" val="1_3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5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5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.xml><?xml version="1.0" encoding="utf-8"?>
<p:tagLst xmlns:p="http://schemas.openxmlformats.org/presentationml/2006/main">
  <p:tag name="KSO_WM_ASSEMBLE_CHIP_INDEX" val="17b151c3f3e54eaa88dff6dc58335899"/>
  <p:tag name="KSO_WM_BEAUTIFY_FLAG" val="#wm#"/>
  <p:tag name="KSO_WM_CHIP_FILLAREA_FILL_RULE" val="{&quot;fill_align&quot;:&quot;cm&quot;,&quot;fill_mode&quot;:&quot;full&quot;}"/>
  <p:tag name="KSO_WM_CHIP_GROUPID" val="5e6b05596848fb12bee65ac8"/>
  <p:tag name="KSO_WM_CHIP_XID" val="5e6b05596848fb12bee65ac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BLOCK" val="0"/>
  <p:tag name="KSO_WM_UNIT_COMPATIBLE" val="0"/>
  <p:tag name="KSO_WM_UNIT_DEC_AREA_ID" val="9c16df55387c44e08277ed6f655f95f3"/>
  <p:tag name="KSO_WM_UNIT_DEFAULT_FONT" val="14;20;2"/>
  <p:tag name="KSO_WM_UNIT_DIAGRAM_ISNUMVISUAL" val="0"/>
  <p:tag name="KSO_WM_UNIT_DIAGRAM_ISREFERUNIT" val="0"/>
  <p:tag name="KSO_WM_UNIT_HIGHLIGHT" val="0"/>
  <p:tag name="KSO_WM_UNIT_ID" val="diagram20210162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8"/>
</p:tagLst>
</file>

<file path=ppt/tags/tag6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7_2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6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7_2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7"/>
  <p:tag name="KSO_WM_UNIT_COMPATIBLE" val="0"/>
  <p:tag name="KSO_WM_UNIT_DIAGRAM_ISNUMVISUAL" val="0"/>
  <p:tag name="KSO_WM_UNIT_DIAGRAM_ISREFERUNIT" val="0"/>
  <p:tag name="KSO_WM_UNIT_HIGHLIGHT" val="0"/>
  <p:tag name="KSO_WM_UNIT_ID" val="diagram20205797_2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66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ARTLAYOUT_COMPRESS_INFO" val="{&#10;    &quot;id&quot;: &quot;2020-06-23T09:35:27&quot;,&#10;    &quot;max&quot;: 4.7263779527559073,&#10;    &quot;topChanged&quot;: 0&#10;}&#10;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67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8.900000000000006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6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69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7.xml><?xml version="1.0" encoding="utf-8"?>
<p:tagLst xmlns:p="http://schemas.openxmlformats.org/presentationml/2006/main">
  <p:tag name="KSO_WM_ASSEMBLE_CHIP_INDEX" val="c7b7bbc417544027b7f7d2295aca3785"/>
  <p:tag name="KSO_WM_BEAUTIFY_FLAG" val="#wm#"/>
  <p:tag name="KSO_WM_CHIP_FILLAREA_FILL_RULE" val="{&quot;fill_align&quot;:&quot;cm&quot;,&quot;fill_mode&quot;:&quot;full&quot;}"/>
  <p:tag name="KSO_WM_CHIP_GROUPID" val="5e7310da9a230a26b9e88a19"/>
  <p:tag name="KSO_WM_CHIP_XID" val="5e7310da9a230a26b9e88a1a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INDEX" val="20210162"/>
  <p:tag name="KSO_WM_UNIT_COMPATIBLE" val="1"/>
  <p:tag name="KSO_WM_UNIT_DEC_AREA_ID" val="5dc6b3ea56b5411e97415c7eb3b1b5fc"/>
  <p:tag name="KSO_WM_UNIT_DIAGRAM_ISNUMVISUAL" val="0"/>
  <p:tag name="KSO_WM_UNIT_DIAGRAM_ISREFERUNIT" val="0"/>
  <p:tag name="KSO_WM_UNIT_HIGHLIGHT" val="0"/>
  <p:tag name="KSO_WM_UNIT_ID" val="diagram20210162_1*d*1"/>
  <p:tag name="KSO_WM_UNIT_INDEX" val="1"/>
  <p:tag name="KSO_WM_UNIT_LAYERLEVEL" val="1"/>
  <p:tag name="KSO_WM_UNIT_PICTURE_CLIP_FLAG" val="0"/>
  <p:tag name="KSO_WM_UNIT_PLACING_PICTURE" val="c7b7bbc417544027b7f7d2295aca3785"/>
  <p:tag name="KSO_WM_UNIT_TYPE" val="d"/>
  <p:tag name="KSO_WM_UNIT_VALUE" val="1396*2030"/>
</p:tagLst>
</file>

<file path=ppt/tags/tag7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7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7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7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7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.xml><?xml version="1.0" encoding="utf-8"?>
<p:tagLst xmlns:p="http://schemas.openxmlformats.org/presentationml/2006/main">
  <p:tag name="KSO_WM_BEAUTIFY_FLAG" val="#wm#"/>
  <p:tag name="KSO_WM_CHIP_FILLPROP" val="[[{&quot;fill_id&quot;:&quot;576dc001ee534062abfa84077d565965&quot;,&quot;fill_align&quot;:&quot;cm&quot;,&quot;text_align&quot;:&quot;cm&quot;,&quot;text_direction&quot;:&quot;horizontal&quot;,&quot;chip_types&quot;:[&quot;picture&quot;]},{&quot;fill_id&quot;:&quot;9cfa3c7c874e4cdb955fe51b0c9a9e86&quot;,&quot;fill_align&quot;:&quot;cm&quot;,&quot;text_align&quot;:&quot;lm&quot;,&quot;text_direction&quot;:&quot;horizontal&quot;,&quot;chip_types&quot;:[&quot;text&quot;]}]]"/>
  <p:tag name="KSO_WM_CHIP_GROUPID" val="5f22a7a4dda340fd2c9b58ef"/>
  <p:tag name="KSO_WM_CHIP_INFOS" val="{&quot;layout_type&quot;:&quot;leftright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2a7a4dda340fd2c9b58f0"/>
  <p:tag name="KSO_WM_SLIDE_BACKGROUND" val="[&quot;general&quot;]"/>
  <p:tag name="KSO_WM_SLIDE_BACKGROUND_TYPE" val="general"/>
  <p:tag name="KSO_WM_SLIDE_BK_DARK_LIGHT" val="2"/>
  <p:tag name="KSO_WM_SLIDE_ID" val="diagram20210162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8-28T14:23:33&quot;,&quot;maxSize&quot;:{&quot;size1&quot;:47.600000000000001},&quot;minSize&quot;:{&quot;size1&quot;:47.600000000000001},&quot;normalSize&quot;:{&quot;size1&quot;:47.600000000000001},&quot;subLayout&quot;:[{&quot;id&quot;:&quot;2020-08-28T14:23:33&quot;,&quot;margin&quot;:{&quot;bottom&quot;:6.7729997634887695,&quot;left&quot;:4.2329998016357422,&quot;right&quot;:1.2699999809265137,&quot;top&quot;:6.7729997634887695},&quot;type&quot;:0},{&quot;id&quot;:&quot;2020-08-28T14:23:33&quot;,&quot;type&quot;:0}],&quot;type&quot;:0}"/>
  <p:tag name="KSO_WM_SLIDE_POSITION" val="84*71"/>
  <p:tag name="KSO_WM_SLIDE_RATIO" val="1.777778"/>
  <p:tag name="KSO_WM_SLIDE_SIZE" val="876*396"/>
  <p:tag name="KSO_WM_SLIDE_SUBTYPE" val="picTxt"/>
  <p:tag name="KSO_WM_SLIDE_SUPPORT_FEATURE_TYPE" val="0"/>
  <p:tag name="KSO_WM_SLIDE_TYPE" val="text"/>
  <p:tag name="KSO_WM_TAG_VERSION" val="1.0"/>
  <p:tag name="KSO_WM_TEMPLATE_ASSEMBLE_GROUPID" val="5f48a2c2f3f92eac73830e73"/>
  <p:tag name="KSO_WM_TEMPLATE_ASSEMBLE_XID" val="5f48a2c2f3f92eac73830e73"/>
  <p:tag name="KSO_WM_TEMPLATE_CATEGORY" val="diagram"/>
  <p:tag name="KSO_WM_TEMPLATE_COLOR_TYPE" val="1"/>
  <p:tag name="KSO_WM_TEMPLATE_INDEX" val="20210162"/>
  <p:tag name="KSO_WM_TEMPLATE_MASTER_TYPE" val="0"/>
  <p:tag name="KSO_WM_TEMPLATE_SUBCATEGORY" val="21"/>
</p:tagLst>
</file>

<file path=ppt/tags/tag8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1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82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0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08313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425"/>
</p:tagLst>
</file>

<file path=ppt/tags/tag84.xml><?xml version="1.0" encoding="utf-8"?>
<p:tagLst xmlns:p="http://schemas.openxmlformats.org/presentationml/2006/main">
  <p:tag name="KSO_WM_ASSEMBLE_CHIP_INDEX" val="e31f40425ab1495da262410205a49f10"/>
  <p:tag name="KSO_WM_BEAUTIFY_FLAG" val="#wm#"/>
  <p:tag name="KSO_WM_CHIP_GROUPID" val="5e7881253197e252a37019b5"/>
  <p:tag name="KSO_WM_CHIP_XID" val="5e7881253197e252a37019b6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25677cbe04e04087bf2086104fab5e8d"/>
  <p:tag name="KSO_WM_UNIT_DEFAULT_FONT" val="24;44;4"/>
  <p:tag name="KSO_WM_UNIT_DIAGRAM_ISNUMVISUAL" val="0"/>
  <p:tag name="KSO_WM_UNIT_DIAGRAM_ISREFERUNIT" val="0"/>
  <p:tag name="KSO_WM_UNIT_HIGHLIGHT" val="0"/>
  <p:tag name="KSO_WM_UNIT_ID" val="diagram20208313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20"/>
</p:tagLst>
</file>

<file path=ppt/tags/tag8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i*1_1"/>
  <p:tag name="KSO_WM_UNIT_INDEX" val="1_1"/>
  <p:tag name="KSO_WM_UNIT_LAYERLEVEL" val="1_1"/>
  <p:tag name="KSO_WM_UNIT_LINE_FILL_TYPE" val="2"/>
  <p:tag name="KSO_WM_UNIT_LINE_FORE_SCHEMECOLOR_INDEX" val="14"/>
  <p:tag name="KSO_WM_UNIT_LINE_FORE_SCHEMECOLOR_INDEX_BRIGHTNESS" val="-0.25"/>
  <p:tag name="KSO_WM_UNIT_TYPE" val="m_i"/>
  <p:tag name="KSO_WM_UNIT_USESOURCEFORMAT_APPLY" val="1"/>
</p:tagLst>
</file>

<file path=ppt/tags/tag86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2_1"/>
  <p:tag name="KSO_WM_UNIT_INDEX" val="1_2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87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8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2"/>
  <p:tag name="KSO_WM_UNIT_INDEX" val="1_2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89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20205799_1*m_h_i*1_2_3"/>
  <p:tag name="KSO_WM_UNIT_INDEX" val="1_2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201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201_1*i*1"/>
  <p:tag name="KSO_WM_UNIT_INDEX" val="1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0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2_1"/>
  <p:tag name="KSO_WM_UNIT_INDEX" val="1_2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1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f*1_1_1"/>
  <p:tag name="KSO_WM_UNIT_INDEX" val="1_1_1"/>
  <p:tag name="KSO_WM_UNIT_LAYERLEVEL" val="1_1_1"/>
  <p:tag name="KSO_WM_UNIT_NOCLEAR" val="0"/>
  <p:tag name="KSO_WM_UNIT_PRESET_TEXT" val="单击此处输入你的正文，请尽量言简意赅的阐述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m_h_f"/>
  <p:tag name="KSO_WM_UNIT_USESOURCEFORMAT_APPLY" val="1"/>
</p:tagLst>
</file>

<file path=ppt/tags/tag92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3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4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205799_1*m_h_i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5.xml><?xml version="1.0" encoding="utf-8"?>
<p:tagLst xmlns:p="http://schemas.openxmlformats.org/presentationml/2006/main">
  <p:tag name="KSO_WM_BEAUTIFY_FLAG" val="#wm#"/>
  <p:tag name="KSO_WM_DIAGRAM_GROUP_CODE" val="m1-1"/>
  <p:tag name="KSO_WM_TAG_VERSION" val="1.0"/>
  <p:tag name="KSO_WM_TEMPLATE_CATEGORY" val="diagram"/>
  <p:tag name="KSO_WM_TEMPLATE_INDEX" val="20205799"/>
  <p:tag name="KSO_WM_UNIT_COMPATIBLE" val="0"/>
  <p:tag name="KSO_WM_UNIT_DIAGRAM_ISNUMVISUAL" val="0"/>
  <p:tag name="KSO_WM_UNIT_DIAGRAM_ISREFERUNIT" val="0"/>
  <p:tag name="KSO_WM_UNIT_HIGHLIGHT" val="0"/>
  <p:tag name="KSO_WM_UNIT_ID" val="diagram20205799_1*m_h_i*1_1_1"/>
  <p:tag name="KSO_WM_UNIT_INDEX" val="1_1_1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m_h_i"/>
  <p:tag name="KSO_WM_UNIT_USESOURCEFORMAT_APPLY" val="1"/>
</p:tagLst>
</file>

<file path=ppt/tags/tag96.xml><?xml version="1.0" encoding="utf-8"?>
<p:tagLst xmlns:p="http://schemas.openxmlformats.org/presentationml/2006/main">
  <p:tag name="KSO_WM_ASSEMBLE_CHIP_INDEX" val="610a5e2566404d86adf69575bdfd0a88"/>
  <p:tag name="KSO_WM_BEAUTIFY_FLAG" val="#wm#"/>
  <p:tag name="KSO_WM_CHIP_GROUPID" val="5e6b05596848fb12bee65ac8"/>
  <p:tag name="KSO_WM_CHIP_XID" val="5e6b05596848fb12bee65aca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INDEX" val="20208313"/>
  <p:tag name="KSO_WM_UNIT_BLOCK" val="0"/>
  <p:tag name="KSO_WM_UNIT_COMPATIBLE" val="0"/>
  <p:tag name="KSO_WM_UNIT_DEC_AREA_ID" val="e5d7b8d80b6143dd99047f6328a99a70"/>
  <p:tag name="KSO_WM_UNIT_DEFAULT_FONT" val="14;20;2"/>
  <p:tag name="KSO_WM_UNIT_DIAGRAM_ISNUMVISUAL" val="0"/>
  <p:tag name="KSO_WM_UNIT_DIAGRAM_ISREFERUNIT" val="0"/>
  <p:tag name="KSO_WM_UNIT_HIGHLIGHT" val="0"/>
  <p:tag name="KSO_WM_UNIT_ID" val="diagram20208313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2"/>
</p:tagLst>
</file>

<file path=ppt/tags/tag97.xml><?xml version="1.0" encoding="utf-8"?>
<p:tagLst xmlns:p="http://schemas.openxmlformats.org/presentationml/2006/main">
  <p:tag name="KSO_WM_BEAUTIFY_FLAG" val="#wm#"/>
  <p:tag name="KSO_WM_CHIP_FILLPROP" val="[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cb&quot;,&quot;text_align&quot;:&quot;c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ct&quot;,&quot;text_align&quot;:&quot;ct&quot;,&quot;text_direction&quot;:&quot;horizontal&quot;,&quot;chip_types&quot;:[&quot;text&quot;]}],[{&quot;fill_id&quot;:&quot;dabab36840834ae49eb4f61043c8020b&quot;,&quot;fill_align&quot;:&quot;lt&quot;,&quot;text_align&quot;:&quot;lt&quot;,&quot;text_direction&quot;:&quot;horizontal&quot;,&quot;chip_types&quot;:[&quot;header&quot;]},{&quot;fill_id&quot;:&quot;ac9f38e257d846e1b17ef54b0b3e8ea6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7fa22ba9a6ce4cab9e50f3c3b3842673&quot;,&quot;fill_align&quot;:&quot;lt&quot;,&quot;text_align&quot;:&quot;lt&quot;,&quot;text_direction&quot;:&quot;horizontal&quot;,&quot;chip_types&quot;:[&quot;text&quot;]}]]"/>
  <p:tag name="KSO_WM_CHIP_GROUPID" val="5e71ec0347edf80c4a5df1a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ec0347edf80c4a5df1a3"/>
  <p:tag name="KSO_WM_SLIDE_BACKGROUND" val="[&quot;leftRight&quot;]"/>
  <p:tag name="KSO_WM_SLIDE_BACKGROUND_TYPE" val="leftRight"/>
  <p:tag name="KSO_WM_SLIDE_BK_DARK_LIGHT" val="2"/>
  <p:tag name="KSO_WM_SLIDE_CAN_ADD_NAVIGATION" val="1"/>
  <p:tag name="KSO_WM_SLIDE_ID" val="diagram20208313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id&quot;:&quot;2020-06-23T09:35:27&quot;,&quot;maxSize&quot;:{&quot;size1&quot;:36.200000000000003},&quot;minSize&quot;:{&quot;size1&quot;:28.899999999999999},&quot;normalSize&quot;:{&quot;size1&quot;:28.899999999999999},&quot;subLayout&quot;:[{&quot;backgroundInfo&quot;:[{&quot;bottom&quot;:0,&quot;bottomAbs&quot;:false,&quot;left&quot;:0,&quot;leftAbs&quot;:false,&quot;right&quot;:-0.12964561599999999,&quot;rightAbs&quot;:false,&quot;top&quot;:0,&quot;topAbs&quot;:false,&quot;type&quot;:&quot;leftRight&quot;}],&quot;id&quot;:&quot;2020-06-23T09:35:27&quot;,&quot;margin&quot;:{&quot;bottom&quot;:2.5399999618530273,&quot;left&quot;:1.6929999589920044,&quot;right&quot;:0,&quot;top&quot;:2.5399999618530273},&quot;type&quot;:0},{&quot;id&quot;:&quot;2020-06-23T09:35:27&quot;,&quot;maxSize&quot;:{&quot;size1&quot;:68.900000000000006},&quot;minSize&quot;:{&quot;size1&quot;:53.299999999999997},&quot;normalSize&quot;:{&quot;size1&quot;:60},&quot;subLayout&quot;:[{&quot;id&quot;:&quot;2020-06-23T09:35:27&quot;,&quot;margin&quot;:{&quot;bottom&quot;:0,&quot;left&quot;:3.3870000839233398,&quot;right&quot;:1.6929999589920044,&quot;top&quot;:2.5399999618530273},&quot;type&quot;:0},{&quot;id&quot;:&quot;2020-06-23T09:35:27&quot;,&quot;margin&quot;:{&quot;bottom&quot;:2.1170001029968262,&quot;left&quot;:3.3870000839233398,&quot;right&quot;:1.6929999589920044,&quot;top&quot;:0.84700000286102295},&quot;type&quot;:0}],&quot;type&quot;:0}],&quot;type&quot;:0}"/>
  <p:tag name="KSO_WM_SLIDE_POSITION" val="48*96"/>
  <p:tag name="KSO_WM_SLIDE_RATIO" val="1.777778"/>
  <p:tag name="KSO_WM_SLIDE_SIZE" val="792*300"/>
  <p:tag name="KSO_WM_SLIDE_SUBTYPE" val="picTxt"/>
  <p:tag name="KSO_WM_SLIDE_SUPPORT_FEATURE_TYPE" val="3"/>
  <p:tag name="KSO_WM_SLIDE_TYPE" val="text"/>
  <p:tag name="KSO_WM_TAG_VERSION" val="1.0"/>
  <p:tag name="KSO_WM_TEMPLATE_ASSEMBLE_GROUPID" val="5ef15c5f0e56d0f322bebbd5"/>
  <p:tag name="KSO_WM_TEMPLATE_ASSEMBLE_XID" val="5ef15c5f0e56d0f322bebbd5"/>
  <p:tag name="KSO_WM_TEMPLATE_CATEGORY" val="diagram"/>
  <p:tag name="KSO_WM_TEMPLATE_COLOR_TYPE" val="1"/>
  <p:tag name="KSO_WM_TEMPLATE_INDEX" val="20208313"/>
  <p:tag name="KSO_WM_TEMPLATE_MASTER_TYPE" val="0"/>
  <p:tag name="KSO_WM_TEMPLATE_SUBCATEGORY" val="21"/>
</p:tagLst>
</file>

<file path=ppt/tags/tag98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26a9ccf0e73b4d1f84674de5ed0b5c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BACK_SCHEMECOLOR_INDEX" val="14"/>
  <p:tag name="KSO_WM_UNIT_FILL_BACK_SCHEMECOLOR_INDEX_BRIGHTNESS" val="0"/>
  <p:tag name="KSO_WM_UNIT_FILL_FORE_SCHEMECOLOR_INDEX" val="5"/>
  <p:tag name="KSO_WM_UNIT_FILL_FORE_SCHEMECOLOR_INDEX_BRIGHTNESS" val="0"/>
  <p:tag name="KSO_WM_UNIT_FILL_TYPE" val="2"/>
  <p:tag name="KSO_WM_UNIT_HIGHLIGHT" val="0"/>
  <p:tag name="KSO_WM_UNIT_ID" val="diagram20210170_1*i*1"/>
  <p:tag name="KSO_WM_UNIT_INDEX" val="1"/>
  <p:tag name="KSO_WM_UNIT_LAYERLEVEL" val="1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99.xml><?xml version="1.0" encoding="utf-8"?>
<p:tagLst xmlns:p="http://schemas.openxmlformats.org/presentationml/2006/main">
  <p:tag name="KSO_WM_BEAUTIFY_FLAG" val="#wm#"/>
  <p:tag name="KSO_WM_CHIP_GROUPID" val="5f229415dda340fd2c9b5868"/>
  <p:tag name="KSO_WM_CHIP_XID" val="5f229415dda340fd2c9b5869"/>
  <p:tag name="KSO_WM_TAG_VERSION" val="1.0"/>
  <p:tag name="KSO_WM_TEMPLATE_ASSEMBLE_GROUPID" val="5f48a2c2f3f92eac73830e6b"/>
  <p:tag name="KSO_WM_TEMPLATE_ASSEMBLE_XID" val="5f48a2c2f3f92eac73830e6b"/>
  <p:tag name="KSO_WM_TEMPLATE_CATEGORY" val="diagram"/>
  <p:tag name="KSO_WM_TEMPLATE_INDEX" val="20210170"/>
  <p:tag name="KSO_WM_UNIT_BLOCK" val="0"/>
  <p:tag name="KSO_WM_UNIT_COMPATIBLE" val="0"/>
  <p:tag name="KSO_WM_UNIT_DEC_AREA_ID" val="7615c596ff1945c3b89be150430fe5c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0170_1*i*2"/>
  <p:tag name="KSO_WM_UNIT_INDEX" val="2"/>
  <p:tag name="KSO_WM_UNIT_LAYERLEVEL" val="1"/>
  <p:tag name="KSO_WM_UNIT_LINE_FILL_TYPE" val="2"/>
  <p:tag name="KSO_WM_UNIT_LINE_FORE_SCHEMECOLOR_INDEX" val="5"/>
  <p:tag name="KSO_WM_UNIT_LINE_FORE_SCHEMECOLOR_INDEX_BRIGHTNESS" val="0"/>
  <p:tag name="KSO_WM_UNIT_SM_LIMIT_TYPE" val="1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74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5312</Words>
  <Application>WPS 演示</Application>
  <PresentationFormat>宽屏</PresentationFormat>
  <Paragraphs>487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8" baseType="lpstr">
      <vt:lpstr>Arial</vt:lpstr>
      <vt:lpstr>宋体</vt:lpstr>
      <vt:lpstr>Wingdings</vt:lpstr>
      <vt:lpstr>隶书</vt:lpstr>
      <vt:lpstr>微软雅黑</vt:lpstr>
      <vt:lpstr>Segoe UI</vt:lpstr>
      <vt:lpstr>Wingdings</vt:lpstr>
      <vt:lpstr>方正粗黑宋简体</vt:lpstr>
      <vt:lpstr>Aa语文老师的字</vt:lpstr>
      <vt:lpstr>明康欧楷</vt:lpstr>
      <vt:lpstr>Times New Roman</vt:lpstr>
      <vt:lpstr>楷体</vt:lpstr>
      <vt:lpstr>Calibri</vt:lpstr>
      <vt:lpstr>Arial Unicode MS</vt:lpstr>
      <vt:lpstr>等线</vt:lpstr>
      <vt:lpstr>黑体</vt:lpstr>
      <vt:lpstr>华文行楷</vt:lpstr>
      <vt:lpstr>方正稚艺_GBK</vt:lpstr>
      <vt:lpstr>迷你简启体</vt:lpstr>
      <vt:lpstr>Times New Roman</vt:lpstr>
      <vt:lpstr>Calibri</vt:lpstr>
      <vt:lpstr>Arial</vt:lpstr>
      <vt:lpstr>Wingdings 2</vt:lpstr>
      <vt:lpstr>等线 Light</vt:lpstr>
      <vt:lpstr>华文楷体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根据句子成分划分的标志，请尝试翻译全诗。</vt:lpstr>
      <vt:lpstr>依照现代汉语语序，调整本诗语序，并翻译全诗。</vt:lpstr>
      <vt:lpstr>PowerPoint 演示文稿</vt:lpstr>
      <vt:lpstr>PowerPoint 演示文稿</vt:lpstr>
      <vt:lpstr>1、省略句——补充省略成分</vt:lpstr>
      <vt:lpstr>PowerPoint 演示文稿</vt:lpstr>
      <vt:lpstr>3、互文式省略要合二为一来“见义”</vt:lpstr>
      <vt:lpstr>找出下面这首诗歌中的互文</vt:lpstr>
      <vt:lpstr>高考对接</vt:lpstr>
      <vt:lpstr>PowerPoint 演示文稿</vt:lpstr>
      <vt:lpstr>PowerPoint 演示文稿</vt:lpstr>
      <vt:lpstr>示例： </vt:lpstr>
      <vt:lpstr>示例: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牧野</cp:lastModifiedBy>
  <cp:revision>20</cp:revision>
  <dcterms:created xsi:type="dcterms:W3CDTF">2020-02-19T09:03:00Z</dcterms:created>
  <dcterms:modified xsi:type="dcterms:W3CDTF">2020-12-01T06:56:40Z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