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1" r:id="rId1"/>
  </p:sldMasterIdLst>
  <p:sldIdLst>
    <p:sldId id="271" r:id="rId2"/>
    <p:sldId id="259" r:id="rId3"/>
    <p:sldId id="272" r:id="rId4"/>
    <p:sldId id="262" r:id="rId5"/>
    <p:sldId id="273" r:id="rId6"/>
    <p:sldId id="274" r:id="rId7"/>
    <p:sldId id="275" r:id="rId8"/>
    <p:sldId id="276" r:id="rId9"/>
    <p:sldId id="260" r:id="rId10"/>
    <p:sldId id="277" r:id="rId11"/>
    <p:sldId id="265" r:id="rId12"/>
    <p:sldId id="266" r:id="rId13"/>
    <p:sldId id="278" r:id="rId14"/>
    <p:sldId id="279" r:id="rId15"/>
    <p:sldId id="280" r:id="rId1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82C6"/>
    <a:srgbClr val="F20000"/>
    <a:srgbClr val="35378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318" autoAdjust="0"/>
    <p:restoredTop sz="94660" autoAdjust="0"/>
  </p:normalViewPr>
  <p:slideViewPr>
    <p:cSldViewPr>
      <p:cViewPr varScale="1">
        <p:scale>
          <a:sx n="61" d="100"/>
          <a:sy n="61" d="100"/>
        </p:scale>
        <p:origin x="-7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F1922-4D51-46CD-9636-5C579D7146E5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E92E91-8FCE-49C5-9720-EF801BF17E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F1922-4D51-46CD-9636-5C579D7146E5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E92E91-8FCE-49C5-9720-EF801BF17E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F1922-4D51-46CD-9636-5C579D7146E5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E92E91-8FCE-49C5-9720-EF801BF17E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68250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F1922-4D51-46CD-9636-5C579D7146E5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E92E91-8FCE-49C5-9720-EF801BF17E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4293096"/>
            <a:ext cx="7772400" cy="4874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4800" b="1">
                <a:solidFill>
                  <a:schemeClr val="tx1"/>
                </a:solidFill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694165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font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813" y="1535113"/>
            <a:ext cx="803275" cy="178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标题占位符 1"/>
          <p:cNvSpPr>
            <a:spLocks noGrp="1"/>
          </p:cNvSpPr>
          <p:nvPr>
            <p:ph type="title"/>
          </p:nvPr>
        </p:nvSpPr>
        <p:spPr>
          <a:xfrm>
            <a:off x="2267744" y="1026195"/>
            <a:ext cx="6624736" cy="5089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2401416" y="1823144"/>
            <a:ext cx="6491064" cy="441416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2000"/>
            </a:lvl1pPr>
            <a:lvl2pPr marL="457200" indent="0">
              <a:lnSpc>
                <a:spcPct val="150000"/>
              </a:lnSpc>
              <a:buFontTx/>
              <a:buNone/>
              <a:defRPr sz="2000"/>
            </a:lvl2pPr>
            <a:lvl3pPr marL="914400" indent="0">
              <a:lnSpc>
                <a:spcPct val="150000"/>
              </a:lnSpc>
              <a:buFontTx/>
              <a:buNone/>
              <a:defRPr sz="2000"/>
            </a:lvl3pPr>
            <a:lvl4pPr marL="1371600" indent="0">
              <a:lnSpc>
                <a:spcPct val="150000"/>
              </a:lnSpc>
              <a:buFontTx/>
              <a:buNone/>
              <a:defRPr sz="2000"/>
            </a:lvl4pPr>
            <a:lvl5pPr marL="1828800" indent="0">
              <a:lnSpc>
                <a:spcPct val="150000"/>
              </a:lnSpc>
              <a:buFontTx/>
              <a:buNone/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grpSp>
        <p:nvGrpSpPr>
          <p:cNvPr id="2" name="组合 1"/>
          <p:cNvGrpSpPr/>
          <p:nvPr userDrawn="1"/>
        </p:nvGrpSpPr>
        <p:grpSpPr>
          <a:xfrm>
            <a:off x="2411760" y="1558504"/>
            <a:ext cx="5946429" cy="214312"/>
            <a:chOff x="2411760" y="1558504"/>
            <a:chExt cx="5946429" cy="214312"/>
          </a:xfrm>
        </p:grpSpPr>
        <p:sp>
          <p:nvSpPr>
            <p:cNvPr id="12" name="Line 46"/>
            <p:cNvSpPr>
              <a:spLocks noChangeShapeType="1"/>
            </p:cNvSpPr>
            <p:nvPr userDrawn="1"/>
          </p:nvSpPr>
          <p:spPr bwMode="auto">
            <a:xfrm>
              <a:off x="2626073" y="1663279"/>
              <a:ext cx="5732116" cy="0"/>
            </a:xfrm>
            <a:prstGeom prst="line">
              <a:avLst/>
            </a:prstGeom>
            <a:noFill/>
            <a:ln w="25400">
              <a:solidFill>
                <a:srgbClr val="5F5F5F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十六角星 12"/>
            <p:cNvSpPr/>
            <p:nvPr userDrawn="1"/>
          </p:nvSpPr>
          <p:spPr>
            <a:xfrm>
              <a:off x="2411760" y="1558504"/>
              <a:ext cx="214312" cy="214312"/>
            </a:xfrm>
            <a:prstGeom prst="star16">
              <a:avLst/>
            </a:prstGeom>
            <a:solidFill>
              <a:srgbClr val="00B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650229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2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五边形 3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五边形 1"/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48806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F1922-4D51-46CD-9636-5C579D7146E5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E92E91-8FCE-49C5-9720-EF801BF17E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1383720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14282" y="785812"/>
            <a:ext cx="8715436" cy="571502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DC2C1-AFE0-47B9-A30D-87A44ECA0F1A}" type="datetimeFigureOut">
              <a:rPr lang="zh-CN" altLang="en-US"/>
              <a:pPr>
                <a:defRPr/>
              </a:pPr>
              <a:t>2016-9-17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281694-89E8-44DE-906D-68E1C1BE59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82817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F1922-4D51-46CD-9636-5C579D7146E5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E92E91-8FCE-49C5-9720-EF801BF17E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F1922-4D51-46CD-9636-5C579D7146E5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E92E91-8FCE-49C5-9720-EF801BF17E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F1922-4D51-46CD-9636-5C579D7146E5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E92E91-8FCE-49C5-9720-EF801BF17E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F1922-4D51-46CD-9636-5C579D7146E5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E92E91-8FCE-49C5-9720-EF801BF17E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F1922-4D51-46CD-9636-5C579D7146E5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E92E91-8FCE-49C5-9720-EF801BF17E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F1922-4D51-46CD-9636-5C579D7146E5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E92E91-8FCE-49C5-9720-EF801BF17E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8F1922-4D51-46CD-9636-5C579D7146E5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E92E91-8FCE-49C5-9720-EF801BF17E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2" r:id="rId1"/>
    <p:sldLayoutId id="2147483853" r:id="rId2"/>
    <p:sldLayoutId id="2147483854" r:id="rId3"/>
    <p:sldLayoutId id="2147483855" r:id="rId4"/>
    <p:sldLayoutId id="2147483856" r:id="rId5"/>
    <p:sldLayoutId id="2147483857" r:id="rId6"/>
    <p:sldLayoutId id="2147483858" r:id="rId7"/>
    <p:sldLayoutId id="2147483859" r:id="rId8"/>
    <p:sldLayoutId id="2147483860" r:id="rId9"/>
    <p:sldLayoutId id="2147483861" r:id="rId10"/>
    <p:sldLayoutId id="2147483862" r:id="rId11"/>
    <p:sldLayoutId id="2147483863" r:id="rId12"/>
    <p:sldLayoutId id="2147483864" r:id="rId13"/>
    <p:sldLayoutId id="2147483865" r:id="rId14"/>
    <p:sldLayoutId id="2147483866" r:id="rId15"/>
    <p:sldLayoutId id="2147483867" r:id="rId16"/>
    <p:sldLayoutId id="2147483868" r:id="rId17"/>
    <p:sldLayoutId id="2147483869" r:id="rId18"/>
    <p:sldLayoutId id="2147483870" r:id="rId19"/>
    <p:sldLayoutId id="2147483871" r:id="rId20"/>
    <p:sldLayoutId id="2147483872" r:id="rId21"/>
    <p:sldLayoutId id="2147483873" r:id="rId22"/>
    <p:sldLayoutId id="2147483874" r:id="rId23"/>
    <p:sldLayoutId id="2147483875" r:id="rId24"/>
    <p:sldLayoutId id="2147483876" r:id="rId25"/>
    <p:sldLayoutId id="2147483877" r:id="rId26"/>
    <p:sldLayoutId id="2147483840" r:id="rId27"/>
    <p:sldLayoutId id="2147483841" r:id="rId28"/>
    <p:sldLayoutId id="2147483839" r:id="rId29"/>
    <p:sldLayoutId id="2147483844" r:id="rId30"/>
    <p:sldLayoutId id="2147483847" r:id="rId3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2007___1.docx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9.xml"/><Relationship Id="rId1" Type="http://schemas.openxmlformats.org/officeDocument/2006/relationships/slideLayout" Target="../slideLayouts/slideLayout21.xml"/><Relationship Id="rId4" Type="http://schemas.openxmlformats.org/officeDocument/2006/relationships/slide" Target="slide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9.xml"/><Relationship Id="rId1" Type="http://schemas.openxmlformats.org/officeDocument/2006/relationships/slideLayout" Target="../slideLayouts/slideLayout22.xml"/><Relationship Id="rId4" Type="http://schemas.openxmlformats.org/officeDocument/2006/relationships/slide" Target="slide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9.xml"/><Relationship Id="rId1" Type="http://schemas.openxmlformats.org/officeDocument/2006/relationships/slideLayout" Target="../slideLayouts/slideLayout23.xml"/><Relationship Id="rId4" Type="http://schemas.openxmlformats.org/officeDocument/2006/relationships/slide" Target="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9.xml"/><Relationship Id="rId1" Type="http://schemas.openxmlformats.org/officeDocument/2006/relationships/slideLayout" Target="../slideLayouts/slideLayout24.xml"/><Relationship Id="rId4" Type="http://schemas.openxmlformats.org/officeDocument/2006/relationships/slide" Target="slide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9.xml"/><Relationship Id="rId1" Type="http://schemas.openxmlformats.org/officeDocument/2006/relationships/slideLayout" Target="../slideLayouts/slideLayout25.xml"/><Relationship Id="rId4" Type="http://schemas.openxmlformats.org/officeDocument/2006/relationships/slide" Target="slide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9.xml"/><Relationship Id="rId1" Type="http://schemas.openxmlformats.org/officeDocument/2006/relationships/slideLayout" Target="../slideLayouts/slideLayout26.xml"/><Relationship Id="rId4" Type="http://schemas.openxmlformats.org/officeDocument/2006/relationships/slide" Target="slide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2.vml"/><Relationship Id="rId5" Type="http://schemas.openxmlformats.org/officeDocument/2006/relationships/package" Target="../embeddings/Microsoft_Office_Word_2007___2.docx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3.vml"/><Relationship Id="rId5" Type="http://schemas.openxmlformats.org/officeDocument/2006/relationships/package" Target="../embeddings/Microsoft_Office_Word_2007___3.docx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9.xml"/><Relationship Id="rId1" Type="http://schemas.openxmlformats.org/officeDocument/2006/relationships/slideLayout" Target="../slideLayouts/slideLayout20.xml"/><Relationship Id="rId4" Type="http://schemas.openxmlformats.org/officeDocument/2006/relationships/slide" Target="slide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768400737"/>
              </p:ext>
            </p:extLst>
          </p:nvPr>
        </p:nvGraphicFramePr>
        <p:xfrm>
          <a:off x="508000" y="3224897"/>
          <a:ext cx="8128000" cy="662206"/>
        </p:xfrm>
        <a:graphic>
          <a:graphicData uri="http://schemas.openxmlformats.org/presentationml/2006/ole">
            <p:oleObj spid="_x0000_s2051" name="文档" r:id="rId3" imgW="3839157" imgH="31289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66733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627784" y="692696"/>
            <a:ext cx="1152128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素材积累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478508"/>
            <a:ext cx="8128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什么是生命的意义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成为一个珍稀标本名扬世界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还是默默耗损掉美丽终老山林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作者以抒情的笔调引入了一位远方的诗人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将他作为生命的代言人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与捕蝶者进行了一场尖锐的思想对诘。既表达了作者对绝世之蝶遽然失去生命的哀悼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也表达了对捕蝶者为了追求美、荣誉等外在价值而扼杀生命的激愤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强烈地提出了美的价值与生命的价值孰轻孰重的命题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引起我们深思。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而根据经验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上帝总是不在场的。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这是一个语意含蓄的句子。一个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让我们联系历史和现实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发现世上美丽的生命遭受摧残而毁灭的事太多了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5536" y="2337994"/>
            <a:ext cx="8240464" cy="20271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5536" y="4725144"/>
            <a:ext cx="8240464" cy="8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4748629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2627784" y="692696"/>
            <a:ext cx="1152128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素材积累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99206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如何评价捕蝶者的行为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生命是无价的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不管利用什么借口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哪怕是打着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的旗号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也没有权利以牺牲生命的代价去获取。众生平等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万物有灵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人作为世界的一分子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应该以一种敬畏生命、呵护生命的态度来面对自我与他者。在追求美和扼杀生命的悖论中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请独立思考生命与美的意义。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本文用第二人称来写有何好处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人称的变化对表达思想、抒发情感具有特定的影响。作者用第二人称写作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这样既以客观的眼光来看待捕蝶者的所作所为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同时又能深入披露捕蝶者的内心世界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展现其思想情感。如果将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换成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那么就很难以一种客观批判的眼光来表述捕蝶者的思想行为。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5536" y="1556792"/>
            <a:ext cx="8240464" cy="20162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95536" y="3933055"/>
            <a:ext cx="8240464" cy="2198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99457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627784" y="692696"/>
            <a:ext cx="1152128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素材积累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73764" y="1295573"/>
            <a:ext cx="8384480" cy="45612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66700" eaLnBrk="0" hangingPunct="0">
              <a:lnSpc>
                <a:spcPct val="120000"/>
              </a:lnSpc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r>
              <a:rPr lang="zh-CN" altLang="zh-CN" sz="2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植物标本、动物标本制作得再逼真也是以它们的生命为代价。《捕蝶者》对有着娴熟的专业技术的捕蝶者进行叙说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看似赞美其高度的责任感、事业心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实则是对他们漠视生命的一种讽刺、鞭挞。请以</a:t>
            </a:r>
            <a:r>
              <a:rPr lang="zh-CN" altLang="en-US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2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敬畏生命</a:t>
            </a:r>
            <a:r>
              <a:rPr lang="zh-CN" altLang="en-US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2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为中心搜集写作素材。</a:t>
            </a:r>
            <a:endParaRPr lang="zh-CN" altLang="en-US" sz="2200"/>
          </a:p>
          <a:p>
            <a:pPr lvl="0" indent="266700" eaLnBrk="0" hangingPunct="0">
              <a:lnSpc>
                <a:spcPct val="120000"/>
              </a:lnSpc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r>
              <a:rPr lang="zh-CN" altLang="en-US" sz="220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en-US" sz="22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名言警句</a:t>
            </a:r>
            <a:endParaRPr lang="zh-CN" altLang="en-US" sz="2200"/>
          </a:p>
          <a:p>
            <a:pPr lvl="0" indent="266700" eaLnBrk="0" hangingPunct="0">
              <a:lnSpc>
                <a:spcPct val="120000"/>
              </a:lnSpc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所谓美好的心灵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就是能体贴万物的心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能温柔地对待一草一木的心灵。唯有体会到一花一草都象征了万物的心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才能体会到人生的真意和智慧</a:t>
            </a:r>
            <a:r>
              <a:rPr lang="zh-CN" altLang="en-US" sz="2200" smtClean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 smtClean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							</a:t>
            </a:r>
            <a:r>
              <a:rPr lang="en-US" altLang="zh-CN" sz="220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林清玄</a:t>
            </a:r>
            <a:endParaRPr lang="zh-CN" altLang="en-US" sz="2200"/>
          </a:p>
          <a:p>
            <a:pPr lvl="0" indent="266700" eaLnBrk="0" hangingPunct="0">
              <a:lnSpc>
                <a:spcPct val="120000"/>
              </a:lnSpc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世界上只有一种英雄主义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那就是了解生命而且热爱生命的人</a:t>
            </a:r>
            <a:r>
              <a:rPr lang="zh-CN" altLang="en-US" sz="2200" smtClean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 smtClean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								</a:t>
            </a:r>
            <a:r>
              <a:rPr lang="en-US" altLang="zh-CN" sz="220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罗曼</a:t>
            </a:r>
            <a:r>
              <a:rPr lang="en-US" altLang="zh-CN" sz="2200" i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罗兰</a:t>
            </a:r>
            <a:endParaRPr lang="zh-CN" altLang="en-US" sz="2200"/>
          </a:p>
          <a:p>
            <a:pPr lvl="0" indent="266700" eaLnBrk="0" hangingPunct="0">
              <a:lnSpc>
                <a:spcPct val="120000"/>
              </a:lnSpc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生命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那是自然会给人类去雕琢的宝石</a:t>
            </a:r>
            <a:r>
              <a:rPr lang="zh-CN" altLang="en-US" sz="2200" smtClean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 smtClean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		</a:t>
            </a:r>
            <a:r>
              <a:rPr lang="en-US" altLang="zh-CN" sz="220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诺贝尔</a:t>
            </a:r>
            <a:endParaRPr lang="zh-CN" altLang="en-US" sz="2200"/>
          </a:p>
        </p:txBody>
      </p:sp>
    </p:spTree>
    <p:extLst>
      <p:ext uri="{BB962C8B-B14F-4D97-AF65-F5344CB8AC3E}">
        <p14:creationId xmlns:p14="http://schemas.microsoft.com/office/powerpoint/2010/main" xmlns="" val="21774873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627784" y="692696"/>
            <a:ext cx="1152128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素材积累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典型事例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《天鹅的故事》中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一群天鹅来到湖面上找东西吃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可是湖面却结冰了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想吃到东西很难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老天鹅奋不顾身地利用下冲力量破冰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让人感动。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《蚁国英雄》中的外层蚂蚁至死也不放弃自己的岗位。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《生命桥》中的老羚羊为了挽救年轻的羚羊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把自己变成了生命的桥廓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将猎人们惊得目瞪口呆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《鸟语》中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鸟也有自己的语言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他们也有互相交谈的语言。他们成群结队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勇敢顽强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有的搏击风雨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有的无私奉献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有的终日忙碌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鸟、鱼、虫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只要是动物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我们都应该爱护、敬畏他们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942227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627784" y="692696"/>
            <a:ext cx="1152128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素材积累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有一种水獭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它有着令世界惊叹的美丽的皮毛。在阳光下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那是深紫色的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像缎子一样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闪烁着华美、神秘而又高贵的光泽。如果你在林间看到它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如果你看到它静静地栖息在水边的岩石上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你也会惊诧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造物主原来是如此的神奇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他竟然造出这样完美的有生命的宝石。可是水獭的美丽却给它带来了灭顶之灾。总有一些人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想把它的皮毛剥下来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制成帽子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戴在某位绅士的头上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制成大衣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裹住某位淑女丰美的身躯。因为这样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水獭就可以变成金钱。于是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有人带着猎枪闯进了水獭的家园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在阳光下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他眯起眼睛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扣动了扳机。枪响过后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水獭死了。让人奇怪的是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水獭的美丽也消失了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躺在岩石上的只是一只平凡的水獭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它的皮毛干涩粗糙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毫无光泽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677794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627784" y="692696"/>
            <a:ext cx="1152128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素材积累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724265"/>
            <a:ext cx="8128000" cy="166346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弘一法师在圆寂前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再三叮嘱弟子把他的遗体装龛时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在龛的四个脚下各垫上一个碗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碗中装水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以免蚂蚁、虫子爬上遗体后在火化时被无辜烧死。看弘一法师的传记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每次读到这个细节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总是被弘一法师对于生命的怜悯与敬畏之心深深感动。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702936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05136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连线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作者</a:t>
            </a:r>
            <a:endParaRPr lang="en-US" altLang="zh-CN" sz="220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筱敏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筱敏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生于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1952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广州人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当代诗人和散文家。主要从事诗歌与散文创作。其作品以批判和反思为主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字里行间荡漾着一种人文精神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并着力于对人类命运的思考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对心灵自由和个性尊严的追寻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其中蕴含着饱满的反抗激情和对个人宿命的感伤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篇篇精彩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字字有力。主要作品有诗集《米色花》《瓶中船》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散文集《喑哑群山》《理想的荒凉》《悠闲的意义》《女神之名》《风中行走》《成年礼》等。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Q07.eps" descr="id:2147488882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3923928" y="1589781"/>
            <a:ext cx="1354887" cy="1479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5708833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写作背景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在实行了市场经济和消费文化盛行的现实社会中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生活于其中的知识分子正逐鹿中原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凭其纵横肆意的才情在各大媒体上嬉笑怒骂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以博得一时的眼球效应。相形之下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筱敏是孤独的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她离群独居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有那么一点不合时宜。她安静地写作并坚守着精神散文那一块宁谧的净土。说不定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一不小心就会被人看作矜持清高。然而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是否合乎时宜不过是人为的划分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游离于喧闹之外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筱敏倔强地举着理想的烛光独行。她强烈地提出了美的价值与生命的价值孰轻孰重的命题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引起我们的深思。本文也表现出其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精神贵族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的一面。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9714224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544906256"/>
              </p:ext>
            </p:extLst>
          </p:nvPr>
        </p:nvGraphicFramePr>
        <p:xfrm>
          <a:off x="508000" y="1207156"/>
          <a:ext cx="8128000" cy="4958148"/>
        </p:xfrm>
        <a:graphic>
          <a:graphicData uri="http://schemas.openxmlformats.org/presentationml/2006/ole">
            <p:oleObj spid="_x0000_s3075" name="文档" r:id="rId5" imgW="3839157" imgH="2342218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1687982" y="1600336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83358" y="1600336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666210" y="2060366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275856" y="2060366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698868" y="2498624"/>
            <a:ext cx="143297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004048" y="2514668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666210" y="2975180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275856" y="2975180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635802" y="3419970"/>
            <a:ext cx="100061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240152" y="3434399"/>
            <a:ext cx="755783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655324" y="3867095"/>
            <a:ext cx="96157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286206" y="3883465"/>
            <a:ext cx="100061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655324" y="4343332"/>
            <a:ext cx="96157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266946" y="4343332"/>
            <a:ext cx="96157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655324" y="4788967"/>
            <a:ext cx="96157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3272810" y="4788967"/>
            <a:ext cx="96157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739715" y="5279900"/>
            <a:ext cx="96157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739715" y="5794360"/>
            <a:ext cx="96157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5088439" y="5290786"/>
            <a:ext cx="96157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5088439" y="5805246"/>
            <a:ext cx="96157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368533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7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8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8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9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9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0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364932128"/>
              </p:ext>
            </p:extLst>
          </p:nvPr>
        </p:nvGraphicFramePr>
        <p:xfrm>
          <a:off x="512763" y="2316163"/>
          <a:ext cx="8094662" cy="2463800"/>
        </p:xfrm>
        <a:graphic>
          <a:graphicData uri="http://schemas.openxmlformats.org/presentationml/2006/ole">
            <p:oleObj spid="_x0000_s4099" name="文档" r:id="rId5" imgW="3839157" imgH="1171649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1796346" y="2738407"/>
            <a:ext cx="576064" cy="3730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796346" y="3204332"/>
            <a:ext cx="576064" cy="3730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807232" y="3805609"/>
            <a:ext cx="576064" cy="3730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807232" y="4304192"/>
            <a:ext cx="576064" cy="3730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355976" y="2738407"/>
            <a:ext cx="576064" cy="3730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923928" y="3236990"/>
            <a:ext cx="288032" cy="3730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46172" y="3805609"/>
            <a:ext cx="309804" cy="3730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913042" y="4304192"/>
            <a:ext cx="288032" cy="3730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6195414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解词义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凌虐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欺侮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虐待。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精灵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鬼怪。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机警聪明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机灵。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呵护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爱护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保护。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妖娆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娇艳美好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妩媚多姿。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垂青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表示重视。青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青眼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黑眼珠。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悲恸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非常悲哀。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顶礼膜拜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比喻对人特别崇敬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多用于贬义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恍惚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神志不清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精神不集中。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记得、听得、看得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不真切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不清楚。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3479982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辨用法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保持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维持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再铺上一层过滤纸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保持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瓶内毒物的透气、湿度和清洁。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是排除万难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下决心进行教育改革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还是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维持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现状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是关系民族未来发展的大事。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二者都是动词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意为使事物继续存在下去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保持不变。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保持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着重指使持续不变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时间延续较长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对象是水土、水平、传统、荣誉、警惕、联系等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维持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指有一定限度地或暂时维护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使不改变原样和现状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对象是秩序、现状、生活、生命、治安等。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283968" y="2586676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735014" y="2986066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5536" y="3760315"/>
            <a:ext cx="8240464" cy="16506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2559441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辨别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鉴别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隔着纱网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你清楚地看到你的猎物的处境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清楚地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辨别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出它们的价值。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笔迹已成为人们进行身份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鉴别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的重要手段之一。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二者都是动词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意为分析比较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使易混的事物区别开来。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辨别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指分辨、区别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鉴别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指通过审察而确定事物的性质或特征。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76256" y="2791814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211960" y="3602924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5536" y="3943942"/>
            <a:ext cx="8240464" cy="8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4556030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627784" y="692696"/>
            <a:ext cx="1152128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素材积累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708603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你把必备的工具缚在腰间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这比装在背囊里使用起来更方便。采集盒、盛装蝴蝶的三角纸袋、书写记录本、铅笔、剪刀、镊子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还有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毒杀蝶类的广口瓶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瓶底放入氰化钾或氰化钠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上面填入一层细木屑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再覆上一层熟石膏粉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滴上少许清水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再铺上一层过滤纸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以保持瓶内毒物的透气、湿度和清洁。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文章对捕蝶者出发前的准备工作写得非常细致。这样描写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是因为捕蝶是个比较专业的工作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读者都较为陌生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作者写得如此详细是为了让读者更容易理解。更重要的是为下文作者谴责其破坏美的行为作有力的铺垫。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5536" y="3778154"/>
            <a:ext cx="8240464" cy="18110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5412150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</TotalTime>
  <Words>1488</Words>
  <Application>Microsoft Office PowerPoint</Application>
  <PresentationFormat>全屏显示(4:3)</PresentationFormat>
  <Paragraphs>85</Paragraphs>
  <Slides>15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7" baseType="lpstr">
      <vt:lpstr>自定义设计方案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cp:revision>12</cp:revision>
  <dcterms:created xsi:type="dcterms:W3CDTF">2014-12-27T00:55:35Z</dcterms:created>
  <dcterms:modified xsi:type="dcterms:W3CDTF">2016-09-16T16:01:40Z</dcterms:modified>
</cp:coreProperties>
</file>