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74"/>
  </p:handoutMasterIdLst>
  <p:sldIdLst>
    <p:sldId id="635" r:id="rId3"/>
    <p:sldId id="1292" r:id="rId4"/>
    <p:sldId id="1293" r:id="rId5"/>
    <p:sldId id="1521" r:id="rId6"/>
    <p:sldId id="1522" r:id="rId7"/>
    <p:sldId id="1295" r:id="rId8"/>
    <p:sldId id="1578" r:id="rId9"/>
    <p:sldId id="1297" r:id="rId10"/>
    <p:sldId id="1460" r:id="rId11"/>
    <p:sldId id="1462" r:id="rId12"/>
    <p:sldId id="1619" r:id="rId13"/>
    <p:sldId id="1302" r:id="rId14"/>
    <p:sldId id="1463" r:id="rId15"/>
    <p:sldId id="1337" r:id="rId16"/>
    <p:sldId id="1303" r:id="rId18"/>
    <p:sldId id="1304" r:id="rId19"/>
    <p:sldId id="1579" r:id="rId20"/>
    <p:sldId id="1580" r:id="rId21"/>
    <p:sldId id="1305" r:id="rId22"/>
    <p:sldId id="1464" r:id="rId23"/>
    <p:sldId id="1581" r:id="rId24"/>
    <p:sldId id="1308" r:id="rId25"/>
    <p:sldId id="1309" r:id="rId26"/>
    <p:sldId id="1582" r:id="rId27"/>
    <p:sldId id="1583" r:id="rId28"/>
    <p:sldId id="1584" r:id="rId29"/>
    <p:sldId id="1585" r:id="rId30"/>
    <p:sldId id="1586" r:id="rId31"/>
    <p:sldId id="1587" r:id="rId32"/>
    <p:sldId id="1588" r:id="rId33"/>
    <p:sldId id="1589" r:id="rId34"/>
    <p:sldId id="1470" r:id="rId35"/>
    <p:sldId id="1471" r:id="rId36"/>
    <p:sldId id="1472" r:id="rId37"/>
    <p:sldId id="1473" r:id="rId38"/>
    <p:sldId id="1590" r:id="rId39"/>
    <p:sldId id="1591" r:id="rId40"/>
    <p:sldId id="1597" r:id="rId41"/>
    <p:sldId id="1598" r:id="rId42"/>
    <p:sldId id="1599" r:id="rId43"/>
    <p:sldId id="1600" r:id="rId44"/>
    <p:sldId id="1601" r:id="rId45"/>
    <p:sldId id="1602" r:id="rId46"/>
    <p:sldId id="1604" r:id="rId47"/>
    <p:sldId id="1310" r:id="rId48"/>
    <p:sldId id="1605" r:id="rId49"/>
    <p:sldId id="1313" r:id="rId50"/>
    <p:sldId id="1474" r:id="rId51"/>
    <p:sldId id="1475" r:id="rId52"/>
    <p:sldId id="1476" r:id="rId53"/>
    <p:sldId id="1477" r:id="rId54"/>
    <p:sldId id="1478" r:id="rId55"/>
    <p:sldId id="1315" r:id="rId56"/>
    <p:sldId id="1316" r:id="rId57"/>
    <p:sldId id="1317" r:id="rId58"/>
    <p:sldId id="1606" r:id="rId59"/>
    <p:sldId id="1318" r:id="rId60"/>
    <p:sldId id="1608" r:id="rId61"/>
    <p:sldId id="1609" r:id="rId62"/>
    <p:sldId id="1610" r:id="rId63"/>
    <p:sldId id="1611" r:id="rId64"/>
    <p:sldId id="1320" r:id="rId65"/>
    <p:sldId id="1613" r:id="rId66"/>
    <p:sldId id="1614" r:id="rId67"/>
    <p:sldId id="1616" r:id="rId68"/>
    <p:sldId id="1617" r:id="rId69"/>
    <p:sldId id="1322" r:id="rId70"/>
    <p:sldId id="1510" r:id="rId71"/>
    <p:sldId id="1512" r:id="rId72"/>
    <p:sldId id="1618" r:id="rId73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  <p:cmAuthor id="0" name="xkb1.com" initials="" lastIdx="0" clrIdx="0"/>
  <p:cmAuthor id="7" name="1206988966@qq.com" initials="1" lastIdx="0" clrIdx="2"/>
  <p:cmAuthor id="8" name="姜伟光" initials="姜" lastIdx="0" clrIdx="0"/>
  <p:cmAuthor id="9" name="dongyu" initials="d" lastIdx="0" clrIdx="8"/>
  <p:cmAuthor id="3" name="微软用户" initials="微" lastIdx="0" clrIdx="0"/>
  <p:cmAuthor id="10" name="houyanan21" initials="h" lastIdx="0" clrIdx="9"/>
  <p:cmAuthor id="4" name="新课标第一网" initials="新" lastIdx="0" clrIdx="0"/>
  <p:cmAuthor id="6" name="ming qiu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440EC"/>
    <a:srgbClr val="453F48"/>
    <a:srgbClr val="92D050"/>
    <a:srgbClr val="AABC5C"/>
    <a:srgbClr val="00B2FF"/>
    <a:srgbClr val="FF7124"/>
    <a:srgbClr val="EF7509"/>
    <a:srgbClr val="8CC5B1"/>
    <a:srgbClr val="202E4A"/>
    <a:srgbClr val="68BC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/>
    <p:restoredTop sz="94676"/>
  </p:normalViewPr>
  <p:slideViewPr>
    <p:cSldViewPr snapToGrid="0" showGuides="1">
      <p:cViewPr varScale="1">
        <p:scale>
          <a:sx n="91" d="100"/>
          <a:sy n="91" d="100"/>
        </p:scale>
        <p:origin x="84" y="246"/>
      </p:cViewPr>
      <p:guideLst>
        <p:guide orient="horz" pos="2160"/>
        <p:guide pos="3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57.xml"/><Relationship Id="rId78" Type="http://schemas.openxmlformats.org/officeDocument/2006/relationships/commentAuthors" Target="commentAuthors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066464-A96C-4E72-BB56-F82F4781C298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323" y="-2667324"/>
            <a:ext cx="6857355" cy="12192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/>
          <a:srcRect/>
          <a:stretch>
            <a:fillRect/>
          </a:stretch>
        </p:blipFill>
        <p:spPr>
          <a:xfrm>
            <a:off x="-2" y="0"/>
            <a:ext cx="7480301" cy="7131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过中考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 userDrawn="1"/>
        </p:nvCxnSpPr>
        <p:spPr>
          <a:xfrm>
            <a:off x="117432" y="6776720"/>
            <a:ext cx="11957137" cy="0"/>
          </a:xfrm>
          <a:prstGeom prst="line">
            <a:avLst/>
          </a:prstGeom>
          <a:ln w="12700">
            <a:solidFill>
              <a:srgbClr val="F2AE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6">
            <a:hlinkClick r:id="" tooltip="点击进入" action="ppaction://noaction"/>
          </p:cNvPr>
          <p:cNvSpPr/>
          <p:nvPr userDrawn="1"/>
        </p:nvSpPr>
        <p:spPr>
          <a:xfrm>
            <a:off x="7828804" y="6440664"/>
            <a:ext cx="1329264" cy="413324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FF00"/>
          </a:solidFill>
          <a:ln>
            <a:solidFill>
              <a:srgbClr val="F4AB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r>
              <a:rPr lang="zh-CN" altLang="en-US" sz="1600" b="1" dirty="0">
                <a:solidFill>
                  <a:srgbClr val="FE180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阅读提升</a:t>
            </a:r>
            <a:endParaRPr lang="en-US" altLang="zh-CN" sz="1600" b="1" dirty="0">
              <a:solidFill>
                <a:srgbClr val="FE180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323" y="-2667324"/>
            <a:ext cx="6857355" cy="12192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627495"/>
            <a:ext cx="12192000" cy="2305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627495"/>
            <a:ext cx="12192000" cy="2305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래픽 1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0" y="219075"/>
            <a:ext cx="641350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8" name="그룹 2"/>
          <p:cNvGrpSpPr/>
          <p:nvPr/>
        </p:nvGrpSpPr>
        <p:grpSpPr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微软雅黑" panose="020B0503020204020204" pitchFamily="34" charset="-122"/>
                  <a:buNone/>
                  <a:defRPr/>
                </a:pPr>
                <a:endParaRPr kumimoji="0" lang="ko-KR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4.xml"/><Relationship Id="rId3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3.xml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38.xml"/><Relationship Id="rId4" Type="http://schemas.openxmlformats.org/officeDocument/2006/relationships/image" Target="../media/image14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078220" y="3417570"/>
            <a:ext cx="5737201" cy="2095500"/>
            <a:chOff x="9600" y="5325"/>
            <a:chExt cx="9387" cy="3300"/>
          </a:xfrm>
        </p:grpSpPr>
        <p:grpSp>
          <p:nvGrpSpPr>
            <p:cNvPr id="38" name="组合 37"/>
            <p:cNvGrpSpPr/>
            <p:nvPr/>
          </p:nvGrpSpPr>
          <p:grpSpPr>
            <a:xfrm>
              <a:off x="9600" y="6811"/>
              <a:ext cx="9387" cy="1814"/>
              <a:chOff x="4758" y="4944"/>
              <a:chExt cx="9387" cy="1814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4759" y="4944"/>
                <a:ext cx="938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ln>
                      <a:solidFill>
                        <a:srgbClr val="453F48"/>
                      </a:solidFill>
                    </a:ln>
                    <a:solidFill>
                      <a:schemeClr val="accent2">
                        <a:lumMod val="50000"/>
                      </a:schemeClr>
                    </a:solidFill>
                  </a:rPr>
                  <a:t>..................................................................................</a:t>
                </a:r>
                <a:endParaRPr lang="en-US" altLang="zh-CN" sz="2000">
                  <a:ln>
                    <a:solidFill>
                      <a:srgbClr val="453F48"/>
                    </a:solidFill>
                  </a:ln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758" y="5742"/>
                <a:ext cx="900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八 年 级 下 册 第</a:t>
                </a:r>
                <a:r>
                  <a:rPr lang="en-US" altLang="zh-CN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</a:t>
                </a:r>
                <a:r>
                  <a:rPr lang="zh-CN" altLang="en-US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六</a:t>
                </a:r>
                <a:r>
                  <a:rPr lang="en-US" altLang="zh-CN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</a:t>
                </a:r>
                <a:r>
                  <a:rPr lang="zh-CN" altLang="en-US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单</a:t>
                </a:r>
                <a:r>
                  <a:rPr lang="en-US" altLang="zh-CN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</a:t>
                </a:r>
                <a:r>
                  <a:rPr lang="zh-CN" altLang="en-US" sz="3600" b="1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元</a:t>
                </a:r>
                <a:endParaRPr lang="zh-CN" altLang="en-US" sz="3600" b="1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9896" y="5325"/>
              <a:ext cx="7631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</a:t>
              </a:r>
              <a:r>
                <a:rPr lang="en-US" altLang="zh-CN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元</a:t>
              </a:r>
              <a:r>
                <a:rPr lang="en-US" altLang="zh-CN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复 习</a:t>
              </a:r>
              <a:r>
                <a:rPr lang="en-US" altLang="zh-CN" sz="6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sz="6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7411720" y="460375"/>
            <a:ext cx="2835275" cy="272161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29615" y="132715"/>
            <a:ext cx="254000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06610" y="993140"/>
            <a:ext cx="65786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9615" y="741680"/>
            <a:ext cx="1078992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1.下列画线词的意义和用法相同的一项是(     )A．安求其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千里也　       选贤与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B．不独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其子　　          我非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，固不知子矣C．故曰：教学相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　　幼有所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D．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求其能千里也　　   子非鱼，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知鱼之乐</a:t>
            </a:r>
            <a:r>
              <a:rPr 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【答案】</a:t>
            </a:r>
            <a:r>
              <a:rPr 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 A：能够；贤能的人。B：名词活用作动词，“以……为子”；你。C：促进，增长；成长。 D项的“安”都是“怎么”的意思。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2.下面各句中画线词语用法和意义与其他三项不同的一项是（    ）A．策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不以其道               B．祗辱于奴隶人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C．子非鱼，安知鱼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     D．居天下</a:t>
            </a:r>
            <a:r>
              <a:rPr 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广居</a:t>
            </a:r>
            <a:r>
              <a:rPr 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【答案】A【解析】 A项中，“之”是代词，代指千里马，其余各项用作助词“的”。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0390" y="3260725"/>
            <a:ext cx="10539095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80390" y="5666105"/>
            <a:ext cx="10958830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26200" y="839470"/>
            <a:ext cx="46355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50960" y="4182745"/>
            <a:ext cx="46355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47040" y="174625"/>
            <a:ext cx="10994390" cy="435165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（二）古今异义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古汉语中有一些字形相同而意义用法不同的词，即古今异义词。如：“太丘舍去”(《陈太丘与友期行》）中的“去”，古义是“离开”，后来演变为“到某地去”。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古今异义概括起来，大致有如下几种情况：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（1）词义扩大。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”，古代专指“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黄河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”，现在则泛指大大小小的一切河流。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（2）词义缩小。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”，古代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指内外亲属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，即自己的父母、兄弟、妻、嫂等，现在多指旁系亲属。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（3）词义转移。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如“烈士暮年，壮心不已”（《龟虽寿》）中的“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烈士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”，本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指有操守有抱负的男子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，现在则专指为革命事业献身的人。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（4）感情色彩变化。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如“先帝不以臣卑鄙”的“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卑鄙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”，古代是中性词，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指地位低下，见识浅陋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，现在则成了贬义词，指品行恶劣。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49935" y="475615"/>
            <a:ext cx="10994390" cy="435165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2.本单元古今异义词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而飞	    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振奋，用力鼓动翅膀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生气，发怒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鸟也	    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判断动词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则将徙于南冥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海水运动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用船舶在海洋上运输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野马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野马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也，尘埃也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山中野的雾气，奔腾如野马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一种动物的名称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非我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对男子的尊称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儿子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知鱼之乐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疑问代词，怎么，哪里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安定，安全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有至道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即使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虽然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不知其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味美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意义，用意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困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教然后知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困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困惑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疲劳想睡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教学相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促进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增长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79145" y="175895"/>
            <a:ext cx="11231245" cy="4351655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知不足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这样以后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表顺承关系的连词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大道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大道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之行也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指儒家推崇的上古时代的政治制度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宽阔的道路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讲信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睦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培养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女有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女子出嫁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归来，归属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恶其弃于地也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财物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货物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贼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盗窃乱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贼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而不作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害人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偷东西的人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奴隶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祗辱于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奴隶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人之手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奴仆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为奴隶主劳动而没有人身自由的人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一食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尽粟一石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或许，或者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求其能千里也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怎么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安全，平安，安定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且欲与常马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（古）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等同、一样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（今）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等候；用在人称代词、名词后，表示复数或列举。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27965" y="184150"/>
            <a:ext cx="11737340" cy="6486525"/>
            <a:chOff x="416" y="268"/>
            <a:chExt cx="18484" cy="1021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25" y="495"/>
              <a:ext cx="8850" cy="0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9825" y="495"/>
              <a:ext cx="8850" cy="0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614" y="10277"/>
              <a:ext cx="8850" cy="0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850" y="10277"/>
              <a:ext cx="8850" cy="0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07" y="476"/>
              <a:ext cx="0" cy="9788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8700" y="495"/>
              <a:ext cx="0" cy="9788"/>
            </a:xfrm>
            <a:prstGeom prst="line">
              <a:avLst/>
            </a:prstGeom>
            <a:ln>
              <a:solidFill>
                <a:srgbClr val="90B3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" y="268"/>
              <a:ext cx="9179" cy="27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9833" y="268"/>
              <a:ext cx="9041" cy="0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23" y="10477"/>
              <a:ext cx="9041" cy="0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859" y="10477"/>
              <a:ext cx="9041" cy="0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416" y="302"/>
              <a:ext cx="0" cy="10161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8900" y="322"/>
              <a:ext cx="0" cy="10161"/>
            </a:xfrm>
            <a:prstGeom prst="line">
              <a:avLst/>
            </a:prstGeom>
            <a:ln>
              <a:solidFill>
                <a:srgbClr val="90B35D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0" y="832485"/>
            <a:ext cx="3291840" cy="32918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6275" y="634365"/>
            <a:ext cx="1811655" cy="19672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332865" y="2280285"/>
            <a:ext cx="10617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+mj-ea"/>
                <a:ea typeface="+mj-ea"/>
              </a:rPr>
              <a:t>典题演练</a:t>
            </a:r>
            <a:endParaRPr lang="zh-CN" altLang="en-US" sz="40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4585" y="634365"/>
            <a:ext cx="254000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15855" y="2601595"/>
            <a:ext cx="72453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94585" y="1284605"/>
            <a:ext cx="863473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下列画线词古今意义相同的一项是</a:t>
            </a:r>
            <a:r>
              <a:rPr lang="en-US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     )</a:t>
            </a: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A．</a:t>
            </a:r>
            <a:r>
              <a:rPr lang="zh-CN" sz="2800" b="1" u="sng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海运</a:t>
            </a: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则将徙于南冥     </a:t>
            </a:r>
            <a:endParaRPr lang="zh-CN" sz="2800" b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B．虽有</a:t>
            </a:r>
            <a:r>
              <a:rPr lang="zh-CN" sz="2800" b="1" u="sng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嘉肴</a:t>
            </a:r>
            <a:r>
              <a:rPr lang="en-US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</a:t>
            </a:r>
            <a:endParaRPr lang="en-US" sz="2800" b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C．教然后知</a:t>
            </a:r>
            <a:r>
              <a:rPr lang="zh-CN" sz="2800" b="1" u="sng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困</a:t>
            </a: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</a:t>
            </a:r>
            <a:endParaRPr lang="zh-CN" sz="2800" b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D．且欲与常马</a:t>
            </a:r>
            <a:r>
              <a:rPr lang="zh-CN" sz="2800" b="1" u="sng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</a:t>
            </a:r>
            <a:r>
              <a:rPr lang="zh-CN" sz="28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不可得</a:t>
            </a:r>
            <a:r>
              <a:rPr lang="zh-CN" sz="28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【答案】B【解析】考查古今异义。</a:t>
            </a:r>
            <a:endParaRPr lang="zh-CN" sz="2800" b="1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B加点词古今意义相同。</a:t>
            </a:r>
            <a:endParaRPr lang="zh-CN" sz="2800" b="1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“嘉肴”：美味的食品。</a:t>
            </a:r>
            <a:endParaRPr lang="zh-CN" sz="2800" b="1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A海水运动。C困惑。D等同、一样。</a:t>
            </a:r>
            <a:endParaRPr lang="zh-CN" altLang="en-US" sz="2800" b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8096250" y="2378075"/>
            <a:ext cx="3629025" cy="277622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2513330" y="3918585"/>
            <a:ext cx="5458460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05485" y="262890"/>
            <a:ext cx="11036935" cy="4351655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（三）通假字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通假，指古书上有些音同或音近的字可以借用的现象，有点像我们今天说的别字。我们在理解时，一定得找出其本字。凡是通假字，在翻译时，都要换成本字。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1.通假字的四种类型(基本规律)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（1）声、韵母都相同：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系向牛头充炭直 </a:t>
            </a: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“直”同“值” )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（2）声母相同：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唯是风马牛不相及也</a:t>
            </a: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(“风”同“放”)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（3）韵母相同：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风吹草低见牛羊</a:t>
            </a: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 “见”同“现” )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（4）形近通假：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学而时习之，不亦说乎</a:t>
            </a: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(“说”同“悦” )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2475" y="397510"/>
            <a:ext cx="6194425" cy="435165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2.本单元通假字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冥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有鱼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冥：同“溟”，海。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《兑命》曰“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学半”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学：同“敩”（xiào），教导。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选贤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      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与：同“举”，推举，选拔。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、寡、孤、独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矜：同“鳏”，老而无妻。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祗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辱于奴隶人之手</a:t>
            </a: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祗：同“衹（只）”，只、仅。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1314450"/>
            <a:ext cx="5620385" cy="42037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2475" y="147320"/>
            <a:ext cx="9944100" cy="4351655"/>
          </a:xfrm>
        </p:spPr>
        <p:txBody>
          <a:bodyPr/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马者不知其能千里而食也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食：同“饲”，喂。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才美不外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见：同“现”，表现。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食之不能尽其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材：同“才”，才能，才干。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其真无马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邪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邪：同“耶”，表示疑问，相当于“吗”。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何时眼前突兀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此屋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见：同“现”，出现。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系向牛头充炭</a:t>
            </a:r>
            <a:r>
              <a:rPr lang="zh-CN" altLang="en-US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zh-CN" altLang="en-US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直：同“值”，价钱。</a:t>
            </a:r>
            <a:endParaRPr lang="zh-CN" altLang="en-US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76655" y="309245"/>
            <a:ext cx="1014666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练习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下列句中没有通假字的一项是(　　)</a:t>
            </a:r>
            <a:endParaRPr lang="zh-CN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A．选贤与能，讲信修睦   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B．大庇天下寒士俱欢颜C．系向牛头充炭直       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D．食马者不知其能千里而食也</a:t>
            </a: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【答案】</a:t>
            </a:r>
            <a:r>
              <a:rPr 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 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A．“与”通“举”，推举，选举。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C．“直”通“值”，指价格。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D．“食”通“饲养”，喂养。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7319645" y="693420"/>
            <a:ext cx="3858260" cy="5471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2690" y="3444240"/>
            <a:ext cx="5795010" cy="2584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3855" y="280670"/>
            <a:ext cx="11391265" cy="435165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（四）词的活用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-----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文言文词类活用的六大类型：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（1）名词，形容词，数词活用为动词</a:t>
            </a:r>
            <a:endParaRPr lang="zh-CN" altLang="en-US" sz="2400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而飞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形容词作动词，振奋，指用力鼓动翅膀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祗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辱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于奴隶人之手             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形容词作动词，受屈辱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③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一食或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粟一石                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形容词作动词，吃尽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④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之不以其道                   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名词作动词，用马鞭驱赶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⑤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食马者不知其能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而食也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数量词作动词，日行千里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（2）动词，形容词活用为名词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怪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者也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形容词作名词，怪异的事物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有所终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形容词作名词  老年人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③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贤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贤，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形容词作名词，品德高尚的人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；能，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形容词作名词，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才干出众的人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921385"/>
            <a:ext cx="10515600" cy="435165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（一）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文学常识（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作品）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1.庄子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战国时著名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思想家、文学家、哲学家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道家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学派主要代表人物。与老子并称为“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老庄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”“道学之祖”。代表作品为《庄子》，其中的名篇有《逍遥游》《齐物论》等。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《庄子》，又称《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南华经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，道家经典之一，是由庄子及其后学著作，今存33篇，包括内篇7篇、外篇15篇和杂篇11篇。其文想象奇幻丰富构思巧妙，善用寓言和比喻，文笔汪洋恣肆，具有浪漫主义的艺术风格，具有极高的文学、哲学价值。《北冥有鱼》选自内篇中的《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逍遥游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》，《庄子与惠子游于濠梁之上》选自外篇中的《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秋水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6560" y="389890"/>
            <a:ext cx="3225165" cy="531495"/>
            <a:chOff x="791" y="378"/>
            <a:chExt cx="5079" cy="883"/>
          </a:xfrm>
        </p:grpSpPr>
        <p:sp>
          <p:nvSpPr>
            <p:cNvPr id="11" name="文本框 10"/>
            <p:cNvSpPr txBox="1"/>
            <p:nvPr>
              <p:custDataLst>
                <p:tags r:id="rId1"/>
              </p:custDataLst>
            </p:nvPr>
          </p:nvSpPr>
          <p:spPr>
            <a:xfrm>
              <a:off x="829" y="378"/>
              <a:ext cx="5041" cy="88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文学、文体常识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 descr="adfae3a7666ebd6064a5043a37faa4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" y="437"/>
              <a:ext cx="873" cy="8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3855" y="280670"/>
            <a:ext cx="11391265" cy="435165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（3）名词、形容词活用为状语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击三千里    名词作状语，在水面上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（4）名词，形容词，动词的使动用法</a:t>
            </a:r>
            <a:endParaRPr lang="zh-CN" altLang="en-US" sz="2400" b="1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食之不能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其材     形容词的使动用法，使……尽，竭尽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（5）名词，形容词的意动用法</a:t>
            </a:r>
            <a:endParaRPr lang="zh-CN" altLang="en-US" sz="2400" b="1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故人不独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其亲  形容词的意动用法，以……为亲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不独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其子        名词的意动用法，以……为子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（6）动词的为动用法</a:t>
            </a:r>
            <a:endParaRPr lang="zh-CN" altLang="en-US" sz="2400" b="1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等死，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可乎？ （司马迁《史记·陈涉世家》）“死国”译为“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为国而死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”或“为了国家大事而死”。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死知己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。（陶渊明《咏荆轲》）“死知己”译为“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为知己而死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5615" y="1499235"/>
            <a:ext cx="3432175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5045" y="438785"/>
            <a:ext cx="10314940" cy="491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练习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下列句中画线词不属于词类活用的一项是（　　）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A.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子非鱼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sz="28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鱼之乐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B.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食之不能</a:t>
            </a:r>
            <a:r>
              <a:rPr lang="zh-CN" sz="28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其材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C.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《齐谐》者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  <a:r>
              <a:rPr lang="zh-CN" sz="28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怪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者也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D.</a:t>
            </a:r>
            <a:r>
              <a:rPr lang="zh-CN" sz="28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而飞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其翼若垂天之云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endParaRPr lang="en-US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【解析】B项中的</a:t>
            </a:r>
            <a:r>
              <a:rPr lang="zh-CN" sz="28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“尽”</a:t>
            </a: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形容词的使动用法，使……尽，竭尽。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C项中的“怪”,形容词作名词,怪异之事物。</a:t>
            </a:r>
            <a:endParaRPr 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D项中的“怒”形容词作动词,振奋,这里指鼓起翅膀。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64805" y="1110615"/>
            <a:ext cx="4330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5045" y="3484880"/>
            <a:ext cx="9643110" cy="2030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8315" y="203200"/>
            <a:ext cx="11215370" cy="435165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（五）文言句式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1.判断句：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对客观事物表示肯定或否定，构成判断与被判断关系的句子，叫判断句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《齐谐》者，志怪者也（“……者……也”表判断）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是鱼之乐也（“……也”表判断）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大道之行也，天下为公。（“也”表判断）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2.省略句：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指的是有些句子在一定的语言环境中，省略了句子的某些成分，这种句子叫省略句。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我知之濠上也（省略介词“于”，应为“我知之于濠上也”）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食马者不知其能千里而食也（“也”前面省略宾语“它”）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③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策之不以其道（省略主语“食马者”）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3.被动句：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古汉语中，主语和谓语属于被动式关系的叙述句叫被动句。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茅屋为秋风所破歌（“为……所”表被动）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帝感其诚（句意上的被动句）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33730" y="316230"/>
            <a:ext cx="10967085" cy="435165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4.倒装句：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在古代，倒装句是正常的句法，所以在文言文翻译时有时要作适当的调整。但在现代汉语中的倒装句是为了适应修辞表达的需要。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去以六月息者也（介词短语后置句，应为“以六月息者也去”）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庄子与惠子游于濠梁之上（状语后置句，应为“庄子与惠子于濠梁之上游”）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其此之谓乎。（“之谓”是文言文中一种比较固定的用法，是将宾语提前的倒装句，译为“说的是”。作用：宾语用代词“之”复指一下，强调宾语。）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货恶其弃于地也，不必藏于己。（介宾短语后置句，应为“于己藏”）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马之千里者（定语后置，应为“千里之马者”）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祗辱于奴隶人之手（状语后置，应为“祗于奴隶人之手辱”）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5.固定句式：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在文言文中，常常将某些虚词结合在一起使用，形成一种固定的'表达方式，这种习惯使用的句式称之为固定句式。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①有朋自远方来，不亦乐乎？（不亦......乎？）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②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若听茶声然（若......然）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0730" y="323850"/>
            <a:ext cx="10454005" cy="5962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练习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下列对句子句式的判断,不正确的一项是（    ）</a:t>
            </a:r>
            <a:endParaRPr 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A．大道之行也，天下为公。(判断句)      </a:t>
            </a:r>
            <a:endParaRPr lang="zh-CN" sz="28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B．去以六月息者也。(判断句)</a:t>
            </a:r>
            <a:endParaRPr lang="zh-CN" sz="28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C．庄子与惠子游于濠梁之上。(倒装句)    </a:t>
            </a:r>
            <a:endParaRPr lang="zh-CN" sz="28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D．茅屋为秋风所破歌(被动句)</a:t>
            </a:r>
            <a:endParaRPr lang="zh-CN" sz="28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解析：本题B项，“去以六月息者也”</a:t>
            </a:r>
            <a:endParaRPr lang="zh-CN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是倒装句。句意是：乘着六月的风离</a:t>
            </a:r>
            <a:endParaRPr lang="zh-CN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开了北海。故答案为B。</a:t>
            </a:r>
            <a:endParaRPr lang="zh-CN" altLang="en-US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240" y="1205230"/>
            <a:ext cx="438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endParaRPr lang="zh-CN" altLang="en-US"/>
          </a:p>
        </p:txBody>
      </p:sp>
      <p:pic>
        <p:nvPicPr>
          <p:cNvPr id="5" name="图片占位符 3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7091680" y="2435225"/>
            <a:ext cx="4678045" cy="358457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626745" y="4436110"/>
            <a:ext cx="6283960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998980"/>
            <a:ext cx="10887710" cy="42538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6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《&lt;庄子&gt;二则》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（1）鹏之背，不知其几千里也；怒而飞，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（2）庄子曰：“子非我，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？”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（3）庄子在《北冥有鱼》中，借助“大鹏直上”表达了自己的志向，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后来演变成了一个成语“扶摇直上”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的一句是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（4）庄子在《北冥有鱼》中形象地说明现实生活中很小的实物也需要依凭外物，任何事物都有所凭借的句子是：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  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4215" y="3331845"/>
            <a:ext cx="2771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安知我不知鱼之乐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0515" y="2728595"/>
            <a:ext cx="2487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其翼若垂天之云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3780" y="4479290"/>
            <a:ext cx="305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抟扶摇而上者九万里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3665" y="5664835"/>
            <a:ext cx="5346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野马也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尘埃也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生物之以息相吹也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4060" y="968375"/>
            <a:ext cx="2250440" cy="531495"/>
            <a:chOff x="791" y="378"/>
            <a:chExt cx="3544" cy="883"/>
          </a:xfrm>
        </p:grpSpPr>
        <p:sp>
          <p:nvSpPr>
            <p:cNvPr id="8" name="文本框 7"/>
            <p:cNvSpPr txBox="1"/>
            <p:nvPr>
              <p:custDataLst>
                <p:tags r:id="rId1"/>
              </p:custDataLst>
            </p:nvPr>
          </p:nvSpPr>
          <p:spPr>
            <a:xfrm>
              <a:off x="829" y="378"/>
              <a:ext cx="3506" cy="88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诗文默写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片 10" descr="adfae3a7666ebd6064a5043a37faa4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" y="437"/>
              <a:ext cx="873" cy="8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726565"/>
            <a:ext cx="10887710" cy="4768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4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《&lt;礼记&gt;二则》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（1）知不足，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；知困，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，不必藏于己；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，不必为己。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（3）《虽有嘉肴》中，说明学习和教学之后能让人知道自身不足的句子是：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（4）《虽有嘉肴》中一文中重视实践，要求把明白的道理付诸行动，通过行动来证明道理是否正确的句子是：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（5）《大道之行也》一文描述的“大同”社会的根本特征是：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     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0985" y="2865120"/>
            <a:ext cx="2559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货恶其弃于地也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1845" y="2865120"/>
            <a:ext cx="2890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力恶其不出于身也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4575" y="2328545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然后能自强也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71470" y="2338070"/>
            <a:ext cx="229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然后能自反也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790" y="3871595"/>
            <a:ext cx="5001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学然后知不足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教然后知困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7660" y="4897120"/>
            <a:ext cx="5001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虽有至道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弗学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不知其善也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3775" y="5932170"/>
            <a:ext cx="5607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天下为公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选贤与能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讲信修睦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3" grpId="0"/>
      <p:bldP spid="9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0255" y="1952625"/>
            <a:ext cx="10866755" cy="44602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《马说》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（1）《马说》中强调伯乐对千里马命运起决定作用的句子：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（2）《马说》中描绘千里马终身遭遇的句子是：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（3）《马说》中千里马被埋没的根本原因是：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（4）《马说》中千里马被埋没的直接原因是：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（5）《马说》中运用排比句式表达作者对“食马者”强烈愤慨之情的句子是：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       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6170" y="2968625"/>
            <a:ext cx="3889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世有伯乐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然后有千里马</a:t>
            </a:r>
            <a:endParaRPr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3580" y="4862830"/>
            <a:ext cx="4785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食不饱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力不足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才美不外见</a:t>
            </a:r>
            <a:endParaRPr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4705" y="4383405"/>
            <a:ext cx="4095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食马者不知其能千里而食也</a:t>
            </a:r>
            <a:endParaRPr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5985" y="3903980"/>
            <a:ext cx="5685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祗辱于奴隶人之手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骈死于槽枥之间</a:t>
            </a:r>
            <a:endParaRPr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5220" y="5829935"/>
            <a:ext cx="7710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策之不以其道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食之不能尽其材</a:t>
            </a:r>
            <a:r>
              <a:rPr lang="en-US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</a:t>
            </a: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鸣之而不能通其意</a:t>
            </a:r>
            <a:endParaRPr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  <p:bldP spid="17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636395"/>
            <a:ext cx="10887710" cy="4899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4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《唐诗三首》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（1）《石壕吏》表现战争使人民生活贫困的诗句是：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（2）《石壕吏》中暗示老妇已被差吏抓走的诗句是：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（3）《石壕吏》中表现人民长期深受兵役之苦的语句是：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！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（4）《石壕吏》中不仅点明了投宿的时间和地点，而且和盘托出了兵荒马乱，鸡犬不宁，一切脱出常轨的时代氛围的诗句是：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（5）《茅屋为秋风所破歌》中不仅浓墨渲染出阴沉黑暗的雨前景象，也烘托出诗人凄恻愁惨的心境的句子是：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（6）《茅屋为秋风所破歌》中由较为客观的记叙、描写过渡到直接抒情、议论的关键诗句是：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3510" y="3157855"/>
            <a:ext cx="4215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吏呼一何怒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妇啼一何苦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0420" y="4088765"/>
            <a:ext cx="4162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暮投石壕村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有吏夜捉人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9655" y="2668905"/>
            <a:ext cx="3999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天明登前途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独与老翁别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9175" y="2208530"/>
            <a:ext cx="4276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有孙母未去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出入无完裙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6040" y="5034280"/>
            <a:ext cx="487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俄顷风定云墨色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秋天漠漠向昏黑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96110" y="6000750"/>
            <a:ext cx="5434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自经丧乱少睡眠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长夜沾湿何由彻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13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636395"/>
            <a:ext cx="10887710" cy="4899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《唐诗三首》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（7）《茅屋为秋风所破歌》中表现诗人虽身处逆境</a:t>
            </a:r>
            <a:r>
              <a:rPr lang="zh-CN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仍然乐观向上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关心</a:t>
            </a:r>
            <a:r>
              <a:rPr lang="zh-CN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民间疾苦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（8）《茅屋为秋风所破歌》中表现作者无私奉献精神的语句是：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（9）《卖炭翁》中描写卖炭翁的外貌，反映出他劳动的艰辛的句子是：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（10）《卖炭翁》中最能体现卖炭翁的悲惨遭遇和矛盾心情的诗句是: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（11）《卖炭翁》中体现了卖炭翁卖炭路途艰难的句子是：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（12）《卖炭翁》中运用动作描写，表现了公使及其爪牙狐假虎威、巧取豪夺的蛮横嘴脸的句子是：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2360" y="3871595"/>
            <a:ext cx="5530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满面尘灰烟火色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两鬓苍苍十指黑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7110" y="3120390"/>
            <a:ext cx="629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何时眼前突兀见此屋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吾庐独破受冻死亦足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42160" y="2378710"/>
            <a:ext cx="585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安得广厦千万间     大庇天下寒士俱欢颜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735" y="6065520"/>
            <a:ext cx="5259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手把文书口称敕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回车叱牛牵向北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885" y="5325110"/>
            <a:ext cx="5750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夜来城外一尺雪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晓驾炭车辗冰辙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1885" y="4622800"/>
            <a:ext cx="5750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可怜身上衣正单    心忧炭贱愿天寒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7" grpId="0"/>
      <p:bldP spid="3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0730" y="440690"/>
            <a:ext cx="10671175" cy="4351655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2.戴圣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戴圣，字次君，西汉梁（今河南商丘）人。其治学、从政主要在汉宣帝、元帝、成帝时期，先后两次为《礼》经学博士，官至九江太守。与叔父戴德一起随后苍学《礼》，有盛名，世称“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小戴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”，为西汉今文礼学“小戴学”的开创者。《三字经》中称：“大小戴，注《礼记》，述圣言，礼乐备。”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《礼记》，又名《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小戴礼记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》，是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儒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家经典著作之一，战国至秦汉间各种礼仪论著的选集，相传是由西汉经学家戴圣编纂而成。《礼记》内容分为两大类：关于礼乐的一般理论和关于礼乐制度。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《礼记》与《仪礼》《周礼》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合称“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三礼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《学记》是《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礼记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》中的一篇，写作于战国晚期，不仅是中国古代也是世界上最早的一篇专门论述教育、教学问题的论著。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636395"/>
            <a:ext cx="10887710" cy="4899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《唐诗三首》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（7）《茅屋为秋风所破歌》中表现诗人虽身处逆境</a:t>
            </a:r>
            <a:r>
              <a:rPr lang="zh-CN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仍然乐观向上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关心</a:t>
            </a:r>
            <a:r>
              <a:rPr lang="zh-CN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民间疾苦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（8）《茅屋为秋风所破歌》中表现作者无私奉献精神的语句是：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（9）《卖炭翁》中描写卖炭翁的外貌，反映出他劳动的艰辛的句子是：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（10）《卖炭翁》中最能体现卖炭翁的悲惨遭遇和矛盾心情的诗句是: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（11）《卖炭翁》中体现了卖炭翁卖炭路途艰难的句子是：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（12）《卖炭翁》中运用动作描写，表现了公使及其爪牙狐假虎威、巧取豪夺的蛮横嘴脸的句子是：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2360" y="3871595"/>
            <a:ext cx="5530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满面尘灰烟火色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两鬓苍苍十指黑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7110" y="3120390"/>
            <a:ext cx="629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何时眼前突兀见此屋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吾庐独破受冻死亦足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42160" y="2378710"/>
            <a:ext cx="585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安得广厦千万间     大庇天下寒士俱欢颜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735" y="6065520"/>
            <a:ext cx="5259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手把文书口称敕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回车叱牛牵向北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885" y="5325110"/>
            <a:ext cx="5750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夜来城外一尺雪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晓驾炭车辗冰辙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1885" y="4622800"/>
            <a:ext cx="5750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可怜身上衣正单    心忧炭贱愿天寒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7" grpId="0"/>
      <p:bldP spid="3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190" y="1636395"/>
            <a:ext cx="10887710" cy="4899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《课外古诗词诵读》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（1）《题破山寺后禅院》中“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”以幽静的竹林小径、繁茂的花草树木构筑了一个优雅的意境。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（2）《题破山寺后禅院》中写禅院环境清幽，山中景色使鸟怡然自得，潭中影像使人心中的俗念消失的句子是：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（3）《送友人》中以浮云孤飞、来去不定喻游子之心和以落日将下、依依不舍喻故人之情的诗句是：</a:t>
            </a: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（4）李白在《送友人》用马的嘶鸣声表现与友人离别时的依依不舍之情的句子是：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（5）苏轼《卜算子·黄州定慧院寓居作》中表现作者心境孤独和志趣高洁的句子是：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（6）陆游的《卜算子咏梅》中写梅花即使遭遇挫折，也坚持自己坚贞操守的句子是：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8040" y="2024380"/>
            <a:ext cx="3874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曲径通幽处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禅房花木深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28290" y="3884295"/>
            <a:ext cx="3907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浮云游子意   落日故人情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07510" y="3134995"/>
            <a:ext cx="3862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山光悦鸟性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潭影空人心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830" y="5348605"/>
            <a:ext cx="4739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拣尽寒枝不肯栖    寂寞沙洲冷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3445" y="4606925"/>
            <a:ext cx="3907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挥手自兹去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萧萧班马鸣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5820" y="6057265"/>
            <a:ext cx="4739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零落成泥碾作尘   只有香如故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7" grpId="0"/>
      <p:bldP spid="7" grpId="0"/>
      <p:bldP spid="13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938530"/>
            <a:ext cx="11029315" cy="5400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《北冥有鱼》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1.关于“鹏”作者介绍了哪些内容？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明确：①大鹏的外形。②大鹏的活动。③大鹏飞上高空之后眼中的景象。</a:t>
            </a:r>
            <a:endParaRPr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2.“野马”“尘埃”的运动依靠什么？写它们有什么作用？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</a:t>
            </a:r>
            <a:endParaRPr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①“野马”“尘埃”的运动也必须依靠气息,“生物之以息相吹也”。</a:t>
            </a:r>
            <a:endParaRPr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②和鹏对比,说明万物均“有所待”(须凭借,要依靠),世上的万物无论大小,都受到不同的限制,处在不同的束缚之中。“大鹏”、“野马”、“尘埃”都看似逍遥,但并没有达到真正的逍遥。</a:t>
            </a:r>
            <a:endParaRPr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3.文章借鲲鹏的寓言说明什么道理？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明确：任何事物的存在都要依附于一定的条件，它们的活动都要有所凭借。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8180" y="296545"/>
            <a:ext cx="2250440" cy="531495"/>
            <a:chOff x="791" y="378"/>
            <a:chExt cx="3544" cy="883"/>
          </a:xfrm>
        </p:grpSpPr>
        <p:sp>
          <p:nvSpPr>
            <p:cNvPr id="5" name="文本框 4"/>
            <p:cNvSpPr txBox="1"/>
            <p:nvPr>
              <p:custDataLst>
                <p:tags r:id="rId1"/>
              </p:custDataLst>
            </p:nvPr>
          </p:nvSpPr>
          <p:spPr>
            <a:xfrm>
              <a:off x="829" y="378"/>
              <a:ext cx="3506" cy="88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阅读重点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 descr="adfae3a7666ebd6064a5043a37faa4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" y="437"/>
              <a:ext cx="873" cy="8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179705"/>
            <a:ext cx="11029315" cy="6281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4.前三句使用了什么修辞，有何表达效果？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明确：顶真，使几个句子成为一个整体，结构严密，读起来语气连绵，音律流畅。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5.赏析：“鹏之徙于南冥也，水击三千里，抟扶摇而上者九万里。”并说说引用《齐谐》的话有什么作用？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赏析：①运用丰富的想象、奇特的夸张，描写了鹏振翅拍水，盘旋飞向九万里高空的形象，能激发人的豪情壮志，具有极强感染力。②“击”“抟”等字生动传神，让人产生丰富的想象和联想。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作用：借《齐谐》之言，突出鹏庞大的形象，并增加文章的真实性。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6.“天之苍苍……亦若是则已矣。”（“人视苍穹”如同“大鹏视下”）意在说明什么问题？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明确：鹏鸟飞在天空看地面，和人们仰视天空看到的是一样的，都不能看到“正色”，人和大鹏对“正色”的认识，都受到距离的限制，说明人与大鹏的视力都有限，不能达到真正的逍遥之境。</a:t>
            </a:r>
            <a:r>
              <a:rPr 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497205"/>
            <a:ext cx="11029315" cy="58629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4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《庄子与惠子游于濠梁之上》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1.多角度评价辩论结果：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庄子胜：偷换概念使惠子无言以对。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惠子胜：庄子曲解惠子，有悖于逻辑判断规则。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庄子有赢的机会：你既然可以知道我不是鱼，我自然也可以知道鱼快乐。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2.庄子坚持认为“出游从容”的鱼儿很快乐，表现了他怎样的心境？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明确：庄子“从容出游”感到快乐，所以觉得自己所见到的“出游从容”的鱼也是快乐的。 这其实是他愉悦心境的投射与外化。（移情于物）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3.庄子与惠子的论辩巧妙在哪里？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明确：彼此都抓住了对方语言表达上的“漏洞”。惠子过于求实，穷追不舍，表现了知性的欲望；庄子机智应变，谈笑解脱，更具有浪漫情怀。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262255"/>
            <a:ext cx="11029315" cy="60629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0000"/>
              </a:lnSpc>
            </a:pPr>
            <a:r>
              <a:rPr lang="en-US" sz="2000" b="1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《虽有嘉肴》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1.作者是如何论述“教学相长”这一观点的？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先用“嘉肴”“至道”作类比切入话题，指出亲身学习的重要性；再以“教”与“学”所产生“知不足”和“知困”两种情境，解释二者的关系，将论述引向深入，得出“教学相长”的结论；最后以“《兑命》”的话加以佐证。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2.课文最后引用《兑命》的话有什么作用？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明确：通过引用《兑命》中的话来讲道理，证明论点，“教学相长”阐述教与学的关系，进一步强调了教的重要性，具有很强的说服力。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3.说说你对“教学相长”的理解。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见解一：“教学相长”是一个人学习成长的过程：一方面“学然后知不足”，而后“自反”；另一方面“教然后知困”，而后“自强”。学与教相互促进。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见解二：“教学相长”是对师生关系的一种描述。教师在教学中受到教益，加深对问题的认识；学生在学习过程中提出问题，对教师的教学有所启发。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2460" y="1243330"/>
            <a:ext cx="1089406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4210" y="2984500"/>
            <a:ext cx="10814685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9595" y="4314825"/>
            <a:ext cx="10893425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262255"/>
            <a:ext cx="11029315" cy="60629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0000"/>
              </a:lnSpc>
            </a:pPr>
            <a:r>
              <a:rPr lang="en-US" sz="2000" b="1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《大道之行也》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1.“大同”社会的总纲领是什么？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明确：天下为公、选贤与能、讲信修睦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2.本文是从哪几个方面来说明“大同”社会的基本特征的？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明确：人人都能受到社会的关爱、人人都能安居乐业、货尽其用，人尽其力。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3.文中的“大同”社会和陶渊明笔下的“世外桃源”有哪些相似的地方？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明确：“世外桃源”显然是根据“大同”社会的体制构想出来的，是“大同”社会的生活风貌的艺术再现，二者都描绘了理想的社会蓝图。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大同”社会中人人都能受到关爱的基本特征，在“世外桃源”中有具体的体现，如从“黄发垂髫，并怡然自乐”中可以看出桃花源中的老人和孩子因为受到全社会的关爱，生活极其幸福，这就是“大同”社会中的“老有所终”“幼有所长”“矜、寡、孤、独、废疾者皆有所养”的体现。</a:t>
            </a:r>
            <a:endParaRPr lang="en-US"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262255"/>
            <a:ext cx="11029315" cy="62591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0000"/>
              </a:lnSpc>
            </a:pPr>
            <a:r>
              <a:rPr lang="en-US" sz="2000" b="1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《大道之行也》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4.参照《虽有嘉肴》中对偶句的分析，找出本文中的对偶句，体会其表达效果。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明确：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1）选贤与能，讲信修睦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对偶精严，平仄相对，简捷凝练。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2）不独亲其亲，不独子其子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句式相同，表意相对，顺承自然。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3）男有分，女有归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对举男女应该得到的“待遇”，简明有力。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4）货恶其弃于地也，不必藏于己；力恶其不出于身也，不必为己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对比面对财货浪费和力气付出的两种无私的态度，加重了推理的意味。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5）谋闭而不兴，盗窃乱贼而不作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句子结构、表意风格具有对偶和铺排的特点。</a:t>
            </a:r>
            <a:endParaRPr lang="en-US"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603250"/>
            <a:ext cx="11029315" cy="5400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《马说》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1.（教材思考探究第二题）这篇短文仅100余字，多次提到“千里马”，却不显得啰唆。作者提到“千里马”的方式有哪几种？各具有怎样的效果？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明确：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①直称。如“然后有千里马”“千里马常有”，正面提及，表述严正。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②暗称。如“故虽有名马”“不以千里称也”“马之千里者”，表述委婉，虽不直呼其名，而意在其中。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代称。如“不知其能千里而食也”“是马也”“安求其能千里也”“策之不以其道，食之不能尽其材，鸣之而不能通其意，执策而临之”，这些句子中的“其”“是”“之”等代词，都是指称千里马的，表意简洁含蓄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603250"/>
            <a:ext cx="11029315" cy="5400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4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2.在作者看来，千里马的重要特性是什么？为什么要强调这一特性？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一食或尽粟一石。强调千里马食量惊人这一特性，是为了谴责“食马者”的无知。因为“食不饱”，所以千里马才“力不足”“才美不外见”，这里“食不饱”是千里马被埋没的最终原因，而这原因归结于食马者的无知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3.千里马被埋没的直接原因是什么？根本原因是什么？就其根本原因谈谈这篇文章揭示了怎样的社会现实。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①直接原因是“食不饱，力不足，才美不外见”。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②根本原因是“食马者不知其能千里而食也”。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③揭示了统治者不识人才、埋没人才，甚至摧残人才的社会现实。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0730" y="104775"/>
            <a:ext cx="10671175" cy="4351655"/>
          </a:xfrm>
        </p:spPr>
        <p:txBody>
          <a:bodyPr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3.韩愈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韩愈（768-824）字退之，唐代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文学家、思想家、教育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，河阳（现在河南孟州）人，自谓郡望（郡里的显贵家族）昌黎，世称“韩昌黎”，谥号“文”，又称“韩文公”，官至吏部侍郎，故又称“韩吏部”。散文尤其著名，有“文起八代之衰”的美誉，与柳宗元同为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古文运动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”倡导者，并称“韩柳”，是“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唐宋八大家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”之首。作品都收在《昌黎先生集》里。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4.杜甫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杜甫(712—770)，唐代诗人。字子美，自号少陵野老。他的许多优秀作品显示出唐代由开元、天宝盛世转向分裂衰微的历史过程，被称为“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诗史</a:t>
            </a: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”。与李白齐名，世称“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李杜</a:t>
            </a: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”。宋代以后被尊为“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诗圣</a:t>
            </a: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”。代表作有《兵车行》《春望》《茅屋为秋风所破歌》，以及“三吏”“三别”等。有《杜工部集》。“三吏”指《新安吏》《石壕吏》《潼关吏》，“三别”指《新婚别》《垂老别》《无家别》。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351155"/>
            <a:ext cx="11029315" cy="596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4.“策之不以其道，食之不能尽其材，鸣之而不能通其意”，这句话有什么作用？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明确：运用排比句式，罗列了食马者不知千里马的具体表现，增强语势，刻画了食马者愚妄无知的形象，表达了作者对“食马者”辛辣的讽刺和无情的嘲讽。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5.作者在结尾中运用了设问这一修辞方式，自问自答，这在全篇中有什么作用？“不知马”这个结论有什么含义？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作用：①以总结性的问题做结尾，有利于阐明文章中心思想；②与前文内容相照应，总收全文。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含义：①揭露封建制度下人才受压抑的不合理状况；②说明对人才要给予优厚的待遇；③说明识别和选拔人才的重要性。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（变式）6.分析“其真不知马也”一句在文中的作用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明确：①点明主旨。②深刻讽刺了封建统治者不识人才、不重视人才、摧残人才的愚昧和昏庸。③表达了作者的强烈愤慨。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351155"/>
            <a:ext cx="11029315" cy="6169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1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7.“且欲与常马等不可得，安求其能千里也”运用了什么修辞手法？有何作用？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明确：①反问。②进一步剖析“食不饱”的严重后果，这就不只是压抑而是摧残千里马，对“食马者”的无知发出强烈的谴责。③表达了作者对统治者埋没人才的不平之意、愤懑之情，增强了语言的气势。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8.本文中的五个“也”字表达的思想感情各不相同，请联系上下文简要分析。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明确：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①“不以千里称也”中的“也”，暗合对千里马被埋没的痛惜（不平）之情。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②“食马者不知其能千里而食也”中的“也”，是作者故作顿笔，有暂时了结，不再说下去的意思。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③“是马也”中的“也”，提醒读者注意“食马者”的无知给千里马所造成的难堪的后果。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④“安求其能千里也”中的“也”，不仅凝聚着作者强烈的愤怒谴责的感情，而且包含着诉诸读者的正义感的意图。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1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⑤“其真不知马也”中的“也”，收束全文，表达了作者的痛切之感，对“食马者”的深刻嘲讽也跃然纸上。（重点1、4、5）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025" y="239395"/>
            <a:ext cx="11029315" cy="6169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9.“说”是古代一种议论性文体，用以陈述作者对某些问题的看法。《马说》一文用了什么表现手法？陈述了作者的哪些看法？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表现手法：托物寓意。以千里马不遇伯乐，比喻贤才难遇明主。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看法：①作者希望统治者能识别人才，重用人才，使他们能充分发挥才能。②全文寄托作者怀才不遇的愤懑不平之感。③对统治者埋没、摧残人才，进行了讽刺、针砭和控诉。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10.在学习《马说》这篇文章时，小文对“世有伯乐，然后有千里马”这句话提出了质疑，她认为应该是先有千里马，然后才有相马的伯乐。你是否赞同她的观点呢？请阐述你的理由。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示例一：赞同。伯乐是相马高手，没有千里马怎么可能有相马的伯乐，所以“世有伯乐，然后有千里马”的论断有疑义。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示例二：不赞同。作者故意这样颠倒事实顺序，目的在于突出伯乐之于千里马的重要性，这样表述才能顺理成章地引发后面“千里马常有，而伯乐不常有”的感叹，表达作者对识马的伯乐的深切期待和呼唤。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453390"/>
            <a:ext cx="11029315" cy="5951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30000"/>
              </a:lnSpc>
            </a:pPr>
            <a:r>
              <a:rPr lang="en-US" sz="2000" b="1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《唐诗三首》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1.赏析“吏呼一何怒，妇啼一何苦！”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两句极其概括、形象地写出了“吏”与“妇”的尖锐矛盾。一“呼”一“啼”，一“怒”一“苦”，形成了强烈的对比；两个“一何”，加重了感情色彩，有力地渲染出差役张牙舞爪、凶神恶煞，老妇苦苦哀求、逆来顺受的形象，为下文写老妇的诉说营造出悲愤的气氛。</a:t>
            </a:r>
            <a:endParaRPr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2.结合《茅屋为秋风所破歌》的诗句，概括杜甫的人物形象。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（1）年老体衰：南村群童欺我老无力， 唇焦口燥呼不得，归来倚杖自叹息。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（2）穷困潦倒：布衾多年冷似铁，娇儿恶卧踏里裂。床头屋漏无干处。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（3）忧国忧民：自经丧乱少睡眠，长夜沾湿何由彻？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（4）兼怀天下：安得广厦千万间，大庇天下寒士俱欢颜，风雨不动安如山。</a:t>
            </a:r>
            <a:endParaRPr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呜呼！何时眼前突兀见此屋，吾庐独破受冻死亦足！</a:t>
            </a:r>
            <a:endParaRPr lang="en-US"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>
            <p:custDataLst>
              <p:tags r:id="rId1"/>
            </p:custDataLst>
          </p:nvPr>
        </p:nvSpPr>
        <p:spPr>
          <a:xfrm>
            <a:off x="7636101" y="619118"/>
            <a:ext cx="3797175" cy="56197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45166" y="745376"/>
            <a:ext cx="6115088" cy="563902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《唐诗三首》</a:t>
            </a:r>
            <a:endParaRPr sz="28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89000" lvl="1" indent="-431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pitchFamily="34" charset="0"/>
              <a:buAutoNum type="arabicPeriod" startAt="3"/>
            </a:pPr>
            <a:r>
              <a:rPr sz="2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赏析“可怜身上衣正单，心忧炭贱愿天寒。”</a:t>
            </a:r>
            <a:endParaRPr sz="2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pitchFamily="34" charset="0"/>
            </a:pPr>
            <a:r>
              <a:rPr lang="zh-CN" sz="2600" b="1" spc="18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</a:t>
            </a:r>
            <a:r>
              <a:rPr sz="2600" b="1" spc="18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可怜”二字，倾注着诗人无限的同情。“衣正单”本该希望天暖，卖炭翁却“愿天寒”，只为将炭卖个好价格，以维持生计。“衣正单”和“愿天寒”形成不合情理的鲜明对比，这一极度反常、扭曲的矛盾心理，真实地反映出老人的悲惨境遇。</a:t>
            </a:r>
            <a:endParaRPr sz="2600" b="1" spc="18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0" y="1523985"/>
            <a:ext cx="152401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6508" name="Picture 6" descr="C:\Users\Administrator\AppData\Roaming\Tencent\Users\444028851\QQ\WinTemp\RichOle\3OZTS~0AVY]S7WZ[P9BBISP.png"/>
          <p:cNvPicPr>
            <a:picLocks noChangeAspect="1"/>
          </p:cNvPicPr>
          <p:nvPr>
            <p:ph type="pic" idx="1"/>
          </p:nvPr>
        </p:nvPicPr>
        <p:blipFill>
          <a:blip r:embed="rId4"/>
          <a:stretch>
            <a:fillRect/>
          </a:stretch>
        </p:blipFill>
        <p:spPr>
          <a:xfrm>
            <a:off x="7839710" y="737870"/>
            <a:ext cx="3350895" cy="5373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39190" y="2414905"/>
            <a:ext cx="562102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252855"/>
            <a:ext cx="10640695" cy="4351655"/>
          </a:xfrm>
        </p:spPr>
        <p:txBody>
          <a:bodyPr/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考点一：读音和节奏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文言文节奏与停顿划分方法：</a:t>
            </a:r>
            <a:endParaRPr lang="zh-CN" altLang="en-US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（1）主谓谓宾分清楚，名词状语要停顿。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如：潭中鱼/可百许头     山行/六七里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（2）遇上连词想一想，发语词后分一分。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如：且/欲与常马等/不可得     盖/大苏泛赤壁云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（3）古二今一要慎重，专有名词应理顺。 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如：今齐地/方千里    虞山/王毅/叔远甫/刻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（4）节奏划分顾全貌，反复朗读品美文。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7545" y="352425"/>
            <a:ext cx="2517140" cy="531495"/>
            <a:chOff x="791" y="378"/>
            <a:chExt cx="3964" cy="883"/>
          </a:xfrm>
        </p:grpSpPr>
        <p:sp>
          <p:nvSpPr>
            <p:cNvPr id="4" name="文本框 3"/>
            <p:cNvSpPr txBox="1"/>
            <p:nvPr>
              <p:custDataLst>
                <p:tags r:id="rId1"/>
              </p:custDataLst>
            </p:nvPr>
          </p:nvSpPr>
          <p:spPr>
            <a:xfrm>
              <a:off x="829" y="378"/>
              <a:ext cx="3926" cy="88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古诗文考点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adfae3a7666ebd6064a5043a37faa4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" y="437"/>
              <a:ext cx="873" cy="8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9615" y="665480"/>
            <a:ext cx="1081786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1.根据节奏来读一读。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（1）抟扶摇而上者/九万里，去/以六月息者也。（2）是故/学/然后/知不足，教/然后/知困。（3）食马者/不知/其能千里/而食也。（4）策之/不以其道，食之/不能尽其材，鸣之/而不能通其意。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2.下面句子朗读节奏划分有误的一项是（  ）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A．庄子与惠子/游于/濠梁之上    B．故/外户/而不闭C．且欲与/常马等/不可得           D．伐薪烧炭/南山中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615" y="132715"/>
            <a:ext cx="254000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9615" y="4301490"/>
            <a:ext cx="10901045" cy="2526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24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【答案】</a:t>
            </a:r>
            <a:r>
              <a:rPr lang="en-US" sz="24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sz="2400" b="1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【解析】本题考查文言断句的能力。做“断句题”要通读全文，理解句子主要意思，在此基础上再根据文意和常用的断句方法加以判读。常见的断句方法有：语法分析、对话标志、常见虚词、结构对称、固定句式等。C项的停顿有误，正确的停顿应为：且/欲与常马等/不可得。</a:t>
            </a:r>
            <a:endParaRPr lang="zh-CN" sz="2400" b="1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endParaRPr lang="zh-CN" altLang="en-US" sz="2400" b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5630" y="620395"/>
            <a:ext cx="11000740" cy="4351655"/>
          </a:xfrm>
        </p:spPr>
        <p:txBody>
          <a:bodyPr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考点二：字词解释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结合句意和语境，对重点字关键词的解释要正确。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●练习</a:t>
            </a:r>
            <a:endParaRPr lang="zh-CN" altLang="en-US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下列画线词解释有误的一项是(　　)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A．请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其本(追溯)    讲信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睦(培养)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B．卖炭得钱何所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营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(谋求，需求)    去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六月息者也(凭借)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C．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鸟也(表判断的动词)    才美不外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(表现)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D．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抟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扶摇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而上者九万里(盘旋飞翔)    教学相</a:t>
            </a:r>
            <a:r>
              <a:rPr lang="zh-CN" altLang="en-US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(促进，推动)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785" y="2535555"/>
            <a:ext cx="4222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0880" y="45389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是，这；见，同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现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/>
          <p:cNvSpPr/>
          <p:nvPr>
            <p:custDataLst>
              <p:tags r:id="rId1"/>
            </p:custDataLst>
          </p:nvPr>
        </p:nvSpPr>
        <p:spPr>
          <a:xfrm>
            <a:off x="684530" y="1577340"/>
            <a:ext cx="2377440" cy="660400"/>
          </a:xfrm>
          <a:prstGeom prst="homePlate">
            <a:avLst/>
          </a:prstGeom>
          <a:gradFill>
            <a:gsLst>
              <a:gs pos="74000">
                <a:schemeClr val="accent1">
                  <a:lumMod val="60000"/>
                  <a:lumOff val="40000"/>
                </a:schemeClr>
              </a:gs>
              <a:gs pos="100000">
                <a:srgbClr val="03437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考点解说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00710" y="2596515"/>
            <a:ext cx="11012805" cy="37052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sz="2800" b="1">
                <a:solidFill>
                  <a:srgbClr val="FF0000"/>
                </a:solidFill>
                <a:ea typeface="楷体" panose="02010609060101010101" pitchFamily="49" charset="-122"/>
              </a:rPr>
              <a:t>准确翻译文言文句子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的前提是理解文意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理解常用通假字、词类活用、一词多义、古今异义、特殊文言句式等文言现象。如《桃花源记》中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“渔人甚异之”中“异”是形容词的意动用法，对……感到惊异;“便要还家”中“要”为通假字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同“邀”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同时这一句为省略句,“便”前省略了“桃花源中人”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“要”后省略了“渔人”。翻译文言文句子题,将对文言文语句的考查与对文意内容的考查紧密地结合起来</a:t>
            </a:r>
            <a:r>
              <a:rPr lang="zh-CN" sz="2800" b="1">
                <a:solidFill>
                  <a:srgbClr val="0070C0"/>
                </a:solidFill>
                <a:ea typeface="楷体" panose="02010609060101010101" pitchFamily="49" charset="-122"/>
              </a:rPr>
              <a:t>，</a:t>
            </a:r>
            <a:r>
              <a:rPr sz="2800" b="1">
                <a:solidFill>
                  <a:srgbClr val="0070C0"/>
                </a:solidFill>
                <a:ea typeface="楷体" panose="02010609060101010101" pitchFamily="49" charset="-122"/>
              </a:rPr>
              <a:t>是中考的考查重点。</a:t>
            </a:r>
            <a:endParaRPr sz="2800" b="1">
              <a:solidFill>
                <a:srgbClr val="0070C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600" b="1">
                <a:solidFill>
                  <a:srgbClr val="0070C0"/>
                </a:solidFill>
                <a:ea typeface="楷体" panose="02010609060101010101" pitchFamily="49" charset="-122"/>
              </a:rPr>
              <a:t>       </a:t>
            </a:r>
            <a:endParaRPr sz="260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530" y="628015"/>
            <a:ext cx="366141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227330" indent="-227330" algn="l" eaLnBrk="0" hangingPunct="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考点三：句子翻译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/>
          <p:cNvSpPr/>
          <p:nvPr>
            <p:custDataLst>
              <p:tags r:id="rId1"/>
            </p:custDataLst>
          </p:nvPr>
        </p:nvSpPr>
        <p:spPr>
          <a:xfrm>
            <a:off x="600075" y="527685"/>
            <a:ext cx="2377440" cy="660400"/>
          </a:xfrm>
          <a:prstGeom prst="homePlate">
            <a:avLst/>
          </a:prstGeom>
          <a:gradFill>
            <a:gsLst>
              <a:gs pos="74000">
                <a:schemeClr val="accent1">
                  <a:lumMod val="60000"/>
                  <a:lumOff val="40000"/>
                </a:schemeClr>
              </a:gs>
              <a:gs pos="100000">
                <a:srgbClr val="03437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设问方式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7050" y="1601470"/>
            <a:ext cx="11138535" cy="3655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20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常见设问方式：</a:t>
            </a:r>
            <a:endParaRPr lang="zh-CN" sz="2800" b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用现代汉语翻译下面（文中画线的）句子。</a:t>
            </a:r>
            <a:endParaRPr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选出对下面（文中画线的）句子翻译正确的一项。</a:t>
            </a:r>
            <a:endParaRPr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用自己的话说一说下面（文中画线的）句子的意思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endParaRPr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0730" y="104775"/>
            <a:ext cx="10671175" cy="4351655"/>
          </a:xfrm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5.白居易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白居易（772—846），字乐天，晚号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香山居士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，唐代伟大的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现实主义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诗人。他与元稹共同倡导“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新乐府运动”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称“元白”。主张“文章合为时而著，歌诗合为事而作”。其诗歌题材广泛，形式多样，语言平易通俗。有“诗魔”和“诗王”之称。官至翰林学士、左赞善大夫。有《白氏长庆集》传世，代表诗作有《长恨歌》《卖炭翁》《琵琶行》等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●练习</a:t>
            </a:r>
            <a:endParaRPr lang="zh-CN" altLang="en-US" sz="2400" b="1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下面关于文学常识的搭配有误的一项是（    ）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A．《虽有嘉肴》——《礼记》——儒家经典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B．《马说》——韩愈——唐宋八大家之一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C．《茅屋为秋风所破歌》——杜甫——浪漫主义作品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D．《卖炭翁》——白居易——香山居士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【答案】C【解析】《茅屋为秋风所破歌》是现实主义作品。    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/>
          <p:cNvSpPr/>
          <p:nvPr>
            <p:custDataLst>
              <p:tags r:id="rId1"/>
            </p:custDataLst>
          </p:nvPr>
        </p:nvSpPr>
        <p:spPr>
          <a:xfrm>
            <a:off x="600710" y="441325"/>
            <a:ext cx="2377440" cy="660400"/>
          </a:xfrm>
          <a:prstGeom prst="homePlate">
            <a:avLst/>
          </a:prstGeom>
          <a:gradFill>
            <a:gsLst>
              <a:gs pos="74000">
                <a:schemeClr val="accent1">
                  <a:lumMod val="60000"/>
                  <a:lumOff val="40000"/>
                </a:schemeClr>
              </a:gs>
              <a:gs pos="100000">
                <a:srgbClr val="03437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技法攻略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74345" y="1316355"/>
            <a:ext cx="11049000" cy="4497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翻译文言文可子的原则是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直译为</a:t>
            </a:r>
            <a:r>
              <a:rPr lang="zh-CN" sz="2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主，意译</a:t>
            </a:r>
            <a:r>
              <a:rPr sz="2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为辅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1.直译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直译是严格按照原文字句翻译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尽量量保持原文用词造句的特点,力求表达方式和原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致，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直译的方法可概括为留、替、调、补、删。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保留法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。文言文中的一些专有名词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如人名、地名、官名、谥号、年号、庙号、特殊称谓、专门术语等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翻译时照搬即可。如《周亚夫军细柳》</a:t>
            </a: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乃以宗正刘礼为将军,军霸上;祝兹侯徐厉为将军军棘门”中的“宗正刘礼”“霸上”“祝兹侯徐厉”“棘门”可保留,不译。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替换法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。对文言文中的古今异义词、通假字、词类活用等文言现象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在翻译时要替换为现代汉语。如《桃花源记》“阡陌交通”中的“交通”是古今异义词,应翻译为“交错相通”。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endParaRPr lang="en-US"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/>
          <p:cNvSpPr/>
          <p:nvPr>
            <p:custDataLst>
              <p:tags r:id="rId1"/>
            </p:custDataLst>
          </p:nvPr>
        </p:nvSpPr>
        <p:spPr>
          <a:xfrm>
            <a:off x="600710" y="399415"/>
            <a:ext cx="2377440" cy="660400"/>
          </a:xfrm>
          <a:prstGeom prst="homePlate">
            <a:avLst/>
          </a:prstGeom>
          <a:gradFill>
            <a:gsLst>
              <a:gs pos="74000">
                <a:schemeClr val="accent1">
                  <a:lumMod val="60000"/>
                  <a:lumOff val="40000"/>
                </a:schemeClr>
              </a:gs>
              <a:gs pos="100000">
                <a:srgbClr val="03437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技法攻略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74345" y="1392555"/>
            <a:ext cx="11049000" cy="4501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(3)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调整法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。翻译文言文中的特殊句式时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需将文言句子按照现代汉语的语法格式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调整语序。常见的特殊句式有宾语前置、定语后置、谓语前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置、状语后置等。如《生于忧患,死于安乐》中的“舜发于畎亩之中”一句为状语后置句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应调整为“舜于畎亩之中发”后再进行翻译。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增补法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。文言文中省略现象较多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常考的是省略主语、宾语和介词“于”。为使译文明白通顺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不产生歧义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翻译时必须补出省略的成分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译出省略的成分后可用括号标示。如《桃花源记》“便要还家”一句,“便”前省略了“桃花源中人”，“要”后省略了“渔人”,翻译时要将其补出来。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en-US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(5)</a:t>
            </a:r>
            <a:r>
              <a:rPr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删除法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。文言文中的某些虚词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如发语词、衬音助词、部分连词等,在句子中只起语法作用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无实在意义,可删去不译。如《桃花源记》“不足为外人道也”一句中的“也”是句末语气词</a:t>
            </a:r>
            <a:r>
              <a:rPr lang="zh-CN"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不译。</a:t>
            </a:r>
            <a:endParaRPr sz="2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sz="2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sz="240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/>
          <p:cNvSpPr/>
          <p:nvPr>
            <p:custDataLst>
              <p:tags r:id="rId1"/>
            </p:custDataLst>
          </p:nvPr>
        </p:nvSpPr>
        <p:spPr>
          <a:xfrm>
            <a:off x="600710" y="413385"/>
            <a:ext cx="2377440" cy="660400"/>
          </a:xfrm>
          <a:prstGeom prst="homePlate">
            <a:avLst/>
          </a:prstGeom>
          <a:gradFill>
            <a:gsLst>
              <a:gs pos="74000">
                <a:schemeClr val="accent1">
                  <a:lumMod val="60000"/>
                  <a:lumOff val="40000"/>
                </a:schemeClr>
              </a:gs>
              <a:gs pos="100000">
                <a:srgbClr val="03437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技法攻略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1500" y="1438275"/>
            <a:ext cx="11049000" cy="3761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2.意译</a:t>
            </a:r>
            <a:endParaRPr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如果语句难以直译,可遵循原文的意思进行意译。需要意译的情况有如下几种:</a:t>
            </a:r>
            <a:endParaRPr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(1)处理某些词语的典故意义,要意译。</a:t>
            </a:r>
            <a:endParaRPr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(2)当词语的词典意义和这个词的语境意义有较大差别时,就不能用词典意义简单替换,而应该意译。</a:t>
            </a:r>
            <a:endParaRPr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(3)处理一些运用修辞手法的句子,一般要意译。</a:t>
            </a:r>
            <a:r>
              <a:rPr lang="en-US" sz="2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sz="22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4495" y="254000"/>
            <a:ext cx="11383645" cy="435165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</a:t>
            </a:r>
            <a:r>
              <a:rPr lang="zh-CN" altLang="en-US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练习</a:t>
            </a:r>
            <a:endParaRPr lang="zh-CN" altLang="en-US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下面句子的译文有误的一项是（    ）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A.天之苍苍,其正色邪?其远而无所至极邪?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译文：天色湛蓝,是它真正的颜色吗?还是因为天空高远而没法看到它的尽头呢?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B.故曰:教学相长也。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译文：所以说:教与学是互相推动、互相促进的。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C.食马者不知其能千里而食也 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译文：喂马的人不懂得要根据它日行千里的本领来喂养它。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D.是故谋闭而不兴,盗窃乱贼而不作。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译文：因此,奸邪之谋不会发生,作乱的窃贼就不会再盗窃。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3570" y="788670"/>
            <a:ext cx="4241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23570" y="5265420"/>
            <a:ext cx="1091565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  </a:t>
            </a:r>
            <a:r>
              <a:rPr 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正确的翻译应是：这样一来，图谋之心闭塞而不会兴起，不会有人盗窃财物和作乱害人。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6450" y="368300"/>
            <a:ext cx="10578465" cy="435165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考点四：内容理解与概括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【答题要求】 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（1）先浏览全文，明确时间、地点、人物、事件及作者的看法，以便更准确地理解文章的主要内容。 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（2）分析试题要求，锁定答题区域。反复阅读相关文字，找准答题的切入点。 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（3）联系全文，整体分析。站在全文的高度上综合理解文意，进而准确概括局部内容。 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（4）答题时要抓住要点，语言简练，观点明确，结构完整，表达充分。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06045"/>
            <a:ext cx="11337290" cy="4351655"/>
          </a:xfrm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altLang="en-US" sz="20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zh-CN" altLang="en-US" sz="2000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1.作者笔下的“鹏”是个什么样的形象？                  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明确：作者笔下的“鹏”是一个硕大无比、力大无穷、志存高远、善借长风的形象。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2.阅读下面一篇文章，结合《北冥有鱼》和《庄子与惠子游于濠梁之上》来感受庄子的人生智慧。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         相濡以沫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泉涸①，鱼相与处于陆，相呴②以湿，相濡③以沫④，不如相忘于江湖。与其誉尧而非桀也，不如两忘而化其道。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(《庄子·大宗师》)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①涸：水干。 ②呴（xǔ）：张口出气。 ③濡：沾湿的意思。 ④沫：唾沫，即口水。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庄子的《北冥有鱼》《庄子与惠子游于濠梁之上》《相濡以沫》都借助“鱼”来表达思想，根据你的理解，完成如下表达。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          》中的鱼是一条</a:t>
            </a:r>
            <a:r>
              <a:rPr lang="zh-CN" altLang="en-US" sz="20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的鱼，因为  </a:t>
            </a:r>
            <a:r>
              <a:rPr lang="zh-CN" altLang="en-US" sz="20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①《庄子与惠子游于濠梁之上》中的鱼是一条快乐的鱼，因为鱼儿自由自在的在水中。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②《北冥有鱼》文章的鱼是一条自由自在的鱼，因为鱼自由飞翔。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③《相濡以沫》文中的鱼是一条会思考的鱼，因为鱼儿明白相濡以沫，不如相忘于江湖。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④《庄子与惠子游于濠梁之上》文中的鱼是一条从容自在的鱼，因为鱼不在于别人的辩论。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06045"/>
            <a:ext cx="11337290" cy="4351655"/>
          </a:xfrm>
        </p:spPr>
        <p:txBody>
          <a:bodyPr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3.我们学过的《虽有嘉肴》也出自《礼记·学记》，你如何理解其中“教学相长”这一观点？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明确：“教学相长”是指学与教相互促进，通过学习，丰富学识，促进教学；在教学中，发现不足，又会促进自己深入学习。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4.根据《大道之行也》文意，全文可以分为几层？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明确：可分为三层：作者运用了总—分—总的论述方法。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第一层：“大道之行也，天下为公。选贤与能，讲信修睦。”这一层是对“大同”社会的纲领性说明(根本特征)，是总说。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第二层：“故人不独亲其亲……不必为己。”详述“大同”社会的基本特征。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第三层：“是故谋闭而不兴……是谓大同。”总结全文。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5.韩愈在《马说》一文中是如何层层深入论证论点的？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首先提出全文论点，接着从正反两方面对论点作概括论述，第二段进一步从反面展开论述，说明伯乐对千里马的重要性。第三段对“食马者”进行辛辣的嘲讽，结尾再次强调造成不合理现象的原因，是“其真不知马也”，点明主旨，并与开头的论点照应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610870"/>
            <a:ext cx="11307445" cy="435165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考点五：分析作者在文中的观点或态度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【答题思路】 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阅读文言文要依据文中的有关材料分析概括作者的基本观点。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在分析时，可以通过事件或人物的言行去窥探人物的思想品质，通过作者对人物、事件、情理的褒贬好恶，去分析概括作者在文中的观点或态度。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此外，还应注意辨析作者表明观点或态度的形式，找出相关的语句进行深入分析和体会，从而把握作者的观点或态度。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0931525" cy="4351655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●练习</a:t>
            </a:r>
            <a:endParaRPr lang="zh-CN" altLang="en-US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1.《逍遥游》是《庄子》中的代表作品，列于《内篇》之首。“逍遥”就是悠闲自得的样子；“逍遥游”就是没有任何束缚地、自由自在地活动，遨游永恒的精神世界。庄子为什么要创作《逍遥游》？ 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庄子生活的年代，正是我国古代社会大变革、大动荡、大战乱的时代，其时周王朝名存实亡，各诸侯国之间的战争愈演愈烈，战争也空前残酷。现实处境使他无力一展抱负，改变现状，他只好在幻想的天地间翱翔，在绝对的自由环境里寻求解脱。因此他写出了苦闷心灵的追求之歌---《逍遥游》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2.结合课文，庄子和惠子有何性格差异？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明确：惠子好辩，重分析，对事物持认知心态。对于事物有一种寻根究底的认知态度，重在知识的探讨。（有逻辑家的个性）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庄子智辩，重观赏，对事物持艺术欣赏的心态。对于外界的认识，是将主观的情意发挥到外物上。移情于物，物我两忘。（具有艺术家的风貌）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001375" cy="4351655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3.《虽有嘉肴》文中的中心论点是“教学相长”，为什么开头却从“嘉肴”开始写起？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（1）类比论证。用“佳肴”类比“至道”，用“弗食”“佳肴”“不知其旨”类比“弗学”“至道”“不知其善”的道理。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（2）引出下文对“教”与“学”关系的论述。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使说理通俗易懂，容易被接受。示例：在现代社会中，人们常常面临着工作和生活带来的压力。《小石潭记》提醒我们，自然景观能够给予人们心灵上的慰藉。当我们感到疲惫或压力山大时，不妨走进大自然，感受山水之美，让心灵得到净化和放松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90880" y="965200"/>
            <a:ext cx="10810240" cy="4351655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1.说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“说”是古代的一种议论体裁，用以陈述作者对社会上某些问题的观点。“说”的语言通常简洁明了，寓意深刻，说理透彻。通常采用以小见大的方法，借讲寓言故事、状写事物等来说明事理。讲究文采，跟现在的杂文大致相近。如《爱莲说》等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2.歌行体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歌，即能唱的诗。歌行体古诗是古代诗歌体裁之一，是初唐时期在汉魏六朝乐府诗的基础上建立起来的。这种古诗，讲究押韵，朗朗上口，体现“歌”的特点；句子长短相间，顿挫相谐，有“行”的动感。篇幅可短可长，声律、韵脚较自由，句式灵活多七言。如白居易的《长恨歌》，杜甫的《兵车行》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161925"/>
            <a:ext cx="26720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（二）文体知识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127740" cy="4351655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4.讨论：你如何理解《大道之行也》文中描绘的“大同”社会？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见解一：“大同”社会是一个没有阶级、没有剥削和压迫、人人平等的社会。尽管这个理想社会在当时不可能成为现实，但两千多年以来，它一直是许多进步思想家和社会改革家所向往和追求的目标，是我国社会思想史上一份宝贵的财富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见解二：文中描绘的“大同”社会，是根据当时的社会现实构想出来的。现实社会中诸多现象如搞阴谋、盗窃财物、造反作乱等在“大同”社会中将不复存在，取而代之的将是一个“外户而不闭”的和平、安定的社会，这当中折射出当时现实社会的真实情形：社会纷乱，动荡不安；尔虞我诈，人人自危；盗贼横行，混乱不堪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1180" y="714375"/>
            <a:ext cx="6257925" cy="4351655"/>
          </a:xfrm>
        </p:spPr>
        <p:txBody>
          <a:bodyPr/>
          <a:p>
            <a:pPr>
              <a:lnSpc>
                <a:spcPct val="14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5.说说韩愈借千里马表达了什么观点，寄寓了怎样的情感。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明确：表达了“有了伯乐，才能发现人才”的观点，并指出“千里马常有，而伯乐不常有”，亦即人才常有，而善于发现和选用人才的伯乐却不常有。寄寓了作者对人才遭屈辱、被埋没的感慨、悲愤之情。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9460" name="Picture 12" descr="https://www.mianfeiwendang.com/pic/d5cb973485faa5dab81499b9/2-810-jpg_6-1080-0-0-108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785" y="1089025"/>
            <a:ext cx="4109085" cy="4399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699770"/>
            <a:ext cx="10744200" cy="435165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考点六：联系实际与个性感悟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【答题思路】 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首先，要准确、深刻地领会作品的内容、思想和情感倾向；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其次，要从作品本身出发，紧扣题目所问进行感悟；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再次，感悟一定要联系实际，尽量从自己的真实感受出发，贴近生活，紧跟时代，有新意；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最后，要言之有理，言之有据，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使观点经得起推敲，令人信服。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内容占位符 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72200" y="3676650"/>
            <a:ext cx="5181600" cy="264858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127740" cy="4351655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altLang="en-US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zh-CN" altLang="en-US" b="1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逍遥游》最后的结论是“至人无己，神人无功，圣人无名”。这三句的意思是：修养高的人，会忘掉小我；修养达到神秘莫测境地的人，不再去建功立业；修养达到圣人境界的人，更连任何名位都不追求了。真正的逍遥游是要达到至人、神人、圣人那样的忘我、无为、无用、无所待的绝对自由的精神境界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1.《逍遥游》的观念就是要消除自我意识，无所作为，无所追求，以达到悠闲自得的逍遥游境界。对此，你有什么看法？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①庄子淡泊名利，不汲汲于富贵的人生追求值得我们学习。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②在民族伟大复兴时代，青少年要积极有为，胸怀远大的理想和抱负，堪当民族复兴大任的时代新人。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7070" y="273685"/>
            <a:ext cx="10832465" cy="4078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2.“大同”社会，真的存在吗？我们现在的社会是不是“大同”社会？ 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存在，比如当今社会能选贤举能，公开选拔人才，社会和谐，并且社会有保障，做到了学有所教、劳有所得、病有所医、老有所养、住有所居，人民生活水平越来越高等。（或：不存在，不是大同社会，仍然有犯罪现象、做不到路不拾遗等）</a:t>
            </a:r>
            <a:endParaRPr 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3.《虽有佳肴》这篇文章可谓句句含金，请选择其中一句作为观点，联系自己的生活积累，摆事实，讲道理，写一个微型演讲稿表达自己的见解。字数不限，用上这样的话题。如：学然后知不足，教然后知困。正如</a:t>
            </a:r>
            <a:r>
              <a:rPr lang="en-US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070" y="4352290"/>
            <a:ext cx="10833100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0000"/>
              </a:lnSpc>
            </a:pPr>
            <a:r>
              <a:rPr lang="zh-CN" sz="240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示例一：学然后知不足，教然后知困。知识的输入和输出同样重要，正如费曼学习法，将自己学习知识与给自己讲述融合在一起，将把概念教给别人到发现问题后继续寻找解决方案，再尝试教给他人，最后类比简化，直到最终理解。所以，让人记忆深刻，成为史上最强学习法。</a:t>
            </a:r>
            <a:endParaRPr lang="zh-CN" altLang="en-US" sz="240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845" y="853440"/>
            <a:ext cx="10707370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127740" cy="4351655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示例二：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不足，然后能自反，知困，然后能自强。正如画素描画的我，发现不足急需要修改，但始终打不开缺口，经过自己认真反思并对照老师的指点精心补救才笔下见美，这是多么令人振奋啊！泰戈尔曾说过,不用滞留采花保存,只管往前走去,一路上百花自会盛开，可见人只有往前走了，才能看到更美的风景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示例三：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品嘉肴方知味美，学至道才知其善。正如鲁迅所说:“我先前吃过干荔枝，罐头荔枝，陈年荔枝，并且由这些推想过新鲜的好荔枝。这回吃过了，和我所猜想的不同，非到广东来吃就永不会知道。”要想知道水的深浅，小马需亲自过河，要想知道桃林尽头，渔人需要复前行。可见亲身实践的意义何其重大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127740" cy="4351655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4.应该如何认识伯乐和千里马的关系？试结合具体事例简要分析。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观点一：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里马需要伯乐来识别，人才需要明主赏识。姜太公若无周文王赏识，就会终老在磻溪河畔；百里奚若没有被秦穆公用五张羊皮赎回，将会以放牧的方式度过一生。倘若没有得到明君的赏识，即使是“千里马”，其才能也将难以发挥，甚至酿成悲剧。如岳飞、袁崇焕等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观点二：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里马不能消极地等待伯乐的赏识，是千里马就应该积极入世，纵横驰骋，努力开创一片天地。毛遂自荐的故事发人深思。因此，是千里马就要努力学习，把握机遇，要相信是金子就会发光的，毕竟成功要靠自己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267970"/>
            <a:ext cx="11307445" cy="435165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考点七：比较阅读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【答题思路】 </a:t>
            </a:r>
            <a:endParaRPr lang="zh-CN" altLang="en-US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比较阅读是对两篇或多篇文言文的基本内容(观点、事件、人物形象等)进行比较分析，在此基础上比较作品的不同情感倾向，比较写作手法及艺术特色的异同等。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解答时要认真分析试题要求和比较的内容，反复阅读相关文字，进行“异中求同”或“同中求异”。 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（1）“异中求同”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是指通过比较阅读，进行甄别筛选和提炼，找出两文共同的特点，掲示一般规律。 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（2）“同中求异”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则是从现象入手，分析材料，弄清各自表达的内容，揭示各自的特征。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94970" y="1476756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743635"/>
                <a:gridCol w="3776481"/>
                <a:gridCol w="3127902"/>
                <a:gridCol w="2781982"/>
              </a:tblGrid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《桃花源记》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《小石潭记》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《核舟记》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体裁和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主旨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借游记之体讲述虚构故事，以阐释自己理想中的社会，表达对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是比较典型的游记，在记述沿途及小石潭上所见的同时，更多地抒发作者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凄神寒骨，悄怆幽邃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的情感。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作者有条不紊地描述了微雕作品核舟，表现了作者对王叔远精湛技艺的赞叹和对民间艺术的赞美之情。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A_ffd3e"/>
          <p:cNvSpPr/>
          <p:nvPr/>
        </p:nvSpPr>
        <p:spPr>
          <a:xfrm>
            <a:off x="2089710" y="4999101"/>
            <a:ext cx="3771964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c413"/>
          <p:cNvSpPr/>
          <p:nvPr/>
        </p:nvSpPr>
        <p:spPr>
          <a:xfrm>
            <a:off x="3499485" y="3761105"/>
            <a:ext cx="2529840" cy="4044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黑暗现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实的不满和对美好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生活的向往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000" y="843460"/>
            <a:ext cx="11430000" cy="565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比较阅读是学习古诗文的好方法，请将下面的表格补充完整。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440" y="192405"/>
            <a:ext cx="1125855" cy="6508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0" hangingPunct="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zh-CN" altLang="en-US" sz="28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endParaRPr lang="zh-CN" altLang="en-US"/>
          </a:p>
        </p:txBody>
      </p:sp>
      <p:graphicFrame>
        <p:nvGraphicFramePr>
          <p:cNvPr id="8" name="图片占位符 7"/>
          <p:cNvGraphicFramePr>
            <a:graphicFrameLocks noGrp="1"/>
          </p:cNvGraphicFramePr>
          <p:nvPr>
            <p:ph type="pic" idx="1"/>
          </p:nvPr>
        </p:nvGraphicFramePr>
        <p:xfrm>
          <a:off x="394653" y="4548507"/>
          <a:ext cx="1146302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741805"/>
                <a:gridCol w="3801745"/>
                <a:gridCol w="3135630"/>
                <a:gridCol w="2783840"/>
              </a:tblGrid>
              <a:tr h="14630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写作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顺序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《桃花源记》有清晰的情节线索。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发现小石潭、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altLang="zh-CN" sz="24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altLang="zh-CN" sz="24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、潭边气氛、记录同游者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描述的顺序：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A_eee20"/>
          <p:cNvSpPr/>
          <p:nvPr/>
        </p:nvSpPr>
        <p:spPr>
          <a:xfrm>
            <a:off x="6277518" y="4948555"/>
            <a:ext cx="2571813" cy="45537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潭中景物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A_f155d"/>
          <p:cNvSpPr/>
          <p:nvPr/>
        </p:nvSpPr>
        <p:spPr>
          <a:xfrm>
            <a:off x="6277518" y="5403850"/>
            <a:ext cx="2571813" cy="45537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小潭源流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A_671ec"/>
          <p:cNvSpPr/>
          <p:nvPr/>
        </p:nvSpPr>
        <p:spPr>
          <a:xfrm>
            <a:off x="9098915" y="5623560"/>
            <a:ext cx="2759075" cy="4552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先整体后局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部，先写中间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再写船头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00" y="238426"/>
            <a:ext cx="11430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阅读下面的文字，回答问题。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北冥有鱼，其名为鲲。鲲之大，不知其几千里也；化而为鸟，其名为鹏。鹏之背，不知其几千里也；怒而飞，其翼若垂天之云。是鸟也，海运则将徙于南冥。南冥者，天池也。《齐谐》者，志怪者也。《谐》之言曰：“鹏之徙于南冥也，水击三千里，抟扶摇而上者九万里，去以六月息者也。”野马也，尘埃也，生物之以息相吹也。</a:t>
            </a:r>
            <a:r>
              <a:rPr lang="zh-CN" altLang="zh-CN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天之苍苍，其正色邪？其远而无所至极邪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？其视下也，亦若是则已矣。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【乙】穷发之北，有冥海者，天池也。有鱼焉，其广数千里，未有知其修者，其名为鲲。有鸟焉，其名为鹏，背若泰山，翼若垂天之云，抟扶摇羊角而上者九万里，</a:t>
            </a:r>
            <a:r>
              <a:rPr lang="zh-CN" altLang="zh-CN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绝云气，负青天，然后图南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，且适南冥也。斥鴳笑之曰:“彼且奚适也，我腾跃而上，不过数仞而下，翱翔蓬蒿之间，此亦飞之至也。而彼且奚适也？”此小大之辩也。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0"/>
              </a:spcAft>
            </a:pP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5160" y="4364990"/>
            <a:ext cx="10901680" cy="2120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（1）解释下列加线词在文中的意思。</a:t>
            </a:r>
            <a:r>
              <a:rPr lang="en-US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①</a:t>
            </a:r>
            <a:r>
              <a:rPr lang="zh-CN" sz="2400" u="sng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怒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而飞 怒：</a:t>
            </a:r>
            <a:r>
              <a:rPr lang="zh-CN" sz="240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振奋，这里指用力鼓动翅膀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②去以六月</a:t>
            </a:r>
            <a:r>
              <a:rPr lang="zh-CN" sz="2400" u="sng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息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者也 息：</a:t>
            </a:r>
            <a:r>
              <a:rPr lang="zh-CN" sz="240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气息，这里指风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③此亦飞之</a:t>
            </a:r>
            <a:r>
              <a:rPr lang="zh-CN" sz="2400" u="sng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至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也 至：</a:t>
            </a:r>
            <a:r>
              <a:rPr lang="zh-CN" sz="240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极点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④彼</a:t>
            </a:r>
            <a:r>
              <a:rPr lang="zh-CN" sz="2400" u="sng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且</a:t>
            </a:r>
            <a:r>
              <a:rPr lang="zh-CN" sz="2400">
                <a:solidFill>
                  <a:srgbClr val="1E1E1E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奚适也  且：</a:t>
            </a:r>
            <a:r>
              <a:rPr lang="zh-CN" sz="240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将要</a:t>
            </a:r>
            <a:endParaRPr lang="zh-CN" altLang="en-US" sz="240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0015" y="4794250"/>
            <a:ext cx="3792855" cy="472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15080" y="5232400"/>
            <a:ext cx="2422525" cy="448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0600" y="5615940"/>
            <a:ext cx="69659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24225" y="6007735"/>
            <a:ext cx="633730" cy="4806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0730" y="202565"/>
            <a:ext cx="10671175" cy="4351655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3.题壁诗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壁诗是题在墙壁上的诗词，始于两汉，盛于唐宋。汉代以后，题壁者代不乏人。南北朝时期，题壁诗渐多。唐代，题壁诗骤然大增，开始形成一种风气。宋代题壁之风方兴未艾，举凡邮亭、驿墙、寺壁等处多所题咏，叫人目不暇接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内容上大致分为以下几类：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，政治抱负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。这类诗大多对现实不满，不平则鸣。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第二，生活困难，乞求得到社会赞助，题诗于壁，广而告之。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志趣爱好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。有些诗颇富哲理，堪称警句。</a:t>
            </a:r>
            <a:endParaRPr lang="zh-CN" altLang="en-US" sz="2400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发思古之幽情</a:t>
            </a:r>
            <a:r>
              <a:rPr lang="zh-CN" altLang="en-US" sz="2400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，抚今追昔，感慨万千。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80670"/>
            <a:ext cx="11127740" cy="435165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（2）翻译下列句子。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①天之苍苍，其正色邪？其远而无所至极邪？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②绝云气，负青天，然后图南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答案：①天色湛蓝，是它真正的颜色吗？还是因为天空高远而看不到尽头呢？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②穿越云层，背负青天，这样以后向南飞翔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（3）庄子笔下的“鹏”这一形象对后世影响深远，请根据原文，写出一个与“鹏”有关的成语。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鹏程万里、鹏抟九天、万里鹏翼等。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（4）结合【乙】文简要分析斥鴳的形象，并说说比起【甲】文中的鹏，你更欣赏哪一种形象？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斥鴳不可能理解大鹏展翅高飞的理想境界，它们认为“腾跃而上，不过数仞而下，翱翔蓬蒿之间”就是飞翔，不必像大鹏一样飞到九万里高空再飞翔。所以斥鴳目光短浅。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我更欣赏鹏。只有心怀远大的理想，才能让自己的人生走出更美丽的舞步。如果目光短浅，不思进取，那么只能原地踏步，永远领略不到美丽的人生。</a:t>
            </a:r>
            <a:endParaRPr lang="zh-CN" altLang="en-US" sz="2400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40690" y="753745"/>
            <a:ext cx="11347450" cy="4351655"/>
          </a:xfrm>
        </p:spPr>
        <p:txBody>
          <a:bodyPr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（一）一词多义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一般说来，一个文言实词诸多义项之间会有一定的联系，其中有一个是本义，其他义项则是它的引申义、比喻义或假借义。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262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1.本单元一词多义重点实词</a:t>
            </a:r>
            <a:endParaRPr lang="zh-CN" altLang="en-US" sz="2400" b="1">
              <a:solidFill>
                <a:srgbClr val="2626F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其名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鲲（叫做）               化而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鸟（成为）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学半（同“敩”，教导。）     学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半（动词，向别人学习）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故人不独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其亲（动词，以……为亲）     故人不独亲其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（名词，父母）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不独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其子（动词，以……为子）         不独子其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（名词，子女）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虽有千里之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（才能，本领）     安求其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千里也（能够）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之不以其道（用马鞭驱赶）     执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策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而临之（马鞭）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6560" y="222250"/>
            <a:ext cx="3225165" cy="531495"/>
            <a:chOff x="791" y="378"/>
            <a:chExt cx="5079" cy="883"/>
          </a:xfrm>
        </p:grpSpPr>
        <p:sp>
          <p:nvSpPr>
            <p:cNvPr id="11" name="文本框 10"/>
            <p:cNvSpPr txBox="1"/>
            <p:nvPr>
              <p:custDataLst>
                <p:tags r:id="rId1"/>
              </p:custDataLst>
            </p:nvPr>
          </p:nvSpPr>
          <p:spPr>
            <a:xfrm>
              <a:off x="829" y="378"/>
              <a:ext cx="5041" cy="88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文言文基础知识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 descr="adfae3a7666ebd6064a5043a37faa4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" y="437"/>
              <a:ext cx="873" cy="8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2275" y="361315"/>
            <a:ext cx="11347450" cy="435165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一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或尽粟一石（吃）        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马者不知其能千里而食也（同“饲”，喂）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千里马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有（经常）             且欲与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马等不可得（平常、普通）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2440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2.本单元一词多义重点虚词</a:t>
            </a:r>
            <a:endParaRPr lang="zh-CN" altLang="en-US" sz="2400" b="1">
              <a:solidFill>
                <a:srgbClr val="2440E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化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为鸟（连词，表顺承）    怒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飞（连词，表修饰）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名为鲲（代词，它的）       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正色邪？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远而无所至极邪（连词，表选择）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真不知马也（表示推测语气，恐怕）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真无马邪（表示加强诘问语气）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垂天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云（助词，的）    鹏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徙于南冥也（主谓之间，取消句子的独立性）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策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不以其道（代词，它）       我知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濠上也（代词，代“鱼之乐”这件事）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马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千里者（定语后置标志）    鸣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而不能通其意（音节助词，不译）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海运则将徙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南冥（到）         游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濠梁之上（介词，在）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6604_1*ζ_h_i*1_1_1"/>
  <p:tag name="KSO_WM_TEMPLATE_CATEGORY" val="diagram"/>
  <p:tag name="KSO_WM_TEMPLATE_INDEX" val="20216604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2_1*f*1"/>
  <p:tag name="KSO_WM_TEMPLATE_CATEGORY" val="diagram"/>
  <p:tag name="KSO_WM_TEMPLATE_INDEX" val="2021703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44"/>
  <p:tag name="KSO_WM_UNIT_SHOW_EDIT_AREA_INDICATION" val="1"/>
  <p:tag name="KSO_WM_CHIP_GROUPID" val="5e6b05596848fb12bee65ac8"/>
  <p:tag name="KSO_WM_CHIP_XID" val="5e6b05596848fb12bee65aca"/>
  <p:tag name="KSO_WM_UNIT_DEC_AREA_ID" val="07d42e7a557c480bb239dd4d36dd2d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a2f11842ffb24742be6c3c047d565ed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3"/>
  <p:tag name="KSO_WM_TEMPLATE_ASSEMBLE_GROUPID" val="6065703f4054ed1e2fb81493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032_1*i*1"/>
  <p:tag name="KSO_WM_TEMPLATE_CATEGORY" val="diagram"/>
  <p:tag name="KSO_WM_TEMPLATE_INDEX" val="20217032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99bd2141fac44da9ad18283ac7d2828f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f195998712faa657ab86"/>
  <p:tag name="KSO_WM_CHIP_XID" val="5fadf195998712faa657ab8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3f4054ed1e2fb81493"/>
  <p:tag name="KSO_WM_TEMPLATE_ASSEMBLE_GROUPID" val="6065703f4054ed1e2fb81493"/>
</p:tagLst>
</file>

<file path=ppt/tags/tag38.xml><?xml version="1.0" encoding="utf-8"?>
<p:tagLst xmlns:p="http://schemas.openxmlformats.org/presentationml/2006/main">
  <p:tag name="KSO_WM_BEAUTIFY_FLAG" val="#wm#"/>
  <p:tag name="KSO_WM_TEMPLATE_CATEGORY" val="diagram"/>
  <p:tag name="KSO_WM_TEMPLATE_INDEX" val="20217032"/>
  <p:tag name="KSO_WM_SLIDE_ID" val="diagram20217032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LAYOUT_INFO" val="{&quot;direction&quot;:1,&quot;id&quot;:&quot;2021-04-01T16:15:33&quot;,&quot;maxSize&quot;:{&quot;size1&quot;:58.8},&quot;minSize&quot;:{&quot;size1&quot;:38.8},&quot;normalSize&quot;:{&quot;size1&quot;:56.45625},&quot;subLayout&quot;:[{&quot;id&quot;:&quot;2021-04-01T16:15:33&quot;,&quot;margin&quot;:{&quot;bottom&quot;:1.6929999589920044,&quot;left&quot;:2.117000102996826,&quot;right&quot;:0,&quot;top&quot;:1.6929999589920044},&quot;type&quot;:0},{&quot;id&quot;:&quot;2021-04-01T16:15:33&quot;,&quot;margin&quot;:{&quot;bottom&quot;:1.6929999589920044,&quot;left&quot;:1.6929999589920044,&quot;right&quot;:1.6929999589920044,&quot;top&quot;:1.6929999589920044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195998712faa657ab87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046a24402aa84fab9950226b440a17c8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20916184201d4f298034d43814fcc4fa&quot;,&quot;fill_align&quot;:&quot;lb&quot;,&quot;chip_types&quot;:[&quot;text&quot;]}]]"/>
  <p:tag name="KSO_WM_CHIP_DECFILLPROP" val="[]"/>
  <p:tag name="KSO_WM_SLIDE_TYPE" val="text"/>
  <p:tag name="KSO_WM_SLIDE_SIZE" val="888*348"/>
  <p:tag name="KSO_WM_SLIDE_POSITION" val="0*95"/>
  <p:tag name="KSO_WM_CHIP_GROUPID" val="5fadf195998712faa657ab86"/>
  <p:tag name="KSO_WM_SLIDE_BK_DARK_LIGHT" val="2"/>
  <p:tag name="KSO_WM_SLIDE_BACKGROUND_TYPE" val="general"/>
  <p:tag name="KSO_WM_SLIDE_SUPPORT_FEATURE_TYPE" val="8"/>
  <p:tag name="KSO_WM_SLIDE_SUBTYPE" val="picTxt"/>
  <p:tag name="KSO_WM_TEMPLATE_ASSEMBLE_XID" val="6065703f4054ed1e2fb81493"/>
  <p:tag name="KSO_WM_TEMPLATE_ASSEMBLE_GROUPID" val="6065703f4054ed1e2fb81493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GROUPID" val="5e757e9369be4861f5f8615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5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10:24&quot;,&quot;maxSize&quot;:{&quot;size1&quot;:51.299999999999997},&quot;minSize&quot;:{&quot;size1&quot;:36.299999999999997},&quot;normalSize&quot;:{&quot;size1&quot;:36.662500000000001},&quot;subLayout&quot;:[{&quot;id&quot;:&quot;2021-04-01T15:10:24&quot;,&quot;margin&quot;:{&quot;bottom&quot;:3.8450000286102295,&quot;left&quot;:2.5399999618530273,&quot;right&quot;:0,&quot;top&quot;:3.8450000286102295},&quot;type&quot;:0},{&quot;id&quot;:&quot;2021-04-01T15:10:24&quot;,&quot;margin&quot;:{&quot;bottom&quot;:2.5750000476837158,&quot;left&quot;:1.2439998388290405,&quot;right&quot;:2.1519999504089355,&quot;top&quot;:2.5750000476837158},&quot;type&quot;:0}],&quot;type&quot;:0}"/>
  <p:tag name="KSO_WM_SLIDE_POSITION" val="36*23"/>
  <p:tag name="KSO_WM_SLIDE_RATIO" val="1.777778"/>
  <p:tag name="KSO_WM_SLIDE_SIZE" val="888*481"/>
  <p:tag name="KSO_WM_SLIDE_SUBTYPE" val="picTxt"/>
  <p:tag name="KSO_WM_SLIDE_SUPPORT_FEATURE_TYPE" val="7"/>
  <p:tag name="KSO_WM_SLIDE_TYPE" val="text"/>
  <p:tag name="KSO_WM_TAG_VERSION" val="1.0"/>
  <p:tag name="KSO_WM_TEMPLATE_ASSEMBLE_GROUPID" val="60656ea44054ed1e2fb7fce3"/>
  <p:tag name="KSO_WM_TEMPLATE_ASSEMBLE_XID" val="60656ea44054ed1e2fb7fce3"/>
  <p:tag name="KSO_WM_TEMPLATE_CATEGORY" val="diagram"/>
  <p:tag name="KSO_WM_TEMPLATE_COLOR_TYPE" val="1"/>
  <p:tag name="KSO_WM_TEMPLATE_INDEX" val="20211053"/>
  <p:tag name="KSO_WM_TEMPLATE_MASTER_TYPE" val="0"/>
  <p:tag name="KSO_WM_TEMPLATE_SUBCATEGORY" val="2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KSO_WM_UNIT_TABLE_BEAUTIFY" val="smartTable{2cd04466-a8ea-402e-8a5d-2cd0c1a75cac}"/>
</p:tagLst>
</file>

<file path=ppt/tags/tag57.xml><?xml version="1.0" encoding="utf-8"?>
<p:tagLst xmlns:p="http://schemas.openxmlformats.org/presentationml/2006/main">
  <p:tag name="COMMONDATA" val="eyJoZGlkIjoiNzg2YzE2ODM4NmUxMGY4NTMzZjdhZTM4MDk5MTMwNmIifQ=="/>
  <p:tag name="KSO_WPP_MARK_KEY" val="026b36c1-7ad7-43a8-83f9-45d1b45e56e3"/>
  <p:tag name="commondata" val="eyJoZGlkIjoiNjZlYjdiN2ExNzgwNmVhZDgzY2QyN2FlOTgzYzA5MDE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20222</Words>
  <Application>WPS 演示</Application>
  <PresentationFormat/>
  <Paragraphs>838</Paragraphs>
  <Slides>70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7" baseType="lpstr">
      <vt:lpstr>Arial</vt:lpstr>
      <vt:lpstr>宋体</vt:lpstr>
      <vt:lpstr>Wingdings</vt:lpstr>
      <vt:lpstr>Calibri</vt:lpstr>
      <vt:lpstr>Calibri Light</vt:lpstr>
      <vt:lpstr>微软雅黑</vt:lpstr>
      <vt:lpstr>Times New Roman</vt:lpstr>
      <vt:lpstr>Arial Unicode MS</vt:lpstr>
      <vt:lpstr>微软雅黑 Light</vt:lpstr>
      <vt:lpstr>楷体</vt:lpstr>
      <vt:lpstr>黑体</vt:lpstr>
      <vt:lpstr>华文楷体</vt:lpstr>
      <vt:lpstr>Segoe UI</vt:lpstr>
      <vt:lpstr>NEU-BZ-S92</vt:lpstr>
      <vt:lpstr>Segoe Print</vt:lpstr>
      <vt:lpstr>方正书宋_GBK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4</cp:revision>
  <dcterms:created xsi:type="dcterms:W3CDTF">2017-11-13T08:28:00Z</dcterms:created>
  <dcterms:modified xsi:type="dcterms:W3CDTF">2025-06-24T06:02:08Z</dcterms:modified>
  <cp:version>7565580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0D534BD0A50E4BDEA7D154278D2F37B6_12</vt:lpwstr>
  </property>
</Properties>
</file>