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2854" r:id="rId2"/>
    <p:sldId id="2857" r:id="rId3"/>
    <p:sldId id="2856" r:id="rId4"/>
    <p:sldId id="2836" r:id="rId5"/>
    <p:sldId id="2867" r:id="rId6"/>
    <p:sldId id="2858" r:id="rId7"/>
    <p:sldId id="2866" r:id="rId8"/>
    <p:sldId id="2859" r:id="rId9"/>
    <p:sldId id="2839" r:id="rId10"/>
    <p:sldId id="2864" r:id="rId11"/>
    <p:sldId id="2871" r:id="rId12"/>
    <p:sldId id="2872" r:id="rId13"/>
    <p:sldId id="2873" r:id="rId14"/>
    <p:sldId id="2874" r:id="rId15"/>
    <p:sldId id="2868" r:id="rId16"/>
    <p:sldId id="2877" r:id="rId17"/>
    <p:sldId id="2851" r:id="rId18"/>
    <p:sldId id="2875" r:id="rId19"/>
    <p:sldId id="2838" r:id="rId20"/>
    <p:sldId id="2853" r:id="rId21"/>
    <p:sldId id="2878" r:id="rId22"/>
    <p:sldId id="2850" r:id="rId23"/>
    <p:sldId id="2880" r:id="rId24"/>
    <p:sldId id="2831" r:id="rId25"/>
    <p:sldId id="2879" r:id="rId26"/>
    <p:sldId id="2827" r:id="rId27"/>
    <p:sldId id="2860" r:id="rId28"/>
    <p:sldId id="2870" r:id="rId29"/>
  </p:sldIdLst>
  <p:sldSz cx="12858750" cy="7232650"/>
  <p:notesSz cx="6858000" cy="9144000"/>
  <p:custDataLst>
    <p:tags r:id="rId3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28">
          <p15:clr>
            <a:srgbClr val="A4A3A4"/>
          </p15:clr>
        </p15:guide>
        <p15:guide id="2" orient="horz" pos="4183">
          <p15:clr>
            <a:srgbClr val="A4A3A4"/>
          </p15:clr>
        </p15:guide>
        <p15:guide id="3" pos="4050">
          <p15:clr>
            <a:srgbClr val="A4A3A4"/>
          </p15:clr>
        </p15:guide>
        <p15:guide id="4" pos="557">
          <p15:clr>
            <a:srgbClr val="A4A3A4"/>
          </p15:clr>
        </p15:guide>
        <p15:guide id="5" pos="7497">
          <p15:clr>
            <a:srgbClr val="A4A3A4"/>
          </p15:clr>
        </p15:guide>
        <p15:guide id="6" pos="690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18" autoAdjust="0"/>
    <p:restoredTop sz="95317" autoAdjust="0"/>
  </p:normalViewPr>
  <p:slideViewPr>
    <p:cSldViewPr>
      <p:cViewPr varScale="1">
        <p:scale>
          <a:sx n="63" d="100"/>
          <a:sy n="63" d="100"/>
        </p:scale>
        <p:origin x="-138" y="-468"/>
      </p:cViewPr>
      <p:guideLst>
        <p:guide orient="horz" pos="328"/>
        <p:guide orient="horz" pos="4183"/>
        <p:guide pos="4050"/>
        <p:guide pos="557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997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2021-6-27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0654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t>2021-6-27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52535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9269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DB860D-56C1-4361-9B5F-A1AE2BF324F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19740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DB860D-56C1-4361-9B5F-A1AE2BF324F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0498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8C319-592B-4604-8379-677AD2D98A7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70034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645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0660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9924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9205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78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7819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04586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02006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16901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495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2021-6-27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180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/>
          <p:nvPr userDrawn="1"/>
        </p:nvSpPr>
        <p:spPr>
          <a:xfrm>
            <a:off x="362744" y="269591"/>
            <a:ext cx="3067050" cy="378111"/>
          </a:xfrm>
          <a:prstGeom prst="rect">
            <a:avLst/>
          </a:prstGeom>
        </p:spPr>
        <p:txBody>
          <a:bodyPr vert="horz" lIns="96424" tIns="48213" rIns="96424" bIns="48213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18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90423-1941-4FF9-B996-1FD5CC7B1927}" type="datetimeFigureOut">
              <a:rPr lang="zh-CN" altLang="en-US"/>
              <a:t>2021-6-27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F0CF07-18A3-475C-83A8-3F91B86A16E2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180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64406" y="2246813"/>
            <a:ext cx="10929938" cy="155033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28813" y="4098502"/>
            <a:ext cx="9001125" cy="184834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426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858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284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711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143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569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996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428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93CC3-0D70-4D8C-A439-7CD77ABFD1F4}" type="datetimeFigureOut">
              <a:rPr lang="zh-CN" altLang="en-US" smtClean="0"/>
              <a:t>2021-6-27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00DD3-B8DE-45FA-B3C1-79966D1DF02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180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1"/>
            <a:ext cx="12858750" cy="723265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84000"/>
                </a:schemeClr>
              </a:gs>
              <a:gs pos="56000">
                <a:srgbClr val="FCFDFA">
                  <a:alpha val="88000"/>
                </a:srgbClr>
              </a:gs>
              <a:gs pos="100000">
                <a:schemeClr val="bg1">
                  <a:alpha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9" tIns="48215" rIns="96429" bIns="48215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 advTm="18000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2021-6-27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 spd="slow" advTm="180000"/>
  <p:txStyles>
    <p:titleStyle>
      <a:lvl1pPr algn="l" defTabSz="964565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300" indent="-241300" algn="l" defTabSz="964565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5" kern="1200">
          <a:solidFill>
            <a:schemeClr val="tx1"/>
          </a:solidFill>
          <a:latin typeface="+mn-lt"/>
          <a:ea typeface="+mn-ea"/>
          <a:cs typeface="+mn-cs"/>
        </a:defRPr>
      </a:lvl1pPr>
      <a:lvl2pPr marL="723265" indent="-241300" algn="l" defTabSz="964565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30" kern="1200">
          <a:solidFill>
            <a:schemeClr val="tx1"/>
          </a:solidFill>
          <a:latin typeface="+mn-lt"/>
          <a:ea typeface="+mn-ea"/>
          <a:cs typeface="+mn-cs"/>
        </a:defRPr>
      </a:lvl2pPr>
      <a:lvl3pPr marL="1205230" indent="-241300" algn="l" defTabSz="964565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10" kern="1200">
          <a:solidFill>
            <a:schemeClr val="tx1"/>
          </a:solidFill>
          <a:latin typeface="+mn-lt"/>
          <a:ea typeface="+mn-ea"/>
          <a:cs typeface="+mn-cs"/>
        </a:defRPr>
      </a:lvl3pPr>
      <a:lvl4pPr marL="1687830" indent="-241300" algn="l" defTabSz="964565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169795" indent="-241300" algn="l" defTabSz="964565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651760" indent="-241300" algn="l" defTabSz="964565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3134360" indent="-241300" algn="l" defTabSz="964565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616325" indent="-241300" algn="l" defTabSz="964565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4098290" indent="-241300" algn="l" defTabSz="964565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8196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6456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46530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2849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41109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93060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7502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56990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b48216f46aad5c29cc0b755a63206473.png"/>
          <p:cNvPicPr>
            <a:picLocks noChangeAspect="1" noChangeArrowheads="1"/>
          </p:cNvPicPr>
          <p:nvPr/>
        </p:nvPicPr>
        <p:blipFill>
          <a:blip r:embed="rId2"/>
          <a:srcRect t="14819" r="6522"/>
          <a:stretch>
            <a:fillRect/>
          </a:stretch>
        </p:blipFill>
        <p:spPr bwMode="auto">
          <a:xfrm>
            <a:off x="0" y="1589658"/>
            <a:ext cx="6192688" cy="5642992"/>
          </a:xfrm>
          <a:prstGeom prst="rect">
            <a:avLst/>
          </a:prstGeom>
          <a:noFill/>
        </p:spPr>
      </p:pic>
      <p:sp>
        <p:nvSpPr>
          <p:cNvPr id="6" name="文本框 10"/>
          <p:cNvSpPr txBox="1"/>
          <p:nvPr/>
        </p:nvSpPr>
        <p:spPr>
          <a:xfrm>
            <a:off x="2468935" y="1744117"/>
            <a:ext cx="9865096" cy="74635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4400" b="1" smtClean="0">
                <a:solidFill>
                  <a:schemeClr val="accent1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中考基础部分高效梳理及新题型技巧</a:t>
            </a:r>
            <a:endParaRPr lang="zh-CN" altLang="en-US" sz="4400" b="1">
              <a:solidFill>
                <a:schemeClr val="accent1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</p:spTree>
  </p:cSld>
  <p:clrMapOvr>
    <a:masterClrMapping/>
  </p:clrMapOvr>
  <p:transition spd="slow" advTm="18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b48216f46aad5c29cc0b755a63206473.png"/>
          <p:cNvPicPr>
            <a:picLocks noChangeAspect="1" noChangeArrowheads="1"/>
          </p:cNvPicPr>
          <p:nvPr/>
        </p:nvPicPr>
        <p:blipFill>
          <a:blip r:embed="rId2"/>
          <a:srcRect t="14819" r="6522"/>
          <a:stretch>
            <a:fillRect/>
          </a:stretch>
        </p:blipFill>
        <p:spPr bwMode="auto">
          <a:xfrm>
            <a:off x="0" y="1589658"/>
            <a:ext cx="6192688" cy="5642992"/>
          </a:xfrm>
          <a:prstGeom prst="rect">
            <a:avLst/>
          </a:prstGeom>
          <a:noFill/>
        </p:spPr>
      </p:pic>
      <p:sp>
        <p:nvSpPr>
          <p:cNvPr id="9" name="文本框 21"/>
          <p:cNvSpPr txBox="1"/>
          <p:nvPr/>
        </p:nvSpPr>
        <p:spPr>
          <a:xfrm>
            <a:off x="6285359" y="1960141"/>
            <a:ext cx="1872208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endParaRPr lang="zh-CN" altLang="en-US" sz="5400" b="1">
              <a:solidFill>
                <a:schemeClr val="accent1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21263" y="1168053"/>
            <a:ext cx="6429375" cy="5081519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000" b="1" smtClean="0">
                <a:cs typeface="Times New Roman" panose="02020603050405020304" pitchFamily="18" charset="0"/>
              </a:rPr>
              <a:t>1</a:t>
            </a:r>
            <a:r>
              <a:rPr lang="zh-CN" altLang="zh-CN" sz="2000" b="1" smtClean="0">
                <a:cs typeface="Times New Roman" panose="02020603050405020304" pitchFamily="18" charset="0"/>
              </a:rPr>
              <a:t>．文学常识考查常设置的错误点有：作家作品搭配错误，作家国别或所处时代错误，作品体裁归类错误，人物评价、形象分析错误等。解题时宜从这些方面考虑。</a:t>
            </a:r>
          </a:p>
          <a:p>
            <a:pPr marL="0"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000" b="1" smtClean="0">
                <a:cs typeface="Times New Roman" panose="02020603050405020304" pitchFamily="18" charset="0"/>
              </a:rPr>
              <a:t>2</a:t>
            </a:r>
            <a:r>
              <a:rPr lang="zh-CN" altLang="zh-CN" sz="2000" b="1" smtClean="0">
                <a:cs typeface="Times New Roman" panose="02020603050405020304" pitchFamily="18" charset="0"/>
              </a:rPr>
              <a:t>．文学常识侧重于识记，要准确掌握，主要复习手段是背诵。一可采用</a:t>
            </a:r>
            <a:r>
              <a:rPr lang="zh-CN" altLang="en-US" sz="2000" b="1" smtClean="0">
                <a:cs typeface="Times New Roman" panose="02020603050405020304" pitchFamily="18" charset="0"/>
              </a:rPr>
              <a:t>“</a:t>
            </a:r>
            <a:r>
              <a:rPr lang="zh-CN" altLang="zh-CN" sz="2000" b="1" smtClean="0">
                <a:cs typeface="Times New Roman" panose="02020603050405020304" pitchFamily="18" charset="0"/>
              </a:rPr>
              <a:t>各个击破法</a:t>
            </a:r>
            <a:r>
              <a:rPr lang="zh-CN" altLang="en-US" sz="2000" b="1" smtClean="0">
                <a:cs typeface="Times New Roman" panose="02020603050405020304" pitchFamily="18" charset="0"/>
              </a:rPr>
              <a:t>”</a:t>
            </a:r>
            <a:r>
              <a:rPr lang="zh-CN" altLang="zh-CN" sz="2000" b="1" smtClean="0">
                <a:cs typeface="Times New Roman" panose="02020603050405020304" pitchFamily="18" charset="0"/>
              </a:rPr>
              <a:t>，记住某一位作家的名</a:t>
            </a:r>
            <a:r>
              <a:rPr lang="en-US" altLang="zh-CN" sz="2000" b="1" smtClean="0">
                <a:cs typeface="Times New Roman" panose="02020603050405020304" pitchFamily="18" charset="0"/>
              </a:rPr>
              <a:t>(</a:t>
            </a:r>
            <a:r>
              <a:rPr lang="zh-CN" altLang="zh-CN" sz="2000" b="1" smtClean="0">
                <a:cs typeface="Times New Roman" panose="02020603050405020304" pitchFamily="18" charset="0"/>
              </a:rPr>
              <a:t>名、号</a:t>
            </a:r>
            <a:r>
              <a:rPr lang="en-US" altLang="zh-CN" sz="2000" b="1" smtClean="0">
                <a:cs typeface="Times New Roman" panose="02020603050405020304" pitchFamily="18" charset="0"/>
              </a:rPr>
              <a:t>)</a:t>
            </a:r>
            <a:r>
              <a:rPr lang="zh-CN" altLang="zh-CN" sz="2000" b="1" smtClean="0">
                <a:cs typeface="Times New Roman" panose="02020603050405020304" pitchFamily="18" charset="0"/>
              </a:rPr>
              <a:t>时</a:t>
            </a:r>
            <a:r>
              <a:rPr lang="en-US" altLang="zh-CN" sz="2000" b="1" smtClean="0">
                <a:cs typeface="Times New Roman" panose="02020603050405020304" pitchFamily="18" charset="0"/>
              </a:rPr>
              <a:t>(</a:t>
            </a:r>
            <a:r>
              <a:rPr lang="zh-CN" altLang="zh-CN" sz="2000" b="1" smtClean="0">
                <a:cs typeface="Times New Roman" panose="02020603050405020304" pitchFamily="18" charset="0"/>
              </a:rPr>
              <a:t>朝代</a:t>
            </a:r>
            <a:r>
              <a:rPr lang="en-US" altLang="zh-CN" sz="2000" b="1" smtClean="0">
                <a:cs typeface="Times New Roman" panose="02020603050405020304" pitchFamily="18" charset="0"/>
              </a:rPr>
              <a:t>)</a:t>
            </a:r>
            <a:r>
              <a:rPr lang="zh-CN" altLang="zh-CN" sz="2000" b="1" smtClean="0">
                <a:cs typeface="Times New Roman" panose="02020603050405020304" pitchFamily="18" charset="0"/>
              </a:rPr>
              <a:t>地</a:t>
            </a:r>
            <a:r>
              <a:rPr lang="en-US" altLang="zh-CN" sz="2000" b="1" smtClean="0">
                <a:cs typeface="Times New Roman" panose="02020603050405020304" pitchFamily="18" charset="0"/>
              </a:rPr>
              <a:t>(</a:t>
            </a:r>
            <a:r>
              <a:rPr lang="zh-CN" altLang="zh-CN" sz="2000" b="1" smtClean="0">
                <a:cs typeface="Times New Roman" panose="02020603050405020304" pitchFamily="18" charset="0"/>
              </a:rPr>
              <a:t>国别</a:t>
            </a:r>
            <a:r>
              <a:rPr lang="en-US" altLang="zh-CN" sz="2000" b="1" smtClean="0">
                <a:cs typeface="Times New Roman" panose="02020603050405020304" pitchFamily="18" charset="0"/>
              </a:rPr>
              <a:t>)</a:t>
            </a:r>
            <a:r>
              <a:rPr lang="zh-CN" altLang="zh-CN" sz="2000" b="1" smtClean="0">
                <a:cs typeface="Times New Roman" panose="02020603050405020304" pitchFamily="18" charset="0"/>
              </a:rPr>
              <a:t>评</a:t>
            </a:r>
            <a:r>
              <a:rPr lang="en-US" altLang="zh-CN" sz="2000" b="1" smtClean="0">
                <a:cs typeface="Times New Roman" panose="02020603050405020304" pitchFamily="18" charset="0"/>
              </a:rPr>
              <a:t>(</a:t>
            </a:r>
            <a:r>
              <a:rPr lang="zh-CN" altLang="zh-CN" sz="2000" b="1" smtClean="0">
                <a:cs typeface="Times New Roman" panose="02020603050405020304" pitchFamily="18" charset="0"/>
              </a:rPr>
              <a:t>评价身份</a:t>
            </a:r>
            <a:r>
              <a:rPr lang="en-US" altLang="zh-CN" sz="2000" b="1" smtClean="0">
                <a:cs typeface="Times New Roman" panose="02020603050405020304" pitchFamily="18" charset="0"/>
              </a:rPr>
              <a:t>)</a:t>
            </a:r>
            <a:r>
              <a:rPr lang="zh-CN" altLang="zh-CN" sz="2000" b="1" smtClean="0">
                <a:cs typeface="Times New Roman" panose="02020603050405020304" pitchFamily="18" charset="0"/>
              </a:rPr>
              <a:t>作</a:t>
            </a:r>
            <a:r>
              <a:rPr lang="en-US" altLang="zh-CN" sz="2000" b="1" smtClean="0">
                <a:cs typeface="Times New Roman" panose="02020603050405020304" pitchFamily="18" charset="0"/>
              </a:rPr>
              <a:t>(</a:t>
            </a:r>
            <a:r>
              <a:rPr lang="zh-CN" altLang="zh-CN" sz="2000" b="1" smtClean="0">
                <a:cs typeface="Times New Roman" panose="02020603050405020304" pitchFamily="18" charset="0"/>
              </a:rPr>
              <a:t>代表作品</a:t>
            </a:r>
            <a:r>
              <a:rPr lang="en-US" altLang="zh-CN" sz="2000" b="1" smtClean="0">
                <a:cs typeface="Times New Roman" panose="02020603050405020304" pitchFamily="18" charset="0"/>
              </a:rPr>
              <a:t>)</a:t>
            </a:r>
            <a:r>
              <a:rPr lang="zh-CN" altLang="zh-CN" sz="2000" b="1" smtClean="0">
                <a:cs typeface="Times New Roman" panose="02020603050405020304" pitchFamily="18" charset="0"/>
              </a:rPr>
              <a:t>；二可采用</a:t>
            </a:r>
            <a:r>
              <a:rPr lang="zh-CN" altLang="en-US" sz="2000" b="1" smtClean="0">
                <a:cs typeface="Times New Roman" panose="02020603050405020304" pitchFamily="18" charset="0"/>
              </a:rPr>
              <a:t>“</a:t>
            </a:r>
            <a:r>
              <a:rPr lang="zh-CN" altLang="zh-CN" sz="2000" b="1" smtClean="0">
                <a:cs typeface="Times New Roman" panose="02020603050405020304" pitchFamily="18" charset="0"/>
              </a:rPr>
              <a:t>坐标记忆法”，注意纵向</a:t>
            </a:r>
            <a:r>
              <a:rPr lang="en-US" altLang="zh-CN" sz="2000" b="1" smtClean="0">
                <a:cs typeface="Times New Roman" panose="02020603050405020304" pitchFamily="18" charset="0"/>
              </a:rPr>
              <a:t>(</a:t>
            </a:r>
            <a:r>
              <a:rPr lang="zh-CN" altLang="zh-CN" sz="2000" b="1" smtClean="0">
                <a:cs typeface="Times New Roman" panose="02020603050405020304" pitchFamily="18" charset="0"/>
              </a:rPr>
              <a:t>历史进程</a:t>
            </a:r>
            <a:r>
              <a:rPr lang="en-US" altLang="zh-CN" sz="2000" b="1" smtClean="0">
                <a:cs typeface="Times New Roman" panose="02020603050405020304" pitchFamily="18" charset="0"/>
              </a:rPr>
              <a:t>)</a:t>
            </a:r>
            <a:r>
              <a:rPr lang="zh-CN" altLang="zh-CN" sz="2000" b="1" smtClean="0">
                <a:cs typeface="Times New Roman" panose="02020603050405020304" pitchFamily="18" charset="0"/>
              </a:rPr>
              <a:t>横向</a:t>
            </a:r>
            <a:r>
              <a:rPr lang="en-US" altLang="zh-CN" sz="2000" b="1" smtClean="0">
                <a:cs typeface="Times New Roman" panose="02020603050405020304" pitchFamily="18" charset="0"/>
              </a:rPr>
              <a:t>(</a:t>
            </a:r>
            <a:r>
              <a:rPr lang="zh-CN" altLang="zh-CN" sz="2000" b="1" smtClean="0">
                <a:cs typeface="Times New Roman" panose="02020603050405020304" pitchFamily="18" charset="0"/>
              </a:rPr>
              <a:t>同一时期</a:t>
            </a:r>
            <a:r>
              <a:rPr lang="en-US" altLang="zh-CN" sz="2000" b="1" smtClean="0">
                <a:cs typeface="Times New Roman" panose="02020603050405020304" pitchFamily="18" charset="0"/>
              </a:rPr>
              <a:t>)</a:t>
            </a:r>
            <a:r>
              <a:rPr lang="zh-CN" altLang="zh-CN" sz="2000" b="1" smtClean="0">
                <a:cs typeface="Times New Roman" panose="02020603050405020304" pitchFamily="18" charset="0"/>
              </a:rPr>
              <a:t>两条线索，把特定作家作品放在特定“坐标”中去记忆；三可采用“列表比较记忆法”，同类型易混淆的知识点，可以列成表格区分清楚。</a:t>
            </a:r>
          </a:p>
          <a:p>
            <a:pPr marL="0" indent="0">
              <a:lnSpc>
                <a:spcPct val="150000"/>
              </a:lnSpc>
              <a:buFont typeface="Wingdings" panose="05000000000000000000" pitchFamily="2" charset="2"/>
              <a:buNone/>
            </a:pPr>
            <a:endParaRPr lang="en-US" altLang="zh-CN" b="1"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Tm="18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b48216f46aad5c29cc0b755a63206473.png"/>
          <p:cNvPicPr>
            <a:picLocks noChangeAspect="1" noChangeArrowheads="1"/>
          </p:cNvPicPr>
          <p:nvPr/>
        </p:nvPicPr>
        <p:blipFill>
          <a:blip r:embed="rId2"/>
          <a:srcRect t="14819" r="6522"/>
          <a:stretch>
            <a:fillRect/>
          </a:stretch>
        </p:blipFill>
        <p:spPr bwMode="auto">
          <a:xfrm>
            <a:off x="0" y="1589658"/>
            <a:ext cx="6192688" cy="5642992"/>
          </a:xfrm>
          <a:prstGeom prst="rect">
            <a:avLst/>
          </a:prstGeom>
          <a:noFill/>
        </p:spPr>
      </p:pic>
      <p:sp>
        <p:nvSpPr>
          <p:cNvPr id="9" name="文本框 21"/>
          <p:cNvSpPr txBox="1"/>
          <p:nvPr/>
        </p:nvSpPr>
        <p:spPr>
          <a:xfrm>
            <a:off x="6285359" y="1960141"/>
            <a:ext cx="1872208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endParaRPr lang="zh-CN" altLang="en-US" sz="5400" b="1">
              <a:solidFill>
                <a:schemeClr val="accent1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49255" y="1240061"/>
            <a:ext cx="6429375" cy="4619854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000" b="1" smtClean="0">
                <a:cs typeface="Times New Roman" panose="02020603050405020304" pitchFamily="18" charset="0"/>
              </a:rPr>
              <a:t>3</a:t>
            </a:r>
            <a:r>
              <a:rPr lang="zh-CN" altLang="zh-CN" sz="2000" b="1" smtClean="0">
                <a:cs typeface="Times New Roman" panose="02020603050405020304" pitchFamily="18" charset="0"/>
              </a:rPr>
              <a:t>．要透彻理解相关概念，比如关于史传，理解编年体、纪传体、国别体的不同特点；比如关于古代小说，理解笔记小说、讽刺小说、文言短篇小说的各自特点。在理解的基础上记忆，效果将会很明显。</a:t>
            </a:r>
          </a:p>
          <a:p>
            <a:pPr marL="0"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000" b="1" smtClean="0">
                <a:cs typeface="Times New Roman" panose="02020603050405020304" pitchFamily="18" charset="0"/>
              </a:rPr>
              <a:t>4. </a:t>
            </a:r>
            <a:r>
              <a:rPr lang="zh-CN" altLang="zh-CN" sz="2000" b="1" smtClean="0">
                <a:cs typeface="Times New Roman" panose="02020603050405020304" pitchFamily="18" charset="0"/>
              </a:rPr>
              <a:t>传统文化考查偏重于理解，近几年考试趋势综合性较强。常见题型：与诗句结合判断节气，与诗句结合判断描写对象，区别、选择对联上下联，区别、选择某纪念景点对联，谦敬辞正误判断，根据汉字演变推断字义等。</a:t>
            </a:r>
          </a:p>
          <a:p>
            <a:pPr marL="0" indent="0">
              <a:lnSpc>
                <a:spcPct val="150000"/>
              </a:lnSpc>
              <a:buFont typeface="Wingdings" panose="05000000000000000000" pitchFamily="2" charset="2"/>
              <a:buNone/>
            </a:pPr>
            <a:endParaRPr lang="en-US" altLang="zh-CN" sz="2000" b="1" smtClean="0"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Font typeface="Wingdings" panose="05000000000000000000" pitchFamily="2" charset="2"/>
              <a:buNone/>
            </a:pPr>
            <a:endParaRPr lang="en-US" altLang="zh-CN" b="1"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Tm="18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b48216f46aad5c29cc0b755a63206473.png"/>
          <p:cNvPicPr>
            <a:picLocks noChangeAspect="1" noChangeArrowheads="1"/>
          </p:cNvPicPr>
          <p:nvPr/>
        </p:nvPicPr>
        <p:blipFill>
          <a:blip r:embed="rId2"/>
          <a:srcRect t="14819" r="6522"/>
          <a:stretch>
            <a:fillRect/>
          </a:stretch>
        </p:blipFill>
        <p:spPr bwMode="auto">
          <a:xfrm>
            <a:off x="0" y="1589658"/>
            <a:ext cx="6192688" cy="5642992"/>
          </a:xfrm>
          <a:prstGeom prst="rect">
            <a:avLst/>
          </a:prstGeom>
          <a:noFill/>
        </p:spPr>
      </p:pic>
      <p:sp>
        <p:nvSpPr>
          <p:cNvPr id="9" name="文本框 21"/>
          <p:cNvSpPr txBox="1"/>
          <p:nvPr/>
        </p:nvSpPr>
        <p:spPr>
          <a:xfrm>
            <a:off x="6285359" y="1960141"/>
            <a:ext cx="1872208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endParaRPr lang="zh-CN" altLang="en-US" sz="5400" b="1">
              <a:solidFill>
                <a:schemeClr val="accent1"/>
              </a:solidFill>
              <a:latin typeface="方正舒体" panose="02010601030101010101" pitchFamily="2" charset="-122"/>
              <a:ea typeface="方正舒体" panose="02010601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93271" y="2320181"/>
            <a:ext cx="6429375" cy="32778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000" b="1" smtClean="0">
                <a:cs typeface="Times New Roman" panose="02020603050405020304" pitchFamily="18" charset="0"/>
              </a:rPr>
              <a:t>5</a:t>
            </a:r>
            <a:r>
              <a:rPr lang="zh-CN" altLang="zh-CN" sz="2000" b="1" smtClean="0">
                <a:cs typeface="Times New Roman" panose="02020603050405020304" pitchFamily="18" charset="0"/>
              </a:rPr>
              <a:t>．传统文化知识主要复习手段是广泛积累，加强记忆，认真理解。广泛积累：多读书，勤笔记，做到上知天文下知地理；加强记忆：归类整理，有意记忆，做到侃侃而谈、娓娓道来；认真理解：理出关键信息，整合题意要点，做到心中有数准确判断。</a:t>
            </a:r>
          </a:p>
          <a:p>
            <a:pPr marL="0" indent="0">
              <a:lnSpc>
                <a:spcPct val="150000"/>
              </a:lnSpc>
              <a:buFont typeface="Wingdings" panose="05000000000000000000" pitchFamily="2" charset="2"/>
              <a:buNone/>
            </a:pPr>
            <a:endParaRPr lang="en-US" altLang="zh-CN" sz="2000" b="1" smtClean="0"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Font typeface="Wingdings" panose="05000000000000000000" pitchFamily="2" charset="2"/>
              <a:buNone/>
            </a:pPr>
            <a:endParaRPr lang="en-US" altLang="zh-CN" b="1"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Tm="18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6"/>
          <p:cNvSpPr>
            <a:spLocks noEditPoints="1"/>
          </p:cNvSpPr>
          <p:nvPr/>
        </p:nvSpPr>
        <p:spPr bwMode="auto">
          <a:xfrm>
            <a:off x="3982982" y="2884708"/>
            <a:ext cx="294787" cy="314020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11845" tIns="55922" rIns="111845" bIns="55922" numCol="1" anchor="t" anchorCtr="0" compatLnSpc="1"/>
          <a:lstStyle/>
          <a:p>
            <a:pPr>
              <a:lnSpc>
                <a:spcPct val="120000"/>
              </a:lnSpc>
            </a:pPr>
            <a:endParaRPr lang="en-US" sz="2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reeform 11"/>
          <p:cNvSpPr>
            <a:spLocks noEditPoints="1"/>
          </p:cNvSpPr>
          <p:nvPr/>
        </p:nvSpPr>
        <p:spPr bwMode="auto">
          <a:xfrm>
            <a:off x="3940412" y="3771106"/>
            <a:ext cx="379927" cy="380332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11845" tIns="55922" rIns="111845" bIns="55922" numCol="1" anchor="t" anchorCtr="0" compatLnSpc="1"/>
          <a:lstStyle/>
          <a:p>
            <a:pPr>
              <a:lnSpc>
                <a:spcPct val="120000"/>
              </a:lnSpc>
            </a:pPr>
            <a:endParaRPr lang="en-US" sz="2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Freeform 21"/>
          <p:cNvSpPr>
            <a:spLocks noEditPoints="1"/>
          </p:cNvSpPr>
          <p:nvPr/>
        </p:nvSpPr>
        <p:spPr bwMode="auto">
          <a:xfrm>
            <a:off x="3968548" y="4723858"/>
            <a:ext cx="323653" cy="324672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2" h="403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11845" tIns="55922" rIns="111845" bIns="55922" numCol="1" anchor="t" anchorCtr="0" compatLnSpc="1"/>
          <a:lstStyle/>
          <a:p>
            <a:pPr>
              <a:lnSpc>
                <a:spcPct val="120000"/>
              </a:lnSpc>
            </a:pPr>
            <a:endParaRPr lang="en-US" sz="2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Freeform 26"/>
          <p:cNvSpPr/>
          <p:nvPr/>
        </p:nvSpPr>
        <p:spPr bwMode="auto">
          <a:xfrm>
            <a:off x="3997160" y="5620908"/>
            <a:ext cx="266431" cy="276316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11845" tIns="55922" rIns="111845" bIns="55922" numCol="1" anchor="t" anchorCtr="0" compatLnSpc="1"/>
          <a:lstStyle/>
          <a:p>
            <a:pPr>
              <a:lnSpc>
                <a:spcPct val="120000"/>
              </a:lnSpc>
            </a:pPr>
            <a:endParaRPr lang="en-US" sz="2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Rectangle 1436"/>
          <p:cNvSpPr>
            <a:spLocks noChangeArrowheads="1"/>
          </p:cNvSpPr>
          <p:nvPr/>
        </p:nvSpPr>
        <p:spPr bwMode="auto">
          <a:xfrm>
            <a:off x="4368909" y="3869168"/>
            <a:ext cx="718145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defTabSz="1118235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9" name="Rectangle 1436"/>
          <p:cNvSpPr>
            <a:spLocks noChangeArrowheads="1"/>
          </p:cNvSpPr>
          <p:nvPr/>
        </p:nvSpPr>
        <p:spPr bwMode="auto">
          <a:xfrm>
            <a:off x="4368909" y="4746995"/>
            <a:ext cx="718145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defTabSz="1118235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0" name="Rectangle 1436"/>
          <p:cNvSpPr>
            <a:spLocks noChangeArrowheads="1"/>
          </p:cNvSpPr>
          <p:nvPr/>
        </p:nvSpPr>
        <p:spPr bwMode="auto">
          <a:xfrm>
            <a:off x="4368909" y="5624818"/>
            <a:ext cx="718145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defTabSz="1118235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1" name="Rectangle 1436"/>
          <p:cNvSpPr>
            <a:spLocks noChangeArrowheads="1"/>
          </p:cNvSpPr>
          <p:nvPr/>
        </p:nvSpPr>
        <p:spPr bwMode="auto">
          <a:xfrm>
            <a:off x="4368909" y="2991343"/>
            <a:ext cx="718145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/>
          <a:p>
            <a:pPr defTabSz="1118235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540943" y="1312069"/>
            <a:ext cx="6429375" cy="4619854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000" b="1" smtClean="0">
                <a:cs typeface="Times New Roman" panose="02020603050405020304" pitchFamily="18" charset="0"/>
              </a:rPr>
              <a:t>(2019</a:t>
            </a:r>
            <a:r>
              <a:rPr lang="zh-CN" altLang="zh-CN" sz="2000" b="1" smtClean="0">
                <a:cs typeface="Times New Roman" panose="02020603050405020304" pitchFamily="18" charset="0"/>
              </a:rPr>
              <a:t>舟山、嘉兴</a:t>
            </a:r>
            <a:r>
              <a:rPr lang="en-US" altLang="zh-CN" sz="2000" b="1" smtClean="0">
                <a:cs typeface="Times New Roman" panose="02020603050405020304" pitchFamily="18" charset="0"/>
              </a:rPr>
              <a:t>)</a:t>
            </a:r>
            <a:r>
              <a:rPr lang="zh-CN" altLang="zh-CN" sz="2000" b="1" smtClean="0">
                <a:cs typeface="Times New Roman" panose="02020603050405020304" pitchFamily="18" charset="0"/>
              </a:rPr>
              <a:t>小嘉翻阅报刊，发现《嘉兴日报》《南湖晚报》上的很多标题颇有文化气息。从下列选项中选择一个你认为蕴含传统文化的标题，并说明理由。</a:t>
            </a:r>
            <a:r>
              <a:rPr lang="en-US" altLang="zh-CN" sz="2000" b="1" smtClean="0">
                <a:cs typeface="Times New Roman" panose="02020603050405020304" pitchFamily="18" charset="0"/>
              </a:rPr>
              <a:t>(3</a:t>
            </a:r>
            <a:r>
              <a:rPr lang="zh-CN" altLang="zh-CN" sz="2000" b="1" smtClean="0">
                <a:cs typeface="Times New Roman" panose="02020603050405020304" pitchFamily="18" charset="0"/>
              </a:rPr>
              <a:t>分</a:t>
            </a:r>
            <a:r>
              <a:rPr lang="en-US" altLang="zh-CN" sz="2000" b="1" smtClean="0">
                <a:cs typeface="Times New Roman" panose="02020603050405020304" pitchFamily="18" charset="0"/>
              </a:rPr>
              <a:t>)</a:t>
            </a:r>
            <a:endParaRPr lang="zh-CN" altLang="zh-CN" sz="2000" b="1" smtClean="0"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000" b="1" smtClean="0">
                <a:cs typeface="Times New Roman" panose="02020603050405020304" pitchFamily="18" charset="0"/>
              </a:rPr>
              <a:t>A</a:t>
            </a:r>
            <a:r>
              <a:rPr lang="zh-CN" altLang="zh-CN" sz="2000" b="1" smtClean="0">
                <a:cs typeface="Times New Roman" panose="02020603050405020304" pitchFamily="18" charset="0"/>
              </a:rPr>
              <a:t>．唯有苦练七十二变，方能笑对八十一难</a:t>
            </a:r>
            <a:r>
              <a:rPr lang="zh-CN" altLang="en-US" sz="2000" b="1" smtClean="0">
                <a:cs typeface="Times New Roman" panose="02020603050405020304" pitchFamily="18" charset="0"/>
              </a:rPr>
              <a:t>    </a:t>
            </a:r>
          </a:p>
          <a:p>
            <a:pPr marL="0"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000" b="1" smtClean="0">
                <a:cs typeface="Times New Roman" panose="02020603050405020304" pitchFamily="18" charset="0"/>
              </a:rPr>
              <a:t>B</a:t>
            </a:r>
            <a:r>
              <a:rPr lang="zh-CN" altLang="zh-CN" sz="2000" b="1" smtClean="0">
                <a:cs typeface="Times New Roman" panose="02020603050405020304" pitchFamily="18" charset="0"/>
              </a:rPr>
              <a:t>．院士专家桐乡行，“望闻问切</a:t>
            </a:r>
            <a:r>
              <a:rPr lang="zh-CN" altLang="en-US" sz="2000" b="1" smtClean="0">
                <a:cs typeface="Times New Roman" panose="02020603050405020304" pitchFamily="18" charset="0"/>
              </a:rPr>
              <a:t>”</a:t>
            </a:r>
            <a:r>
              <a:rPr lang="zh-CN" altLang="zh-CN" sz="2000" b="1" smtClean="0">
                <a:cs typeface="Times New Roman" panose="02020603050405020304" pitchFamily="18" charset="0"/>
              </a:rPr>
              <a:t>助发展</a:t>
            </a:r>
          </a:p>
          <a:p>
            <a:pPr marL="0"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000" b="1" smtClean="0">
                <a:cs typeface="Times New Roman" panose="02020603050405020304" pitchFamily="18" charset="0"/>
              </a:rPr>
              <a:t>C</a:t>
            </a:r>
            <a:r>
              <a:rPr lang="zh-CN" altLang="zh-CN" sz="2000" b="1" smtClean="0">
                <a:cs typeface="Times New Roman" panose="02020603050405020304" pitchFamily="18" charset="0"/>
              </a:rPr>
              <a:t>．叶落归</a:t>
            </a:r>
            <a:r>
              <a:rPr lang="zh-CN" altLang="en-US" sz="2000" b="1" smtClean="0">
                <a:cs typeface="Times New Roman" panose="02020603050405020304" pitchFamily="18" charset="0"/>
              </a:rPr>
              <a:t>“</a:t>
            </a:r>
            <a:r>
              <a:rPr lang="zh-CN" altLang="zh-CN" sz="2000" b="1" smtClean="0">
                <a:cs typeface="Times New Roman" panose="02020603050405020304" pitchFamily="18" charset="0"/>
              </a:rPr>
              <a:t>嘉</a:t>
            </a:r>
            <a:r>
              <a:rPr lang="zh-CN" altLang="en-US" sz="2000" b="1" smtClean="0">
                <a:cs typeface="Times New Roman" panose="02020603050405020304" pitchFamily="18" charset="0"/>
              </a:rPr>
              <a:t>”</a:t>
            </a:r>
            <a:r>
              <a:rPr lang="en-US" altLang="zh-CN" sz="2000" b="1" smtClean="0">
                <a:cs typeface="Times New Roman" panose="02020603050405020304" pitchFamily="18" charset="0"/>
              </a:rPr>
              <a:t>——</a:t>
            </a:r>
            <a:r>
              <a:rPr lang="zh-CN" altLang="zh-CN" sz="2000" b="1" smtClean="0">
                <a:cs typeface="Times New Roman" panose="02020603050405020304" pitchFamily="18" charset="0"/>
              </a:rPr>
              <a:t>吴云心的桑梓情</a:t>
            </a:r>
            <a:r>
              <a:rPr lang="zh-CN" altLang="en-US" sz="2000" b="1" smtClean="0">
                <a:cs typeface="Times New Roman" panose="02020603050405020304" pitchFamily="18" charset="0"/>
              </a:rPr>
              <a:t>    </a:t>
            </a:r>
          </a:p>
          <a:p>
            <a:pPr marL="0"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2000" b="1" smtClean="0">
                <a:cs typeface="Times New Roman" panose="02020603050405020304" pitchFamily="18" charset="0"/>
              </a:rPr>
              <a:t>D</a:t>
            </a:r>
            <a:r>
              <a:rPr lang="zh-CN" altLang="zh-CN" sz="2000" b="1" smtClean="0">
                <a:cs typeface="Times New Roman" panose="02020603050405020304" pitchFamily="18" charset="0"/>
              </a:rPr>
              <a:t>．</a:t>
            </a:r>
            <a:r>
              <a:rPr lang="zh-CN" altLang="en-US" sz="2000" b="1" smtClean="0">
                <a:cs typeface="Times New Roman" panose="02020603050405020304" pitchFamily="18" charset="0"/>
              </a:rPr>
              <a:t>“</a:t>
            </a:r>
            <a:r>
              <a:rPr lang="zh-CN" altLang="zh-CN" sz="2000" b="1" smtClean="0">
                <a:cs typeface="Times New Roman" panose="02020603050405020304" pitchFamily="18" charset="0"/>
              </a:rPr>
              <a:t>网红</a:t>
            </a:r>
            <a:r>
              <a:rPr lang="zh-CN" altLang="en-US" sz="2000" b="1" smtClean="0">
                <a:cs typeface="Times New Roman" panose="02020603050405020304" pitchFamily="18" charset="0"/>
              </a:rPr>
              <a:t>”</a:t>
            </a:r>
            <a:r>
              <a:rPr lang="zh-CN" altLang="zh-CN" sz="2000" b="1" smtClean="0">
                <a:cs typeface="Times New Roman" panose="02020603050405020304" pitchFamily="18" charset="0"/>
              </a:rPr>
              <a:t>只是激动一阵子，“心红</a:t>
            </a:r>
            <a:r>
              <a:rPr lang="zh-CN" altLang="en-US" sz="2000" b="1" smtClean="0">
                <a:cs typeface="Times New Roman" panose="02020603050405020304" pitchFamily="18" charset="0"/>
              </a:rPr>
              <a:t>”</a:t>
            </a:r>
            <a:r>
              <a:rPr lang="zh-CN" altLang="zh-CN" sz="2000" b="1" smtClean="0">
                <a:cs typeface="Times New Roman" panose="02020603050405020304" pitchFamily="18" charset="0"/>
              </a:rPr>
              <a:t>才能幸福一辈子</a:t>
            </a:r>
          </a:p>
          <a:p>
            <a:pPr marL="0" indent="0">
              <a:lnSpc>
                <a:spcPct val="150000"/>
              </a:lnSpc>
              <a:buFont typeface="Wingdings" panose="05000000000000000000" pitchFamily="2" charset="2"/>
              <a:buNone/>
            </a:pPr>
            <a:endParaRPr lang="en-US" altLang="zh-CN" b="1"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Tm="18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3" grpId="0" animBg="1"/>
      <p:bldP spid="28" grpId="0"/>
      <p:bldP spid="29" grpId="0"/>
      <p:bldP spid="30" grpId="0"/>
      <p:bldP spid="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2143125" y="758825"/>
          <a:ext cx="8516938" cy="5486400"/>
        </p:xfrm>
        <a:graphic>
          <a:graphicData uri="http://schemas.openxmlformats.org/drawingml/2006/table">
            <a:tbl>
              <a:tblPr/>
              <a:tblGrid>
                <a:gridCol w="879475"/>
                <a:gridCol w="1757363"/>
                <a:gridCol w="1050925"/>
                <a:gridCol w="4829175"/>
              </a:tblGrid>
              <a:tr h="139700">
                <a:tc>
                  <a:txBody>
                    <a:bodyPr/>
                    <a:lstStyle/>
                    <a:p>
                      <a:pPr marL="0" marR="0" lvl="0" indent="0" algn="ctr" defTabSz="6527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分值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7424" marR="5742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527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等级描述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7424" marR="5742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527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选项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7424" marR="5742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527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答案示例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7424" marR="5742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1675">
                <a:tc rowSpan="2">
                  <a:txBody>
                    <a:bodyPr/>
                    <a:lstStyle/>
                    <a:p>
                      <a:pPr marL="0" marR="0" lvl="0" indent="0" algn="l" defTabSz="6527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</a:t>
                      </a: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6527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Tx/>
                        <a:buNone/>
                      </a:pP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6527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6527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Tx/>
                        <a:buNone/>
                      </a:pP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57424" marR="5742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6527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Tx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选项正确，理由合理，分析全面</a:t>
                      </a: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6527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Tx/>
                        <a:buNone/>
                      </a:pP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57424" marR="5742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527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B</a:t>
                      </a: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6527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7424" marR="5742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527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Tx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“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望闻问切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”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是中医诊病的四种方法，即望诊、闻诊、问诊、切诊。标题借用了古代中医用语。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7424" marR="5742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98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527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6527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</a:t>
                      </a: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6527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7424" marR="5742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527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标题借用典故“桑梓”。古时住宅旁常栽桑树和梓树。后人用“桑梓”指代故乡，“桑梓之情”就是思乡之情。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7424" marR="5742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1975">
                <a:tc rowSpan="4">
                  <a:txBody>
                    <a:bodyPr/>
                    <a:lstStyle/>
                    <a:p>
                      <a:pPr marL="0" marR="0" lvl="0" indent="0" algn="l" defTabSz="6527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57424" marR="5742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l" defTabSz="6527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Tx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选项正确，但理由不充分或分析不到位</a:t>
                      </a: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6527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Tx/>
                        <a:buNone/>
                      </a:pPr>
                      <a:endParaRPr kumimoji="0" lang="en-US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57424" marR="5742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527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A</a:t>
                      </a: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7424" marR="5742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527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Tx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标题中的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“</a:t>
                      </a: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七十二变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”“</a:t>
                      </a: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八十一难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”</a:t>
                      </a: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借用了名著《西游记》中的有关情节。</a:t>
                      </a: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7424" marR="5742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98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527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B</a:t>
                      </a: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ctr" defTabSz="6527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Tx/>
                        <a:buNone/>
                      </a:pP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7424" marR="5742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527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Tx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标题借用了古代中医用语。</a:t>
                      </a: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7424" marR="5742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6527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C</a:t>
                      </a: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7424" marR="5742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527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Tx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标题借用典故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“</a:t>
                      </a: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桑梓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”</a:t>
                      </a: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。</a:t>
                      </a: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7424" marR="5742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7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527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Tx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叶落归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“</a:t>
                      </a: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嘉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”</a:t>
                      </a: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，用了谐音，一语双关。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7424" marR="5742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988">
                <a:tc rowSpan="3">
                  <a:txBody>
                    <a:bodyPr/>
                    <a:lstStyle/>
                    <a:p>
                      <a:pPr marL="0" marR="0" lvl="0" indent="0" algn="ctr" defTabSz="6527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</a:t>
                      </a: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7424" marR="5742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6527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Tx/>
                        <a:buNone/>
                      </a:pPr>
                      <a:r>
                        <a:rPr kumimoji="0" lang="zh-CN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选项正确，无理由或理由错误</a:t>
                      </a: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7424" marR="5742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527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 </a:t>
                      </a: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7424" marR="5742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6527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6527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6527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6527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7424" marR="5742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98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527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B</a:t>
                      </a: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7424" marR="5742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527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 </a:t>
                      </a: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7424" marR="5742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280988">
                <a:tc>
                  <a:txBody>
                    <a:bodyPr/>
                    <a:lstStyle/>
                    <a:p>
                      <a:pPr marL="0" marR="0" lvl="0" indent="0" algn="ctr" defTabSz="6527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</a:t>
                      </a: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7424" marR="5742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527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选项错误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7424" marR="5742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527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Tx/>
                        <a:buNone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</a:t>
                      </a:r>
                      <a:endParaRPr kumimoji="0" lang="zh-CN" altLang="zh-CN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7424" marR="5742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5278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标题中的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“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网红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”“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心红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”</a:t>
                      </a: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借用了现代流行语。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7424" marR="57424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 advTm="18000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/>
          <p:nvPr/>
        </p:nvGrpSpPr>
        <p:grpSpPr>
          <a:xfrm>
            <a:off x="5600322" y="1966105"/>
            <a:ext cx="1549133" cy="858132"/>
            <a:chOff x="1006929" y="751325"/>
            <a:chExt cx="10178143" cy="2310901"/>
          </a:xfrm>
        </p:grpSpPr>
        <p:sp>
          <p:nvSpPr>
            <p:cNvPr id="12" name="矩形 11"/>
            <p:cNvSpPr/>
            <p:nvPr/>
          </p:nvSpPr>
          <p:spPr>
            <a:xfrm>
              <a:off x="1006929" y="1105638"/>
              <a:ext cx="10178143" cy="1956588"/>
            </a:xfrm>
            <a:prstGeom prst="rect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3784488" y="751325"/>
              <a:ext cx="4751649" cy="7086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5910690" y="1613777"/>
            <a:ext cx="947974" cy="836029"/>
          </a:xfrm>
          <a:prstGeom prst="rect">
            <a:avLst/>
          </a:prstGeom>
          <a:noFill/>
        </p:spPr>
        <p:txBody>
          <a:bodyPr wrap="square" lIns="96423" tIns="48212" rIns="96423" bIns="48212" rtlCol="0">
            <a:spAutoFit/>
          </a:bodyPr>
          <a:lstStyle/>
          <a:p>
            <a:pPr algn="ctr"/>
            <a:r>
              <a:rPr lang="en-US" altLang="zh-CN" sz="4800" smtClean="0">
                <a:solidFill>
                  <a:schemeClr val="accent1"/>
                </a:solidFill>
                <a:latin typeface="DFKai-SB" pitchFamily="65" charset="-120"/>
                <a:ea typeface="DFKai-SB" pitchFamily="65" charset="-120"/>
              </a:rPr>
              <a:t>02</a:t>
            </a:r>
            <a:endParaRPr lang="zh-CN" altLang="en-US" sz="4800">
              <a:solidFill>
                <a:schemeClr val="accent1"/>
              </a:solidFill>
              <a:latin typeface="DFKai-SB" pitchFamily="65" charset="-120"/>
              <a:ea typeface="DFKai-SB" pitchFamily="65" charset="-12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621063" y="3159502"/>
            <a:ext cx="5976663" cy="651363"/>
          </a:xfrm>
          <a:prstGeom prst="rect">
            <a:avLst/>
          </a:prstGeom>
          <a:noFill/>
        </p:spPr>
        <p:txBody>
          <a:bodyPr wrap="square" lIns="96423" tIns="48212" rIns="96423" bIns="48212" rtlCol="0" anchor="ctr">
            <a:spAutoFit/>
          </a:bodyPr>
          <a:lstStyle/>
          <a:p>
            <a:pPr algn="dist"/>
            <a:r>
              <a:rPr lang="zh-CN" altLang="zh-CN" sz="3600" b="1" smtClean="0"/>
              <a:t>近年新题型及做题技巧梳理</a:t>
            </a:r>
            <a:endParaRPr lang="zh-CN" altLang="en-US" sz="3400">
              <a:solidFill>
                <a:schemeClr val="accent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9" name="Picture 2" descr="F:\b48216f46aad5c29cc0b755a63206473.png"/>
          <p:cNvPicPr>
            <a:picLocks noChangeAspect="1" noChangeArrowheads="1"/>
          </p:cNvPicPr>
          <p:nvPr/>
        </p:nvPicPr>
        <p:blipFill>
          <a:blip r:embed="rId2"/>
          <a:srcRect t="14819" r="6522"/>
          <a:stretch>
            <a:fillRect/>
          </a:stretch>
        </p:blipFill>
        <p:spPr bwMode="auto">
          <a:xfrm>
            <a:off x="308695" y="3052043"/>
            <a:ext cx="4587849" cy="4180607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8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4" y="1655866"/>
            <a:ext cx="3192188" cy="2890828"/>
          </a:xfrm>
          <a:prstGeom prst="rect">
            <a:avLst/>
          </a:prstGeom>
          <a:blipFill dpi="0"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220818" y="1655866"/>
            <a:ext cx="3194420" cy="2890828"/>
          </a:xfrm>
          <a:prstGeom prst="rect">
            <a:avLst/>
          </a:prstGeom>
          <a:blipFill dpi="0"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443514" y="1655866"/>
            <a:ext cx="3194421" cy="2890828"/>
          </a:xfrm>
          <a:prstGeom prst="rect">
            <a:avLst/>
          </a:prstGeom>
          <a:blipFill dpi="0" rotWithShape="1"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9666210" y="1655866"/>
            <a:ext cx="3192188" cy="2890828"/>
          </a:xfrm>
          <a:prstGeom prst="rect">
            <a:avLst/>
          </a:prstGeom>
          <a:blipFill dpi="0"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文本框 66"/>
          <p:cNvSpPr txBox="1">
            <a:spLocks noChangeArrowheads="1"/>
          </p:cNvSpPr>
          <p:nvPr/>
        </p:nvSpPr>
        <p:spPr bwMode="auto">
          <a:xfrm>
            <a:off x="6717406" y="5280308"/>
            <a:ext cx="5328543" cy="18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endParaRPr lang="en-GB" altLang="zh-CN" sz="9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89015" y="4696445"/>
            <a:ext cx="6429375" cy="21698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b="1" smtClean="0">
                <a:cs typeface="Times New Roman" panose="02020603050405020304" pitchFamily="18" charset="0"/>
              </a:rPr>
              <a:t>【考试目标】</a:t>
            </a:r>
          </a:p>
          <a:p>
            <a:pPr marL="0"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b="1" smtClean="0">
                <a:cs typeface="Times New Roman" panose="02020603050405020304" pitchFamily="18" charset="0"/>
              </a:rPr>
              <a:t>1</a:t>
            </a:r>
            <a:r>
              <a:rPr lang="zh-CN" altLang="zh-CN" b="1" smtClean="0">
                <a:cs typeface="Times New Roman" panose="02020603050405020304" pitchFamily="18" charset="0"/>
              </a:rPr>
              <a:t>．了解作品的基本内容，把握作品的思想意义和价值取向。</a:t>
            </a:r>
          </a:p>
          <a:p>
            <a:pPr marL="0"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b="1" smtClean="0">
                <a:cs typeface="Times New Roman" panose="02020603050405020304" pitchFamily="18" charset="0"/>
              </a:rPr>
              <a:t>2</a:t>
            </a:r>
            <a:r>
              <a:rPr lang="zh-CN" altLang="zh-CN" b="1" smtClean="0">
                <a:cs typeface="Times New Roman" panose="02020603050405020304" pitchFamily="18" charset="0"/>
              </a:rPr>
              <a:t>．对作品的主题、形象、语言等有自己的感受、体验和思考。</a:t>
            </a:r>
          </a:p>
          <a:p>
            <a:pPr marL="0"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b="1" smtClean="0">
                <a:cs typeface="Times New Roman" panose="02020603050405020304" pitchFamily="18" charset="0"/>
              </a:rPr>
              <a:t>【能力层次】</a:t>
            </a:r>
          </a:p>
          <a:p>
            <a:pPr marL="0"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b="1" smtClean="0">
                <a:cs typeface="Times New Roman" panose="02020603050405020304" pitchFamily="18" charset="0"/>
              </a:rPr>
              <a:t>a</a:t>
            </a:r>
            <a:r>
              <a:rPr lang="zh-CN" altLang="zh-CN" b="1" smtClean="0">
                <a:cs typeface="Times New Roman" panose="02020603050405020304" pitchFamily="18" charset="0"/>
              </a:rPr>
              <a:t>、</a:t>
            </a:r>
            <a:r>
              <a:rPr lang="en-US" altLang="zh-CN" b="1" smtClean="0">
                <a:cs typeface="Times New Roman" panose="02020603050405020304" pitchFamily="18" charset="0"/>
              </a:rPr>
              <a:t>b</a:t>
            </a:r>
            <a:r>
              <a:rPr lang="zh-CN" altLang="zh-CN" b="1" smtClean="0">
                <a:cs typeface="Times New Roman" panose="02020603050405020304" pitchFamily="18" charset="0"/>
              </a:rPr>
              <a:t>、</a:t>
            </a:r>
            <a:r>
              <a:rPr lang="en-US" altLang="zh-CN" b="1" smtClean="0">
                <a:cs typeface="Times New Roman" panose="02020603050405020304" pitchFamily="18" charset="0"/>
              </a:rPr>
              <a:t>c</a:t>
            </a:r>
            <a:endParaRPr lang="zh-CN" altLang="zh-CN" b="1"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68735" y="556054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/>
              <a:t>名著阅读</a:t>
            </a:r>
            <a:endParaRPr lang="zh-CN" altLang="en-US" sz="2800" b="1"/>
          </a:p>
        </p:txBody>
      </p:sp>
    </p:spTree>
  </p:cSld>
  <p:clrMapOvr>
    <a:masterClrMapping/>
  </p:clrMapOvr>
  <p:transition spd="slow" advTm="18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1" grpId="0" animBg="1"/>
      <p:bldP spid="42" grpId="0" animBg="1"/>
      <p:bldP spid="4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 noChangeAspect="1"/>
          </p:cNvGrpSpPr>
          <p:nvPr/>
        </p:nvGrpSpPr>
        <p:grpSpPr>
          <a:xfrm>
            <a:off x="308695" y="808013"/>
            <a:ext cx="3039300" cy="3154640"/>
            <a:chOff x="1365" y="-412"/>
            <a:chExt cx="4954" cy="5142"/>
          </a:xfrm>
        </p:grpSpPr>
        <p:sp>
          <p:nvSpPr>
            <p:cNvPr id="5" name="Oval 4"/>
            <p:cNvSpPr>
              <a:spLocks noChangeArrowheads="1"/>
            </p:cNvSpPr>
            <p:nvPr/>
          </p:nvSpPr>
          <p:spPr bwMode="auto">
            <a:xfrm>
              <a:off x="2998" y="-412"/>
              <a:ext cx="1878" cy="514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1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5"/>
            <p:cNvSpPr/>
            <p:nvPr/>
          </p:nvSpPr>
          <p:spPr bwMode="auto">
            <a:xfrm>
              <a:off x="1365" y="-412"/>
              <a:ext cx="2572" cy="5142"/>
            </a:xfrm>
            <a:custGeom>
              <a:avLst/>
              <a:gdLst>
                <a:gd name="T0" fmla="*/ 690 w 1087"/>
                <a:gd name="T1" fmla="*/ 1087 h 2174"/>
                <a:gd name="T2" fmla="*/ 1087 w 1087"/>
                <a:gd name="T3" fmla="*/ 0 h 2174"/>
                <a:gd name="T4" fmla="*/ 0 w 1087"/>
                <a:gd name="T5" fmla="*/ 1087 h 2174"/>
                <a:gd name="T6" fmla="*/ 1087 w 1087"/>
                <a:gd name="T7" fmla="*/ 2174 h 2174"/>
                <a:gd name="T8" fmla="*/ 1087 w 1087"/>
                <a:gd name="T9" fmla="*/ 2174 h 2174"/>
                <a:gd name="T10" fmla="*/ 690 w 1087"/>
                <a:gd name="T11" fmla="*/ 1087 h 2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7" h="2174">
                  <a:moveTo>
                    <a:pt x="690" y="1087"/>
                  </a:moveTo>
                  <a:cubicBezTo>
                    <a:pt x="690" y="487"/>
                    <a:pt x="868" y="0"/>
                    <a:pt x="1087" y="0"/>
                  </a:cubicBezTo>
                  <a:cubicBezTo>
                    <a:pt x="487" y="0"/>
                    <a:pt x="0" y="487"/>
                    <a:pt x="0" y="1087"/>
                  </a:cubicBezTo>
                  <a:cubicBezTo>
                    <a:pt x="0" y="1687"/>
                    <a:pt x="487" y="2174"/>
                    <a:pt x="1087" y="2174"/>
                  </a:cubicBezTo>
                  <a:cubicBezTo>
                    <a:pt x="1087" y="2174"/>
                    <a:pt x="1087" y="2174"/>
                    <a:pt x="1087" y="2174"/>
                  </a:cubicBezTo>
                  <a:cubicBezTo>
                    <a:pt x="868" y="2174"/>
                    <a:pt x="690" y="1687"/>
                    <a:pt x="690" y="108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1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8"/>
            <p:cNvSpPr/>
            <p:nvPr/>
          </p:nvSpPr>
          <p:spPr bwMode="auto">
            <a:xfrm>
              <a:off x="3225" y="1447"/>
              <a:ext cx="3094" cy="1462"/>
            </a:xfrm>
            <a:custGeom>
              <a:avLst/>
              <a:gdLst>
                <a:gd name="T0" fmla="*/ 1042 w 1308"/>
                <a:gd name="T1" fmla="*/ 96 h 618"/>
                <a:gd name="T2" fmla="*/ 602 w 1308"/>
                <a:gd name="T3" fmla="*/ 0 h 618"/>
                <a:gd name="T4" fmla="*/ 0 w 1308"/>
                <a:gd name="T5" fmla="*/ 602 h 618"/>
                <a:gd name="T6" fmla="*/ 301 w 1308"/>
                <a:gd name="T7" fmla="*/ 618 h 618"/>
                <a:gd name="T8" fmla="*/ 1042 w 1308"/>
                <a:gd name="T9" fmla="*/ 506 h 618"/>
                <a:gd name="T10" fmla="*/ 1308 w 1308"/>
                <a:gd name="T11" fmla="*/ 301 h 618"/>
                <a:gd name="T12" fmla="*/ 1042 w 1308"/>
                <a:gd name="T13" fmla="*/ 96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8" h="618">
                  <a:moveTo>
                    <a:pt x="1042" y="96"/>
                  </a:moveTo>
                  <a:cubicBezTo>
                    <a:pt x="918" y="50"/>
                    <a:pt x="767" y="18"/>
                    <a:pt x="602" y="0"/>
                  </a:cubicBezTo>
                  <a:cubicBezTo>
                    <a:pt x="0" y="602"/>
                    <a:pt x="0" y="602"/>
                    <a:pt x="0" y="602"/>
                  </a:cubicBezTo>
                  <a:cubicBezTo>
                    <a:pt x="96" y="612"/>
                    <a:pt x="197" y="618"/>
                    <a:pt x="301" y="618"/>
                  </a:cubicBezTo>
                  <a:cubicBezTo>
                    <a:pt x="582" y="618"/>
                    <a:pt x="846" y="578"/>
                    <a:pt x="1042" y="506"/>
                  </a:cubicBezTo>
                  <a:cubicBezTo>
                    <a:pt x="1238" y="435"/>
                    <a:pt x="1308" y="353"/>
                    <a:pt x="1308" y="301"/>
                  </a:cubicBezTo>
                  <a:cubicBezTo>
                    <a:pt x="1308" y="249"/>
                    <a:pt x="1238" y="167"/>
                    <a:pt x="1042" y="96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1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9"/>
            <p:cNvSpPr/>
            <p:nvPr/>
          </p:nvSpPr>
          <p:spPr bwMode="auto">
            <a:xfrm>
              <a:off x="3225" y="2159"/>
              <a:ext cx="3094" cy="2381"/>
            </a:xfrm>
            <a:custGeom>
              <a:avLst/>
              <a:gdLst>
                <a:gd name="T0" fmla="*/ 1308 w 1308"/>
                <a:gd name="T1" fmla="*/ 0 h 1007"/>
                <a:gd name="T2" fmla="*/ 1042 w 1308"/>
                <a:gd name="T3" fmla="*/ 205 h 1007"/>
                <a:gd name="T4" fmla="*/ 301 w 1308"/>
                <a:gd name="T5" fmla="*/ 317 h 1007"/>
                <a:gd name="T6" fmla="*/ 0 w 1308"/>
                <a:gd name="T7" fmla="*/ 301 h 1007"/>
                <a:gd name="T8" fmla="*/ 96 w 1308"/>
                <a:gd name="T9" fmla="*/ 741 h 1007"/>
                <a:gd name="T10" fmla="*/ 301 w 1308"/>
                <a:gd name="T11" fmla="*/ 1007 h 1007"/>
                <a:gd name="T12" fmla="*/ 301 w 1308"/>
                <a:gd name="T13" fmla="*/ 1007 h 1007"/>
                <a:gd name="T14" fmla="*/ 1013 w 1308"/>
                <a:gd name="T15" fmla="*/ 712 h 1007"/>
                <a:gd name="T16" fmla="*/ 1308 w 1308"/>
                <a:gd name="T17" fmla="*/ 0 h 1007"/>
                <a:gd name="T18" fmla="*/ 1308 w 1308"/>
                <a:gd name="T19" fmla="*/ 0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8" h="1006">
                  <a:moveTo>
                    <a:pt x="1308" y="0"/>
                  </a:moveTo>
                  <a:cubicBezTo>
                    <a:pt x="1308" y="53"/>
                    <a:pt x="1238" y="134"/>
                    <a:pt x="1042" y="205"/>
                  </a:cubicBezTo>
                  <a:cubicBezTo>
                    <a:pt x="846" y="277"/>
                    <a:pt x="582" y="317"/>
                    <a:pt x="301" y="317"/>
                  </a:cubicBezTo>
                  <a:cubicBezTo>
                    <a:pt x="197" y="317"/>
                    <a:pt x="96" y="311"/>
                    <a:pt x="0" y="301"/>
                  </a:cubicBezTo>
                  <a:cubicBezTo>
                    <a:pt x="18" y="466"/>
                    <a:pt x="50" y="617"/>
                    <a:pt x="96" y="741"/>
                  </a:cubicBezTo>
                  <a:cubicBezTo>
                    <a:pt x="167" y="937"/>
                    <a:pt x="249" y="1007"/>
                    <a:pt x="301" y="1007"/>
                  </a:cubicBezTo>
                  <a:cubicBezTo>
                    <a:pt x="301" y="1007"/>
                    <a:pt x="301" y="1007"/>
                    <a:pt x="301" y="1007"/>
                  </a:cubicBezTo>
                  <a:cubicBezTo>
                    <a:pt x="570" y="1007"/>
                    <a:pt x="823" y="902"/>
                    <a:pt x="1013" y="712"/>
                  </a:cubicBezTo>
                  <a:cubicBezTo>
                    <a:pt x="1203" y="522"/>
                    <a:pt x="1308" y="269"/>
                    <a:pt x="1308" y="0"/>
                  </a:cubicBezTo>
                  <a:cubicBezTo>
                    <a:pt x="1308" y="0"/>
                    <a:pt x="1308" y="0"/>
                    <a:pt x="1308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1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11"/>
            <p:cNvSpPr/>
            <p:nvPr/>
          </p:nvSpPr>
          <p:spPr bwMode="auto">
            <a:xfrm>
              <a:off x="3937" y="-34"/>
              <a:ext cx="2193" cy="2399"/>
            </a:xfrm>
            <a:custGeom>
              <a:avLst/>
              <a:gdLst>
                <a:gd name="T0" fmla="*/ 552 w 927"/>
                <a:gd name="T1" fmla="*/ 303 h 1014"/>
                <a:gd name="T2" fmla="*/ 815 w 927"/>
                <a:gd name="T3" fmla="*/ 1014 h 1014"/>
                <a:gd name="T4" fmla="*/ 926 w 927"/>
                <a:gd name="T5" fmla="*/ 927 h 1014"/>
                <a:gd name="T6" fmla="*/ 927 w 927"/>
                <a:gd name="T7" fmla="*/ 927 h 1014"/>
                <a:gd name="T8" fmla="*/ 656 w 927"/>
                <a:gd name="T9" fmla="*/ 271 h 1014"/>
                <a:gd name="T10" fmla="*/ 0 w 927"/>
                <a:gd name="T11" fmla="*/ 0 h 1014"/>
                <a:gd name="T12" fmla="*/ 552 w 927"/>
                <a:gd name="T13" fmla="*/ 303 h 1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6" h="1014">
                  <a:moveTo>
                    <a:pt x="552" y="303"/>
                  </a:moveTo>
                  <a:cubicBezTo>
                    <a:pt x="703" y="499"/>
                    <a:pt x="815" y="766"/>
                    <a:pt x="815" y="1014"/>
                  </a:cubicBezTo>
                  <a:cubicBezTo>
                    <a:pt x="891" y="975"/>
                    <a:pt x="920" y="941"/>
                    <a:pt x="926" y="927"/>
                  </a:cubicBezTo>
                  <a:cubicBezTo>
                    <a:pt x="927" y="927"/>
                    <a:pt x="927" y="927"/>
                    <a:pt x="927" y="927"/>
                  </a:cubicBezTo>
                  <a:cubicBezTo>
                    <a:pt x="927" y="679"/>
                    <a:pt x="831" y="446"/>
                    <a:pt x="656" y="271"/>
                  </a:cubicBezTo>
                  <a:cubicBezTo>
                    <a:pt x="481" y="96"/>
                    <a:pt x="248" y="0"/>
                    <a:pt x="0" y="0"/>
                  </a:cubicBezTo>
                  <a:cubicBezTo>
                    <a:pt x="248" y="0"/>
                    <a:pt x="503" y="239"/>
                    <a:pt x="552" y="30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1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12"/>
            <p:cNvSpPr/>
            <p:nvPr/>
          </p:nvSpPr>
          <p:spPr bwMode="auto">
            <a:xfrm>
              <a:off x="3937" y="-34"/>
              <a:ext cx="1928" cy="2399"/>
            </a:xfrm>
            <a:custGeom>
              <a:avLst/>
              <a:gdLst>
                <a:gd name="T0" fmla="*/ 0 w 815"/>
                <a:gd name="T1" fmla="*/ 1 h 1014"/>
                <a:gd name="T2" fmla="*/ 0 w 815"/>
                <a:gd name="T3" fmla="*/ 927 h 1014"/>
                <a:gd name="T4" fmla="*/ 815 w 815"/>
                <a:gd name="T5" fmla="*/ 1014 h 1014"/>
                <a:gd name="T6" fmla="*/ 552 w 815"/>
                <a:gd name="T7" fmla="*/ 286 h 1014"/>
                <a:gd name="T8" fmla="*/ 0 w 815"/>
                <a:gd name="T9" fmla="*/ 0 h 1014"/>
                <a:gd name="T10" fmla="*/ 0 w 815"/>
                <a:gd name="T11" fmla="*/ 1 h 1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5" h="1014">
                  <a:moveTo>
                    <a:pt x="0" y="1"/>
                  </a:moveTo>
                  <a:cubicBezTo>
                    <a:pt x="0" y="927"/>
                    <a:pt x="0" y="927"/>
                    <a:pt x="0" y="927"/>
                  </a:cubicBezTo>
                  <a:cubicBezTo>
                    <a:pt x="815" y="1014"/>
                    <a:pt x="815" y="1014"/>
                    <a:pt x="815" y="1014"/>
                  </a:cubicBezTo>
                  <a:cubicBezTo>
                    <a:pt x="815" y="766"/>
                    <a:pt x="727" y="461"/>
                    <a:pt x="552" y="286"/>
                  </a:cubicBezTo>
                  <a:cubicBezTo>
                    <a:pt x="411" y="145"/>
                    <a:pt x="248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1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3"/>
            <p:cNvSpPr/>
            <p:nvPr/>
          </p:nvSpPr>
          <p:spPr bwMode="auto">
            <a:xfrm>
              <a:off x="3566" y="253"/>
              <a:ext cx="1902" cy="2277"/>
            </a:xfrm>
            <a:custGeom>
              <a:avLst/>
              <a:gdLst>
                <a:gd name="T0" fmla="*/ 804 w 804"/>
                <a:gd name="T1" fmla="*/ 875 h 963"/>
                <a:gd name="T2" fmla="*/ 589 w 804"/>
                <a:gd name="T3" fmla="*/ 278 h 963"/>
                <a:gd name="T4" fmla="*/ 157 w 804"/>
                <a:gd name="T5" fmla="*/ 0 h 963"/>
                <a:gd name="T6" fmla="*/ 102 w 804"/>
                <a:gd name="T7" fmla="*/ 119 h 963"/>
                <a:gd name="T8" fmla="*/ 4 w 804"/>
                <a:gd name="T9" fmla="*/ 653 h 963"/>
                <a:gd name="T10" fmla="*/ 0 w 804"/>
                <a:gd name="T11" fmla="*/ 806 h 963"/>
                <a:gd name="T12" fmla="*/ 4 w 804"/>
                <a:gd name="T13" fmla="*/ 959 h 963"/>
                <a:gd name="T14" fmla="*/ 157 w 804"/>
                <a:gd name="T15" fmla="*/ 963 h 963"/>
                <a:gd name="T16" fmla="*/ 310 w 804"/>
                <a:gd name="T17" fmla="*/ 959 h 963"/>
                <a:gd name="T18" fmla="*/ 804 w 804"/>
                <a:gd name="T19" fmla="*/ 875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4" h="963">
                  <a:moveTo>
                    <a:pt x="804" y="875"/>
                  </a:moveTo>
                  <a:cubicBezTo>
                    <a:pt x="785" y="653"/>
                    <a:pt x="706" y="418"/>
                    <a:pt x="589" y="278"/>
                  </a:cubicBezTo>
                  <a:cubicBezTo>
                    <a:pt x="456" y="119"/>
                    <a:pt x="323" y="24"/>
                    <a:pt x="157" y="0"/>
                  </a:cubicBezTo>
                  <a:cubicBezTo>
                    <a:pt x="141" y="27"/>
                    <a:pt x="122" y="65"/>
                    <a:pt x="102" y="119"/>
                  </a:cubicBezTo>
                  <a:cubicBezTo>
                    <a:pt x="49" y="264"/>
                    <a:pt x="16" y="450"/>
                    <a:pt x="4" y="653"/>
                  </a:cubicBezTo>
                  <a:cubicBezTo>
                    <a:pt x="2" y="703"/>
                    <a:pt x="0" y="754"/>
                    <a:pt x="0" y="806"/>
                  </a:cubicBezTo>
                  <a:cubicBezTo>
                    <a:pt x="0" y="858"/>
                    <a:pt x="2" y="909"/>
                    <a:pt x="4" y="959"/>
                  </a:cubicBezTo>
                  <a:cubicBezTo>
                    <a:pt x="54" y="961"/>
                    <a:pt x="105" y="963"/>
                    <a:pt x="157" y="963"/>
                  </a:cubicBezTo>
                  <a:cubicBezTo>
                    <a:pt x="209" y="963"/>
                    <a:pt x="260" y="961"/>
                    <a:pt x="310" y="959"/>
                  </a:cubicBezTo>
                  <a:cubicBezTo>
                    <a:pt x="495" y="948"/>
                    <a:pt x="666" y="920"/>
                    <a:pt x="804" y="87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1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3" name="Rectangle 32"/>
          <p:cNvSpPr/>
          <p:nvPr/>
        </p:nvSpPr>
        <p:spPr>
          <a:xfrm>
            <a:off x="9134496" y="4985383"/>
            <a:ext cx="2225130" cy="2264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 flipH="1">
            <a:off x="1453013" y="2535971"/>
            <a:ext cx="2225128" cy="2264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38" name="图片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405039" y="1240061"/>
            <a:ext cx="9144000" cy="3852862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 spd="slow" advTm="18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 noChangeAspect="1"/>
          </p:cNvGrpSpPr>
          <p:nvPr/>
        </p:nvGrpSpPr>
        <p:grpSpPr>
          <a:xfrm>
            <a:off x="308695" y="808013"/>
            <a:ext cx="3039300" cy="3154640"/>
            <a:chOff x="1365" y="-412"/>
            <a:chExt cx="4954" cy="5142"/>
          </a:xfrm>
        </p:grpSpPr>
        <p:sp>
          <p:nvSpPr>
            <p:cNvPr id="5" name="Oval 4"/>
            <p:cNvSpPr>
              <a:spLocks noChangeArrowheads="1"/>
            </p:cNvSpPr>
            <p:nvPr/>
          </p:nvSpPr>
          <p:spPr bwMode="auto">
            <a:xfrm>
              <a:off x="2998" y="-412"/>
              <a:ext cx="1878" cy="514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1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5"/>
            <p:cNvSpPr/>
            <p:nvPr/>
          </p:nvSpPr>
          <p:spPr bwMode="auto">
            <a:xfrm>
              <a:off x="1365" y="-412"/>
              <a:ext cx="2572" cy="5142"/>
            </a:xfrm>
            <a:custGeom>
              <a:avLst/>
              <a:gdLst>
                <a:gd name="T0" fmla="*/ 690 w 1087"/>
                <a:gd name="T1" fmla="*/ 1087 h 2174"/>
                <a:gd name="T2" fmla="*/ 1087 w 1087"/>
                <a:gd name="T3" fmla="*/ 0 h 2174"/>
                <a:gd name="T4" fmla="*/ 0 w 1087"/>
                <a:gd name="T5" fmla="*/ 1087 h 2174"/>
                <a:gd name="T6" fmla="*/ 1087 w 1087"/>
                <a:gd name="T7" fmla="*/ 2174 h 2174"/>
                <a:gd name="T8" fmla="*/ 1087 w 1087"/>
                <a:gd name="T9" fmla="*/ 2174 h 2174"/>
                <a:gd name="T10" fmla="*/ 690 w 1087"/>
                <a:gd name="T11" fmla="*/ 1087 h 2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7" h="2174">
                  <a:moveTo>
                    <a:pt x="690" y="1087"/>
                  </a:moveTo>
                  <a:cubicBezTo>
                    <a:pt x="690" y="487"/>
                    <a:pt x="868" y="0"/>
                    <a:pt x="1087" y="0"/>
                  </a:cubicBezTo>
                  <a:cubicBezTo>
                    <a:pt x="487" y="0"/>
                    <a:pt x="0" y="487"/>
                    <a:pt x="0" y="1087"/>
                  </a:cubicBezTo>
                  <a:cubicBezTo>
                    <a:pt x="0" y="1687"/>
                    <a:pt x="487" y="2174"/>
                    <a:pt x="1087" y="2174"/>
                  </a:cubicBezTo>
                  <a:cubicBezTo>
                    <a:pt x="1087" y="2174"/>
                    <a:pt x="1087" y="2174"/>
                    <a:pt x="1087" y="2174"/>
                  </a:cubicBezTo>
                  <a:cubicBezTo>
                    <a:pt x="868" y="2174"/>
                    <a:pt x="690" y="1687"/>
                    <a:pt x="690" y="108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1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8"/>
            <p:cNvSpPr/>
            <p:nvPr/>
          </p:nvSpPr>
          <p:spPr bwMode="auto">
            <a:xfrm>
              <a:off x="3225" y="1447"/>
              <a:ext cx="3094" cy="1462"/>
            </a:xfrm>
            <a:custGeom>
              <a:avLst/>
              <a:gdLst>
                <a:gd name="T0" fmla="*/ 1042 w 1308"/>
                <a:gd name="T1" fmla="*/ 96 h 618"/>
                <a:gd name="T2" fmla="*/ 602 w 1308"/>
                <a:gd name="T3" fmla="*/ 0 h 618"/>
                <a:gd name="T4" fmla="*/ 0 w 1308"/>
                <a:gd name="T5" fmla="*/ 602 h 618"/>
                <a:gd name="T6" fmla="*/ 301 w 1308"/>
                <a:gd name="T7" fmla="*/ 618 h 618"/>
                <a:gd name="T8" fmla="*/ 1042 w 1308"/>
                <a:gd name="T9" fmla="*/ 506 h 618"/>
                <a:gd name="T10" fmla="*/ 1308 w 1308"/>
                <a:gd name="T11" fmla="*/ 301 h 618"/>
                <a:gd name="T12" fmla="*/ 1042 w 1308"/>
                <a:gd name="T13" fmla="*/ 96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8" h="618">
                  <a:moveTo>
                    <a:pt x="1042" y="96"/>
                  </a:moveTo>
                  <a:cubicBezTo>
                    <a:pt x="918" y="50"/>
                    <a:pt x="767" y="18"/>
                    <a:pt x="602" y="0"/>
                  </a:cubicBezTo>
                  <a:cubicBezTo>
                    <a:pt x="0" y="602"/>
                    <a:pt x="0" y="602"/>
                    <a:pt x="0" y="602"/>
                  </a:cubicBezTo>
                  <a:cubicBezTo>
                    <a:pt x="96" y="612"/>
                    <a:pt x="197" y="618"/>
                    <a:pt x="301" y="618"/>
                  </a:cubicBezTo>
                  <a:cubicBezTo>
                    <a:pt x="582" y="618"/>
                    <a:pt x="846" y="578"/>
                    <a:pt x="1042" y="506"/>
                  </a:cubicBezTo>
                  <a:cubicBezTo>
                    <a:pt x="1238" y="435"/>
                    <a:pt x="1308" y="353"/>
                    <a:pt x="1308" y="301"/>
                  </a:cubicBezTo>
                  <a:cubicBezTo>
                    <a:pt x="1308" y="249"/>
                    <a:pt x="1238" y="167"/>
                    <a:pt x="1042" y="96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1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9"/>
            <p:cNvSpPr/>
            <p:nvPr/>
          </p:nvSpPr>
          <p:spPr bwMode="auto">
            <a:xfrm>
              <a:off x="3225" y="2159"/>
              <a:ext cx="3094" cy="2381"/>
            </a:xfrm>
            <a:custGeom>
              <a:avLst/>
              <a:gdLst>
                <a:gd name="T0" fmla="*/ 1308 w 1308"/>
                <a:gd name="T1" fmla="*/ 0 h 1007"/>
                <a:gd name="T2" fmla="*/ 1042 w 1308"/>
                <a:gd name="T3" fmla="*/ 205 h 1007"/>
                <a:gd name="T4" fmla="*/ 301 w 1308"/>
                <a:gd name="T5" fmla="*/ 317 h 1007"/>
                <a:gd name="T6" fmla="*/ 0 w 1308"/>
                <a:gd name="T7" fmla="*/ 301 h 1007"/>
                <a:gd name="T8" fmla="*/ 96 w 1308"/>
                <a:gd name="T9" fmla="*/ 741 h 1007"/>
                <a:gd name="T10" fmla="*/ 301 w 1308"/>
                <a:gd name="T11" fmla="*/ 1007 h 1007"/>
                <a:gd name="T12" fmla="*/ 301 w 1308"/>
                <a:gd name="T13" fmla="*/ 1007 h 1007"/>
                <a:gd name="T14" fmla="*/ 1013 w 1308"/>
                <a:gd name="T15" fmla="*/ 712 h 1007"/>
                <a:gd name="T16" fmla="*/ 1308 w 1308"/>
                <a:gd name="T17" fmla="*/ 0 h 1007"/>
                <a:gd name="T18" fmla="*/ 1308 w 1308"/>
                <a:gd name="T19" fmla="*/ 0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8" h="1006">
                  <a:moveTo>
                    <a:pt x="1308" y="0"/>
                  </a:moveTo>
                  <a:cubicBezTo>
                    <a:pt x="1308" y="53"/>
                    <a:pt x="1238" y="134"/>
                    <a:pt x="1042" y="205"/>
                  </a:cubicBezTo>
                  <a:cubicBezTo>
                    <a:pt x="846" y="277"/>
                    <a:pt x="582" y="317"/>
                    <a:pt x="301" y="317"/>
                  </a:cubicBezTo>
                  <a:cubicBezTo>
                    <a:pt x="197" y="317"/>
                    <a:pt x="96" y="311"/>
                    <a:pt x="0" y="301"/>
                  </a:cubicBezTo>
                  <a:cubicBezTo>
                    <a:pt x="18" y="466"/>
                    <a:pt x="50" y="617"/>
                    <a:pt x="96" y="741"/>
                  </a:cubicBezTo>
                  <a:cubicBezTo>
                    <a:pt x="167" y="937"/>
                    <a:pt x="249" y="1007"/>
                    <a:pt x="301" y="1007"/>
                  </a:cubicBezTo>
                  <a:cubicBezTo>
                    <a:pt x="301" y="1007"/>
                    <a:pt x="301" y="1007"/>
                    <a:pt x="301" y="1007"/>
                  </a:cubicBezTo>
                  <a:cubicBezTo>
                    <a:pt x="570" y="1007"/>
                    <a:pt x="823" y="902"/>
                    <a:pt x="1013" y="712"/>
                  </a:cubicBezTo>
                  <a:cubicBezTo>
                    <a:pt x="1203" y="522"/>
                    <a:pt x="1308" y="269"/>
                    <a:pt x="1308" y="0"/>
                  </a:cubicBezTo>
                  <a:cubicBezTo>
                    <a:pt x="1308" y="0"/>
                    <a:pt x="1308" y="0"/>
                    <a:pt x="1308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1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11"/>
            <p:cNvSpPr/>
            <p:nvPr/>
          </p:nvSpPr>
          <p:spPr bwMode="auto">
            <a:xfrm>
              <a:off x="3937" y="-34"/>
              <a:ext cx="2193" cy="2399"/>
            </a:xfrm>
            <a:custGeom>
              <a:avLst/>
              <a:gdLst>
                <a:gd name="T0" fmla="*/ 552 w 927"/>
                <a:gd name="T1" fmla="*/ 303 h 1014"/>
                <a:gd name="T2" fmla="*/ 815 w 927"/>
                <a:gd name="T3" fmla="*/ 1014 h 1014"/>
                <a:gd name="T4" fmla="*/ 926 w 927"/>
                <a:gd name="T5" fmla="*/ 927 h 1014"/>
                <a:gd name="T6" fmla="*/ 927 w 927"/>
                <a:gd name="T7" fmla="*/ 927 h 1014"/>
                <a:gd name="T8" fmla="*/ 656 w 927"/>
                <a:gd name="T9" fmla="*/ 271 h 1014"/>
                <a:gd name="T10" fmla="*/ 0 w 927"/>
                <a:gd name="T11" fmla="*/ 0 h 1014"/>
                <a:gd name="T12" fmla="*/ 552 w 927"/>
                <a:gd name="T13" fmla="*/ 303 h 1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6" h="1014">
                  <a:moveTo>
                    <a:pt x="552" y="303"/>
                  </a:moveTo>
                  <a:cubicBezTo>
                    <a:pt x="703" y="499"/>
                    <a:pt x="815" y="766"/>
                    <a:pt x="815" y="1014"/>
                  </a:cubicBezTo>
                  <a:cubicBezTo>
                    <a:pt x="891" y="975"/>
                    <a:pt x="920" y="941"/>
                    <a:pt x="926" y="927"/>
                  </a:cubicBezTo>
                  <a:cubicBezTo>
                    <a:pt x="927" y="927"/>
                    <a:pt x="927" y="927"/>
                    <a:pt x="927" y="927"/>
                  </a:cubicBezTo>
                  <a:cubicBezTo>
                    <a:pt x="927" y="679"/>
                    <a:pt x="831" y="446"/>
                    <a:pt x="656" y="271"/>
                  </a:cubicBezTo>
                  <a:cubicBezTo>
                    <a:pt x="481" y="96"/>
                    <a:pt x="248" y="0"/>
                    <a:pt x="0" y="0"/>
                  </a:cubicBezTo>
                  <a:cubicBezTo>
                    <a:pt x="248" y="0"/>
                    <a:pt x="503" y="239"/>
                    <a:pt x="552" y="30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1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12"/>
            <p:cNvSpPr/>
            <p:nvPr/>
          </p:nvSpPr>
          <p:spPr bwMode="auto">
            <a:xfrm>
              <a:off x="3937" y="-34"/>
              <a:ext cx="1928" cy="2399"/>
            </a:xfrm>
            <a:custGeom>
              <a:avLst/>
              <a:gdLst>
                <a:gd name="T0" fmla="*/ 0 w 815"/>
                <a:gd name="T1" fmla="*/ 1 h 1014"/>
                <a:gd name="T2" fmla="*/ 0 w 815"/>
                <a:gd name="T3" fmla="*/ 927 h 1014"/>
                <a:gd name="T4" fmla="*/ 815 w 815"/>
                <a:gd name="T5" fmla="*/ 1014 h 1014"/>
                <a:gd name="T6" fmla="*/ 552 w 815"/>
                <a:gd name="T7" fmla="*/ 286 h 1014"/>
                <a:gd name="T8" fmla="*/ 0 w 815"/>
                <a:gd name="T9" fmla="*/ 0 h 1014"/>
                <a:gd name="T10" fmla="*/ 0 w 815"/>
                <a:gd name="T11" fmla="*/ 1 h 1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5" h="1014">
                  <a:moveTo>
                    <a:pt x="0" y="1"/>
                  </a:moveTo>
                  <a:cubicBezTo>
                    <a:pt x="0" y="927"/>
                    <a:pt x="0" y="927"/>
                    <a:pt x="0" y="927"/>
                  </a:cubicBezTo>
                  <a:cubicBezTo>
                    <a:pt x="815" y="1014"/>
                    <a:pt x="815" y="1014"/>
                    <a:pt x="815" y="1014"/>
                  </a:cubicBezTo>
                  <a:cubicBezTo>
                    <a:pt x="815" y="766"/>
                    <a:pt x="727" y="461"/>
                    <a:pt x="552" y="286"/>
                  </a:cubicBezTo>
                  <a:cubicBezTo>
                    <a:pt x="411" y="145"/>
                    <a:pt x="248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1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3"/>
            <p:cNvSpPr/>
            <p:nvPr/>
          </p:nvSpPr>
          <p:spPr bwMode="auto">
            <a:xfrm>
              <a:off x="3566" y="253"/>
              <a:ext cx="1902" cy="2277"/>
            </a:xfrm>
            <a:custGeom>
              <a:avLst/>
              <a:gdLst>
                <a:gd name="T0" fmla="*/ 804 w 804"/>
                <a:gd name="T1" fmla="*/ 875 h 963"/>
                <a:gd name="T2" fmla="*/ 589 w 804"/>
                <a:gd name="T3" fmla="*/ 278 h 963"/>
                <a:gd name="T4" fmla="*/ 157 w 804"/>
                <a:gd name="T5" fmla="*/ 0 h 963"/>
                <a:gd name="T6" fmla="*/ 102 w 804"/>
                <a:gd name="T7" fmla="*/ 119 h 963"/>
                <a:gd name="T8" fmla="*/ 4 w 804"/>
                <a:gd name="T9" fmla="*/ 653 h 963"/>
                <a:gd name="T10" fmla="*/ 0 w 804"/>
                <a:gd name="T11" fmla="*/ 806 h 963"/>
                <a:gd name="T12" fmla="*/ 4 w 804"/>
                <a:gd name="T13" fmla="*/ 959 h 963"/>
                <a:gd name="T14" fmla="*/ 157 w 804"/>
                <a:gd name="T15" fmla="*/ 963 h 963"/>
                <a:gd name="T16" fmla="*/ 310 w 804"/>
                <a:gd name="T17" fmla="*/ 959 h 963"/>
                <a:gd name="T18" fmla="*/ 804 w 804"/>
                <a:gd name="T19" fmla="*/ 875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4" h="963">
                  <a:moveTo>
                    <a:pt x="804" y="875"/>
                  </a:moveTo>
                  <a:cubicBezTo>
                    <a:pt x="785" y="653"/>
                    <a:pt x="706" y="418"/>
                    <a:pt x="589" y="278"/>
                  </a:cubicBezTo>
                  <a:cubicBezTo>
                    <a:pt x="456" y="119"/>
                    <a:pt x="323" y="24"/>
                    <a:pt x="157" y="0"/>
                  </a:cubicBezTo>
                  <a:cubicBezTo>
                    <a:pt x="141" y="27"/>
                    <a:pt x="122" y="65"/>
                    <a:pt x="102" y="119"/>
                  </a:cubicBezTo>
                  <a:cubicBezTo>
                    <a:pt x="49" y="264"/>
                    <a:pt x="16" y="450"/>
                    <a:pt x="4" y="653"/>
                  </a:cubicBezTo>
                  <a:cubicBezTo>
                    <a:pt x="2" y="703"/>
                    <a:pt x="0" y="754"/>
                    <a:pt x="0" y="806"/>
                  </a:cubicBezTo>
                  <a:cubicBezTo>
                    <a:pt x="0" y="858"/>
                    <a:pt x="2" y="909"/>
                    <a:pt x="4" y="959"/>
                  </a:cubicBezTo>
                  <a:cubicBezTo>
                    <a:pt x="54" y="961"/>
                    <a:pt x="105" y="963"/>
                    <a:pt x="157" y="963"/>
                  </a:cubicBezTo>
                  <a:cubicBezTo>
                    <a:pt x="209" y="963"/>
                    <a:pt x="260" y="961"/>
                    <a:pt x="310" y="959"/>
                  </a:cubicBezTo>
                  <a:cubicBezTo>
                    <a:pt x="495" y="948"/>
                    <a:pt x="666" y="920"/>
                    <a:pt x="804" y="87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1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3" name="Rectangle 32"/>
          <p:cNvSpPr/>
          <p:nvPr/>
        </p:nvSpPr>
        <p:spPr>
          <a:xfrm>
            <a:off x="9134496" y="4985383"/>
            <a:ext cx="2225130" cy="2264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 flipH="1">
            <a:off x="1453013" y="2535971"/>
            <a:ext cx="2225128" cy="2264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3" name="图片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405039" y="736005"/>
            <a:ext cx="9144000" cy="6062663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 spd="slow" advTm="18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4"/>
          <p:cNvGrpSpPr>
            <a:grpSpLocks noChangeAspect="1"/>
          </p:cNvGrpSpPr>
          <p:nvPr/>
        </p:nvGrpSpPr>
        <p:grpSpPr>
          <a:xfrm>
            <a:off x="308695" y="2104157"/>
            <a:ext cx="4249756" cy="3300520"/>
            <a:chOff x="2329" y="786"/>
            <a:chExt cx="3022" cy="2347"/>
          </a:xfrm>
        </p:grpSpPr>
        <p:sp>
          <p:nvSpPr>
            <p:cNvPr id="16" name="Freeform 5"/>
            <p:cNvSpPr/>
            <p:nvPr/>
          </p:nvSpPr>
          <p:spPr bwMode="auto">
            <a:xfrm>
              <a:off x="3462" y="1393"/>
              <a:ext cx="389" cy="1740"/>
            </a:xfrm>
            <a:custGeom>
              <a:avLst/>
              <a:gdLst>
                <a:gd name="T0" fmla="*/ 0 w 164"/>
                <a:gd name="T1" fmla="*/ 1140 h 1222"/>
                <a:gd name="T2" fmla="*/ 0 w 164"/>
                <a:gd name="T3" fmla="*/ 1140 h 1222"/>
                <a:gd name="T4" fmla="*/ 82 w 164"/>
                <a:gd name="T5" fmla="*/ 1222 h 1222"/>
                <a:gd name="T6" fmla="*/ 82 w 164"/>
                <a:gd name="T7" fmla="*/ 1222 h 1222"/>
                <a:gd name="T8" fmla="*/ 164 w 164"/>
                <a:gd name="T9" fmla="*/ 1140 h 1222"/>
                <a:gd name="T10" fmla="*/ 164 w 164"/>
                <a:gd name="T11" fmla="*/ 1140 h 1222"/>
                <a:gd name="T12" fmla="*/ 164 w 164"/>
                <a:gd name="T13" fmla="*/ 0 h 1222"/>
                <a:gd name="connsiteX0" fmla="*/ 0 w 10000"/>
                <a:gd name="connsiteY0" fmla="*/ 9830 h 10501"/>
                <a:gd name="connsiteX1" fmla="*/ 0 w 10000"/>
                <a:gd name="connsiteY1" fmla="*/ 9830 h 10501"/>
                <a:gd name="connsiteX2" fmla="*/ 5000 w 10000"/>
                <a:gd name="connsiteY2" fmla="*/ 10501 h 10501"/>
                <a:gd name="connsiteX3" fmla="*/ 5000 w 10000"/>
                <a:gd name="connsiteY3" fmla="*/ 10501 h 10501"/>
                <a:gd name="connsiteX4" fmla="*/ 10000 w 10000"/>
                <a:gd name="connsiteY4" fmla="*/ 9830 h 10501"/>
                <a:gd name="connsiteX5" fmla="*/ 10000 w 10000"/>
                <a:gd name="connsiteY5" fmla="*/ 9830 h 10501"/>
                <a:gd name="connsiteX6" fmla="*/ 10000 w 10000"/>
                <a:gd name="connsiteY6" fmla="*/ 0 h 10501"/>
                <a:gd name="connsiteX0-1" fmla="*/ 0 w 10000"/>
                <a:gd name="connsiteY0-2" fmla="*/ 5342 h 6013"/>
                <a:gd name="connsiteX1-3" fmla="*/ 0 w 10000"/>
                <a:gd name="connsiteY1-4" fmla="*/ 5342 h 6013"/>
                <a:gd name="connsiteX2-5" fmla="*/ 5000 w 10000"/>
                <a:gd name="connsiteY2-6" fmla="*/ 6013 h 6013"/>
                <a:gd name="connsiteX3-7" fmla="*/ 5000 w 10000"/>
                <a:gd name="connsiteY3-8" fmla="*/ 6013 h 6013"/>
                <a:gd name="connsiteX4-9" fmla="*/ 10000 w 10000"/>
                <a:gd name="connsiteY4-10" fmla="*/ 5342 h 6013"/>
                <a:gd name="connsiteX5-11" fmla="*/ 10000 w 10000"/>
                <a:gd name="connsiteY5-12" fmla="*/ 5342 h 6013"/>
                <a:gd name="connsiteX6-13" fmla="*/ 10000 w 10000"/>
                <a:gd name="connsiteY6-14" fmla="*/ 0 h 601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0000" h="6013">
                  <a:moveTo>
                    <a:pt x="0" y="5342"/>
                  </a:moveTo>
                  <a:lnTo>
                    <a:pt x="0" y="5342"/>
                  </a:lnTo>
                  <a:cubicBezTo>
                    <a:pt x="0" y="5710"/>
                    <a:pt x="2256" y="6013"/>
                    <a:pt x="5000" y="6013"/>
                  </a:cubicBezTo>
                  <a:lnTo>
                    <a:pt x="5000" y="6013"/>
                  </a:lnTo>
                  <a:cubicBezTo>
                    <a:pt x="7805" y="6013"/>
                    <a:pt x="10000" y="5710"/>
                    <a:pt x="10000" y="5342"/>
                  </a:cubicBezTo>
                  <a:lnTo>
                    <a:pt x="10000" y="5342"/>
                  </a:lnTo>
                  <a:lnTo>
                    <a:pt x="10000" y="0"/>
                  </a:lnTo>
                </a:path>
              </a:pathLst>
            </a:custGeom>
            <a:noFill/>
            <a:ln w="101600" cap="rnd">
              <a:solidFill>
                <a:srgbClr val="B3B3B3"/>
              </a:solidFill>
              <a:prstDash val="solid"/>
              <a:round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6"/>
            <p:cNvSpPr/>
            <p:nvPr/>
          </p:nvSpPr>
          <p:spPr bwMode="auto">
            <a:xfrm>
              <a:off x="3841" y="786"/>
              <a:ext cx="1510" cy="1346"/>
            </a:xfrm>
            <a:custGeom>
              <a:avLst/>
              <a:gdLst>
                <a:gd name="T0" fmla="*/ 0 w 638"/>
                <a:gd name="T1" fmla="*/ 0 h 568"/>
                <a:gd name="T2" fmla="*/ 0 w 638"/>
                <a:gd name="T3" fmla="*/ 568 h 568"/>
                <a:gd name="T4" fmla="*/ 159 w 638"/>
                <a:gd name="T5" fmla="*/ 484 h 568"/>
                <a:gd name="T6" fmla="*/ 319 w 638"/>
                <a:gd name="T7" fmla="*/ 568 h 568"/>
                <a:gd name="T8" fmla="*/ 479 w 638"/>
                <a:gd name="T9" fmla="*/ 484 h 568"/>
                <a:gd name="T10" fmla="*/ 638 w 638"/>
                <a:gd name="T11" fmla="*/ 567 h 568"/>
                <a:gd name="T12" fmla="*/ 0 w 638"/>
                <a:gd name="T13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568">
                  <a:moveTo>
                    <a:pt x="0" y="0"/>
                  </a:moveTo>
                  <a:cubicBezTo>
                    <a:pt x="0" y="568"/>
                    <a:pt x="0" y="568"/>
                    <a:pt x="0" y="568"/>
                  </a:cubicBezTo>
                  <a:cubicBezTo>
                    <a:pt x="35" y="517"/>
                    <a:pt x="93" y="484"/>
                    <a:pt x="159" y="484"/>
                  </a:cubicBezTo>
                  <a:cubicBezTo>
                    <a:pt x="226" y="484"/>
                    <a:pt x="284" y="517"/>
                    <a:pt x="319" y="568"/>
                  </a:cubicBezTo>
                  <a:cubicBezTo>
                    <a:pt x="354" y="517"/>
                    <a:pt x="412" y="484"/>
                    <a:pt x="479" y="484"/>
                  </a:cubicBezTo>
                  <a:cubicBezTo>
                    <a:pt x="545" y="484"/>
                    <a:pt x="603" y="517"/>
                    <a:pt x="638" y="567"/>
                  </a:cubicBezTo>
                  <a:cubicBezTo>
                    <a:pt x="601" y="248"/>
                    <a:pt x="329" y="0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7"/>
            <p:cNvSpPr/>
            <p:nvPr/>
          </p:nvSpPr>
          <p:spPr bwMode="auto">
            <a:xfrm>
              <a:off x="2329" y="786"/>
              <a:ext cx="1512" cy="1346"/>
            </a:xfrm>
            <a:custGeom>
              <a:avLst/>
              <a:gdLst>
                <a:gd name="T0" fmla="*/ 639 w 639"/>
                <a:gd name="T1" fmla="*/ 0 h 568"/>
                <a:gd name="T2" fmla="*/ 639 w 639"/>
                <a:gd name="T3" fmla="*/ 0 h 568"/>
                <a:gd name="T4" fmla="*/ 0 w 639"/>
                <a:gd name="T5" fmla="*/ 568 h 568"/>
                <a:gd name="T6" fmla="*/ 160 w 639"/>
                <a:gd name="T7" fmla="*/ 484 h 568"/>
                <a:gd name="T8" fmla="*/ 320 w 639"/>
                <a:gd name="T9" fmla="*/ 568 h 568"/>
                <a:gd name="T10" fmla="*/ 479 w 639"/>
                <a:gd name="T11" fmla="*/ 484 h 568"/>
                <a:gd name="T12" fmla="*/ 639 w 639"/>
                <a:gd name="T13" fmla="*/ 568 h 568"/>
                <a:gd name="T14" fmla="*/ 639 w 639"/>
                <a:gd name="T15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9" h="568">
                  <a:moveTo>
                    <a:pt x="639" y="0"/>
                  </a:moveTo>
                  <a:cubicBezTo>
                    <a:pt x="639" y="0"/>
                    <a:pt x="639" y="0"/>
                    <a:pt x="639" y="0"/>
                  </a:cubicBezTo>
                  <a:cubicBezTo>
                    <a:pt x="309" y="0"/>
                    <a:pt x="37" y="248"/>
                    <a:pt x="0" y="568"/>
                  </a:cubicBezTo>
                  <a:cubicBezTo>
                    <a:pt x="35" y="517"/>
                    <a:pt x="94" y="484"/>
                    <a:pt x="160" y="484"/>
                  </a:cubicBezTo>
                  <a:cubicBezTo>
                    <a:pt x="226" y="484"/>
                    <a:pt x="285" y="517"/>
                    <a:pt x="320" y="568"/>
                  </a:cubicBezTo>
                  <a:cubicBezTo>
                    <a:pt x="355" y="517"/>
                    <a:pt x="413" y="484"/>
                    <a:pt x="479" y="484"/>
                  </a:cubicBezTo>
                  <a:cubicBezTo>
                    <a:pt x="545" y="484"/>
                    <a:pt x="604" y="517"/>
                    <a:pt x="639" y="568"/>
                  </a:cubicBezTo>
                  <a:lnTo>
                    <a:pt x="63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8"/>
            <p:cNvSpPr/>
            <p:nvPr/>
          </p:nvSpPr>
          <p:spPr bwMode="auto">
            <a:xfrm>
              <a:off x="3083" y="786"/>
              <a:ext cx="755" cy="1341"/>
            </a:xfrm>
            <a:custGeom>
              <a:avLst/>
              <a:gdLst>
                <a:gd name="T0" fmla="*/ 161 w 319"/>
                <a:gd name="T1" fmla="*/ 484 h 566"/>
                <a:gd name="T2" fmla="*/ 319 w 319"/>
                <a:gd name="T3" fmla="*/ 565 h 566"/>
                <a:gd name="T4" fmla="*/ 319 w 319"/>
                <a:gd name="T5" fmla="*/ 0 h 566"/>
                <a:gd name="T6" fmla="*/ 317 w 319"/>
                <a:gd name="T7" fmla="*/ 0 h 566"/>
                <a:gd name="T8" fmla="*/ 0 w 319"/>
                <a:gd name="T9" fmla="*/ 565 h 566"/>
                <a:gd name="T10" fmla="*/ 0 w 319"/>
                <a:gd name="T11" fmla="*/ 566 h 566"/>
                <a:gd name="T12" fmla="*/ 5 w 319"/>
                <a:gd name="T13" fmla="*/ 564 h 566"/>
                <a:gd name="T14" fmla="*/ 161 w 319"/>
                <a:gd name="T15" fmla="*/ 484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9" h="566">
                  <a:moveTo>
                    <a:pt x="161" y="484"/>
                  </a:moveTo>
                  <a:cubicBezTo>
                    <a:pt x="226" y="484"/>
                    <a:pt x="284" y="516"/>
                    <a:pt x="319" y="565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18" y="0"/>
                    <a:pt x="318" y="0"/>
                    <a:pt x="317" y="0"/>
                  </a:cubicBezTo>
                  <a:cubicBezTo>
                    <a:pt x="153" y="2"/>
                    <a:pt x="19" y="248"/>
                    <a:pt x="0" y="565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2" y="563"/>
                    <a:pt x="3" y="563"/>
                    <a:pt x="5" y="564"/>
                  </a:cubicBezTo>
                  <a:cubicBezTo>
                    <a:pt x="40" y="515"/>
                    <a:pt x="97" y="484"/>
                    <a:pt x="161" y="4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9"/>
            <p:cNvSpPr/>
            <p:nvPr/>
          </p:nvSpPr>
          <p:spPr bwMode="auto">
            <a:xfrm>
              <a:off x="3838" y="786"/>
              <a:ext cx="755" cy="1346"/>
            </a:xfrm>
            <a:custGeom>
              <a:avLst/>
              <a:gdLst>
                <a:gd name="T0" fmla="*/ 0 w 319"/>
                <a:gd name="T1" fmla="*/ 568 h 568"/>
                <a:gd name="T2" fmla="*/ 5 w 319"/>
                <a:gd name="T3" fmla="*/ 561 h 568"/>
                <a:gd name="T4" fmla="*/ 159 w 319"/>
                <a:gd name="T5" fmla="*/ 484 h 568"/>
                <a:gd name="T6" fmla="*/ 316 w 319"/>
                <a:gd name="T7" fmla="*/ 563 h 568"/>
                <a:gd name="T8" fmla="*/ 319 w 319"/>
                <a:gd name="T9" fmla="*/ 568 h 568"/>
                <a:gd name="T10" fmla="*/ 319 w 319"/>
                <a:gd name="T11" fmla="*/ 568 h 568"/>
                <a:gd name="T12" fmla="*/ 0 w 319"/>
                <a:gd name="T13" fmla="*/ 0 h 568"/>
                <a:gd name="T14" fmla="*/ 0 w 319"/>
                <a:gd name="T15" fmla="*/ 0 h 568"/>
                <a:gd name="T16" fmla="*/ 0 w 319"/>
                <a:gd name="T17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9" h="568">
                  <a:moveTo>
                    <a:pt x="0" y="568"/>
                  </a:moveTo>
                  <a:cubicBezTo>
                    <a:pt x="1" y="563"/>
                    <a:pt x="3" y="561"/>
                    <a:pt x="5" y="561"/>
                  </a:cubicBezTo>
                  <a:cubicBezTo>
                    <a:pt x="40" y="514"/>
                    <a:pt x="96" y="484"/>
                    <a:pt x="159" y="484"/>
                  </a:cubicBezTo>
                  <a:cubicBezTo>
                    <a:pt x="224" y="484"/>
                    <a:pt x="280" y="515"/>
                    <a:pt x="316" y="563"/>
                  </a:cubicBezTo>
                  <a:cubicBezTo>
                    <a:pt x="317" y="564"/>
                    <a:pt x="318" y="565"/>
                    <a:pt x="319" y="568"/>
                  </a:cubicBezTo>
                  <a:cubicBezTo>
                    <a:pt x="319" y="568"/>
                    <a:pt x="319" y="568"/>
                    <a:pt x="319" y="568"/>
                  </a:cubicBezTo>
                  <a:cubicBezTo>
                    <a:pt x="300" y="248"/>
                    <a:pt x="165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6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1" name="Text Placeholder 7"/>
          <p:cNvSpPr txBox="1"/>
          <p:nvPr/>
        </p:nvSpPr>
        <p:spPr>
          <a:xfrm>
            <a:off x="2819533" y="1987245"/>
            <a:ext cx="1368594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r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385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endParaRPr lang="es-ES_tradnl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 Placeholder 2"/>
          <p:cNvSpPr txBox="1"/>
          <p:nvPr/>
        </p:nvSpPr>
        <p:spPr>
          <a:xfrm>
            <a:off x="740743" y="2032149"/>
            <a:ext cx="2376707" cy="628444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defTabSz="914400" rtl="0" eaLnBrk="1" latinLnBrk="0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  <a:defRPr sz="1185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.</a:t>
            </a:r>
            <a:endParaRPr lang="en-US" altLang="zh-CN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 Placeholder 7"/>
          <p:cNvSpPr txBox="1"/>
          <p:nvPr/>
        </p:nvSpPr>
        <p:spPr>
          <a:xfrm>
            <a:off x="4449727" y="2245549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 sz="15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ct val="0"/>
              </a:spcAft>
            </a:pPr>
            <a:r>
              <a:rPr lang="es-ES_tradnl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6" name="Text Placeholder 2"/>
          <p:cNvSpPr txBox="1"/>
          <p:nvPr/>
        </p:nvSpPr>
        <p:spPr>
          <a:xfrm>
            <a:off x="8875276" y="2443352"/>
            <a:ext cx="2408641" cy="6139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  <a:defRPr sz="1185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en-US" altLang="zh-CN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7"/>
          <p:cNvSpPr txBox="1"/>
          <p:nvPr/>
        </p:nvSpPr>
        <p:spPr>
          <a:xfrm>
            <a:off x="8034824" y="2245549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 sz="15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ct val="0"/>
              </a:spcAft>
            </a:pPr>
            <a:r>
              <a:rPr lang="es-ES_tradnl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32" name="Text Placeholder 7"/>
          <p:cNvSpPr txBox="1"/>
          <p:nvPr/>
        </p:nvSpPr>
        <p:spPr>
          <a:xfrm>
            <a:off x="4398256" y="5197181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 sz="15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ct val="0"/>
              </a:spcAft>
            </a:pPr>
            <a:endParaRPr lang="es-ES_tradnl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 Placeholder 7"/>
          <p:cNvSpPr txBox="1"/>
          <p:nvPr/>
        </p:nvSpPr>
        <p:spPr>
          <a:xfrm>
            <a:off x="8869792" y="4938877"/>
            <a:ext cx="1611069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385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endParaRPr lang="es-ES_tradnl" sz="1400" b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 Placeholder 2"/>
          <p:cNvSpPr txBox="1"/>
          <p:nvPr/>
        </p:nvSpPr>
        <p:spPr>
          <a:xfrm>
            <a:off x="8869792" y="5394984"/>
            <a:ext cx="2408641" cy="6139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  <a:defRPr sz="1185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endParaRPr lang="en-US" altLang="zh-CN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7"/>
          <p:cNvSpPr txBox="1"/>
          <p:nvPr/>
        </p:nvSpPr>
        <p:spPr>
          <a:xfrm>
            <a:off x="8013551" y="5200501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  <a:defRPr sz="15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ct val="0"/>
              </a:spcAft>
            </a:pPr>
            <a:r>
              <a:rPr lang="es-ES_tradnl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4845199" y="375965"/>
            <a:ext cx="5841425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30725" algn="l"/>
              </a:tabLst>
            </a:pPr>
            <a:r>
              <a:rPr kumimoji="0" 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名著阅读方法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的考查：</a:t>
            </a:r>
            <a:r>
              <a:rPr kumimoji="0" lang="zh-CN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部编版和以前的老版本相比，名著的考查难度增大</a:t>
            </a:r>
            <a:r>
              <a:rPr kumimoji="0" lang="zh-CN" altLang="en-US" sz="2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，名著阅读方法，去年很多卷子都考到，答案往往都是书本上的内容，而这也是学生容易忽视的地方，不愿意去背诵导致失分。要求学生多去熟悉书本的知识点。</a:t>
            </a:r>
            <a:endParaRPr kumimoji="0" lang="zh-CN" alt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9" name="Picture 1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485159" y="2896245"/>
            <a:ext cx="8136904" cy="2304256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 spd="slow" advTm="18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2" grpId="0" build="p"/>
      <p:bldP spid="24" grpId="0" build="p"/>
      <p:bldP spid="26" grpId="0" build="p"/>
      <p:bldP spid="28" grpId="0" build="p"/>
      <p:bldP spid="32" grpId="0" build="p"/>
      <p:bldP spid="33" grpId="0" build="p"/>
      <p:bldP spid="34" grpId="0" build="p"/>
      <p:bldP spid="3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9"/>
          <p:cNvSpPr>
            <a:spLocks noChangeArrowheads="1"/>
          </p:cNvSpPr>
          <p:nvPr/>
        </p:nvSpPr>
        <p:spPr bwMode="auto">
          <a:xfrm>
            <a:off x="2695250" y="3112269"/>
            <a:ext cx="52070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320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5" name="Rectangle 39"/>
          <p:cNvSpPr>
            <a:spLocks noChangeArrowheads="1"/>
          </p:cNvSpPr>
          <p:nvPr/>
        </p:nvSpPr>
        <p:spPr bwMode="auto">
          <a:xfrm>
            <a:off x="3458838" y="3104479"/>
            <a:ext cx="22320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rPr lang="zh-CN" altLang="zh-CN" b="1" smtClean="0"/>
              <a:t>语文基础部分考题分类简述</a:t>
            </a:r>
            <a:endParaRPr lang="en-US" altLang="zh-CN" sz="100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6" name="Rectangle 39"/>
          <p:cNvSpPr>
            <a:spLocks noChangeArrowheads="1"/>
          </p:cNvSpPr>
          <p:nvPr/>
        </p:nvSpPr>
        <p:spPr bwMode="auto">
          <a:xfrm>
            <a:off x="2696763" y="4217245"/>
            <a:ext cx="52070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320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7" name="Rectangle 39"/>
          <p:cNvSpPr>
            <a:spLocks noChangeArrowheads="1"/>
          </p:cNvSpPr>
          <p:nvPr/>
        </p:nvSpPr>
        <p:spPr bwMode="auto">
          <a:xfrm>
            <a:off x="3460351" y="4209455"/>
            <a:ext cx="2232025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rPr lang="zh-CN" altLang="zh-CN" sz="2000" b="1" smtClean="0"/>
              <a:t>近年新题型及做题技巧梳理</a:t>
            </a:r>
            <a:endParaRPr lang="en-US" altLang="zh-CN" sz="100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8" name="Rectangle 39"/>
          <p:cNvSpPr>
            <a:spLocks noChangeArrowheads="1"/>
          </p:cNvSpPr>
          <p:nvPr/>
        </p:nvSpPr>
        <p:spPr bwMode="auto">
          <a:xfrm>
            <a:off x="6745907" y="3120059"/>
            <a:ext cx="52070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320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9" name="Rectangle 39"/>
          <p:cNvSpPr>
            <a:spLocks noChangeArrowheads="1"/>
          </p:cNvSpPr>
          <p:nvPr/>
        </p:nvSpPr>
        <p:spPr bwMode="auto">
          <a:xfrm>
            <a:off x="7509495" y="3112269"/>
            <a:ext cx="2232025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rPr lang="en-US" altLang="zh-CN" sz="2000" b="1" smtClean="0"/>
              <a:t>2020</a:t>
            </a:r>
            <a:r>
              <a:rPr lang="zh-CN" altLang="zh-CN" sz="2000" b="1" smtClean="0"/>
              <a:t>年取消考纲后的考情预测</a:t>
            </a:r>
            <a:endParaRPr lang="en-US" altLang="zh-CN" sz="100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10" name="Rectangle 39"/>
          <p:cNvSpPr>
            <a:spLocks noChangeArrowheads="1"/>
          </p:cNvSpPr>
          <p:nvPr/>
        </p:nvSpPr>
        <p:spPr bwMode="auto">
          <a:xfrm>
            <a:off x="6735985" y="4225034"/>
            <a:ext cx="52070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320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</a:p>
        </p:txBody>
      </p:sp>
      <p:sp>
        <p:nvSpPr>
          <p:cNvPr id="11" name="Rectangle 39"/>
          <p:cNvSpPr>
            <a:spLocks noChangeArrowheads="1"/>
          </p:cNvSpPr>
          <p:nvPr/>
        </p:nvSpPr>
        <p:spPr bwMode="auto">
          <a:xfrm>
            <a:off x="7499573" y="4217244"/>
            <a:ext cx="223202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rPr lang="zh-CN" altLang="zh-CN" sz="2000" b="1" smtClean="0"/>
              <a:t>相关纸质资料、电子资料和公众号推荐</a:t>
            </a:r>
            <a:endParaRPr lang="en-US" altLang="zh-CN" sz="100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12" name="文本框 9"/>
          <p:cNvSpPr txBox="1">
            <a:spLocks noChangeArrowheads="1"/>
          </p:cNvSpPr>
          <p:nvPr/>
        </p:nvSpPr>
        <p:spPr bwMode="auto">
          <a:xfrm>
            <a:off x="5493271" y="1655123"/>
            <a:ext cx="1872208" cy="3770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en-US" altLang="zh-CN" sz="20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00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0"/>
          <p:cNvSpPr txBox="1">
            <a:spLocks noChangeArrowheads="1"/>
          </p:cNvSpPr>
          <p:nvPr/>
        </p:nvSpPr>
        <p:spPr bwMode="auto">
          <a:xfrm>
            <a:off x="5565279" y="1021423"/>
            <a:ext cx="1512168" cy="5616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32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录</a:t>
            </a:r>
          </a:p>
        </p:txBody>
      </p:sp>
      <p:sp>
        <p:nvSpPr>
          <p:cNvPr id="14" name="矩形 13"/>
          <p:cNvSpPr/>
          <p:nvPr/>
        </p:nvSpPr>
        <p:spPr>
          <a:xfrm>
            <a:off x="2612951" y="5344517"/>
            <a:ext cx="7920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smtClean="0">
                <a:solidFill>
                  <a:schemeClr val="accent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05</a:t>
            </a:r>
            <a:endParaRPr lang="en-US" altLang="zh-CN" sz="3200">
              <a:solidFill>
                <a:schemeClr val="accent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Rectangle 39"/>
          <p:cNvSpPr>
            <a:spLocks noChangeArrowheads="1"/>
          </p:cNvSpPr>
          <p:nvPr/>
        </p:nvSpPr>
        <p:spPr bwMode="auto">
          <a:xfrm>
            <a:off x="3549055" y="5488533"/>
            <a:ext cx="223202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/>
            <a:r>
              <a:rPr lang="zh-CN" altLang="zh-CN" sz="2000" b="1" smtClean="0"/>
              <a:t>如何高效整理识记</a:t>
            </a:r>
            <a:endParaRPr lang="en-US" altLang="zh-CN" sz="100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 advTm="18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utoRev="1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Scale>
                                      <p:cBhvr>
                                        <p:cTn id="10" dur="15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Scale>
                                      <p:cBhvr>
                                        <p:cTn id="20" dur="15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mph" presetSubtype="0" autoRev="1" fill="hold" grpId="1" nodeType="withEffect">
                                  <p:stCondLst>
                                    <p:cond delay="3800"/>
                                  </p:stCondLst>
                                  <p:childTnLst>
                                    <p:animScale>
                                      <p:cBhvr>
                                        <p:cTn id="30" dur="150" fill="hold"/>
                                        <p:tgtEl>
                                          <p:spTgt spid="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6" presetClass="emph" presetSubtype="0" autoRev="1" fill="hold" grpId="1" nodeType="withEffect">
                                  <p:stCondLst>
                                    <p:cond delay="4900"/>
                                  </p:stCondLst>
                                  <p:childTnLst>
                                    <p:animScale>
                                      <p:cBhvr>
                                        <p:cTn id="40" dur="150" fill="hold"/>
                                        <p:tgtEl>
                                          <p:spTgt spid="1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400"/>
                            </p:stCondLst>
                            <p:childTnLst>
                              <p:par>
                                <p:cTn id="4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2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6" grpId="0"/>
      <p:bldP spid="6" grpId="1"/>
      <p:bldP spid="7" grpId="0"/>
      <p:bldP spid="8" grpId="0"/>
      <p:bldP spid="8" grpId="1"/>
      <p:bldP spid="9" grpId="0"/>
      <p:bldP spid="10" grpId="0"/>
      <p:bldP spid="10" grpId="1"/>
      <p:bldP spid="11" grpId="0"/>
      <p:bldP spid="12" grpId="0"/>
      <p:bldP spid="13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1"/>
          <p:cNvGrpSpPr/>
          <p:nvPr/>
        </p:nvGrpSpPr>
        <p:grpSpPr>
          <a:xfrm>
            <a:off x="380703" y="2752229"/>
            <a:ext cx="1446853" cy="1446774"/>
            <a:chOff x="4337039" y="4117416"/>
            <a:chExt cx="1371831" cy="1371831"/>
          </a:xfrm>
        </p:grpSpPr>
        <p:grpSp>
          <p:nvGrpSpPr>
            <p:cNvPr id="7" name="组合 18"/>
            <p:cNvGrpSpPr/>
            <p:nvPr/>
          </p:nvGrpSpPr>
          <p:grpSpPr>
            <a:xfrm>
              <a:off x="4337039" y="4117416"/>
              <a:ext cx="1371831" cy="1371831"/>
              <a:chOff x="4277955" y="3767258"/>
              <a:chExt cx="1371831" cy="1371831"/>
            </a:xfrm>
          </p:grpSpPr>
          <p:sp>
            <p:nvSpPr>
              <p:cNvPr id="17" name="泪滴形 16"/>
              <p:cNvSpPr/>
              <p:nvPr/>
            </p:nvSpPr>
            <p:spPr>
              <a:xfrm>
                <a:off x="4277955" y="3767258"/>
                <a:ext cx="1371831" cy="1371831"/>
              </a:xfrm>
              <a:prstGeom prst="teardrop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/>
              <p:cNvSpPr>
                <a:spLocks noChangeAspect="1"/>
              </p:cNvSpPr>
              <p:nvPr/>
            </p:nvSpPr>
            <p:spPr>
              <a:xfrm>
                <a:off x="4423870" y="3913173"/>
                <a:ext cx="1080000" cy="108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1" name="Freeform 99"/>
            <p:cNvSpPr>
              <a:spLocks noEditPoints="1"/>
            </p:cNvSpPr>
            <p:nvPr/>
          </p:nvSpPr>
          <p:spPr bwMode="auto">
            <a:xfrm>
              <a:off x="4761092" y="4542225"/>
              <a:ext cx="523724" cy="522211"/>
            </a:xfrm>
            <a:custGeom>
              <a:avLst/>
              <a:gdLst>
                <a:gd name="T0" fmla="*/ 80 w 146"/>
                <a:gd name="T1" fmla="*/ 44 h 146"/>
                <a:gd name="T2" fmla="*/ 91 w 146"/>
                <a:gd name="T3" fmla="*/ 33 h 146"/>
                <a:gd name="T4" fmla="*/ 80 w 146"/>
                <a:gd name="T5" fmla="*/ 23 h 146"/>
                <a:gd name="T6" fmla="*/ 69 w 146"/>
                <a:gd name="T7" fmla="*/ 33 h 146"/>
                <a:gd name="T8" fmla="*/ 80 w 146"/>
                <a:gd name="T9" fmla="*/ 44 h 146"/>
                <a:gd name="T10" fmla="*/ 80 w 146"/>
                <a:gd name="T11" fmla="*/ 29 h 146"/>
                <a:gd name="T12" fmla="*/ 85 w 146"/>
                <a:gd name="T13" fmla="*/ 33 h 146"/>
                <a:gd name="T14" fmla="*/ 80 w 146"/>
                <a:gd name="T15" fmla="*/ 38 h 146"/>
                <a:gd name="T16" fmla="*/ 75 w 146"/>
                <a:gd name="T17" fmla="*/ 33 h 146"/>
                <a:gd name="T18" fmla="*/ 80 w 146"/>
                <a:gd name="T19" fmla="*/ 29 h 146"/>
                <a:gd name="T20" fmla="*/ 143 w 146"/>
                <a:gd name="T21" fmla="*/ 0 h 146"/>
                <a:gd name="T22" fmla="*/ 3 w 146"/>
                <a:gd name="T23" fmla="*/ 0 h 146"/>
                <a:gd name="T24" fmla="*/ 0 w 146"/>
                <a:gd name="T25" fmla="*/ 3 h 146"/>
                <a:gd name="T26" fmla="*/ 0 w 146"/>
                <a:gd name="T27" fmla="*/ 143 h 146"/>
                <a:gd name="T28" fmla="*/ 3 w 146"/>
                <a:gd name="T29" fmla="*/ 146 h 146"/>
                <a:gd name="T30" fmla="*/ 143 w 146"/>
                <a:gd name="T31" fmla="*/ 146 h 146"/>
                <a:gd name="T32" fmla="*/ 144 w 146"/>
                <a:gd name="T33" fmla="*/ 145 h 146"/>
                <a:gd name="T34" fmla="*/ 144 w 146"/>
                <a:gd name="T35" fmla="*/ 145 h 146"/>
                <a:gd name="T36" fmla="*/ 145 w 146"/>
                <a:gd name="T37" fmla="*/ 145 h 146"/>
                <a:gd name="T38" fmla="*/ 145 w 146"/>
                <a:gd name="T39" fmla="*/ 145 h 146"/>
                <a:gd name="T40" fmla="*/ 145 w 146"/>
                <a:gd name="T41" fmla="*/ 144 h 146"/>
                <a:gd name="T42" fmla="*/ 146 w 146"/>
                <a:gd name="T43" fmla="*/ 143 h 146"/>
                <a:gd name="T44" fmla="*/ 146 w 146"/>
                <a:gd name="T45" fmla="*/ 143 h 146"/>
                <a:gd name="T46" fmla="*/ 146 w 146"/>
                <a:gd name="T47" fmla="*/ 3 h 146"/>
                <a:gd name="T48" fmla="*/ 143 w 146"/>
                <a:gd name="T49" fmla="*/ 0 h 146"/>
                <a:gd name="T50" fmla="*/ 6 w 146"/>
                <a:gd name="T51" fmla="*/ 140 h 146"/>
                <a:gd name="T52" fmla="*/ 6 w 146"/>
                <a:gd name="T53" fmla="*/ 107 h 146"/>
                <a:gd name="T54" fmla="*/ 55 w 146"/>
                <a:gd name="T55" fmla="*/ 58 h 146"/>
                <a:gd name="T56" fmla="*/ 135 w 146"/>
                <a:gd name="T57" fmla="*/ 140 h 146"/>
                <a:gd name="T58" fmla="*/ 6 w 146"/>
                <a:gd name="T59" fmla="*/ 140 h 146"/>
                <a:gd name="T60" fmla="*/ 140 w 146"/>
                <a:gd name="T61" fmla="*/ 135 h 146"/>
                <a:gd name="T62" fmla="*/ 86 w 146"/>
                <a:gd name="T63" fmla="*/ 81 h 146"/>
                <a:gd name="T64" fmla="*/ 107 w 146"/>
                <a:gd name="T65" fmla="*/ 59 h 146"/>
                <a:gd name="T66" fmla="*/ 140 w 146"/>
                <a:gd name="T67" fmla="*/ 92 h 146"/>
                <a:gd name="T68" fmla="*/ 140 w 146"/>
                <a:gd name="T69" fmla="*/ 135 h 146"/>
                <a:gd name="T70" fmla="*/ 140 w 146"/>
                <a:gd name="T71" fmla="*/ 84 h 146"/>
                <a:gd name="T72" fmla="*/ 109 w 146"/>
                <a:gd name="T73" fmla="*/ 53 h 146"/>
                <a:gd name="T74" fmla="*/ 105 w 146"/>
                <a:gd name="T75" fmla="*/ 53 h 146"/>
                <a:gd name="T76" fmla="*/ 82 w 146"/>
                <a:gd name="T77" fmla="*/ 76 h 146"/>
                <a:gd name="T78" fmla="*/ 57 w 146"/>
                <a:gd name="T79" fmla="*/ 52 h 146"/>
                <a:gd name="T80" fmla="*/ 55 w 146"/>
                <a:gd name="T81" fmla="*/ 51 h 146"/>
                <a:gd name="T82" fmla="*/ 55 w 146"/>
                <a:gd name="T83" fmla="*/ 51 h 146"/>
                <a:gd name="T84" fmla="*/ 53 w 146"/>
                <a:gd name="T85" fmla="*/ 52 h 146"/>
                <a:gd name="T86" fmla="*/ 6 w 146"/>
                <a:gd name="T87" fmla="*/ 98 h 146"/>
                <a:gd name="T88" fmla="*/ 6 w 146"/>
                <a:gd name="T89" fmla="*/ 6 h 146"/>
                <a:gd name="T90" fmla="*/ 140 w 146"/>
                <a:gd name="T91" fmla="*/ 6 h 146"/>
                <a:gd name="T92" fmla="*/ 140 w 146"/>
                <a:gd name="T93" fmla="*/ 8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6" h="146">
                  <a:moveTo>
                    <a:pt x="80" y="44"/>
                  </a:moveTo>
                  <a:cubicBezTo>
                    <a:pt x="86" y="44"/>
                    <a:pt x="91" y="39"/>
                    <a:pt x="91" y="33"/>
                  </a:cubicBezTo>
                  <a:cubicBezTo>
                    <a:pt x="91" y="27"/>
                    <a:pt x="86" y="23"/>
                    <a:pt x="80" y="23"/>
                  </a:cubicBezTo>
                  <a:cubicBezTo>
                    <a:pt x="74" y="23"/>
                    <a:pt x="69" y="27"/>
                    <a:pt x="69" y="33"/>
                  </a:cubicBezTo>
                  <a:cubicBezTo>
                    <a:pt x="69" y="39"/>
                    <a:pt x="74" y="44"/>
                    <a:pt x="80" y="44"/>
                  </a:cubicBezTo>
                  <a:close/>
                  <a:moveTo>
                    <a:pt x="80" y="29"/>
                  </a:moveTo>
                  <a:cubicBezTo>
                    <a:pt x="83" y="29"/>
                    <a:pt x="85" y="31"/>
                    <a:pt x="85" y="33"/>
                  </a:cubicBezTo>
                  <a:cubicBezTo>
                    <a:pt x="85" y="36"/>
                    <a:pt x="83" y="38"/>
                    <a:pt x="80" y="38"/>
                  </a:cubicBezTo>
                  <a:cubicBezTo>
                    <a:pt x="78" y="38"/>
                    <a:pt x="75" y="36"/>
                    <a:pt x="75" y="33"/>
                  </a:cubicBezTo>
                  <a:cubicBezTo>
                    <a:pt x="75" y="31"/>
                    <a:pt x="78" y="29"/>
                    <a:pt x="80" y="29"/>
                  </a:cubicBezTo>
                  <a:close/>
                  <a:moveTo>
                    <a:pt x="14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4"/>
                    <a:pt x="2" y="146"/>
                    <a:pt x="3" y="146"/>
                  </a:cubicBezTo>
                  <a:cubicBezTo>
                    <a:pt x="143" y="146"/>
                    <a:pt x="143" y="146"/>
                    <a:pt x="143" y="146"/>
                  </a:cubicBezTo>
                  <a:cubicBezTo>
                    <a:pt x="143" y="146"/>
                    <a:pt x="143" y="146"/>
                    <a:pt x="144" y="145"/>
                  </a:cubicBezTo>
                  <a:cubicBezTo>
                    <a:pt x="144" y="145"/>
                    <a:pt x="144" y="145"/>
                    <a:pt x="144" y="145"/>
                  </a:cubicBezTo>
                  <a:cubicBezTo>
                    <a:pt x="144" y="145"/>
                    <a:pt x="145" y="145"/>
                    <a:pt x="145" y="145"/>
                  </a:cubicBezTo>
                  <a:cubicBezTo>
                    <a:pt x="145" y="145"/>
                    <a:pt x="145" y="145"/>
                    <a:pt x="145" y="145"/>
                  </a:cubicBezTo>
                  <a:cubicBezTo>
                    <a:pt x="145" y="144"/>
                    <a:pt x="145" y="144"/>
                    <a:pt x="145" y="144"/>
                  </a:cubicBezTo>
                  <a:cubicBezTo>
                    <a:pt x="145" y="143"/>
                    <a:pt x="146" y="143"/>
                    <a:pt x="146" y="143"/>
                  </a:cubicBezTo>
                  <a:cubicBezTo>
                    <a:pt x="146" y="143"/>
                    <a:pt x="146" y="143"/>
                    <a:pt x="146" y="143"/>
                  </a:cubicBezTo>
                  <a:cubicBezTo>
                    <a:pt x="146" y="3"/>
                    <a:pt x="146" y="3"/>
                    <a:pt x="146" y="3"/>
                  </a:cubicBezTo>
                  <a:cubicBezTo>
                    <a:pt x="146" y="2"/>
                    <a:pt x="144" y="0"/>
                    <a:pt x="143" y="0"/>
                  </a:cubicBezTo>
                  <a:close/>
                  <a:moveTo>
                    <a:pt x="6" y="140"/>
                  </a:moveTo>
                  <a:cubicBezTo>
                    <a:pt x="6" y="107"/>
                    <a:pt x="6" y="107"/>
                    <a:pt x="6" y="107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135" y="140"/>
                    <a:pt x="135" y="140"/>
                    <a:pt x="135" y="140"/>
                  </a:cubicBezTo>
                  <a:lnTo>
                    <a:pt x="6" y="140"/>
                  </a:lnTo>
                  <a:close/>
                  <a:moveTo>
                    <a:pt x="140" y="135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107" y="59"/>
                    <a:pt x="107" y="59"/>
                    <a:pt x="107" y="59"/>
                  </a:cubicBezTo>
                  <a:cubicBezTo>
                    <a:pt x="140" y="92"/>
                    <a:pt x="140" y="92"/>
                    <a:pt x="140" y="92"/>
                  </a:cubicBezTo>
                  <a:lnTo>
                    <a:pt x="140" y="135"/>
                  </a:lnTo>
                  <a:close/>
                  <a:moveTo>
                    <a:pt x="140" y="84"/>
                  </a:moveTo>
                  <a:cubicBezTo>
                    <a:pt x="109" y="53"/>
                    <a:pt x="109" y="53"/>
                    <a:pt x="109" y="53"/>
                  </a:cubicBezTo>
                  <a:cubicBezTo>
                    <a:pt x="108" y="52"/>
                    <a:pt x="106" y="52"/>
                    <a:pt x="105" y="53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57" y="52"/>
                    <a:pt x="57" y="52"/>
                    <a:pt x="57" y="52"/>
                  </a:cubicBezTo>
                  <a:cubicBezTo>
                    <a:pt x="57" y="51"/>
                    <a:pt x="56" y="51"/>
                    <a:pt x="55" y="51"/>
                  </a:cubicBezTo>
                  <a:cubicBezTo>
                    <a:pt x="55" y="51"/>
                    <a:pt x="55" y="51"/>
                    <a:pt x="55" y="51"/>
                  </a:cubicBezTo>
                  <a:cubicBezTo>
                    <a:pt x="54" y="51"/>
                    <a:pt x="54" y="51"/>
                    <a:pt x="53" y="52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140" y="6"/>
                    <a:pt x="140" y="6"/>
                    <a:pt x="140" y="6"/>
                  </a:cubicBezTo>
                  <a:lnTo>
                    <a:pt x="140" y="84"/>
                  </a:lnTo>
                  <a:close/>
                </a:path>
              </a:pathLst>
            </a:custGeom>
            <a:solidFill>
              <a:srgbClr val="002060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" name="组合 6"/>
          <p:cNvGrpSpPr/>
          <p:nvPr/>
        </p:nvGrpSpPr>
        <p:grpSpPr>
          <a:xfrm>
            <a:off x="308695" y="880021"/>
            <a:ext cx="1446853" cy="1446774"/>
            <a:chOff x="4337039" y="2374221"/>
            <a:chExt cx="1371831" cy="1371831"/>
          </a:xfrm>
        </p:grpSpPr>
        <p:grpSp>
          <p:nvGrpSpPr>
            <p:cNvPr id="14" name="组合 44"/>
            <p:cNvGrpSpPr/>
            <p:nvPr/>
          </p:nvGrpSpPr>
          <p:grpSpPr>
            <a:xfrm flipV="1">
              <a:off x="4337039" y="2374221"/>
              <a:ext cx="1371831" cy="1371831"/>
              <a:chOff x="4277955" y="3767258"/>
              <a:chExt cx="1371831" cy="1371831"/>
            </a:xfrm>
          </p:grpSpPr>
          <p:sp>
            <p:nvSpPr>
              <p:cNvPr id="49" name="泪滴形 48"/>
              <p:cNvSpPr/>
              <p:nvPr/>
            </p:nvSpPr>
            <p:spPr>
              <a:xfrm>
                <a:off x="4277955" y="3767258"/>
                <a:ext cx="1371831" cy="1371831"/>
              </a:xfrm>
              <a:prstGeom prst="teardrop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/>
              <p:cNvSpPr>
                <a:spLocks noChangeAspect="1"/>
              </p:cNvSpPr>
              <p:nvPr/>
            </p:nvSpPr>
            <p:spPr>
              <a:xfrm>
                <a:off x="4423870" y="3913173"/>
                <a:ext cx="1080000" cy="108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3" name="Freeform 107"/>
            <p:cNvSpPr>
              <a:spLocks noEditPoints="1"/>
            </p:cNvSpPr>
            <p:nvPr/>
          </p:nvSpPr>
          <p:spPr bwMode="auto">
            <a:xfrm>
              <a:off x="4761092" y="2749543"/>
              <a:ext cx="566164" cy="550524"/>
            </a:xfrm>
            <a:custGeom>
              <a:avLst/>
              <a:gdLst>
                <a:gd name="T0" fmla="*/ 134 w 153"/>
                <a:gd name="T1" fmla="*/ 70 h 149"/>
                <a:gd name="T2" fmla="*/ 131 w 153"/>
                <a:gd name="T3" fmla="*/ 73 h 149"/>
                <a:gd name="T4" fmla="*/ 131 w 153"/>
                <a:gd name="T5" fmla="*/ 143 h 149"/>
                <a:gd name="T6" fmla="*/ 6 w 153"/>
                <a:gd name="T7" fmla="*/ 143 h 149"/>
                <a:gd name="T8" fmla="*/ 6 w 153"/>
                <a:gd name="T9" fmla="*/ 18 h 149"/>
                <a:gd name="T10" fmla="*/ 85 w 153"/>
                <a:gd name="T11" fmla="*/ 18 h 149"/>
                <a:gd name="T12" fmla="*/ 88 w 153"/>
                <a:gd name="T13" fmla="*/ 15 h 149"/>
                <a:gd name="T14" fmla="*/ 85 w 153"/>
                <a:gd name="T15" fmla="*/ 12 h 149"/>
                <a:gd name="T16" fmla="*/ 3 w 153"/>
                <a:gd name="T17" fmla="*/ 12 h 149"/>
                <a:gd name="T18" fmla="*/ 0 w 153"/>
                <a:gd name="T19" fmla="*/ 15 h 149"/>
                <a:gd name="T20" fmla="*/ 0 w 153"/>
                <a:gd name="T21" fmla="*/ 146 h 149"/>
                <a:gd name="T22" fmla="*/ 3 w 153"/>
                <a:gd name="T23" fmla="*/ 149 h 149"/>
                <a:gd name="T24" fmla="*/ 134 w 153"/>
                <a:gd name="T25" fmla="*/ 149 h 149"/>
                <a:gd name="T26" fmla="*/ 137 w 153"/>
                <a:gd name="T27" fmla="*/ 146 h 149"/>
                <a:gd name="T28" fmla="*/ 137 w 153"/>
                <a:gd name="T29" fmla="*/ 73 h 149"/>
                <a:gd name="T30" fmla="*/ 134 w 153"/>
                <a:gd name="T31" fmla="*/ 70 h 149"/>
                <a:gd name="T32" fmla="*/ 134 w 153"/>
                <a:gd name="T33" fmla="*/ 8 h 149"/>
                <a:gd name="T34" fmla="*/ 117 w 153"/>
                <a:gd name="T35" fmla="*/ 0 h 149"/>
                <a:gd name="T36" fmla="*/ 108 w 153"/>
                <a:gd name="T37" fmla="*/ 5 h 149"/>
                <a:gd name="T38" fmla="*/ 108 w 153"/>
                <a:gd name="T39" fmla="*/ 6 h 149"/>
                <a:gd name="T40" fmla="*/ 105 w 153"/>
                <a:gd name="T41" fmla="*/ 10 h 149"/>
                <a:gd name="T42" fmla="*/ 68 w 153"/>
                <a:gd name="T43" fmla="*/ 64 h 149"/>
                <a:gd name="T44" fmla="*/ 67 w 153"/>
                <a:gd name="T45" fmla="*/ 65 h 149"/>
                <a:gd name="T46" fmla="*/ 65 w 153"/>
                <a:gd name="T47" fmla="*/ 100 h 149"/>
                <a:gd name="T48" fmla="*/ 67 w 153"/>
                <a:gd name="T49" fmla="*/ 103 h 149"/>
                <a:gd name="T50" fmla="*/ 68 w 153"/>
                <a:gd name="T51" fmla="*/ 103 h 149"/>
                <a:gd name="T52" fmla="*/ 69 w 153"/>
                <a:gd name="T53" fmla="*/ 103 h 149"/>
                <a:gd name="T54" fmla="*/ 104 w 153"/>
                <a:gd name="T55" fmla="*/ 91 h 149"/>
                <a:gd name="T56" fmla="*/ 105 w 153"/>
                <a:gd name="T57" fmla="*/ 90 h 149"/>
                <a:gd name="T58" fmla="*/ 141 w 153"/>
                <a:gd name="T59" fmla="*/ 39 h 149"/>
                <a:gd name="T60" fmla="*/ 142 w 153"/>
                <a:gd name="T61" fmla="*/ 36 h 149"/>
                <a:gd name="T62" fmla="*/ 146 w 153"/>
                <a:gd name="T63" fmla="*/ 32 h 149"/>
                <a:gd name="T64" fmla="*/ 146 w 153"/>
                <a:gd name="T65" fmla="*/ 31 h 149"/>
                <a:gd name="T66" fmla="*/ 134 w 153"/>
                <a:gd name="T67" fmla="*/ 8 h 149"/>
                <a:gd name="T68" fmla="*/ 72 w 153"/>
                <a:gd name="T69" fmla="*/ 96 h 149"/>
                <a:gd name="T70" fmla="*/ 73 w 153"/>
                <a:gd name="T71" fmla="*/ 69 h 149"/>
                <a:gd name="T72" fmla="*/ 79 w 153"/>
                <a:gd name="T73" fmla="*/ 74 h 149"/>
                <a:gd name="T74" fmla="*/ 81 w 153"/>
                <a:gd name="T75" fmla="*/ 76 h 149"/>
                <a:gd name="T76" fmla="*/ 89 w 153"/>
                <a:gd name="T77" fmla="*/ 82 h 149"/>
                <a:gd name="T78" fmla="*/ 91 w 153"/>
                <a:gd name="T79" fmla="*/ 84 h 149"/>
                <a:gd name="T80" fmla="*/ 97 w 153"/>
                <a:gd name="T81" fmla="*/ 87 h 149"/>
                <a:gd name="T82" fmla="*/ 72 w 153"/>
                <a:gd name="T83" fmla="*/ 96 h 149"/>
                <a:gd name="T84" fmla="*/ 102 w 153"/>
                <a:gd name="T85" fmla="*/ 84 h 149"/>
                <a:gd name="T86" fmla="*/ 94 w 153"/>
                <a:gd name="T87" fmla="*/ 78 h 149"/>
                <a:gd name="T88" fmla="*/ 84 w 153"/>
                <a:gd name="T89" fmla="*/ 71 h 149"/>
                <a:gd name="T90" fmla="*/ 75 w 153"/>
                <a:gd name="T91" fmla="*/ 63 h 149"/>
                <a:gd name="T92" fmla="*/ 108 w 153"/>
                <a:gd name="T93" fmla="*/ 16 h 149"/>
                <a:gd name="T94" fmla="*/ 108 w 153"/>
                <a:gd name="T95" fmla="*/ 15 h 149"/>
                <a:gd name="T96" fmla="*/ 124 w 153"/>
                <a:gd name="T97" fmla="*/ 22 h 149"/>
                <a:gd name="T98" fmla="*/ 136 w 153"/>
                <a:gd name="T99" fmla="*/ 34 h 149"/>
                <a:gd name="T100" fmla="*/ 102 w 153"/>
                <a:gd name="T101" fmla="*/ 84 h 149"/>
                <a:gd name="T102" fmla="*/ 141 w 153"/>
                <a:gd name="T103" fmla="*/ 28 h 149"/>
                <a:gd name="T104" fmla="*/ 141 w 153"/>
                <a:gd name="T105" fmla="*/ 28 h 149"/>
                <a:gd name="T106" fmla="*/ 140 w 153"/>
                <a:gd name="T107" fmla="*/ 29 h 149"/>
                <a:gd name="T108" fmla="*/ 128 w 153"/>
                <a:gd name="T109" fmla="*/ 17 h 149"/>
                <a:gd name="T110" fmla="*/ 112 w 153"/>
                <a:gd name="T111" fmla="*/ 10 h 149"/>
                <a:gd name="T112" fmla="*/ 112 w 153"/>
                <a:gd name="T113" fmla="*/ 10 h 149"/>
                <a:gd name="T114" fmla="*/ 113 w 153"/>
                <a:gd name="T115" fmla="*/ 9 h 149"/>
                <a:gd name="T116" fmla="*/ 117 w 153"/>
                <a:gd name="T117" fmla="*/ 6 h 149"/>
                <a:gd name="T118" fmla="*/ 130 w 153"/>
                <a:gd name="T119" fmla="*/ 13 h 149"/>
                <a:gd name="T120" fmla="*/ 141 w 153"/>
                <a:gd name="T121" fmla="*/ 2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3" h="149">
                  <a:moveTo>
                    <a:pt x="134" y="70"/>
                  </a:moveTo>
                  <a:cubicBezTo>
                    <a:pt x="133" y="70"/>
                    <a:pt x="131" y="72"/>
                    <a:pt x="131" y="73"/>
                  </a:cubicBezTo>
                  <a:cubicBezTo>
                    <a:pt x="131" y="143"/>
                    <a:pt x="131" y="143"/>
                    <a:pt x="131" y="143"/>
                  </a:cubicBezTo>
                  <a:cubicBezTo>
                    <a:pt x="6" y="143"/>
                    <a:pt x="6" y="143"/>
                    <a:pt x="6" y="143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6" y="18"/>
                    <a:pt x="88" y="16"/>
                    <a:pt x="88" y="15"/>
                  </a:cubicBezTo>
                  <a:cubicBezTo>
                    <a:pt x="88" y="13"/>
                    <a:pt x="86" y="12"/>
                    <a:pt x="85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2"/>
                    <a:pt x="0" y="13"/>
                    <a:pt x="0" y="1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8"/>
                    <a:pt x="2" y="149"/>
                    <a:pt x="3" y="149"/>
                  </a:cubicBezTo>
                  <a:cubicBezTo>
                    <a:pt x="134" y="149"/>
                    <a:pt x="134" y="149"/>
                    <a:pt x="134" y="149"/>
                  </a:cubicBezTo>
                  <a:cubicBezTo>
                    <a:pt x="136" y="149"/>
                    <a:pt x="137" y="148"/>
                    <a:pt x="137" y="146"/>
                  </a:cubicBezTo>
                  <a:cubicBezTo>
                    <a:pt x="137" y="73"/>
                    <a:pt x="137" y="73"/>
                    <a:pt x="137" y="73"/>
                  </a:cubicBezTo>
                  <a:cubicBezTo>
                    <a:pt x="137" y="72"/>
                    <a:pt x="136" y="70"/>
                    <a:pt x="134" y="70"/>
                  </a:cubicBezTo>
                  <a:close/>
                  <a:moveTo>
                    <a:pt x="134" y="8"/>
                  </a:moveTo>
                  <a:cubicBezTo>
                    <a:pt x="127" y="3"/>
                    <a:pt x="121" y="0"/>
                    <a:pt x="117" y="0"/>
                  </a:cubicBezTo>
                  <a:cubicBezTo>
                    <a:pt x="114" y="0"/>
                    <a:pt x="111" y="2"/>
                    <a:pt x="108" y="5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7" y="7"/>
                    <a:pt x="106" y="9"/>
                    <a:pt x="105" y="10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67" y="64"/>
                    <a:pt x="67" y="65"/>
                    <a:pt x="67" y="65"/>
                  </a:cubicBezTo>
                  <a:cubicBezTo>
                    <a:pt x="65" y="100"/>
                    <a:pt x="65" y="100"/>
                    <a:pt x="65" y="100"/>
                  </a:cubicBezTo>
                  <a:cubicBezTo>
                    <a:pt x="65" y="101"/>
                    <a:pt x="66" y="102"/>
                    <a:pt x="67" y="103"/>
                  </a:cubicBezTo>
                  <a:cubicBezTo>
                    <a:pt x="67" y="103"/>
                    <a:pt x="68" y="103"/>
                    <a:pt x="68" y="103"/>
                  </a:cubicBezTo>
                  <a:cubicBezTo>
                    <a:pt x="69" y="103"/>
                    <a:pt x="69" y="103"/>
                    <a:pt x="69" y="103"/>
                  </a:cubicBezTo>
                  <a:cubicBezTo>
                    <a:pt x="104" y="91"/>
                    <a:pt x="104" y="91"/>
                    <a:pt x="104" y="91"/>
                  </a:cubicBezTo>
                  <a:cubicBezTo>
                    <a:pt x="104" y="91"/>
                    <a:pt x="105" y="91"/>
                    <a:pt x="105" y="90"/>
                  </a:cubicBezTo>
                  <a:cubicBezTo>
                    <a:pt x="141" y="39"/>
                    <a:pt x="141" y="39"/>
                    <a:pt x="141" y="39"/>
                  </a:cubicBezTo>
                  <a:cubicBezTo>
                    <a:pt x="142" y="36"/>
                    <a:pt x="142" y="36"/>
                    <a:pt x="142" y="36"/>
                  </a:cubicBezTo>
                  <a:cubicBezTo>
                    <a:pt x="144" y="34"/>
                    <a:pt x="145" y="33"/>
                    <a:pt x="146" y="32"/>
                  </a:cubicBezTo>
                  <a:cubicBezTo>
                    <a:pt x="146" y="31"/>
                    <a:pt x="146" y="31"/>
                    <a:pt x="146" y="31"/>
                  </a:cubicBezTo>
                  <a:cubicBezTo>
                    <a:pt x="153" y="22"/>
                    <a:pt x="144" y="14"/>
                    <a:pt x="134" y="8"/>
                  </a:cubicBezTo>
                  <a:close/>
                  <a:moveTo>
                    <a:pt x="72" y="96"/>
                  </a:moveTo>
                  <a:cubicBezTo>
                    <a:pt x="73" y="69"/>
                    <a:pt x="73" y="69"/>
                    <a:pt x="73" y="69"/>
                  </a:cubicBezTo>
                  <a:cubicBezTo>
                    <a:pt x="75" y="70"/>
                    <a:pt x="78" y="72"/>
                    <a:pt x="79" y="74"/>
                  </a:cubicBezTo>
                  <a:cubicBezTo>
                    <a:pt x="79" y="75"/>
                    <a:pt x="80" y="76"/>
                    <a:pt x="81" y="76"/>
                  </a:cubicBezTo>
                  <a:cubicBezTo>
                    <a:pt x="81" y="76"/>
                    <a:pt x="87" y="77"/>
                    <a:pt x="89" y="82"/>
                  </a:cubicBezTo>
                  <a:cubicBezTo>
                    <a:pt x="89" y="83"/>
                    <a:pt x="90" y="84"/>
                    <a:pt x="91" y="84"/>
                  </a:cubicBezTo>
                  <a:cubicBezTo>
                    <a:pt x="91" y="84"/>
                    <a:pt x="94" y="84"/>
                    <a:pt x="97" y="87"/>
                  </a:cubicBezTo>
                  <a:lnTo>
                    <a:pt x="72" y="96"/>
                  </a:lnTo>
                  <a:close/>
                  <a:moveTo>
                    <a:pt x="102" y="84"/>
                  </a:moveTo>
                  <a:cubicBezTo>
                    <a:pt x="99" y="80"/>
                    <a:pt x="96" y="79"/>
                    <a:pt x="94" y="78"/>
                  </a:cubicBezTo>
                  <a:cubicBezTo>
                    <a:pt x="91" y="74"/>
                    <a:pt x="86" y="72"/>
                    <a:pt x="84" y="71"/>
                  </a:cubicBezTo>
                  <a:cubicBezTo>
                    <a:pt x="82" y="67"/>
                    <a:pt x="78" y="65"/>
                    <a:pt x="75" y="63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8" y="15"/>
                    <a:pt x="108" y="15"/>
                    <a:pt x="108" y="15"/>
                  </a:cubicBezTo>
                  <a:cubicBezTo>
                    <a:pt x="113" y="16"/>
                    <a:pt x="119" y="18"/>
                    <a:pt x="124" y="22"/>
                  </a:cubicBezTo>
                  <a:cubicBezTo>
                    <a:pt x="130" y="26"/>
                    <a:pt x="134" y="31"/>
                    <a:pt x="136" y="34"/>
                  </a:cubicBezTo>
                  <a:lnTo>
                    <a:pt x="102" y="84"/>
                  </a:lnTo>
                  <a:close/>
                  <a:moveTo>
                    <a:pt x="141" y="28"/>
                  </a:moveTo>
                  <a:cubicBezTo>
                    <a:pt x="141" y="28"/>
                    <a:pt x="141" y="28"/>
                    <a:pt x="141" y="28"/>
                  </a:cubicBezTo>
                  <a:cubicBezTo>
                    <a:pt x="140" y="29"/>
                    <a:pt x="140" y="29"/>
                    <a:pt x="140" y="29"/>
                  </a:cubicBezTo>
                  <a:cubicBezTo>
                    <a:pt x="137" y="25"/>
                    <a:pt x="133" y="21"/>
                    <a:pt x="128" y="17"/>
                  </a:cubicBezTo>
                  <a:cubicBezTo>
                    <a:pt x="122" y="14"/>
                    <a:pt x="117" y="11"/>
                    <a:pt x="112" y="10"/>
                  </a:cubicBezTo>
                  <a:cubicBezTo>
                    <a:pt x="112" y="10"/>
                    <a:pt x="112" y="10"/>
                    <a:pt x="112" y="10"/>
                  </a:cubicBezTo>
                  <a:cubicBezTo>
                    <a:pt x="113" y="9"/>
                    <a:pt x="113" y="9"/>
                    <a:pt x="113" y="9"/>
                  </a:cubicBezTo>
                  <a:cubicBezTo>
                    <a:pt x="114" y="7"/>
                    <a:pt x="116" y="6"/>
                    <a:pt x="117" y="6"/>
                  </a:cubicBezTo>
                  <a:cubicBezTo>
                    <a:pt x="120" y="6"/>
                    <a:pt x="124" y="8"/>
                    <a:pt x="130" y="13"/>
                  </a:cubicBezTo>
                  <a:cubicBezTo>
                    <a:pt x="144" y="22"/>
                    <a:pt x="143" y="25"/>
                    <a:pt x="141" y="28"/>
                  </a:cubicBezTo>
                  <a:close/>
                </a:path>
              </a:pathLst>
            </a:custGeom>
            <a:solidFill>
              <a:srgbClr val="002060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3" name="矩形 22"/>
          <p:cNvSpPr/>
          <p:nvPr/>
        </p:nvSpPr>
        <p:spPr>
          <a:xfrm>
            <a:off x="1495781" y="3002103"/>
            <a:ext cx="2791675" cy="286975"/>
          </a:xfrm>
          <a:prstGeom prst="rect">
            <a:avLst/>
          </a:prstGeom>
        </p:spPr>
        <p:txBody>
          <a:bodyPr wrap="square" lIns="96429" tIns="48215" rIns="96429" bIns="48215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05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405039" y="1744117"/>
            <a:ext cx="6429375" cy="21698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b="1" smtClean="0">
                <a:cs typeface="Times New Roman" panose="02020603050405020304" pitchFamily="18" charset="0"/>
              </a:rPr>
              <a:t>1</a:t>
            </a:r>
            <a:r>
              <a:rPr lang="zh-CN" altLang="zh-CN" b="1" smtClean="0">
                <a:cs typeface="Times New Roman" panose="02020603050405020304" pitchFamily="18" charset="0"/>
              </a:rPr>
              <a:t>．</a:t>
            </a:r>
            <a:r>
              <a:rPr lang="en-US" altLang="zh-CN" b="1" smtClean="0">
                <a:cs typeface="Times New Roman" panose="02020603050405020304" pitchFamily="18" charset="0"/>
              </a:rPr>
              <a:t>(2019</a:t>
            </a:r>
            <a:r>
              <a:rPr lang="zh-CN" altLang="zh-CN" b="1" smtClean="0">
                <a:cs typeface="Times New Roman" panose="02020603050405020304" pitchFamily="18" charset="0"/>
              </a:rPr>
              <a:t>杭州</a:t>
            </a:r>
            <a:r>
              <a:rPr lang="en-US" altLang="zh-CN" b="1" smtClean="0">
                <a:cs typeface="Times New Roman" panose="02020603050405020304" pitchFamily="18" charset="0"/>
              </a:rPr>
              <a:t>)</a:t>
            </a:r>
            <a:r>
              <a:rPr lang="zh-CN" altLang="zh-CN" b="1" smtClean="0">
                <a:cs typeface="Times New Roman" panose="02020603050405020304" pitchFamily="18" charset="0"/>
              </a:rPr>
              <a:t>艾青被称为</a:t>
            </a:r>
            <a:r>
              <a:rPr lang="zh-CN" altLang="en-US" b="1" smtClean="0">
                <a:cs typeface="Times New Roman" panose="02020603050405020304" pitchFamily="18" charset="0"/>
              </a:rPr>
              <a:t>“</a:t>
            </a:r>
            <a:r>
              <a:rPr lang="zh-CN" altLang="zh-CN" b="1" smtClean="0">
                <a:cs typeface="Times New Roman" panose="02020603050405020304" pitchFamily="18" charset="0"/>
              </a:rPr>
              <a:t>太阳与火把</a:t>
            </a:r>
            <a:r>
              <a:rPr lang="zh-CN" altLang="en-US" b="1" smtClean="0">
                <a:cs typeface="Times New Roman" panose="02020603050405020304" pitchFamily="18" charset="0"/>
              </a:rPr>
              <a:t>”</a:t>
            </a:r>
            <a:r>
              <a:rPr lang="zh-CN" altLang="zh-CN" b="1" smtClean="0">
                <a:cs typeface="Times New Roman" panose="02020603050405020304" pitchFamily="18" charset="0"/>
              </a:rPr>
              <a:t>的歌手，他常用</a:t>
            </a:r>
            <a:r>
              <a:rPr lang="zh-CN" altLang="en-US" b="1" smtClean="0">
                <a:cs typeface="Times New Roman" panose="02020603050405020304" pitchFamily="18" charset="0"/>
              </a:rPr>
              <a:t>“</a:t>
            </a:r>
            <a:r>
              <a:rPr lang="zh-CN" altLang="zh-CN" b="1" smtClean="0">
                <a:cs typeface="Times New Roman" panose="02020603050405020304" pitchFamily="18" charset="0"/>
              </a:rPr>
              <a:t>太阳</a:t>
            </a:r>
            <a:r>
              <a:rPr lang="zh-CN" altLang="en-US" b="1" smtClean="0">
                <a:cs typeface="Times New Roman" panose="02020603050405020304" pitchFamily="18" charset="0"/>
              </a:rPr>
              <a:t>”</a:t>
            </a:r>
            <a:r>
              <a:rPr lang="zh-CN" altLang="zh-CN" b="1" smtClean="0">
                <a:cs typeface="Times New Roman" panose="02020603050405020304" pitchFamily="18" charset="0"/>
              </a:rPr>
              <a:t>的意象，表达对光明、自由、胜利的不懈追求。保尔</a:t>
            </a:r>
            <a:r>
              <a:rPr lang="en-US" altLang="zh-CN" b="1" smtClean="0">
                <a:cs typeface="Times New Roman" panose="02020603050405020304" pitchFamily="18" charset="0"/>
              </a:rPr>
              <a:t>·</a:t>
            </a:r>
            <a:r>
              <a:rPr lang="zh-CN" altLang="zh-CN" b="1" smtClean="0">
                <a:cs typeface="Times New Roman" panose="02020603050405020304" pitchFamily="18" charset="0"/>
              </a:rPr>
              <a:t>柯察金</a:t>
            </a:r>
            <a:r>
              <a:rPr lang="en-US" altLang="zh-CN" b="1" smtClean="0">
                <a:cs typeface="Times New Roman" panose="02020603050405020304" pitchFamily="18" charset="0"/>
              </a:rPr>
              <a:t>(</a:t>
            </a:r>
            <a:r>
              <a:rPr lang="zh-CN" altLang="zh-CN" b="1" smtClean="0">
                <a:cs typeface="Times New Roman" panose="02020603050405020304" pitchFamily="18" charset="0"/>
              </a:rPr>
              <a:t>《钢铁是怎样炼成的》</a:t>
            </a:r>
            <a:r>
              <a:rPr lang="en-US" altLang="zh-CN" b="1" smtClean="0">
                <a:cs typeface="Times New Roman" panose="02020603050405020304" pitchFamily="18" charset="0"/>
              </a:rPr>
              <a:t>)</a:t>
            </a:r>
            <a:r>
              <a:rPr lang="zh-CN" altLang="zh-CN" b="1" smtClean="0">
                <a:cs typeface="Times New Roman" panose="02020603050405020304" pitchFamily="18" charset="0"/>
              </a:rPr>
              <a:t>、江姐</a:t>
            </a:r>
            <a:r>
              <a:rPr lang="en-US" altLang="zh-CN" b="1" smtClean="0">
                <a:cs typeface="Times New Roman" panose="02020603050405020304" pitchFamily="18" charset="0"/>
              </a:rPr>
              <a:t>(</a:t>
            </a:r>
            <a:r>
              <a:rPr lang="zh-CN" altLang="zh-CN" b="1" smtClean="0">
                <a:cs typeface="Times New Roman" panose="02020603050405020304" pitchFamily="18" charset="0"/>
              </a:rPr>
              <a:t>《红岩》</a:t>
            </a:r>
            <a:r>
              <a:rPr lang="en-US" altLang="zh-CN" b="1" smtClean="0">
                <a:cs typeface="Times New Roman" panose="02020603050405020304" pitchFamily="18" charset="0"/>
              </a:rPr>
              <a:t>)</a:t>
            </a:r>
            <a:r>
              <a:rPr lang="zh-CN" altLang="zh-CN" b="1" smtClean="0">
                <a:cs typeface="Times New Roman" panose="02020603050405020304" pitchFamily="18" charset="0"/>
              </a:rPr>
              <a:t>、贝多芬</a:t>
            </a:r>
            <a:r>
              <a:rPr lang="en-US" altLang="zh-CN" b="1" smtClean="0">
                <a:cs typeface="Times New Roman" panose="02020603050405020304" pitchFamily="18" charset="0"/>
              </a:rPr>
              <a:t>(</a:t>
            </a:r>
            <a:r>
              <a:rPr lang="zh-CN" altLang="zh-CN" b="1" smtClean="0">
                <a:cs typeface="Times New Roman" panose="02020603050405020304" pitchFamily="18" charset="0"/>
              </a:rPr>
              <a:t>《名人传》</a:t>
            </a:r>
            <a:r>
              <a:rPr lang="en-US" altLang="zh-CN" b="1" smtClean="0">
                <a:cs typeface="Times New Roman" panose="02020603050405020304" pitchFamily="18" charset="0"/>
              </a:rPr>
              <a:t>)</a:t>
            </a:r>
            <a:r>
              <a:rPr lang="zh-CN" altLang="zh-CN" b="1" smtClean="0">
                <a:cs typeface="Times New Roman" panose="02020603050405020304" pitchFamily="18" charset="0"/>
              </a:rPr>
              <a:t>都能体现这种追求。请选择一位，结合作品分析。</a:t>
            </a:r>
            <a:r>
              <a:rPr lang="en-US" altLang="zh-CN" b="1" smtClean="0">
                <a:cs typeface="Times New Roman" panose="02020603050405020304" pitchFamily="18" charset="0"/>
              </a:rPr>
              <a:t>(4</a:t>
            </a:r>
            <a:r>
              <a:rPr lang="zh-CN" altLang="zh-CN" b="1" smtClean="0">
                <a:cs typeface="Times New Roman" panose="02020603050405020304" pitchFamily="18" charset="0"/>
              </a:rPr>
              <a:t>分</a:t>
            </a:r>
            <a:r>
              <a:rPr lang="en-US" altLang="zh-CN" b="1" smtClean="0">
                <a:cs typeface="Times New Roman" panose="02020603050405020304" pitchFamily="18" charset="0"/>
              </a:rPr>
              <a:t>)</a:t>
            </a:r>
            <a:endParaRPr lang="zh-CN" altLang="zh-CN" b="1"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981103" y="808013"/>
            <a:ext cx="3430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smtClean="0"/>
              <a:t>自主阅读名著的考查</a:t>
            </a:r>
            <a:endParaRPr lang="zh-CN" altLang="en-US" sz="2800" b="1"/>
          </a:p>
        </p:txBody>
      </p:sp>
      <p:sp>
        <p:nvSpPr>
          <p:cNvPr id="33" name="矩形 32"/>
          <p:cNvSpPr/>
          <p:nvPr/>
        </p:nvSpPr>
        <p:spPr>
          <a:xfrm>
            <a:off x="3333031" y="4192389"/>
            <a:ext cx="6429375" cy="2169825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913130" eaLnBrk="0" hangingPunct="0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zh-CN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示例一：我选保尔·柯察金。他追求世界上最壮丽的事业——人类的解放，在敌人的严刑拷打面前，他坚贞不屈；在枪林弹雨的战场上，他勇往直前。即使全身瘫痪、双目失明，他也没有放弃。可以说，他为人类的解放事业奉献了全部精力和整个生命。</a:t>
            </a:r>
            <a:endParaRPr lang="zh-CN" altLang="zh-CN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Tm="18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1"/>
          <p:cNvGrpSpPr/>
          <p:nvPr/>
        </p:nvGrpSpPr>
        <p:grpSpPr>
          <a:xfrm>
            <a:off x="380703" y="2752229"/>
            <a:ext cx="1446853" cy="1446774"/>
            <a:chOff x="4337039" y="4117416"/>
            <a:chExt cx="1371831" cy="1371831"/>
          </a:xfrm>
        </p:grpSpPr>
        <p:grpSp>
          <p:nvGrpSpPr>
            <p:cNvPr id="3" name="组合 18"/>
            <p:cNvGrpSpPr/>
            <p:nvPr/>
          </p:nvGrpSpPr>
          <p:grpSpPr>
            <a:xfrm>
              <a:off x="4337039" y="4117416"/>
              <a:ext cx="1371831" cy="1371831"/>
              <a:chOff x="4277955" y="3767258"/>
              <a:chExt cx="1371831" cy="1371831"/>
            </a:xfrm>
          </p:grpSpPr>
          <p:sp>
            <p:nvSpPr>
              <p:cNvPr id="17" name="泪滴形 16"/>
              <p:cNvSpPr/>
              <p:nvPr/>
            </p:nvSpPr>
            <p:spPr>
              <a:xfrm>
                <a:off x="4277955" y="3767258"/>
                <a:ext cx="1371831" cy="1371831"/>
              </a:xfrm>
              <a:prstGeom prst="teardrop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/>
              <p:cNvSpPr>
                <a:spLocks noChangeAspect="1"/>
              </p:cNvSpPr>
              <p:nvPr/>
            </p:nvSpPr>
            <p:spPr>
              <a:xfrm>
                <a:off x="4423870" y="3913173"/>
                <a:ext cx="1080000" cy="108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1" name="Freeform 99"/>
            <p:cNvSpPr>
              <a:spLocks noEditPoints="1"/>
            </p:cNvSpPr>
            <p:nvPr/>
          </p:nvSpPr>
          <p:spPr bwMode="auto">
            <a:xfrm>
              <a:off x="4761092" y="4542225"/>
              <a:ext cx="523724" cy="522211"/>
            </a:xfrm>
            <a:custGeom>
              <a:avLst/>
              <a:gdLst>
                <a:gd name="T0" fmla="*/ 80 w 146"/>
                <a:gd name="T1" fmla="*/ 44 h 146"/>
                <a:gd name="T2" fmla="*/ 91 w 146"/>
                <a:gd name="T3" fmla="*/ 33 h 146"/>
                <a:gd name="T4" fmla="*/ 80 w 146"/>
                <a:gd name="T5" fmla="*/ 23 h 146"/>
                <a:gd name="T6" fmla="*/ 69 w 146"/>
                <a:gd name="T7" fmla="*/ 33 h 146"/>
                <a:gd name="T8" fmla="*/ 80 w 146"/>
                <a:gd name="T9" fmla="*/ 44 h 146"/>
                <a:gd name="T10" fmla="*/ 80 w 146"/>
                <a:gd name="T11" fmla="*/ 29 h 146"/>
                <a:gd name="T12" fmla="*/ 85 w 146"/>
                <a:gd name="T13" fmla="*/ 33 h 146"/>
                <a:gd name="T14" fmla="*/ 80 w 146"/>
                <a:gd name="T15" fmla="*/ 38 h 146"/>
                <a:gd name="T16" fmla="*/ 75 w 146"/>
                <a:gd name="T17" fmla="*/ 33 h 146"/>
                <a:gd name="T18" fmla="*/ 80 w 146"/>
                <a:gd name="T19" fmla="*/ 29 h 146"/>
                <a:gd name="T20" fmla="*/ 143 w 146"/>
                <a:gd name="T21" fmla="*/ 0 h 146"/>
                <a:gd name="T22" fmla="*/ 3 w 146"/>
                <a:gd name="T23" fmla="*/ 0 h 146"/>
                <a:gd name="T24" fmla="*/ 0 w 146"/>
                <a:gd name="T25" fmla="*/ 3 h 146"/>
                <a:gd name="T26" fmla="*/ 0 w 146"/>
                <a:gd name="T27" fmla="*/ 143 h 146"/>
                <a:gd name="T28" fmla="*/ 3 w 146"/>
                <a:gd name="T29" fmla="*/ 146 h 146"/>
                <a:gd name="T30" fmla="*/ 143 w 146"/>
                <a:gd name="T31" fmla="*/ 146 h 146"/>
                <a:gd name="T32" fmla="*/ 144 w 146"/>
                <a:gd name="T33" fmla="*/ 145 h 146"/>
                <a:gd name="T34" fmla="*/ 144 w 146"/>
                <a:gd name="T35" fmla="*/ 145 h 146"/>
                <a:gd name="T36" fmla="*/ 145 w 146"/>
                <a:gd name="T37" fmla="*/ 145 h 146"/>
                <a:gd name="T38" fmla="*/ 145 w 146"/>
                <a:gd name="T39" fmla="*/ 145 h 146"/>
                <a:gd name="T40" fmla="*/ 145 w 146"/>
                <a:gd name="T41" fmla="*/ 144 h 146"/>
                <a:gd name="T42" fmla="*/ 146 w 146"/>
                <a:gd name="T43" fmla="*/ 143 h 146"/>
                <a:gd name="T44" fmla="*/ 146 w 146"/>
                <a:gd name="T45" fmla="*/ 143 h 146"/>
                <a:gd name="T46" fmla="*/ 146 w 146"/>
                <a:gd name="T47" fmla="*/ 3 h 146"/>
                <a:gd name="T48" fmla="*/ 143 w 146"/>
                <a:gd name="T49" fmla="*/ 0 h 146"/>
                <a:gd name="T50" fmla="*/ 6 w 146"/>
                <a:gd name="T51" fmla="*/ 140 h 146"/>
                <a:gd name="T52" fmla="*/ 6 w 146"/>
                <a:gd name="T53" fmla="*/ 107 h 146"/>
                <a:gd name="T54" fmla="*/ 55 w 146"/>
                <a:gd name="T55" fmla="*/ 58 h 146"/>
                <a:gd name="T56" fmla="*/ 135 w 146"/>
                <a:gd name="T57" fmla="*/ 140 h 146"/>
                <a:gd name="T58" fmla="*/ 6 w 146"/>
                <a:gd name="T59" fmla="*/ 140 h 146"/>
                <a:gd name="T60" fmla="*/ 140 w 146"/>
                <a:gd name="T61" fmla="*/ 135 h 146"/>
                <a:gd name="T62" fmla="*/ 86 w 146"/>
                <a:gd name="T63" fmla="*/ 81 h 146"/>
                <a:gd name="T64" fmla="*/ 107 w 146"/>
                <a:gd name="T65" fmla="*/ 59 h 146"/>
                <a:gd name="T66" fmla="*/ 140 w 146"/>
                <a:gd name="T67" fmla="*/ 92 h 146"/>
                <a:gd name="T68" fmla="*/ 140 w 146"/>
                <a:gd name="T69" fmla="*/ 135 h 146"/>
                <a:gd name="T70" fmla="*/ 140 w 146"/>
                <a:gd name="T71" fmla="*/ 84 h 146"/>
                <a:gd name="T72" fmla="*/ 109 w 146"/>
                <a:gd name="T73" fmla="*/ 53 h 146"/>
                <a:gd name="T74" fmla="*/ 105 w 146"/>
                <a:gd name="T75" fmla="*/ 53 h 146"/>
                <a:gd name="T76" fmla="*/ 82 w 146"/>
                <a:gd name="T77" fmla="*/ 76 h 146"/>
                <a:gd name="T78" fmla="*/ 57 w 146"/>
                <a:gd name="T79" fmla="*/ 52 h 146"/>
                <a:gd name="T80" fmla="*/ 55 w 146"/>
                <a:gd name="T81" fmla="*/ 51 h 146"/>
                <a:gd name="T82" fmla="*/ 55 w 146"/>
                <a:gd name="T83" fmla="*/ 51 h 146"/>
                <a:gd name="T84" fmla="*/ 53 w 146"/>
                <a:gd name="T85" fmla="*/ 52 h 146"/>
                <a:gd name="T86" fmla="*/ 6 w 146"/>
                <a:gd name="T87" fmla="*/ 98 h 146"/>
                <a:gd name="T88" fmla="*/ 6 w 146"/>
                <a:gd name="T89" fmla="*/ 6 h 146"/>
                <a:gd name="T90" fmla="*/ 140 w 146"/>
                <a:gd name="T91" fmla="*/ 6 h 146"/>
                <a:gd name="T92" fmla="*/ 140 w 146"/>
                <a:gd name="T93" fmla="*/ 84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6" h="146">
                  <a:moveTo>
                    <a:pt x="80" y="44"/>
                  </a:moveTo>
                  <a:cubicBezTo>
                    <a:pt x="86" y="44"/>
                    <a:pt x="91" y="39"/>
                    <a:pt x="91" y="33"/>
                  </a:cubicBezTo>
                  <a:cubicBezTo>
                    <a:pt x="91" y="27"/>
                    <a:pt x="86" y="23"/>
                    <a:pt x="80" y="23"/>
                  </a:cubicBezTo>
                  <a:cubicBezTo>
                    <a:pt x="74" y="23"/>
                    <a:pt x="69" y="27"/>
                    <a:pt x="69" y="33"/>
                  </a:cubicBezTo>
                  <a:cubicBezTo>
                    <a:pt x="69" y="39"/>
                    <a:pt x="74" y="44"/>
                    <a:pt x="80" y="44"/>
                  </a:cubicBezTo>
                  <a:close/>
                  <a:moveTo>
                    <a:pt x="80" y="29"/>
                  </a:moveTo>
                  <a:cubicBezTo>
                    <a:pt x="83" y="29"/>
                    <a:pt x="85" y="31"/>
                    <a:pt x="85" y="33"/>
                  </a:cubicBezTo>
                  <a:cubicBezTo>
                    <a:pt x="85" y="36"/>
                    <a:pt x="83" y="38"/>
                    <a:pt x="80" y="38"/>
                  </a:cubicBezTo>
                  <a:cubicBezTo>
                    <a:pt x="78" y="38"/>
                    <a:pt x="75" y="36"/>
                    <a:pt x="75" y="33"/>
                  </a:cubicBezTo>
                  <a:cubicBezTo>
                    <a:pt x="75" y="31"/>
                    <a:pt x="78" y="29"/>
                    <a:pt x="80" y="29"/>
                  </a:cubicBezTo>
                  <a:close/>
                  <a:moveTo>
                    <a:pt x="14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4"/>
                    <a:pt x="2" y="146"/>
                    <a:pt x="3" y="146"/>
                  </a:cubicBezTo>
                  <a:cubicBezTo>
                    <a:pt x="143" y="146"/>
                    <a:pt x="143" y="146"/>
                    <a:pt x="143" y="146"/>
                  </a:cubicBezTo>
                  <a:cubicBezTo>
                    <a:pt x="143" y="146"/>
                    <a:pt x="143" y="146"/>
                    <a:pt x="144" y="145"/>
                  </a:cubicBezTo>
                  <a:cubicBezTo>
                    <a:pt x="144" y="145"/>
                    <a:pt x="144" y="145"/>
                    <a:pt x="144" y="145"/>
                  </a:cubicBezTo>
                  <a:cubicBezTo>
                    <a:pt x="144" y="145"/>
                    <a:pt x="145" y="145"/>
                    <a:pt x="145" y="145"/>
                  </a:cubicBezTo>
                  <a:cubicBezTo>
                    <a:pt x="145" y="145"/>
                    <a:pt x="145" y="145"/>
                    <a:pt x="145" y="145"/>
                  </a:cubicBezTo>
                  <a:cubicBezTo>
                    <a:pt x="145" y="144"/>
                    <a:pt x="145" y="144"/>
                    <a:pt x="145" y="144"/>
                  </a:cubicBezTo>
                  <a:cubicBezTo>
                    <a:pt x="145" y="143"/>
                    <a:pt x="146" y="143"/>
                    <a:pt x="146" y="143"/>
                  </a:cubicBezTo>
                  <a:cubicBezTo>
                    <a:pt x="146" y="143"/>
                    <a:pt x="146" y="143"/>
                    <a:pt x="146" y="143"/>
                  </a:cubicBezTo>
                  <a:cubicBezTo>
                    <a:pt x="146" y="3"/>
                    <a:pt x="146" y="3"/>
                    <a:pt x="146" y="3"/>
                  </a:cubicBezTo>
                  <a:cubicBezTo>
                    <a:pt x="146" y="2"/>
                    <a:pt x="144" y="0"/>
                    <a:pt x="143" y="0"/>
                  </a:cubicBezTo>
                  <a:close/>
                  <a:moveTo>
                    <a:pt x="6" y="140"/>
                  </a:moveTo>
                  <a:cubicBezTo>
                    <a:pt x="6" y="107"/>
                    <a:pt x="6" y="107"/>
                    <a:pt x="6" y="107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135" y="140"/>
                    <a:pt x="135" y="140"/>
                    <a:pt x="135" y="140"/>
                  </a:cubicBezTo>
                  <a:lnTo>
                    <a:pt x="6" y="140"/>
                  </a:lnTo>
                  <a:close/>
                  <a:moveTo>
                    <a:pt x="140" y="135"/>
                  </a:moveTo>
                  <a:cubicBezTo>
                    <a:pt x="86" y="81"/>
                    <a:pt x="86" y="81"/>
                    <a:pt x="86" y="81"/>
                  </a:cubicBezTo>
                  <a:cubicBezTo>
                    <a:pt x="107" y="59"/>
                    <a:pt x="107" y="59"/>
                    <a:pt x="107" y="59"/>
                  </a:cubicBezTo>
                  <a:cubicBezTo>
                    <a:pt x="140" y="92"/>
                    <a:pt x="140" y="92"/>
                    <a:pt x="140" y="92"/>
                  </a:cubicBezTo>
                  <a:lnTo>
                    <a:pt x="140" y="135"/>
                  </a:lnTo>
                  <a:close/>
                  <a:moveTo>
                    <a:pt x="140" y="84"/>
                  </a:moveTo>
                  <a:cubicBezTo>
                    <a:pt x="109" y="53"/>
                    <a:pt x="109" y="53"/>
                    <a:pt x="109" y="53"/>
                  </a:cubicBezTo>
                  <a:cubicBezTo>
                    <a:pt x="108" y="52"/>
                    <a:pt x="106" y="52"/>
                    <a:pt x="105" y="53"/>
                  </a:cubicBezTo>
                  <a:cubicBezTo>
                    <a:pt x="82" y="76"/>
                    <a:pt x="82" y="76"/>
                    <a:pt x="82" y="76"/>
                  </a:cubicBezTo>
                  <a:cubicBezTo>
                    <a:pt x="57" y="52"/>
                    <a:pt x="57" y="52"/>
                    <a:pt x="57" y="52"/>
                  </a:cubicBezTo>
                  <a:cubicBezTo>
                    <a:pt x="57" y="51"/>
                    <a:pt x="56" y="51"/>
                    <a:pt x="55" y="51"/>
                  </a:cubicBezTo>
                  <a:cubicBezTo>
                    <a:pt x="55" y="51"/>
                    <a:pt x="55" y="51"/>
                    <a:pt x="55" y="51"/>
                  </a:cubicBezTo>
                  <a:cubicBezTo>
                    <a:pt x="54" y="51"/>
                    <a:pt x="54" y="51"/>
                    <a:pt x="53" y="52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140" y="6"/>
                    <a:pt x="140" y="6"/>
                    <a:pt x="140" y="6"/>
                  </a:cubicBezTo>
                  <a:lnTo>
                    <a:pt x="140" y="84"/>
                  </a:lnTo>
                  <a:close/>
                </a:path>
              </a:pathLst>
            </a:custGeom>
            <a:solidFill>
              <a:srgbClr val="002060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" name="组合 6"/>
          <p:cNvGrpSpPr/>
          <p:nvPr/>
        </p:nvGrpSpPr>
        <p:grpSpPr>
          <a:xfrm>
            <a:off x="308695" y="880021"/>
            <a:ext cx="1446853" cy="1446774"/>
            <a:chOff x="4337039" y="2374221"/>
            <a:chExt cx="1371831" cy="1371831"/>
          </a:xfrm>
        </p:grpSpPr>
        <p:grpSp>
          <p:nvGrpSpPr>
            <p:cNvPr id="5" name="组合 44"/>
            <p:cNvGrpSpPr/>
            <p:nvPr/>
          </p:nvGrpSpPr>
          <p:grpSpPr>
            <a:xfrm flipV="1">
              <a:off x="4337039" y="2374221"/>
              <a:ext cx="1371831" cy="1371831"/>
              <a:chOff x="4277955" y="3767258"/>
              <a:chExt cx="1371831" cy="1371831"/>
            </a:xfrm>
          </p:grpSpPr>
          <p:sp>
            <p:nvSpPr>
              <p:cNvPr id="49" name="泪滴形 48"/>
              <p:cNvSpPr/>
              <p:nvPr/>
            </p:nvSpPr>
            <p:spPr>
              <a:xfrm>
                <a:off x="4277955" y="3767258"/>
                <a:ext cx="1371831" cy="1371831"/>
              </a:xfrm>
              <a:prstGeom prst="teardrop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/>
              <p:cNvSpPr>
                <a:spLocks noChangeAspect="1"/>
              </p:cNvSpPr>
              <p:nvPr/>
            </p:nvSpPr>
            <p:spPr>
              <a:xfrm>
                <a:off x="4423870" y="3913173"/>
                <a:ext cx="1080000" cy="1080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3" name="Freeform 107"/>
            <p:cNvSpPr>
              <a:spLocks noEditPoints="1"/>
            </p:cNvSpPr>
            <p:nvPr/>
          </p:nvSpPr>
          <p:spPr bwMode="auto">
            <a:xfrm>
              <a:off x="4761092" y="2749543"/>
              <a:ext cx="566164" cy="550524"/>
            </a:xfrm>
            <a:custGeom>
              <a:avLst/>
              <a:gdLst>
                <a:gd name="T0" fmla="*/ 134 w 153"/>
                <a:gd name="T1" fmla="*/ 70 h 149"/>
                <a:gd name="T2" fmla="*/ 131 w 153"/>
                <a:gd name="T3" fmla="*/ 73 h 149"/>
                <a:gd name="T4" fmla="*/ 131 w 153"/>
                <a:gd name="T5" fmla="*/ 143 h 149"/>
                <a:gd name="T6" fmla="*/ 6 w 153"/>
                <a:gd name="T7" fmla="*/ 143 h 149"/>
                <a:gd name="T8" fmla="*/ 6 w 153"/>
                <a:gd name="T9" fmla="*/ 18 h 149"/>
                <a:gd name="T10" fmla="*/ 85 w 153"/>
                <a:gd name="T11" fmla="*/ 18 h 149"/>
                <a:gd name="T12" fmla="*/ 88 w 153"/>
                <a:gd name="T13" fmla="*/ 15 h 149"/>
                <a:gd name="T14" fmla="*/ 85 w 153"/>
                <a:gd name="T15" fmla="*/ 12 h 149"/>
                <a:gd name="T16" fmla="*/ 3 w 153"/>
                <a:gd name="T17" fmla="*/ 12 h 149"/>
                <a:gd name="T18" fmla="*/ 0 w 153"/>
                <a:gd name="T19" fmla="*/ 15 h 149"/>
                <a:gd name="T20" fmla="*/ 0 w 153"/>
                <a:gd name="T21" fmla="*/ 146 h 149"/>
                <a:gd name="T22" fmla="*/ 3 w 153"/>
                <a:gd name="T23" fmla="*/ 149 h 149"/>
                <a:gd name="T24" fmla="*/ 134 w 153"/>
                <a:gd name="T25" fmla="*/ 149 h 149"/>
                <a:gd name="T26" fmla="*/ 137 w 153"/>
                <a:gd name="T27" fmla="*/ 146 h 149"/>
                <a:gd name="T28" fmla="*/ 137 w 153"/>
                <a:gd name="T29" fmla="*/ 73 h 149"/>
                <a:gd name="T30" fmla="*/ 134 w 153"/>
                <a:gd name="T31" fmla="*/ 70 h 149"/>
                <a:gd name="T32" fmla="*/ 134 w 153"/>
                <a:gd name="T33" fmla="*/ 8 h 149"/>
                <a:gd name="T34" fmla="*/ 117 w 153"/>
                <a:gd name="T35" fmla="*/ 0 h 149"/>
                <a:gd name="T36" fmla="*/ 108 w 153"/>
                <a:gd name="T37" fmla="*/ 5 h 149"/>
                <a:gd name="T38" fmla="*/ 108 w 153"/>
                <a:gd name="T39" fmla="*/ 6 h 149"/>
                <a:gd name="T40" fmla="*/ 105 w 153"/>
                <a:gd name="T41" fmla="*/ 10 h 149"/>
                <a:gd name="T42" fmla="*/ 68 w 153"/>
                <a:gd name="T43" fmla="*/ 64 h 149"/>
                <a:gd name="T44" fmla="*/ 67 w 153"/>
                <a:gd name="T45" fmla="*/ 65 h 149"/>
                <a:gd name="T46" fmla="*/ 65 w 153"/>
                <a:gd name="T47" fmla="*/ 100 h 149"/>
                <a:gd name="T48" fmla="*/ 67 w 153"/>
                <a:gd name="T49" fmla="*/ 103 h 149"/>
                <a:gd name="T50" fmla="*/ 68 w 153"/>
                <a:gd name="T51" fmla="*/ 103 h 149"/>
                <a:gd name="T52" fmla="*/ 69 w 153"/>
                <a:gd name="T53" fmla="*/ 103 h 149"/>
                <a:gd name="T54" fmla="*/ 104 w 153"/>
                <a:gd name="T55" fmla="*/ 91 h 149"/>
                <a:gd name="T56" fmla="*/ 105 w 153"/>
                <a:gd name="T57" fmla="*/ 90 h 149"/>
                <a:gd name="T58" fmla="*/ 141 w 153"/>
                <a:gd name="T59" fmla="*/ 39 h 149"/>
                <a:gd name="T60" fmla="*/ 142 w 153"/>
                <a:gd name="T61" fmla="*/ 36 h 149"/>
                <a:gd name="T62" fmla="*/ 146 w 153"/>
                <a:gd name="T63" fmla="*/ 32 h 149"/>
                <a:gd name="T64" fmla="*/ 146 w 153"/>
                <a:gd name="T65" fmla="*/ 31 h 149"/>
                <a:gd name="T66" fmla="*/ 134 w 153"/>
                <a:gd name="T67" fmla="*/ 8 h 149"/>
                <a:gd name="T68" fmla="*/ 72 w 153"/>
                <a:gd name="T69" fmla="*/ 96 h 149"/>
                <a:gd name="T70" fmla="*/ 73 w 153"/>
                <a:gd name="T71" fmla="*/ 69 h 149"/>
                <a:gd name="T72" fmla="*/ 79 w 153"/>
                <a:gd name="T73" fmla="*/ 74 h 149"/>
                <a:gd name="T74" fmla="*/ 81 w 153"/>
                <a:gd name="T75" fmla="*/ 76 h 149"/>
                <a:gd name="T76" fmla="*/ 89 w 153"/>
                <a:gd name="T77" fmla="*/ 82 h 149"/>
                <a:gd name="T78" fmla="*/ 91 w 153"/>
                <a:gd name="T79" fmla="*/ 84 h 149"/>
                <a:gd name="T80" fmla="*/ 97 w 153"/>
                <a:gd name="T81" fmla="*/ 87 h 149"/>
                <a:gd name="T82" fmla="*/ 72 w 153"/>
                <a:gd name="T83" fmla="*/ 96 h 149"/>
                <a:gd name="T84" fmla="*/ 102 w 153"/>
                <a:gd name="T85" fmla="*/ 84 h 149"/>
                <a:gd name="T86" fmla="*/ 94 w 153"/>
                <a:gd name="T87" fmla="*/ 78 h 149"/>
                <a:gd name="T88" fmla="*/ 84 w 153"/>
                <a:gd name="T89" fmla="*/ 71 h 149"/>
                <a:gd name="T90" fmla="*/ 75 w 153"/>
                <a:gd name="T91" fmla="*/ 63 h 149"/>
                <a:gd name="T92" fmla="*/ 108 w 153"/>
                <a:gd name="T93" fmla="*/ 16 h 149"/>
                <a:gd name="T94" fmla="*/ 108 w 153"/>
                <a:gd name="T95" fmla="*/ 15 h 149"/>
                <a:gd name="T96" fmla="*/ 124 w 153"/>
                <a:gd name="T97" fmla="*/ 22 h 149"/>
                <a:gd name="T98" fmla="*/ 136 w 153"/>
                <a:gd name="T99" fmla="*/ 34 h 149"/>
                <a:gd name="T100" fmla="*/ 102 w 153"/>
                <a:gd name="T101" fmla="*/ 84 h 149"/>
                <a:gd name="T102" fmla="*/ 141 w 153"/>
                <a:gd name="T103" fmla="*/ 28 h 149"/>
                <a:gd name="T104" fmla="*/ 141 w 153"/>
                <a:gd name="T105" fmla="*/ 28 h 149"/>
                <a:gd name="T106" fmla="*/ 140 w 153"/>
                <a:gd name="T107" fmla="*/ 29 h 149"/>
                <a:gd name="T108" fmla="*/ 128 w 153"/>
                <a:gd name="T109" fmla="*/ 17 h 149"/>
                <a:gd name="T110" fmla="*/ 112 w 153"/>
                <a:gd name="T111" fmla="*/ 10 h 149"/>
                <a:gd name="T112" fmla="*/ 112 w 153"/>
                <a:gd name="T113" fmla="*/ 10 h 149"/>
                <a:gd name="T114" fmla="*/ 113 w 153"/>
                <a:gd name="T115" fmla="*/ 9 h 149"/>
                <a:gd name="T116" fmla="*/ 117 w 153"/>
                <a:gd name="T117" fmla="*/ 6 h 149"/>
                <a:gd name="T118" fmla="*/ 130 w 153"/>
                <a:gd name="T119" fmla="*/ 13 h 149"/>
                <a:gd name="T120" fmla="*/ 141 w 153"/>
                <a:gd name="T121" fmla="*/ 2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3" h="149">
                  <a:moveTo>
                    <a:pt x="134" y="70"/>
                  </a:moveTo>
                  <a:cubicBezTo>
                    <a:pt x="133" y="70"/>
                    <a:pt x="131" y="72"/>
                    <a:pt x="131" y="73"/>
                  </a:cubicBezTo>
                  <a:cubicBezTo>
                    <a:pt x="131" y="143"/>
                    <a:pt x="131" y="143"/>
                    <a:pt x="131" y="143"/>
                  </a:cubicBezTo>
                  <a:cubicBezTo>
                    <a:pt x="6" y="143"/>
                    <a:pt x="6" y="143"/>
                    <a:pt x="6" y="143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6" y="18"/>
                    <a:pt x="88" y="16"/>
                    <a:pt x="88" y="15"/>
                  </a:cubicBezTo>
                  <a:cubicBezTo>
                    <a:pt x="88" y="13"/>
                    <a:pt x="86" y="12"/>
                    <a:pt x="85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2"/>
                    <a:pt x="0" y="13"/>
                    <a:pt x="0" y="15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8"/>
                    <a:pt x="2" y="149"/>
                    <a:pt x="3" y="149"/>
                  </a:cubicBezTo>
                  <a:cubicBezTo>
                    <a:pt x="134" y="149"/>
                    <a:pt x="134" y="149"/>
                    <a:pt x="134" y="149"/>
                  </a:cubicBezTo>
                  <a:cubicBezTo>
                    <a:pt x="136" y="149"/>
                    <a:pt x="137" y="148"/>
                    <a:pt x="137" y="146"/>
                  </a:cubicBezTo>
                  <a:cubicBezTo>
                    <a:pt x="137" y="73"/>
                    <a:pt x="137" y="73"/>
                    <a:pt x="137" y="73"/>
                  </a:cubicBezTo>
                  <a:cubicBezTo>
                    <a:pt x="137" y="72"/>
                    <a:pt x="136" y="70"/>
                    <a:pt x="134" y="70"/>
                  </a:cubicBezTo>
                  <a:close/>
                  <a:moveTo>
                    <a:pt x="134" y="8"/>
                  </a:moveTo>
                  <a:cubicBezTo>
                    <a:pt x="127" y="3"/>
                    <a:pt x="121" y="0"/>
                    <a:pt x="117" y="0"/>
                  </a:cubicBezTo>
                  <a:cubicBezTo>
                    <a:pt x="114" y="0"/>
                    <a:pt x="111" y="2"/>
                    <a:pt x="108" y="5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7" y="7"/>
                    <a:pt x="106" y="9"/>
                    <a:pt x="105" y="10"/>
                  </a:cubicBezTo>
                  <a:cubicBezTo>
                    <a:pt x="68" y="64"/>
                    <a:pt x="68" y="64"/>
                    <a:pt x="68" y="64"/>
                  </a:cubicBezTo>
                  <a:cubicBezTo>
                    <a:pt x="67" y="64"/>
                    <a:pt x="67" y="65"/>
                    <a:pt x="67" y="65"/>
                  </a:cubicBezTo>
                  <a:cubicBezTo>
                    <a:pt x="65" y="100"/>
                    <a:pt x="65" y="100"/>
                    <a:pt x="65" y="100"/>
                  </a:cubicBezTo>
                  <a:cubicBezTo>
                    <a:pt x="65" y="101"/>
                    <a:pt x="66" y="102"/>
                    <a:pt x="67" y="103"/>
                  </a:cubicBezTo>
                  <a:cubicBezTo>
                    <a:pt x="67" y="103"/>
                    <a:pt x="68" y="103"/>
                    <a:pt x="68" y="103"/>
                  </a:cubicBezTo>
                  <a:cubicBezTo>
                    <a:pt x="69" y="103"/>
                    <a:pt x="69" y="103"/>
                    <a:pt x="69" y="103"/>
                  </a:cubicBezTo>
                  <a:cubicBezTo>
                    <a:pt x="104" y="91"/>
                    <a:pt x="104" y="91"/>
                    <a:pt x="104" y="91"/>
                  </a:cubicBezTo>
                  <a:cubicBezTo>
                    <a:pt x="104" y="91"/>
                    <a:pt x="105" y="91"/>
                    <a:pt x="105" y="90"/>
                  </a:cubicBezTo>
                  <a:cubicBezTo>
                    <a:pt x="141" y="39"/>
                    <a:pt x="141" y="39"/>
                    <a:pt x="141" y="39"/>
                  </a:cubicBezTo>
                  <a:cubicBezTo>
                    <a:pt x="142" y="36"/>
                    <a:pt x="142" y="36"/>
                    <a:pt x="142" y="36"/>
                  </a:cubicBezTo>
                  <a:cubicBezTo>
                    <a:pt x="144" y="34"/>
                    <a:pt x="145" y="33"/>
                    <a:pt x="146" y="32"/>
                  </a:cubicBezTo>
                  <a:cubicBezTo>
                    <a:pt x="146" y="31"/>
                    <a:pt x="146" y="31"/>
                    <a:pt x="146" y="31"/>
                  </a:cubicBezTo>
                  <a:cubicBezTo>
                    <a:pt x="153" y="22"/>
                    <a:pt x="144" y="14"/>
                    <a:pt x="134" y="8"/>
                  </a:cubicBezTo>
                  <a:close/>
                  <a:moveTo>
                    <a:pt x="72" y="96"/>
                  </a:moveTo>
                  <a:cubicBezTo>
                    <a:pt x="73" y="69"/>
                    <a:pt x="73" y="69"/>
                    <a:pt x="73" y="69"/>
                  </a:cubicBezTo>
                  <a:cubicBezTo>
                    <a:pt x="75" y="70"/>
                    <a:pt x="78" y="72"/>
                    <a:pt x="79" y="74"/>
                  </a:cubicBezTo>
                  <a:cubicBezTo>
                    <a:pt x="79" y="75"/>
                    <a:pt x="80" y="76"/>
                    <a:pt x="81" y="76"/>
                  </a:cubicBezTo>
                  <a:cubicBezTo>
                    <a:pt x="81" y="76"/>
                    <a:pt x="87" y="77"/>
                    <a:pt x="89" y="82"/>
                  </a:cubicBezTo>
                  <a:cubicBezTo>
                    <a:pt x="89" y="83"/>
                    <a:pt x="90" y="84"/>
                    <a:pt x="91" y="84"/>
                  </a:cubicBezTo>
                  <a:cubicBezTo>
                    <a:pt x="91" y="84"/>
                    <a:pt x="94" y="84"/>
                    <a:pt x="97" y="87"/>
                  </a:cubicBezTo>
                  <a:lnTo>
                    <a:pt x="72" y="96"/>
                  </a:lnTo>
                  <a:close/>
                  <a:moveTo>
                    <a:pt x="102" y="84"/>
                  </a:moveTo>
                  <a:cubicBezTo>
                    <a:pt x="99" y="80"/>
                    <a:pt x="96" y="79"/>
                    <a:pt x="94" y="78"/>
                  </a:cubicBezTo>
                  <a:cubicBezTo>
                    <a:pt x="91" y="74"/>
                    <a:pt x="86" y="72"/>
                    <a:pt x="84" y="71"/>
                  </a:cubicBezTo>
                  <a:cubicBezTo>
                    <a:pt x="82" y="67"/>
                    <a:pt x="78" y="65"/>
                    <a:pt x="75" y="63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8" y="15"/>
                    <a:pt x="108" y="15"/>
                    <a:pt x="108" y="15"/>
                  </a:cubicBezTo>
                  <a:cubicBezTo>
                    <a:pt x="113" y="16"/>
                    <a:pt x="119" y="18"/>
                    <a:pt x="124" y="22"/>
                  </a:cubicBezTo>
                  <a:cubicBezTo>
                    <a:pt x="130" y="26"/>
                    <a:pt x="134" y="31"/>
                    <a:pt x="136" y="34"/>
                  </a:cubicBezTo>
                  <a:lnTo>
                    <a:pt x="102" y="84"/>
                  </a:lnTo>
                  <a:close/>
                  <a:moveTo>
                    <a:pt x="141" y="28"/>
                  </a:moveTo>
                  <a:cubicBezTo>
                    <a:pt x="141" y="28"/>
                    <a:pt x="141" y="28"/>
                    <a:pt x="141" y="28"/>
                  </a:cubicBezTo>
                  <a:cubicBezTo>
                    <a:pt x="140" y="29"/>
                    <a:pt x="140" y="29"/>
                    <a:pt x="140" y="29"/>
                  </a:cubicBezTo>
                  <a:cubicBezTo>
                    <a:pt x="137" y="25"/>
                    <a:pt x="133" y="21"/>
                    <a:pt x="128" y="17"/>
                  </a:cubicBezTo>
                  <a:cubicBezTo>
                    <a:pt x="122" y="14"/>
                    <a:pt x="117" y="11"/>
                    <a:pt x="112" y="10"/>
                  </a:cubicBezTo>
                  <a:cubicBezTo>
                    <a:pt x="112" y="10"/>
                    <a:pt x="112" y="10"/>
                    <a:pt x="112" y="10"/>
                  </a:cubicBezTo>
                  <a:cubicBezTo>
                    <a:pt x="113" y="9"/>
                    <a:pt x="113" y="9"/>
                    <a:pt x="113" y="9"/>
                  </a:cubicBezTo>
                  <a:cubicBezTo>
                    <a:pt x="114" y="7"/>
                    <a:pt x="116" y="6"/>
                    <a:pt x="117" y="6"/>
                  </a:cubicBezTo>
                  <a:cubicBezTo>
                    <a:pt x="120" y="6"/>
                    <a:pt x="124" y="8"/>
                    <a:pt x="130" y="13"/>
                  </a:cubicBezTo>
                  <a:cubicBezTo>
                    <a:pt x="144" y="22"/>
                    <a:pt x="143" y="25"/>
                    <a:pt x="141" y="28"/>
                  </a:cubicBezTo>
                  <a:close/>
                </a:path>
              </a:pathLst>
            </a:custGeom>
            <a:solidFill>
              <a:srgbClr val="002060"/>
            </a:solidFill>
            <a:ln>
              <a:solidFill>
                <a:schemeClr val="accent1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3" name="矩形 22"/>
          <p:cNvSpPr/>
          <p:nvPr/>
        </p:nvSpPr>
        <p:spPr>
          <a:xfrm>
            <a:off x="1495781" y="3002103"/>
            <a:ext cx="2791675" cy="286975"/>
          </a:xfrm>
          <a:prstGeom prst="rect">
            <a:avLst/>
          </a:prstGeom>
        </p:spPr>
        <p:txBody>
          <a:bodyPr wrap="square" lIns="96429" tIns="48215" rIns="96429" bIns="48215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05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405039" y="1744117"/>
            <a:ext cx="6429375" cy="464871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>
              <a:lnSpc>
                <a:spcPct val="150000"/>
              </a:lnSpc>
              <a:buFont typeface="Wingdings" panose="05000000000000000000" pitchFamily="2" charset="2"/>
              <a:buNone/>
            </a:pPr>
            <a:endParaRPr lang="zh-CN" altLang="zh-CN" b="1"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477047" y="1024037"/>
            <a:ext cx="6429375" cy="5493812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sz="2400" b="1" smtClean="0">
                <a:solidFill>
                  <a:srgbClr val="FF0000"/>
                </a:solidFill>
                <a:cs typeface="Times New Roman" panose="02020603050405020304" pitchFamily="18" charset="0"/>
              </a:rPr>
              <a:t>示例二：我选江姐。临近解放，江姐组织越狱斗争，敌人策划在逃跑前杀害共产党人，为了不暴露越狱计划，保护同志们，江姐毅然走向刑场。她的一生是追求光明、追求胜利的一生。</a:t>
            </a:r>
          </a:p>
          <a:p>
            <a:pPr marL="0"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sz="2400" b="1" smtClean="0">
                <a:solidFill>
                  <a:srgbClr val="FF0000"/>
                </a:solidFill>
                <a:cs typeface="Times New Roman" panose="02020603050405020304" pitchFamily="18" charset="0"/>
              </a:rPr>
              <a:t>示例三：我选贝多芬。他从小受酗酒父亲的虐待，中年遭遇耳疾折磨和侄子的不孝，但他在痛苦中坚持创作，谱写了《英雄交响曲》《欢乐颂》等乐曲。他用音乐的语言表达对命运的抗争，对自由、平等、博爱的热切追求。</a:t>
            </a:r>
          </a:p>
          <a:p>
            <a:pPr marL="0"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b="1" smtClean="0">
                <a:solidFill>
                  <a:srgbClr val="FF0000"/>
                </a:solidFill>
                <a:cs typeface="Times New Roman" panose="02020603050405020304" pitchFamily="18" charset="0"/>
              </a:rPr>
              <a:t> </a:t>
            </a:r>
            <a:endParaRPr lang="zh-CN" altLang="en-US"/>
          </a:p>
        </p:txBody>
      </p:sp>
    </p:spTree>
  </p:cSld>
  <p:clrMapOvr>
    <a:masterClrMapping/>
  </p:clrMapOvr>
  <p:transition spd="slow" advTm="18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AutoShape 8"/>
          <p:cNvSpPr/>
          <p:nvPr/>
        </p:nvSpPr>
        <p:spPr bwMode="auto">
          <a:xfrm>
            <a:off x="10437895" y="2647787"/>
            <a:ext cx="673251" cy="560866"/>
          </a:xfrm>
          <a:custGeom>
            <a:avLst/>
            <a:gdLst>
              <a:gd name="T0" fmla="*/ 2147483647 w 21600"/>
              <a:gd name="T1" fmla="*/ 2147483647 h 21579"/>
              <a:gd name="T2" fmla="*/ 2147483647 w 21600"/>
              <a:gd name="T3" fmla="*/ 2147483647 h 21579"/>
              <a:gd name="T4" fmla="*/ 2147483647 w 21600"/>
              <a:gd name="T5" fmla="*/ 2147483647 h 21579"/>
              <a:gd name="T6" fmla="*/ 2147483647 w 21600"/>
              <a:gd name="T7" fmla="*/ 2147483647 h 21579"/>
              <a:gd name="T8" fmla="*/ 2147483647 w 21600"/>
              <a:gd name="T9" fmla="*/ 2147483647 h 21579"/>
              <a:gd name="T10" fmla="*/ 2147483647 w 21600"/>
              <a:gd name="T11" fmla="*/ 2147483647 h 21579"/>
              <a:gd name="T12" fmla="*/ 2147483647 w 21600"/>
              <a:gd name="T13" fmla="*/ 2147483647 h 21579"/>
              <a:gd name="T14" fmla="*/ 2147483647 w 21600"/>
              <a:gd name="T15" fmla="*/ 2147483647 h 21579"/>
              <a:gd name="T16" fmla="*/ 2147483647 w 21600"/>
              <a:gd name="T17" fmla="*/ 2147483647 h 21579"/>
              <a:gd name="T18" fmla="*/ 2147483647 w 21600"/>
              <a:gd name="T19" fmla="*/ 2147483647 h 21579"/>
              <a:gd name="T20" fmla="*/ 2147483647 w 21600"/>
              <a:gd name="T21" fmla="*/ 2147483647 h 21579"/>
              <a:gd name="T22" fmla="*/ 2147483647 w 21600"/>
              <a:gd name="T23" fmla="*/ 2147483647 h 21579"/>
              <a:gd name="T24" fmla="*/ 2147483647 w 21600"/>
              <a:gd name="T25" fmla="*/ 2147483647 h 21579"/>
              <a:gd name="T26" fmla="*/ 2147483647 w 21600"/>
              <a:gd name="T27" fmla="*/ 2147483647 h 21579"/>
              <a:gd name="T28" fmla="*/ 2147483647 w 21600"/>
              <a:gd name="T29" fmla="*/ 2147483647 h 21579"/>
              <a:gd name="T30" fmla="*/ 2147483647 w 21600"/>
              <a:gd name="T31" fmla="*/ 2147483647 h 21579"/>
              <a:gd name="T32" fmla="*/ 2147483647 w 21600"/>
              <a:gd name="T33" fmla="*/ 2147483647 h 21579"/>
              <a:gd name="T34" fmla="*/ 2147483647 w 21600"/>
              <a:gd name="T35" fmla="*/ 2147483647 h 21579"/>
              <a:gd name="T36" fmla="*/ 2147483647 w 21600"/>
              <a:gd name="T37" fmla="*/ 2147483647 h 21579"/>
              <a:gd name="T38" fmla="*/ 2147483647 w 21600"/>
              <a:gd name="T39" fmla="*/ 2147483647 h 21579"/>
              <a:gd name="T40" fmla="*/ 2147483647 w 21600"/>
              <a:gd name="T41" fmla="*/ 2147483647 h 21579"/>
              <a:gd name="T42" fmla="*/ 2147483647 w 21600"/>
              <a:gd name="T43" fmla="*/ 2147483647 h 21579"/>
              <a:gd name="T44" fmla="*/ 2147483647 w 21600"/>
              <a:gd name="T45" fmla="*/ 2147483647 h 21579"/>
              <a:gd name="T46" fmla="*/ 2147483647 w 21600"/>
              <a:gd name="T47" fmla="*/ 2147483647 h 21579"/>
              <a:gd name="T48" fmla="*/ 2147483647 w 21600"/>
              <a:gd name="T49" fmla="*/ 2147483647 h 21579"/>
              <a:gd name="T50" fmla="*/ 2147483647 w 21600"/>
              <a:gd name="T51" fmla="*/ 2147483647 h 21579"/>
              <a:gd name="T52" fmla="*/ 2147483647 w 21600"/>
              <a:gd name="T53" fmla="*/ 2147483647 h 21579"/>
              <a:gd name="T54" fmla="*/ 2147483647 w 21600"/>
              <a:gd name="T55" fmla="*/ 2147483647 h 21579"/>
              <a:gd name="T56" fmla="*/ 0 w 21600"/>
              <a:gd name="T57" fmla="*/ 2147483647 h 21579"/>
              <a:gd name="T58" fmla="*/ 0 w 21600"/>
              <a:gd name="T59" fmla="*/ 2147483647 h 21579"/>
              <a:gd name="T60" fmla="*/ 2147483647 w 21600"/>
              <a:gd name="T61" fmla="*/ 2147483647 h 21579"/>
              <a:gd name="T62" fmla="*/ 2147483647 w 21600"/>
              <a:gd name="T63" fmla="*/ 2147483647 h 21579"/>
              <a:gd name="T64" fmla="*/ 2147483647 w 21600"/>
              <a:gd name="T65" fmla="*/ 2147483647 h 21579"/>
              <a:gd name="T66" fmla="*/ 2147483647 w 21600"/>
              <a:gd name="T67" fmla="*/ 2147483647 h 21579"/>
              <a:gd name="T68" fmla="*/ 2147483647 w 21600"/>
              <a:gd name="T69" fmla="*/ 2147483647 h 21579"/>
              <a:gd name="T70" fmla="*/ 2147483647 w 21600"/>
              <a:gd name="T71" fmla="*/ 2147483647 h 21579"/>
              <a:gd name="T72" fmla="*/ 2147483647 w 21600"/>
              <a:gd name="T73" fmla="*/ 0 h 21579"/>
              <a:gd name="T74" fmla="*/ 2147483647 w 21600"/>
              <a:gd name="T75" fmla="*/ 2147483647 h 21579"/>
              <a:gd name="T76" fmla="*/ 2147483647 w 21600"/>
              <a:gd name="T77" fmla="*/ 2147483647 h 21579"/>
              <a:gd name="T78" fmla="*/ 2147483647 w 21600"/>
              <a:gd name="T79" fmla="*/ 2147483647 h 21579"/>
              <a:gd name="T80" fmla="*/ 2147483647 w 21600"/>
              <a:gd name="T81" fmla="*/ 2147483647 h 21579"/>
              <a:gd name="T82" fmla="*/ 2147483647 w 21600"/>
              <a:gd name="T83" fmla="*/ 2147483647 h 21579"/>
              <a:gd name="T84" fmla="*/ 2147483647 w 21600"/>
              <a:gd name="T85" fmla="*/ 2147483647 h 21579"/>
              <a:gd name="T86" fmla="*/ 2147483647 w 21600"/>
              <a:gd name="T87" fmla="*/ 2147483647 h 21579"/>
              <a:gd name="T88" fmla="*/ 2147483647 w 21600"/>
              <a:gd name="T89" fmla="*/ 2147483647 h 21579"/>
              <a:gd name="T90" fmla="*/ 2147483647 w 21600"/>
              <a:gd name="T91" fmla="*/ 2147483647 h 21579"/>
              <a:gd name="T92" fmla="*/ 2147483647 w 21600"/>
              <a:gd name="T93" fmla="*/ 2147483647 h 21579"/>
              <a:gd name="T94" fmla="*/ 2147483647 w 21600"/>
              <a:gd name="T95" fmla="*/ 2147483647 h 21579"/>
              <a:gd name="T96" fmla="*/ 2147483647 w 21600"/>
              <a:gd name="T97" fmla="*/ 2147483647 h 21579"/>
              <a:gd name="T98" fmla="*/ 2147483647 w 21600"/>
              <a:gd name="T99" fmla="*/ 2147483647 h 21579"/>
              <a:gd name="T100" fmla="*/ 2147483647 w 21600"/>
              <a:gd name="T101" fmla="*/ 2147483647 h 21579"/>
              <a:gd name="T102" fmla="*/ 2147483647 w 21600"/>
              <a:gd name="T103" fmla="*/ 2147483647 h 21579"/>
              <a:gd name="T104" fmla="*/ 2147483647 w 21600"/>
              <a:gd name="T105" fmla="*/ 2147483647 h 21579"/>
              <a:gd name="T106" fmla="*/ 2147483647 w 21600"/>
              <a:gd name="T107" fmla="*/ 2147483647 h 2157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3" y="10321"/>
                  <a:pt x="21218" y="10697"/>
                </a:cubicBezTo>
                <a:cubicBezTo>
                  <a:pt x="20963" y="11073"/>
                  <a:pt x="20648" y="11313"/>
                  <a:pt x="20263" y="11428"/>
                </a:cubicBezTo>
                <a:lnTo>
                  <a:pt x="20263" y="16611"/>
                </a:lnTo>
                <a:cubicBezTo>
                  <a:pt x="20263" y="17201"/>
                  <a:pt x="20087" y="17708"/>
                  <a:pt x="19730" y="18128"/>
                </a:cubicBezTo>
                <a:cubicBezTo>
                  <a:pt x="19375" y="18551"/>
                  <a:pt x="18951" y="18759"/>
                  <a:pt x="18459" y="18759"/>
                </a:cubicBezTo>
                <a:cubicBezTo>
                  <a:pt x="17928" y="18122"/>
                  <a:pt x="17286" y="17506"/>
                  <a:pt x="16537" y="16904"/>
                </a:cubicBezTo>
                <a:cubicBezTo>
                  <a:pt x="15786" y="16306"/>
                  <a:pt x="14980" y="15757"/>
                  <a:pt x="14116" y="15255"/>
                </a:cubicBezTo>
                <a:cubicBezTo>
                  <a:pt x="13254" y="14756"/>
                  <a:pt x="12363" y="14325"/>
                  <a:pt x="11450" y="13969"/>
                </a:cubicBezTo>
                <a:cubicBezTo>
                  <a:pt x="10537" y="13614"/>
                  <a:pt x="9648" y="13380"/>
                  <a:pt x="8789" y="13268"/>
                </a:cubicBezTo>
                <a:cubicBezTo>
                  <a:pt x="8453" y="13379"/>
                  <a:pt x="8179" y="13564"/>
                  <a:pt x="7969" y="13829"/>
                </a:cubicBezTo>
                <a:cubicBezTo>
                  <a:pt x="7758" y="14093"/>
                  <a:pt x="7614" y="14386"/>
                  <a:pt x="7535" y="14706"/>
                </a:cubicBezTo>
                <a:cubicBezTo>
                  <a:pt x="7457" y="15029"/>
                  <a:pt x="7450" y="15361"/>
                  <a:pt x="7511" y="15698"/>
                </a:cubicBezTo>
                <a:cubicBezTo>
                  <a:pt x="7575" y="16036"/>
                  <a:pt x="7719" y="16341"/>
                  <a:pt x="7947" y="16611"/>
                </a:cubicBezTo>
                <a:cubicBezTo>
                  <a:pt x="7751" y="16992"/>
                  <a:pt x="7660" y="17347"/>
                  <a:pt x="7677" y="17673"/>
                </a:cubicBezTo>
                <a:cubicBezTo>
                  <a:pt x="7692" y="17993"/>
                  <a:pt x="7773" y="18307"/>
                  <a:pt x="7917" y="18606"/>
                </a:cubicBezTo>
                <a:cubicBezTo>
                  <a:pt x="8059" y="18909"/>
                  <a:pt x="8255" y="19193"/>
                  <a:pt x="8498" y="19469"/>
                </a:cubicBezTo>
                <a:cubicBezTo>
                  <a:pt x="8737" y="19745"/>
                  <a:pt x="8997" y="20021"/>
                  <a:pt x="9271" y="20291"/>
                </a:cubicBezTo>
                <a:cubicBezTo>
                  <a:pt x="9114" y="20696"/>
                  <a:pt x="8843" y="21001"/>
                  <a:pt x="8456" y="21213"/>
                </a:cubicBezTo>
                <a:cubicBezTo>
                  <a:pt x="8069" y="21424"/>
                  <a:pt x="7655" y="21541"/>
                  <a:pt x="7212" y="21571"/>
                </a:cubicBezTo>
                <a:cubicBezTo>
                  <a:pt x="6772" y="21600"/>
                  <a:pt x="6341" y="21550"/>
                  <a:pt x="5917" y="21424"/>
                </a:cubicBezTo>
                <a:cubicBezTo>
                  <a:pt x="5496" y="21295"/>
                  <a:pt x="5163" y="21092"/>
                  <a:pt x="4923" y="20811"/>
                </a:cubicBezTo>
                <a:cubicBezTo>
                  <a:pt x="4781" y="20241"/>
                  <a:pt x="4625" y="19657"/>
                  <a:pt x="4453" y="19056"/>
                </a:cubicBezTo>
                <a:cubicBezTo>
                  <a:pt x="4282" y="18454"/>
                  <a:pt x="4140" y="17843"/>
                  <a:pt x="4032" y="17224"/>
                </a:cubicBezTo>
                <a:cubicBezTo>
                  <a:pt x="3922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50" y="13154"/>
                </a:cubicBezTo>
                <a:lnTo>
                  <a:pt x="1804" y="13154"/>
                </a:lnTo>
                <a:cubicBezTo>
                  <a:pt x="1312" y="13154"/>
                  <a:pt x="889" y="12945"/>
                  <a:pt x="534" y="12523"/>
                </a:cubicBezTo>
                <a:cubicBezTo>
                  <a:pt x="176" y="12100"/>
                  <a:pt x="0" y="11592"/>
                  <a:pt x="0" y="10991"/>
                </a:cubicBezTo>
                <a:lnTo>
                  <a:pt x="0" y="7774"/>
                </a:lnTo>
                <a:cubicBezTo>
                  <a:pt x="0" y="7184"/>
                  <a:pt x="176" y="6677"/>
                  <a:pt x="526" y="6245"/>
                </a:cubicBezTo>
                <a:cubicBezTo>
                  <a:pt x="879" y="5820"/>
                  <a:pt x="1305" y="5605"/>
                  <a:pt x="1804" y="5605"/>
                </a:cubicBezTo>
                <a:lnTo>
                  <a:pt x="7653" y="5605"/>
                </a:lnTo>
                <a:cubicBezTo>
                  <a:pt x="8551" y="5605"/>
                  <a:pt x="9509" y="5450"/>
                  <a:pt x="10525" y="5136"/>
                </a:cubicBezTo>
                <a:cubicBezTo>
                  <a:pt x="11541" y="4822"/>
                  <a:pt x="12537" y="4399"/>
                  <a:pt x="13511" y="3874"/>
                </a:cubicBezTo>
                <a:cubicBezTo>
                  <a:pt x="14488" y="3343"/>
                  <a:pt x="15409" y="2744"/>
                  <a:pt x="16273" y="2072"/>
                </a:cubicBezTo>
                <a:cubicBezTo>
                  <a:pt x="17135" y="1406"/>
                  <a:pt x="17864" y="713"/>
                  <a:pt x="18459" y="0"/>
                </a:cubicBezTo>
                <a:cubicBezTo>
                  <a:pt x="18951" y="0"/>
                  <a:pt x="19375" y="214"/>
                  <a:pt x="19730" y="634"/>
                </a:cubicBezTo>
                <a:cubicBezTo>
                  <a:pt x="20087" y="1057"/>
                  <a:pt x="20263" y="1567"/>
                  <a:pt x="20263" y="2166"/>
                </a:cubicBezTo>
                <a:lnTo>
                  <a:pt x="20263" y="7334"/>
                </a:lnTo>
                <a:cubicBezTo>
                  <a:pt x="20648" y="7446"/>
                  <a:pt x="20963" y="7692"/>
                  <a:pt x="21218" y="8071"/>
                </a:cubicBezTo>
                <a:cubicBezTo>
                  <a:pt x="21473" y="8455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3" y="4452"/>
                </a:cubicBezTo>
                <a:cubicBezTo>
                  <a:pt x="15810" y="4963"/>
                  <a:pt x="15066" y="5423"/>
                  <a:pt x="14280" y="5834"/>
                </a:cubicBezTo>
                <a:cubicBezTo>
                  <a:pt x="13494" y="6245"/>
                  <a:pt x="12694" y="6609"/>
                  <a:pt x="11878" y="6923"/>
                </a:cubicBezTo>
                <a:cubicBezTo>
                  <a:pt x="11061" y="7237"/>
                  <a:pt x="10255" y="7463"/>
                  <a:pt x="9457" y="7604"/>
                </a:cubicBezTo>
                <a:lnTo>
                  <a:pt x="9457" y="11173"/>
                </a:lnTo>
                <a:cubicBezTo>
                  <a:pt x="10255" y="11325"/>
                  <a:pt x="11061" y="11554"/>
                  <a:pt x="11878" y="11862"/>
                </a:cubicBezTo>
                <a:cubicBezTo>
                  <a:pt x="12694" y="12170"/>
                  <a:pt x="13494" y="12537"/>
                  <a:pt x="14280" y="12957"/>
                </a:cubicBezTo>
                <a:cubicBezTo>
                  <a:pt x="15066" y="13379"/>
                  <a:pt x="15813" y="13843"/>
                  <a:pt x="16525" y="14348"/>
                </a:cubicBezTo>
                <a:cubicBezTo>
                  <a:pt x="17235" y="14856"/>
                  <a:pt x="17881" y="15381"/>
                  <a:pt x="18459" y="15921"/>
                </a:cubicBezTo>
                <a:lnTo>
                  <a:pt x="18459" y="2855"/>
                </a:lnTo>
                <a:close/>
                <a:moveTo>
                  <a:pt x="18459" y="2855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grpSp>
        <p:nvGrpSpPr>
          <p:cNvPr id="6" name="Group 4700"/>
          <p:cNvGrpSpPr/>
          <p:nvPr/>
        </p:nvGrpSpPr>
        <p:grpSpPr>
          <a:xfrm>
            <a:off x="4753694" y="2692648"/>
            <a:ext cx="573188" cy="573156"/>
            <a:chOff x="3062288" y="3998912"/>
            <a:chExt cx="412750" cy="412750"/>
          </a:xfrm>
          <a:solidFill>
            <a:schemeClr val="bg1"/>
          </a:solidFill>
        </p:grpSpPr>
        <p:sp>
          <p:nvSpPr>
            <p:cNvPr id="110" name="Freeform 408"/>
            <p:cNvSpPr>
              <a:spLocks noChangeArrowheads="1"/>
            </p:cNvSpPr>
            <p:nvPr/>
          </p:nvSpPr>
          <p:spPr bwMode="auto">
            <a:xfrm>
              <a:off x="3062288" y="3998912"/>
              <a:ext cx="328612" cy="315912"/>
            </a:xfrm>
            <a:custGeom>
              <a:avLst/>
              <a:gdLst>
                <a:gd name="T0" fmla="*/ 911 w 912"/>
                <a:gd name="T1" fmla="*/ 242 h 879"/>
                <a:gd name="T2" fmla="*/ 594 w 912"/>
                <a:gd name="T3" fmla="*/ 33 h 879"/>
                <a:gd name="T4" fmla="*/ 75 w 912"/>
                <a:gd name="T5" fmla="*/ 435 h 879"/>
                <a:gd name="T6" fmla="*/ 242 w 912"/>
                <a:gd name="T7" fmla="*/ 878 h 879"/>
                <a:gd name="T8" fmla="*/ 343 w 912"/>
                <a:gd name="T9" fmla="*/ 819 h 879"/>
                <a:gd name="T10" fmla="*/ 911 w 912"/>
                <a:gd name="T11" fmla="*/ 242 h 879"/>
                <a:gd name="T12" fmla="*/ 451 w 912"/>
                <a:gd name="T13" fmla="*/ 226 h 879"/>
                <a:gd name="T14" fmla="*/ 577 w 912"/>
                <a:gd name="T15" fmla="*/ 125 h 879"/>
                <a:gd name="T16" fmla="*/ 669 w 912"/>
                <a:gd name="T17" fmla="*/ 251 h 879"/>
                <a:gd name="T18" fmla="*/ 543 w 912"/>
                <a:gd name="T19" fmla="*/ 351 h 879"/>
                <a:gd name="T20" fmla="*/ 451 w 912"/>
                <a:gd name="T21" fmla="*/ 226 h 879"/>
                <a:gd name="T22" fmla="*/ 226 w 912"/>
                <a:gd name="T23" fmla="*/ 343 h 879"/>
                <a:gd name="T24" fmla="*/ 318 w 912"/>
                <a:gd name="T25" fmla="*/ 276 h 879"/>
                <a:gd name="T26" fmla="*/ 385 w 912"/>
                <a:gd name="T27" fmla="*/ 368 h 879"/>
                <a:gd name="T28" fmla="*/ 293 w 912"/>
                <a:gd name="T29" fmla="*/ 435 h 879"/>
                <a:gd name="T30" fmla="*/ 226 w 912"/>
                <a:gd name="T31" fmla="*/ 343 h 879"/>
                <a:gd name="T32" fmla="*/ 251 w 912"/>
                <a:gd name="T33" fmla="*/ 710 h 879"/>
                <a:gd name="T34" fmla="*/ 176 w 912"/>
                <a:gd name="T35" fmla="*/ 618 h 879"/>
                <a:gd name="T36" fmla="*/ 267 w 912"/>
                <a:gd name="T37" fmla="*/ 552 h 879"/>
                <a:gd name="T38" fmla="*/ 343 w 912"/>
                <a:gd name="T39" fmla="*/ 644 h 879"/>
                <a:gd name="T40" fmla="*/ 251 w 912"/>
                <a:gd name="T41" fmla="*/ 710 h 879"/>
                <a:gd name="T42" fmla="*/ 251 w 912"/>
                <a:gd name="T43" fmla="*/ 710 h 879"/>
                <a:gd name="T44" fmla="*/ 251 w 912"/>
                <a:gd name="T45" fmla="*/ 710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12" h="879">
                  <a:moveTo>
                    <a:pt x="911" y="242"/>
                  </a:moveTo>
                  <a:cubicBezTo>
                    <a:pt x="844" y="134"/>
                    <a:pt x="727" y="50"/>
                    <a:pt x="594" y="33"/>
                  </a:cubicBezTo>
                  <a:cubicBezTo>
                    <a:pt x="343" y="0"/>
                    <a:pt x="134" y="184"/>
                    <a:pt x="75" y="435"/>
                  </a:cubicBezTo>
                  <a:cubicBezTo>
                    <a:pt x="0" y="761"/>
                    <a:pt x="84" y="869"/>
                    <a:pt x="242" y="878"/>
                  </a:cubicBezTo>
                  <a:cubicBezTo>
                    <a:pt x="267" y="853"/>
                    <a:pt x="309" y="828"/>
                    <a:pt x="343" y="819"/>
                  </a:cubicBezTo>
                  <a:lnTo>
                    <a:pt x="911" y="242"/>
                  </a:lnTo>
                  <a:close/>
                  <a:moveTo>
                    <a:pt x="451" y="226"/>
                  </a:moveTo>
                  <a:cubicBezTo>
                    <a:pt x="460" y="167"/>
                    <a:pt x="518" y="117"/>
                    <a:pt x="577" y="125"/>
                  </a:cubicBezTo>
                  <a:cubicBezTo>
                    <a:pt x="635" y="134"/>
                    <a:pt x="677" y="192"/>
                    <a:pt x="669" y="251"/>
                  </a:cubicBezTo>
                  <a:cubicBezTo>
                    <a:pt x="660" y="317"/>
                    <a:pt x="610" y="359"/>
                    <a:pt x="543" y="351"/>
                  </a:cubicBezTo>
                  <a:cubicBezTo>
                    <a:pt x="485" y="343"/>
                    <a:pt x="443" y="284"/>
                    <a:pt x="451" y="226"/>
                  </a:cubicBezTo>
                  <a:close/>
                  <a:moveTo>
                    <a:pt x="226" y="343"/>
                  </a:moveTo>
                  <a:cubicBezTo>
                    <a:pt x="226" y="301"/>
                    <a:pt x="267" y="267"/>
                    <a:pt x="318" y="276"/>
                  </a:cubicBezTo>
                  <a:cubicBezTo>
                    <a:pt x="359" y="284"/>
                    <a:pt x="393" y="326"/>
                    <a:pt x="385" y="368"/>
                  </a:cubicBezTo>
                  <a:cubicBezTo>
                    <a:pt x="376" y="409"/>
                    <a:pt x="334" y="443"/>
                    <a:pt x="293" y="435"/>
                  </a:cubicBezTo>
                  <a:cubicBezTo>
                    <a:pt x="251" y="435"/>
                    <a:pt x="217" y="393"/>
                    <a:pt x="226" y="343"/>
                  </a:cubicBezTo>
                  <a:close/>
                  <a:moveTo>
                    <a:pt x="251" y="710"/>
                  </a:moveTo>
                  <a:cubicBezTo>
                    <a:pt x="200" y="710"/>
                    <a:pt x="167" y="669"/>
                    <a:pt x="176" y="618"/>
                  </a:cubicBezTo>
                  <a:cubicBezTo>
                    <a:pt x="184" y="577"/>
                    <a:pt x="226" y="543"/>
                    <a:pt x="267" y="552"/>
                  </a:cubicBezTo>
                  <a:cubicBezTo>
                    <a:pt x="318" y="560"/>
                    <a:pt x="343" y="602"/>
                    <a:pt x="343" y="644"/>
                  </a:cubicBezTo>
                  <a:cubicBezTo>
                    <a:pt x="334" y="685"/>
                    <a:pt x="293" y="719"/>
                    <a:pt x="251" y="710"/>
                  </a:cubicBezTo>
                  <a:close/>
                  <a:moveTo>
                    <a:pt x="251" y="710"/>
                  </a:moveTo>
                  <a:lnTo>
                    <a:pt x="251" y="71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64565">
                <a:defRPr/>
              </a:pPr>
              <a:endParaRPr lang="en-US">
                <a:latin typeface="+mn-lt"/>
                <a:ea typeface="宋体" panose="02010600030101010101" pitchFamily="2" charset="-122"/>
              </a:endParaRPr>
            </a:p>
          </p:txBody>
        </p:sp>
        <p:sp>
          <p:nvSpPr>
            <p:cNvPr id="111" name="Freeform 409"/>
            <p:cNvSpPr>
              <a:spLocks noChangeArrowheads="1"/>
            </p:cNvSpPr>
            <p:nvPr/>
          </p:nvSpPr>
          <p:spPr bwMode="auto">
            <a:xfrm>
              <a:off x="3270250" y="4052887"/>
              <a:ext cx="204788" cy="223837"/>
            </a:xfrm>
            <a:custGeom>
              <a:avLst/>
              <a:gdLst>
                <a:gd name="T0" fmla="*/ 142 w 569"/>
                <a:gd name="T1" fmla="*/ 619 h 620"/>
                <a:gd name="T2" fmla="*/ 150 w 569"/>
                <a:gd name="T3" fmla="*/ 611 h 620"/>
                <a:gd name="T4" fmla="*/ 568 w 569"/>
                <a:gd name="T5" fmla="*/ 67 h 620"/>
                <a:gd name="T6" fmla="*/ 543 w 569"/>
                <a:gd name="T7" fmla="*/ 25 h 620"/>
                <a:gd name="T8" fmla="*/ 493 w 569"/>
                <a:gd name="T9" fmla="*/ 17 h 620"/>
                <a:gd name="T10" fmla="*/ 8 w 569"/>
                <a:gd name="T11" fmla="*/ 485 h 620"/>
                <a:gd name="T12" fmla="*/ 0 w 569"/>
                <a:gd name="T13" fmla="*/ 494 h 620"/>
                <a:gd name="T14" fmla="*/ 142 w 569"/>
                <a:gd name="T15" fmla="*/ 619 h 620"/>
                <a:gd name="T16" fmla="*/ 142 w 569"/>
                <a:gd name="T17" fmla="*/ 619 h 620"/>
                <a:gd name="T18" fmla="*/ 142 w 569"/>
                <a:gd name="T19" fmla="*/ 619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9" h="620">
                  <a:moveTo>
                    <a:pt x="142" y="619"/>
                  </a:moveTo>
                  <a:cubicBezTo>
                    <a:pt x="150" y="611"/>
                    <a:pt x="150" y="611"/>
                    <a:pt x="150" y="611"/>
                  </a:cubicBezTo>
                  <a:cubicBezTo>
                    <a:pt x="568" y="67"/>
                    <a:pt x="568" y="67"/>
                    <a:pt x="568" y="67"/>
                  </a:cubicBezTo>
                  <a:cubicBezTo>
                    <a:pt x="568" y="59"/>
                    <a:pt x="560" y="42"/>
                    <a:pt x="543" y="25"/>
                  </a:cubicBezTo>
                  <a:cubicBezTo>
                    <a:pt x="518" y="0"/>
                    <a:pt x="493" y="17"/>
                    <a:pt x="493" y="17"/>
                  </a:cubicBezTo>
                  <a:cubicBezTo>
                    <a:pt x="8" y="485"/>
                    <a:pt x="8" y="485"/>
                    <a:pt x="8" y="485"/>
                  </a:cubicBezTo>
                  <a:cubicBezTo>
                    <a:pt x="0" y="494"/>
                    <a:pt x="0" y="494"/>
                    <a:pt x="0" y="494"/>
                  </a:cubicBezTo>
                  <a:lnTo>
                    <a:pt x="142" y="619"/>
                  </a:lnTo>
                  <a:close/>
                  <a:moveTo>
                    <a:pt x="142" y="619"/>
                  </a:moveTo>
                  <a:lnTo>
                    <a:pt x="142" y="619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64565">
                <a:defRPr/>
              </a:pPr>
              <a:endParaRPr lang="en-US">
                <a:latin typeface="+mn-lt"/>
                <a:ea typeface="宋体" panose="02010600030101010101" pitchFamily="2" charset="-122"/>
              </a:endParaRPr>
            </a:p>
          </p:txBody>
        </p:sp>
        <p:sp>
          <p:nvSpPr>
            <p:cNvPr id="112" name="Freeform 410"/>
            <p:cNvSpPr>
              <a:spLocks noChangeArrowheads="1"/>
            </p:cNvSpPr>
            <p:nvPr/>
          </p:nvSpPr>
          <p:spPr bwMode="auto">
            <a:xfrm>
              <a:off x="3209925" y="4241799"/>
              <a:ext cx="103188" cy="103188"/>
            </a:xfrm>
            <a:custGeom>
              <a:avLst/>
              <a:gdLst>
                <a:gd name="T0" fmla="*/ 143 w 286"/>
                <a:gd name="T1" fmla="*/ 284 h 285"/>
                <a:gd name="T2" fmla="*/ 151 w 286"/>
                <a:gd name="T3" fmla="*/ 268 h 285"/>
                <a:gd name="T4" fmla="*/ 285 w 286"/>
                <a:gd name="T5" fmla="*/ 125 h 285"/>
                <a:gd name="T6" fmla="*/ 143 w 286"/>
                <a:gd name="T7" fmla="*/ 0 h 285"/>
                <a:gd name="T8" fmla="*/ 9 w 286"/>
                <a:gd name="T9" fmla="*/ 142 h 285"/>
                <a:gd name="T10" fmla="*/ 0 w 286"/>
                <a:gd name="T11" fmla="*/ 151 h 285"/>
                <a:gd name="T12" fmla="*/ 143 w 286"/>
                <a:gd name="T13" fmla="*/ 284 h 285"/>
                <a:gd name="T14" fmla="*/ 59 w 286"/>
                <a:gd name="T15" fmla="*/ 134 h 285"/>
                <a:gd name="T16" fmla="*/ 126 w 286"/>
                <a:gd name="T17" fmla="*/ 59 h 285"/>
                <a:gd name="T18" fmla="*/ 151 w 286"/>
                <a:gd name="T19" fmla="*/ 59 h 285"/>
                <a:gd name="T20" fmla="*/ 159 w 286"/>
                <a:gd name="T21" fmla="*/ 67 h 285"/>
                <a:gd name="T22" fmla="*/ 159 w 286"/>
                <a:gd name="T23" fmla="*/ 75 h 285"/>
                <a:gd name="T24" fmla="*/ 159 w 286"/>
                <a:gd name="T25" fmla="*/ 92 h 285"/>
                <a:gd name="T26" fmla="*/ 92 w 286"/>
                <a:gd name="T27" fmla="*/ 159 h 285"/>
                <a:gd name="T28" fmla="*/ 68 w 286"/>
                <a:gd name="T29" fmla="*/ 167 h 285"/>
                <a:gd name="T30" fmla="*/ 59 w 286"/>
                <a:gd name="T31" fmla="*/ 159 h 285"/>
                <a:gd name="T32" fmla="*/ 59 w 286"/>
                <a:gd name="T33" fmla="*/ 142 h 285"/>
                <a:gd name="T34" fmla="*/ 59 w 286"/>
                <a:gd name="T35" fmla="*/ 134 h 285"/>
                <a:gd name="T36" fmla="*/ 59 w 286"/>
                <a:gd name="T37" fmla="*/ 134 h 285"/>
                <a:gd name="T38" fmla="*/ 59 w 286"/>
                <a:gd name="T39" fmla="*/ 13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6" h="285">
                  <a:moveTo>
                    <a:pt x="143" y="284"/>
                  </a:moveTo>
                  <a:cubicBezTo>
                    <a:pt x="151" y="268"/>
                    <a:pt x="151" y="268"/>
                    <a:pt x="151" y="268"/>
                  </a:cubicBezTo>
                  <a:cubicBezTo>
                    <a:pt x="285" y="125"/>
                    <a:pt x="285" y="125"/>
                    <a:pt x="285" y="125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9" y="142"/>
                    <a:pt x="9" y="142"/>
                    <a:pt x="9" y="142"/>
                  </a:cubicBezTo>
                  <a:cubicBezTo>
                    <a:pt x="0" y="151"/>
                    <a:pt x="0" y="151"/>
                    <a:pt x="0" y="151"/>
                  </a:cubicBezTo>
                  <a:lnTo>
                    <a:pt x="143" y="284"/>
                  </a:lnTo>
                  <a:close/>
                  <a:moveTo>
                    <a:pt x="59" y="134"/>
                  </a:moveTo>
                  <a:cubicBezTo>
                    <a:pt x="126" y="59"/>
                    <a:pt x="126" y="59"/>
                    <a:pt x="126" y="59"/>
                  </a:cubicBezTo>
                  <a:cubicBezTo>
                    <a:pt x="134" y="50"/>
                    <a:pt x="143" y="50"/>
                    <a:pt x="151" y="59"/>
                  </a:cubicBezTo>
                  <a:cubicBezTo>
                    <a:pt x="159" y="67"/>
                    <a:pt x="159" y="67"/>
                    <a:pt x="159" y="67"/>
                  </a:cubicBezTo>
                  <a:lnTo>
                    <a:pt x="159" y="75"/>
                  </a:lnTo>
                  <a:cubicBezTo>
                    <a:pt x="159" y="84"/>
                    <a:pt x="159" y="84"/>
                    <a:pt x="159" y="92"/>
                  </a:cubicBezTo>
                  <a:cubicBezTo>
                    <a:pt x="92" y="159"/>
                    <a:pt x="92" y="159"/>
                    <a:pt x="92" y="159"/>
                  </a:cubicBezTo>
                  <a:cubicBezTo>
                    <a:pt x="84" y="167"/>
                    <a:pt x="76" y="167"/>
                    <a:pt x="68" y="167"/>
                  </a:cubicBezTo>
                  <a:cubicBezTo>
                    <a:pt x="59" y="159"/>
                    <a:pt x="59" y="159"/>
                    <a:pt x="59" y="159"/>
                  </a:cubicBezTo>
                  <a:cubicBezTo>
                    <a:pt x="59" y="151"/>
                    <a:pt x="59" y="151"/>
                    <a:pt x="59" y="142"/>
                  </a:cubicBezTo>
                  <a:lnTo>
                    <a:pt x="59" y="134"/>
                  </a:lnTo>
                  <a:close/>
                  <a:moveTo>
                    <a:pt x="59" y="134"/>
                  </a:moveTo>
                  <a:lnTo>
                    <a:pt x="59" y="134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64565">
                <a:defRPr/>
              </a:pPr>
              <a:endParaRPr lang="en-US">
                <a:latin typeface="+mn-lt"/>
                <a:ea typeface="宋体" panose="02010600030101010101" pitchFamily="2" charset="-122"/>
              </a:endParaRPr>
            </a:p>
          </p:txBody>
        </p:sp>
        <p:sp>
          <p:nvSpPr>
            <p:cNvPr id="113" name="Freeform 411"/>
            <p:cNvSpPr>
              <a:spLocks noChangeArrowheads="1"/>
            </p:cNvSpPr>
            <p:nvPr/>
          </p:nvSpPr>
          <p:spPr bwMode="auto">
            <a:xfrm>
              <a:off x="3122613" y="4308474"/>
              <a:ext cx="127000" cy="103188"/>
            </a:xfrm>
            <a:custGeom>
              <a:avLst/>
              <a:gdLst>
                <a:gd name="T0" fmla="*/ 343 w 352"/>
                <a:gd name="T1" fmla="*/ 134 h 285"/>
                <a:gd name="T2" fmla="*/ 351 w 352"/>
                <a:gd name="T3" fmla="*/ 125 h 285"/>
                <a:gd name="T4" fmla="*/ 218 w 352"/>
                <a:gd name="T5" fmla="*/ 0 h 285"/>
                <a:gd name="T6" fmla="*/ 209 w 352"/>
                <a:gd name="T7" fmla="*/ 8 h 285"/>
                <a:gd name="T8" fmla="*/ 100 w 352"/>
                <a:gd name="T9" fmla="*/ 276 h 285"/>
                <a:gd name="T10" fmla="*/ 126 w 352"/>
                <a:gd name="T11" fmla="*/ 276 h 285"/>
                <a:gd name="T12" fmla="*/ 134 w 352"/>
                <a:gd name="T13" fmla="*/ 268 h 285"/>
                <a:gd name="T14" fmla="*/ 159 w 352"/>
                <a:gd name="T15" fmla="*/ 217 h 285"/>
                <a:gd name="T16" fmla="*/ 343 w 352"/>
                <a:gd name="T17" fmla="*/ 134 h 285"/>
                <a:gd name="T18" fmla="*/ 218 w 352"/>
                <a:gd name="T19" fmla="*/ 167 h 285"/>
                <a:gd name="T20" fmla="*/ 142 w 352"/>
                <a:gd name="T21" fmla="*/ 192 h 285"/>
                <a:gd name="T22" fmla="*/ 126 w 352"/>
                <a:gd name="T23" fmla="*/ 201 h 285"/>
                <a:gd name="T24" fmla="*/ 109 w 352"/>
                <a:gd name="T25" fmla="*/ 209 h 285"/>
                <a:gd name="T26" fmla="*/ 100 w 352"/>
                <a:gd name="T27" fmla="*/ 201 h 285"/>
                <a:gd name="T28" fmla="*/ 100 w 352"/>
                <a:gd name="T29" fmla="*/ 142 h 285"/>
                <a:gd name="T30" fmla="*/ 109 w 352"/>
                <a:gd name="T31" fmla="*/ 109 h 285"/>
                <a:gd name="T32" fmla="*/ 209 w 352"/>
                <a:gd name="T33" fmla="*/ 150 h 285"/>
                <a:gd name="T34" fmla="*/ 284 w 352"/>
                <a:gd name="T35" fmla="*/ 150 h 285"/>
                <a:gd name="T36" fmla="*/ 218 w 352"/>
                <a:gd name="T37" fmla="*/ 167 h 285"/>
                <a:gd name="T38" fmla="*/ 218 w 352"/>
                <a:gd name="T39" fmla="*/ 167 h 285"/>
                <a:gd name="T40" fmla="*/ 218 w 352"/>
                <a:gd name="T41" fmla="*/ 167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52" h="285">
                  <a:moveTo>
                    <a:pt x="343" y="134"/>
                  </a:moveTo>
                  <a:lnTo>
                    <a:pt x="351" y="125"/>
                  </a:lnTo>
                  <a:cubicBezTo>
                    <a:pt x="218" y="0"/>
                    <a:pt x="218" y="0"/>
                    <a:pt x="218" y="0"/>
                  </a:cubicBezTo>
                  <a:cubicBezTo>
                    <a:pt x="218" y="0"/>
                    <a:pt x="209" y="0"/>
                    <a:pt x="209" y="8"/>
                  </a:cubicBezTo>
                  <a:cubicBezTo>
                    <a:pt x="100" y="34"/>
                    <a:pt x="0" y="142"/>
                    <a:pt x="100" y="276"/>
                  </a:cubicBezTo>
                  <a:cubicBezTo>
                    <a:pt x="109" y="276"/>
                    <a:pt x="117" y="284"/>
                    <a:pt x="126" y="276"/>
                  </a:cubicBezTo>
                  <a:cubicBezTo>
                    <a:pt x="134" y="276"/>
                    <a:pt x="134" y="276"/>
                    <a:pt x="134" y="268"/>
                  </a:cubicBezTo>
                  <a:cubicBezTo>
                    <a:pt x="142" y="251"/>
                    <a:pt x="151" y="226"/>
                    <a:pt x="159" y="217"/>
                  </a:cubicBezTo>
                  <a:cubicBezTo>
                    <a:pt x="192" y="184"/>
                    <a:pt x="284" y="234"/>
                    <a:pt x="343" y="134"/>
                  </a:cubicBezTo>
                  <a:close/>
                  <a:moveTo>
                    <a:pt x="218" y="167"/>
                  </a:moveTo>
                  <a:cubicBezTo>
                    <a:pt x="184" y="167"/>
                    <a:pt x="159" y="167"/>
                    <a:pt x="142" y="192"/>
                  </a:cubicBezTo>
                  <a:cubicBezTo>
                    <a:pt x="134" y="192"/>
                    <a:pt x="134" y="201"/>
                    <a:pt x="126" y="201"/>
                  </a:cubicBezTo>
                  <a:cubicBezTo>
                    <a:pt x="126" y="209"/>
                    <a:pt x="117" y="209"/>
                    <a:pt x="109" y="209"/>
                  </a:cubicBezTo>
                  <a:lnTo>
                    <a:pt x="100" y="201"/>
                  </a:lnTo>
                  <a:cubicBezTo>
                    <a:pt x="92" y="176"/>
                    <a:pt x="92" y="159"/>
                    <a:pt x="100" y="142"/>
                  </a:cubicBezTo>
                  <a:cubicBezTo>
                    <a:pt x="100" y="125"/>
                    <a:pt x="109" y="117"/>
                    <a:pt x="109" y="109"/>
                  </a:cubicBezTo>
                  <a:cubicBezTo>
                    <a:pt x="142" y="134"/>
                    <a:pt x="167" y="150"/>
                    <a:pt x="209" y="150"/>
                  </a:cubicBezTo>
                  <a:cubicBezTo>
                    <a:pt x="234" y="142"/>
                    <a:pt x="259" y="150"/>
                    <a:pt x="284" y="150"/>
                  </a:cubicBezTo>
                  <a:cubicBezTo>
                    <a:pt x="259" y="167"/>
                    <a:pt x="234" y="167"/>
                    <a:pt x="218" y="167"/>
                  </a:cubicBezTo>
                  <a:close/>
                  <a:moveTo>
                    <a:pt x="218" y="167"/>
                  </a:moveTo>
                  <a:lnTo>
                    <a:pt x="218" y="16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64565">
                <a:defRPr/>
              </a:pPr>
              <a:endParaRPr lang="en-US">
                <a:latin typeface="+mn-lt"/>
                <a:ea typeface="宋体" panose="02010600030101010101" pitchFamily="2" charset="-122"/>
              </a:endParaRPr>
            </a:p>
          </p:txBody>
        </p:sp>
      </p:grpSp>
      <p:sp>
        <p:nvSpPr>
          <p:cNvPr id="114" name="AutoShape 96"/>
          <p:cNvSpPr/>
          <p:nvPr/>
        </p:nvSpPr>
        <p:spPr bwMode="auto">
          <a:xfrm>
            <a:off x="1910056" y="2718941"/>
            <a:ext cx="498239" cy="49808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45" y="434"/>
                </a:moveTo>
                <a:cubicBezTo>
                  <a:pt x="19000" y="276"/>
                  <a:pt x="19186" y="194"/>
                  <a:pt x="19399" y="194"/>
                </a:cubicBezTo>
                <a:cubicBezTo>
                  <a:pt x="19670" y="194"/>
                  <a:pt x="19900" y="332"/>
                  <a:pt x="20087" y="602"/>
                </a:cubicBezTo>
                <a:cubicBezTo>
                  <a:pt x="20165" y="716"/>
                  <a:pt x="20282" y="872"/>
                  <a:pt x="20432" y="1072"/>
                </a:cubicBezTo>
                <a:cubicBezTo>
                  <a:pt x="20586" y="1274"/>
                  <a:pt x="20733" y="1483"/>
                  <a:pt x="20880" y="1692"/>
                </a:cubicBezTo>
                <a:cubicBezTo>
                  <a:pt x="21024" y="1903"/>
                  <a:pt x="21147" y="2127"/>
                  <a:pt x="21252" y="2359"/>
                </a:cubicBezTo>
                <a:cubicBezTo>
                  <a:pt x="21357" y="2597"/>
                  <a:pt x="21411" y="2796"/>
                  <a:pt x="21411" y="2967"/>
                </a:cubicBezTo>
                <a:cubicBezTo>
                  <a:pt x="21411" y="3334"/>
                  <a:pt x="21298" y="3616"/>
                  <a:pt x="21071" y="3825"/>
                </a:cubicBezTo>
                <a:lnTo>
                  <a:pt x="2568" y="21376"/>
                </a:lnTo>
                <a:cubicBezTo>
                  <a:pt x="2408" y="21526"/>
                  <a:pt x="2227" y="21599"/>
                  <a:pt x="2017" y="21599"/>
                </a:cubicBezTo>
                <a:cubicBezTo>
                  <a:pt x="1725" y="21599"/>
                  <a:pt x="1495" y="21464"/>
                  <a:pt x="1324" y="21194"/>
                </a:cubicBezTo>
                <a:cubicBezTo>
                  <a:pt x="1248" y="21082"/>
                  <a:pt x="1128" y="20924"/>
                  <a:pt x="971" y="20724"/>
                </a:cubicBezTo>
                <a:cubicBezTo>
                  <a:pt x="817" y="20521"/>
                  <a:pt x="668" y="20316"/>
                  <a:pt x="528" y="20104"/>
                </a:cubicBezTo>
                <a:cubicBezTo>
                  <a:pt x="386" y="19893"/>
                  <a:pt x="261" y="19672"/>
                  <a:pt x="156" y="19443"/>
                </a:cubicBezTo>
                <a:cubicBezTo>
                  <a:pt x="51" y="19214"/>
                  <a:pt x="0" y="19008"/>
                  <a:pt x="0" y="18832"/>
                </a:cubicBezTo>
                <a:cubicBezTo>
                  <a:pt x="0" y="18465"/>
                  <a:pt x="115" y="18177"/>
                  <a:pt x="337" y="17971"/>
                </a:cubicBezTo>
                <a:lnTo>
                  <a:pt x="18845" y="434"/>
                </a:lnTo>
                <a:close/>
                <a:moveTo>
                  <a:pt x="4372" y="9154"/>
                </a:moveTo>
                <a:lnTo>
                  <a:pt x="2998" y="8634"/>
                </a:lnTo>
                <a:lnTo>
                  <a:pt x="4372" y="8126"/>
                </a:lnTo>
                <a:lnTo>
                  <a:pt x="4805" y="6484"/>
                </a:lnTo>
                <a:lnTo>
                  <a:pt x="5204" y="8126"/>
                </a:lnTo>
                <a:lnTo>
                  <a:pt x="6597" y="8634"/>
                </a:lnTo>
                <a:lnTo>
                  <a:pt x="5204" y="9154"/>
                </a:lnTo>
                <a:lnTo>
                  <a:pt x="4805" y="10800"/>
                </a:lnTo>
                <a:lnTo>
                  <a:pt x="4372" y="9154"/>
                </a:lnTo>
                <a:close/>
                <a:moveTo>
                  <a:pt x="7126" y="5329"/>
                </a:moveTo>
                <a:lnTo>
                  <a:pt x="4372" y="4316"/>
                </a:lnTo>
                <a:lnTo>
                  <a:pt x="7126" y="3317"/>
                </a:lnTo>
                <a:lnTo>
                  <a:pt x="7971" y="0"/>
                </a:lnTo>
                <a:lnTo>
                  <a:pt x="8810" y="3317"/>
                </a:lnTo>
                <a:lnTo>
                  <a:pt x="11565" y="4316"/>
                </a:lnTo>
                <a:lnTo>
                  <a:pt x="8810" y="5329"/>
                </a:lnTo>
                <a:lnTo>
                  <a:pt x="7971" y="8634"/>
                </a:lnTo>
                <a:lnTo>
                  <a:pt x="7126" y="5329"/>
                </a:lnTo>
                <a:close/>
                <a:moveTo>
                  <a:pt x="12412" y="2670"/>
                </a:moveTo>
                <a:lnTo>
                  <a:pt x="11041" y="2162"/>
                </a:lnTo>
                <a:lnTo>
                  <a:pt x="12412" y="1642"/>
                </a:lnTo>
                <a:lnTo>
                  <a:pt x="12845" y="0"/>
                </a:lnTo>
                <a:lnTo>
                  <a:pt x="13278" y="1642"/>
                </a:lnTo>
                <a:lnTo>
                  <a:pt x="14637" y="2162"/>
                </a:lnTo>
                <a:lnTo>
                  <a:pt x="13278" y="2670"/>
                </a:lnTo>
                <a:lnTo>
                  <a:pt x="12845" y="4316"/>
                </a:lnTo>
                <a:lnTo>
                  <a:pt x="12412" y="2670"/>
                </a:lnTo>
                <a:close/>
                <a:moveTo>
                  <a:pt x="20498" y="2993"/>
                </a:moveTo>
                <a:lnTo>
                  <a:pt x="19399" y="1289"/>
                </a:lnTo>
                <a:lnTo>
                  <a:pt x="15070" y="5385"/>
                </a:lnTo>
                <a:lnTo>
                  <a:pt x="16172" y="7086"/>
                </a:lnTo>
                <a:lnTo>
                  <a:pt x="20498" y="2993"/>
                </a:lnTo>
                <a:close/>
                <a:moveTo>
                  <a:pt x="21599" y="9154"/>
                </a:moveTo>
                <a:lnTo>
                  <a:pt x="20229" y="9674"/>
                </a:lnTo>
                <a:lnTo>
                  <a:pt x="19807" y="11320"/>
                </a:lnTo>
                <a:lnTo>
                  <a:pt x="19374" y="9674"/>
                </a:lnTo>
                <a:lnTo>
                  <a:pt x="18001" y="9154"/>
                </a:lnTo>
                <a:lnTo>
                  <a:pt x="19374" y="8661"/>
                </a:lnTo>
                <a:lnTo>
                  <a:pt x="19807" y="7004"/>
                </a:lnTo>
                <a:lnTo>
                  <a:pt x="20229" y="8661"/>
                </a:lnTo>
                <a:lnTo>
                  <a:pt x="21599" y="915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3571" tIns="53571" rIns="53571" bIns="53571" anchor="ctr"/>
          <a:lstStyle/>
          <a:p>
            <a:pPr defTabSz="481965">
              <a:defRPr/>
            </a:pPr>
            <a:endParaRPr lang="es-ES" sz="310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115" name="AutoShape 25"/>
          <p:cNvSpPr/>
          <p:nvPr/>
        </p:nvSpPr>
        <p:spPr bwMode="auto">
          <a:xfrm>
            <a:off x="7606728" y="2708059"/>
            <a:ext cx="636405" cy="5056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708" y="0"/>
                </a:moveTo>
                <a:cubicBezTo>
                  <a:pt x="20811" y="10"/>
                  <a:pt x="20921" y="52"/>
                  <a:pt x="21049" y="116"/>
                </a:cubicBezTo>
                <a:cubicBezTo>
                  <a:pt x="21416" y="342"/>
                  <a:pt x="21599" y="730"/>
                  <a:pt x="21599" y="1281"/>
                </a:cubicBezTo>
                <a:lnTo>
                  <a:pt x="21599" y="20332"/>
                </a:lnTo>
                <a:cubicBezTo>
                  <a:pt x="21599" y="20883"/>
                  <a:pt x="21416" y="21271"/>
                  <a:pt x="21049" y="21497"/>
                </a:cubicBezTo>
                <a:cubicBezTo>
                  <a:pt x="20921" y="21564"/>
                  <a:pt x="20811" y="21599"/>
                  <a:pt x="20708" y="21599"/>
                </a:cubicBezTo>
                <a:cubicBezTo>
                  <a:pt x="20451" y="21599"/>
                  <a:pt x="20236" y="21476"/>
                  <a:pt x="20065" y="21229"/>
                </a:cubicBezTo>
                <a:lnTo>
                  <a:pt x="14402" y="13267"/>
                </a:lnTo>
                <a:lnTo>
                  <a:pt x="14402" y="17275"/>
                </a:lnTo>
                <a:cubicBezTo>
                  <a:pt x="14402" y="17801"/>
                  <a:pt x="14331" y="18305"/>
                  <a:pt x="14187" y="18775"/>
                </a:cubicBezTo>
                <a:cubicBezTo>
                  <a:pt x="14042" y="19248"/>
                  <a:pt x="13849" y="19665"/>
                  <a:pt x="13606" y="20028"/>
                </a:cubicBezTo>
                <a:cubicBezTo>
                  <a:pt x="13364" y="20385"/>
                  <a:pt x="13080" y="20671"/>
                  <a:pt x="12757" y="20879"/>
                </a:cubicBezTo>
                <a:cubicBezTo>
                  <a:pt x="12431" y="21091"/>
                  <a:pt x="12084" y="21193"/>
                  <a:pt x="11707" y="21193"/>
                </a:cubicBezTo>
                <a:lnTo>
                  <a:pt x="2705" y="21193"/>
                </a:lnTo>
                <a:cubicBezTo>
                  <a:pt x="2340" y="21193"/>
                  <a:pt x="1990" y="21091"/>
                  <a:pt x="1664" y="20879"/>
                </a:cubicBezTo>
                <a:cubicBezTo>
                  <a:pt x="1334" y="20671"/>
                  <a:pt x="1047" y="20385"/>
                  <a:pt x="802" y="20028"/>
                </a:cubicBezTo>
                <a:cubicBezTo>
                  <a:pt x="555" y="19665"/>
                  <a:pt x="359" y="19252"/>
                  <a:pt x="215" y="18786"/>
                </a:cubicBezTo>
                <a:cubicBezTo>
                  <a:pt x="71" y="18316"/>
                  <a:pt x="0" y="17815"/>
                  <a:pt x="0" y="17275"/>
                </a:cubicBezTo>
                <a:lnTo>
                  <a:pt x="0" y="4293"/>
                </a:lnTo>
                <a:cubicBezTo>
                  <a:pt x="0" y="3760"/>
                  <a:pt x="70" y="3262"/>
                  <a:pt x="215" y="2789"/>
                </a:cubicBezTo>
                <a:cubicBezTo>
                  <a:pt x="359" y="2312"/>
                  <a:pt x="555" y="1906"/>
                  <a:pt x="802" y="1560"/>
                </a:cubicBezTo>
                <a:cubicBezTo>
                  <a:pt x="1047" y="1221"/>
                  <a:pt x="1334" y="946"/>
                  <a:pt x="1664" y="734"/>
                </a:cubicBezTo>
                <a:cubicBezTo>
                  <a:pt x="1990" y="526"/>
                  <a:pt x="2340" y="420"/>
                  <a:pt x="2705" y="420"/>
                </a:cubicBezTo>
                <a:lnTo>
                  <a:pt x="11707" y="420"/>
                </a:lnTo>
                <a:cubicBezTo>
                  <a:pt x="12074" y="420"/>
                  <a:pt x="12421" y="526"/>
                  <a:pt x="12752" y="734"/>
                </a:cubicBezTo>
                <a:cubicBezTo>
                  <a:pt x="13078" y="946"/>
                  <a:pt x="13364" y="1221"/>
                  <a:pt x="13606" y="1560"/>
                </a:cubicBezTo>
                <a:cubicBezTo>
                  <a:pt x="13849" y="1906"/>
                  <a:pt x="14042" y="2312"/>
                  <a:pt x="14187" y="2789"/>
                </a:cubicBezTo>
                <a:cubicBezTo>
                  <a:pt x="14331" y="3262"/>
                  <a:pt x="14402" y="3760"/>
                  <a:pt x="14402" y="4293"/>
                </a:cubicBezTo>
                <a:lnTo>
                  <a:pt x="14402" y="8346"/>
                </a:lnTo>
                <a:lnTo>
                  <a:pt x="20065" y="388"/>
                </a:lnTo>
                <a:cubicBezTo>
                  <a:pt x="20243" y="127"/>
                  <a:pt x="20456" y="0"/>
                  <a:pt x="20708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53571" tIns="53571" rIns="53571" bIns="53571" anchor="ctr"/>
          <a:lstStyle/>
          <a:p>
            <a:pPr defTabSz="481965">
              <a:defRPr/>
            </a:pPr>
            <a:endParaRPr lang="es-ES" sz="310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cs typeface="Gill Sans" charset="0"/>
              <a:sym typeface="Gill Sans" charset="0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820863" y="1456085"/>
            <a:ext cx="820891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b="1" smtClean="0">
                <a:cs typeface="Times New Roman" panose="02020603050405020304" pitchFamily="18" charset="0"/>
              </a:rPr>
              <a:t>【精析】本题考查对《钢铁是怎样炼成的》《红岩》《名人传》三部名著的人物评价，结合名著内容作答。</a:t>
            </a:r>
          </a:p>
          <a:p>
            <a:pPr marL="0"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b="1" smtClean="0">
                <a:cs typeface="Times New Roman" panose="02020603050405020304" pitchFamily="18" charset="0"/>
              </a:rPr>
              <a:t>艾青用</a:t>
            </a:r>
            <a:r>
              <a:rPr lang="zh-CN" altLang="en-US" b="1" smtClean="0">
                <a:cs typeface="Times New Roman" panose="02020603050405020304" pitchFamily="18" charset="0"/>
              </a:rPr>
              <a:t>“</a:t>
            </a:r>
            <a:r>
              <a:rPr lang="zh-CN" altLang="zh-CN" b="1" smtClean="0">
                <a:cs typeface="Times New Roman" panose="02020603050405020304" pitchFamily="18" charset="0"/>
              </a:rPr>
              <a:t>太阳</a:t>
            </a:r>
            <a:r>
              <a:rPr lang="zh-CN" altLang="en-US" b="1" smtClean="0">
                <a:cs typeface="Times New Roman" panose="02020603050405020304" pitchFamily="18" charset="0"/>
              </a:rPr>
              <a:t>”</a:t>
            </a:r>
            <a:r>
              <a:rPr lang="zh-CN" altLang="zh-CN" b="1" smtClean="0">
                <a:cs typeface="Times New Roman" panose="02020603050405020304" pitchFamily="18" charset="0"/>
              </a:rPr>
              <a:t>的意象，表达对光明、自由、胜利的不懈追求。保尔</a:t>
            </a:r>
            <a:r>
              <a:rPr lang="en-US" altLang="zh-CN" b="1" smtClean="0">
                <a:cs typeface="Times New Roman" panose="02020603050405020304" pitchFamily="18" charset="0"/>
              </a:rPr>
              <a:t>·</a:t>
            </a:r>
            <a:r>
              <a:rPr lang="zh-CN" altLang="zh-CN" b="1" smtClean="0">
                <a:cs typeface="Times New Roman" panose="02020603050405020304" pitchFamily="18" charset="0"/>
              </a:rPr>
              <a:t>柯察金、江姐、贝多芬三个人物对光明、自由、胜利的追求在小说中的体现不尽相同，保尔</a:t>
            </a:r>
            <a:r>
              <a:rPr lang="en-US" altLang="zh-CN" b="1" smtClean="0">
                <a:cs typeface="Times New Roman" panose="02020603050405020304" pitchFamily="18" charset="0"/>
              </a:rPr>
              <a:t>·</a:t>
            </a:r>
            <a:r>
              <a:rPr lang="zh-CN" altLang="zh-CN" b="1" smtClean="0">
                <a:cs typeface="Times New Roman" panose="02020603050405020304" pitchFamily="18" charset="0"/>
              </a:rPr>
              <a:t>柯察金主要体现在对</a:t>
            </a:r>
            <a:r>
              <a:rPr lang="zh-CN" altLang="en-US" b="1" smtClean="0">
                <a:cs typeface="Times New Roman" panose="02020603050405020304" pitchFamily="18" charset="0"/>
              </a:rPr>
              <a:t>“</a:t>
            </a:r>
            <a:r>
              <a:rPr lang="zh-CN" altLang="zh-CN" b="1" smtClean="0">
                <a:cs typeface="Times New Roman" panose="02020603050405020304" pitchFamily="18" charset="0"/>
              </a:rPr>
              <a:t>人类的解放事业</a:t>
            </a:r>
            <a:r>
              <a:rPr lang="zh-CN" altLang="en-US" b="1" smtClean="0">
                <a:cs typeface="Times New Roman" panose="02020603050405020304" pitchFamily="18" charset="0"/>
              </a:rPr>
              <a:t>”</a:t>
            </a:r>
            <a:r>
              <a:rPr lang="zh-CN" altLang="zh-CN" b="1" smtClean="0">
                <a:cs typeface="Times New Roman" panose="02020603050405020304" pitchFamily="18" charset="0"/>
              </a:rPr>
              <a:t>的不懈追求中；江姐主要体现在</a:t>
            </a:r>
            <a:r>
              <a:rPr lang="zh-CN" altLang="en-US" b="1" smtClean="0">
                <a:cs typeface="Times New Roman" panose="02020603050405020304" pitchFamily="18" charset="0"/>
              </a:rPr>
              <a:t>“</a:t>
            </a:r>
            <a:r>
              <a:rPr lang="zh-CN" altLang="zh-CN" b="1" smtClean="0">
                <a:cs typeface="Times New Roman" panose="02020603050405020304" pitchFamily="18" charset="0"/>
              </a:rPr>
              <a:t>保护同志，牺牲自我</a:t>
            </a:r>
            <a:r>
              <a:rPr lang="zh-CN" altLang="en-US" b="1" smtClean="0">
                <a:cs typeface="Times New Roman" panose="02020603050405020304" pitchFamily="18" charset="0"/>
              </a:rPr>
              <a:t>”</a:t>
            </a:r>
            <a:r>
              <a:rPr lang="zh-CN" altLang="zh-CN" b="1" smtClean="0">
                <a:cs typeface="Times New Roman" panose="02020603050405020304" pitchFamily="18" charset="0"/>
              </a:rPr>
              <a:t>上；贝多芬主要体现在“战胜病魔，努力进行音乐创作”上。结合三位人物不同的特点和情节作答。</a:t>
            </a:r>
          </a:p>
          <a:p>
            <a:pPr marL="0"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b="1" smtClean="0">
                <a:cs typeface="Times New Roman" panose="02020603050405020304" pitchFamily="18" charset="0"/>
              </a:rPr>
              <a:t> </a:t>
            </a:r>
            <a:endParaRPr lang="zh-CN" altLang="en-US" b="1"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Tm="18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/>
          <p:nvPr/>
        </p:nvGrpSpPr>
        <p:grpSpPr>
          <a:xfrm>
            <a:off x="5600322" y="1966105"/>
            <a:ext cx="1549133" cy="858132"/>
            <a:chOff x="1006929" y="751325"/>
            <a:chExt cx="10178143" cy="2310901"/>
          </a:xfrm>
        </p:grpSpPr>
        <p:sp>
          <p:nvSpPr>
            <p:cNvPr id="12" name="矩形 11"/>
            <p:cNvSpPr/>
            <p:nvPr/>
          </p:nvSpPr>
          <p:spPr>
            <a:xfrm>
              <a:off x="1006929" y="1105638"/>
              <a:ext cx="10178143" cy="1956588"/>
            </a:xfrm>
            <a:prstGeom prst="rect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3784488" y="751325"/>
              <a:ext cx="4751649" cy="7086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5919384" y="1607356"/>
            <a:ext cx="1019982" cy="774474"/>
          </a:xfrm>
          <a:prstGeom prst="rect">
            <a:avLst/>
          </a:prstGeom>
          <a:noFill/>
        </p:spPr>
        <p:txBody>
          <a:bodyPr wrap="square" lIns="96423" tIns="48212" rIns="96423" bIns="48212" rtlCol="0">
            <a:spAutoFit/>
          </a:bodyPr>
          <a:lstStyle/>
          <a:p>
            <a:pPr algn="ctr"/>
            <a:r>
              <a:rPr lang="en-US" altLang="zh-CN" sz="4400" smtClean="0">
                <a:solidFill>
                  <a:schemeClr val="accent1"/>
                </a:solidFill>
                <a:latin typeface="DFKai-SB" pitchFamily="65" charset="-120"/>
                <a:ea typeface="DFKai-SB" pitchFamily="65" charset="-120"/>
              </a:rPr>
              <a:t>03</a:t>
            </a:r>
            <a:endParaRPr lang="zh-CN" altLang="en-US" sz="4400">
              <a:solidFill>
                <a:schemeClr val="accent1"/>
              </a:solidFill>
              <a:latin typeface="DFKai-SB" pitchFamily="65" charset="-120"/>
              <a:ea typeface="DFKai-SB" pitchFamily="65" charset="-12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261023" y="3088691"/>
            <a:ext cx="6696743" cy="648970"/>
          </a:xfrm>
          <a:prstGeom prst="rect">
            <a:avLst/>
          </a:prstGeom>
          <a:noFill/>
        </p:spPr>
        <p:txBody>
          <a:bodyPr wrap="square" lIns="96423" tIns="48212" rIns="96423" bIns="48212" rtlCol="0" anchor="ctr">
            <a:spAutoFit/>
          </a:bodyPr>
          <a:lstStyle/>
          <a:p>
            <a:pPr algn="dist"/>
            <a:r>
              <a:rPr lang="zh-CN" altLang="zh-CN" sz="3600" b="1" smtClean="0"/>
              <a:t>取消考纲后的考情预测</a:t>
            </a:r>
            <a:endParaRPr lang="zh-CN" altLang="en-US" sz="3400">
              <a:solidFill>
                <a:schemeClr val="accent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9" name="Picture 2" descr="F:\b48216f46aad5c29cc0b755a63206473.png"/>
          <p:cNvPicPr>
            <a:picLocks noChangeAspect="1" noChangeArrowheads="1"/>
          </p:cNvPicPr>
          <p:nvPr/>
        </p:nvPicPr>
        <p:blipFill>
          <a:blip r:embed="rId2"/>
          <a:srcRect t="14819" r="6522"/>
          <a:stretch>
            <a:fillRect/>
          </a:stretch>
        </p:blipFill>
        <p:spPr bwMode="auto">
          <a:xfrm>
            <a:off x="308695" y="3052043"/>
            <a:ext cx="4587849" cy="4180607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8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4" y="1655866"/>
            <a:ext cx="3192188" cy="2890828"/>
          </a:xfrm>
          <a:prstGeom prst="rect">
            <a:avLst/>
          </a:prstGeom>
          <a:blipFill dpi="0"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44999" y="808013"/>
            <a:ext cx="8568952" cy="5601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smtClean="0"/>
              <a:t>考向</a:t>
            </a:r>
            <a:r>
              <a:rPr lang="en-US" altLang="zh-CN" sz="2000" b="1" smtClean="0"/>
              <a:t>1</a:t>
            </a:r>
            <a:r>
              <a:rPr lang="zh-CN" altLang="zh-CN" sz="2000" b="1" smtClean="0"/>
              <a:t>：基础性：强调基础扎实</a:t>
            </a:r>
            <a:endParaRPr lang="zh-CN" altLang="zh-CN" sz="2000" u="sng" smtClean="0"/>
          </a:p>
          <a:p>
            <a:r>
              <a:rPr lang="zh-CN" altLang="zh-CN" sz="2000" smtClean="0"/>
              <a:t>中考关注主干内容，关注今后生活、学习和工作所必须具备、不可或缺的知识、能力和素养，因此要求学生对这一部分内容的掌握扎实牢靠，只有根深方能叶茂。去年的卷子相对来说较难，外加今年受到新型冠状病毒的影响，那么今年有可能会简单一点。根据对去年试卷的分析，卷子是活动卷，里面涉及到的都是和嘉兴有关的人和事，范围过小，视野也比较狭窄。所以在复习时，还是着重抓</a:t>
            </a:r>
            <a:r>
              <a:rPr lang="zh-CN" altLang="en-US" sz="2000" smtClean="0"/>
              <a:t>基础，如名著和古诗。</a:t>
            </a:r>
            <a:endParaRPr lang="zh-CN" altLang="zh-CN" sz="2000" u="sng" smtClean="0"/>
          </a:p>
          <a:p>
            <a:r>
              <a:rPr lang="en-US" altLang="zh-CN" sz="2000" smtClean="0"/>
              <a:t> </a:t>
            </a:r>
            <a:endParaRPr lang="zh-CN" altLang="zh-CN" sz="2000" u="sng" smtClean="0"/>
          </a:p>
          <a:p>
            <a:r>
              <a:rPr lang="zh-CN" altLang="zh-CN" sz="2000" b="1" smtClean="0"/>
              <a:t>考向</a:t>
            </a:r>
            <a:r>
              <a:rPr lang="en-US" altLang="zh-CN" sz="2000" b="1" smtClean="0"/>
              <a:t>2</a:t>
            </a:r>
            <a:r>
              <a:rPr lang="zh-CN" altLang="zh-CN" sz="2000" b="1" smtClean="0"/>
              <a:t>：综合性：强调融会贯通</a:t>
            </a:r>
            <a:endParaRPr lang="zh-CN" altLang="zh-CN" sz="2000" u="sng" smtClean="0"/>
          </a:p>
          <a:p>
            <a:r>
              <a:rPr lang="zh-CN" altLang="zh-CN" sz="2000" smtClean="0"/>
              <a:t>中考要求学生能够触类旁通、融会贯通，既包括同一层面、横向的融会贯通，也包括不同层面之间的、纵向的融会贯通。</a:t>
            </a:r>
            <a:endParaRPr lang="zh-CN" altLang="zh-CN" sz="2000" u="sng" smtClean="0"/>
          </a:p>
          <a:p>
            <a:r>
              <a:rPr lang="en-US" altLang="zh-CN" sz="2000" smtClean="0"/>
              <a:t> </a:t>
            </a:r>
            <a:endParaRPr lang="zh-CN" altLang="zh-CN" sz="2000" u="sng" smtClean="0"/>
          </a:p>
          <a:p>
            <a:r>
              <a:rPr lang="zh-CN" altLang="zh-CN" sz="2000" b="1" smtClean="0"/>
              <a:t>考向</a:t>
            </a:r>
            <a:r>
              <a:rPr lang="en-US" altLang="zh-CN" sz="2000" b="1" smtClean="0"/>
              <a:t>3</a:t>
            </a:r>
            <a:r>
              <a:rPr lang="zh-CN" altLang="zh-CN" sz="2000" b="1" smtClean="0"/>
              <a:t>：创新性：强调创新意识和创新思维</a:t>
            </a:r>
            <a:endParaRPr lang="zh-CN" altLang="zh-CN" sz="2000" u="sng" smtClean="0"/>
          </a:p>
          <a:p>
            <a:r>
              <a:rPr lang="zh-CN" altLang="zh-CN" sz="2000" smtClean="0"/>
              <a:t>中考关注与创新相关度高的能力和素养，比如独立思考能力、发散思维、逆向思维等；考查学生探索新方法积极主动解决问题的能力，鼓励学生勇于摆脱思想的束缚，大胆创新。试卷中会有些许的题目创新，如修改病句，考查成语使用是否正确。</a:t>
            </a:r>
            <a:endParaRPr lang="zh-CN" altLang="zh-CN" sz="2000" u="sng" smtClean="0"/>
          </a:p>
          <a:p>
            <a:endParaRPr lang="zh-CN" altLang="en-US"/>
          </a:p>
        </p:txBody>
      </p:sp>
    </p:spTree>
  </p:cSld>
  <p:clrMapOvr>
    <a:masterClrMapping/>
  </p:clrMapOvr>
  <p:transition spd="slow" advTm="18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/>
          <p:nvPr/>
        </p:nvGrpSpPr>
        <p:grpSpPr>
          <a:xfrm>
            <a:off x="5600322" y="1966105"/>
            <a:ext cx="1549133" cy="858132"/>
            <a:chOff x="1006929" y="751325"/>
            <a:chExt cx="10178143" cy="2310901"/>
          </a:xfrm>
        </p:grpSpPr>
        <p:sp>
          <p:nvSpPr>
            <p:cNvPr id="12" name="矩形 11"/>
            <p:cNvSpPr/>
            <p:nvPr/>
          </p:nvSpPr>
          <p:spPr>
            <a:xfrm>
              <a:off x="1006929" y="1105638"/>
              <a:ext cx="10178143" cy="1956588"/>
            </a:xfrm>
            <a:prstGeom prst="rect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3784488" y="751325"/>
              <a:ext cx="4751649" cy="7086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5919384" y="1607356"/>
            <a:ext cx="1019982" cy="774474"/>
          </a:xfrm>
          <a:prstGeom prst="rect">
            <a:avLst/>
          </a:prstGeom>
          <a:noFill/>
        </p:spPr>
        <p:txBody>
          <a:bodyPr wrap="square" lIns="96423" tIns="48212" rIns="96423" bIns="48212" rtlCol="0">
            <a:spAutoFit/>
          </a:bodyPr>
          <a:lstStyle/>
          <a:p>
            <a:pPr algn="ctr"/>
            <a:r>
              <a:rPr lang="en-US" altLang="zh-CN" sz="4400" smtClean="0">
                <a:solidFill>
                  <a:schemeClr val="accent1"/>
                </a:solidFill>
                <a:latin typeface="DFKai-SB" pitchFamily="65" charset="-120"/>
                <a:ea typeface="DFKai-SB" pitchFamily="65" charset="-120"/>
              </a:rPr>
              <a:t>04</a:t>
            </a:r>
            <a:endParaRPr lang="zh-CN" altLang="en-US" sz="4400">
              <a:solidFill>
                <a:schemeClr val="accent1"/>
              </a:solidFill>
              <a:latin typeface="DFKai-SB" pitchFamily="65" charset="-120"/>
              <a:ea typeface="DFKai-SB" pitchFamily="65" charset="-12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972991" y="3063915"/>
            <a:ext cx="7992887" cy="648970"/>
          </a:xfrm>
          <a:prstGeom prst="rect">
            <a:avLst/>
          </a:prstGeom>
          <a:noFill/>
        </p:spPr>
        <p:txBody>
          <a:bodyPr wrap="square" lIns="96423" tIns="48212" rIns="96423" bIns="48212" rtlCol="0" anchor="ctr">
            <a:spAutoFit/>
          </a:bodyPr>
          <a:lstStyle/>
          <a:p>
            <a:pPr algn="dist"/>
            <a:r>
              <a:rPr lang="zh-CN" altLang="zh-CN" sz="3600" b="1" smtClean="0"/>
              <a:t>相关纸质资料、公众号推荐</a:t>
            </a:r>
            <a:endParaRPr lang="zh-CN" altLang="en-US" sz="340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9" name="Picture 2" descr="F:\b48216f46aad5c29cc0b755a63206473.png"/>
          <p:cNvPicPr>
            <a:picLocks noChangeAspect="1" noChangeArrowheads="1"/>
          </p:cNvPicPr>
          <p:nvPr/>
        </p:nvPicPr>
        <p:blipFill>
          <a:blip r:embed="rId2"/>
          <a:srcRect t="14819" r="6522"/>
          <a:stretch>
            <a:fillRect/>
          </a:stretch>
        </p:blipFill>
        <p:spPr bwMode="auto">
          <a:xfrm>
            <a:off x="308695" y="3052043"/>
            <a:ext cx="4587849" cy="4180607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8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>
          <a:xfrm rot="4351113">
            <a:off x="5467143" y="2247983"/>
            <a:ext cx="4707118" cy="3246798"/>
            <a:chOff x="940378" y="1114346"/>
            <a:chExt cx="7056438" cy="4867275"/>
          </a:xfrm>
        </p:grpSpPr>
        <p:sp>
          <p:nvSpPr>
            <p:cNvPr id="6" name="Arc 682"/>
            <p:cNvSpPr/>
            <p:nvPr/>
          </p:nvSpPr>
          <p:spPr bwMode="auto">
            <a:xfrm rot="18746404">
              <a:off x="3554196" y="1119903"/>
              <a:ext cx="1014413" cy="1003300"/>
            </a:xfrm>
            <a:custGeom>
              <a:avLst/>
              <a:gdLst>
                <a:gd name="T0" fmla="*/ 2147483647 w 21600"/>
                <a:gd name="T1" fmla="*/ 0 h 21356"/>
                <a:gd name="T2" fmla="*/ 2147483647 w 21600"/>
                <a:gd name="T3" fmla="*/ 2147483647 h 21356"/>
                <a:gd name="T4" fmla="*/ 0 w 21600"/>
                <a:gd name="T5" fmla="*/ 2147483647 h 21356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356"/>
                <a:gd name="T11" fmla="*/ 21600 w 21600"/>
                <a:gd name="T12" fmla="*/ 21356 h 213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356" fill="none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</a:path>
                <a:path w="21600" h="21356" stroke="0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lnTo>
                    <a:pt x="0" y="21356"/>
                  </a:lnTo>
                  <a:lnTo>
                    <a:pt x="3237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735" latinLnBrk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kumimoji="1" lang="zh-CN" altLang="en-US" sz="900" ker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73"/>
            <p:cNvSpPr>
              <a:spLocks noEditPoints="1"/>
            </p:cNvSpPr>
            <p:nvPr/>
          </p:nvSpPr>
          <p:spPr bwMode="auto">
            <a:xfrm rot="21275256">
              <a:off x="4204278" y="1579484"/>
              <a:ext cx="2628900" cy="2630487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5" h="1815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prstDash val="sysDot"/>
                  <a:rou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675"/>
            <p:cNvSpPr>
              <a:spLocks noEditPoints="1"/>
            </p:cNvSpPr>
            <p:nvPr/>
          </p:nvSpPr>
          <p:spPr bwMode="auto">
            <a:xfrm rot="21275256">
              <a:off x="940378" y="1649334"/>
              <a:ext cx="3429000" cy="3429000"/>
            </a:xfrm>
            <a:custGeom>
              <a:avLst/>
              <a:gdLst>
                <a:gd name="T0" fmla="*/ 2147483647 w 2622"/>
                <a:gd name="T1" fmla="*/ 2147483647 h 2622"/>
                <a:gd name="T2" fmla="*/ 2147483647 w 2622"/>
                <a:gd name="T3" fmla="*/ 2147483647 h 2622"/>
                <a:gd name="T4" fmla="*/ 2147483647 w 2622"/>
                <a:gd name="T5" fmla="*/ 2147483647 h 2622"/>
                <a:gd name="T6" fmla="*/ 2147483647 w 2622"/>
                <a:gd name="T7" fmla="*/ 2147483647 h 2622"/>
                <a:gd name="T8" fmla="*/ 2147483647 w 2622"/>
                <a:gd name="T9" fmla="*/ 2147483647 h 2622"/>
                <a:gd name="T10" fmla="*/ 2147483647 w 2622"/>
                <a:gd name="T11" fmla="*/ 2147483647 h 2622"/>
                <a:gd name="T12" fmla="*/ 2147483647 w 2622"/>
                <a:gd name="T13" fmla="*/ 2147483647 h 2622"/>
                <a:gd name="T14" fmla="*/ 2147483647 w 2622"/>
                <a:gd name="T15" fmla="*/ 2147483647 h 2622"/>
                <a:gd name="T16" fmla="*/ 2147483647 w 2622"/>
                <a:gd name="T17" fmla="*/ 2147483647 h 2622"/>
                <a:gd name="T18" fmla="*/ 2147483647 w 2622"/>
                <a:gd name="T19" fmla="*/ 2147483647 h 2622"/>
                <a:gd name="T20" fmla="*/ 2147483647 w 2622"/>
                <a:gd name="T21" fmla="*/ 2147483647 h 2622"/>
                <a:gd name="T22" fmla="*/ 2147483647 w 2622"/>
                <a:gd name="T23" fmla="*/ 2147483647 h 2622"/>
                <a:gd name="T24" fmla="*/ 2147483647 w 2622"/>
                <a:gd name="T25" fmla="*/ 2147483647 h 2622"/>
                <a:gd name="T26" fmla="*/ 2147483647 w 2622"/>
                <a:gd name="T27" fmla="*/ 2147483647 h 2622"/>
                <a:gd name="T28" fmla="*/ 2147483647 w 2622"/>
                <a:gd name="T29" fmla="*/ 2147483647 h 2622"/>
                <a:gd name="T30" fmla="*/ 2147483647 w 2622"/>
                <a:gd name="T31" fmla="*/ 2147483647 h 2622"/>
                <a:gd name="T32" fmla="*/ 2147483647 w 2622"/>
                <a:gd name="T33" fmla="*/ 2147483647 h 2622"/>
                <a:gd name="T34" fmla="*/ 2147483647 w 2622"/>
                <a:gd name="T35" fmla="*/ 2147483647 h 2622"/>
                <a:gd name="T36" fmla="*/ 2147483647 w 2622"/>
                <a:gd name="T37" fmla="*/ 2147483647 h 2622"/>
                <a:gd name="T38" fmla="*/ 2147483647 w 2622"/>
                <a:gd name="T39" fmla="*/ 2147483647 h 2622"/>
                <a:gd name="T40" fmla="*/ 2147483647 w 2622"/>
                <a:gd name="T41" fmla="*/ 2147483647 h 2622"/>
                <a:gd name="T42" fmla="*/ 2147483647 w 2622"/>
                <a:gd name="T43" fmla="*/ 2147483647 h 2622"/>
                <a:gd name="T44" fmla="*/ 2147483647 w 2622"/>
                <a:gd name="T45" fmla="*/ 2147483647 h 2622"/>
                <a:gd name="T46" fmla="*/ 2147483647 w 2622"/>
                <a:gd name="T47" fmla="*/ 2147483647 h 2622"/>
                <a:gd name="T48" fmla="*/ 2147483647 w 2622"/>
                <a:gd name="T49" fmla="*/ 2147483647 h 2622"/>
                <a:gd name="T50" fmla="*/ 2147483647 w 2622"/>
                <a:gd name="T51" fmla="*/ 2147483647 h 2622"/>
                <a:gd name="T52" fmla="*/ 2147483647 w 2622"/>
                <a:gd name="T53" fmla="*/ 2147483647 h 2622"/>
                <a:gd name="T54" fmla="*/ 2147483647 w 2622"/>
                <a:gd name="T55" fmla="*/ 2147483647 h 2622"/>
                <a:gd name="T56" fmla="*/ 2147483647 w 2622"/>
                <a:gd name="T57" fmla="*/ 2147483647 h 2622"/>
                <a:gd name="T58" fmla="*/ 2147483647 w 2622"/>
                <a:gd name="T59" fmla="*/ 2147483647 h 2622"/>
                <a:gd name="T60" fmla="*/ 2147483647 w 2622"/>
                <a:gd name="T61" fmla="*/ 2147483647 h 2622"/>
                <a:gd name="T62" fmla="*/ 2147483647 w 2622"/>
                <a:gd name="T63" fmla="*/ 2147483647 h 2622"/>
                <a:gd name="T64" fmla="*/ 2147483647 w 2622"/>
                <a:gd name="T65" fmla="*/ 2147483647 h 2622"/>
                <a:gd name="T66" fmla="*/ 2147483647 w 2622"/>
                <a:gd name="T67" fmla="*/ 2147483647 h 2622"/>
                <a:gd name="T68" fmla="*/ 2147483647 w 2622"/>
                <a:gd name="T69" fmla="*/ 2147483647 h 2622"/>
                <a:gd name="T70" fmla="*/ 2147483647 w 2622"/>
                <a:gd name="T71" fmla="*/ 2147483647 h 2622"/>
                <a:gd name="T72" fmla="*/ 2147483647 w 2622"/>
                <a:gd name="T73" fmla="*/ 2147483647 h 2622"/>
                <a:gd name="T74" fmla="*/ 2147483647 w 2622"/>
                <a:gd name="T75" fmla="*/ 2147483647 h 2622"/>
                <a:gd name="T76" fmla="*/ 2147483647 w 2622"/>
                <a:gd name="T77" fmla="*/ 2147483647 h 2622"/>
                <a:gd name="T78" fmla="*/ 2147483647 w 2622"/>
                <a:gd name="T79" fmla="*/ 2147483647 h 2622"/>
                <a:gd name="T80" fmla="*/ 2147483647 w 2622"/>
                <a:gd name="T81" fmla="*/ 2147483647 h 2622"/>
                <a:gd name="T82" fmla="*/ 2147483647 w 2622"/>
                <a:gd name="T83" fmla="*/ 2147483647 h 2622"/>
                <a:gd name="T84" fmla="*/ 2147483647 w 2622"/>
                <a:gd name="T85" fmla="*/ 2147483647 h 2622"/>
                <a:gd name="T86" fmla="*/ 2147483647 w 2622"/>
                <a:gd name="T87" fmla="*/ 2147483647 h 2622"/>
                <a:gd name="T88" fmla="*/ 2147483647 w 2622"/>
                <a:gd name="T89" fmla="*/ 2147483647 h 2622"/>
                <a:gd name="T90" fmla="*/ 2147483647 w 2622"/>
                <a:gd name="T91" fmla="*/ 2147483647 h 2622"/>
                <a:gd name="T92" fmla="*/ 2147483647 w 2622"/>
                <a:gd name="T93" fmla="*/ 2147483647 h 2622"/>
                <a:gd name="T94" fmla="*/ 2147483647 w 2622"/>
                <a:gd name="T95" fmla="*/ 2147483647 h 2622"/>
                <a:gd name="T96" fmla="*/ 2147483647 w 2622"/>
                <a:gd name="T97" fmla="*/ 2147483647 h 2622"/>
                <a:gd name="T98" fmla="*/ 2147483647 w 2622"/>
                <a:gd name="T99" fmla="*/ 2147483647 h 2622"/>
                <a:gd name="T100" fmla="*/ 2147483647 w 2622"/>
                <a:gd name="T101" fmla="*/ 2147483647 h 2622"/>
                <a:gd name="T102" fmla="*/ 2147483647 w 2622"/>
                <a:gd name="T103" fmla="*/ 2147483647 h 2622"/>
                <a:gd name="T104" fmla="*/ 2147483647 w 2622"/>
                <a:gd name="T105" fmla="*/ 2147483647 h 2622"/>
                <a:gd name="T106" fmla="*/ 2147483647 w 2622"/>
                <a:gd name="T107" fmla="*/ 2147483647 h 262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622"/>
                <a:gd name="T163" fmla="*/ 0 h 2622"/>
                <a:gd name="T164" fmla="*/ 2622 w 2622"/>
                <a:gd name="T165" fmla="*/ 2622 h 262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622" h="2622">
                  <a:moveTo>
                    <a:pt x="2622" y="1382"/>
                  </a:moveTo>
                  <a:lnTo>
                    <a:pt x="2622" y="1240"/>
                  </a:lnTo>
                  <a:lnTo>
                    <a:pt x="2520" y="1240"/>
                  </a:lnTo>
                  <a:lnTo>
                    <a:pt x="2516" y="1196"/>
                  </a:lnTo>
                  <a:lnTo>
                    <a:pt x="2512" y="1152"/>
                  </a:lnTo>
                  <a:lnTo>
                    <a:pt x="2506" y="1110"/>
                  </a:lnTo>
                  <a:lnTo>
                    <a:pt x="2498" y="1068"/>
                  </a:lnTo>
                  <a:lnTo>
                    <a:pt x="2596" y="1040"/>
                  </a:lnTo>
                  <a:lnTo>
                    <a:pt x="2560" y="904"/>
                  </a:lnTo>
                  <a:lnTo>
                    <a:pt x="2460" y="930"/>
                  </a:lnTo>
                  <a:lnTo>
                    <a:pt x="2446" y="888"/>
                  </a:lnTo>
                  <a:lnTo>
                    <a:pt x="2430" y="848"/>
                  </a:lnTo>
                  <a:lnTo>
                    <a:pt x="2412" y="808"/>
                  </a:lnTo>
                  <a:lnTo>
                    <a:pt x="2394" y="768"/>
                  </a:lnTo>
                  <a:lnTo>
                    <a:pt x="2482" y="718"/>
                  </a:lnTo>
                  <a:lnTo>
                    <a:pt x="2412" y="594"/>
                  </a:lnTo>
                  <a:lnTo>
                    <a:pt x="2322" y="646"/>
                  </a:lnTo>
                  <a:lnTo>
                    <a:pt x="2298" y="610"/>
                  </a:lnTo>
                  <a:lnTo>
                    <a:pt x="2272" y="574"/>
                  </a:lnTo>
                  <a:lnTo>
                    <a:pt x="2244" y="540"/>
                  </a:lnTo>
                  <a:lnTo>
                    <a:pt x="2216" y="508"/>
                  </a:lnTo>
                  <a:lnTo>
                    <a:pt x="2290" y="434"/>
                  </a:lnTo>
                  <a:lnTo>
                    <a:pt x="2188" y="334"/>
                  </a:lnTo>
                  <a:lnTo>
                    <a:pt x="2116" y="406"/>
                  </a:lnTo>
                  <a:lnTo>
                    <a:pt x="2082" y="378"/>
                  </a:lnTo>
                  <a:lnTo>
                    <a:pt x="2048" y="352"/>
                  </a:lnTo>
                  <a:lnTo>
                    <a:pt x="2014" y="326"/>
                  </a:lnTo>
                  <a:lnTo>
                    <a:pt x="1978" y="300"/>
                  </a:lnTo>
                  <a:lnTo>
                    <a:pt x="2028" y="212"/>
                  </a:lnTo>
                  <a:lnTo>
                    <a:pt x="1906" y="140"/>
                  </a:lnTo>
                  <a:lnTo>
                    <a:pt x="1854" y="230"/>
                  </a:lnTo>
                  <a:lnTo>
                    <a:pt x="1816" y="210"/>
                  </a:lnTo>
                  <a:lnTo>
                    <a:pt x="1776" y="194"/>
                  </a:lnTo>
                  <a:lnTo>
                    <a:pt x="1734" y="178"/>
                  </a:lnTo>
                  <a:lnTo>
                    <a:pt x="1694" y="162"/>
                  </a:lnTo>
                  <a:lnTo>
                    <a:pt x="1720" y="64"/>
                  </a:lnTo>
                  <a:lnTo>
                    <a:pt x="1582" y="26"/>
                  </a:lnTo>
                  <a:lnTo>
                    <a:pt x="1556" y="126"/>
                  </a:lnTo>
                  <a:lnTo>
                    <a:pt x="1514" y="118"/>
                  </a:lnTo>
                  <a:lnTo>
                    <a:pt x="1470" y="112"/>
                  </a:lnTo>
                  <a:lnTo>
                    <a:pt x="1426" y="106"/>
                  </a:lnTo>
                  <a:lnTo>
                    <a:pt x="1382" y="104"/>
                  </a:lnTo>
                  <a:lnTo>
                    <a:pt x="1382" y="0"/>
                  </a:lnTo>
                  <a:lnTo>
                    <a:pt x="1240" y="0"/>
                  </a:lnTo>
                  <a:lnTo>
                    <a:pt x="1240" y="104"/>
                  </a:lnTo>
                  <a:lnTo>
                    <a:pt x="1196" y="106"/>
                  </a:lnTo>
                  <a:lnTo>
                    <a:pt x="1154" y="112"/>
                  </a:lnTo>
                  <a:lnTo>
                    <a:pt x="1110" y="118"/>
                  </a:lnTo>
                  <a:lnTo>
                    <a:pt x="1068" y="126"/>
                  </a:lnTo>
                  <a:lnTo>
                    <a:pt x="1042" y="26"/>
                  </a:lnTo>
                  <a:lnTo>
                    <a:pt x="904" y="64"/>
                  </a:lnTo>
                  <a:lnTo>
                    <a:pt x="930" y="162"/>
                  </a:lnTo>
                  <a:lnTo>
                    <a:pt x="890" y="178"/>
                  </a:lnTo>
                  <a:lnTo>
                    <a:pt x="848" y="194"/>
                  </a:lnTo>
                  <a:lnTo>
                    <a:pt x="808" y="210"/>
                  </a:lnTo>
                  <a:lnTo>
                    <a:pt x="770" y="230"/>
                  </a:lnTo>
                  <a:lnTo>
                    <a:pt x="718" y="140"/>
                  </a:lnTo>
                  <a:lnTo>
                    <a:pt x="594" y="212"/>
                  </a:lnTo>
                  <a:lnTo>
                    <a:pt x="646" y="300"/>
                  </a:lnTo>
                  <a:lnTo>
                    <a:pt x="610" y="326"/>
                  </a:lnTo>
                  <a:lnTo>
                    <a:pt x="576" y="352"/>
                  </a:lnTo>
                  <a:lnTo>
                    <a:pt x="542" y="378"/>
                  </a:lnTo>
                  <a:lnTo>
                    <a:pt x="508" y="406"/>
                  </a:lnTo>
                  <a:lnTo>
                    <a:pt x="436" y="334"/>
                  </a:lnTo>
                  <a:lnTo>
                    <a:pt x="334" y="434"/>
                  </a:lnTo>
                  <a:lnTo>
                    <a:pt x="408" y="508"/>
                  </a:lnTo>
                  <a:lnTo>
                    <a:pt x="378" y="540"/>
                  </a:lnTo>
                  <a:lnTo>
                    <a:pt x="352" y="574"/>
                  </a:lnTo>
                  <a:lnTo>
                    <a:pt x="326" y="610"/>
                  </a:lnTo>
                  <a:lnTo>
                    <a:pt x="302" y="646"/>
                  </a:lnTo>
                  <a:lnTo>
                    <a:pt x="212" y="594"/>
                  </a:lnTo>
                  <a:lnTo>
                    <a:pt x="140" y="718"/>
                  </a:lnTo>
                  <a:lnTo>
                    <a:pt x="230" y="768"/>
                  </a:lnTo>
                  <a:lnTo>
                    <a:pt x="212" y="808"/>
                  </a:lnTo>
                  <a:lnTo>
                    <a:pt x="194" y="848"/>
                  </a:lnTo>
                  <a:lnTo>
                    <a:pt x="178" y="888"/>
                  </a:lnTo>
                  <a:lnTo>
                    <a:pt x="164" y="930"/>
                  </a:lnTo>
                  <a:lnTo>
                    <a:pt x="64" y="904"/>
                  </a:lnTo>
                  <a:lnTo>
                    <a:pt x="26" y="1040"/>
                  </a:lnTo>
                  <a:lnTo>
                    <a:pt x="126" y="1068"/>
                  </a:lnTo>
                  <a:lnTo>
                    <a:pt x="118" y="1110"/>
                  </a:lnTo>
                  <a:lnTo>
                    <a:pt x="112" y="1152"/>
                  </a:lnTo>
                  <a:lnTo>
                    <a:pt x="108" y="1196"/>
                  </a:lnTo>
                  <a:lnTo>
                    <a:pt x="104" y="1240"/>
                  </a:lnTo>
                  <a:lnTo>
                    <a:pt x="0" y="1240"/>
                  </a:lnTo>
                  <a:lnTo>
                    <a:pt x="0" y="1382"/>
                  </a:lnTo>
                  <a:lnTo>
                    <a:pt x="104" y="1382"/>
                  </a:lnTo>
                  <a:lnTo>
                    <a:pt x="108" y="1426"/>
                  </a:lnTo>
                  <a:lnTo>
                    <a:pt x="112" y="1470"/>
                  </a:lnTo>
                  <a:lnTo>
                    <a:pt x="118" y="1512"/>
                  </a:lnTo>
                  <a:lnTo>
                    <a:pt x="126" y="1556"/>
                  </a:lnTo>
                  <a:lnTo>
                    <a:pt x="26" y="1582"/>
                  </a:lnTo>
                  <a:lnTo>
                    <a:pt x="64" y="1720"/>
                  </a:lnTo>
                  <a:lnTo>
                    <a:pt x="164" y="1692"/>
                  </a:lnTo>
                  <a:lnTo>
                    <a:pt x="178" y="1734"/>
                  </a:lnTo>
                  <a:lnTo>
                    <a:pt x="194" y="1774"/>
                  </a:lnTo>
                  <a:lnTo>
                    <a:pt x="212" y="1814"/>
                  </a:lnTo>
                  <a:lnTo>
                    <a:pt x="230" y="1854"/>
                  </a:lnTo>
                  <a:lnTo>
                    <a:pt x="140" y="1906"/>
                  </a:lnTo>
                  <a:lnTo>
                    <a:pt x="212" y="2028"/>
                  </a:lnTo>
                  <a:lnTo>
                    <a:pt x="302" y="1978"/>
                  </a:lnTo>
                  <a:lnTo>
                    <a:pt x="326" y="2014"/>
                  </a:lnTo>
                  <a:lnTo>
                    <a:pt x="352" y="2048"/>
                  </a:lnTo>
                  <a:lnTo>
                    <a:pt x="378" y="2082"/>
                  </a:lnTo>
                  <a:lnTo>
                    <a:pt x="408" y="2116"/>
                  </a:lnTo>
                  <a:lnTo>
                    <a:pt x="334" y="2188"/>
                  </a:lnTo>
                  <a:lnTo>
                    <a:pt x="436" y="2288"/>
                  </a:lnTo>
                  <a:lnTo>
                    <a:pt x="508" y="2216"/>
                  </a:lnTo>
                  <a:lnTo>
                    <a:pt x="542" y="2244"/>
                  </a:lnTo>
                  <a:lnTo>
                    <a:pt x="576" y="2272"/>
                  </a:lnTo>
                  <a:lnTo>
                    <a:pt x="610" y="2298"/>
                  </a:lnTo>
                  <a:lnTo>
                    <a:pt x="646" y="2322"/>
                  </a:lnTo>
                  <a:lnTo>
                    <a:pt x="594" y="2412"/>
                  </a:lnTo>
                  <a:lnTo>
                    <a:pt x="718" y="2482"/>
                  </a:lnTo>
                  <a:lnTo>
                    <a:pt x="770" y="2394"/>
                  </a:lnTo>
                  <a:lnTo>
                    <a:pt x="808" y="2412"/>
                  </a:lnTo>
                  <a:lnTo>
                    <a:pt x="848" y="2430"/>
                  </a:lnTo>
                  <a:lnTo>
                    <a:pt x="890" y="2446"/>
                  </a:lnTo>
                  <a:lnTo>
                    <a:pt x="930" y="2460"/>
                  </a:lnTo>
                  <a:lnTo>
                    <a:pt x="904" y="2560"/>
                  </a:lnTo>
                  <a:lnTo>
                    <a:pt x="1042" y="2596"/>
                  </a:lnTo>
                  <a:lnTo>
                    <a:pt x="1068" y="2498"/>
                  </a:lnTo>
                  <a:lnTo>
                    <a:pt x="1110" y="2504"/>
                  </a:lnTo>
                  <a:lnTo>
                    <a:pt x="1154" y="2512"/>
                  </a:lnTo>
                  <a:lnTo>
                    <a:pt x="1196" y="2516"/>
                  </a:lnTo>
                  <a:lnTo>
                    <a:pt x="1240" y="2520"/>
                  </a:lnTo>
                  <a:lnTo>
                    <a:pt x="1240" y="2622"/>
                  </a:lnTo>
                  <a:lnTo>
                    <a:pt x="1382" y="2622"/>
                  </a:lnTo>
                  <a:lnTo>
                    <a:pt x="1382" y="2520"/>
                  </a:lnTo>
                  <a:lnTo>
                    <a:pt x="1426" y="2516"/>
                  </a:lnTo>
                  <a:lnTo>
                    <a:pt x="1470" y="2512"/>
                  </a:lnTo>
                  <a:lnTo>
                    <a:pt x="1514" y="2504"/>
                  </a:lnTo>
                  <a:lnTo>
                    <a:pt x="1556" y="2498"/>
                  </a:lnTo>
                  <a:lnTo>
                    <a:pt x="1582" y="2596"/>
                  </a:lnTo>
                  <a:lnTo>
                    <a:pt x="1720" y="2560"/>
                  </a:lnTo>
                  <a:lnTo>
                    <a:pt x="1694" y="2460"/>
                  </a:lnTo>
                  <a:lnTo>
                    <a:pt x="1734" y="2446"/>
                  </a:lnTo>
                  <a:lnTo>
                    <a:pt x="1776" y="2430"/>
                  </a:lnTo>
                  <a:lnTo>
                    <a:pt x="1816" y="2412"/>
                  </a:lnTo>
                  <a:lnTo>
                    <a:pt x="1854" y="2394"/>
                  </a:lnTo>
                  <a:lnTo>
                    <a:pt x="1906" y="2482"/>
                  </a:lnTo>
                  <a:lnTo>
                    <a:pt x="2028" y="2412"/>
                  </a:lnTo>
                  <a:lnTo>
                    <a:pt x="1978" y="2322"/>
                  </a:lnTo>
                  <a:lnTo>
                    <a:pt x="2014" y="2298"/>
                  </a:lnTo>
                  <a:lnTo>
                    <a:pt x="2048" y="2272"/>
                  </a:lnTo>
                  <a:lnTo>
                    <a:pt x="2082" y="2244"/>
                  </a:lnTo>
                  <a:lnTo>
                    <a:pt x="2116" y="2216"/>
                  </a:lnTo>
                  <a:lnTo>
                    <a:pt x="2188" y="2288"/>
                  </a:lnTo>
                  <a:lnTo>
                    <a:pt x="2290" y="2188"/>
                  </a:lnTo>
                  <a:lnTo>
                    <a:pt x="2216" y="2116"/>
                  </a:lnTo>
                  <a:lnTo>
                    <a:pt x="2244" y="2082"/>
                  </a:lnTo>
                  <a:lnTo>
                    <a:pt x="2272" y="2048"/>
                  </a:lnTo>
                  <a:lnTo>
                    <a:pt x="2298" y="2014"/>
                  </a:lnTo>
                  <a:lnTo>
                    <a:pt x="2322" y="1978"/>
                  </a:lnTo>
                  <a:lnTo>
                    <a:pt x="2412" y="2028"/>
                  </a:lnTo>
                  <a:lnTo>
                    <a:pt x="2482" y="1906"/>
                  </a:lnTo>
                  <a:lnTo>
                    <a:pt x="2394" y="1854"/>
                  </a:lnTo>
                  <a:lnTo>
                    <a:pt x="2412" y="1814"/>
                  </a:lnTo>
                  <a:lnTo>
                    <a:pt x="2430" y="1774"/>
                  </a:lnTo>
                  <a:lnTo>
                    <a:pt x="2446" y="1734"/>
                  </a:lnTo>
                  <a:lnTo>
                    <a:pt x="2460" y="1692"/>
                  </a:lnTo>
                  <a:lnTo>
                    <a:pt x="2560" y="1720"/>
                  </a:lnTo>
                  <a:lnTo>
                    <a:pt x="2596" y="1582"/>
                  </a:lnTo>
                  <a:lnTo>
                    <a:pt x="2498" y="1556"/>
                  </a:lnTo>
                  <a:lnTo>
                    <a:pt x="2506" y="1512"/>
                  </a:lnTo>
                  <a:lnTo>
                    <a:pt x="2512" y="1470"/>
                  </a:lnTo>
                  <a:lnTo>
                    <a:pt x="2516" y="1426"/>
                  </a:lnTo>
                  <a:lnTo>
                    <a:pt x="2520" y="1382"/>
                  </a:lnTo>
                  <a:lnTo>
                    <a:pt x="2622" y="1382"/>
                  </a:lnTo>
                  <a:close/>
                  <a:moveTo>
                    <a:pt x="1312" y="2420"/>
                  </a:moveTo>
                  <a:lnTo>
                    <a:pt x="1312" y="2420"/>
                  </a:lnTo>
                  <a:lnTo>
                    <a:pt x="1254" y="2420"/>
                  </a:lnTo>
                  <a:lnTo>
                    <a:pt x="1198" y="2416"/>
                  </a:lnTo>
                  <a:lnTo>
                    <a:pt x="1142" y="2408"/>
                  </a:lnTo>
                  <a:lnTo>
                    <a:pt x="1088" y="2398"/>
                  </a:lnTo>
                  <a:lnTo>
                    <a:pt x="1034" y="2386"/>
                  </a:lnTo>
                  <a:lnTo>
                    <a:pt x="982" y="2370"/>
                  </a:lnTo>
                  <a:lnTo>
                    <a:pt x="930" y="2354"/>
                  </a:lnTo>
                  <a:lnTo>
                    <a:pt x="880" y="2334"/>
                  </a:lnTo>
                  <a:lnTo>
                    <a:pt x="830" y="2312"/>
                  </a:lnTo>
                  <a:lnTo>
                    <a:pt x="782" y="2286"/>
                  </a:lnTo>
                  <a:lnTo>
                    <a:pt x="736" y="2260"/>
                  </a:lnTo>
                  <a:lnTo>
                    <a:pt x="692" y="2232"/>
                  </a:lnTo>
                  <a:lnTo>
                    <a:pt x="648" y="2200"/>
                  </a:lnTo>
                  <a:lnTo>
                    <a:pt x="606" y="2168"/>
                  </a:lnTo>
                  <a:lnTo>
                    <a:pt x="566" y="2132"/>
                  </a:lnTo>
                  <a:lnTo>
                    <a:pt x="528" y="2096"/>
                  </a:lnTo>
                  <a:lnTo>
                    <a:pt x="490" y="2058"/>
                  </a:lnTo>
                  <a:lnTo>
                    <a:pt x="456" y="2018"/>
                  </a:lnTo>
                  <a:lnTo>
                    <a:pt x="422" y="1976"/>
                  </a:lnTo>
                  <a:lnTo>
                    <a:pt x="392" y="1932"/>
                  </a:lnTo>
                  <a:lnTo>
                    <a:pt x="362" y="1886"/>
                  </a:lnTo>
                  <a:lnTo>
                    <a:pt x="336" y="1840"/>
                  </a:lnTo>
                  <a:lnTo>
                    <a:pt x="312" y="1792"/>
                  </a:lnTo>
                  <a:lnTo>
                    <a:pt x="290" y="1744"/>
                  </a:lnTo>
                  <a:lnTo>
                    <a:pt x="270" y="1692"/>
                  </a:lnTo>
                  <a:lnTo>
                    <a:pt x="252" y="1642"/>
                  </a:lnTo>
                  <a:lnTo>
                    <a:pt x="238" y="1588"/>
                  </a:lnTo>
                  <a:lnTo>
                    <a:pt x="224" y="1534"/>
                  </a:lnTo>
                  <a:lnTo>
                    <a:pt x="216" y="1480"/>
                  </a:lnTo>
                  <a:lnTo>
                    <a:pt x="208" y="1424"/>
                  </a:lnTo>
                  <a:lnTo>
                    <a:pt x="204" y="1368"/>
                  </a:lnTo>
                  <a:lnTo>
                    <a:pt x="202" y="1312"/>
                  </a:lnTo>
                  <a:lnTo>
                    <a:pt x="204" y="1254"/>
                  </a:lnTo>
                  <a:lnTo>
                    <a:pt x="208" y="1198"/>
                  </a:lnTo>
                  <a:lnTo>
                    <a:pt x="216" y="1142"/>
                  </a:lnTo>
                  <a:lnTo>
                    <a:pt x="224" y="1088"/>
                  </a:lnTo>
                  <a:lnTo>
                    <a:pt x="238" y="1034"/>
                  </a:lnTo>
                  <a:lnTo>
                    <a:pt x="252" y="982"/>
                  </a:lnTo>
                  <a:lnTo>
                    <a:pt x="270" y="930"/>
                  </a:lnTo>
                  <a:lnTo>
                    <a:pt x="290" y="880"/>
                  </a:lnTo>
                  <a:lnTo>
                    <a:pt x="312" y="830"/>
                  </a:lnTo>
                  <a:lnTo>
                    <a:pt x="336" y="782"/>
                  </a:lnTo>
                  <a:lnTo>
                    <a:pt x="362" y="736"/>
                  </a:lnTo>
                  <a:lnTo>
                    <a:pt x="392" y="692"/>
                  </a:lnTo>
                  <a:lnTo>
                    <a:pt x="422" y="648"/>
                  </a:lnTo>
                  <a:lnTo>
                    <a:pt x="456" y="606"/>
                  </a:lnTo>
                  <a:lnTo>
                    <a:pt x="490" y="566"/>
                  </a:lnTo>
                  <a:lnTo>
                    <a:pt x="528" y="526"/>
                  </a:lnTo>
                  <a:lnTo>
                    <a:pt x="566" y="490"/>
                  </a:lnTo>
                  <a:lnTo>
                    <a:pt x="606" y="456"/>
                  </a:lnTo>
                  <a:lnTo>
                    <a:pt x="648" y="422"/>
                  </a:lnTo>
                  <a:lnTo>
                    <a:pt x="692" y="392"/>
                  </a:lnTo>
                  <a:lnTo>
                    <a:pt x="736" y="362"/>
                  </a:lnTo>
                  <a:lnTo>
                    <a:pt x="782" y="336"/>
                  </a:lnTo>
                  <a:lnTo>
                    <a:pt x="830" y="312"/>
                  </a:lnTo>
                  <a:lnTo>
                    <a:pt x="880" y="290"/>
                  </a:lnTo>
                  <a:lnTo>
                    <a:pt x="930" y="270"/>
                  </a:lnTo>
                  <a:lnTo>
                    <a:pt x="982" y="252"/>
                  </a:lnTo>
                  <a:lnTo>
                    <a:pt x="1034" y="236"/>
                  </a:lnTo>
                  <a:lnTo>
                    <a:pt x="1088" y="224"/>
                  </a:lnTo>
                  <a:lnTo>
                    <a:pt x="1142" y="214"/>
                  </a:lnTo>
                  <a:lnTo>
                    <a:pt x="1198" y="208"/>
                  </a:lnTo>
                  <a:lnTo>
                    <a:pt x="1254" y="204"/>
                  </a:lnTo>
                  <a:lnTo>
                    <a:pt x="1312" y="202"/>
                  </a:lnTo>
                  <a:lnTo>
                    <a:pt x="1368" y="204"/>
                  </a:lnTo>
                  <a:lnTo>
                    <a:pt x="1426" y="208"/>
                  </a:lnTo>
                  <a:lnTo>
                    <a:pt x="1480" y="214"/>
                  </a:lnTo>
                  <a:lnTo>
                    <a:pt x="1536" y="224"/>
                  </a:lnTo>
                  <a:lnTo>
                    <a:pt x="1588" y="236"/>
                  </a:lnTo>
                  <a:lnTo>
                    <a:pt x="1642" y="252"/>
                  </a:lnTo>
                  <a:lnTo>
                    <a:pt x="1694" y="270"/>
                  </a:lnTo>
                  <a:lnTo>
                    <a:pt x="1744" y="290"/>
                  </a:lnTo>
                  <a:lnTo>
                    <a:pt x="1792" y="312"/>
                  </a:lnTo>
                  <a:lnTo>
                    <a:pt x="1840" y="336"/>
                  </a:lnTo>
                  <a:lnTo>
                    <a:pt x="1886" y="362"/>
                  </a:lnTo>
                  <a:lnTo>
                    <a:pt x="1932" y="392"/>
                  </a:lnTo>
                  <a:lnTo>
                    <a:pt x="1976" y="422"/>
                  </a:lnTo>
                  <a:lnTo>
                    <a:pt x="2018" y="456"/>
                  </a:lnTo>
                  <a:lnTo>
                    <a:pt x="2058" y="490"/>
                  </a:lnTo>
                  <a:lnTo>
                    <a:pt x="2096" y="526"/>
                  </a:lnTo>
                  <a:lnTo>
                    <a:pt x="2132" y="566"/>
                  </a:lnTo>
                  <a:lnTo>
                    <a:pt x="2168" y="606"/>
                  </a:lnTo>
                  <a:lnTo>
                    <a:pt x="2200" y="648"/>
                  </a:lnTo>
                  <a:lnTo>
                    <a:pt x="2232" y="692"/>
                  </a:lnTo>
                  <a:lnTo>
                    <a:pt x="2260" y="736"/>
                  </a:lnTo>
                  <a:lnTo>
                    <a:pt x="2288" y="782"/>
                  </a:lnTo>
                  <a:lnTo>
                    <a:pt x="2312" y="830"/>
                  </a:lnTo>
                  <a:lnTo>
                    <a:pt x="2334" y="880"/>
                  </a:lnTo>
                  <a:lnTo>
                    <a:pt x="2354" y="930"/>
                  </a:lnTo>
                  <a:lnTo>
                    <a:pt x="2372" y="982"/>
                  </a:lnTo>
                  <a:lnTo>
                    <a:pt x="2386" y="1034"/>
                  </a:lnTo>
                  <a:lnTo>
                    <a:pt x="2398" y="1088"/>
                  </a:lnTo>
                  <a:lnTo>
                    <a:pt x="2408" y="1142"/>
                  </a:lnTo>
                  <a:lnTo>
                    <a:pt x="2416" y="1198"/>
                  </a:lnTo>
                  <a:lnTo>
                    <a:pt x="2420" y="1254"/>
                  </a:lnTo>
                  <a:lnTo>
                    <a:pt x="2422" y="1312"/>
                  </a:lnTo>
                  <a:lnTo>
                    <a:pt x="2420" y="1368"/>
                  </a:lnTo>
                  <a:lnTo>
                    <a:pt x="2416" y="1424"/>
                  </a:lnTo>
                  <a:lnTo>
                    <a:pt x="2408" y="1480"/>
                  </a:lnTo>
                  <a:lnTo>
                    <a:pt x="2398" y="1534"/>
                  </a:lnTo>
                  <a:lnTo>
                    <a:pt x="2386" y="1588"/>
                  </a:lnTo>
                  <a:lnTo>
                    <a:pt x="2372" y="1642"/>
                  </a:lnTo>
                  <a:lnTo>
                    <a:pt x="2354" y="1692"/>
                  </a:lnTo>
                  <a:lnTo>
                    <a:pt x="2334" y="1744"/>
                  </a:lnTo>
                  <a:lnTo>
                    <a:pt x="2312" y="1792"/>
                  </a:lnTo>
                  <a:lnTo>
                    <a:pt x="2288" y="1840"/>
                  </a:lnTo>
                  <a:lnTo>
                    <a:pt x="2260" y="1886"/>
                  </a:lnTo>
                  <a:lnTo>
                    <a:pt x="2232" y="1932"/>
                  </a:lnTo>
                  <a:lnTo>
                    <a:pt x="2200" y="1976"/>
                  </a:lnTo>
                  <a:lnTo>
                    <a:pt x="2168" y="2018"/>
                  </a:lnTo>
                  <a:lnTo>
                    <a:pt x="2132" y="2058"/>
                  </a:lnTo>
                  <a:lnTo>
                    <a:pt x="2096" y="2096"/>
                  </a:lnTo>
                  <a:lnTo>
                    <a:pt x="2058" y="2132"/>
                  </a:lnTo>
                  <a:lnTo>
                    <a:pt x="2018" y="2168"/>
                  </a:lnTo>
                  <a:lnTo>
                    <a:pt x="1976" y="2200"/>
                  </a:lnTo>
                  <a:lnTo>
                    <a:pt x="1932" y="2232"/>
                  </a:lnTo>
                  <a:lnTo>
                    <a:pt x="1886" y="2260"/>
                  </a:lnTo>
                  <a:lnTo>
                    <a:pt x="1840" y="2286"/>
                  </a:lnTo>
                  <a:lnTo>
                    <a:pt x="1792" y="2312"/>
                  </a:lnTo>
                  <a:lnTo>
                    <a:pt x="1744" y="2334"/>
                  </a:lnTo>
                  <a:lnTo>
                    <a:pt x="1694" y="2354"/>
                  </a:lnTo>
                  <a:lnTo>
                    <a:pt x="1642" y="2370"/>
                  </a:lnTo>
                  <a:lnTo>
                    <a:pt x="1588" y="2386"/>
                  </a:lnTo>
                  <a:lnTo>
                    <a:pt x="1536" y="2398"/>
                  </a:lnTo>
                  <a:lnTo>
                    <a:pt x="1480" y="2408"/>
                  </a:lnTo>
                  <a:lnTo>
                    <a:pt x="1426" y="2416"/>
                  </a:lnTo>
                  <a:lnTo>
                    <a:pt x="1368" y="2420"/>
                  </a:lnTo>
                  <a:lnTo>
                    <a:pt x="1312" y="2420"/>
                  </a:lnTo>
                  <a:close/>
                </a:path>
              </a:pathLst>
            </a:custGeom>
            <a:solidFill>
              <a:schemeClr val="accent1">
                <a:alpha val="7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prstDash val="sysDot"/>
                  <a:rou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Oval 676"/>
            <p:cNvSpPr>
              <a:spLocks noChangeArrowheads="1"/>
            </p:cNvSpPr>
            <p:nvPr/>
          </p:nvSpPr>
          <p:spPr bwMode="auto">
            <a:xfrm rot="21275256">
              <a:off x="1307091" y="2016046"/>
              <a:ext cx="2695575" cy="269398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kumimoji="1" lang="ko-KR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Oval 677"/>
            <p:cNvSpPr>
              <a:spLocks noChangeArrowheads="1"/>
            </p:cNvSpPr>
            <p:nvPr/>
          </p:nvSpPr>
          <p:spPr bwMode="auto">
            <a:xfrm rot="21275256">
              <a:off x="4617028" y="1993821"/>
              <a:ext cx="1801813" cy="1801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kumimoji="1" lang="ko-KR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679"/>
            <p:cNvSpPr>
              <a:spLocks noEditPoints="1"/>
            </p:cNvSpPr>
            <p:nvPr/>
          </p:nvSpPr>
          <p:spPr bwMode="auto">
            <a:xfrm rot="21275256">
              <a:off x="5693353" y="3676571"/>
              <a:ext cx="2303463" cy="2305050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5" h="1815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prstDash val="sysDot"/>
                  <a:rou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kumimoji="1" lang="zh-CN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Oval 680"/>
            <p:cNvSpPr>
              <a:spLocks noChangeArrowheads="1"/>
            </p:cNvSpPr>
            <p:nvPr/>
          </p:nvSpPr>
          <p:spPr bwMode="auto">
            <a:xfrm rot="21275256">
              <a:off x="6055303" y="4040109"/>
              <a:ext cx="1577975" cy="157797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algn="just" fontAlgn="base" latinLnBrk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kumimoji="1" lang="ko-KR" alt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+mn-ea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Arc 681"/>
            <p:cNvSpPr/>
            <p:nvPr/>
          </p:nvSpPr>
          <p:spPr bwMode="auto">
            <a:xfrm rot="7501686">
              <a:off x="4141572" y="3609103"/>
              <a:ext cx="1906587" cy="1549400"/>
            </a:xfrm>
            <a:custGeom>
              <a:avLst/>
              <a:gdLst>
                <a:gd name="T0" fmla="*/ 2147483647 w 21600"/>
                <a:gd name="T1" fmla="*/ 0 h 15695"/>
                <a:gd name="T2" fmla="*/ 2147483647 w 21600"/>
                <a:gd name="T3" fmla="*/ 2147483647 h 15695"/>
                <a:gd name="T4" fmla="*/ 0 w 21600"/>
                <a:gd name="T5" fmla="*/ 2147483647 h 15695"/>
                <a:gd name="T6" fmla="*/ 0 60000 65536"/>
                <a:gd name="T7" fmla="*/ 0 60000 65536"/>
                <a:gd name="T8" fmla="*/ 0 60000 65536"/>
                <a:gd name="T9" fmla="*/ 0 w 21600"/>
                <a:gd name="T10" fmla="*/ 0 h 15695"/>
                <a:gd name="T11" fmla="*/ 21600 w 21600"/>
                <a:gd name="T12" fmla="*/ 15695 h 1569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15695" fill="none" extrusionOk="0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</a:path>
                <a:path w="21600" h="15695" stroke="0" extrusionOk="0">
                  <a:moveTo>
                    <a:pt x="14840" y="-1"/>
                  </a:moveTo>
                  <a:cubicBezTo>
                    <a:pt x="19155" y="4079"/>
                    <a:pt x="21600" y="9756"/>
                    <a:pt x="21600" y="15695"/>
                  </a:cubicBezTo>
                  <a:lnTo>
                    <a:pt x="0" y="15695"/>
                  </a:lnTo>
                  <a:lnTo>
                    <a:pt x="14840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735" latinLnBrk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kumimoji="1" lang="zh-CN" altLang="en-US" sz="900" ker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Arc 683"/>
            <p:cNvSpPr/>
            <p:nvPr/>
          </p:nvSpPr>
          <p:spPr bwMode="auto">
            <a:xfrm rot="256945">
              <a:off x="7018916" y="2744709"/>
              <a:ext cx="620712" cy="898525"/>
            </a:xfrm>
            <a:custGeom>
              <a:avLst/>
              <a:gdLst>
                <a:gd name="T0" fmla="*/ 2147483647 w 21600"/>
                <a:gd name="T1" fmla="*/ 0 h 31203"/>
                <a:gd name="T2" fmla="*/ 2147483647 w 21600"/>
                <a:gd name="T3" fmla="*/ 2147483647 h 31203"/>
                <a:gd name="T4" fmla="*/ 0 w 21600"/>
                <a:gd name="T5" fmla="*/ 2147483647 h 31203"/>
                <a:gd name="T6" fmla="*/ 0 60000 65536"/>
                <a:gd name="T7" fmla="*/ 0 60000 65536"/>
                <a:gd name="T8" fmla="*/ 0 60000 65536"/>
                <a:gd name="T9" fmla="*/ 0 w 21600"/>
                <a:gd name="T10" fmla="*/ 0 h 31203"/>
                <a:gd name="T11" fmla="*/ 21600 w 21600"/>
                <a:gd name="T12" fmla="*/ 31203 h 312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31203" fill="none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</a:path>
                <a:path w="21600" h="31203" stroke="0" extrusionOk="0">
                  <a:moveTo>
                    <a:pt x="3237" y="-1"/>
                  </a:moveTo>
                  <a:cubicBezTo>
                    <a:pt x="13795" y="1600"/>
                    <a:pt x="21600" y="10676"/>
                    <a:pt x="21600" y="21356"/>
                  </a:cubicBezTo>
                  <a:cubicBezTo>
                    <a:pt x="21600" y="24780"/>
                    <a:pt x="20785" y="28155"/>
                    <a:pt x="19224" y="31202"/>
                  </a:cubicBezTo>
                  <a:lnTo>
                    <a:pt x="0" y="21356"/>
                  </a:lnTo>
                  <a:lnTo>
                    <a:pt x="3237" y="-1"/>
                  </a:lnTo>
                  <a:close/>
                </a:path>
              </a:pathLst>
            </a:custGeom>
            <a:noFill/>
            <a:ln w="9525">
              <a:solidFill>
                <a:schemeClr val="bg1">
                  <a:lumMod val="50000"/>
                </a:schemeClr>
              </a:solidFill>
              <a:prstDash val="sysDot"/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just" defTabSz="1054735" latinLnBrk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kumimoji="1" lang="zh-CN" altLang="en-US" sz="900" ker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Content Placeholder 2"/>
          <p:cNvSpPr txBox="1"/>
          <p:nvPr/>
        </p:nvSpPr>
        <p:spPr>
          <a:xfrm>
            <a:off x="9044131" y="2350980"/>
            <a:ext cx="990934" cy="512897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/>
          <p:nvPr/>
        </p:nvSpPr>
        <p:spPr>
          <a:xfrm>
            <a:off x="8691733" y="5777998"/>
            <a:ext cx="990934" cy="512897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Content Placeholder 2"/>
          <p:cNvSpPr txBox="1"/>
          <p:nvPr/>
        </p:nvSpPr>
        <p:spPr>
          <a:xfrm>
            <a:off x="5884612" y="4120478"/>
            <a:ext cx="990934" cy="512897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n-US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7281977" y="5411695"/>
            <a:ext cx="436704" cy="436704"/>
            <a:chOff x="5607370" y="3562829"/>
            <a:chExt cx="587140" cy="587140"/>
          </a:xfrm>
          <a:solidFill>
            <a:schemeClr val="bg1"/>
          </a:solidFill>
        </p:grpSpPr>
        <p:sp>
          <p:nvSpPr>
            <p:cNvPr id="19" name="Freeform 15"/>
            <p:cNvSpPr>
              <a:spLocks noEditPoints="1"/>
            </p:cNvSpPr>
            <p:nvPr/>
          </p:nvSpPr>
          <p:spPr bwMode="auto">
            <a:xfrm>
              <a:off x="5746497" y="3702123"/>
              <a:ext cx="308897" cy="308544"/>
            </a:xfrm>
            <a:custGeom>
              <a:avLst/>
              <a:gdLst>
                <a:gd name="T0" fmla="*/ 183 w 371"/>
                <a:gd name="T1" fmla="*/ 1 h 370"/>
                <a:gd name="T2" fmla="*/ 2 w 371"/>
                <a:gd name="T3" fmla="*/ 187 h 370"/>
                <a:gd name="T4" fmla="*/ 188 w 371"/>
                <a:gd name="T5" fmla="*/ 369 h 370"/>
                <a:gd name="T6" fmla="*/ 370 w 371"/>
                <a:gd name="T7" fmla="*/ 182 h 370"/>
                <a:gd name="T8" fmla="*/ 183 w 371"/>
                <a:gd name="T9" fmla="*/ 1 h 370"/>
                <a:gd name="T10" fmla="*/ 184 w 371"/>
                <a:gd name="T11" fmla="*/ 25 h 370"/>
                <a:gd name="T12" fmla="*/ 260 w 371"/>
                <a:gd name="T13" fmla="*/ 43 h 370"/>
                <a:gd name="T14" fmla="*/ 235 w 371"/>
                <a:gd name="T15" fmla="*/ 84 h 370"/>
                <a:gd name="T16" fmla="*/ 186 w 371"/>
                <a:gd name="T17" fmla="*/ 73 h 370"/>
                <a:gd name="T18" fmla="*/ 137 w 371"/>
                <a:gd name="T19" fmla="*/ 84 h 370"/>
                <a:gd name="T20" fmla="*/ 112 w 371"/>
                <a:gd name="T21" fmla="*/ 43 h 370"/>
                <a:gd name="T22" fmla="*/ 184 w 371"/>
                <a:gd name="T23" fmla="*/ 25 h 370"/>
                <a:gd name="T24" fmla="*/ 85 w 371"/>
                <a:gd name="T25" fmla="*/ 234 h 370"/>
                <a:gd name="T26" fmla="*/ 44 w 371"/>
                <a:gd name="T27" fmla="*/ 259 h 370"/>
                <a:gd name="T28" fmla="*/ 26 w 371"/>
                <a:gd name="T29" fmla="*/ 187 h 370"/>
                <a:gd name="T30" fmla="*/ 44 w 371"/>
                <a:gd name="T31" fmla="*/ 111 h 370"/>
                <a:gd name="T32" fmla="*/ 85 w 371"/>
                <a:gd name="T33" fmla="*/ 136 h 370"/>
                <a:gd name="T34" fmla="*/ 74 w 371"/>
                <a:gd name="T35" fmla="*/ 185 h 370"/>
                <a:gd name="T36" fmla="*/ 85 w 371"/>
                <a:gd name="T37" fmla="*/ 234 h 370"/>
                <a:gd name="T38" fmla="*/ 188 w 371"/>
                <a:gd name="T39" fmla="*/ 345 h 370"/>
                <a:gd name="T40" fmla="*/ 112 w 371"/>
                <a:gd name="T41" fmla="*/ 327 h 370"/>
                <a:gd name="T42" fmla="*/ 137 w 371"/>
                <a:gd name="T43" fmla="*/ 286 h 370"/>
                <a:gd name="T44" fmla="*/ 186 w 371"/>
                <a:gd name="T45" fmla="*/ 297 h 370"/>
                <a:gd name="T46" fmla="*/ 235 w 371"/>
                <a:gd name="T47" fmla="*/ 286 h 370"/>
                <a:gd name="T48" fmla="*/ 260 w 371"/>
                <a:gd name="T49" fmla="*/ 327 h 370"/>
                <a:gd name="T50" fmla="*/ 188 w 371"/>
                <a:gd name="T51" fmla="*/ 345 h 370"/>
                <a:gd name="T52" fmla="*/ 186 w 371"/>
                <a:gd name="T53" fmla="*/ 273 h 370"/>
                <a:gd name="T54" fmla="*/ 98 w 371"/>
                <a:gd name="T55" fmla="*/ 185 h 370"/>
                <a:gd name="T56" fmla="*/ 186 w 371"/>
                <a:gd name="T57" fmla="*/ 97 h 370"/>
                <a:gd name="T58" fmla="*/ 274 w 371"/>
                <a:gd name="T59" fmla="*/ 185 h 370"/>
                <a:gd name="T60" fmla="*/ 186 w 371"/>
                <a:gd name="T61" fmla="*/ 273 h 370"/>
                <a:gd name="T62" fmla="*/ 286 w 371"/>
                <a:gd name="T63" fmla="*/ 234 h 370"/>
                <a:gd name="T64" fmla="*/ 298 w 371"/>
                <a:gd name="T65" fmla="*/ 185 h 370"/>
                <a:gd name="T66" fmla="*/ 286 w 371"/>
                <a:gd name="T67" fmla="*/ 136 h 370"/>
                <a:gd name="T68" fmla="*/ 328 w 371"/>
                <a:gd name="T69" fmla="*/ 111 h 370"/>
                <a:gd name="T70" fmla="*/ 346 w 371"/>
                <a:gd name="T71" fmla="*/ 183 h 370"/>
                <a:gd name="T72" fmla="*/ 328 w 371"/>
                <a:gd name="T73" fmla="*/ 259 h 370"/>
                <a:gd name="T74" fmla="*/ 286 w 371"/>
                <a:gd name="T75" fmla="*/ 234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1" h="370">
                  <a:moveTo>
                    <a:pt x="183" y="1"/>
                  </a:moveTo>
                  <a:cubicBezTo>
                    <a:pt x="82" y="2"/>
                    <a:pt x="0" y="86"/>
                    <a:pt x="2" y="187"/>
                  </a:cubicBezTo>
                  <a:cubicBezTo>
                    <a:pt x="3" y="289"/>
                    <a:pt x="87" y="370"/>
                    <a:pt x="188" y="369"/>
                  </a:cubicBezTo>
                  <a:cubicBezTo>
                    <a:pt x="290" y="368"/>
                    <a:pt x="371" y="284"/>
                    <a:pt x="370" y="182"/>
                  </a:cubicBezTo>
                  <a:cubicBezTo>
                    <a:pt x="368" y="81"/>
                    <a:pt x="285" y="0"/>
                    <a:pt x="183" y="1"/>
                  </a:cubicBezTo>
                  <a:close/>
                  <a:moveTo>
                    <a:pt x="184" y="25"/>
                  </a:moveTo>
                  <a:cubicBezTo>
                    <a:pt x="211" y="25"/>
                    <a:pt x="237" y="31"/>
                    <a:pt x="260" y="4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20" y="77"/>
                    <a:pt x="203" y="73"/>
                    <a:pt x="186" y="73"/>
                  </a:cubicBezTo>
                  <a:cubicBezTo>
                    <a:pt x="168" y="73"/>
                    <a:pt x="151" y="77"/>
                    <a:pt x="137" y="8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33" y="32"/>
                    <a:pt x="158" y="25"/>
                    <a:pt x="184" y="25"/>
                  </a:cubicBezTo>
                  <a:close/>
                  <a:moveTo>
                    <a:pt x="85" y="234"/>
                  </a:moveTo>
                  <a:cubicBezTo>
                    <a:pt x="44" y="259"/>
                    <a:pt x="44" y="259"/>
                    <a:pt x="44" y="259"/>
                  </a:cubicBezTo>
                  <a:cubicBezTo>
                    <a:pt x="33" y="237"/>
                    <a:pt x="26" y="213"/>
                    <a:pt x="26" y="187"/>
                  </a:cubicBezTo>
                  <a:cubicBezTo>
                    <a:pt x="25" y="160"/>
                    <a:pt x="32" y="134"/>
                    <a:pt x="44" y="111"/>
                  </a:cubicBezTo>
                  <a:cubicBezTo>
                    <a:pt x="85" y="136"/>
                    <a:pt x="85" y="136"/>
                    <a:pt x="85" y="136"/>
                  </a:cubicBezTo>
                  <a:cubicBezTo>
                    <a:pt x="78" y="151"/>
                    <a:pt x="74" y="167"/>
                    <a:pt x="74" y="185"/>
                  </a:cubicBezTo>
                  <a:cubicBezTo>
                    <a:pt x="74" y="203"/>
                    <a:pt x="78" y="219"/>
                    <a:pt x="85" y="234"/>
                  </a:cubicBezTo>
                  <a:close/>
                  <a:moveTo>
                    <a:pt x="188" y="345"/>
                  </a:moveTo>
                  <a:cubicBezTo>
                    <a:pt x="161" y="345"/>
                    <a:pt x="135" y="339"/>
                    <a:pt x="112" y="327"/>
                  </a:cubicBezTo>
                  <a:cubicBezTo>
                    <a:pt x="137" y="286"/>
                    <a:pt x="137" y="286"/>
                    <a:pt x="137" y="286"/>
                  </a:cubicBezTo>
                  <a:cubicBezTo>
                    <a:pt x="151" y="293"/>
                    <a:pt x="168" y="297"/>
                    <a:pt x="186" y="297"/>
                  </a:cubicBezTo>
                  <a:cubicBezTo>
                    <a:pt x="203" y="297"/>
                    <a:pt x="220" y="293"/>
                    <a:pt x="235" y="286"/>
                  </a:cubicBezTo>
                  <a:cubicBezTo>
                    <a:pt x="260" y="327"/>
                    <a:pt x="260" y="327"/>
                    <a:pt x="260" y="327"/>
                  </a:cubicBezTo>
                  <a:cubicBezTo>
                    <a:pt x="238" y="338"/>
                    <a:pt x="214" y="345"/>
                    <a:pt x="188" y="345"/>
                  </a:cubicBezTo>
                  <a:close/>
                  <a:moveTo>
                    <a:pt x="186" y="273"/>
                  </a:moveTo>
                  <a:cubicBezTo>
                    <a:pt x="137" y="273"/>
                    <a:pt x="98" y="233"/>
                    <a:pt x="98" y="185"/>
                  </a:cubicBezTo>
                  <a:cubicBezTo>
                    <a:pt x="98" y="136"/>
                    <a:pt x="137" y="97"/>
                    <a:pt x="186" y="97"/>
                  </a:cubicBezTo>
                  <a:cubicBezTo>
                    <a:pt x="234" y="97"/>
                    <a:pt x="274" y="136"/>
                    <a:pt x="274" y="185"/>
                  </a:cubicBezTo>
                  <a:cubicBezTo>
                    <a:pt x="274" y="233"/>
                    <a:pt x="234" y="273"/>
                    <a:pt x="186" y="273"/>
                  </a:cubicBezTo>
                  <a:close/>
                  <a:moveTo>
                    <a:pt x="286" y="234"/>
                  </a:moveTo>
                  <a:cubicBezTo>
                    <a:pt x="294" y="219"/>
                    <a:pt x="298" y="203"/>
                    <a:pt x="298" y="185"/>
                  </a:cubicBezTo>
                  <a:cubicBezTo>
                    <a:pt x="298" y="167"/>
                    <a:pt x="294" y="151"/>
                    <a:pt x="286" y="136"/>
                  </a:cubicBezTo>
                  <a:cubicBezTo>
                    <a:pt x="328" y="111"/>
                    <a:pt x="328" y="111"/>
                    <a:pt x="328" y="111"/>
                  </a:cubicBezTo>
                  <a:cubicBezTo>
                    <a:pt x="339" y="133"/>
                    <a:pt x="345" y="157"/>
                    <a:pt x="346" y="183"/>
                  </a:cubicBezTo>
                  <a:cubicBezTo>
                    <a:pt x="346" y="210"/>
                    <a:pt x="340" y="236"/>
                    <a:pt x="328" y="259"/>
                  </a:cubicBezTo>
                  <a:lnTo>
                    <a:pt x="286" y="2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3"/>
            <p:cNvSpPr>
              <a:spLocks noEditPoints="1"/>
            </p:cNvSpPr>
            <p:nvPr/>
          </p:nvSpPr>
          <p:spPr bwMode="auto">
            <a:xfrm>
              <a:off x="5607370" y="3562829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7279899" y="2314089"/>
            <a:ext cx="627243" cy="627243"/>
            <a:chOff x="6665323" y="3562825"/>
            <a:chExt cx="587140" cy="587140"/>
          </a:xfrm>
          <a:solidFill>
            <a:schemeClr val="bg1"/>
          </a:solidFill>
        </p:grpSpPr>
        <p:sp>
          <p:nvSpPr>
            <p:cNvPr id="22" name="Freeform 19"/>
            <p:cNvSpPr>
              <a:spLocks noEditPoints="1"/>
            </p:cNvSpPr>
            <p:nvPr/>
          </p:nvSpPr>
          <p:spPr bwMode="auto">
            <a:xfrm>
              <a:off x="6808144" y="3735126"/>
              <a:ext cx="301499" cy="242538"/>
            </a:xfrm>
            <a:custGeom>
              <a:avLst/>
              <a:gdLst>
                <a:gd name="T0" fmla="*/ 393 w 400"/>
                <a:gd name="T1" fmla="*/ 61 h 322"/>
                <a:gd name="T2" fmla="*/ 300 w 400"/>
                <a:gd name="T3" fmla="*/ 3 h 322"/>
                <a:gd name="T4" fmla="*/ 286 w 400"/>
                <a:gd name="T5" fmla="*/ 3 h 322"/>
                <a:gd name="T6" fmla="*/ 200 w 400"/>
                <a:gd name="T7" fmla="*/ 57 h 322"/>
                <a:gd name="T8" fmla="*/ 113 w 400"/>
                <a:gd name="T9" fmla="*/ 3 h 322"/>
                <a:gd name="T10" fmla="*/ 100 w 400"/>
                <a:gd name="T11" fmla="*/ 3 h 322"/>
                <a:gd name="T12" fmla="*/ 6 w 400"/>
                <a:gd name="T13" fmla="*/ 61 h 322"/>
                <a:gd name="T14" fmla="*/ 0 w 400"/>
                <a:gd name="T15" fmla="*/ 73 h 322"/>
                <a:gd name="T16" fmla="*/ 0 w 400"/>
                <a:gd name="T17" fmla="*/ 307 h 322"/>
                <a:gd name="T18" fmla="*/ 6 w 400"/>
                <a:gd name="T19" fmla="*/ 319 h 322"/>
                <a:gd name="T20" fmla="*/ 20 w 400"/>
                <a:gd name="T21" fmla="*/ 319 h 322"/>
                <a:gd name="T22" fmla="*/ 106 w 400"/>
                <a:gd name="T23" fmla="*/ 265 h 322"/>
                <a:gd name="T24" fmla="*/ 193 w 400"/>
                <a:gd name="T25" fmla="*/ 319 h 322"/>
                <a:gd name="T26" fmla="*/ 207 w 400"/>
                <a:gd name="T27" fmla="*/ 319 h 322"/>
                <a:gd name="T28" fmla="*/ 293 w 400"/>
                <a:gd name="T29" fmla="*/ 265 h 322"/>
                <a:gd name="T30" fmla="*/ 380 w 400"/>
                <a:gd name="T31" fmla="*/ 319 h 322"/>
                <a:gd name="T32" fmla="*/ 387 w 400"/>
                <a:gd name="T33" fmla="*/ 321 h 322"/>
                <a:gd name="T34" fmla="*/ 393 w 400"/>
                <a:gd name="T35" fmla="*/ 319 h 322"/>
                <a:gd name="T36" fmla="*/ 400 w 400"/>
                <a:gd name="T37" fmla="*/ 307 h 322"/>
                <a:gd name="T38" fmla="*/ 400 w 400"/>
                <a:gd name="T39" fmla="*/ 73 h 322"/>
                <a:gd name="T40" fmla="*/ 393 w 400"/>
                <a:gd name="T41" fmla="*/ 61 h 322"/>
                <a:gd name="T42" fmla="*/ 93 w 400"/>
                <a:gd name="T43" fmla="*/ 241 h 322"/>
                <a:gd name="T44" fmla="*/ 26 w 400"/>
                <a:gd name="T45" fmla="*/ 283 h 322"/>
                <a:gd name="T46" fmla="*/ 26 w 400"/>
                <a:gd name="T47" fmla="*/ 81 h 322"/>
                <a:gd name="T48" fmla="*/ 93 w 400"/>
                <a:gd name="T49" fmla="*/ 39 h 322"/>
                <a:gd name="T50" fmla="*/ 93 w 400"/>
                <a:gd name="T51" fmla="*/ 241 h 322"/>
                <a:gd name="T52" fmla="*/ 187 w 400"/>
                <a:gd name="T53" fmla="*/ 283 h 322"/>
                <a:gd name="T54" fmla="*/ 119 w 400"/>
                <a:gd name="T55" fmla="*/ 241 h 322"/>
                <a:gd name="T56" fmla="*/ 119 w 400"/>
                <a:gd name="T57" fmla="*/ 39 h 322"/>
                <a:gd name="T58" fmla="*/ 187 w 400"/>
                <a:gd name="T59" fmla="*/ 81 h 322"/>
                <a:gd name="T60" fmla="*/ 187 w 400"/>
                <a:gd name="T61" fmla="*/ 283 h 322"/>
                <a:gd name="T62" fmla="*/ 280 w 400"/>
                <a:gd name="T63" fmla="*/ 241 h 322"/>
                <a:gd name="T64" fmla="*/ 213 w 400"/>
                <a:gd name="T65" fmla="*/ 283 h 322"/>
                <a:gd name="T66" fmla="*/ 213 w 400"/>
                <a:gd name="T67" fmla="*/ 81 h 322"/>
                <a:gd name="T68" fmla="*/ 280 w 400"/>
                <a:gd name="T69" fmla="*/ 39 h 322"/>
                <a:gd name="T70" fmla="*/ 280 w 400"/>
                <a:gd name="T71" fmla="*/ 241 h 322"/>
                <a:gd name="T72" fmla="*/ 374 w 400"/>
                <a:gd name="T73" fmla="*/ 283 h 322"/>
                <a:gd name="T74" fmla="*/ 306 w 400"/>
                <a:gd name="T75" fmla="*/ 241 h 322"/>
                <a:gd name="T76" fmla="*/ 306 w 400"/>
                <a:gd name="T77" fmla="*/ 39 h 322"/>
                <a:gd name="T78" fmla="*/ 374 w 400"/>
                <a:gd name="T79" fmla="*/ 81 h 322"/>
                <a:gd name="T80" fmla="*/ 374 w 400"/>
                <a:gd name="T81" fmla="*/ 28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0" h="322">
                  <a:moveTo>
                    <a:pt x="393" y="61"/>
                  </a:moveTo>
                  <a:cubicBezTo>
                    <a:pt x="300" y="3"/>
                    <a:pt x="300" y="3"/>
                    <a:pt x="300" y="3"/>
                  </a:cubicBezTo>
                  <a:cubicBezTo>
                    <a:pt x="296" y="0"/>
                    <a:pt x="291" y="0"/>
                    <a:pt x="286" y="3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09" y="0"/>
                    <a:pt x="104" y="0"/>
                    <a:pt x="100" y="3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2" y="64"/>
                    <a:pt x="0" y="68"/>
                    <a:pt x="0" y="73"/>
                  </a:cubicBezTo>
                  <a:cubicBezTo>
                    <a:pt x="0" y="307"/>
                    <a:pt x="0" y="307"/>
                    <a:pt x="0" y="307"/>
                  </a:cubicBezTo>
                  <a:cubicBezTo>
                    <a:pt x="0" y="312"/>
                    <a:pt x="2" y="317"/>
                    <a:pt x="6" y="319"/>
                  </a:cubicBezTo>
                  <a:cubicBezTo>
                    <a:pt x="11" y="322"/>
                    <a:pt x="16" y="321"/>
                    <a:pt x="20" y="319"/>
                  </a:cubicBezTo>
                  <a:cubicBezTo>
                    <a:pt x="106" y="265"/>
                    <a:pt x="106" y="265"/>
                    <a:pt x="106" y="265"/>
                  </a:cubicBezTo>
                  <a:cubicBezTo>
                    <a:pt x="193" y="319"/>
                    <a:pt x="193" y="319"/>
                    <a:pt x="193" y="319"/>
                  </a:cubicBezTo>
                  <a:cubicBezTo>
                    <a:pt x="197" y="322"/>
                    <a:pt x="202" y="322"/>
                    <a:pt x="207" y="31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380" y="319"/>
                    <a:pt x="380" y="319"/>
                    <a:pt x="380" y="319"/>
                  </a:cubicBezTo>
                  <a:cubicBezTo>
                    <a:pt x="382" y="320"/>
                    <a:pt x="384" y="321"/>
                    <a:pt x="387" y="321"/>
                  </a:cubicBezTo>
                  <a:cubicBezTo>
                    <a:pt x="389" y="321"/>
                    <a:pt x="391" y="320"/>
                    <a:pt x="393" y="319"/>
                  </a:cubicBezTo>
                  <a:cubicBezTo>
                    <a:pt x="397" y="317"/>
                    <a:pt x="400" y="312"/>
                    <a:pt x="400" y="307"/>
                  </a:cubicBezTo>
                  <a:cubicBezTo>
                    <a:pt x="400" y="73"/>
                    <a:pt x="400" y="73"/>
                    <a:pt x="400" y="73"/>
                  </a:cubicBezTo>
                  <a:cubicBezTo>
                    <a:pt x="400" y="68"/>
                    <a:pt x="397" y="64"/>
                    <a:pt x="393" y="61"/>
                  </a:cubicBezTo>
                  <a:close/>
                  <a:moveTo>
                    <a:pt x="93" y="241"/>
                  </a:moveTo>
                  <a:cubicBezTo>
                    <a:pt x="26" y="283"/>
                    <a:pt x="26" y="283"/>
                    <a:pt x="26" y="283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93" y="39"/>
                    <a:pt x="93" y="39"/>
                    <a:pt x="93" y="39"/>
                  </a:cubicBezTo>
                  <a:lnTo>
                    <a:pt x="93" y="241"/>
                  </a:lnTo>
                  <a:close/>
                  <a:moveTo>
                    <a:pt x="187" y="283"/>
                  </a:moveTo>
                  <a:cubicBezTo>
                    <a:pt x="119" y="241"/>
                    <a:pt x="119" y="241"/>
                    <a:pt x="119" y="241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87" y="81"/>
                    <a:pt x="187" y="81"/>
                    <a:pt x="187" y="81"/>
                  </a:cubicBezTo>
                  <a:lnTo>
                    <a:pt x="187" y="283"/>
                  </a:lnTo>
                  <a:close/>
                  <a:moveTo>
                    <a:pt x="280" y="241"/>
                  </a:moveTo>
                  <a:cubicBezTo>
                    <a:pt x="213" y="283"/>
                    <a:pt x="213" y="283"/>
                    <a:pt x="213" y="283"/>
                  </a:cubicBezTo>
                  <a:cubicBezTo>
                    <a:pt x="213" y="81"/>
                    <a:pt x="213" y="81"/>
                    <a:pt x="213" y="81"/>
                  </a:cubicBezTo>
                  <a:cubicBezTo>
                    <a:pt x="280" y="39"/>
                    <a:pt x="280" y="39"/>
                    <a:pt x="280" y="39"/>
                  </a:cubicBezTo>
                  <a:lnTo>
                    <a:pt x="280" y="241"/>
                  </a:lnTo>
                  <a:close/>
                  <a:moveTo>
                    <a:pt x="374" y="283"/>
                  </a:moveTo>
                  <a:cubicBezTo>
                    <a:pt x="306" y="241"/>
                    <a:pt x="306" y="241"/>
                    <a:pt x="306" y="241"/>
                  </a:cubicBezTo>
                  <a:cubicBezTo>
                    <a:pt x="306" y="39"/>
                    <a:pt x="306" y="39"/>
                    <a:pt x="306" y="39"/>
                  </a:cubicBezTo>
                  <a:cubicBezTo>
                    <a:pt x="374" y="81"/>
                    <a:pt x="374" y="81"/>
                    <a:pt x="374" y="81"/>
                  </a:cubicBezTo>
                  <a:lnTo>
                    <a:pt x="374" y="2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3"/>
            <p:cNvSpPr>
              <a:spLocks noEditPoints="1"/>
            </p:cNvSpPr>
            <p:nvPr/>
          </p:nvSpPr>
          <p:spPr bwMode="auto">
            <a:xfrm>
              <a:off x="6665323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228261" y="4171444"/>
            <a:ext cx="436704" cy="436704"/>
            <a:chOff x="7740352" y="3562825"/>
            <a:chExt cx="587140" cy="587140"/>
          </a:xfrm>
          <a:solidFill>
            <a:schemeClr val="bg1"/>
          </a:solidFill>
        </p:grpSpPr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7740352" y="3562825"/>
              <a:ext cx="587140" cy="587140"/>
            </a:xfrm>
            <a:custGeom>
              <a:avLst/>
              <a:gdLst>
                <a:gd name="T0" fmla="*/ 192 w 384"/>
                <a:gd name="T1" fmla="*/ 0 h 384"/>
                <a:gd name="T2" fmla="*/ 0 w 384"/>
                <a:gd name="T3" fmla="*/ 192 h 384"/>
                <a:gd name="T4" fmla="*/ 192 w 384"/>
                <a:gd name="T5" fmla="*/ 384 h 384"/>
                <a:gd name="T6" fmla="*/ 384 w 384"/>
                <a:gd name="T7" fmla="*/ 192 h 384"/>
                <a:gd name="T8" fmla="*/ 192 w 384"/>
                <a:gd name="T9" fmla="*/ 0 h 384"/>
                <a:gd name="T10" fmla="*/ 192 w 384"/>
                <a:gd name="T11" fmla="*/ 349 h 384"/>
                <a:gd name="T12" fmla="*/ 35 w 384"/>
                <a:gd name="T13" fmla="*/ 192 h 384"/>
                <a:gd name="T14" fmla="*/ 192 w 384"/>
                <a:gd name="T15" fmla="*/ 35 h 384"/>
                <a:gd name="T16" fmla="*/ 349 w 384"/>
                <a:gd name="T17" fmla="*/ 192 h 384"/>
                <a:gd name="T18" fmla="*/ 192 w 384"/>
                <a:gd name="T19" fmla="*/ 34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0"/>
                  </a:moveTo>
                  <a:cubicBezTo>
                    <a:pt x="86" y="0"/>
                    <a:pt x="0" y="86"/>
                    <a:pt x="0" y="192"/>
                  </a:cubicBezTo>
                  <a:cubicBezTo>
                    <a:pt x="0" y="298"/>
                    <a:pt x="86" y="384"/>
                    <a:pt x="192" y="384"/>
                  </a:cubicBezTo>
                  <a:cubicBezTo>
                    <a:pt x="298" y="384"/>
                    <a:pt x="384" y="298"/>
                    <a:pt x="384" y="192"/>
                  </a:cubicBezTo>
                  <a:cubicBezTo>
                    <a:pt x="384" y="86"/>
                    <a:pt x="298" y="0"/>
                    <a:pt x="192" y="0"/>
                  </a:cubicBezTo>
                  <a:close/>
                  <a:moveTo>
                    <a:pt x="192" y="349"/>
                  </a:moveTo>
                  <a:cubicBezTo>
                    <a:pt x="105" y="349"/>
                    <a:pt x="35" y="278"/>
                    <a:pt x="35" y="192"/>
                  </a:cubicBezTo>
                  <a:cubicBezTo>
                    <a:pt x="35" y="105"/>
                    <a:pt x="105" y="35"/>
                    <a:pt x="192" y="35"/>
                  </a:cubicBezTo>
                  <a:cubicBezTo>
                    <a:pt x="278" y="35"/>
                    <a:pt x="349" y="105"/>
                    <a:pt x="349" y="192"/>
                  </a:cubicBezTo>
                  <a:cubicBezTo>
                    <a:pt x="349" y="278"/>
                    <a:pt x="278" y="349"/>
                    <a:pt x="192" y="3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7"/>
            <p:cNvSpPr>
              <a:spLocks noEditPoints="1"/>
            </p:cNvSpPr>
            <p:nvPr/>
          </p:nvSpPr>
          <p:spPr bwMode="auto">
            <a:xfrm>
              <a:off x="7931746" y="3722078"/>
              <a:ext cx="204352" cy="268635"/>
            </a:xfrm>
            <a:custGeom>
              <a:avLst/>
              <a:gdLst>
                <a:gd name="T0" fmla="*/ 96 w 256"/>
                <a:gd name="T1" fmla="*/ 48 h 336"/>
                <a:gd name="T2" fmla="*/ 48 w 256"/>
                <a:gd name="T3" fmla="*/ 0 h 336"/>
                <a:gd name="T4" fmla="*/ 0 w 256"/>
                <a:gd name="T5" fmla="*/ 48 h 336"/>
                <a:gd name="T6" fmla="*/ 29 w 256"/>
                <a:gd name="T7" fmla="*/ 92 h 336"/>
                <a:gd name="T8" fmla="*/ 29 w 256"/>
                <a:gd name="T9" fmla="*/ 244 h 336"/>
                <a:gd name="T10" fmla="*/ 0 w 256"/>
                <a:gd name="T11" fmla="*/ 288 h 336"/>
                <a:gd name="T12" fmla="*/ 48 w 256"/>
                <a:gd name="T13" fmla="*/ 336 h 336"/>
                <a:gd name="T14" fmla="*/ 96 w 256"/>
                <a:gd name="T15" fmla="*/ 288 h 336"/>
                <a:gd name="T16" fmla="*/ 67 w 256"/>
                <a:gd name="T17" fmla="*/ 244 h 336"/>
                <a:gd name="T18" fmla="*/ 67 w 256"/>
                <a:gd name="T19" fmla="*/ 92 h 336"/>
                <a:gd name="T20" fmla="*/ 96 w 256"/>
                <a:gd name="T21" fmla="*/ 48 h 336"/>
                <a:gd name="T22" fmla="*/ 75 w 256"/>
                <a:gd name="T23" fmla="*/ 288 h 336"/>
                <a:gd name="T24" fmla="*/ 48 w 256"/>
                <a:gd name="T25" fmla="*/ 316 h 336"/>
                <a:gd name="T26" fmla="*/ 20 w 256"/>
                <a:gd name="T27" fmla="*/ 288 h 336"/>
                <a:gd name="T28" fmla="*/ 48 w 256"/>
                <a:gd name="T29" fmla="*/ 260 h 336"/>
                <a:gd name="T30" fmla="*/ 75 w 256"/>
                <a:gd name="T31" fmla="*/ 288 h 336"/>
                <a:gd name="T32" fmla="*/ 48 w 256"/>
                <a:gd name="T33" fmla="*/ 76 h 336"/>
                <a:gd name="T34" fmla="*/ 20 w 256"/>
                <a:gd name="T35" fmla="*/ 48 h 336"/>
                <a:gd name="T36" fmla="*/ 48 w 256"/>
                <a:gd name="T37" fmla="*/ 20 h 336"/>
                <a:gd name="T38" fmla="*/ 75 w 256"/>
                <a:gd name="T39" fmla="*/ 48 h 336"/>
                <a:gd name="T40" fmla="*/ 48 w 256"/>
                <a:gd name="T41" fmla="*/ 76 h 336"/>
                <a:gd name="T42" fmla="*/ 227 w 256"/>
                <a:gd name="T43" fmla="*/ 244 h 336"/>
                <a:gd name="T44" fmla="*/ 227 w 256"/>
                <a:gd name="T45" fmla="*/ 92 h 336"/>
                <a:gd name="T46" fmla="*/ 256 w 256"/>
                <a:gd name="T47" fmla="*/ 48 h 336"/>
                <a:gd name="T48" fmla="*/ 208 w 256"/>
                <a:gd name="T49" fmla="*/ 0 h 336"/>
                <a:gd name="T50" fmla="*/ 160 w 256"/>
                <a:gd name="T51" fmla="*/ 48 h 336"/>
                <a:gd name="T52" fmla="*/ 189 w 256"/>
                <a:gd name="T53" fmla="*/ 92 h 336"/>
                <a:gd name="T54" fmla="*/ 189 w 256"/>
                <a:gd name="T55" fmla="*/ 244 h 336"/>
                <a:gd name="T56" fmla="*/ 160 w 256"/>
                <a:gd name="T57" fmla="*/ 288 h 336"/>
                <a:gd name="T58" fmla="*/ 208 w 256"/>
                <a:gd name="T59" fmla="*/ 336 h 336"/>
                <a:gd name="T60" fmla="*/ 256 w 256"/>
                <a:gd name="T61" fmla="*/ 288 h 336"/>
                <a:gd name="T62" fmla="*/ 227 w 256"/>
                <a:gd name="T63" fmla="*/ 244 h 336"/>
                <a:gd name="T64" fmla="*/ 180 w 256"/>
                <a:gd name="T65" fmla="*/ 48 h 336"/>
                <a:gd name="T66" fmla="*/ 208 w 256"/>
                <a:gd name="T67" fmla="*/ 20 h 336"/>
                <a:gd name="T68" fmla="*/ 235 w 256"/>
                <a:gd name="T69" fmla="*/ 48 h 336"/>
                <a:gd name="T70" fmla="*/ 208 w 256"/>
                <a:gd name="T71" fmla="*/ 76 h 336"/>
                <a:gd name="T72" fmla="*/ 180 w 256"/>
                <a:gd name="T73" fmla="*/ 48 h 336"/>
                <a:gd name="T74" fmla="*/ 208 w 256"/>
                <a:gd name="T75" fmla="*/ 316 h 336"/>
                <a:gd name="T76" fmla="*/ 180 w 256"/>
                <a:gd name="T77" fmla="*/ 288 h 336"/>
                <a:gd name="T78" fmla="*/ 208 w 256"/>
                <a:gd name="T79" fmla="*/ 260 h 336"/>
                <a:gd name="T80" fmla="*/ 235 w 256"/>
                <a:gd name="T81" fmla="*/ 288 h 336"/>
                <a:gd name="T82" fmla="*/ 208 w 256"/>
                <a:gd name="T83" fmla="*/ 31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6" h="336">
                  <a:moveTo>
                    <a:pt x="96" y="48"/>
                  </a:moveTo>
                  <a:cubicBezTo>
                    <a:pt x="96" y="21"/>
                    <a:pt x="74" y="0"/>
                    <a:pt x="48" y="0"/>
                  </a:cubicBezTo>
                  <a:cubicBezTo>
                    <a:pt x="21" y="0"/>
                    <a:pt x="0" y="21"/>
                    <a:pt x="0" y="48"/>
                  </a:cubicBezTo>
                  <a:cubicBezTo>
                    <a:pt x="0" y="68"/>
                    <a:pt x="12" y="85"/>
                    <a:pt x="29" y="92"/>
                  </a:cubicBezTo>
                  <a:cubicBezTo>
                    <a:pt x="29" y="244"/>
                    <a:pt x="29" y="244"/>
                    <a:pt x="29" y="244"/>
                  </a:cubicBezTo>
                  <a:cubicBezTo>
                    <a:pt x="12" y="251"/>
                    <a:pt x="0" y="268"/>
                    <a:pt x="0" y="288"/>
                  </a:cubicBezTo>
                  <a:cubicBezTo>
                    <a:pt x="0" y="314"/>
                    <a:pt x="21" y="336"/>
                    <a:pt x="48" y="336"/>
                  </a:cubicBezTo>
                  <a:cubicBezTo>
                    <a:pt x="74" y="336"/>
                    <a:pt x="96" y="314"/>
                    <a:pt x="96" y="288"/>
                  </a:cubicBezTo>
                  <a:cubicBezTo>
                    <a:pt x="96" y="268"/>
                    <a:pt x="84" y="251"/>
                    <a:pt x="67" y="244"/>
                  </a:cubicBezTo>
                  <a:cubicBezTo>
                    <a:pt x="67" y="92"/>
                    <a:pt x="67" y="92"/>
                    <a:pt x="67" y="92"/>
                  </a:cubicBezTo>
                  <a:cubicBezTo>
                    <a:pt x="84" y="85"/>
                    <a:pt x="96" y="68"/>
                    <a:pt x="96" y="48"/>
                  </a:cubicBezTo>
                  <a:close/>
                  <a:moveTo>
                    <a:pt x="75" y="288"/>
                  </a:moveTo>
                  <a:cubicBezTo>
                    <a:pt x="75" y="303"/>
                    <a:pt x="63" y="316"/>
                    <a:pt x="48" y="316"/>
                  </a:cubicBezTo>
                  <a:cubicBezTo>
                    <a:pt x="32" y="316"/>
                    <a:pt x="20" y="303"/>
                    <a:pt x="20" y="288"/>
                  </a:cubicBezTo>
                  <a:cubicBezTo>
                    <a:pt x="20" y="273"/>
                    <a:pt x="32" y="260"/>
                    <a:pt x="48" y="260"/>
                  </a:cubicBezTo>
                  <a:cubicBezTo>
                    <a:pt x="63" y="260"/>
                    <a:pt x="75" y="273"/>
                    <a:pt x="75" y="288"/>
                  </a:cubicBezTo>
                  <a:close/>
                  <a:moveTo>
                    <a:pt x="48" y="76"/>
                  </a:moveTo>
                  <a:cubicBezTo>
                    <a:pt x="32" y="76"/>
                    <a:pt x="20" y="63"/>
                    <a:pt x="20" y="48"/>
                  </a:cubicBezTo>
                  <a:cubicBezTo>
                    <a:pt x="20" y="33"/>
                    <a:pt x="32" y="20"/>
                    <a:pt x="48" y="20"/>
                  </a:cubicBezTo>
                  <a:cubicBezTo>
                    <a:pt x="63" y="20"/>
                    <a:pt x="75" y="33"/>
                    <a:pt x="75" y="48"/>
                  </a:cubicBezTo>
                  <a:cubicBezTo>
                    <a:pt x="75" y="63"/>
                    <a:pt x="63" y="76"/>
                    <a:pt x="48" y="76"/>
                  </a:cubicBezTo>
                  <a:close/>
                  <a:moveTo>
                    <a:pt x="227" y="244"/>
                  </a:moveTo>
                  <a:cubicBezTo>
                    <a:pt x="227" y="92"/>
                    <a:pt x="227" y="92"/>
                    <a:pt x="227" y="92"/>
                  </a:cubicBezTo>
                  <a:cubicBezTo>
                    <a:pt x="244" y="85"/>
                    <a:pt x="256" y="68"/>
                    <a:pt x="256" y="48"/>
                  </a:cubicBezTo>
                  <a:cubicBezTo>
                    <a:pt x="256" y="21"/>
                    <a:pt x="234" y="0"/>
                    <a:pt x="208" y="0"/>
                  </a:cubicBezTo>
                  <a:cubicBezTo>
                    <a:pt x="181" y="0"/>
                    <a:pt x="160" y="21"/>
                    <a:pt x="160" y="48"/>
                  </a:cubicBezTo>
                  <a:cubicBezTo>
                    <a:pt x="160" y="68"/>
                    <a:pt x="172" y="85"/>
                    <a:pt x="189" y="92"/>
                  </a:cubicBezTo>
                  <a:cubicBezTo>
                    <a:pt x="189" y="244"/>
                    <a:pt x="189" y="244"/>
                    <a:pt x="189" y="244"/>
                  </a:cubicBezTo>
                  <a:cubicBezTo>
                    <a:pt x="172" y="251"/>
                    <a:pt x="160" y="268"/>
                    <a:pt x="160" y="288"/>
                  </a:cubicBezTo>
                  <a:cubicBezTo>
                    <a:pt x="160" y="314"/>
                    <a:pt x="181" y="336"/>
                    <a:pt x="208" y="336"/>
                  </a:cubicBezTo>
                  <a:cubicBezTo>
                    <a:pt x="234" y="336"/>
                    <a:pt x="256" y="314"/>
                    <a:pt x="256" y="288"/>
                  </a:cubicBezTo>
                  <a:cubicBezTo>
                    <a:pt x="256" y="268"/>
                    <a:pt x="244" y="251"/>
                    <a:pt x="227" y="244"/>
                  </a:cubicBezTo>
                  <a:close/>
                  <a:moveTo>
                    <a:pt x="180" y="48"/>
                  </a:moveTo>
                  <a:cubicBezTo>
                    <a:pt x="180" y="33"/>
                    <a:pt x="192" y="20"/>
                    <a:pt x="208" y="20"/>
                  </a:cubicBezTo>
                  <a:cubicBezTo>
                    <a:pt x="223" y="20"/>
                    <a:pt x="235" y="33"/>
                    <a:pt x="235" y="48"/>
                  </a:cubicBezTo>
                  <a:cubicBezTo>
                    <a:pt x="235" y="63"/>
                    <a:pt x="223" y="76"/>
                    <a:pt x="208" y="76"/>
                  </a:cubicBezTo>
                  <a:cubicBezTo>
                    <a:pt x="192" y="76"/>
                    <a:pt x="180" y="63"/>
                    <a:pt x="180" y="48"/>
                  </a:cubicBezTo>
                  <a:close/>
                  <a:moveTo>
                    <a:pt x="208" y="316"/>
                  </a:moveTo>
                  <a:cubicBezTo>
                    <a:pt x="192" y="316"/>
                    <a:pt x="180" y="303"/>
                    <a:pt x="180" y="288"/>
                  </a:cubicBezTo>
                  <a:cubicBezTo>
                    <a:pt x="180" y="273"/>
                    <a:pt x="192" y="260"/>
                    <a:pt x="208" y="260"/>
                  </a:cubicBezTo>
                  <a:cubicBezTo>
                    <a:pt x="223" y="260"/>
                    <a:pt x="235" y="273"/>
                    <a:pt x="235" y="288"/>
                  </a:cubicBezTo>
                  <a:cubicBezTo>
                    <a:pt x="235" y="303"/>
                    <a:pt x="223" y="316"/>
                    <a:pt x="208" y="3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05484" tIns="52741" rIns="105484" bIns="52741" numCol="1" anchor="t" anchorCtr="0" compatLnSpc="1"/>
            <a:lstStyle/>
            <a:p>
              <a:pPr algn="just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sz="9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Content Placeholder 2"/>
          <p:cNvSpPr txBox="1"/>
          <p:nvPr/>
        </p:nvSpPr>
        <p:spPr>
          <a:xfrm>
            <a:off x="1028775" y="2177833"/>
            <a:ext cx="4824536" cy="3526723"/>
          </a:xfrm>
          <a:prstGeom prst="rect">
            <a:avLst/>
          </a:prstGeom>
        </p:spPr>
        <p:txBody>
          <a:bodyPr vert="horz" lIns="105484" tIns="52741" rIns="105484" bIns="527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2400" b="1" smtClean="0">
                <a:solidFill>
                  <a:schemeClr val="tx1"/>
                </a:solidFill>
              </a:rPr>
              <a:t>复习名著的纸质资料：</a:t>
            </a:r>
            <a:endParaRPr lang="en-US" altLang="zh-CN" sz="2400" b="1" smtClean="0">
              <a:solidFill>
                <a:schemeClr val="tx1"/>
              </a:solidFill>
            </a:endParaRPr>
          </a:p>
          <a:p>
            <a:pPr>
              <a:buNone/>
            </a:pPr>
            <a:r>
              <a:rPr lang="zh-CN" altLang="zh-CN" sz="2400" b="1" smtClean="0">
                <a:solidFill>
                  <a:schemeClr val="tx1"/>
                </a:solidFill>
              </a:rPr>
              <a:t>中考达标学案</a:t>
            </a:r>
            <a:r>
              <a:rPr lang="en-US" altLang="zh-CN" sz="2400" b="1" smtClean="0">
                <a:solidFill>
                  <a:schemeClr val="tx1"/>
                </a:solidFill>
              </a:rPr>
              <a:t>-</a:t>
            </a:r>
            <a:r>
              <a:rPr lang="zh-CN" altLang="zh-CN" sz="2400" b="1" smtClean="0">
                <a:solidFill>
                  <a:schemeClr val="tx1"/>
                </a:solidFill>
              </a:rPr>
              <a:t>名著解读一点通解读本、万唯中考、高高手等</a:t>
            </a:r>
            <a:endParaRPr lang="en-US" altLang="zh-CN" sz="2400" b="1" smtClean="0">
              <a:solidFill>
                <a:schemeClr val="tx1"/>
              </a:solidFill>
            </a:endParaRPr>
          </a:p>
          <a:p>
            <a:pPr>
              <a:buNone/>
            </a:pPr>
            <a:endParaRPr lang="zh-CN" altLang="zh-CN" sz="2400" b="1" u="sng" smtClean="0">
              <a:solidFill>
                <a:schemeClr val="tx1"/>
              </a:solidFill>
            </a:endParaRPr>
          </a:p>
          <a:p>
            <a:r>
              <a:rPr lang="zh-CN" altLang="zh-CN" sz="2400" b="1" smtClean="0">
                <a:solidFill>
                  <a:schemeClr val="tx1"/>
                </a:solidFill>
              </a:rPr>
              <a:t>公众号：中小学写作教学、松花语文</a:t>
            </a:r>
            <a:endParaRPr lang="zh-CN" altLang="zh-CN" sz="2400" b="1" u="sng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 advTm="18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/>
          <p:nvPr/>
        </p:nvGrpSpPr>
        <p:grpSpPr>
          <a:xfrm>
            <a:off x="5600322" y="1966105"/>
            <a:ext cx="1549133" cy="858132"/>
            <a:chOff x="1006929" y="751325"/>
            <a:chExt cx="10178143" cy="2310901"/>
          </a:xfrm>
        </p:grpSpPr>
        <p:sp>
          <p:nvSpPr>
            <p:cNvPr id="12" name="矩形 11"/>
            <p:cNvSpPr/>
            <p:nvPr/>
          </p:nvSpPr>
          <p:spPr>
            <a:xfrm>
              <a:off x="1006929" y="1105638"/>
              <a:ext cx="10178143" cy="1956588"/>
            </a:xfrm>
            <a:prstGeom prst="rect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3784488" y="751325"/>
              <a:ext cx="4751649" cy="7086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5919384" y="1607356"/>
            <a:ext cx="1019982" cy="774474"/>
          </a:xfrm>
          <a:prstGeom prst="rect">
            <a:avLst/>
          </a:prstGeom>
          <a:noFill/>
        </p:spPr>
        <p:txBody>
          <a:bodyPr wrap="square" lIns="96423" tIns="48212" rIns="96423" bIns="48212" rtlCol="0">
            <a:spAutoFit/>
          </a:bodyPr>
          <a:lstStyle/>
          <a:p>
            <a:pPr algn="ctr"/>
            <a:r>
              <a:rPr lang="en-US" altLang="zh-CN" sz="4400" smtClean="0">
                <a:solidFill>
                  <a:schemeClr val="accent1"/>
                </a:solidFill>
                <a:latin typeface="DFKai-SB" pitchFamily="65" charset="-120"/>
                <a:ea typeface="DFKai-SB" pitchFamily="65" charset="-120"/>
              </a:rPr>
              <a:t>05</a:t>
            </a:r>
            <a:endParaRPr lang="zh-CN" altLang="en-US" sz="4400">
              <a:solidFill>
                <a:schemeClr val="accent1"/>
              </a:solidFill>
              <a:latin typeface="DFKai-SB" pitchFamily="65" charset="-120"/>
              <a:ea typeface="DFKai-SB" pitchFamily="65" charset="-12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341143" y="3087494"/>
            <a:ext cx="4608511" cy="651363"/>
          </a:xfrm>
          <a:prstGeom prst="rect">
            <a:avLst/>
          </a:prstGeom>
          <a:noFill/>
        </p:spPr>
        <p:txBody>
          <a:bodyPr wrap="square" lIns="96423" tIns="48212" rIns="96423" bIns="48212" rtlCol="0" anchor="ctr">
            <a:spAutoFit/>
          </a:bodyPr>
          <a:lstStyle/>
          <a:p>
            <a:pPr algn="dist"/>
            <a:r>
              <a:rPr lang="zh-CN" altLang="zh-CN" sz="3600" b="1" smtClean="0"/>
              <a:t>如何高效整理识记</a:t>
            </a:r>
            <a:endParaRPr lang="zh-CN" altLang="en-US" sz="3400">
              <a:solidFill>
                <a:schemeClr val="accent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9" name="Picture 2" descr="F:\b48216f46aad5c29cc0b755a63206473.png"/>
          <p:cNvPicPr>
            <a:picLocks noChangeAspect="1" noChangeArrowheads="1"/>
          </p:cNvPicPr>
          <p:nvPr/>
        </p:nvPicPr>
        <p:blipFill>
          <a:blip r:embed="rId2"/>
          <a:srcRect t="14819" r="6522"/>
          <a:stretch>
            <a:fillRect/>
          </a:stretch>
        </p:blipFill>
        <p:spPr bwMode="auto">
          <a:xfrm>
            <a:off x="308695" y="3052043"/>
            <a:ext cx="4587849" cy="4180607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8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b48216f46aad5c29cc0b755a63206473.png"/>
          <p:cNvPicPr>
            <a:picLocks noChangeAspect="1" noChangeArrowheads="1"/>
          </p:cNvPicPr>
          <p:nvPr/>
        </p:nvPicPr>
        <p:blipFill>
          <a:blip r:embed="rId2"/>
          <a:srcRect t="14819" r="6522"/>
          <a:stretch>
            <a:fillRect/>
          </a:stretch>
        </p:blipFill>
        <p:spPr bwMode="auto">
          <a:xfrm>
            <a:off x="0" y="1589658"/>
            <a:ext cx="6192688" cy="5642992"/>
          </a:xfrm>
          <a:prstGeom prst="rect">
            <a:avLst/>
          </a:prstGeom>
          <a:noFill/>
        </p:spPr>
      </p:pic>
      <p:sp>
        <p:nvSpPr>
          <p:cNvPr id="6" name="文本框 10"/>
          <p:cNvSpPr txBox="1"/>
          <p:nvPr/>
        </p:nvSpPr>
        <p:spPr>
          <a:xfrm>
            <a:off x="5205239" y="1168053"/>
            <a:ext cx="6912768" cy="450123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zh-CN" sz="2400" b="1" smtClean="0"/>
              <a:t>复习语文，应该要掌握有效的复习方法。方法一是应该梳理知识点。把掌握的字词以及成语俗语，还有要背诵的篇目整理到一起，可以用电脑打印下来。这样不仅能做到一目了然，又便于携带。方法二是应该做好规划。语文知识量比较大，复习时要将这些知识进行分配，依据学生的复习情况合理地规划到每一天当中。如去熟悉初中三年的每一篇课文的大概内容。方法三是应该找出重点难点、找出难以记住或者记忆不清的知识。复习中，那些理解准确的词语可以一带而过，理解上有问题的就需要重点记忆。在记忆方面或许是有些不足的，在中考中该得分的基础知识应该能不丢分。</a:t>
            </a:r>
            <a:endParaRPr lang="zh-CN" altLang="zh-CN" sz="2400" b="1" u="sng"/>
          </a:p>
        </p:txBody>
      </p:sp>
    </p:spTree>
  </p:cSld>
  <p:clrMapOvr>
    <a:masterClrMapping/>
  </p:clrMapOvr>
  <p:transition spd="slow" advTm="18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4"/>
          <p:cNvGrpSpPr/>
          <p:nvPr/>
        </p:nvGrpSpPr>
        <p:grpSpPr>
          <a:xfrm>
            <a:off x="5600322" y="1966105"/>
            <a:ext cx="1549133" cy="858132"/>
            <a:chOff x="1006929" y="751325"/>
            <a:chExt cx="10178143" cy="2310901"/>
          </a:xfrm>
        </p:grpSpPr>
        <p:sp>
          <p:nvSpPr>
            <p:cNvPr id="12" name="矩形 11"/>
            <p:cNvSpPr/>
            <p:nvPr/>
          </p:nvSpPr>
          <p:spPr>
            <a:xfrm>
              <a:off x="1006929" y="1105638"/>
              <a:ext cx="10178143" cy="1956588"/>
            </a:xfrm>
            <a:prstGeom prst="rect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3784488" y="751325"/>
              <a:ext cx="4751649" cy="7086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5910690" y="1613876"/>
            <a:ext cx="947974" cy="836029"/>
          </a:xfrm>
          <a:prstGeom prst="rect">
            <a:avLst/>
          </a:prstGeom>
          <a:noFill/>
        </p:spPr>
        <p:txBody>
          <a:bodyPr wrap="square" lIns="96423" tIns="48212" rIns="96423" bIns="48212" rtlCol="0">
            <a:spAutoFit/>
          </a:bodyPr>
          <a:lstStyle/>
          <a:p>
            <a:pPr algn="ctr"/>
            <a:r>
              <a:rPr lang="en-US" altLang="zh-CN" sz="4800" smtClean="0">
                <a:solidFill>
                  <a:schemeClr val="accent1"/>
                </a:solidFill>
                <a:latin typeface="DFKai-SB" pitchFamily="65" charset="-120"/>
                <a:ea typeface="DFKai-SB" pitchFamily="65" charset="-120"/>
              </a:rPr>
              <a:t>01</a:t>
            </a:r>
            <a:endParaRPr lang="zh-CN" altLang="en-US" sz="4800">
              <a:solidFill>
                <a:schemeClr val="accent1"/>
              </a:solidFill>
              <a:latin typeface="DFKai-SB" pitchFamily="65" charset="-120"/>
              <a:ea typeface="DFKai-SB" pitchFamily="65" charset="-120"/>
            </a:endParaRPr>
          </a:p>
        </p:txBody>
      </p:sp>
      <p:pic>
        <p:nvPicPr>
          <p:cNvPr id="15" name="Picture 2" descr="F:\b48216f46aad5c29cc0b755a63206473.png"/>
          <p:cNvPicPr>
            <a:picLocks noChangeAspect="1" noChangeArrowheads="1"/>
          </p:cNvPicPr>
          <p:nvPr/>
        </p:nvPicPr>
        <p:blipFill>
          <a:blip r:embed="rId2"/>
          <a:srcRect t="14819" r="6522"/>
          <a:stretch>
            <a:fillRect/>
          </a:stretch>
        </p:blipFill>
        <p:spPr bwMode="auto">
          <a:xfrm>
            <a:off x="308695" y="3052043"/>
            <a:ext cx="4587849" cy="4180607"/>
          </a:xfrm>
          <a:prstGeom prst="rect">
            <a:avLst/>
          </a:prstGeom>
          <a:noFill/>
        </p:spPr>
      </p:pic>
      <p:sp>
        <p:nvSpPr>
          <p:cNvPr id="10" name="矩形 9"/>
          <p:cNvSpPr/>
          <p:nvPr/>
        </p:nvSpPr>
        <p:spPr>
          <a:xfrm>
            <a:off x="3405039" y="3112269"/>
            <a:ext cx="59046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3200" b="1" smtClean="0"/>
              <a:t>语文基础部分考题分类简述</a:t>
            </a:r>
            <a:endParaRPr lang="en-US" altLang="zh-CN" sz="320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 advTm="18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74821" y="1445953"/>
            <a:ext cx="4011895" cy="2450259"/>
          </a:xfrm>
          <a:prstGeom prst="rect">
            <a:avLst/>
          </a:prstGeom>
          <a:blipFill dpi="0"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8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74821" y="3946416"/>
            <a:ext cx="4011895" cy="18090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8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809658" y="5909406"/>
            <a:ext cx="11236161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741691" y="4369403"/>
            <a:ext cx="3273278" cy="861774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zh-CN" sz="2800" smtClean="0"/>
              <a:t>借助汉语拼音认读汉字，正确书写汉字</a:t>
            </a:r>
            <a:endParaRPr lang="zh-CN" altLang="en-US" sz="2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448819" y="1445953"/>
            <a:ext cx="4011895" cy="2450259"/>
          </a:xfrm>
          <a:prstGeom prst="rect">
            <a:avLst/>
          </a:prstGeom>
          <a:blipFill dpi="0"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8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448819" y="3946416"/>
            <a:ext cx="4011895" cy="18090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8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29175" y="4406338"/>
            <a:ext cx="3744416" cy="861774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zh-CN" sz="2800" smtClean="0"/>
              <a:t>文段中含有错别字，需要学生找出来并订正</a:t>
            </a:r>
            <a:endParaRPr lang="zh-CN" altLang="en-US" sz="2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8522818" y="1445953"/>
            <a:ext cx="4011895" cy="2450259"/>
          </a:xfrm>
          <a:prstGeom prst="rect">
            <a:avLst/>
          </a:prstGeom>
          <a:blipFill dpi="0"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8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8522818" y="3946416"/>
            <a:ext cx="4011895" cy="180908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8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889693" y="4406338"/>
            <a:ext cx="3273278" cy="43088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zh-CN" sz="2800" smtClean="0"/>
              <a:t>根据意思写出成语</a:t>
            </a:r>
            <a:endParaRPr lang="zh-CN" alt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341143" y="591989"/>
            <a:ext cx="47163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smtClean="0"/>
              <a:t>（一）汉字的认读与拼写</a:t>
            </a:r>
            <a:endParaRPr lang="zh-CN" altLang="en-US" sz="3200" b="1"/>
          </a:p>
        </p:txBody>
      </p:sp>
    </p:spTree>
  </p:cSld>
  <p:clrMapOvr>
    <a:masterClrMapping/>
  </p:clrMapOvr>
  <p:transition spd="slow" advTm="18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5" grpId="0"/>
      <p:bldP spid="17" grpId="0" animBg="1"/>
      <p:bldP spid="18" grpId="0" animBg="1"/>
      <p:bldP spid="19" grpId="0"/>
      <p:bldP spid="20" grpId="0" animBg="1"/>
      <p:bldP spid="21" grpId="0" animBg="1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6"/>
          <p:cNvSpPr>
            <a:spLocks noEditPoints="1"/>
          </p:cNvSpPr>
          <p:nvPr/>
        </p:nvSpPr>
        <p:spPr bwMode="auto">
          <a:xfrm>
            <a:off x="3982982" y="2884708"/>
            <a:ext cx="294787" cy="314020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11845" tIns="55922" rIns="111845" bIns="55922" numCol="1" anchor="t" anchorCtr="0" compatLnSpc="1"/>
          <a:lstStyle/>
          <a:p>
            <a:pPr>
              <a:lnSpc>
                <a:spcPct val="120000"/>
              </a:lnSpc>
            </a:pPr>
            <a:endParaRPr lang="en-US" sz="2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reeform 11"/>
          <p:cNvSpPr>
            <a:spLocks noEditPoints="1"/>
          </p:cNvSpPr>
          <p:nvPr/>
        </p:nvSpPr>
        <p:spPr bwMode="auto">
          <a:xfrm>
            <a:off x="3940412" y="3771106"/>
            <a:ext cx="379927" cy="380332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11845" tIns="55922" rIns="111845" bIns="55922" numCol="1" anchor="t" anchorCtr="0" compatLnSpc="1"/>
          <a:lstStyle/>
          <a:p>
            <a:pPr>
              <a:lnSpc>
                <a:spcPct val="120000"/>
              </a:lnSpc>
            </a:pPr>
            <a:endParaRPr lang="en-US" sz="2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Freeform 21"/>
          <p:cNvSpPr>
            <a:spLocks noEditPoints="1"/>
          </p:cNvSpPr>
          <p:nvPr/>
        </p:nvSpPr>
        <p:spPr bwMode="auto">
          <a:xfrm>
            <a:off x="3968548" y="4723858"/>
            <a:ext cx="323653" cy="324672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2" h="403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11845" tIns="55922" rIns="111845" bIns="55922" numCol="1" anchor="t" anchorCtr="0" compatLnSpc="1"/>
          <a:lstStyle/>
          <a:p>
            <a:pPr>
              <a:lnSpc>
                <a:spcPct val="120000"/>
              </a:lnSpc>
            </a:pPr>
            <a:endParaRPr lang="en-US" sz="2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Content Placeholder 2"/>
          <p:cNvSpPr txBox="1"/>
          <p:nvPr/>
        </p:nvSpPr>
        <p:spPr>
          <a:xfrm>
            <a:off x="6861423" y="1096045"/>
            <a:ext cx="5544616" cy="33793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1800" b="1" smtClean="0">
                <a:solidFill>
                  <a:schemeClr val="tx1"/>
                </a:solidFill>
                <a:cs typeface="Times New Roman" panose="02020603050405020304" pitchFamily="18" charset="0"/>
              </a:rPr>
              <a:t>(2019</a:t>
            </a:r>
            <a:r>
              <a:rPr lang="zh-CN" altLang="zh-CN" sz="1800" b="1" smtClean="0">
                <a:solidFill>
                  <a:schemeClr val="tx1"/>
                </a:solidFill>
                <a:cs typeface="Times New Roman" panose="02020603050405020304" pitchFamily="18" charset="0"/>
              </a:rPr>
              <a:t>台州</a:t>
            </a:r>
            <a:r>
              <a:rPr lang="en-US" altLang="zh-CN" sz="1800" b="1" smtClean="0">
                <a:solidFill>
                  <a:schemeClr val="tx1"/>
                </a:solidFill>
                <a:cs typeface="Times New Roman" panose="02020603050405020304" pitchFamily="18" charset="0"/>
              </a:rPr>
              <a:t>)</a:t>
            </a:r>
            <a:r>
              <a:rPr lang="zh-CN" altLang="zh-CN" sz="1800" b="1" smtClean="0">
                <a:solidFill>
                  <a:schemeClr val="tx1"/>
                </a:solidFill>
                <a:cs typeface="Times New Roman" panose="02020603050405020304" pitchFamily="18" charset="0"/>
              </a:rPr>
              <a:t>阅读下面文字，完成任务。</a:t>
            </a:r>
            <a:r>
              <a:rPr lang="en-US" altLang="zh-CN" sz="1800" b="1" smtClean="0">
                <a:solidFill>
                  <a:schemeClr val="tx1"/>
                </a:solidFill>
                <a:cs typeface="Times New Roman" panose="02020603050405020304" pitchFamily="18" charset="0"/>
              </a:rPr>
              <a:t>(6</a:t>
            </a:r>
            <a:r>
              <a:rPr lang="zh-CN" altLang="zh-CN" sz="1800" b="1" smtClean="0">
                <a:solidFill>
                  <a:schemeClr val="tx1"/>
                </a:solidFill>
                <a:cs typeface="Times New Roman" panose="02020603050405020304" pitchFamily="18" charset="0"/>
              </a:rPr>
              <a:t>分</a:t>
            </a:r>
            <a:r>
              <a:rPr lang="en-US" altLang="zh-CN" sz="1800" b="1" smtClean="0">
                <a:solidFill>
                  <a:schemeClr val="tx1"/>
                </a:solidFill>
                <a:cs typeface="Times New Roman" panose="02020603050405020304" pitchFamily="18" charset="0"/>
              </a:rPr>
              <a:t>)</a:t>
            </a:r>
            <a:endParaRPr lang="zh-CN" altLang="zh-CN" sz="1800" b="1" smtClean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sz="1800" b="1" smtClean="0">
                <a:solidFill>
                  <a:schemeClr val="tx1"/>
                </a:solidFill>
                <a:cs typeface="Times New Roman" panose="02020603050405020304" pitchFamily="18" charset="0"/>
              </a:rPr>
              <a:t>        </a:t>
            </a:r>
            <a:r>
              <a:rPr lang="zh-CN" altLang="zh-CN" sz="1800" b="1" smtClean="0">
                <a:solidFill>
                  <a:schemeClr val="tx1"/>
                </a:solidFill>
                <a:cs typeface="Times New Roman" panose="02020603050405020304" pitchFamily="18" charset="0"/>
              </a:rPr>
              <a:t>芒种为五月季。</a:t>
            </a:r>
            <a:r>
              <a:rPr lang="zh-CN" altLang="en-US" sz="1800" b="1" smtClean="0">
                <a:solidFill>
                  <a:schemeClr val="tx1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sz="1800" b="1" smtClean="0">
                <a:solidFill>
                  <a:schemeClr val="tx1"/>
                </a:solidFill>
                <a:cs typeface="Times New Roman" panose="02020603050405020304" pitchFamily="18" charset="0"/>
              </a:rPr>
              <a:t>芒</a:t>
            </a:r>
            <a:r>
              <a:rPr lang="zh-CN" altLang="en-US" sz="1800" b="1" smtClean="0">
                <a:solidFill>
                  <a:schemeClr val="tx1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sz="1800" b="1" smtClean="0">
                <a:solidFill>
                  <a:schemeClr val="tx1"/>
                </a:solidFill>
                <a:cs typeface="Times New Roman" panose="02020603050405020304" pitchFamily="18" charset="0"/>
              </a:rPr>
              <a:t>是指稻麦，麦子到此时为始熟，田野里开始</a:t>
            </a:r>
            <a:r>
              <a:rPr lang="en-US" altLang="zh-CN" sz="1800" b="1" smtClean="0">
                <a:solidFill>
                  <a:schemeClr val="tx1"/>
                </a:solidFill>
                <a:cs typeface="Times New Roman" panose="02020603050405020304" pitchFamily="18" charset="0"/>
              </a:rPr>
              <a:t>(mí)______</a:t>
            </a:r>
            <a:r>
              <a:rPr lang="zh-CN" altLang="zh-CN" sz="1800" b="1" smtClean="0">
                <a:solidFill>
                  <a:schemeClr val="tx1"/>
                </a:solidFill>
                <a:cs typeface="Times New Roman" panose="02020603050405020304" pitchFamily="18" charset="0"/>
              </a:rPr>
              <a:t>漫着新麦的清香；水稻过此时则不可种，稻田里也已一片新绿，令人心</a:t>
            </a:r>
            <a:r>
              <a:rPr lang="en-US" altLang="zh-CN" sz="1800" b="1" smtClean="0">
                <a:solidFill>
                  <a:schemeClr val="tx1"/>
                </a:solidFill>
                <a:cs typeface="Times New Roman" panose="02020603050405020304" pitchFamily="18" charset="0"/>
              </a:rPr>
              <a:t>(kuàn</a:t>
            </a:r>
            <a:r>
              <a:rPr lang="zh-CN" altLang="zh-CN" sz="1800" b="1" smtClean="0">
                <a:solidFill>
                  <a:schemeClr val="tx1"/>
                </a:solidFill>
                <a:cs typeface="Times New Roman" panose="02020603050405020304" pitchFamily="18" charset="0"/>
              </a:rPr>
              <a:t>ɡ</a:t>
            </a:r>
            <a:r>
              <a:rPr lang="en-US" altLang="zh-CN" sz="1800" b="1" smtClean="0">
                <a:solidFill>
                  <a:schemeClr val="tx1"/>
                </a:solidFill>
                <a:cs typeface="Times New Roman" panose="02020603050405020304" pitchFamily="18" charset="0"/>
              </a:rPr>
              <a:t>) ______</a:t>
            </a:r>
            <a:r>
              <a:rPr lang="zh-CN" altLang="zh-CN" sz="1800" b="1" smtClean="0">
                <a:solidFill>
                  <a:schemeClr val="tx1"/>
                </a:solidFill>
                <a:cs typeface="Times New Roman" panose="02020603050405020304" pitchFamily="18" charset="0"/>
              </a:rPr>
              <a:t>神</a:t>
            </a:r>
            <a:r>
              <a:rPr lang="en-US" altLang="zh-CN" sz="1800" b="1" smtClean="0">
                <a:solidFill>
                  <a:schemeClr val="tx1"/>
                </a:solidFill>
                <a:cs typeface="Times New Roman" panose="02020603050405020304" pitchFamily="18" charset="0"/>
              </a:rPr>
              <a:t>(yí)______</a:t>
            </a:r>
            <a:r>
              <a:rPr lang="zh-CN" altLang="zh-CN" sz="1800" b="1" smtClean="0">
                <a:solidFill>
                  <a:schemeClr val="tx1"/>
                </a:solidFill>
                <a:cs typeface="Times New Roman" panose="02020603050405020304" pitchFamily="18" charset="0"/>
              </a:rPr>
              <a:t>。此时草厚螳螂生，螳螂飞捷如马，故又称</a:t>
            </a:r>
            <a:r>
              <a:rPr lang="zh-CN" altLang="en-US" sz="1800" b="1" smtClean="0">
                <a:solidFill>
                  <a:schemeClr val="tx1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sz="1800" b="1" smtClean="0">
                <a:solidFill>
                  <a:schemeClr val="tx1"/>
                </a:solidFill>
                <a:cs typeface="Times New Roman" panose="02020603050405020304" pitchFamily="18" charset="0"/>
              </a:rPr>
              <a:t>飞马</a:t>
            </a:r>
            <a:r>
              <a:rPr lang="zh-CN" altLang="en-US" sz="1800" b="1" smtClean="0">
                <a:solidFill>
                  <a:schemeClr val="tx1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sz="1800" b="1" smtClean="0">
                <a:solidFill>
                  <a:schemeClr val="tx1"/>
                </a:solidFill>
                <a:cs typeface="Times New Roman" panose="02020603050405020304" pitchFamily="18" charset="0"/>
              </a:rPr>
              <a:t>，它是捕蝉高手，却总意识不到黄雀在后。螳螂两足如斧，故又称</a:t>
            </a:r>
            <a:r>
              <a:rPr lang="zh-CN" altLang="en-US" sz="1800" b="1" smtClean="0">
                <a:solidFill>
                  <a:schemeClr val="tx1"/>
                </a:solidFill>
                <a:cs typeface="Times New Roman" panose="02020603050405020304" pitchFamily="18" charset="0"/>
              </a:rPr>
              <a:t>“</a:t>
            </a:r>
            <a:r>
              <a:rPr lang="zh-CN" altLang="zh-CN" sz="1800" b="1" smtClean="0">
                <a:solidFill>
                  <a:schemeClr val="tx1"/>
                </a:solidFill>
                <a:cs typeface="Times New Roman" panose="02020603050405020304" pitchFamily="18" charset="0"/>
              </a:rPr>
              <a:t>斧虫</a:t>
            </a:r>
            <a:r>
              <a:rPr lang="zh-CN" altLang="en-US" sz="1800" b="1" smtClean="0">
                <a:solidFill>
                  <a:schemeClr val="tx1"/>
                </a:solidFill>
                <a:cs typeface="Times New Roman" panose="02020603050405020304" pitchFamily="18" charset="0"/>
              </a:rPr>
              <a:t>”</a:t>
            </a:r>
            <a:r>
              <a:rPr lang="zh-CN" altLang="zh-CN" sz="1800" b="1" smtClean="0">
                <a:solidFill>
                  <a:schemeClr val="tx1"/>
                </a:solidFill>
                <a:cs typeface="Times New Roman" panose="02020603050405020304" pitchFamily="18" charset="0"/>
              </a:rPr>
              <a:t>，这斧令它自以为螳臂能挡车，这实在是有些可笑。  </a:t>
            </a:r>
            <a:endParaRPr lang="zh-CN" altLang="zh-CN" sz="1800" b="1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23" name="Freeform 26"/>
          <p:cNvSpPr/>
          <p:nvPr/>
        </p:nvSpPr>
        <p:spPr bwMode="auto">
          <a:xfrm>
            <a:off x="3997160" y="5620908"/>
            <a:ext cx="266431" cy="276316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11845" tIns="55922" rIns="111845" bIns="55922" numCol="1" anchor="t" anchorCtr="0" compatLnSpc="1"/>
          <a:lstStyle/>
          <a:p>
            <a:pPr>
              <a:lnSpc>
                <a:spcPct val="120000"/>
              </a:lnSpc>
            </a:pPr>
            <a:endParaRPr lang="en-US" sz="22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1168053"/>
            <a:ext cx="6429375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b="1" smtClean="0">
                <a:cs typeface="Times New Roman" panose="02020603050405020304" pitchFamily="18" charset="0"/>
              </a:rPr>
              <a:t>(2019</a:t>
            </a:r>
            <a:r>
              <a:rPr lang="zh-CN" altLang="zh-CN" b="1" smtClean="0">
                <a:cs typeface="Times New Roman" panose="02020603050405020304" pitchFamily="18" charset="0"/>
              </a:rPr>
              <a:t>绍兴</a:t>
            </a:r>
            <a:r>
              <a:rPr lang="en-US" altLang="zh-CN" b="1" smtClean="0">
                <a:cs typeface="Times New Roman" panose="02020603050405020304" pitchFamily="18" charset="0"/>
              </a:rPr>
              <a:t>)</a:t>
            </a:r>
            <a:r>
              <a:rPr lang="zh-CN" altLang="zh-CN" b="1" smtClean="0">
                <a:cs typeface="Times New Roman" panose="02020603050405020304" pitchFamily="18" charset="0"/>
              </a:rPr>
              <a:t>阅读下面文字，按要求完成下列题目。</a:t>
            </a:r>
            <a:r>
              <a:rPr lang="en-US" altLang="zh-CN" b="1" smtClean="0">
                <a:cs typeface="Times New Roman" panose="02020603050405020304" pitchFamily="18" charset="0"/>
              </a:rPr>
              <a:t>(3</a:t>
            </a:r>
            <a:r>
              <a:rPr lang="zh-CN" altLang="zh-CN" b="1" smtClean="0">
                <a:cs typeface="Times New Roman" panose="02020603050405020304" pitchFamily="18" charset="0"/>
              </a:rPr>
              <a:t>分</a:t>
            </a:r>
            <a:r>
              <a:rPr lang="en-US" altLang="zh-CN" b="1" smtClean="0">
                <a:cs typeface="Times New Roman" panose="02020603050405020304" pitchFamily="18" charset="0"/>
              </a:rPr>
              <a:t>)</a:t>
            </a:r>
            <a:endParaRPr lang="zh-CN" altLang="zh-CN" b="1" smtClean="0"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b="1" smtClean="0">
                <a:cs typeface="Times New Roman" panose="02020603050405020304" pitchFamily="18" charset="0"/>
              </a:rPr>
              <a:t>       </a:t>
            </a:r>
            <a:r>
              <a:rPr lang="zh-CN" altLang="zh-CN" b="1" smtClean="0">
                <a:cs typeface="Times New Roman" panose="02020603050405020304" pitchFamily="18" charset="0"/>
              </a:rPr>
              <a:t>这里，鸣响着史前的风铃，流淌着远古的诗情，滋润着世事的沉浮；这里，有和畅</a:t>
            </a:r>
            <a:r>
              <a:rPr lang="en-US" altLang="zh-CN" b="1" smtClean="0">
                <a:cs typeface="Times New Roman" panose="02020603050405020304" pitchFamily="18" charset="0"/>
              </a:rPr>
              <a:t>(huì)______</a:t>
            </a:r>
            <a:r>
              <a:rPr lang="zh-CN" altLang="zh-CN" b="1" smtClean="0">
                <a:cs typeface="Times New Roman" panose="02020603050405020304" pitchFamily="18" charset="0"/>
              </a:rPr>
              <a:t>风、镜湖月影，有竞秀千岩、廊桥遗梦；这里，有枕河人家、黛瓦粉墙，有运河蜿蜒、乌篷咿呀</a:t>
            </a:r>
            <a:r>
              <a:rPr lang="en-US" altLang="zh-CN" b="1" smtClean="0">
                <a:cs typeface="Times New Roman" panose="02020603050405020304" pitchFamily="18" charset="0"/>
              </a:rPr>
              <a:t>……</a:t>
            </a:r>
            <a:r>
              <a:rPr lang="zh-CN" altLang="zh-CN" b="1" smtClean="0">
                <a:cs typeface="Times New Roman" panose="02020603050405020304" pitchFamily="18" charset="0"/>
              </a:rPr>
              <a:t>这里，一半是水一半是岸，错落有</a:t>
            </a:r>
            <a:r>
              <a:rPr lang="en-US" altLang="zh-CN" b="1" smtClean="0">
                <a:cs typeface="Times New Roman" panose="02020603050405020304" pitchFamily="18" charset="0"/>
              </a:rPr>
              <a:t>(zhì)______</a:t>
            </a:r>
            <a:r>
              <a:rPr lang="zh-CN" altLang="zh-CN" b="1" smtClean="0">
                <a:cs typeface="Times New Roman" panose="02020603050405020304" pitchFamily="18" charset="0"/>
              </a:rPr>
              <a:t>地镶嵌在华夏东南之隅，宛若一幅诗意浓郁的江南水墨，透达出她那深邃而</a:t>
            </a:r>
            <a:r>
              <a:rPr lang="zh-CN" altLang="en-US" b="1" smtClean="0">
                <a:cs typeface="Times New Roman" panose="02020603050405020304" pitchFamily="18" charset="0"/>
              </a:rPr>
              <a:t>       </a:t>
            </a:r>
            <a:r>
              <a:rPr lang="zh-CN" altLang="zh-CN" b="1" smtClean="0">
                <a:cs typeface="Times New Roman" panose="02020603050405020304" pitchFamily="18" charset="0"/>
              </a:rPr>
              <a:t>远的掌故逸事。她，就是蠡城绍兴。</a:t>
            </a:r>
          </a:p>
          <a:p>
            <a:pPr marL="0" indent="0" algn="r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b="1" smtClean="0">
                <a:cs typeface="Times New Roman" panose="02020603050405020304" pitchFamily="18" charset="0"/>
              </a:rPr>
              <a:t>(</a:t>
            </a:r>
            <a:r>
              <a:rPr lang="zh-CN" altLang="zh-CN" b="1" smtClean="0">
                <a:cs typeface="Times New Roman" panose="02020603050405020304" pitchFamily="18" charset="0"/>
              </a:rPr>
              <a:t>节选自《蠡城物语</a:t>
            </a:r>
            <a:r>
              <a:rPr lang="en-US" altLang="zh-CN" b="1" smtClean="0">
                <a:cs typeface="Times New Roman" panose="02020603050405020304" pitchFamily="18" charset="0"/>
              </a:rPr>
              <a:t>·</a:t>
            </a:r>
            <a:r>
              <a:rPr lang="zh-CN" altLang="zh-CN" b="1" smtClean="0">
                <a:cs typeface="Times New Roman" panose="02020603050405020304" pitchFamily="18" charset="0"/>
              </a:rPr>
              <a:t>序》</a:t>
            </a:r>
            <a:r>
              <a:rPr lang="en-US" altLang="zh-CN" b="1" smtClean="0">
                <a:cs typeface="Times New Roman" panose="02020603050405020304" pitchFamily="18" charset="0"/>
              </a:rPr>
              <a:t>)</a:t>
            </a:r>
            <a:endParaRPr lang="zh-CN" altLang="zh-CN" b="1"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Tm="18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3261023" y="1744117"/>
            <a:ext cx="6120680" cy="589808"/>
          </a:xfrm>
          <a:prstGeom prst="rect">
            <a:avLst/>
          </a:prstGeom>
          <a:noFill/>
        </p:spPr>
        <p:txBody>
          <a:bodyPr wrap="square" lIns="96423" tIns="48212" rIns="96423" bIns="48212" rtlCol="0" anchor="ctr">
            <a:spAutoFit/>
          </a:bodyPr>
          <a:lstStyle/>
          <a:p>
            <a:pPr algn="dist"/>
            <a:r>
              <a:rPr lang="zh-CN" altLang="en-US" sz="3200" b="1" smtClean="0"/>
              <a:t>（二）</a:t>
            </a:r>
            <a:r>
              <a:rPr lang="zh-CN" altLang="zh-CN" sz="3200" b="1" smtClean="0"/>
              <a:t>根据提示默写古诗文名句</a:t>
            </a:r>
            <a:endParaRPr lang="zh-CN" altLang="en-US" sz="3200" b="1">
              <a:solidFill>
                <a:schemeClr val="accent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9" name="Picture 2" descr="F:\b48216f46aad5c29cc0b755a63206473.png"/>
          <p:cNvPicPr>
            <a:picLocks noChangeAspect="1" noChangeArrowheads="1"/>
          </p:cNvPicPr>
          <p:nvPr/>
        </p:nvPicPr>
        <p:blipFill>
          <a:blip r:embed="rId2"/>
          <a:srcRect t="14819" r="6522"/>
          <a:stretch>
            <a:fillRect/>
          </a:stretch>
        </p:blipFill>
        <p:spPr bwMode="auto">
          <a:xfrm>
            <a:off x="308695" y="3052043"/>
            <a:ext cx="4587849" cy="4180607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8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74821" y="1445953"/>
            <a:ext cx="4011895" cy="2450259"/>
          </a:xfrm>
          <a:prstGeom prst="rect">
            <a:avLst/>
          </a:prstGeom>
          <a:blipFill dpi="0"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8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74821" y="3946416"/>
            <a:ext cx="4011895" cy="18090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zh-CN" altLang="en-US" sz="2400" b="1" smtClean="0">
                <a:solidFill>
                  <a:schemeClr val="tx1"/>
                </a:solidFill>
                <a:cs typeface="Times New Roman" panose="02020603050405020304" pitchFamily="18" charset="0"/>
              </a:rPr>
              <a:t>②</a:t>
            </a:r>
            <a:r>
              <a:rPr lang="zh-CN" altLang="zh-CN" sz="2400" b="1" smtClean="0">
                <a:solidFill>
                  <a:schemeClr val="tx1"/>
                </a:solidFill>
                <a:cs typeface="Times New Roman" panose="02020603050405020304" pitchFamily="18" charset="0"/>
              </a:rPr>
              <a:t>理解默写，按照题干中的要求，默写相关语句</a:t>
            </a:r>
            <a:endParaRPr lang="zh-CN" altLang="en-US" sz="2400" b="1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809658" y="5909406"/>
            <a:ext cx="11236161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52711" y="4048373"/>
            <a:ext cx="3273278" cy="369332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2400" b="1" smtClean="0">
                <a:cs typeface="Times New Roman" panose="02020603050405020304" pitchFamily="18" charset="0"/>
              </a:rPr>
              <a:t>①</a:t>
            </a:r>
            <a:r>
              <a:rPr lang="zh-CN" altLang="zh-CN" sz="2400" b="1" smtClean="0">
                <a:cs typeface="Times New Roman" panose="02020603050405020304" pitchFamily="18" charset="0"/>
              </a:rPr>
              <a:t>直接默写</a:t>
            </a:r>
            <a:endParaRPr lang="zh-CN" altLang="en-US" sz="2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448819" y="1445953"/>
            <a:ext cx="4011895" cy="2450259"/>
          </a:xfrm>
          <a:prstGeom prst="rect">
            <a:avLst/>
          </a:prstGeom>
          <a:blipFill dpi="0"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8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448819" y="3946416"/>
            <a:ext cx="4011895" cy="18090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8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45199" y="4264397"/>
            <a:ext cx="3273278" cy="1107996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2400" b="1" smtClean="0">
                <a:cs typeface="Times New Roman" panose="02020603050405020304" pitchFamily="18" charset="0"/>
              </a:rPr>
              <a:t>③</a:t>
            </a:r>
            <a:r>
              <a:rPr lang="zh-CN" altLang="zh-CN" sz="2400" b="1" smtClean="0">
                <a:cs typeface="Times New Roman" panose="02020603050405020304" pitchFamily="18" charset="0"/>
              </a:rPr>
              <a:t>迁移默写，一般是设置某种情境，要求根据情境填空</a:t>
            </a:r>
            <a:endParaRPr lang="zh-CN" altLang="en-US" sz="2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8522818" y="1445953"/>
            <a:ext cx="4011895" cy="2450259"/>
          </a:xfrm>
          <a:prstGeom prst="rect">
            <a:avLst/>
          </a:prstGeom>
          <a:blipFill dpi="0"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8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8522818" y="3946416"/>
            <a:ext cx="4011895" cy="180908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8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877647" y="4120381"/>
            <a:ext cx="3273278" cy="147732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2400" b="1" smtClean="0">
                <a:cs typeface="Times New Roman" panose="02020603050405020304" pitchFamily="18" charset="0"/>
              </a:rPr>
              <a:t>④</a:t>
            </a:r>
            <a:r>
              <a:rPr lang="zh-CN" altLang="zh-CN" sz="2400" b="1" smtClean="0">
                <a:cs typeface="Times New Roman" panose="02020603050405020304" pitchFamily="18" charset="0"/>
              </a:rPr>
              <a:t>主题类默写，或就意象分类，或就情感分类，或就写法分类，类别多样，题型灵活。</a:t>
            </a:r>
            <a:endParaRPr lang="zh-CN" altLang="en-US" sz="24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621063" y="231949"/>
            <a:ext cx="6429375" cy="21698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b="1" smtClean="0">
                <a:cs typeface="Times New Roman" panose="02020603050405020304" pitchFamily="18" charset="0"/>
              </a:rPr>
              <a:t>【考试目标】</a:t>
            </a:r>
          </a:p>
          <a:p>
            <a:pPr marL="0"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b="1" smtClean="0">
                <a:cs typeface="Times New Roman" panose="02020603050405020304" pitchFamily="18" charset="0"/>
              </a:rPr>
              <a:t>正确默写教材中的古诗词名句以及推荐背诵的古文，正确默写</a:t>
            </a:r>
            <a:r>
              <a:rPr lang="zh-CN" altLang="en-US" b="1" smtClean="0">
                <a:cs typeface="Times New Roman" panose="02020603050405020304" pitchFamily="18" charset="0"/>
              </a:rPr>
              <a:t>。（</a:t>
            </a:r>
            <a:r>
              <a:rPr lang="zh-CN" altLang="zh-CN" b="1" smtClean="0">
                <a:cs typeface="Times New Roman" panose="02020603050405020304" pitchFamily="18" charset="0"/>
              </a:rPr>
              <a:t>适当增加的经典诵读篇目的内容</a:t>
            </a:r>
            <a:r>
              <a:rPr lang="zh-CN" altLang="en-US" b="1" smtClean="0">
                <a:cs typeface="Times New Roman" panose="02020603050405020304" pitchFamily="18" charset="0"/>
              </a:rPr>
              <a:t>）。</a:t>
            </a:r>
            <a:endParaRPr lang="zh-CN" altLang="zh-CN" b="1" smtClean="0"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b="1" smtClean="0">
                <a:cs typeface="Times New Roman" panose="02020603050405020304" pitchFamily="18" charset="0"/>
              </a:rPr>
              <a:t>【能力层次】</a:t>
            </a:r>
          </a:p>
          <a:p>
            <a:pPr marL="0"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en-US" altLang="zh-CN" b="1" smtClean="0">
                <a:cs typeface="Times New Roman" panose="02020603050405020304" pitchFamily="18" charset="0"/>
              </a:rPr>
              <a:t>a</a:t>
            </a:r>
            <a:r>
              <a:rPr lang="zh-CN" altLang="zh-CN" b="1" smtClean="0">
                <a:cs typeface="Times New Roman" panose="02020603050405020304" pitchFamily="18" charset="0"/>
              </a:rPr>
              <a:t>、</a:t>
            </a:r>
            <a:r>
              <a:rPr lang="en-US" altLang="zh-CN" b="1" smtClean="0">
                <a:cs typeface="Times New Roman" panose="02020603050405020304" pitchFamily="18" charset="0"/>
              </a:rPr>
              <a:t>b</a:t>
            </a:r>
            <a:endParaRPr lang="zh-CN" altLang="zh-CN" b="1" smtClean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Tm="18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5" grpId="0"/>
      <p:bldP spid="17" grpId="0" animBg="1"/>
      <p:bldP spid="18" grpId="0" animBg="1"/>
      <p:bldP spid="19" grpId="0"/>
      <p:bldP spid="20" grpId="0" animBg="1"/>
      <p:bldP spid="21" grpId="0" animBg="1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3909095" y="1774894"/>
            <a:ext cx="4950371" cy="589808"/>
          </a:xfrm>
          <a:prstGeom prst="rect">
            <a:avLst/>
          </a:prstGeom>
          <a:noFill/>
        </p:spPr>
        <p:txBody>
          <a:bodyPr wrap="square" lIns="96423" tIns="48212" rIns="96423" bIns="48212" rtlCol="0" anchor="ctr">
            <a:spAutoFit/>
          </a:bodyPr>
          <a:lstStyle/>
          <a:p>
            <a:pPr algn="dist"/>
            <a:r>
              <a:rPr lang="zh-CN" altLang="en-US" sz="3200" b="1" smtClean="0">
                <a:latin typeface="华文中宋" panose="02010600040101010101" pitchFamily="2" charset="-122"/>
                <a:ea typeface="华文中宋" panose="02010600040101010101" pitchFamily="2" charset="-122"/>
              </a:rPr>
              <a:t>（三）</a:t>
            </a:r>
            <a:r>
              <a:rPr lang="zh-CN" altLang="zh-CN" sz="3200" b="1" smtClean="0"/>
              <a:t>文学常识类题目</a:t>
            </a:r>
            <a:endParaRPr lang="zh-CN" altLang="en-US" sz="3200" b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9" name="Picture 2" descr="F:\b48216f46aad5c29cc0b755a63206473.png"/>
          <p:cNvPicPr>
            <a:picLocks noChangeAspect="1" noChangeArrowheads="1"/>
          </p:cNvPicPr>
          <p:nvPr/>
        </p:nvPicPr>
        <p:blipFill>
          <a:blip r:embed="rId2"/>
          <a:srcRect t="14819" r="6522"/>
          <a:stretch>
            <a:fillRect/>
          </a:stretch>
        </p:blipFill>
        <p:spPr bwMode="auto">
          <a:xfrm>
            <a:off x="308695" y="3052043"/>
            <a:ext cx="4587849" cy="4180607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8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 bwMode="auto">
          <a:xfrm>
            <a:off x="4781575" y="4842597"/>
            <a:ext cx="716976" cy="530251"/>
          </a:xfrm>
          <a:custGeom>
            <a:avLst/>
            <a:gdLst>
              <a:gd name="T0" fmla="*/ 283 w 344"/>
              <a:gd name="T1" fmla="*/ 254 h 254"/>
              <a:gd name="T2" fmla="*/ 255 w 344"/>
              <a:gd name="T3" fmla="*/ 246 h 254"/>
              <a:gd name="T4" fmla="*/ 33 w 344"/>
              <a:gd name="T5" fmla="*/ 106 h 254"/>
              <a:gd name="T6" fmla="*/ 16 w 344"/>
              <a:gd name="T7" fmla="*/ 32 h 254"/>
              <a:gd name="T8" fmla="*/ 89 w 344"/>
              <a:gd name="T9" fmla="*/ 16 h 254"/>
              <a:gd name="T10" fmla="*/ 312 w 344"/>
              <a:gd name="T11" fmla="*/ 156 h 254"/>
              <a:gd name="T12" fmla="*/ 328 w 344"/>
              <a:gd name="T13" fmla="*/ 229 h 254"/>
              <a:gd name="T14" fmla="*/ 283 w 344"/>
              <a:gd name="T15" fmla="*/ 254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44" h="254">
                <a:moveTo>
                  <a:pt x="283" y="254"/>
                </a:moveTo>
                <a:cubicBezTo>
                  <a:pt x="274" y="254"/>
                  <a:pt x="264" y="251"/>
                  <a:pt x="255" y="246"/>
                </a:cubicBezTo>
                <a:cubicBezTo>
                  <a:pt x="33" y="106"/>
                  <a:pt x="33" y="106"/>
                  <a:pt x="33" y="106"/>
                </a:cubicBezTo>
                <a:cubicBezTo>
                  <a:pt x="8" y="90"/>
                  <a:pt x="0" y="57"/>
                  <a:pt x="16" y="32"/>
                </a:cubicBezTo>
                <a:cubicBezTo>
                  <a:pt x="31" y="8"/>
                  <a:pt x="64" y="0"/>
                  <a:pt x="89" y="16"/>
                </a:cubicBezTo>
                <a:cubicBezTo>
                  <a:pt x="312" y="156"/>
                  <a:pt x="312" y="156"/>
                  <a:pt x="312" y="156"/>
                </a:cubicBezTo>
                <a:cubicBezTo>
                  <a:pt x="337" y="171"/>
                  <a:pt x="344" y="204"/>
                  <a:pt x="328" y="229"/>
                </a:cubicBezTo>
                <a:cubicBezTo>
                  <a:pt x="318" y="245"/>
                  <a:pt x="301" y="254"/>
                  <a:pt x="283" y="25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83748" tIns="41874" rIns="83748" bIns="41874" numCol="1" anchor="t" anchorCtr="0" compatLnSpc="1"/>
          <a:lstStyle/>
          <a:p>
            <a:pPr>
              <a:lnSpc>
                <a:spcPct val="120000"/>
              </a:lnSpc>
            </a:pPr>
            <a:endParaRPr lang="en-US" sz="156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Freeform 6"/>
          <p:cNvSpPr/>
          <p:nvPr/>
        </p:nvSpPr>
        <p:spPr bwMode="auto">
          <a:xfrm>
            <a:off x="5018574" y="3718657"/>
            <a:ext cx="780414" cy="342329"/>
          </a:xfrm>
          <a:custGeom>
            <a:avLst/>
            <a:gdLst>
              <a:gd name="T0" fmla="*/ 58 w 374"/>
              <a:gd name="T1" fmla="*/ 164 h 164"/>
              <a:gd name="T2" fmla="*/ 6 w 374"/>
              <a:gd name="T3" fmla="*/ 121 h 164"/>
              <a:gd name="T4" fmla="*/ 48 w 374"/>
              <a:gd name="T5" fmla="*/ 58 h 164"/>
              <a:gd name="T6" fmla="*/ 305 w 374"/>
              <a:gd name="T7" fmla="*/ 6 h 164"/>
              <a:gd name="T8" fmla="*/ 368 w 374"/>
              <a:gd name="T9" fmla="*/ 48 h 164"/>
              <a:gd name="T10" fmla="*/ 326 w 374"/>
              <a:gd name="T11" fmla="*/ 110 h 164"/>
              <a:gd name="T12" fmla="*/ 69 w 374"/>
              <a:gd name="T13" fmla="*/ 163 h 164"/>
              <a:gd name="T14" fmla="*/ 58 w 374"/>
              <a:gd name="T15" fmla="*/ 16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4" h="164">
                <a:moveTo>
                  <a:pt x="58" y="164"/>
                </a:moveTo>
                <a:cubicBezTo>
                  <a:pt x="33" y="164"/>
                  <a:pt x="11" y="146"/>
                  <a:pt x="6" y="121"/>
                </a:cubicBezTo>
                <a:cubicBezTo>
                  <a:pt x="0" y="92"/>
                  <a:pt x="19" y="64"/>
                  <a:pt x="48" y="58"/>
                </a:cubicBezTo>
                <a:cubicBezTo>
                  <a:pt x="305" y="6"/>
                  <a:pt x="305" y="6"/>
                  <a:pt x="305" y="6"/>
                </a:cubicBezTo>
                <a:cubicBezTo>
                  <a:pt x="334" y="0"/>
                  <a:pt x="362" y="19"/>
                  <a:pt x="368" y="48"/>
                </a:cubicBezTo>
                <a:cubicBezTo>
                  <a:pt x="374" y="76"/>
                  <a:pt x="355" y="104"/>
                  <a:pt x="326" y="110"/>
                </a:cubicBezTo>
                <a:cubicBezTo>
                  <a:pt x="69" y="163"/>
                  <a:pt x="69" y="163"/>
                  <a:pt x="69" y="163"/>
                </a:cubicBezTo>
                <a:cubicBezTo>
                  <a:pt x="65" y="163"/>
                  <a:pt x="62" y="164"/>
                  <a:pt x="58" y="164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83748" tIns="41874" rIns="83748" bIns="41874" numCol="1" anchor="t" anchorCtr="0" compatLnSpc="1"/>
          <a:lstStyle/>
          <a:p>
            <a:pPr>
              <a:lnSpc>
                <a:spcPct val="120000"/>
              </a:lnSpc>
            </a:pPr>
            <a:endParaRPr lang="en-US" sz="156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Freeform 7"/>
          <p:cNvSpPr/>
          <p:nvPr/>
        </p:nvSpPr>
        <p:spPr bwMode="auto">
          <a:xfrm>
            <a:off x="4469171" y="2410385"/>
            <a:ext cx="554190" cy="691840"/>
          </a:xfrm>
          <a:custGeom>
            <a:avLst/>
            <a:gdLst>
              <a:gd name="T0" fmla="*/ 60 w 266"/>
              <a:gd name="T1" fmla="*/ 332 h 332"/>
              <a:gd name="T2" fmla="*/ 31 w 266"/>
              <a:gd name="T3" fmla="*/ 324 h 332"/>
              <a:gd name="T4" fmla="*/ 16 w 266"/>
              <a:gd name="T5" fmla="*/ 250 h 332"/>
              <a:gd name="T6" fmla="*/ 161 w 266"/>
              <a:gd name="T7" fmla="*/ 31 h 332"/>
              <a:gd name="T8" fmla="*/ 235 w 266"/>
              <a:gd name="T9" fmla="*/ 16 h 332"/>
              <a:gd name="T10" fmla="*/ 250 w 266"/>
              <a:gd name="T11" fmla="*/ 90 h 332"/>
              <a:gd name="T12" fmla="*/ 105 w 266"/>
              <a:gd name="T13" fmla="*/ 309 h 332"/>
              <a:gd name="T14" fmla="*/ 60 w 266"/>
              <a:gd name="T15" fmla="*/ 332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6" h="332">
                <a:moveTo>
                  <a:pt x="60" y="332"/>
                </a:moveTo>
                <a:cubicBezTo>
                  <a:pt x="50" y="332"/>
                  <a:pt x="40" y="330"/>
                  <a:pt x="31" y="324"/>
                </a:cubicBezTo>
                <a:cubicBezTo>
                  <a:pt x="6" y="307"/>
                  <a:pt x="0" y="274"/>
                  <a:pt x="16" y="250"/>
                </a:cubicBezTo>
                <a:cubicBezTo>
                  <a:pt x="161" y="31"/>
                  <a:pt x="161" y="31"/>
                  <a:pt x="161" y="31"/>
                </a:cubicBezTo>
                <a:cubicBezTo>
                  <a:pt x="178" y="6"/>
                  <a:pt x="211" y="0"/>
                  <a:pt x="235" y="16"/>
                </a:cubicBezTo>
                <a:cubicBezTo>
                  <a:pt x="260" y="32"/>
                  <a:pt x="266" y="65"/>
                  <a:pt x="250" y="90"/>
                </a:cubicBezTo>
                <a:cubicBezTo>
                  <a:pt x="105" y="309"/>
                  <a:pt x="105" y="309"/>
                  <a:pt x="105" y="309"/>
                </a:cubicBezTo>
                <a:cubicBezTo>
                  <a:pt x="94" y="324"/>
                  <a:pt x="77" y="332"/>
                  <a:pt x="60" y="332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83748" tIns="41874" rIns="83748" bIns="41874" numCol="1" anchor="t" anchorCtr="0" compatLnSpc="1"/>
          <a:lstStyle/>
          <a:p>
            <a:pPr>
              <a:lnSpc>
                <a:spcPct val="120000"/>
              </a:lnSpc>
            </a:pPr>
            <a:endParaRPr lang="en-US" sz="156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Freeform 8"/>
          <p:cNvSpPr/>
          <p:nvPr/>
        </p:nvSpPr>
        <p:spPr bwMode="auto">
          <a:xfrm>
            <a:off x="3476894" y="2009406"/>
            <a:ext cx="226225" cy="772036"/>
          </a:xfrm>
          <a:custGeom>
            <a:avLst/>
            <a:gdLst>
              <a:gd name="T0" fmla="*/ 56 w 109"/>
              <a:gd name="T1" fmla="*/ 370 h 370"/>
              <a:gd name="T2" fmla="*/ 2 w 109"/>
              <a:gd name="T3" fmla="*/ 317 h 370"/>
              <a:gd name="T4" fmla="*/ 0 w 109"/>
              <a:gd name="T5" fmla="*/ 54 h 370"/>
              <a:gd name="T6" fmla="*/ 53 w 109"/>
              <a:gd name="T7" fmla="*/ 0 h 370"/>
              <a:gd name="T8" fmla="*/ 106 w 109"/>
              <a:gd name="T9" fmla="*/ 53 h 370"/>
              <a:gd name="T10" fmla="*/ 109 w 109"/>
              <a:gd name="T11" fmla="*/ 316 h 370"/>
              <a:gd name="T12" fmla="*/ 56 w 109"/>
              <a:gd name="T13" fmla="*/ 370 h 370"/>
              <a:gd name="T14" fmla="*/ 56 w 109"/>
              <a:gd name="T15" fmla="*/ 370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9" h="370">
                <a:moveTo>
                  <a:pt x="56" y="370"/>
                </a:moveTo>
                <a:cubicBezTo>
                  <a:pt x="26" y="370"/>
                  <a:pt x="3" y="346"/>
                  <a:pt x="2" y="317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25"/>
                  <a:pt x="23" y="1"/>
                  <a:pt x="53" y="0"/>
                </a:cubicBezTo>
                <a:cubicBezTo>
                  <a:pt x="82" y="0"/>
                  <a:pt x="106" y="24"/>
                  <a:pt x="106" y="53"/>
                </a:cubicBezTo>
                <a:cubicBezTo>
                  <a:pt x="109" y="316"/>
                  <a:pt x="109" y="316"/>
                  <a:pt x="109" y="316"/>
                </a:cubicBezTo>
                <a:cubicBezTo>
                  <a:pt x="109" y="345"/>
                  <a:pt x="86" y="369"/>
                  <a:pt x="56" y="370"/>
                </a:cubicBezTo>
                <a:cubicBezTo>
                  <a:pt x="56" y="370"/>
                  <a:pt x="56" y="370"/>
                  <a:pt x="56" y="37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83748" tIns="41874" rIns="83748" bIns="41874" numCol="1" anchor="t" anchorCtr="0" compatLnSpc="1"/>
          <a:lstStyle/>
          <a:p>
            <a:pPr>
              <a:lnSpc>
                <a:spcPct val="120000"/>
              </a:lnSpc>
            </a:pPr>
            <a:endParaRPr lang="en-US" sz="156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Freeform 9"/>
          <p:cNvSpPr/>
          <p:nvPr/>
        </p:nvSpPr>
        <p:spPr bwMode="auto">
          <a:xfrm>
            <a:off x="1631190" y="4839007"/>
            <a:ext cx="716976" cy="529054"/>
          </a:xfrm>
          <a:custGeom>
            <a:avLst/>
            <a:gdLst>
              <a:gd name="T0" fmla="*/ 61 w 344"/>
              <a:gd name="T1" fmla="*/ 254 h 254"/>
              <a:gd name="T2" fmla="*/ 16 w 344"/>
              <a:gd name="T3" fmla="*/ 229 h 254"/>
              <a:gd name="T4" fmla="*/ 32 w 344"/>
              <a:gd name="T5" fmla="*/ 156 h 254"/>
              <a:gd name="T6" fmla="*/ 255 w 344"/>
              <a:gd name="T7" fmla="*/ 16 h 254"/>
              <a:gd name="T8" fmla="*/ 328 w 344"/>
              <a:gd name="T9" fmla="*/ 33 h 254"/>
              <a:gd name="T10" fmla="*/ 311 w 344"/>
              <a:gd name="T11" fmla="*/ 106 h 254"/>
              <a:gd name="T12" fmla="*/ 89 w 344"/>
              <a:gd name="T13" fmla="*/ 246 h 254"/>
              <a:gd name="T14" fmla="*/ 61 w 344"/>
              <a:gd name="T15" fmla="*/ 254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44" h="254">
                <a:moveTo>
                  <a:pt x="61" y="254"/>
                </a:moveTo>
                <a:cubicBezTo>
                  <a:pt x="43" y="254"/>
                  <a:pt x="26" y="245"/>
                  <a:pt x="16" y="229"/>
                </a:cubicBezTo>
                <a:cubicBezTo>
                  <a:pt x="0" y="204"/>
                  <a:pt x="7" y="172"/>
                  <a:pt x="32" y="156"/>
                </a:cubicBezTo>
                <a:cubicBezTo>
                  <a:pt x="255" y="16"/>
                  <a:pt x="255" y="16"/>
                  <a:pt x="255" y="16"/>
                </a:cubicBezTo>
                <a:cubicBezTo>
                  <a:pt x="280" y="0"/>
                  <a:pt x="312" y="8"/>
                  <a:pt x="328" y="33"/>
                </a:cubicBezTo>
                <a:cubicBezTo>
                  <a:pt x="344" y="58"/>
                  <a:pt x="336" y="90"/>
                  <a:pt x="311" y="106"/>
                </a:cubicBezTo>
                <a:cubicBezTo>
                  <a:pt x="89" y="246"/>
                  <a:pt x="89" y="246"/>
                  <a:pt x="89" y="246"/>
                </a:cubicBezTo>
                <a:cubicBezTo>
                  <a:pt x="80" y="252"/>
                  <a:pt x="70" y="254"/>
                  <a:pt x="61" y="25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83748" tIns="41874" rIns="83748" bIns="41874" numCol="1" anchor="t" anchorCtr="0" compatLnSpc="1"/>
          <a:lstStyle/>
          <a:p>
            <a:pPr>
              <a:lnSpc>
                <a:spcPct val="120000"/>
              </a:lnSpc>
            </a:pPr>
            <a:endParaRPr lang="en-US" sz="156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Freeform 10"/>
          <p:cNvSpPr/>
          <p:nvPr/>
        </p:nvSpPr>
        <p:spPr bwMode="auto">
          <a:xfrm>
            <a:off x="1330756" y="3717461"/>
            <a:ext cx="780414" cy="339935"/>
          </a:xfrm>
          <a:custGeom>
            <a:avLst/>
            <a:gdLst>
              <a:gd name="T0" fmla="*/ 316 w 374"/>
              <a:gd name="T1" fmla="*/ 163 h 163"/>
              <a:gd name="T2" fmla="*/ 305 w 374"/>
              <a:gd name="T3" fmla="*/ 162 h 163"/>
              <a:gd name="T4" fmla="*/ 48 w 374"/>
              <a:gd name="T5" fmla="*/ 110 h 163"/>
              <a:gd name="T6" fmla="*/ 6 w 374"/>
              <a:gd name="T7" fmla="*/ 47 h 163"/>
              <a:gd name="T8" fmla="*/ 69 w 374"/>
              <a:gd name="T9" fmla="*/ 5 h 163"/>
              <a:gd name="T10" fmla="*/ 326 w 374"/>
              <a:gd name="T11" fmla="*/ 58 h 163"/>
              <a:gd name="T12" fmla="*/ 368 w 374"/>
              <a:gd name="T13" fmla="*/ 120 h 163"/>
              <a:gd name="T14" fmla="*/ 316 w 374"/>
              <a:gd name="T15" fmla="*/ 16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4" h="163">
                <a:moveTo>
                  <a:pt x="316" y="163"/>
                </a:moveTo>
                <a:cubicBezTo>
                  <a:pt x="312" y="163"/>
                  <a:pt x="309" y="163"/>
                  <a:pt x="305" y="162"/>
                </a:cubicBezTo>
                <a:cubicBezTo>
                  <a:pt x="48" y="110"/>
                  <a:pt x="48" y="110"/>
                  <a:pt x="48" y="110"/>
                </a:cubicBezTo>
                <a:cubicBezTo>
                  <a:pt x="19" y="104"/>
                  <a:pt x="0" y="76"/>
                  <a:pt x="6" y="47"/>
                </a:cubicBezTo>
                <a:cubicBezTo>
                  <a:pt x="12" y="18"/>
                  <a:pt x="40" y="0"/>
                  <a:pt x="69" y="5"/>
                </a:cubicBezTo>
                <a:cubicBezTo>
                  <a:pt x="326" y="58"/>
                  <a:pt x="326" y="58"/>
                  <a:pt x="326" y="58"/>
                </a:cubicBezTo>
                <a:cubicBezTo>
                  <a:pt x="355" y="63"/>
                  <a:pt x="374" y="92"/>
                  <a:pt x="368" y="120"/>
                </a:cubicBezTo>
                <a:cubicBezTo>
                  <a:pt x="363" y="146"/>
                  <a:pt x="341" y="163"/>
                  <a:pt x="316" y="16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83748" tIns="41874" rIns="83748" bIns="41874" numCol="1" anchor="t" anchorCtr="0" compatLnSpc="1"/>
          <a:lstStyle/>
          <a:p>
            <a:pPr>
              <a:lnSpc>
                <a:spcPct val="120000"/>
              </a:lnSpc>
            </a:pPr>
            <a:endParaRPr lang="en-US" sz="156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Freeform 11"/>
          <p:cNvSpPr/>
          <p:nvPr/>
        </p:nvSpPr>
        <p:spPr bwMode="auto">
          <a:xfrm>
            <a:off x="2106381" y="2405598"/>
            <a:ext cx="555387" cy="694234"/>
          </a:xfrm>
          <a:custGeom>
            <a:avLst/>
            <a:gdLst>
              <a:gd name="T0" fmla="*/ 206 w 266"/>
              <a:gd name="T1" fmla="*/ 333 h 333"/>
              <a:gd name="T2" fmla="*/ 161 w 266"/>
              <a:gd name="T3" fmla="*/ 309 h 333"/>
              <a:gd name="T4" fmla="*/ 16 w 266"/>
              <a:gd name="T5" fmla="*/ 90 h 333"/>
              <a:gd name="T6" fmla="*/ 31 w 266"/>
              <a:gd name="T7" fmla="*/ 16 h 333"/>
              <a:gd name="T8" fmla="*/ 105 w 266"/>
              <a:gd name="T9" fmla="*/ 31 h 333"/>
              <a:gd name="T10" fmla="*/ 250 w 266"/>
              <a:gd name="T11" fmla="*/ 250 h 333"/>
              <a:gd name="T12" fmla="*/ 235 w 266"/>
              <a:gd name="T13" fmla="*/ 324 h 333"/>
              <a:gd name="T14" fmla="*/ 206 w 266"/>
              <a:gd name="T15" fmla="*/ 333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6" h="333">
                <a:moveTo>
                  <a:pt x="206" y="333"/>
                </a:moveTo>
                <a:cubicBezTo>
                  <a:pt x="189" y="333"/>
                  <a:pt x="172" y="324"/>
                  <a:pt x="161" y="309"/>
                </a:cubicBezTo>
                <a:cubicBezTo>
                  <a:pt x="16" y="90"/>
                  <a:pt x="16" y="90"/>
                  <a:pt x="16" y="90"/>
                </a:cubicBezTo>
                <a:cubicBezTo>
                  <a:pt x="0" y="66"/>
                  <a:pt x="6" y="33"/>
                  <a:pt x="31" y="16"/>
                </a:cubicBezTo>
                <a:cubicBezTo>
                  <a:pt x="55" y="0"/>
                  <a:pt x="88" y="7"/>
                  <a:pt x="105" y="31"/>
                </a:cubicBezTo>
                <a:cubicBezTo>
                  <a:pt x="250" y="250"/>
                  <a:pt x="250" y="250"/>
                  <a:pt x="250" y="250"/>
                </a:cubicBezTo>
                <a:cubicBezTo>
                  <a:pt x="266" y="275"/>
                  <a:pt x="260" y="308"/>
                  <a:pt x="235" y="324"/>
                </a:cubicBezTo>
                <a:cubicBezTo>
                  <a:pt x="226" y="330"/>
                  <a:pt x="216" y="333"/>
                  <a:pt x="206" y="33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83748" tIns="41874" rIns="83748" bIns="41874" numCol="1" anchor="t" anchorCtr="0" compatLnSpc="1"/>
          <a:lstStyle/>
          <a:p>
            <a:pPr>
              <a:lnSpc>
                <a:spcPct val="120000"/>
              </a:lnSpc>
            </a:pPr>
            <a:endParaRPr lang="en-US" sz="156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2319440" y="2989712"/>
            <a:ext cx="2513606" cy="3305990"/>
            <a:chOff x="2066468" y="2628718"/>
            <a:chExt cx="2744485" cy="3609651"/>
          </a:xfrm>
        </p:grpSpPr>
        <p:sp>
          <p:nvSpPr>
            <p:cNvPr id="14" name="Freeform 13"/>
            <p:cNvSpPr/>
            <p:nvPr/>
          </p:nvSpPr>
          <p:spPr bwMode="auto">
            <a:xfrm>
              <a:off x="2925100" y="5888120"/>
              <a:ext cx="1059894" cy="350249"/>
            </a:xfrm>
            <a:custGeom>
              <a:avLst/>
              <a:gdLst>
                <a:gd name="T0" fmla="*/ 466 w 466"/>
                <a:gd name="T1" fmla="*/ 0 h 154"/>
                <a:gd name="T2" fmla="*/ 233 w 466"/>
                <a:gd name="T3" fmla="*/ 154 h 154"/>
                <a:gd name="T4" fmla="*/ 0 w 466"/>
                <a:gd name="T5" fmla="*/ 0 h 154"/>
                <a:gd name="T6" fmla="*/ 466 w 466"/>
                <a:gd name="T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6" h="154">
                  <a:moveTo>
                    <a:pt x="466" y="0"/>
                  </a:moveTo>
                  <a:cubicBezTo>
                    <a:pt x="466" y="85"/>
                    <a:pt x="362" y="154"/>
                    <a:pt x="233" y="154"/>
                  </a:cubicBezTo>
                  <a:cubicBezTo>
                    <a:pt x="104" y="154"/>
                    <a:pt x="0" y="85"/>
                    <a:pt x="0" y="0"/>
                  </a:cubicBezTo>
                  <a:cubicBezTo>
                    <a:pt x="230" y="0"/>
                    <a:pt x="227" y="0"/>
                    <a:pt x="46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8" tIns="41874" rIns="83748" bIns="41874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6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2066468" y="2628718"/>
              <a:ext cx="2744485" cy="3354806"/>
            </a:xfrm>
            <a:custGeom>
              <a:avLst/>
              <a:gdLst>
                <a:gd name="T0" fmla="*/ 603 w 1206"/>
                <a:gd name="T1" fmla="*/ 0 h 1474"/>
                <a:gd name="T2" fmla="*/ 0 w 1206"/>
                <a:gd name="T3" fmla="*/ 603 h 1474"/>
                <a:gd name="T4" fmla="*/ 95 w 1206"/>
                <a:gd name="T5" fmla="*/ 928 h 1474"/>
                <a:gd name="T6" fmla="*/ 308 w 1206"/>
                <a:gd name="T7" fmla="*/ 1129 h 1474"/>
                <a:gd name="T8" fmla="*/ 308 w 1206"/>
                <a:gd name="T9" fmla="*/ 1329 h 1474"/>
                <a:gd name="T10" fmla="*/ 453 w 1206"/>
                <a:gd name="T11" fmla="*/ 1474 h 1474"/>
                <a:gd name="T12" fmla="*/ 769 w 1206"/>
                <a:gd name="T13" fmla="*/ 1474 h 1474"/>
                <a:gd name="T14" fmla="*/ 914 w 1206"/>
                <a:gd name="T15" fmla="*/ 1329 h 1474"/>
                <a:gd name="T16" fmla="*/ 914 w 1206"/>
                <a:gd name="T17" fmla="*/ 1120 h 1474"/>
                <a:gd name="T18" fmla="*/ 1206 w 1206"/>
                <a:gd name="T19" fmla="*/ 603 h 1474"/>
                <a:gd name="T20" fmla="*/ 603 w 1206"/>
                <a:gd name="T21" fmla="*/ 0 h 1474"/>
                <a:gd name="T22" fmla="*/ 827 w 1206"/>
                <a:gd name="T23" fmla="*/ 1032 h 1474"/>
                <a:gd name="T24" fmla="*/ 795 w 1206"/>
                <a:gd name="T25" fmla="*/ 1085 h 1474"/>
                <a:gd name="T26" fmla="*/ 795 w 1206"/>
                <a:gd name="T27" fmla="*/ 1133 h 1474"/>
                <a:gd name="T28" fmla="*/ 427 w 1206"/>
                <a:gd name="T29" fmla="*/ 1133 h 1474"/>
                <a:gd name="T30" fmla="*/ 427 w 1206"/>
                <a:gd name="T31" fmla="*/ 1093 h 1474"/>
                <a:gd name="T32" fmla="*/ 394 w 1206"/>
                <a:gd name="T33" fmla="*/ 1039 h 1474"/>
                <a:gd name="T34" fmla="*/ 119 w 1206"/>
                <a:gd name="T35" fmla="*/ 603 h 1474"/>
                <a:gd name="T36" fmla="*/ 603 w 1206"/>
                <a:gd name="T37" fmla="*/ 119 h 1474"/>
                <a:gd name="T38" fmla="*/ 1087 w 1206"/>
                <a:gd name="T39" fmla="*/ 603 h 1474"/>
                <a:gd name="T40" fmla="*/ 827 w 1206"/>
                <a:gd name="T41" fmla="*/ 1032 h 1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06" h="1474">
                  <a:moveTo>
                    <a:pt x="603" y="0"/>
                  </a:moveTo>
                  <a:cubicBezTo>
                    <a:pt x="271" y="0"/>
                    <a:pt x="0" y="271"/>
                    <a:pt x="0" y="603"/>
                  </a:cubicBezTo>
                  <a:cubicBezTo>
                    <a:pt x="0" y="719"/>
                    <a:pt x="33" y="831"/>
                    <a:pt x="95" y="928"/>
                  </a:cubicBezTo>
                  <a:cubicBezTo>
                    <a:pt x="149" y="1012"/>
                    <a:pt x="222" y="1081"/>
                    <a:pt x="308" y="1129"/>
                  </a:cubicBezTo>
                  <a:cubicBezTo>
                    <a:pt x="308" y="1329"/>
                    <a:pt x="308" y="1329"/>
                    <a:pt x="308" y="1329"/>
                  </a:cubicBezTo>
                  <a:cubicBezTo>
                    <a:pt x="308" y="1409"/>
                    <a:pt x="373" y="1474"/>
                    <a:pt x="453" y="1474"/>
                  </a:cubicBezTo>
                  <a:cubicBezTo>
                    <a:pt x="769" y="1474"/>
                    <a:pt x="769" y="1474"/>
                    <a:pt x="769" y="1474"/>
                  </a:cubicBezTo>
                  <a:cubicBezTo>
                    <a:pt x="849" y="1474"/>
                    <a:pt x="914" y="1409"/>
                    <a:pt x="914" y="1329"/>
                  </a:cubicBezTo>
                  <a:cubicBezTo>
                    <a:pt x="914" y="1120"/>
                    <a:pt x="914" y="1120"/>
                    <a:pt x="914" y="1120"/>
                  </a:cubicBezTo>
                  <a:cubicBezTo>
                    <a:pt x="1095" y="1011"/>
                    <a:pt x="1206" y="816"/>
                    <a:pt x="1206" y="603"/>
                  </a:cubicBezTo>
                  <a:cubicBezTo>
                    <a:pt x="1206" y="271"/>
                    <a:pt x="936" y="0"/>
                    <a:pt x="603" y="0"/>
                  </a:cubicBezTo>
                  <a:close/>
                  <a:moveTo>
                    <a:pt x="827" y="1032"/>
                  </a:moveTo>
                  <a:cubicBezTo>
                    <a:pt x="807" y="1042"/>
                    <a:pt x="795" y="1063"/>
                    <a:pt x="795" y="1085"/>
                  </a:cubicBezTo>
                  <a:cubicBezTo>
                    <a:pt x="795" y="1133"/>
                    <a:pt x="795" y="1133"/>
                    <a:pt x="795" y="1133"/>
                  </a:cubicBezTo>
                  <a:cubicBezTo>
                    <a:pt x="427" y="1133"/>
                    <a:pt x="427" y="1133"/>
                    <a:pt x="427" y="1133"/>
                  </a:cubicBezTo>
                  <a:cubicBezTo>
                    <a:pt x="427" y="1093"/>
                    <a:pt x="427" y="1093"/>
                    <a:pt x="427" y="1093"/>
                  </a:cubicBezTo>
                  <a:cubicBezTo>
                    <a:pt x="427" y="1070"/>
                    <a:pt x="414" y="1049"/>
                    <a:pt x="394" y="1039"/>
                  </a:cubicBezTo>
                  <a:cubicBezTo>
                    <a:pt x="227" y="959"/>
                    <a:pt x="119" y="788"/>
                    <a:pt x="119" y="603"/>
                  </a:cubicBezTo>
                  <a:cubicBezTo>
                    <a:pt x="119" y="336"/>
                    <a:pt x="336" y="119"/>
                    <a:pt x="603" y="119"/>
                  </a:cubicBezTo>
                  <a:cubicBezTo>
                    <a:pt x="870" y="119"/>
                    <a:pt x="1087" y="336"/>
                    <a:pt x="1087" y="603"/>
                  </a:cubicBezTo>
                  <a:cubicBezTo>
                    <a:pt x="1087" y="784"/>
                    <a:pt x="987" y="948"/>
                    <a:pt x="827" y="103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83748" tIns="41874" rIns="83748" bIns="41874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6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" name="Oval 14"/>
          <p:cNvSpPr>
            <a:spLocks noChangeArrowheads="1"/>
          </p:cNvSpPr>
          <p:nvPr/>
        </p:nvSpPr>
        <p:spPr bwMode="auto">
          <a:xfrm>
            <a:off x="2808995" y="3448146"/>
            <a:ext cx="1607510" cy="160751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83748" tIns="41874" rIns="83748" bIns="41874" numCol="1" anchor="t" anchorCtr="0" compatLnSpc="1"/>
          <a:lstStyle/>
          <a:p>
            <a:pPr>
              <a:lnSpc>
                <a:spcPct val="120000"/>
              </a:lnSpc>
            </a:pPr>
            <a:endParaRPr lang="en-US" sz="156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Oval 15"/>
          <p:cNvSpPr>
            <a:spLocks noChangeArrowheads="1"/>
          </p:cNvSpPr>
          <p:nvPr/>
        </p:nvSpPr>
        <p:spPr bwMode="auto">
          <a:xfrm>
            <a:off x="2968190" y="3608538"/>
            <a:ext cx="1287924" cy="1286727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83748" tIns="41874" rIns="83748" bIns="41874" numCol="1" anchor="t" anchorCtr="0" compatLnSpc="1"/>
          <a:lstStyle/>
          <a:p>
            <a:pPr>
              <a:lnSpc>
                <a:spcPct val="120000"/>
              </a:lnSpc>
            </a:pPr>
            <a:endParaRPr lang="en-US" sz="156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Oval 16"/>
          <p:cNvSpPr>
            <a:spLocks noChangeArrowheads="1"/>
          </p:cNvSpPr>
          <p:nvPr/>
        </p:nvSpPr>
        <p:spPr bwMode="auto">
          <a:xfrm>
            <a:off x="3105840" y="3746187"/>
            <a:ext cx="1012624" cy="101262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83748" tIns="41874" rIns="83748" bIns="41874" numCol="1" anchor="t" anchorCtr="0" compatLnSpc="1"/>
          <a:lstStyle/>
          <a:p>
            <a:pPr>
              <a:lnSpc>
                <a:spcPct val="120000"/>
              </a:lnSpc>
            </a:pPr>
            <a:endParaRPr lang="en-US" sz="156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Oval 17"/>
          <p:cNvSpPr>
            <a:spLocks noChangeArrowheads="1"/>
          </p:cNvSpPr>
          <p:nvPr/>
        </p:nvSpPr>
        <p:spPr bwMode="auto">
          <a:xfrm>
            <a:off x="3255459" y="3894610"/>
            <a:ext cx="713385" cy="71458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83748" tIns="41874" rIns="83748" bIns="41874" numCol="1" anchor="t" anchorCtr="0" compatLnSpc="1"/>
          <a:lstStyle/>
          <a:p>
            <a:pPr>
              <a:lnSpc>
                <a:spcPct val="120000"/>
              </a:lnSpc>
            </a:pPr>
            <a:endParaRPr lang="en-US" sz="156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Oval 18"/>
          <p:cNvSpPr>
            <a:spLocks noChangeArrowheads="1"/>
          </p:cNvSpPr>
          <p:nvPr/>
        </p:nvSpPr>
        <p:spPr bwMode="auto">
          <a:xfrm>
            <a:off x="3388322" y="4027471"/>
            <a:ext cx="446464" cy="44885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83748" tIns="41874" rIns="83748" bIns="41874" numCol="1" anchor="t" anchorCtr="0" compatLnSpc="1"/>
          <a:lstStyle/>
          <a:p>
            <a:pPr>
              <a:lnSpc>
                <a:spcPct val="120000"/>
              </a:lnSpc>
            </a:pPr>
            <a:endParaRPr lang="en-US" sz="156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Oval 19"/>
          <p:cNvSpPr>
            <a:spLocks noChangeArrowheads="1"/>
          </p:cNvSpPr>
          <p:nvPr/>
        </p:nvSpPr>
        <p:spPr bwMode="auto">
          <a:xfrm>
            <a:off x="3528365" y="4169910"/>
            <a:ext cx="166377" cy="166377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83748" tIns="41874" rIns="83748" bIns="41874" numCol="1" anchor="t" anchorCtr="0" compatLnSpc="1"/>
          <a:lstStyle/>
          <a:p>
            <a:pPr>
              <a:lnSpc>
                <a:spcPct val="120000"/>
              </a:lnSpc>
            </a:pPr>
            <a:endParaRPr lang="en-US" sz="156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Freeform 20"/>
          <p:cNvSpPr/>
          <p:nvPr/>
        </p:nvSpPr>
        <p:spPr bwMode="auto">
          <a:xfrm>
            <a:off x="3576242" y="3336829"/>
            <a:ext cx="947989" cy="950383"/>
          </a:xfrm>
          <a:custGeom>
            <a:avLst/>
            <a:gdLst>
              <a:gd name="T0" fmla="*/ 543 w 792"/>
              <a:gd name="T1" fmla="*/ 282 h 794"/>
              <a:gd name="T2" fmla="*/ 627 w 792"/>
              <a:gd name="T3" fmla="*/ 282 h 794"/>
              <a:gd name="T4" fmla="*/ 792 w 792"/>
              <a:gd name="T5" fmla="*/ 116 h 794"/>
              <a:gd name="T6" fmla="*/ 677 w 792"/>
              <a:gd name="T7" fmla="*/ 116 h 794"/>
              <a:gd name="T8" fmla="*/ 674 w 792"/>
              <a:gd name="T9" fmla="*/ 0 h 794"/>
              <a:gd name="T10" fmla="*/ 507 w 792"/>
              <a:gd name="T11" fmla="*/ 165 h 794"/>
              <a:gd name="T12" fmla="*/ 512 w 792"/>
              <a:gd name="T13" fmla="*/ 252 h 794"/>
              <a:gd name="T14" fmla="*/ 0 w 792"/>
              <a:gd name="T15" fmla="*/ 754 h 794"/>
              <a:gd name="T16" fmla="*/ 0 w 792"/>
              <a:gd name="T17" fmla="*/ 794 h 794"/>
              <a:gd name="T18" fmla="*/ 43 w 792"/>
              <a:gd name="T19" fmla="*/ 794 h 794"/>
              <a:gd name="T20" fmla="*/ 543 w 792"/>
              <a:gd name="T21" fmla="*/ 282 h 7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92" h="794">
                <a:moveTo>
                  <a:pt x="543" y="282"/>
                </a:moveTo>
                <a:lnTo>
                  <a:pt x="627" y="282"/>
                </a:lnTo>
                <a:lnTo>
                  <a:pt x="792" y="116"/>
                </a:lnTo>
                <a:lnTo>
                  <a:pt x="677" y="116"/>
                </a:lnTo>
                <a:lnTo>
                  <a:pt x="674" y="0"/>
                </a:lnTo>
                <a:lnTo>
                  <a:pt x="507" y="165"/>
                </a:lnTo>
                <a:lnTo>
                  <a:pt x="512" y="252"/>
                </a:lnTo>
                <a:lnTo>
                  <a:pt x="0" y="754"/>
                </a:lnTo>
                <a:lnTo>
                  <a:pt x="0" y="794"/>
                </a:lnTo>
                <a:lnTo>
                  <a:pt x="43" y="794"/>
                </a:lnTo>
                <a:lnTo>
                  <a:pt x="543" y="282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83748" tIns="41874" rIns="83748" bIns="41874" numCol="1" anchor="t" anchorCtr="0" compatLnSpc="1"/>
          <a:lstStyle/>
          <a:p>
            <a:pPr>
              <a:lnSpc>
                <a:spcPct val="120000"/>
              </a:lnSpc>
            </a:pPr>
            <a:endParaRPr lang="en-US" sz="156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Freeform 21"/>
          <p:cNvSpPr/>
          <p:nvPr/>
        </p:nvSpPr>
        <p:spPr bwMode="auto">
          <a:xfrm>
            <a:off x="3612151" y="3312889"/>
            <a:ext cx="947989" cy="950383"/>
          </a:xfrm>
          <a:custGeom>
            <a:avLst/>
            <a:gdLst>
              <a:gd name="T0" fmla="*/ 543 w 792"/>
              <a:gd name="T1" fmla="*/ 282 h 794"/>
              <a:gd name="T2" fmla="*/ 627 w 792"/>
              <a:gd name="T3" fmla="*/ 282 h 794"/>
              <a:gd name="T4" fmla="*/ 792 w 792"/>
              <a:gd name="T5" fmla="*/ 116 h 794"/>
              <a:gd name="T6" fmla="*/ 677 w 792"/>
              <a:gd name="T7" fmla="*/ 116 h 794"/>
              <a:gd name="T8" fmla="*/ 674 w 792"/>
              <a:gd name="T9" fmla="*/ 0 h 794"/>
              <a:gd name="T10" fmla="*/ 507 w 792"/>
              <a:gd name="T11" fmla="*/ 165 h 794"/>
              <a:gd name="T12" fmla="*/ 512 w 792"/>
              <a:gd name="T13" fmla="*/ 252 h 794"/>
              <a:gd name="T14" fmla="*/ 0 w 792"/>
              <a:gd name="T15" fmla="*/ 754 h 794"/>
              <a:gd name="T16" fmla="*/ 0 w 792"/>
              <a:gd name="T17" fmla="*/ 794 h 794"/>
              <a:gd name="T18" fmla="*/ 43 w 792"/>
              <a:gd name="T19" fmla="*/ 794 h 7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92" h="794">
                <a:moveTo>
                  <a:pt x="543" y="282"/>
                </a:moveTo>
                <a:lnTo>
                  <a:pt x="627" y="282"/>
                </a:lnTo>
                <a:lnTo>
                  <a:pt x="792" y="116"/>
                </a:lnTo>
                <a:lnTo>
                  <a:pt x="677" y="116"/>
                </a:lnTo>
                <a:lnTo>
                  <a:pt x="674" y="0"/>
                </a:lnTo>
                <a:lnTo>
                  <a:pt x="507" y="165"/>
                </a:lnTo>
                <a:lnTo>
                  <a:pt x="512" y="252"/>
                </a:lnTo>
                <a:lnTo>
                  <a:pt x="0" y="754"/>
                </a:lnTo>
                <a:lnTo>
                  <a:pt x="0" y="794"/>
                </a:lnTo>
                <a:lnTo>
                  <a:pt x="43" y="79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83748" tIns="41874" rIns="83748" bIns="41874" numCol="1" anchor="t" anchorCtr="0" compatLnSpc="1"/>
          <a:lstStyle/>
          <a:p>
            <a:pPr>
              <a:lnSpc>
                <a:spcPct val="120000"/>
              </a:lnSpc>
            </a:pPr>
            <a:endParaRPr lang="en-US" sz="156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Content Placeholder 2"/>
          <p:cNvSpPr txBox="1"/>
          <p:nvPr/>
        </p:nvSpPr>
        <p:spPr>
          <a:xfrm>
            <a:off x="4629175" y="519981"/>
            <a:ext cx="7128792" cy="267111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zh-CN" sz="2000" b="1" smtClean="0">
                <a:cs typeface="Times New Roman" panose="02020603050405020304" pitchFamily="18" charset="0"/>
              </a:rPr>
              <a:t>【考试目标】</a:t>
            </a:r>
          </a:p>
          <a:p>
            <a:pPr algn="l">
              <a:lnSpc>
                <a:spcPct val="150000"/>
              </a:lnSpc>
            </a:pPr>
            <a:r>
              <a:rPr lang="zh-CN" altLang="zh-CN" sz="2000" b="1" smtClean="0">
                <a:cs typeface="Times New Roman" panose="02020603050405020304" pitchFamily="18" charset="0"/>
              </a:rPr>
              <a:t>掌握《初中重要作家作品知识》中的文学常识和教科书涉及的重要传统文化知识。</a:t>
            </a:r>
          </a:p>
          <a:p>
            <a:pPr algn="l">
              <a:lnSpc>
                <a:spcPct val="150000"/>
              </a:lnSpc>
            </a:pPr>
            <a:r>
              <a:rPr lang="zh-CN" altLang="zh-CN" sz="2000" b="1" smtClean="0">
                <a:cs typeface="Times New Roman" panose="02020603050405020304" pitchFamily="18" charset="0"/>
              </a:rPr>
              <a:t>【能力层次】</a:t>
            </a:r>
          </a:p>
          <a:p>
            <a:pPr algn="l">
              <a:lnSpc>
                <a:spcPct val="150000"/>
              </a:lnSpc>
            </a:pPr>
            <a:r>
              <a:rPr lang="en-US" altLang="zh-CN" sz="2000" b="1" smtClean="0">
                <a:cs typeface="Times New Roman" panose="02020603050405020304" pitchFamily="18" charset="0"/>
              </a:rPr>
              <a:t>a</a:t>
            </a:r>
            <a:r>
              <a:rPr lang="zh-CN" altLang="zh-CN" sz="2000" b="1" smtClean="0">
                <a:cs typeface="Times New Roman" panose="02020603050405020304" pitchFamily="18" charset="0"/>
              </a:rPr>
              <a:t>、</a:t>
            </a:r>
            <a:r>
              <a:rPr lang="en-US" altLang="zh-CN" sz="2000" b="1" smtClean="0">
                <a:cs typeface="Times New Roman" panose="02020603050405020304" pitchFamily="18" charset="0"/>
              </a:rPr>
              <a:t>b</a:t>
            </a:r>
            <a:endParaRPr lang="zh-CN" altLang="zh-CN" sz="2000" b="1">
              <a:cs typeface="Times New Roman" panose="02020603050405020304" pitchFamily="18" charset="0"/>
            </a:endParaRPr>
          </a:p>
        </p:txBody>
      </p:sp>
      <p:sp>
        <p:nvSpPr>
          <p:cNvPr id="70" name="TextBox 78"/>
          <p:cNvSpPr txBox="1"/>
          <p:nvPr/>
        </p:nvSpPr>
        <p:spPr>
          <a:xfrm>
            <a:off x="6069335" y="3328293"/>
            <a:ext cx="5184576" cy="31789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sz="2000" b="1" smtClean="0">
                <a:cs typeface="Times New Roman" panose="02020603050405020304" pitchFamily="18" charset="0"/>
              </a:rPr>
              <a:t>【考查形式】</a:t>
            </a:r>
          </a:p>
          <a:p>
            <a:pPr marL="0" indent="0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sz="2000" b="1" smtClean="0">
                <a:cs typeface="Times New Roman" panose="02020603050405020304" pitchFamily="18" charset="0"/>
              </a:rPr>
              <a:t>选择题、填空题形式居多，了解与识记考查比例呈下降趋势，理解与运用比例逐渐上升；有关文学常识考查比例有所下降，传统文化考查比例呈上升趋势。近年来，文学常识和传统文化相结合考查、传统文化与综合运用相结合考查趋势明显，考试难度有所提升。</a:t>
            </a:r>
            <a:endParaRPr lang="zh-CN" altLang="zh-CN" sz="2000" b="1">
              <a:cs typeface="Times New Roman" panose="02020603050405020304" pitchFamily="18" charset="0"/>
            </a:endParaRPr>
          </a:p>
        </p:txBody>
      </p:sp>
      <p:sp>
        <p:nvSpPr>
          <p:cNvPr id="71" name="Content Placeholder 2"/>
          <p:cNvSpPr txBox="1"/>
          <p:nvPr/>
        </p:nvSpPr>
        <p:spPr>
          <a:xfrm>
            <a:off x="9680134" y="4199173"/>
            <a:ext cx="1776568" cy="13413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.</a:t>
            </a:r>
            <a:endParaRPr lang="en-US" sz="8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5" name="Content Placeholder 2"/>
          <p:cNvSpPr txBox="1"/>
          <p:nvPr/>
        </p:nvSpPr>
        <p:spPr>
          <a:xfrm>
            <a:off x="9680134" y="5862873"/>
            <a:ext cx="1776568" cy="13413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.</a:t>
            </a:r>
            <a:endParaRPr lang="en-US" sz="8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 advTm="18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49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875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6" grpId="0" animBg="1"/>
      <p:bldP spid="18" grpId="0" animBg="1"/>
      <p:bldP spid="20" grpId="0" animBg="1"/>
      <p:bldP spid="22" grpId="0" animBg="1"/>
      <p:bldP spid="64" grpId="0"/>
      <p:bldP spid="70" grpId="0"/>
      <p:bldP spid="71" grpId="0"/>
      <p:bldP spid="7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OUTPUT_FOLDER" val="C:\Users\Administrator\Desktop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PATH" val="E:\素材\正版图-卖\PPT\0变色龙\0包图网\bt369\ppt\bt369.pptx"/>
  <p:tag name="ISPRING_PRESENTATION_TITLE" val="bt376"/>
  <p:tag name="ISPRING_PROJECT_FOLDER_UPDATED" val="1"/>
  <p:tag name="ISPRING_RESOURCE_FOLDER" val="E:\素材\正版图-卖\PPT\0变色龙\0包图网\bt369\ppt\bt369\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_SCREEN_RECS_UPDATED" val="E:\素材\正版图-卖\PPT\0变色龙\0包图网\bt369\ppt\bt369"/>
  <p:tag name="ISPRING_ULTRA_SCORM_COURSE_ID" val="9E7965BD-BA7C-4284-B303-3DF26FF20985"/>
  <p:tag name="ISPRING_UUID" val="{C1A8F295-47DC-48FB-81BD-666766343352}"/>
  <p:tag name="ISPRINGCLOUDFOLDERID" val="0"/>
  <p:tag name="ISPRINGCLOUDFOLDERPATH" val="Repository"/>
  <p:tag name="ISPRINGONLINEFOLDERID" val="0"/>
  <p:tag name="ISPRINGONLINEFOLDERPATH" val="Content List"/>
</p:tagLst>
</file>

<file path=ppt/theme/theme1.xml><?xml version="1.0" encoding="utf-8"?>
<a:theme xmlns:a="http://schemas.openxmlformats.org/drawingml/2006/main" name="Office Theme">
  <a:themeElements>
    <a:clrScheme name="自定义 55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7A041"/>
      </a:accent1>
      <a:accent2>
        <a:srgbClr val="84A63E"/>
      </a:accent2>
      <a:accent3>
        <a:srgbClr val="67A041"/>
      </a:accent3>
      <a:accent4>
        <a:srgbClr val="84A63E"/>
      </a:accent4>
      <a:accent5>
        <a:srgbClr val="67A041"/>
      </a:accent5>
      <a:accent6>
        <a:srgbClr val="84A63E"/>
      </a:accent6>
      <a:hlink>
        <a:srgbClr val="59377C"/>
      </a:hlink>
      <a:folHlink>
        <a:srgbClr val="B8306F"/>
      </a:folHlink>
    </a:clrScheme>
    <a:fontScheme name="Office 主题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2014</Words>
  <Application>Microsoft Office PowerPoint</Application>
  <PresentationFormat>自定义</PresentationFormat>
  <Paragraphs>147</Paragraphs>
  <Slides>28</Slides>
  <Notes>14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cp:lastPrinted>2021-06-23T16:57:10Z</cp:lastPrinted>
  <dcterms:created xsi:type="dcterms:W3CDTF">2021-06-23T16:57:10Z</dcterms:created>
  <dcterms:modified xsi:type="dcterms:W3CDTF">2021-06-27T01:35:48Z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