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69" r:id="rId2"/>
    <p:sldId id="291" r:id="rId3"/>
    <p:sldId id="282" r:id="rId4"/>
    <p:sldId id="256" r:id="rId5"/>
    <p:sldId id="284" r:id="rId6"/>
    <p:sldId id="279" r:id="rId7"/>
    <p:sldId id="286" r:id="rId8"/>
    <p:sldId id="287" r:id="rId9"/>
    <p:sldId id="294" r:id="rId10"/>
    <p:sldId id="292" r:id="rId11"/>
    <p:sldId id="285" r:id="rId12"/>
    <p:sldId id="280" r:id="rId13"/>
    <p:sldId id="293" r:id="rId14"/>
    <p:sldId id="288" r:id="rId15"/>
    <p:sldId id="295" r:id="rId16"/>
    <p:sldId id="297" r:id="rId17"/>
    <p:sldId id="298" r:id="rId18"/>
    <p:sldId id="299" r:id="rId19"/>
    <p:sldId id="300" r:id="rId20"/>
    <p:sldId id="301" r:id="rId21"/>
    <p:sldId id="302" r:id="rId22"/>
    <p:sldId id="278" r:id="rId23"/>
    <p:sldId id="264" r:id="rId24"/>
    <p:sldId id="277" r:id="rId25"/>
    <p:sldId id="289" r:id="rId26"/>
    <p:sldId id="268" r:id="rId27"/>
    <p:sldId id="273" r:id="rId28"/>
    <p:sldId id="303" r:id="rId29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itchFamily="34" charset="0"/>
      <a:buNone/>
      <a:defRPr b="0" i="0" u="none" kern="1200" baseline="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8A18"/>
    <a:srgbClr val="336600"/>
    <a:srgbClr val="D5DB33"/>
    <a:srgbClr val="99FF66"/>
    <a:srgbClr val="CCFFFF"/>
    <a:srgbClr val="000066"/>
    <a:srgbClr val="FFFFFF"/>
    <a:srgbClr val="FA14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-12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258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tags" Target="tags/tag1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PhAnim="0" type="title">
  <p:cSld name="标题幻灯片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3490" name="标题 63489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63491" name="副标题 63490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2192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ClrTx/>
              <a:buSzTx/>
              <a:buFontTx/>
              <a:buNone/>
              <a:defRPr/>
            </a:lvl1pPr>
            <a:lvl2pPr marL="457200" lvl="1" indent="0" algn="ctr">
              <a:buClrTx/>
              <a:buSzTx/>
              <a:buFontTx/>
              <a:buNone/>
              <a:defRPr/>
            </a:lvl2pPr>
            <a:lvl3pPr marL="914400" lvl="2" indent="0" algn="ctr">
              <a:buClrTx/>
              <a:buSzTx/>
              <a:buFontTx/>
              <a:buNone/>
              <a:defRPr/>
            </a:lvl3pPr>
            <a:lvl4pPr marL="1371600" lvl="3" indent="0" algn="ctr">
              <a:buClrTx/>
              <a:buSzTx/>
              <a:buFontTx/>
              <a:buNone/>
              <a:defRPr/>
            </a:lvl4pPr>
            <a:lvl5pPr marL="1828800" lvl="4" indent="0" algn="ctr">
              <a:buClrTx/>
              <a:buSzTx/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63492" name="日期占位符 6349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/>
          </a:p>
        </p:txBody>
      </p:sp>
      <p:sp>
        <p:nvSpPr>
          <p:cNvPr id="63493" name="页脚占位符 6349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/>
          </a:p>
        </p:txBody>
      </p:sp>
      <p:sp>
        <p:nvSpPr>
          <p:cNvPr id="63494" name="灯片编号占位符 63493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0" grpId="0"/>
      <p:bldP spid="63491" grpId="1" build="p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2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62466" name="标题 6246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62467" name="文本占位符 6246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2468" name="日期占位符 6246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/>
              <a:t/>
            </a:fld>
            <a:endParaRPr lang="zh-CN" altLang="en-US"/>
          </a:p>
        </p:txBody>
      </p:sp>
      <p:sp>
        <p:nvSpPr>
          <p:cNvPr id="62469" name="页脚占位符 6246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62470" name="灯片编号占位符 6246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  <p:bldP spid="62467" grpId="1" uiExpand="1" build="p"/>
    </p:bldLst>
  </p:timing>
  <p:txStyles>
    <p:title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2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2pPr>
      <a:lvl3pPr marL="914400" lvl="2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3pPr>
      <a:lvl4pPr marL="1371600" lvl="3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4pPr>
      <a:lvl5pPr marL="1828800" lvl="4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5pPr>
      <a:lvl6pPr marL="2286000" lvl="5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6pPr>
      <a:lvl7pPr marL="2743200" lvl="6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7pPr>
      <a:lvl8pPr marL="3200400" lvl="7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8pPr>
      <a:lvl9pPr marL="3657600" lvl="8" indent="0" algn="l" defTabSz="914400" rtl="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itchFamily="34" charset="0"/>
        <a:buNone/>
        <a:defRPr b="0" i="0" u="none" kern="1200" baseline="0">
          <a:solidFill>
            <a:schemeClr val="tx1"/>
          </a:solidFill>
          <a:latin typeface="Arial" pitchFamily="34" charset="0"/>
          <a:ea typeface="宋体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3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4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image" Target="../media/image6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文本占位符 21505"/>
          <p:cNvSpPr>
            <a:spLocks noGrp="1"/>
          </p:cNvSpPr>
          <p:nvPr>
            <p:ph type="body" idx="1"/>
          </p:nvPr>
        </p:nvSpPr>
        <p:spPr>
          <a:xfrm>
            <a:off x="468313" y="333375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zh-CN" altLang="en-US" sz="4400" b="1">
                <a:solidFill>
                  <a:srgbClr val="000000"/>
                </a:solidFill>
              </a:rPr>
              <a:t>“花有重开日，人无再少年”。江水的东流不返，正如人的青春年华只有一次一样，都是不可抗拒的自然规律，曾使古今无数人为之悲叹。那么，苏轼又是以怎样的精神状态来面对生活中的变故呢？让我们随着苏轼的笔触一起走进</a:t>
            </a:r>
            <a:r>
              <a:rPr lang="en-US" altLang="zh-CN" sz="4400" b="1">
                <a:solidFill>
                  <a:srgbClr val="000000"/>
                </a:solidFill>
              </a:rPr>
              <a:t>《</a:t>
            </a:r>
            <a:r>
              <a:rPr lang="zh-CN" altLang="en-US" sz="4400" b="1">
                <a:solidFill>
                  <a:srgbClr val="000000"/>
                </a:solidFill>
              </a:rPr>
              <a:t>浣溪沙</a:t>
            </a:r>
            <a:r>
              <a:rPr lang="en-US" altLang="zh-CN" sz="4400" b="1">
                <a:solidFill>
                  <a:srgbClr val="000000"/>
                </a:solidFill>
              </a:rPr>
              <a:t>》</a:t>
            </a:r>
            <a:r>
              <a:rPr lang="zh-CN" altLang="en-US" sz="4400" b="1">
                <a:solidFill>
                  <a:srgbClr val="000000"/>
                </a:solidFill>
              </a:rPr>
              <a:t>去寻找答案。</a:t>
            </a: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8612" name="矩形 68611" descr="纸袋"/>
          <p:cNvSpPr/>
          <p:nvPr/>
        </p:nvSpPr>
        <p:spPr>
          <a:xfrm>
            <a:off x="539750" y="1268413"/>
            <a:ext cx="7129463" cy="39227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1" hangingPunct="1"/>
            <a:r>
              <a:rPr lang="zh-CN" altLang="en-US" sz="9600" b="1">
                <a:ln w="9525" cap="flat" cmpd="sng">
                  <a:solidFill>
                    <a:srgbClr val="008000"/>
                  </a:solidFill>
                  <a:prstDash val="solid"/>
                  <a:headEnd type="none" w="med" len="med"/>
                  <a:tailEnd type="none" w="med" len="med"/>
                </a:ln>
                <a:blipFill rotWithShape="0">
                  <a:blip r:embed="rId2"/>
                  <a:stretch>
                    <a:fillRect/>
                  </a:stretch>
                </a:blipFill>
                <a:effectLst>
                  <a:outerShdw dist="563972" dir="14049740" sx="125000" sy="125000" algn="tl" rotWithShape="0">
                    <a:srgbClr val="C7DFD3">
                      <a:alpha val="8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走进诗篇</a:t>
            </a:r>
            <a:endParaRPr lang="zh-CN" altLang="en-US" sz="9600" b="1">
              <a:ln w="9525" cap="flat" cmpd="sng">
                <a:solidFill>
                  <a:srgbClr val="008000"/>
                </a:solidFill>
                <a:prstDash val="solid"/>
                <a:headEnd type="none" w="med" len="med"/>
                <a:tailEnd type="none" w="med" len="med"/>
              </a:ln>
              <a:blipFill rotWithShape="0">
                <a:blip r:embed="rId2"/>
                <a:stretch>
                  <a:fillRect/>
                </a:stretch>
              </a:blipFill>
              <a:effectLst>
                <a:outerShdw dist="563972" dir="14049740" sx="125000" sy="125000" algn="tl" rotWithShape="0">
                  <a:srgbClr val="C7DFD3">
                    <a:alpha val="8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8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6" name="矩形 40965"/>
          <p:cNvSpPr/>
          <p:nvPr/>
        </p:nvSpPr>
        <p:spPr>
          <a:xfrm>
            <a:off x="684213" y="2133600"/>
            <a:ext cx="7777162" cy="1809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1" hangingPunct="1"/>
            <a:r>
              <a:rPr lang="zh-CN" altLang="en-US" sz="80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黑体" pitchFamily="49" charset="-122"/>
                <a:ea typeface="黑体" pitchFamily="49" charset="-122"/>
              </a:rPr>
              <a:t>谁找到了关于苏轼的资料？</a:t>
            </a:r>
            <a:endParaRPr lang="zh-CN" altLang="en-US" sz="80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文本占位符 20481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zh-CN" altLang="en-US" sz="28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32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苏轼（</a:t>
            </a:r>
            <a:r>
              <a:rPr lang="en-US" altLang="zh-CN" sz="32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1037</a:t>
            </a:r>
            <a:r>
              <a:rPr lang="zh-CN" altLang="en-US" sz="32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－</a:t>
            </a:r>
            <a:r>
              <a:rPr lang="en-US" altLang="zh-CN" sz="32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1101</a:t>
            </a:r>
            <a:r>
              <a:rPr lang="zh-CN" altLang="en-US" sz="32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），北宋文学家、书画家、美食家。字子瞻，号东坡居士。汉族，四川人</a:t>
            </a:r>
            <a:r>
              <a:rPr lang="zh-CN" altLang="en-US" sz="3200" b="1">
                <a:solidFill>
                  <a:srgbClr val="660066"/>
                </a:solidFill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葬于颍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3600" b="1" err="1">
                <a:latin typeface="黑体" pitchFamily="49" charset="-122"/>
                <a:ea typeface="黑体" pitchFamily="49" charset="-122"/>
              </a:rPr>
              <a:t>y</a:t>
            </a:r>
            <a:r>
              <a:rPr lang="en-US" altLang="en-US" sz="3200" b="1" err="1">
                <a:ea typeface="黑体" pitchFamily="49" charset="-122"/>
              </a:rPr>
              <a:t>ǐ</a:t>
            </a:r>
            <a:r>
              <a:rPr lang="en-US" altLang="zh-CN" sz="3600" b="1" err="1">
                <a:latin typeface="黑体" pitchFamily="49" charset="-122"/>
                <a:ea typeface="黑体" pitchFamily="49" charset="-122"/>
              </a:rPr>
              <a:t>ng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）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昌（今河南省平顶山市郏县）。一生仕途坎坷，学识渊博，天资极高，诗文书画皆精。其文汪洋恣肆，明白畅达，</a:t>
            </a:r>
            <a:r>
              <a:rPr lang="zh-CN" altLang="en-US" sz="32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与欧阳修并称欧苏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，为</a:t>
            </a:r>
            <a:r>
              <a:rPr lang="zh-CN" altLang="en-US" sz="32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“唐宋八大家”之一</a:t>
            </a:r>
            <a:r>
              <a:rPr lang="zh-CN" altLang="en-US" sz="3200" b="1">
                <a:solidFill>
                  <a:srgbClr val="660066"/>
                </a:solidFill>
                <a:latin typeface="黑体" pitchFamily="49" charset="-122"/>
                <a:ea typeface="黑体" pitchFamily="49" charset="-122"/>
              </a:rPr>
              <a:t>；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诗清新豪健，善用夸张、比喻，艺术表现独具风格</a:t>
            </a:r>
            <a:r>
              <a:rPr lang="zh-CN" altLang="en-US" sz="32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，与黄庭坚并称苏黄；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词开豪放一派，对后世有巨大影响，</a:t>
            </a:r>
            <a:r>
              <a:rPr lang="zh-CN" altLang="en-US" sz="3200" b="1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与辛弃疾并称苏辛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；书法擅长行书、楷书，能自创新意，用笔丰腴跌宕</a:t>
            </a: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(d</a:t>
            </a:r>
            <a:r>
              <a:rPr lang="en-US" altLang="en-US" sz="3200" b="1" err="1">
                <a:latin typeface="微软雅黑" panose="020b0503020204020204" pitchFamily="34" charset="-122"/>
                <a:ea typeface="黑体" pitchFamily="49" charset="-122"/>
              </a:rPr>
              <a:t>à</a:t>
            </a:r>
            <a:r>
              <a:rPr lang="en-US" altLang="zh-CN" sz="3200" b="1" err="1">
                <a:latin typeface="黑体" pitchFamily="49" charset="-122"/>
                <a:ea typeface="黑体" pitchFamily="49" charset="-122"/>
              </a:rPr>
              <a:t>ng)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，有天真烂漫之趣</a:t>
            </a:r>
            <a:r>
              <a:rPr lang="zh-CN" altLang="en-US" sz="32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，与黄庭坚、米芾</a:t>
            </a:r>
            <a:r>
              <a:rPr lang="en-US" altLang="zh-CN" sz="32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(f</a:t>
            </a:r>
            <a:r>
              <a:rPr lang="en-US" altLang="en-US" sz="3600" b="1" err="1">
                <a:solidFill>
                  <a:schemeClr val="accent2"/>
                </a:solidFill>
              </a:rPr>
              <a:t>è</a:t>
            </a:r>
            <a:r>
              <a:rPr lang="en-US" altLang="zh-CN" sz="3200" b="1" err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i)</a:t>
            </a:r>
            <a:r>
              <a:rPr lang="zh-CN" altLang="en-US" sz="32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、蔡襄并称宋四家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；画学文同，论画主张神似，提倡“士人画”。著作有</a:t>
            </a: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苏东坡全集</a:t>
            </a: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和</a:t>
            </a: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东坡乐府</a:t>
            </a: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等。 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9636" name="矩形 69635"/>
          <p:cNvSpPr/>
          <p:nvPr/>
        </p:nvSpPr>
        <p:spPr>
          <a:xfrm>
            <a:off x="857250" y="836613"/>
            <a:ext cx="7429500" cy="2897187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lstStyle/>
          <a:p>
            <a:pPr algn="ctr" eaLnBrk="1" hangingPunct="1"/>
            <a:r>
              <a:rPr lang="zh-CN" altLang="en-US" sz="48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哪位同学找到了背景资料？</a:t>
            </a:r>
            <a:endParaRPr lang="zh-CN" altLang="en-US" sz="48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5299" name="文本占位符 5529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             </a:t>
            </a:r>
            <a:r>
              <a:rPr lang="zh-CN" altLang="en-US" sz="4500" b="1">
                <a:latin typeface="黑体" pitchFamily="49" charset="-122"/>
                <a:ea typeface="黑体" pitchFamily="49" charset="-122"/>
              </a:rPr>
              <a:t>作词背景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100" b="1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4100" b="1">
                <a:solidFill>
                  <a:srgbClr val="000066"/>
                </a:solidFill>
                <a:latin typeface="黑体" pitchFamily="49" charset="-122"/>
                <a:ea typeface="黑体" pitchFamily="49" charset="-122"/>
              </a:rPr>
              <a:t>苏轼当年因为“乌台诗案”被关在狱中，幸得众人相救，最终被贬黄州（今湖北黄冈）作团练副使。</a:t>
            </a:r>
            <a:r>
              <a:rPr lang="zh-CN" altLang="en-US" sz="4100" b="1">
                <a:latin typeface="黑体" pitchFamily="49" charset="-122"/>
                <a:ea typeface="黑体" pitchFamily="49" charset="-122"/>
              </a:rPr>
              <a:t>幸而苏轼生性旷达，并不因此而绝望颓丧，他得到黄州郡守的许多关照，也得到老朋友马正卿的相助，最后在城东沙湖营防废地买来数十亩荒田，开荒种地，自食其力。 在这期间，结识好友庞安，这首诗就是在与庞安游玩清泉寺时有感而发的。</a:t>
            </a:r>
          </a:p>
          <a:p>
            <a:pPr lvl="2">
              <a:lnSpc>
                <a:spcPct val="90000"/>
              </a:lnSpc>
              <a:buNone/>
            </a:pPr>
            <a:endParaRPr lang="zh-CN" altLang="en-US" sz="3200" b="1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83" name="文本占位符 71682"/>
          <p:cNvSpPr>
            <a:spLocks noGrp="1"/>
          </p:cNvSpPr>
          <p:nvPr>
            <p:ph type="body" idx="1"/>
          </p:nvPr>
        </p:nvSpPr>
        <p:spPr>
          <a:xfrm>
            <a:off x="0" y="188913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游蕲水清泉寺，寺临兰溪，溪水西流。</a:t>
            </a:r>
          </a:p>
          <a:p>
            <a:pPr>
              <a:buNone/>
            </a:pPr>
            <a:endParaRPr lang="zh-CN" altLang="en-US" sz="3300" b="1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游：</a:t>
            </a: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游历。</a:t>
            </a: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临：</a:t>
            </a: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临近。</a:t>
            </a:r>
          </a:p>
          <a:p>
            <a:pPr>
              <a:buNone/>
            </a:pPr>
            <a:endParaRPr lang="zh-CN" altLang="en-US" sz="3300" b="1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意思是</a:t>
            </a:r>
            <a:r>
              <a:rPr lang="en-US" altLang="zh-CN" sz="3300" b="1">
                <a:latin typeface="微软雅黑" panose="020b0503020204020204" pitchFamily="34" charset="-122"/>
                <a:ea typeface="黑体" pitchFamily="49" charset="-122"/>
              </a:rPr>
              <a:t>···</a:t>
            </a:r>
            <a:endParaRPr lang="en-US" altLang="zh-CN" sz="3300" b="1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游历蕲水清泉寺，寺临近兰溪，溪水向西流去。</a:t>
            </a:r>
          </a:p>
          <a:p>
            <a:pPr>
              <a:buNone/>
            </a:pPr>
            <a:endParaRPr lang="zh-CN" altLang="en-US" sz="3300" b="1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endParaRPr lang="zh-CN" altLang="en-US" sz="3300" b="1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endParaRPr lang="zh-CN" altLang="en-US" sz="3300" b="1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3731" name="文本占位符 7373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       山下兰芽短浸溪</a:t>
            </a: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山下：</a:t>
            </a: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岸边。</a:t>
            </a: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浸：</a:t>
            </a: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浸泡。</a:t>
            </a: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溪：</a:t>
            </a: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溪水。</a:t>
            </a: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意思是</a:t>
            </a:r>
            <a:r>
              <a:rPr lang="en-US" altLang="zh-CN" sz="3300" b="1">
                <a:latin typeface="微软雅黑" panose="020b0503020204020204" pitchFamily="34" charset="-122"/>
                <a:ea typeface="黑体" pitchFamily="49" charset="-122"/>
              </a:rPr>
              <a:t>···</a:t>
            </a:r>
            <a:endParaRPr lang="en-US" altLang="zh-CN" sz="3300" b="1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sz="3200" b="1">
                <a:ea typeface="黑体" pitchFamily="49" charset="-122"/>
              </a:rPr>
              <a:t>岸边的兰草刚刚生出芽，浸泡在溪水之中。</a:t>
            </a:r>
            <a:endParaRPr lang="en-US" altLang="zh-CN" sz="4100" b="1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endParaRPr lang="zh-CN" altLang="en-US" sz="4100" b="1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4755" name="文本占位符 7475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669088"/>
          </a:xfrm>
        </p:spPr>
        <p:txBody>
          <a:bodyPr/>
          <a:lstStyle/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              松间沙路净无泥</a:t>
            </a: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松间：</a:t>
            </a: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松林间</a:t>
            </a: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净无泥：</a:t>
            </a: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没有一点泥土。</a:t>
            </a:r>
          </a:p>
          <a:p>
            <a:pPr>
              <a:buNone/>
            </a:pPr>
            <a:endParaRPr lang="zh-CN" altLang="en-US" sz="3300" b="1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意思是</a:t>
            </a:r>
            <a:r>
              <a:rPr lang="en-US" altLang="zh-CN" sz="3300" b="1">
                <a:latin typeface="微软雅黑" panose="020b0503020204020204" pitchFamily="34" charset="-122"/>
                <a:ea typeface="黑体" pitchFamily="49" charset="-122"/>
              </a:rPr>
              <a:t>···</a:t>
            </a:r>
            <a:endParaRPr lang="en-US" altLang="zh-CN" sz="3300" b="1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松林间仿佛经过清泉冲洗一般，没有一点泥土。</a:t>
            </a:r>
          </a:p>
          <a:p>
            <a:pPr>
              <a:buNone/>
            </a:pPr>
            <a:endParaRPr lang="zh-CN" altLang="en-US" sz="3300" b="1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endParaRPr lang="zh-CN" altLang="en-US" sz="3300" b="1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endParaRPr lang="zh-CN" altLang="en-US" sz="3300" b="1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endParaRPr lang="zh-CN" altLang="en-US" sz="3300" b="1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5779" name="文本占位符 7577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          潇潇暮雨子规啼</a:t>
            </a: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暮雨：</a:t>
            </a: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细雨。</a:t>
            </a: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子规：</a:t>
            </a: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布谷鸟。</a:t>
            </a: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啼：</a:t>
            </a: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（某些鸟兽）叫</a:t>
            </a: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意思是</a:t>
            </a:r>
            <a:r>
              <a:rPr lang="en-US" altLang="zh-CN" sz="3300" b="1">
                <a:latin typeface="微软雅黑" panose="020b0503020204020204" pitchFamily="34" charset="-122"/>
                <a:ea typeface="黑体" pitchFamily="49" charset="-122"/>
              </a:rPr>
              <a:t>···</a:t>
            </a:r>
            <a:endParaRPr lang="en-US" altLang="zh-CN" sz="3300" b="1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傍晚细雨潇潇，寺外传来布谷鸟的啼叫声。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6803" name="文本占位符 7680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            谁道人生无再少</a:t>
            </a: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无再少：</a:t>
            </a: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不能回到少年时代</a:t>
            </a:r>
          </a:p>
          <a:p>
            <a:pPr>
              <a:buNone/>
            </a:pPr>
            <a:endParaRPr lang="zh-CN" altLang="en-US" sz="3300" b="1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endParaRPr lang="zh-CN" altLang="en-US" sz="3300" b="1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意思是</a:t>
            </a:r>
            <a:r>
              <a:rPr lang="en-US" altLang="zh-CN" sz="3300" b="1">
                <a:latin typeface="微软雅黑" panose="020b0503020204020204" pitchFamily="34" charset="-122"/>
                <a:ea typeface="黑体" pitchFamily="49" charset="-122"/>
              </a:rPr>
              <a:t>···</a:t>
            </a:r>
            <a:endParaRPr lang="en-US" altLang="zh-CN" sz="3300" b="1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谁说人生只会变老，不能再变得年轻。</a:t>
            </a:r>
          </a:p>
          <a:p>
            <a:pPr>
              <a:buNone/>
            </a:pPr>
            <a:endParaRPr lang="zh-CN" altLang="en-US" sz="3300" b="1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6565" name="图片 66564" descr="W0200711125587818643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7827" name="文本占位符 7782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           门前流水尚能西</a:t>
            </a: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尚：</a:t>
            </a: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还。</a:t>
            </a: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能西：</a:t>
            </a: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向西奔流。</a:t>
            </a:r>
          </a:p>
          <a:p>
            <a:pPr>
              <a:buNone/>
            </a:pPr>
            <a:endParaRPr lang="zh-CN" altLang="en-US" sz="3300" b="1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意思是</a:t>
            </a:r>
            <a:r>
              <a:rPr lang="en-US" altLang="zh-CN" sz="3300" b="1">
                <a:latin typeface="微软雅黑" panose="020b0503020204020204" pitchFamily="34" charset="-122"/>
                <a:ea typeface="黑体" pitchFamily="49" charset="-122"/>
              </a:rPr>
              <a:t>···</a:t>
            </a:r>
            <a:endParaRPr lang="en-US" altLang="zh-CN" sz="3300" b="1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你看门前的流水不是也能向西奔流吗？</a:t>
            </a: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  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8067" name="文本占位符 88066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          休将白发唱黄鸡。</a:t>
            </a: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休将：</a:t>
            </a: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不要再。</a:t>
            </a: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唱黄鸡：</a:t>
            </a: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感慨时光的流逝。因黄鸡可以报晓，表示时光的流逝。</a:t>
            </a:r>
          </a:p>
          <a:p>
            <a:pPr>
              <a:buNone/>
            </a:pPr>
            <a:endParaRPr lang="zh-CN" altLang="en-US" sz="3300" b="1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意思是</a:t>
            </a:r>
            <a:r>
              <a:rPr lang="en-US" altLang="zh-CN" sz="3300" b="1">
                <a:latin typeface="微软雅黑" panose="020b0503020204020204" pitchFamily="34" charset="-122"/>
                <a:ea typeface="黑体" pitchFamily="49" charset="-122"/>
              </a:rPr>
              <a:t>···</a:t>
            </a:r>
            <a:endParaRPr lang="en-US" altLang="zh-CN" sz="3300" b="1">
              <a:latin typeface="黑体" pitchFamily="49" charset="-122"/>
              <a:ea typeface="黑体" pitchFamily="49" charset="-122"/>
            </a:endParaRPr>
          </a:p>
          <a:p>
            <a:pPr>
              <a:buNone/>
            </a:pP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不要再发白发暮年时光流逝这样的感慨了。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602" name="标题 2560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sz="2800">
                <a:solidFill>
                  <a:srgbClr val="000000"/>
                </a:solidFill>
              </a:rPr>
              <a:t> </a:t>
            </a:r>
            <a:r>
              <a:rPr lang="zh-CN" altLang="en-US" b="1">
                <a:solidFill>
                  <a:schemeClr val="tx1"/>
                </a:solidFill>
              </a:rPr>
              <a:t>上阕写景，描绘了哪三幅画面？这些画面渲染出一派怎样的春景？</a:t>
            </a:r>
          </a:p>
        </p:txBody>
      </p:sp>
      <p:sp>
        <p:nvSpPr>
          <p:cNvPr id="25603" name="文本占位符 2560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/>
              <a:t>  </a:t>
            </a:r>
            <a:r>
              <a:rPr lang="zh-CN" altLang="en-US" sz="4000"/>
              <a:t> </a:t>
            </a:r>
            <a:r>
              <a:rPr lang="zh-CN" altLang="en-US" sz="4400" b="1"/>
              <a:t>描绘了溪边兰草、松间沙路、雨中杜鹃三幅画面。兰花发出了短短的嫩芽，浸在涨满了水的小溪里，松林间一尘不染的沙路，黄昏时潇潇细雨声中杜鹃在啼叫。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8674" name="文本占位符 28673"/>
          <p:cNvSpPr>
            <a:spLocks noGrp="1"/>
          </p:cNvSpPr>
          <p:nvPr>
            <p:ph type="body" idx="1"/>
          </p:nvPr>
        </p:nvSpPr>
        <p:spPr>
          <a:xfrm>
            <a:off x="0" y="-25400"/>
            <a:ext cx="9144000" cy="6883400"/>
          </a:xfrm>
        </p:spPr>
        <p:txBody>
          <a:bodyPr/>
          <a:lstStyle/>
          <a:p>
            <a:r>
              <a:rPr lang="zh-CN" altLang="en-US" sz="6000" b="1">
                <a:solidFill>
                  <a:srgbClr val="000000"/>
                </a:solidFill>
              </a:rPr>
              <a:t>下阔转入抒怀，抒发了怎样的情怀？</a:t>
            </a:r>
          </a:p>
          <a:p>
            <a:r>
              <a:rPr lang="zh-CN" altLang="en-US" sz="6000" b="1">
                <a:solidFill>
                  <a:srgbClr val="000000"/>
                </a:solidFill>
              </a:rPr>
              <a:t>由西流的溪水，联想到人生可以再少，青春可以永驻，大可不必为日月变迁，人生衰老而叹息。表现了积极进取的人生态度。</a:t>
            </a:r>
          </a:p>
          <a:p>
            <a:endParaRPr lang="zh-CN" altLang="en-US" sz="6000" b="1"/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626" name="文本占位符 26625"/>
          <p:cNvSpPr>
            <a:spLocks noGrp="1"/>
          </p:cNvSpPr>
          <p:nvPr>
            <p:ph type="body" idx="1"/>
          </p:nvPr>
        </p:nvSpPr>
        <p:spPr>
          <a:xfrm>
            <a:off x="0" y="44450"/>
            <a:ext cx="9072563" cy="6769100"/>
          </a:xfrm>
        </p:spPr>
        <p:txBody>
          <a:bodyPr/>
          <a:lstStyle/>
          <a:p>
            <a:pPr>
              <a:buNone/>
            </a:pPr>
            <a:r>
              <a:rPr lang="zh-CN" altLang="en-US" sz="3200" b="1"/>
              <a:t>“山下兰芽短浸溪，松间沙路净无泥。”这两句点明了什么？</a:t>
            </a:r>
          </a:p>
          <a:p>
            <a:endParaRPr lang="zh-CN" altLang="en-US" sz="3200" b="1"/>
          </a:p>
          <a:p>
            <a:pPr>
              <a:buNone/>
            </a:pPr>
            <a:r>
              <a:rPr lang="zh-CN" altLang="en-US" sz="3200" b="1"/>
              <a:t>   既点明游清泉寺的时令，也点明了兰溪之名的由来。</a:t>
            </a:r>
          </a:p>
          <a:p>
            <a:pPr>
              <a:buNone/>
            </a:pPr>
            <a:r>
              <a:rPr lang="zh-CN" altLang="en-US" sz="3200" b="1"/>
              <a:t>     </a:t>
            </a:r>
          </a:p>
          <a:p>
            <a:pPr>
              <a:buNone/>
            </a:pPr>
            <a:r>
              <a:rPr lang="zh-CN" altLang="en-US" sz="3200" b="1"/>
              <a:t>“萧萧暮雨子规啼”与哪里照应？</a:t>
            </a:r>
          </a:p>
          <a:p>
            <a:pPr>
              <a:buNone/>
            </a:pPr>
            <a:endParaRPr lang="zh-CN" altLang="en-US" sz="3200" b="1"/>
          </a:p>
          <a:p>
            <a:pPr>
              <a:buNone/>
            </a:pPr>
            <a:r>
              <a:rPr lang="zh-CN" altLang="en-US" sz="3200" b="1"/>
              <a:t>    既照应了前面对溪水、沙路的描写，又烘托了一种凄冷的环境。</a:t>
            </a: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4515" name="文本占位符 64514"/>
          <p:cNvSpPr>
            <a:spLocks noGrp="1"/>
          </p:cNvSpPr>
          <p:nvPr>
            <p:ph type="body" idx="1"/>
          </p:nvPr>
        </p:nvSpPr>
        <p:spPr>
          <a:xfrm>
            <a:off x="457200" y="692150"/>
            <a:ext cx="8229600" cy="5434013"/>
          </a:xfrm>
        </p:spPr>
        <p:txBody>
          <a:bodyPr/>
          <a:lstStyle/>
          <a:p>
            <a:pPr>
              <a:buNone/>
            </a:pPr>
            <a:r>
              <a:rPr lang="zh-CN" altLang="en-US" sz="3600" b="1"/>
              <a:t>  苏轼给我们描绘了一幅这么优美宁静的山林美景，那么你们觉的苏轼在游清泉寺的心情是什么样的呢？</a:t>
            </a:r>
          </a:p>
          <a:p>
            <a:pPr>
              <a:buNone/>
            </a:pPr>
            <a:endParaRPr lang="zh-CN" altLang="en-US" sz="3600" b="1"/>
          </a:p>
          <a:p>
            <a:pPr>
              <a:buNone/>
            </a:pPr>
            <a:r>
              <a:rPr lang="zh-CN" altLang="en-US" sz="3600" b="1"/>
              <a:t>      由轻松与愉快向淡淡的忧伤转变。</a:t>
            </a:r>
          </a:p>
          <a:p>
            <a:endParaRPr lang="zh-CN" altLang="en-US" sz="3600" b="1"/>
          </a:p>
          <a:p>
            <a:endParaRPr lang="zh-CN" altLang="en-US" sz="3600" b="1"/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2" name="文本占位符 30721"/>
          <p:cNvSpPr>
            <a:spLocks noGrp="1"/>
          </p:cNvSpPr>
          <p:nvPr>
            <p:ph type="body" idx="1"/>
          </p:nvPr>
        </p:nvSpPr>
        <p:spPr>
          <a:xfrm>
            <a:off x="468313" y="477838"/>
            <a:ext cx="8229600" cy="5605462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zh-CN" altLang="en-US" sz="3600"/>
              <a:t>                    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浣溪沙 </a:t>
            </a:r>
          </a:p>
          <a:p>
            <a:pPr>
              <a:lnSpc>
                <a:spcPct val="90000"/>
              </a:lnSpc>
              <a:buNone/>
            </a:pP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　　小阁重帘有燕过，晚花红片落庭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莎。 曲栏干影入凉波。</a:t>
            </a:r>
          </a:p>
          <a:p>
            <a:pPr>
              <a:lnSpc>
                <a:spcPct val="90000"/>
              </a:lnSpc>
              <a:buNone/>
            </a:pP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　　一霎好风生翠幕，几回疏雨滴圆</a:t>
            </a:r>
            <a:endParaRPr lang="en-US" altLang="zh-CN" sz="36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荷。 酒醒人散得愁多。</a:t>
            </a:r>
          </a:p>
          <a:p>
            <a:pPr>
              <a:lnSpc>
                <a:spcPct val="90000"/>
              </a:lnSpc>
              <a:buNone/>
            </a:pPr>
            <a:endParaRPr lang="zh-CN" altLang="en-US" sz="40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　　　　</a:t>
            </a: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文本占位符 32769"/>
          <p:cNvSpPr>
            <a:spLocks noGrp="1"/>
          </p:cNvSpPr>
          <p:nvPr>
            <p:ph type="body" idx="1"/>
          </p:nvPr>
        </p:nvSpPr>
        <p:spPr>
          <a:xfrm>
            <a:off x="457200" y="549275"/>
            <a:ext cx="8229600" cy="5576888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endParaRPr lang="zh-CN" altLang="en-US"/>
          </a:p>
          <a:p>
            <a:pPr>
              <a:lnSpc>
                <a:spcPct val="90000"/>
              </a:lnSpc>
              <a:buNone/>
            </a:pPr>
            <a:r>
              <a:rPr lang="zh-CN" altLang="en-US"/>
              <a:t>　                       </a:t>
            </a:r>
            <a:r>
              <a:rPr lang="zh-CN" altLang="en-US" sz="3600" b="1"/>
              <a:t>浣溪沙 </a:t>
            </a:r>
          </a:p>
          <a:p>
            <a:pPr>
              <a:lnSpc>
                <a:spcPct val="90000"/>
              </a:lnSpc>
              <a:buNone/>
            </a:pPr>
            <a:endParaRPr lang="zh-CN" altLang="en-US" sz="4000" b="1"/>
          </a:p>
          <a:p>
            <a:pPr>
              <a:lnSpc>
                <a:spcPct val="90000"/>
              </a:lnSpc>
              <a:buNone/>
            </a:pPr>
            <a:r>
              <a:rPr lang="zh-CN" altLang="en-US" sz="3600" b="1"/>
              <a:t>　　一向年光有限身，等闲离别易销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3600" b="1"/>
              <a:t>魂，酒筵歌席莫辞频。</a:t>
            </a:r>
          </a:p>
          <a:p>
            <a:pPr>
              <a:lnSpc>
                <a:spcPct val="90000"/>
              </a:lnSpc>
              <a:buNone/>
            </a:pPr>
            <a:endParaRPr lang="zh-CN" altLang="en-US" sz="4000" b="1"/>
          </a:p>
          <a:p>
            <a:pPr>
              <a:lnSpc>
                <a:spcPct val="90000"/>
              </a:lnSpc>
              <a:buNone/>
            </a:pPr>
            <a:r>
              <a:rPr lang="zh-CN" altLang="en-US" sz="3600" b="1"/>
              <a:t>　　满目山河空念远，落花风雨更伤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3600" b="1"/>
              <a:t>春，不如怜取眼前人。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3600" b="1"/>
              <a:t>　</a:t>
            </a: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1140" name="矩形 91139"/>
          <p:cNvSpPr/>
          <p:nvPr/>
        </p:nvSpPr>
        <p:spPr>
          <a:xfrm>
            <a:off x="1116013" y="0"/>
            <a:ext cx="6624637" cy="225425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  <a:normAutofit/>
          </a:bodyPr>
          <a:lstStyle/>
          <a:p>
            <a:pPr algn="ctr" eaLnBrk="1" hangingPunct="1"/>
            <a:r>
              <a:rPr lang="zh-CN" altLang="en-US" sz="8000" b="1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80000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谢谢观赏</a:t>
            </a:r>
            <a:endParaRPr lang="zh-CN" altLang="en-US" sz="8000" b="1"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pattFill prst="dashHorz">
                <a:fgClr>
                  <a:srgbClr val="808080"/>
                </a:fgClr>
                <a:bgClr>
                  <a:srgbClr val="FFFF00"/>
                </a:bgClr>
              </a:pattFill>
              <a:effectLst>
                <a:outerShdw dist="45791" dir="2021404" algn="ctr" rotWithShape="0">
                  <a:srgbClr val="808080">
                    <a:alpha val="80000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1141" name="矩形 91140"/>
          <p:cNvSpPr/>
          <p:nvPr/>
        </p:nvSpPr>
        <p:spPr>
          <a:xfrm>
            <a:off x="2916238" y="3357563"/>
            <a:ext cx="4392612" cy="327501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lstStyle/>
          <a:p>
            <a:pPr algn="ctr" eaLnBrk="1" hangingPunct="1"/>
            <a:r>
              <a:rPr lang="zh-CN" altLang="en-US" sz="9600" b="1" spc="-9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仿宋_GB2312" panose="02010609030101010101" charset="-122"/>
                <a:ea typeface="仿宋_GB2312" panose="02010609030101010101" charset="-122"/>
              </a:rPr>
              <a:t>再见</a:t>
            </a:r>
            <a:endParaRPr lang="zh-CN" altLang="en-US" sz="9600" b="1" spc="-9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仿宋_GB2312" panose="02010609030101010101" charset="-122"/>
              <a:ea typeface="仿宋_GB2312" panose="02010609030101010101" charset="-122"/>
            </a:endParaRPr>
          </a:p>
        </p:txBody>
      </p:sp>
      <p:pic>
        <p:nvPicPr>
          <p:cNvPr id="9114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344400" y="102616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1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3799" name="图片 33798" descr="t019242cac3d1b6fed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13" y="0"/>
            <a:ext cx="6408737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0" name="矩形 22529"/>
          <p:cNvSpPr/>
          <p:nvPr/>
        </p:nvSpPr>
        <p:spPr>
          <a:xfrm>
            <a:off x="1403350" y="1989138"/>
            <a:ext cx="6048375" cy="2447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1" hangingPunct="1"/>
            <a:r>
              <a:rPr lang="zh-CN" altLang="en-US" sz="9600" b="1">
                <a:ln w="9525" cap="flat" cmpd="sng">
                  <a:solidFill>
                    <a:srgbClr val="99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699999" algn="ctr" rotWithShape="0">
                    <a:srgbClr val="9999FF">
                      <a:alpha val="79999"/>
                    </a:srgbClr>
                  </a:outerShdw>
                </a:effectLst>
                <a:latin typeface="楷体_GB2312" charset="0"/>
                <a:ea typeface="楷体_GB2312" charset="0"/>
              </a:rPr>
              <a:t>浣溪沙</a:t>
            </a:r>
            <a:endParaRPr lang="zh-CN" altLang="en-US" sz="9600" b="1">
              <a:ln w="9525" cap="flat" cmpd="sng">
                <a:solidFill>
                  <a:srgbClr val="99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699999" algn="ctr" rotWithShape="0">
                  <a:srgbClr val="9999FF">
                    <a:alpha val="79999"/>
                  </a:srgbClr>
                </a:outerShdw>
              </a:effectLst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7" name="文本占位符 36866"/>
          <p:cNvSpPr>
            <a:spLocks noGrp="1"/>
          </p:cNvSpPr>
          <p:nvPr>
            <p:ph type="body" idx="1"/>
          </p:nvPr>
        </p:nvSpPr>
        <p:spPr>
          <a:xfrm>
            <a:off x="250825" y="260350"/>
            <a:ext cx="8229600" cy="6038850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en-US" altLang="zh-CN"/>
              <a:t>                                     </a:t>
            </a:r>
            <a:r>
              <a:rPr lang="zh-CN" altLang="en-US" sz="4400" b="1">
                <a:ea typeface="黑体" pitchFamily="49" charset="-122"/>
              </a:rPr>
              <a:t>宋词简介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400" b="1">
                <a:ea typeface="黑体" pitchFamily="49" charset="-122"/>
              </a:rPr>
              <a:t>词，是“曲子词”的简称，它本是为乐而写的歌词。词发源于唐代，兴盛于宋朝。词因句式一般都有长短变化，参差不齐，因此又叫“长短句”。词代表了宋代文学的就，词有词牌，如“浣溪沙”、“菩提蛮”、“卜算子”。</a:t>
            </a:r>
          </a:p>
        </p:txBody>
      </p:sp>
    </p:spTree>
  </p:cSld>
  <p:clrMapOvr>
    <a:masterClrMapping/>
  </p:clrMapOvr>
  <p:transition advTm="4000"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标题 18433"/>
          <p:cNvSpPr>
            <a:spLocks noGrp="1"/>
          </p:cNvSpPr>
          <p:nvPr>
            <p:ph type="ctrTitle"/>
          </p:nvPr>
        </p:nvSpPr>
        <p:spPr>
          <a:xfrm>
            <a:off x="0" y="1412875"/>
            <a:ext cx="9144000" cy="5445125"/>
          </a:xfrm>
        </p:spPr>
        <p:txBody>
          <a:bodyPr anchor="ctr"/>
          <a:lstStyle/>
          <a:p>
            <a:pPr defTabSz="914400">
              <a:buSzTx/>
            </a:pPr>
            <a:r>
              <a:rPr lang="zh-CN" altLang="en-US" kern="1200" baseline="0">
                <a:solidFill>
                  <a:srgbClr val="000066"/>
                </a:solidFill>
                <a:latin typeface="Arial" pitchFamily="34" charset="0"/>
                <a:ea typeface="微软雅黑" panose="020b0503020204020204" pitchFamily="34" charset="-122"/>
              </a:rPr>
              <a:t>         </a:t>
            </a:r>
            <a:r>
              <a:rPr lang="zh-CN" altLang="en-US" sz="3600" b="1" kern="1200" baseline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游蕲水清泉寺，寺临兰溪，溪水西流。                         </a:t>
            </a:r>
            <a:br>
              <a:rPr lang="zh-CN" altLang="en-US" sz="3600" b="1" kern="1200" baseline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3600" b="1" kern="1200" baseline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4100" b="1" kern="1200" baseline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山下兰芽短浸溪，松间沙路净无泥，潇潇暮雨子规啼。</a:t>
            </a:r>
            <a:br>
              <a:rPr lang="zh-CN" altLang="en-US" sz="4100" b="1" kern="1200" baseline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</a:br>
            <a:r>
              <a:rPr lang="zh-CN" altLang="en-US" sz="4100" b="1" kern="1200" baseline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   谁道人生无再少？门前流水尚能西！休将白发唱黄鸡。</a:t>
            </a:r>
            <a:br>
              <a:rPr lang="zh-CN" altLang="en-US" sz="4100" b="1" kern="1200" baseline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</a:br>
            <a:br>
              <a:rPr lang="zh-CN" altLang="en-US" sz="3800" b="1" kern="1200" baseline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</a:br>
          </a:p>
        </p:txBody>
      </p:sp>
      <p:sp>
        <p:nvSpPr>
          <p:cNvPr id="18435" name="矩形 18434" descr="weave"/>
          <p:cNvSpPr/>
          <p:nvPr/>
        </p:nvSpPr>
        <p:spPr>
          <a:xfrm>
            <a:off x="3276600" y="0"/>
            <a:ext cx="3086100" cy="1019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8000">
                <a:blipFill rotWithShape="0">
                  <a:blip r:embed="rId2"/>
                  <a:stretch>
                    <a:fillRect/>
                  </a:stretch>
                </a:blipFill>
                <a:latin typeface="楷体_GB2312" charset="0"/>
                <a:ea typeface="楷体_GB2312" charset="0"/>
              </a:rPr>
              <a:t>浣溪沙</a:t>
            </a:r>
            <a:endParaRPr lang="zh-CN" altLang="en-US" sz="8000">
              <a:blipFill rotWithShape="0">
                <a:blip r:embed="rId2"/>
                <a:stretch>
                  <a:fillRect/>
                </a:stretch>
              </a:blipFill>
              <a:latin typeface="楷体_GB2312" charset="0"/>
              <a:ea typeface="楷体_GB2312" charset="0"/>
            </a:endParaRPr>
          </a:p>
        </p:txBody>
      </p:sp>
      <p:sp>
        <p:nvSpPr>
          <p:cNvPr id="18437" name="矩形 18436" descr="白色大理石"/>
          <p:cNvSpPr/>
          <p:nvPr/>
        </p:nvSpPr>
        <p:spPr>
          <a:xfrm>
            <a:off x="4932363" y="1341438"/>
            <a:ext cx="261937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4000" b="1">
                <a:blipFill rotWithShape="0">
                  <a:blip r:embed="rId3"/>
                  <a:stretch>
                    <a:fillRect/>
                  </a:stretch>
                </a:blipFill>
                <a:latin typeface="楷体_GB2312" charset="0"/>
                <a:ea typeface="楷体_GB2312" charset="0"/>
              </a:rPr>
              <a:t>宋【苏轼】</a:t>
            </a:r>
            <a:endParaRPr lang="zh-CN" altLang="en-US" sz="4000" b="1">
              <a:blipFill rotWithShape="0">
                <a:blip r:embed="rId3"/>
                <a:stretch>
                  <a:fillRect/>
                </a:stretch>
              </a:blipFill>
              <a:latin typeface="楷体_GB2312" charset="0"/>
              <a:ea typeface="楷体_GB2312" charset="0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3251" name="文本占位符 53250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zh-CN" altLang="en-US" sz="4400" b="1">
                <a:ea typeface="黑体" pitchFamily="49" charset="-122"/>
              </a:rPr>
              <a:t>“浣溪沙”是我们这首词的词牌名。那同学们有没有发现这首词和其他的词有什么样的区别？</a:t>
            </a:r>
          </a:p>
          <a:p>
            <a:pPr>
              <a:buNone/>
            </a:pPr>
            <a:endParaRPr lang="en-US" altLang="zh-CN" sz="4400" b="1">
              <a:ea typeface="黑体" pitchFamily="49" charset="-122"/>
            </a:endParaRPr>
          </a:p>
          <a:p>
            <a:pPr>
              <a:buNone/>
            </a:pPr>
            <a:r>
              <a:rPr lang="zh-CN" altLang="en-US" sz="4400" b="1">
                <a:ea typeface="黑体" pitchFamily="49" charset="-122"/>
              </a:rPr>
              <a:t>    多了一行小字（游蕲水清泉寺，寺临兰溪，溪水西流。</a:t>
            </a:r>
            <a:r>
              <a:rPr lang="en-US" altLang="zh-CN" sz="4400" b="1">
                <a:ea typeface="黑体" pitchFamily="49" charset="-122"/>
              </a:rPr>
              <a:t>）</a:t>
            </a:r>
            <a:br>
              <a:rPr lang="zh-CN" altLang="en-US" sz="4400" b="1">
                <a:ea typeface="黑体" pitchFamily="49" charset="-122"/>
              </a:rPr>
            </a:b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4275" name="文本占位符 5427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zh-CN" altLang="en-US" sz="5400">
                <a:ea typeface="黑体" pitchFamily="49" charset="-122"/>
              </a:rPr>
              <a:t> 这行小字在词中叫小序。小徐相当于“引言”，它的作用是介绍时间。地点和背景。</a:t>
            </a:r>
          </a:p>
          <a:p>
            <a:pPr>
              <a:buNone/>
            </a:pPr>
            <a:r>
              <a:rPr lang="zh-CN" altLang="en-US" sz="5400">
                <a:ea typeface="黑体" pitchFamily="49" charset="-122"/>
              </a:rPr>
              <a:t> 那么同学们思考，在这首词中的小序交代了什么？</a:t>
            </a:r>
          </a:p>
          <a:p>
            <a:pPr>
              <a:buNone/>
            </a:pPr>
            <a:r>
              <a:rPr lang="zh-CN" altLang="en-US" sz="3600"/>
              <a:t>   </a:t>
            </a:r>
            <a:r>
              <a:rPr lang="zh-CN" altLang="en-US" sz="4400" b="1">
                <a:ea typeface="黑体" pitchFamily="49" charset="-122"/>
              </a:rPr>
              <a:t>诗中的小序交代了写作的背景，告诉了我们苏轼是去蕲水的清泉寺游玩。</a:t>
            </a:r>
          </a:p>
          <a:p>
            <a:pPr>
              <a:buNone/>
            </a:pPr>
            <a:endParaRPr lang="zh-CN" altLang="en-US" sz="8800" b="1">
              <a:ea typeface="黑体" pitchFamily="49" charset="-122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0659" name="文本占位符 7065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zh-CN" altLang="en-US"/>
              <a:t>                   </a:t>
            </a:r>
            <a:r>
              <a:rPr lang="zh-CN" altLang="en-US" sz="3200" b="1">
                <a:ea typeface="黑体" pitchFamily="49" charset="-122"/>
              </a:rPr>
              <a:t>同学们来看一下这首词的结构。</a:t>
            </a:r>
          </a:p>
          <a:p>
            <a:pPr>
              <a:buNone/>
            </a:pPr>
            <a:endParaRPr lang="en-US" altLang="zh-CN" sz="3200" b="1">
              <a:ea typeface="黑体" pitchFamily="49" charset="-122"/>
            </a:endParaRPr>
          </a:p>
          <a:p>
            <a:pPr>
              <a:buNone/>
            </a:pPr>
            <a:r>
              <a:rPr lang="en-US" altLang="zh-CN" sz="3200" b="1">
                <a:ea typeface="黑体" pitchFamily="49" charset="-122"/>
              </a:rPr>
              <a:t>                         </a:t>
            </a:r>
            <a:r>
              <a:rPr lang="zh-CN" altLang="en-US" sz="3200" b="1">
                <a:ea typeface="黑体" pitchFamily="49" charset="-122"/>
              </a:rPr>
              <a:t>词牌名</a:t>
            </a:r>
          </a:p>
          <a:p>
            <a:pPr>
              <a:buNone/>
            </a:pPr>
            <a:r>
              <a:rPr lang="zh-CN" altLang="en-US" sz="3200" b="1">
                <a:ea typeface="黑体" pitchFamily="49" charset="-122"/>
              </a:rPr>
              <a:t>                                  作者</a:t>
            </a:r>
          </a:p>
          <a:p>
            <a:pPr>
              <a:buNone/>
            </a:pPr>
            <a:r>
              <a:rPr lang="zh-CN" altLang="en-US" sz="3200" b="1">
                <a:ea typeface="黑体" pitchFamily="49" charset="-122"/>
              </a:rPr>
              <a:t>                             小序</a:t>
            </a:r>
          </a:p>
          <a:p>
            <a:pPr>
              <a:buNone/>
            </a:pPr>
            <a:r>
              <a:rPr lang="zh-CN" altLang="en-US" sz="3200" b="1">
                <a:ea typeface="黑体" pitchFamily="49" charset="-122"/>
              </a:rPr>
              <a:t>（</a:t>
            </a: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山下兰芽短浸溪，松间沙路净无泥，潇潇暮雨子规啼。</a:t>
            </a:r>
            <a:r>
              <a:rPr lang="zh-CN" altLang="en-US" sz="3200" b="1">
                <a:ea typeface="黑体" pitchFamily="49" charset="-122"/>
              </a:rPr>
              <a:t>）上阕</a:t>
            </a:r>
            <a:r>
              <a:rPr lang="en-US" altLang="zh-CN" sz="3200" b="1">
                <a:ea typeface="黑体" pitchFamily="49" charset="-122"/>
              </a:rPr>
              <a:t>.</a:t>
            </a:r>
            <a:r>
              <a:rPr lang="zh-CN" altLang="en-US" sz="3200" b="1">
                <a:ea typeface="黑体" pitchFamily="49" charset="-122"/>
              </a:rPr>
              <a:t>（</a:t>
            </a:r>
            <a:r>
              <a:rPr lang="en-US" altLang="zh-CN" sz="3200" b="1" err="1">
                <a:ea typeface="黑体" pitchFamily="49" charset="-122"/>
              </a:rPr>
              <a:t>qu</a:t>
            </a:r>
            <a:r>
              <a:rPr lang="zh-CN" altLang="zh-CN" sz="3200" b="1"/>
              <a:t>è</a:t>
            </a:r>
            <a:r>
              <a:rPr lang="zh-CN" altLang="en-US" sz="3200" b="1">
                <a:ea typeface="黑体" pitchFamily="49" charset="-122"/>
              </a:rPr>
              <a:t>）</a:t>
            </a:r>
          </a:p>
          <a:p>
            <a:pPr>
              <a:buNone/>
            </a:pPr>
            <a:endParaRPr lang="en-US" altLang="zh-CN" sz="3200" b="1">
              <a:ea typeface="黑体" pitchFamily="49" charset="-122"/>
            </a:endParaRPr>
          </a:p>
          <a:p>
            <a:pPr>
              <a:buNone/>
            </a:pPr>
            <a:r>
              <a:rPr lang="zh-CN" altLang="en-US" sz="3200" b="1"/>
              <a:t>（</a:t>
            </a:r>
            <a:r>
              <a:rPr lang="zh-CN" altLang="en-US" sz="3300" b="1">
                <a:latin typeface="黑体" pitchFamily="49" charset="-122"/>
                <a:ea typeface="黑体" pitchFamily="49" charset="-122"/>
              </a:rPr>
              <a:t>谁道人生无再少？门前流水尚能西！休将白发唱黄鸡。</a:t>
            </a:r>
            <a:r>
              <a:rPr lang="zh-CN" altLang="en-US" sz="3200" b="1"/>
              <a:t> ）</a:t>
            </a:r>
            <a:r>
              <a:rPr lang="zh-CN" altLang="en-US" sz="3200" b="1">
                <a:ea typeface="黑体" pitchFamily="49" charset="-122"/>
              </a:rPr>
              <a:t>下阕。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绿叶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101</Paragraphs>
  <Slides>28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29">
      <vt:lpstr>绿叶</vt:lpstr>
      <vt:lpstr>Slide 1</vt:lpstr>
      <vt:lpstr>Slide 2</vt:lpstr>
      <vt:lpstr>Slide 3</vt:lpstr>
      <vt:lpstr>Slide 4</vt:lpstr>
      <vt:lpstr>Slide 5</vt:lpstr>
      <vt:lpstr>         游蕲水清泉寺，寺临兰溪，溪水西流。                              山下兰芽短浸溪，松间沙路净无泥，潇潇暮雨子规啼。    谁道人生无再少？门前流水尚能西！休将白发唱黄鸡。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 上阕写景，描绘了哪三幅画面？这些画面渲染出一派怎样的春景？</vt:lpstr>
      <vt:lpstr>Slide 23</vt:lpstr>
      <vt:lpstr>Slide 24</vt:lpstr>
      <vt:lpstr>Slide 25</vt:lpstr>
      <vt:lpstr>Slide 26</vt:lpstr>
      <vt:lpstr>Slide 27</vt:lpstr>
      <vt:lpstr>Slide 28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2020-12-25T16:17:15.422</cp:lastPrinted>
  <dcterms:created xsi:type="dcterms:W3CDTF">2020-12-25T16:17:15Z</dcterms:created>
  <dcterms:modified xsi:type="dcterms:W3CDTF">2020-12-25T08:17:18Z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