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73" r:id="rId11"/>
    <p:sldId id="278" r:id="rId12"/>
    <p:sldId id="275" r:id="rId13"/>
    <p:sldId id="27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68" autoAdjust="0"/>
    <p:restoredTop sz="94660"/>
  </p:normalViewPr>
  <p:slideViewPr>
    <p:cSldViewPr>
      <p:cViewPr varScale="1">
        <p:scale>
          <a:sx n="35" d="100"/>
          <a:sy n="35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4443413" y="4930775"/>
            <a:ext cx="3513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>
              <a:ea typeface="宋体" pitchFamily="2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000125" y="785813"/>
            <a:ext cx="7056438" cy="2554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0" lang="zh-CN" altLang="en-US" sz="88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 中国石拱桥</a:t>
            </a:r>
            <a:endParaRPr kumimoji="0" lang="en-US" altLang="zh-CN" sz="8800" b="1" dirty="0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defRPr/>
            </a:pPr>
            <a:r>
              <a:rPr kumimoji="0" lang="en-US" altLang="zh-CN" sz="60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      </a:t>
            </a:r>
            <a:r>
              <a:rPr kumimoji="0" lang="zh-CN" altLang="en-US" sz="7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茅以升</a:t>
            </a:r>
            <a:endParaRPr kumimoji="0" lang="en-US" altLang="zh-CN" sz="6000" b="1" dirty="0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101" name="TextBox 9"/>
          <p:cNvSpPr txBox="1">
            <a:spLocks noChangeArrowheads="1"/>
          </p:cNvSpPr>
          <p:nvPr/>
        </p:nvSpPr>
        <p:spPr bwMode="auto">
          <a:xfrm>
            <a:off x="928688" y="5000625"/>
            <a:ext cx="7358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2060"/>
                </a:solidFill>
              </a:rPr>
              <a:t>洛阳八中实验初级中学       梁玉敏      </a:t>
            </a:r>
          </a:p>
        </p:txBody>
      </p:sp>
      <p:pic>
        <p:nvPicPr>
          <p:cNvPr id="4103" name="Picture 7" descr="赵州桥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312" y="-1571660"/>
            <a:ext cx="15336838" cy="9793288"/>
          </a:xfrm>
          <a:prstGeom prst="rect">
            <a:avLst/>
          </a:prstGeom>
          <a:noFill/>
        </p:spPr>
      </p:pic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>
            <a:off x="684213" y="0"/>
            <a:ext cx="7416800" cy="1484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kern="10">
                <a:ln w="9525">
                  <a:noFill/>
                  <a:miter lim="800000"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中国石拱桥</a:t>
            </a:r>
          </a:p>
        </p:txBody>
      </p:sp>
      <p:sp>
        <p:nvSpPr>
          <p:cNvPr id="4105" name="WordArt 9"/>
          <p:cNvSpPr>
            <a:spLocks noChangeArrowheads="1" noChangeShapeType="1" noTextEdit="1"/>
          </p:cNvSpPr>
          <p:nvPr/>
        </p:nvSpPr>
        <p:spPr bwMode="auto">
          <a:xfrm>
            <a:off x="5508625" y="2349500"/>
            <a:ext cx="287972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miter lim="800000"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茅以升</a:t>
            </a:r>
          </a:p>
        </p:txBody>
      </p:sp>
      <p:sp>
        <p:nvSpPr>
          <p:cNvPr id="4106" name="WordArt 10"/>
          <p:cNvSpPr>
            <a:spLocks noChangeArrowheads="1" noChangeShapeType="1" noTextEdit="1"/>
          </p:cNvSpPr>
          <p:nvPr/>
        </p:nvSpPr>
        <p:spPr bwMode="auto">
          <a:xfrm>
            <a:off x="1733550" y="5516563"/>
            <a:ext cx="8526463" cy="1341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kern="10" dirty="0">
              <a:ln w="12700">
                <a:solidFill>
                  <a:srgbClr val="3333CC"/>
                </a:solidFill>
                <a:miter lim="800000"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0" y="1071546"/>
            <a:ext cx="1000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715140" y="3929066"/>
            <a:ext cx="2428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霍天赐     初  二  三班</a:t>
            </a:r>
            <a:endParaRPr lang="zh-CN" alt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animBg="1"/>
      <p:bldP spid="4105" grpId="0" animBg="1"/>
      <p:bldP spid="410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114800" y="0"/>
            <a:ext cx="4572000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kumimoji="1" lang="en-US" altLang="zh-CN" sz="2000" b="1"/>
          </a:p>
          <a:p>
            <a:r>
              <a:rPr kumimoji="1" lang="en-US" altLang="zh-CN" sz="2000" b="1"/>
              <a:t>      </a:t>
            </a:r>
            <a:r>
              <a:rPr kumimoji="1" lang="zh-CN" altLang="en-US" sz="2000" b="1">
                <a:solidFill>
                  <a:srgbClr val="0066FF"/>
                </a:solidFill>
              </a:rPr>
              <a:t>茅以升（</a:t>
            </a:r>
            <a:r>
              <a:rPr kumimoji="1" lang="en-US" altLang="zh-CN" sz="2000" b="1">
                <a:solidFill>
                  <a:srgbClr val="0066FF"/>
                </a:solidFill>
              </a:rPr>
              <a:t>1896——1989</a:t>
            </a:r>
            <a:r>
              <a:rPr kumimoji="1" lang="zh-CN" altLang="en-US" sz="2000" b="1">
                <a:solidFill>
                  <a:srgbClr val="0066FF"/>
                </a:solidFill>
              </a:rPr>
              <a:t>），我国近代桥梁</a:t>
            </a:r>
          </a:p>
          <a:p>
            <a:r>
              <a:rPr kumimoji="1" lang="zh-CN" altLang="en-US" sz="2000" b="1">
                <a:solidFill>
                  <a:srgbClr val="0066FF"/>
                </a:solidFill>
              </a:rPr>
              <a:t>工程学的奠基人，著名的桥梁学专家。</a:t>
            </a:r>
            <a:r>
              <a:rPr kumimoji="1" lang="en-US" altLang="zh-CN" sz="2000" b="1">
                <a:solidFill>
                  <a:srgbClr val="0066FF"/>
                </a:solidFill>
              </a:rPr>
              <a:t>1921</a:t>
            </a:r>
          </a:p>
          <a:p>
            <a:r>
              <a:rPr kumimoji="1" lang="zh-CN" altLang="en-US" sz="2000" b="1">
                <a:solidFill>
                  <a:srgbClr val="0066FF"/>
                </a:solidFill>
              </a:rPr>
              <a:t>年获美国加里基工学院博士学位。</a:t>
            </a:r>
            <a:r>
              <a:rPr kumimoji="1" lang="en-US" altLang="zh-CN" sz="2000" b="1">
                <a:solidFill>
                  <a:srgbClr val="0066FF"/>
                </a:solidFill>
              </a:rPr>
              <a:t>1933</a:t>
            </a:r>
            <a:r>
              <a:rPr kumimoji="1" lang="zh-CN" altLang="en-US" sz="2000" b="1">
                <a:solidFill>
                  <a:srgbClr val="0066FF"/>
                </a:solidFill>
              </a:rPr>
              <a:t>年主</a:t>
            </a:r>
          </a:p>
          <a:p>
            <a:r>
              <a:rPr kumimoji="1" lang="zh-CN" altLang="en-US" sz="2000" b="1">
                <a:solidFill>
                  <a:srgbClr val="0066FF"/>
                </a:solidFill>
              </a:rPr>
              <a:t>持设计并领导建造了中国第一座现代化的大</a:t>
            </a:r>
          </a:p>
          <a:p>
            <a:r>
              <a:rPr kumimoji="1" lang="zh-CN" altLang="en-US" sz="2000" b="1">
                <a:solidFill>
                  <a:srgbClr val="0066FF"/>
                </a:solidFill>
              </a:rPr>
              <a:t>桥。</a:t>
            </a:r>
            <a:r>
              <a:rPr kumimoji="1" lang="en-US" altLang="zh-CN" sz="2000" b="1">
                <a:solidFill>
                  <a:srgbClr val="0066FF"/>
                </a:solidFill>
              </a:rPr>
              <a:t>1948</a:t>
            </a:r>
            <a:r>
              <a:rPr kumimoji="1" lang="zh-CN" altLang="en-US" sz="2000" b="1">
                <a:solidFill>
                  <a:srgbClr val="0066FF"/>
                </a:solidFill>
              </a:rPr>
              <a:t>年当选为中央研究院院士。五十年</a:t>
            </a:r>
          </a:p>
          <a:p>
            <a:r>
              <a:rPr kumimoji="1" lang="zh-CN" altLang="en-US" sz="2000" b="1">
                <a:solidFill>
                  <a:srgbClr val="0066FF"/>
                </a:solidFill>
              </a:rPr>
              <a:t>代有参加设计了规模更大的武汉长江大桥。</a:t>
            </a:r>
          </a:p>
          <a:p>
            <a:r>
              <a:rPr kumimoji="1" lang="en-US" altLang="zh-CN" sz="2000" b="1">
                <a:solidFill>
                  <a:srgbClr val="0066FF"/>
                </a:solidFill>
              </a:rPr>
              <a:t>1959</a:t>
            </a:r>
            <a:r>
              <a:rPr kumimoji="1" lang="zh-CN" altLang="en-US" sz="2000" b="1">
                <a:solidFill>
                  <a:srgbClr val="0066FF"/>
                </a:solidFill>
              </a:rPr>
              <a:t>年，在首都“十大建筑”的建设中，茅以</a:t>
            </a:r>
          </a:p>
          <a:p>
            <a:r>
              <a:rPr kumimoji="1" lang="zh-CN" altLang="en-US" sz="2000" b="1">
                <a:solidFill>
                  <a:srgbClr val="0066FF"/>
                </a:solidFill>
              </a:rPr>
              <a:t>升担任人民大会堂结构审查组组长。</a:t>
            </a:r>
            <a:r>
              <a:rPr kumimoji="1" lang="en-US" altLang="zh-CN" sz="2000" b="1">
                <a:solidFill>
                  <a:srgbClr val="0066FF"/>
                </a:solidFill>
              </a:rPr>
              <a:t>1989</a:t>
            </a:r>
            <a:r>
              <a:rPr kumimoji="1" lang="zh-CN" altLang="en-US" sz="2000" b="1">
                <a:solidFill>
                  <a:srgbClr val="0066FF"/>
                </a:solidFill>
              </a:rPr>
              <a:t>年</a:t>
            </a:r>
          </a:p>
          <a:p>
            <a:r>
              <a:rPr kumimoji="1" lang="zh-CN" altLang="en-US" sz="2000" b="1">
                <a:solidFill>
                  <a:srgbClr val="0066FF"/>
                </a:solidFill>
              </a:rPr>
              <a:t>被美国科学院授予外籍院士称号。他编写了</a:t>
            </a:r>
          </a:p>
          <a:p>
            <a:r>
              <a:rPr kumimoji="1" lang="en-US" altLang="zh-CN" sz="2000" b="1">
                <a:solidFill>
                  <a:srgbClr val="0066FF"/>
                </a:solidFill>
              </a:rPr>
              <a:t>《</a:t>
            </a:r>
            <a:r>
              <a:rPr kumimoji="1" lang="zh-CN" altLang="en-US" sz="2000" b="1">
                <a:solidFill>
                  <a:srgbClr val="0066FF"/>
                </a:solidFill>
              </a:rPr>
              <a:t>中国桥梁史</a:t>
            </a:r>
            <a:r>
              <a:rPr kumimoji="1" lang="en-US" altLang="zh-CN" sz="2000" b="1">
                <a:solidFill>
                  <a:srgbClr val="0066FF"/>
                </a:solidFill>
              </a:rPr>
              <a:t>》</a:t>
            </a:r>
            <a:r>
              <a:rPr kumimoji="1" lang="zh-CN" altLang="en-US" sz="2000" b="1">
                <a:solidFill>
                  <a:srgbClr val="0066FF"/>
                </a:solidFill>
              </a:rPr>
              <a:t>。他为中国的桥梁事业做出</a:t>
            </a:r>
          </a:p>
          <a:p>
            <a:r>
              <a:rPr kumimoji="1" lang="zh-CN" altLang="en-US" sz="2000" b="1">
                <a:solidFill>
                  <a:srgbClr val="0066FF"/>
                </a:solidFill>
              </a:rPr>
              <a:t>了杰出的贡献。</a:t>
            </a:r>
          </a:p>
        </p:txBody>
      </p:sp>
      <p:pic>
        <p:nvPicPr>
          <p:cNvPr id="14341" name="Picture 5" descr="u=3203627967,640097210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3886200" cy="5410200"/>
          </a:xfrm>
          <a:prstGeom prst="rect">
            <a:avLst/>
          </a:prstGeom>
          <a:noFill/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685800" y="38100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66FF"/>
                </a:solidFill>
              </a:rPr>
              <a:t>作者简介</a:t>
            </a:r>
            <a:endParaRPr kumimoji="1" lang="zh-CN" altLang="en-US" sz="4000" b="1"/>
          </a:p>
        </p:txBody>
      </p:sp>
      <p:pic>
        <p:nvPicPr>
          <p:cNvPr id="14343" name="Picture 7" descr="004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EBEB"/>
              </a:clrFrom>
              <a:clrTo>
                <a:srgbClr val="EFEB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6218238"/>
            <a:ext cx="685800" cy="63976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69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7044" name="Picture 4" descr="7bbc6fa3d0ed26e7cbefd015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0"/>
            <a:ext cx="9793288" cy="6858000"/>
          </a:xfrm>
          <a:prstGeom prst="rect">
            <a:avLst/>
          </a:prstGeom>
          <a:noFill/>
        </p:spPr>
      </p:pic>
      <p:sp>
        <p:nvSpPr>
          <p:cNvPr id="87045" name="Text Box 3"/>
          <p:cNvSpPr txBox="1">
            <a:spLocks noChangeArrowheads="1"/>
          </p:cNvSpPr>
          <p:nvPr/>
        </p:nvSpPr>
        <p:spPr bwMode="auto">
          <a:xfrm>
            <a:off x="838200" y="1752600"/>
            <a:ext cx="6904038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ea typeface="宋体" pitchFamily="2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ea typeface="宋体" pitchFamily="2" charset="-122"/>
              </a:rPr>
              <a:t>弧形：               拱桥：              陡坡：</a:t>
            </a:r>
          </a:p>
          <a:p>
            <a:endParaRPr lang="zh-CN" altLang="en-US" sz="3200" b="1">
              <a:solidFill>
                <a:srgbClr val="0000FF"/>
              </a:solidFill>
              <a:ea typeface="宋体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ea typeface="宋体" pitchFamily="2" charset="-122"/>
              </a:rPr>
              <a:t>和谐：               匀称：              桥墩：</a:t>
            </a:r>
          </a:p>
          <a:p>
            <a:endParaRPr lang="zh-CN" altLang="en-US" sz="3200" b="1">
              <a:solidFill>
                <a:srgbClr val="0000FF"/>
              </a:solidFill>
              <a:ea typeface="宋体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ea typeface="宋体" pitchFamily="2" charset="-122"/>
              </a:rPr>
              <a:t>推崇：                河堤：              暴涨：</a:t>
            </a:r>
          </a:p>
          <a:p>
            <a:endParaRPr lang="zh-CN" altLang="en-US" sz="3200" b="1">
              <a:solidFill>
                <a:srgbClr val="0000FF"/>
              </a:solidFill>
              <a:ea typeface="宋体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ea typeface="宋体" pitchFamily="2" charset="-122"/>
              </a:rPr>
              <a:t>惟妙惟肖：</a:t>
            </a:r>
          </a:p>
        </p:txBody>
      </p:sp>
      <p:pic>
        <p:nvPicPr>
          <p:cNvPr id="87046" name="Picture 4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0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7" name="Picture 5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7150" y="2286000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8" name="Picture 6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5100" y="2286000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9" name="Picture 7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3219450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0" name="Picture 8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0950" y="3219450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1" name="Picture 9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1950" y="3219450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2" name="Picture 10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9900" y="3200400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3" name="Picture 1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4191000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4" name="Picture 12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4191000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5" name="Picture 13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4191000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6" name="Picture 14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7900" y="5200650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7" name="Text Box 15"/>
          <p:cNvSpPr txBox="1">
            <a:spLocks noChangeArrowheads="1"/>
          </p:cNvSpPr>
          <p:nvPr/>
        </p:nvSpPr>
        <p:spPr bwMode="auto">
          <a:xfrm>
            <a:off x="1981200" y="1604963"/>
            <a:ext cx="806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hú</a:t>
            </a: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auto">
          <a:xfrm>
            <a:off x="4784725" y="1547813"/>
            <a:ext cx="13335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gŏng</a:t>
            </a:r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7375525" y="1600200"/>
            <a:ext cx="1085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dŏu</a:t>
            </a:r>
          </a:p>
        </p:txBody>
      </p:sp>
      <p:sp>
        <p:nvSpPr>
          <p:cNvPr id="59410" name="Text Box 18"/>
          <p:cNvSpPr txBox="1">
            <a:spLocks noChangeArrowheads="1"/>
          </p:cNvSpPr>
          <p:nvPr/>
        </p:nvSpPr>
        <p:spPr bwMode="auto">
          <a:xfrm>
            <a:off x="1965325" y="2614613"/>
            <a:ext cx="866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xié</a:t>
            </a:r>
          </a:p>
        </p:txBody>
      </p:sp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4495800" y="2590800"/>
            <a:ext cx="201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yúnchèn</a:t>
            </a:r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auto">
          <a:xfrm>
            <a:off x="7467600" y="2590800"/>
            <a:ext cx="1004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dūn</a:t>
            </a:r>
          </a:p>
        </p:txBody>
      </p:sp>
      <p:sp>
        <p:nvSpPr>
          <p:cNvPr id="59413" name="Text Box 21"/>
          <p:cNvSpPr txBox="1">
            <a:spLocks noChangeArrowheads="1"/>
          </p:cNvSpPr>
          <p:nvPr/>
        </p:nvSpPr>
        <p:spPr bwMode="auto">
          <a:xfrm>
            <a:off x="1889125" y="3565525"/>
            <a:ext cx="1482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chóng</a:t>
            </a:r>
          </a:p>
        </p:txBody>
      </p:sp>
      <p:sp>
        <p:nvSpPr>
          <p:cNvPr id="59414" name="Text Box 22"/>
          <p:cNvSpPr txBox="1">
            <a:spLocks noChangeArrowheads="1"/>
          </p:cNvSpPr>
          <p:nvPr/>
        </p:nvSpPr>
        <p:spPr bwMode="auto">
          <a:xfrm>
            <a:off x="4937125" y="3578225"/>
            <a:ext cx="7223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dī</a:t>
            </a:r>
          </a:p>
        </p:txBody>
      </p:sp>
      <p:sp>
        <p:nvSpPr>
          <p:cNvPr id="59416" name="Text Box 24"/>
          <p:cNvSpPr txBox="1">
            <a:spLocks noChangeArrowheads="1"/>
          </p:cNvSpPr>
          <p:nvPr/>
        </p:nvSpPr>
        <p:spPr bwMode="auto">
          <a:xfrm>
            <a:off x="2803525" y="4568825"/>
            <a:ext cx="1087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xiào</a:t>
            </a:r>
          </a:p>
        </p:txBody>
      </p:sp>
      <p:sp>
        <p:nvSpPr>
          <p:cNvPr id="59419" name="AutoShape 27"/>
          <p:cNvSpPr>
            <a:spLocks noChangeArrowheads="1"/>
          </p:cNvSpPr>
          <p:nvPr/>
        </p:nvSpPr>
        <p:spPr bwMode="auto">
          <a:xfrm>
            <a:off x="5181600" y="5257800"/>
            <a:ext cx="3352800" cy="10668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ea typeface="宋体" pitchFamily="2" charset="-122"/>
              </a:rPr>
              <a:t>头昏脑涨：</a:t>
            </a:r>
            <a:r>
              <a:rPr lang="en-US" altLang="zh-CN" sz="3200" b="1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zhàng</a:t>
            </a:r>
            <a:endParaRPr lang="en-US" altLang="zh-CN" sz="3200" b="1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7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9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69" grpId="0"/>
      <p:bldP spid="59407" grpId="0" autoUpdateAnimBg="0"/>
      <p:bldP spid="59408" grpId="0" autoUpdateAnimBg="0"/>
      <p:bldP spid="59409" grpId="0" autoUpdateAnimBg="0"/>
      <p:bldP spid="59410" grpId="0" autoUpdateAnimBg="0"/>
      <p:bldP spid="59411" grpId="0" autoUpdateAnimBg="0"/>
      <p:bldP spid="59412" grpId="0" autoUpdateAnimBg="0"/>
      <p:bldP spid="59413" grpId="0" autoUpdateAnimBg="0"/>
      <p:bldP spid="59414" grpId="0" autoUpdateAnimBg="0"/>
      <p:bldP spid="59416" grpId="0" autoUpdateAnimBg="0"/>
      <p:bldP spid="59419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381000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304800" algn="just">
              <a:lnSpc>
                <a:spcPct val="155000"/>
              </a:lnSpc>
            </a:pP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解释下列词语。</a:t>
            </a:r>
          </a:p>
          <a:p>
            <a:pPr indent="304800" algn="just" eaLnBrk="0" hangingPunct="0">
              <a:lnSpc>
                <a:spcPct val="155000"/>
              </a:lnSpc>
            </a:pP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⑴悠久：</a:t>
            </a:r>
          </a:p>
          <a:p>
            <a:pPr indent="304800" algn="just" eaLnBrk="0" hangingPunct="0">
              <a:lnSpc>
                <a:spcPct val="155000"/>
              </a:lnSpc>
            </a:pP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⑵杰作：</a:t>
            </a:r>
          </a:p>
          <a:p>
            <a:pPr indent="304800" algn="just" eaLnBrk="0" hangingPunct="0">
              <a:lnSpc>
                <a:spcPct val="155000"/>
              </a:lnSpc>
            </a:pP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⑶雄姿：</a:t>
            </a:r>
          </a:p>
          <a:p>
            <a:pPr indent="304800" algn="just" eaLnBrk="0" hangingPunct="0">
              <a:lnSpc>
                <a:spcPct val="155000"/>
              </a:lnSpc>
            </a:pP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⑷巧妙绝伦：</a:t>
            </a:r>
          </a:p>
          <a:p>
            <a:pPr indent="304800" algn="just" eaLnBrk="0" hangingPunct="0">
              <a:lnSpc>
                <a:spcPct val="155000"/>
              </a:lnSpc>
            </a:pPr>
            <a:endParaRPr kumimoji="1"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304800" algn="just" eaLnBrk="0" hangingPunct="0">
              <a:lnSpc>
                <a:spcPct val="155000"/>
              </a:lnSpc>
            </a:pP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⑸和谐：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2514600" y="1066800"/>
            <a:ext cx="478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年代久远。悠：长久。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514600" y="1905000"/>
            <a:ext cx="71707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出色的，超过一般水平的作品。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438400" y="2819400"/>
            <a:ext cx="4438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威武雄壮的姿态。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2971800" y="3581400"/>
            <a:ext cx="5334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形容非常灵巧，独一无二，没有什么可以相比的。伦：同类、同等。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2133600" y="5410200"/>
            <a:ext cx="6183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配合得适当、匀称而协调。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5486400" y="457200"/>
            <a:ext cx="297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9900FF"/>
                </a:solidFill>
                <a:latin typeface="黑体" pitchFamily="49" charset="-122"/>
                <a:ea typeface="黑体" pitchFamily="49" charset="-122"/>
              </a:rPr>
              <a:t>开始</a:t>
            </a: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0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字音词义</a:t>
            </a: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000" b="1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生词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796" grpId="0" autoUpdateAnimBg="0"/>
      <p:bldP spid="33797" grpId="0" autoUpdateAnimBg="0"/>
      <p:bldP spid="33798" grpId="0" autoUpdateAnimBg="0"/>
      <p:bldP spid="3379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57200" y="457200"/>
            <a:ext cx="3276600" cy="514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230000"/>
              </a:lnSpc>
            </a:pPr>
            <a:r>
              <a:rPr kumimoji="1" lang="en-US" altLang="zh-CN" sz="3600" b="1">
                <a:latin typeface="楷体_GB2312" pitchFamily="49" charset="-122"/>
                <a:ea typeface="楷体_GB2312" pitchFamily="49" charset="-122"/>
              </a:rPr>
              <a:t>⑹</a:t>
            </a: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推崇：</a:t>
            </a:r>
          </a:p>
          <a:p>
            <a:pPr eaLnBrk="0" hangingPunct="0">
              <a:lnSpc>
                <a:spcPct val="230000"/>
              </a:lnSpc>
            </a:pP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⑺就地取材：</a:t>
            </a:r>
          </a:p>
          <a:p>
            <a:pPr eaLnBrk="0" hangingPunct="0">
              <a:lnSpc>
                <a:spcPct val="230000"/>
              </a:lnSpc>
            </a:pP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⑻千姿万状：</a:t>
            </a:r>
          </a:p>
          <a:p>
            <a:pPr eaLnBrk="0" hangingPunct="0">
              <a:lnSpc>
                <a:spcPct val="230000"/>
              </a:lnSpc>
            </a:pP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⑼奇观：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286000" y="1066800"/>
            <a:ext cx="57467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十分重视，并给以很高的评价。崇：尊重。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124200" y="2362200"/>
            <a:ext cx="5768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在当地找所需要的材料。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3048000" y="3657600"/>
            <a:ext cx="609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指各种各样的形状和姿态。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2362200" y="4876800"/>
            <a:ext cx="6248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雄伟美丽而罕见的景象或出奇少有的事情。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5486400" y="457200"/>
            <a:ext cx="297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9900FF"/>
                </a:solidFill>
                <a:latin typeface="黑体" pitchFamily="49" charset="-122"/>
                <a:ea typeface="黑体" pitchFamily="49" charset="-122"/>
              </a:rPr>
              <a:t>开始</a:t>
            </a: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0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字音词义</a:t>
            </a: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000" b="1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生词</a:t>
            </a:r>
          </a:p>
        </p:txBody>
      </p:sp>
      <p:pic>
        <p:nvPicPr>
          <p:cNvPr id="34825" name="Picture 9" descr="004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FEBEB"/>
              </a:clrFrom>
              <a:clrTo>
                <a:srgbClr val="EFEB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8600" y="5867400"/>
            <a:ext cx="914400" cy="8524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utoUpdateAnimBg="0"/>
      <p:bldP spid="34820" grpId="0" autoUpdateAnimBg="0"/>
      <p:bldP spid="34821" grpId="0" autoUpdateAnimBg="0"/>
      <p:bldP spid="3482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上海立交桥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33" name="WordArt 13"/>
          <p:cNvSpPr>
            <a:spLocks noChangeArrowheads="1" noChangeShapeType="1" noTextEdit="1"/>
          </p:cNvSpPr>
          <p:nvPr/>
        </p:nvSpPr>
        <p:spPr bwMode="auto">
          <a:xfrm>
            <a:off x="0" y="5661025"/>
            <a:ext cx="3779838" cy="1196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b="1" kern="10">
                <a:ln w="12700">
                  <a:solidFill>
                    <a:srgbClr val="3333CC"/>
                  </a:solidFill>
                  <a:miter lim="800000"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上海立交桥</a:t>
            </a:r>
          </a:p>
        </p:txBody>
      </p:sp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奉浦大桥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468313" y="0"/>
            <a:ext cx="2735262" cy="26368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华文行楷"/>
                <a:ea typeface="华文行楷"/>
              </a:rPr>
              <a:t>奉浦大桥</a:t>
            </a:r>
          </a:p>
        </p:txBody>
      </p:sp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赣州浮桥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>
            <a:off x="4787900" y="5229225"/>
            <a:ext cx="410527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noFill/>
                  <a:miter lim="800000"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赣州浮桥</a:t>
            </a:r>
          </a:p>
        </p:txBody>
      </p:sp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WordArt 2"/>
          <p:cNvSpPr>
            <a:spLocks noChangeArrowheads="1" noChangeShapeType="1" noTextEdit="1"/>
          </p:cNvSpPr>
          <p:nvPr/>
        </p:nvSpPr>
        <p:spPr bwMode="auto">
          <a:xfrm>
            <a:off x="2971800" y="6172200"/>
            <a:ext cx="3095625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/>
                <a:ea typeface="华文新魏"/>
              </a:rPr>
              <a:t>广东虎门大桥</a:t>
            </a:r>
          </a:p>
        </p:txBody>
      </p:sp>
      <p:pic>
        <p:nvPicPr>
          <p:cNvPr id="65539" name="Picture 3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1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小浪底吊桥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413" cy="7173913"/>
          </a:xfrm>
          <a:prstGeom prst="rect">
            <a:avLst/>
          </a:prstGeom>
          <a:noFill/>
        </p:spPr>
      </p:pic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0" y="404813"/>
            <a:ext cx="3995738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b="1" kern="10">
                <a:ln w="12700">
                  <a:solidFill>
                    <a:srgbClr val="3333CC"/>
                  </a:solidFill>
                  <a:miter lim="800000"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小浪底吊桥</a:t>
            </a:r>
          </a:p>
        </p:txBody>
      </p:sp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赵州桥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6" name="WordArt 6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3276600" cy="17002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noFill/>
                  <a:miter lim="800000"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赵州桥</a:t>
            </a:r>
          </a:p>
        </p:txBody>
      </p:sp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北京卢沟桥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72" name="WordArt 8"/>
          <p:cNvSpPr>
            <a:spLocks noChangeArrowheads="1" noChangeShapeType="1" noTextEdit="1"/>
          </p:cNvSpPr>
          <p:nvPr/>
        </p:nvSpPr>
        <p:spPr bwMode="auto">
          <a:xfrm>
            <a:off x="0" y="5300663"/>
            <a:ext cx="3203575" cy="155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北京卢沟桥</a:t>
            </a:r>
          </a:p>
        </p:txBody>
      </p:sp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SC200401141055498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0"/>
            <a:ext cx="5867400" cy="4800600"/>
          </a:xfrm>
          <a:prstGeom prst="rect">
            <a:avLst/>
          </a:prstGeom>
          <a:noFill/>
        </p:spPr>
      </p:pic>
      <p:sp>
        <p:nvSpPr>
          <p:cNvPr id="13318" name="Text Box 6">
            <a:hlinkClick r:id="rId3" action="ppaction://hlinksldjump" highlightClick="1"/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762000" y="304800"/>
            <a:ext cx="1828800" cy="579438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楷体_GB2312" pitchFamily="49" charset="-122"/>
                <a:ea typeface="楷体_GB2312" pitchFamily="49" charset="-122"/>
              </a:rPr>
              <a:t>作者简介</a:t>
            </a:r>
          </a:p>
        </p:txBody>
      </p:sp>
      <p:sp>
        <p:nvSpPr>
          <p:cNvPr id="13319" name="Text Box 7">
            <a:hlinkClick r:id="rId4" action="ppaction://hlinksldjump" highlightClick="1"/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762000" y="1371600"/>
            <a:ext cx="1828800" cy="579438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楷体_GB2312" pitchFamily="49" charset="-122"/>
                <a:ea typeface="楷体_GB2312" pitchFamily="49" charset="-122"/>
              </a:rPr>
              <a:t>字音词义</a:t>
            </a:r>
          </a:p>
        </p:txBody>
      </p:sp>
      <p:sp>
        <p:nvSpPr>
          <p:cNvPr id="13320" name="Text Box 8">
            <a:hlinkClick r:id="rId5" action="ppaction://hlinksldjump" highlightClick="1"/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762000" y="2514600"/>
            <a:ext cx="1828800" cy="579438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楷体_GB2312" pitchFamily="49" charset="-122"/>
                <a:ea typeface="楷体_GB2312" pitchFamily="49" charset="-122"/>
              </a:rPr>
              <a:t>文章结构</a:t>
            </a:r>
          </a:p>
        </p:txBody>
      </p:sp>
      <p:sp>
        <p:nvSpPr>
          <p:cNvPr id="13321" name="Text Box 9">
            <a:hlinkClick r:id="rId6" action="ppaction://hlinksldjump" highlightClick="1"/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762000" y="3657600"/>
            <a:ext cx="1828800" cy="579438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楷体_GB2312" pitchFamily="49" charset="-122"/>
                <a:ea typeface="楷体_GB2312" pitchFamily="49" charset="-122"/>
              </a:rPr>
              <a:t>课文讲解</a:t>
            </a:r>
          </a:p>
        </p:txBody>
      </p:sp>
      <p:sp>
        <p:nvSpPr>
          <p:cNvPr id="13322" name="Text Box 10">
            <a:hlinkClick r:id="" action="ppaction://noaction" highlightClick="1"/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762000" y="4800600"/>
            <a:ext cx="1828800" cy="579438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楷体_GB2312" pitchFamily="49" charset="-122"/>
                <a:ea typeface="楷体_GB2312" pitchFamily="49" charset="-122"/>
              </a:rPr>
              <a:t>语言特点</a:t>
            </a:r>
          </a:p>
        </p:txBody>
      </p:sp>
      <p:pic>
        <p:nvPicPr>
          <p:cNvPr id="13323" name="Picture 11" descr="hou1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5181600"/>
            <a:ext cx="2035175" cy="1236663"/>
          </a:xfrm>
          <a:prstGeom prst="rect">
            <a:avLst/>
          </a:prstGeom>
          <a:noFill/>
          <a:effectLst>
            <a:outerShdw dist="17961" dir="18900000" algn="ctr" rotWithShape="0">
              <a:srgbClr val="808080"/>
            </a:outerShdw>
          </a:effectLst>
        </p:spPr>
      </p:pic>
      <p:sp>
        <p:nvSpPr>
          <p:cNvPr id="13324" name="Text Box 1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6781800" y="5410200"/>
            <a:ext cx="1066800" cy="519113"/>
          </a:xfrm>
          <a:prstGeom prst="rect">
            <a:avLst/>
          </a:prstGeom>
          <a:solidFill>
            <a:srgbClr val="C0C0C0">
              <a:alpha val="64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CC"/>
                </a:solidFill>
                <a:ea typeface="楷体_GB2312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退出</a:t>
            </a:r>
          </a:p>
        </p:txBody>
      </p:sp>
      <p:sp>
        <p:nvSpPr>
          <p:cNvPr id="13325" name="Text Box 13">
            <a:hlinkClick r:id="" action="ppaction://noaction" highlightClick="1"/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762000" y="5943600"/>
            <a:ext cx="1828800" cy="579438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楷体_GB2312" pitchFamily="49" charset="-122"/>
                <a:ea typeface="楷体_GB2312" pitchFamily="49" charset="-122"/>
              </a:rPr>
              <a:t>知识结构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333</Words>
  <Application>Microsoft Office PowerPoint</Application>
  <PresentationFormat>全屏显示(4:3)</PresentationFormat>
  <Paragraphs>72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DELL-</dc:creator>
  <cp:lastModifiedBy>DELL-</cp:lastModifiedBy>
  <cp:revision>4</cp:revision>
  <dcterms:created xsi:type="dcterms:W3CDTF">2011-11-27T13:31:03Z</dcterms:created>
  <dcterms:modified xsi:type="dcterms:W3CDTF">2011-11-27T13:56:15Z</dcterms:modified>
</cp:coreProperties>
</file>