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0" dirty="0" smtClean="0">
                <a:solidFill>
                  <a:srgbClr val="5F5F5F"/>
                </a:solidFill>
              </a:rPr>
              <a:t>-</a:t>
            </a:r>
            <a:fld id="{C2D1088F-7570-48BA-BC40-D11F25FB6C22}" type="slidenum">
              <a:rPr lang="zh-CN" altLang="en-US" sz="1400" b="0" dirty="0" smtClean="0">
                <a:solidFill>
                  <a:srgbClr val="5F5F5F"/>
                </a:solidFill>
              </a:rPr>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5796136" y="-27384"/>
            <a:ext cx="1691784"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 action="ppaction://noaction"/>
            </p:cNvPr>
            <p:cNvSpPr txBox="1"/>
            <p:nvPr userDrawn="1"/>
          </p:nvSpPr>
          <p:spPr>
            <a:xfrm>
              <a:off x="73033"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课前篇情境创设</a:t>
              </a:r>
              <a:endParaRPr lang="zh-CN" altLang="en-US" sz="1400" dirty="0">
                <a:solidFill>
                  <a:schemeClr val="bg1"/>
                </a:solidFill>
                <a:latin typeface="黑体" panose="02010609060101010101" pitchFamily="2" charset="-122"/>
                <a:ea typeface="黑体" panose="02010609060101010101" pitchFamily="2" charset="-122"/>
              </a:endParaRPr>
            </a:p>
          </p:txBody>
        </p:sp>
      </p:gr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370152" y="-27384"/>
            <a:ext cx="1613652"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 action="ppaction://noaction"/>
            </p:cNvPr>
            <p:cNvSpPr txBox="1"/>
            <p:nvPr userDrawn="1"/>
          </p:nvSpPr>
          <p:spPr>
            <a:xfrm>
              <a:off x="60351" y="2460637"/>
              <a:ext cx="1289016"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dirty="0">
                <a:solidFill>
                  <a:schemeClr val="bg1"/>
                </a:solidFill>
                <a:latin typeface="黑体" panose="02010609060101010101" pitchFamily="2" charset="-122"/>
                <a:ea typeface="黑体" panose="02010609060101010101" pitchFamily="2" charset="-122"/>
              </a:endParaRPr>
            </a:p>
          </p:txBody>
        </p:sp>
      </p:gr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9" Type="http://schemas.openxmlformats.org/officeDocument/2006/relationships/vmlDrawing" Target="../drawings/vmlDrawing8.vml"/><Relationship Id="rId8" Type="http://schemas.openxmlformats.org/officeDocument/2006/relationships/slideLayout" Target="../slideLayouts/slideLayout14.xml"/><Relationship Id="rId7" Type="http://schemas.openxmlformats.org/officeDocument/2006/relationships/image" Target="../media/image11.emf"/><Relationship Id="rId6" Type="http://schemas.openxmlformats.org/officeDocument/2006/relationships/package" Target="../embeddings/Document10.docx"/><Relationship Id="rId5" Type="http://schemas.openxmlformats.org/officeDocument/2006/relationships/slide" Target="slide20.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0.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0.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0.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0.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0.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6.xml.rels><?xml version="1.0" encoding="UTF-8" standalone="yes"?>
<Relationships xmlns="http://schemas.openxmlformats.org/package/2006/relationships"><Relationship Id="rId9" Type="http://schemas.openxmlformats.org/officeDocument/2006/relationships/vmlDrawing" Target="../drawings/vmlDrawing9.vml"/><Relationship Id="rId8" Type="http://schemas.openxmlformats.org/officeDocument/2006/relationships/slideLayout" Target="../slideLayouts/slideLayout14.xml"/><Relationship Id="rId7" Type="http://schemas.openxmlformats.org/officeDocument/2006/relationships/image" Target="../media/image12.emf"/><Relationship Id="rId6" Type="http://schemas.openxmlformats.org/officeDocument/2006/relationships/package" Target="../embeddings/Document11.docx"/><Relationship Id="rId5" Type="http://schemas.openxmlformats.org/officeDocument/2006/relationships/slide" Target="slide20.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0.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0.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0.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6.xml"/><Relationship Id="rId2" Type="http://schemas.openxmlformats.org/officeDocument/2006/relationships/image" Target="../media/image2.emf"/><Relationship Id="rId1" Type="http://schemas.openxmlformats.org/officeDocument/2006/relationships/package" Target="../embeddings/Document1.docx"/></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0.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0.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0.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3.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13.xml"/><Relationship Id="rId5" Type="http://schemas.openxmlformats.org/officeDocument/2006/relationships/image" Target="../media/image3.emf"/><Relationship Id="rId4" Type="http://schemas.openxmlformats.org/officeDocument/2006/relationships/package" Target="../embeddings/Document2.docx"/><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5.xml.rels><?xml version="1.0" encoding="UTF-8" standalone="yes"?>
<Relationships xmlns="http://schemas.openxmlformats.org/package/2006/relationships"><Relationship Id="rId7" Type="http://schemas.openxmlformats.org/officeDocument/2006/relationships/vmlDrawing" Target="../drawings/vmlDrawing3.vml"/><Relationship Id="rId6" Type="http://schemas.openxmlformats.org/officeDocument/2006/relationships/slideLayout" Target="../slideLayouts/slideLayout13.xml"/><Relationship Id="rId5" Type="http://schemas.openxmlformats.org/officeDocument/2006/relationships/image" Target="../media/image4.emf"/><Relationship Id="rId4" Type="http://schemas.openxmlformats.org/officeDocument/2006/relationships/package" Target="../embeddings/Document3.docx"/><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7" Type="http://schemas.openxmlformats.org/officeDocument/2006/relationships/vmlDrawing" Target="../drawings/vmlDrawing4.vml"/><Relationship Id="rId6" Type="http://schemas.openxmlformats.org/officeDocument/2006/relationships/slideLayout" Target="../slideLayouts/slideLayout13.xml"/><Relationship Id="rId5" Type="http://schemas.openxmlformats.org/officeDocument/2006/relationships/image" Target="../media/image5.emf"/><Relationship Id="rId4" Type="http://schemas.openxmlformats.org/officeDocument/2006/relationships/package" Target="../embeddings/Document4.docx"/><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7.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package" Target="../embeddings/Document7.docx"/><Relationship Id="rId7" Type="http://schemas.openxmlformats.org/officeDocument/2006/relationships/image" Target="../media/image7.emf"/><Relationship Id="rId6" Type="http://schemas.openxmlformats.org/officeDocument/2006/relationships/package" Target="../embeddings/Document6.docx"/><Relationship Id="rId5" Type="http://schemas.openxmlformats.org/officeDocument/2006/relationships/image" Target="../media/image6.emf"/><Relationship Id="rId4" Type="http://schemas.openxmlformats.org/officeDocument/2006/relationships/package" Target="../embeddings/Document5.docx"/><Relationship Id="rId3" Type="http://schemas.openxmlformats.org/officeDocument/2006/relationships/slide" Target="slide5.xml"/><Relationship Id="rId2" Type="http://schemas.openxmlformats.org/officeDocument/2006/relationships/slide" Target="slide4.xml"/><Relationship Id="rId11" Type="http://schemas.openxmlformats.org/officeDocument/2006/relationships/vmlDrawing" Target="../drawings/vmlDrawing5.vml"/><Relationship Id="rId10" Type="http://schemas.openxmlformats.org/officeDocument/2006/relationships/slideLayout" Target="../slideLayouts/slideLayout13.xml"/><Relationship Id="rId1" Type="http://schemas.openxmlformats.org/officeDocument/2006/relationships/slide" Target="slide3.xml"/></Relationships>
</file>

<file path=ppt/slides/_rels/slide8.xml.rels><?xml version="1.0" encoding="UTF-8" standalone="yes"?>
<Relationships xmlns="http://schemas.openxmlformats.org/package/2006/relationships"><Relationship Id="rId7" Type="http://schemas.openxmlformats.org/officeDocument/2006/relationships/vmlDrawing" Target="../drawings/vmlDrawing6.vml"/><Relationship Id="rId6" Type="http://schemas.openxmlformats.org/officeDocument/2006/relationships/slideLayout" Target="../slideLayouts/slideLayout13.xml"/><Relationship Id="rId5" Type="http://schemas.openxmlformats.org/officeDocument/2006/relationships/image" Target="../media/image9.emf"/><Relationship Id="rId4" Type="http://schemas.openxmlformats.org/officeDocument/2006/relationships/package" Target="../embeddings/Document8.docx"/><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7" Type="http://schemas.openxmlformats.org/officeDocument/2006/relationships/vmlDrawing" Target="../drawings/vmlDrawing7.vml"/><Relationship Id="rId6" Type="http://schemas.openxmlformats.org/officeDocument/2006/relationships/slideLayout" Target="../slideLayouts/slideLayout13.xml"/><Relationship Id="rId5" Type="http://schemas.openxmlformats.org/officeDocument/2006/relationships/image" Target="../media/image10.emf"/><Relationship Id="rId4" Type="http://schemas.openxmlformats.org/officeDocument/2006/relationships/package" Target="../embeddings/Document9.docx"/><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a:t>9</a:t>
            </a:r>
            <a:r>
              <a:rPr lang="zh-CN" altLang="zh-CN"/>
              <a:t>　说</a:t>
            </a:r>
            <a:r>
              <a:rPr lang="en-US" altLang="zh-CN"/>
              <a:t>“</a:t>
            </a:r>
            <a:r>
              <a:rPr lang="zh-CN" altLang="zh-CN"/>
              <a:t>木叶</a:t>
            </a:r>
            <a:r>
              <a:rPr lang="en-US" altLang="zh-CN"/>
              <a:t>”</a:t>
            </a:r>
            <a:endParaRPr lang="zh-CN" altLang="zh-CN"/>
          </a:p>
        </p:txBody>
      </p:sp>
    </p:spTree>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91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2279576" y="1121851"/>
          <a:ext cx="7389091" cy="5331485"/>
        </p:xfrm>
        <a:graphic>
          <a:graphicData uri="http://schemas.openxmlformats.org/presentationml/2006/ole">
            <mc:AlternateContent xmlns:mc="http://schemas.openxmlformats.org/markup-compatibility/2006">
              <mc:Choice xmlns:v="urn:schemas-microsoft-com:vml" Requires="v">
                <p:oleObj spid="_x0000_s8197" name="文档" r:id="rId6" imgW="3843020" imgH="2773680" progId="Word.Document.12">
                  <p:embed/>
                </p:oleObj>
              </mc:Choice>
              <mc:Fallback>
                <p:oleObj name="文档" r:id="rId6" imgW="3843020" imgH="2773680" progId="Word.Document.12">
                  <p:embed/>
                  <p:pic>
                    <p:nvPicPr>
                      <p:cNvPr id="0" name="图片 8196"/>
                      <p:cNvPicPr/>
                      <p:nvPr/>
                    </p:nvPicPr>
                    <p:blipFill>
                      <a:blip r:embed="rId7"/>
                      <a:stretch>
                        <a:fillRect/>
                      </a:stretch>
                    </p:blipFill>
                    <p:spPr>
                      <a:xfrm>
                        <a:off x="2279576" y="1121851"/>
                        <a:ext cx="7389091" cy="533148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p:fade thruBlk="1"/>
      </p:transition>
    </mc:Choice>
    <mc:Fallback>
      <p:transition spd="slow">
        <p:fade thruBlk="1"/>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文章主旨</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521133"/>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本文通过分析中国古典诗歌中用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发展为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落木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落叶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落木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所造成的诗的意境的差别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做出了极为精细的美学辨析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从而阐发了古典诗歌语言富有暗示性的特质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使我们对古诗词艺术中的精微之处有了更深的体察。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681641"/>
            <a:ext cx="8128000" cy="37439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把握文章结构思路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根据提示填空。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通观整篇文章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列举我国古代诗歌史上的一个奇怪现象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并且分析了这一问题的关键在一个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字。第</a:t>
            </a:r>
            <a:r>
              <a:rPr lang="en-US" altLang="zh-CN" sz="2200">
                <a:solidFill>
                  <a:srgbClr val="000000"/>
                </a:solidFill>
                <a:latin typeface="Times New Roman" panose="02020603050405020304" pitchFamily="18" charset="0"/>
                <a:cs typeface="Times New Roman" panose="02020603050405020304" pitchFamily="18" charset="0"/>
              </a:rPr>
              <a:t>4~6</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的两个艺术特征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和</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在概念上相差无几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但在艺术形象上的差别几乎是一字千里。</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成为诗人钟爱的一个形象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含有落叶的因素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有颜色的</a:t>
            </a:r>
            <a:r>
              <a:rPr lang="zh-CN" altLang="zh-CN" sz="2200" smtClean="0">
                <a:solidFill>
                  <a:srgbClr val="000000"/>
                </a:solidFill>
                <a:latin typeface="Times New Roman" panose="02020603050405020304" pitchFamily="18" charset="0"/>
                <a:cs typeface="Times New Roman" panose="02020603050405020304" pitchFamily="18" charset="0"/>
              </a:rPr>
              <a:t>暗示性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911735"/>
            <a:ext cx="8128000" cy="333819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在第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作者列举了谢庄《月赋》、陆厥《临江王节士歌》、王褒《渡河北》的诗句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其目的和作用是什么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说明从屈原《九歌》开始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成为诗人们笔下钟爱的形象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由此引出文章论说的对象和主题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段与第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段是怎样的关系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有什么作用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段在第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段的基础上进一步说明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含有一个落叶的因素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引出语言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暗示性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过渡到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的第二个艺术特征。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095940"/>
            <a:ext cx="8128000" cy="529780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分析文章内容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为什么在中国古典诗词中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暗示了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落叶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的含义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等的影子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让人更多地想起了树干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排斥到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的疏朗的形象以外去。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本文仅仅是为了介绍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的艺术特征吗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的真正目的何在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不仅仅是为了介绍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的艺术特征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真正的目的是阐述诗歌语言的暗示性特点。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作者列举萧纲、陶渊明、柳恽、沈佺期等人的诗句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意在说明什么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这里作者采用了例证法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指出古诗中喜用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而基本不用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可见洗练并不能作为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字独用的理由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的结论。作者这样写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暗示出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具有丰富的表现力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诗歌语言的精妙不同于一般概念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为后文深入论说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wipe(down)">
                                      <p:cBhvr>
                                        <p:cTn id="1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2032000" y="1099206"/>
            <a:ext cx="8128000" cy="496189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从林庚先生的观点看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袅袅兮秋风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洞庭波兮木叶下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有什么独特的审美意味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课文是怎样说明这一意味的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是秋风中飘零的透些微黄颜色的叶子。这是由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的艺术特征决定的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不但暗示着落叶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而且有落叶的微黄与干燥之感。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课文采用了举例说明、比较说明的方法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曹植诗中的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落叶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是春夏之交饱含着水分的繁密的叶子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是碧绿柔软的叶子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屈原诗中的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是窸窣飘零透些微黄的叶子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二者的颜色、质感、密度、动感均有差别。司空曙诗中的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黄叶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的干燥之感、飘零之意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而且颜色湿黄而非枯黄。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是风中飘零的黄叶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属于风的而不属于雨的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属于爽朗的晴空而不属于沉沉的阴天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是典型的清秋性格。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196752"/>
            <a:ext cx="8128000" cy="496189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结合课文内容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根据示例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赏析下列诗句中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意象的作用。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江波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等景物组成一幅气象开阔、气韵凄清的秋景图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生发出浓重的秋思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笔调明净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气氛凄冷　</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在秋风中纷纷飘落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与洞庭水浩荡的波纹相似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极其委婉地表达了诗人的思念之情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深秋九月的捣衣声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催落树上枯叶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引发了诗中主人公对远在边关的丈夫的思念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1647255"/>
          <a:ext cx="8128000" cy="2892745"/>
        </p:xfrm>
        <a:graphic>
          <a:graphicData uri="http://schemas.openxmlformats.org/presentationml/2006/ole">
            <mc:AlternateContent xmlns:mc="http://schemas.openxmlformats.org/markup-compatibility/2006">
              <mc:Choice xmlns:v="urn:schemas-microsoft-com:vml" Requires="v">
                <p:oleObj spid="_x0000_s9221" name="文档" r:id="rId6" imgW="4004310" imgH="1425575" progId="Word.Document.12">
                  <p:embed/>
                </p:oleObj>
              </mc:Choice>
              <mc:Fallback>
                <p:oleObj name="文档" r:id="rId6" imgW="4004310" imgH="1425575" progId="Word.Document.12">
                  <p:embed/>
                  <p:pic>
                    <p:nvPicPr>
                      <p:cNvPr id="0" name="图片 9220"/>
                      <p:cNvPicPr/>
                      <p:nvPr/>
                    </p:nvPicPr>
                    <p:blipFill>
                      <a:blip r:embed="rId7"/>
                      <a:stretch>
                        <a:fillRect/>
                      </a:stretch>
                    </p:blipFill>
                    <p:spPr>
                      <a:xfrm>
                        <a:off x="2032000" y="1647255"/>
                        <a:ext cx="8128000" cy="289274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wipe(down)">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310467"/>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鉴赏艺术手法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仿佛是概念的影子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常常躲在概念的背后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我们不留心就不会察觉它的存在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请从修辞的角度分析这个句子的妙处。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此处运用拟人修辞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形象、鲜明、生动地说明了暗示性和概念之间的关系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有关联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但是属于语言的潜在意义。诗歌语言有了暗示性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才使得语言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言有尽而意无穷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2032000" y="1708603"/>
            <a:ext cx="8128000" cy="37439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》让我们领略了诗歌语言的凝练与含蓄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含蓄与直白是诗歌语言发展的两大方向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请谈谈你的看法。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诗歌语言应当含蓄。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诗意的浓淡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决定着诗歌生命力的强弱。而含蓄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历来是诗人所提倡的。诗词创作有三忌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用语忌直说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诗意忌浅露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内涵忌具现。宋代文学批评家严羽说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语忌直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意忌浅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脉忌露。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这就要求诗词创作的语言要含蓄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不能直白。写诗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写得太白、太水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就会使人产生乏味的感觉。而优秀的诗篇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往往使读者通过诗中简而精的形象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得到多方面的、丰富的、深刻的启示。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318000"/>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诗歌语言应当直白。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诗歌是写给人诵读、吟唱的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诗歌语言如果生涩难懂、冷癖险怪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会影响诗歌的诵读、传播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不仅无法朗朗上口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更不易通达其意。我国古典诗歌理论中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主张自然平淡、朴实无华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已成为许多诗词作家的共识。矫揉造作、装腔作势、堆砌华丽辞藻的语言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或生涩僵直的语言都是令读者厌烦的。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2032000" y="2179935"/>
          <a:ext cx="8128000" cy="2752130"/>
        </p:xfrm>
        <a:graphic>
          <a:graphicData uri="http://schemas.openxmlformats.org/presentationml/2006/ole">
            <mc:AlternateContent xmlns:mc="http://schemas.openxmlformats.org/markup-compatibility/2006">
              <mc:Choice xmlns:v="urn:schemas-microsoft-com:vml" Requires="v">
                <p:oleObj spid="_x0000_s1031" name="文档" r:id="rId1" imgW="3914775" imgH="1325245" progId="Word.Document.12">
                  <p:embed/>
                </p:oleObj>
              </mc:Choice>
              <mc:Fallback>
                <p:oleObj name="文档" r:id="rId1" imgW="3914775" imgH="1325245" progId="Word.Document.12">
                  <p:embed/>
                  <p:pic>
                    <p:nvPicPr>
                      <p:cNvPr id="0" name="图片 1030"/>
                      <p:cNvPicPr/>
                      <p:nvPr/>
                    </p:nvPicPr>
                    <p:blipFill>
                      <a:blip r:embed="rId2"/>
                      <a:stretch>
                        <a:fillRect/>
                      </a:stretch>
                    </p:blipFill>
                    <p:spPr>
                      <a:xfrm>
                        <a:off x="2032000" y="2179935"/>
                        <a:ext cx="8128000" cy="2752130"/>
                      </a:xfrm>
                      <a:prstGeom prst="rect">
                        <a:avLst/>
                      </a:prstGeom>
                    </p:spPr>
                  </p:pic>
                </p:oleObj>
              </mc:Fallback>
            </mc:AlternateContent>
          </a:graphicData>
        </a:graphic>
      </p:graphicFrame>
    </p:spTree>
  </p:cSld>
  <p:clrMapOvr>
    <a:masterClrMapping/>
  </p:clrMapOvr>
  <p:transition spd="slow">
    <p:cover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099206"/>
            <a:ext cx="8128000" cy="4961890"/>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引用古诗词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》中林庚先生对很多诗句信手拈来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如文章开篇就引用屈原《九歌》中的诗句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袅袅兮秋风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洞庭波兮木叶下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让读者对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有了感性的认识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交代了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的来源。之后又援引大量的诗句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分析了中国古代诗歌中用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发展为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落木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的原因。在写作过程中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我们也可以适当引用古典诗词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增加文章的文化内涵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提升文章的品位。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直接引用诗词。</a:t>
            </a:r>
            <a:r>
              <a:rPr lang="zh-CN" altLang="zh-CN" sz="2200">
                <a:solidFill>
                  <a:srgbClr val="000000"/>
                </a:solidFill>
                <a:latin typeface="Times New Roman" panose="02020603050405020304" pitchFamily="18" charset="0"/>
                <a:cs typeface="Times New Roman" panose="02020603050405020304" pitchFamily="18" charset="0"/>
              </a:rPr>
              <a:t>就是文章中直接引用原诗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有时候诗句后面有解读的词语或句子。例如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亲情是什么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亲情是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马上相逢无纸笔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凭君传语报平安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的嘱咐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临行密密缝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意恐迟迟归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的牵挂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雨中黄叶树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灯下白头人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的守候。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107334"/>
            <a:ext cx="8128000" cy="293243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化用诗词。</a:t>
            </a:r>
            <a:r>
              <a:rPr lang="zh-CN" altLang="zh-CN" sz="2200">
                <a:solidFill>
                  <a:srgbClr val="000000"/>
                </a:solidFill>
                <a:latin typeface="Times New Roman" panose="02020603050405020304" pitchFamily="18" charset="0"/>
                <a:cs typeface="Times New Roman" panose="02020603050405020304" pitchFamily="18" charset="0"/>
              </a:rPr>
              <a:t>所谓化用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就是截取诗词的某一部分直接变成我们作文中的语言或者是用自己的语言去演绎诗词的意境。例如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乐观就是那直上青天里的一行白鹭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乐观就是那沉舟侧畔的千点白帆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乐观就是那化作春泥更护花的缤纷落英。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此段中没有直接出现古诗文原句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但读者能领悟到这些语句分别是由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一行白鹭上青天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沉舟侧畔千帆过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落红不是无情物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化作春泥更护花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转化而来。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497936"/>
            <a:ext cx="8128000" cy="41503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课文中旁征博引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引用了大量不同时代、不同作者的诗句进行比较、辨析、归纳、玩味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值得我们借鉴。请你学习文中引用大量诗词名句的写法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菊花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恰当地使用一些引文写一篇</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字左右的片段。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我来尝试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答案示例</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苏轼赞誉菊花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轻肌弱骨散幽葩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更将金蕊泛流霞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写出了菊花清雅浓艳的姿态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朝饮木兰之坠露兮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夕餐秋菊之落英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则彻底将菊作为生命的汁液啜饮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写出了菊的极致气韵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李商隐的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暗暗淡淡紫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融融冶冶黄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点染出菊的婀娜婉转、绰约柔姿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而李清照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东篱把酒黄昏后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有暗香盈袖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的暧昧已是对菊由衷的青睐了。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1929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2032000" y="1340768"/>
          <a:ext cx="8128000" cy="2008529"/>
        </p:xfrm>
        <a:graphic>
          <a:graphicData uri="http://schemas.openxmlformats.org/presentationml/2006/ole">
            <mc:AlternateContent xmlns:mc="http://schemas.openxmlformats.org/markup-compatibility/2006">
              <mc:Choice xmlns:v="urn:schemas-microsoft-com:vml" Requires="v">
                <p:oleObj spid="_x0000_s2055" name="文档" r:id="rId4" imgW="3843020" imgH="951230" progId="Word.Document.12">
                  <p:embed/>
                </p:oleObj>
              </mc:Choice>
              <mc:Fallback>
                <p:oleObj name="文档" r:id="rId4" imgW="3843020" imgH="951230" progId="Word.Document.12">
                  <p:embed/>
                  <p:pic>
                    <p:nvPicPr>
                      <p:cNvPr id="0" name="图片 2054"/>
                      <p:cNvPicPr/>
                      <p:nvPr/>
                    </p:nvPicPr>
                    <p:blipFill>
                      <a:blip r:embed="rId5"/>
                      <a:stretch>
                        <a:fillRect/>
                      </a:stretch>
                    </p:blipFill>
                    <p:spPr>
                      <a:xfrm>
                        <a:off x="2032000" y="1340768"/>
                        <a:ext cx="8128000" cy="2008529"/>
                      </a:xfrm>
                      <a:prstGeom prst="rect">
                        <a:avLst/>
                      </a:prstGeom>
                    </p:spPr>
                  </p:pic>
                </p:oleObj>
              </mc:Fallback>
            </mc:AlternateContent>
          </a:graphicData>
        </a:graphic>
      </p:graphicFrame>
      <p:sp>
        <p:nvSpPr>
          <p:cNvPr id="7" name="矩形 6"/>
          <p:cNvSpPr>
            <a:spLocks noChangeAspect="1"/>
          </p:cNvSpPr>
          <p:nvPr/>
        </p:nvSpPr>
        <p:spPr>
          <a:xfrm>
            <a:off x="2032000" y="3351821"/>
            <a:ext cx="8128000" cy="25266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林庚</a:t>
            </a:r>
            <a:r>
              <a:rPr lang="en-US" altLang="zh-CN" sz="2200">
                <a:solidFill>
                  <a:srgbClr val="000000"/>
                </a:solidFill>
                <a:latin typeface="Times New Roman" panose="02020603050405020304" pitchFamily="18" charset="0"/>
                <a:cs typeface="Times New Roman" panose="02020603050405020304" pitchFamily="18" charset="0"/>
              </a:rPr>
              <a:t>(1910—2006),</a:t>
            </a:r>
            <a:r>
              <a:rPr lang="zh-CN" altLang="zh-CN" sz="2200">
                <a:solidFill>
                  <a:srgbClr val="000000"/>
                </a:solidFill>
                <a:latin typeface="Times New Roman" panose="02020603050405020304" pitchFamily="18" charset="0"/>
                <a:cs typeface="Times New Roman" panose="02020603050405020304" pitchFamily="18" charset="0"/>
              </a:rPr>
              <a:t>字静希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福建福州人。现代作家、诗人、古典文学研究学者。历任清华大学助教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厦门大学中文系讲师、副教授、教授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燕京大学教授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北京大学中文系古典文学教研室主任、教授、博士生导师。著有《春夜与窗》《问路集》《空间的驰想》等诗集及《中国文学简史》《诗人屈原及其作品研究》《唐诗综论》《新诗格律与语言的诗化》等。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wipe dir="u"/>
      </p:transition>
    </mc:Choice>
    <mc:Fallback>
      <p:transition spd="slow">
        <p:wipe di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相关知识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521133"/>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在中国古代诗学中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意象是一个非常重要的艺术范畴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是建构诗歌大厦的基石。诗人往往将抽象的主观情思寄托于具体的客观物象之上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来表达情感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寄托思想。因此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我们阅读诗歌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只有搞清了意象的审美内涵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才能把握古代诗歌的本质特征与内在规律。本文就是一篇探究意象形成与特点的文章。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949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196752"/>
            <a:ext cx="1778000" cy="497205"/>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1695350"/>
          <a:ext cx="8128000" cy="4463793"/>
        </p:xfrm>
        <a:graphic>
          <a:graphicData uri="http://schemas.openxmlformats.org/presentationml/2006/ole">
            <mc:AlternateContent xmlns:mc="http://schemas.openxmlformats.org/markup-compatibility/2006">
              <mc:Choice xmlns:v="urn:schemas-microsoft-com:vml" Requires="v">
                <p:oleObj spid="_x0000_s3079" name="文档" r:id="rId4" imgW="3899535" imgH="2142490" progId="Word.Document.12">
                  <p:embed/>
                </p:oleObj>
              </mc:Choice>
              <mc:Fallback>
                <p:oleObj name="文档" r:id="rId4" imgW="3899535" imgH="2142490" progId="Word.Document.12">
                  <p:embed/>
                  <p:pic>
                    <p:nvPicPr>
                      <p:cNvPr id="0" name="图片 3078"/>
                      <p:cNvPicPr/>
                      <p:nvPr/>
                    </p:nvPicPr>
                    <p:blipFill>
                      <a:blip r:embed="rId5"/>
                      <a:stretch>
                        <a:fillRect/>
                      </a:stretch>
                    </p:blipFill>
                    <p:spPr>
                      <a:xfrm>
                        <a:off x="2032000" y="1695350"/>
                        <a:ext cx="8128000" cy="4463793"/>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949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562250"/>
            <a:ext cx="1778000" cy="497205"/>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2060848"/>
          <a:ext cx="8128000" cy="3125646"/>
        </p:xfrm>
        <a:graphic>
          <a:graphicData uri="http://schemas.openxmlformats.org/presentationml/2006/ole">
            <mc:AlternateContent xmlns:mc="http://schemas.openxmlformats.org/markup-compatibility/2006">
              <mc:Choice xmlns:v="urn:schemas-microsoft-com:vml" Requires="v">
                <p:oleObj spid="_x0000_s4103" name="文档" r:id="rId4" imgW="3899535" imgH="1499870" progId="Word.Document.12">
                  <p:embed/>
                </p:oleObj>
              </mc:Choice>
              <mc:Fallback>
                <p:oleObj name="文档" r:id="rId4" imgW="3899535" imgH="1499870" progId="Word.Document.12">
                  <p:embed/>
                  <p:pic>
                    <p:nvPicPr>
                      <p:cNvPr id="0" name="图片 4102"/>
                      <p:cNvPicPr/>
                      <p:nvPr/>
                    </p:nvPicPr>
                    <p:blipFill>
                      <a:blip r:embed="rId5"/>
                      <a:stretch>
                        <a:fillRect/>
                      </a:stretch>
                    </p:blipFill>
                    <p:spPr>
                      <a:xfrm>
                        <a:off x="2032000" y="2060848"/>
                        <a:ext cx="8128000" cy="3125646"/>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949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556792"/>
            <a:ext cx="8128000" cy="333819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掌握词语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疏朗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稀疏而清朗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不繁密。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ea typeface="方正宋黑_GBK" panose="03000509000000000000" pitchFamily="65" charset="-122"/>
                <a:cs typeface="Times New Roman" panose="02020603050405020304" pitchFamily="18" charset="0"/>
              </a:rPr>
              <a:t>窸</a:t>
            </a:r>
            <a:r>
              <a:rPr lang="zh-CN" altLang="zh-CN" sz="2200">
                <a:solidFill>
                  <a:srgbClr val="000000"/>
                </a:solidFill>
                <a:latin typeface="NEU-BZ-S92"/>
                <a:ea typeface="方正宋黑_GBK" panose="03000509000000000000" pitchFamily="65" charset="-122"/>
                <a:cs typeface="Times New Roman" panose="02020603050405020304" pitchFamily="18" charset="0"/>
              </a:rPr>
              <a:t>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形容细小的摩擦声音。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ea typeface="方正宋黑_GBK" panose="03000509000000000000" pitchFamily="65" charset="-122"/>
                <a:cs typeface="Times New Roman" panose="02020603050405020304" pitchFamily="18" charset="0"/>
              </a:rPr>
              <a:t>迢</a:t>
            </a:r>
            <a:r>
              <a:rPr lang="zh-CN" altLang="zh-CN" sz="2200">
                <a:solidFill>
                  <a:srgbClr val="000000"/>
                </a:solidFill>
                <a:latin typeface="NEU-BZ-S92"/>
                <a:ea typeface="方正宋黑_GBK" panose="03000509000000000000" pitchFamily="65" charset="-122"/>
                <a:cs typeface="Times New Roman" panose="02020603050405020304" pitchFamily="18" charset="0"/>
              </a:rPr>
              <a:t>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遥远。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2393658"/>
          <a:ext cx="8128000" cy="821517"/>
        </p:xfrm>
        <a:graphic>
          <a:graphicData uri="http://schemas.openxmlformats.org/presentationml/2006/ole">
            <mc:AlternateContent xmlns:mc="http://schemas.openxmlformats.org/markup-compatibility/2006">
              <mc:Choice xmlns:v="urn:schemas-microsoft-com:vml" Requires="v">
                <p:oleObj spid="_x0000_s5137" name="文档" r:id="rId4" imgW="3843020" imgH="389255" progId="Word.Document.12">
                  <p:embed/>
                </p:oleObj>
              </mc:Choice>
              <mc:Fallback>
                <p:oleObj name="文档" r:id="rId4" imgW="3843020" imgH="389255" progId="Word.Document.12">
                  <p:embed/>
                  <p:pic>
                    <p:nvPicPr>
                      <p:cNvPr id="0" name="图片 5136"/>
                      <p:cNvPicPr/>
                      <p:nvPr/>
                    </p:nvPicPr>
                    <p:blipFill>
                      <a:blip r:embed="rId5"/>
                      <a:stretch>
                        <a:fillRect/>
                      </a:stretch>
                    </p:blipFill>
                    <p:spPr>
                      <a:xfrm>
                        <a:off x="2032000" y="2393658"/>
                        <a:ext cx="8128000" cy="821517"/>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2032000" y="3633608"/>
          <a:ext cx="8128000" cy="821517"/>
        </p:xfrm>
        <a:graphic>
          <a:graphicData uri="http://schemas.openxmlformats.org/presentationml/2006/ole">
            <mc:AlternateContent xmlns:mc="http://schemas.openxmlformats.org/markup-compatibility/2006">
              <mc:Choice xmlns:v="urn:schemas-microsoft-com:vml" Requires="v">
                <p:oleObj spid="_x0000_s5138" name="文档" r:id="rId6" imgW="3843020" imgH="389255" progId="Word.Document.12">
                  <p:embed/>
                </p:oleObj>
              </mc:Choice>
              <mc:Fallback>
                <p:oleObj name="文档" r:id="rId6" imgW="3843020" imgH="389255" progId="Word.Document.12">
                  <p:embed/>
                  <p:pic>
                    <p:nvPicPr>
                      <p:cNvPr id="0" name="图片 5137"/>
                      <p:cNvPicPr/>
                      <p:nvPr/>
                    </p:nvPicPr>
                    <p:blipFill>
                      <a:blip r:embed="rId7"/>
                      <a:stretch>
                        <a:fillRect/>
                      </a:stretch>
                    </p:blipFill>
                    <p:spPr>
                      <a:xfrm>
                        <a:off x="2032000" y="3633608"/>
                        <a:ext cx="8128000" cy="821517"/>
                      </a:xfrm>
                      <a:prstGeom prst="rect">
                        <a:avLst/>
                      </a:prstGeom>
                    </p:spPr>
                  </p:pic>
                </p:oleObj>
              </mc:Fallback>
            </mc:AlternateContent>
          </a:graphicData>
        </a:graphic>
      </p:graphicFrame>
      <p:graphicFrame>
        <p:nvGraphicFramePr>
          <p:cNvPr id="5" name="对象 4"/>
          <p:cNvGraphicFramePr>
            <a:graphicFrameLocks noChangeAspect="1"/>
          </p:cNvGraphicFramePr>
          <p:nvPr/>
        </p:nvGraphicFramePr>
        <p:xfrm>
          <a:off x="2032000" y="4850441"/>
          <a:ext cx="8128000" cy="821517"/>
        </p:xfrm>
        <a:graphic>
          <a:graphicData uri="http://schemas.openxmlformats.org/presentationml/2006/ole">
            <mc:AlternateContent xmlns:mc="http://schemas.openxmlformats.org/markup-compatibility/2006">
              <mc:Choice xmlns:v="urn:schemas-microsoft-com:vml" Requires="v">
                <p:oleObj spid="_x0000_s5139" name="文档" r:id="rId8" imgW="3843020" imgH="389255" progId="Word.Document.12">
                  <p:embed/>
                </p:oleObj>
              </mc:Choice>
              <mc:Fallback>
                <p:oleObj name="文档" r:id="rId8" imgW="3843020" imgH="389255" progId="Word.Document.12">
                  <p:embed/>
                  <p:pic>
                    <p:nvPicPr>
                      <p:cNvPr id="0" name="图片 5138"/>
                      <p:cNvPicPr/>
                      <p:nvPr/>
                    </p:nvPicPr>
                    <p:blipFill>
                      <a:blip r:embed="rId9"/>
                      <a:stretch>
                        <a:fillRect/>
                      </a:stretch>
                    </p:blipFill>
                    <p:spPr>
                      <a:xfrm>
                        <a:off x="2032000" y="4850441"/>
                        <a:ext cx="8128000" cy="821517"/>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949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137084"/>
            <a:ext cx="8128000" cy="90297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不落言筌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不落窠臼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1999771"/>
          <a:ext cx="8128000" cy="4988977"/>
        </p:xfrm>
        <a:graphic>
          <a:graphicData uri="http://schemas.openxmlformats.org/presentationml/2006/ole">
            <mc:AlternateContent xmlns:mc="http://schemas.openxmlformats.org/markup-compatibility/2006">
              <mc:Choice xmlns:v="urn:schemas-microsoft-com:vml" Requires="v">
                <p:oleObj spid="_x0000_s6151" name="文档" r:id="rId4" imgW="3928110" imgH="2411730" progId="Word.Document.12">
                  <p:embed/>
                </p:oleObj>
              </mc:Choice>
              <mc:Fallback>
                <p:oleObj name="文档" r:id="rId4" imgW="3928110" imgH="2411730" progId="Word.Document.12">
                  <p:embed/>
                  <p:pic>
                    <p:nvPicPr>
                      <p:cNvPr id="0" name="图片 6150"/>
                      <p:cNvPicPr/>
                      <p:nvPr/>
                    </p:nvPicPr>
                    <p:blipFill>
                      <a:blip r:embed="rId5"/>
                      <a:stretch>
                        <a:fillRect/>
                      </a:stretch>
                    </p:blipFill>
                    <p:spPr>
                      <a:xfrm>
                        <a:off x="2032000" y="1999771"/>
                        <a:ext cx="8128000" cy="4988977"/>
                      </a:xfrm>
                      <a:prstGeom prst="rect">
                        <a:avLst/>
                      </a:prstGeom>
                    </p:spPr>
                  </p:pic>
                </p:oleObj>
              </mc:Fallback>
            </mc:AlternateContent>
          </a:graphicData>
        </a:graphic>
      </p:graphicFrame>
      <p:sp>
        <p:nvSpPr>
          <p:cNvPr id="8" name="矩形 7"/>
          <p:cNvSpPr/>
          <p:nvPr/>
        </p:nvSpPr>
        <p:spPr>
          <a:xfrm>
            <a:off x="7789523" y="4278692"/>
            <a:ext cx="110827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8050490" y="5723072"/>
            <a:ext cx="110827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949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840288" y="1104625"/>
            <a:ext cx="2511425" cy="497205"/>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一字千金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一字千</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里</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2032000" y="1589491"/>
          <a:ext cx="8128000" cy="4988977"/>
        </p:xfrm>
        <a:graphic>
          <a:graphicData uri="http://schemas.openxmlformats.org/presentationml/2006/ole">
            <mc:AlternateContent xmlns:mc="http://schemas.openxmlformats.org/markup-compatibility/2006">
              <mc:Choice xmlns:v="urn:schemas-microsoft-com:vml" Requires="v">
                <p:oleObj spid="_x0000_s7175" name="文档" r:id="rId4" imgW="3928110" imgH="2411730" progId="Word.Document.12">
                  <p:embed/>
                </p:oleObj>
              </mc:Choice>
              <mc:Fallback>
                <p:oleObj name="文档" r:id="rId4" imgW="3928110" imgH="2411730" progId="Word.Document.12">
                  <p:embed/>
                  <p:pic>
                    <p:nvPicPr>
                      <p:cNvPr id="0" name="图片 7174"/>
                      <p:cNvPicPr/>
                      <p:nvPr/>
                    </p:nvPicPr>
                    <p:blipFill>
                      <a:blip r:embed="rId5"/>
                      <a:stretch>
                        <a:fillRect/>
                      </a:stretch>
                    </p:blipFill>
                    <p:spPr>
                      <a:xfrm>
                        <a:off x="2032000" y="1589491"/>
                        <a:ext cx="8128000" cy="4988977"/>
                      </a:xfrm>
                      <a:prstGeom prst="rect">
                        <a:avLst/>
                      </a:prstGeom>
                    </p:spPr>
                  </p:pic>
                </p:oleObj>
              </mc:Fallback>
            </mc:AlternateContent>
          </a:graphicData>
        </a:graphic>
      </p:graphicFrame>
      <p:sp>
        <p:nvSpPr>
          <p:cNvPr id="8" name="矩形 7"/>
          <p:cNvSpPr/>
          <p:nvPr/>
        </p:nvSpPr>
        <p:spPr>
          <a:xfrm>
            <a:off x="7237854" y="4221823"/>
            <a:ext cx="1141854"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7484700" y="5326814"/>
            <a:ext cx="1141854"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2"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3321</Words>
  <Application>WPS 演示</Application>
  <PresentationFormat>宽屏</PresentationFormat>
  <Paragraphs>253</Paragraphs>
  <Slides>22</Slides>
  <Notes>0</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11</vt:i4>
      </vt:variant>
      <vt:variant>
        <vt:lpstr>幻灯片标题</vt:lpstr>
      </vt:variant>
      <vt:variant>
        <vt:i4>22</vt:i4>
      </vt:variant>
    </vt:vector>
  </HeadingPairs>
  <TitlesOfParts>
    <vt:vector size="47" baseType="lpstr">
      <vt:lpstr>Arial</vt:lpstr>
      <vt:lpstr>宋体</vt:lpstr>
      <vt:lpstr>Wingdings</vt:lpstr>
      <vt:lpstr>黑体</vt:lpstr>
      <vt:lpstr>微软雅黑</vt:lpstr>
      <vt:lpstr>Times New Roman</vt:lpstr>
      <vt:lpstr>NEU-BZ-S92</vt:lpstr>
      <vt:lpstr>Segoe Print</vt:lpstr>
      <vt:lpstr>方正书宋_GBK</vt:lpstr>
      <vt:lpstr>方正宋黑_GBK</vt:lpstr>
      <vt:lpstr>楷体</vt:lpstr>
      <vt:lpstr>仿宋</vt:lpstr>
      <vt:lpstr>Calibri</vt:lpstr>
      <vt:lpstr>Office 主题</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9　说“木叶”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2</cp:revision>
  <dcterms:created xsi:type="dcterms:W3CDTF">2019-11-26T04:16:00Z</dcterms:created>
  <dcterms:modified xsi:type="dcterms:W3CDTF">2020-02-15T02:12:09Z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